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3" r:id="rId2"/>
    <p:sldId id="266" r:id="rId3"/>
    <p:sldId id="256" r:id="rId4"/>
    <p:sldId id="264" r:id="rId5"/>
    <p:sldId id="272" r:id="rId6"/>
    <p:sldId id="260" r:id="rId7"/>
    <p:sldId id="258" r:id="rId8"/>
    <p:sldId id="265" r:id="rId9"/>
    <p:sldId id="268" r:id="rId10"/>
    <p:sldId id="269" r:id="rId11"/>
    <p:sldId id="270" r:id="rId12"/>
    <p:sldId id="267" r:id="rId13"/>
    <p:sldId id="271" r:id="rId14"/>
    <p:sldId id="274"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17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9"/>
    <p:restoredTop sz="94694"/>
  </p:normalViewPr>
  <p:slideViewPr>
    <p:cSldViewPr snapToGrid="0" snapToObjects="1">
      <p:cViewPr varScale="1">
        <p:scale>
          <a:sx n="121" d="100"/>
          <a:sy n="121" d="100"/>
        </p:scale>
        <p:origin x="5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71864-F595-F24E-B972-1A492D9C082C}" type="datetimeFigureOut">
              <a:rPr lang="en-US" smtClean="0"/>
              <a:t>11/13/20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6C8EC-C75F-7B43-AB9B-1006EA07CF91}" type="slidenum">
              <a:rPr lang="en-US" smtClean="0"/>
              <a:t>‹#›</a:t>
            </a:fld>
            <a:endParaRPr lang="en-US" dirty="0"/>
          </a:p>
        </p:txBody>
      </p:sp>
    </p:spTree>
    <p:extLst>
      <p:ext uri="{BB962C8B-B14F-4D97-AF65-F5344CB8AC3E}">
        <p14:creationId xmlns:p14="http://schemas.microsoft.com/office/powerpoint/2010/main" val="2969877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the GLOBE Observer app, you are joining the GLOBE community and contributing important scientific data to NASA and GLOBE, your local community, and students and scientists worldwide. </a:t>
            </a:r>
          </a:p>
          <a:p>
            <a:endParaRPr lang="en-US" dirty="0"/>
          </a:p>
          <a:p>
            <a:r>
              <a:rPr lang="en-US" dirty="0"/>
              <a:t>By identifying potential breeding sites for mosquitoes, sampling and counting mosquito larvae, and by using optional equipment to examine, photograph and identify the genus of your specimens, you will be enabling scientists to verify predictive models of mosquito population dynamics. In addition, public health authorities can use your observations to inform where, when, and how to intervene in their communities to reduce disease risk.</a:t>
            </a:r>
          </a:p>
          <a:p>
            <a:endParaRPr lang="en-US" dirty="0"/>
          </a:p>
        </p:txBody>
      </p:sp>
      <p:sp>
        <p:nvSpPr>
          <p:cNvPr id="4" name="Slide Number Placeholder 3"/>
          <p:cNvSpPr>
            <a:spLocks noGrp="1"/>
          </p:cNvSpPr>
          <p:nvPr>
            <p:ph type="sldNum" sz="quarter" idx="5"/>
          </p:nvPr>
        </p:nvSpPr>
        <p:spPr/>
        <p:txBody>
          <a:bodyPr/>
          <a:lstStyle/>
          <a:p>
            <a:fld id="{7626C8EC-C75F-7B43-AB9B-1006EA07CF91}" type="slidenum">
              <a:rPr lang="en-US" smtClean="0"/>
              <a:t>3</a:t>
            </a:fld>
            <a:endParaRPr lang="en-US" dirty="0"/>
          </a:p>
        </p:txBody>
      </p:sp>
    </p:spTree>
    <p:extLst>
      <p:ext uri="{BB962C8B-B14F-4D97-AF65-F5344CB8AC3E}">
        <p14:creationId xmlns:p14="http://schemas.microsoft.com/office/powerpoint/2010/main" val="3391884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GLOBE Observer Mission Mosquito Campaign coincides with the goals of Agenda 2030</a:t>
            </a:r>
          </a:p>
          <a:p>
            <a:endParaRPr lang="en-US" dirty="0"/>
          </a:p>
        </p:txBody>
      </p:sp>
      <p:sp>
        <p:nvSpPr>
          <p:cNvPr id="4" name="Slide Number Placeholder 3"/>
          <p:cNvSpPr>
            <a:spLocks noGrp="1"/>
          </p:cNvSpPr>
          <p:nvPr>
            <p:ph type="sldNum" sz="quarter" idx="5"/>
          </p:nvPr>
        </p:nvSpPr>
        <p:spPr/>
        <p:txBody>
          <a:bodyPr/>
          <a:lstStyle/>
          <a:p>
            <a:fld id="{7626C8EC-C75F-7B43-AB9B-1006EA07CF91}" type="slidenum">
              <a:rPr lang="en-US" smtClean="0"/>
              <a:t>4</a:t>
            </a:fld>
            <a:endParaRPr lang="en-US" dirty="0"/>
          </a:p>
        </p:txBody>
      </p:sp>
    </p:spTree>
    <p:extLst>
      <p:ext uri="{BB962C8B-B14F-4D97-AF65-F5344CB8AC3E}">
        <p14:creationId xmlns:p14="http://schemas.microsoft.com/office/powerpoint/2010/main" val="4068186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GLOBE Observer Mission Mosquito Campaign coincides with the goals of Agenda 2030</a:t>
            </a:r>
          </a:p>
          <a:p>
            <a:endParaRPr lang="en-US" dirty="0"/>
          </a:p>
        </p:txBody>
      </p:sp>
      <p:sp>
        <p:nvSpPr>
          <p:cNvPr id="4" name="Slide Number Placeholder 3"/>
          <p:cNvSpPr>
            <a:spLocks noGrp="1"/>
          </p:cNvSpPr>
          <p:nvPr>
            <p:ph type="sldNum" sz="quarter" idx="5"/>
          </p:nvPr>
        </p:nvSpPr>
        <p:spPr/>
        <p:txBody>
          <a:bodyPr/>
          <a:lstStyle/>
          <a:p>
            <a:fld id="{7626C8EC-C75F-7B43-AB9B-1006EA07CF91}" type="slidenum">
              <a:rPr lang="en-US" smtClean="0"/>
              <a:t>5</a:t>
            </a:fld>
            <a:endParaRPr lang="en-US" dirty="0"/>
          </a:p>
        </p:txBody>
      </p:sp>
    </p:spTree>
    <p:extLst>
      <p:ext uri="{BB962C8B-B14F-4D97-AF65-F5344CB8AC3E}">
        <p14:creationId xmlns:p14="http://schemas.microsoft.com/office/powerpoint/2010/main" val="18352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Sustainability Concept: GLOBE Observer Mission Mosquito Campaign</a:t>
            </a:r>
          </a:p>
          <a:p>
            <a:endParaRPr lang="en-US" dirty="0"/>
          </a:p>
        </p:txBody>
      </p:sp>
      <p:sp>
        <p:nvSpPr>
          <p:cNvPr id="4" name="Slide Number Placeholder 3"/>
          <p:cNvSpPr>
            <a:spLocks noGrp="1"/>
          </p:cNvSpPr>
          <p:nvPr>
            <p:ph type="sldNum" sz="quarter" idx="5"/>
          </p:nvPr>
        </p:nvSpPr>
        <p:spPr/>
        <p:txBody>
          <a:bodyPr/>
          <a:lstStyle/>
          <a:p>
            <a:fld id="{7626C8EC-C75F-7B43-AB9B-1006EA07CF91}" type="slidenum">
              <a:rPr lang="en-US" smtClean="0"/>
              <a:t>6</a:t>
            </a:fld>
            <a:endParaRPr lang="en-US" dirty="0"/>
          </a:p>
        </p:txBody>
      </p:sp>
    </p:spTree>
    <p:extLst>
      <p:ext uri="{BB962C8B-B14F-4D97-AF65-F5344CB8AC3E}">
        <p14:creationId xmlns:p14="http://schemas.microsoft.com/office/powerpoint/2010/main" val="216910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Mention challenges and  advice for future generations who want to also engage in similar sustainability work</a:t>
            </a:r>
          </a:p>
          <a:p>
            <a:endParaRPr lang="en-US" dirty="0"/>
          </a:p>
        </p:txBody>
      </p:sp>
      <p:sp>
        <p:nvSpPr>
          <p:cNvPr id="4" name="Slide Number Placeholder 3"/>
          <p:cNvSpPr>
            <a:spLocks noGrp="1"/>
          </p:cNvSpPr>
          <p:nvPr>
            <p:ph type="sldNum" sz="quarter" idx="5"/>
          </p:nvPr>
        </p:nvSpPr>
        <p:spPr/>
        <p:txBody>
          <a:bodyPr/>
          <a:lstStyle/>
          <a:p>
            <a:fld id="{7626C8EC-C75F-7B43-AB9B-1006EA07CF91}" type="slidenum">
              <a:rPr lang="en-US" smtClean="0"/>
              <a:t>7</a:t>
            </a:fld>
            <a:endParaRPr lang="en-US" dirty="0"/>
          </a:p>
        </p:txBody>
      </p:sp>
    </p:spTree>
    <p:extLst>
      <p:ext uri="{BB962C8B-B14F-4D97-AF65-F5344CB8AC3E}">
        <p14:creationId xmlns:p14="http://schemas.microsoft.com/office/powerpoint/2010/main" val="1906398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GLOBE Observer Mission Mosquito Campaign coincides with the goals of Agenda 2030</a:t>
            </a:r>
          </a:p>
          <a:p>
            <a:endParaRPr lang="en-US" dirty="0"/>
          </a:p>
        </p:txBody>
      </p:sp>
      <p:sp>
        <p:nvSpPr>
          <p:cNvPr id="4" name="Slide Number Placeholder 3"/>
          <p:cNvSpPr>
            <a:spLocks noGrp="1"/>
          </p:cNvSpPr>
          <p:nvPr>
            <p:ph type="sldNum" sz="quarter" idx="5"/>
          </p:nvPr>
        </p:nvSpPr>
        <p:spPr/>
        <p:txBody>
          <a:bodyPr/>
          <a:lstStyle/>
          <a:p>
            <a:fld id="{7626C8EC-C75F-7B43-AB9B-1006EA07CF91}" type="slidenum">
              <a:rPr lang="en-US" smtClean="0"/>
              <a:t>14</a:t>
            </a:fld>
            <a:endParaRPr lang="en-US" dirty="0"/>
          </a:p>
        </p:txBody>
      </p:sp>
    </p:spTree>
    <p:extLst>
      <p:ext uri="{BB962C8B-B14F-4D97-AF65-F5344CB8AC3E}">
        <p14:creationId xmlns:p14="http://schemas.microsoft.com/office/powerpoint/2010/main" val="390526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2714-D195-B84D-8099-C7339548D0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0B751E-221E-4E4D-84D9-8D105D390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8425F-4347-DE43-9757-BDBEB7F2D4BB}"/>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5" name="Footer Placeholder 4">
            <a:extLst>
              <a:ext uri="{FF2B5EF4-FFF2-40B4-BE49-F238E27FC236}">
                <a16:creationId xmlns:a16="http://schemas.microsoft.com/office/drawing/2014/main" id="{BF308028-50DA-8B46-ACB2-7D814A472B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3703FF-BE39-0A4A-B105-7C8C70232174}"/>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153277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89C6-AAD8-B040-B350-4AD2882DE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912616-5A57-C54F-A7E2-35BEDBF70F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2DDDF-E903-5A47-8E2E-0D024E582456}"/>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5" name="Footer Placeholder 4">
            <a:extLst>
              <a:ext uri="{FF2B5EF4-FFF2-40B4-BE49-F238E27FC236}">
                <a16:creationId xmlns:a16="http://schemas.microsoft.com/office/drawing/2014/main" id="{9317F00A-BC66-AE4B-ACB4-3199EFB413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57FEA5-048E-B243-8E39-9F9E2910BBD0}"/>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847844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0CAC9-F083-A748-ADED-B3E4A9792D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24A27C-80CC-084F-A5C6-5B5CFC3524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D94EB-0D06-9046-93EC-14EDC3A34665}"/>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5" name="Footer Placeholder 4">
            <a:extLst>
              <a:ext uri="{FF2B5EF4-FFF2-40B4-BE49-F238E27FC236}">
                <a16:creationId xmlns:a16="http://schemas.microsoft.com/office/drawing/2014/main" id="{405ADF97-1572-8540-843E-161454C176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B0A105-71F1-D346-9B69-5AC70CAC14AF}"/>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406806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1CDB-FEC8-A543-A7C8-2B5EFBFB8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B4B0E-AD5B-264D-9915-B063F2AB7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88317-3D50-7B42-94D2-06B23D620596}"/>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5" name="Footer Placeholder 4">
            <a:extLst>
              <a:ext uri="{FF2B5EF4-FFF2-40B4-BE49-F238E27FC236}">
                <a16:creationId xmlns:a16="http://schemas.microsoft.com/office/drawing/2014/main" id="{94EE5DCF-4562-7742-BF8D-B7F7AD23CF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ADE280-2DAA-1342-982B-74588BBA98B4}"/>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193780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97F8-CFAB-8E42-9FF3-EC67C92E39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7E4D6E-1D19-894D-B55F-49B49E56A1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1BE4C1-E2A5-5F42-A381-E33D8EEE8E6E}"/>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5" name="Footer Placeholder 4">
            <a:extLst>
              <a:ext uri="{FF2B5EF4-FFF2-40B4-BE49-F238E27FC236}">
                <a16:creationId xmlns:a16="http://schemas.microsoft.com/office/drawing/2014/main" id="{5D032DF3-17AC-7242-A170-D8752B3392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DA945B-C74E-6943-987A-8845EB5D7548}"/>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3770791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1A5F-7B8F-3649-88A8-8C16EC1A1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6FA8D8-E2A8-7746-801A-B4972F3B9C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44E45-0C55-0F4A-B171-3F60933F26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228660-0DED-4D4C-9505-9BE92234EC45}"/>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6" name="Footer Placeholder 5">
            <a:extLst>
              <a:ext uri="{FF2B5EF4-FFF2-40B4-BE49-F238E27FC236}">
                <a16:creationId xmlns:a16="http://schemas.microsoft.com/office/drawing/2014/main" id="{BF6CB8DE-7578-8F4C-97CB-6D5FE17A8E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0D05FE-B1D5-9B48-8D14-B4D11BBED6A3}"/>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151606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B061E-F6A9-E249-ADD0-459C227346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1D0BB3-91E6-A049-B1C4-DF0E668C9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8CB64-2AB6-7B41-8AB7-7160C915E1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9838D6-42D1-3443-B5D8-5BABAA228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B4726C-FC22-574D-B003-9F0D5CF0F3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14A0F-B5E9-6E47-96AF-0B72EBC5860B}"/>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8" name="Footer Placeholder 7">
            <a:extLst>
              <a:ext uri="{FF2B5EF4-FFF2-40B4-BE49-F238E27FC236}">
                <a16:creationId xmlns:a16="http://schemas.microsoft.com/office/drawing/2014/main" id="{779981F1-7B60-5D4A-B158-0426E8B0A6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D69B5F-35F5-764E-8740-E883A8CBAFC0}"/>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1413892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42EA-24BA-C54A-81CF-7B5C1F34A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723B4F-032D-634C-884C-BB1EAE7E439D}"/>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4" name="Footer Placeholder 3">
            <a:extLst>
              <a:ext uri="{FF2B5EF4-FFF2-40B4-BE49-F238E27FC236}">
                <a16:creationId xmlns:a16="http://schemas.microsoft.com/office/drawing/2014/main" id="{19EBF192-41A9-7045-AE19-C1D21A2B6D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09D3389-0FB3-3C47-95BD-E7C90AF2A437}"/>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193783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E05E3F-7ABA-A044-A1AD-006D14ED05BC}"/>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3" name="Footer Placeholder 2">
            <a:extLst>
              <a:ext uri="{FF2B5EF4-FFF2-40B4-BE49-F238E27FC236}">
                <a16:creationId xmlns:a16="http://schemas.microsoft.com/office/drawing/2014/main" id="{7A063742-4791-9F40-9872-3357C1F0F6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6EC6B88-6A8A-CF41-A200-B26337584BB4}"/>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283398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DB57-398C-4D4B-AFC7-48949AF2D8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A7AAEC-6A57-2A41-88BF-1632F63604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2D75FC-CA3E-404C-84B5-D42728F86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0BEF6-75CF-D04C-B810-E561A4B0A5B4}"/>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6" name="Footer Placeholder 5">
            <a:extLst>
              <a:ext uri="{FF2B5EF4-FFF2-40B4-BE49-F238E27FC236}">
                <a16:creationId xmlns:a16="http://schemas.microsoft.com/office/drawing/2014/main" id="{5264847C-B6F6-E244-914F-151CD30B73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40A047-5FFB-CB4B-9BA2-63EE404224FA}"/>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515348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CFB4-05C1-2A40-AB9A-35D097465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234B4-30FC-FC48-BEF3-889951EA9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D540A8C-1F9E-E342-AAD9-3F68572039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45713-69B9-D343-8828-E32C467F2055}"/>
              </a:ext>
            </a:extLst>
          </p:cNvPr>
          <p:cNvSpPr>
            <a:spLocks noGrp="1"/>
          </p:cNvSpPr>
          <p:nvPr>
            <p:ph type="dt" sz="half" idx="10"/>
          </p:nvPr>
        </p:nvSpPr>
        <p:spPr/>
        <p:txBody>
          <a:bodyPr/>
          <a:lstStyle/>
          <a:p>
            <a:fld id="{6D6096FB-9C5C-2F44-80C4-5E9ED58AEC15}" type="datetimeFigureOut">
              <a:rPr lang="en-US" smtClean="0"/>
              <a:t>11/13/20</a:t>
            </a:fld>
            <a:endParaRPr lang="en-US" dirty="0"/>
          </a:p>
        </p:txBody>
      </p:sp>
      <p:sp>
        <p:nvSpPr>
          <p:cNvPr id="6" name="Footer Placeholder 5">
            <a:extLst>
              <a:ext uri="{FF2B5EF4-FFF2-40B4-BE49-F238E27FC236}">
                <a16:creationId xmlns:a16="http://schemas.microsoft.com/office/drawing/2014/main" id="{253FF2CA-D693-9D4B-9FF3-E9C843F404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099155-5B81-1F40-AA5A-2C404BA68528}"/>
              </a:ext>
            </a:extLst>
          </p:cNvPr>
          <p:cNvSpPr>
            <a:spLocks noGrp="1"/>
          </p:cNvSpPr>
          <p:nvPr>
            <p:ph type="sldNum" sz="quarter" idx="12"/>
          </p:nvPr>
        </p:nvSpPr>
        <p:spPr/>
        <p:txBody>
          <a:bodyPr/>
          <a:lstStyle/>
          <a:p>
            <a:fld id="{CEB01657-06FB-5C47-8FBD-356A6F84AF9C}" type="slidenum">
              <a:rPr lang="en-US" smtClean="0"/>
              <a:t>‹#›</a:t>
            </a:fld>
            <a:endParaRPr lang="en-US" dirty="0"/>
          </a:p>
        </p:txBody>
      </p:sp>
    </p:spTree>
    <p:extLst>
      <p:ext uri="{BB962C8B-B14F-4D97-AF65-F5344CB8AC3E}">
        <p14:creationId xmlns:p14="http://schemas.microsoft.com/office/powerpoint/2010/main" val="4127238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D5CF90-88EA-8345-95B9-830DCC75B0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BE9554-3FA2-6E43-9FDB-5B947B1A87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B3F0DC-87B8-8C4C-AC27-5C4FAC531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096FB-9C5C-2F44-80C4-5E9ED58AEC15}" type="datetimeFigureOut">
              <a:rPr lang="en-US" smtClean="0"/>
              <a:t>11/13/20</a:t>
            </a:fld>
            <a:endParaRPr lang="en-US" dirty="0"/>
          </a:p>
        </p:txBody>
      </p:sp>
      <p:sp>
        <p:nvSpPr>
          <p:cNvPr id="5" name="Footer Placeholder 4">
            <a:extLst>
              <a:ext uri="{FF2B5EF4-FFF2-40B4-BE49-F238E27FC236}">
                <a16:creationId xmlns:a16="http://schemas.microsoft.com/office/drawing/2014/main" id="{11D0CA17-F5F5-194D-9EDF-827613D90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F9B03A7-2E12-6B45-B3DD-315BB10C0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01657-06FB-5C47-8FBD-356A6F84AF9C}" type="slidenum">
              <a:rPr lang="en-US" smtClean="0"/>
              <a:t>‹#›</a:t>
            </a:fld>
            <a:endParaRPr lang="en-US" dirty="0"/>
          </a:p>
        </p:txBody>
      </p:sp>
    </p:spTree>
    <p:extLst>
      <p:ext uri="{BB962C8B-B14F-4D97-AF65-F5344CB8AC3E}">
        <p14:creationId xmlns:p14="http://schemas.microsoft.com/office/powerpoint/2010/main" val="1748662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gif"/><Relationship Id="rId7" Type="http://schemas.openxmlformats.org/officeDocument/2006/relationships/hyperlink" Target="https://www.youtube.com/watch?v=gdt_KVu9_L8&amp;feature=youtu.b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unitar.org/event/full-catalog/youth-sustainable-development-goal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https://scied.ucar.edu/zikazine" TargetMode="Externa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hyperlink" Target="https://strategies.org/wp-content/uploads/2020/06/BeyondTheBite_SPANISH.pdf" TargetMode="External"/><Relationship Id="rId2" Type="http://schemas.openxmlformats.org/officeDocument/2006/relationships/image" Target="../media/image1.png"/><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hyperlink" Target="https://ssec.si.edu/mosquito-espanol" TargetMode="External"/><Relationship Id="rId5" Type="http://schemas.openxmlformats.org/officeDocument/2006/relationships/image" Target="../media/image53.png"/><Relationship Id="rId15" Type="http://schemas.openxmlformats.org/officeDocument/2006/relationships/image" Target="../media/image58.png"/><Relationship Id="rId10" Type="http://schemas.openxmlformats.org/officeDocument/2006/relationships/hyperlink" Target="https://www.globe.gov/web/mission-mosquito/overview" TargetMode="External"/><Relationship Id="rId4" Type="http://schemas.openxmlformats.org/officeDocument/2006/relationships/image" Target="../media/image52.png"/><Relationship Id="rId9" Type="http://schemas.openxmlformats.org/officeDocument/2006/relationships/hyperlink" Target="https://observer.globe.gov/" TargetMode="External"/><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gif"/><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youtube.com/watch?v=gdt_KVu9_L8&amp;feature=youtu.be"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1.jpeg"/><Relationship Id="rId12" Type="http://schemas.openxmlformats.org/officeDocument/2006/relationships/image" Target="../media/image26.jpg"/><Relationship Id="rId2" Type="http://schemas.openxmlformats.org/officeDocument/2006/relationships/notesSlide" Target="../notesSlides/notesSlide4.xml"/><Relationship Id="rId16"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8FB02134-D9FC-EB44-B39B-08E713359C10}"/>
              </a:ext>
            </a:extLst>
          </p:cNvPr>
          <p:cNvPicPr>
            <a:picLocks noChangeAspect="1"/>
          </p:cNvPicPr>
          <p:nvPr/>
        </p:nvPicPr>
        <p:blipFill>
          <a:blip r:embed="rId2"/>
          <a:stretch>
            <a:fillRect/>
          </a:stretch>
        </p:blipFill>
        <p:spPr>
          <a:xfrm>
            <a:off x="-11343" y="0"/>
            <a:ext cx="12203343"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B5D8A512-41CD-3D4E-A209-6CF6572298F3}"/>
              </a:ext>
            </a:extLst>
          </p:cNvPr>
          <p:cNvPicPr>
            <a:picLocks noChangeAspect="1"/>
          </p:cNvPicPr>
          <p:nvPr/>
        </p:nvPicPr>
        <p:blipFill>
          <a:blip r:embed="rId3"/>
          <a:stretch>
            <a:fillRect/>
          </a:stretch>
        </p:blipFill>
        <p:spPr>
          <a:xfrm>
            <a:off x="1534078" y="883283"/>
            <a:ext cx="3700529" cy="3188148"/>
          </a:xfrm>
          <a:prstGeom prst="rect">
            <a:avLst/>
          </a:prstGeom>
        </p:spPr>
      </p:pic>
      <p:sp>
        <p:nvSpPr>
          <p:cNvPr id="12" name="TextBox 11">
            <a:extLst>
              <a:ext uri="{FF2B5EF4-FFF2-40B4-BE49-F238E27FC236}">
                <a16:creationId xmlns:a16="http://schemas.microsoft.com/office/drawing/2014/main" id="{208F46CB-5600-1944-A444-50FE37265077}"/>
              </a:ext>
            </a:extLst>
          </p:cNvPr>
          <p:cNvSpPr txBox="1"/>
          <p:nvPr/>
        </p:nvSpPr>
        <p:spPr>
          <a:xfrm>
            <a:off x="5406885" y="1769946"/>
            <a:ext cx="6241774" cy="1446550"/>
          </a:xfrm>
          <a:prstGeom prst="rect">
            <a:avLst/>
          </a:prstGeom>
          <a:noFill/>
        </p:spPr>
        <p:txBody>
          <a:bodyPr wrap="square" rtlCol="0">
            <a:spAutoFit/>
          </a:bodyPr>
          <a:lstStyle/>
          <a:p>
            <a:pPr algn="ctr"/>
            <a:r>
              <a:rPr lang="en-US" sz="4400" dirty="0">
                <a:latin typeface="DIN Condensed" pitchFamily="2" charset="0"/>
              </a:rPr>
              <a:t>Supporting United Nations </a:t>
            </a:r>
          </a:p>
          <a:p>
            <a:pPr algn="ctr"/>
            <a:r>
              <a:rPr lang="en-US" sz="4400" dirty="0">
                <a:latin typeface="DIN Condensed" pitchFamily="2" charset="0"/>
              </a:rPr>
              <a:t>Sustainable Development Goals</a:t>
            </a:r>
          </a:p>
        </p:txBody>
      </p:sp>
      <p:pic>
        <p:nvPicPr>
          <p:cNvPr id="15" name="Picture 14" descr="A picture containing drawing&#10;&#10;Description automatically generated">
            <a:extLst>
              <a:ext uri="{FF2B5EF4-FFF2-40B4-BE49-F238E27FC236}">
                <a16:creationId xmlns:a16="http://schemas.microsoft.com/office/drawing/2014/main" id="{52258DFF-A4A2-3647-A0B4-E052833AEE23}"/>
              </a:ext>
            </a:extLst>
          </p:cNvPr>
          <p:cNvPicPr>
            <a:picLocks noChangeAspect="1"/>
          </p:cNvPicPr>
          <p:nvPr/>
        </p:nvPicPr>
        <p:blipFill>
          <a:blip r:embed="rId4"/>
          <a:stretch>
            <a:fillRect/>
          </a:stretch>
        </p:blipFill>
        <p:spPr>
          <a:xfrm>
            <a:off x="315016" y="5878852"/>
            <a:ext cx="1384300" cy="685800"/>
          </a:xfrm>
          <a:prstGeom prst="rect">
            <a:avLst/>
          </a:prstGeom>
        </p:spPr>
      </p:pic>
      <p:sp>
        <p:nvSpPr>
          <p:cNvPr id="17" name="TextBox 16">
            <a:extLst>
              <a:ext uri="{FF2B5EF4-FFF2-40B4-BE49-F238E27FC236}">
                <a16:creationId xmlns:a16="http://schemas.microsoft.com/office/drawing/2014/main" id="{D062176E-28BA-6447-9BAD-BF69DBE9188C}"/>
              </a:ext>
            </a:extLst>
          </p:cNvPr>
          <p:cNvSpPr txBox="1"/>
          <p:nvPr/>
        </p:nvSpPr>
        <p:spPr>
          <a:xfrm>
            <a:off x="212034" y="4364779"/>
            <a:ext cx="5327375" cy="1477328"/>
          </a:xfrm>
          <a:prstGeom prst="rect">
            <a:avLst/>
          </a:prstGeom>
          <a:noFill/>
        </p:spPr>
        <p:txBody>
          <a:bodyPr wrap="square" rtlCol="0">
            <a:spAutoFit/>
          </a:bodyPr>
          <a:lstStyle/>
          <a:p>
            <a:pPr algn="ctr"/>
            <a:r>
              <a:rPr lang="en-US" dirty="0" err="1">
                <a:solidFill>
                  <a:schemeClr val="tx1">
                    <a:lumMod val="50000"/>
                    <a:lumOff val="50000"/>
                  </a:schemeClr>
                </a:solidFill>
                <a:latin typeface="DIN Condensed" pitchFamily="2" charset="0"/>
              </a:rPr>
              <a:t>Russanne</a:t>
            </a:r>
            <a:r>
              <a:rPr lang="en-US" dirty="0">
                <a:solidFill>
                  <a:schemeClr val="tx1">
                    <a:lumMod val="50000"/>
                    <a:lumOff val="50000"/>
                  </a:schemeClr>
                </a:solidFill>
                <a:latin typeface="DIN Condensed" pitchFamily="2" charset="0"/>
              </a:rPr>
              <a:t> D. Low, PhD</a:t>
            </a:r>
          </a:p>
          <a:p>
            <a:pPr algn="ctr"/>
            <a:r>
              <a:rPr lang="en-US" dirty="0">
                <a:solidFill>
                  <a:schemeClr val="tx1">
                    <a:lumMod val="50000"/>
                    <a:lumOff val="50000"/>
                  </a:schemeClr>
                </a:solidFill>
                <a:latin typeface="DIN Condensed" pitchFamily="2" charset="0"/>
              </a:rPr>
              <a:t>Science Lead, GLOBE Observer Mosquito Habitat Mapper</a:t>
            </a:r>
          </a:p>
          <a:p>
            <a:pPr algn="ctr"/>
            <a:r>
              <a:rPr lang="en-US" dirty="0">
                <a:solidFill>
                  <a:schemeClr val="tx1">
                    <a:lumMod val="50000"/>
                    <a:lumOff val="50000"/>
                  </a:schemeClr>
                </a:solidFill>
                <a:latin typeface="DIN Condensed" pitchFamily="2" charset="0"/>
              </a:rPr>
              <a:t>Institute for Global Environmental Strategies, Arlington VA</a:t>
            </a:r>
          </a:p>
          <a:p>
            <a:pPr algn="ctr"/>
            <a:r>
              <a:rPr lang="en-US" dirty="0">
                <a:solidFill>
                  <a:schemeClr val="tx1">
                    <a:lumMod val="50000"/>
                    <a:lumOff val="50000"/>
                  </a:schemeClr>
                </a:solidFill>
                <a:latin typeface="DIN Condensed" pitchFamily="2" charset="0"/>
              </a:rPr>
              <a:t>SDG Launch Virtual Showcase</a:t>
            </a:r>
          </a:p>
          <a:p>
            <a:pPr algn="ctr"/>
            <a:r>
              <a:rPr lang="en-US" dirty="0">
                <a:solidFill>
                  <a:schemeClr val="tx1">
                    <a:lumMod val="50000"/>
                    <a:lumOff val="50000"/>
                  </a:schemeClr>
                </a:solidFill>
                <a:latin typeface="DIN Condensed" pitchFamily="2" charset="0"/>
              </a:rPr>
              <a:t>May 13, 2020</a:t>
            </a:r>
          </a:p>
        </p:txBody>
      </p:sp>
    </p:spTree>
    <p:extLst>
      <p:ext uri="{BB962C8B-B14F-4D97-AF65-F5344CB8AC3E}">
        <p14:creationId xmlns:p14="http://schemas.microsoft.com/office/powerpoint/2010/main" val="73903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857F32-29F3-644D-81F7-D9E2C68E564C}"/>
              </a:ext>
            </a:extLst>
          </p:cNvPr>
          <p:cNvPicPr>
            <a:picLocks noChangeAspect="1"/>
          </p:cNvPicPr>
          <p:nvPr/>
        </p:nvPicPr>
        <p:blipFill>
          <a:blip r:embed="rId2"/>
          <a:stretch>
            <a:fillRect/>
          </a:stretch>
        </p:blipFill>
        <p:spPr>
          <a:xfrm>
            <a:off x="817293" y="91965"/>
            <a:ext cx="8474596" cy="6674069"/>
          </a:xfrm>
          <a:prstGeom prst="rect">
            <a:avLst/>
          </a:prstGeom>
        </p:spPr>
      </p:pic>
      <p:pic>
        <p:nvPicPr>
          <p:cNvPr id="10" name="Picture 9" descr="A picture containing monitor, holding, player, man  Description automatically generated">
            <a:extLst>
              <a:ext uri="{FF2B5EF4-FFF2-40B4-BE49-F238E27FC236}">
                <a16:creationId xmlns:a16="http://schemas.microsoft.com/office/drawing/2014/main" id="{284EE939-1BF0-E941-8756-5D29CF2A41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9150" y="91965"/>
            <a:ext cx="2596175" cy="667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4341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995A9189-2B72-AD47-AF43-8CF4864E3712}"/>
              </a:ext>
            </a:extLst>
          </p:cNvPr>
          <p:cNvPicPr>
            <a:picLocks noChangeAspect="1"/>
          </p:cNvPicPr>
          <p:nvPr/>
        </p:nvPicPr>
        <p:blipFill>
          <a:blip r:embed="rId2"/>
          <a:stretch>
            <a:fillRect/>
          </a:stretch>
        </p:blipFill>
        <p:spPr>
          <a:xfrm>
            <a:off x="288342" y="271011"/>
            <a:ext cx="7462346" cy="6315977"/>
          </a:xfrm>
          <a:prstGeom prst="rect">
            <a:avLst/>
          </a:prstGeom>
        </p:spPr>
      </p:pic>
      <p:pic>
        <p:nvPicPr>
          <p:cNvPr id="8" name="Picture 7" descr="A picture containing person, food, indoor, cup&#10;&#10;Description automatically generated">
            <a:extLst>
              <a:ext uri="{FF2B5EF4-FFF2-40B4-BE49-F238E27FC236}">
                <a16:creationId xmlns:a16="http://schemas.microsoft.com/office/drawing/2014/main" id="{EB1B5D5A-CF9E-8641-8EF8-B7213BEAA831}"/>
              </a:ext>
            </a:extLst>
          </p:cNvPr>
          <p:cNvPicPr>
            <a:picLocks noChangeAspect="1"/>
          </p:cNvPicPr>
          <p:nvPr/>
        </p:nvPicPr>
        <p:blipFill>
          <a:blip r:embed="rId3"/>
          <a:stretch>
            <a:fillRect/>
          </a:stretch>
        </p:blipFill>
        <p:spPr>
          <a:xfrm>
            <a:off x="7892715" y="4366713"/>
            <a:ext cx="4139081" cy="2121403"/>
          </a:xfrm>
          <a:prstGeom prst="rect">
            <a:avLst/>
          </a:prstGeom>
        </p:spPr>
      </p:pic>
    </p:spTree>
    <p:extLst>
      <p:ext uri="{BB962C8B-B14F-4D97-AF65-F5344CB8AC3E}">
        <p14:creationId xmlns:p14="http://schemas.microsoft.com/office/powerpoint/2010/main" val="2832856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E75B83D-87A4-D24C-AB0B-018A84BE9AB0}"/>
              </a:ext>
            </a:extLst>
          </p:cNvPr>
          <p:cNvPicPr>
            <a:picLocks noChangeAspect="1"/>
          </p:cNvPicPr>
          <p:nvPr/>
        </p:nvPicPr>
        <p:blipFill>
          <a:blip r:embed="rId2"/>
          <a:stretch>
            <a:fillRect/>
          </a:stretch>
        </p:blipFill>
        <p:spPr>
          <a:xfrm>
            <a:off x="533618" y="0"/>
            <a:ext cx="5268516" cy="6858000"/>
          </a:xfrm>
          <a:prstGeom prst="rect">
            <a:avLst/>
          </a:prstGeom>
        </p:spPr>
      </p:pic>
      <p:pic>
        <p:nvPicPr>
          <p:cNvPr id="7" name="Picture 6" descr="Diagram&#10;&#10;Description automatically generated">
            <a:extLst>
              <a:ext uri="{FF2B5EF4-FFF2-40B4-BE49-F238E27FC236}">
                <a16:creationId xmlns:a16="http://schemas.microsoft.com/office/drawing/2014/main" id="{0C8844AF-E26F-C24C-88F4-768B64820221}"/>
              </a:ext>
            </a:extLst>
          </p:cNvPr>
          <p:cNvPicPr>
            <a:picLocks noChangeAspect="1"/>
          </p:cNvPicPr>
          <p:nvPr/>
        </p:nvPicPr>
        <p:blipFill>
          <a:blip r:embed="rId3"/>
          <a:stretch>
            <a:fillRect/>
          </a:stretch>
        </p:blipFill>
        <p:spPr>
          <a:xfrm>
            <a:off x="6180507" y="0"/>
            <a:ext cx="5045839" cy="6858000"/>
          </a:xfrm>
          <a:prstGeom prst="rect">
            <a:avLst/>
          </a:prstGeom>
        </p:spPr>
      </p:pic>
    </p:spTree>
    <p:extLst>
      <p:ext uri="{BB962C8B-B14F-4D97-AF65-F5344CB8AC3E}">
        <p14:creationId xmlns:p14="http://schemas.microsoft.com/office/powerpoint/2010/main" val="1871828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3D8397-E9BF-0246-9F6F-D4849C7FE938}"/>
              </a:ext>
            </a:extLst>
          </p:cNvPr>
          <p:cNvPicPr>
            <a:picLocks noChangeAspect="1"/>
          </p:cNvPicPr>
          <p:nvPr/>
        </p:nvPicPr>
        <p:blipFill>
          <a:blip r:embed="rId2"/>
          <a:stretch>
            <a:fillRect/>
          </a:stretch>
        </p:blipFill>
        <p:spPr>
          <a:xfrm>
            <a:off x="-7988" y="243700"/>
            <a:ext cx="5320674" cy="6858000"/>
          </a:xfrm>
          <a:prstGeom prst="rect">
            <a:avLst/>
          </a:prstGeom>
        </p:spPr>
      </p:pic>
      <p:pic>
        <p:nvPicPr>
          <p:cNvPr id="11" name="Picture 10" descr="Text, letter&#10;&#10;Description automatically generated">
            <a:extLst>
              <a:ext uri="{FF2B5EF4-FFF2-40B4-BE49-F238E27FC236}">
                <a16:creationId xmlns:a16="http://schemas.microsoft.com/office/drawing/2014/main" id="{E9B113C6-4277-434A-8BCD-9D734605DD67}"/>
              </a:ext>
            </a:extLst>
          </p:cNvPr>
          <p:cNvPicPr>
            <a:picLocks noChangeAspect="1"/>
          </p:cNvPicPr>
          <p:nvPr/>
        </p:nvPicPr>
        <p:blipFill>
          <a:blip r:embed="rId3"/>
          <a:stretch>
            <a:fillRect/>
          </a:stretch>
        </p:blipFill>
        <p:spPr>
          <a:xfrm>
            <a:off x="8735856" y="212542"/>
            <a:ext cx="2765245" cy="3625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Text&#10;&#10;Description automatically generated">
            <a:extLst>
              <a:ext uri="{FF2B5EF4-FFF2-40B4-BE49-F238E27FC236}">
                <a16:creationId xmlns:a16="http://schemas.microsoft.com/office/drawing/2014/main" id="{123A1D7B-B325-EE4A-B8D2-BDF37DADE672}"/>
              </a:ext>
            </a:extLst>
          </p:cNvPr>
          <p:cNvPicPr>
            <a:picLocks noChangeAspect="1"/>
          </p:cNvPicPr>
          <p:nvPr/>
        </p:nvPicPr>
        <p:blipFill>
          <a:blip r:embed="rId4"/>
          <a:stretch>
            <a:fillRect/>
          </a:stretch>
        </p:blipFill>
        <p:spPr>
          <a:xfrm>
            <a:off x="5910784" y="212542"/>
            <a:ext cx="2765246" cy="3563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able&#10;&#10;Description automatically generated">
            <a:extLst>
              <a:ext uri="{FF2B5EF4-FFF2-40B4-BE49-F238E27FC236}">
                <a16:creationId xmlns:a16="http://schemas.microsoft.com/office/drawing/2014/main" id="{FBC89CF0-D41E-5148-BD05-7B84961B9E41}"/>
              </a:ext>
            </a:extLst>
          </p:cNvPr>
          <p:cNvPicPr>
            <a:picLocks noChangeAspect="1"/>
          </p:cNvPicPr>
          <p:nvPr/>
        </p:nvPicPr>
        <p:blipFill>
          <a:blip r:embed="rId5"/>
          <a:stretch>
            <a:fillRect/>
          </a:stretch>
        </p:blipFill>
        <p:spPr>
          <a:xfrm rot="20876288">
            <a:off x="6340291" y="2943008"/>
            <a:ext cx="2761945" cy="3563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Text&#10;&#10;Description automatically generated">
            <a:extLst>
              <a:ext uri="{FF2B5EF4-FFF2-40B4-BE49-F238E27FC236}">
                <a16:creationId xmlns:a16="http://schemas.microsoft.com/office/drawing/2014/main" id="{EA92A78F-BA38-0D49-9765-5F11441655C0}"/>
              </a:ext>
            </a:extLst>
          </p:cNvPr>
          <p:cNvPicPr>
            <a:picLocks noChangeAspect="1"/>
          </p:cNvPicPr>
          <p:nvPr/>
        </p:nvPicPr>
        <p:blipFill>
          <a:blip r:embed="rId6"/>
          <a:stretch>
            <a:fillRect/>
          </a:stretch>
        </p:blipFill>
        <p:spPr>
          <a:xfrm rot="20866976">
            <a:off x="9081734" y="2354428"/>
            <a:ext cx="2747908" cy="3563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99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eardot">
            <a:extLst>
              <a:ext uri="{FF2B5EF4-FFF2-40B4-BE49-F238E27FC236}">
                <a16:creationId xmlns:a16="http://schemas.microsoft.com/office/drawing/2014/main" id="{477351DA-35FD-1D44-B134-79AA2A7CE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sign&#10;&#10;Description automatically generated">
            <a:extLst>
              <a:ext uri="{FF2B5EF4-FFF2-40B4-BE49-F238E27FC236}">
                <a16:creationId xmlns:a16="http://schemas.microsoft.com/office/drawing/2014/main" id="{9F921D49-5310-2748-A113-F37D72F19002}"/>
              </a:ext>
            </a:extLst>
          </p:cNvPr>
          <p:cNvPicPr>
            <a:picLocks noChangeAspect="1"/>
          </p:cNvPicPr>
          <p:nvPr/>
        </p:nvPicPr>
        <p:blipFill>
          <a:blip r:embed="rId4"/>
          <a:stretch>
            <a:fillRect/>
          </a:stretch>
        </p:blipFill>
        <p:spPr>
          <a:xfrm>
            <a:off x="1742692" y="245753"/>
            <a:ext cx="5247147" cy="92596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571B9A19-3B37-6346-814A-68A320B39929}"/>
              </a:ext>
            </a:extLst>
          </p:cNvPr>
          <p:cNvPicPr>
            <a:picLocks noChangeAspect="1"/>
          </p:cNvPicPr>
          <p:nvPr/>
        </p:nvPicPr>
        <p:blipFill>
          <a:blip r:embed="rId5"/>
          <a:stretch>
            <a:fillRect/>
          </a:stretch>
        </p:blipFill>
        <p:spPr>
          <a:xfrm>
            <a:off x="508905" y="260973"/>
            <a:ext cx="1233787" cy="1065543"/>
          </a:xfrm>
          <a:prstGeom prst="rect">
            <a:avLst/>
          </a:prstGeom>
        </p:spPr>
      </p:pic>
      <p:sp>
        <p:nvSpPr>
          <p:cNvPr id="27" name="Frame 26">
            <a:extLst>
              <a:ext uri="{FF2B5EF4-FFF2-40B4-BE49-F238E27FC236}">
                <a16:creationId xmlns:a16="http://schemas.microsoft.com/office/drawing/2014/main" id="{F322DE11-F630-D44C-8653-22467655FE82}"/>
              </a:ext>
            </a:extLst>
          </p:cNvPr>
          <p:cNvSpPr/>
          <p:nvPr/>
        </p:nvSpPr>
        <p:spPr>
          <a:xfrm>
            <a:off x="0" y="-63085"/>
            <a:ext cx="12192000" cy="6921085"/>
          </a:xfrm>
          <a:prstGeom prst="frame">
            <a:avLst>
              <a:gd name="adj1" fmla="val 3492"/>
            </a:avLst>
          </a:prstGeom>
          <a:solidFill>
            <a:srgbClr val="8A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12112438-25E3-814F-880F-E01D988D9F30}"/>
              </a:ext>
            </a:extLst>
          </p:cNvPr>
          <p:cNvSpPr/>
          <p:nvPr/>
        </p:nvSpPr>
        <p:spPr>
          <a:xfrm>
            <a:off x="645542" y="1495776"/>
            <a:ext cx="8635095" cy="1754326"/>
          </a:xfrm>
          <a:prstGeom prst="rect">
            <a:avLst/>
          </a:prstGeom>
        </p:spPr>
        <p:txBody>
          <a:bodyPr wrap="square">
            <a:spAutoFit/>
          </a:bodyPr>
          <a:lstStyle/>
          <a:p>
            <a:r>
              <a:rPr lang="en-US" b="1" dirty="0"/>
              <a:t>2020 </a:t>
            </a:r>
            <a:r>
              <a:rPr lang="en-US" dirty="0"/>
              <a:t>Sustainable Development Goal 4. Youth and the Sustainable Development Goals. United Nations Institute for Training and Research. Course available at: </a:t>
            </a:r>
            <a:r>
              <a:rPr lang="en-US" u="sng" dirty="0">
                <a:hlinkClick r:id="rId6"/>
              </a:rPr>
              <a:t>https://www.unitar.org/event/full-catalog/youth-sustainable-development-goals</a:t>
            </a:r>
            <a:r>
              <a:rPr lang="en-US" dirty="0"/>
              <a:t>. </a:t>
            </a:r>
          </a:p>
          <a:p>
            <a:endParaRPr lang="en-US" dirty="0"/>
          </a:p>
          <a:p>
            <a:r>
              <a:rPr lang="en-US" dirty="0"/>
              <a:t>Link to video: </a:t>
            </a:r>
            <a:r>
              <a:rPr lang="en-US" dirty="0">
                <a:hlinkClick r:id="rId7"/>
              </a:rPr>
              <a:t>https://www.youtube.com/watch?v=gdt_KVu9_L8&amp;feature=youtu.be</a:t>
            </a:r>
            <a:endParaRPr lang="en-US" dirty="0"/>
          </a:p>
          <a:p>
            <a:endParaRPr lang="en-US" dirty="0"/>
          </a:p>
        </p:txBody>
      </p:sp>
      <p:pic>
        <p:nvPicPr>
          <p:cNvPr id="7" name="Picture 6" descr="Graphical user interface, website&#10;&#10;Description automatically generated">
            <a:extLst>
              <a:ext uri="{FF2B5EF4-FFF2-40B4-BE49-F238E27FC236}">
                <a16:creationId xmlns:a16="http://schemas.microsoft.com/office/drawing/2014/main" id="{A7208705-D51A-5B4B-B3AC-3733A5E92B5A}"/>
              </a:ext>
            </a:extLst>
          </p:cNvPr>
          <p:cNvPicPr>
            <a:picLocks noChangeAspect="1"/>
          </p:cNvPicPr>
          <p:nvPr/>
        </p:nvPicPr>
        <p:blipFill>
          <a:blip r:embed="rId8"/>
          <a:stretch>
            <a:fillRect/>
          </a:stretch>
        </p:blipFill>
        <p:spPr>
          <a:xfrm>
            <a:off x="1125798" y="3250102"/>
            <a:ext cx="7126014" cy="3017818"/>
          </a:xfrm>
          <a:prstGeom prst="rect">
            <a:avLst/>
          </a:prstGeom>
        </p:spPr>
      </p:pic>
    </p:spTree>
    <p:extLst>
      <p:ext uri="{BB962C8B-B14F-4D97-AF65-F5344CB8AC3E}">
        <p14:creationId xmlns:p14="http://schemas.microsoft.com/office/powerpoint/2010/main" val="269242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B2E6AB97-F8BA-7445-B4CA-6B9A17B83495}"/>
              </a:ext>
            </a:extLst>
          </p:cNvPr>
          <p:cNvPicPr>
            <a:picLocks noChangeAspect="1"/>
          </p:cNvPicPr>
          <p:nvPr/>
        </p:nvPicPr>
        <p:blipFill>
          <a:blip r:embed="rId2"/>
          <a:stretch>
            <a:fillRect/>
          </a:stretch>
        </p:blipFill>
        <p:spPr>
          <a:xfrm>
            <a:off x="-22686" y="294290"/>
            <a:ext cx="12203343" cy="7208852"/>
          </a:xfrm>
          <a:prstGeom prst="rect">
            <a:avLst/>
          </a:prstGeom>
        </p:spPr>
      </p:pic>
      <p:pic>
        <p:nvPicPr>
          <p:cNvPr id="4" name="Picture 3" descr="A close up of a sign&#10;&#10;Description automatically generated">
            <a:extLst>
              <a:ext uri="{FF2B5EF4-FFF2-40B4-BE49-F238E27FC236}">
                <a16:creationId xmlns:a16="http://schemas.microsoft.com/office/drawing/2014/main" id="{B39BE27C-9246-854E-BE1E-F45B01AF1F32}"/>
              </a:ext>
            </a:extLst>
          </p:cNvPr>
          <p:cNvPicPr>
            <a:picLocks noChangeAspect="1"/>
          </p:cNvPicPr>
          <p:nvPr/>
        </p:nvPicPr>
        <p:blipFill>
          <a:blip r:embed="rId3"/>
          <a:stretch>
            <a:fillRect/>
          </a:stretch>
        </p:blipFill>
        <p:spPr>
          <a:xfrm>
            <a:off x="449409" y="404746"/>
            <a:ext cx="1797673" cy="1797673"/>
          </a:xfrm>
          <a:prstGeom prst="rect">
            <a:avLst/>
          </a:prstGeom>
        </p:spPr>
      </p:pic>
      <p:pic>
        <p:nvPicPr>
          <p:cNvPr id="9" name="Picture 8" descr="A picture containing drawing, plate&#10;&#10;Description automatically generated">
            <a:extLst>
              <a:ext uri="{FF2B5EF4-FFF2-40B4-BE49-F238E27FC236}">
                <a16:creationId xmlns:a16="http://schemas.microsoft.com/office/drawing/2014/main" id="{C39CE1C1-5436-A14F-9D9C-18DCBA966F7E}"/>
              </a:ext>
            </a:extLst>
          </p:cNvPr>
          <p:cNvPicPr>
            <a:picLocks noChangeAspect="1"/>
          </p:cNvPicPr>
          <p:nvPr/>
        </p:nvPicPr>
        <p:blipFill>
          <a:blip r:embed="rId4"/>
          <a:stretch>
            <a:fillRect/>
          </a:stretch>
        </p:blipFill>
        <p:spPr>
          <a:xfrm>
            <a:off x="466252" y="3678686"/>
            <a:ext cx="1426910" cy="590446"/>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19AA70C5-91C2-1945-96A5-13F50D4EE570}"/>
              </a:ext>
            </a:extLst>
          </p:cNvPr>
          <p:cNvPicPr>
            <a:picLocks noChangeAspect="1"/>
          </p:cNvPicPr>
          <p:nvPr/>
        </p:nvPicPr>
        <p:blipFill>
          <a:blip r:embed="rId5"/>
          <a:stretch>
            <a:fillRect/>
          </a:stretch>
        </p:blipFill>
        <p:spPr>
          <a:xfrm>
            <a:off x="211847" y="4344162"/>
            <a:ext cx="1795125" cy="449079"/>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0AAFD2DE-A8AA-3340-B649-1BBAE0A2FBF8}"/>
              </a:ext>
            </a:extLst>
          </p:cNvPr>
          <p:cNvPicPr>
            <a:picLocks noChangeAspect="1"/>
          </p:cNvPicPr>
          <p:nvPr/>
        </p:nvPicPr>
        <p:blipFill>
          <a:blip r:embed="rId6"/>
          <a:stretch>
            <a:fillRect/>
          </a:stretch>
        </p:blipFill>
        <p:spPr>
          <a:xfrm>
            <a:off x="324196" y="2284978"/>
            <a:ext cx="1795125" cy="1445013"/>
          </a:xfrm>
          <a:prstGeom prst="rect">
            <a:avLst/>
          </a:prstGeom>
        </p:spPr>
      </p:pic>
      <p:sp>
        <p:nvSpPr>
          <p:cNvPr id="2" name="TextBox 1">
            <a:extLst>
              <a:ext uri="{FF2B5EF4-FFF2-40B4-BE49-F238E27FC236}">
                <a16:creationId xmlns:a16="http://schemas.microsoft.com/office/drawing/2014/main" id="{2EB65DC3-C147-654E-9B61-519C5C94D4F5}"/>
              </a:ext>
            </a:extLst>
          </p:cNvPr>
          <p:cNvSpPr txBox="1"/>
          <p:nvPr/>
        </p:nvSpPr>
        <p:spPr>
          <a:xfrm>
            <a:off x="-4240537" y="4631087"/>
            <a:ext cx="5213131" cy="923330"/>
          </a:xfrm>
          <a:prstGeom prst="rect">
            <a:avLst/>
          </a:prstGeom>
          <a:noFill/>
        </p:spPr>
        <p:txBody>
          <a:bodyPr wrap="square" rtlCol="0">
            <a:spAutoFit/>
          </a:bodyPr>
          <a:lstStyle/>
          <a:p>
            <a:endParaRPr lang="en-US" dirty="0"/>
          </a:p>
          <a:p>
            <a:endParaRPr lang="en-US" dirty="0"/>
          </a:p>
          <a:p>
            <a:endParaRPr lang="en-US" dirty="0"/>
          </a:p>
        </p:txBody>
      </p:sp>
      <p:pic>
        <p:nvPicPr>
          <p:cNvPr id="6" name="Picture 5" descr="A picture containing animal&#10;&#10;Description automatically generated">
            <a:extLst>
              <a:ext uri="{FF2B5EF4-FFF2-40B4-BE49-F238E27FC236}">
                <a16:creationId xmlns:a16="http://schemas.microsoft.com/office/drawing/2014/main" id="{32AFAFD8-3F1E-CD4A-9EBA-6F27F329F040}"/>
              </a:ext>
            </a:extLst>
          </p:cNvPr>
          <p:cNvPicPr>
            <a:picLocks noChangeAspect="1"/>
          </p:cNvPicPr>
          <p:nvPr/>
        </p:nvPicPr>
        <p:blipFill>
          <a:blip r:embed="rId7"/>
          <a:stretch>
            <a:fillRect/>
          </a:stretch>
        </p:blipFill>
        <p:spPr>
          <a:xfrm>
            <a:off x="10344416" y="404746"/>
            <a:ext cx="1321667" cy="1655761"/>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E150DBA3-220A-A54A-8C3A-84AA8FF2D42F}"/>
              </a:ext>
            </a:extLst>
          </p:cNvPr>
          <p:cNvPicPr>
            <a:picLocks noChangeAspect="1"/>
          </p:cNvPicPr>
          <p:nvPr/>
        </p:nvPicPr>
        <p:blipFill>
          <a:blip r:embed="rId8"/>
          <a:stretch>
            <a:fillRect/>
          </a:stretch>
        </p:blipFill>
        <p:spPr>
          <a:xfrm>
            <a:off x="7554708" y="404746"/>
            <a:ext cx="1236654" cy="1655760"/>
          </a:xfrm>
          <a:prstGeom prst="rect">
            <a:avLst/>
          </a:prstGeom>
        </p:spPr>
      </p:pic>
      <p:sp>
        <p:nvSpPr>
          <p:cNvPr id="13" name="Subtitle 12">
            <a:extLst>
              <a:ext uri="{FF2B5EF4-FFF2-40B4-BE49-F238E27FC236}">
                <a16:creationId xmlns:a16="http://schemas.microsoft.com/office/drawing/2014/main" id="{84BB3678-5B02-4B49-9896-748612835DA6}"/>
              </a:ext>
            </a:extLst>
          </p:cNvPr>
          <p:cNvSpPr>
            <a:spLocks noGrp="1"/>
          </p:cNvSpPr>
          <p:nvPr>
            <p:ph type="subTitle" idx="1"/>
          </p:nvPr>
        </p:nvSpPr>
        <p:spPr>
          <a:xfrm>
            <a:off x="2119321" y="2425035"/>
            <a:ext cx="9977512" cy="2007930"/>
          </a:xfrm>
        </p:spPr>
        <p:txBody>
          <a:bodyPr>
            <a:normAutofit fontScale="70000" lnSpcReduction="20000"/>
          </a:bodyPr>
          <a:lstStyle/>
          <a:p>
            <a:pPr algn="l"/>
            <a:r>
              <a:rPr lang="en-US" sz="3200" b="1" dirty="0">
                <a:hlinkClick r:id="rId9"/>
              </a:rPr>
              <a:t>https://observer.globe.gov/</a:t>
            </a:r>
            <a:endParaRPr lang="en-US" sz="3200" b="1" dirty="0"/>
          </a:p>
          <a:p>
            <a:pPr algn="l"/>
            <a:r>
              <a:rPr lang="en-US" sz="3200" b="1" dirty="0">
                <a:hlinkClick r:id="rId10"/>
              </a:rPr>
              <a:t>https://www.globe.gov/web/mission-mosquito/overview</a:t>
            </a:r>
            <a:endParaRPr lang="en-US" sz="3200" b="1" dirty="0"/>
          </a:p>
          <a:p>
            <a:pPr algn="l"/>
            <a:r>
              <a:rPr lang="en-US" sz="3200" b="1" dirty="0">
                <a:hlinkClick r:id="rId11"/>
              </a:rPr>
              <a:t>https://ssec.si.edu/mosquito-espanol</a:t>
            </a:r>
            <a:endParaRPr lang="en-US" sz="3200" b="1" dirty="0"/>
          </a:p>
          <a:p>
            <a:pPr algn="l"/>
            <a:r>
              <a:rPr lang="en-US" sz="3200" b="1" dirty="0">
                <a:hlinkClick r:id="rId12"/>
              </a:rPr>
              <a:t>https://strategies.org/wp-content/uploads/2020/06/BeyondTheBite_SPANISH.pdf</a:t>
            </a:r>
            <a:endParaRPr lang="en-US" sz="3200" b="1" dirty="0"/>
          </a:p>
          <a:p>
            <a:pPr algn="l"/>
            <a:r>
              <a:rPr lang="en-US" sz="3200" b="1" dirty="0">
                <a:hlinkClick r:id="rId13"/>
              </a:rPr>
              <a:t>https://scied.ucar.edu/zikazine</a:t>
            </a:r>
            <a:endParaRPr lang="en-US" sz="3200" b="1" dirty="0"/>
          </a:p>
          <a:p>
            <a:pPr algn="l"/>
            <a:endParaRPr lang="en-US" sz="2800" b="1" dirty="0"/>
          </a:p>
          <a:p>
            <a:pPr algn="l"/>
            <a:endParaRPr lang="en-US" sz="2800" b="1" dirty="0"/>
          </a:p>
          <a:p>
            <a:pPr algn="l"/>
            <a:endParaRPr lang="en-US" dirty="0"/>
          </a:p>
          <a:p>
            <a:pPr algn="l"/>
            <a:endParaRPr lang="en-US" dirty="0"/>
          </a:p>
          <a:p>
            <a:pPr algn="l"/>
            <a:endParaRPr lang="en-US" dirty="0"/>
          </a:p>
          <a:p>
            <a:pPr algn="l"/>
            <a:endParaRPr lang="en-US" dirty="0"/>
          </a:p>
          <a:p>
            <a:pPr algn="l"/>
            <a:endParaRPr lang="en-US" dirty="0"/>
          </a:p>
          <a:p>
            <a:endParaRPr lang="en-US" dirty="0"/>
          </a:p>
        </p:txBody>
      </p:sp>
      <p:pic>
        <p:nvPicPr>
          <p:cNvPr id="16" name="Picture 15" descr="A close up of text on a white background&#10;&#10;Description automatically generated">
            <a:extLst>
              <a:ext uri="{FF2B5EF4-FFF2-40B4-BE49-F238E27FC236}">
                <a16:creationId xmlns:a16="http://schemas.microsoft.com/office/drawing/2014/main" id="{59E6AED8-E797-8644-AC1F-B2ED4CA405EF}"/>
              </a:ext>
            </a:extLst>
          </p:cNvPr>
          <p:cNvPicPr>
            <a:picLocks noChangeAspect="1"/>
          </p:cNvPicPr>
          <p:nvPr/>
        </p:nvPicPr>
        <p:blipFill>
          <a:blip r:embed="rId14"/>
          <a:stretch>
            <a:fillRect/>
          </a:stretch>
        </p:blipFill>
        <p:spPr>
          <a:xfrm>
            <a:off x="8919123" y="404746"/>
            <a:ext cx="1236653" cy="1655761"/>
          </a:xfrm>
          <a:prstGeom prst="rect">
            <a:avLst/>
          </a:prstGeom>
        </p:spPr>
      </p:pic>
      <p:sp>
        <p:nvSpPr>
          <p:cNvPr id="19" name="Frame 18">
            <a:extLst>
              <a:ext uri="{FF2B5EF4-FFF2-40B4-BE49-F238E27FC236}">
                <a16:creationId xmlns:a16="http://schemas.microsoft.com/office/drawing/2014/main" id="{E4814670-13C9-BB4E-8068-800394CA4543}"/>
              </a:ext>
            </a:extLst>
          </p:cNvPr>
          <p:cNvSpPr/>
          <p:nvPr/>
        </p:nvSpPr>
        <p:spPr>
          <a:xfrm>
            <a:off x="-11343" y="-40311"/>
            <a:ext cx="12192000" cy="6808973"/>
          </a:xfrm>
          <a:prstGeom prst="frame">
            <a:avLst>
              <a:gd name="adj1" fmla="val 3492"/>
            </a:avLst>
          </a:prstGeom>
          <a:solidFill>
            <a:srgbClr val="8A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6AE74C80-1F75-F24D-A8BD-8C7C98627E74}"/>
              </a:ext>
            </a:extLst>
          </p:cNvPr>
          <p:cNvSpPr txBox="1"/>
          <p:nvPr/>
        </p:nvSpPr>
        <p:spPr>
          <a:xfrm>
            <a:off x="-1244128" y="5240858"/>
            <a:ext cx="8229494" cy="1200329"/>
          </a:xfrm>
          <a:prstGeom prst="rect">
            <a:avLst/>
          </a:prstGeom>
          <a:noFill/>
        </p:spPr>
        <p:txBody>
          <a:bodyPr wrap="square" rtlCol="0">
            <a:spAutoFit/>
          </a:bodyPr>
          <a:lstStyle/>
          <a:p>
            <a:pPr algn="ctr"/>
            <a:r>
              <a:rPr lang="en-US" b="1" dirty="0"/>
              <a:t>Contact information:</a:t>
            </a:r>
          </a:p>
          <a:p>
            <a:pPr algn="ctr"/>
            <a:r>
              <a:rPr lang="en-US" b="1" dirty="0"/>
              <a:t>GLOBE Observer Mosquito Habitat Mapper</a:t>
            </a:r>
          </a:p>
          <a:p>
            <a:pPr algn="ctr"/>
            <a:r>
              <a:rPr lang="en-US" b="1" dirty="0"/>
              <a:t>rusty_low@strategies.org</a:t>
            </a:r>
          </a:p>
          <a:p>
            <a:endParaRPr lang="en-US" dirty="0"/>
          </a:p>
        </p:txBody>
      </p:sp>
      <p:pic>
        <p:nvPicPr>
          <p:cNvPr id="20" name="Picture 19" descr="Text&#10;&#10;Description automatically generated">
            <a:extLst>
              <a:ext uri="{FF2B5EF4-FFF2-40B4-BE49-F238E27FC236}">
                <a16:creationId xmlns:a16="http://schemas.microsoft.com/office/drawing/2014/main" id="{0C0F5690-AC2A-1549-B1CF-118C02EEB18A}"/>
              </a:ext>
            </a:extLst>
          </p:cNvPr>
          <p:cNvPicPr>
            <a:picLocks noChangeAspect="1"/>
          </p:cNvPicPr>
          <p:nvPr/>
        </p:nvPicPr>
        <p:blipFill>
          <a:blip r:embed="rId15"/>
          <a:stretch>
            <a:fillRect/>
          </a:stretch>
        </p:blipFill>
        <p:spPr>
          <a:xfrm>
            <a:off x="9128683" y="6505362"/>
            <a:ext cx="1602379" cy="806713"/>
          </a:xfrm>
          <a:prstGeom prst="rect">
            <a:avLst/>
          </a:prstGeom>
        </p:spPr>
      </p:pic>
      <p:pic>
        <p:nvPicPr>
          <p:cNvPr id="21" name="Picture 20" descr="NESEC project logo">
            <a:extLst>
              <a:ext uri="{FF2B5EF4-FFF2-40B4-BE49-F238E27FC236}">
                <a16:creationId xmlns:a16="http://schemas.microsoft.com/office/drawing/2014/main" id="{568D2477-EBAB-0A47-9AC9-09574363B38F}"/>
              </a:ext>
            </a:extLst>
          </p:cNvPr>
          <p:cNvPicPr>
            <a:picLocks noChangeAspect="1"/>
          </p:cNvPicPr>
          <p:nvPr/>
        </p:nvPicPr>
        <p:blipFill>
          <a:blip r:embed="rId16"/>
          <a:stretch>
            <a:fillRect/>
          </a:stretch>
        </p:blipFill>
        <p:spPr>
          <a:xfrm>
            <a:off x="324196" y="6365132"/>
            <a:ext cx="1429920" cy="1015995"/>
          </a:xfrm>
          <a:prstGeom prst="rect">
            <a:avLst/>
          </a:prstGeom>
        </p:spPr>
      </p:pic>
    </p:spTree>
    <p:extLst>
      <p:ext uri="{BB962C8B-B14F-4D97-AF65-F5344CB8AC3E}">
        <p14:creationId xmlns:p14="http://schemas.microsoft.com/office/powerpoint/2010/main" val="1805339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44CAFF5A-E60A-944D-A1EF-0D3A7023AEED}"/>
              </a:ext>
            </a:extLst>
          </p:cNvPr>
          <p:cNvPicPr>
            <a:picLocks noChangeAspect="1"/>
          </p:cNvPicPr>
          <p:nvPr/>
        </p:nvPicPr>
        <p:blipFill>
          <a:blip r:embed="rId2"/>
          <a:stretch>
            <a:fillRect/>
          </a:stretch>
        </p:blipFill>
        <p:spPr>
          <a:xfrm>
            <a:off x="1220304" y="0"/>
            <a:ext cx="9751391" cy="6858000"/>
          </a:xfrm>
          <a:prstGeom prst="rect">
            <a:avLst/>
          </a:prstGeom>
        </p:spPr>
      </p:pic>
    </p:spTree>
    <p:extLst>
      <p:ext uri="{BB962C8B-B14F-4D97-AF65-F5344CB8AC3E}">
        <p14:creationId xmlns:p14="http://schemas.microsoft.com/office/powerpoint/2010/main" val="387252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lue&#10;&#10;Description automatically generated">
            <a:extLst>
              <a:ext uri="{FF2B5EF4-FFF2-40B4-BE49-F238E27FC236}">
                <a16:creationId xmlns:a16="http://schemas.microsoft.com/office/drawing/2014/main" id="{B193B87A-294C-E449-863A-3BFBBFD9F4CE}"/>
              </a:ext>
            </a:extLst>
          </p:cNvPr>
          <p:cNvPicPr>
            <a:picLocks noChangeAspect="1"/>
          </p:cNvPicPr>
          <p:nvPr/>
        </p:nvPicPr>
        <p:blipFill>
          <a:blip r:embed="rId3"/>
          <a:stretch>
            <a:fillRect/>
          </a:stretch>
        </p:blipFill>
        <p:spPr>
          <a:xfrm>
            <a:off x="24839" y="0"/>
            <a:ext cx="12192000" cy="6854326"/>
          </a:xfrm>
          <a:prstGeom prst="rect">
            <a:avLst/>
          </a:prstGeom>
        </p:spPr>
      </p:pic>
      <p:pic>
        <p:nvPicPr>
          <p:cNvPr id="10" name="Picture 9" descr="A picture containing monitor, screen, colorful, holding&#10;&#10;Description automatically generated">
            <a:extLst>
              <a:ext uri="{FF2B5EF4-FFF2-40B4-BE49-F238E27FC236}">
                <a16:creationId xmlns:a16="http://schemas.microsoft.com/office/drawing/2014/main" id="{205897A2-A238-DD4B-84EB-70C827BF419B}"/>
              </a:ext>
            </a:extLst>
          </p:cNvPr>
          <p:cNvPicPr>
            <a:picLocks noChangeAspect="1"/>
          </p:cNvPicPr>
          <p:nvPr/>
        </p:nvPicPr>
        <p:blipFill>
          <a:blip r:embed="rId4"/>
          <a:stretch>
            <a:fillRect/>
          </a:stretch>
        </p:blipFill>
        <p:spPr>
          <a:xfrm>
            <a:off x="10162039" y="715617"/>
            <a:ext cx="1787105" cy="5400449"/>
          </a:xfrm>
          <a:prstGeom prst="rect">
            <a:avLst/>
          </a:prstGeom>
        </p:spPr>
      </p:pic>
      <p:sp>
        <p:nvSpPr>
          <p:cNvPr id="11" name="Rectangle 10">
            <a:extLst>
              <a:ext uri="{FF2B5EF4-FFF2-40B4-BE49-F238E27FC236}">
                <a16:creationId xmlns:a16="http://schemas.microsoft.com/office/drawing/2014/main" id="{3BEA6F88-EACD-FA4D-B500-D7D4A5669FC7}"/>
              </a:ext>
            </a:extLst>
          </p:cNvPr>
          <p:cNvSpPr/>
          <p:nvPr/>
        </p:nvSpPr>
        <p:spPr>
          <a:xfrm>
            <a:off x="3669799" y="1153482"/>
            <a:ext cx="6492240" cy="5262979"/>
          </a:xfrm>
          <a:prstGeom prst="rect">
            <a:avLst/>
          </a:prstGeom>
        </p:spPr>
        <p:txBody>
          <a:bodyPr wrap="square">
            <a:spAutoFit/>
          </a:bodyPr>
          <a:lstStyle/>
          <a:p>
            <a:r>
              <a:rPr lang="en-US" sz="2800" b="1" i="1" dirty="0">
                <a:solidFill>
                  <a:schemeClr val="bg1"/>
                </a:solidFill>
              </a:rPr>
              <a:t>Vision</a:t>
            </a:r>
            <a:r>
              <a:rPr lang="en-US" sz="2800" i="1" dirty="0">
                <a:solidFill>
                  <a:schemeClr val="bg1"/>
                </a:solidFill>
              </a:rPr>
              <a:t>: A worldwide community of students, teachers, scientists, and citizens working together to better </a:t>
            </a:r>
            <a:r>
              <a:rPr lang="en-US" sz="2800" i="1" dirty="0">
                <a:solidFill>
                  <a:srgbClr val="FFFF00"/>
                </a:solidFill>
              </a:rPr>
              <a:t>understand, sustain, and improve Earth's environment </a:t>
            </a:r>
            <a:r>
              <a:rPr lang="en-US" sz="2800" i="1" dirty="0">
                <a:solidFill>
                  <a:schemeClr val="bg1"/>
                </a:solidFill>
              </a:rPr>
              <a:t>at local, regional, and global scales.</a:t>
            </a:r>
            <a:endParaRPr lang="en-US" sz="2800" i="1" dirty="0">
              <a:solidFill>
                <a:srgbClr val="FFFF00"/>
              </a:solidFill>
            </a:endParaRPr>
          </a:p>
          <a:p>
            <a:endParaRPr lang="en-US" sz="2800" dirty="0">
              <a:solidFill>
                <a:schemeClr val="bg1"/>
              </a:solidFill>
            </a:endParaRPr>
          </a:p>
          <a:p>
            <a:r>
              <a:rPr lang="en-US" sz="2800" b="1" i="1" dirty="0">
                <a:solidFill>
                  <a:schemeClr val="bg1"/>
                </a:solidFill>
              </a:rPr>
              <a:t>Mission</a:t>
            </a:r>
            <a:r>
              <a:rPr lang="en-US" sz="2800" i="1" dirty="0">
                <a:solidFill>
                  <a:schemeClr val="bg1"/>
                </a:solidFill>
              </a:rPr>
              <a:t>: To promote the teaching and learning of science, enhance environmental literacy and </a:t>
            </a:r>
            <a:r>
              <a:rPr lang="en-US" sz="2800" i="1" dirty="0">
                <a:solidFill>
                  <a:srgbClr val="FFFF00"/>
                </a:solidFill>
              </a:rPr>
              <a:t>stewardship, and promote scientific discovery.</a:t>
            </a:r>
          </a:p>
          <a:p>
            <a:endParaRPr lang="en-US" sz="2800" i="1" dirty="0">
              <a:solidFill>
                <a:srgbClr val="FFFF00"/>
              </a:solidFill>
            </a:endParaRPr>
          </a:p>
          <a:p>
            <a:r>
              <a:rPr lang="en-US" sz="2800" b="1" i="1" dirty="0">
                <a:solidFill>
                  <a:schemeClr val="bg1"/>
                </a:solidFill>
              </a:rPr>
              <a:t>GLOBE Observer:  </a:t>
            </a:r>
            <a:r>
              <a:rPr lang="en-US" sz="2800" i="1" dirty="0">
                <a:solidFill>
                  <a:srgbClr val="FFFF00"/>
                </a:solidFill>
              </a:rPr>
              <a:t>Open access to everyone.</a:t>
            </a:r>
            <a:endParaRPr lang="en-US" sz="2800" dirty="0">
              <a:solidFill>
                <a:srgbClr val="FFFF00"/>
              </a:solidFill>
            </a:endParaRPr>
          </a:p>
        </p:txBody>
      </p:sp>
      <p:pic>
        <p:nvPicPr>
          <p:cNvPr id="4" name="Picture 3" descr="A close up of a sign&#10;&#10;Description automatically generated">
            <a:extLst>
              <a:ext uri="{FF2B5EF4-FFF2-40B4-BE49-F238E27FC236}">
                <a16:creationId xmlns:a16="http://schemas.microsoft.com/office/drawing/2014/main" id="{2B492674-565F-5740-98F1-D47AD1AA8BAA}"/>
              </a:ext>
            </a:extLst>
          </p:cNvPr>
          <p:cNvPicPr>
            <a:picLocks noChangeAspect="1"/>
          </p:cNvPicPr>
          <p:nvPr/>
        </p:nvPicPr>
        <p:blipFill>
          <a:blip r:embed="rId5"/>
          <a:stretch>
            <a:fillRect/>
          </a:stretch>
        </p:blipFill>
        <p:spPr>
          <a:xfrm>
            <a:off x="335374" y="1480627"/>
            <a:ext cx="3172173" cy="3291839"/>
          </a:xfrm>
          <a:prstGeom prst="rect">
            <a:avLst/>
          </a:prstGeom>
        </p:spPr>
      </p:pic>
      <p:sp>
        <p:nvSpPr>
          <p:cNvPr id="5" name="Frame 4">
            <a:extLst>
              <a:ext uri="{FF2B5EF4-FFF2-40B4-BE49-F238E27FC236}">
                <a16:creationId xmlns:a16="http://schemas.microsoft.com/office/drawing/2014/main" id="{47B34A8B-65D1-FC40-887B-9753AD4E1672}"/>
              </a:ext>
            </a:extLst>
          </p:cNvPr>
          <p:cNvSpPr/>
          <p:nvPr/>
        </p:nvSpPr>
        <p:spPr>
          <a:xfrm>
            <a:off x="370866" y="1469058"/>
            <a:ext cx="3217807" cy="3291839"/>
          </a:xfrm>
          <a:prstGeom prst="frame">
            <a:avLst>
              <a:gd name="adj1" fmla="val 20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22244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eardot">
            <a:extLst>
              <a:ext uri="{FF2B5EF4-FFF2-40B4-BE49-F238E27FC236}">
                <a16:creationId xmlns:a16="http://schemas.microsoft.com/office/drawing/2014/main" id="{477351DA-35FD-1D44-B134-79AA2A7CE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EB056E6F-94EE-4049-839B-B9EE2E327A12}"/>
              </a:ext>
            </a:extLst>
          </p:cNvPr>
          <p:cNvPicPr>
            <a:picLocks noChangeAspect="1"/>
          </p:cNvPicPr>
          <p:nvPr/>
        </p:nvPicPr>
        <p:blipFill>
          <a:blip r:embed="rId4"/>
          <a:stretch>
            <a:fillRect/>
          </a:stretch>
        </p:blipFill>
        <p:spPr>
          <a:xfrm>
            <a:off x="402626" y="3116034"/>
            <a:ext cx="1570734" cy="1594899"/>
          </a:xfrm>
          <a:prstGeom prst="rect">
            <a:avLst/>
          </a:prstGeom>
        </p:spPr>
      </p:pic>
      <p:pic>
        <p:nvPicPr>
          <p:cNvPr id="7" name="Picture 6" descr="A close up of a sign&#10;&#10;Description automatically generated">
            <a:extLst>
              <a:ext uri="{FF2B5EF4-FFF2-40B4-BE49-F238E27FC236}">
                <a16:creationId xmlns:a16="http://schemas.microsoft.com/office/drawing/2014/main" id="{C5DAA0EC-43B7-124C-931F-6F9B855060AC}"/>
              </a:ext>
            </a:extLst>
          </p:cNvPr>
          <p:cNvPicPr>
            <a:picLocks noChangeAspect="1"/>
          </p:cNvPicPr>
          <p:nvPr/>
        </p:nvPicPr>
        <p:blipFill>
          <a:blip r:embed="rId5"/>
          <a:stretch>
            <a:fillRect/>
          </a:stretch>
        </p:blipFill>
        <p:spPr>
          <a:xfrm>
            <a:off x="402626" y="5020525"/>
            <a:ext cx="1570734" cy="1517549"/>
          </a:xfrm>
          <a:prstGeom prst="rect">
            <a:avLst/>
          </a:prstGeom>
        </p:spPr>
      </p:pic>
      <p:pic>
        <p:nvPicPr>
          <p:cNvPr id="9" name="Picture 8" descr="A close up of a sign&#10;&#10;Description automatically generated">
            <a:extLst>
              <a:ext uri="{FF2B5EF4-FFF2-40B4-BE49-F238E27FC236}">
                <a16:creationId xmlns:a16="http://schemas.microsoft.com/office/drawing/2014/main" id="{C03B1FA8-D7D6-1941-8613-782BB26E0ACA}"/>
              </a:ext>
            </a:extLst>
          </p:cNvPr>
          <p:cNvPicPr>
            <a:picLocks noChangeAspect="1"/>
          </p:cNvPicPr>
          <p:nvPr/>
        </p:nvPicPr>
        <p:blipFill>
          <a:blip r:embed="rId6"/>
          <a:stretch>
            <a:fillRect/>
          </a:stretch>
        </p:blipFill>
        <p:spPr>
          <a:xfrm>
            <a:off x="408528" y="1319590"/>
            <a:ext cx="1616633" cy="1616633"/>
          </a:xfrm>
          <a:prstGeom prst="rect">
            <a:avLst/>
          </a:prstGeom>
        </p:spPr>
      </p:pic>
      <p:pic>
        <p:nvPicPr>
          <p:cNvPr id="13" name="Picture 12" descr="A close up of a sign&#10;&#10;Description automatically generated">
            <a:extLst>
              <a:ext uri="{FF2B5EF4-FFF2-40B4-BE49-F238E27FC236}">
                <a16:creationId xmlns:a16="http://schemas.microsoft.com/office/drawing/2014/main" id="{9F921D49-5310-2748-A113-F37D72F19002}"/>
              </a:ext>
            </a:extLst>
          </p:cNvPr>
          <p:cNvPicPr>
            <a:picLocks noChangeAspect="1"/>
          </p:cNvPicPr>
          <p:nvPr/>
        </p:nvPicPr>
        <p:blipFill>
          <a:blip r:embed="rId7"/>
          <a:stretch>
            <a:fillRect/>
          </a:stretch>
        </p:blipFill>
        <p:spPr>
          <a:xfrm>
            <a:off x="1742692" y="245751"/>
            <a:ext cx="5247146" cy="92596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571B9A19-3B37-6346-814A-68A320B39929}"/>
              </a:ext>
            </a:extLst>
          </p:cNvPr>
          <p:cNvPicPr>
            <a:picLocks noChangeAspect="1"/>
          </p:cNvPicPr>
          <p:nvPr/>
        </p:nvPicPr>
        <p:blipFill>
          <a:blip r:embed="rId8"/>
          <a:stretch>
            <a:fillRect/>
          </a:stretch>
        </p:blipFill>
        <p:spPr>
          <a:xfrm>
            <a:off x="508905" y="260971"/>
            <a:ext cx="1233787" cy="1065543"/>
          </a:xfrm>
          <a:prstGeom prst="rect">
            <a:avLst/>
          </a:prstGeom>
        </p:spPr>
      </p:pic>
      <p:pic>
        <p:nvPicPr>
          <p:cNvPr id="18" name="Picture 17" descr="A close up of a sign&#10;&#10;Description automatically generated">
            <a:extLst>
              <a:ext uri="{FF2B5EF4-FFF2-40B4-BE49-F238E27FC236}">
                <a16:creationId xmlns:a16="http://schemas.microsoft.com/office/drawing/2014/main" id="{9B26C623-CF9C-A143-978A-816B4CB3E644}"/>
              </a:ext>
            </a:extLst>
          </p:cNvPr>
          <p:cNvPicPr>
            <a:picLocks noChangeAspect="1"/>
          </p:cNvPicPr>
          <p:nvPr/>
        </p:nvPicPr>
        <p:blipFill>
          <a:blip r:embed="rId9"/>
          <a:stretch>
            <a:fillRect/>
          </a:stretch>
        </p:blipFill>
        <p:spPr>
          <a:xfrm>
            <a:off x="8144838" y="1985024"/>
            <a:ext cx="3531403" cy="3549421"/>
          </a:xfrm>
          <a:prstGeom prst="rect">
            <a:avLst/>
          </a:prstGeom>
        </p:spPr>
      </p:pic>
      <p:cxnSp>
        <p:nvCxnSpPr>
          <p:cNvPr id="42" name="Straight Arrow Connector 41">
            <a:extLst>
              <a:ext uri="{FF2B5EF4-FFF2-40B4-BE49-F238E27FC236}">
                <a16:creationId xmlns:a16="http://schemas.microsoft.com/office/drawing/2014/main" id="{8E46B298-EDBF-C449-B6B7-2B902FE91385}"/>
              </a:ext>
            </a:extLst>
          </p:cNvPr>
          <p:cNvCxnSpPr>
            <a:cxnSpLocks/>
          </p:cNvCxnSpPr>
          <p:nvPr/>
        </p:nvCxnSpPr>
        <p:spPr>
          <a:xfrm>
            <a:off x="2184518" y="3567194"/>
            <a:ext cx="75804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F5E6FC2-27E7-0B47-8F6D-EF24D31725A4}"/>
              </a:ext>
            </a:extLst>
          </p:cNvPr>
          <p:cNvCxnSpPr>
            <a:cxnSpLocks/>
          </p:cNvCxnSpPr>
          <p:nvPr/>
        </p:nvCxnSpPr>
        <p:spPr>
          <a:xfrm>
            <a:off x="7293984" y="3567194"/>
            <a:ext cx="75804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C34B44-2231-A147-A5E3-859AF98B3B8A}"/>
              </a:ext>
            </a:extLst>
          </p:cNvPr>
          <p:cNvSpPr txBox="1"/>
          <p:nvPr/>
        </p:nvSpPr>
        <p:spPr>
          <a:xfrm>
            <a:off x="2025161" y="5830188"/>
            <a:ext cx="9929354" cy="707886"/>
          </a:xfrm>
          <a:prstGeom prst="rect">
            <a:avLst/>
          </a:prstGeom>
          <a:noFill/>
        </p:spPr>
        <p:txBody>
          <a:bodyPr wrap="square" rtlCol="0">
            <a:spAutoFit/>
          </a:bodyPr>
          <a:lstStyle/>
          <a:p>
            <a:r>
              <a:rPr lang="en-US" sz="2000" b="1" dirty="0">
                <a:ea typeface="Helvetica Neue" panose="02000503000000020004" pitchFamily="2" charset="0"/>
                <a:cs typeface="Helvetica Neue" panose="02000503000000020004" pitchFamily="2" charset="0"/>
              </a:rPr>
              <a:t>SDG #3:  For mosquito disease where there is no vaccine, there are three ways to protect a community: education, surveillance, and breeding site elimination. The app does all three!</a:t>
            </a:r>
            <a:endParaRPr lang="en-US" sz="2000" dirty="0"/>
          </a:p>
        </p:txBody>
      </p:sp>
      <p:pic>
        <p:nvPicPr>
          <p:cNvPr id="5" name="Picture 4" descr="A picture containing food, table, sign, blue&#10;&#10;Description automatically generated">
            <a:extLst>
              <a:ext uri="{FF2B5EF4-FFF2-40B4-BE49-F238E27FC236}">
                <a16:creationId xmlns:a16="http://schemas.microsoft.com/office/drawing/2014/main" id="{4D31BCE0-C366-7844-A067-3835D484C9D4}"/>
              </a:ext>
            </a:extLst>
          </p:cNvPr>
          <p:cNvPicPr>
            <a:picLocks noChangeAspect="1"/>
          </p:cNvPicPr>
          <p:nvPr/>
        </p:nvPicPr>
        <p:blipFill>
          <a:blip r:embed="rId10"/>
          <a:stretch>
            <a:fillRect/>
          </a:stretch>
        </p:blipFill>
        <p:spPr>
          <a:xfrm>
            <a:off x="3086233" y="2717033"/>
            <a:ext cx="4089400" cy="1993900"/>
          </a:xfrm>
          <a:prstGeom prst="rect">
            <a:avLst/>
          </a:prstGeom>
        </p:spPr>
      </p:pic>
      <p:sp>
        <p:nvSpPr>
          <p:cNvPr id="27" name="Frame 26">
            <a:extLst>
              <a:ext uri="{FF2B5EF4-FFF2-40B4-BE49-F238E27FC236}">
                <a16:creationId xmlns:a16="http://schemas.microsoft.com/office/drawing/2014/main" id="{F322DE11-F630-D44C-8653-22467655FE82}"/>
              </a:ext>
            </a:extLst>
          </p:cNvPr>
          <p:cNvSpPr/>
          <p:nvPr/>
        </p:nvSpPr>
        <p:spPr>
          <a:xfrm>
            <a:off x="0" y="-63085"/>
            <a:ext cx="12192000" cy="6921085"/>
          </a:xfrm>
          <a:prstGeom prst="frame">
            <a:avLst>
              <a:gd name="adj1" fmla="val 3492"/>
            </a:avLst>
          </a:prstGeom>
          <a:solidFill>
            <a:srgbClr val="8A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8079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eardot">
            <a:extLst>
              <a:ext uri="{FF2B5EF4-FFF2-40B4-BE49-F238E27FC236}">
                <a16:creationId xmlns:a16="http://schemas.microsoft.com/office/drawing/2014/main" id="{477351DA-35FD-1D44-B134-79AA2A7CE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sign&#10;&#10;Description automatically generated">
            <a:extLst>
              <a:ext uri="{FF2B5EF4-FFF2-40B4-BE49-F238E27FC236}">
                <a16:creationId xmlns:a16="http://schemas.microsoft.com/office/drawing/2014/main" id="{9F921D49-5310-2748-A113-F37D72F19002}"/>
              </a:ext>
            </a:extLst>
          </p:cNvPr>
          <p:cNvPicPr>
            <a:picLocks noChangeAspect="1"/>
          </p:cNvPicPr>
          <p:nvPr/>
        </p:nvPicPr>
        <p:blipFill>
          <a:blip r:embed="rId4"/>
          <a:stretch>
            <a:fillRect/>
          </a:stretch>
        </p:blipFill>
        <p:spPr>
          <a:xfrm>
            <a:off x="1742692" y="245751"/>
            <a:ext cx="5247146" cy="92596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571B9A19-3B37-6346-814A-68A320B39929}"/>
              </a:ext>
            </a:extLst>
          </p:cNvPr>
          <p:cNvPicPr>
            <a:picLocks noChangeAspect="1"/>
          </p:cNvPicPr>
          <p:nvPr/>
        </p:nvPicPr>
        <p:blipFill>
          <a:blip r:embed="rId5"/>
          <a:stretch>
            <a:fillRect/>
          </a:stretch>
        </p:blipFill>
        <p:spPr>
          <a:xfrm>
            <a:off x="508905" y="260971"/>
            <a:ext cx="1233787" cy="1065543"/>
          </a:xfrm>
          <a:prstGeom prst="rect">
            <a:avLst/>
          </a:prstGeom>
        </p:spPr>
      </p:pic>
      <p:sp>
        <p:nvSpPr>
          <p:cNvPr id="27" name="Frame 26">
            <a:extLst>
              <a:ext uri="{FF2B5EF4-FFF2-40B4-BE49-F238E27FC236}">
                <a16:creationId xmlns:a16="http://schemas.microsoft.com/office/drawing/2014/main" id="{F322DE11-F630-D44C-8653-22467655FE82}"/>
              </a:ext>
            </a:extLst>
          </p:cNvPr>
          <p:cNvSpPr/>
          <p:nvPr/>
        </p:nvSpPr>
        <p:spPr>
          <a:xfrm>
            <a:off x="0" y="-63085"/>
            <a:ext cx="12192000" cy="6921085"/>
          </a:xfrm>
          <a:prstGeom prst="frame">
            <a:avLst>
              <a:gd name="adj1" fmla="val 3492"/>
            </a:avLst>
          </a:prstGeom>
          <a:solidFill>
            <a:srgbClr val="8A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12112438-25E3-814F-880F-E01D988D9F30}"/>
              </a:ext>
            </a:extLst>
          </p:cNvPr>
          <p:cNvSpPr/>
          <p:nvPr/>
        </p:nvSpPr>
        <p:spPr>
          <a:xfrm>
            <a:off x="298699" y="5826036"/>
            <a:ext cx="8635095" cy="923330"/>
          </a:xfrm>
          <a:prstGeom prst="rect">
            <a:avLst/>
          </a:prstGeom>
        </p:spPr>
        <p:txBody>
          <a:bodyPr wrap="square">
            <a:spAutoFit/>
          </a:bodyPr>
          <a:lstStyle/>
          <a:p>
            <a:endParaRPr lang="en-US" dirty="0"/>
          </a:p>
          <a:p>
            <a:r>
              <a:rPr lang="en-US" dirty="0"/>
              <a:t>Link to video: </a:t>
            </a:r>
            <a:r>
              <a:rPr lang="en-US" dirty="0">
                <a:hlinkClick r:id="rId6"/>
              </a:rPr>
              <a:t>https://www.youtube.com/watch?v=gdt_KVu9_L8&amp;feature=youtu.be</a:t>
            </a:r>
            <a:endParaRPr lang="en-US" dirty="0"/>
          </a:p>
          <a:p>
            <a:endParaRPr lang="en-US" dirty="0"/>
          </a:p>
        </p:txBody>
      </p:sp>
      <p:pic>
        <p:nvPicPr>
          <p:cNvPr id="14" name="Picture 13" descr="Graphical user interface, application&#10;&#10;Description automatically generated">
            <a:extLst>
              <a:ext uri="{FF2B5EF4-FFF2-40B4-BE49-F238E27FC236}">
                <a16:creationId xmlns:a16="http://schemas.microsoft.com/office/drawing/2014/main" id="{02653A80-E508-044B-AEAE-B3B218132B22}"/>
              </a:ext>
            </a:extLst>
          </p:cNvPr>
          <p:cNvPicPr>
            <a:picLocks noChangeAspect="1"/>
          </p:cNvPicPr>
          <p:nvPr/>
        </p:nvPicPr>
        <p:blipFill>
          <a:blip r:embed="rId7"/>
          <a:stretch>
            <a:fillRect/>
          </a:stretch>
        </p:blipFill>
        <p:spPr>
          <a:xfrm>
            <a:off x="6743231" y="1513791"/>
            <a:ext cx="4985899" cy="3247395"/>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6BB1CDE4-2000-7B4E-917F-CF339EF89BCC}"/>
              </a:ext>
            </a:extLst>
          </p:cNvPr>
          <p:cNvPicPr>
            <a:picLocks noChangeAspect="1"/>
          </p:cNvPicPr>
          <p:nvPr/>
        </p:nvPicPr>
        <p:blipFill>
          <a:blip r:embed="rId8"/>
          <a:stretch>
            <a:fillRect/>
          </a:stretch>
        </p:blipFill>
        <p:spPr>
          <a:xfrm>
            <a:off x="666560" y="1495774"/>
            <a:ext cx="5944447" cy="4241263"/>
          </a:xfrm>
          <a:prstGeom prst="rect">
            <a:avLst/>
          </a:prstGeom>
        </p:spPr>
      </p:pic>
    </p:spTree>
    <p:extLst>
      <p:ext uri="{BB962C8B-B14F-4D97-AF65-F5344CB8AC3E}">
        <p14:creationId xmlns:p14="http://schemas.microsoft.com/office/powerpoint/2010/main" val="33430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ame 19">
            <a:extLst>
              <a:ext uri="{FF2B5EF4-FFF2-40B4-BE49-F238E27FC236}">
                <a16:creationId xmlns:a16="http://schemas.microsoft.com/office/drawing/2014/main" id="{7A3B40F1-DCC4-BA4B-8CCF-B305BF8A6B02}"/>
              </a:ext>
            </a:extLst>
          </p:cNvPr>
          <p:cNvSpPr/>
          <p:nvPr/>
        </p:nvSpPr>
        <p:spPr>
          <a:xfrm>
            <a:off x="0" y="-63085"/>
            <a:ext cx="12192000" cy="6212094"/>
          </a:xfrm>
          <a:prstGeom prst="frame">
            <a:avLst>
              <a:gd name="adj1" fmla="val 3492"/>
            </a:avLst>
          </a:prstGeom>
          <a:solidFill>
            <a:srgbClr val="8A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A close up of a logo&#10;&#10;Description automatically generated">
            <a:extLst>
              <a:ext uri="{FF2B5EF4-FFF2-40B4-BE49-F238E27FC236}">
                <a16:creationId xmlns:a16="http://schemas.microsoft.com/office/drawing/2014/main" id="{BCC9E250-E139-CC47-8F0C-1518E8795127}"/>
              </a:ext>
            </a:extLst>
          </p:cNvPr>
          <p:cNvPicPr>
            <a:picLocks noChangeAspect="1"/>
          </p:cNvPicPr>
          <p:nvPr/>
        </p:nvPicPr>
        <p:blipFill>
          <a:blip r:embed="rId3"/>
          <a:stretch>
            <a:fillRect/>
          </a:stretch>
        </p:blipFill>
        <p:spPr>
          <a:xfrm>
            <a:off x="-11834" y="92765"/>
            <a:ext cx="12203343" cy="6858000"/>
          </a:xfrm>
          <a:prstGeom prst="rect">
            <a:avLst/>
          </a:prstGeom>
        </p:spPr>
      </p:pic>
      <p:sp>
        <p:nvSpPr>
          <p:cNvPr id="3" name="Subtitle 2">
            <a:extLst>
              <a:ext uri="{FF2B5EF4-FFF2-40B4-BE49-F238E27FC236}">
                <a16:creationId xmlns:a16="http://schemas.microsoft.com/office/drawing/2014/main" id="{9E9E99EA-7087-634D-BFEB-1A858E21EB71}"/>
              </a:ext>
            </a:extLst>
          </p:cNvPr>
          <p:cNvSpPr>
            <a:spLocks noGrp="1"/>
          </p:cNvSpPr>
          <p:nvPr>
            <p:ph type="subTitle" idx="1"/>
          </p:nvPr>
        </p:nvSpPr>
        <p:spPr>
          <a:xfrm>
            <a:off x="-11834" y="6260433"/>
            <a:ext cx="9144000" cy="1655762"/>
          </a:xfrm>
        </p:spPr>
        <p:txBody>
          <a:bodyPr>
            <a:normAutofit/>
          </a:bodyPr>
          <a:lstStyle/>
          <a:p>
            <a:endParaRPr lang="en-US" dirty="0"/>
          </a:p>
          <a:p>
            <a:r>
              <a:rPr lang="en-US" dirty="0"/>
              <a:t> </a:t>
            </a:r>
          </a:p>
          <a:p>
            <a:endParaRPr lang="en-US" dirty="0"/>
          </a:p>
        </p:txBody>
      </p:sp>
      <p:sp>
        <p:nvSpPr>
          <p:cNvPr id="4" name="TextBox 3">
            <a:extLst>
              <a:ext uri="{FF2B5EF4-FFF2-40B4-BE49-F238E27FC236}">
                <a16:creationId xmlns:a16="http://schemas.microsoft.com/office/drawing/2014/main" id="{9E35D7BF-F2F0-2A43-AF5B-0D202BA1D2BA}"/>
              </a:ext>
            </a:extLst>
          </p:cNvPr>
          <p:cNvSpPr txBox="1"/>
          <p:nvPr/>
        </p:nvSpPr>
        <p:spPr>
          <a:xfrm>
            <a:off x="2498418" y="1882239"/>
            <a:ext cx="7253004" cy="4001095"/>
          </a:xfrm>
          <a:prstGeom prst="rect">
            <a:avLst/>
          </a:prstGeom>
          <a:noFill/>
        </p:spPr>
        <p:txBody>
          <a:bodyPr wrap="square" rtlCol="0">
            <a:spAutoFit/>
          </a:bodyPr>
          <a:lstStyle/>
          <a:p>
            <a:r>
              <a:rPr lang="en-US" sz="3600" b="1" dirty="0">
                <a:latin typeface="DIN Condensed" pitchFamily="2" charset="0"/>
                <a:ea typeface="Helvetica Neue" panose="02000503000000020004" pitchFamily="2" charset="0"/>
                <a:cs typeface="Helvetica Neue" panose="02000503000000020004" pitchFamily="2" charset="0"/>
              </a:rPr>
              <a:t>Sustainability= Building Local Capacity</a:t>
            </a:r>
          </a:p>
          <a:p>
            <a:endParaRPr lang="en-US" sz="2000" b="1" dirty="0">
              <a:ea typeface="Helvetica Neue" panose="02000503000000020004" pitchFamily="2" charset="0"/>
              <a:cs typeface="Helvetica Neue" panose="02000503000000020004" pitchFamily="2" charset="0"/>
            </a:endParaRPr>
          </a:p>
          <a:p>
            <a:r>
              <a:rPr lang="en-US" sz="2000" b="1" dirty="0">
                <a:ea typeface="Helvetica Neue" panose="02000503000000020004" pitchFamily="2" charset="0"/>
                <a:cs typeface="Helvetica Neue" panose="02000503000000020004" pitchFamily="2" charset="0"/>
              </a:rPr>
              <a:t>Our approach to SDGs uses citizen science for:</a:t>
            </a:r>
          </a:p>
          <a:p>
            <a:pPr marL="285750" indent="-285750">
              <a:buFont typeface="Arial" panose="020B0604020202020204" pitchFamily="34" charset="0"/>
              <a:buChar char="•"/>
            </a:pPr>
            <a:r>
              <a:rPr lang="en-US" sz="2000" b="1" dirty="0">
                <a:ea typeface="Helvetica Neue" panose="02000503000000020004" pitchFamily="2" charset="0"/>
                <a:cs typeface="Helvetica Neue" panose="02000503000000020004" pitchFamily="2" charset="0"/>
              </a:rPr>
              <a:t>capacity building in science &amp; education</a:t>
            </a:r>
          </a:p>
          <a:p>
            <a:pPr marL="285750" indent="-285750">
              <a:buFont typeface="Arial" panose="020B0604020202020204" pitchFamily="34" charset="0"/>
              <a:buChar char="•"/>
            </a:pPr>
            <a:r>
              <a:rPr lang="en-US" sz="2000" b="1" dirty="0">
                <a:ea typeface="Helvetica Neue" panose="02000503000000020004" pitchFamily="2" charset="0"/>
                <a:cs typeface="Helvetica Neue" panose="02000503000000020004" pitchFamily="2" charset="0"/>
              </a:rPr>
              <a:t>fighting mosquito vector-borne disease in communities around the globe. </a:t>
            </a:r>
          </a:p>
          <a:p>
            <a:endParaRPr lang="en-US" sz="2000" b="1" dirty="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b="1" dirty="0">
                <a:ea typeface="Helvetica Neue" panose="02000503000000020004" pitchFamily="2" charset="0"/>
                <a:cs typeface="Helvetica Neue" panose="02000503000000020004" pitchFamily="2" charset="0"/>
              </a:rPr>
              <a:t>Provide resources for local capacity building: Workshops, Campaigns, Webinars, Activities </a:t>
            </a:r>
          </a:p>
          <a:p>
            <a:pPr marL="285750" indent="-285750">
              <a:buFont typeface="Arial" panose="020B0604020202020204" pitchFamily="34" charset="0"/>
              <a:buChar char="•"/>
            </a:pPr>
            <a:r>
              <a:rPr lang="en-US" sz="2000" b="1" dirty="0">
                <a:ea typeface="Helvetica Neue" panose="02000503000000020004" pitchFamily="2" charset="0"/>
                <a:cs typeface="Helvetica Neue" panose="02000503000000020004" pitchFamily="2" charset="0"/>
              </a:rPr>
              <a:t>Store and share data to public health </a:t>
            </a:r>
          </a:p>
          <a:p>
            <a:r>
              <a:rPr lang="en-US" sz="2000" b="1" dirty="0">
                <a:ea typeface="Helvetica Neue" panose="02000503000000020004" pitchFamily="2" charset="0"/>
                <a:cs typeface="Helvetica Neue" panose="02000503000000020004" pitchFamily="2" charset="0"/>
              </a:rPr>
              <a:t>     departments and communities</a:t>
            </a:r>
          </a:p>
          <a:p>
            <a:endParaRPr lang="en-US" dirty="0"/>
          </a:p>
        </p:txBody>
      </p:sp>
      <p:pic>
        <p:nvPicPr>
          <p:cNvPr id="7" name="Picture 6" descr="A group of people sitting at a table in front of a crowd&#10;&#10;Description automatically generated">
            <a:extLst>
              <a:ext uri="{FF2B5EF4-FFF2-40B4-BE49-F238E27FC236}">
                <a16:creationId xmlns:a16="http://schemas.microsoft.com/office/drawing/2014/main" id="{52F83E17-4F64-084F-9D1E-8330B4F70A47}"/>
              </a:ext>
            </a:extLst>
          </p:cNvPr>
          <p:cNvPicPr>
            <a:picLocks noChangeAspect="1"/>
          </p:cNvPicPr>
          <p:nvPr/>
        </p:nvPicPr>
        <p:blipFill>
          <a:blip r:embed="rId4"/>
          <a:stretch>
            <a:fillRect/>
          </a:stretch>
        </p:blipFill>
        <p:spPr>
          <a:xfrm>
            <a:off x="10041319" y="321276"/>
            <a:ext cx="1860297" cy="1395223"/>
          </a:xfrm>
          <a:prstGeom prst="rect">
            <a:avLst/>
          </a:prstGeom>
        </p:spPr>
      </p:pic>
      <p:pic>
        <p:nvPicPr>
          <p:cNvPr id="8" name="Picture 7" descr="A picture containing person, food, outdoor, table&#10;&#10;Description automatically generated">
            <a:extLst>
              <a:ext uri="{FF2B5EF4-FFF2-40B4-BE49-F238E27FC236}">
                <a16:creationId xmlns:a16="http://schemas.microsoft.com/office/drawing/2014/main" id="{E78602B8-AA8C-7E4F-85E8-257D43F8BC28}"/>
              </a:ext>
            </a:extLst>
          </p:cNvPr>
          <p:cNvPicPr>
            <a:picLocks noChangeAspect="1"/>
          </p:cNvPicPr>
          <p:nvPr/>
        </p:nvPicPr>
        <p:blipFill>
          <a:blip r:embed="rId5"/>
          <a:stretch>
            <a:fillRect/>
          </a:stretch>
        </p:blipFill>
        <p:spPr>
          <a:xfrm>
            <a:off x="8893726" y="321276"/>
            <a:ext cx="1053835" cy="1405113"/>
          </a:xfrm>
          <a:prstGeom prst="rect">
            <a:avLst/>
          </a:prstGeom>
        </p:spPr>
      </p:pic>
      <p:pic>
        <p:nvPicPr>
          <p:cNvPr id="9" name="Picture 8" descr="A picture containing cellphone, game, man, young&#10;&#10;Description automatically generated">
            <a:extLst>
              <a:ext uri="{FF2B5EF4-FFF2-40B4-BE49-F238E27FC236}">
                <a16:creationId xmlns:a16="http://schemas.microsoft.com/office/drawing/2014/main" id="{0BA65E61-379D-B846-9287-50ADDBC6337C}"/>
              </a:ext>
            </a:extLst>
          </p:cNvPr>
          <p:cNvPicPr>
            <a:picLocks noChangeAspect="1"/>
          </p:cNvPicPr>
          <p:nvPr/>
        </p:nvPicPr>
        <p:blipFill>
          <a:blip r:embed="rId6"/>
          <a:stretch>
            <a:fillRect/>
          </a:stretch>
        </p:blipFill>
        <p:spPr>
          <a:xfrm>
            <a:off x="3625629" y="383705"/>
            <a:ext cx="1361287" cy="1361287"/>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3E459B02-3955-2347-A265-602E0AECF25B}"/>
              </a:ext>
            </a:extLst>
          </p:cNvPr>
          <p:cNvPicPr>
            <a:picLocks noChangeAspect="1"/>
          </p:cNvPicPr>
          <p:nvPr/>
        </p:nvPicPr>
        <p:blipFill>
          <a:blip r:embed="rId7"/>
          <a:stretch>
            <a:fillRect/>
          </a:stretch>
        </p:blipFill>
        <p:spPr>
          <a:xfrm>
            <a:off x="5067253" y="376780"/>
            <a:ext cx="1824284" cy="1368213"/>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4FFAB711-E430-094B-B868-B6D1276CD813}"/>
              </a:ext>
            </a:extLst>
          </p:cNvPr>
          <p:cNvPicPr>
            <a:picLocks noChangeAspect="1"/>
          </p:cNvPicPr>
          <p:nvPr/>
        </p:nvPicPr>
        <p:blipFill>
          <a:blip r:embed="rId8"/>
          <a:stretch>
            <a:fillRect/>
          </a:stretch>
        </p:blipFill>
        <p:spPr>
          <a:xfrm>
            <a:off x="290384" y="1814716"/>
            <a:ext cx="1820560" cy="1365420"/>
          </a:xfrm>
          <a:prstGeom prst="rect">
            <a:avLst/>
          </a:prstGeom>
        </p:spPr>
      </p:pic>
      <p:pic>
        <p:nvPicPr>
          <p:cNvPr id="12" name="Picture 11" descr="A person sitting at a table&#10;&#10;Description automatically generated">
            <a:extLst>
              <a:ext uri="{FF2B5EF4-FFF2-40B4-BE49-F238E27FC236}">
                <a16:creationId xmlns:a16="http://schemas.microsoft.com/office/drawing/2014/main" id="{C665B69F-34BF-1749-9D8E-A9D723B85FD7}"/>
              </a:ext>
            </a:extLst>
          </p:cNvPr>
          <p:cNvPicPr>
            <a:picLocks noChangeAspect="1"/>
          </p:cNvPicPr>
          <p:nvPr/>
        </p:nvPicPr>
        <p:blipFill>
          <a:blip r:embed="rId9"/>
          <a:stretch>
            <a:fillRect/>
          </a:stretch>
        </p:blipFill>
        <p:spPr>
          <a:xfrm>
            <a:off x="6971874" y="341122"/>
            <a:ext cx="1860299" cy="1395224"/>
          </a:xfrm>
          <a:prstGeom prst="rect">
            <a:avLst/>
          </a:prstGeom>
        </p:spPr>
      </p:pic>
      <p:pic>
        <p:nvPicPr>
          <p:cNvPr id="13" name="Picture 12" descr="A picture containing person, outdoor, food, grass&#10;&#10;Description automatically generated">
            <a:extLst>
              <a:ext uri="{FF2B5EF4-FFF2-40B4-BE49-F238E27FC236}">
                <a16:creationId xmlns:a16="http://schemas.microsoft.com/office/drawing/2014/main" id="{870CEBA2-1F1F-A84B-BA7F-BECD69F3BB98}"/>
              </a:ext>
            </a:extLst>
          </p:cNvPr>
          <p:cNvPicPr>
            <a:picLocks noChangeAspect="1"/>
          </p:cNvPicPr>
          <p:nvPr/>
        </p:nvPicPr>
        <p:blipFill>
          <a:blip r:embed="rId10"/>
          <a:stretch>
            <a:fillRect/>
          </a:stretch>
        </p:blipFill>
        <p:spPr>
          <a:xfrm>
            <a:off x="10041316" y="3253320"/>
            <a:ext cx="1860299" cy="1395224"/>
          </a:xfrm>
          <a:prstGeom prst="rect">
            <a:avLst/>
          </a:prstGeom>
        </p:spPr>
      </p:pic>
      <p:pic>
        <p:nvPicPr>
          <p:cNvPr id="14" name="Picture 13" descr="A picture containing person, outdoor, grass, child&#10;&#10;Description automatically generated">
            <a:extLst>
              <a:ext uri="{FF2B5EF4-FFF2-40B4-BE49-F238E27FC236}">
                <a16:creationId xmlns:a16="http://schemas.microsoft.com/office/drawing/2014/main" id="{F11F73F3-6328-2C46-839A-E54AA626656C}"/>
              </a:ext>
            </a:extLst>
          </p:cNvPr>
          <p:cNvPicPr>
            <a:picLocks noChangeAspect="1"/>
          </p:cNvPicPr>
          <p:nvPr/>
        </p:nvPicPr>
        <p:blipFill>
          <a:blip r:embed="rId11"/>
          <a:stretch>
            <a:fillRect/>
          </a:stretch>
        </p:blipFill>
        <p:spPr>
          <a:xfrm>
            <a:off x="2186939" y="383704"/>
            <a:ext cx="1361287" cy="1361287"/>
          </a:xfrm>
          <a:prstGeom prst="rect">
            <a:avLst/>
          </a:prstGeom>
        </p:spPr>
      </p:pic>
      <p:pic>
        <p:nvPicPr>
          <p:cNvPr id="15" name="Picture 14" descr="A picture containing grass, outdoor, person, motorcycle&#10;&#10;Description automatically generated">
            <a:extLst>
              <a:ext uri="{FF2B5EF4-FFF2-40B4-BE49-F238E27FC236}">
                <a16:creationId xmlns:a16="http://schemas.microsoft.com/office/drawing/2014/main" id="{830937BA-3467-644A-B3F7-238DF03FA290}"/>
              </a:ext>
            </a:extLst>
          </p:cNvPr>
          <p:cNvPicPr>
            <a:picLocks noChangeAspect="1"/>
          </p:cNvPicPr>
          <p:nvPr/>
        </p:nvPicPr>
        <p:blipFill>
          <a:blip r:embed="rId12"/>
          <a:stretch>
            <a:fillRect/>
          </a:stretch>
        </p:blipFill>
        <p:spPr>
          <a:xfrm>
            <a:off x="290384" y="383704"/>
            <a:ext cx="1819152" cy="1364364"/>
          </a:xfrm>
          <a:prstGeom prst="rect">
            <a:avLst/>
          </a:prstGeom>
        </p:spPr>
      </p:pic>
      <p:pic>
        <p:nvPicPr>
          <p:cNvPr id="16" name="Picture 15" descr="A person standing next to a tree&#10;&#10;Description automatically generated">
            <a:extLst>
              <a:ext uri="{FF2B5EF4-FFF2-40B4-BE49-F238E27FC236}">
                <a16:creationId xmlns:a16="http://schemas.microsoft.com/office/drawing/2014/main" id="{09C089F0-F68B-854B-9927-BA26FC0E6982}"/>
              </a:ext>
            </a:extLst>
          </p:cNvPr>
          <p:cNvPicPr>
            <a:picLocks noChangeAspect="1"/>
          </p:cNvPicPr>
          <p:nvPr/>
        </p:nvPicPr>
        <p:blipFill>
          <a:blip r:embed="rId13"/>
          <a:stretch>
            <a:fillRect/>
          </a:stretch>
        </p:blipFill>
        <p:spPr>
          <a:xfrm>
            <a:off x="10041316" y="1777913"/>
            <a:ext cx="1860299" cy="1395224"/>
          </a:xfrm>
          <a:prstGeom prst="rect">
            <a:avLst/>
          </a:prstGeom>
        </p:spPr>
      </p:pic>
      <p:pic>
        <p:nvPicPr>
          <p:cNvPr id="18" name="Picture 17" descr="A person holding a glass of wine&#10;&#10;Description automatically generated">
            <a:extLst>
              <a:ext uri="{FF2B5EF4-FFF2-40B4-BE49-F238E27FC236}">
                <a16:creationId xmlns:a16="http://schemas.microsoft.com/office/drawing/2014/main" id="{DAD762E9-DA9E-C841-A87D-D21E525406DE}"/>
              </a:ext>
            </a:extLst>
          </p:cNvPr>
          <p:cNvPicPr>
            <a:picLocks noChangeAspect="1"/>
          </p:cNvPicPr>
          <p:nvPr/>
        </p:nvPicPr>
        <p:blipFill>
          <a:blip r:embed="rId14"/>
          <a:stretch>
            <a:fillRect/>
          </a:stretch>
        </p:blipFill>
        <p:spPr>
          <a:xfrm>
            <a:off x="290384" y="3262123"/>
            <a:ext cx="1819152" cy="1364364"/>
          </a:xfrm>
          <a:prstGeom prst="rect">
            <a:avLst/>
          </a:prstGeom>
        </p:spPr>
      </p:pic>
      <p:pic>
        <p:nvPicPr>
          <p:cNvPr id="19" name="Picture 18" descr="A picture containing outdoor, person, sidewalk, child&#10;&#10;Description automatically generated">
            <a:extLst>
              <a:ext uri="{FF2B5EF4-FFF2-40B4-BE49-F238E27FC236}">
                <a16:creationId xmlns:a16="http://schemas.microsoft.com/office/drawing/2014/main" id="{879F157B-D75B-8443-900D-80D7D65A23B6}"/>
              </a:ext>
            </a:extLst>
          </p:cNvPr>
          <p:cNvPicPr>
            <a:picLocks noChangeAspect="1"/>
          </p:cNvPicPr>
          <p:nvPr/>
        </p:nvPicPr>
        <p:blipFill>
          <a:blip r:embed="rId15"/>
          <a:stretch>
            <a:fillRect/>
          </a:stretch>
        </p:blipFill>
        <p:spPr>
          <a:xfrm>
            <a:off x="290384" y="4690875"/>
            <a:ext cx="1819152" cy="1364364"/>
          </a:xfrm>
          <a:prstGeom prst="rect">
            <a:avLst/>
          </a:prstGeom>
        </p:spPr>
      </p:pic>
      <p:pic>
        <p:nvPicPr>
          <p:cNvPr id="21" name="Picture 20" descr="A group of people sitting at a picnic table&#10;&#10;Description automatically generated">
            <a:extLst>
              <a:ext uri="{FF2B5EF4-FFF2-40B4-BE49-F238E27FC236}">
                <a16:creationId xmlns:a16="http://schemas.microsoft.com/office/drawing/2014/main" id="{C5D793D1-4C3B-EA47-BC07-FCB12346DED1}"/>
              </a:ext>
            </a:extLst>
          </p:cNvPr>
          <p:cNvPicPr>
            <a:picLocks noChangeAspect="1"/>
          </p:cNvPicPr>
          <p:nvPr/>
        </p:nvPicPr>
        <p:blipFill>
          <a:blip r:embed="rId16"/>
          <a:stretch>
            <a:fillRect/>
          </a:stretch>
        </p:blipFill>
        <p:spPr>
          <a:xfrm>
            <a:off x="10041316" y="4716594"/>
            <a:ext cx="1860299" cy="1395225"/>
          </a:xfrm>
          <a:prstGeom prst="rect">
            <a:avLst/>
          </a:prstGeom>
        </p:spPr>
      </p:pic>
    </p:spTree>
    <p:extLst>
      <p:ext uri="{BB962C8B-B14F-4D97-AF65-F5344CB8AC3E}">
        <p14:creationId xmlns:p14="http://schemas.microsoft.com/office/powerpoint/2010/main" val="4034756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49B7E986-6629-7E4A-A3BE-7090A017BAB2}"/>
              </a:ext>
            </a:extLst>
          </p:cNvPr>
          <p:cNvPicPr>
            <a:picLocks noChangeAspect="1"/>
          </p:cNvPicPr>
          <p:nvPr/>
        </p:nvPicPr>
        <p:blipFill>
          <a:blip r:embed="rId3"/>
          <a:stretch>
            <a:fillRect/>
          </a:stretch>
        </p:blipFill>
        <p:spPr>
          <a:xfrm>
            <a:off x="647666" y="442712"/>
            <a:ext cx="1682649" cy="1682649"/>
          </a:xfrm>
          <a:prstGeom prst="rect">
            <a:avLst/>
          </a:prstGeom>
        </p:spPr>
      </p:pic>
      <p:pic>
        <p:nvPicPr>
          <p:cNvPr id="9" name="Picture 8" descr="A close up of a logo&#10;&#10;Description automatically generated">
            <a:extLst>
              <a:ext uri="{FF2B5EF4-FFF2-40B4-BE49-F238E27FC236}">
                <a16:creationId xmlns:a16="http://schemas.microsoft.com/office/drawing/2014/main" id="{D54FD7BF-088C-E745-A74F-A3B6034CEEDF}"/>
              </a:ext>
            </a:extLst>
          </p:cNvPr>
          <p:cNvPicPr>
            <a:picLocks noChangeAspect="1"/>
          </p:cNvPicPr>
          <p:nvPr/>
        </p:nvPicPr>
        <p:blipFill>
          <a:blip r:embed="rId4"/>
          <a:stretch>
            <a:fillRect/>
          </a:stretch>
        </p:blipFill>
        <p:spPr>
          <a:xfrm>
            <a:off x="2500185" y="446831"/>
            <a:ext cx="1682649" cy="1682649"/>
          </a:xfrm>
          <a:prstGeom prst="rect">
            <a:avLst/>
          </a:prstGeom>
        </p:spPr>
      </p:pic>
      <p:pic>
        <p:nvPicPr>
          <p:cNvPr id="11" name="Picture 10">
            <a:extLst>
              <a:ext uri="{FF2B5EF4-FFF2-40B4-BE49-F238E27FC236}">
                <a16:creationId xmlns:a16="http://schemas.microsoft.com/office/drawing/2014/main" id="{F313C515-F654-5942-AE05-13E53E6FE947}"/>
              </a:ext>
            </a:extLst>
          </p:cNvPr>
          <p:cNvPicPr>
            <a:picLocks noChangeAspect="1"/>
          </p:cNvPicPr>
          <p:nvPr/>
        </p:nvPicPr>
        <p:blipFill>
          <a:blip r:embed="rId5"/>
          <a:stretch>
            <a:fillRect/>
          </a:stretch>
        </p:blipFill>
        <p:spPr>
          <a:xfrm>
            <a:off x="4352704" y="442712"/>
            <a:ext cx="1682649" cy="1682649"/>
          </a:xfrm>
          <a:prstGeom prst="rect">
            <a:avLst/>
          </a:prstGeom>
        </p:spPr>
      </p:pic>
      <p:pic>
        <p:nvPicPr>
          <p:cNvPr id="13" name="Picture 12">
            <a:extLst>
              <a:ext uri="{FF2B5EF4-FFF2-40B4-BE49-F238E27FC236}">
                <a16:creationId xmlns:a16="http://schemas.microsoft.com/office/drawing/2014/main" id="{BB4033B5-2A6E-2548-AE25-4C76F6320C0D}"/>
              </a:ext>
            </a:extLst>
          </p:cNvPr>
          <p:cNvPicPr>
            <a:picLocks noChangeAspect="1"/>
          </p:cNvPicPr>
          <p:nvPr/>
        </p:nvPicPr>
        <p:blipFill>
          <a:blip r:embed="rId6"/>
          <a:stretch>
            <a:fillRect/>
          </a:stretch>
        </p:blipFill>
        <p:spPr>
          <a:xfrm>
            <a:off x="6205223" y="446831"/>
            <a:ext cx="1678530" cy="1678530"/>
          </a:xfrm>
          <a:prstGeom prst="rect">
            <a:avLst/>
          </a:prstGeom>
        </p:spPr>
      </p:pic>
      <p:pic>
        <p:nvPicPr>
          <p:cNvPr id="15" name="Picture 14">
            <a:extLst>
              <a:ext uri="{FF2B5EF4-FFF2-40B4-BE49-F238E27FC236}">
                <a16:creationId xmlns:a16="http://schemas.microsoft.com/office/drawing/2014/main" id="{EBF943C0-3A7A-8346-8ED6-DF92F162E7F2}"/>
              </a:ext>
            </a:extLst>
          </p:cNvPr>
          <p:cNvPicPr>
            <a:picLocks noChangeAspect="1"/>
          </p:cNvPicPr>
          <p:nvPr/>
        </p:nvPicPr>
        <p:blipFill>
          <a:blip r:embed="rId7"/>
          <a:stretch>
            <a:fillRect/>
          </a:stretch>
        </p:blipFill>
        <p:spPr>
          <a:xfrm>
            <a:off x="8053623" y="446831"/>
            <a:ext cx="1678530" cy="1678530"/>
          </a:xfrm>
          <a:prstGeom prst="rect">
            <a:avLst/>
          </a:prstGeom>
        </p:spPr>
      </p:pic>
      <p:pic>
        <p:nvPicPr>
          <p:cNvPr id="19" name="Picture 18">
            <a:extLst>
              <a:ext uri="{FF2B5EF4-FFF2-40B4-BE49-F238E27FC236}">
                <a16:creationId xmlns:a16="http://schemas.microsoft.com/office/drawing/2014/main" id="{C591219E-65E9-C84C-A1DE-A7FCAB505E42}"/>
              </a:ext>
            </a:extLst>
          </p:cNvPr>
          <p:cNvPicPr>
            <a:picLocks noChangeAspect="1"/>
          </p:cNvPicPr>
          <p:nvPr/>
        </p:nvPicPr>
        <p:blipFill>
          <a:blip r:embed="rId8"/>
          <a:stretch>
            <a:fillRect/>
          </a:stretch>
        </p:blipFill>
        <p:spPr>
          <a:xfrm>
            <a:off x="9902023" y="446831"/>
            <a:ext cx="1678530" cy="1678530"/>
          </a:xfrm>
          <a:prstGeom prst="rect">
            <a:avLst/>
          </a:prstGeom>
        </p:spPr>
      </p:pic>
      <p:sp>
        <p:nvSpPr>
          <p:cNvPr id="20" name="Rectangle 19">
            <a:extLst>
              <a:ext uri="{FF2B5EF4-FFF2-40B4-BE49-F238E27FC236}">
                <a16:creationId xmlns:a16="http://schemas.microsoft.com/office/drawing/2014/main" id="{F6B7BEEE-8D6F-FE43-A7FB-62E0C282DCCE}"/>
              </a:ext>
            </a:extLst>
          </p:cNvPr>
          <p:cNvSpPr/>
          <p:nvPr/>
        </p:nvSpPr>
        <p:spPr>
          <a:xfrm>
            <a:off x="421707" y="2533135"/>
            <a:ext cx="11567031" cy="4862870"/>
          </a:xfrm>
          <a:prstGeom prst="rect">
            <a:avLst/>
          </a:prstGeom>
        </p:spPr>
        <p:txBody>
          <a:bodyPr wrap="square">
            <a:spAutoFit/>
          </a:bodyPr>
          <a:lstStyle/>
          <a:p>
            <a:r>
              <a:rPr lang="en-US" b="1" dirty="0">
                <a:ea typeface="Helvetica Neue" panose="02000503000000020004" pitchFamily="2" charset="0"/>
                <a:cs typeface="Helvetica Neue" panose="02000503000000020004" pitchFamily="2" charset="0"/>
              </a:rPr>
              <a:t>Citizen scientists photograph, identify medically important taxa, upload data, and mitigate the breeding site. </a:t>
            </a:r>
          </a:p>
          <a:p>
            <a:endParaRPr lang="en-US" b="1" dirty="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b="1" dirty="0">
                <a:ea typeface="Helvetica Neue" panose="02000503000000020004" pitchFamily="2" charset="0"/>
                <a:cs typeface="Helvetica Neue" panose="02000503000000020004" pitchFamily="2" charset="0"/>
              </a:rPr>
              <a:t>Sharing technological tools that can make a difference in public health</a:t>
            </a:r>
          </a:p>
          <a:p>
            <a:pPr marL="285750" indent="-285750">
              <a:buFont typeface="Arial" panose="020B0604020202020204" pitchFamily="34" charset="0"/>
              <a:buChar char="•"/>
            </a:pPr>
            <a:r>
              <a:rPr lang="en-US" b="1" dirty="0">
                <a:ea typeface="Helvetica Neue" panose="02000503000000020004" pitchFamily="2" charset="0"/>
                <a:cs typeface="Helvetica Neue" panose="02000503000000020004" pitchFamily="2" charset="0"/>
              </a:rPr>
              <a:t>Making opportunity available worldwide, especially in high need and disenfranchised, low resource communities</a:t>
            </a:r>
          </a:p>
          <a:p>
            <a:pPr marL="285750" indent="-285750">
              <a:buFont typeface="Arial" panose="020B0604020202020204" pitchFamily="34" charset="0"/>
              <a:buChar char="•"/>
            </a:pPr>
            <a:r>
              <a:rPr lang="en-US" b="1" dirty="0">
                <a:ea typeface="Helvetica Neue" panose="02000503000000020004" pitchFamily="2" charset="0"/>
                <a:cs typeface="Helvetica Neue" panose="02000503000000020004" pitchFamily="2" charset="0"/>
              </a:rPr>
              <a:t>Promote access to technology and tools</a:t>
            </a:r>
          </a:p>
          <a:p>
            <a:endParaRPr lang="en-US" b="1" dirty="0">
              <a:solidFill>
                <a:srgbClr val="C00000"/>
              </a:solidFill>
              <a:ea typeface="Helvetica Neue" panose="02000503000000020004" pitchFamily="2" charset="0"/>
              <a:cs typeface="Helvetica Neue" panose="02000503000000020004" pitchFamily="2" charset="0"/>
            </a:endParaRPr>
          </a:p>
          <a:p>
            <a:r>
              <a:rPr lang="en-US" sz="2000" b="1" dirty="0">
                <a:solidFill>
                  <a:srgbClr val="C00000"/>
                </a:solidFill>
                <a:ea typeface="Helvetica Neue" panose="02000503000000020004" pitchFamily="2" charset="0"/>
                <a:cs typeface="Helvetica Neue" panose="02000503000000020004" pitchFamily="2" charset="0"/>
              </a:rPr>
              <a:t>Mobile device access is rapidly increasing- 68% of the world’s population has smartphones, in emerging economies, about 45% of mobiles are smartphones (2020)</a:t>
            </a:r>
            <a:endParaRPr lang="en-US" sz="2000" b="1" dirty="0">
              <a:ea typeface="Helvetica Neue" panose="02000503000000020004" pitchFamily="2" charset="0"/>
              <a:cs typeface="Helvetica Neue" panose="02000503000000020004" pitchFamily="2" charset="0"/>
            </a:endParaRPr>
          </a:p>
          <a:p>
            <a:r>
              <a:rPr lang="en-US" b="1" dirty="0">
                <a:ea typeface="Helvetica Neue" panose="02000503000000020004" pitchFamily="2" charset="0"/>
                <a:cs typeface="Helvetica Neue" panose="02000503000000020004" pitchFamily="2" charset="0"/>
              </a:rPr>
              <a:t>Advice:</a:t>
            </a:r>
          </a:p>
          <a:p>
            <a:pPr marL="285750" indent="-285750">
              <a:buFont typeface="Arial" panose="020B0604020202020204" pitchFamily="34" charset="0"/>
              <a:buChar char="•"/>
            </a:pPr>
            <a:r>
              <a:rPr lang="en-US" b="1" dirty="0">
                <a:ea typeface="Helvetica Neue" panose="02000503000000020004" pitchFamily="2" charset="0"/>
                <a:cs typeface="Helvetica Neue" panose="02000503000000020004" pitchFamily="2" charset="0"/>
              </a:rPr>
              <a:t>Yes, not everyone has smart phone but start now- and leverage technology for meaningful SDG outcomes. </a:t>
            </a:r>
          </a:p>
          <a:p>
            <a:pPr marL="285750" indent="-285750">
              <a:buFont typeface="Arial" panose="020B0604020202020204" pitchFamily="34" charset="0"/>
              <a:buChar char="•"/>
            </a:pPr>
            <a:r>
              <a:rPr lang="en-US" b="1" dirty="0">
                <a:ea typeface="Helvetica Neue" panose="02000503000000020004" pitchFamily="2" charset="0"/>
                <a:cs typeface="Helvetica Neue" panose="02000503000000020004" pitchFamily="2" charset="0"/>
              </a:rPr>
              <a:t>Get ready for new technology: now we need to use a magnifying device, but phones will catch up. </a:t>
            </a:r>
          </a:p>
          <a:p>
            <a:pPr marL="285750" indent="-285750">
              <a:buFont typeface="Arial" panose="020B0604020202020204" pitchFamily="34" charset="0"/>
              <a:buChar char="•"/>
            </a:pPr>
            <a:r>
              <a:rPr lang="en-US" b="1" dirty="0">
                <a:ea typeface="Helvetica Neue" panose="02000503000000020004" pitchFamily="2" charset="0"/>
                <a:cs typeface="Helvetica Neue" panose="02000503000000020004" pitchFamily="2" charset="0"/>
              </a:rPr>
              <a:t>Use technology to educate about health and to promote healthful behaviors</a:t>
            </a:r>
          </a:p>
          <a:p>
            <a:pPr marL="285750" indent="-285750">
              <a:buFont typeface="Arial" panose="020B0604020202020204" pitchFamily="34" charset="0"/>
              <a:buChar char="•"/>
            </a:pPr>
            <a:r>
              <a:rPr lang="en-US" b="1" dirty="0">
                <a:ea typeface="Helvetica Neue" panose="02000503000000020004" pitchFamily="2" charset="0"/>
                <a:cs typeface="Helvetica Neue" panose="02000503000000020004" pitchFamily="2" charset="0"/>
              </a:rPr>
              <a:t>Build for multiple languages with ease of expansion</a:t>
            </a:r>
          </a:p>
          <a:p>
            <a:pPr marL="285750" indent="-285750">
              <a:buFont typeface="Arial" panose="020B0604020202020204" pitchFamily="34" charset="0"/>
              <a:buChar char="•"/>
            </a:pPr>
            <a:r>
              <a:rPr lang="en-US" b="1" dirty="0">
                <a:ea typeface="Helvetica Neue" panose="02000503000000020004" pitchFamily="2" charset="0"/>
                <a:cs typeface="Helvetica Neue" panose="02000503000000020004" pitchFamily="2" charset="0"/>
              </a:rPr>
              <a:t>Work closely with community members and organizational partners </a:t>
            </a:r>
          </a:p>
          <a:p>
            <a:endParaRPr lang="en-US" dirty="0"/>
          </a:p>
          <a:p>
            <a:endParaRPr lang="en-US" dirty="0"/>
          </a:p>
          <a:p>
            <a:endParaRPr lang="en-US" dirty="0"/>
          </a:p>
        </p:txBody>
      </p:sp>
      <p:cxnSp>
        <p:nvCxnSpPr>
          <p:cNvPr id="22" name="Straight Arrow Connector 21">
            <a:extLst>
              <a:ext uri="{FF2B5EF4-FFF2-40B4-BE49-F238E27FC236}">
                <a16:creationId xmlns:a16="http://schemas.microsoft.com/office/drawing/2014/main" id="{877E9662-5D8B-D940-8B46-DDC0172C023C}"/>
              </a:ext>
            </a:extLst>
          </p:cNvPr>
          <p:cNvCxnSpPr/>
          <p:nvPr/>
        </p:nvCxnSpPr>
        <p:spPr>
          <a:xfrm>
            <a:off x="647666" y="2533135"/>
            <a:ext cx="1041163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631D28E-D921-404D-97FD-8DC2893E7494}"/>
              </a:ext>
            </a:extLst>
          </p:cNvPr>
          <p:cNvSpPr txBox="1"/>
          <p:nvPr/>
        </p:nvSpPr>
        <p:spPr>
          <a:xfrm>
            <a:off x="647666" y="2125361"/>
            <a:ext cx="8187415" cy="369332"/>
          </a:xfrm>
          <a:prstGeom prst="rect">
            <a:avLst/>
          </a:prstGeom>
          <a:noFill/>
        </p:spPr>
        <p:txBody>
          <a:bodyPr wrap="square" rtlCol="0">
            <a:spAutoFit/>
          </a:bodyPr>
          <a:lstStyle/>
          <a:p>
            <a:r>
              <a:rPr lang="en-US" b="1" dirty="0">
                <a:latin typeface="DIN Condensed" pitchFamily="2" charset="0"/>
              </a:rPr>
              <a:t>Steps to Good Health and Well Being</a:t>
            </a:r>
            <a:r>
              <a:rPr lang="en-US" dirty="0">
                <a:latin typeface="DIN Condensed" pitchFamily="2" charset="0"/>
              </a:rPr>
              <a:t>: </a:t>
            </a:r>
          </a:p>
        </p:txBody>
      </p:sp>
      <p:sp>
        <p:nvSpPr>
          <p:cNvPr id="24" name="Frame 23">
            <a:extLst>
              <a:ext uri="{FF2B5EF4-FFF2-40B4-BE49-F238E27FC236}">
                <a16:creationId xmlns:a16="http://schemas.microsoft.com/office/drawing/2014/main" id="{81E8EE73-E448-0047-A7B9-7111508D4526}"/>
              </a:ext>
            </a:extLst>
          </p:cNvPr>
          <p:cNvSpPr/>
          <p:nvPr/>
        </p:nvSpPr>
        <p:spPr>
          <a:xfrm>
            <a:off x="0" y="-63085"/>
            <a:ext cx="12192000" cy="6921085"/>
          </a:xfrm>
          <a:prstGeom prst="frame">
            <a:avLst>
              <a:gd name="adj1" fmla="val 3492"/>
            </a:avLst>
          </a:prstGeom>
          <a:solidFill>
            <a:srgbClr val="8A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777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CBEF24BF-66A4-0143-A55E-ABF31C1EB7B6}"/>
              </a:ext>
            </a:extLst>
          </p:cNvPr>
          <p:cNvPicPr>
            <a:picLocks noChangeAspect="1"/>
          </p:cNvPicPr>
          <p:nvPr/>
        </p:nvPicPr>
        <p:blipFill>
          <a:blip r:embed="rId2"/>
          <a:stretch>
            <a:fillRect/>
          </a:stretch>
        </p:blipFill>
        <p:spPr>
          <a:xfrm>
            <a:off x="638499" y="0"/>
            <a:ext cx="10915002" cy="6858000"/>
          </a:xfrm>
          <a:prstGeom prst="rect">
            <a:avLst/>
          </a:prstGeom>
        </p:spPr>
      </p:pic>
    </p:spTree>
    <p:extLst>
      <p:ext uri="{BB962C8B-B14F-4D97-AF65-F5344CB8AC3E}">
        <p14:creationId xmlns:p14="http://schemas.microsoft.com/office/powerpoint/2010/main" val="3331296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A20465-709F-3D44-8E2F-F783583C316D}"/>
              </a:ext>
            </a:extLst>
          </p:cNvPr>
          <p:cNvPicPr>
            <a:picLocks noChangeAspect="1"/>
          </p:cNvPicPr>
          <p:nvPr/>
        </p:nvPicPr>
        <p:blipFill>
          <a:blip r:embed="rId2"/>
          <a:stretch>
            <a:fillRect/>
          </a:stretch>
        </p:blipFill>
        <p:spPr>
          <a:xfrm>
            <a:off x="915228" y="0"/>
            <a:ext cx="10361543" cy="6858000"/>
          </a:xfrm>
          <a:prstGeom prst="rect">
            <a:avLst/>
          </a:prstGeom>
        </p:spPr>
      </p:pic>
    </p:spTree>
    <p:extLst>
      <p:ext uri="{BB962C8B-B14F-4D97-AF65-F5344CB8AC3E}">
        <p14:creationId xmlns:p14="http://schemas.microsoft.com/office/powerpoint/2010/main" val="244486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TotalTime>
  <Words>685</Words>
  <Application>Microsoft Macintosh PowerPoint</Application>
  <PresentationFormat>Widescreen</PresentationFormat>
  <Paragraphs>73</Paragraphs>
  <Slides>15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DIN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slides for sdg</dc:title>
  <dc:creator>rusty low</dc:creator>
  <cp:lastModifiedBy>Rusty Low</cp:lastModifiedBy>
  <cp:revision>32</cp:revision>
  <dcterms:created xsi:type="dcterms:W3CDTF">2020-05-08T21:28:42Z</dcterms:created>
  <dcterms:modified xsi:type="dcterms:W3CDTF">2020-11-13T18:26:59Z</dcterms:modified>
</cp:coreProperties>
</file>