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Arimo" panose="020B0604020202020204" charset="0"/>
      <p:regular r:id="rId44"/>
      <p:bold r:id="rId45"/>
      <p:italic r:id="rId46"/>
      <p:boldItalic r:id="rId47"/>
    </p:embeddedFont>
    <p:embeddedFont>
      <p:font typeface="Helvetica Neue" panose="020B0604020202020204" charset="0"/>
      <p:regular r:id="rId48"/>
      <p:bold r:id="rId49"/>
      <p:italic r:id="rId50"/>
      <p:boldItalic r:id="rId51"/>
    </p:embeddedFont>
    <p:embeddedFont>
      <p:font typeface="Merriweather Sans" pitchFamily="2" charset="0"/>
      <p:regular r:id="rId52"/>
    </p:embeddedFont>
    <p:embeddedFont>
      <p:font typeface="Play" panose="020B0604020202020204" charset="0"/>
      <p:regular r:id="rId53"/>
      <p:bold r:id="rId54"/>
    </p:embeddedFont>
    <p:embeddedFont>
      <p:font typeface="Questrial" pitchFamily="2"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xiadFy6CBdKf2nu+NunYH29XY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BED326-CCB6-4950-9E92-995077CA0B63}">
  <a:tblStyle styleId="{A8BED326-CCB6-4950-9E92-995077CA0B6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123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176" name="Google Shape;17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6" name="Google Shape;20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2" name="Google Shape;21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Learn protocols</a:t>
            </a:r>
            <a:endParaRPr/>
          </a:p>
          <a:p>
            <a:pPr marL="0" lvl="0" indent="0" algn="l" rtl="0">
              <a:spcBef>
                <a:spcPts val="0"/>
              </a:spcBef>
              <a:spcAft>
                <a:spcPts val="0"/>
              </a:spcAft>
              <a:buNone/>
            </a:pPr>
            <a:r>
              <a:rPr lang="en-US">
                <a:latin typeface="Times New Roman"/>
                <a:ea typeface="Times New Roman"/>
                <a:cs typeface="Times New Roman"/>
                <a:sym typeface="Times New Roman"/>
              </a:rPr>
              <a:t>Collect data</a:t>
            </a:r>
            <a:endParaRPr/>
          </a:p>
          <a:p>
            <a:pPr marL="0" lvl="0" indent="0" algn="l" rtl="0">
              <a:spcBef>
                <a:spcPts val="0"/>
              </a:spcBef>
              <a:spcAft>
                <a:spcPts val="0"/>
              </a:spcAft>
              <a:buNone/>
            </a:pPr>
            <a:r>
              <a:rPr lang="en-US">
                <a:latin typeface="Times New Roman"/>
                <a:ea typeface="Times New Roman"/>
                <a:cs typeface="Times New Roman"/>
                <a:sym typeface="Times New Roman"/>
              </a:rPr>
              <a:t>Do research</a:t>
            </a:r>
            <a:endParaRPr/>
          </a:p>
          <a:p>
            <a:pPr marL="0" lvl="0" indent="0" algn="l" rtl="0">
              <a:spcBef>
                <a:spcPts val="0"/>
              </a:spcBef>
              <a:spcAft>
                <a:spcPts val="0"/>
              </a:spcAft>
              <a:buNone/>
            </a:pPr>
            <a:r>
              <a:rPr lang="en-US">
                <a:latin typeface="Times New Roman"/>
                <a:ea typeface="Times New Roman"/>
                <a:cs typeface="Times New Roman"/>
                <a:sym typeface="Times New Roman"/>
              </a:rPr>
              <a:t>Present research</a:t>
            </a:r>
            <a:endParaRPr/>
          </a:p>
          <a:p>
            <a:pPr marL="0" lvl="0" indent="0" algn="l" rtl="0">
              <a:spcBef>
                <a:spcPts val="0"/>
              </a:spcBef>
              <a:spcAft>
                <a:spcPts val="0"/>
              </a:spcAft>
              <a:buNone/>
            </a:pPr>
            <a:r>
              <a:rPr lang="en-US">
                <a:latin typeface="Times New Roman"/>
                <a:ea typeface="Times New Roman"/>
                <a:cs typeface="Times New Roman"/>
                <a:sym typeface="Times New Roman"/>
              </a:rPr>
              <a:t>Receive recognition for their achievement</a:t>
            </a:r>
            <a:endParaRPr/>
          </a:p>
        </p:txBody>
      </p:sp>
      <p:sp>
        <p:nvSpPr>
          <p:cNvPr id="213" name="Google Shape;21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Times New Roman"/>
                <a:ea typeface="Times New Roman"/>
                <a:cs typeface="Times New Roman"/>
                <a:sym typeface="Times New Roman"/>
              </a:rPr>
              <a:t>15</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7" name="Google Shape;2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just" rtl="0">
              <a:lnSpc>
                <a:spcPct val="95000"/>
              </a:lnSpc>
              <a:spcBef>
                <a:spcPts val="0"/>
              </a:spcBef>
              <a:spcAft>
                <a:spcPts val="0"/>
              </a:spcAft>
              <a:buNone/>
            </a:pPr>
            <a:r>
              <a:rPr lang="en-US" sz="1125">
                <a:solidFill>
                  <a:srgbClr val="000000"/>
                </a:solidFill>
                <a:latin typeface="Arial"/>
                <a:ea typeface="Arial"/>
                <a:cs typeface="Arial"/>
                <a:sym typeface="Arial"/>
              </a:rPr>
              <a:t>Hello!! My name is Ramona Mercieca and I am the GLOBE deputy Coordinator for Malta. </a:t>
            </a:r>
            <a:endParaRPr sz="1125">
              <a:latin typeface="Arial"/>
              <a:ea typeface="Arial"/>
              <a:cs typeface="Arial"/>
              <a:sym typeface="Arial"/>
            </a:endParaRPr>
          </a:p>
          <a:p>
            <a:pPr marL="0" lvl="0" indent="0" algn="just" rtl="0">
              <a:lnSpc>
                <a:spcPct val="95000"/>
              </a:lnSpc>
              <a:spcBef>
                <a:spcPts val="0"/>
              </a:spcBef>
              <a:spcAft>
                <a:spcPts val="0"/>
              </a:spcAft>
              <a:buNone/>
            </a:pPr>
            <a:r>
              <a:rPr lang="en-US" sz="1125">
                <a:latin typeface="Arial"/>
                <a:ea typeface="Arial"/>
                <a:cs typeface="Arial"/>
                <a:sym typeface="Arial"/>
              </a:rPr>
              <a:t> </a:t>
            </a:r>
            <a:endParaRPr sz="1125">
              <a:latin typeface="Arial"/>
              <a:ea typeface="Arial"/>
              <a:cs typeface="Arial"/>
              <a:sym typeface="Arial"/>
            </a:endParaRPr>
          </a:p>
          <a:p>
            <a:pPr marL="0" lvl="0" indent="0" algn="just" rtl="0">
              <a:lnSpc>
                <a:spcPct val="95000"/>
              </a:lnSpc>
              <a:spcBef>
                <a:spcPts val="0"/>
              </a:spcBef>
              <a:spcAft>
                <a:spcPts val="0"/>
              </a:spcAft>
              <a:buNone/>
            </a:pPr>
            <a:r>
              <a:rPr lang="en-US" sz="1125">
                <a:solidFill>
                  <a:srgbClr val="000000"/>
                </a:solidFill>
                <a:latin typeface="Arial"/>
                <a:ea typeface="Arial"/>
                <a:cs typeface="Arial"/>
                <a:sym typeface="Arial"/>
              </a:rPr>
              <a:t>GLOBE students across the Maltese Islands actively collect data from different areas within their school and locality. Following the success of the first edition of the GLOBE Cooling Down Students Investigation, the second edition allowed schools and local councils to establish a dialogue channel between them. </a:t>
            </a:r>
            <a:endParaRPr sz="1125">
              <a:latin typeface="Arial"/>
              <a:ea typeface="Arial"/>
              <a:cs typeface="Arial"/>
              <a:sym typeface="Arial"/>
            </a:endParaRPr>
          </a:p>
          <a:p>
            <a:pPr marL="0" lvl="0" indent="0" algn="just" rtl="0">
              <a:lnSpc>
                <a:spcPct val="95000"/>
              </a:lnSpc>
              <a:spcBef>
                <a:spcPts val="0"/>
              </a:spcBef>
              <a:spcAft>
                <a:spcPts val="0"/>
              </a:spcAft>
              <a:buNone/>
            </a:pPr>
            <a:r>
              <a:rPr lang="en-US" sz="1125">
                <a:latin typeface="Arial"/>
                <a:ea typeface="Arial"/>
                <a:cs typeface="Arial"/>
                <a:sym typeface="Arial"/>
              </a:rPr>
              <a:t> </a:t>
            </a:r>
            <a:endParaRPr sz="1125">
              <a:latin typeface="Arial"/>
              <a:ea typeface="Arial"/>
              <a:cs typeface="Arial"/>
              <a:sym typeface="Arial"/>
            </a:endParaRPr>
          </a:p>
          <a:p>
            <a:pPr marL="0" lvl="0" indent="0" algn="just" rtl="0">
              <a:lnSpc>
                <a:spcPct val="95000"/>
              </a:lnSpc>
              <a:spcBef>
                <a:spcPts val="0"/>
              </a:spcBef>
              <a:spcAft>
                <a:spcPts val="0"/>
              </a:spcAft>
              <a:buNone/>
            </a:pPr>
            <a:r>
              <a:rPr lang="en-US" sz="1125">
                <a:solidFill>
                  <a:srgbClr val="000000"/>
                </a:solidFill>
                <a:latin typeface="Arial"/>
                <a:ea typeface="Arial"/>
                <a:cs typeface="Arial"/>
                <a:sym typeface="Arial"/>
              </a:rPr>
              <a:t>The students shared their research from the GLOBE Student Investigation while presenting projects related to tree inventories. Satellite photos and the students' data were contrasted to discuss Malta's urban heat island. </a:t>
            </a:r>
            <a:endParaRPr sz="1125">
              <a:latin typeface="Arial"/>
              <a:ea typeface="Arial"/>
              <a:cs typeface="Arial"/>
              <a:sym typeface="Arial"/>
            </a:endParaRPr>
          </a:p>
          <a:p>
            <a:pPr marL="0" lvl="0" indent="0" algn="just" rtl="0">
              <a:lnSpc>
                <a:spcPct val="95000"/>
              </a:lnSpc>
              <a:spcBef>
                <a:spcPts val="0"/>
              </a:spcBef>
              <a:spcAft>
                <a:spcPts val="0"/>
              </a:spcAft>
              <a:buNone/>
            </a:pPr>
            <a:r>
              <a:rPr lang="en-US" sz="1125">
                <a:latin typeface="Arial"/>
                <a:ea typeface="Arial"/>
                <a:cs typeface="Arial"/>
                <a:sym typeface="Arial"/>
              </a:rPr>
              <a:t> </a:t>
            </a:r>
            <a:endParaRPr sz="1125">
              <a:latin typeface="Arial"/>
              <a:ea typeface="Arial"/>
              <a:cs typeface="Arial"/>
              <a:sym typeface="Arial"/>
            </a:endParaRPr>
          </a:p>
          <a:p>
            <a:pPr marL="0" lvl="0" indent="0" algn="just" rtl="0">
              <a:lnSpc>
                <a:spcPct val="95000"/>
              </a:lnSpc>
              <a:spcBef>
                <a:spcPts val="0"/>
              </a:spcBef>
              <a:spcAft>
                <a:spcPts val="0"/>
              </a:spcAft>
              <a:buNone/>
            </a:pPr>
            <a:r>
              <a:rPr lang="en-US" sz="1125">
                <a:solidFill>
                  <a:srgbClr val="000000"/>
                </a:solidFill>
                <a:latin typeface="Arial"/>
                <a:ea typeface="Arial"/>
                <a:cs typeface="Arial"/>
                <a:sym typeface="Arial"/>
              </a:rPr>
              <a:t>The students explored justice and injustice issues arising from the built environment and proposed related actions that can be implemented to bring about change within the schools and the local community, thus taking GLOBE investigations beyond data collection. The students, together with the mayors, delved deeper into the issue of urban heating and how cities and their communities can be more sustainable. </a:t>
            </a:r>
            <a:endParaRPr sz="1125">
              <a:latin typeface="Arial"/>
              <a:ea typeface="Arial"/>
              <a:cs typeface="Arial"/>
              <a:sym typeface="Arial"/>
            </a:endParaRPr>
          </a:p>
          <a:p>
            <a:pPr marL="0" lvl="0" indent="0" algn="l" rtl="0">
              <a:lnSpc>
                <a:spcPct val="80000"/>
              </a:lnSpc>
              <a:spcBef>
                <a:spcPts val="0"/>
              </a:spcBef>
              <a:spcAft>
                <a:spcPts val="0"/>
              </a:spcAft>
              <a:buNone/>
            </a:pPr>
            <a:endParaRPr sz="750"/>
          </a:p>
        </p:txBody>
      </p:sp>
      <p:sp>
        <p:nvSpPr>
          <p:cNvPr id="228" name="Google Shape;2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261" name="Google Shape;26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77" name="Google Shape;2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87" name="Google Shape;28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298" name="Google Shape;29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312" name="Google Shape;31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325" name="Google Shape;32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335" name="Google Shape;33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346" name="Google Shape;34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358" name="Google Shape;35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369" name="Google Shape;3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380" name="Google Shape;38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Calibrate with bucket of ice water</a:t>
            </a:r>
            <a:endParaRPr/>
          </a:p>
          <a:p>
            <a:pPr marL="0" lvl="0" indent="0" algn="l" rtl="0">
              <a:spcBef>
                <a:spcPts val="0"/>
              </a:spcBef>
              <a:spcAft>
                <a:spcPts val="0"/>
              </a:spcAft>
              <a:buClr>
                <a:schemeClr val="dk1"/>
              </a:buClr>
              <a:buSzPts val="1200"/>
              <a:buFont typeface="Arial"/>
              <a:buNone/>
            </a:pPr>
            <a:r>
              <a:rPr lang="en-US"/>
              <a:t>-point IRT perpendicular to water surface about 5 cm away</a:t>
            </a:r>
            <a:endParaRPr/>
          </a:p>
          <a:p>
            <a:pPr marL="0" lvl="0" indent="0" algn="l" rtl="0">
              <a:spcBef>
                <a:spcPts val="0"/>
              </a:spcBef>
              <a:spcAft>
                <a:spcPts val="0"/>
              </a:spcAft>
              <a:buClr>
                <a:schemeClr val="dk1"/>
              </a:buClr>
              <a:buSzPts val="1200"/>
              <a:buFont typeface="Arial"/>
              <a:buNone/>
            </a:pPr>
            <a:r>
              <a:rPr lang="en-US"/>
              <a:t>-reading should be within –2° C to +2° C</a:t>
            </a:r>
            <a:endParaRPr/>
          </a:p>
          <a:p>
            <a:pPr marL="0" lvl="0" indent="0" algn="l" rtl="0">
              <a:spcBef>
                <a:spcPts val="0"/>
              </a:spcBef>
              <a:spcAft>
                <a:spcPts val="0"/>
              </a:spcAft>
              <a:buClr>
                <a:schemeClr val="dk1"/>
              </a:buClr>
              <a:buSzPts val="1200"/>
              <a:buFont typeface="Arial"/>
              <a:buNone/>
            </a:pPr>
            <a:r>
              <a:rPr lang="en-US"/>
              <a:t>The IRT sensor is susceptible to large differences in air temperature.  If you enclose the IRT in the adapted oven mitt (thermal glove), this will ensure the IRT stays insulated and will provide accurate readings.</a:t>
            </a:r>
            <a:endParaRPr/>
          </a:p>
          <a:p>
            <a:pPr marL="0" lvl="0" indent="0" algn="l" rtl="0">
              <a:spcBef>
                <a:spcPts val="0"/>
              </a:spcBef>
              <a:spcAft>
                <a:spcPts val="0"/>
              </a:spcAft>
              <a:buClr>
                <a:schemeClr val="dk1"/>
              </a:buClr>
              <a:buSzPts val="1200"/>
              <a:buFont typeface="Arial"/>
              <a:buNone/>
            </a:pPr>
            <a:r>
              <a:rPr lang="en-US"/>
              <a:t>Some IRT units are equipped with a laser that will shine from the front of the thermometer along the approximate line of sight, causing a red dot to appear where the surface temperature is measured.  Make sure students do not aim this laser beam directly at eyes or off surfaces that could reflect in someone’s eyes.</a:t>
            </a:r>
            <a:endParaRPr/>
          </a:p>
          <a:p>
            <a:pPr marL="0" lvl="0" indent="0" algn="l" rtl="0">
              <a:spcBef>
                <a:spcPts val="0"/>
              </a:spcBef>
              <a:spcAft>
                <a:spcPts val="0"/>
              </a:spcAft>
              <a:buClr>
                <a:schemeClr val="dk1"/>
              </a:buClr>
              <a:buSzPts val="1200"/>
              <a:buFont typeface="Arial"/>
              <a:buNone/>
            </a:pPr>
            <a:r>
              <a:rPr lang="en-US"/>
              <a:t>Wrap your IRT in the Thermal Glove when the air temperature at your study site varies more than 5 degrees Celsius from the air temperature of where the IRT has been stored.  The IRT with the thermal glove has been tested to work for 30 minutes. </a:t>
            </a:r>
            <a:r>
              <a:rPr lang="en-US">
                <a:solidFill>
                  <a:srgbClr val="000000"/>
                </a:solidFill>
                <a:latin typeface="Arimo"/>
                <a:ea typeface="Arimo"/>
                <a:cs typeface="Arimo"/>
                <a:sym typeface="Arimo"/>
              </a:rPr>
              <a:t>The thermal glove is made from a standard oven mitt.  The oven mitt used to make the thermal glove MUST be constructed of 100% terry cloth; inside and outside.  An actual-size pattern of the thermal glove with hole designations for the IRT’s sensing eye and digital display screen is shown in the Surface Temperature Protocol section of the 2003 Teacher’s Guide.</a:t>
            </a:r>
            <a:r>
              <a:rPr lang="en-US"/>
              <a:t> </a:t>
            </a:r>
            <a:endParaRPr/>
          </a:p>
        </p:txBody>
      </p:sp>
      <p:sp>
        <p:nvSpPr>
          <p:cNvPr id="391" name="Google Shape;39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3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1" name="Google Shape;42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Learn protocols</a:t>
            </a:r>
            <a:endParaRPr/>
          </a:p>
          <a:p>
            <a:pPr marL="0" lvl="0" indent="0" algn="l" rtl="0">
              <a:spcBef>
                <a:spcPts val="0"/>
              </a:spcBef>
              <a:spcAft>
                <a:spcPts val="0"/>
              </a:spcAft>
              <a:buNone/>
            </a:pPr>
            <a:r>
              <a:rPr lang="en-US">
                <a:latin typeface="Times New Roman"/>
                <a:ea typeface="Times New Roman"/>
                <a:cs typeface="Times New Roman"/>
                <a:sym typeface="Times New Roman"/>
              </a:rPr>
              <a:t>Collect data</a:t>
            </a:r>
            <a:endParaRPr/>
          </a:p>
          <a:p>
            <a:pPr marL="0" lvl="0" indent="0" algn="l" rtl="0">
              <a:spcBef>
                <a:spcPts val="0"/>
              </a:spcBef>
              <a:spcAft>
                <a:spcPts val="0"/>
              </a:spcAft>
              <a:buNone/>
            </a:pPr>
            <a:r>
              <a:rPr lang="en-US">
                <a:latin typeface="Times New Roman"/>
                <a:ea typeface="Times New Roman"/>
                <a:cs typeface="Times New Roman"/>
                <a:sym typeface="Times New Roman"/>
              </a:rPr>
              <a:t>Do research</a:t>
            </a:r>
            <a:endParaRPr/>
          </a:p>
          <a:p>
            <a:pPr marL="0" lvl="0" indent="0" algn="l" rtl="0">
              <a:spcBef>
                <a:spcPts val="0"/>
              </a:spcBef>
              <a:spcAft>
                <a:spcPts val="0"/>
              </a:spcAft>
              <a:buNone/>
            </a:pPr>
            <a:r>
              <a:rPr lang="en-US">
                <a:latin typeface="Times New Roman"/>
                <a:ea typeface="Times New Roman"/>
                <a:cs typeface="Times New Roman"/>
                <a:sym typeface="Times New Roman"/>
              </a:rPr>
              <a:t>Present research</a:t>
            </a:r>
            <a:endParaRPr/>
          </a:p>
          <a:p>
            <a:pPr marL="0" lvl="0" indent="0" algn="l" rtl="0">
              <a:spcBef>
                <a:spcPts val="0"/>
              </a:spcBef>
              <a:spcAft>
                <a:spcPts val="0"/>
              </a:spcAft>
              <a:buNone/>
            </a:pPr>
            <a:r>
              <a:rPr lang="en-US">
                <a:latin typeface="Times New Roman"/>
                <a:ea typeface="Times New Roman"/>
                <a:cs typeface="Times New Roman"/>
                <a:sym typeface="Times New Roman"/>
              </a:rPr>
              <a:t>Receive recognition for their achievement</a:t>
            </a:r>
            <a:endParaRPr/>
          </a:p>
        </p:txBody>
      </p:sp>
      <p:sp>
        <p:nvSpPr>
          <p:cNvPr id="422" name="Google Shape;42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Times New Roman"/>
                <a:ea typeface="Times New Roman"/>
                <a:cs typeface="Times New Roman"/>
                <a:sym typeface="Times New Roman"/>
              </a:rPr>
              <a:t>37</a:t>
            </a:fld>
            <a:endParaRPr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Times New Roman"/>
                <a:ea typeface="Times New Roman"/>
                <a:cs typeface="Times New Roman"/>
                <a:sym typeface="Times New Roman"/>
              </a:rPr>
              <a:t>39</a:t>
            </a:fld>
            <a:endParaRPr sz="1400">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1:notes"/>
          <p:cNvSpPr>
            <a:spLocks noGrp="1" noRot="1" noChangeAspect="1"/>
          </p:cNvSpPr>
          <p:nvPr>
            <p:ph type="sldImg" idx="2"/>
          </p:nvPr>
        </p:nvSpPr>
        <p:spPr>
          <a:xfrm>
            <a:off x="831850" y="1128713"/>
            <a:ext cx="5413375" cy="30464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41:notes"/>
          <p:cNvSpPr txBox="1">
            <a:spLocks noGrp="1"/>
          </p:cNvSpPr>
          <p:nvPr>
            <p:ph type="body" idx="1"/>
          </p:nvPr>
        </p:nvSpPr>
        <p:spPr>
          <a:xfrm>
            <a:off x="708025" y="4344988"/>
            <a:ext cx="5661025" cy="35544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000000"/>
              </a:solidFill>
            </a:endParaRPr>
          </a:p>
        </p:txBody>
      </p:sp>
      <p:sp>
        <p:nvSpPr>
          <p:cNvPr id="461" name="Google Shape;461;p41:notes"/>
          <p:cNvSpPr txBox="1">
            <a:spLocks noGrp="1"/>
          </p:cNvSpPr>
          <p:nvPr>
            <p:ph type="sldNum" idx="12"/>
          </p:nvPr>
        </p:nvSpPr>
        <p:spPr>
          <a:xfrm>
            <a:off x="4008438" y="8575675"/>
            <a:ext cx="3067050" cy="4524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41</a:t>
            </a:fld>
            <a:endParaRPr sz="120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9</a:t>
            </a:fld>
            <a:endParaRPr sz="1200" b="0" i="0" u="none" strike="noStrike" cap="none">
              <a:solidFill>
                <a:schemeClr val="dk1"/>
              </a:solidFill>
              <a:latin typeface="Times New Roman"/>
              <a:ea typeface="Times New Roman"/>
              <a:cs typeface="Times New Roman"/>
              <a:sym typeface="Times New Roman"/>
            </a:endParaRPr>
          </a:p>
        </p:txBody>
      </p:sp>
      <p:sp>
        <p:nvSpPr>
          <p:cNvPr id="168" name="Google Shape;1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2"/>
          <p:cNvSpPr>
            <a:spLocks noGrp="1"/>
          </p:cNvSpPr>
          <p:nvPr>
            <p:ph type="pic" idx="2"/>
          </p:nvPr>
        </p:nvSpPr>
        <p:spPr>
          <a:xfrm>
            <a:off x="5183188" y="987425"/>
            <a:ext cx="6172200" cy="4873625"/>
          </a:xfrm>
          <a:prstGeom prst="rect">
            <a:avLst/>
          </a:prstGeom>
          <a:noFill/>
          <a:ln>
            <a:noFill/>
          </a:ln>
        </p:spPr>
      </p:sp>
      <p:sp>
        <p:nvSpPr>
          <p:cNvPr id="73" name="Google Shape;73;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Bullet-list-content">
  <p:cSld name="3-Bullet-list-content">
    <p:spTree>
      <p:nvGrpSpPr>
        <p:cNvPr id="1" name="Shape 31"/>
        <p:cNvGrpSpPr/>
        <p:nvPr/>
      </p:nvGrpSpPr>
      <p:grpSpPr>
        <a:xfrm>
          <a:off x="0" y="0"/>
          <a:ext cx="0" cy="0"/>
          <a:chOff x="0" y="0"/>
          <a:chExt cx="0" cy="0"/>
        </a:xfrm>
      </p:grpSpPr>
      <p:sp>
        <p:nvSpPr>
          <p:cNvPr id="32" name="Google Shape;32;p46"/>
          <p:cNvSpPr txBox="1">
            <a:spLocks noGrp="1"/>
          </p:cNvSpPr>
          <p:nvPr>
            <p:ph type="body" idx="1"/>
          </p:nvPr>
        </p:nvSpPr>
        <p:spPr>
          <a:xfrm>
            <a:off x="589500" y="1798419"/>
            <a:ext cx="5339224" cy="3754898"/>
          </a:xfrm>
          <a:prstGeom prst="rect">
            <a:avLst/>
          </a:prstGeom>
          <a:noFill/>
          <a:ln>
            <a:noFill/>
          </a:ln>
        </p:spPr>
        <p:txBody>
          <a:bodyPr spcFirstLastPara="1" wrap="square" lIns="91425" tIns="45700" rIns="91425" bIns="45700" anchor="t" anchorCtr="0">
            <a:normAutofit/>
          </a:bodyPr>
          <a:lstStyle>
            <a:lvl1pPr marL="457200" lvl="0" indent="-346329" algn="l">
              <a:lnSpc>
                <a:spcPct val="90000"/>
              </a:lnSpc>
              <a:spcBef>
                <a:spcPts val="1200"/>
              </a:spcBef>
              <a:spcAft>
                <a:spcPts val="0"/>
              </a:spcAft>
              <a:buClr>
                <a:schemeClr val="dk1"/>
              </a:buClr>
              <a:buSzPts val="1854"/>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6"/>
          <p:cNvSpPr txBox="1">
            <a:spLocks noGrp="1"/>
          </p:cNvSpPr>
          <p:nvPr>
            <p:ph type="body" idx="2"/>
          </p:nvPr>
        </p:nvSpPr>
        <p:spPr>
          <a:xfrm>
            <a:off x="6172563" y="1798419"/>
            <a:ext cx="5339225" cy="37548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884"/>
              <a:buNone/>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46"/>
          <p:cNvPicPr preferRelativeResize="0"/>
          <p:nvPr/>
        </p:nvPicPr>
        <p:blipFill rotWithShape="1">
          <a:blip r:embed="rId2">
            <a:alphaModFix/>
          </a:blip>
          <a:srcRect/>
          <a:stretch/>
        </p:blipFill>
        <p:spPr>
          <a:xfrm>
            <a:off x="0" y="0"/>
            <a:ext cx="12192000" cy="914400"/>
          </a:xfrm>
          <a:prstGeom prst="rect">
            <a:avLst/>
          </a:prstGeom>
          <a:noFill/>
          <a:ln w="9525" cap="flat" cmpd="sng">
            <a:solidFill>
              <a:schemeClr val="dk1"/>
            </a:solidFill>
            <a:prstDash val="solid"/>
            <a:round/>
            <a:headEnd type="none" w="sm" len="sm"/>
            <a:tailEnd type="none" w="sm" len="sm"/>
          </a:ln>
        </p:spPr>
      </p:pic>
      <p:pic>
        <p:nvPicPr>
          <p:cNvPr id="35" name="Google Shape;35;p46"/>
          <p:cNvPicPr preferRelativeResize="0"/>
          <p:nvPr/>
        </p:nvPicPr>
        <p:blipFill rotWithShape="1">
          <a:blip r:embed="rId3">
            <a:alphaModFix/>
          </a:blip>
          <a:srcRect/>
          <a:stretch/>
        </p:blipFill>
        <p:spPr>
          <a:xfrm>
            <a:off x="-1" y="6374802"/>
            <a:ext cx="12192000" cy="5136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6" name="Google Shape;4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globe.gov/news-events/globe-news/-/newsdetail/globe/2015-surface-temperature-field-campain"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ites.google.com/view/uhieforstudent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hyperlink" Target="http://www.globe.gov/documents/348614/b24c8410-2ed7-4fd2-9cf7-2e68168f40ff" TargetMode="External"/><Relationship Id="rId3" Type="http://schemas.openxmlformats.org/officeDocument/2006/relationships/image" Target="../media/image50.jpg"/><Relationship Id="rId7" Type="http://schemas.openxmlformats.org/officeDocument/2006/relationships/hyperlink" Target="http://scool.larc.nasa.gov/en_rover_overpas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5" Type="http://schemas.openxmlformats.org/officeDocument/2006/relationships/hyperlink" Target="http://www.globe.gov/documents/10157/2872378/GLOBE+Cloud+Chart" TargetMode="External"/><Relationship Id="rId10"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hyperlink" Target="http://www.globe.gov/documents/348614/57388c8d-4774-422c-a104-ba72012d7a6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1.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primexwireless.com/uploads/products/clock-custom-nasa.jpg" TargetMode="External"/><Relationship Id="rId5" Type="http://schemas.openxmlformats.org/officeDocument/2006/relationships/image" Target="../media/image56.jp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globe.gov/" TargetMode="External"/><Relationship Id="rId5" Type="http://schemas.openxmlformats.org/officeDocument/2006/relationships/hyperlink" Target="https://www.globe.gov/web/atmosphere/protocols/clouds" TargetMode="Externa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globe.gov/documents/10157/2209c9c4-96d7-46fe-acdd-eba84b73e5df" TargetMode="External"/><Relationship Id="rId5" Type="http://schemas.openxmlformats.org/officeDocument/2006/relationships/image" Target="../media/image59.pn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jpg"/><Relationship Id="rId11" Type="http://schemas.openxmlformats.org/officeDocument/2006/relationships/image" Target="../media/image76.jpg"/><Relationship Id="rId5" Type="http://schemas.openxmlformats.org/officeDocument/2006/relationships/image" Target="../media/image70.jpg"/><Relationship Id="rId10" Type="http://schemas.openxmlformats.org/officeDocument/2006/relationships/image" Target="../media/image75.jpg"/><Relationship Id="rId4" Type="http://schemas.openxmlformats.org/officeDocument/2006/relationships/image" Target="../media/image69.jpg"/><Relationship Id="rId9" Type="http://schemas.openxmlformats.org/officeDocument/2006/relationships/image" Target="../media/image74.jp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globe.gov/get-trained/protocol-etraining/etraining-modules/16867642/12267" TargetMode="External"/><Relationship Id="rId5" Type="http://schemas.openxmlformats.org/officeDocument/2006/relationships/hyperlink" Target="http://www.globe.gov/get-trained" TargetMode="Externa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p:nvPr/>
        </p:nvSpPr>
        <p:spPr>
          <a:xfrm>
            <a:off x="1773718" y="314733"/>
            <a:ext cx="8153400" cy="1322388"/>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GLOBE Urban Heat Island Effect Intensive Observation Period (IOP) </a:t>
            </a:r>
            <a:endParaRPr/>
          </a:p>
          <a:p>
            <a:pPr marL="0" marR="0" lvl="0" indent="0" algn="l" rtl="0">
              <a:spcBef>
                <a:spcPts val="0"/>
              </a:spcBef>
              <a:spcAft>
                <a:spcPts val="0"/>
              </a:spcAft>
              <a:buClr>
                <a:schemeClr val="dk1"/>
              </a:buClr>
              <a:buSzPts val="3200"/>
              <a:buFont typeface="Times New Roman"/>
              <a:buNone/>
            </a:pPr>
            <a:endParaRPr sz="3200" b="1" i="0" u="none" strike="noStrike" cap="none">
              <a:solidFill>
                <a:schemeClr val="dk1"/>
              </a:solidFill>
              <a:latin typeface="Times New Roman"/>
              <a:ea typeface="Times New Roman"/>
              <a:cs typeface="Times New Roman"/>
              <a:sym typeface="Times New Roman"/>
            </a:endParaRPr>
          </a:p>
        </p:txBody>
      </p:sp>
      <p:sp>
        <p:nvSpPr>
          <p:cNvPr id="94" name="Google Shape;94;p1"/>
          <p:cNvSpPr txBox="1"/>
          <p:nvPr/>
        </p:nvSpPr>
        <p:spPr>
          <a:xfrm>
            <a:off x="8112125" y="2187678"/>
            <a:ext cx="3848100" cy="3243263"/>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Kevin Czajkowski </a:t>
            </a:r>
            <a:endParaRPr/>
          </a:p>
          <a:p>
            <a:pPr marL="0" marR="0" lvl="0" indent="0" algn="ctr" rtl="0">
              <a:lnSpc>
                <a:spcPct val="90000"/>
              </a:lnSpc>
              <a:spcBef>
                <a:spcPts val="1000"/>
              </a:spcBef>
              <a:spcAft>
                <a:spcPts val="0"/>
              </a:spcAft>
              <a:buClr>
                <a:schemeClr val="dk1"/>
              </a:buClr>
              <a:buSzPts val="2400"/>
              <a:buFont typeface="Times New Roman"/>
              <a:buNone/>
            </a:pPr>
            <a:r>
              <a:rPr lang="en-US" sz="2400" b="0" i="1" u="none" strike="noStrike" cap="none">
                <a:solidFill>
                  <a:schemeClr val="dk1"/>
                </a:solidFill>
                <a:latin typeface="Times New Roman"/>
                <a:ea typeface="Times New Roman"/>
                <a:cs typeface="Times New Roman"/>
                <a:sym typeface="Times New Roman"/>
              </a:rPr>
              <a:t>Department of Geography and Planning</a:t>
            </a:r>
            <a:endParaRPr/>
          </a:p>
          <a:p>
            <a:pPr marL="0" marR="0" lvl="0" indent="0" algn="ctr" rtl="0">
              <a:lnSpc>
                <a:spcPct val="90000"/>
              </a:lnSpc>
              <a:spcBef>
                <a:spcPts val="1000"/>
              </a:spcBef>
              <a:spcAft>
                <a:spcPts val="0"/>
              </a:spcAft>
              <a:buClr>
                <a:schemeClr val="dk1"/>
              </a:buClr>
              <a:buSzPts val="2400"/>
              <a:buFont typeface="Times New Roman"/>
              <a:buNone/>
            </a:pPr>
            <a:r>
              <a:rPr lang="en-US" sz="2400" b="0" i="1" u="none" strike="noStrike" cap="none">
                <a:solidFill>
                  <a:schemeClr val="dk1"/>
                </a:solidFill>
                <a:latin typeface="Times New Roman"/>
                <a:ea typeface="Times New Roman"/>
                <a:cs typeface="Times New Roman"/>
                <a:sym typeface="Times New Roman"/>
              </a:rPr>
              <a:t>The University of Toledo</a:t>
            </a:r>
            <a:endParaRPr/>
          </a:p>
        </p:txBody>
      </p:sp>
      <p:pic>
        <p:nvPicPr>
          <p:cNvPr id="95" name="Google Shape;95;p1"/>
          <p:cNvPicPr preferRelativeResize="0"/>
          <p:nvPr/>
        </p:nvPicPr>
        <p:blipFill rotWithShape="1">
          <a:blip r:embed="rId3">
            <a:alphaModFix/>
          </a:blip>
          <a:srcRect/>
          <a:stretch/>
        </p:blipFill>
        <p:spPr>
          <a:xfrm>
            <a:off x="914401" y="5181601"/>
            <a:ext cx="6780213" cy="1566863"/>
          </a:xfrm>
          <a:prstGeom prst="rect">
            <a:avLst/>
          </a:prstGeom>
          <a:noFill/>
          <a:ln>
            <a:noFill/>
          </a:ln>
        </p:spPr>
      </p:pic>
      <p:pic>
        <p:nvPicPr>
          <p:cNvPr id="96" name="Google Shape;96;p1" descr="Screen Shot 2019-05-23 at 12.04.16 AM.png"/>
          <p:cNvPicPr preferRelativeResize="0"/>
          <p:nvPr/>
        </p:nvPicPr>
        <p:blipFill rotWithShape="1">
          <a:blip r:embed="rId4">
            <a:alphaModFix/>
          </a:blip>
          <a:srcRect/>
          <a:stretch/>
        </p:blipFill>
        <p:spPr>
          <a:xfrm>
            <a:off x="371860" y="1305131"/>
            <a:ext cx="7531510" cy="40239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0"/>
          <p:cNvSpPr txBox="1">
            <a:spLocks noGrp="1"/>
          </p:cNvSpPr>
          <p:nvPr>
            <p:ph type="title" idx="4294967295"/>
          </p:nvPr>
        </p:nvSpPr>
        <p:spPr>
          <a:xfrm>
            <a:off x="817000" y="838200"/>
            <a:ext cx="10363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Think about </a:t>
            </a:r>
            <a:endParaRPr/>
          </a:p>
        </p:txBody>
      </p:sp>
      <p:sp>
        <p:nvSpPr>
          <p:cNvPr id="179" name="Google Shape;179;p10"/>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Times New Roman"/>
              <a:buChar char="•"/>
            </a:pPr>
            <a:r>
              <a:rPr lang="en-US" sz="3200" b="0" i="0" u="none" strike="noStrike" cap="none">
                <a:solidFill>
                  <a:schemeClr val="dk1"/>
                </a:solidFill>
                <a:latin typeface="Times New Roman"/>
                <a:ea typeface="Times New Roman"/>
                <a:cs typeface="Times New Roman"/>
                <a:sym typeface="Times New Roman"/>
              </a:rPr>
              <a:t>You experience your own “heat islands” every day</a:t>
            </a:r>
            <a:endParaRPr/>
          </a:p>
          <a:p>
            <a:pPr marL="342900" marR="0" lvl="0" indent="-342900" algn="l" rtl="0">
              <a:lnSpc>
                <a:spcPct val="100000"/>
              </a:lnSpc>
              <a:spcBef>
                <a:spcPts val="640"/>
              </a:spcBef>
              <a:spcAft>
                <a:spcPts val="0"/>
              </a:spcAft>
              <a:buClr>
                <a:schemeClr val="dk1"/>
              </a:buClr>
              <a:buSzPts val="3200"/>
              <a:buFont typeface="Times New Roman"/>
              <a:buChar char="•"/>
            </a:pPr>
            <a:r>
              <a:rPr lang="en-US" sz="3200" b="0" i="0" u="none" strike="noStrike" cap="none">
                <a:solidFill>
                  <a:schemeClr val="dk1"/>
                </a:solidFill>
                <a:latin typeface="Times New Roman"/>
                <a:ea typeface="Times New Roman"/>
                <a:cs typeface="Times New Roman"/>
                <a:sym typeface="Times New Roman"/>
              </a:rPr>
              <a:t>Coldest and warmest places outside? </a:t>
            </a:r>
            <a:endParaRPr/>
          </a:p>
        </p:txBody>
      </p:sp>
      <p:pic>
        <p:nvPicPr>
          <p:cNvPr id="180" name="Google Shape;180;p10" descr="See the source image"/>
          <p:cNvPicPr preferRelativeResize="0"/>
          <p:nvPr/>
        </p:nvPicPr>
        <p:blipFill rotWithShape="1">
          <a:blip r:embed="rId3">
            <a:alphaModFix/>
          </a:blip>
          <a:srcRect/>
          <a:stretch/>
        </p:blipFill>
        <p:spPr>
          <a:xfrm>
            <a:off x="1604433" y="3730625"/>
            <a:ext cx="2946400" cy="2517775"/>
          </a:xfrm>
          <a:prstGeom prst="rect">
            <a:avLst/>
          </a:prstGeom>
          <a:noFill/>
          <a:ln>
            <a:noFill/>
          </a:ln>
        </p:spPr>
      </p:pic>
      <p:pic>
        <p:nvPicPr>
          <p:cNvPr id="181" name="Google Shape;181;p10" descr="See the source image"/>
          <p:cNvPicPr preferRelativeResize="0"/>
          <p:nvPr/>
        </p:nvPicPr>
        <p:blipFill rotWithShape="1">
          <a:blip r:embed="rId4">
            <a:alphaModFix/>
          </a:blip>
          <a:srcRect/>
          <a:stretch/>
        </p:blipFill>
        <p:spPr>
          <a:xfrm>
            <a:off x="6299200" y="3730625"/>
            <a:ext cx="3665537" cy="2289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1"/>
          <p:cNvPicPr preferRelativeResize="0"/>
          <p:nvPr/>
        </p:nvPicPr>
        <p:blipFill rotWithShape="1">
          <a:blip r:embed="rId3">
            <a:alphaModFix/>
          </a:blip>
          <a:srcRect l="33720" t="18898" r="3307" b="21066"/>
          <a:stretch/>
        </p:blipFill>
        <p:spPr>
          <a:xfrm>
            <a:off x="3032125" y="2328864"/>
            <a:ext cx="6464300" cy="3851275"/>
          </a:xfrm>
          <a:prstGeom prst="rect">
            <a:avLst/>
          </a:prstGeom>
          <a:noFill/>
          <a:ln>
            <a:noFill/>
          </a:ln>
        </p:spPr>
      </p:pic>
      <p:pic>
        <p:nvPicPr>
          <p:cNvPr id="187" name="Google Shape;187;p11"/>
          <p:cNvPicPr preferRelativeResize="0"/>
          <p:nvPr/>
        </p:nvPicPr>
        <p:blipFill rotWithShape="1">
          <a:blip r:embed="rId4">
            <a:alphaModFix/>
          </a:blip>
          <a:srcRect l="33430" t="19014" r="3961" b="11072"/>
          <a:stretch/>
        </p:blipFill>
        <p:spPr>
          <a:xfrm>
            <a:off x="1865912" y="954778"/>
            <a:ext cx="8460176" cy="5903222"/>
          </a:xfrm>
          <a:prstGeom prst="rect">
            <a:avLst/>
          </a:prstGeom>
          <a:noFill/>
          <a:ln>
            <a:noFill/>
          </a:ln>
        </p:spPr>
      </p:pic>
      <p:sp>
        <p:nvSpPr>
          <p:cNvPr id="188" name="Google Shape;188;p11"/>
          <p:cNvSpPr txBox="1"/>
          <p:nvPr/>
        </p:nvSpPr>
        <p:spPr>
          <a:xfrm>
            <a:off x="5967414" y="3670300"/>
            <a:ext cx="121700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7 F (-14 C)</a:t>
            </a:r>
            <a:endParaRPr/>
          </a:p>
        </p:txBody>
      </p:sp>
      <p:sp>
        <p:nvSpPr>
          <p:cNvPr id="189" name="Google Shape;189;p11"/>
          <p:cNvSpPr txBox="1"/>
          <p:nvPr/>
        </p:nvSpPr>
        <p:spPr>
          <a:xfrm>
            <a:off x="5556252" y="5756413"/>
            <a:ext cx="1293944"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-8 (-22 C) F</a:t>
            </a:r>
            <a:endParaRPr/>
          </a:p>
        </p:txBody>
      </p:sp>
      <p:sp>
        <p:nvSpPr>
          <p:cNvPr id="190" name="Google Shape;190;p11"/>
          <p:cNvSpPr txBox="1"/>
          <p:nvPr/>
        </p:nvSpPr>
        <p:spPr>
          <a:xfrm>
            <a:off x="4393693" y="1271934"/>
            <a:ext cx="1400768"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-11 F (-24 C)</a:t>
            </a:r>
            <a:endParaRPr/>
          </a:p>
        </p:txBody>
      </p:sp>
      <p:sp>
        <p:nvSpPr>
          <p:cNvPr id="191" name="Google Shape;191;p11"/>
          <p:cNvSpPr txBox="1"/>
          <p:nvPr/>
        </p:nvSpPr>
        <p:spPr>
          <a:xfrm>
            <a:off x="1604170" y="55565"/>
            <a:ext cx="8726488" cy="830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Times New Roman"/>
                <a:ea typeface="Times New Roman"/>
                <a:cs typeface="Times New Roman"/>
                <a:sym typeface="Times New Roman"/>
              </a:rPr>
              <a:t>Urban Heat Island in Winter – Driving from Rossford Dome to my house one cold evening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2"/>
          <p:cNvSpPr txBox="1">
            <a:spLocks noGrp="1"/>
          </p:cNvSpPr>
          <p:nvPr>
            <p:ph type="title"/>
          </p:nvPr>
        </p:nvSpPr>
        <p:spPr>
          <a:xfrm>
            <a:off x="1216152" y="46039"/>
            <a:ext cx="10046208"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lay"/>
              <a:buNone/>
            </a:pPr>
            <a:r>
              <a:rPr lang="en-US" sz="3600"/>
              <a:t>Surface temperature observations in the last 5 years</a:t>
            </a:r>
            <a:endParaRPr/>
          </a:p>
        </p:txBody>
      </p:sp>
      <p:pic>
        <p:nvPicPr>
          <p:cNvPr id="197" name="Google Shape;197;p12"/>
          <p:cNvPicPr preferRelativeResize="0"/>
          <p:nvPr/>
        </p:nvPicPr>
        <p:blipFill rotWithShape="1">
          <a:blip r:embed="rId3">
            <a:alphaModFix/>
          </a:blip>
          <a:srcRect l="5528" t="13600" r="27138" b="13734"/>
          <a:stretch/>
        </p:blipFill>
        <p:spPr>
          <a:xfrm>
            <a:off x="1828800" y="1024127"/>
            <a:ext cx="8578439" cy="5786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1885950" y="-211138"/>
            <a:ext cx="904113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Play"/>
              <a:buNone/>
            </a:pPr>
            <a:r>
              <a:rPr lang="en-US" sz="3200"/>
              <a:t>MODIS Terra LST vs. student surface temperature</a:t>
            </a:r>
            <a:endParaRPr/>
          </a:p>
        </p:txBody>
      </p:sp>
      <p:pic>
        <p:nvPicPr>
          <p:cNvPr id="203" name="Google Shape;203;p13"/>
          <p:cNvPicPr preferRelativeResize="0"/>
          <p:nvPr/>
        </p:nvPicPr>
        <p:blipFill rotWithShape="1">
          <a:blip r:embed="rId3">
            <a:alphaModFix/>
          </a:blip>
          <a:srcRect l="5972" t="13200" r="805" b="4000"/>
          <a:stretch/>
        </p:blipFill>
        <p:spPr>
          <a:xfrm>
            <a:off x="853440" y="822960"/>
            <a:ext cx="10871494" cy="60350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4" descr="PC100011"/>
          <p:cNvPicPr preferRelativeResize="0"/>
          <p:nvPr/>
        </p:nvPicPr>
        <p:blipFill rotWithShape="1">
          <a:blip r:embed="rId3">
            <a:alphaModFix/>
          </a:blip>
          <a:srcRect/>
          <a:stretch/>
        </p:blipFill>
        <p:spPr>
          <a:xfrm>
            <a:off x="3048000" y="1524001"/>
            <a:ext cx="6096000" cy="5248275"/>
          </a:xfrm>
          <a:prstGeom prst="rect">
            <a:avLst/>
          </a:prstGeom>
          <a:noFill/>
          <a:ln>
            <a:noFill/>
          </a:ln>
        </p:spPr>
      </p:pic>
      <p:sp>
        <p:nvSpPr>
          <p:cNvPr id="209" name="Google Shape;209;p14"/>
          <p:cNvSpPr txBox="1"/>
          <p:nvPr/>
        </p:nvSpPr>
        <p:spPr>
          <a:xfrm>
            <a:off x="2667001" y="228600"/>
            <a:ext cx="7151317"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chemeClr val="dk1"/>
                </a:solidFill>
                <a:latin typeface="Play"/>
                <a:ea typeface="Play"/>
                <a:cs typeface="Play"/>
                <a:sym typeface="Play"/>
              </a:rPr>
              <a:t>Scientists Present at large conferences: </a:t>
            </a:r>
            <a:endParaRPr/>
          </a:p>
          <a:p>
            <a:pPr marL="0" marR="0" lvl="0" indent="0" algn="l" rtl="0">
              <a:spcBef>
                <a:spcPts val="0"/>
              </a:spcBef>
              <a:spcAft>
                <a:spcPts val="0"/>
              </a:spcAft>
              <a:buNone/>
            </a:pPr>
            <a:r>
              <a:rPr lang="en-US" sz="3200" b="1" i="0" u="none" strike="noStrike" cap="none">
                <a:solidFill>
                  <a:schemeClr val="dk1"/>
                </a:solidFill>
                <a:latin typeface="Play"/>
                <a:ea typeface="Play"/>
                <a:cs typeface="Play"/>
                <a:sym typeface="Play"/>
              </a:rPr>
              <a:t>American Geophysical Union Meeting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p:nvPr/>
        </p:nvSpPr>
        <p:spPr>
          <a:xfrm>
            <a:off x="2530475" y="460376"/>
            <a:ext cx="6858000" cy="99377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300"/>
              <a:buFont typeface="Times New Roman"/>
              <a:buNone/>
            </a:pPr>
            <a:r>
              <a:rPr lang="en-US" sz="3300" b="0" i="0" u="none" strike="noStrike" cap="none">
                <a:solidFill>
                  <a:schemeClr val="dk1"/>
                </a:solidFill>
                <a:latin typeface="Times New Roman"/>
                <a:ea typeface="Times New Roman"/>
                <a:cs typeface="Times New Roman"/>
                <a:sym typeface="Times New Roman"/>
              </a:rPr>
              <a:t>Supporting Students Presenting Their Research</a:t>
            </a:r>
            <a:endParaRPr/>
          </a:p>
        </p:txBody>
      </p:sp>
      <p:pic>
        <p:nvPicPr>
          <p:cNvPr id="216" name="Google Shape;216;p15" descr="A group of people in a room&#10;&#10;Description automatically generated"/>
          <p:cNvPicPr preferRelativeResize="0"/>
          <p:nvPr/>
        </p:nvPicPr>
        <p:blipFill rotWithShape="1">
          <a:blip r:embed="rId3">
            <a:alphaModFix/>
          </a:blip>
          <a:srcRect/>
          <a:stretch/>
        </p:blipFill>
        <p:spPr>
          <a:xfrm>
            <a:off x="6000750" y="1870075"/>
            <a:ext cx="4673600" cy="3505200"/>
          </a:xfrm>
          <a:prstGeom prst="rect">
            <a:avLst/>
          </a:prstGeom>
          <a:noFill/>
          <a:ln>
            <a:noFill/>
          </a:ln>
        </p:spPr>
      </p:pic>
      <p:pic>
        <p:nvPicPr>
          <p:cNvPr id="217" name="Google Shape;217;p15" descr="A group of people in a room&#10;&#10;Description automatically generated"/>
          <p:cNvPicPr preferRelativeResize="0"/>
          <p:nvPr/>
        </p:nvPicPr>
        <p:blipFill rotWithShape="1">
          <a:blip r:embed="rId4">
            <a:alphaModFix/>
          </a:blip>
          <a:srcRect/>
          <a:stretch/>
        </p:blipFill>
        <p:spPr>
          <a:xfrm>
            <a:off x="1600201" y="1579563"/>
            <a:ext cx="4545013" cy="3408362"/>
          </a:xfrm>
          <a:prstGeom prst="rect">
            <a:avLst/>
          </a:prstGeom>
          <a:noFill/>
          <a:ln>
            <a:noFill/>
          </a:ln>
        </p:spPr>
      </p:pic>
      <p:pic>
        <p:nvPicPr>
          <p:cNvPr id="218" name="Google Shape;218;p15"/>
          <p:cNvPicPr preferRelativeResize="0"/>
          <p:nvPr/>
        </p:nvPicPr>
        <p:blipFill rotWithShape="1">
          <a:blip r:embed="rId5">
            <a:alphaModFix/>
          </a:blip>
          <a:srcRect l="20834" t="43331" r="19166" b="27335"/>
          <a:stretch/>
        </p:blipFill>
        <p:spPr>
          <a:xfrm>
            <a:off x="3352800" y="5111750"/>
            <a:ext cx="5486400" cy="167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6" descr="Screen shot 2018-08-11 at 7.02.51 AM.png"/>
          <p:cNvPicPr preferRelativeResize="0"/>
          <p:nvPr/>
        </p:nvPicPr>
        <p:blipFill rotWithShape="1">
          <a:blip r:embed="rId3">
            <a:alphaModFix/>
          </a:blip>
          <a:srcRect/>
          <a:stretch/>
        </p:blipFill>
        <p:spPr>
          <a:xfrm>
            <a:off x="2662239" y="0"/>
            <a:ext cx="6484937" cy="6477000"/>
          </a:xfrm>
          <a:prstGeom prst="rect">
            <a:avLst/>
          </a:prstGeom>
          <a:noFill/>
          <a:ln>
            <a:noFill/>
          </a:ln>
        </p:spPr>
      </p:pic>
      <p:sp>
        <p:nvSpPr>
          <p:cNvPr id="224" name="Google Shape;224;p16"/>
          <p:cNvSpPr txBox="1"/>
          <p:nvPr/>
        </p:nvSpPr>
        <p:spPr>
          <a:xfrm>
            <a:off x="1611314" y="6477001"/>
            <a:ext cx="9056687" cy="3079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2"/>
              </a:buClr>
              <a:buSzPts val="1400"/>
              <a:buFont typeface="Arial"/>
              <a:buNone/>
            </a:pPr>
            <a:r>
              <a:rPr lang="en-US" sz="1400" b="0" i="0" u="sng" strike="noStrike" cap="none">
                <a:solidFill>
                  <a:schemeClr val="accent2"/>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https://www.globe.gov/news-events/globe-news/-/newsdetail/globe/2015-surface-temperature-field-campain</a:t>
            </a:r>
            <a:endParaRPr sz="1400" b="0" i="0" u="none" strike="noStrike" cap="none">
              <a:solidFill>
                <a:schemeClr val="accent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7"/>
          <p:cNvSpPr txBox="1">
            <a:spLocks noGrp="1"/>
          </p:cNvSpPr>
          <p:nvPr>
            <p:ph type="ctrTitle"/>
          </p:nvPr>
        </p:nvSpPr>
        <p:spPr>
          <a:xfrm>
            <a:off x="1773238" y="1060451"/>
            <a:ext cx="7135812" cy="1381125"/>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rgbClr val="1F5C99"/>
              </a:buClr>
              <a:buSzPct val="100000"/>
              <a:buFont typeface="Play"/>
              <a:buNone/>
            </a:pPr>
            <a:r>
              <a:rPr lang="en-US" sz="3675" b="1">
                <a:solidFill>
                  <a:srgbClr val="1F5C99"/>
                </a:solidFill>
              </a:rPr>
              <a:t>GLOBE Malta - Cooling Down Project</a:t>
            </a:r>
            <a:br>
              <a:rPr lang="en-US" sz="3600" b="1">
                <a:solidFill>
                  <a:srgbClr val="1F5C99"/>
                </a:solidFill>
              </a:rPr>
            </a:br>
            <a:r>
              <a:rPr lang="en-US" sz="3300"/>
              <a:t>Students meet mayors to explore </a:t>
            </a:r>
            <a:br>
              <a:rPr lang="en-US" sz="3300"/>
            </a:br>
            <a:r>
              <a:rPr lang="en-US" sz="3300"/>
              <a:t>solutions for ‘cooler’ localities</a:t>
            </a:r>
            <a:endParaRPr sz="3300"/>
          </a:p>
        </p:txBody>
      </p:sp>
      <p:pic>
        <p:nvPicPr>
          <p:cNvPr id="231" name="Google Shape;231;p17"/>
          <p:cNvPicPr preferRelativeResize="0"/>
          <p:nvPr/>
        </p:nvPicPr>
        <p:blipFill rotWithShape="1">
          <a:blip r:embed="rId3">
            <a:alphaModFix/>
          </a:blip>
          <a:srcRect r="32561" b="2"/>
          <a:stretch/>
        </p:blipFill>
        <p:spPr>
          <a:xfrm>
            <a:off x="3871913" y="2492376"/>
            <a:ext cx="2120900" cy="2798763"/>
          </a:xfrm>
          <a:prstGeom prst="rect">
            <a:avLst/>
          </a:prstGeom>
          <a:noFill/>
          <a:ln>
            <a:noFill/>
          </a:ln>
        </p:spPr>
      </p:pic>
      <p:pic>
        <p:nvPicPr>
          <p:cNvPr id="232" name="Google Shape;232;p17" descr="A group of kids holding a toy object&#10;&#10;Description automatically generated"/>
          <p:cNvPicPr preferRelativeResize="0"/>
          <p:nvPr/>
        </p:nvPicPr>
        <p:blipFill rotWithShape="1">
          <a:blip r:embed="rId4">
            <a:alphaModFix/>
          </a:blip>
          <a:srcRect l="22745" r="34628" b="-2"/>
          <a:stretch/>
        </p:blipFill>
        <p:spPr>
          <a:xfrm>
            <a:off x="1638300" y="2492376"/>
            <a:ext cx="2120900" cy="2798763"/>
          </a:xfrm>
          <a:prstGeom prst="rect">
            <a:avLst/>
          </a:prstGeom>
          <a:noFill/>
          <a:ln>
            <a:noFill/>
          </a:ln>
        </p:spPr>
      </p:pic>
      <p:pic>
        <p:nvPicPr>
          <p:cNvPr id="233" name="Google Shape;233;p17" descr="A group of people around a table&#10;&#10;Description automatically generated"/>
          <p:cNvPicPr preferRelativeResize="0"/>
          <p:nvPr/>
        </p:nvPicPr>
        <p:blipFill rotWithShape="1">
          <a:blip r:embed="rId5">
            <a:alphaModFix/>
          </a:blip>
          <a:srcRect l="14047" r="35562" b="2"/>
          <a:stretch/>
        </p:blipFill>
        <p:spPr>
          <a:xfrm>
            <a:off x="8391525" y="2492376"/>
            <a:ext cx="2120900" cy="2798763"/>
          </a:xfrm>
          <a:prstGeom prst="rect">
            <a:avLst/>
          </a:prstGeom>
          <a:noFill/>
          <a:ln>
            <a:noFill/>
          </a:ln>
        </p:spPr>
      </p:pic>
      <p:pic>
        <p:nvPicPr>
          <p:cNvPr id="234" name="Google Shape;234;p17"/>
          <p:cNvPicPr preferRelativeResize="0"/>
          <p:nvPr/>
        </p:nvPicPr>
        <p:blipFill rotWithShape="1">
          <a:blip r:embed="rId6">
            <a:alphaModFix/>
          </a:blip>
          <a:srcRect/>
          <a:stretch/>
        </p:blipFill>
        <p:spPr>
          <a:xfrm>
            <a:off x="9159875" y="1081088"/>
            <a:ext cx="1366838" cy="1185862"/>
          </a:xfrm>
          <a:prstGeom prst="rect">
            <a:avLst/>
          </a:prstGeom>
          <a:noFill/>
          <a:ln>
            <a:noFill/>
          </a:ln>
        </p:spPr>
      </p:pic>
      <p:pic>
        <p:nvPicPr>
          <p:cNvPr id="235" name="Google Shape;235;p17"/>
          <p:cNvPicPr preferRelativeResize="0"/>
          <p:nvPr/>
        </p:nvPicPr>
        <p:blipFill rotWithShape="1">
          <a:blip r:embed="rId7">
            <a:alphaModFix/>
          </a:blip>
          <a:srcRect l="8691" r="4672"/>
          <a:stretch/>
        </p:blipFill>
        <p:spPr>
          <a:xfrm>
            <a:off x="6094413" y="2492376"/>
            <a:ext cx="2195512" cy="2798763"/>
          </a:xfrm>
          <a:prstGeom prst="rect">
            <a:avLst/>
          </a:prstGeom>
          <a:noFill/>
          <a:ln>
            <a:noFill/>
          </a:ln>
        </p:spPr>
      </p:pic>
      <p:sp>
        <p:nvSpPr>
          <p:cNvPr id="236" name="Google Shape;236;p17"/>
          <p:cNvSpPr txBox="1"/>
          <p:nvPr/>
        </p:nvSpPr>
        <p:spPr>
          <a:xfrm>
            <a:off x="1638300" y="5451475"/>
            <a:ext cx="5722938"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Ramona Mercieca, GLOBE Malta Deputy Coordinator</a:t>
            </a:r>
            <a:endParaRPr sz="1800" b="0" i="0" u="none" strike="noStrike" cap="none">
              <a:solidFill>
                <a:schemeClr val="dk1"/>
              </a:solidFill>
              <a:latin typeface="Times New Roman"/>
              <a:ea typeface="Times New Roman"/>
              <a:cs typeface="Times New Roman"/>
              <a:sym typeface="Times New Roman"/>
            </a:endParaRPr>
          </a:p>
        </p:txBody>
      </p:sp>
      <p:sp>
        <p:nvSpPr>
          <p:cNvPr id="237" name="Google Shape;237;p17"/>
          <p:cNvSpPr/>
          <p:nvPr/>
        </p:nvSpPr>
        <p:spPr>
          <a:xfrm>
            <a:off x="9159876" y="4229101"/>
            <a:ext cx="1381125" cy="1743075"/>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8" name="Google Shape;238;p17"/>
          <p:cNvPicPr preferRelativeResize="0"/>
          <p:nvPr/>
        </p:nvPicPr>
        <p:blipFill rotWithShape="1">
          <a:blip r:embed="rId8">
            <a:alphaModFix/>
          </a:blip>
          <a:srcRect/>
          <a:stretch/>
        </p:blipFill>
        <p:spPr>
          <a:xfrm>
            <a:off x="9244013" y="4313239"/>
            <a:ext cx="1282700" cy="1589087"/>
          </a:xfrm>
          <a:prstGeom prst="rect">
            <a:avLst/>
          </a:prstGeom>
          <a:noFill/>
          <a:ln>
            <a:noFill/>
          </a:ln>
        </p:spPr>
      </p:pic>
      <p:pic>
        <p:nvPicPr>
          <p:cNvPr id="239" name="Google Shape;239;p17"/>
          <p:cNvPicPr preferRelativeResize="0"/>
          <p:nvPr/>
        </p:nvPicPr>
        <p:blipFill rotWithShape="1">
          <a:blip r:embed="rId9">
            <a:alphaModFix/>
          </a:blip>
          <a:srcRect l="-203125" t="-203125" r="-203125" b="-203125"/>
          <a:stretch/>
        </p:blipFill>
        <p:spPr>
          <a:xfrm>
            <a:off x="9063228" y="4395978"/>
            <a:ext cx="1543050" cy="154305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7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endParaRPr/>
          </a:p>
        </p:txBody>
      </p:sp>
      <p:sp>
        <p:nvSpPr>
          <p:cNvPr id="245" name="Google Shape;245;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46" name="Google Shape;246;p18"/>
          <p:cNvPicPr preferRelativeResize="0"/>
          <p:nvPr/>
        </p:nvPicPr>
        <p:blipFill rotWithShape="1">
          <a:blip r:embed="rId3">
            <a:alphaModFix/>
          </a:blip>
          <a:srcRect l="2778" t="8519" r="27778" b="8519"/>
          <a:stretch/>
        </p:blipFill>
        <p:spPr>
          <a:xfrm>
            <a:off x="1752600" y="304801"/>
            <a:ext cx="8686800" cy="6486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Surface Temperature Being Taken in Ireland</a:t>
            </a:r>
            <a:endParaRPr/>
          </a:p>
        </p:txBody>
      </p:sp>
      <p:pic>
        <p:nvPicPr>
          <p:cNvPr id="252" name="Google Shape;252;p19"/>
          <p:cNvPicPr preferRelativeResize="0"/>
          <p:nvPr/>
        </p:nvPicPr>
        <p:blipFill rotWithShape="1">
          <a:blip r:embed="rId3">
            <a:alphaModFix/>
          </a:blip>
          <a:srcRect/>
          <a:stretch/>
        </p:blipFill>
        <p:spPr>
          <a:xfrm>
            <a:off x="1841351" y="1524224"/>
            <a:ext cx="82296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l="8334" t="30000" r="32499" b="10001"/>
          <a:stretch/>
        </p:blipFill>
        <p:spPr>
          <a:xfrm>
            <a:off x="1492251" y="1709739"/>
            <a:ext cx="4505325" cy="2854325"/>
          </a:xfrm>
          <a:prstGeom prst="rect">
            <a:avLst/>
          </a:prstGeom>
          <a:noFill/>
          <a:ln>
            <a:noFill/>
          </a:ln>
        </p:spPr>
      </p:pic>
      <p:sp>
        <p:nvSpPr>
          <p:cNvPr id="102" name="Google Shape;102;p2"/>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Kevin Czajkowski - About me</a:t>
            </a:r>
            <a:endParaRPr/>
          </a:p>
        </p:txBody>
      </p:sp>
      <p:sp>
        <p:nvSpPr>
          <p:cNvPr id="103" name="Google Shape;103;p2"/>
          <p:cNvSpPr txBox="1"/>
          <p:nvPr/>
        </p:nvSpPr>
        <p:spPr>
          <a:xfrm>
            <a:off x="1828800" y="1195388"/>
            <a:ext cx="3865563"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Blizzard of ‘77 – Western NY</a:t>
            </a:r>
            <a:endParaRPr/>
          </a:p>
        </p:txBody>
      </p:sp>
      <p:cxnSp>
        <p:nvCxnSpPr>
          <p:cNvPr id="104" name="Google Shape;104;p2"/>
          <p:cNvCxnSpPr/>
          <p:nvPr/>
        </p:nvCxnSpPr>
        <p:spPr>
          <a:xfrm>
            <a:off x="5738813" y="2751138"/>
            <a:ext cx="838200" cy="0"/>
          </a:xfrm>
          <a:prstGeom prst="straightConnector1">
            <a:avLst/>
          </a:prstGeom>
          <a:noFill/>
          <a:ln w="76200" cap="flat" cmpd="sng">
            <a:solidFill>
              <a:srgbClr val="FF0000"/>
            </a:solidFill>
            <a:prstDash val="solid"/>
            <a:round/>
            <a:headEnd type="none" w="med" len="med"/>
            <a:tailEnd type="stealth" w="med" len="med"/>
          </a:ln>
          <a:effectLst>
            <a:outerShdw blurRad="40000" dist="20000" dir="5400000" rotWithShape="0">
              <a:srgbClr val="808080">
                <a:alpha val="37647"/>
              </a:srgbClr>
            </a:outerShdw>
          </a:effectLst>
        </p:spPr>
      </p:cxnSp>
      <p:pic>
        <p:nvPicPr>
          <p:cNvPr id="105" name="Google Shape;105;p2" descr="Screen Shot 2021-03-03 at 8.03.04 AM.png"/>
          <p:cNvPicPr preferRelativeResize="0"/>
          <p:nvPr/>
        </p:nvPicPr>
        <p:blipFill rotWithShape="1">
          <a:blip r:embed="rId4">
            <a:alphaModFix/>
          </a:blip>
          <a:srcRect/>
          <a:stretch/>
        </p:blipFill>
        <p:spPr>
          <a:xfrm>
            <a:off x="7207250" y="1773239"/>
            <a:ext cx="1981200" cy="1995487"/>
          </a:xfrm>
          <a:prstGeom prst="rect">
            <a:avLst/>
          </a:prstGeom>
          <a:noFill/>
          <a:ln>
            <a:noFill/>
          </a:ln>
        </p:spPr>
      </p:pic>
      <p:sp>
        <p:nvSpPr>
          <p:cNvPr id="106" name="Google Shape;106;p2"/>
          <p:cNvSpPr txBox="1"/>
          <p:nvPr/>
        </p:nvSpPr>
        <p:spPr>
          <a:xfrm>
            <a:off x="6548438" y="1171576"/>
            <a:ext cx="3198812"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Became a Meteorologist</a:t>
            </a:r>
            <a:endParaRPr/>
          </a:p>
        </p:txBody>
      </p:sp>
      <p:cxnSp>
        <p:nvCxnSpPr>
          <p:cNvPr id="107" name="Google Shape;107;p2"/>
          <p:cNvCxnSpPr/>
          <p:nvPr/>
        </p:nvCxnSpPr>
        <p:spPr>
          <a:xfrm flipH="1">
            <a:off x="7467600" y="3802064"/>
            <a:ext cx="609600" cy="922337"/>
          </a:xfrm>
          <a:prstGeom prst="straightConnector1">
            <a:avLst/>
          </a:prstGeom>
          <a:noFill/>
          <a:ln w="76200" cap="flat" cmpd="sng">
            <a:solidFill>
              <a:srgbClr val="FF0000"/>
            </a:solidFill>
            <a:prstDash val="solid"/>
            <a:round/>
            <a:headEnd type="none" w="med" len="med"/>
            <a:tailEnd type="stealth" w="med" len="med"/>
          </a:ln>
          <a:effectLst>
            <a:outerShdw blurRad="40000" dist="20000" dir="5400000" rotWithShape="0">
              <a:srgbClr val="808080">
                <a:alpha val="37647"/>
              </a:srgbClr>
            </a:outerShdw>
          </a:effectLst>
        </p:spPr>
      </p:cxnSp>
      <p:pic>
        <p:nvPicPr>
          <p:cNvPr id="108" name="Google Shape;108;p2" descr="Screen Shot 2021-03-03 at 8.05.59 AM.png"/>
          <p:cNvPicPr preferRelativeResize="0"/>
          <p:nvPr/>
        </p:nvPicPr>
        <p:blipFill rotWithShape="1">
          <a:blip r:embed="rId5">
            <a:alphaModFix/>
          </a:blip>
          <a:srcRect/>
          <a:stretch/>
        </p:blipFill>
        <p:spPr>
          <a:xfrm>
            <a:off x="5943600" y="4800600"/>
            <a:ext cx="2573338" cy="1905000"/>
          </a:xfrm>
          <a:prstGeom prst="rect">
            <a:avLst/>
          </a:prstGeom>
          <a:noFill/>
          <a:ln>
            <a:noFill/>
          </a:ln>
        </p:spPr>
      </p:pic>
      <p:sp>
        <p:nvSpPr>
          <p:cNvPr id="109" name="Google Shape;109;p2"/>
          <p:cNvSpPr txBox="1"/>
          <p:nvPr/>
        </p:nvSpPr>
        <p:spPr>
          <a:xfrm>
            <a:off x="8621713" y="4724400"/>
            <a:ext cx="308451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PhD Atmospheric Sciences at University of Michigan</a:t>
            </a:r>
            <a:endParaRPr/>
          </a:p>
        </p:txBody>
      </p:sp>
      <p:cxnSp>
        <p:nvCxnSpPr>
          <p:cNvPr id="110" name="Google Shape;110;p2"/>
          <p:cNvCxnSpPr/>
          <p:nvPr/>
        </p:nvCxnSpPr>
        <p:spPr>
          <a:xfrm rot="10800000">
            <a:off x="5029200" y="5638800"/>
            <a:ext cx="685800" cy="0"/>
          </a:xfrm>
          <a:prstGeom prst="straightConnector1">
            <a:avLst/>
          </a:prstGeom>
          <a:noFill/>
          <a:ln w="76200" cap="flat" cmpd="sng">
            <a:solidFill>
              <a:srgbClr val="FF0000"/>
            </a:solidFill>
            <a:prstDash val="solid"/>
            <a:round/>
            <a:headEnd type="none" w="med" len="med"/>
            <a:tailEnd type="stealth" w="med" len="med"/>
          </a:ln>
          <a:effectLst>
            <a:outerShdw blurRad="40000" dist="20000" dir="5400000" rotWithShape="0">
              <a:srgbClr val="808080">
                <a:alpha val="37647"/>
              </a:srgbClr>
            </a:outerShdw>
          </a:effectLst>
        </p:spPr>
      </p:cxnSp>
      <p:pic>
        <p:nvPicPr>
          <p:cNvPr id="111" name="Google Shape;111;p2" descr="Screen Shot 2021-03-03 at 8.08.35 AM.png"/>
          <p:cNvPicPr preferRelativeResize="0"/>
          <p:nvPr/>
        </p:nvPicPr>
        <p:blipFill rotWithShape="1">
          <a:blip r:embed="rId6">
            <a:alphaModFix/>
          </a:blip>
          <a:srcRect/>
          <a:stretch/>
        </p:blipFill>
        <p:spPr>
          <a:xfrm>
            <a:off x="2209801" y="4953000"/>
            <a:ext cx="2728913" cy="1536700"/>
          </a:xfrm>
          <a:prstGeom prst="rect">
            <a:avLst/>
          </a:prstGeom>
          <a:noFill/>
          <a:ln>
            <a:noFill/>
          </a:ln>
        </p:spPr>
      </p:pic>
      <p:sp>
        <p:nvSpPr>
          <p:cNvPr id="112" name="Google Shape;112;p2"/>
          <p:cNvSpPr txBox="1"/>
          <p:nvPr/>
        </p:nvSpPr>
        <p:spPr>
          <a:xfrm>
            <a:off x="1905001" y="6396038"/>
            <a:ext cx="2944813"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Professor at U. Toledo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0"/>
          <p:cNvPicPr preferRelativeResize="0"/>
          <p:nvPr/>
        </p:nvPicPr>
        <p:blipFill rotWithShape="1">
          <a:blip r:embed="rId3">
            <a:alphaModFix/>
          </a:blip>
          <a:srcRect l="39028" t="18800" r="24388" b="11866"/>
          <a:stretch/>
        </p:blipFill>
        <p:spPr>
          <a:xfrm>
            <a:off x="2788920" y="99355"/>
            <a:ext cx="5705856" cy="6758645"/>
          </a:xfrm>
          <a:prstGeom prst="rect">
            <a:avLst/>
          </a:prstGeom>
          <a:noFill/>
          <a:ln>
            <a:noFill/>
          </a:ln>
        </p:spPr>
      </p:pic>
      <p:pic>
        <p:nvPicPr>
          <p:cNvPr id="258" name="Google Shape;258;p20"/>
          <p:cNvPicPr preferRelativeResize="0"/>
          <p:nvPr/>
        </p:nvPicPr>
        <p:blipFill rotWithShape="1">
          <a:blip r:embed="rId4">
            <a:alphaModFix/>
          </a:blip>
          <a:srcRect l="30130" t="8627" r="16928" b="25804"/>
          <a:stretch/>
        </p:blipFill>
        <p:spPr>
          <a:xfrm>
            <a:off x="2649071" y="0"/>
            <a:ext cx="6573487" cy="50883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64" name="Google Shape;264;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65" name="Google Shape;265;p21"/>
          <p:cNvPicPr preferRelativeResize="0"/>
          <p:nvPr/>
        </p:nvPicPr>
        <p:blipFill rotWithShape="1">
          <a:blip r:embed="rId3">
            <a:alphaModFix/>
          </a:blip>
          <a:srcRect/>
          <a:stretch/>
        </p:blipFill>
        <p:spPr>
          <a:xfrm>
            <a:off x="609600" y="0"/>
            <a:ext cx="10972800" cy="6858000"/>
          </a:xfrm>
          <a:prstGeom prst="rect">
            <a:avLst/>
          </a:prstGeom>
          <a:noFill/>
          <a:ln>
            <a:noFill/>
          </a:ln>
        </p:spPr>
      </p:pic>
      <p:sp>
        <p:nvSpPr>
          <p:cNvPr id="266" name="Google Shape;266;p21"/>
          <p:cNvSpPr txBox="1"/>
          <p:nvPr/>
        </p:nvSpPr>
        <p:spPr>
          <a:xfrm>
            <a:off x="3967993" y="4353886"/>
            <a:ext cx="8963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FF0000"/>
                </a:solidFill>
                <a:latin typeface="Arial"/>
                <a:ea typeface="Arial"/>
                <a:cs typeface="Arial"/>
                <a:sym typeface="Arial"/>
              </a:rPr>
              <a:t>70 C</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2"/>
          <p:cNvSpPr txBox="1">
            <a:spLocks noGrp="1"/>
          </p:cNvSpPr>
          <p:nvPr>
            <p:ph type="title"/>
          </p:nvPr>
        </p:nvSpPr>
        <p:spPr>
          <a:xfrm>
            <a:off x="2743200" y="5867400"/>
            <a:ext cx="7772400" cy="857250"/>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rgbClr val="000000"/>
              </a:buClr>
              <a:buSzPts val="3200"/>
              <a:buFont typeface="Play"/>
              <a:buNone/>
            </a:pPr>
            <a:r>
              <a:rPr lang="en-US" sz="2400" u="sng">
                <a:solidFill>
                  <a:schemeClr val="hlink"/>
                </a:solidFill>
                <a:hlinkClick r:id="rId3"/>
              </a:rPr>
              <a:t>https://sites.google.com/view/uhieforstudents</a:t>
            </a:r>
            <a:endParaRPr>
              <a:solidFill>
                <a:schemeClr val="dk1"/>
              </a:solidFill>
            </a:endParaRPr>
          </a:p>
        </p:txBody>
      </p:sp>
      <p:sp>
        <p:nvSpPr>
          <p:cNvPr id="272" name="Google Shape;272;p22"/>
          <p:cNvSpPr txBox="1">
            <a:spLocks noGrp="1"/>
          </p:cNvSpPr>
          <p:nvPr>
            <p:ph type="body" idx="1"/>
          </p:nvPr>
        </p:nvSpPr>
        <p:spPr>
          <a:xfrm>
            <a:off x="2209800" y="2343150"/>
            <a:ext cx="7772400" cy="3086100"/>
          </a:xfrm>
          <a:prstGeom prst="rect">
            <a:avLst/>
          </a:prstGeom>
          <a:noFill/>
          <a:ln>
            <a:noFill/>
          </a:ln>
        </p:spPr>
        <p:txBody>
          <a:bodyPr spcFirstLastPara="1" wrap="square" lIns="68550" tIns="34275" rIns="68550" bIns="34275" anchor="t" anchorCtr="0">
            <a:normAutofit/>
          </a:bodyPr>
          <a:lstStyle/>
          <a:p>
            <a:pPr marL="257175" lvl="0" indent="-104775" algn="l" rtl="0">
              <a:lnSpc>
                <a:spcPct val="90000"/>
              </a:lnSpc>
              <a:spcBef>
                <a:spcPts val="0"/>
              </a:spcBef>
              <a:spcAft>
                <a:spcPts val="0"/>
              </a:spcAft>
              <a:buClr>
                <a:srgbClr val="000000"/>
              </a:buClr>
              <a:buSzPts val="3200"/>
              <a:buNone/>
            </a:pPr>
            <a:endParaRPr sz="2400">
              <a:solidFill>
                <a:srgbClr val="000000"/>
              </a:solidFill>
            </a:endParaRPr>
          </a:p>
        </p:txBody>
      </p:sp>
      <p:pic>
        <p:nvPicPr>
          <p:cNvPr id="273" name="Google Shape;273;p22"/>
          <p:cNvPicPr preferRelativeResize="0"/>
          <p:nvPr/>
        </p:nvPicPr>
        <p:blipFill rotWithShape="1">
          <a:blip r:embed="rId4">
            <a:alphaModFix/>
          </a:blip>
          <a:srcRect l="1008" t="13422" r="10904" b="8722"/>
          <a:stretch/>
        </p:blipFill>
        <p:spPr>
          <a:xfrm>
            <a:off x="1524000" y="998539"/>
            <a:ext cx="9144000" cy="5051425"/>
          </a:xfrm>
          <a:prstGeom prst="rect">
            <a:avLst/>
          </a:prstGeom>
          <a:noFill/>
          <a:ln>
            <a:noFill/>
          </a:ln>
        </p:spPr>
      </p:pic>
      <p:sp>
        <p:nvSpPr>
          <p:cNvPr id="274" name="Google Shape;274;p22"/>
          <p:cNvSpPr txBox="1"/>
          <p:nvPr/>
        </p:nvSpPr>
        <p:spPr>
          <a:xfrm>
            <a:off x="2438400" y="23814"/>
            <a:ext cx="6858000" cy="99377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300"/>
              <a:buFont typeface="Times New Roman"/>
              <a:buNone/>
            </a:pPr>
            <a:r>
              <a:rPr lang="en-US" sz="3300">
                <a:solidFill>
                  <a:schemeClr val="dk1"/>
                </a:solidFill>
                <a:latin typeface="Times New Roman"/>
                <a:ea typeface="Times New Roman"/>
                <a:cs typeface="Times New Roman"/>
                <a:sym typeface="Times New Roman"/>
              </a:rPr>
              <a:t>Website to Help Students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3"/>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280" name="Google Shape;280;p23"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281" name="Google Shape;281;p23"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282" name="Google Shape;282;p23"/>
          <p:cNvSpPr txBox="1">
            <a:spLocks noGrp="1"/>
          </p:cNvSpPr>
          <p:nvPr>
            <p:ph type="title"/>
          </p:nvPr>
        </p:nvSpPr>
        <p:spPr>
          <a:xfrm>
            <a:off x="2762365" y="888659"/>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lay"/>
              <a:buNone/>
            </a:pPr>
            <a:r>
              <a:rPr lang="en-US" sz="3600"/>
              <a:t>What you need to collect data: </a:t>
            </a:r>
            <a:endParaRPr/>
          </a:p>
        </p:txBody>
      </p:sp>
      <p:graphicFrame>
        <p:nvGraphicFramePr>
          <p:cNvPr id="283" name="Google Shape;283;p23" descr="Instruments&#10;Your eyes, GPS unit, Automated Weather Station&#10;References&#10;GLOBE cloud chart&#10;When&#10;Good:  Any time&#10;Better: Within one hour of local solar noon&#10;Best: Within +/- 15 minutes of a satellite overpass&#10;Where&#10;A good observation site (See Documenting your atmosphere study site)&#10;Form&#10;Atmosphere Investigation Data Sheet &#10;" title="Chart showing necessary instruments and time"/>
          <p:cNvGraphicFramePr/>
          <p:nvPr/>
        </p:nvGraphicFramePr>
        <p:xfrm>
          <a:off x="2912929" y="1590261"/>
          <a:ext cx="3000000" cy="3000000"/>
        </p:xfrm>
        <a:graphic>
          <a:graphicData uri="http://schemas.openxmlformats.org/drawingml/2006/table">
            <a:tbl>
              <a:tblPr>
                <a:noFill/>
                <a:tableStyleId>{A8BED326-CCB6-4950-9E92-995077CA0B63}</a:tableStyleId>
              </a:tblPr>
              <a:tblGrid>
                <a:gridCol w="16002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tblGrid>
              <a:tr h="775250">
                <a:tc>
                  <a:txBody>
                    <a:bodyPr/>
                    <a:lstStyle/>
                    <a:p>
                      <a:pPr marL="0" marR="0" lvl="0" indent="0" algn="l"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Instruments</a:t>
                      </a: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Your eyes, GPS unit, Infrared Thermometer, Meter Stick</a:t>
                      </a: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32400">
                <a:tc>
                  <a:txBody>
                    <a:bodyPr/>
                    <a:lstStyle/>
                    <a:p>
                      <a:pPr marL="0" marR="0" lvl="0" indent="0" algn="l"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References</a:t>
                      </a: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b="0" i="1"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GLOBE cloud chart</a:t>
                      </a:r>
                      <a:endParaRPr sz="1800" b="0" i="1"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92875">
                <a:tc>
                  <a:txBody>
                    <a:bodyPr/>
                    <a:lstStyle/>
                    <a:p>
                      <a:pPr marL="0" marR="0" lvl="0" indent="0" algn="l"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When</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9E73"/>
                        </a:buClr>
                        <a:buSzPts val="1800"/>
                        <a:buFont typeface="Arial"/>
                        <a:buNone/>
                      </a:pPr>
                      <a:r>
                        <a:rPr lang="en-US" sz="1800" b="0" i="0" u="none" strike="noStrike" cap="none">
                          <a:solidFill>
                            <a:srgbClr val="009E73"/>
                          </a:solidFill>
                          <a:latin typeface="Arial"/>
                          <a:ea typeface="Arial"/>
                          <a:cs typeface="Arial"/>
                          <a:sym typeface="Arial"/>
                        </a:rPr>
                        <a:t>Good:  </a:t>
                      </a:r>
                      <a:r>
                        <a:rPr lang="en-US" sz="1800" b="0" i="0" u="none" strike="noStrike" cap="none">
                          <a:solidFill>
                            <a:schemeClr val="dk1"/>
                          </a:solidFill>
                          <a:latin typeface="Arial"/>
                          <a:ea typeface="Arial"/>
                          <a:cs typeface="Arial"/>
                          <a:sym typeface="Arial"/>
                        </a:rPr>
                        <a:t>Any time</a:t>
                      </a:r>
                      <a:endParaRPr sz="1800" u="none" strike="noStrike" cap="none"/>
                    </a:p>
                    <a:p>
                      <a:pPr marL="0" marR="0" lvl="0" indent="0" algn="l" rtl="0">
                        <a:lnSpc>
                          <a:spcPct val="100000"/>
                        </a:lnSpc>
                        <a:spcBef>
                          <a:spcPts val="0"/>
                        </a:spcBef>
                        <a:spcAft>
                          <a:spcPts val="0"/>
                        </a:spcAft>
                        <a:buClr>
                          <a:srgbClr val="009E73"/>
                        </a:buClr>
                        <a:buSzPts val="1800"/>
                        <a:buFont typeface="Arial"/>
                        <a:buNone/>
                      </a:pPr>
                      <a:r>
                        <a:rPr lang="en-US" sz="1800" b="1" i="0" u="none" strike="noStrike" cap="none">
                          <a:solidFill>
                            <a:srgbClr val="009E73"/>
                          </a:solidFill>
                          <a:latin typeface="Arial"/>
                          <a:ea typeface="Arial"/>
                          <a:cs typeface="Arial"/>
                          <a:sym typeface="Arial"/>
                        </a:rPr>
                        <a:t>Better</a:t>
                      </a:r>
                      <a:r>
                        <a:rPr lang="en-US" sz="1800" b="0" i="0" u="none" strike="noStrike" cap="none">
                          <a:solidFill>
                            <a:srgbClr val="009E73"/>
                          </a:solidFill>
                          <a:latin typeface="Arial"/>
                          <a:ea typeface="Arial"/>
                          <a:cs typeface="Arial"/>
                          <a:sym typeface="Arial"/>
                        </a:rPr>
                        <a:t>: </a:t>
                      </a:r>
                      <a:r>
                        <a:rPr lang="en-US" sz="1800" b="0" i="0" u="none" strike="noStrike" cap="none">
                          <a:solidFill>
                            <a:schemeClr val="dk1"/>
                          </a:solidFill>
                          <a:latin typeface="Arial"/>
                          <a:ea typeface="Arial"/>
                          <a:cs typeface="Arial"/>
                          <a:sym typeface="Arial"/>
                        </a:rPr>
                        <a:t>Within one hour of </a:t>
                      </a:r>
                      <a:r>
                        <a:rPr lang="en-US" sz="1800" b="0" i="1"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local solar noon</a:t>
                      </a: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9E73"/>
                        </a:buClr>
                        <a:buSzPts val="1800"/>
                        <a:buFont typeface="Arial"/>
                        <a:buNone/>
                      </a:pPr>
                      <a:r>
                        <a:rPr lang="en-US" sz="1800" b="1" i="0" u="sng" strike="noStrike" cap="none">
                          <a:solidFill>
                            <a:srgbClr val="009E73"/>
                          </a:solidFill>
                          <a:latin typeface="Arial"/>
                          <a:ea typeface="Arial"/>
                          <a:cs typeface="Arial"/>
                          <a:sym typeface="Arial"/>
                        </a:rPr>
                        <a:t>Best:</a:t>
                      </a:r>
                      <a:r>
                        <a:rPr lang="en-US" sz="1800" b="1" i="0" u="none" strike="noStrike" cap="none">
                          <a:solidFill>
                            <a:srgbClr val="009E73"/>
                          </a:solidFill>
                          <a:latin typeface="Arial"/>
                          <a:ea typeface="Arial"/>
                          <a:cs typeface="Arial"/>
                          <a:sym typeface="Arial"/>
                        </a:rPr>
                        <a:t> </a:t>
                      </a:r>
                      <a:r>
                        <a:rPr lang="en-US" sz="1800" b="0" i="0" u="none" strike="noStrike" cap="none">
                          <a:solidFill>
                            <a:schemeClr val="dk1"/>
                          </a:solidFill>
                          <a:latin typeface="Arial"/>
                          <a:ea typeface="Arial"/>
                          <a:cs typeface="Arial"/>
                          <a:sym typeface="Arial"/>
                        </a:rPr>
                        <a:t>Within +/- 15 minutes of a </a:t>
                      </a:r>
                      <a:r>
                        <a:rPr lang="en-US" sz="1800" b="0" i="1" u="sng" strike="noStrike" cap="none">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satellite overpass</a:t>
                      </a:r>
                      <a:endParaRPr sz="1800" b="0" i="1"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95000">
                <a:tc>
                  <a:txBody>
                    <a:bodyPr/>
                    <a:lstStyle/>
                    <a:p>
                      <a:pPr marL="0" marR="0" lvl="0" indent="0" algn="l" rtl="0">
                        <a:lnSpc>
                          <a:spcPct val="100000"/>
                        </a:lnSpc>
                        <a:spcBef>
                          <a:spcPts val="0"/>
                        </a:spcBef>
                        <a:spcAft>
                          <a:spcPts val="0"/>
                        </a:spcAft>
                        <a:buClr>
                          <a:schemeClr val="dk1"/>
                        </a:buClr>
                        <a:buSzPts val="1800"/>
                        <a:buFont typeface="Arial"/>
                        <a:buNone/>
                      </a:pPr>
                      <a:r>
                        <a:rPr lang="en-US" sz="1800" b="0" i="1" u="none" strike="noStrike" cap="none">
                          <a:solidFill>
                            <a:schemeClr val="dk1"/>
                          </a:solidFill>
                          <a:latin typeface="Arial"/>
                          <a:ea typeface="Arial"/>
                          <a:cs typeface="Arial"/>
                          <a:sym typeface="Arial"/>
                        </a:rPr>
                        <a:t>Where</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A good observation site (See </a:t>
                      </a:r>
                      <a:r>
                        <a:rPr lang="en-US" sz="1800" b="0" i="1" u="sng" strike="noStrike" cap="none">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Documenting your atmosphere study site)</a:t>
                      </a:r>
                      <a:endParaRPr sz="1800" b="0" i="1"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32400">
                <a:tc>
                  <a:txBody>
                    <a:bodyPr/>
                    <a:lstStyle/>
                    <a:p>
                      <a:pPr marL="0" marR="0" lvl="0" indent="0" algn="l" rtl="0">
                        <a:spcBef>
                          <a:spcPts val="0"/>
                        </a:spcBef>
                        <a:spcAft>
                          <a:spcPts val="0"/>
                        </a:spcAft>
                        <a:buClr>
                          <a:schemeClr val="dk1"/>
                        </a:buClr>
                        <a:buSzPts val="1800"/>
                        <a:buFont typeface="Arial"/>
                        <a:buNone/>
                      </a:pPr>
                      <a:r>
                        <a:rPr lang="en-US" sz="1800" i="1" u="none" strike="noStrike" cap="none">
                          <a:latin typeface="Arial"/>
                          <a:ea typeface="Arial"/>
                          <a:cs typeface="Arial"/>
                          <a:sym typeface="Arial"/>
                        </a:rPr>
                        <a:t>Form</a:t>
                      </a: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i="1" u="sng" strike="noStrike" cap="none">
                          <a:solidFill>
                            <a:schemeClr val="hlink"/>
                          </a:solidFill>
                          <a:latin typeface="Arial"/>
                          <a:ea typeface="Arial"/>
                          <a:cs typeface="Arial"/>
                          <a:sym typeface="Arial"/>
                          <a:hlinkClick r:id="rId9"/>
                        </a:rPr>
                        <a:t>Surface Temperature Data Sheet </a:t>
                      </a:r>
                      <a:endParaRPr sz="1800" i="1" u="none" strike="noStrike" cap="none">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284" name="Google Shape;284;p23" descr="Image of GPS receiver, infrared thermometer, cloud chart and GLOBE data sheet"/>
          <p:cNvPicPr preferRelativeResize="0"/>
          <p:nvPr/>
        </p:nvPicPr>
        <p:blipFill rotWithShape="1">
          <a:blip r:embed="rId10">
            <a:alphaModFix/>
          </a:blip>
          <a:srcRect/>
          <a:stretch/>
        </p:blipFill>
        <p:spPr>
          <a:xfrm>
            <a:off x="3070087" y="5096566"/>
            <a:ext cx="6743148" cy="15176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4"/>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pic>
        <p:nvPicPr>
          <p:cNvPr id="290" name="Google Shape;290;p24"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291" name="Google Shape;291;p24"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292" name="Google Shape;292;p24"/>
          <p:cNvSpPr txBox="1">
            <a:spLocks noGrp="1"/>
          </p:cNvSpPr>
          <p:nvPr>
            <p:ph type="title"/>
          </p:nvPr>
        </p:nvSpPr>
        <p:spPr>
          <a:xfrm>
            <a:off x="2762365" y="888659"/>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lay"/>
              <a:buNone/>
            </a:pPr>
            <a:r>
              <a:rPr lang="en-US" sz="3600"/>
              <a:t>Infrared Thermometer Specifications</a:t>
            </a:r>
            <a:endParaRPr sz="3600"/>
          </a:p>
        </p:txBody>
      </p:sp>
      <p:sp>
        <p:nvSpPr>
          <p:cNvPr id="293" name="Google Shape;293;p24"/>
          <p:cNvSpPr txBox="1">
            <a:spLocks noGrp="1"/>
          </p:cNvSpPr>
          <p:nvPr>
            <p:ph type="body" idx="1"/>
          </p:nvPr>
        </p:nvSpPr>
        <p:spPr>
          <a:xfrm>
            <a:off x="2762365" y="1631559"/>
            <a:ext cx="5510016" cy="4926993"/>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000"/>
              <a:buNone/>
            </a:pPr>
            <a:r>
              <a:rPr lang="en-US" sz="2000" b="1"/>
              <a:t>Accuracy</a:t>
            </a:r>
            <a:r>
              <a:rPr lang="en-US" sz="2000"/>
              <a:t>: ±2 °C</a:t>
            </a:r>
            <a:endParaRPr sz="2000" b="1"/>
          </a:p>
          <a:p>
            <a:pPr marL="0" lvl="0" indent="0" algn="l" rtl="0">
              <a:lnSpc>
                <a:spcPct val="80000"/>
              </a:lnSpc>
              <a:spcBef>
                <a:spcPts val="1800"/>
              </a:spcBef>
              <a:spcAft>
                <a:spcPts val="0"/>
              </a:spcAft>
              <a:buClr>
                <a:schemeClr val="dk1"/>
              </a:buClr>
              <a:buSzPts val="2000"/>
              <a:buNone/>
            </a:pPr>
            <a:r>
              <a:rPr lang="en-US" sz="2000" b="1"/>
              <a:t>Range</a:t>
            </a:r>
            <a:r>
              <a:rPr lang="en-US" sz="2000"/>
              <a:t>: make sure that the instrument’s temperature range is large enough to capture the variations in your area.</a:t>
            </a:r>
            <a:endParaRPr sz="2000" b="1" i="1"/>
          </a:p>
          <a:p>
            <a:pPr marL="0" lvl="0" indent="0" algn="l" rtl="0">
              <a:lnSpc>
                <a:spcPct val="90000"/>
              </a:lnSpc>
              <a:spcBef>
                <a:spcPts val="1800"/>
              </a:spcBef>
              <a:spcAft>
                <a:spcPts val="0"/>
              </a:spcAft>
              <a:buClr>
                <a:schemeClr val="dk1"/>
              </a:buClr>
              <a:buSzPts val="2000"/>
              <a:buNone/>
            </a:pPr>
            <a:r>
              <a:rPr lang="en-US" sz="2000" b="1" i="1"/>
              <a:t>Where do I get one?</a:t>
            </a:r>
            <a:r>
              <a:rPr lang="en-US" sz="2000"/>
              <a:t> </a:t>
            </a:r>
            <a:endParaRPr/>
          </a:p>
          <a:p>
            <a:pPr marL="0" lvl="0" indent="0" algn="l" rtl="0">
              <a:lnSpc>
                <a:spcPct val="90000"/>
              </a:lnSpc>
              <a:spcBef>
                <a:spcPts val="0"/>
              </a:spcBef>
              <a:spcAft>
                <a:spcPts val="0"/>
              </a:spcAft>
              <a:buClr>
                <a:schemeClr val="dk1"/>
              </a:buClr>
              <a:buSzPts val="2000"/>
              <a:buNone/>
            </a:pPr>
            <a:r>
              <a:rPr lang="en-US" sz="2000"/>
              <a:t>Handheld infrared thermometers can be purchased from a number of stores and online retailers. Prices range from $25-$300 USD</a:t>
            </a:r>
            <a:endParaRPr/>
          </a:p>
          <a:p>
            <a:pPr marL="0" lvl="0" indent="0" algn="l" rtl="0">
              <a:lnSpc>
                <a:spcPct val="90000"/>
              </a:lnSpc>
              <a:spcBef>
                <a:spcPts val="1000"/>
              </a:spcBef>
              <a:spcAft>
                <a:spcPts val="0"/>
              </a:spcAft>
              <a:buClr>
                <a:schemeClr val="dk1"/>
              </a:buClr>
              <a:buSzPts val="2000"/>
              <a:buNone/>
            </a:pPr>
            <a:r>
              <a:rPr lang="en-US" sz="2000" b="1"/>
              <a:t>Maintenance of instrument:</a:t>
            </a:r>
            <a:endParaRPr/>
          </a:p>
          <a:p>
            <a:pPr marL="228600" lvl="0" indent="-228600" algn="l" rtl="0">
              <a:lnSpc>
                <a:spcPct val="90000"/>
              </a:lnSpc>
              <a:spcBef>
                <a:spcPts val="1000"/>
              </a:spcBef>
              <a:spcAft>
                <a:spcPts val="0"/>
              </a:spcAft>
              <a:buClr>
                <a:schemeClr val="dk1"/>
              </a:buClr>
              <a:buSzPts val="2000"/>
              <a:buChar char="•"/>
            </a:pPr>
            <a:r>
              <a:rPr lang="en-US" sz="2000"/>
              <a:t>-proper cleaning of lenses is important since accumulated particles on the lens can reduce the accuracy</a:t>
            </a:r>
            <a:endParaRPr/>
          </a:p>
          <a:p>
            <a:pPr marL="228600" lvl="0" indent="-228600" algn="l" rtl="0">
              <a:lnSpc>
                <a:spcPct val="90000"/>
              </a:lnSpc>
              <a:spcBef>
                <a:spcPts val="1000"/>
              </a:spcBef>
              <a:spcAft>
                <a:spcPts val="0"/>
              </a:spcAft>
              <a:buClr>
                <a:schemeClr val="dk1"/>
              </a:buClr>
              <a:buSzPts val="2000"/>
              <a:buChar char="•"/>
            </a:pPr>
            <a:r>
              <a:rPr lang="en-US" sz="2000"/>
              <a:t>-do not use solvents to clean the lens</a:t>
            </a:r>
            <a:endParaRPr/>
          </a:p>
          <a:p>
            <a:pPr marL="0" lvl="0" indent="0" algn="l" rtl="0">
              <a:lnSpc>
                <a:spcPct val="90000"/>
              </a:lnSpc>
              <a:spcBef>
                <a:spcPts val="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294" name="Google Shape;294;p24" descr="Photo of handheld infrared thermometer"/>
          <p:cNvPicPr preferRelativeResize="0"/>
          <p:nvPr/>
        </p:nvPicPr>
        <p:blipFill rotWithShape="1">
          <a:blip r:embed="rId5">
            <a:alphaModFix/>
          </a:blip>
          <a:srcRect/>
          <a:stretch/>
        </p:blipFill>
        <p:spPr>
          <a:xfrm>
            <a:off x="8272382" y="2026435"/>
            <a:ext cx="1958297" cy="23866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5"/>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01" name="Google Shape;301;p25"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02" name="Google Shape;302;p25"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03" name="Google Shape;303;p25"/>
          <p:cNvSpPr txBox="1">
            <a:spLocks noGrp="1"/>
          </p:cNvSpPr>
          <p:nvPr>
            <p:ph type="title"/>
          </p:nvPr>
        </p:nvSpPr>
        <p:spPr>
          <a:xfrm>
            <a:off x="2762365" y="888659"/>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lay"/>
              <a:buNone/>
            </a:pPr>
            <a:r>
              <a:rPr lang="en-US" sz="3600"/>
              <a:t>Calibrate your Infrared Thermometer</a:t>
            </a:r>
            <a:endParaRPr sz="3600"/>
          </a:p>
        </p:txBody>
      </p:sp>
      <p:sp>
        <p:nvSpPr>
          <p:cNvPr id="304" name="Google Shape;304;p25"/>
          <p:cNvSpPr txBox="1">
            <a:spLocks noGrp="1"/>
          </p:cNvSpPr>
          <p:nvPr>
            <p:ph type="body" idx="1"/>
          </p:nvPr>
        </p:nvSpPr>
        <p:spPr>
          <a:xfrm>
            <a:off x="2762366" y="1599207"/>
            <a:ext cx="7473793" cy="4926993"/>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000"/>
              <a:buNone/>
            </a:pPr>
            <a:r>
              <a:rPr lang="en-US" sz="2000"/>
              <a:t>Calibrate once per year to ensure proper performance!</a:t>
            </a:r>
            <a:endParaRPr/>
          </a:p>
          <a:p>
            <a:pPr marL="0" lvl="0" indent="0" algn="l" rtl="0">
              <a:lnSpc>
                <a:spcPct val="80000"/>
              </a:lnSpc>
              <a:spcBef>
                <a:spcPts val="600"/>
              </a:spcBef>
              <a:spcAft>
                <a:spcPts val="0"/>
              </a:spcAft>
              <a:buClr>
                <a:schemeClr val="dk1"/>
              </a:buClr>
              <a:buSzPts val="2000"/>
              <a:buNone/>
            </a:pPr>
            <a:endParaRPr sz="2000"/>
          </a:p>
          <a:p>
            <a:pPr marL="0" lvl="0" indent="0" algn="l" rtl="0">
              <a:lnSpc>
                <a:spcPct val="80000"/>
              </a:lnSpc>
              <a:spcBef>
                <a:spcPts val="600"/>
              </a:spcBef>
              <a:spcAft>
                <a:spcPts val="0"/>
              </a:spcAft>
              <a:buClr>
                <a:schemeClr val="dk1"/>
              </a:buClr>
              <a:buSzPts val="2000"/>
              <a:buNone/>
            </a:pPr>
            <a:r>
              <a:rPr lang="en-US" sz="2000"/>
              <a:t>Calibrate with an ice water bath. Wait until the water reaches 0° C, then see if the infrared thermometer shows a similar reading.</a:t>
            </a:r>
            <a:endParaRPr/>
          </a:p>
          <a:p>
            <a:pPr marL="0" lvl="0" indent="0" algn="l" rtl="0">
              <a:lnSpc>
                <a:spcPct val="80000"/>
              </a:lnSpc>
              <a:spcBef>
                <a:spcPts val="600"/>
              </a:spcBef>
              <a:spcAft>
                <a:spcPts val="0"/>
              </a:spcAft>
              <a:buClr>
                <a:schemeClr val="dk1"/>
              </a:buClr>
              <a:buSzPts val="2000"/>
              <a:buNone/>
            </a:pPr>
            <a:endParaRPr sz="2000"/>
          </a:p>
          <a:p>
            <a:pPr marL="0" lvl="0" indent="0" algn="l" rtl="0">
              <a:lnSpc>
                <a:spcPct val="80000"/>
              </a:lnSpc>
              <a:spcBef>
                <a:spcPts val="600"/>
              </a:spcBef>
              <a:spcAft>
                <a:spcPts val="0"/>
              </a:spcAft>
              <a:buClr>
                <a:schemeClr val="dk1"/>
              </a:buClr>
              <a:buSzPts val="2000"/>
              <a:buNone/>
            </a:pPr>
            <a:r>
              <a:rPr lang="en-US" sz="2000"/>
              <a:t>If the temperature observed is more than +2° C or less than -2° C, try changing the battery. If the calibration still is off, the IRT needs to be replaced.</a:t>
            </a:r>
            <a:endParaRPr/>
          </a:p>
          <a:p>
            <a:pPr marL="0" lvl="0" indent="0" algn="l"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60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305" name="Google Shape;305;p25" descr="Photo of callibrating infrared thermometer. Bucket of water and ice with thermometer in the mixture reading 0 degrees Celsius. Infrared Thermometer taking a reading of the ice water mixture. Overhead view. Photo credit: Sara Mierzwiak&#10;"/>
          <p:cNvPicPr preferRelativeResize="0"/>
          <p:nvPr/>
        </p:nvPicPr>
        <p:blipFill rotWithShape="1">
          <a:blip r:embed="rId5">
            <a:alphaModFix/>
          </a:blip>
          <a:srcRect/>
          <a:stretch/>
        </p:blipFill>
        <p:spPr>
          <a:xfrm>
            <a:off x="3586109" y="4061767"/>
            <a:ext cx="1719586" cy="2292782"/>
          </a:xfrm>
          <a:prstGeom prst="rect">
            <a:avLst/>
          </a:prstGeom>
          <a:noFill/>
          <a:ln>
            <a:noFill/>
          </a:ln>
        </p:spPr>
      </p:pic>
      <p:sp>
        <p:nvSpPr>
          <p:cNvPr id="306" name="Google Shape;306;p25"/>
          <p:cNvSpPr txBox="1"/>
          <p:nvPr/>
        </p:nvSpPr>
        <p:spPr>
          <a:xfrm>
            <a:off x="3492297" y="6402153"/>
            <a:ext cx="181339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Photo credit: Sara Mierzwiak</a:t>
            </a:r>
            <a:endParaRPr sz="1800">
              <a:solidFill>
                <a:schemeClr val="dk1"/>
              </a:solidFill>
              <a:latin typeface="Arial"/>
              <a:ea typeface="Arial"/>
              <a:cs typeface="Arial"/>
              <a:sym typeface="Arial"/>
            </a:endParaRPr>
          </a:p>
        </p:txBody>
      </p:sp>
      <p:pic>
        <p:nvPicPr>
          <p:cNvPr id="307" name="Google Shape;307;p25" descr="Bucket of water and ice with thermometer in the mixture reading 0 degrees Celsius. Infrared Thermometer taking a reading of the ice water mixture. Side view. Photo credit: Sara Mierzwiak. "/>
          <p:cNvPicPr preferRelativeResize="0"/>
          <p:nvPr/>
        </p:nvPicPr>
        <p:blipFill rotWithShape="1">
          <a:blip r:embed="rId6">
            <a:alphaModFix/>
          </a:blip>
          <a:srcRect/>
          <a:stretch/>
        </p:blipFill>
        <p:spPr>
          <a:xfrm>
            <a:off x="6940396" y="4061767"/>
            <a:ext cx="3059382" cy="2294536"/>
          </a:xfrm>
          <a:prstGeom prst="rect">
            <a:avLst/>
          </a:prstGeom>
          <a:noFill/>
          <a:ln>
            <a:noFill/>
          </a:ln>
        </p:spPr>
      </p:pic>
      <p:sp>
        <p:nvSpPr>
          <p:cNvPr id="308" name="Google Shape;308;p25"/>
          <p:cNvSpPr txBox="1"/>
          <p:nvPr/>
        </p:nvSpPr>
        <p:spPr>
          <a:xfrm>
            <a:off x="7788813" y="6402154"/>
            <a:ext cx="181339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Photo credit: Sara Mierzwiak</a:t>
            </a:r>
            <a:endParaRPr sz="18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6"/>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15" name="Google Shape;315;p26"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16" name="Google Shape;316;p26"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17" name="Google Shape;317;p26"/>
          <p:cNvSpPr txBox="1">
            <a:spLocks noGrp="1"/>
          </p:cNvSpPr>
          <p:nvPr>
            <p:ph type="title"/>
          </p:nvPr>
        </p:nvSpPr>
        <p:spPr>
          <a:xfrm>
            <a:off x="2693080" y="841827"/>
            <a:ext cx="7886700" cy="6627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sz="3600" b="1"/>
              <a:t>Collecting Data using an Infrared Thermometer</a:t>
            </a:r>
            <a:endParaRPr sz="3600"/>
          </a:p>
        </p:txBody>
      </p:sp>
      <p:sp>
        <p:nvSpPr>
          <p:cNvPr id="318" name="Google Shape;318;p26"/>
          <p:cNvSpPr txBox="1">
            <a:spLocks noGrp="1"/>
          </p:cNvSpPr>
          <p:nvPr>
            <p:ph type="body" idx="1"/>
          </p:nvPr>
        </p:nvSpPr>
        <p:spPr>
          <a:xfrm>
            <a:off x="2693080" y="1683657"/>
            <a:ext cx="3711322" cy="4926993"/>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chemeClr val="dk1"/>
              </a:buClr>
              <a:buSzPts val="2000"/>
              <a:buNone/>
            </a:pPr>
            <a:r>
              <a:rPr lang="en-US" sz="2000" b="1"/>
              <a:t>HOW? </a:t>
            </a:r>
            <a:endParaRPr/>
          </a:p>
          <a:p>
            <a:pPr marL="0" lvl="0" indent="0" algn="ctr" rtl="0">
              <a:lnSpc>
                <a:spcPct val="80000"/>
              </a:lnSpc>
              <a:spcBef>
                <a:spcPts val="600"/>
              </a:spcBef>
              <a:spcAft>
                <a:spcPts val="0"/>
              </a:spcAft>
              <a:buClr>
                <a:schemeClr val="dk1"/>
              </a:buClr>
              <a:buSzPts val="2000"/>
              <a:buNone/>
            </a:pPr>
            <a:r>
              <a:rPr lang="en-US" sz="2000"/>
              <a:t>Hold your arm at arms length and point the instrument at the ground. After you pull the trigger then read the value including the tenths of a degree Celsius.</a:t>
            </a:r>
            <a:endParaRPr/>
          </a:p>
          <a:p>
            <a:pPr marL="0" lvl="0" indent="0" algn="ctr" rtl="0">
              <a:lnSpc>
                <a:spcPct val="80000"/>
              </a:lnSpc>
              <a:spcBef>
                <a:spcPts val="600"/>
              </a:spcBef>
              <a:spcAft>
                <a:spcPts val="0"/>
              </a:spcAft>
              <a:buClr>
                <a:schemeClr val="dk1"/>
              </a:buClr>
              <a:buSzPts val="2000"/>
              <a:buNone/>
            </a:pPr>
            <a:endParaRPr sz="2000"/>
          </a:p>
          <a:p>
            <a:pPr marL="0" lvl="0" indent="0" algn="ctr" rtl="0">
              <a:lnSpc>
                <a:spcPct val="80000"/>
              </a:lnSpc>
              <a:spcBef>
                <a:spcPts val="600"/>
              </a:spcBef>
              <a:spcAft>
                <a:spcPts val="0"/>
              </a:spcAft>
              <a:buClr>
                <a:schemeClr val="dk1"/>
              </a:buClr>
              <a:buSzPts val="2000"/>
              <a:buNone/>
            </a:pPr>
            <a:endParaRPr sz="2000"/>
          </a:p>
          <a:p>
            <a:pPr marL="0" lvl="0" indent="0" algn="ctr" rtl="0">
              <a:lnSpc>
                <a:spcPct val="80000"/>
              </a:lnSpc>
              <a:spcBef>
                <a:spcPts val="600"/>
              </a:spcBef>
              <a:spcAft>
                <a:spcPts val="0"/>
              </a:spcAft>
              <a:buClr>
                <a:schemeClr val="dk1"/>
              </a:buClr>
              <a:buSzPts val="2000"/>
              <a:buNone/>
            </a:pPr>
            <a:r>
              <a:rPr lang="en-US" sz="2000" b="1"/>
              <a:t>WHEN? </a:t>
            </a:r>
            <a:endParaRPr/>
          </a:p>
          <a:p>
            <a:pPr marL="0" lvl="0" indent="0" algn="ctr" rtl="0">
              <a:lnSpc>
                <a:spcPct val="80000"/>
              </a:lnSpc>
              <a:spcBef>
                <a:spcPts val="600"/>
              </a:spcBef>
              <a:spcAft>
                <a:spcPts val="0"/>
              </a:spcAft>
              <a:buClr>
                <a:schemeClr val="dk1"/>
              </a:buClr>
              <a:buSzPts val="2000"/>
              <a:buNone/>
            </a:pPr>
            <a:r>
              <a:rPr lang="en-US" sz="2000"/>
              <a:t>Surface temperature measurements can be taken any time during the day. </a:t>
            </a:r>
            <a:endParaRPr/>
          </a:p>
          <a:p>
            <a:pPr marL="0" lvl="0" indent="0" algn="ctr"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60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319" name="Google Shape;319;p26" descr="Photo of instructor and student taking the surface temperature of a green area with the Infrared Thermometer."/>
          <p:cNvPicPr preferRelativeResize="0"/>
          <p:nvPr/>
        </p:nvPicPr>
        <p:blipFill rotWithShape="1">
          <a:blip r:embed="rId5">
            <a:alphaModFix/>
          </a:blip>
          <a:srcRect/>
          <a:stretch/>
        </p:blipFill>
        <p:spPr>
          <a:xfrm>
            <a:off x="6692349" y="1683657"/>
            <a:ext cx="3131471" cy="2265319"/>
          </a:xfrm>
          <a:prstGeom prst="rect">
            <a:avLst/>
          </a:prstGeom>
          <a:noFill/>
          <a:ln>
            <a:noFill/>
          </a:ln>
        </p:spPr>
      </p:pic>
      <p:sp>
        <p:nvSpPr>
          <p:cNvPr id="320" name="Google Shape;320;p26"/>
          <p:cNvSpPr txBox="1"/>
          <p:nvPr/>
        </p:nvSpPr>
        <p:spPr>
          <a:xfrm>
            <a:off x="8258083" y="3948976"/>
            <a:ext cx="181339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Photo credit: Kevin Czajkowski</a:t>
            </a:r>
            <a:endParaRPr sz="1000">
              <a:solidFill>
                <a:schemeClr val="dk1"/>
              </a:solidFill>
              <a:latin typeface="Calibri"/>
              <a:ea typeface="Calibri"/>
              <a:cs typeface="Calibri"/>
              <a:sym typeface="Calibri"/>
            </a:endParaRPr>
          </a:p>
        </p:txBody>
      </p:sp>
      <p:pic>
        <p:nvPicPr>
          <p:cNvPr id="321" name="Google Shape;321;p26" descr="image of a  Clock with NASA logo in its face.">
            <a:hlinkClick r:id="rId6"/>
          </p:cNvPr>
          <p:cNvPicPr preferRelativeResize="0"/>
          <p:nvPr/>
        </p:nvPicPr>
        <p:blipFill rotWithShape="1">
          <a:blip r:embed="rId7">
            <a:alphaModFix/>
          </a:blip>
          <a:srcRect/>
          <a:stretch/>
        </p:blipFill>
        <p:spPr>
          <a:xfrm>
            <a:off x="6692349" y="4290958"/>
            <a:ext cx="3131471" cy="23486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7"/>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pic>
        <p:nvPicPr>
          <p:cNvPr id="328" name="Google Shape;328;p27"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29" name="Google Shape;329;p27"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30" name="Google Shape;330;p27"/>
          <p:cNvSpPr txBox="1">
            <a:spLocks noGrp="1"/>
          </p:cNvSpPr>
          <p:nvPr>
            <p:ph type="title"/>
          </p:nvPr>
        </p:nvSpPr>
        <p:spPr>
          <a:xfrm>
            <a:off x="2693080" y="841827"/>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lay"/>
              <a:buNone/>
            </a:pPr>
            <a:r>
              <a:rPr lang="en-US" sz="3600"/>
              <a:t>Data Collection: Overview</a:t>
            </a:r>
            <a:endParaRPr sz="3600"/>
          </a:p>
        </p:txBody>
      </p:sp>
      <p:sp>
        <p:nvSpPr>
          <p:cNvPr id="331" name="Google Shape;331;p27"/>
          <p:cNvSpPr txBox="1">
            <a:spLocks noGrp="1"/>
          </p:cNvSpPr>
          <p:nvPr>
            <p:ph type="body" idx="1"/>
          </p:nvPr>
        </p:nvSpPr>
        <p:spPr>
          <a:xfrm>
            <a:off x="2825330" y="1683656"/>
            <a:ext cx="7378500" cy="4926900"/>
          </a:xfrm>
          <a:prstGeom prst="rect">
            <a:avLst/>
          </a:prstGeom>
          <a:noFill/>
          <a:ln>
            <a:noFill/>
          </a:ln>
        </p:spPr>
        <p:txBody>
          <a:bodyPr spcFirstLastPara="1" wrap="square" lIns="91425" tIns="45700" rIns="91425" bIns="45700" anchor="t" anchorCtr="0">
            <a:noAutofit/>
          </a:bodyPr>
          <a:lstStyle/>
          <a:p>
            <a:pPr marL="457200" lvl="0" indent="-457200" algn="l" rtl="0">
              <a:lnSpc>
                <a:spcPct val="60000"/>
              </a:lnSpc>
              <a:spcBef>
                <a:spcPts val="0"/>
              </a:spcBef>
              <a:spcAft>
                <a:spcPts val="0"/>
              </a:spcAft>
              <a:buClr>
                <a:schemeClr val="dk1"/>
              </a:buClr>
              <a:buSzPts val="2435"/>
              <a:buFont typeface="Calibri"/>
              <a:buAutoNum type="arabicParenR"/>
            </a:pPr>
            <a:r>
              <a:rPr lang="en-US" sz="2435"/>
              <a:t>Choose a site that is homogenous at least 30 meters square (if possible). Can be grass, asphalt, etc.</a:t>
            </a:r>
            <a:endParaRPr sz="2990"/>
          </a:p>
          <a:p>
            <a:pPr marL="457200" lvl="0" indent="-457200" algn="l" rtl="0">
              <a:lnSpc>
                <a:spcPct val="60000"/>
              </a:lnSpc>
              <a:spcBef>
                <a:spcPts val="600"/>
              </a:spcBef>
              <a:spcAft>
                <a:spcPts val="0"/>
              </a:spcAft>
              <a:buClr>
                <a:schemeClr val="dk1"/>
              </a:buClr>
              <a:buSzPts val="2435"/>
              <a:buFont typeface="Calibri"/>
              <a:buAutoNum type="arabicParenR"/>
            </a:pPr>
            <a:r>
              <a:rPr lang="en-US" sz="2435"/>
              <a:t>Collect GPS data for the </a:t>
            </a:r>
            <a:r>
              <a:rPr lang="en-US" sz="2435" b="1"/>
              <a:t>center </a:t>
            </a:r>
            <a:r>
              <a:rPr lang="en-US" sz="2435"/>
              <a:t>of the site (latitude, longitude and elevation).</a:t>
            </a:r>
            <a:endParaRPr sz="2990"/>
          </a:p>
          <a:p>
            <a:pPr marL="457200" lvl="0" indent="-457200" algn="l" rtl="0">
              <a:lnSpc>
                <a:spcPct val="60000"/>
              </a:lnSpc>
              <a:spcBef>
                <a:spcPts val="600"/>
              </a:spcBef>
              <a:spcAft>
                <a:spcPts val="0"/>
              </a:spcAft>
              <a:buClr>
                <a:schemeClr val="dk1"/>
              </a:buClr>
              <a:buSzPts val="2435"/>
              <a:buFont typeface="Calibri"/>
              <a:buAutoNum type="arabicParenR"/>
            </a:pPr>
            <a:r>
              <a:rPr lang="en-US" sz="2435"/>
              <a:t>Pick nine random observation spots in the study site:</a:t>
            </a:r>
            <a:endParaRPr sz="2990"/>
          </a:p>
          <a:p>
            <a:pPr marL="685800" lvl="1" indent="-243522" algn="l" rtl="0">
              <a:lnSpc>
                <a:spcPct val="60000"/>
              </a:lnSpc>
              <a:spcBef>
                <a:spcPts val="600"/>
              </a:spcBef>
              <a:spcAft>
                <a:spcPts val="0"/>
              </a:spcAft>
              <a:buClr>
                <a:schemeClr val="dk1"/>
              </a:buClr>
              <a:buSzPts val="2435"/>
              <a:buFont typeface="Merriweather Sans"/>
              <a:buChar char="-"/>
            </a:pPr>
            <a:r>
              <a:rPr lang="en-US" sz="2435"/>
              <a:t>Read and record surface temperature</a:t>
            </a:r>
            <a:endParaRPr sz="2620"/>
          </a:p>
          <a:p>
            <a:pPr marL="685800" lvl="1" indent="-243522" algn="l" rtl="0">
              <a:lnSpc>
                <a:spcPct val="60000"/>
              </a:lnSpc>
              <a:spcBef>
                <a:spcPts val="600"/>
              </a:spcBef>
              <a:spcAft>
                <a:spcPts val="0"/>
              </a:spcAft>
              <a:buClr>
                <a:schemeClr val="dk1"/>
              </a:buClr>
              <a:buSzPts val="2435"/>
              <a:buFont typeface="Merriweather Sans"/>
              <a:buChar char="-"/>
            </a:pPr>
            <a:r>
              <a:rPr lang="en-US" sz="2435"/>
              <a:t>Record the time</a:t>
            </a:r>
            <a:endParaRPr sz="2620"/>
          </a:p>
          <a:p>
            <a:pPr marL="685800" lvl="1" indent="-243522" algn="l" rtl="0">
              <a:lnSpc>
                <a:spcPct val="60000"/>
              </a:lnSpc>
              <a:spcBef>
                <a:spcPts val="600"/>
              </a:spcBef>
              <a:spcAft>
                <a:spcPts val="0"/>
              </a:spcAft>
              <a:buClr>
                <a:schemeClr val="dk1"/>
              </a:buClr>
              <a:buSzPts val="2435"/>
              <a:buFont typeface="Merriweather Sans"/>
              <a:buChar char="-"/>
            </a:pPr>
            <a:r>
              <a:rPr lang="en-US" sz="2435"/>
              <a:t>Measure and record snow depth (if present)</a:t>
            </a:r>
            <a:endParaRPr sz="2620"/>
          </a:p>
          <a:p>
            <a:pPr marL="457200" lvl="0" indent="-457200" algn="l" rtl="0">
              <a:lnSpc>
                <a:spcPct val="60000"/>
              </a:lnSpc>
              <a:spcBef>
                <a:spcPts val="600"/>
              </a:spcBef>
              <a:spcAft>
                <a:spcPts val="0"/>
              </a:spcAft>
              <a:buClr>
                <a:schemeClr val="dk1"/>
              </a:buClr>
              <a:buSzPts val="2435"/>
              <a:buFont typeface="Calibri"/>
              <a:buAutoNum type="arabicParenR"/>
            </a:pPr>
            <a:r>
              <a:rPr lang="en-US" sz="2435"/>
              <a:t>Use the </a:t>
            </a:r>
            <a:r>
              <a:rPr lang="en-US" sz="2435" i="1" u="sng">
                <a:solidFill>
                  <a:schemeClr val="hlink"/>
                </a:solidFill>
                <a:hlinkClick r:id="rId5"/>
              </a:rPr>
              <a:t>Cloud Protocol </a:t>
            </a:r>
            <a:r>
              <a:rPr lang="en-US" sz="2435"/>
              <a:t>to record cloud observations.</a:t>
            </a:r>
            <a:endParaRPr sz="2990"/>
          </a:p>
          <a:p>
            <a:pPr marL="457200" lvl="0" indent="-457200" algn="l" rtl="0">
              <a:lnSpc>
                <a:spcPct val="60000"/>
              </a:lnSpc>
              <a:spcBef>
                <a:spcPts val="600"/>
              </a:spcBef>
              <a:spcAft>
                <a:spcPts val="0"/>
              </a:spcAft>
              <a:buClr>
                <a:schemeClr val="dk1"/>
              </a:buClr>
              <a:buSzPts val="2435"/>
              <a:buFont typeface="Calibri"/>
              <a:buAutoNum type="arabicParenR"/>
            </a:pPr>
            <a:r>
              <a:rPr lang="en-US" sz="2435"/>
              <a:t>Record your data on the Surface Temperature Data sheet.</a:t>
            </a:r>
            <a:endParaRPr sz="2990"/>
          </a:p>
          <a:p>
            <a:pPr marL="457200" lvl="0" indent="-457200" algn="l" rtl="0">
              <a:lnSpc>
                <a:spcPct val="60000"/>
              </a:lnSpc>
              <a:spcBef>
                <a:spcPts val="600"/>
              </a:spcBef>
              <a:spcAft>
                <a:spcPts val="0"/>
              </a:spcAft>
              <a:buClr>
                <a:schemeClr val="dk1"/>
              </a:buClr>
              <a:buSzPts val="2435"/>
              <a:buFont typeface="Calibri"/>
              <a:buAutoNum type="arabicParenR"/>
            </a:pPr>
            <a:r>
              <a:rPr lang="en-US" sz="2435"/>
              <a:t>Log into the </a:t>
            </a:r>
            <a:r>
              <a:rPr lang="en-US" sz="2435" i="1" u="sng">
                <a:solidFill>
                  <a:schemeClr val="hlink"/>
                </a:solidFill>
                <a:hlinkClick r:id="rId6"/>
              </a:rPr>
              <a:t>GLOBE website </a:t>
            </a:r>
            <a:r>
              <a:rPr lang="en-US" sz="2435"/>
              <a:t>.  </a:t>
            </a:r>
            <a:endParaRPr sz="2990"/>
          </a:p>
          <a:p>
            <a:pPr marL="457200" lvl="0" indent="-457200" algn="l" rtl="0">
              <a:lnSpc>
                <a:spcPct val="60000"/>
              </a:lnSpc>
              <a:spcBef>
                <a:spcPts val="600"/>
              </a:spcBef>
              <a:spcAft>
                <a:spcPts val="0"/>
              </a:spcAft>
              <a:buClr>
                <a:schemeClr val="dk1"/>
              </a:buClr>
              <a:buSzPts val="2435"/>
              <a:buFont typeface="Calibri"/>
              <a:buAutoNum type="arabicParenR"/>
            </a:pPr>
            <a:r>
              <a:rPr lang="en-US" sz="2435"/>
              <a:t>Create a Surface Temperature site.</a:t>
            </a:r>
            <a:endParaRPr sz="2990"/>
          </a:p>
          <a:p>
            <a:pPr marL="457200" lvl="0" indent="-457200" algn="l" rtl="0">
              <a:lnSpc>
                <a:spcPct val="60000"/>
              </a:lnSpc>
              <a:spcBef>
                <a:spcPts val="600"/>
              </a:spcBef>
              <a:spcAft>
                <a:spcPts val="0"/>
              </a:spcAft>
              <a:buClr>
                <a:schemeClr val="dk1"/>
              </a:buClr>
              <a:buSzPts val="2435"/>
              <a:buFont typeface="Calibri"/>
              <a:buAutoNum type="arabicParenR"/>
            </a:pPr>
            <a:r>
              <a:rPr lang="en-US" sz="2435"/>
              <a:t>Go back to Data Entry, select the new Surface Temperature site you just created, and enter your data.</a:t>
            </a:r>
            <a:endParaRPr sz="2990"/>
          </a:p>
          <a:p>
            <a:pPr marL="0" lvl="0" indent="0" algn="ctr" rtl="0">
              <a:lnSpc>
                <a:spcPct val="60000"/>
              </a:lnSpc>
              <a:spcBef>
                <a:spcPts val="600"/>
              </a:spcBef>
              <a:spcAft>
                <a:spcPts val="0"/>
              </a:spcAft>
              <a:buClr>
                <a:schemeClr val="dk1"/>
              </a:buClr>
              <a:buSzPts val="1850"/>
              <a:buNone/>
            </a:pPr>
            <a:endParaRPr sz="2250">
              <a:latin typeface="Arial"/>
              <a:ea typeface="Arial"/>
              <a:cs typeface="Arial"/>
              <a:sym typeface="Arial"/>
            </a:endParaRPr>
          </a:p>
          <a:p>
            <a:pPr marL="0" lvl="0" indent="0" algn="l" rtl="0">
              <a:lnSpc>
                <a:spcPct val="60000"/>
              </a:lnSpc>
              <a:spcBef>
                <a:spcPts val="600"/>
              </a:spcBef>
              <a:spcAft>
                <a:spcPts val="0"/>
              </a:spcAft>
              <a:buClr>
                <a:schemeClr val="dk1"/>
              </a:buClr>
              <a:buSzPts val="1850"/>
              <a:buNone/>
            </a:pPr>
            <a:endParaRPr sz="2250">
              <a:latin typeface="Arial"/>
              <a:ea typeface="Arial"/>
              <a:cs typeface="Arial"/>
              <a:sym typeface="Arial"/>
            </a:endParaRPr>
          </a:p>
          <a:p>
            <a:pPr marL="0" lvl="0" indent="0" algn="l" rtl="0">
              <a:lnSpc>
                <a:spcPct val="70000"/>
              </a:lnSpc>
              <a:spcBef>
                <a:spcPts val="600"/>
              </a:spcBef>
              <a:spcAft>
                <a:spcPts val="0"/>
              </a:spcAft>
              <a:buClr>
                <a:schemeClr val="dk1"/>
              </a:buClr>
              <a:buSzPts val="1850"/>
              <a:buNone/>
            </a:pPr>
            <a:endParaRPr sz="2250"/>
          </a:p>
          <a:p>
            <a:pPr marL="228600" lvl="0" indent="-50800" algn="l" rtl="0">
              <a:lnSpc>
                <a:spcPct val="70000"/>
              </a:lnSpc>
              <a:spcBef>
                <a:spcPts val="1000"/>
              </a:spcBef>
              <a:spcAft>
                <a:spcPts val="0"/>
              </a:spcAft>
              <a:buClr>
                <a:schemeClr val="dk1"/>
              </a:buClr>
              <a:buSzPts val="2590"/>
              <a:buNone/>
            </a:pPr>
            <a:endParaRPr sz="299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8"/>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pic>
        <p:nvPicPr>
          <p:cNvPr id="338" name="Google Shape;338;p28"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39" name="Google Shape;339;p28"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40" name="Google Shape;340;p28"/>
          <p:cNvSpPr txBox="1">
            <a:spLocks noGrp="1"/>
          </p:cNvSpPr>
          <p:nvPr>
            <p:ph type="title"/>
          </p:nvPr>
        </p:nvSpPr>
        <p:spPr>
          <a:xfrm>
            <a:off x="2693080" y="841827"/>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Play"/>
              <a:buNone/>
            </a:pPr>
            <a:r>
              <a:rPr lang="en-US" sz="3200"/>
              <a:t>1. Choose homogenous study areas.</a:t>
            </a:r>
            <a:endParaRPr sz="3200"/>
          </a:p>
        </p:txBody>
      </p:sp>
      <p:sp>
        <p:nvSpPr>
          <p:cNvPr id="341" name="Google Shape;341;p28"/>
          <p:cNvSpPr txBox="1">
            <a:spLocks noGrp="1"/>
          </p:cNvSpPr>
          <p:nvPr>
            <p:ph type="body" idx="1"/>
          </p:nvPr>
        </p:nvSpPr>
        <p:spPr>
          <a:xfrm>
            <a:off x="2693081" y="1558249"/>
            <a:ext cx="7477963" cy="492699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1800"/>
              <a:buNone/>
            </a:pPr>
            <a:r>
              <a:rPr lang="en-US" sz="1800"/>
              <a:t>Choose study areas that are as large as possible and that have homogeneous cover. If the only area you have is smaller, take observations there and measure the size of the area. At this school, students took surface temperature observations on the asphalt and the nearby grassy outfield of a softball field. </a:t>
            </a:r>
            <a:endParaRPr/>
          </a:p>
          <a:p>
            <a:pPr marL="0" lvl="0" indent="0" algn="ctr" rtl="0">
              <a:lnSpc>
                <a:spcPct val="8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60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342" name="Google Shape;342;p28" descr="image of baseball field with boxes around areas where there is only grass. These are homogeneous areas suitable for temperature reading"/>
          <p:cNvPicPr preferRelativeResize="0"/>
          <p:nvPr/>
        </p:nvPicPr>
        <p:blipFill rotWithShape="1">
          <a:blip r:embed="rId5">
            <a:alphaModFix/>
          </a:blip>
          <a:srcRect/>
          <a:stretch/>
        </p:blipFill>
        <p:spPr>
          <a:xfrm>
            <a:off x="4203701" y="3100783"/>
            <a:ext cx="5967343" cy="375721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9"/>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349" name="Google Shape;349;p29"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50" name="Google Shape;350;p29"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51" name="Google Shape;351;p29"/>
          <p:cNvSpPr txBox="1">
            <a:spLocks noGrp="1"/>
          </p:cNvSpPr>
          <p:nvPr>
            <p:ph type="title"/>
          </p:nvPr>
        </p:nvSpPr>
        <p:spPr>
          <a:xfrm>
            <a:off x="2693080" y="994227"/>
            <a:ext cx="7886700" cy="662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80"/>
              <a:buFont typeface="Play"/>
              <a:buNone/>
            </a:pPr>
            <a:r>
              <a:rPr lang="en-US" sz="2080" b="1"/>
              <a:t>2. Collect GPS data of the </a:t>
            </a:r>
            <a:r>
              <a:rPr lang="en-US" sz="2080" b="1" u="sng"/>
              <a:t>center</a:t>
            </a:r>
            <a:r>
              <a:rPr lang="en-US" sz="2080" b="1"/>
              <a:t> of each study area. If you are using the GLOBE Observer app on your phone, the latitude and longitude are automatically recorded.</a:t>
            </a:r>
            <a:endParaRPr sz="2080"/>
          </a:p>
        </p:txBody>
      </p:sp>
      <p:sp>
        <p:nvSpPr>
          <p:cNvPr id="352" name="Google Shape;352;p29"/>
          <p:cNvSpPr txBox="1">
            <a:spLocks noGrp="1"/>
          </p:cNvSpPr>
          <p:nvPr>
            <p:ph type="body" idx="1"/>
          </p:nvPr>
        </p:nvSpPr>
        <p:spPr>
          <a:xfrm>
            <a:off x="2897449" y="1504610"/>
            <a:ext cx="7477963" cy="49269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1800"/>
          </a:p>
          <a:p>
            <a:pPr marL="0" lvl="0" indent="0" algn="l" rtl="0">
              <a:lnSpc>
                <a:spcPct val="90000"/>
              </a:lnSpc>
              <a:spcBef>
                <a:spcPts val="0"/>
              </a:spcBef>
              <a:spcAft>
                <a:spcPts val="0"/>
              </a:spcAft>
              <a:buClr>
                <a:schemeClr val="dk1"/>
              </a:buClr>
              <a:buSzPts val="1800"/>
              <a:buNone/>
            </a:pPr>
            <a:r>
              <a:rPr lang="en-US" sz="1800"/>
              <a:t>Record latitude, longitude and elevation</a:t>
            </a:r>
            <a:r>
              <a:rPr lang="en-US" sz="1800">
                <a:latin typeface="Arial"/>
                <a:ea typeface="Arial"/>
                <a:cs typeface="Arial"/>
                <a:sym typeface="Arial"/>
              </a:rPr>
              <a:t>.</a:t>
            </a:r>
            <a:endParaRPr/>
          </a:p>
          <a:p>
            <a:pPr marL="0" lvl="0" indent="0" algn="ctr" rtl="0">
              <a:lnSpc>
                <a:spcPct val="8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60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353" name="Google Shape;353;p29" descr="The box located in the outfield  of the baseball diamond indicates where to take Surface Temperature readings. It is a grassy area. &quot;X&quot; indicates the spot to take your GPS reading."/>
          <p:cNvPicPr preferRelativeResize="0"/>
          <p:nvPr/>
        </p:nvPicPr>
        <p:blipFill rotWithShape="1">
          <a:blip r:embed="rId5">
            <a:alphaModFix/>
          </a:blip>
          <a:srcRect/>
          <a:stretch/>
        </p:blipFill>
        <p:spPr>
          <a:xfrm>
            <a:off x="3763426" y="2240950"/>
            <a:ext cx="5634950" cy="4174650"/>
          </a:xfrm>
          <a:prstGeom prst="rect">
            <a:avLst/>
          </a:prstGeom>
          <a:noFill/>
          <a:ln>
            <a:noFill/>
          </a:ln>
        </p:spPr>
      </p:pic>
      <p:sp>
        <p:nvSpPr>
          <p:cNvPr id="354" name="Google Shape;354;p29"/>
          <p:cNvSpPr txBox="1"/>
          <p:nvPr/>
        </p:nvSpPr>
        <p:spPr>
          <a:xfrm>
            <a:off x="5781664" y="6238349"/>
            <a:ext cx="170953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GPS Protocol</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Kevin Czajkowski - About me</a:t>
            </a:r>
            <a:endParaRPr/>
          </a:p>
        </p:txBody>
      </p:sp>
      <p:sp>
        <p:nvSpPr>
          <p:cNvPr id="118" name="Google Shape;118;p3"/>
          <p:cNvSpPr txBox="1"/>
          <p:nvPr/>
        </p:nvSpPr>
        <p:spPr>
          <a:xfrm>
            <a:off x="2133600" y="1066801"/>
            <a:ext cx="2686050"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Married to Kathleen</a:t>
            </a:r>
            <a:endParaRPr/>
          </a:p>
        </p:txBody>
      </p:sp>
      <p:sp>
        <p:nvSpPr>
          <p:cNvPr id="119" name="Google Shape;119;p3"/>
          <p:cNvSpPr txBox="1"/>
          <p:nvPr/>
        </p:nvSpPr>
        <p:spPr>
          <a:xfrm>
            <a:off x="5791200" y="1066801"/>
            <a:ext cx="14626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Timmy 21</a:t>
            </a:r>
            <a:endParaRPr/>
          </a:p>
        </p:txBody>
      </p:sp>
      <p:sp>
        <p:nvSpPr>
          <p:cNvPr id="120" name="Google Shape;120;p3"/>
          <p:cNvSpPr txBox="1"/>
          <p:nvPr/>
        </p:nvSpPr>
        <p:spPr>
          <a:xfrm>
            <a:off x="9132888" y="5181601"/>
            <a:ext cx="1535112" cy="83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Ice rink in backyard</a:t>
            </a:r>
            <a:endParaRPr/>
          </a:p>
        </p:txBody>
      </p:sp>
      <p:sp>
        <p:nvSpPr>
          <p:cNvPr id="121" name="Google Shape;121;p3"/>
          <p:cNvSpPr txBox="1"/>
          <p:nvPr/>
        </p:nvSpPr>
        <p:spPr>
          <a:xfrm>
            <a:off x="2667001" y="6248401"/>
            <a:ext cx="835025"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Coco</a:t>
            </a:r>
            <a:endParaRPr/>
          </a:p>
        </p:txBody>
      </p:sp>
      <p:pic>
        <p:nvPicPr>
          <p:cNvPr id="122" name="Google Shape;122;p3" descr="20190814_092329.jpg"/>
          <p:cNvPicPr preferRelativeResize="0"/>
          <p:nvPr/>
        </p:nvPicPr>
        <p:blipFill rotWithShape="1">
          <a:blip r:embed="rId3">
            <a:alphaModFix/>
          </a:blip>
          <a:srcRect/>
          <a:stretch/>
        </p:blipFill>
        <p:spPr>
          <a:xfrm>
            <a:off x="1905000" y="1676400"/>
            <a:ext cx="3251200" cy="2438400"/>
          </a:xfrm>
          <a:prstGeom prst="rect">
            <a:avLst/>
          </a:prstGeom>
          <a:noFill/>
          <a:ln>
            <a:noFill/>
          </a:ln>
        </p:spPr>
      </p:pic>
      <p:pic>
        <p:nvPicPr>
          <p:cNvPr id="123" name="Google Shape;123;p3" descr="20201229_104309.jpg"/>
          <p:cNvPicPr preferRelativeResize="0"/>
          <p:nvPr/>
        </p:nvPicPr>
        <p:blipFill rotWithShape="1">
          <a:blip r:embed="rId4">
            <a:alphaModFix/>
          </a:blip>
          <a:srcRect t="10402" r="28368"/>
          <a:stretch/>
        </p:blipFill>
        <p:spPr>
          <a:xfrm>
            <a:off x="2286000" y="4495800"/>
            <a:ext cx="1955800" cy="1835150"/>
          </a:xfrm>
          <a:prstGeom prst="rect">
            <a:avLst/>
          </a:prstGeom>
          <a:noFill/>
          <a:ln>
            <a:noFill/>
          </a:ln>
        </p:spPr>
      </p:pic>
      <p:pic>
        <p:nvPicPr>
          <p:cNvPr id="124" name="Google Shape;124;p3" descr="20201228_171206.jpg"/>
          <p:cNvPicPr preferRelativeResize="0"/>
          <p:nvPr/>
        </p:nvPicPr>
        <p:blipFill rotWithShape="1">
          <a:blip r:embed="rId5">
            <a:alphaModFix/>
          </a:blip>
          <a:srcRect l="20277" t="2963" r="40555" b="44073"/>
          <a:stretch/>
        </p:blipFill>
        <p:spPr>
          <a:xfrm>
            <a:off x="7696200" y="1676401"/>
            <a:ext cx="2514600" cy="2549525"/>
          </a:xfrm>
          <a:prstGeom prst="rect">
            <a:avLst/>
          </a:prstGeom>
          <a:noFill/>
          <a:ln>
            <a:noFill/>
          </a:ln>
        </p:spPr>
      </p:pic>
      <p:sp>
        <p:nvSpPr>
          <p:cNvPr id="125" name="Google Shape;125;p3"/>
          <p:cNvSpPr txBox="1"/>
          <p:nvPr/>
        </p:nvSpPr>
        <p:spPr>
          <a:xfrm>
            <a:off x="8229600" y="1143001"/>
            <a:ext cx="13901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Robby 26</a:t>
            </a:r>
            <a:endParaRPr/>
          </a:p>
        </p:txBody>
      </p:sp>
      <p:pic>
        <p:nvPicPr>
          <p:cNvPr id="126" name="Google Shape;126;p3" descr="DAV_1084.JPG"/>
          <p:cNvPicPr preferRelativeResize="0"/>
          <p:nvPr/>
        </p:nvPicPr>
        <p:blipFill rotWithShape="1">
          <a:blip r:embed="rId6">
            <a:alphaModFix/>
          </a:blip>
          <a:srcRect l="18611" t="-1665" r="39166" b="4584"/>
          <a:stretch/>
        </p:blipFill>
        <p:spPr>
          <a:xfrm>
            <a:off x="5711825" y="1524000"/>
            <a:ext cx="1690688" cy="2590800"/>
          </a:xfrm>
          <a:prstGeom prst="rect">
            <a:avLst/>
          </a:prstGeom>
          <a:noFill/>
          <a:ln>
            <a:noFill/>
          </a:ln>
        </p:spPr>
      </p:pic>
      <p:pic>
        <p:nvPicPr>
          <p:cNvPr id="127" name="Google Shape;127;p3"/>
          <p:cNvPicPr preferRelativeResize="0"/>
          <p:nvPr/>
        </p:nvPicPr>
        <p:blipFill rotWithShape="1">
          <a:blip r:embed="rId7">
            <a:alphaModFix/>
          </a:blip>
          <a:srcRect l="6905" t="18104" r="19087" b="17797"/>
          <a:stretch/>
        </p:blipFill>
        <p:spPr>
          <a:xfrm>
            <a:off x="5041863" y="4495800"/>
            <a:ext cx="4091026" cy="221456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0"/>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361" name="Google Shape;361;p30"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62" name="Google Shape;362;p30"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63" name="Google Shape;363;p30"/>
          <p:cNvSpPr txBox="1">
            <a:spLocks noGrp="1"/>
          </p:cNvSpPr>
          <p:nvPr>
            <p:ph type="title"/>
          </p:nvPr>
        </p:nvSpPr>
        <p:spPr>
          <a:xfrm>
            <a:off x="2693075" y="768475"/>
            <a:ext cx="7886700" cy="99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Play"/>
              <a:buNone/>
            </a:pPr>
            <a:r>
              <a:rPr lang="en-US" sz="3200" b="1"/>
              <a:t>3. Take 9 random surface temperature readings</a:t>
            </a:r>
            <a:endParaRPr sz="3200"/>
          </a:p>
        </p:txBody>
      </p:sp>
      <p:sp>
        <p:nvSpPr>
          <p:cNvPr id="364" name="Google Shape;364;p30"/>
          <p:cNvSpPr txBox="1">
            <a:spLocks noGrp="1"/>
          </p:cNvSpPr>
          <p:nvPr>
            <p:ph type="body" idx="1"/>
          </p:nvPr>
        </p:nvSpPr>
        <p:spPr>
          <a:xfrm>
            <a:off x="2897448" y="1580809"/>
            <a:ext cx="7478100" cy="49269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1800"/>
              <a:buNone/>
            </a:pPr>
            <a:endParaRPr sz="1800"/>
          </a:p>
          <a:p>
            <a:pPr marL="0" lvl="0" indent="0" algn="l" rtl="0">
              <a:lnSpc>
                <a:spcPct val="80000"/>
              </a:lnSpc>
              <a:spcBef>
                <a:spcPts val="0"/>
              </a:spcBef>
              <a:spcAft>
                <a:spcPts val="0"/>
              </a:spcAft>
              <a:buClr>
                <a:schemeClr val="dk1"/>
              </a:buClr>
              <a:buSzPts val="1800"/>
              <a:buNone/>
            </a:pPr>
            <a:r>
              <a:rPr lang="en-US" sz="1800"/>
              <a:t>Take 9 random surface temperature readings within </a:t>
            </a:r>
            <a:r>
              <a:rPr lang="en-US" sz="1800" b="1"/>
              <a:t>each </a:t>
            </a:r>
            <a:r>
              <a:rPr lang="en-US" sz="1800"/>
              <a:t>study area. The 9 random observations ensure a good average for the site is observed. </a:t>
            </a:r>
            <a:endParaRPr/>
          </a:p>
          <a:p>
            <a:pPr marL="0" lvl="0" indent="0" algn="ctr"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60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365" name="Google Shape;365;p30" descr="Zoom in view of the section of previous photo. &quot;X&quot;s indicate where you should take the 9 random surface temperature readings on the grassy area. Infrared thermometer is pictured in the upper left hand corner."/>
          <p:cNvPicPr preferRelativeResize="0"/>
          <p:nvPr/>
        </p:nvPicPr>
        <p:blipFill rotWithShape="1">
          <a:blip r:embed="rId5">
            <a:alphaModFix/>
          </a:blip>
          <a:srcRect/>
          <a:stretch/>
        </p:blipFill>
        <p:spPr>
          <a:xfrm>
            <a:off x="3360530" y="2319790"/>
            <a:ext cx="6353313" cy="42417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1"/>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372" name="Google Shape;372;p31"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73" name="Google Shape;373;p31"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74" name="Google Shape;374;p31"/>
          <p:cNvSpPr txBox="1">
            <a:spLocks noGrp="1"/>
          </p:cNvSpPr>
          <p:nvPr>
            <p:ph type="title"/>
          </p:nvPr>
        </p:nvSpPr>
        <p:spPr>
          <a:xfrm>
            <a:off x="2693080" y="841827"/>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Play"/>
              <a:buNone/>
            </a:pPr>
            <a:r>
              <a:rPr lang="en-US" sz="3200" b="1"/>
              <a:t>Caution! </a:t>
            </a:r>
            <a:endParaRPr sz="3200"/>
          </a:p>
        </p:txBody>
      </p:sp>
      <p:sp>
        <p:nvSpPr>
          <p:cNvPr id="375" name="Google Shape;375;p31"/>
          <p:cNvSpPr txBox="1">
            <a:spLocks noGrp="1"/>
          </p:cNvSpPr>
          <p:nvPr>
            <p:ph type="body" idx="1"/>
          </p:nvPr>
        </p:nvSpPr>
        <p:spPr>
          <a:xfrm>
            <a:off x="2897449" y="1386819"/>
            <a:ext cx="7477963" cy="49269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latin typeface="Arial"/>
                <a:ea typeface="Arial"/>
                <a:cs typeface="Arial"/>
                <a:sym typeface="Arial"/>
              </a:rPr>
              <a:t>Do not mix cover types in one study area. </a:t>
            </a:r>
            <a:br>
              <a:rPr lang="en-US" sz="1800">
                <a:latin typeface="Arial"/>
                <a:ea typeface="Arial"/>
                <a:cs typeface="Arial"/>
                <a:sym typeface="Arial"/>
              </a:rPr>
            </a:br>
            <a:endParaRPr sz="1800">
              <a:latin typeface="Arial"/>
              <a:ea typeface="Arial"/>
              <a:cs typeface="Arial"/>
              <a:sym typeface="Arial"/>
            </a:endParaRPr>
          </a:p>
          <a:p>
            <a:pPr marL="0" lvl="0" indent="0" algn="l" rtl="0">
              <a:lnSpc>
                <a:spcPct val="90000"/>
              </a:lnSpc>
              <a:spcBef>
                <a:spcPts val="600"/>
              </a:spcBef>
              <a:spcAft>
                <a:spcPts val="0"/>
              </a:spcAft>
              <a:buClr>
                <a:schemeClr val="dk1"/>
              </a:buClr>
              <a:buSzPts val="1800"/>
              <a:buNone/>
            </a:pPr>
            <a:r>
              <a:rPr lang="en-US" sz="1800">
                <a:latin typeface="Arial"/>
                <a:ea typeface="Arial"/>
                <a:cs typeface="Arial"/>
                <a:sym typeface="Arial"/>
              </a:rPr>
              <a:t>In this case, the study area mistakenly has grass </a:t>
            </a:r>
            <a:r>
              <a:rPr lang="en-US" sz="1800" i="1">
                <a:latin typeface="Arial"/>
                <a:ea typeface="Arial"/>
                <a:cs typeface="Arial"/>
                <a:sym typeface="Arial"/>
              </a:rPr>
              <a:t>and</a:t>
            </a:r>
            <a:r>
              <a:rPr lang="en-US" sz="1800">
                <a:latin typeface="Arial"/>
                <a:ea typeface="Arial"/>
                <a:cs typeface="Arial"/>
                <a:sym typeface="Arial"/>
              </a:rPr>
              <a:t> bare ground. </a:t>
            </a:r>
            <a:endParaRPr/>
          </a:p>
          <a:p>
            <a:pPr marL="0" lvl="0" indent="0" algn="l" rtl="0">
              <a:lnSpc>
                <a:spcPct val="90000"/>
              </a:lnSpc>
              <a:spcBef>
                <a:spcPts val="1600"/>
              </a:spcBef>
              <a:spcAft>
                <a:spcPts val="0"/>
              </a:spcAft>
              <a:buClr>
                <a:schemeClr val="dk1"/>
              </a:buClr>
              <a:buSzPts val="1800"/>
              <a:buNone/>
            </a:pPr>
            <a:r>
              <a:rPr lang="en-US" sz="1800"/>
              <a:t>.</a:t>
            </a:r>
            <a:endParaRPr/>
          </a:p>
          <a:p>
            <a:pPr marL="0" lvl="0" indent="0" algn="ctr" rtl="0">
              <a:lnSpc>
                <a:spcPct val="8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60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376" name="Google Shape;376;p31" descr="Image of heterogenous landscape with red circle and line through it."/>
          <p:cNvPicPr preferRelativeResize="0"/>
          <p:nvPr/>
        </p:nvPicPr>
        <p:blipFill rotWithShape="1">
          <a:blip r:embed="rId5">
            <a:alphaModFix/>
          </a:blip>
          <a:srcRect/>
          <a:stretch/>
        </p:blipFill>
        <p:spPr>
          <a:xfrm>
            <a:off x="3811262" y="2397795"/>
            <a:ext cx="4444223" cy="391601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2"/>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383" name="Google Shape;383;p32"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84" name="Google Shape;384;p32"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85" name="Google Shape;385;p32"/>
          <p:cNvSpPr txBox="1">
            <a:spLocks noGrp="1"/>
          </p:cNvSpPr>
          <p:nvPr>
            <p:ph type="title"/>
          </p:nvPr>
        </p:nvSpPr>
        <p:spPr>
          <a:xfrm>
            <a:off x="2693080" y="841827"/>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Play"/>
              <a:buNone/>
            </a:pPr>
            <a:r>
              <a:rPr lang="en-US" sz="3200" b="1"/>
              <a:t>Caution! </a:t>
            </a:r>
            <a:r>
              <a:rPr lang="en-US" sz="3200" b="1">
                <a:solidFill>
                  <a:schemeClr val="lt1"/>
                </a:solidFill>
              </a:rPr>
              <a:t>1</a:t>
            </a:r>
            <a:endParaRPr sz="3200">
              <a:solidFill>
                <a:schemeClr val="lt1"/>
              </a:solidFill>
            </a:endParaRPr>
          </a:p>
        </p:txBody>
      </p:sp>
      <p:sp>
        <p:nvSpPr>
          <p:cNvPr id="386" name="Google Shape;386;p32"/>
          <p:cNvSpPr txBox="1">
            <a:spLocks noGrp="1"/>
          </p:cNvSpPr>
          <p:nvPr>
            <p:ph type="body" idx="1"/>
          </p:nvPr>
        </p:nvSpPr>
        <p:spPr>
          <a:xfrm>
            <a:off x="2897449" y="1504610"/>
            <a:ext cx="7477963" cy="49269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t>Do not take the temperature of shadowed areas including the shadow that your body may cast.</a:t>
            </a:r>
            <a:endParaRPr/>
          </a:p>
          <a:p>
            <a:pPr marL="0" lvl="0" indent="0" algn="ctr" rtl="0">
              <a:lnSpc>
                <a:spcPct val="8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60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387" name="Google Shape;387;p32" descr="Image of student taking reading in a shadow"/>
          <p:cNvPicPr preferRelativeResize="0"/>
          <p:nvPr/>
        </p:nvPicPr>
        <p:blipFill rotWithShape="1">
          <a:blip r:embed="rId5">
            <a:alphaModFix/>
          </a:blip>
          <a:srcRect/>
          <a:stretch/>
        </p:blipFill>
        <p:spPr>
          <a:xfrm>
            <a:off x="3771951" y="2167389"/>
            <a:ext cx="4698448" cy="42154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3"/>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394" name="Google Shape;394;p33" descr="Header: Atmosphere-Surface Temperature"/>
          <p:cNvPicPr preferRelativeResize="0"/>
          <p:nvPr/>
        </p:nvPicPr>
        <p:blipFill rotWithShape="1">
          <a:blip r:embed="rId3">
            <a:alphaModFix/>
          </a:blip>
          <a:srcRect/>
          <a:stretch/>
        </p:blipFill>
        <p:spPr>
          <a:xfrm>
            <a:off x="1524001" y="1"/>
            <a:ext cx="9194351" cy="841829"/>
          </a:xfrm>
          <a:prstGeom prst="rect">
            <a:avLst/>
          </a:prstGeom>
          <a:noFill/>
          <a:ln>
            <a:noFill/>
          </a:ln>
        </p:spPr>
      </p:pic>
      <p:pic>
        <p:nvPicPr>
          <p:cNvPr id="395" name="Google Shape;395;p33" descr="Menu Bar- How to collect your data"/>
          <p:cNvPicPr preferRelativeResize="0"/>
          <p:nvPr/>
        </p:nvPicPr>
        <p:blipFill rotWithShape="1">
          <a:blip r:embed="rId4">
            <a:alphaModFix/>
          </a:blip>
          <a:srcRect/>
          <a:stretch/>
        </p:blipFill>
        <p:spPr>
          <a:xfrm>
            <a:off x="1524000" y="841829"/>
            <a:ext cx="1169081" cy="6016171"/>
          </a:xfrm>
          <a:prstGeom prst="rect">
            <a:avLst/>
          </a:prstGeom>
          <a:noFill/>
          <a:ln>
            <a:noFill/>
          </a:ln>
        </p:spPr>
      </p:pic>
      <p:sp>
        <p:nvSpPr>
          <p:cNvPr id="396" name="Google Shape;396;p33"/>
          <p:cNvSpPr txBox="1">
            <a:spLocks noGrp="1"/>
          </p:cNvSpPr>
          <p:nvPr>
            <p:ph type="title"/>
          </p:nvPr>
        </p:nvSpPr>
        <p:spPr>
          <a:xfrm>
            <a:off x="2897448" y="815811"/>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Play"/>
              <a:buNone/>
            </a:pPr>
            <a:r>
              <a:rPr lang="en-US" sz="3200" b="1"/>
              <a:t>Caution! </a:t>
            </a:r>
            <a:r>
              <a:rPr lang="en-US" sz="3200" b="1">
                <a:solidFill>
                  <a:schemeClr val="lt1"/>
                </a:solidFill>
              </a:rPr>
              <a:t>2</a:t>
            </a:r>
            <a:endParaRPr sz="3200">
              <a:solidFill>
                <a:schemeClr val="lt1"/>
              </a:solidFill>
            </a:endParaRPr>
          </a:p>
        </p:txBody>
      </p:sp>
      <p:sp>
        <p:nvSpPr>
          <p:cNvPr id="397" name="Google Shape;397;p33"/>
          <p:cNvSpPr txBox="1">
            <a:spLocks noGrp="1"/>
          </p:cNvSpPr>
          <p:nvPr>
            <p:ph type="body" idx="1"/>
          </p:nvPr>
        </p:nvSpPr>
        <p:spPr>
          <a:xfrm>
            <a:off x="2897449" y="1504610"/>
            <a:ext cx="7477963" cy="4926993"/>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000"/>
              <a:buNone/>
            </a:pPr>
            <a:r>
              <a:rPr lang="en-US" sz="2000"/>
              <a:t>Extend your arm in front of you  to take the observations. You don’t want to measure the temperature of your feet</a:t>
            </a:r>
            <a:r>
              <a:rPr lang="en-US" sz="1800"/>
              <a:t>.</a:t>
            </a:r>
            <a:endParaRPr/>
          </a:p>
          <a:p>
            <a:pPr marL="0" lvl="0" indent="0" algn="l" rtl="0">
              <a:lnSpc>
                <a:spcPct val="90000"/>
              </a:lnSpc>
              <a:spcBef>
                <a:spcPts val="1600"/>
              </a:spcBef>
              <a:spcAft>
                <a:spcPts val="0"/>
              </a:spcAft>
              <a:buClr>
                <a:schemeClr val="dk1"/>
              </a:buClr>
              <a:buSzPts val="1800"/>
              <a:buNone/>
            </a:pPr>
            <a:r>
              <a:rPr lang="en-US" sz="1800"/>
              <a:t>.</a:t>
            </a:r>
            <a:endParaRPr/>
          </a:p>
          <a:p>
            <a:pPr marL="0" lvl="0" indent="0" algn="ctr" rtl="0">
              <a:lnSpc>
                <a:spcPct val="80000"/>
              </a:lnSpc>
              <a:spcBef>
                <a:spcPts val="0"/>
              </a:spcBef>
              <a:spcAft>
                <a:spcPts val="0"/>
              </a:spcAft>
              <a:buClr>
                <a:schemeClr val="dk1"/>
              </a:buClr>
              <a:buSzPts val="2000"/>
              <a:buNone/>
            </a:pPr>
            <a:endParaRPr sz="2000">
              <a:latin typeface="Arial"/>
              <a:ea typeface="Arial"/>
              <a:cs typeface="Arial"/>
              <a:sym typeface="Arial"/>
            </a:endParaRPr>
          </a:p>
          <a:p>
            <a:pPr marL="0" lvl="0" indent="0" algn="l" rtl="0">
              <a:lnSpc>
                <a:spcPct val="80000"/>
              </a:lnSpc>
              <a:spcBef>
                <a:spcPts val="600"/>
              </a:spcBef>
              <a:spcAft>
                <a:spcPts val="0"/>
              </a:spcAft>
              <a:buClr>
                <a:schemeClr val="dk1"/>
              </a:buClr>
              <a:buSzPts val="2000"/>
              <a:buNone/>
            </a:pPr>
            <a:endParaRPr sz="2000">
              <a:latin typeface="Arial"/>
              <a:ea typeface="Arial"/>
              <a:cs typeface="Arial"/>
              <a:sym typeface="Arial"/>
            </a:endParaRPr>
          </a:p>
          <a:p>
            <a:pPr marL="0" lvl="0" indent="0" algn="l" rtl="0">
              <a:lnSpc>
                <a:spcPct val="90000"/>
              </a:lnSpc>
              <a:spcBef>
                <a:spcPts val="600"/>
              </a:spcBef>
              <a:spcAft>
                <a:spcPts val="0"/>
              </a:spcAft>
              <a:buClr>
                <a:schemeClr val="dk1"/>
              </a:buClr>
              <a:buSzPts val="2000"/>
              <a:buNone/>
            </a:pPr>
            <a:endParaRPr sz="2000"/>
          </a:p>
          <a:p>
            <a:pPr marL="228600" lvl="0" indent="-50800" algn="l" rtl="0">
              <a:lnSpc>
                <a:spcPct val="90000"/>
              </a:lnSpc>
              <a:spcBef>
                <a:spcPts val="1000"/>
              </a:spcBef>
              <a:spcAft>
                <a:spcPts val="0"/>
              </a:spcAft>
              <a:buClr>
                <a:schemeClr val="dk1"/>
              </a:buClr>
              <a:buSzPts val="2800"/>
              <a:buNone/>
            </a:pPr>
            <a:endParaRPr/>
          </a:p>
        </p:txBody>
      </p:sp>
      <p:pic>
        <p:nvPicPr>
          <p:cNvPr id="398" name="Google Shape;398;p33" descr="Photo of a student pointing the instrument at his feet, and a large circle with a line through it: this is not how to take the measurement!"/>
          <p:cNvPicPr preferRelativeResize="0"/>
          <p:nvPr/>
        </p:nvPicPr>
        <p:blipFill rotWithShape="1">
          <a:blip r:embed="rId5">
            <a:alphaModFix/>
          </a:blip>
          <a:srcRect/>
          <a:stretch/>
        </p:blipFill>
        <p:spPr>
          <a:xfrm>
            <a:off x="4376437" y="2097549"/>
            <a:ext cx="4519987" cy="416751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4"/>
          <p:cNvSpPr txBox="1">
            <a:spLocks noGrp="1"/>
          </p:cNvSpPr>
          <p:nvPr>
            <p:ph type="title"/>
          </p:nvPr>
        </p:nvSpPr>
        <p:spPr>
          <a:xfrm>
            <a:off x="2286000" y="565150"/>
            <a:ext cx="7772400" cy="857250"/>
          </a:xfrm>
          <a:prstGeom prst="rect">
            <a:avLst/>
          </a:prstGeom>
          <a:noFill/>
          <a:ln>
            <a:noFill/>
          </a:ln>
        </p:spPr>
        <p:txBody>
          <a:bodyPr spcFirstLastPara="1" wrap="square" lIns="68550" tIns="34275" rIns="68550" bIns="34275"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sz="3200"/>
              <a:t>Urban Heat Island Mapping Toledo, OH</a:t>
            </a:r>
            <a:br>
              <a:rPr lang="en-US" sz="2800"/>
            </a:br>
            <a:br>
              <a:rPr lang="en-US" sz="2800"/>
            </a:br>
            <a:r>
              <a:rPr lang="en-US" sz="2000"/>
              <a:t>Beatrice Miringu – Sustainability Coordinator, City of Toledo</a:t>
            </a:r>
            <a:endParaRPr/>
          </a:p>
        </p:txBody>
      </p:sp>
      <p:sp>
        <p:nvSpPr>
          <p:cNvPr id="404" name="Google Shape;404;p34"/>
          <p:cNvSpPr txBox="1">
            <a:spLocks noGrp="1"/>
          </p:cNvSpPr>
          <p:nvPr>
            <p:ph type="body" idx="1"/>
          </p:nvPr>
        </p:nvSpPr>
        <p:spPr>
          <a:xfrm>
            <a:off x="1752600" y="2057400"/>
            <a:ext cx="8382000" cy="3086100"/>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Clr>
                <a:schemeClr val="dk1"/>
              </a:buClr>
              <a:buSzPts val="2000"/>
              <a:buNone/>
            </a:pPr>
            <a:r>
              <a:rPr lang="en-US" sz="2000"/>
              <a:t>Collaborating with the City of Toledo to organize citizen scientists to take urban heat island observations and map the effects</a:t>
            </a:r>
            <a:endParaRPr/>
          </a:p>
        </p:txBody>
      </p:sp>
      <p:pic>
        <p:nvPicPr>
          <p:cNvPr id="405" name="Google Shape;405;p34"/>
          <p:cNvPicPr preferRelativeResize="0"/>
          <p:nvPr/>
        </p:nvPicPr>
        <p:blipFill rotWithShape="1">
          <a:blip r:embed="rId3">
            <a:alphaModFix/>
          </a:blip>
          <a:srcRect l="2778" t="15743" r="7594" b="7660"/>
          <a:stretch/>
        </p:blipFill>
        <p:spPr>
          <a:xfrm>
            <a:off x="3429000" y="2895601"/>
            <a:ext cx="7010400" cy="3744913"/>
          </a:xfrm>
          <a:prstGeom prst="rect">
            <a:avLst/>
          </a:prstGeom>
          <a:noFill/>
          <a:ln>
            <a:noFill/>
          </a:ln>
        </p:spPr>
      </p:pic>
      <p:pic>
        <p:nvPicPr>
          <p:cNvPr id="406" name="Google Shape;406;p34"/>
          <p:cNvPicPr preferRelativeResize="0"/>
          <p:nvPr/>
        </p:nvPicPr>
        <p:blipFill rotWithShape="1">
          <a:blip r:embed="rId4">
            <a:alphaModFix/>
          </a:blip>
          <a:srcRect/>
          <a:stretch/>
        </p:blipFill>
        <p:spPr>
          <a:xfrm>
            <a:off x="1795464" y="3810000"/>
            <a:ext cx="1633537" cy="2286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5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5"/>
          <p:cNvSpPr txBox="1"/>
          <p:nvPr/>
        </p:nvSpPr>
        <p:spPr>
          <a:xfrm>
            <a:off x="1716024" y="213361"/>
            <a:ext cx="899160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Arial"/>
                <a:ea typeface="Arial"/>
                <a:cs typeface="Arial"/>
                <a:sym typeface="Arial"/>
              </a:rPr>
              <a:t>Dr. C’s iTree Analysis</a:t>
            </a:r>
            <a:endParaRPr/>
          </a:p>
          <a:p>
            <a:pPr marL="0" marR="0" lvl="0" indent="0" algn="ctr" rtl="0">
              <a:spcBef>
                <a:spcPts val="0"/>
              </a:spcBef>
              <a:spcAft>
                <a:spcPts val="0"/>
              </a:spcAft>
              <a:buClr>
                <a:schemeClr val="dk1"/>
              </a:buClr>
              <a:buSzPts val="3200"/>
              <a:buFont typeface="Arial"/>
              <a:buNone/>
            </a:pPr>
            <a:r>
              <a:rPr lang="en-US" sz="3200">
                <a:solidFill>
                  <a:schemeClr val="dk1"/>
                </a:solidFill>
                <a:latin typeface="Arial"/>
                <a:ea typeface="Arial"/>
                <a:cs typeface="Arial"/>
                <a:sym typeface="Arial"/>
              </a:rPr>
              <a:t>Trees are 19.7% of land cover in Toledo</a:t>
            </a:r>
            <a:endParaRPr/>
          </a:p>
        </p:txBody>
      </p:sp>
      <p:pic>
        <p:nvPicPr>
          <p:cNvPr id="412" name="Google Shape;412;p35"/>
          <p:cNvPicPr preferRelativeResize="0"/>
          <p:nvPr/>
        </p:nvPicPr>
        <p:blipFill rotWithShape="1">
          <a:blip r:embed="rId3">
            <a:alphaModFix/>
          </a:blip>
          <a:srcRect l="5136" t="13458" r="8464" b="15095"/>
          <a:stretch/>
        </p:blipFill>
        <p:spPr>
          <a:xfrm>
            <a:off x="817308" y="1290579"/>
            <a:ext cx="10518575" cy="54357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36"/>
          <p:cNvPicPr preferRelativeResize="0"/>
          <p:nvPr/>
        </p:nvPicPr>
        <p:blipFill rotWithShape="1">
          <a:blip r:embed="rId3">
            <a:alphaModFix/>
          </a:blip>
          <a:srcRect l="1602" t="13177" r="2221" b="20157"/>
          <a:stretch/>
        </p:blipFill>
        <p:spPr>
          <a:xfrm>
            <a:off x="914400" y="1807284"/>
            <a:ext cx="10553252" cy="4572000"/>
          </a:xfrm>
          <a:prstGeom prst="rect">
            <a:avLst/>
          </a:prstGeom>
          <a:noFill/>
          <a:ln>
            <a:noFill/>
          </a:ln>
        </p:spPr>
      </p:pic>
      <p:sp>
        <p:nvSpPr>
          <p:cNvPr id="418" name="Google Shape;418;p36"/>
          <p:cNvSpPr txBox="1"/>
          <p:nvPr/>
        </p:nvSpPr>
        <p:spPr>
          <a:xfrm>
            <a:off x="396875" y="168324"/>
            <a:ext cx="1139824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Application of iTree to </a:t>
            </a:r>
            <a:r>
              <a:rPr lang="en-US" sz="3200" b="0" i="0" strike="noStrike">
                <a:solidFill>
                  <a:srgbClr val="5E5E5E"/>
                </a:solidFill>
                <a:latin typeface="Arial"/>
                <a:ea typeface="Arial"/>
                <a:cs typeface="Arial"/>
                <a:sym typeface="Arial"/>
              </a:rPr>
              <a:t>National Agrarian University Lima, Peru</a:t>
            </a:r>
            <a:endParaRPr/>
          </a:p>
          <a:p>
            <a:pPr marL="0" marR="0" lvl="0" indent="0" algn="ctr" rtl="0">
              <a:spcBef>
                <a:spcPts val="0"/>
              </a:spcBef>
              <a:spcAft>
                <a:spcPts val="0"/>
              </a:spcAft>
              <a:buNone/>
            </a:pPr>
            <a:r>
              <a:rPr lang="en-US" sz="3200">
                <a:solidFill>
                  <a:schemeClr val="dk1"/>
                </a:solidFill>
                <a:latin typeface="Arial"/>
                <a:ea typeface="Arial"/>
                <a:cs typeface="Arial"/>
                <a:sym typeface="Arial"/>
              </a:rPr>
              <a:t>https://canopy.itreetools.org/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37"/>
          <p:cNvPicPr preferRelativeResize="0"/>
          <p:nvPr/>
        </p:nvPicPr>
        <p:blipFill rotWithShape="1">
          <a:blip r:embed="rId3">
            <a:alphaModFix/>
          </a:blip>
          <a:srcRect/>
          <a:stretch/>
        </p:blipFill>
        <p:spPr>
          <a:xfrm>
            <a:off x="5664199" y="1368423"/>
            <a:ext cx="1689100" cy="1825625"/>
          </a:xfrm>
          <a:prstGeom prst="rect">
            <a:avLst/>
          </a:prstGeom>
          <a:noFill/>
          <a:ln>
            <a:noFill/>
          </a:ln>
        </p:spPr>
      </p:pic>
      <p:pic>
        <p:nvPicPr>
          <p:cNvPr id="425" name="Google Shape;425;p37"/>
          <p:cNvPicPr preferRelativeResize="0"/>
          <p:nvPr/>
        </p:nvPicPr>
        <p:blipFill rotWithShape="1">
          <a:blip r:embed="rId4">
            <a:alphaModFix/>
          </a:blip>
          <a:srcRect/>
          <a:stretch/>
        </p:blipFill>
        <p:spPr>
          <a:xfrm>
            <a:off x="3439322" y="2722221"/>
            <a:ext cx="1566862" cy="2325899"/>
          </a:xfrm>
          <a:prstGeom prst="rect">
            <a:avLst/>
          </a:prstGeom>
          <a:noFill/>
          <a:ln>
            <a:noFill/>
          </a:ln>
        </p:spPr>
      </p:pic>
      <p:pic>
        <p:nvPicPr>
          <p:cNvPr id="426" name="Google Shape;426;p37"/>
          <p:cNvPicPr preferRelativeResize="0"/>
          <p:nvPr/>
        </p:nvPicPr>
        <p:blipFill rotWithShape="1">
          <a:blip r:embed="rId5">
            <a:alphaModFix/>
          </a:blip>
          <a:srcRect/>
          <a:stretch/>
        </p:blipFill>
        <p:spPr>
          <a:xfrm>
            <a:off x="553640" y="2684366"/>
            <a:ext cx="2166144" cy="2019488"/>
          </a:xfrm>
          <a:prstGeom prst="rect">
            <a:avLst/>
          </a:prstGeom>
          <a:noFill/>
          <a:ln>
            <a:noFill/>
          </a:ln>
        </p:spPr>
      </p:pic>
      <p:pic>
        <p:nvPicPr>
          <p:cNvPr id="427" name="Google Shape;427;p37" descr="IMG_20160514_130701_209.jpg"/>
          <p:cNvPicPr preferRelativeResize="0"/>
          <p:nvPr/>
        </p:nvPicPr>
        <p:blipFill rotWithShape="1">
          <a:blip r:embed="rId6">
            <a:alphaModFix/>
          </a:blip>
          <a:srcRect/>
          <a:stretch/>
        </p:blipFill>
        <p:spPr>
          <a:xfrm>
            <a:off x="8991600" y="1195608"/>
            <a:ext cx="2692628" cy="2352234"/>
          </a:xfrm>
          <a:prstGeom prst="rect">
            <a:avLst/>
          </a:prstGeom>
          <a:noFill/>
          <a:ln>
            <a:noFill/>
          </a:ln>
        </p:spPr>
      </p:pic>
      <p:pic>
        <p:nvPicPr>
          <p:cNvPr id="428" name="Google Shape;428;p37" descr="IMG_2596.JPG"/>
          <p:cNvPicPr preferRelativeResize="0"/>
          <p:nvPr/>
        </p:nvPicPr>
        <p:blipFill rotWithShape="1">
          <a:blip r:embed="rId7">
            <a:alphaModFix/>
          </a:blip>
          <a:srcRect/>
          <a:stretch/>
        </p:blipFill>
        <p:spPr>
          <a:xfrm>
            <a:off x="9490870" y="4337271"/>
            <a:ext cx="2273298" cy="2352234"/>
          </a:xfrm>
          <a:prstGeom prst="rect">
            <a:avLst/>
          </a:prstGeom>
          <a:noFill/>
          <a:ln>
            <a:noFill/>
          </a:ln>
        </p:spPr>
      </p:pic>
      <p:pic>
        <p:nvPicPr>
          <p:cNvPr id="429" name="Google Shape;429;p37"/>
          <p:cNvPicPr preferRelativeResize="0"/>
          <p:nvPr/>
        </p:nvPicPr>
        <p:blipFill rotWithShape="1">
          <a:blip r:embed="rId8">
            <a:alphaModFix/>
          </a:blip>
          <a:srcRect/>
          <a:stretch/>
        </p:blipFill>
        <p:spPr>
          <a:xfrm>
            <a:off x="360053" y="1120774"/>
            <a:ext cx="5118410" cy="1457325"/>
          </a:xfrm>
          <a:prstGeom prst="rect">
            <a:avLst/>
          </a:prstGeom>
          <a:noFill/>
          <a:ln>
            <a:noFill/>
          </a:ln>
        </p:spPr>
      </p:pic>
      <p:sp>
        <p:nvSpPr>
          <p:cNvPr id="430" name="Google Shape;430;p37"/>
          <p:cNvSpPr txBox="1"/>
          <p:nvPr/>
        </p:nvSpPr>
        <p:spPr>
          <a:xfrm>
            <a:off x="3903663" y="5513388"/>
            <a:ext cx="4405312" cy="830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GLOBE Student Research Conferences</a:t>
            </a:r>
            <a:endParaRPr/>
          </a:p>
        </p:txBody>
      </p:sp>
      <p:sp>
        <p:nvSpPr>
          <p:cNvPr id="431" name="Google Shape;431;p37"/>
          <p:cNvSpPr txBox="1"/>
          <p:nvPr/>
        </p:nvSpPr>
        <p:spPr>
          <a:xfrm>
            <a:off x="1483519" y="-94459"/>
            <a:ext cx="9144000" cy="132556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Times New Roman"/>
              <a:buNone/>
            </a:pPr>
            <a:r>
              <a:rPr lang="en-US" sz="4400">
                <a:solidFill>
                  <a:schemeClr val="dk1"/>
                </a:solidFill>
                <a:latin typeface="Times New Roman"/>
                <a:ea typeface="Times New Roman"/>
                <a:cs typeface="Times New Roman"/>
                <a:sym typeface="Times New Roman"/>
              </a:rPr>
              <a:t>Support Students Presenting Research</a:t>
            </a:r>
            <a:endParaRPr/>
          </a:p>
        </p:txBody>
      </p:sp>
      <p:pic>
        <p:nvPicPr>
          <p:cNvPr id="432" name="Google Shape;432;p37"/>
          <p:cNvPicPr preferRelativeResize="0"/>
          <p:nvPr/>
        </p:nvPicPr>
        <p:blipFill rotWithShape="1">
          <a:blip r:embed="rId9">
            <a:alphaModFix/>
          </a:blip>
          <a:srcRect/>
          <a:stretch/>
        </p:blipFill>
        <p:spPr>
          <a:xfrm>
            <a:off x="1203890" y="4903789"/>
            <a:ext cx="2398150" cy="1576390"/>
          </a:xfrm>
          <a:prstGeom prst="rect">
            <a:avLst/>
          </a:prstGeom>
          <a:noFill/>
          <a:ln>
            <a:noFill/>
          </a:ln>
        </p:spPr>
      </p:pic>
      <p:pic>
        <p:nvPicPr>
          <p:cNvPr id="433" name="Google Shape;433;p37"/>
          <p:cNvPicPr preferRelativeResize="0"/>
          <p:nvPr/>
        </p:nvPicPr>
        <p:blipFill rotWithShape="1">
          <a:blip r:embed="rId10">
            <a:alphaModFix/>
          </a:blip>
          <a:srcRect/>
          <a:stretch/>
        </p:blipFill>
        <p:spPr>
          <a:xfrm>
            <a:off x="5326064" y="3663952"/>
            <a:ext cx="1831975" cy="1641474"/>
          </a:xfrm>
          <a:prstGeom prst="rect">
            <a:avLst/>
          </a:prstGeom>
          <a:noFill/>
          <a:ln>
            <a:noFill/>
          </a:ln>
        </p:spPr>
      </p:pic>
      <p:pic>
        <p:nvPicPr>
          <p:cNvPr id="434" name="Google Shape;434;p37"/>
          <p:cNvPicPr preferRelativeResize="0"/>
          <p:nvPr/>
        </p:nvPicPr>
        <p:blipFill rotWithShape="1">
          <a:blip r:embed="rId11">
            <a:alphaModFix/>
          </a:blip>
          <a:srcRect/>
          <a:stretch/>
        </p:blipFill>
        <p:spPr>
          <a:xfrm>
            <a:off x="7294562" y="2992439"/>
            <a:ext cx="2039937" cy="23768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8"/>
          <p:cNvPicPr preferRelativeResize="0"/>
          <p:nvPr/>
        </p:nvPicPr>
        <p:blipFill rotWithShape="1">
          <a:blip r:embed="rId3">
            <a:alphaModFix/>
          </a:blip>
          <a:srcRect l="19986" t="17969" r="20229" b="21161"/>
          <a:stretch/>
        </p:blipFill>
        <p:spPr>
          <a:xfrm>
            <a:off x="2165350" y="928689"/>
            <a:ext cx="7861300" cy="5000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9"/>
          <p:cNvSpPr txBox="1">
            <a:spLocks noGrp="1"/>
          </p:cNvSpPr>
          <p:nvPr>
            <p:ph type="title"/>
          </p:nvPr>
        </p:nvSpPr>
        <p:spPr>
          <a:xfrm>
            <a:off x="1590675" y="639763"/>
            <a:ext cx="9144000" cy="622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Play"/>
              <a:buNone/>
            </a:pPr>
            <a:r>
              <a:rPr lang="en-US" sz="4000">
                <a:solidFill>
                  <a:schemeClr val="dk1"/>
                </a:solidFill>
              </a:rPr>
              <a:t>GLOBE e-Training/Atmosphere/</a:t>
            </a:r>
            <a:br>
              <a:rPr lang="en-US" sz="4000">
                <a:solidFill>
                  <a:schemeClr val="dk1"/>
                </a:solidFill>
              </a:rPr>
            </a:br>
            <a:r>
              <a:rPr lang="en-US" sz="4000">
                <a:solidFill>
                  <a:schemeClr val="dk1"/>
                </a:solidFill>
              </a:rPr>
              <a:t>Surface Temperature</a:t>
            </a:r>
            <a:br>
              <a:rPr lang="en-US" sz="4000">
                <a:solidFill>
                  <a:schemeClr val="dk1"/>
                </a:solidFill>
              </a:rPr>
            </a:br>
            <a:r>
              <a:rPr lang="en-US" sz="2700">
                <a:solidFill>
                  <a:schemeClr val="dk1"/>
                </a:solidFill>
              </a:rPr>
              <a:t>https://www.globe.gov/get-trained/protocol-etraining/protocol-etraining-modules/etraining-modules//16867642/12267</a:t>
            </a:r>
            <a:endParaRPr sz="2700"/>
          </a:p>
        </p:txBody>
      </p:sp>
      <p:pic>
        <p:nvPicPr>
          <p:cNvPr id="446" name="Google Shape;446;p39"/>
          <p:cNvPicPr preferRelativeResize="0"/>
          <p:nvPr/>
        </p:nvPicPr>
        <p:blipFill rotWithShape="1">
          <a:blip r:embed="rId3">
            <a:alphaModFix/>
          </a:blip>
          <a:srcRect/>
          <a:stretch/>
        </p:blipFill>
        <p:spPr>
          <a:xfrm>
            <a:off x="6096795" y="1895740"/>
            <a:ext cx="4498500" cy="4414650"/>
          </a:xfrm>
          <a:prstGeom prst="rect">
            <a:avLst/>
          </a:prstGeom>
          <a:noFill/>
          <a:ln>
            <a:noFill/>
          </a:ln>
        </p:spPr>
      </p:pic>
      <p:pic>
        <p:nvPicPr>
          <p:cNvPr id="447" name="Google Shape;447;p39"/>
          <p:cNvPicPr preferRelativeResize="0"/>
          <p:nvPr/>
        </p:nvPicPr>
        <p:blipFill rotWithShape="1">
          <a:blip r:embed="rId4">
            <a:alphaModFix/>
          </a:blip>
          <a:srcRect/>
          <a:stretch/>
        </p:blipFill>
        <p:spPr>
          <a:xfrm>
            <a:off x="609601" y="1766889"/>
            <a:ext cx="4872590" cy="2975120"/>
          </a:xfrm>
          <a:prstGeom prst="rect">
            <a:avLst/>
          </a:prstGeom>
          <a:noFill/>
          <a:ln>
            <a:noFill/>
          </a:ln>
        </p:spPr>
      </p:pic>
      <p:sp>
        <p:nvSpPr>
          <p:cNvPr id="448" name="Google Shape;448;p39"/>
          <p:cNvSpPr txBox="1"/>
          <p:nvPr/>
        </p:nvSpPr>
        <p:spPr>
          <a:xfrm>
            <a:off x="679274" y="4742009"/>
            <a:ext cx="3237531"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000"/>
              <a:buFont typeface="Times New Roman"/>
              <a:buNone/>
            </a:pPr>
            <a:r>
              <a:rPr lang="en-US" sz="1000" u="sng">
                <a:solidFill>
                  <a:srgbClr val="002060"/>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http://www.globe.gov/get-trained </a:t>
            </a:r>
            <a:endParaRPr sz="1400">
              <a:solidFill>
                <a:srgbClr val="000000"/>
              </a:solidFill>
              <a:latin typeface="Arial"/>
              <a:ea typeface="Arial"/>
              <a:cs typeface="Arial"/>
              <a:sym typeface="Arial"/>
            </a:endParaRPr>
          </a:p>
        </p:txBody>
      </p:sp>
      <p:sp>
        <p:nvSpPr>
          <p:cNvPr id="449" name="Google Shape;449;p39"/>
          <p:cNvSpPr txBox="1"/>
          <p:nvPr/>
        </p:nvSpPr>
        <p:spPr>
          <a:xfrm>
            <a:off x="7152272" y="6310390"/>
            <a:ext cx="3038475"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000"/>
              <a:buFont typeface="Times New Roman"/>
              <a:buNone/>
            </a:pPr>
            <a:r>
              <a:rPr lang="en-US" sz="1000" u="sng">
                <a:solidFill>
                  <a:srgbClr val="002060"/>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https://www.globe.gov/get-trained/protocol-etraining/etraining-modules/16867642/12267</a:t>
            </a:r>
            <a:endParaRPr sz="140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2800"/>
              <a:buFont typeface="Helvetica Neue"/>
              <a:buNone/>
            </a:pPr>
            <a:r>
              <a:rPr lang="en-US" sz="2800" b="1">
                <a:solidFill>
                  <a:srgbClr val="333333"/>
                </a:solidFill>
                <a:latin typeface="Helvetica Neue"/>
                <a:ea typeface="Helvetica Neue"/>
                <a:cs typeface="Helvetica Neue"/>
                <a:sym typeface="Helvetica Neue"/>
              </a:rPr>
              <a:t>The Start: Southern Great Plains 1999 (SGP99) experiment</a:t>
            </a:r>
            <a:br>
              <a:rPr lang="en-US" sz="2800" b="1">
                <a:solidFill>
                  <a:srgbClr val="333333"/>
                </a:solidFill>
                <a:latin typeface="Helvetica Neue"/>
                <a:ea typeface="Helvetica Neue"/>
                <a:cs typeface="Helvetica Neue"/>
                <a:sym typeface="Helvetica Neue"/>
              </a:rPr>
            </a:br>
            <a:endParaRPr sz="2800"/>
          </a:p>
        </p:txBody>
      </p:sp>
      <p:sp>
        <p:nvSpPr>
          <p:cNvPr id="133" name="Google Shape;133;p4"/>
          <p:cNvSpPr txBox="1">
            <a:spLocks noGrp="1"/>
          </p:cNvSpPr>
          <p:nvPr>
            <p:ph type="body" idx="1"/>
          </p:nvPr>
        </p:nvSpPr>
        <p:spPr>
          <a:xfrm>
            <a:off x="2362200" y="1758950"/>
            <a:ext cx="7772400" cy="4114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t>Tested surface temperature and soil moisture remote sensing on aircraft and field observations</a:t>
            </a:r>
            <a:endParaRPr/>
          </a:p>
          <a:p>
            <a:pPr marL="228600" lvl="0" indent="-228600" algn="l" rtl="0">
              <a:lnSpc>
                <a:spcPct val="90000"/>
              </a:lnSpc>
              <a:spcBef>
                <a:spcPts val="1000"/>
              </a:spcBef>
              <a:spcAft>
                <a:spcPts val="0"/>
              </a:spcAft>
              <a:buClr>
                <a:schemeClr val="dk1"/>
              </a:buClr>
              <a:buSzPts val="1800"/>
              <a:buChar char="•"/>
            </a:pPr>
            <a:r>
              <a:rPr lang="en-US" sz="1800"/>
              <a:t>Led to the SMAP satellite (Soil Moisture Active Passive)</a:t>
            </a:r>
            <a:endParaRPr/>
          </a:p>
        </p:txBody>
      </p:sp>
      <p:pic>
        <p:nvPicPr>
          <p:cNvPr id="134" name="Google Shape;134;p4"/>
          <p:cNvPicPr preferRelativeResize="0"/>
          <p:nvPr/>
        </p:nvPicPr>
        <p:blipFill rotWithShape="1">
          <a:blip r:embed="rId3">
            <a:alphaModFix/>
          </a:blip>
          <a:srcRect l="47643" t="39793" r="23037" b="25702"/>
          <a:stretch/>
        </p:blipFill>
        <p:spPr>
          <a:xfrm>
            <a:off x="6081713" y="2990851"/>
            <a:ext cx="4343400" cy="3457575"/>
          </a:xfrm>
          <a:prstGeom prst="rect">
            <a:avLst/>
          </a:prstGeom>
          <a:noFill/>
          <a:ln>
            <a:noFill/>
          </a:ln>
        </p:spPr>
      </p:pic>
      <p:pic>
        <p:nvPicPr>
          <p:cNvPr id="135" name="Google Shape;135;p4"/>
          <p:cNvPicPr preferRelativeResize="0"/>
          <p:nvPr/>
        </p:nvPicPr>
        <p:blipFill rotWithShape="1">
          <a:blip r:embed="rId4">
            <a:alphaModFix/>
          </a:blip>
          <a:srcRect l="21622" t="-1801"/>
          <a:stretch/>
        </p:blipFill>
        <p:spPr>
          <a:xfrm>
            <a:off x="1752601" y="2895601"/>
            <a:ext cx="4100513" cy="3552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0"/>
          <p:cNvSpPr txBox="1">
            <a:spLocks noGrp="1"/>
          </p:cNvSpPr>
          <p:nvPr>
            <p:ph type="title"/>
          </p:nvPr>
        </p:nvSpPr>
        <p:spPr>
          <a:xfrm>
            <a:off x="1742141" y="26595"/>
            <a:ext cx="85090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a:t>Urban Heat Island from Landsat Satellite</a:t>
            </a:r>
            <a:endParaRPr/>
          </a:p>
        </p:txBody>
      </p:sp>
      <p:sp>
        <p:nvSpPr>
          <p:cNvPr id="455" name="Google Shape;455;p40"/>
          <p:cNvSpPr txBox="1"/>
          <p:nvPr/>
        </p:nvSpPr>
        <p:spPr>
          <a:xfrm>
            <a:off x="1854200" y="1143001"/>
            <a:ext cx="8509000"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a:solidFill>
                  <a:schemeClr val="dk1"/>
                </a:solidFill>
                <a:latin typeface="Times New Roman"/>
                <a:ea typeface="Times New Roman"/>
                <a:cs typeface="Times New Roman"/>
                <a:sym typeface="Times New Roman"/>
              </a:rPr>
              <a:t>https://tahminehladi.users.earthengine.app/view/urban-heat-island2</a:t>
            </a:r>
            <a:endParaRPr/>
          </a:p>
        </p:txBody>
      </p:sp>
      <p:pic>
        <p:nvPicPr>
          <p:cNvPr id="456" name="Google Shape;456;p40"/>
          <p:cNvPicPr preferRelativeResize="0"/>
          <p:nvPr/>
        </p:nvPicPr>
        <p:blipFill rotWithShape="1">
          <a:blip r:embed="rId3">
            <a:alphaModFix/>
          </a:blip>
          <a:srcRect l="327" t="26981" r="30457" b="11058"/>
          <a:stretch/>
        </p:blipFill>
        <p:spPr>
          <a:xfrm>
            <a:off x="6350596" y="2446791"/>
            <a:ext cx="5841404" cy="3268208"/>
          </a:xfrm>
          <a:prstGeom prst="rect">
            <a:avLst/>
          </a:prstGeom>
          <a:noFill/>
          <a:ln>
            <a:noFill/>
          </a:ln>
        </p:spPr>
      </p:pic>
      <p:pic>
        <p:nvPicPr>
          <p:cNvPr id="457" name="Google Shape;457;p40"/>
          <p:cNvPicPr preferRelativeResize="0"/>
          <p:nvPr/>
        </p:nvPicPr>
        <p:blipFill rotWithShape="1">
          <a:blip r:embed="rId4">
            <a:alphaModFix/>
          </a:blip>
          <a:srcRect l="327" t="26353" r="29182" b="11058"/>
          <a:stretch/>
        </p:blipFill>
        <p:spPr>
          <a:xfrm>
            <a:off x="1" y="2446791"/>
            <a:ext cx="5841404" cy="324161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1"/>
          <p:cNvSpPr txBox="1"/>
          <p:nvPr/>
        </p:nvSpPr>
        <p:spPr>
          <a:xfrm>
            <a:off x="2362201" y="5064125"/>
            <a:ext cx="7332663" cy="401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000"/>
              <a:buFont typeface="Questrial"/>
              <a:buNone/>
            </a:pPr>
            <a:r>
              <a:rPr lang="en-US" sz="2000" b="1">
                <a:solidFill>
                  <a:srgbClr val="000000"/>
                </a:solidFill>
                <a:latin typeface="Questrial"/>
                <a:ea typeface="Questrial"/>
                <a:cs typeface="Questrial"/>
                <a:sym typeface="Questrial"/>
              </a:rPr>
              <a:t>YouTube channel</a:t>
            </a:r>
            <a:r>
              <a:rPr lang="en-US" sz="2000" b="1">
                <a:solidFill>
                  <a:schemeClr val="dk1"/>
                </a:solidFill>
                <a:latin typeface="Questrial"/>
                <a:ea typeface="Questrial"/>
                <a:cs typeface="Questrial"/>
                <a:sym typeface="Questrial"/>
              </a:rPr>
              <a:t>:  </a:t>
            </a:r>
            <a:r>
              <a:rPr lang="en-US" sz="2000" u="sng">
                <a:solidFill>
                  <a:schemeClr val="dk1"/>
                </a:solidFill>
                <a:latin typeface="Questrial"/>
                <a:ea typeface="Questrial"/>
                <a:cs typeface="Questrial"/>
                <a:sym typeface="Questrial"/>
              </a:rPr>
              <a:t>http:tinyurl.com/globemissionearth</a:t>
            </a:r>
            <a:endParaRPr sz="2000">
              <a:solidFill>
                <a:schemeClr val="dk1"/>
              </a:solidFill>
              <a:latin typeface="Questrial"/>
              <a:ea typeface="Questrial"/>
              <a:cs typeface="Questrial"/>
              <a:sym typeface="Questrial"/>
            </a:endParaRPr>
          </a:p>
        </p:txBody>
      </p:sp>
      <p:sp>
        <p:nvSpPr>
          <p:cNvPr id="464" name="Google Shape;464;p41"/>
          <p:cNvSpPr txBox="1"/>
          <p:nvPr/>
        </p:nvSpPr>
        <p:spPr>
          <a:xfrm>
            <a:off x="2438400" y="2362200"/>
            <a:ext cx="10515600" cy="190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200"/>
              <a:buFont typeface="Times New Roman"/>
              <a:buNone/>
            </a:pPr>
            <a:endParaRPr sz="2200">
              <a:solidFill>
                <a:srgbClr val="000000"/>
              </a:solidFill>
              <a:latin typeface="Questrial"/>
              <a:ea typeface="Questrial"/>
              <a:cs typeface="Questrial"/>
              <a:sym typeface="Questrial"/>
            </a:endParaRPr>
          </a:p>
          <a:p>
            <a:pPr marL="0" marR="0" lvl="0" indent="0" algn="l" rtl="0">
              <a:lnSpc>
                <a:spcPct val="90000"/>
              </a:lnSpc>
              <a:spcBef>
                <a:spcPts val="1000"/>
              </a:spcBef>
              <a:spcAft>
                <a:spcPts val="0"/>
              </a:spcAft>
              <a:buClr>
                <a:srgbClr val="000000"/>
              </a:buClr>
              <a:buSzPts val="2000"/>
              <a:buFont typeface="Questrial"/>
              <a:buNone/>
            </a:pPr>
            <a:r>
              <a:rPr lang="en-US" sz="2000" b="1">
                <a:solidFill>
                  <a:schemeClr val="dk1"/>
                </a:solidFill>
                <a:latin typeface="Questrial"/>
                <a:ea typeface="Questrial"/>
                <a:cs typeface="Questrial"/>
                <a:sym typeface="Questrial"/>
              </a:rPr>
              <a:t>Website:</a:t>
            </a:r>
            <a:r>
              <a:rPr lang="en-US" sz="2000">
                <a:solidFill>
                  <a:schemeClr val="dk1"/>
                </a:solidFill>
                <a:latin typeface="Questrial"/>
                <a:ea typeface="Questrial"/>
                <a:cs typeface="Questrial"/>
                <a:sym typeface="Questrial"/>
              </a:rPr>
              <a:t> </a:t>
            </a:r>
            <a:r>
              <a:rPr lang="en-US" sz="2000" u="sng">
                <a:solidFill>
                  <a:schemeClr val="dk1"/>
                </a:solidFill>
                <a:latin typeface="Questrial"/>
                <a:ea typeface="Questrial"/>
                <a:cs typeface="Questrial"/>
                <a:sym typeface="Questrial"/>
              </a:rPr>
              <a:t>http://www.globe.gov/web/mission-earth</a:t>
            </a:r>
            <a:endParaRPr sz="2000">
              <a:solidFill>
                <a:schemeClr val="dk1"/>
              </a:solidFill>
              <a:latin typeface="Questrial"/>
              <a:ea typeface="Questrial"/>
              <a:cs typeface="Questrial"/>
              <a:sym typeface="Questrial"/>
            </a:endParaRPr>
          </a:p>
          <a:p>
            <a:pPr marL="0" marR="0" lvl="0" indent="0" algn="l" rtl="0">
              <a:lnSpc>
                <a:spcPct val="90000"/>
              </a:lnSpc>
              <a:spcBef>
                <a:spcPts val="1000"/>
              </a:spcBef>
              <a:spcAft>
                <a:spcPts val="0"/>
              </a:spcAft>
              <a:buClr>
                <a:srgbClr val="000000"/>
              </a:buClr>
              <a:buSzPts val="2000"/>
              <a:buFont typeface="Questrial"/>
              <a:buNone/>
            </a:pPr>
            <a:r>
              <a:rPr lang="en-US" sz="2000" b="1">
                <a:solidFill>
                  <a:schemeClr val="dk1"/>
                </a:solidFill>
                <a:latin typeface="Questrial"/>
                <a:ea typeface="Questrial"/>
                <a:cs typeface="Questrial"/>
                <a:sym typeface="Questrial"/>
              </a:rPr>
              <a:t>Email:</a:t>
            </a:r>
            <a:r>
              <a:rPr lang="en-US" sz="2000">
                <a:solidFill>
                  <a:schemeClr val="dk1"/>
                </a:solidFill>
                <a:latin typeface="Questrial"/>
                <a:ea typeface="Questrial"/>
                <a:cs typeface="Questrial"/>
                <a:sym typeface="Questrial"/>
              </a:rPr>
              <a:t> </a:t>
            </a:r>
            <a:r>
              <a:rPr lang="en-US" sz="2000" u="sng">
                <a:solidFill>
                  <a:schemeClr val="dk1"/>
                </a:solidFill>
                <a:latin typeface="Questrial"/>
                <a:ea typeface="Questrial"/>
                <a:cs typeface="Questrial"/>
                <a:sym typeface="Questrial"/>
              </a:rPr>
              <a:t>http://globe.mission.earth@gmail.com</a:t>
            </a:r>
            <a:endParaRPr sz="2200" b="1">
              <a:solidFill>
                <a:schemeClr val="dk1"/>
              </a:solidFill>
              <a:latin typeface="Questrial"/>
              <a:ea typeface="Questrial"/>
              <a:cs typeface="Questrial"/>
              <a:sym typeface="Questrial"/>
            </a:endParaRPr>
          </a:p>
          <a:p>
            <a:pPr marL="0" marR="0" lvl="0" indent="0" algn="l" rtl="0">
              <a:lnSpc>
                <a:spcPct val="90000"/>
              </a:lnSpc>
              <a:spcBef>
                <a:spcPts val="1000"/>
              </a:spcBef>
              <a:spcAft>
                <a:spcPts val="0"/>
              </a:spcAft>
              <a:buClr>
                <a:srgbClr val="000000"/>
              </a:buClr>
              <a:buSzPts val="2000"/>
              <a:buFont typeface="Questrial"/>
              <a:buNone/>
            </a:pPr>
            <a:r>
              <a:rPr lang="en-US" sz="2000" b="1">
                <a:solidFill>
                  <a:schemeClr val="dk1"/>
                </a:solidFill>
                <a:latin typeface="Questrial"/>
                <a:ea typeface="Questrial"/>
                <a:cs typeface="Questrial"/>
                <a:sym typeface="Questrial"/>
              </a:rPr>
              <a:t>Twitter:</a:t>
            </a:r>
            <a:r>
              <a:rPr lang="en-US" sz="2000">
                <a:solidFill>
                  <a:schemeClr val="dk1"/>
                </a:solidFill>
                <a:latin typeface="Questrial"/>
                <a:ea typeface="Questrial"/>
                <a:cs typeface="Questrial"/>
                <a:sym typeface="Questrial"/>
              </a:rPr>
              <a:t> </a:t>
            </a:r>
            <a:r>
              <a:rPr lang="en-US" sz="2000" u="sng">
                <a:solidFill>
                  <a:schemeClr val="dk1"/>
                </a:solidFill>
                <a:latin typeface="Questrial"/>
                <a:ea typeface="Questrial"/>
                <a:cs typeface="Questrial"/>
                <a:sym typeface="Questrial"/>
              </a:rPr>
              <a:t>@globemissionear</a:t>
            </a:r>
            <a:endParaRPr sz="2000">
              <a:solidFill>
                <a:schemeClr val="dk1"/>
              </a:solidFill>
              <a:latin typeface="Questrial"/>
              <a:ea typeface="Questrial"/>
              <a:cs typeface="Questrial"/>
              <a:sym typeface="Questrial"/>
            </a:endParaRPr>
          </a:p>
        </p:txBody>
      </p:sp>
      <p:sp>
        <p:nvSpPr>
          <p:cNvPr id="465" name="Google Shape;465;p41"/>
          <p:cNvSpPr txBox="1"/>
          <p:nvPr/>
        </p:nvSpPr>
        <p:spPr>
          <a:xfrm>
            <a:off x="2452688" y="5619750"/>
            <a:ext cx="7910512" cy="476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Times New Roman"/>
              <a:buNone/>
            </a:pPr>
            <a:r>
              <a:rPr lang="en-US" sz="1400">
                <a:solidFill>
                  <a:srgbClr val="000000"/>
                </a:solidFill>
                <a:latin typeface="Times New Roman"/>
                <a:ea typeface="Times New Roman"/>
                <a:cs typeface="Times New Roman"/>
                <a:sym typeface="Times New Roman"/>
              </a:rPr>
              <a:t>The material in this document is based upon work supported by NASA under grant award No.</a:t>
            </a:r>
            <a:r>
              <a:rPr lang="en-US" sz="1400">
                <a:solidFill>
                  <a:srgbClr val="000000"/>
                </a:solidFill>
                <a:latin typeface="Arial"/>
                <a:ea typeface="Arial"/>
                <a:cs typeface="Arial"/>
                <a:sym typeface="Arial"/>
              </a:rPr>
              <a:t> </a:t>
            </a:r>
            <a:r>
              <a:rPr lang="en-US" sz="1400">
                <a:solidFill>
                  <a:srgbClr val="000000"/>
                </a:solidFill>
                <a:latin typeface="Times New Roman"/>
                <a:ea typeface="Times New Roman"/>
                <a:cs typeface="Times New Roman"/>
                <a:sym typeface="Times New Roman"/>
              </a:rPr>
              <a:t>NNX16AC54A. Any opinions, findings, and conclusions or recommendations expressed in this material are those of author(s) and do not necessarily reflect the views of the National Aeronautics and Space Administration.</a:t>
            </a:r>
            <a:endParaRPr sz="1400">
              <a:solidFill>
                <a:srgbClr val="000000"/>
              </a:solidFill>
              <a:latin typeface="Questrial"/>
              <a:ea typeface="Questrial"/>
              <a:cs typeface="Questrial"/>
              <a:sym typeface="Questrial"/>
            </a:endParaRPr>
          </a:p>
          <a:p>
            <a:pPr marL="0" marR="0" lvl="0" indent="0" algn="l" rtl="0">
              <a:spcBef>
                <a:spcPts val="0"/>
              </a:spcBef>
              <a:spcAft>
                <a:spcPts val="0"/>
              </a:spcAft>
              <a:buClr>
                <a:srgbClr val="000000"/>
              </a:buClr>
              <a:buSzPts val="1400"/>
              <a:buFont typeface="Questrial"/>
              <a:buNone/>
            </a:pPr>
            <a:r>
              <a:rPr lang="en-US" sz="1400">
                <a:solidFill>
                  <a:srgbClr val="000000"/>
                </a:solidFill>
                <a:latin typeface="Questrial"/>
                <a:ea typeface="Questrial"/>
                <a:cs typeface="Questrial"/>
                <a:sym typeface="Questrial"/>
              </a:rPr>
              <a:t> </a:t>
            </a:r>
            <a:endParaRPr/>
          </a:p>
        </p:txBody>
      </p:sp>
      <p:pic>
        <p:nvPicPr>
          <p:cNvPr id="466" name="Google Shape;466;p41"/>
          <p:cNvPicPr preferRelativeResize="0"/>
          <p:nvPr/>
        </p:nvPicPr>
        <p:blipFill rotWithShape="1">
          <a:blip r:embed="rId3">
            <a:alphaModFix/>
          </a:blip>
          <a:srcRect/>
          <a:stretch/>
        </p:blipFill>
        <p:spPr>
          <a:xfrm>
            <a:off x="2398714" y="4441825"/>
            <a:ext cx="611187" cy="585788"/>
          </a:xfrm>
          <a:prstGeom prst="rect">
            <a:avLst/>
          </a:prstGeom>
          <a:noFill/>
          <a:ln>
            <a:noFill/>
          </a:ln>
        </p:spPr>
      </p:pic>
      <p:sp>
        <p:nvSpPr>
          <p:cNvPr id="467" name="Google Shape;467;p41"/>
          <p:cNvSpPr txBox="1"/>
          <p:nvPr/>
        </p:nvSpPr>
        <p:spPr>
          <a:xfrm>
            <a:off x="3105150" y="4527550"/>
            <a:ext cx="7334250" cy="40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000"/>
              <a:buFont typeface="Questrial"/>
              <a:buNone/>
            </a:pPr>
            <a:r>
              <a:rPr lang="en-US" sz="2000" b="1">
                <a:solidFill>
                  <a:srgbClr val="000000"/>
                </a:solidFill>
                <a:latin typeface="Questrial"/>
                <a:ea typeface="Questrial"/>
                <a:cs typeface="Questrial"/>
                <a:sym typeface="Questrial"/>
              </a:rPr>
              <a:t>Facebook</a:t>
            </a:r>
            <a:r>
              <a:rPr lang="en-US" sz="2000" b="1">
                <a:solidFill>
                  <a:schemeClr val="dk1"/>
                </a:solidFill>
                <a:latin typeface="Questrial"/>
                <a:ea typeface="Questrial"/>
                <a:cs typeface="Questrial"/>
                <a:sym typeface="Questrial"/>
              </a:rPr>
              <a:t>: </a:t>
            </a:r>
            <a:r>
              <a:rPr lang="en-US" sz="2000" u="sng">
                <a:solidFill>
                  <a:schemeClr val="dk1"/>
                </a:solidFill>
                <a:latin typeface="Questrial"/>
                <a:ea typeface="Questrial"/>
                <a:cs typeface="Questrial"/>
                <a:sym typeface="Questrial"/>
              </a:rPr>
              <a:t>https://www.facebook.com/globemissionearth</a:t>
            </a:r>
            <a:r>
              <a:rPr lang="en-US" sz="2000" u="sng">
                <a:solidFill>
                  <a:schemeClr val="hlink"/>
                </a:solidFill>
                <a:latin typeface="Questrial"/>
                <a:ea typeface="Questrial"/>
                <a:cs typeface="Questrial"/>
                <a:sym typeface="Questrial"/>
              </a:rPr>
              <a:t>/</a:t>
            </a:r>
            <a:endParaRPr sz="2000">
              <a:solidFill>
                <a:srgbClr val="000000"/>
              </a:solidFill>
              <a:latin typeface="Questrial"/>
              <a:ea typeface="Questrial"/>
              <a:cs typeface="Questrial"/>
              <a:sym typeface="Questrial"/>
            </a:endParaRPr>
          </a:p>
        </p:txBody>
      </p:sp>
      <p:graphicFrame>
        <p:nvGraphicFramePr>
          <p:cNvPr id="468" name="Google Shape;468;p41"/>
          <p:cNvGraphicFramePr/>
          <p:nvPr/>
        </p:nvGraphicFramePr>
        <p:xfrm>
          <a:off x="1981200" y="533400"/>
          <a:ext cx="3000000" cy="3000000"/>
        </p:xfrm>
        <a:graphic>
          <a:graphicData uri="http://schemas.openxmlformats.org/drawingml/2006/table">
            <a:tbl>
              <a:tblPr>
                <a:noFill/>
                <a:tableStyleId>{A8BED326-CCB6-4950-9E92-995077CA0B63}</a:tableStyleId>
              </a:tblPr>
              <a:tblGrid>
                <a:gridCol w="4505875">
                  <a:extLst>
                    <a:ext uri="{9D8B030D-6E8A-4147-A177-3AD203B41FA5}">
                      <a16:colId xmlns:a16="http://schemas.microsoft.com/office/drawing/2014/main" val="20000"/>
                    </a:ext>
                  </a:extLst>
                </a:gridCol>
              </a:tblGrid>
              <a:tr h="821525">
                <a:tc>
                  <a:txBody>
                    <a:bodyPr/>
                    <a:lstStyle/>
                    <a:p>
                      <a:pPr marL="0" marR="0" lvl="0" indent="0" algn="l" rtl="0">
                        <a:spcBef>
                          <a:spcPts val="0"/>
                        </a:spcBef>
                        <a:spcAft>
                          <a:spcPts val="0"/>
                        </a:spcAft>
                        <a:buClr>
                          <a:schemeClr val="dk1"/>
                        </a:buClr>
                        <a:buSzPts val="2400"/>
                        <a:buFont typeface="Arial"/>
                        <a:buNone/>
                      </a:pPr>
                      <a:r>
                        <a:rPr lang="en-US" sz="2400" b="1" u="none" strike="noStrike" cap="none"/>
                        <a:t>Kevin Czajkowski</a:t>
                      </a:r>
                      <a:endParaRPr sz="2400" b="1" u="none" strike="noStrike" cap="none"/>
                    </a:p>
                  </a:txBody>
                  <a:tcPr marL="91450" marR="91450" marT="45750" marB="45750" anchor="ctr"/>
                </a:tc>
                <a:extLst>
                  <a:ext uri="{0D108BD9-81ED-4DB2-BD59-A6C34878D82A}">
                    <a16:rowId xmlns:a16="http://schemas.microsoft.com/office/drawing/2014/main" val="10000"/>
                  </a:ext>
                </a:extLst>
              </a:tr>
              <a:tr h="821525">
                <a:tc>
                  <a:txBody>
                    <a:bodyPr/>
                    <a:lstStyle/>
                    <a:p>
                      <a:pPr marL="0" marR="0" lvl="0" indent="0" algn="l" rtl="0">
                        <a:spcBef>
                          <a:spcPts val="0"/>
                        </a:spcBef>
                        <a:spcAft>
                          <a:spcPts val="0"/>
                        </a:spcAft>
                        <a:buClr>
                          <a:schemeClr val="dk1"/>
                        </a:buClr>
                        <a:buSzPts val="2400"/>
                        <a:buFont typeface="Arial"/>
                        <a:buNone/>
                      </a:pPr>
                      <a:r>
                        <a:rPr lang="en-US" sz="2400" u="none" strike="noStrike" cap="none"/>
                        <a:t>Kevin.czajkowski@utoledo.edu</a:t>
                      </a:r>
                      <a:endParaRPr sz="2400" u="none" strike="noStrike" cap="none"/>
                    </a:p>
                  </a:txBody>
                  <a:tcPr marL="91450" marR="91450" marT="45750" marB="45750"/>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5"/>
          <p:cNvPicPr preferRelativeResize="0"/>
          <p:nvPr/>
        </p:nvPicPr>
        <p:blipFill rotWithShape="1">
          <a:blip r:embed="rId3">
            <a:alphaModFix/>
          </a:blip>
          <a:srcRect l="7779" t="10001" r="8888"/>
          <a:stretch/>
        </p:blipFill>
        <p:spPr>
          <a:xfrm>
            <a:off x="7315200" y="4419601"/>
            <a:ext cx="2667000" cy="1920875"/>
          </a:xfrm>
          <a:prstGeom prst="rect">
            <a:avLst/>
          </a:prstGeom>
          <a:noFill/>
          <a:ln>
            <a:noFill/>
          </a:ln>
        </p:spPr>
      </p:pic>
      <p:pic>
        <p:nvPicPr>
          <p:cNvPr id="141" name="Google Shape;141;p5"/>
          <p:cNvPicPr preferRelativeResize="0"/>
          <p:nvPr/>
        </p:nvPicPr>
        <p:blipFill rotWithShape="1">
          <a:blip r:embed="rId4">
            <a:alphaModFix/>
          </a:blip>
          <a:srcRect l="21093" t="23621" r="30469" b="11923"/>
          <a:stretch/>
        </p:blipFill>
        <p:spPr>
          <a:xfrm>
            <a:off x="1676400" y="1143000"/>
            <a:ext cx="5011738" cy="5334000"/>
          </a:xfrm>
          <a:prstGeom prst="rect">
            <a:avLst/>
          </a:prstGeom>
          <a:noFill/>
          <a:ln>
            <a:noFill/>
          </a:ln>
        </p:spPr>
      </p:pic>
      <p:pic>
        <p:nvPicPr>
          <p:cNvPr id="142" name="Google Shape;142;p5"/>
          <p:cNvPicPr preferRelativeResize="0"/>
          <p:nvPr/>
        </p:nvPicPr>
        <p:blipFill rotWithShape="1">
          <a:blip r:embed="rId5">
            <a:alphaModFix/>
          </a:blip>
          <a:srcRect l="14443" t="8333"/>
          <a:stretch/>
        </p:blipFill>
        <p:spPr>
          <a:xfrm>
            <a:off x="7239000" y="2209800"/>
            <a:ext cx="2819400" cy="2014538"/>
          </a:xfrm>
          <a:prstGeom prst="rect">
            <a:avLst/>
          </a:prstGeom>
          <a:noFill/>
          <a:ln>
            <a:noFill/>
          </a:ln>
        </p:spPr>
      </p:pic>
      <p:sp>
        <p:nvSpPr>
          <p:cNvPr id="143" name="Google Shape;143;p5"/>
          <p:cNvSpPr txBox="1"/>
          <p:nvPr/>
        </p:nvSpPr>
        <p:spPr>
          <a:xfrm>
            <a:off x="1905000" y="304800"/>
            <a:ext cx="8610600" cy="19383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Central Catholic High School Students Tried Out the IRT’s - 2002</a:t>
            </a:r>
            <a:endParaRPr/>
          </a:p>
          <a:p>
            <a:pPr marL="0" marR="0" lvl="0" indent="0" algn="l" rtl="0">
              <a:spcBef>
                <a:spcPts val="0"/>
              </a:spcBef>
              <a:spcAft>
                <a:spcPts val="0"/>
              </a:spcAft>
              <a:buClr>
                <a:schemeClr val="dk1"/>
              </a:buClr>
              <a:buSzPts val="2400"/>
              <a:buFont typeface="Times New Roman"/>
              <a:buNone/>
            </a:pPr>
            <a:endParaRPr sz="24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						Inner-city schools </a:t>
            </a:r>
            <a:endParaRPr/>
          </a:p>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						cannot take many other </a:t>
            </a:r>
            <a:endParaRPr/>
          </a:p>
          <a:p>
            <a:pPr marL="0" marR="0" lvl="0" indent="0" algn="l" rtl="0">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						GLOBE observations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txBox="1">
            <a:spLocks noGrp="1"/>
          </p:cNvSpPr>
          <p:nvPr>
            <p:ph type="ctrTitle"/>
          </p:nvPr>
        </p:nvSpPr>
        <p:spPr>
          <a:xfrm>
            <a:off x="7564073" y="451659"/>
            <a:ext cx="3769454" cy="68718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2000"/>
              <a:buFont typeface="Play"/>
              <a:buNone/>
            </a:pPr>
            <a:r>
              <a:rPr lang="en-US" sz="2000"/>
              <a:t>3 GLOBE Groups have visited the White House for Science Fairs</a:t>
            </a:r>
            <a:endParaRPr/>
          </a:p>
        </p:txBody>
      </p:sp>
      <p:sp>
        <p:nvSpPr>
          <p:cNvPr id="149" name="Google Shape;149;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50" name="Google Shape;150;p6"/>
          <p:cNvPicPr preferRelativeResize="0"/>
          <p:nvPr/>
        </p:nvPicPr>
        <p:blipFill rotWithShape="1">
          <a:blip r:embed="rId3">
            <a:alphaModFix/>
          </a:blip>
          <a:srcRect l="25832" t="12666" r="41667" b="45332"/>
          <a:stretch/>
        </p:blipFill>
        <p:spPr>
          <a:xfrm>
            <a:off x="6205539" y="3216275"/>
            <a:ext cx="4154487" cy="3354388"/>
          </a:xfrm>
          <a:prstGeom prst="rect">
            <a:avLst/>
          </a:prstGeom>
          <a:noFill/>
          <a:ln>
            <a:noFill/>
          </a:ln>
        </p:spPr>
      </p:pic>
      <p:pic>
        <p:nvPicPr>
          <p:cNvPr id="151" name="Google Shape;151;p6" descr="Suzan.jpg"/>
          <p:cNvPicPr preferRelativeResize="0"/>
          <p:nvPr/>
        </p:nvPicPr>
        <p:blipFill rotWithShape="1">
          <a:blip r:embed="rId4">
            <a:alphaModFix/>
          </a:blip>
          <a:srcRect l="-5531" r="-5531"/>
          <a:stretch/>
        </p:blipFill>
        <p:spPr>
          <a:xfrm>
            <a:off x="1716089" y="201614"/>
            <a:ext cx="5976937" cy="3286125"/>
          </a:xfrm>
          <a:prstGeom prst="rect">
            <a:avLst/>
          </a:prstGeom>
          <a:noFill/>
          <a:ln>
            <a:noFill/>
          </a:ln>
        </p:spPr>
      </p:pic>
      <p:pic>
        <p:nvPicPr>
          <p:cNvPr id="152" name="Google Shape;152;p6" descr="IMG_0177.jpg"/>
          <p:cNvPicPr preferRelativeResize="0"/>
          <p:nvPr/>
        </p:nvPicPr>
        <p:blipFill rotWithShape="1">
          <a:blip r:embed="rId5">
            <a:alphaModFix/>
          </a:blip>
          <a:srcRect l="4887" t="10143" r="27157" b="30663"/>
          <a:stretch/>
        </p:blipFill>
        <p:spPr>
          <a:xfrm>
            <a:off x="1752600" y="3665538"/>
            <a:ext cx="4343400" cy="28368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7"/>
          <p:cNvPicPr preferRelativeResize="0"/>
          <p:nvPr/>
        </p:nvPicPr>
        <p:blipFill rotWithShape="1">
          <a:blip r:embed="rId3">
            <a:alphaModFix/>
          </a:blip>
          <a:srcRect/>
          <a:stretch/>
        </p:blipFill>
        <p:spPr>
          <a:xfrm>
            <a:off x="1828800" y="1371601"/>
            <a:ext cx="8610600" cy="5381625"/>
          </a:xfrm>
          <a:prstGeom prst="rect">
            <a:avLst/>
          </a:prstGeom>
          <a:noFill/>
          <a:ln>
            <a:noFill/>
          </a:ln>
        </p:spPr>
      </p:pic>
      <p:sp>
        <p:nvSpPr>
          <p:cNvPr id="158" name="Google Shape;158;p7"/>
          <p:cNvSpPr txBox="1"/>
          <p:nvPr/>
        </p:nvSpPr>
        <p:spPr>
          <a:xfrm>
            <a:off x="2133600" y="104775"/>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0" u="none" strike="noStrike" cap="none">
                <a:solidFill>
                  <a:srgbClr val="333333"/>
                </a:solidFill>
                <a:latin typeface="Helvetica Neue"/>
                <a:ea typeface="Helvetica Neue"/>
                <a:cs typeface="Helvetica Neue"/>
                <a:sym typeface="Helvetica Neue"/>
              </a:rPr>
              <a:t>In 2016 GLOBE Mission EARTH was funded by NASA Science Activation Program</a:t>
            </a:r>
            <a:br>
              <a:rPr lang="en-US" sz="2800" b="1" i="0" u="none" strike="noStrike" cap="none">
                <a:solidFill>
                  <a:srgbClr val="333333"/>
                </a:solidFill>
                <a:latin typeface="Helvetica Neue"/>
                <a:ea typeface="Helvetica Neue"/>
                <a:cs typeface="Helvetica Neue"/>
                <a:sym typeface="Helvetica Neue"/>
              </a:rPr>
            </a:br>
            <a:endParaRPr sz="2800" b="0" i="0" u="none" strike="noStrike" cap="none">
              <a:solidFill>
                <a:schemeClr val="dk2"/>
              </a:solidFill>
              <a:latin typeface="Play"/>
              <a:ea typeface="Play"/>
              <a:cs typeface="Play"/>
              <a:sym typeface="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8"/>
          <p:cNvPicPr preferRelativeResize="0"/>
          <p:nvPr/>
        </p:nvPicPr>
        <p:blipFill rotWithShape="1">
          <a:blip r:embed="rId3">
            <a:alphaModFix/>
          </a:blip>
          <a:srcRect l="12500" t="10001" r="19999" b="14000"/>
          <a:stretch/>
        </p:blipFill>
        <p:spPr>
          <a:xfrm>
            <a:off x="1447800" y="1368426"/>
            <a:ext cx="8229600" cy="5414963"/>
          </a:xfrm>
          <a:prstGeom prst="rect">
            <a:avLst/>
          </a:prstGeom>
          <a:noFill/>
          <a:ln>
            <a:noFill/>
          </a:ln>
        </p:spPr>
      </p:pic>
      <p:pic>
        <p:nvPicPr>
          <p:cNvPr id="164" name="Google Shape;164;p8" descr="A blue circle with a planet earth and white text&#10;&#10;Description automatically generated"/>
          <p:cNvPicPr preferRelativeResize="0"/>
          <p:nvPr/>
        </p:nvPicPr>
        <p:blipFill rotWithShape="1">
          <a:blip r:embed="rId4">
            <a:alphaModFix/>
          </a:blip>
          <a:srcRect/>
          <a:stretch/>
        </p:blipFill>
        <p:spPr>
          <a:xfrm>
            <a:off x="9188450" y="5257801"/>
            <a:ext cx="1479550" cy="1482725"/>
          </a:xfrm>
          <a:prstGeom prst="rect">
            <a:avLst/>
          </a:prstGeom>
          <a:noFill/>
          <a:ln>
            <a:noFill/>
          </a:ln>
        </p:spPr>
      </p:pic>
      <p:sp>
        <p:nvSpPr>
          <p:cNvPr id="165" name="Google Shape;165;p8"/>
          <p:cNvSpPr txBox="1"/>
          <p:nvPr/>
        </p:nvSpPr>
        <p:spPr>
          <a:xfrm>
            <a:off x="2496085" y="1"/>
            <a:ext cx="7512569"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Play"/>
                <a:ea typeface="Play"/>
                <a:cs typeface="Play"/>
                <a:sym typeface="Play"/>
              </a:rPr>
              <a:t>GLOBE MISSION EARTH</a:t>
            </a:r>
            <a:endParaRPr/>
          </a:p>
          <a:p>
            <a:pPr marL="0" marR="0" lvl="0" indent="0" algn="ctr" rtl="0">
              <a:spcBef>
                <a:spcPts val="0"/>
              </a:spcBef>
              <a:spcAft>
                <a:spcPts val="0"/>
              </a:spcAft>
              <a:buNone/>
            </a:pPr>
            <a:r>
              <a:rPr lang="en-US" sz="2800" b="0" i="0" u="none" strike="noStrike" cap="none">
                <a:solidFill>
                  <a:schemeClr val="dk1"/>
                </a:solidFill>
                <a:latin typeface="Play"/>
                <a:ea typeface="Play"/>
                <a:cs typeface="Play"/>
                <a:sym typeface="Play"/>
              </a:rPr>
              <a:t>Fusing GLOBE with NASA Assets to Build Systemic</a:t>
            </a:r>
            <a:endParaRPr/>
          </a:p>
          <a:p>
            <a:pPr marL="0" marR="0" lvl="0" indent="0" algn="ctr" rtl="0">
              <a:spcBef>
                <a:spcPts val="0"/>
              </a:spcBef>
              <a:spcAft>
                <a:spcPts val="0"/>
              </a:spcAft>
              <a:buNone/>
            </a:pPr>
            <a:r>
              <a:rPr lang="en-US" sz="2800" b="0" i="0" u="none" strike="noStrike" cap="none">
                <a:solidFill>
                  <a:schemeClr val="dk1"/>
                </a:solidFill>
                <a:latin typeface="Play"/>
                <a:ea typeface="Play"/>
                <a:cs typeface="Play"/>
                <a:sym typeface="Play"/>
              </a:rPr>
              <a:t>Innovation in STEM Education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9" descr="mod11pic_4-15-2005"/>
          <p:cNvPicPr preferRelativeResize="0"/>
          <p:nvPr/>
        </p:nvPicPr>
        <p:blipFill rotWithShape="1">
          <a:blip r:embed="rId3">
            <a:alphaModFix/>
          </a:blip>
          <a:srcRect/>
          <a:stretch/>
        </p:blipFill>
        <p:spPr>
          <a:xfrm>
            <a:off x="2286000" y="64869"/>
            <a:ext cx="7740778" cy="6259732"/>
          </a:xfrm>
          <a:prstGeom prst="rect">
            <a:avLst/>
          </a:prstGeom>
          <a:noFill/>
          <a:ln>
            <a:noFill/>
          </a:ln>
        </p:spPr>
      </p:pic>
      <p:sp>
        <p:nvSpPr>
          <p:cNvPr id="172" name="Google Shape;172;p9"/>
          <p:cNvSpPr txBox="1"/>
          <p:nvPr/>
        </p:nvSpPr>
        <p:spPr>
          <a:xfrm>
            <a:off x="1524000" y="6324601"/>
            <a:ext cx="8763000" cy="777875"/>
          </a:xfrm>
          <a:prstGeom prst="rect">
            <a:avLst/>
          </a:prstGeom>
          <a:noFill/>
          <a:ln>
            <a:noFill/>
          </a:ln>
        </p:spPr>
        <p:txBody>
          <a:bodyPr spcFirstLastPara="1" wrap="square" lIns="91425" tIns="45700" rIns="91425" bIns="45700" anchor="t" anchorCtr="0">
            <a:spAutoFit/>
          </a:bodyPr>
          <a:lstStyle/>
          <a:p>
            <a:pPr marL="0" marR="0" lvl="0" indent="-101600" algn="l" rtl="0">
              <a:lnSpc>
                <a:spcPct val="90000"/>
              </a:lnSpc>
              <a:spcBef>
                <a:spcPts val="0"/>
              </a:spcBef>
              <a:spcAft>
                <a:spcPts val="0"/>
              </a:spcAft>
              <a:buClr>
                <a:schemeClr val="dk1"/>
              </a:buClr>
              <a:buSzPts val="1600"/>
              <a:buFont typeface="Times New Roman"/>
              <a:buChar char="•"/>
            </a:pPr>
            <a:r>
              <a:rPr lang="en-US" sz="1600" b="0" i="0" u="none" strike="noStrike" cap="none">
                <a:solidFill>
                  <a:schemeClr val="dk1"/>
                </a:solidFill>
                <a:latin typeface="Times New Roman"/>
                <a:ea typeface="Times New Roman"/>
                <a:cs typeface="Times New Roman"/>
                <a:sym typeface="Times New Roman"/>
              </a:rPr>
              <a:t>Image from the Institute for Computational Earth System Science(ICESS), University of California, Santa Barbara, Zhengming Wan, Product PI</a:t>
            </a:r>
            <a:endParaRPr/>
          </a:p>
          <a:p>
            <a:pPr marL="0" marR="0" lvl="0" indent="0" algn="l" rtl="0">
              <a:spcBef>
                <a:spcPts val="0"/>
              </a:spcBef>
              <a:spcAft>
                <a:spcPts val="0"/>
              </a:spcAft>
              <a:buClr>
                <a:schemeClr val="dk1"/>
              </a:buClr>
              <a:buSzPts val="1600"/>
              <a:buFont typeface="Times New Roman"/>
              <a:buNone/>
            </a:pPr>
            <a:endParaRPr sz="1600" b="0" i="0" u="none" strike="noStrike" cap="none">
              <a:solidFill>
                <a:schemeClr val="dk1"/>
              </a:solidFill>
              <a:latin typeface="Times New Roman"/>
              <a:ea typeface="Times New Roman"/>
              <a:cs typeface="Times New Roman"/>
              <a:sym typeface="Times New Roman"/>
            </a:endParaRPr>
          </a:p>
        </p:txBody>
      </p:sp>
      <p:sp>
        <p:nvSpPr>
          <p:cNvPr id="173" name="Google Shape;173;p9"/>
          <p:cNvSpPr txBox="1"/>
          <p:nvPr/>
        </p:nvSpPr>
        <p:spPr>
          <a:xfrm>
            <a:off x="136525" y="1508125"/>
            <a:ext cx="2149475" cy="1920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000"/>
              <a:buFont typeface="Times New Roman"/>
              <a:buNone/>
            </a:pPr>
            <a:r>
              <a:rPr lang="en-US" sz="2000" b="0" i="0" u="none" strike="noStrike" cap="none">
                <a:solidFill>
                  <a:schemeClr val="dk2"/>
                </a:solidFill>
                <a:latin typeface="Times New Roman"/>
                <a:ea typeface="Times New Roman"/>
                <a:cs typeface="Times New Roman"/>
                <a:sym typeface="Times New Roman"/>
              </a:rPr>
              <a:t>MOD11 Surface Temperature Image with GLOBE Ts Schools, April 15, 2005</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3673</Words>
  <Application>Microsoft Office PowerPoint</Application>
  <PresentationFormat>Widescreen</PresentationFormat>
  <Paragraphs>253</Paragraphs>
  <Slides>41</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Calibri</vt:lpstr>
      <vt:lpstr>Play</vt:lpstr>
      <vt:lpstr>Questrial</vt:lpstr>
      <vt:lpstr>Times New Roman</vt:lpstr>
      <vt:lpstr>Arimo</vt:lpstr>
      <vt:lpstr>Merriweather Sans</vt:lpstr>
      <vt:lpstr>Arial</vt:lpstr>
      <vt:lpstr>Helvetica Neue</vt:lpstr>
      <vt:lpstr>Office Theme</vt:lpstr>
      <vt:lpstr>PowerPoint Presentation</vt:lpstr>
      <vt:lpstr>Kevin Czajkowski - About me</vt:lpstr>
      <vt:lpstr>Kevin Czajkowski - About me</vt:lpstr>
      <vt:lpstr>The Start: Southern Great Plains 1999 (SGP99) experiment </vt:lpstr>
      <vt:lpstr>PowerPoint Presentation</vt:lpstr>
      <vt:lpstr>3 GLOBE Groups have visited the White House for Science Fairs</vt:lpstr>
      <vt:lpstr>PowerPoint Presentation</vt:lpstr>
      <vt:lpstr>PowerPoint Presentation</vt:lpstr>
      <vt:lpstr>PowerPoint Presentation</vt:lpstr>
      <vt:lpstr>Think about </vt:lpstr>
      <vt:lpstr>PowerPoint Presentation</vt:lpstr>
      <vt:lpstr>Surface temperature observations in the last 5 years</vt:lpstr>
      <vt:lpstr>MODIS Terra LST vs. student surface temperature</vt:lpstr>
      <vt:lpstr>PowerPoint Presentation</vt:lpstr>
      <vt:lpstr>PowerPoint Presentation</vt:lpstr>
      <vt:lpstr>PowerPoint Presentation</vt:lpstr>
      <vt:lpstr>GLOBE Malta - Cooling Down Project Students meet mayors to explore  solutions for ‘cooler’ localities</vt:lpstr>
      <vt:lpstr>PowerPoint Presentation</vt:lpstr>
      <vt:lpstr>Surface Temperature Being Taken in Ireland</vt:lpstr>
      <vt:lpstr>PowerPoint Presentation</vt:lpstr>
      <vt:lpstr>PowerPoint Presentation</vt:lpstr>
      <vt:lpstr>https://sites.google.com/view/uhieforstudents</vt:lpstr>
      <vt:lpstr>What you need to collect data: </vt:lpstr>
      <vt:lpstr>Infrared Thermometer Specifications</vt:lpstr>
      <vt:lpstr>Calibrate your Infrared Thermometer</vt:lpstr>
      <vt:lpstr>Collecting Data using an Infrared Thermometer</vt:lpstr>
      <vt:lpstr>Data Collection: Overview</vt:lpstr>
      <vt:lpstr>1. Choose homogenous study areas.</vt:lpstr>
      <vt:lpstr>2. Collect GPS data of the center of each study area. If you are using the GLOBE Observer app on your phone, the latitude and longitude are automatically recorded.</vt:lpstr>
      <vt:lpstr>3. Take 9 random surface temperature readings</vt:lpstr>
      <vt:lpstr>Caution! </vt:lpstr>
      <vt:lpstr>Caution! 1</vt:lpstr>
      <vt:lpstr>Caution! 2</vt:lpstr>
      <vt:lpstr>Urban Heat Island Mapping Toledo, OH  Beatrice Miringu – Sustainability Coordinator, City of Toledo</vt:lpstr>
      <vt:lpstr>PowerPoint Presentation</vt:lpstr>
      <vt:lpstr>PowerPoint Presentation</vt:lpstr>
      <vt:lpstr>PowerPoint Presentation</vt:lpstr>
      <vt:lpstr>PowerPoint Presentation</vt:lpstr>
      <vt:lpstr>GLOBE e-Training/Atmosphere/ Surface Temperature https://www.globe.gov/get-trained/protocol-etraining/protocol-etraining-modules/etraining-modules//16867642/12267</vt:lpstr>
      <vt:lpstr>Urban Heat Island from Landsat Satellite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Czajkowski, Kevin</dc:creator>
  <cp:lastModifiedBy>Mariana Savino</cp:lastModifiedBy>
  <cp:revision>1</cp:revision>
  <dcterms:created xsi:type="dcterms:W3CDTF">2024-05-08T01:30:21Z</dcterms:created>
  <dcterms:modified xsi:type="dcterms:W3CDTF">2025-02-20T19:12:50Z</dcterms:modified>
</cp:coreProperties>
</file>