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firstSlideNum="0"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Lst>
  <p:sldSz cy="6858000" cx="9144000"/>
  <p:notesSz cx="6858000" cy="9144000"/>
  <p:embeddedFontLst>
    <p:embeddedFont>
      <p:font typeface="Radley"/>
      <p:regular r:id="rId59"/>
      <p:italic r:id="rId6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61" roundtripDataSignature="AMtx7mi24yCnQqwKlLfrEeTU+nmyow4O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Radley-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font" Target="fonts/Radley-regular.fntdata"/><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s-AR"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 name="Google Shape;176;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 name="Google Shape;221;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2" name="Google Shape;282;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7" name="Google Shape;317;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9" name="Google Shape;339;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0" name="Google Shape;360;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2" name="Google Shape;372;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5" name="Google Shape;385;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2" name="Google Shape;422;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7" name="Google Shape;447;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8" name="Google Shape;508;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6" name="Google Shape;576;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8" name="Google Shape;588;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9" name="Google Shape;599;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0" name="Google Shape;610;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1" name="Google Shape;611;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4" name="Google Shape;624;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5" name="Google Shape;645;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5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8" name="Google Shape;668;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0" name="Google Shape;680;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5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5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 name="Google Shape;14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56"/>
          <p:cNvSpPr txBox="1"/>
          <p:nvPr>
            <p:ph type="ctrTitle"/>
          </p:nvPr>
        </p:nvSpPr>
        <p:spPr>
          <a:xfrm>
            <a:off x="685800" y="1122363"/>
            <a:ext cx="77724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 name="Google Shape;15;p56"/>
          <p:cNvSpPr txBox="1"/>
          <p:nvPr>
            <p:ph idx="1" type="subTitle"/>
          </p:nvPr>
        </p:nvSpPr>
        <p:spPr>
          <a:xfrm>
            <a:off x="1143000" y="3602038"/>
            <a:ext cx="6858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 name="Google Shape;16;p56"/>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56"/>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8" name="Google Shape;18;p5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65"/>
          <p:cNvSpPr txBox="1"/>
          <p:nvPr>
            <p:ph type="title"/>
          </p:nvPr>
        </p:nvSpPr>
        <p:spPr>
          <a:xfrm rot="5400000">
            <a:off x="4623593" y="2285206"/>
            <a:ext cx="5811838" cy="197167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5"/>
          <p:cNvSpPr txBox="1"/>
          <p:nvPr>
            <p:ph idx="1" type="body"/>
          </p:nvPr>
        </p:nvSpPr>
        <p:spPr>
          <a:xfrm rot="5400000">
            <a:off x="623093" y="370681"/>
            <a:ext cx="5811838" cy="58007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65"/>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65"/>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6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57"/>
          <p:cNvSpPr txBox="1"/>
          <p:nvPr>
            <p:ph type="title"/>
          </p:nvPr>
        </p:nvSpPr>
        <p:spPr>
          <a:xfrm>
            <a:off x="628650" y="824136"/>
            <a:ext cx="7886700" cy="719138"/>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57"/>
          <p:cNvSpPr txBox="1"/>
          <p:nvPr>
            <p:ph idx="1" type="body"/>
          </p:nvPr>
        </p:nvSpPr>
        <p:spPr>
          <a:xfrm>
            <a:off x="628650" y="1719486"/>
            <a:ext cx="7886700"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55600" lvl="1" marL="914400" algn="l">
              <a:lnSpc>
                <a:spcPct val="90000"/>
              </a:lnSpc>
              <a:spcBef>
                <a:spcPts val="500"/>
              </a:spcBef>
              <a:spcAft>
                <a:spcPts val="0"/>
              </a:spcAft>
              <a:buClr>
                <a:schemeClr val="dk1"/>
              </a:buClr>
              <a:buSzPts val="2000"/>
              <a:buChar char="•"/>
              <a:defRPr sz="2000"/>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57"/>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57"/>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5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pic>
        <p:nvPicPr>
          <p:cNvPr descr="The GLOBE Program: A worldwide Science and education program" id="25" name="Google Shape;25;p57"/>
          <p:cNvPicPr preferRelativeResize="0"/>
          <p:nvPr/>
        </p:nvPicPr>
        <p:blipFill rotWithShape="1">
          <a:blip r:embed="rId2">
            <a:alphaModFix/>
          </a:blip>
          <a:srcRect b="0" l="0" r="0" t="0"/>
          <a:stretch/>
        </p:blipFill>
        <p:spPr>
          <a:xfrm>
            <a:off x="0" y="-56277"/>
            <a:ext cx="9144000" cy="79230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6" name="Shape 26"/>
        <p:cNvGrpSpPr/>
        <p:nvPr/>
      </p:nvGrpSpPr>
      <p:grpSpPr>
        <a:xfrm>
          <a:off x="0" y="0"/>
          <a:ext cx="0" cy="0"/>
          <a:chOff x="0" y="0"/>
          <a:chExt cx="0" cy="0"/>
        </a:xfrm>
      </p:grpSpPr>
      <p:sp>
        <p:nvSpPr>
          <p:cNvPr id="27" name="Google Shape;27;p58"/>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Calibri"/>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8" name="Google Shape;28;p58"/>
          <p:cNvSpPr txBox="1"/>
          <p:nvPr>
            <p:ph idx="1" type="body"/>
          </p:nvPr>
        </p:nvSpPr>
        <p:spPr>
          <a:xfrm>
            <a:off x="628650" y="1825625"/>
            <a:ext cx="3886200" cy="4351338"/>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1"/>
              </a:buClr>
              <a:buSzPts val="2000"/>
              <a:buChar char="•"/>
              <a:defRPr sz="20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 name="Google Shape;29;p58"/>
          <p:cNvSpPr txBox="1"/>
          <p:nvPr>
            <p:ph idx="2" type="body"/>
          </p:nvPr>
        </p:nvSpPr>
        <p:spPr>
          <a:xfrm>
            <a:off x="4629150" y="1825625"/>
            <a:ext cx="38862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58"/>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1" name="Google Shape;31;p58"/>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5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pic>
        <p:nvPicPr>
          <p:cNvPr descr="The GLOBE Program: A worldwide Science and education program" id="33" name="Google Shape;33;p58"/>
          <p:cNvPicPr preferRelativeResize="0"/>
          <p:nvPr/>
        </p:nvPicPr>
        <p:blipFill rotWithShape="1">
          <a:blip r:embed="rId2">
            <a:alphaModFix/>
          </a:blip>
          <a:srcRect b="0" l="0" r="0" t="0"/>
          <a:stretch/>
        </p:blipFill>
        <p:spPr>
          <a:xfrm>
            <a:off x="0" y="0"/>
            <a:ext cx="9144000" cy="792307"/>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4" name="Shape 34"/>
        <p:cNvGrpSpPr/>
        <p:nvPr/>
      </p:nvGrpSpPr>
      <p:grpSpPr>
        <a:xfrm>
          <a:off x="0" y="0"/>
          <a:ext cx="0" cy="0"/>
          <a:chOff x="0" y="0"/>
          <a:chExt cx="0" cy="0"/>
        </a:xfrm>
      </p:grpSpPr>
      <p:sp>
        <p:nvSpPr>
          <p:cNvPr id="35" name="Google Shape;35;p59"/>
          <p:cNvSpPr txBox="1"/>
          <p:nvPr>
            <p:ph type="title"/>
          </p:nvPr>
        </p:nvSpPr>
        <p:spPr>
          <a:xfrm>
            <a:off x="629841"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59"/>
          <p:cNvSpPr txBox="1"/>
          <p:nvPr>
            <p:ph idx="1" type="body"/>
          </p:nvPr>
        </p:nvSpPr>
        <p:spPr>
          <a:xfrm>
            <a:off x="629842" y="1681163"/>
            <a:ext cx="386834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7" name="Google Shape;37;p59"/>
          <p:cNvSpPr txBox="1"/>
          <p:nvPr>
            <p:ph idx="2" type="body"/>
          </p:nvPr>
        </p:nvSpPr>
        <p:spPr>
          <a:xfrm>
            <a:off x="629842" y="2505075"/>
            <a:ext cx="3868340"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59"/>
          <p:cNvSpPr txBox="1"/>
          <p:nvPr>
            <p:ph idx="3" type="body"/>
          </p:nvPr>
        </p:nvSpPr>
        <p:spPr>
          <a:xfrm>
            <a:off x="4629150" y="1681163"/>
            <a:ext cx="38873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59"/>
          <p:cNvSpPr txBox="1"/>
          <p:nvPr>
            <p:ph idx="4" type="body"/>
          </p:nvPr>
        </p:nvSpPr>
        <p:spPr>
          <a:xfrm>
            <a:off x="4629150" y="2505075"/>
            <a:ext cx="3887391"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59"/>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1" name="Google Shape;41;p59"/>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2" name="Google Shape;42;p5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0"/>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60"/>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60"/>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7" name="Google Shape;47;p6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61"/>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61"/>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6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62"/>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62"/>
          <p:cNvSpPr txBox="1"/>
          <p:nvPr>
            <p:ph idx="1" type="body"/>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62"/>
          <p:cNvSpPr txBox="1"/>
          <p:nvPr>
            <p:ph idx="2"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62"/>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62"/>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6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63"/>
          <p:cNvSpPr txBox="1"/>
          <p:nvPr>
            <p:ph type="title"/>
          </p:nvPr>
        </p:nvSpPr>
        <p:spPr>
          <a:xfrm>
            <a:off x="629841" y="457200"/>
            <a:ext cx="2949178"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63"/>
          <p:cNvSpPr/>
          <p:nvPr>
            <p:ph idx="2" type="pic"/>
          </p:nvPr>
        </p:nvSpPr>
        <p:spPr>
          <a:xfrm>
            <a:off x="3887391" y="987426"/>
            <a:ext cx="462915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2" name="Google Shape;62;p63"/>
          <p:cNvSpPr txBox="1"/>
          <p:nvPr>
            <p:ph idx="1" type="body"/>
          </p:nvPr>
        </p:nvSpPr>
        <p:spPr>
          <a:xfrm>
            <a:off x="629841" y="2057400"/>
            <a:ext cx="2949178"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63"/>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63"/>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6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64"/>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64"/>
          <p:cNvSpPr txBox="1"/>
          <p:nvPr>
            <p:ph idx="1" type="body"/>
          </p:nvPr>
        </p:nvSpPr>
        <p:spPr>
          <a:xfrm rot="5400000">
            <a:off x="2396331" y="57944"/>
            <a:ext cx="4351338" cy="7886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64"/>
          <p:cNvSpPr txBox="1"/>
          <p:nvPr>
            <p:ph idx="10" type="dt"/>
          </p:nvPr>
        </p:nvSpPr>
        <p:spPr>
          <a:xfrm>
            <a:off x="628650" y="6356351"/>
            <a:ext cx="20574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64"/>
          <p:cNvSpPr txBox="1"/>
          <p:nvPr>
            <p:ph idx="11" type="ftr"/>
          </p:nvPr>
        </p:nvSpPr>
        <p:spPr>
          <a:xfrm>
            <a:off x="3028950" y="6356351"/>
            <a:ext cx="30861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6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s-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2" Type="http://schemas.openxmlformats.org/officeDocument/2006/relationships/theme" Target="../theme/theme2.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55"/>
          <p:cNvSpPr txBox="1"/>
          <p:nvPr>
            <p:ph type="title"/>
          </p:nvPr>
        </p:nvSpPr>
        <p:spPr>
          <a:xfrm>
            <a:off x="628650" y="365126"/>
            <a:ext cx="78867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5"/>
          <p:cNvSpPr txBox="1"/>
          <p:nvPr>
            <p:ph idx="1" type="body"/>
          </p:nvPr>
        </p:nvSpPr>
        <p:spPr>
          <a:xfrm>
            <a:off x="628650" y="1825625"/>
            <a:ext cx="78867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5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AR"/>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www.globe.gov/news-events/globe-events/virtual-conferences" TargetMode="External"/><Relationship Id="rId4" Type="http://schemas.openxmlformats.org/officeDocument/2006/relationships/image" Target="../media/image20.jpg"/><Relationship Id="rId5" Type="http://schemas.openxmlformats.org/officeDocument/2006/relationships/image" Target="../media/image19.jpg"/><Relationship Id="rId6"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jpg"/><Relationship Id="rId4" Type="http://schemas.openxmlformats.org/officeDocument/2006/relationships/image" Target="../media/image9.jpg"/><Relationship Id="rId5" Type="http://schemas.openxmlformats.org/officeDocument/2006/relationships/hyperlink" Target="http://www.globe.gov/do-globe/for-students/student-research-reports" TargetMode="External"/><Relationship Id="rId6" Type="http://schemas.openxmlformats.org/officeDocument/2006/relationships/image" Target="../media/image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jpg"/><Relationship Id="rId4" Type="http://schemas.openxmlformats.org/officeDocument/2006/relationships/image" Target="../media/image10.jpg"/><Relationship Id="rId5"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 Id="rId4" Type="http://schemas.openxmlformats.org/officeDocument/2006/relationships/image" Target="../media/image22.jpg"/><Relationship Id="rId5" Type="http://schemas.openxmlformats.org/officeDocument/2006/relationships/image" Target="../media/image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jpg"/><Relationship Id="rId4" Type="http://schemas.openxmlformats.org/officeDocument/2006/relationships/hyperlink" Target="http://www.globe.gov/web/globe-international-stem-network" TargetMode="External"/><Relationship Id="rId5" Type="http://schemas.openxmlformats.org/officeDocument/2006/relationships/image" Target="../media/image23.jpg"/><Relationship Id="rId6"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2.jpg"/><Relationship Id="rId4" Type="http://schemas.openxmlformats.org/officeDocument/2006/relationships/image" Target="../media/image25.jpg"/><Relationship Id="rId5" Type="http://schemas.openxmlformats.org/officeDocument/2006/relationships/image" Target="../media/image28.jpg"/><Relationship Id="rId6" Type="http://schemas.openxmlformats.org/officeDocument/2006/relationships/image" Target="../media/image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4.png"/><Relationship Id="rId4" Type="http://schemas.openxmlformats.org/officeDocument/2006/relationships/image" Target="../media/image29.jpg"/><Relationship Id="rId5" Type="http://schemas.openxmlformats.org/officeDocument/2006/relationships/image" Target="../media/image32.jpg"/><Relationship Id="rId6" Type="http://schemas.openxmlformats.org/officeDocument/2006/relationships/image" Target="../media/image44.png"/><Relationship Id="rId7" Type="http://schemas.openxmlformats.org/officeDocument/2006/relationships/image" Target="../media/image3.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jpg"/><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image" Target="../media/image32.jpg"/><Relationship Id="rId5" Type="http://schemas.openxmlformats.org/officeDocument/2006/relationships/image" Target="../media/image44.png"/><Relationship Id="rId6" Type="http://schemas.openxmlformats.org/officeDocument/2006/relationships/image" Target="../media/image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0.jpg"/><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1.jp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globe.gov/" TargetMode="External"/><Relationship Id="rId4" Type="http://schemas.openxmlformats.org/officeDocument/2006/relationships/image" Target="../media/image35.jpg"/><Relationship Id="rId5"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3.jpg"/><Relationship Id="rId4" Type="http://schemas.openxmlformats.org/officeDocument/2006/relationships/image" Target="../media/image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6.jpg"/><Relationship Id="rId4" Type="http://schemas.openxmlformats.org/officeDocument/2006/relationships/image" Target="../media/image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1.jpg"/><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6.jpg"/><Relationship Id="rId4" Type="http://schemas.openxmlformats.org/officeDocument/2006/relationships/image" Target="../media/image37.jpg"/><Relationship Id="rId5" Type="http://schemas.openxmlformats.org/officeDocument/2006/relationships/image" Target="../media/image34.jpg"/><Relationship Id="rId6" Type="http://schemas.openxmlformats.org/officeDocument/2006/relationships/image" Target="../media/image33.jpg"/><Relationship Id="rId7" Type="http://schemas.openxmlformats.org/officeDocument/2006/relationships/image" Target="../media/image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9.jpg"/><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jpg"/><Relationship Id="rId4" Type="http://schemas.openxmlformats.org/officeDocument/2006/relationships/image" Target="../media/image69.jpg"/><Relationship Id="rId5" Type="http://schemas.openxmlformats.org/officeDocument/2006/relationships/image" Target="../media/image32.jpg"/><Relationship Id="rId6" Type="http://schemas.openxmlformats.org/officeDocument/2006/relationships/image" Target="../media/image6.jpg"/><Relationship Id="rId7"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7.jpg"/><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0.jpg"/><Relationship Id="rId4" Type="http://schemas.openxmlformats.org/officeDocument/2006/relationships/image" Target="../media/image7.jpg"/><Relationship Id="rId5" Type="http://schemas.openxmlformats.org/officeDocument/2006/relationships/image" Target="../media/image4.jpg"/><Relationship Id="rId6" Type="http://schemas.openxmlformats.org/officeDocument/2006/relationships/image" Target="../media/image50.png"/><Relationship Id="rId7"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5.jpg"/><Relationship Id="rId4" Type="http://schemas.openxmlformats.org/officeDocument/2006/relationships/image" Target="../media/image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1.jpg"/><Relationship Id="rId4" Type="http://schemas.openxmlformats.org/officeDocument/2006/relationships/hyperlink" Target="http://www.globe.gov/web/elementary-globe" TargetMode="External"/><Relationship Id="rId5" Type="http://schemas.openxmlformats.org/officeDocument/2006/relationships/image" Target="../media/image49.png"/><Relationship Id="rId6" Type="http://schemas.openxmlformats.org/officeDocument/2006/relationships/image" Target="../media/image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2.jpg"/><Relationship Id="rId4" Type="http://schemas.openxmlformats.org/officeDocument/2006/relationships/image" Target="../media/image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4.jpg"/><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3.jpg"/><Relationship Id="rId4" Type="http://schemas.openxmlformats.org/officeDocument/2006/relationships/image" Target="../media/image52.jpg"/><Relationship Id="rId5" Type="http://schemas.openxmlformats.org/officeDocument/2006/relationships/image" Target="../media/image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globe.gov/do-globe/translated-material" TargetMode="External"/><Relationship Id="rId4" Type="http://schemas.openxmlformats.org/officeDocument/2006/relationships/image" Target="../media/image55.png"/><Relationship Id="rId5" Type="http://schemas.openxmlformats.org/officeDocument/2006/relationships/image" Target="../media/image48.jpg"/><Relationship Id="rId6"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7.jpg"/><Relationship Id="rId4" Type="http://schemas.openxmlformats.org/officeDocument/2006/relationships/image" Target="../media/image6.jpg"/><Relationship Id="rId5"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0.png"/><Relationship Id="rId4" Type="http://schemas.openxmlformats.org/officeDocument/2006/relationships/image" Target="../media/image68.png"/><Relationship Id="rId5" Type="http://schemas.openxmlformats.org/officeDocument/2006/relationships/image" Target="../media/image71.png"/><Relationship Id="rId6" Type="http://schemas.openxmlformats.org/officeDocument/2006/relationships/image" Target="../media/image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www.globe.gov/do-globe/globe-teachers-guide" TargetMode="External"/><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hyperlink" Target="http://www.globe.gov/documents/10157/2660220/implementation_guide-intro.pdf" TargetMode="External"/><Relationship Id="rId4" Type="http://schemas.openxmlformats.org/officeDocument/2006/relationships/hyperlink" Target="http://www.globe.gov/documents/10157/2660220/implementation_guide-appendix.pdf" TargetMode="External"/><Relationship Id="rId5" Type="http://schemas.openxmlformats.org/officeDocument/2006/relationships/hyperlink" Target="http://www.globe.gov/documents/10157/380993/Tool+Kit" TargetMode="External"/><Relationship Id="rId6" Type="http://schemas.openxmlformats.org/officeDocument/2006/relationships/image" Target="../media/image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1.jpg"/><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8.jpg"/><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7.png"/><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56.png"/><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www.globe.gov/documents/10157/380993/Tool+Kit" TargetMode="External"/><Relationship Id="rId4" Type="http://schemas.openxmlformats.org/officeDocument/2006/relationships/image" Target="../media/image64.jpg"/><Relationship Id="rId5" Type="http://schemas.openxmlformats.org/officeDocument/2006/relationships/image" Target="../media/image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8.jp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4.jpg"/><Relationship Id="rId5" Type="http://schemas.openxmlformats.org/officeDocument/2006/relationships/image" Target="../media/image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3.png"/><Relationship Id="rId4" Type="http://schemas.openxmlformats.org/officeDocument/2006/relationships/image" Target="../media/image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www.globe.gov/globe-community/partners-ccs" TargetMode="External"/><Relationship Id="rId4" Type="http://schemas.openxmlformats.org/officeDocument/2006/relationships/image" Target="../media/image60.png"/><Relationship Id="rId5" Type="http://schemas.openxmlformats.org/officeDocument/2006/relationships/image" Target="../media/image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docs.google.com/forms/d/1nF4DOebsUPFN2I3Sl73HZkrN_BzFnjAgCBdAQAt_E0I/viewform?c=0&amp;w=1" TargetMode="External"/><Relationship Id="rId4" Type="http://schemas.openxmlformats.org/officeDocument/2006/relationships/hyperlink" Target="http://www.globe.gov/" TargetMode="External"/><Relationship Id="rId5" Type="http://schemas.openxmlformats.org/officeDocument/2006/relationships/hyperlink" Target="http://www.nasa.gov/topics/earth/index.html" TargetMode="External"/><Relationship Id="rId6" Type="http://schemas.openxmlformats.org/officeDocument/2006/relationships/hyperlink" Target="http://climate.nasa.gov/" TargetMode="External"/><Relationship Id="rId7" Type="http://schemas.openxmlformats.org/officeDocument/2006/relationships/image" Target="../media/image59.png"/><Relationship Id="rId8" Type="http://schemas.openxmlformats.org/officeDocument/2006/relationships/image" Target="../media/image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7.png"/><Relationship Id="rId4" Type="http://schemas.openxmlformats.org/officeDocument/2006/relationships/image" Target="../media/image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2.png"/><Relationship Id="rId4" Type="http://schemas.openxmlformats.org/officeDocument/2006/relationships/hyperlink" Target="mailto:lac_rco@educ.austral.edu.ar" TargetMode="External"/><Relationship Id="rId9" Type="http://schemas.openxmlformats.org/officeDocument/2006/relationships/image" Target="../media/image65.jpg"/><Relationship Id="rId5" Type="http://schemas.openxmlformats.org/officeDocument/2006/relationships/hyperlink" Target="mailto:GLOBELAC.COMMUNICATIONS@EDUC.AUSTRAL.EDU.AR" TargetMode="External"/><Relationship Id="rId6" Type="http://schemas.openxmlformats.org/officeDocument/2006/relationships/hyperlink" Target="https://www.instagram.com/globe_lac/" TargetMode="External"/><Relationship Id="rId7" Type="http://schemas.openxmlformats.org/officeDocument/2006/relationships/hyperlink" Target="https://www.facebook.com/GLOBELAC" TargetMode="External"/><Relationship Id="rId8"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jpg"/><Relationship Id="rId4" Type="http://schemas.openxmlformats.org/officeDocument/2006/relationships/hyperlink" Target="http://www.globe.gov/globe-data/visualize-and-retrieve-data" TargetMode="External"/><Relationship Id="rId5"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jp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
          <p:cNvSpPr txBox="1"/>
          <p:nvPr>
            <p:ph type="ctrTitle"/>
          </p:nvPr>
        </p:nvSpPr>
        <p:spPr>
          <a:xfrm>
            <a:off x="2845498" y="378224"/>
            <a:ext cx="6028631"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800"/>
              <a:buFont typeface="Calibri"/>
              <a:buNone/>
            </a:pPr>
            <a:r>
              <a:rPr lang="es-AR" sz="4800"/>
              <a:t>Introducción a GLOBE</a:t>
            </a:r>
            <a:endParaRPr sz="4800"/>
          </a:p>
        </p:txBody>
      </p:sp>
      <p:sp>
        <p:nvSpPr>
          <p:cNvPr id="84" name="Google Shape;84;p1"/>
          <p:cNvSpPr txBox="1"/>
          <p:nvPr>
            <p:ph idx="1" type="subTitle"/>
          </p:nvPr>
        </p:nvSpPr>
        <p:spPr>
          <a:xfrm>
            <a:off x="3302698" y="3161977"/>
            <a:ext cx="4813296" cy="16557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3600"/>
              <a:buNone/>
            </a:pPr>
            <a:r>
              <a:rPr lang="es-AR" sz="3600">
                <a:latin typeface="Calibri"/>
                <a:ea typeface="Calibri"/>
                <a:cs typeface="Calibri"/>
                <a:sym typeface="Calibri"/>
              </a:rPr>
              <a:t>Un Programa Mundial de Ciencia y Educación</a:t>
            </a:r>
            <a:endParaRPr/>
          </a:p>
          <a:p>
            <a:pPr indent="0" lvl="0" marL="0" rtl="0" algn="ctr">
              <a:lnSpc>
                <a:spcPct val="90000"/>
              </a:lnSpc>
              <a:spcBef>
                <a:spcPts val="1000"/>
              </a:spcBef>
              <a:spcAft>
                <a:spcPts val="0"/>
              </a:spcAft>
              <a:buClr>
                <a:schemeClr val="dk1"/>
              </a:buClr>
              <a:buSzPts val="3600"/>
              <a:buNone/>
            </a:pPr>
            <a:r>
              <a:rPr lang="es-AR" sz="3600">
                <a:latin typeface="Calibri"/>
                <a:ea typeface="Calibri"/>
                <a:cs typeface="Calibri"/>
                <a:sym typeface="Calibri"/>
              </a:rPr>
              <a:t>Módulo de eTraining</a:t>
            </a:r>
            <a:endParaRPr sz="3600">
              <a:latin typeface="Calibri"/>
              <a:ea typeface="Calibri"/>
              <a:cs typeface="Calibri"/>
              <a:sym typeface="Calibri"/>
            </a:endParaRPr>
          </a:p>
        </p:txBody>
      </p:sp>
      <p:pic>
        <p:nvPicPr>
          <p:cNvPr descr="left_globe.png" id="85" name="Google Shape;85;p1"/>
          <p:cNvPicPr preferRelativeResize="0"/>
          <p:nvPr/>
        </p:nvPicPr>
        <p:blipFill rotWithShape="1">
          <a:blip r:embed="rId3">
            <a:alphaModFix/>
          </a:blip>
          <a:srcRect b="0" l="0" r="0" t="0"/>
          <a:stretch/>
        </p:blipFill>
        <p:spPr>
          <a:xfrm>
            <a:off x="0" y="1039167"/>
            <a:ext cx="2724839" cy="5201965"/>
          </a:xfrm>
          <a:prstGeom prst="rect">
            <a:avLst/>
          </a:prstGeom>
          <a:noFill/>
          <a:ln>
            <a:noFill/>
          </a:ln>
        </p:spPr>
      </p:pic>
      <p:grpSp>
        <p:nvGrpSpPr>
          <p:cNvPr id="86" name="Google Shape;86;p1"/>
          <p:cNvGrpSpPr/>
          <p:nvPr/>
        </p:nvGrpSpPr>
        <p:grpSpPr>
          <a:xfrm>
            <a:off x="0" y="-17929"/>
            <a:ext cx="9144000" cy="792307"/>
            <a:chOff x="0" y="-17929"/>
            <a:chExt cx="9144000" cy="792307"/>
          </a:xfrm>
        </p:grpSpPr>
        <p:pic>
          <p:nvPicPr>
            <p:cNvPr descr="The GLOBE Program: A worldwide Science and education program. Introduction to GLOBE" id="87" name="Google Shape;87;p1"/>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88" name="Google Shape;88;p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10"/>
          <p:cNvSpPr txBox="1"/>
          <p:nvPr>
            <p:ph type="title"/>
          </p:nvPr>
        </p:nvSpPr>
        <p:spPr>
          <a:xfrm>
            <a:off x="488297" y="858982"/>
            <a:ext cx="8515350" cy="187565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000"/>
              <a:buFont typeface="Calibri"/>
              <a:buNone/>
            </a:pPr>
            <a:r>
              <a:rPr lang="es-AR" sz="3000"/>
              <a:t>Al completar la investigación los estudiantes pueden reportar sobre los resultados de sus investigaciones en ferias de ciencias, incluyendo el </a:t>
            </a:r>
            <a:r>
              <a:rPr lang="es-AR" sz="3000" u="sng">
                <a:solidFill>
                  <a:schemeClr val="hlink"/>
                </a:solidFill>
                <a:hlinkClick r:id="rId3"/>
              </a:rPr>
              <a:t>Simposio de Ciencia Virtual (IVSS)</a:t>
            </a:r>
            <a:r>
              <a:rPr lang="es-AR" sz="3000"/>
              <a:t> anuales de GLOBE.</a:t>
            </a:r>
            <a:endParaRPr sz="3000"/>
          </a:p>
        </p:txBody>
      </p:sp>
      <p:pic>
        <p:nvPicPr>
          <p:cNvPr descr="Students preparing their presentation at a local sicence fair." id="179" name="Google Shape;179;p10"/>
          <p:cNvPicPr preferRelativeResize="0"/>
          <p:nvPr>
            <p:ph idx="2" type="body"/>
          </p:nvPr>
        </p:nvPicPr>
        <p:blipFill rotWithShape="1">
          <a:blip r:embed="rId4">
            <a:alphaModFix/>
          </a:blip>
          <a:srcRect b="0" l="0" r="0" t="0"/>
          <a:stretch/>
        </p:blipFill>
        <p:spPr>
          <a:xfrm>
            <a:off x="4629150" y="3800451"/>
            <a:ext cx="3886200" cy="2738462"/>
          </a:xfrm>
          <a:prstGeom prst="rect">
            <a:avLst/>
          </a:prstGeom>
          <a:noFill/>
          <a:ln>
            <a:noFill/>
          </a:ln>
          <a:effectLst>
            <a:outerShdw blurRad="292100" rotWithShape="0" algn="tl" dir="2700000" dist="139700">
              <a:srgbClr val="333333">
                <a:alpha val="64705"/>
              </a:srgbClr>
            </a:outerShdw>
          </a:effectLst>
        </p:spPr>
      </p:pic>
      <p:pic>
        <p:nvPicPr>
          <p:cNvPr descr="Student winners in a science fair with medals" id="180" name="Google Shape;180;p10"/>
          <p:cNvPicPr preferRelativeResize="0"/>
          <p:nvPr>
            <p:ph idx="1" type="body"/>
          </p:nvPr>
        </p:nvPicPr>
        <p:blipFill rotWithShape="1">
          <a:blip r:embed="rId5">
            <a:alphaModFix/>
          </a:blip>
          <a:srcRect b="0" l="0" r="0" t="0"/>
          <a:stretch/>
        </p:blipFill>
        <p:spPr>
          <a:xfrm>
            <a:off x="628650" y="3035651"/>
            <a:ext cx="4323360" cy="2738462"/>
          </a:xfrm>
          <a:prstGeom prst="rect">
            <a:avLst/>
          </a:prstGeom>
          <a:noFill/>
          <a:ln>
            <a:noFill/>
          </a:ln>
          <a:effectLst>
            <a:outerShdw blurRad="292100" rotWithShape="0" algn="tl" dir="2700000" dist="139700">
              <a:srgbClr val="333333">
                <a:alpha val="64705"/>
              </a:srgbClr>
            </a:outerShdw>
          </a:effectLst>
        </p:spPr>
      </p:pic>
      <p:sp>
        <p:nvSpPr>
          <p:cNvPr id="181" name="Google Shape;181;p1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82" name="Google Shape;182;p10"/>
          <p:cNvGrpSpPr/>
          <p:nvPr/>
        </p:nvGrpSpPr>
        <p:grpSpPr>
          <a:xfrm>
            <a:off x="0" y="-17929"/>
            <a:ext cx="9144000" cy="792307"/>
            <a:chOff x="0" y="-17929"/>
            <a:chExt cx="9144000" cy="792307"/>
          </a:xfrm>
        </p:grpSpPr>
        <p:pic>
          <p:nvPicPr>
            <p:cNvPr descr="The GLOBE Program: A worldwide Science and education program. Introduction to GLOBE" id="183" name="Google Shape;183;p10"/>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184" name="Google Shape;184;p1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1"/>
          <p:cNvSpPr txBox="1"/>
          <p:nvPr>
            <p:ph type="title"/>
          </p:nvPr>
        </p:nvSpPr>
        <p:spPr>
          <a:xfrm>
            <a:off x="685800" y="858982"/>
            <a:ext cx="8176683" cy="1307165"/>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Los estudiantes, científicos y voluntarios pueden informar sobre sus hallazgos en reuniones científicas y publicar informes.</a:t>
            </a:r>
            <a:endParaRPr/>
          </a:p>
        </p:txBody>
      </p:sp>
      <p:pic>
        <p:nvPicPr>
          <p:cNvPr descr="Photo of a student presenting a scientific paper" id="190" name="Google Shape;190;p11"/>
          <p:cNvPicPr preferRelativeResize="0"/>
          <p:nvPr>
            <p:ph idx="2" type="body"/>
          </p:nvPr>
        </p:nvPicPr>
        <p:blipFill rotWithShape="1">
          <a:blip r:embed="rId3">
            <a:alphaModFix/>
          </a:blip>
          <a:srcRect b="0" l="0" r="0" t="0"/>
          <a:stretch/>
        </p:blipFill>
        <p:spPr>
          <a:xfrm>
            <a:off x="3614730" y="3763277"/>
            <a:ext cx="4633920" cy="2593074"/>
          </a:xfrm>
          <a:prstGeom prst="rect">
            <a:avLst/>
          </a:prstGeom>
          <a:noFill/>
          <a:ln>
            <a:noFill/>
          </a:ln>
        </p:spPr>
      </p:pic>
      <p:pic>
        <p:nvPicPr>
          <p:cNvPr descr="Photo of students presenting a scientific poster" id="191" name="Google Shape;191;p11"/>
          <p:cNvPicPr preferRelativeResize="0"/>
          <p:nvPr>
            <p:ph idx="1" type="body"/>
          </p:nvPr>
        </p:nvPicPr>
        <p:blipFill rotWithShape="1">
          <a:blip r:embed="rId4">
            <a:alphaModFix/>
          </a:blip>
          <a:srcRect b="0" l="0" r="0" t="0"/>
          <a:stretch/>
        </p:blipFill>
        <p:spPr>
          <a:xfrm>
            <a:off x="685800" y="2457515"/>
            <a:ext cx="4171950" cy="2952184"/>
          </a:xfrm>
          <a:prstGeom prst="rect">
            <a:avLst/>
          </a:prstGeom>
          <a:noFill/>
          <a:ln>
            <a:noFill/>
          </a:ln>
        </p:spPr>
      </p:pic>
      <p:sp>
        <p:nvSpPr>
          <p:cNvPr id="192" name="Google Shape;192;p11"/>
          <p:cNvSpPr/>
          <p:nvPr/>
        </p:nvSpPr>
        <p:spPr>
          <a:xfrm>
            <a:off x="685800" y="5695651"/>
            <a:ext cx="273165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u="sng">
                <a:solidFill>
                  <a:schemeClr val="dk1"/>
                </a:solidFill>
                <a:latin typeface="Calibri"/>
                <a:ea typeface="Calibri"/>
                <a:cs typeface="Calibri"/>
                <a:sym typeface="Calibri"/>
                <a:hlinkClick r:id="rId5">
                  <a:extLst>
                    <a:ext uri="{A12FA001-AC4F-418D-AE19-62706E023703}">
                      <ahyp:hlinkClr val="tx"/>
                    </a:ext>
                  </a:extLst>
                </a:hlinkClick>
              </a:rPr>
              <a:t>Informes de Investigación de Estudiantes</a:t>
            </a:r>
            <a:endParaRPr sz="1800">
              <a:solidFill>
                <a:schemeClr val="dk1"/>
              </a:solidFill>
              <a:latin typeface="Calibri"/>
              <a:ea typeface="Calibri"/>
              <a:cs typeface="Calibri"/>
              <a:sym typeface="Calibri"/>
            </a:endParaRPr>
          </a:p>
        </p:txBody>
      </p:sp>
      <p:sp>
        <p:nvSpPr>
          <p:cNvPr id="193" name="Google Shape;193;p1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94" name="Google Shape;194;p11"/>
          <p:cNvGrpSpPr/>
          <p:nvPr/>
        </p:nvGrpSpPr>
        <p:grpSpPr>
          <a:xfrm>
            <a:off x="0" y="-17929"/>
            <a:ext cx="9144000" cy="792307"/>
            <a:chOff x="0" y="-17929"/>
            <a:chExt cx="9144000" cy="792307"/>
          </a:xfrm>
        </p:grpSpPr>
        <p:pic>
          <p:nvPicPr>
            <p:cNvPr descr="The GLOBE Program: A worldwide Science and education program. Introduction to GLOBE" id="195" name="Google Shape;195;p11"/>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196" name="Google Shape;196;p1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12"/>
          <p:cNvSpPr txBox="1"/>
          <p:nvPr>
            <p:ph type="title"/>
          </p:nvPr>
        </p:nvSpPr>
        <p:spPr>
          <a:xfrm>
            <a:off x="628650" y="979054"/>
            <a:ext cx="7886700" cy="195494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000"/>
              <a:buFont typeface="Calibri"/>
              <a:buNone/>
            </a:pPr>
            <a:r>
              <a:rPr lang="es-AR" sz="3000"/>
              <a:t>Sin importar dónde estén en el mundo todos los participantes recopilan sus datos de la misma forma: usando procedimientos desarrollados por científicos de investigación. Estos se denominan </a:t>
            </a:r>
            <a:r>
              <a:rPr b="1" lang="es-AR" sz="3000">
                <a:solidFill>
                  <a:srgbClr val="002060"/>
                </a:solidFill>
              </a:rPr>
              <a:t>Protocolos de GLOBE</a:t>
            </a:r>
            <a:r>
              <a:rPr lang="es-AR" sz="3000">
                <a:solidFill>
                  <a:srgbClr val="002060"/>
                </a:solidFill>
              </a:rPr>
              <a:t>.  </a:t>
            </a:r>
            <a:endParaRPr sz="3000">
              <a:solidFill>
                <a:srgbClr val="002060"/>
              </a:solidFill>
            </a:endParaRPr>
          </a:p>
        </p:txBody>
      </p:sp>
      <p:pic>
        <p:nvPicPr>
          <p:cNvPr descr="Photo of a thermometer taking a temperature reading in a lake" id="202" name="Google Shape;202;p12"/>
          <p:cNvPicPr preferRelativeResize="0"/>
          <p:nvPr>
            <p:ph idx="1" type="body"/>
          </p:nvPr>
        </p:nvPicPr>
        <p:blipFill rotWithShape="1">
          <a:blip r:embed="rId3">
            <a:alphaModFix/>
          </a:blip>
          <a:srcRect b="0" l="0" r="0" t="0"/>
          <a:stretch/>
        </p:blipFill>
        <p:spPr>
          <a:xfrm>
            <a:off x="628650" y="3040275"/>
            <a:ext cx="2971800" cy="3209801"/>
          </a:xfrm>
          <a:prstGeom prst="rect">
            <a:avLst/>
          </a:prstGeom>
          <a:noFill/>
          <a:ln>
            <a:noFill/>
          </a:ln>
        </p:spPr>
      </p:pic>
      <p:pic>
        <p:nvPicPr>
          <p:cNvPr descr="Photo of a student comparing the color of a clod of soil to the reference colors found in the GLOBE soil color book" id="203" name="Google Shape;203;p12"/>
          <p:cNvPicPr preferRelativeResize="0"/>
          <p:nvPr>
            <p:ph idx="2" type="body"/>
          </p:nvPr>
        </p:nvPicPr>
        <p:blipFill rotWithShape="1">
          <a:blip r:embed="rId4">
            <a:alphaModFix/>
          </a:blip>
          <a:srcRect b="0" l="0" r="0" t="0"/>
          <a:stretch/>
        </p:blipFill>
        <p:spPr>
          <a:xfrm>
            <a:off x="3981450" y="3040275"/>
            <a:ext cx="3798265" cy="3209801"/>
          </a:xfrm>
          <a:prstGeom prst="rect">
            <a:avLst/>
          </a:prstGeom>
          <a:noFill/>
          <a:ln>
            <a:noFill/>
          </a:ln>
        </p:spPr>
      </p:pic>
      <p:sp>
        <p:nvSpPr>
          <p:cNvPr id="204" name="Google Shape;204;p1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05" name="Google Shape;205;p12"/>
          <p:cNvGrpSpPr/>
          <p:nvPr/>
        </p:nvGrpSpPr>
        <p:grpSpPr>
          <a:xfrm>
            <a:off x="0" y="-17929"/>
            <a:ext cx="9144000" cy="792307"/>
            <a:chOff x="0" y="-17929"/>
            <a:chExt cx="9144000" cy="792307"/>
          </a:xfrm>
        </p:grpSpPr>
        <p:pic>
          <p:nvPicPr>
            <p:cNvPr descr="The GLOBE Program: A worldwide Science and education program. Introduction to GLOBE" id="206" name="Google Shape;206;p12"/>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207" name="Google Shape;207;p1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3"/>
          <p:cNvSpPr txBox="1"/>
          <p:nvPr>
            <p:ph type="title"/>
          </p:nvPr>
        </p:nvSpPr>
        <p:spPr>
          <a:xfrm>
            <a:off x="448540" y="923636"/>
            <a:ext cx="7886700" cy="72148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000"/>
              <a:buFont typeface="Calibri"/>
              <a:buNone/>
            </a:pPr>
            <a:r>
              <a:rPr lang="es-AR" sz="2000"/>
              <a:t>Los Protocolos GLOBE, los estándares de instrumentación y convenciones de informes garantizan que los datos GLOBE sean lo suficientemente exactos y precisos para ser utilizados en la investigación científica:</a:t>
            </a:r>
            <a:endParaRPr sz="2000"/>
          </a:p>
        </p:txBody>
      </p:sp>
      <p:pic>
        <p:nvPicPr>
          <p:cNvPr descr="Cartoon with GLOBE trainer sharing that GLOBE students follow specific measurement procedures called protocols, use consistent definitions, locate their measurements in time and space, and use instruments and materials with known characteristics." id="213" name="Google Shape;213;p13"/>
          <p:cNvPicPr preferRelativeResize="0"/>
          <p:nvPr>
            <p:ph idx="2" type="body"/>
          </p:nvPr>
        </p:nvPicPr>
        <p:blipFill rotWithShape="1">
          <a:blip r:embed="rId3">
            <a:alphaModFix/>
          </a:blip>
          <a:srcRect b="0" l="0" r="0" t="0"/>
          <a:stretch/>
        </p:blipFill>
        <p:spPr>
          <a:xfrm>
            <a:off x="1184130" y="1827686"/>
            <a:ext cx="6302520" cy="4711227"/>
          </a:xfrm>
          <a:prstGeom prst="rect">
            <a:avLst/>
          </a:prstGeom>
          <a:noFill/>
          <a:ln>
            <a:noFill/>
          </a:ln>
        </p:spPr>
      </p:pic>
      <p:sp>
        <p:nvSpPr>
          <p:cNvPr id="214" name="Google Shape;214;p1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215" name="Google Shape;215;p13"/>
          <p:cNvSpPr txBox="1"/>
          <p:nvPr/>
        </p:nvSpPr>
        <p:spPr>
          <a:xfrm>
            <a:off x="3416373" y="2464008"/>
            <a:ext cx="3670853" cy="220060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AR" sz="1800">
                <a:solidFill>
                  <a:schemeClr val="dk1"/>
                </a:solidFill>
                <a:latin typeface="Calibri"/>
                <a:ea typeface="Calibri"/>
                <a:cs typeface="Calibri"/>
                <a:sym typeface="Calibri"/>
              </a:rPr>
              <a:t>Los participantes de GLOBE :</a:t>
            </a:r>
            <a:endParaRPr b="1" sz="18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700"/>
              <a:buFont typeface="Arial"/>
              <a:buChar char="•"/>
            </a:pPr>
            <a:r>
              <a:rPr lang="es-AR" sz="1700">
                <a:solidFill>
                  <a:schemeClr val="dk1"/>
                </a:solidFill>
                <a:latin typeface="Calibri"/>
                <a:ea typeface="Calibri"/>
                <a:cs typeface="Calibri"/>
                <a:sym typeface="Calibri"/>
              </a:rPr>
              <a:t>Siguen procedimientos de medición específicos.</a:t>
            </a:r>
            <a:endParaRPr sz="1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700"/>
              <a:buFont typeface="Arial"/>
              <a:buChar char="•"/>
            </a:pPr>
            <a:r>
              <a:rPr lang="es-AR" sz="1700">
                <a:solidFill>
                  <a:schemeClr val="dk1"/>
                </a:solidFill>
                <a:latin typeface="Calibri"/>
                <a:ea typeface="Calibri"/>
                <a:cs typeface="Calibri"/>
                <a:sym typeface="Calibri"/>
              </a:rPr>
              <a:t>Usan definiciones consistentes.</a:t>
            </a:r>
            <a:endParaRPr sz="1700">
              <a:solidFill>
                <a:schemeClr val="dk1"/>
              </a:solidFill>
              <a:latin typeface="Calibri"/>
              <a:ea typeface="Calibri"/>
              <a:cs typeface="Calibri"/>
              <a:sym typeface="Calibri"/>
            </a:endParaRPr>
          </a:p>
          <a:p>
            <a:pPr indent="-285750" lvl="0" marL="285750" marR="0" rtl="0" algn="l">
              <a:spcBef>
                <a:spcPts val="0"/>
              </a:spcBef>
              <a:spcAft>
                <a:spcPts val="0"/>
              </a:spcAft>
              <a:buClr>
                <a:schemeClr val="dk1"/>
              </a:buClr>
              <a:buSzPts val="1700"/>
              <a:buFont typeface="Arial"/>
              <a:buChar char="•"/>
            </a:pPr>
            <a:r>
              <a:rPr lang="es-AR" sz="1700">
                <a:solidFill>
                  <a:schemeClr val="dk1"/>
                </a:solidFill>
                <a:latin typeface="Calibri"/>
                <a:ea typeface="Calibri"/>
                <a:cs typeface="Calibri"/>
                <a:sym typeface="Calibri"/>
              </a:rPr>
              <a:t>Ubican sus medidas en espacio y tiempo.</a:t>
            </a:r>
            <a:endParaRPr/>
          </a:p>
          <a:p>
            <a:pPr indent="-285750" lvl="0" marL="285750" marR="0" rtl="0" algn="l">
              <a:spcBef>
                <a:spcPts val="0"/>
              </a:spcBef>
              <a:spcAft>
                <a:spcPts val="0"/>
              </a:spcAft>
              <a:buClr>
                <a:schemeClr val="dk1"/>
              </a:buClr>
              <a:buSzPts val="1700"/>
              <a:buFont typeface="Arial"/>
              <a:buChar char="•"/>
            </a:pPr>
            <a:r>
              <a:rPr lang="es-AR" sz="1700">
                <a:solidFill>
                  <a:schemeClr val="dk1"/>
                </a:solidFill>
                <a:latin typeface="Calibri"/>
                <a:ea typeface="Calibri"/>
                <a:cs typeface="Calibri"/>
                <a:sym typeface="Calibri"/>
              </a:rPr>
              <a:t>Utilizan instrumentos y materiales con características conocidas.</a:t>
            </a:r>
            <a:endParaRPr sz="1700">
              <a:solidFill>
                <a:schemeClr val="dk1"/>
              </a:solidFill>
              <a:latin typeface="Calibri"/>
              <a:ea typeface="Calibri"/>
              <a:cs typeface="Calibri"/>
              <a:sym typeface="Calibri"/>
            </a:endParaRPr>
          </a:p>
        </p:txBody>
      </p:sp>
      <p:grpSp>
        <p:nvGrpSpPr>
          <p:cNvPr id="216" name="Google Shape;216;p13"/>
          <p:cNvGrpSpPr/>
          <p:nvPr/>
        </p:nvGrpSpPr>
        <p:grpSpPr>
          <a:xfrm>
            <a:off x="0" y="-17929"/>
            <a:ext cx="9144000" cy="792307"/>
            <a:chOff x="0" y="-17929"/>
            <a:chExt cx="9144000" cy="792307"/>
          </a:xfrm>
        </p:grpSpPr>
        <p:pic>
          <p:nvPicPr>
            <p:cNvPr descr="The GLOBE Program: A worldwide Science and education program. Introduction to GLOBE" id="217" name="Google Shape;217;p13"/>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218" name="Google Shape;218;p1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4"/>
          <p:cNvSpPr txBox="1"/>
          <p:nvPr>
            <p:ph type="title"/>
          </p:nvPr>
        </p:nvSpPr>
        <p:spPr>
          <a:xfrm>
            <a:off x="628649" y="877455"/>
            <a:ext cx="7886700" cy="90703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1600"/>
              <a:buFont typeface="Calibri"/>
              <a:buNone/>
            </a:pPr>
            <a:r>
              <a:rPr lang="es-AR" sz="1600"/>
              <a:t>Debido a que los participantes de GLOBE usan procedimientos y equipos científicos estandarizados, los datos que recopilan son de calidad de investigación y pueden ser utilizados no solo en investigaciones de estudiantes o comunidades sino también por científicos de investigación profesionales. </a:t>
            </a:r>
            <a:endParaRPr sz="1600"/>
          </a:p>
        </p:txBody>
      </p:sp>
      <p:pic>
        <p:nvPicPr>
          <p:cNvPr descr="Image of a table with some of the equipment used in GLOBE investigations, including a rain gauge, a soil color reference guide, a digital thermometer and hydrosphere chemical  testing kits" id="224" name="Google Shape;224;p14"/>
          <p:cNvPicPr preferRelativeResize="0"/>
          <p:nvPr>
            <p:ph idx="1" type="body"/>
          </p:nvPr>
        </p:nvPicPr>
        <p:blipFill rotWithShape="1">
          <a:blip r:embed="rId3">
            <a:alphaModFix/>
          </a:blip>
          <a:srcRect b="0" l="0" r="0" t="0"/>
          <a:stretch/>
        </p:blipFill>
        <p:spPr>
          <a:xfrm>
            <a:off x="775327" y="1817367"/>
            <a:ext cx="5108211" cy="2880438"/>
          </a:xfrm>
          <a:prstGeom prst="rect">
            <a:avLst/>
          </a:prstGeom>
          <a:noFill/>
          <a:ln>
            <a:noFill/>
          </a:ln>
        </p:spPr>
      </p:pic>
      <p:pic>
        <p:nvPicPr>
          <p:cNvPr descr="Screen shot of GLOBE protoocol chapters." id="225" name="Google Shape;225;p14"/>
          <p:cNvPicPr preferRelativeResize="0"/>
          <p:nvPr>
            <p:ph idx="2" type="body"/>
          </p:nvPr>
        </p:nvPicPr>
        <p:blipFill rotWithShape="1">
          <a:blip r:embed="rId4">
            <a:alphaModFix/>
          </a:blip>
          <a:srcRect b="0" l="0" r="0" t="0"/>
          <a:stretch/>
        </p:blipFill>
        <p:spPr>
          <a:xfrm rot="549428">
            <a:off x="6168175" y="1976021"/>
            <a:ext cx="2636949" cy="2871692"/>
          </a:xfrm>
          <a:prstGeom prst="rect">
            <a:avLst/>
          </a:prstGeom>
          <a:noFill/>
          <a:ln>
            <a:noFill/>
          </a:ln>
        </p:spPr>
      </p:pic>
      <p:sp>
        <p:nvSpPr>
          <p:cNvPr id="226" name="Google Shape;226;p1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227" name="Google Shape;227;p14"/>
          <p:cNvSpPr txBox="1"/>
          <p:nvPr/>
        </p:nvSpPr>
        <p:spPr>
          <a:xfrm>
            <a:off x="628649" y="5032912"/>
            <a:ext cx="8105437"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600">
                <a:solidFill>
                  <a:schemeClr val="dk1"/>
                </a:solidFill>
                <a:latin typeface="Calibri"/>
                <a:ea typeface="Calibri"/>
                <a:cs typeface="Calibri"/>
                <a:sym typeface="Calibri"/>
              </a:rPr>
              <a:t>Todos los materiales educativos de GLOBE, incluyendo la Guía para Maestros de GLOBE, están disponibles sin costo alguno desde el sitio web de GLOBE.</a:t>
            </a:r>
            <a:endParaRPr/>
          </a:p>
          <a:p>
            <a:pPr indent="0" lvl="0" marL="0" marR="0" rtl="0" algn="l">
              <a:spcBef>
                <a:spcPts val="0"/>
              </a:spcBef>
              <a:spcAft>
                <a:spcPts val="0"/>
              </a:spcAft>
              <a:buNone/>
            </a:pPr>
            <a:r>
              <a:rPr lang="es-AR" sz="1600">
                <a:solidFill>
                  <a:schemeClr val="dk1"/>
                </a:solidFill>
                <a:latin typeface="Calibri"/>
                <a:ea typeface="Calibri"/>
                <a:cs typeface="Calibri"/>
                <a:sym typeface="Calibri"/>
              </a:rPr>
              <a:t>Algunos de los protocolos de datos no requieren instrumentos especializados o pueden completarse utilizando instrumentos que usted puede fabricar. Otras investigaciones pueden requerir la compra de equipos. Usted puede decidir qué investigaciones son las más adecuadas para sus estudiantes o comunidad y su presupuesto.</a:t>
            </a:r>
            <a:endParaRPr sz="1600">
              <a:solidFill>
                <a:schemeClr val="dk1"/>
              </a:solidFill>
              <a:latin typeface="Calibri"/>
              <a:ea typeface="Calibri"/>
              <a:cs typeface="Calibri"/>
              <a:sym typeface="Calibri"/>
            </a:endParaRPr>
          </a:p>
        </p:txBody>
      </p:sp>
      <p:grpSp>
        <p:nvGrpSpPr>
          <p:cNvPr id="228" name="Google Shape;228;p14"/>
          <p:cNvGrpSpPr/>
          <p:nvPr/>
        </p:nvGrpSpPr>
        <p:grpSpPr>
          <a:xfrm>
            <a:off x="0" y="-17929"/>
            <a:ext cx="9144000" cy="792307"/>
            <a:chOff x="0" y="-17929"/>
            <a:chExt cx="9144000" cy="792307"/>
          </a:xfrm>
        </p:grpSpPr>
        <p:pic>
          <p:nvPicPr>
            <p:cNvPr descr="The GLOBE Program: A worldwide Science and education program. Introduction to GLOBE" id="229" name="Google Shape;229;p14"/>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230" name="Google Shape;230;p1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descr="Image of students and NASA scientists in the field" id="235" name="Google Shape;235;p15"/>
          <p:cNvPicPr preferRelativeResize="0"/>
          <p:nvPr>
            <p:ph idx="2" type="body"/>
          </p:nvPr>
        </p:nvPicPr>
        <p:blipFill rotWithShape="1">
          <a:blip r:embed="rId3">
            <a:alphaModFix/>
          </a:blip>
          <a:srcRect b="0" l="0" r="0" t="0"/>
          <a:stretch/>
        </p:blipFill>
        <p:spPr>
          <a:xfrm>
            <a:off x="804664" y="3637480"/>
            <a:ext cx="3549894" cy="2399579"/>
          </a:xfrm>
          <a:prstGeom prst="rect">
            <a:avLst/>
          </a:prstGeom>
          <a:noFill/>
          <a:ln>
            <a:noFill/>
          </a:ln>
        </p:spPr>
      </p:pic>
      <p:sp>
        <p:nvSpPr>
          <p:cNvPr id="236" name="Google Shape;236;p15"/>
          <p:cNvSpPr txBox="1"/>
          <p:nvPr>
            <p:ph type="title"/>
          </p:nvPr>
        </p:nvSpPr>
        <p:spPr>
          <a:xfrm>
            <a:off x="628650" y="914400"/>
            <a:ext cx="7886700" cy="265028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500"/>
              <a:buFont typeface="Calibri"/>
              <a:buNone/>
            </a:pPr>
            <a:r>
              <a:rPr lang="es-AR" sz="2500"/>
              <a:t>Los científicos están interesados en un muchas de las mismas preguntas medioambientales que los estudiantes y voluntarios. Ellos sirven de mentores, colaboran en proyectos de investigación e incluso utilizan datos GLOBE en sus propios trabajos.</a:t>
            </a:r>
            <a:br>
              <a:rPr lang="es-AR" sz="2500"/>
            </a:br>
            <a:r>
              <a:rPr lang="es-AR" sz="2500"/>
              <a:t>Obtenga </a:t>
            </a:r>
            <a:r>
              <a:rPr lang="es-AR" sz="2500" u="sng">
                <a:solidFill>
                  <a:schemeClr val="hlink"/>
                </a:solidFill>
                <a:hlinkClick r:id="rId4"/>
              </a:rPr>
              <a:t>más información</a:t>
            </a:r>
            <a:r>
              <a:rPr lang="es-AR" sz="2500"/>
              <a:t> sobre la Red Internacional STEM de GLOBE (GLOBE International STEM Network, GISN). </a:t>
            </a:r>
            <a:endParaRPr sz="2500"/>
          </a:p>
        </p:txBody>
      </p:sp>
      <p:pic>
        <p:nvPicPr>
          <p:cNvPr descr="Image of scientists and students at a scientific conference" id="237" name="Google Shape;237;p15"/>
          <p:cNvPicPr preferRelativeResize="0"/>
          <p:nvPr>
            <p:ph idx="1" type="body"/>
          </p:nvPr>
        </p:nvPicPr>
        <p:blipFill rotWithShape="1">
          <a:blip r:embed="rId5">
            <a:alphaModFix/>
          </a:blip>
          <a:srcRect b="0" l="0" r="0" t="0"/>
          <a:stretch/>
        </p:blipFill>
        <p:spPr>
          <a:xfrm>
            <a:off x="4668956" y="3564687"/>
            <a:ext cx="3577988" cy="2545167"/>
          </a:xfrm>
          <a:prstGeom prst="rect">
            <a:avLst/>
          </a:prstGeom>
          <a:noFill/>
          <a:ln>
            <a:noFill/>
          </a:ln>
        </p:spPr>
      </p:pic>
      <p:sp>
        <p:nvSpPr>
          <p:cNvPr id="238" name="Google Shape;238;p1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39" name="Google Shape;239;p15"/>
          <p:cNvGrpSpPr/>
          <p:nvPr/>
        </p:nvGrpSpPr>
        <p:grpSpPr>
          <a:xfrm>
            <a:off x="0" y="-17929"/>
            <a:ext cx="9144000" cy="792307"/>
            <a:chOff x="0" y="-17929"/>
            <a:chExt cx="9144000" cy="792307"/>
          </a:xfrm>
        </p:grpSpPr>
        <p:pic>
          <p:nvPicPr>
            <p:cNvPr descr="The GLOBE Program: A worldwide Science and education program. Introduction to GLOBE" id="240" name="Google Shape;240;p15"/>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241" name="Google Shape;241;p1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16"/>
          <p:cNvSpPr txBox="1"/>
          <p:nvPr>
            <p:ph type="title"/>
          </p:nvPr>
        </p:nvSpPr>
        <p:spPr>
          <a:xfrm>
            <a:off x="628650" y="812800"/>
            <a:ext cx="7886700" cy="167374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s-AR" sz="2800"/>
              <a:t>La asociación única de GLOBE con la NASA crea oportunidades para que los estudiantes y voluntarios participen en emocionantes campañas de campo y misiones satelitales.</a:t>
            </a:r>
            <a:endParaRPr sz="2800"/>
          </a:p>
        </p:txBody>
      </p:sp>
      <p:pic>
        <p:nvPicPr>
          <p:cNvPr descr="Artist's rendering of the SMAP satellite in space" id="247" name="Google Shape;247;p16"/>
          <p:cNvPicPr preferRelativeResize="0"/>
          <p:nvPr>
            <p:ph idx="1" type="body"/>
          </p:nvPr>
        </p:nvPicPr>
        <p:blipFill rotWithShape="1">
          <a:blip r:embed="rId3">
            <a:alphaModFix/>
          </a:blip>
          <a:srcRect b="0" l="0" r="0" t="0"/>
          <a:stretch/>
        </p:blipFill>
        <p:spPr>
          <a:xfrm>
            <a:off x="1728212" y="2486548"/>
            <a:ext cx="2411301" cy="3256077"/>
          </a:xfrm>
          <a:prstGeom prst="rect">
            <a:avLst/>
          </a:prstGeom>
          <a:noFill/>
          <a:ln>
            <a:noFill/>
          </a:ln>
        </p:spPr>
      </p:pic>
      <p:pic>
        <p:nvPicPr>
          <p:cNvPr descr="SMAP  Soil Moisture Active Passive Satellite: Mapping soil moisture and freeze/thaw state from space." id="248" name="Google Shape;248;p16"/>
          <p:cNvPicPr preferRelativeResize="0"/>
          <p:nvPr/>
        </p:nvPicPr>
        <p:blipFill rotWithShape="1">
          <a:blip r:embed="rId4">
            <a:alphaModFix/>
          </a:blip>
          <a:srcRect b="0" l="0" r="0" t="0"/>
          <a:stretch/>
        </p:blipFill>
        <p:spPr>
          <a:xfrm>
            <a:off x="0" y="5874911"/>
            <a:ext cx="9144000" cy="962101"/>
          </a:xfrm>
          <a:prstGeom prst="rect">
            <a:avLst/>
          </a:prstGeom>
          <a:noFill/>
          <a:ln>
            <a:noFill/>
          </a:ln>
        </p:spPr>
      </p:pic>
      <p:pic>
        <p:nvPicPr>
          <p:cNvPr descr="Students setting up a soil moisture sampling grid" id="249" name="Google Shape;249;p16"/>
          <p:cNvPicPr preferRelativeResize="0"/>
          <p:nvPr>
            <p:ph idx="2" type="body"/>
          </p:nvPr>
        </p:nvPicPr>
        <p:blipFill rotWithShape="1">
          <a:blip r:embed="rId5">
            <a:alphaModFix/>
          </a:blip>
          <a:srcRect b="0" l="0" r="0" t="0"/>
          <a:stretch/>
        </p:blipFill>
        <p:spPr>
          <a:xfrm>
            <a:off x="4802187" y="2354262"/>
            <a:ext cx="3290113" cy="3256077"/>
          </a:xfrm>
          <a:prstGeom prst="rect">
            <a:avLst/>
          </a:prstGeom>
          <a:noFill/>
          <a:ln>
            <a:noFill/>
          </a:ln>
        </p:spPr>
      </p:pic>
      <p:sp>
        <p:nvSpPr>
          <p:cNvPr id="250" name="Google Shape;250;p1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51" name="Google Shape;251;p16"/>
          <p:cNvGrpSpPr/>
          <p:nvPr/>
        </p:nvGrpSpPr>
        <p:grpSpPr>
          <a:xfrm>
            <a:off x="0" y="-17929"/>
            <a:ext cx="9144000" cy="792307"/>
            <a:chOff x="0" y="-17929"/>
            <a:chExt cx="9144000" cy="792307"/>
          </a:xfrm>
        </p:grpSpPr>
        <p:pic>
          <p:nvPicPr>
            <p:cNvPr descr="The GLOBE Program: A worldwide Science and education program. Introduction to GLOBE" id="252" name="Google Shape;252;p16"/>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253" name="Google Shape;253;p1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7"/>
          <p:cNvSpPr txBox="1"/>
          <p:nvPr>
            <p:ph type="title"/>
          </p:nvPr>
        </p:nvSpPr>
        <p:spPr>
          <a:xfrm>
            <a:off x="628650" y="738909"/>
            <a:ext cx="7199168" cy="157328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La misión de ciencias de la Tierra de NASA monitorea los cambios en el Sistema de la Tierra, tanto de forma remota desde el espacio como mediante observaciones terrestres.</a:t>
            </a:r>
            <a:endParaRPr/>
          </a:p>
        </p:txBody>
      </p:sp>
      <p:sp>
        <p:nvSpPr>
          <p:cNvPr id="259" name="Google Shape;259;p17"/>
          <p:cNvSpPr txBox="1"/>
          <p:nvPr>
            <p:ph idx="1" type="body"/>
          </p:nvPr>
        </p:nvSpPr>
        <p:spPr>
          <a:xfrm>
            <a:off x="628650" y="2312189"/>
            <a:ext cx="8044295" cy="249072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s-AR" sz="2400"/>
              <a:t>Los satélites en órbita recopilan una gran cantidad de datos sobre nuestro planeta pero tomar medidas en tierra es igual de importante. Al tomar medidas precisas y compartir tus datos a través del Internet, estás ayudando a los científicos a validar los datos del espacio obtenidos por detección remota. Además, desarrollas conjuntos de datos detallados que nunca podrían crearse de otra forma. </a:t>
            </a:r>
            <a:r>
              <a:rPr lang="es-AR" sz="2400">
                <a:solidFill>
                  <a:srgbClr val="002060"/>
                </a:solidFill>
              </a:rPr>
              <a:t>GLOBE es uno de los programas de observación terrestre de la Tierra de la NASA.</a:t>
            </a:r>
            <a:endParaRPr sz="2400">
              <a:solidFill>
                <a:srgbClr val="002060"/>
              </a:solidFill>
            </a:endParaRPr>
          </a:p>
        </p:txBody>
      </p:sp>
      <p:pic>
        <p:nvPicPr>
          <p:cNvPr descr="artist's image of a NASA satellite" id="260" name="Google Shape;260;p17"/>
          <p:cNvPicPr preferRelativeResize="0"/>
          <p:nvPr/>
        </p:nvPicPr>
        <p:blipFill rotWithShape="1">
          <a:blip r:embed="rId3">
            <a:alphaModFix/>
          </a:blip>
          <a:srcRect b="0" l="0" r="0" t="0"/>
          <a:stretch/>
        </p:blipFill>
        <p:spPr>
          <a:xfrm>
            <a:off x="7773423" y="1190849"/>
            <a:ext cx="1083772" cy="908753"/>
          </a:xfrm>
          <a:prstGeom prst="rect">
            <a:avLst/>
          </a:prstGeom>
          <a:noFill/>
          <a:ln>
            <a:noFill/>
          </a:ln>
        </p:spPr>
      </p:pic>
      <p:pic>
        <p:nvPicPr>
          <p:cNvPr descr="teacher using a clinometer to measure tree height." id="261" name="Google Shape;261;p17"/>
          <p:cNvPicPr preferRelativeResize="0"/>
          <p:nvPr/>
        </p:nvPicPr>
        <p:blipFill rotWithShape="1">
          <a:blip r:embed="rId4">
            <a:alphaModFix/>
          </a:blip>
          <a:srcRect b="0" l="0" r="0" t="0"/>
          <a:stretch/>
        </p:blipFill>
        <p:spPr>
          <a:xfrm>
            <a:off x="6103403" y="4919537"/>
            <a:ext cx="2084775" cy="1563581"/>
          </a:xfrm>
          <a:prstGeom prst="rect">
            <a:avLst/>
          </a:prstGeom>
          <a:noFill/>
          <a:ln>
            <a:noFill/>
          </a:ln>
        </p:spPr>
      </p:pic>
      <p:pic>
        <p:nvPicPr>
          <p:cNvPr descr="teacher measuring canopy cover" id="262" name="Google Shape;262;p17"/>
          <p:cNvPicPr preferRelativeResize="0"/>
          <p:nvPr/>
        </p:nvPicPr>
        <p:blipFill rotWithShape="1">
          <a:blip r:embed="rId5">
            <a:alphaModFix/>
          </a:blip>
          <a:srcRect b="0" l="0" r="0" t="0"/>
          <a:stretch/>
        </p:blipFill>
        <p:spPr>
          <a:xfrm>
            <a:off x="3877279" y="4919537"/>
            <a:ext cx="2082669" cy="1562002"/>
          </a:xfrm>
          <a:prstGeom prst="rect">
            <a:avLst/>
          </a:prstGeom>
          <a:noFill/>
          <a:ln>
            <a:noFill/>
          </a:ln>
        </p:spPr>
      </p:pic>
      <p:pic>
        <p:nvPicPr>
          <p:cNvPr descr="students making vegetation observations in an arid region. " id="263" name="Google Shape;263;p17"/>
          <p:cNvPicPr preferRelativeResize="0"/>
          <p:nvPr/>
        </p:nvPicPr>
        <p:blipFill rotWithShape="1">
          <a:blip r:embed="rId6">
            <a:alphaModFix/>
          </a:blip>
          <a:srcRect b="0" l="0" r="0" t="0"/>
          <a:stretch/>
        </p:blipFill>
        <p:spPr>
          <a:xfrm>
            <a:off x="561133" y="4919537"/>
            <a:ext cx="3172691" cy="1579871"/>
          </a:xfrm>
          <a:prstGeom prst="rect">
            <a:avLst/>
          </a:prstGeom>
          <a:noFill/>
          <a:ln>
            <a:noFill/>
          </a:ln>
        </p:spPr>
      </p:pic>
      <p:sp>
        <p:nvSpPr>
          <p:cNvPr id="264" name="Google Shape;264;p1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65" name="Google Shape;265;p17"/>
          <p:cNvGrpSpPr/>
          <p:nvPr/>
        </p:nvGrpSpPr>
        <p:grpSpPr>
          <a:xfrm>
            <a:off x="0" y="-17929"/>
            <a:ext cx="9144000" cy="792307"/>
            <a:chOff x="0" y="-17929"/>
            <a:chExt cx="9144000" cy="792307"/>
          </a:xfrm>
        </p:grpSpPr>
        <p:pic>
          <p:nvPicPr>
            <p:cNvPr descr="The GLOBE Program: A worldwide Science and education program. Introduction to GLOBE" id="266" name="Google Shape;266;p17"/>
            <p:cNvPicPr preferRelativeResize="0"/>
            <p:nvPr/>
          </p:nvPicPr>
          <p:blipFill rotWithShape="1">
            <a:blip r:embed="rId7">
              <a:alphaModFix/>
            </a:blip>
            <a:srcRect b="0" l="0" r="0" t="0"/>
            <a:stretch/>
          </p:blipFill>
          <p:spPr>
            <a:xfrm>
              <a:off x="0" y="-17929"/>
              <a:ext cx="9144000" cy="792307"/>
            </a:xfrm>
            <a:prstGeom prst="rect">
              <a:avLst/>
            </a:prstGeom>
            <a:noFill/>
            <a:ln>
              <a:noFill/>
            </a:ln>
          </p:spPr>
        </p:pic>
        <p:sp>
          <p:nvSpPr>
            <p:cNvPr id="267" name="Google Shape;267;p1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18"/>
          <p:cNvSpPr txBox="1"/>
          <p:nvPr>
            <p:ph type="title"/>
          </p:nvPr>
        </p:nvSpPr>
        <p:spPr>
          <a:xfrm>
            <a:off x="710765" y="863188"/>
            <a:ext cx="7559528" cy="719138"/>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s-AR" sz="2800"/>
              <a:t>La Tierra es un Sistema y procesos que crean cambios tienen lugar en muchas escalas espaciales</a:t>
            </a:r>
            <a:endParaRPr sz="2800"/>
          </a:p>
        </p:txBody>
      </p:sp>
      <p:sp>
        <p:nvSpPr>
          <p:cNvPr id="273" name="Google Shape;273;p18"/>
          <p:cNvSpPr txBox="1"/>
          <p:nvPr>
            <p:ph idx="1" type="body"/>
          </p:nvPr>
        </p:nvSpPr>
        <p:spPr>
          <a:xfrm>
            <a:off x="238405" y="1761894"/>
            <a:ext cx="8767050" cy="2342939"/>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s-AR" sz="1600"/>
              <a:t>Algunos procesos, como los que contribuyen al clima, están estrechamente relacionados con los cambios en la atmósfera y los océanos que tienen lugar en una escala global. Por esta razón la cobertura de GLOBE de regiones, países y continentes enteros aumenta el valor de la base de datos de GLOBE para comprender problemas ambientales críticos como el cambio climático contemporáneo.</a:t>
            </a:r>
            <a:endParaRPr sz="2400"/>
          </a:p>
        </p:txBody>
      </p:sp>
      <p:sp>
        <p:nvSpPr>
          <p:cNvPr id="274" name="Google Shape;274;p18"/>
          <p:cNvSpPr txBox="1"/>
          <p:nvPr/>
        </p:nvSpPr>
        <p:spPr>
          <a:xfrm>
            <a:off x="238405" y="5584806"/>
            <a:ext cx="8667186" cy="116955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400">
                <a:solidFill>
                  <a:schemeClr val="dk1"/>
                </a:solidFill>
                <a:latin typeface="Calibri"/>
                <a:ea typeface="Calibri"/>
                <a:cs typeface="Calibri"/>
                <a:sym typeface="Calibri"/>
              </a:rPr>
              <a:t>Este conjunto de datos globales de la NASA combina mediciones históricas con datos de simulaciones climáticas usando los mejores modelos informáticos disponibles para proyectar cómo la temperatura global (aquí mostrada) podría cambiar hasta 2100 bajo diferentes escenarios de emisiones de gases de efecto invernadero. El rojo más oscuro indica dónde se proyecta que el calentamiento será mayor: el rojo oscuro en la imagen muestra una anomalía de temperatura proyectada de  15-17,5 grados Fahrenheit en el año 2097. </a:t>
            </a:r>
            <a:r>
              <a:rPr b="1" i="1" lang="es-AR" sz="1400">
                <a:solidFill>
                  <a:schemeClr val="dk1"/>
                </a:solidFill>
                <a:latin typeface="Calibri"/>
                <a:ea typeface="Calibri"/>
                <a:cs typeface="Calibri"/>
                <a:sym typeface="Calibri"/>
              </a:rPr>
              <a:t>Créditos: NASA.</a:t>
            </a:r>
            <a:endParaRPr b="1" i="1" sz="1400">
              <a:solidFill>
                <a:schemeClr val="dk1"/>
              </a:solidFill>
              <a:latin typeface="Calibri"/>
              <a:ea typeface="Calibri"/>
              <a:cs typeface="Calibri"/>
              <a:sym typeface="Calibri"/>
            </a:endParaRPr>
          </a:p>
        </p:txBody>
      </p:sp>
      <p:sp>
        <p:nvSpPr>
          <p:cNvPr id="275" name="Google Shape;275;p1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r>
              <a:rPr lang="es-AR"/>
              <a:t>:</a:t>
            </a:r>
            <a:fld id="{00000000-1234-1234-1234-123412341234}" type="slidenum">
              <a:rPr lang="es-AR"/>
              <a:t>‹#›</a:t>
            </a:fld>
            <a:endParaRPr/>
          </a:p>
        </p:txBody>
      </p:sp>
      <p:pic>
        <p:nvPicPr>
          <p:cNvPr descr="Scientific Visualization. IPCC Projectons of Temperature in the 21st Century. The globe in the image shows " id="276" name="Google Shape;276;p18"/>
          <p:cNvPicPr preferRelativeResize="0"/>
          <p:nvPr/>
        </p:nvPicPr>
        <p:blipFill rotWithShape="1">
          <a:blip r:embed="rId3">
            <a:alphaModFix/>
          </a:blip>
          <a:srcRect b="0" l="0" r="0" t="0"/>
          <a:stretch/>
        </p:blipFill>
        <p:spPr>
          <a:xfrm>
            <a:off x="2410368" y="2804642"/>
            <a:ext cx="4047582" cy="2683374"/>
          </a:xfrm>
          <a:prstGeom prst="rect">
            <a:avLst/>
          </a:prstGeom>
          <a:noFill/>
          <a:ln>
            <a:noFill/>
          </a:ln>
        </p:spPr>
      </p:pic>
      <p:grpSp>
        <p:nvGrpSpPr>
          <p:cNvPr id="277" name="Google Shape;277;p18"/>
          <p:cNvGrpSpPr/>
          <p:nvPr/>
        </p:nvGrpSpPr>
        <p:grpSpPr>
          <a:xfrm>
            <a:off x="0" y="-17929"/>
            <a:ext cx="9144000" cy="792307"/>
            <a:chOff x="0" y="-17929"/>
            <a:chExt cx="9144000" cy="792307"/>
          </a:xfrm>
        </p:grpSpPr>
        <p:pic>
          <p:nvPicPr>
            <p:cNvPr descr="The GLOBE Program: A worldwide Science and education program. Introduction to GLOBE" id="278" name="Google Shape;278;p18"/>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279" name="Google Shape;279;p1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19"/>
          <p:cNvSpPr txBox="1"/>
          <p:nvPr>
            <p:ph type="title"/>
          </p:nvPr>
        </p:nvSpPr>
        <p:spPr>
          <a:xfrm>
            <a:off x="628650" y="1335585"/>
            <a:ext cx="7559528" cy="102067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800"/>
              <a:buFont typeface="Calibri"/>
              <a:buNone/>
            </a:pPr>
            <a:r>
              <a:rPr lang="es-AR" sz="2800"/>
              <a:t>Algunos procesos terrestres y cambios en el sistema de la Tierra pueden ser estudiados en una escala global, otras preguntas de investigación interesantes pueden referirse a procesos que tienen lugar en una escala de un metro o menos.</a:t>
            </a:r>
            <a:endParaRPr sz="2800"/>
          </a:p>
        </p:txBody>
      </p:sp>
      <p:sp>
        <p:nvSpPr>
          <p:cNvPr id="285" name="Google Shape;285;p19"/>
          <p:cNvSpPr txBox="1"/>
          <p:nvPr>
            <p:ph idx="1" type="body"/>
          </p:nvPr>
        </p:nvSpPr>
        <p:spPr>
          <a:xfrm>
            <a:off x="628650" y="2506662"/>
            <a:ext cx="8044295" cy="4351338"/>
          </a:xfrm>
          <a:prstGeom prst="rect">
            <a:avLst/>
          </a:prstGeom>
          <a:noFill/>
          <a:ln>
            <a:noFill/>
          </a:ln>
        </p:spPr>
        <p:txBody>
          <a:bodyPr anchorCtr="0" anchor="t" bIns="45700" lIns="91425" spcFirstLastPara="1" rIns="91425" wrap="square" tIns="45700">
            <a:normAutofit/>
          </a:bodyPr>
          <a:lstStyle/>
          <a:p>
            <a:pPr indent="-88900" lvl="0" marL="228600" rtl="0" algn="l">
              <a:lnSpc>
                <a:spcPct val="90000"/>
              </a:lnSpc>
              <a:spcBef>
                <a:spcPts val="0"/>
              </a:spcBef>
              <a:spcAft>
                <a:spcPts val="0"/>
              </a:spcAft>
              <a:buClr>
                <a:schemeClr val="dk1"/>
              </a:buClr>
              <a:buSzPts val="2200"/>
              <a:buNone/>
            </a:pPr>
            <a:r>
              <a:t/>
            </a:r>
            <a:endParaRPr sz="2200"/>
          </a:p>
          <a:p>
            <a:pPr indent="0" lvl="0" marL="0" rtl="0" algn="l">
              <a:lnSpc>
                <a:spcPct val="90000"/>
              </a:lnSpc>
              <a:spcBef>
                <a:spcPts val="1000"/>
              </a:spcBef>
              <a:spcAft>
                <a:spcPts val="0"/>
              </a:spcAft>
              <a:buClr>
                <a:srgbClr val="595959"/>
              </a:buClr>
              <a:buSzPts val="2200"/>
              <a:buNone/>
            </a:pPr>
            <a:r>
              <a:rPr lang="es-AR" sz="2200">
                <a:solidFill>
                  <a:srgbClr val="595959"/>
                </a:solidFill>
              </a:rPr>
              <a:t>Las propiedades de nuestro entorno varían en diferentes escalas espaciales por lo que es esencial que recopilemos datos que puedan examinarse como conjuntos de datos locales, regionales y globales. Los cambios pueden producirse de forma muy lenta o muy rápida por lo que es importante realizar mediciones en todo el mundo de forma continua.</a:t>
            </a:r>
            <a:endParaRPr sz="2200"/>
          </a:p>
        </p:txBody>
      </p:sp>
      <p:pic>
        <p:nvPicPr>
          <p:cNvPr descr="teacher using a clinometer to measure tree height." id="286" name="Google Shape;286;p19"/>
          <p:cNvPicPr preferRelativeResize="0"/>
          <p:nvPr/>
        </p:nvPicPr>
        <p:blipFill rotWithShape="1">
          <a:blip r:embed="rId3">
            <a:alphaModFix/>
          </a:blip>
          <a:srcRect b="0" l="0" r="0" t="0"/>
          <a:stretch/>
        </p:blipFill>
        <p:spPr>
          <a:xfrm>
            <a:off x="6103403" y="4919537"/>
            <a:ext cx="2084775" cy="1563581"/>
          </a:xfrm>
          <a:prstGeom prst="rect">
            <a:avLst/>
          </a:prstGeom>
          <a:noFill/>
          <a:ln>
            <a:noFill/>
          </a:ln>
        </p:spPr>
      </p:pic>
      <p:pic>
        <p:nvPicPr>
          <p:cNvPr descr="teacher measuring canopy cover" id="287" name="Google Shape;287;p19"/>
          <p:cNvPicPr preferRelativeResize="0"/>
          <p:nvPr/>
        </p:nvPicPr>
        <p:blipFill rotWithShape="1">
          <a:blip r:embed="rId4">
            <a:alphaModFix/>
          </a:blip>
          <a:srcRect b="0" l="0" r="0" t="0"/>
          <a:stretch/>
        </p:blipFill>
        <p:spPr>
          <a:xfrm>
            <a:off x="3877279" y="4919537"/>
            <a:ext cx="2082669" cy="1562002"/>
          </a:xfrm>
          <a:prstGeom prst="rect">
            <a:avLst/>
          </a:prstGeom>
          <a:noFill/>
          <a:ln>
            <a:noFill/>
          </a:ln>
        </p:spPr>
      </p:pic>
      <p:pic>
        <p:nvPicPr>
          <p:cNvPr descr="students making vegetation observations in an arid region. " id="288" name="Google Shape;288;p19"/>
          <p:cNvPicPr preferRelativeResize="0"/>
          <p:nvPr/>
        </p:nvPicPr>
        <p:blipFill rotWithShape="1">
          <a:blip r:embed="rId5">
            <a:alphaModFix/>
          </a:blip>
          <a:srcRect b="0" l="0" r="0" t="0"/>
          <a:stretch/>
        </p:blipFill>
        <p:spPr>
          <a:xfrm>
            <a:off x="561133" y="4919537"/>
            <a:ext cx="3172691" cy="1579871"/>
          </a:xfrm>
          <a:prstGeom prst="rect">
            <a:avLst/>
          </a:prstGeom>
          <a:noFill/>
          <a:ln>
            <a:noFill/>
          </a:ln>
        </p:spPr>
      </p:pic>
      <p:sp>
        <p:nvSpPr>
          <p:cNvPr id="289" name="Google Shape;289;p1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290" name="Google Shape;290;p19"/>
          <p:cNvGrpSpPr/>
          <p:nvPr/>
        </p:nvGrpSpPr>
        <p:grpSpPr>
          <a:xfrm>
            <a:off x="0" y="-17929"/>
            <a:ext cx="9144000" cy="792307"/>
            <a:chOff x="0" y="-17929"/>
            <a:chExt cx="9144000" cy="792307"/>
          </a:xfrm>
        </p:grpSpPr>
        <p:pic>
          <p:nvPicPr>
            <p:cNvPr descr="The GLOBE Program: A worldwide Science and education program. Introduction to GLOBE" id="291" name="Google Shape;291;p19"/>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292" name="Google Shape;292;p1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2"/>
          <p:cNvSpPr txBox="1"/>
          <p:nvPr>
            <p:ph type="title"/>
          </p:nvPr>
        </p:nvSpPr>
        <p:spPr>
          <a:xfrm>
            <a:off x="-406113" y="747868"/>
            <a:ext cx="9762260" cy="719138"/>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595959"/>
              </a:buClr>
              <a:buSzPts val="3600"/>
              <a:buFont typeface="Calibri"/>
              <a:buNone/>
            </a:pPr>
            <a:r>
              <a:rPr b="1" lang="es-AR" sz="3600">
                <a:solidFill>
                  <a:srgbClr val="595959"/>
                </a:solidFill>
              </a:rPr>
              <a:t>Bienvenidos a GLOBE: </a:t>
            </a:r>
            <a:endParaRPr b="1" sz="3600">
              <a:solidFill>
                <a:srgbClr val="595959"/>
              </a:solidFill>
            </a:endParaRPr>
          </a:p>
        </p:txBody>
      </p:sp>
      <p:sp>
        <p:nvSpPr>
          <p:cNvPr id="94" name="Google Shape;94;p2"/>
          <p:cNvSpPr txBox="1"/>
          <p:nvPr>
            <p:ph idx="1" type="body"/>
          </p:nvPr>
        </p:nvSpPr>
        <p:spPr>
          <a:xfrm>
            <a:off x="628649" y="2427575"/>
            <a:ext cx="7886700" cy="487181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rgbClr val="595959"/>
              </a:buClr>
              <a:buSzPts val="2400"/>
              <a:buChar char="•"/>
            </a:pPr>
            <a:r>
              <a:rPr lang="es-AR" sz="2400">
                <a:solidFill>
                  <a:srgbClr val="595959"/>
                </a:solidFill>
              </a:rPr>
              <a:t>GLOBE es un programa de ciencia y educación que conecta una red de estudiantes, maestros, voluntarios (científicos ciudadanos) y científicos de todo el mundo para comprender, mantener y mejorar el medio ambiente de la Tierra a escala local, regional y global.</a:t>
            </a:r>
            <a:endParaRPr/>
          </a:p>
          <a:p>
            <a:pPr indent="-228600" lvl="0" marL="228600" rtl="0" algn="l">
              <a:lnSpc>
                <a:spcPct val="90000"/>
              </a:lnSpc>
              <a:spcBef>
                <a:spcPts val="1000"/>
              </a:spcBef>
              <a:spcAft>
                <a:spcPts val="0"/>
              </a:spcAft>
              <a:buClr>
                <a:srgbClr val="595959"/>
              </a:buClr>
              <a:buSzPts val="2400"/>
              <a:buChar char="•"/>
            </a:pPr>
            <a:r>
              <a:rPr lang="es-AR" sz="2400">
                <a:solidFill>
                  <a:srgbClr val="595959"/>
                </a:solidFill>
              </a:rPr>
              <a:t>Hasta la fecha, se han contribuido más de 130 millones de mediciones a la base de datos GLOBE, creando conjuntos de datos de calidad de investigación globales, estandarizados y significativos que se pueden utilizar en apoyo de la investigación científica de estudiantes y profesionales.</a:t>
            </a:r>
            <a:endParaRPr sz="2400">
              <a:solidFill>
                <a:srgbClr val="595959"/>
              </a:solidFill>
            </a:endParaRPr>
          </a:p>
          <a:p>
            <a:pPr indent="-228600" lvl="0" marL="228600" rtl="0" algn="l">
              <a:lnSpc>
                <a:spcPct val="90000"/>
              </a:lnSpc>
              <a:spcBef>
                <a:spcPts val="1000"/>
              </a:spcBef>
              <a:spcAft>
                <a:spcPts val="0"/>
              </a:spcAft>
              <a:buClr>
                <a:srgbClr val="595959"/>
              </a:buClr>
              <a:buSzPts val="2400"/>
              <a:buChar char="•"/>
            </a:pPr>
            <a:r>
              <a:rPr lang="es-AR" sz="2400">
                <a:solidFill>
                  <a:srgbClr val="595959"/>
                </a:solidFill>
              </a:rPr>
              <a:t>¡Es fácil comenzar! ¡Descubrirás cómo hacerlo en este módulo!</a:t>
            </a:r>
            <a:endParaRPr sz="2400">
              <a:solidFill>
                <a:srgbClr val="595959"/>
              </a:solidFill>
            </a:endParaRPr>
          </a:p>
        </p:txBody>
      </p:sp>
      <p:sp>
        <p:nvSpPr>
          <p:cNvPr id="95" name="Google Shape;95;p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96" name="Google Shape;96;p2"/>
          <p:cNvSpPr txBox="1"/>
          <p:nvPr/>
        </p:nvSpPr>
        <p:spPr>
          <a:xfrm>
            <a:off x="-406113" y="1536680"/>
            <a:ext cx="9762260" cy="71913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595959"/>
              </a:buClr>
              <a:buSzPts val="2400"/>
              <a:buFont typeface="Calibri"/>
              <a:buNone/>
            </a:pPr>
            <a:r>
              <a:rPr b="1" i="0" lang="es-AR" sz="2400" u="none" cap="none" strike="noStrike">
                <a:solidFill>
                  <a:srgbClr val="595959"/>
                </a:solidFill>
                <a:latin typeface="Calibri"/>
                <a:ea typeface="Calibri"/>
                <a:cs typeface="Calibri"/>
                <a:sym typeface="Calibri"/>
              </a:rPr>
              <a:t>Global Learning and Observations to Benefit the Environment </a:t>
            </a:r>
            <a:endParaRPr/>
          </a:p>
          <a:p>
            <a:pPr indent="0" lvl="0" marL="0" marR="0" rtl="0" algn="ctr">
              <a:lnSpc>
                <a:spcPct val="90000"/>
              </a:lnSpc>
              <a:spcBef>
                <a:spcPts val="0"/>
              </a:spcBef>
              <a:spcAft>
                <a:spcPts val="0"/>
              </a:spcAft>
              <a:buClr>
                <a:srgbClr val="595959"/>
              </a:buClr>
              <a:buSzPts val="2400"/>
              <a:buFont typeface="Calibri"/>
              <a:buNone/>
            </a:pPr>
            <a:r>
              <a:rPr b="1" i="0" lang="es-AR" sz="2400" u="none" cap="none" strike="noStrike">
                <a:solidFill>
                  <a:srgbClr val="595959"/>
                </a:solidFill>
                <a:latin typeface="Calibri"/>
                <a:ea typeface="Calibri"/>
                <a:cs typeface="Calibri"/>
                <a:sym typeface="Calibri"/>
              </a:rPr>
              <a:t>Aprendizaje y Observaciones Globales en Beneficio del Medioambiente </a:t>
            </a:r>
            <a:endParaRPr b="1" i="0" sz="2400" u="none" cap="none" strike="noStrike">
              <a:solidFill>
                <a:srgbClr val="595959"/>
              </a:solidFill>
              <a:latin typeface="Calibri"/>
              <a:ea typeface="Calibri"/>
              <a:cs typeface="Calibri"/>
              <a:sym typeface="Calibri"/>
            </a:endParaRPr>
          </a:p>
        </p:txBody>
      </p:sp>
      <p:grpSp>
        <p:nvGrpSpPr>
          <p:cNvPr id="97" name="Google Shape;97;p2"/>
          <p:cNvGrpSpPr/>
          <p:nvPr/>
        </p:nvGrpSpPr>
        <p:grpSpPr>
          <a:xfrm>
            <a:off x="0" y="-17929"/>
            <a:ext cx="9144000" cy="792307"/>
            <a:chOff x="0" y="-17929"/>
            <a:chExt cx="9144000" cy="792307"/>
          </a:xfrm>
        </p:grpSpPr>
        <p:pic>
          <p:nvPicPr>
            <p:cNvPr descr="The GLOBE Program: A worldwide Science and education program. Introduction to GLOBE" id="98" name="Google Shape;98;p2"/>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99" name="Google Shape;99;p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20"/>
          <p:cNvSpPr txBox="1"/>
          <p:nvPr>
            <p:ph type="title"/>
          </p:nvPr>
        </p:nvSpPr>
        <p:spPr>
          <a:xfrm>
            <a:off x="795337"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II. La Comunidad Internacional de GLOBE</a:t>
            </a:r>
            <a:endParaRPr/>
          </a:p>
        </p:txBody>
      </p:sp>
      <p:pic>
        <p:nvPicPr>
          <p:cNvPr descr="Montage of students doing GLOBE fieldwork:  examining tree buds, determining aerosols in the air, obtaining macroinvertebrates from a river, and examining soil." id="298" name="Google Shape;298;p20"/>
          <p:cNvPicPr preferRelativeResize="0"/>
          <p:nvPr>
            <p:ph idx="2" type="body"/>
          </p:nvPr>
        </p:nvPicPr>
        <p:blipFill rotWithShape="1">
          <a:blip r:embed="rId3">
            <a:alphaModFix/>
          </a:blip>
          <a:srcRect b="0" l="0" r="0" t="0"/>
          <a:stretch/>
        </p:blipFill>
        <p:spPr>
          <a:xfrm>
            <a:off x="1266824" y="1912937"/>
            <a:ext cx="6562726" cy="4534915"/>
          </a:xfrm>
          <a:prstGeom prst="rect">
            <a:avLst/>
          </a:prstGeom>
          <a:noFill/>
          <a:ln>
            <a:noFill/>
          </a:ln>
        </p:spPr>
      </p:pic>
      <p:sp>
        <p:nvSpPr>
          <p:cNvPr id="299" name="Google Shape;299;p2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00" name="Google Shape;300;p20"/>
          <p:cNvGrpSpPr/>
          <p:nvPr/>
        </p:nvGrpSpPr>
        <p:grpSpPr>
          <a:xfrm>
            <a:off x="0" y="-17929"/>
            <a:ext cx="9144000" cy="792307"/>
            <a:chOff x="0" y="-17929"/>
            <a:chExt cx="9144000" cy="792307"/>
          </a:xfrm>
        </p:grpSpPr>
        <p:pic>
          <p:nvPicPr>
            <p:cNvPr descr="The GLOBE Program: A worldwide Science and education program. Introduction to GLOBE" id="301" name="Google Shape;301;p20"/>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02" name="Google Shape;302;p2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21"/>
          <p:cNvPicPr preferRelativeResize="0"/>
          <p:nvPr>
            <p:ph idx="1" type="body"/>
          </p:nvPr>
        </p:nvPicPr>
        <p:blipFill rotWithShape="1">
          <a:blip r:embed="rId3">
            <a:alphaModFix/>
          </a:blip>
          <a:srcRect b="0" l="0" r="0" t="0"/>
          <a:stretch/>
        </p:blipFill>
        <p:spPr>
          <a:xfrm>
            <a:off x="1431636" y="3373185"/>
            <a:ext cx="6340764" cy="3305612"/>
          </a:xfrm>
          <a:prstGeom prst="rect">
            <a:avLst/>
          </a:prstGeom>
          <a:noFill/>
          <a:ln>
            <a:noFill/>
          </a:ln>
        </p:spPr>
      </p:pic>
      <p:sp>
        <p:nvSpPr>
          <p:cNvPr id="308" name="Google Shape;308;p21"/>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GLOBE es un Programa Internacional de Ciencia y Educación</a:t>
            </a:r>
            <a:endParaRPr/>
          </a:p>
        </p:txBody>
      </p:sp>
      <p:sp>
        <p:nvSpPr>
          <p:cNvPr id="309" name="Google Shape;309;p21"/>
          <p:cNvSpPr txBox="1"/>
          <p:nvPr>
            <p:ph idx="2" type="body"/>
          </p:nvPr>
        </p:nvSpPr>
        <p:spPr>
          <a:xfrm>
            <a:off x="428625" y="1817686"/>
            <a:ext cx="8286750" cy="1507405"/>
          </a:xfrm>
          <a:prstGeom prst="rect">
            <a:avLst/>
          </a:prstGeom>
          <a:noFill/>
          <a:ln>
            <a:noFill/>
          </a:ln>
        </p:spPr>
        <p:txBody>
          <a:bodyPr anchorCtr="0" anchor="t" bIns="45700" lIns="91425" spcFirstLastPara="1" rIns="91425" wrap="square" tIns="45700">
            <a:normAutofit lnSpcReduction="10000"/>
          </a:bodyPr>
          <a:lstStyle/>
          <a:p>
            <a:pPr indent="-228600" lvl="0" marL="228600" rtl="0" algn="just">
              <a:lnSpc>
                <a:spcPct val="90000"/>
              </a:lnSpc>
              <a:spcBef>
                <a:spcPts val="0"/>
              </a:spcBef>
              <a:spcAft>
                <a:spcPts val="0"/>
              </a:spcAft>
              <a:buClr>
                <a:schemeClr val="dk1"/>
              </a:buClr>
              <a:buSzPts val="2100"/>
              <a:buChar char="•"/>
            </a:pPr>
            <a:r>
              <a:rPr lang="es-AR" sz="2100"/>
              <a:t>Se han recopilado más de 185 millones de mediciones de calidad de investigación desde que el programa comenzó en 1995. </a:t>
            </a:r>
            <a:endParaRPr/>
          </a:p>
          <a:p>
            <a:pPr indent="-228600" lvl="0" marL="228600" rtl="0" algn="just">
              <a:lnSpc>
                <a:spcPct val="90000"/>
              </a:lnSpc>
              <a:spcBef>
                <a:spcPts val="1000"/>
              </a:spcBef>
              <a:spcAft>
                <a:spcPts val="0"/>
              </a:spcAft>
              <a:buClr>
                <a:schemeClr val="dk1"/>
              </a:buClr>
              <a:buSzPts val="2100"/>
              <a:buChar char="•"/>
            </a:pPr>
            <a:r>
              <a:rPr lang="es-AR" sz="2100"/>
              <a:t>Más de 50 mil maestros de más de 35 mil escuelas y 178 mil voluntarios en más de 120 países han participado en el programa desde que comenzó.</a:t>
            </a:r>
            <a:endParaRPr sz="2100"/>
          </a:p>
        </p:txBody>
      </p:sp>
      <p:sp>
        <p:nvSpPr>
          <p:cNvPr id="310" name="Google Shape;310;p21"/>
          <p:cNvSpPr txBox="1"/>
          <p:nvPr/>
        </p:nvSpPr>
        <p:spPr>
          <a:xfrm>
            <a:off x="3688040" y="6171685"/>
            <a:ext cx="1437830"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a:solidFill>
                  <a:schemeClr val="dk1"/>
                </a:solidFill>
                <a:latin typeface="Calibri"/>
                <a:ea typeface="Calibri"/>
                <a:cs typeface="Calibri"/>
                <a:sym typeface="Calibri"/>
              </a:rPr>
              <a:t>Países GLOBE</a:t>
            </a:r>
            <a:endParaRPr sz="1800">
              <a:solidFill>
                <a:schemeClr val="dk1"/>
              </a:solidFill>
              <a:latin typeface="Calibri"/>
              <a:ea typeface="Calibri"/>
              <a:cs typeface="Calibri"/>
              <a:sym typeface="Calibri"/>
            </a:endParaRPr>
          </a:p>
        </p:txBody>
      </p:sp>
      <p:sp>
        <p:nvSpPr>
          <p:cNvPr id="311" name="Google Shape;311;p2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12" name="Google Shape;312;p21"/>
          <p:cNvGrpSpPr/>
          <p:nvPr/>
        </p:nvGrpSpPr>
        <p:grpSpPr>
          <a:xfrm>
            <a:off x="0" y="-17929"/>
            <a:ext cx="9144000" cy="792307"/>
            <a:chOff x="0" y="-17929"/>
            <a:chExt cx="9144000" cy="792307"/>
          </a:xfrm>
        </p:grpSpPr>
        <p:pic>
          <p:nvPicPr>
            <p:cNvPr descr="The GLOBE Program: A worldwide Science and education program. Introduction to GLOBE" id="313" name="Google Shape;313;p21"/>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14" name="Google Shape;314;p2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22"/>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Regiones de GLOBE</a:t>
            </a:r>
            <a:endParaRPr/>
          </a:p>
        </p:txBody>
      </p:sp>
      <p:sp>
        <p:nvSpPr>
          <p:cNvPr id="320" name="Google Shape;320;p22"/>
          <p:cNvSpPr txBox="1"/>
          <p:nvPr>
            <p:ph idx="1" type="body"/>
          </p:nvPr>
        </p:nvSpPr>
        <p:spPr>
          <a:xfrm>
            <a:off x="628650" y="5081443"/>
            <a:ext cx="8324850" cy="110807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es-AR" sz="1800"/>
              <a:t>Cada región de GLOBE tiene reuniones regulares y eventos de capacitación así como un  representante electo que forma parte del Comité Asesor Internacional de GLOBE. Cada región también tiene una Oficina Regional que brinda los principales servicios de apoyo de esa región, incluidos los recursos GLOBE en idiomas internacionales.</a:t>
            </a:r>
            <a:endParaRPr/>
          </a:p>
        </p:txBody>
      </p:sp>
      <p:pic>
        <p:nvPicPr>
          <p:cNvPr descr="Picture of some participants at the 2016 GLOBE Asia-Pacific Region Meeting of Country Coordinators" id="321" name="Google Shape;321;p22"/>
          <p:cNvPicPr preferRelativeResize="0"/>
          <p:nvPr>
            <p:ph idx="2" type="body"/>
          </p:nvPr>
        </p:nvPicPr>
        <p:blipFill rotWithShape="1">
          <a:blip r:embed="rId3">
            <a:alphaModFix/>
          </a:blip>
          <a:srcRect b="0" l="0" r="0" t="0"/>
          <a:stretch/>
        </p:blipFill>
        <p:spPr>
          <a:xfrm>
            <a:off x="788310" y="1646237"/>
            <a:ext cx="7546296" cy="3285981"/>
          </a:xfrm>
          <a:prstGeom prst="rect">
            <a:avLst/>
          </a:prstGeom>
          <a:noFill/>
          <a:ln>
            <a:noFill/>
          </a:ln>
        </p:spPr>
      </p:pic>
      <p:sp>
        <p:nvSpPr>
          <p:cNvPr id="322" name="Google Shape;322;p2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23" name="Google Shape;323;p22"/>
          <p:cNvGrpSpPr/>
          <p:nvPr/>
        </p:nvGrpSpPr>
        <p:grpSpPr>
          <a:xfrm>
            <a:off x="0" y="-17929"/>
            <a:ext cx="9144000" cy="792307"/>
            <a:chOff x="0" y="-17929"/>
            <a:chExt cx="9144000" cy="792307"/>
          </a:xfrm>
        </p:grpSpPr>
        <p:pic>
          <p:nvPicPr>
            <p:cNvPr descr="The GLOBE Program: A worldwide Science and education program. Introduction to GLOBE" id="324" name="Google Shape;324;p22"/>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25" name="Google Shape;325;p2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23"/>
          <p:cNvSpPr txBox="1"/>
          <p:nvPr>
            <p:ph type="title"/>
          </p:nvPr>
        </p:nvSpPr>
        <p:spPr>
          <a:xfrm>
            <a:off x="571500" y="775855"/>
            <a:ext cx="8276936" cy="993141"/>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Los recursos basados en la web fomentan las conexiones con la comunidad</a:t>
            </a:r>
            <a:endParaRPr/>
          </a:p>
        </p:txBody>
      </p:sp>
      <p:sp>
        <p:nvSpPr>
          <p:cNvPr id="331" name="Google Shape;331;p23"/>
          <p:cNvSpPr txBox="1"/>
          <p:nvPr>
            <p:ph idx="1" type="body"/>
          </p:nvPr>
        </p:nvSpPr>
        <p:spPr>
          <a:xfrm>
            <a:off x="571500" y="5631403"/>
            <a:ext cx="8210550" cy="10128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None/>
            </a:pPr>
            <a:r>
              <a:rPr lang="es-AR"/>
              <a:t>La </a:t>
            </a:r>
            <a:r>
              <a:rPr lang="es-AR" u="sng">
                <a:solidFill>
                  <a:schemeClr val="hlink"/>
                </a:solidFill>
                <a:hlinkClick r:id="rId3"/>
              </a:rPr>
              <a:t>página web de GLOBE</a:t>
            </a:r>
            <a:r>
              <a:rPr lang="es-AR"/>
              <a:t> destaca actividades de la comunidad a través de perfiles comunitarios, informes Estrella de GLOBE, resúmenes de noticias electrónicos y conecta con otras plataformas de redes sociales. </a:t>
            </a:r>
            <a:endParaRPr/>
          </a:p>
        </p:txBody>
      </p:sp>
      <p:pic>
        <p:nvPicPr>
          <p:cNvPr descr="Image of South African students holding a GLOBE Program banner. " id="332" name="Google Shape;332;p23"/>
          <p:cNvPicPr preferRelativeResize="0"/>
          <p:nvPr>
            <p:ph idx="2" type="body"/>
          </p:nvPr>
        </p:nvPicPr>
        <p:blipFill rotWithShape="1">
          <a:blip r:embed="rId4">
            <a:alphaModFix/>
          </a:blip>
          <a:srcRect b="0" l="0" r="0" t="0"/>
          <a:stretch/>
        </p:blipFill>
        <p:spPr>
          <a:xfrm>
            <a:off x="1683760" y="1768997"/>
            <a:ext cx="5986030" cy="3556326"/>
          </a:xfrm>
          <a:prstGeom prst="rect">
            <a:avLst/>
          </a:prstGeom>
          <a:noFill/>
          <a:ln>
            <a:noFill/>
          </a:ln>
        </p:spPr>
      </p:pic>
      <p:sp>
        <p:nvSpPr>
          <p:cNvPr id="333" name="Google Shape;333;p2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34" name="Google Shape;334;p23"/>
          <p:cNvGrpSpPr/>
          <p:nvPr/>
        </p:nvGrpSpPr>
        <p:grpSpPr>
          <a:xfrm>
            <a:off x="0" y="-17929"/>
            <a:ext cx="9144000" cy="792307"/>
            <a:chOff x="0" y="-17929"/>
            <a:chExt cx="9144000" cy="792307"/>
          </a:xfrm>
        </p:grpSpPr>
        <p:pic>
          <p:nvPicPr>
            <p:cNvPr descr="The GLOBE Program: A worldwide Science and education program. Introduction to GLOBE" id="335" name="Google Shape;335;p23"/>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336" name="Google Shape;336;p2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24"/>
          <p:cNvSpPr txBox="1"/>
          <p:nvPr>
            <p:ph type="title"/>
          </p:nvPr>
        </p:nvSpPr>
        <p:spPr>
          <a:xfrm>
            <a:off x="406978" y="9287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Áreas de Investigación Científica de GLOBE</a:t>
            </a:r>
            <a:endParaRPr/>
          </a:p>
        </p:txBody>
      </p:sp>
      <p:sp>
        <p:nvSpPr>
          <p:cNvPr id="342" name="Google Shape;342;p24"/>
          <p:cNvSpPr txBox="1"/>
          <p:nvPr>
            <p:ph idx="1" type="body"/>
          </p:nvPr>
        </p:nvSpPr>
        <p:spPr>
          <a:xfrm>
            <a:off x="464128" y="1595278"/>
            <a:ext cx="3823667" cy="4545077"/>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20000"/>
              </a:lnSpc>
              <a:spcBef>
                <a:spcPts val="0"/>
              </a:spcBef>
              <a:spcAft>
                <a:spcPts val="0"/>
              </a:spcAft>
              <a:buClr>
                <a:srgbClr val="595959"/>
              </a:buClr>
              <a:buSzPct val="100000"/>
              <a:buNone/>
            </a:pPr>
            <a:r>
              <a:rPr lang="es-AR" sz="2100">
                <a:solidFill>
                  <a:srgbClr val="595959"/>
                </a:solidFill>
              </a:rPr>
              <a:t>El foco de la investigación de GLOBE es entender la interacción de las diferentes partes del sistema terrestre. </a:t>
            </a:r>
            <a:endParaRPr/>
          </a:p>
          <a:p>
            <a:pPr indent="0" lvl="0" marL="0" rtl="0" algn="l">
              <a:lnSpc>
                <a:spcPct val="120000"/>
              </a:lnSpc>
              <a:spcBef>
                <a:spcPts val="1000"/>
              </a:spcBef>
              <a:spcAft>
                <a:spcPts val="0"/>
              </a:spcAft>
              <a:buClr>
                <a:srgbClr val="595959"/>
              </a:buClr>
              <a:buSzPct val="100000"/>
              <a:buNone/>
            </a:pPr>
            <a:r>
              <a:rPr lang="es-AR" sz="2100">
                <a:solidFill>
                  <a:srgbClr val="595959"/>
                </a:solidFill>
              </a:rPr>
              <a:t>GLOBE examina todas las partes del sistema terrestre:</a:t>
            </a:r>
            <a:endParaRPr/>
          </a:p>
          <a:p>
            <a:pPr indent="0" lvl="0" marL="0" rtl="0" algn="l">
              <a:lnSpc>
                <a:spcPct val="90000"/>
              </a:lnSpc>
              <a:spcBef>
                <a:spcPts val="1000"/>
              </a:spcBef>
              <a:spcAft>
                <a:spcPts val="0"/>
              </a:spcAft>
              <a:buClr>
                <a:srgbClr val="2F5496"/>
              </a:buClr>
              <a:buSzPct val="100000"/>
              <a:buNone/>
            </a:pPr>
            <a:r>
              <a:rPr b="1" lang="es-AR" sz="2800">
                <a:solidFill>
                  <a:srgbClr val="2F5496"/>
                </a:solidFill>
              </a:rPr>
              <a:t>Atmósfera - Aire</a:t>
            </a:r>
            <a:endParaRPr/>
          </a:p>
          <a:p>
            <a:pPr indent="0" lvl="0" marL="0" rtl="0" algn="l">
              <a:lnSpc>
                <a:spcPct val="90000"/>
              </a:lnSpc>
              <a:spcBef>
                <a:spcPts val="1000"/>
              </a:spcBef>
              <a:spcAft>
                <a:spcPts val="0"/>
              </a:spcAft>
              <a:buClr>
                <a:srgbClr val="2F5496"/>
              </a:buClr>
              <a:buSzPct val="100000"/>
              <a:buNone/>
            </a:pPr>
            <a:r>
              <a:rPr b="1" lang="es-AR" sz="2800">
                <a:solidFill>
                  <a:srgbClr val="2F5496"/>
                </a:solidFill>
              </a:rPr>
              <a:t>Hidrósfera - Agua</a:t>
            </a:r>
            <a:endParaRPr/>
          </a:p>
          <a:p>
            <a:pPr indent="0" lvl="0" marL="0" rtl="0" algn="l">
              <a:lnSpc>
                <a:spcPct val="90000"/>
              </a:lnSpc>
              <a:spcBef>
                <a:spcPts val="1000"/>
              </a:spcBef>
              <a:spcAft>
                <a:spcPts val="0"/>
              </a:spcAft>
              <a:buClr>
                <a:srgbClr val="2F5496"/>
              </a:buClr>
              <a:buSzPct val="100000"/>
              <a:buNone/>
            </a:pPr>
            <a:r>
              <a:rPr b="1" lang="es-AR" sz="2800">
                <a:solidFill>
                  <a:srgbClr val="2F5496"/>
                </a:solidFill>
              </a:rPr>
              <a:t>Biósfera - Vida</a:t>
            </a:r>
            <a:endParaRPr/>
          </a:p>
          <a:p>
            <a:pPr indent="0" lvl="0" marL="0" rtl="0" algn="l">
              <a:lnSpc>
                <a:spcPct val="90000"/>
              </a:lnSpc>
              <a:spcBef>
                <a:spcPts val="1000"/>
              </a:spcBef>
              <a:spcAft>
                <a:spcPts val="0"/>
              </a:spcAft>
              <a:buClr>
                <a:srgbClr val="2F5496"/>
              </a:buClr>
              <a:buSzPct val="100000"/>
              <a:buNone/>
            </a:pPr>
            <a:r>
              <a:rPr b="1" lang="es-AR" sz="2800">
                <a:solidFill>
                  <a:srgbClr val="2F5496"/>
                </a:solidFill>
              </a:rPr>
              <a:t>Pedosfera - Suelo</a:t>
            </a:r>
            <a:endParaRPr/>
          </a:p>
          <a:p>
            <a:pPr indent="0" lvl="0" marL="0" rtl="0" algn="l">
              <a:lnSpc>
                <a:spcPct val="90000"/>
              </a:lnSpc>
              <a:spcBef>
                <a:spcPts val="1000"/>
              </a:spcBef>
              <a:spcAft>
                <a:spcPts val="0"/>
              </a:spcAft>
              <a:buClr>
                <a:schemeClr val="dk1"/>
              </a:buClr>
              <a:buSzPct val="100000"/>
              <a:buNone/>
            </a:pPr>
            <a:r>
              <a:t/>
            </a:r>
            <a:endParaRPr>
              <a:solidFill>
                <a:srgbClr val="595959"/>
              </a:solidFill>
            </a:endParaRPr>
          </a:p>
          <a:p>
            <a:pPr indent="0" lvl="0" marL="0" rtl="0" algn="l">
              <a:lnSpc>
                <a:spcPct val="90000"/>
              </a:lnSpc>
              <a:spcBef>
                <a:spcPts val="1000"/>
              </a:spcBef>
              <a:spcAft>
                <a:spcPts val="0"/>
              </a:spcAft>
              <a:buClr>
                <a:srgbClr val="595959"/>
              </a:buClr>
              <a:buSzPct val="100000"/>
              <a:buNone/>
            </a:pPr>
            <a:r>
              <a:rPr lang="es-AR">
                <a:solidFill>
                  <a:srgbClr val="595959"/>
                </a:solidFill>
              </a:rPr>
              <a:t>Los protocolos GLOBE brindan las herramientas que los participantes necesitan para investigar y monitorear los cambios que están ocurriendo en nuestro planeta dinámico.</a:t>
            </a:r>
            <a:endParaRPr>
              <a:solidFill>
                <a:srgbClr val="595959"/>
              </a:solidFill>
            </a:endParaRPr>
          </a:p>
        </p:txBody>
      </p:sp>
      <p:sp>
        <p:nvSpPr>
          <p:cNvPr id="343" name="Google Shape;343;p2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pic>
        <p:nvPicPr>
          <p:cNvPr id="344" name="Google Shape;344;p24"/>
          <p:cNvPicPr preferRelativeResize="0"/>
          <p:nvPr>
            <p:ph idx="4294967295" type="body"/>
          </p:nvPr>
        </p:nvPicPr>
        <p:blipFill rotWithShape="1">
          <a:blip r:embed="rId3">
            <a:alphaModFix/>
          </a:blip>
          <a:srcRect b="0" l="0" r="0" t="0"/>
          <a:stretch/>
        </p:blipFill>
        <p:spPr>
          <a:xfrm>
            <a:off x="4055576" y="1595278"/>
            <a:ext cx="4804748" cy="4886963"/>
          </a:xfrm>
          <a:prstGeom prst="rect">
            <a:avLst/>
          </a:prstGeom>
          <a:noFill/>
          <a:ln>
            <a:noFill/>
          </a:ln>
        </p:spPr>
      </p:pic>
      <p:grpSp>
        <p:nvGrpSpPr>
          <p:cNvPr id="345" name="Google Shape;345;p24"/>
          <p:cNvGrpSpPr/>
          <p:nvPr/>
        </p:nvGrpSpPr>
        <p:grpSpPr>
          <a:xfrm>
            <a:off x="0" y="-17929"/>
            <a:ext cx="9144000" cy="792307"/>
            <a:chOff x="0" y="-17929"/>
            <a:chExt cx="9144000" cy="792307"/>
          </a:xfrm>
        </p:grpSpPr>
        <p:pic>
          <p:nvPicPr>
            <p:cNvPr descr="The GLOBE Program: A worldwide Science and education program. Introduction to GLOBE" id="346" name="Google Shape;346;p24"/>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47" name="Google Shape;347;p2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lang="es-AR"/>
              <a:t>Atmósfera</a:t>
            </a:r>
            <a:endParaRPr/>
          </a:p>
        </p:txBody>
      </p:sp>
      <p:pic>
        <p:nvPicPr>
          <p:cNvPr descr="photo montage of students looking at the sky and identifying clouds." id="353" name="Google Shape;353;p25"/>
          <p:cNvPicPr preferRelativeResize="0"/>
          <p:nvPr>
            <p:ph idx="1" type="body"/>
          </p:nvPr>
        </p:nvPicPr>
        <p:blipFill rotWithShape="1">
          <a:blip r:embed="rId3">
            <a:alphaModFix/>
          </a:blip>
          <a:srcRect b="0" l="0" r="0" t="0"/>
          <a:stretch/>
        </p:blipFill>
        <p:spPr>
          <a:xfrm>
            <a:off x="342222" y="2643510"/>
            <a:ext cx="8520316" cy="2343634"/>
          </a:xfrm>
          <a:prstGeom prst="rect">
            <a:avLst/>
          </a:prstGeom>
          <a:noFill/>
          <a:ln>
            <a:noFill/>
          </a:ln>
        </p:spPr>
      </p:pic>
      <p:sp>
        <p:nvSpPr>
          <p:cNvPr id="354" name="Google Shape;354;p2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55" name="Google Shape;355;p25"/>
          <p:cNvGrpSpPr/>
          <p:nvPr/>
        </p:nvGrpSpPr>
        <p:grpSpPr>
          <a:xfrm>
            <a:off x="0" y="-17929"/>
            <a:ext cx="9144000" cy="792307"/>
            <a:chOff x="0" y="-17929"/>
            <a:chExt cx="9144000" cy="792307"/>
          </a:xfrm>
        </p:grpSpPr>
        <p:pic>
          <p:nvPicPr>
            <p:cNvPr descr="The GLOBE Program: A worldwide Science and education program. Introduction to GLOBE" id="356" name="Google Shape;356;p25"/>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57" name="Google Shape;357;p2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p26"/>
          <p:cNvSpPr txBox="1"/>
          <p:nvPr>
            <p:ph type="title"/>
          </p:nvPr>
        </p:nvSpPr>
        <p:spPr>
          <a:xfrm>
            <a:off x="375805" y="884444"/>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Investigación de la Atmósfera</a:t>
            </a:r>
            <a:endParaRPr/>
          </a:p>
        </p:txBody>
      </p:sp>
      <p:pic>
        <p:nvPicPr>
          <p:cNvPr descr="Image of bulletin board with photo of students taking atmosphere site. The atmosphere investigation examines aspects of weather and climate, including protocols for air and surface temperature, clouds, precipitation, relative humidity, atmospheric vapor, and surface ozone.  By establishig local GLOBE weather stations at schools, GLOBE students help collect additional weather data to help understand more about microclimates, urban effects, weather around the world, and climate patterns. " id="363" name="Google Shape;363;p26"/>
          <p:cNvPicPr preferRelativeResize="0"/>
          <p:nvPr/>
        </p:nvPicPr>
        <p:blipFill rotWithShape="1">
          <a:blip r:embed="rId3">
            <a:alphaModFix/>
          </a:blip>
          <a:srcRect b="32621" l="47263" r="2846" t="3404"/>
          <a:stretch/>
        </p:blipFill>
        <p:spPr>
          <a:xfrm>
            <a:off x="712519" y="1705796"/>
            <a:ext cx="4210529" cy="4089362"/>
          </a:xfrm>
          <a:prstGeom prst="rect">
            <a:avLst/>
          </a:prstGeom>
          <a:noFill/>
          <a:ln>
            <a:noFill/>
          </a:ln>
        </p:spPr>
      </p:pic>
      <p:sp>
        <p:nvSpPr>
          <p:cNvPr id="364" name="Google Shape;364;p2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365" name="Google Shape;365;p26"/>
          <p:cNvSpPr txBox="1"/>
          <p:nvPr/>
        </p:nvSpPr>
        <p:spPr>
          <a:xfrm>
            <a:off x="5325342" y="1705796"/>
            <a:ext cx="3379271" cy="506292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700">
                <a:solidFill>
                  <a:schemeClr val="dk1"/>
                </a:solidFill>
                <a:latin typeface="Calibri"/>
                <a:ea typeface="Calibri"/>
                <a:cs typeface="Calibri"/>
                <a:sym typeface="Calibri"/>
              </a:rPr>
              <a:t>La investigación de la atmósfera examina aspectos del clima y del tiempo, incluyendo protocolos para la temperatura del aire de y de la superficie, las nubes, la precipitación, la humedad relativa, la presión atmosférica, los aerosoles, el vapor de agua y el ozono de la superficie.</a:t>
            </a:r>
            <a:endParaRPr/>
          </a:p>
          <a:p>
            <a:pPr indent="0" lvl="0" marL="0" marR="0" rtl="0" algn="l">
              <a:spcBef>
                <a:spcPts val="0"/>
              </a:spcBef>
              <a:spcAft>
                <a:spcPts val="0"/>
              </a:spcAft>
              <a:buNone/>
            </a:pPr>
            <a:r>
              <a:t/>
            </a:r>
            <a:endParaRPr sz="1700">
              <a:solidFill>
                <a:schemeClr val="dk1"/>
              </a:solidFill>
              <a:latin typeface="Calibri"/>
              <a:ea typeface="Calibri"/>
              <a:cs typeface="Calibri"/>
              <a:sym typeface="Calibri"/>
            </a:endParaRPr>
          </a:p>
          <a:p>
            <a:pPr indent="0" lvl="0" marL="0" marR="0" rtl="0" algn="l">
              <a:spcBef>
                <a:spcPts val="0"/>
              </a:spcBef>
              <a:spcAft>
                <a:spcPts val="0"/>
              </a:spcAft>
              <a:buNone/>
            </a:pPr>
            <a:r>
              <a:rPr lang="es-AR" sz="1700">
                <a:solidFill>
                  <a:schemeClr val="dk1"/>
                </a:solidFill>
                <a:latin typeface="Calibri"/>
                <a:ea typeface="Calibri"/>
                <a:cs typeface="Calibri"/>
                <a:sym typeface="Calibri"/>
              </a:rPr>
              <a:t>Al establecer estaciones meteorológicas GLOBE locales los participantes de GLOBE ayudan a recolectar datos meteorológicos adicionales para ayudar a comprender más sobre los mciro climas, los efectos urbanos, el tiempo en todo el mundo y los patrones climáticos.</a:t>
            </a:r>
            <a:endParaRPr sz="1700">
              <a:solidFill>
                <a:schemeClr val="dk1"/>
              </a:solidFill>
              <a:latin typeface="Calibri"/>
              <a:ea typeface="Calibri"/>
              <a:cs typeface="Calibri"/>
              <a:sym typeface="Calibri"/>
            </a:endParaRPr>
          </a:p>
        </p:txBody>
      </p:sp>
      <p:sp>
        <p:nvSpPr>
          <p:cNvPr id="366" name="Google Shape;366;p26"/>
          <p:cNvSpPr txBox="1"/>
          <p:nvPr/>
        </p:nvSpPr>
        <p:spPr>
          <a:xfrm>
            <a:off x="1131486" y="4689432"/>
            <a:ext cx="3372593" cy="92333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AR" sz="1800">
                <a:solidFill>
                  <a:schemeClr val="dk1"/>
                </a:solidFill>
                <a:latin typeface="Radley"/>
                <a:ea typeface="Radley"/>
                <a:cs typeface="Radley"/>
                <a:sym typeface="Radley"/>
              </a:rPr>
              <a:t>Estudiantes de GLOBE visitan su sitio de atmósfera.</a:t>
            </a:r>
            <a:endParaRPr sz="1800">
              <a:solidFill>
                <a:schemeClr val="dk1"/>
              </a:solidFill>
              <a:latin typeface="Radley"/>
              <a:ea typeface="Radley"/>
              <a:cs typeface="Radley"/>
              <a:sym typeface="Radley"/>
            </a:endParaRPr>
          </a:p>
        </p:txBody>
      </p:sp>
      <p:grpSp>
        <p:nvGrpSpPr>
          <p:cNvPr id="367" name="Google Shape;367;p26"/>
          <p:cNvGrpSpPr/>
          <p:nvPr/>
        </p:nvGrpSpPr>
        <p:grpSpPr>
          <a:xfrm>
            <a:off x="0" y="-17929"/>
            <a:ext cx="9144000" cy="792307"/>
            <a:chOff x="0" y="-17929"/>
            <a:chExt cx="9144000" cy="792307"/>
          </a:xfrm>
        </p:grpSpPr>
        <p:pic>
          <p:nvPicPr>
            <p:cNvPr descr="The GLOBE Program: A worldwide Science and education program. Introduction to GLOBE" id="368" name="Google Shape;368;p26"/>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69" name="Google Shape;369;p2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27"/>
          <p:cNvSpPr txBox="1"/>
          <p:nvPr>
            <p:ph type="title"/>
          </p:nvPr>
        </p:nvSpPr>
        <p:spPr>
          <a:xfrm>
            <a:off x="668578" y="991624"/>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Hidrósfera</a:t>
            </a:r>
            <a:endParaRPr/>
          </a:p>
        </p:txBody>
      </p:sp>
      <p:pic>
        <p:nvPicPr>
          <p:cNvPr descr="teacher using a chemical test kit by a stream" id="375" name="Google Shape;375;p27"/>
          <p:cNvPicPr preferRelativeResize="0"/>
          <p:nvPr/>
        </p:nvPicPr>
        <p:blipFill rotWithShape="1">
          <a:blip r:embed="rId3">
            <a:alphaModFix/>
          </a:blip>
          <a:srcRect b="0" l="0" r="0" t="0"/>
          <a:stretch/>
        </p:blipFill>
        <p:spPr>
          <a:xfrm>
            <a:off x="1667741" y="4033523"/>
            <a:ext cx="2944187" cy="2208141"/>
          </a:xfrm>
          <a:prstGeom prst="rect">
            <a:avLst/>
          </a:prstGeom>
          <a:noFill/>
          <a:ln>
            <a:noFill/>
          </a:ln>
        </p:spPr>
      </p:pic>
      <p:pic>
        <p:nvPicPr>
          <p:cNvPr descr="girl sorting mosquito larvae" id="376" name="Google Shape;376;p27"/>
          <p:cNvPicPr preferRelativeResize="0"/>
          <p:nvPr>
            <p:ph idx="1" type="body"/>
          </p:nvPr>
        </p:nvPicPr>
        <p:blipFill rotWithShape="1">
          <a:blip r:embed="rId4">
            <a:alphaModFix/>
          </a:blip>
          <a:srcRect b="0" l="0" r="0" t="0"/>
          <a:stretch/>
        </p:blipFill>
        <p:spPr>
          <a:xfrm>
            <a:off x="1667741" y="1646237"/>
            <a:ext cx="2944187" cy="2208140"/>
          </a:xfrm>
          <a:prstGeom prst="rect">
            <a:avLst/>
          </a:prstGeom>
          <a:noFill/>
          <a:ln>
            <a:noFill/>
          </a:ln>
        </p:spPr>
      </p:pic>
      <p:pic>
        <p:nvPicPr>
          <p:cNvPr descr="boy taking temperature of water sample in bucket" id="377" name="Google Shape;377;p27"/>
          <p:cNvPicPr preferRelativeResize="0"/>
          <p:nvPr/>
        </p:nvPicPr>
        <p:blipFill rotWithShape="1">
          <a:blip r:embed="rId5">
            <a:alphaModFix/>
          </a:blip>
          <a:srcRect b="0" l="0" r="0" t="0"/>
          <a:stretch/>
        </p:blipFill>
        <p:spPr>
          <a:xfrm>
            <a:off x="4792038" y="1646238"/>
            <a:ext cx="2994218" cy="2245664"/>
          </a:xfrm>
          <a:prstGeom prst="rect">
            <a:avLst/>
          </a:prstGeom>
          <a:noFill/>
          <a:ln>
            <a:noFill/>
          </a:ln>
        </p:spPr>
      </p:pic>
      <p:pic>
        <p:nvPicPr>
          <p:cNvPr descr="image of chemicals used in water analysis. " id="378" name="Google Shape;378;p27"/>
          <p:cNvPicPr preferRelativeResize="0"/>
          <p:nvPr/>
        </p:nvPicPr>
        <p:blipFill rotWithShape="1">
          <a:blip r:embed="rId6">
            <a:alphaModFix/>
          </a:blip>
          <a:srcRect b="0" l="0" r="0" t="0"/>
          <a:stretch/>
        </p:blipFill>
        <p:spPr>
          <a:xfrm>
            <a:off x="4792038" y="4033523"/>
            <a:ext cx="2994218" cy="2245664"/>
          </a:xfrm>
          <a:prstGeom prst="rect">
            <a:avLst/>
          </a:prstGeom>
          <a:noFill/>
          <a:ln>
            <a:noFill/>
          </a:ln>
        </p:spPr>
      </p:pic>
      <p:sp>
        <p:nvSpPr>
          <p:cNvPr id="379" name="Google Shape;379;p2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380" name="Google Shape;380;p27"/>
          <p:cNvGrpSpPr/>
          <p:nvPr/>
        </p:nvGrpSpPr>
        <p:grpSpPr>
          <a:xfrm>
            <a:off x="0" y="-17929"/>
            <a:ext cx="9144000" cy="792307"/>
            <a:chOff x="0" y="-17929"/>
            <a:chExt cx="9144000" cy="792307"/>
          </a:xfrm>
        </p:grpSpPr>
        <p:pic>
          <p:nvPicPr>
            <p:cNvPr descr="The GLOBE Program: A worldwide Science and education program. Introduction to GLOBE" id="381" name="Google Shape;381;p27"/>
            <p:cNvPicPr preferRelativeResize="0"/>
            <p:nvPr/>
          </p:nvPicPr>
          <p:blipFill rotWithShape="1">
            <a:blip r:embed="rId7">
              <a:alphaModFix/>
            </a:blip>
            <a:srcRect b="0" l="0" r="0" t="0"/>
            <a:stretch/>
          </p:blipFill>
          <p:spPr>
            <a:xfrm>
              <a:off x="0" y="-17929"/>
              <a:ext cx="9144000" cy="792307"/>
            </a:xfrm>
            <a:prstGeom prst="rect">
              <a:avLst/>
            </a:prstGeom>
            <a:noFill/>
            <a:ln>
              <a:noFill/>
            </a:ln>
          </p:spPr>
        </p:pic>
        <p:sp>
          <p:nvSpPr>
            <p:cNvPr id="382" name="Google Shape;382;p2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p28"/>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Investigación de la Hidrósfera</a:t>
            </a:r>
            <a:endParaRPr/>
          </a:p>
        </p:txBody>
      </p:sp>
      <p:pic>
        <p:nvPicPr>
          <p:cNvPr descr="Photo of students analyzing a hydrology sample. The hydrolsphere investigation area focuses on water and water bodies. The protocols include water quality data, such as transparency, water temperature, pH, dissolved oxygen, conductivity or salinity, alkalinity nitrates as well as a documentation of the macroinvertebrates found in fresh water.  Since many scientific studies focus on larger water bodies, GLOBE students working on creeks, steams and marshes provide data that would otherwise never be collected. " id="388" name="Google Shape;388;p28"/>
          <p:cNvPicPr preferRelativeResize="0"/>
          <p:nvPr>
            <p:ph idx="2" type="body"/>
          </p:nvPr>
        </p:nvPicPr>
        <p:blipFill rotWithShape="1">
          <a:blip r:embed="rId3">
            <a:alphaModFix/>
          </a:blip>
          <a:srcRect b="30135" l="5916" r="44012" t="13545"/>
          <a:stretch/>
        </p:blipFill>
        <p:spPr>
          <a:xfrm rot="-831740">
            <a:off x="487265" y="2098868"/>
            <a:ext cx="4208033" cy="3534256"/>
          </a:xfrm>
          <a:prstGeom prst="rect">
            <a:avLst/>
          </a:prstGeom>
          <a:noFill/>
          <a:ln>
            <a:noFill/>
          </a:ln>
        </p:spPr>
      </p:pic>
      <p:sp>
        <p:nvSpPr>
          <p:cNvPr id="389" name="Google Shape;389;p2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390" name="Google Shape;390;p28"/>
          <p:cNvSpPr txBox="1"/>
          <p:nvPr/>
        </p:nvSpPr>
        <p:spPr>
          <a:xfrm>
            <a:off x="5341669" y="1646237"/>
            <a:ext cx="3457947" cy="4801314"/>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spcBef>
                <a:spcPts val="0"/>
              </a:spcBef>
              <a:spcAft>
                <a:spcPts val="0"/>
              </a:spcAft>
              <a:buNone/>
            </a:pPr>
            <a:r>
              <a:rPr lang="es-AR" sz="1800">
                <a:solidFill>
                  <a:schemeClr val="dk1"/>
                </a:solidFill>
                <a:latin typeface="Calibri"/>
                <a:ea typeface="Calibri"/>
                <a:cs typeface="Calibri"/>
                <a:sym typeface="Calibri"/>
              </a:rPr>
              <a:t>El área de investigación de hidrología se centra en el agua y los cuerpos de agua. </a:t>
            </a:r>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Los protocolos de hidrología incluyen la temperatura del agua, la transparencia, ele pH, el oxígeno disuelto, la conductividad o la salinidad, la alcalinidad, los nitratos y la documentación de los macro invertebrados que se encuentran en el agua dulce.</a:t>
            </a:r>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Como muchos estudios científicos se centran principalmente en cuerpos de agua más grandes, los datos que los participantes de GLOBE recopilan sobre arroyos, arroyos y marismas locales proporcionan datos que de otro modo nunca se recopilarían sobre estos afluentes más pequeños</a:t>
            </a:r>
            <a:endParaRPr sz="1800">
              <a:solidFill>
                <a:schemeClr val="dk1"/>
              </a:solidFill>
              <a:latin typeface="Calibri"/>
              <a:ea typeface="Calibri"/>
              <a:cs typeface="Calibri"/>
              <a:sym typeface="Calibri"/>
            </a:endParaRPr>
          </a:p>
        </p:txBody>
      </p:sp>
      <p:sp>
        <p:nvSpPr>
          <p:cNvPr id="391" name="Google Shape;391;p28"/>
          <p:cNvSpPr txBox="1"/>
          <p:nvPr/>
        </p:nvSpPr>
        <p:spPr>
          <a:xfrm>
            <a:off x="1077176" y="4809507"/>
            <a:ext cx="3028209" cy="732312"/>
          </a:xfrm>
          <a:prstGeom prst="rect">
            <a:avLst/>
          </a:prstGeom>
          <a:solidFill>
            <a:schemeClr val="lt1"/>
          </a:solidFill>
          <a:ln>
            <a:noFill/>
          </a:ln>
        </p:spPr>
        <p:txBody>
          <a:bodyPr anchorCtr="0" anchor="t" bIns="45700" lIns="91425" spcFirstLastPara="1" rIns="91425" wrap="square" tIns="45700">
            <a:normAutofit fontScale="92500"/>
          </a:bodyPr>
          <a:lstStyle/>
          <a:p>
            <a:pPr indent="0" lvl="0" marL="0" marR="0" rtl="0" algn="l">
              <a:spcBef>
                <a:spcPts val="0"/>
              </a:spcBef>
              <a:spcAft>
                <a:spcPts val="0"/>
              </a:spcAft>
              <a:buNone/>
            </a:pPr>
            <a:r>
              <a:rPr lang="es-AR" sz="1800">
                <a:solidFill>
                  <a:schemeClr val="dk1"/>
                </a:solidFill>
                <a:latin typeface="Radley"/>
                <a:ea typeface="Radley"/>
                <a:cs typeface="Radley"/>
                <a:sym typeface="Radley"/>
              </a:rPr>
              <a:t>Los estudiantes analizan su muestra de hidrología</a:t>
            </a:r>
            <a:endParaRPr sz="1800">
              <a:solidFill>
                <a:schemeClr val="dk1"/>
              </a:solidFill>
              <a:latin typeface="Radley"/>
              <a:ea typeface="Radley"/>
              <a:cs typeface="Radley"/>
              <a:sym typeface="Radley"/>
            </a:endParaRPr>
          </a:p>
        </p:txBody>
      </p:sp>
      <p:grpSp>
        <p:nvGrpSpPr>
          <p:cNvPr id="392" name="Google Shape;392;p28"/>
          <p:cNvGrpSpPr/>
          <p:nvPr/>
        </p:nvGrpSpPr>
        <p:grpSpPr>
          <a:xfrm>
            <a:off x="0" y="-17929"/>
            <a:ext cx="9144000" cy="792307"/>
            <a:chOff x="0" y="-17929"/>
            <a:chExt cx="9144000" cy="792307"/>
          </a:xfrm>
        </p:grpSpPr>
        <p:pic>
          <p:nvPicPr>
            <p:cNvPr descr="The GLOBE Program: A worldwide Science and education program. Introduction to GLOBE" id="393" name="Google Shape;393;p28"/>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394" name="Google Shape;394;p2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29"/>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Biósfera</a:t>
            </a:r>
            <a:endParaRPr/>
          </a:p>
        </p:txBody>
      </p:sp>
      <p:pic>
        <p:nvPicPr>
          <p:cNvPr descr="students measuring the circumference of a tree trunk" id="400" name="Google Shape;400;p29"/>
          <p:cNvPicPr preferRelativeResize="0"/>
          <p:nvPr/>
        </p:nvPicPr>
        <p:blipFill rotWithShape="1">
          <a:blip r:embed="rId3">
            <a:alphaModFix/>
          </a:blip>
          <a:srcRect b="0" l="0" r="0" t="0"/>
          <a:stretch/>
        </p:blipFill>
        <p:spPr>
          <a:xfrm>
            <a:off x="4800672" y="1757074"/>
            <a:ext cx="2834842" cy="2149368"/>
          </a:xfrm>
          <a:prstGeom prst="rect">
            <a:avLst/>
          </a:prstGeom>
          <a:noFill/>
          <a:ln>
            <a:noFill/>
          </a:ln>
          <a:effectLst>
            <a:outerShdw blurRad="292100" rotWithShape="0" algn="tl" dir="2700000" dist="139700">
              <a:srgbClr val="333333">
                <a:alpha val="64705"/>
              </a:srgbClr>
            </a:outerShdw>
          </a:effectLst>
        </p:spPr>
      </p:pic>
      <p:pic>
        <p:nvPicPr>
          <p:cNvPr descr="a student consulting the MUC guide, used to determine the classification of vegetation." id="401" name="Google Shape;401;p29"/>
          <p:cNvPicPr preferRelativeResize="0"/>
          <p:nvPr/>
        </p:nvPicPr>
        <p:blipFill rotWithShape="1">
          <a:blip r:embed="rId4">
            <a:alphaModFix/>
          </a:blip>
          <a:srcRect b="0" l="0" r="0" t="0"/>
          <a:stretch/>
        </p:blipFill>
        <p:spPr>
          <a:xfrm>
            <a:off x="4800672" y="4162819"/>
            <a:ext cx="2834842" cy="2126132"/>
          </a:xfrm>
          <a:prstGeom prst="rect">
            <a:avLst/>
          </a:prstGeom>
          <a:noFill/>
          <a:ln>
            <a:noFill/>
          </a:ln>
          <a:effectLst>
            <a:outerShdw blurRad="292100" rotWithShape="0" algn="tl" dir="2700000" dist="139700">
              <a:srgbClr val="333333">
                <a:alpha val="64705"/>
              </a:srgbClr>
            </a:outerShdw>
          </a:effectLst>
        </p:spPr>
      </p:pic>
      <p:pic>
        <p:nvPicPr>
          <p:cNvPr descr="teacher looking up, measuring canopy cover" id="402" name="Google Shape;402;p29"/>
          <p:cNvPicPr preferRelativeResize="0"/>
          <p:nvPr/>
        </p:nvPicPr>
        <p:blipFill rotWithShape="1">
          <a:blip r:embed="rId5">
            <a:alphaModFix/>
          </a:blip>
          <a:srcRect b="0" l="0" r="0" t="0"/>
          <a:stretch/>
        </p:blipFill>
        <p:spPr>
          <a:xfrm>
            <a:off x="1550672" y="1757073"/>
            <a:ext cx="2827364" cy="2120523"/>
          </a:xfrm>
          <a:prstGeom prst="rect">
            <a:avLst/>
          </a:prstGeom>
          <a:noFill/>
          <a:ln>
            <a:noFill/>
          </a:ln>
          <a:effectLst>
            <a:outerShdw blurRad="292100" rotWithShape="0" algn="tl" dir="2700000" dist="139700">
              <a:srgbClr val="333333">
                <a:alpha val="64705"/>
              </a:srgbClr>
            </a:outerShdw>
          </a:effectLst>
        </p:spPr>
      </p:pic>
      <p:pic>
        <p:nvPicPr>
          <p:cNvPr descr="students looking at buds on a tree" id="403" name="Google Shape;403;p29"/>
          <p:cNvPicPr preferRelativeResize="0"/>
          <p:nvPr/>
        </p:nvPicPr>
        <p:blipFill rotWithShape="1">
          <a:blip r:embed="rId6">
            <a:alphaModFix/>
          </a:blip>
          <a:srcRect b="0" l="0" r="0" t="0"/>
          <a:stretch/>
        </p:blipFill>
        <p:spPr>
          <a:xfrm>
            <a:off x="1550672" y="4143411"/>
            <a:ext cx="2909455" cy="2164948"/>
          </a:xfrm>
          <a:prstGeom prst="rect">
            <a:avLst/>
          </a:prstGeom>
          <a:noFill/>
          <a:ln>
            <a:noFill/>
          </a:ln>
          <a:effectLst>
            <a:outerShdw blurRad="292100" rotWithShape="0" algn="tl" dir="2700000" dist="139700">
              <a:srgbClr val="333333">
                <a:alpha val="64705"/>
              </a:srgbClr>
            </a:outerShdw>
          </a:effectLst>
        </p:spPr>
      </p:pic>
      <p:sp>
        <p:nvSpPr>
          <p:cNvPr id="404" name="Google Shape;404;p2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405" name="Google Shape;405;p29"/>
          <p:cNvGrpSpPr/>
          <p:nvPr/>
        </p:nvGrpSpPr>
        <p:grpSpPr>
          <a:xfrm>
            <a:off x="0" y="-17929"/>
            <a:ext cx="9144000" cy="792307"/>
            <a:chOff x="0" y="-17929"/>
            <a:chExt cx="9144000" cy="792307"/>
          </a:xfrm>
        </p:grpSpPr>
        <p:pic>
          <p:nvPicPr>
            <p:cNvPr descr="The GLOBE Program: A worldwide Science and education program. Introduction to GLOBE" id="406" name="Google Shape;406;p29"/>
            <p:cNvPicPr preferRelativeResize="0"/>
            <p:nvPr/>
          </p:nvPicPr>
          <p:blipFill rotWithShape="1">
            <a:blip r:embed="rId7">
              <a:alphaModFix/>
            </a:blip>
            <a:srcRect b="0" l="0" r="0" t="0"/>
            <a:stretch/>
          </p:blipFill>
          <p:spPr>
            <a:xfrm>
              <a:off x="0" y="-17929"/>
              <a:ext cx="9144000" cy="792307"/>
            </a:xfrm>
            <a:prstGeom prst="rect">
              <a:avLst/>
            </a:prstGeom>
            <a:noFill/>
            <a:ln>
              <a:noFill/>
            </a:ln>
          </p:spPr>
        </p:pic>
        <p:sp>
          <p:nvSpPr>
            <p:cNvPr id="407" name="Google Shape;407;p2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ph type="title"/>
          </p:nvPr>
        </p:nvSpPr>
        <p:spPr>
          <a:xfrm>
            <a:off x="448540" y="783939"/>
            <a:ext cx="7886700" cy="60415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Descripción General y Objetivos</a:t>
            </a:r>
            <a:endParaRPr/>
          </a:p>
        </p:txBody>
      </p:sp>
      <p:sp>
        <p:nvSpPr>
          <p:cNvPr id="105" name="Google Shape;105;p3"/>
          <p:cNvSpPr txBox="1"/>
          <p:nvPr>
            <p:ph idx="1" type="body"/>
          </p:nvPr>
        </p:nvSpPr>
        <p:spPr>
          <a:xfrm>
            <a:off x="448540" y="1476433"/>
            <a:ext cx="8483425" cy="517374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595959"/>
              </a:buClr>
              <a:buSzPts val="1800"/>
              <a:buNone/>
            </a:pPr>
            <a:r>
              <a:rPr b="1" lang="es-AR" sz="1800">
                <a:solidFill>
                  <a:srgbClr val="595959"/>
                </a:solidFill>
              </a:rPr>
              <a:t>Este módulo:</a:t>
            </a:r>
            <a:endParaRPr sz="1800">
              <a:solidFill>
                <a:srgbClr val="595959"/>
              </a:solidFill>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Introduce el Programa GLOBE.</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Describe las áreas de Investigación de GLOBE.</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Identifica recursos para estudiantes y oportunidades científicas para la comunidad.</a:t>
            </a:r>
            <a:endParaRPr/>
          </a:p>
          <a:p>
            <a:pPr indent="0" lvl="0" marL="0" rtl="0" algn="l">
              <a:lnSpc>
                <a:spcPct val="90000"/>
              </a:lnSpc>
              <a:spcBef>
                <a:spcPts val="0"/>
              </a:spcBef>
              <a:spcAft>
                <a:spcPts val="0"/>
              </a:spcAft>
              <a:buClr>
                <a:schemeClr val="dk1"/>
              </a:buClr>
              <a:buSzPts val="1800"/>
              <a:buNone/>
            </a:pPr>
            <a:r>
              <a:t/>
            </a:r>
            <a:endParaRPr sz="1800">
              <a:solidFill>
                <a:srgbClr val="595959"/>
              </a:solidFill>
            </a:endParaRPr>
          </a:p>
          <a:p>
            <a:pPr indent="0" lvl="0" marL="0" rtl="0" algn="l">
              <a:lnSpc>
                <a:spcPct val="90000"/>
              </a:lnSpc>
              <a:spcBef>
                <a:spcPts val="0"/>
              </a:spcBef>
              <a:spcAft>
                <a:spcPts val="0"/>
              </a:spcAft>
              <a:buClr>
                <a:srgbClr val="595959"/>
              </a:buClr>
              <a:buSzPts val="1800"/>
              <a:buNone/>
            </a:pPr>
            <a:r>
              <a:rPr b="1" lang="es-AR" sz="1800">
                <a:solidFill>
                  <a:srgbClr val="595959"/>
                </a:solidFill>
              </a:rPr>
              <a:t>Después de completar este modulo podrá:</a:t>
            </a:r>
            <a:endParaRPr sz="1800">
              <a:solidFill>
                <a:srgbClr val="595959"/>
              </a:solidFill>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Describir por qué los protocolos GLOBE son utilizados al recopilar datos. </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Identificar las 4 áreas de investigación de GLOBE como partes del sistema de la Tierra.</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Ver datos GLOBE usando el Sistema de Visualización de GLOBE.</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Saber cómo llegar a ser un científico ciudadano voluntario o un maestro GLOBE y empezar a usar GLOBE en su aula. </a:t>
            </a:r>
            <a:endParaRPr/>
          </a:p>
          <a:p>
            <a:pPr indent="-228600" lvl="0" marL="342900" rtl="0" algn="l">
              <a:lnSpc>
                <a:spcPct val="90000"/>
              </a:lnSpc>
              <a:spcBef>
                <a:spcPts val="0"/>
              </a:spcBef>
              <a:spcAft>
                <a:spcPts val="0"/>
              </a:spcAft>
              <a:buClr>
                <a:schemeClr val="dk1"/>
              </a:buClr>
              <a:buSzPts val="1800"/>
              <a:buFont typeface="Arial"/>
              <a:buNone/>
            </a:pPr>
            <a:r>
              <a:t/>
            </a:r>
            <a:endParaRPr sz="1800">
              <a:solidFill>
                <a:srgbClr val="595959"/>
              </a:solidFill>
            </a:endParaRPr>
          </a:p>
          <a:p>
            <a:pPr indent="0" lvl="0" marL="0" rtl="0" algn="l">
              <a:lnSpc>
                <a:spcPct val="90000"/>
              </a:lnSpc>
              <a:spcBef>
                <a:spcPts val="0"/>
              </a:spcBef>
              <a:spcAft>
                <a:spcPts val="0"/>
              </a:spcAft>
              <a:buClr>
                <a:srgbClr val="595959"/>
              </a:buClr>
              <a:buSzPts val="1800"/>
              <a:buNone/>
            </a:pPr>
            <a:r>
              <a:rPr b="1" lang="es-AR" sz="1800">
                <a:solidFill>
                  <a:srgbClr val="595959"/>
                </a:solidFill>
              </a:rPr>
              <a:t>Para convertirse en un voluntario o maestro GLOBE deberá:</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Realizar el cuestionario asociado con este módulo.</a:t>
            </a:r>
            <a:endParaRPr/>
          </a:p>
          <a:p>
            <a:pPr indent="-342900" lvl="0" marL="342900" rtl="0" algn="l">
              <a:lnSpc>
                <a:spcPct val="90000"/>
              </a:lnSpc>
              <a:spcBef>
                <a:spcPts val="0"/>
              </a:spcBef>
              <a:spcAft>
                <a:spcPts val="0"/>
              </a:spcAft>
              <a:buClr>
                <a:srgbClr val="595959"/>
              </a:buClr>
              <a:buSzPts val="1800"/>
              <a:buFont typeface="Arial"/>
              <a:buChar char="•"/>
            </a:pPr>
            <a:r>
              <a:rPr lang="es-AR" sz="1800">
                <a:solidFill>
                  <a:srgbClr val="595959"/>
                </a:solidFill>
              </a:rPr>
              <a:t>Completar los cuestionarios que cubran el contenido de un módulo introductorio para una de las áreas de investigación de GLOBE así como un módulo que presenta un protocolo GLOBE en esa área. Este entrenamiento incluye una sección para educadores para que pueda obtener la certificación como maestro GLOBE y pueda realizar investigaciones con estudiantes/aprendices. </a:t>
            </a:r>
            <a:endParaRPr b="1" sz="1800">
              <a:solidFill>
                <a:srgbClr val="595959"/>
              </a:solidFill>
            </a:endParaRPr>
          </a:p>
          <a:p>
            <a:pPr indent="0" lvl="0" marL="0" rtl="0" algn="l">
              <a:lnSpc>
                <a:spcPct val="90000"/>
              </a:lnSpc>
              <a:spcBef>
                <a:spcPts val="0"/>
              </a:spcBef>
              <a:spcAft>
                <a:spcPts val="0"/>
              </a:spcAft>
              <a:buClr>
                <a:srgbClr val="595959"/>
              </a:buClr>
              <a:buSzPts val="1800"/>
              <a:buNone/>
            </a:pPr>
            <a:r>
              <a:rPr b="1" lang="es-AR" sz="1800">
                <a:solidFill>
                  <a:srgbClr val="595959"/>
                </a:solidFill>
              </a:rPr>
              <a:t>¿Listo? ¡Empecemos!</a:t>
            </a:r>
            <a:endParaRPr b="1" sz="1800">
              <a:solidFill>
                <a:srgbClr val="595959"/>
              </a:solidFill>
            </a:endParaRPr>
          </a:p>
        </p:txBody>
      </p:sp>
      <p:sp>
        <p:nvSpPr>
          <p:cNvPr id="106" name="Google Shape;106;p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07" name="Google Shape;107;p3"/>
          <p:cNvGrpSpPr/>
          <p:nvPr/>
        </p:nvGrpSpPr>
        <p:grpSpPr>
          <a:xfrm>
            <a:off x="0" y="-17929"/>
            <a:ext cx="9144000" cy="792307"/>
            <a:chOff x="0" y="-17929"/>
            <a:chExt cx="9144000" cy="792307"/>
          </a:xfrm>
        </p:grpSpPr>
        <p:pic>
          <p:nvPicPr>
            <p:cNvPr descr="The GLOBE Program: A worldwide Science and education program. Introduction to GLOBE" id="108" name="Google Shape;108;p3"/>
            <p:cNvPicPr preferRelativeResize="0"/>
            <p:nvPr/>
          </p:nvPicPr>
          <p:blipFill rotWithShape="1">
            <a:blip r:embed="rId3">
              <a:alphaModFix/>
            </a:blip>
            <a:srcRect b="0" l="0" r="0" t="0"/>
            <a:stretch/>
          </p:blipFill>
          <p:spPr>
            <a:xfrm>
              <a:off x="0" y="-17929"/>
              <a:ext cx="9144000" cy="792307"/>
            </a:xfrm>
            <a:prstGeom prst="rect">
              <a:avLst/>
            </a:prstGeom>
            <a:noFill/>
            <a:ln>
              <a:noFill/>
            </a:ln>
          </p:spPr>
        </p:pic>
        <p:sp>
          <p:nvSpPr>
            <p:cNvPr id="109" name="Google Shape;109;p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30"/>
          <p:cNvSpPr txBox="1"/>
          <p:nvPr>
            <p:ph type="title"/>
          </p:nvPr>
        </p:nvSpPr>
        <p:spPr>
          <a:xfrm>
            <a:off x="614796" y="1167881"/>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Investigación de la Biósfera</a:t>
            </a:r>
            <a:endParaRPr/>
          </a:p>
        </p:txBody>
      </p:sp>
      <p:pic>
        <p:nvPicPr>
          <p:cNvPr descr="GLOBE students biometry measurements. In the land cover investigation area, GLOBE students classify the land cover type usinghte Modified UNESCO Classification (MUC) system and take photographs of their land cover sites to help interpret satellite images of land cover and provide more specific data on land cover change over time. Other protocols include measuring the amount of biomass found on individual grassland, woodland and forest sites. " id="413" name="Google Shape;413;p30"/>
          <p:cNvPicPr preferRelativeResize="0"/>
          <p:nvPr>
            <p:ph idx="2" type="body"/>
          </p:nvPr>
        </p:nvPicPr>
        <p:blipFill rotWithShape="1">
          <a:blip r:embed="rId3">
            <a:alphaModFix/>
          </a:blip>
          <a:srcRect b="6349" l="5161" r="38963" t="38926"/>
          <a:stretch/>
        </p:blipFill>
        <p:spPr>
          <a:xfrm>
            <a:off x="472292" y="2054431"/>
            <a:ext cx="4963886" cy="3631299"/>
          </a:xfrm>
          <a:prstGeom prst="rect">
            <a:avLst/>
          </a:prstGeom>
          <a:noFill/>
          <a:ln>
            <a:noFill/>
          </a:ln>
        </p:spPr>
      </p:pic>
      <p:sp>
        <p:nvSpPr>
          <p:cNvPr id="414" name="Google Shape;414;p3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415" name="Google Shape;415;p30"/>
          <p:cNvSpPr txBox="1"/>
          <p:nvPr/>
        </p:nvSpPr>
        <p:spPr>
          <a:xfrm>
            <a:off x="5824105" y="2054431"/>
            <a:ext cx="3106140" cy="4247317"/>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spcBef>
                <a:spcPts val="0"/>
              </a:spcBef>
              <a:spcAft>
                <a:spcPts val="0"/>
              </a:spcAft>
              <a:buNone/>
            </a:pPr>
            <a:r>
              <a:rPr lang="es-AR" sz="1800">
                <a:solidFill>
                  <a:schemeClr val="dk1"/>
                </a:solidFill>
                <a:latin typeface="Calibri"/>
                <a:ea typeface="Calibri"/>
                <a:cs typeface="Calibri"/>
                <a:sym typeface="Calibri"/>
              </a:rPr>
              <a:t>En el área de investigación de la cobertura terrestre, los participantes de GLOBE clasifican los tipos de cobertura terrestre utilizando el sistema de Clasificación Modificada por la UNESCO (MUC, Mofified UNESCO Classification) y toman fotografías de sus sitios de cobertura terrestre para ayudar a interpretar las imágenes satelitales de la cobertura terrestre y proporcionar datos más específicos sobre el cambio de la cobertura terrestre a lo largo del tiempo.</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Otros protocolos incluyen la medición de la cantidad de biomasa que se encuentra en pastizales, bosques y sitios forestales individuales.</a:t>
            </a:r>
            <a:endParaRPr sz="1800">
              <a:solidFill>
                <a:schemeClr val="dk1"/>
              </a:solidFill>
              <a:latin typeface="Calibri"/>
              <a:ea typeface="Calibri"/>
              <a:cs typeface="Calibri"/>
              <a:sym typeface="Calibri"/>
            </a:endParaRPr>
          </a:p>
        </p:txBody>
      </p:sp>
      <p:sp>
        <p:nvSpPr>
          <p:cNvPr id="416" name="Google Shape;416;p30"/>
          <p:cNvSpPr txBox="1"/>
          <p:nvPr/>
        </p:nvSpPr>
        <p:spPr>
          <a:xfrm>
            <a:off x="1223159" y="4750129"/>
            <a:ext cx="3728851" cy="646331"/>
          </a:xfrm>
          <a:prstGeom prst="rect">
            <a:avLst/>
          </a:prstGeom>
          <a:solidFill>
            <a:schemeClr val="lt1"/>
          </a:solidFill>
          <a:ln>
            <a:noFill/>
          </a:ln>
        </p:spPr>
        <p:txBody>
          <a:bodyPr anchorCtr="0" anchor="t" bIns="45700" lIns="91425" spcFirstLastPara="1" rIns="91425" wrap="square" tIns="45700">
            <a:normAutofit/>
          </a:bodyPr>
          <a:lstStyle/>
          <a:p>
            <a:pPr indent="0" lvl="0" marL="0" marR="0" rtl="0" algn="l">
              <a:spcBef>
                <a:spcPts val="0"/>
              </a:spcBef>
              <a:spcAft>
                <a:spcPts val="0"/>
              </a:spcAft>
              <a:buNone/>
            </a:pPr>
            <a:r>
              <a:rPr lang="es-AR" sz="1800">
                <a:solidFill>
                  <a:schemeClr val="dk1"/>
                </a:solidFill>
                <a:latin typeface="Radley"/>
                <a:ea typeface="Radley"/>
                <a:cs typeface="Radley"/>
                <a:sym typeface="Radley"/>
              </a:rPr>
              <a:t>Estudiantes de GLOBE toman mediciones de biometría.</a:t>
            </a:r>
            <a:endParaRPr sz="1800">
              <a:solidFill>
                <a:schemeClr val="dk1"/>
              </a:solidFill>
              <a:latin typeface="Radley"/>
              <a:ea typeface="Radley"/>
              <a:cs typeface="Radley"/>
              <a:sym typeface="Radley"/>
            </a:endParaRPr>
          </a:p>
        </p:txBody>
      </p:sp>
      <p:grpSp>
        <p:nvGrpSpPr>
          <p:cNvPr id="417" name="Google Shape;417;p30"/>
          <p:cNvGrpSpPr/>
          <p:nvPr/>
        </p:nvGrpSpPr>
        <p:grpSpPr>
          <a:xfrm>
            <a:off x="0" y="-17929"/>
            <a:ext cx="9144000" cy="792307"/>
            <a:chOff x="0" y="-17929"/>
            <a:chExt cx="9144000" cy="792307"/>
          </a:xfrm>
        </p:grpSpPr>
        <p:pic>
          <p:nvPicPr>
            <p:cNvPr descr="The GLOBE Program: A worldwide Science and education program. Introduction to GLOBE" id="418" name="Google Shape;418;p30"/>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419" name="Google Shape;419;p3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31"/>
          <p:cNvSpPr txBox="1"/>
          <p:nvPr>
            <p:ph type="title"/>
          </p:nvPr>
        </p:nvSpPr>
        <p:spPr>
          <a:xfrm>
            <a:off x="850322" y="1012273"/>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Suelo (Podosfera)</a:t>
            </a:r>
            <a:endParaRPr/>
          </a:p>
        </p:txBody>
      </p:sp>
      <p:pic>
        <p:nvPicPr>
          <p:cNvPr descr="Teacher workshop: teachers looking at soil" id="425" name="Google Shape;425;p31"/>
          <p:cNvPicPr preferRelativeResize="0"/>
          <p:nvPr/>
        </p:nvPicPr>
        <p:blipFill rotWithShape="1">
          <a:blip r:embed="rId3">
            <a:alphaModFix/>
          </a:blip>
          <a:srcRect b="0" l="0" r="0" t="0"/>
          <a:stretch/>
        </p:blipFill>
        <p:spPr>
          <a:xfrm>
            <a:off x="1810327" y="1724026"/>
            <a:ext cx="3433966" cy="2095728"/>
          </a:xfrm>
          <a:prstGeom prst="rect">
            <a:avLst/>
          </a:prstGeom>
          <a:noFill/>
          <a:ln>
            <a:noFill/>
          </a:ln>
          <a:effectLst>
            <a:outerShdw blurRad="292100" rotWithShape="0" algn="tl" dir="2700000" dist="139700">
              <a:srgbClr val="333333">
                <a:alpha val="64705"/>
              </a:srgbClr>
            </a:outerShdw>
          </a:effectLst>
        </p:spPr>
      </p:pic>
      <p:pic>
        <p:nvPicPr>
          <p:cNvPr descr="students testing a soil profile for carbonates" id="426" name="Google Shape;426;p31"/>
          <p:cNvPicPr preferRelativeResize="0"/>
          <p:nvPr/>
        </p:nvPicPr>
        <p:blipFill rotWithShape="1">
          <a:blip r:embed="rId4">
            <a:alphaModFix/>
          </a:blip>
          <a:srcRect b="0" l="0" r="0" t="0"/>
          <a:stretch/>
        </p:blipFill>
        <p:spPr>
          <a:xfrm>
            <a:off x="4419600" y="3979673"/>
            <a:ext cx="3212507" cy="2484968"/>
          </a:xfrm>
          <a:prstGeom prst="rect">
            <a:avLst/>
          </a:prstGeom>
          <a:noFill/>
          <a:ln>
            <a:noFill/>
          </a:ln>
          <a:effectLst>
            <a:outerShdw blurRad="292100" rotWithShape="0" algn="tl" dir="2700000" dist="139700">
              <a:srgbClr val="333333">
                <a:alpha val="64705"/>
              </a:srgbClr>
            </a:outerShdw>
          </a:effectLst>
        </p:spPr>
      </p:pic>
      <p:pic>
        <p:nvPicPr>
          <p:cNvPr descr="teachers sampling soil" id="427" name="Google Shape;427;p31"/>
          <p:cNvPicPr preferRelativeResize="0"/>
          <p:nvPr/>
        </p:nvPicPr>
        <p:blipFill rotWithShape="1">
          <a:blip r:embed="rId5">
            <a:alphaModFix/>
          </a:blip>
          <a:srcRect b="0" l="0" r="0" t="0"/>
          <a:stretch/>
        </p:blipFill>
        <p:spPr>
          <a:xfrm>
            <a:off x="1810327" y="3938608"/>
            <a:ext cx="2443018" cy="2526033"/>
          </a:xfrm>
          <a:prstGeom prst="rect">
            <a:avLst/>
          </a:prstGeom>
          <a:noFill/>
          <a:ln>
            <a:noFill/>
          </a:ln>
          <a:effectLst>
            <a:outerShdw blurRad="292100" rotWithShape="0" algn="tl" dir="2700000" dist="139700">
              <a:srgbClr val="333333">
                <a:alpha val="64705"/>
              </a:srgbClr>
            </a:outerShdw>
          </a:effectLst>
        </p:spPr>
      </p:pic>
      <p:pic>
        <p:nvPicPr>
          <p:cNvPr descr="students sampling for soil moisture" id="428" name="Google Shape;428;p31"/>
          <p:cNvPicPr preferRelativeResize="0"/>
          <p:nvPr/>
        </p:nvPicPr>
        <p:blipFill rotWithShape="1">
          <a:blip r:embed="rId6">
            <a:alphaModFix/>
          </a:blip>
          <a:srcRect b="0" l="0" r="0" t="0"/>
          <a:stretch/>
        </p:blipFill>
        <p:spPr>
          <a:xfrm>
            <a:off x="5501129" y="1724026"/>
            <a:ext cx="2130978" cy="2108934"/>
          </a:xfrm>
          <a:prstGeom prst="rect">
            <a:avLst/>
          </a:prstGeom>
          <a:noFill/>
          <a:ln>
            <a:noFill/>
          </a:ln>
          <a:effectLst>
            <a:outerShdw blurRad="292100" rotWithShape="0" algn="tl" dir="2700000" dist="139700">
              <a:srgbClr val="333333">
                <a:alpha val="64705"/>
              </a:srgbClr>
            </a:outerShdw>
          </a:effectLst>
        </p:spPr>
      </p:pic>
      <p:sp>
        <p:nvSpPr>
          <p:cNvPr id="429" name="Google Shape;429;p3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430" name="Google Shape;430;p31"/>
          <p:cNvGrpSpPr/>
          <p:nvPr/>
        </p:nvGrpSpPr>
        <p:grpSpPr>
          <a:xfrm>
            <a:off x="0" y="-17929"/>
            <a:ext cx="9144000" cy="792307"/>
            <a:chOff x="0" y="-17929"/>
            <a:chExt cx="9144000" cy="792307"/>
          </a:xfrm>
        </p:grpSpPr>
        <p:pic>
          <p:nvPicPr>
            <p:cNvPr descr="The GLOBE Program: A worldwide Science and education program. Introduction to GLOBE" id="431" name="Google Shape;431;p31"/>
            <p:cNvPicPr preferRelativeResize="0"/>
            <p:nvPr/>
          </p:nvPicPr>
          <p:blipFill rotWithShape="1">
            <a:blip r:embed="rId7">
              <a:alphaModFix/>
            </a:blip>
            <a:srcRect b="0" l="0" r="0" t="0"/>
            <a:stretch/>
          </p:blipFill>
          <p:spPr>
            <a:xfrm>
              <a:off x="0" y="-17929"/>
              <a:ext cx="9144000" cy="792307"/>
            </a:xfrm>
            <a:prstGeom prst="rect">
              <a:avLst/>
            </a:prstGeom>
            <a:noFill/>
            <a:ln>
              <a:noFill/>
            </a:ln>
          </p:spPr>
        </p:pic>
        <p:sp>
          <p:nvSpPr>
            <p:cNvPr id="432" name="Google Shape;432;p3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32"/>
          <p:cNvSpPr txBox="1"/>
          <p:nvPr>
            <p:ph type="title"/>
          </p:nvPr>
        </p:nvSpPr>
        <p:spPr>
          <a:xfrm>
            <a:off x="628650" y="942652"/>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Investigación del suelo</a:t>
            </a:r>
            <a:endParaRPr/>
          </a:p>
        </p:txBody>
      </p:sp>
      <p:pic>
        <p:nvPicPr>
          <p:cNvPr descr="Image of students performing soil protocols. GLOBE students can collect data on soil temperature and moisture, and on soil characteristics, including its structure, color, consistence, texture, carbonates, bulk density, particles density, perticle size distribution, pH, and fertility.  There is also a protocol for measuring how fast water infiltrates the soil including the saturated soil water content.  " id="438" name="Google Shape;438;p32"/>
          <p:cNvPicPr preferRelativeResize="0"/>
          <p:nvPr>
            <p:ph idx="2" type="body"/>
          </p:nvPr>
        </p:nvPicPr>
        <p:blipFill rotWithShape="1">
          <a:blip r:embed="rId3">
            <a:alphaModFix/>
          </a:blip>
          <a:srcRect b="33725" l="49023" r="3414" t="6239"/>
          <a:stretch/>
        </p:blipFill>
        <p:spPr>
          <a:xfrm rot="-697814">
            <a:off x="562346" y="1957991"/>
            <a:ext cx="3695250" cy="3495506"/>
          </a:xfrm>
          <a:prstGeom prst="rect">
            <a:avLst/>
          </a:prstGeom>
          <a:noFill/>
          <a:ln>
            <a:noFill/>
          </a:ln>
        </p:spPr>
      </p:pic>
      <p:sp>
        <p:nvSpPr>
          <p:cNvPr id="439" name="Google Shape;439;p3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440" name="Google Shape;440;p32"/>
          <p:cNvSpPr txBox="1"/>
          <p:nvPr/>
        </p:nvSpPr>
        <p:spPr>
          <a:xfrm>
            <a:off x="4904508" y="1621402"/>
            <a:ext cx="4132614" cy="5078313"/>
          </a:xfrm>
          <a:prstGeom prst="rect">
            <a:avLst/>
          </a:prstGeom>
          <a:noFill/>
          <a:ln>
            <a:noFill/>
          </a:ln>
        </p:spPr>
        <p:txBody>
          <a:bodyPr anchorCtr="0" anchor="t" bIns="45700" lIns="91425" spcFirstLastPara="1" rIns="91425" wrap="square" tIns="45700">
            <a:normAutofit fontScale="92500" lnSpcReduction="10000"/>
          </a:bodyPr>
          <a:lstStyle/>
          <a:p>
            <a:pPr indent="0" lvl="0" marL="0" marR="0" rtl="0" algn="l">
              <a:spcBef>
                <a:spcPts val="0"/>
              </a:spcBef>
              <a:spcAft>
                <a:spcPts val="0"/>
              </a:spcAft>
              <a:buNone/>
            </a:pPr>
            <a:r>
              <a:rPr lang="es-AR" sz="1800">
                <a:solidFill>
                  <a:schemeClr val="dk1"/>
                </a:solidFill>
                <a:latin typeface="Calibri"/>
                <a:ea typeface="Calibri"/>
                <a:cs typeface="Calibri"/>
                <a:sym typeface="Calibri"/>
              </a:rPr>
              <a:t>Los participantes de GLOBE pueden recolectar datos sobre la temperatura y la humedad del suelo y sobre características del suelo, incluyendo su estructura, color, densidad aparente, densidad en partículas, distribución del tamaño de partículas, pH y fertilidad. También hay un protocolo para medir qué tan rápido se infiltra el agua en el suelo, incluido el contenido de agua saturada. </a:t>
            </a:r>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Los datos que los participantes de GLOBE recolectan sobre las condiciones del suelo se relacionan con la temporada de crecimiento de las plantas (fenología), lo que crece en la superficie terrestre (cobertura terrestre), la calidad de los cuerpos de agua adyacentes (hidrología) y la temperatura, precipitación y humedad del aire y de la superficie (atmósfera) haciéndolo relevante para todas las demás áreas de investigación de GLOBE.</a:t>
            </a:r>
            <a:endParaRPr/>
          </a:p>
        </p:txBody>
      </p:sp>
      <p:sp>
        <p:nvSpPr>
          <p:cNvPr id="441" name="Google Shape;441;p32"/>
          <p:cNvSpPr txBox="1"/>
          <p:nvPr/>
        </p:nvSpPr>
        <p:spPr>
          <a:xfrm>
            <a:off x="1011291" y="4580031"/>
            <a:ext cx="2797360" cy="629278"/>
          </a:xfrm>
          <a:prstGeom prst="rect">
            <a:avLst/>
          </a:prstGeom>
          <a:solidFill>
            <a:schemeClr val="lt1"/>
          </a:solidFill>
          <a:ln>
            <a:noFill/>
          </a:ln>
        </p:spPr>
        <p:txBody>
          <a:bodyPr anchorCtr="0" anchor="t" bIns="45700" lIns="91425" spcFirstLastPara="1" rIns="91425" wrap="square" tIns="45700">
            <a:normAutofit fontScale="77500" lnSpcReduction="20000"/>
          </a:bodyPr>
          <a:lstStyle/>
          <a:p>
            <a:pPr indent="0" lvl="0" marL="0" marR="0" rtl="0" algn="l">
              <a:spcBef>
                <a:spcPts val="0"/>
              </a:spcBef>
              <a:spcAft>
                <a:spcPts val="0"/>
              </a:spcAft>
              <a:buNone/>
            </a:pPr>
            <a:r>
              <a:rPr lang="es-AR" sz="1800">
                <a:solidFill>
                  <a:schemeClr val="dk1"/>
                </a:solidFill>
                <a:latin typeface="Radley"/>
                <a:ea typeface="Radley"/>
                <a:cs typeface="Radley"/>
                <a:sym typeface="Radley"/>
              </a:rPr>
              <a:t>Estudiantes de GLOBE realizando los protocolos de suelo.</a:t>
            </a:r>
            <a:endParaRPr sz="1800">
              <a:solidFill>
                <a:schemeClr val="dk1"/>
              </a:solidFill>
              <a:latin typeface="Radley"/>
              <a:ea typeface="Radley"/>
              <a:cs typeface="Radley"/>
              <a:sym typeface="Radley"/>
            </a:endParaRPr>
          </a:p>
        </p:txBody>
      </p:sp>
      <p:grpSp>
        <p:nvGrpSpPr>
          <p:cNvPr id="442" name="Google Shape;442;p32"/>
          <p:cNvGrpSpPr/>
          <p:nvPr/>
        </p:nvGrpSpPr>
        <p:grpSpPr>
          <a:xfrm>
            <a:off x="0" y="-17929"/>
            <a:ext cx="9144000" cy="792307"/>
            <a:chOff x="0" y="-17929"/>
            <a:chExt cx="9144000" cy="792307"/>
          </a:xfrm>
        </p:grpSpPr>
        <p:pic>
          <p:nvPicPr>
            <p:cNvPr descr="The GLOBE Program: A worldwide Science and education program. Introduction to GLOBE" id="443" name="Google Shape;443;p32"/>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444" name="Google Shape;444;p3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sp>
        <p:nvSpPr>
          <p:cNvPr id="449" name="Google Shape;449;p33"/>
          <p:cNvSpPr txBox="1"/>
          <p:nvPr>
            <p:ph type="title"/>
          </p:nvPr>
        </p:nvSpPr>
        <p:spPr>
          <a:xfrm>
            <a:off x="628650" y="1000348"/>
            <a:ext cx="7886700" cy="71913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¿Quién participa en las investigaciones de GLOBE?</a:t>
            </a:r>
            <a:endParaRPr/>
          </a:p>
        </p:txBody>
      </p:sp>
      <p:sp>
        <p:nvSpPr>
          <p:cNvPr id="450" name="Google Shape;450;p33"/>
          <p:cNvSpPr txBox="1"/>
          <p:nvPr>
            <p:ph idx="1" type="body"/>
          </p:nvPr>
        </p:nvSpPr>
        <p:spPr>
          <a:xfrm>
            <a:off x="628650" y="1719486"/>
            <a:ext cx="7886700" cy="4351338"/>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90000"/>
              </a:lnSpc>
              <a:spcBef>
                <a:spcPts val="0"/>
              </a:spcBef>
              <a:spcAft>
                <a:spcPts val="0"/>
              </a:spcAft>
              <a:buClr>
                <a:schemeClr val="dk1"/>
              </a:buClr>
              <a:buSzPts val="2400"/>
              <a:buNone/>
            </a:pPr>
            <a:r>
              <a:t/>
            </a:r>
            <a:endParaRPr sz="2400"/>
          </a:p>
          <a:p>
            <a:pPr indent="-228600" lvl="0" marL="228600" rtl="0" algn="l">
              <a:lnSpc>
                <a:spcPct val="90000"/>
              </a:lnSpc>
              <a:spcBef>
                <a:spcPts val="1000"/>
              </a:spcBef>
              <a:spcAft>
                <a:spcPts val="0"/>
              </a:spcAft>
              <a:buClr>
                <a:schemeClr val="dk1"/>
              </a:buClr>
              <a:buSzPts val="2400"/>
              <a:buChar char="•"/>
            </a:pPr>
            <a:r>
              <a:rPr lang="es-AR" sz="2400"/>
              <a:t>Estudiantes (de entre 5 y 18 años) realizan mediciones ambientales científicamente significativas, ingresan sus datos en la base de datos científica de GLOBE, visualizan sus datos y colaboran con científicos y otros estudiantes y comunidades de GLOBE en todo el mundo.</a:t>
            </a:r>
            <a:endParaRPr/>
          </a:p>
          <a:p>
            <a:pPr indent="-228600" lvl="0" marL="228600" rtl="0" algn="l">
              <a:lnSpc>
                <a:spcPct val="90000"/>
              </a:lnSpc>
              <a:spcBef>
                <a:spcPts val="1000"/>
              </a:spcBef>
              <a:spcAft>
                <a:spcPts val="0"/>
              </a:spcAft>
              <a:buClr>
                <a:schemeClr val="dk1"/>
              </a:buClr>
              <a:buSzPts val="2400"/>
              <a:buChar char="•"/>
            </a:pPr>
            <a:r>
              <a:rPr lang="es-AR" sz="2400"/>
              <a:t>Los estudiantes de pre grado también participan en GLOBE como una forma de obtener experiencia práctica en el campo de las ciencias de la Tierra junto con su plan de estudios universitario.</a:t>
            </a:r>
            <a:endParaRPr/>
          </a:p>
          <a:p>
            <a:pPr indent="-228600" lvl="0" marL="228600" rtl="0" algn="l">
              <a:lnSpc>
                <a:spcPct val="90000"/>
              </a:lnSpc>
              <a:spcBef>
                <a:spcPts val="1000"/>
              </a:spcBef>
              <a:spcAft>
                <a:spcPts val="0"/>
              </a:spcAft>
              <a:buClr>
                <a:schemeClr val="dk1"/>
              </a:buClr>
              <a:buSzPts val="2400"/>
              <a:buChar char="•"/>
            </a:pPr>
            <a:r>
              <a:rPr lang="es-AR" sz="2400"/>
              <a:t>Los adultos y los programas extracurriculares son bienvenidos a participar en el programa de ciencia ciudadana de GLOBE, GLOBE Observer.</a:t>
            </a:r>
            <a:endParaRPr sz="2400"/>
          </a:p>
        </p:txBody>
      </p:sp>
      <p:sp>
        <p:nvSpPr>
          <p:cNvPr id="451" name="Google Shape;451;p3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452" name="Google Shape;452;p33"/>
          <p:cNvGrpSpPr/>
          <p:nvPr/>
        </p:nvGrpSpPr>
        <p:grpSpPr>
          <a:xfrm>
            <a:off x="0" y="-17929"/>
            <a:ext cx="9144000" cy="792307"/>
            <a:chOff x="0" y="-17929"/>
            <a:chExt cx="9144000" cy="792307"/>
          </a:xfrm>
        </p:grpSpPr>
        <p:pic>
          <p:nvPicPr>
            <p:cNvPr descr="The GLOBE Program: A worldwide Science and education program. Introduction to GLOBE" id="453" name="Google Shape;453;p33"/>
            <p:cNvPicPr preferRelativeResize="0"/>
            <p:nvPr/>
          </p:nvPicPr>
          <p:blipFill rotWithShape="1">
            <a:blip r:embed="rId3">
              <a:alphaModFix/>
            </a:blip>
            <a:srcRect b="0" l="0" r="0" t="0"/>
            <a:stretch/>
          </p:blipFill>
          <p:spPr>
            <a:xfrm>
              <a:off x="0" y="-17929"/>
              <a:ext cx="9144000" cy="792307"/>
            </a:xfrm>
            <a:prstGeom prst="rect">
              <a:avLst/>
            </a:prstGeom>
            <a:noFill/>
            <a:ln>
              <a:noFill/>
            </a:ln>
          </p:spPr>
        </p:pic>
        <p:sp>
          <p:nvSpPr>
            <p:cNvPr id="454" name="Google Shape;454;p3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4"/>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GLOBE Primaria</a:t>
            </a:r>
            <a:endParaRPr/>
          </a:p>
        </p:txBody>
      </p:sp>
      <p:sp>
        <p:nvSpPr>
          <p:cNvPr id="460" name="Google Shape;460;p34"/>
          <p:cNvSpPr txBox="1"/>
          <p:nvPr>
            <p:ph idx="1" type="body"/>
          </p:nvPr>
        </p:nvSpPr>
        <p:spPr>
          <a:xfrm>
            <a:off x="628650" y="1825625"/>
            <a:ext cx="3195205" cy="2589357"/>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rgbClr val="595959"/>
              </a:buClr>
              <a:buSzPct val="100000"/>
              <a:buChar char="•"/>
            </a:pPr>
            <a:r>
              <a:rPr lang="es-AR">
                <a:solidFill>
                  <a:srgbClr val="595959"/>
                </a:solidFill>
              </a:rPr>
              <a:t>Los estudiantes más jóvenes también pueden participar en GLOBE. </a:t>
            </a:r>
            <a:endParaRPr/>
          </a:p>
          <a:p>
            <a:pPr indent="-228600" lvl="0" marL="228600" rtl="0" algn="l">
              <a:lnSpc>
                <a:spcPct val="90000"/>
              </a:lnSpc>
              <a:spcBef>
                <a:spcPts val="1000"/>
              </a:spcBef>
              <a:spcAft>
                <a:spcPts val="0"/>
              </a:spcAft>
              <a:buClr>
                <a:srgbClr val="595959"/>
              </a:buClr>
              <a:buSzPct val="100000"/>
              <a:buChar char="•"/>
            </a:pPr>
            <a:r>
              <a:rPr lang="es-AR">
                <a:solidFill>
                  <a:srgbClr val="595959"/>
                </a:solidFill>
              </a:rPr>
              <a:t>GLOBE Primaria es una serie de libros de cuentos basados en la ciencia y actividades de aprendizaje asociadas diseñadas para introducir a los estudiantes jóvenes a la ciencia del sistema terrestre. </a:t>
            </a:r>
            <a:endParaRPr/>
          </a:p>
        </p:txBody>
      </p:sp>
      <p:pic>
        <p:nvPicPr>
          <p:cNvPr descr="Cartoon image of kid's bookshelf with five of the  Elementary GLOBE readers- All about Earth, Do you Know that Clouds have Names? The Mystery of the Missing Hummingbirds, The Scoop or Soils, and Discoveries at Willow Creek. " id="461" name="Google Shape;461;p34"/>
          <p:cNvPicPr preferRelativeResize="0"/>
          <p:nvPr>
            <p:ph idx="2" type="body"/>
          </p:nvPr>
        </p:nvPicPr>
        <p:blipFill rotWithShape="1">
          <a:blip r:embed="rId3">
            <a:alphaModFix/>
          </a:blip>
          <a:srcRect b="0" l="0" r="0" t="0"/>
          <a:stretch/>
        </p:blipFill>
        <p:spPr>
          <a:xfrm>
            <a:off x="4133850" y="1825625"/>
            <a:ext cx="4381500" cy="4093062"/>
          </a:xfrm>
          <a:prstGeom prst="rect">
            <a:avLst/>
          </a:prstGeom>
          <a:noFill/>
          <a:ln>
            <a:noFill/>
          </a:ln>
        </p:spPr>
      </p:pic>
      <p:sp>
        <p:nvSpPr>
          <p:cNvPr id="462" name="Google Shape;462;p34"/>
          <p:cNvSpPr txBox="1"/>
          <p:nvPr/>
        </p:nvSpPr>
        <p:spPr>
          <a:xfrm>
            <a:off x="5184197" y="6017744"/>
            <a:ext cx="2280805"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u="sng">
                <a:solidFill>
                  <a:schemeClr val="dk1"/>
                </a:solidFill>
                <a:latin typeface="Calibri"/>
                <a:ea typeface="Calibri"/>
                <a:cs typeface="Calibri"/>
                <a:sym typeface="Calibri"/>
                <a:hlinkClick r:id="rId4">
                  <a:extLst>
                    <a:ext uri="{A12FA001-AC4F-418D-AE19-62706E023703}">
                      <ahyp:hlinkClr val="tx"/>
                    </a:ext>
                  </a:extLst>
                </a:hlinkClick>
              </a:rPr>
              <a:t>GLOBE Primaria</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s-AR" sz="1800">
                <a:solidFill>
                  <a:schemeClr val="dk1"/>
                </a:solidFill>
                <a:latin typeface="Calibri"/>
                <a:ea typeface="Calibri"/>
                <a:cs typeface="Calibri"/>
                <a:sym typeface="Calibri"/>
              </a:rPr>
              <a:t>(Elementary GLOBE)</a:t>
            </a:r>
            <a:endParaRPr sz="1800">
              <a:solidFill>
                <a:schemeClr val="dk1"/>
              </a:solidFill>
              <a:latin typeface="Calibri"/>
              <a:ea typeface="Calibri"/>
              <a:cs typeface="Calibri"/>
              <a:sym typeface="Calibri"/>
            </a:endParaRPr>
          </a:p>
        </p:txBody>
      </p:sp>
      <p:pic>
        <p:nvPicPr>
          <p:cNvPr descr="cartoon illustration of three children from the Elementary GLOBE storybook series" id="463" name="Google Shape;463;p34"/>
          <p:cNvPicPr preferRelativeResize="0"/>
          <p:nvPr/>
        </p:nvPicPr>
        <p:blipFill rotWithShape="1">
          <a:blip r:embed="rId5">
            <a:alphaModFix/>
          </a:blip>
          <a:srcRect b="0" l="0" r="0" t="0"/>
          <a:stretch/>
        </p:blipFill>
        <p:spPr>
          <a:xfrm>
            <a:off x="1234969" y="4571999"/>
            <a:ext cx="2218710" cy="1970809"/>
          </a:xfrm>
          <a:prstGeom prst="rect">
            <a:avLst/>
          </a:prstGeom>
          <a:noFill/>
          <a:ln>
            <a:noFill/>
          </a:ln>
        </p:spPr>
      </p:pic>
      <p:sp>
        <p:nvSpPr>
          <p:cNvPr id="464" name="Google Shape;464;p3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465" name="Google Shape;465;p34"/>
          <p:cNvGrpSpPr/>
          <p:nvPr/>
        </p:nvGrpSpPr>
        <p:grpSpPr>
          <a:xfrm>
            <a:off x="0" y="-17929"/>
            <a:ext cx="9144000" cy="792307"/>
            <a:chOff x="0" y="-17929"/>
            <a:chExt cx="9144000" cy="792307"/>
          </a:xfrm>
        </p:grpSpPr>
        <p:pic>
          <p:nvPicPr>
            <p:cNvPr descr="The GLOBE Program: A worldwide Science and education program. Introduction to GLOBE" id="466" name="Google Shape;466;p34"/>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467" name="Google Shape;467;p3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35"/>
          <p:cNvSpPr txBox="1"/>
          <p:nvPr>
            <p:ph type="title"/>
          </p:nvPr>
        </p:nvSpPr>
        <p:spPr>
          <a:xfrm>
            <a:off x="-378402" y="840926"/>
            <a:ext cx="9900804" cy="56504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2400"/>
              <a:buFont typeface="Calibri"/>
              <a:buNone/>
            </a:pPr>
            <a:r>
              <a:rPr lang="es-AR" sz="2400"/>
              <a:t>Entrenadores GLOBE y entrenadores mentores apoyan a los maestros</a:t>
            </a:r>
            <a:endParaRPr sz="2400"/>
          </a:p>
        </p:txBody>
      </p:sp>
      <p:sp>
        <p:nvSpPr>
          <p:cNvPr id="473" name="Google Shape;473;p35"/>
          <p:cNvSpPr txBox="1"/>
          <p:nvPr>
            <p:ph idx="1" type="body"/>
          </p:nvPr>
        </p:nvSpPr>
        <p:spPr>
          <a:xfrm>
            <a:off x="505258" y="5006008"/>
            <a:ext cx="8362950" cy="1595129"/>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rgbClr val="595959"/>
              </a:buClr>
              <a:buSzPct val="100000"/>
              <a:buNone/>
            </a:pPr>
            <a:r>
              <a:rPr lang="es-AR" sz="1800">
                <a:solidFill>
                  <a:srgbClr val="595959"/>
                </a:solidFill>
              </a:rPr>
              <a:t>Entrenadores y Entrenadores Mentores experimentados de GLOBE conducen un entrenamiento en persona en colaboración con coordinadores de país y socios de EE.UU. Estos eventos de capacitación instruyen a los maestros para que puedan asegurarse de que los datos que sus estudiantes recolectan tengan fidelidad y sean de calidad de investigación, para que los estudiantes y científicos profesionales puedan utilizarlos en sus investigaciones. La mayoría de los Entrenadores y los Entrenadores Mentores comenzaron como Maestros en el programa GLOBE.</a:t>
            </a:r>
            <a:endParaRPr/>
          </a:p>
        </p:txBody>
      </p:sp>
      <p:pic>
        <p:nvPicPr>
          <p:cNvPr descr="Quote and pictures of teachers in the field: &quot;After 12 years with GLOBE I can say that this program provides great support for the promotion of science and environmental  education, not only for secondary levels but concerning students in all educational systems. In general, the majority of young people in Madagascar choose literary courses of study. GLOBE helps to make science more appealing  as there are real environmental questions that need to be answered and problems that need to be solved .&quot;" id="474" name="Google Shape;474;p35"/>
          <p:cNvPicPr preferRelativeResize="0"/>
          <p:nvPr>
            <p:ph idx="2" type="body"/>
          </p:nvPr>
        </p:nvPicPr>
        <p:blipFill rotWithShape="1">
          <a:blip r:embed="rId3">
            <a:alphaModFix/>
          </a:blip>
          <a:srcRect b="28595" l="0" r="0" t="0"/>
          <a:stretch/>
        </p:blipFill>
        <p:spPr>
          <a:xfrm>
            <a:off x="283404" y="1536879"/>
            <a:ext cx="5285836" cy="2833240"/>
          </a:xfrm>
          <a:prstGeom prst="rect">
            <a:avLst/>
          </a:prstGeom>
          <a:noFill/>
          <a:ln>
            <a:noFill/>
          </a:ln>
          <a:effectLst>
            <a:outerShdw blurRad="292100" rotWithShape="0" algn="tl" dir="2700000" dist="139700">
              <a:srgbClr val="333333">
                <a:alpha val="64705"/>
              </a:srgbClr>
            </a:outerShdw>
          </a:effectLst>
        </p:spPr>
      </p:pic>
      <p:sp>
        <p:nvSpPr>
          <p:cNvPr id="475" name="Google Shape;475;p3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476" name="Google Shape;476;p35"/>
          <p:cNvSpPr txBox="1"/>
          <p:nvPr/>
        </p:nvSpPr>
        <p:spPr>
          <a:xfrm>
            <a:off x="5783283" y="1536879"/>
            <a:ext cx="2885704" cy="2862322"/>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200">
                <a:solidFill>
                  <a:schemeClr val="dk1"/>
                </a:solidFill>
                <a:latin typeface="Calibri"/>
                <a:ea typeface="Calibri"/>
                <a:cs typeface="Calibri"/>
                <a:sym typeface="Calibri"/>
              </a:rPr>
              <a:t>“Después de 12 años con GLOBE puedo decir que este programa brinda un gran apoyo para la promoción de la ciencia y la educación ambiental, no solo para los niveles secundarios sino para preocupar a los estudiantes en todos los sistemas educativos. En general, la mayoría de los jóvenes de Madagascar eligen cursos de estudios literarios. GLOBE ayuda a hacer que la ciencia sea más atractiva, ya que hay preguntas ambientales reales que necesitan responderse y problemas que necesitan ser resueltos.”</a:t>
            </a:r>
            <a:endParaRPr/>
          </a:p>
          <a:p>
            <a:pPr indent="0" lvl="0" marL="0" marR="0" rtl="0" algn="l">
              <a:spcBef>
                <a:spcPts val="0"/>
              </a:spcBef>
              <a:spcAft>
                <a:spcPts val="0"/>
              </a:spcAft>
              <a:buNone/>
            </a:pPr>
            <a:r>
              <a:rPr lang="es-AR" sz="1200">
                <a:solidFill>
                  <a:schemeClr val="dk1"/>
                </a:solidFill>
                <a:latin typeface="Calibri"/>
                <a:ea typeface="Calibri"/>
                <a:cs typeface="Calibri"/>
                <a:sym typeface="Calibri"/>
              </a:rPr>
              <a:t>-- Coordinador de País y Entrenador Paul Randrianarisoa, Madicascar</a:t>
            </a:r>
            <a:endParaRPr sz="1200">
              <a:solidFill>
                <a:schemeClr val="dk1"/>
              </a:solidFill>
              <a:latin typeface="Calibri"/>
              <a:ea typeface="Calibri"/>
              <a:cs typeface="Calibri"/>
              <a:sym typeface="Calibri"/>
            </a:endParaRPr>
          </a:p>
        </p:txBody>
      </p:sp>
      <p:sp>
        <p:nvSpPr>
          <p:cNvPr id="477" name="Google Shape;477;p35"/>
          <p:cNvSpPr txBox="1"/>
          <p:nvPr/>
        </p:nvSpPr>
        <p:spPr>
          <a:xfrm>
            <a:off x="641268" y="3923481"/>
            <a:ext cx="1805049" cy="338554"/>
          </a:xfrm>
          <a:prstGeom prst="rect">
            <a:avLst/>
          </a:prstGeom>
          <a:solidFill>
            <a:srgbClr val="EEEDED"/>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AR" sz="1600">
                <a:solidFill>
                  <a:schemeClr val="dk1"/>
                </a:solidFill>
                <a:latin typeface="Radley"/>
                <a:ea typeface="Radley"/>
                <a:cs typeface="Radley"/>
                <a:sym typeface="Radley"/>
              </a:rPr>
              <a:t>Entrenadores</a:t>
            </a:r>
            <a:endParaRPr sz="1600">
              <a:solidFill>
                <a:schemeClr val="dk1"/>
              </a:solidFill>
              <a:latin typeface="Radley"/>
              <a:ea typeface="Radley"/>
              <a:cs typeface="Radley"/>
              <a:sym typeface="Radley"/>
            </a:endParaRPr>
          </a:p>
        </p:txBody>
      </p:sp>
      <p:grpSp>
        <p:nvGrpSpPr>
          <p:cNvPr id="478" name="Google Shape;478;p35"/>
          <p:cNvGrpSpPr/>
          <p:nvPr/>
        </p:nvGrpSpPr>
        <p:grpSpPr>
          <a:xfrm>
            <a:off x="0" y="-17929"/>
            <a:ext cx="9144000" cy="792307"/>
            <a:chOff x="0" y="-17929"/>
            <a:chExt cx="9144000" cy="792307"/>
          </a:xfrm>
        </p:grpSpPr>
        <p:pic>
          <p:nvPicPr>
            <p:cNvPr descr="The GLOBE Program: A worldwide Science and education program. Introduction to GLOBE" id="479" name="Google Shape;479;p35"/>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480" name="Google Shape;480;p3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36"/>
          <p:cNvSpPr txBox="1"/>
          <p:nvPr>
            <p:ph type="title"/>
          </p:nvPr>
        </p:nvSpPr>
        <p:spPr>
          <a:xfrm>
            <a:off x="245269" y="982586"/>
            <a:ext cx="8733042" cy="56504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000"/>
              <a:buFont typeface="Calibri"/>
              <a:buNone/>
            </a:pPr>
            <a:r>
              <a:rPr lang="es-AR" sz="3000"/>
              <a:t>Antiguos alumnos de GLOBE retribuyen a la comunidad</a:t>
            </a:r>
            <a:endParaRPr sz="3000"/>
          </a:p>
        </p:txBody>
      </p:sp>
      <p:sp>
        <p:nvSpPr>
          <p:cNvPr id="486" name="Google Shape;486;p36"/>
          <p:cNvSpPr txBox="1"/>
          <p:nvPr>
            <p:ph idx="1" type="body"/>
          </p:nvPr>
        </p:nvSpPr>
        <p:spPr>
          <a:xfrm>
            <a:off x="358545" y="4606844"/>
            <a:ext cx="5237018" cy="2114632"/>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595959"/>
              </a:buClr>
              <a:buSzPct val="100000"/>
              <a:buNone/>
            </a:pPr>
            <a:r>
              <a:rPr lang="es-AR" sz="1800">
                <a:solidFill>
                  <a:srgbClr val="595959"/>
                </a:solidFill>
              </a:rPr>
              <a:t>La Organización de Antiguos Alumnos de GLOBE es una red de individuos que participaron en GLOBE como estudiantes y han continuado participando luego de graduarse. </a:t>
            </a:r>
            <a:endParaRPr/>
          </a:p>
          <a:p>
            <a:pPr indent="0" lvl="0" marL="0" rtl="0" algn="l">
              <a:lnSpc>
                <a:spcPct val="90000"/>
              </a:lnSpc>
              <a:spcBef>
                <a:spcPts val="1000"/>
              </a:spcBef>
              <a:spcAft>
                <a:spcPts val="0"/>
              </a:spcAft>
              <a:buClr>
                <a:srgbClr val="595959"/>
              </a:buClr>
              <a:buSzPct val="100000"/>
              <a:buNone/>
            </a:pPr>
            <a:r>
              <a:rPr lang="es-AR" sz="1800">
                <a:solidFill>
                  <a:srgbClr val="595959"/>
                </a:solidFill>
              </a:rPr>
              <a:t>GLOBE Alumni fue iniciado por estudiantes en Europa que trabajaron con sus coordinadores de país para mantenerse conectados a GLOBE como voluntarios. ¡Ahora hay GLOBE Alumni alrededor de todo el mundo!</a:t>
            </a:r>
            <a:endParaRPr/>
          </a:p>
        </p:txBody>
      </p:sp>
      <p:pic>
        <p:nvPicPr>
          <p:cNvPr descr="Quotes from Alumni. Cameroon:&quot;The great part of my success in the Air Force I attribute to knowledge gained from the GLOBE program. With GLOBE I want to do more than learn and teach. I want to understand the whole world environment as a system and I encourage all the young people who are enthusiastic as I am to follow me in the exciting program called GLOBE.&quot;  Thai Alumnus: &quot;I hope I can support the program even more after I grduate with my degree. GLOBE inspires me to learn, like and love the real sciences.&quot;" id="487" name="Google Shape;487;p36"/>
          <p:cNvPicPr preferRelativeResize="0"/>
          <p:nvPr>
            <p:ph idx="2" type="body"/>
          </p:nvPr>
        </p:nvPicPr>
        <p:blipFill rotWithShape="1">
          <a:blip r:embed="rId3">
            <a:alphaModFix/>
          </a:blip>
          <a:srcRect b="0" l="0" r="59713" t="44637"/>
          <a:stretch/>
        </p:blipFill>
        <p:spPr>
          <a:xfrm>
            <a:off x="245268" y="1630685"/>
            <a:ext cx="2248550" cy="2336332"/>
          </a:xfrm>
          <a:prstGeom prst="rect">
            <a:avLst/>
          </a:prstGeom>
          <a:noFill/>
          <a:ln>
            <a:noFill/>
          </a:ln>
        </p:spPr>
      </p:pic>
      <p:sp>
        <p:nvSpPr>
          <p:cNvPr id="488" name="Google Shape;488;p3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489" name="Google Shape;489;p36"/>
          <p:cNvSpPr txBox="1"/>
          <p:nvPr/>
        </p:nvSpPr>
        <p:spPr>
          <a:xfrm>
            <a:off x="2640835" y="1630685"/>
            <a:ext cx="2850078" cy="2893100"/>
          </a:xfrm>
          <a:prstGeom prst="rect">
            <a:avLst/>
          </a:prstGeom>
          <a:solidFill>
            <a:srgbClr val="FEE599"/>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400">
                <a:solidFill>
                  <a:schemeClr val="dk1"/>
                </a:solidFill>
                <a:latin typeface="Calibri"/>
                <a:ea typeface="Calibri"/>
                <a:cs typeface="Calibri"/>
                <a:sym typeface="Calibri"/>
              </a:rPr>
              <a:t>“La mayor parte de mi éxito en la Fuerza Aérea lo atribuyo al conocimiento ganado del Programa GLOBE. </a:t>
            </a:r>
            <a:endParaRPr/>
          </a:p>
          <a:p>
            <a:pPr indent="0" lvl="0" marL="0" marR="0" rtl="0" algn="l">
              <a:spcBef>
                <a:spcPts val="0"/>
              </a:spcBef>
              <a:spcAft>
                <a:spcPts val="0"/>
              </a:spcAft>
              <a:buNone/>
            </a:pPr>
            <a:r>
              <a:rPr lang="es-AR" sz="1400">
                <a:solidFill>
                  <a:schemeClr val="dk1"/>
                </a:solidFill>
                <a:latin typeface="Calibri"/>
                <a:ea typeface="Calibri"/>
                <a:cs typeface="Calibri"/>
                <a:sym typeface="Calibri"/>
              </a:rPr>
              <a:t>Con GLOBE quiero hacer más que aprender y enseñar, quiero entender todo el entorno mundial como un sistema. Animo a todos los jóvenes que son tan entusiastas como yo a seguirme en este emocionante programa llamado GLOBE”.</a:t>
            </a:r>
            <a:endParaRPr/>
          </a:p>
          <a:p>
            <a:pPr indent="0" lvl="0" marL="0" marR="0" rtl="0" algn="l">
              <a:spcBef>
                <a:spcPts val="0"/>
              </a:spcBef>
              <a:spcAft>
                <a:spcPts val="0"/>
              </a:spcAft>
              <a:buNone/>
            </a:pPr>
            <a:r>
              <a:rPr lang="es-AR" sz="1400">
                <a:solidFill>
                  <a:schemeClr val="dk1"/>
                </a:solidFill>
                <a:latin typeface="Calibri"/>
                <a:ea typeface="Calibri"/>
                <a:cs typeface="Calibri"/>
                <a:sym typeface="Calibri"/>
              </a:rPr>
              <a:t>-- Tamsu Marcelin, GLOBE Alumni, Camaroon</a:t>
            </a:r>
            <a:endParaRPr sz="1400">
              <a:solidFill>
                <a:schemeClr val="dk1"/>
              </a:solidFill>
              <a:latin typeface="Calibri"/>
              <a:ea typeface="Calibri"/>
              <a:cs typeface="Calibri"/>
              <a:sym typeface="Calibri"/>
            </a:endParaRPr>
          </a:p>
        </p:txBody>
      </p:sp>
      <p:sp>
        <p:nvSpPr>
          <p:cNvPr id="490" name="Google Shape;490;p36"/>
          <p:cNvSpPr txBox="1"/>
          <p:nvPr/>
        </p:nvSpPr>
        <p:spPr>
          <a:xfrm>
            <a:off x="5676970" y="3835054"/>
            <a:ext cx="3301340" cy="2554545"/>
          </a:xfrm>
          <a:prstGeom prst="rect">
            <a:avLst/>
          </a:prstGeom>
          <a:solidFill>
            <a:srgbClr val="FFD966"/>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600">
                <a:solidFill>
                  <a:schemeClr val="dk1"/>
                </a:solidFill>
                <a:latin typeface="Calibri"/>
                <a:ea typeface="Calibri"/>
                <a:cs typeface="Calibri"/>
                <a:sym typeface="Calibri"/>
              </a:rPr>
              <a:t>“Espero poder apoyar el programa aún más después de graduarme con mi título. GLOBE me inspira a aprender, querer y amar las ciencias reales”.</a:t>
            </a:r>
            <a:endParaRPr/>
          </a:p>
          <a:p>
            <a:pPr indent="0" lvl="0" marL="0" marR="0" rtl="0" algn="l">
              <a:spcBef>
                <a:spcPts val="0"/>
              </a:spcBef>
              <a:spcAft>
                <a:spcPts val="0"/>
              </a:spcAft>
              <a:buNone/>
            </a:pPr>
            <a:r>
              <a:rPr lang="es-AR" sz="1600">
                <a:solidFill>
                  <a:schemeClr val="dk1"/>
                </a:solidFill>
                <a:latin typeface="Calibri"/>
                <a:ea typeface="Calibri"/>
                <a:cs typeface="Calibri"/>
                <a:sym typeface="Calibri"/>
              </a:rPr>
              <a:t>-- Watcharee Ruariuen, Thailand, actualmente estudiante de doctorado en la Escuela de Recursos Naturales y Ciencias Agrículas, Universidad de Alaska Fairbanks, EE.UU.</a:t>
            </a:r>
            <a:endParaRPr sz="1600">
              <a:solidFill>
                <a:schemeClr val="dk1"/>
              </a:solidFill>
              <a:latin typeface="Calibri"/>
              <a:ea typeface="Calibri"/>
              <a:cs typeface="Calibri"/>
              <a:sym typeface="Calibri"/>
            </a:endParaRPr>
          </a:p>
        </p:txBody>
      </p:sp>
      <p:pic>
        <p:nvPicPr>
          <p:cNvPr descr="Quotes from Alumni. Cameroon:&quot;The great part of my success in the Air Force I attribute to knowledge gained from the GLOBE program. With GLOBE I want to do more than learn and teach. I want to understand the whole world environment as a system and I encourage all the young people who are enthusiastic as I am to follow me in the exciting program called GLOBE.&quot;  Thai Alumnus: &quot;I hope I can support the program even more after I grduate with my degree. GLOBE inspires me to learn, like and love the real sciences.&quot;" id="491" name="Google Shape;491;p36"/>
          <p:cNvPicPr preferRelativeResize="0"/>
          <p:nvPr/>
        </p:nvPicPr>
        <p:blipFill rotWithShape="1">
          <a:blip r:embed="rId3">
            <a:alphaModFix/>
          </a:blip>
          <a:srcRect b="55309" l="75026" r="-153" t="0"/>
          <a:stretch/>
        </p:blipFill>
        <p:spPr>
          <a:xfrm>
            <a:off x="6576704" y="1602457"/>
            <a:ext cx="1501872" cy="2019625"/>
          </a:xfrm>
          <a:prstGeom prst="rect">
            <a:avLst/>
          </a:prstGeom>
          <a:noFill/>
          <a:ln>
            <a:noFill/>
          </a:ln>
        </p:spPr>
      </p:pic>
      <p:sp>
        <p:nvSpPr>
          <p:cNvPr id="492" name="Google Shape;492;p36"/>
          <p:cNvSpPr txBox="1"/>
          <p:nvPr/>
        </p:nvSpPr>
        <p:spPr>
          <a:xfrm>
            <a:off x="822365" y="3489185"/>
            <a:ext cx="1410195" cy="36933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s-AR" sz="1800">
                <a:solidFill>
                  <a:schemeClr val="dk1"/>
                </a:solidFill>
                <a:latin typeface="Radley"/>
                <a:ea typeface="Radley"/>
                <a:cs typeface="Radley"/>
                <a:sym typeface="Radley"/>
              </a:rPr>
              <a:t>Alumni</a:t>
            </a:r>
            <a:endParaRPr sz="1800">
              <a:solidFill>
                <a:schemeClr val="dk1"/>
              </a:solidFill>
              <a:latin typeface="Radley"/>
              <a:ea typeface="Radley"/>
              <a:cs typeface="Radley"/>
              <a:sym typeface="Radley"/>
            </a:endParaRPr>
          </a:p>
        </p:txBody>
      </p:sp>
      <p:grpSp>
        <p:nvGrpSpPr>
          <p:cNvPr id="493" name="Google Shape;493;p36"/>
          <p:cNvGrpSpPr/>
          <p:nvPr/>
        </p:nvGrpSpPr>
        <p:grpSpPr>
          <a:xfrm>
            <a:off x="0" y="-17929"/>
            <a:ext cx="9144000" cy="792307"/>
            <a:chOff x="0" y="-17929"/>
            <a:chExt cx="9144000" cy="792307"/>
          </a:xfrm>
        </p:grpSpPr>
        <p:pic>
          <p:nvPicPr>
            <p:cNvPr descr="The GLOBE Program: A worldwide Science and education program. Introduction to GLOBE" id="494" name="Google Shape;494;p36"/>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495" name="Google Shape;495;p3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7"/>
          <p:cNvSpPr txBox="1"/>
          <p:nvPr>
            <p:ph type="title"/>
          </p:nvPr>
        </p:nvSpPr>
        <p:spPr>
          <a:xfrm>
            <a:off x="628650" y="824136"/>
            <a:ext cx="7886700" cy="71913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Comenzando Educador GLOBE</a:t>
            </a:r>
            <a:endParaRPr/>
          </a:p>
        </p:txBody>
      </p:sp>
      <p:sp>
        <p:nvSpPr>
          <p:cNvPr id="501" name="Google Shape;501;p37"/>
          <p:cNvSpPr txBox="1"/>
          <p:nvPr>
            <p:ph idx="1" type="body"/>
          </p:nvPr>
        </p:nvSpPr>
        <p:spPr>
          <a:xfrm>
            <a:off x="628650" y="1719486"/>
            <a:ext cx="78867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s-AR"/>
              <a:t>Esta sección proveerá un resumen de los recursos para educadores y estudiantes de GLOBE.</a:t>
            </a:r>
            <a:endParaRPr/>
          </a:p>
          <a:p>
            <a:pPr indent="-228600" lvl="0" marL="228600" rtl="0" algn="l">
              <a:lnSpc>
                <a:spcPct val="90000"/>
              </a:lnSpc>
              <a:spcBef>
                <a:spcPts val="1000"/>
              </a:spcBef>
              <a:spcAft>
                <a:spcPts val="0"/>
              </a:spcAft>
              <a:buClr>
                <a:schemeClr val="dk1"/>
              </a:buClr>
              <a:buSzPts val="2000"/>
              <a:buChar char="•"/>
            </a:pPr>
            <a:r>
              <a:rPr lang="es-AR"/>
              <a:t>Si usted es un voluntario, puede saltar a la diapositiva 46 para completar el entrenamiento. </a:t>
            </a:r>
            <a:endParaRPr/>
          </a:p>
        </p:txBody>
      </p:sp>
      <p:sp>
        <p:nvSpPr>
          <p:cNvPr id="502" name="Google Shape;502;p3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03" name="Google Shape;503;p37"/>
          <p:cNvGrpSpPr/>
          <p:nvPr/>
        </p:nvGrpSpPr>
        <p:grpSpPr>
          <a:xfrm>
            <a:off x="0" y="-17929"/>
            <a:ext cx="9144000" cy="792307"/>
            <a:chOff x="0" y="-17929"/>
            <a:chExt cx="9144000" cy="792307"/>
          </a:xfrm>
        </p:grpSpPr>
        <p:pic>
          <p:nvPicPr>
            <p:cNvPr descr="The GLOBE Program: A worldwide Science and education program. Introduction to GLOBE" id="504" name="Google Shape;504;p37"/>
            <p:cNvPicPr preferRelativeResize="0"/>
            <p:nvPr/>
          </p:nvPicPr>
          <p:blipFill rotWithShape="1">
            <a:blip r:embed="rId3">
              <a:alphaModFix/>
            </a:blip>
            <a:srcRect b="0" l="0" r="0" t="0"/>
            <a:stretch/>
          </p:blipFill>
          <p:spPr>
            <a:xfrm>
              <a:off x="0" y="-17929"/>
              <a:ext cx="9144000" cy="792307"/>
            </a:xfrm>
            <a:prstGeom prst="rect">
              <a:avLst/>
            </a:prstGeom>
            <a:noFill/>
            <a:ln>
              <a:noFill/>
            </a:ln>
          </p:spPr>
        </p:pic>
        <p:sp>
          <p:nvSpPr>
            <p:cNvPr id="505" name="Google Shape;505;p3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38"/>
          <p:cNvSpPr txBox="1"/>
          <p:nvPr>
            <p:ph type="title"/>
          </p:nvPr>
        </p:nvSpPr>
        <p:spPr>
          <a:xfrm>
            <a:off x="342222" y="54942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III. Utilizando GLOBE en el aula</a:t>
            </a:r>
            <a:endParaRPr/>
          </a:p>
        </p:txBody>
      </p:sp>
      <p:sp>
        <p:nvSpPr>
          <p:cNvPr id="511" name="Google Shape;511;p38"/>
          <p:cNvSpPr txBox="1"/>
          <p:nvPr>
            <p:ph idx="1" type="body"/>
          </p:nvPr>
        </p:nvSpPr>
        <p:spPr>
          <a:xfrm>
            <a:off x="342222" y="1393367"/>
            <a:ext cx="8459555" cy="2151957"/>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chemeClr val="dk1"/>
              </a:buClr>
              <a:buSzPct val="100000"/>
              <a:buNone/>
            </a:pPr>
            <a:r>
              <a:rPr lang="es-AR" sz="1800"/>
              <a:t>GLOBE incluye una variedad de actividades e investigaciones interdisciplinarias apropiadas al nivel de grado alineadas con los estándares educativos nacionales y estatales, que se integran fácilmente en cualquier plan de estudios escolar. Los proyectos están diseñados para ayudar a los estudiantes a desarrollar una amplia gama de habilidades como el pensamiento crítico, metodologías de investigación científicas, análisis de datos, aprendizaje independiente y el pensamiento general (tomar información local y ver las implicaciones globales). </a:t>
            </a:r>
            <a:endParaRPr/>
          </a:p>
          <a:p>
            <a:pPr indent="0" lvl="0" marL="0" rtl="0" algn="l">
              <a:lnSpc>
                <a:spcPct val="90000"/>
              </a:lnSpc>
              <a:spcBef>
                <a:spcPts val="1000"/>
              </a:spcBef>
              <a:spcAft>
                <a:spcPts val="0"/>
              </a:spcAft>
              <a:buClr>
                <a:schemeClr val="dk1"/>
              </a:buClr>
              <a:buSzPct val="100000"/>
              <a:buNone/>
            </a:pPr>
            <a:r>
              <a:rPr lang="es-AR" sz="1800"/>
              <a:t>Lo más importante es que las actividades entusiasman a los estudiantes con la ciencia y les muestran cómo pensar globalmente mientras actúan localmente. </a:t>
            </a:r>
            <a:endParaRPr/>
          </a:p>
        </p:txBody>
      </p:sp>
      <p:pic>
        <p:nvPicPr>
          <p:cNvPr descr="screenshot of two activities from the GLOBE Teacher's Guide" id="512" name="Google Shape;512;p38"/>
          <p:cNvPicPr preferRelativeResize="0"/>
          <p:nvPr/>
        </p:nvPicPr>
        <p:blipFill rotWithShape="1">
          <a:blip r:embed="rId3">
            <a:alphaModFix/>
          </a:blip>
          <a:srcRect b="0" l="0" r="0" t="0"/>
          <a:stretch/>
        </p:blipFill>
        <p:spPr>
          <a:xfrm>
            <a:off x="5005632" y="3545324"/>
            <a:ext cx="3962400" cy="3312676"/>
          </a:xfrm>
          <a:prstGeom prst="rect">
            <a:avLst/>
          </a:prstGeom>
          <a:noFill/>
          <a:ln>
            <a:noFill/>
          </a:ln>
        </p:spPr>
      </p:pic>
      <p:pic>
        <p:nvPicPr>
          <p:cNvPr descr="Image of students doing a classroom activiity from the GLOBE Teacher's Guide" id="513" name="Google Shape;513;p38"/>
          <p:cNvPicPr preferRelativeResize="0"/>
          <p:nvPr/>
        </p:nvPicPr>
        <p:blipFill rotWithShape="1">
          <a:blip r:embed="rId4">
            <a:alphaModFix/>
          </a:blip>
          <a:srcRect b="0" l="0" r="0" t="0"/>
          <a:stretch/>
        </p:blipFill>
        <p:spPr>
          <a:xfrm>
            <a:off x="1235362" y="3903275"/>
            <a:ext cx="3336637" cy="2596774"/>
          </a:xfrm>
          <a:prstGeom prst="rect">
            <a:avLst/>
          </a:prstGeom>
          <a:noFill/>
          <a:ln>
            <a:noFill/>
          </a:ln>
          <a:effectLst>
            <a:outerShdw blurRad="292100" rotWithShape="0" algn="tl" dir="2700000" dist="139700">
              <a:srgbClr val="333333">
                <a:alpha val="64705"/>
              </a:srgbClr>
            </a:outerShdw>
          </a:effectLst>
        </p:spPr>
      </p:pic>
      <p:sp>
        <p:nvSpPr>
          <p:cNvPr id="514" name="Google Shape;514;p3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15" name="Google Shape;515;p38"/>
          <p:cNvGrpSpPr/>
          <p:nvPr/>
        </p:nvGrpSpPr>
        <p:grpSpPr>
          <a:xfrm>
            <a:off x="0" y="-17929"/>
            <a:ext cx="9144000" cy="792307"/>
            <a:chOff x="0" y="-17929"/>
            <a:chExt cx="9144000" cy="792307"/>
          </a:xfrm>
        </p:grpSpPr>
        <p:pic>
          <p:nvPicPr>
            <p:cNvPr descr="The GLOBE Program: A worldwide Science and education program. Introduction to GLOBE" id="516" name="Google Shape;516;p38"/>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517" name="Google Shape;517;p3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39"/>
          <p:cNvSpPr txBox="1"/>
          <p:nvPr>
            <p:ph type="title"/>
          </p:nvPr>
        </p:nvSpPr>
        <p:spPr>
          <a:xfrm>
            <a:off x="628650" y="824136"/>
            <a:ext cx="7886700" cy="71913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GLOBE apoya el desarrollo profesional de los maestros</a:t>
            </a:r>
            <a:endParaRPr/>
          </a:p>
        </p:txBody>
      </p:sp>
      <p:sp>
        <p:nvSpPr>
          <p:cNvPr id="523" name="Google Shape;523;p39"/>
          <p:cNvSpPr txBox="1"/>
          <p:nvPr>
            <p:ph idx="1" type="body"/>
          </p:nvPr>
        </p:nvSpPr>
        <p:spPr>
          <a:xfrm>
            <a:off x="342222" y="1487982"/>
            <a:ext cx="8592580" cy="236358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000"/>
              <a:buChar char="•"/>
            </a:pPr>
            <a:r>
              <a:rPr lang="es-AR"/>
              <a:t>Los maestros adquieren experiencia y confianza a través de talleres y entrenamientos en línea. GLOBE ha desarrollado una Guía para Maestros que es utilizada para formar a los maestros en los protocolos y las actividades de aprendizaje. La Guía se encuentra disponible en </a:t>
            </a:r>
            <a:r>
              <a:rPr lang="es-AR" u="sng">
                <a:solidFill>
                  <a:schemeClr val="hlink"/>
                </a:solidFill>
                <a:hlinkClick r:id="rId3"/>
              </a:rPr>
              <a:t>múltiples idiomas</a:t>
            </a:r>
            <a:r>
              <a:rPr lang="es-AR"/>
              <a:t>. </a:t>
            </a:r>
            <a:endParaRPr>
              <a:solidFill>
                <a:srgbClr val="595959"/>
              </a:solidFill>
            </a:endParaRPr>
          </a:p>
          <a:p>
            <a:pPr indent="-228600" lvl="0" marL="228600" rtl="0" algn="l">
              <a:lnSpc>
                <a:spcPct val="90000"/>
              </a:lnSpc>
              <a:spcBef>
                <a:spcPts val="1000"/>
              </a:spcBef>
              <a:spcAft>
                <a:spcPts val="0"/>
              </a:spcAft>
              <a:buClr>
                <a:schemeClr val="dk1"/>
              </a:buClr>
              <a:buSzPts val="2000"/>
              <a:buChar char="•"/>
            </a:pPr>
            <a:r>
              <a:rPr lang="es-AR"/>
              <a:t>Los maestros tienen la oportunidad de compartir ideas innovadoras y desafíos, de asistir a sesiones de protocolo y relacionadas con el desarrollo profesional y de construir conexiones para los esfuerzos de investigación entre escuelas. </a:t>
            </a:r>
            <a:endParaRPr/>
          </a:p>
        </p:txBody>
      </p:sp>
      <p:pic>
        <p:nvPicPr>
          <p:cNvPr descr="Screenshot of the GLOBE Cloud Chart, in 6 languages" id="524" name="Google Shape;524;p39"/>
          <p:cNvPicPr preferRelativeResize="0"/>
          <p:nvPr/>
        </p:nvPicPr>
        <p:blipFill rotWithShape="1">
          <a:blip r:embed="rId4">
            <a:alphaModFix/>
          </a:blip>
          <a:srcRect b="0" l="0" r="0" t="0"/>
          <a:stretch/>
        </p:blipFill>
        <p:spPr>
          <a:xfrm>
            <a:off x="4269464" y="3851563"/>
            <a:ext cx="4112536" cy="2689513"/>
          </a:xfrm>
          <a:prstGeom prst="rect">
            <a:avLst/>
          </a:prstGeom>
          <a:noFill/>
          <a:ln>
            <a:noFill/>
          </a:ln>
        </p:spPr>
      </p:pic>
      <p:pic>
        <p:nvPicPr>
          <p:cNvPr descr="Screenshot of the cover of the GLOBE Teacher's Guide" id="525" name="Google Shape;525;p39"/>
          <p:cNvPicPr preferRelativeResize="0"/>
          <p:nvPr/>
        </p:nvPicPr>
        <p:blipFill rotWithShape="1">
          <a:blip r:embed="rId5">
            <a:alphaModFix/>
          </a:blip>
          <a:srcRect b="0" l="0" r="0" t="0"/>
          <a:stretch/>
        </p:blipFill>
        <p:spPr>
          <a:xfrm>
            <a:off x="1597503" y="3851563"/>
            <a:ext cx="2022177" cy="2584737"/>
          </a:xfrm>
          <a:prstGeom prst="rect">
            <a:avLst/>
          </a:prstGeom>
          <a:noFill/>
          <a:ln>
            <a:noFill/>
          </a:ln>
          <a:effectLst>
            <a:outerShdw blurRad="292100" rotWithShape="0" algn="tl" dir="2700000" dist="139700">
              <a:srgbClr val="333333">
                <a:alpha val="64705"/>
              </a:srgbClr>
            </a:outerShdw>
          </a:effectLst>
        </p:spPr>
      </p:pic>
      <p:sp>
        <p:nvSpPr>
          <p:cNvPr id="526" name="Google Shape;526;p3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27" name="Google Shape;527;p39"/>
          <p:cNvGrpSpPr/>
          <p:nvPr/>
        </p:nvGrpSpPr>
        <p:grpSpPr>
          <a:xfrm>
            <a:off x="0" y="-17929"/>
            <a:ext cx="9144000" cy="792307"/>
            <a:chOff x="0" y="-17929"/>
            <a:chExt cx="9144000" cy="792307"/>
          </a:xfrm>
        </p:grpSpPr>
        <p:pic>
          <p:nvPicPr>
            <p:cNvPr descr="The GLOBE Program: A worldwide Science and education program. Introduction to GLOBE" id="528" name="Google Shape;528;p39"/>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529" name="Google Shape;529;p3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4"/>
          <p:cNvSpPr txBox="1"/>
          <p:nvPr>
            <p:ph type="title"/>
          </p:nvPr>
        </p:nvSpPr>
        <p:spPr>
          <a:xfrm>
            <a:off x="571500" y="1043709"/>
            <a:ext cx="7886700" cy="1339272"/>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Los participantes de GLOBE desarrollan la comprensión al hacer observaciones medioambientales y haciendo preguntas.</a:t>
            </a:r>
            <a:endParaRPr/>
          </a:p>
        </p:txBody>
      </p:sp>
      <p:pic>
        <p:nvPicPr>
          <p:cNvPr descr="image of female students doing a test for carbonates in soil." id="115" name="Google Shape;115;p4"/>
          <p:cNvPicPr preferRelativeResize="0"/>
          <p:nvPr>
            <p:ph idx="2" type="body"/>
          </p:nvPr>
        </p:nvPicPr>
        <p:blipFill rotWithShape="1">
          <a:blip r:embed="rId3">
            <a:alphaModFix/>
          </a:blip>
          <a:srcRect b="0" l="0" r="0" t="0"/>
          <a:stretch/>
        </p:blipFill>
        <p:spPr>
          <a:xfrm>
            <a:off x="4629150" y="2498249"/>
            <a:ext cx="3886200" cy="3006090"/>
          </a:xfrm>
          <a:prstGeom prst="rect">
            <a:avLst/>
          </a:prstGeom>
          <a:noFill/>
          <a:ln>
            <a:noFill/>
          </a:ln>
        </p:spPr>
      </p:pic>
      <p:pic>
        <p:nvPicPr>
          <p:cNvPr descr="photo of students investigating tree buds" id="116" name="Google Shape;116;p4"/>
          <p:cNvPicPr preferRelativeResize="0"/>
          <p:nvPr>
            <p:ph idx="1" type="body"/>
          </p:nvPr>
        </p:nvPicPr>
        <p:blipFill rotWithShape="1">
          <a:blip r:embed="rId4">
            <a:alphaModFix/>
          </a:blip>
          <a:srcRect b="0" l="0" r="0" t="0"/>
          <a:stretch/>
        </p:blipFill>
        <p:spPr>
          <a:xfrm>
            <a:off x="628650" y="2555418"/>
            <a:ext cx="3886200" cy="2891751"/>
          </a:xfrm>
          <a:prstGeom prst="rect">
            <a:avLst/>
          </a:prstGeom>
          <a:noFill/>
          <a:ln>
            <a:noFill/>
          </a:ln>
        </p:spPr>
      </p:pic>
      <p:sp>
        <p:nvSpPr>
          <p:cNvPr id="117" name="Google Shape;117;p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18" name="Google Shape;118;p4"/>
          <p:cNvGrpSpPr/>
          <p:nvPr/>
        </p:nvGrpSpPr>
        <p:grpSpPr>
          <a:xfrm>
            <a:off x="0" y="-17929"/>
            <a:ext cx="9144000" cy="792307"/>
            <a:chOff x="0" y="-17929"/>
            <a:chExt cx="9144000" cy="792307"/>
          </a:xfrm>
        </p:grpSpPr>
        <p:pic>
          <p:nvPicPr>
            <p:cNvPr descr="The GLOBE Program: A worldwide Science and education program. Introduction to GLOBE" id="119" name="Google Shape;119;p4"/>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120" name="Google Shape;120;p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40"/>
          <p:cNvSpPr txBox="1"/>
          <p:nvPr>
            <p:ph type="title"/>
          </p:nvPr>
        </p:nvSpPr>
        <p:spPr>
          <a:xfrm>
            <a:off x="665695" y="584423"/>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Apoyo a los maestros</a:t>
            </a:r>
            <a:endParaRPr/>
          </a:p>
        </p:txBody>
      </p:sp>
      <p:sp>
        <p:nvSpPr>
          <p:cNvPr id="535" name="Google Shape;535;p40"/>
          <p:cNvSpPr txBox="1"/>
          <p:nvPr>
            <p:ph idx="1" type="body"/>
          </p:nvPr>
        </p:nvSpPr>
        <p:spPr>
          <a:xfrm>
            <a:off x="628650" y="1544657"/>
            <a:ext cx="7886700" cy="2805670"/>
          </a:xfrm>
          <a:prstGeom prst="rect">
            <a:avLst/>
          </a:prstGeom>
          <a:noFill/>
          <a:ln>
            <a:noFill/>
          </a:ln>
        </p:spPr>
        <p:txBody>
          <a:bodyPr anchorCtr="0" anchor="t" bIns="45700" lIns="91425" spcFirstLastPara="1" rIns="91425" wrap="square" tIns="45700">
            <a:normAutofit fontScale="92500" lnSpcReduction="10000"/>
          </a:bodyPr>
          <a:lstStyle/>
          <a:p>
            <a:pPr indent="-228600" lvl="0" marL="228600" rtl="0" algn="l">
              <a:lnSpc>
                <a:spcPct val="90000"/>
              </a:lnSpc>
              <a:spcBef>
                <a:spcPts val="0"/>
              </a:spcBef>
              <a:spcAft>
                <a:spcPts val="0"/>
              </a:spcAft>
              <a:buClr>
                <a:schemeClr val="dk1"/>
              </a:buClr>
              <a:buSzPct val="100000"/>
              <a:buChar char="•"/>
            </a:pPr>
            <a:r>
              <a:rPr lang="es-AR" sz="2400"/>
              <a:t>El programa de entrenamiento de GLOBE prepara a los maestros para conducir actividades de trabajo de campo y aplicar esas lecciones dentro del aula. Los maestros aprenden a orientar a los estudiantes para que recopilen, reporten y utilicen daos de alta calidad para realizar y analizar investigaciones científicas. GLOBE le conecta con otros maestros y aulas, brindándole a usted y a sus estudiantes la oportunidad de colaborar con otros alrededor de todo el mundo en sus investigaciones científicas y análisis de datos.</a:t>
            </a:r>
            <a:endParaRPr sz="2400"/>
          </a:p>
        </p:txBody>
      </p:sp>
      <p:sp>
        <p:nvSpPr>
          <p:cNvPr id="536" name="Google Shape;536;p4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pic>
        <p:nvPicPr>
          <p:cNvPr descr="Teachers training workshop" id="537" name="Google Shape;537;p40"/>
          <p:cNvPicPr preferRelativeResize="0"/>
          <p:nvPr/>
        </p:nvPicPr>
        <p:blipFill rotWithShape="1">
          <a:blip r:embed="rId3">
            <a:alphaModFix/>
          </a:blip>
          <a:srcRect b="0" l="0" r="0" t="0"/>
          <a:stretch/>
        </p:blipFill>
        <p:spPr>
          <a:xfrm>
            <a:off x="479516" y="4528291"/>
            <a:ext cx="2667856" cy="1955636"/>
          </a:xfrm>
          <a:prstGeom prst="rect">
            <a:avLst/>
          </a:prstGeom>
          <a:noFill/>
          <a:ln>
            <a:noFill/>
          </a:ln>
          <a:effectLst>
            <a:outerShdw blurRad="292100" rotWithShape="0" algn="tl" dir="2700000" dist="139700">
              <a:srgbClr val="333333">
                <a:alpha val="64705"/>
              </a:srgbClr>
            </a:outerShdw>
          </a:effectLst>
        </p:spPr>
      </p:pic>
      <p:pic>
        <p:nvPicPr>
          <p:cNvPr descr="teachers in a half-day GLOBE workshop, 20th Annual GLOBE Meeting." id="538" name="Google Shape;538;p40"/>
          <p:cNvPicPr preferRelativeResize="0"/>
          <p:nvPr/>
        </p:nvPicPr>
        <p:blipFill rotWithShape="1">
          <a:blip r:embed="rId4">
            <a:alphaModFix/>
          </a:blip>
          <a:srcRect b="0" l="0" r="0" t="0"/>
          <a:stretch/>
        </p:blipFill>
        <p:spPr>
          <a:xfrm>
            <a:off x="3348290" y="4521663"/>
            <a:ext cx="2627090" cy="1962264"/>
          </a:xfrm>
          <a:prstGeom prst="rect">
            <a:avLst/>
          </a:prstGeom>
          <a:noFill/>
          <a:ln>
            <a:noFill/>
          </a:ln>
          <a:effectLst>
            <a:outerShdw blurRad="292100" rotWithShape="0" algn="tl" dir="2700000" dist="139700">
              <a:srgbClr val="333333">
                <a:alpha val="64705"/>
              </a:srgbClr>
            </a:outerShdw>
          </a:effectLst>
        </p:spPr>
      </p:pic>
      <p:pic>
        <p:nvPicPr>
          <p:cNvPr descr="Teacher training workshop" id="539" name="Google Shape;539;p40"/>
          <p:cNvPicPr preferRelativeResize="0"/>
          <p:nvPr/>
        </p:nvPicPr>
        <p:blipFill rotWithShape="1">
          <a:blip r:embed="rId5">
            <a:alphaModFix/>
          </a:blip>
          <a:srcRect b="0" l="0" r="0" t="0"/>
          <a:stretch/>
        </p:blipFill>
        <p:spPr>
          <a:xfrm>
            <a:off x="6115706" y="4521663"/>
            <a:ext cx="2641621" cy="1962264"/>
          </a:xfrm>
          <a:prstGeom prst="rect">
            <a:avLst/>
          </a:prstGeom>
          <a:noFill/>
          <a:ln>
            <a:noFill/>
          </a:ln>
          <a:effectLst>
            <a:outerShdw blurRad="292100" rotWithShape="0" algn="tl" dir="2700000" dist="139700">
              <a:srgbClr val="333333">
                <a:alpha val="64705"/>
              </a:srgbClr>
            </a:outerShdw>
          </a:effectLst>
        </p:spPr>
      </p:pic>
      <p:grpSp>
        <p:nvGrpSpPr>
          <p:cNvPr id="540" name="Google Shape;540;p40"/>
          <p:cNvGrpSpPr/>
          <p:nvPr/>
        </p:nvGrpSpPr>
        <p:grpSpPr>
          <a:xfrm>
            <a:off x="0" y="-17929"/>
            <a:ext cx="9144000" cy="792307"/>
            <a:chOff x="0" y="-17929"/>
            <a:chExt cx="9144000" cy="792307"/>
          </a:xfrm>
        </p:grpSpPr>
        <p:pic>
          <p:nvPicPr>
            <p:cNvPr descr="The GLOBE Program: A worldwide Science and education program. Introduction to GLOBE" id="541" name="Google Shape;541;p40"/>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542" name="Google Shape;542;p4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1"/>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Guía para Maestros de GLOBE</a:t>
            </a:r>
            <a:endParaRPr/>
          </a:p>
        </p:txBody>
      </p:sp>
      <p:sp>
        <p:nvSpPr>
          <p:cNvPr id="548" name="Google Shape;548;p41"/>
          <p:cNvSpPr txBox="1"/>
          <p:nvPr>
            <p:ph idx="1" type="body"/>
          </p:nvPr>
        </p:nvSpPr>
        <p:spPr>
          <a:xfrm>
            <a:off x="628649" y="1885950"/>
            <a:ext cx="7886700" cy="4351338"/>
          </a:xfrm>
          <a:prstGeom prst="rect">
            <a:avLst/>
          </a:prstGeom>
          <a:noFill/>
          <a:ln>
            <a:noFill/>
          </a:ln>
        </p:spPr>
        <p:txBody>
          <a:bodyPr anchorCtr="0" anchor="t" bIns="45700" lIns="91425" spcFirstLastPara="1" rIns="91425" wrap="square" tIns="45700">
            <a:normAutofit fontScale="92500"/>
          </a:bodyPr>
          <a:lstStyle/>
          <a:p>
            <a:pPr indent="-228600" lvl="0" marL="228600" rtl="0" algn="l">
              <a:lnSpc>
                <a:spcPct val="90000"/>
              </a:lnSpc>
              <a:spcBef>
                <a:spcPts val="0"/>
              </a:spcBef>
              <a:spcAft>
                <a:spcPts val="0"/>
              </a:spcAft>
              <a:buClr>
                <a:schemeClr val="dk1"/>
              </a:buClr>
              <a:buSzPct val="100000"/>
              <a:buChar char="•"/>
            </a:pPr>
            <a:r>
              <a:rPr lang="es-AR" sz="1800"/>
              <a:t>Más allá de la capacitación, la </a:t>
            </a:r>
            <a:r>
              <a:rPr lang="es-AR" sz="1800" u="sng">
                <a:solidFill>
                  <a:schemeClr val="hlink"/>
                </a:solidFill>
                <a:hlinkClick r:id="rId3"/>
              </a:rPr>
              <a:t>Guía de Maestros de GLOBE</a:t>
            </a:r>
            <a:r>
              <a:rPr lang="es-AR" sz="1800"/>
              <a:t> ofrece toda la información que necesita para incorporar el programa GLOBE a su aula. Cada área de investigación incluye:</a:t>
            </a:r>
            <a:endParaRPr/>
          </a:p>
          <a:p>
            <a:pPr indent="-228600" lvl="0" marL="228600" rtl="0" algn="l">
              <a:lnSpc>
                <a:spcPct val="90000"/>
              </a:lnSpc>
              <a:spcBef>
                <a:spcPts val="1000"/>
              </a:spcBef>
              <a:spcAft>
                <a:spcPts val="0"/>
              </a:spcAft>
              <a:buClr>
                <a:schemeClr val="dk1"/>
              </a:buClr>
              <a:buSzPct val="100000"/>
              <a:buChar char="•"/>
            </a:pPr>
            <a:r>
              <a:rPr b="1" lang="es-AR" sz="1800"/>
              <a:t>Introducción: </a:t>
            </a:r>
            <a:r>
              <a:rPr lang="es-AR" sz="1800"/>
              <a:t>una descripción general del área de investigación y conceptos científicos importantes. </a:t>
            </a:r>
            <a:endParaRPr/>
          </a:p>
          <a:p>
            <a:pPr indent="-228600" lvl="0" marL="228600" rtl="0" algn="l">
              <a:lnSpc>
                <a:spcPct val="90000"/>
              </a:lnSpc>
              <a:spcBef>
                <a:spcPts val="1000"/>
              </a:spcBef>
              <a:spcAft>
                <a:spcPts val="0"/>
              </a:spcAft>
              <a:buClr>
                <a:schemeClr val="dk1"/>
              </a:buClr>
              <a:buSzPct val="100000"/>
              <a:buChar char="•"/>
            </a:pPr>
            <a:r>
              <a:rPr b="1" lang="es-AR" sz="1800"/>
              <a:t>Protocolos</a:t>
            </a:r>
            <a:r>
              <a:rPr lang="es-AR" sz="1800"/>
              <a:t>: antecedentes científicos y conexiones en el aula relacionadas con los procedimientos de medición de GLOBE.</a:t>
            </a:r>
            <a:endParaRPr/>
          </a:p>
          <a:p>
            <a:pPr indent="-228600" lvl="0" marL="228600" rtl="0" algn="l">
              <a:lnSpc>
                <a:spcPct val="90000"/>
              </a:lnSpc>
              <a:spcBef>
                <a:spcPts val="1000"/>
              </a:spcBef>
              <a:spcAft>
                <a:spcPts val="0"/>
              </a:spcAft>
              <a:buClr>
                <a:schemeClr val="dk1"/>
              </a:buClr>
              <a:buSzPct val="100000"/>
              <a:buChar char="•"/>
            </a:pPr>
            <a:r>
              <a:rPr b="1" lang="es-AR" sz="1800"/>
              <a:t>Guías de Campo y Laboratorio: </a:t>
            </a:r>
            <a:r>
              <a:rPr lang="es-AR" sz="1800"/>
              <a:t>una descripción paso a paso del procedimiento del protocolo.</a:t>
            </a:r>
            <a:endParaRPr/>
          </a:p>
          <a:p>
            <a:pPr indent="-228600" lvl="0" marL="228600" rtl="0" algn="l">
              <a:lnSpc>
                <a:spcPct val="90000"/>
              </a:lnSpc>
              <a:spcBef>
                <a:spcPts val="1000"/>
              </a:spcBef>
              <a:spcAft>
                <a:spcPts val="0"/>
              </a:spcAft>
              <a:buClr>
                <a:schemeClr val="dk1"/>
              </a:buClr>
              <a:buSzPct val="100000"/>
              <a:buChar char="•"/>
            </a:pPr>
            <a:r>
              <a:rPr b="1" lang="es-AR" sz="1800"/>
              <a:t>Hojas de Datos</a:t>
            </a:r>
            <a:r>
              <a:rPr lang="es-AR" sz="1800"/>
              <a:t>: permiten el registro organizado de los datos por parte de los estudiantes y garantiza que no se hayan pasado por alto datos.</a:t>
            </a:r>
            <a:endParaRPr/>
          </a:p>
          <a:p>
            <a:pPr indent="-228600" lvl="0" marL="228600" rtl="0" algn="l">
              <a:lnSpc>
                <a:spcPct val="90000"/>
              </a:lnSpc>
              <a:spcBef>
                <a:spcPts val="1000"/>
              </a:spcBef>
              <a:spcAft>
                <a:spcPts val="0"/>
              </a:spcAft>
              <a:buClr>
                <a:schemeClr val="dk1"/>
              </a:buClr>
              <a:buSzPct val="100000"/>
              <a:buChar char="•"/>
            </a:pPr>
            <a:r>
              <a:rPr b="1" lang="es-AR" sz="1800"/>
              <a:t>Actividades de Aprendizaje: </a:t>
            </a:r>
            <a:r>
              <a:rPr lang="es-AR" sz="1800"/>
              <a:t>lecciones de ejemplo creadas por científicos y maestros para apoyar la comprensión de los procedimientos y conceptos científicos.</a:t>
            </a:r>
            <a:endParaRPr/>
          </a:p>
          <a:p>
            <a:pPr indent="-228600" lvl="0" marL="228600" rtl="0" algn="l">
              <a:lnSpc>
                <a:spcPct val="90000"/>
              </a:lnSpc>
              <a:spcBef>
                <a:spcPts val="1000"/>
              </a:spcBef>
              <a:spcAft>
                <a:spcPts val="0"/>
              </a:spcAft>
              <a:buClr>
                <a:schemeClr val="dk1"/>
              </a:buClr>
              <a:buSzPct val="100000"/>
              <a:buChar char="•"/>
            </a:pPr>
            <a:r>
              <a:rPr b="1" lang="es-AR" sz="1800"/>
              <a:t>Observación de los datos: </a:t>
            </a:r>
            <a:r>
              <a:rPr lang="es-AR" sz="1800"/>
              <a:t>ejemplos de cómo los estudiantes pueden utilizar los conjuntos de datos de GLOBE en sus propias investigaciones.</a:t>
            </a:r>
            <a:endParaRPr sz="1800"/>
          </a:p>
        </p:txBody>
      </p:sp>
      <p:sp>
        <p:nvSpPr>
          <p:cNvPr id="549" name="Google Shape;549;p4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50" name="Google Shape;550;p41"/>
          <p:cNvGrpSpPr/>
          <p:nvPr/>
        </p:nvGrpSpPr>
        <p:grpSpPr>
          <a:xfrm>
            <a:off x="0" y="-17929"/>
            <a:ext cx="9144000" cy="792307"/>
            <a:chOff x="0" y="-17929"/>
            <a:chExt cx="9144000" cy="792307"/>
          </a:xfrm>
        </p:grpSpPr>
        <p:pic>
          <p:nvPicPr>
            <p:cNvPr descr="The GLOBE Program: A worldwide Science and education program. Introduction to GLOBE" id="551" name="Google Shape;551;p41"/>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552" name="Google Shape;552;p4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2"/>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Otros recursos para Maestros para comenzar:</a:t>
            </a:r>
            <a:endParaRPr/>
          </a:p>
        </p:txBody>
      </p:sp>
      <p:sp>
        <p:nvSpPr>
          <p:cNvPr id="558" name="Google Shape;558;p42"/>
          <p:cNvSpPr txBox="1"/>
          <p:nvPr>
            <p:ph idx="1" type="body"/>
          </p:nvPr>
        </p:nvSpPr>
        <p:spPr>
          <a:xfrm>
            <a:off x="628649" y="1885950"/>
            <a:ext cx="7886700" cy="4351338"/>
          </a:xfrm>
          <a:prstGeom prst="rect">
            <a:avLst/>
          </a:prstGeom>
          <a:noFill/>
          <a:ln>
            <a:noFill/>
          </a:ln>
        </p:spPr>
        <p:txBody>
          <a:bodyPr anchorCtr="0" anchor="t" bIns="45700" lIns="91425" spcFirstLastPara="1" rIns="91425" wrap="square" tIns="45700">
            <a:normAutofit fontScale="62500" lnSpcReduction="20000"/>
          </a:bodyPr>
          <a:lstStyle/>
          <a:p>
            <a:pPr indent="0" lvl="0" marL="0" rtl="0" algn="l">
              <a:lnSpc>
                <a:spcPct val="90000"/>
              </a:lnSpc>
              <a:spcBef>
                <a:spcPts val="0"/>
              </a:spcBef>
              <a:spcAft>
                <a:spcPts val="0"/>
              </a:spcAft>
              <a:buClr>
                <a:schemeClr val="dk1"/>
              </a:buClr>
              <a:buSzPct val="100000"/>
              <a:buNone/>
            </a:pPr>
            <a:r>
              <a:rPr lang="es-AR" sz="2400" u="sng">
                <a:solidFill>
                  <a:schemeClr val="hlink"/>
                </a:solidFill>
                <a:hlinkClick r:id="rId3"/>
              </a:rPr>
              <a:t>Guía de Implementación de GLOBE </a:t>
            </a:r>
            <a:r>
              <a:rPr lang="es-AR" sz="2400"/>
              <a:t>:  </a:t>
            </a:r>
            <a:endParaRPr/>
          </a:p>
          <a:p>
            <a:pPr indent="-228600" lvl="0" marL="228600" rtl="0" algn="l">
              <a:lnSpc>
                <a:spcPct val="90000"/>
              </a:lnSpc>
              <a:spcBef>
                <a:spcPts val="1000"/>
              </a:spcBef>
              <a:spcAft>
                <a:spcPts val="0"/>
              </a:spcAft>
              <a:buClr>
                <a:schemeClr val="dk1"/>
              </a:buClr>
              <a:buSzPct val="100000"/>
              <a:buChar char="•"/>
            </a:pPr>
            <a:r>
              <a:rPr lang="es-AR" sz="2400"/>
              <a:t>Proporciona una introducción al Programa GLOBE y a lo que usted y sus estudiantes harán como parte del programa. </a:t>
            </a:r>
            <a:endParaRPr/>
          </a:p>
          <a:p>
            <a:pPr indent="-228600" lvl="0" marL="228600" rtl="0" algn="l">
              <a:lnSpc>
                <a:spcPct val="90000"/>
              </a:lnSpc>
              <a:spcBef>
                <a:spcPts val="1000"/>
              </a:spcBef>
              <a:spcAft>
                <a:spcPts val="0"/>
              </a:spcAft>
              <a:buClr>
                <a:schemeClr val="dk1"/>
              </a:buClr>
              <a:buSzPct val="100000"/>
              <a:buChar char="•"/>
            </a:pPr>
            <a:r>
              <a:rPr lang="es-AR" sz="2400"/>
              <a:t>Ayuda a planificar el uso de GLOBE con sus estudiantes.</a:t>
            </a:r>
            <a:endParaRPr/>
          </a:p>
          <a:p>
            <a:pPr indent="-228600" lvl="0" marL="228600" rtl="0" algn="l">
              <a:lnSpc>
                <a:spcPct val="90000"/>
              </a:lnSpc>
              <a:spcBef>
                <a:spcPts val="1000"/>
              </a:spcBef>
              <a:spcAft>
                <a:spcPts val="0"/>
              </a:spcAft>
              <a:buClr>
                <a:schemeClr val="dk1"/>
              </a:buClr>
              <a:buSzPct val="100000"/>
              <a:buChar char="•"/>
            </a:pPr>
            <a:r>
              <a:rPr lang="es-AR" sz="2400"/>
              <a:t>Proporciona ejemplos de planes de unidad de atmósfera, suelo, sistema terrestre y biósfera para darle ideas sobre cómo incorporar actividades y datos GLOBE en el aula.</a:t>
            </a:r>
            <a:endParaRPr/>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4"/>
              </a:rPr>
              <a:t>Apéndice</a:t>
            </a:r>
            <a:r>
              <a:rPr lang="es-AR" sz="2400"/>
              <a:t>:</a:t>
            </a:r>
            <a:endParaRPr/>
          </a:p>
          <a:p>
            <a:pPr indent="-228600" lvl="0" marL="228600" rtl="0" algn="l">
              <a:lnSpc>
                <a:spcPct val="90000"/>
              </a:lnSpc>
              <a:spcBef>
                <a:spcPts val="1000"/>
              </a:spcBef>
              <a:spcAft>
                <a:spcPts val="0"/>
              </a:spcAft>
              <a:buClr>
                <a:schemeClr val="dk1"/>
              </a:buClr>
              <a:buSzPct val="100000"/>
              <a:buChar char="•"/>
            </a:pPr>
            <a:r>
              <a:rPr lang="es-AR" sz="2400"/>
              <a:t>Analiza la investigación y otras estrategias pedagógicas, provee una guía sobre dónde y con qué frecuencia deberían realizarse protocolos individuales y presenta rúbricas que puede utilizar para evaluar el aprendizaje de los alumnos.</a:t>
            </a:r>
            <a:endParaRPr/>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5"/>
              </a:rPr>
              <a:t>Caja de herramientas: </a:t>
            </a:r>
            <a:endParaRPr sz="2400"/>
          </a:p>
          <a:p>
            <a:pPr indent="-228600" lvl="0" marL="228600" rtl="0" algn="l">
              <a:lnSpc>
                <a:spcPct val="90000"/>
              </a:lnSpc>
              <a:spcBef>
                <a:spcPts val="1000"/>
              </a:spcBef>
              <a:spcAft>
                <a:spcPts val="0"/>
              </a:spcAft>
              <a:buClr>
                <a:schemeClr val="dk1"/>
              </a:buClr>
              <a:buSzPct val="100000"/>
              <a:buChar char="•"/>
            </a:pPr>
            <a:r>
              <a:rPr lang="es-AR" sz="2400"/>
              <a:t>Introducción a la Teledetección y  a cómo los datos de GLOBE apoyan las misiones satelitales de NASA.</a:t>
            </a:r>
            <a:endParaRPr/>
          </a:p>
          <a:p>
            <a:pPr indent="-228600" lvl="0" marL="228600" rtl="0" algn="l">
              <a:lnSpc>
                <a:spcPct val="90000"/>
              </a:lnSpc>
              <a:spcBef>
                <a:spcPts val="1000"/>
              </a:spcBef>
              <a:spcAft>
                <a:spcPts val="0"/>
              </a:spcAft>
              <a:buClr>
                <a:schemeClr val="dk1"/>
              </a:buClr>
              <a:buSzPct val="100000"/>
              <a:buChar char="•"/>
            </a:pPr>
            <a:r>
              <a:rPr lang="es-AR" sz="2400"/>
              <a:t>Kit de prensa para comunicar sus actividades de GLOBE con su comunidad.</a:t>
            </a:r>
            <a:endParaRPr/>
          </a:p>
          <a:p>
            <a:pPr indent="-228600" lvl="0" marL="228600" rtl="0" algn="l">
              <a:lnSpc>
                <a:spcPct val="90000"/>
              </a:lnSpc>
              <a:spcBef>
                <a:spcPts val="1000"/>
              </a:spcBef>
              <a:spcAft>
                <a:spcPts val="0"/>
              </a:spcAft>
              <a:buClr>
                <a:schemeClr val="dk1"/>
              </a:buClr>
              <a:buSzPct val="100000"/>
              <a:buChar char="•"/>
            </a:pPr>
            <a:r>
              <a:rPr lang="es-AR" sz="2400"/>
              <a:t>Identifica protocolos según complejidad y adecuación para diferentes bandas de grado.</a:t>
            </a:r>
            <a:endParaRPr/>
          </a:p>
          <a:p>
            <a:pPr indent="-228600" lvl="0" marL="228600" rtl="0" algn="l">
              <a:lnSpc>
                <a:spcPct val="90000"/>
              </a:lnSpc>
              <a:spcBef>
                <a:spcPts val="1000"/>
              </a:spcBef>
              <a:spcAft>
                <a:spcPts val="0"/>
              </a:spcAft>
              <a:buClr>
                <a:schemeClr val="dk1"/>
              </a:buClr>
              <a:buSzPct val="100000"/>
              <a:buChar char="•"/>
            </a:pPr>
            <a:r>
              <a:rPr lang="es-AR" sz="2400"/>
              <a:t>Describe especificaciones de los instrumentos utilizados en las investigaciones de GLOBE.</a:t>
            </a:r>
            <a:endParaRPr sz="2400"/>
          </a:p>
        </p:txBody>
      </p:sp>
      <p:sp>
        <p:nvSpPr>
          <p:cNvPr id="559" name="Google Shape;559;p4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60" name="Google Shape;560;p42"/>
          <p:cNvGrpSpPr/>
          <p:nvPr/>
        </p:nvGrpSpPr>
        <p:grpSpPr>
          <a:xfrm>
            <a:off x="0" y="-17929"/>
            <a:ext cx="9144000" cy="792307"/>
            <a:chOff x="0" y="-17929"/>
            <a:chExt cx="9144000" cy="792307"/>
          </a:xfrm>
        </p:grpSpPr>
        <p:pic>
          <p:nvPicPr>
            <p:cNvPr descr="The GLOBE Program: A worldwide Science and education program. Introduction to GLOBE" id="561" name="Google Shape;561;p42"/>
            <p:cNvPicPr preferRelativeResize="0"/>
            <p:nvPr/>
          </p:nvPicPr>
          <p:blipFill rotWithShape="1">
            <a:blip r:embed="rId6">
              <a:alphaModFix/>
            </a:blip>
            <a:srcRect b="0" l="0" r="0" t="0"/>
            <a:stretch/>
          </p:blipFill>
          <p:spPr>
            <a:xfrm>
              <a:off x="0" y="-17929"/>
              <a:ext cx="9144000" cy="792307"/>
            </a:xfrm>
            <a:prstGeom prst="rect">
              <a:avLst/>
            </a:prstGeom>
            <a:noFill/>
            <a:ln>
              <a:noFill/>
            </a:ln>
          </p:spPr>
        </p:pic>
        <p:sp>
          <p:nvSpPr>
            <p:cNvPr id="562" name="Google Shape;562;p4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p43"/>
          <p:cNvSpPr txBox="1"/>
          <p:nvPr>
            <p:ph type="title"/>
          </p:nvPr>
        </p:nvSpPr>
        <p:spPr>
          <a:xfrm>
            <a:off x="421356" y="993954"/>
            <a:ext cx="8330148"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sz="2800"/>
              <a:t>Las actividades compartidas conectan a los estudiantes y maestros de todo el mundo</a:t>
            </a:r>
            <a:endParaRPr sz="2800"/>
          </a:p>
        </p:txBody>
      </p:sp>
      <p:sp>
        <p:nvSpPr>
          <p:cNvPr id="568" name="Google Shape;568;p43"/>
          <p:cNvSpPr txBox="1"/>
          <p:nvPr>
            <p:ph idx="1" type="body"/>
          </p:nvPr>
        </p:nvSpPr>
        <p:spPr>
          <a:xfrm>
            <a:off x="568901" y="5608636"/>
            <a:ext cx="8035059" cy="862157"/>
          </a:xfrm>
          <a:prstGeom prst="rect">
            <a:avLst/>
          </a:prstGeom>
          <a:noFill/>
          <a:ln>
            <a:noFill/>
          </a:ln>
        </p:spPr>
        <p:txBody>
          <a:bodyPr anchorCtr="0" anchor="t" bIns="45700" lIns="91425" spcFirstLastPara="1" rIns="91425" wrap="square" tIns="45700">
            <a:normAutofit fontScale="85000" lnSpcReduction="10000"/>
          </a:bodyPr>
          <a:lstStyle/>
          <a:p>
            <a:pPr indent="0" lvl="0" marL="0" marR="0" rtl="0" algn="l">
              <a:lnSpc>
                <a:spcPct val="100000"/>
              </a:lnSpc>
              <a:spcBef>
                <a:spcPts val="0"/>
              </a:spcBef>
              <a:spcAft>
                <a:spcPts val="0"/>
              </a:spcAft>
              <a:buClr>
                <a:srgbClr val="595959"/>
              </a:buClr>
              <a:buSzPct val="100000"/>
              <a:buFont typeface="Calibri"/>
              <a:buNone/>
            </a:pPr>
            <a:r>
              <a:rPr lang="es-AR">
                <a:solidFill>
                  <a:srgbClr val="595959"/>
                </a:solidFill>
              </a:rPr>
              <a:t>Hay eventos anuales en los que se llevan a cabo talleres para maestros, investigaciones de estudiantes y reuniones. Aquí están los estudiantes tailandeses en la Reunión Anual de GLOBE, Los Ángeles, CA, EE.UU., presentando sus proyectos de investigación (2015).</a:t>
            </a:r>
            <a:endParaRPr>
              <a:solidFill>
                <a:srgbClr val="595959"/>
              </a:solidFill>
            </a:endParaRPr>
          </a:p>
        </p:txBody>
      </p:sp>
      <p:pic>
        <p:nvPicPr>
          <p:cNvPr descr="photo of a group of students in front of their scientific poster presentation." id="569" name="Google Shape;569;p43"/>
          <p:cNvPicPr preferRelativeResize="0"/>
          <p:nvPr>
            <p:ph idx="2" type="body"/>
          </p:nvPr>
        </p:nvPicPr>
        <p:blipFill rotWithShape="1">
          <a:blip r:embed="rId3">
            <a:alphaModFix/>
          </a:blip>
          <a:srcRect b="0" l="0" r="0" t="0"/>
          <a:stretch/>
        </p:blipFill>
        <p:spPr>
          <a:xfrm>
            <a:off x="1996785" y="1809677"/>
            <a:ext cx="4847359" cy="3635519"/>
          </a:xfrm>
          <a:prstGeom prst="rect">
            <a:avLst/>
          </a:prstGeom>
          <a:noFill/>
          <a:ln>
            <a:noFill/>
          </a:ln>
        </p:spPr>
      </p:pic>
      <p:sp>
        <p:nvSpPr>
          <p:cNvPr id="570" name="Google Shape;570;p4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71" name="Google Shape;571;p43"/>
          <p:cNvGrpSpPr/>
          <p:nvPr/>
        </p:nvGrpSpPr>
        <p:grpSpPr>
          <a:xfrm>
            <a:off x="0" y="-17929"/>
            <a:ext cx="9144000" cy="792307"/>
            <a:chOff x="0" y="-17929"/>
            <a:chExt cx="9144000" cy="792307"/>
          </a:xfrm>
        </p:grpSpPr>
        <p:pic>
          <p:nvPicPr>
            <p:cNvPr descr="The GLOBE Program: A worldwide Science and education program. Introduction to GLOBE" id="572" name="Google Shape;572;p43"/>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573" name="Google Shape;573;p4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44"/>
          <p:cNvSpPr txBox="1"/>
          <p:nvPr>
            <p:ph type="title"/>
          </p:nvPr>
        </p:nvSpPr>
        <p:spPr>
          <a:xfrm>
            <a:off x="790575" y="9287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Expediciones de Aprendizaje de GLOBE</a:t>
            </a:r>
            <a:endParaRPr/>
          </a:p>
        </p:txBody>
      </p:sp>
      <p:sp>
        <p:nvSpPr>
          <p:cNvPr id="579" name="Google Shape;579;p44"/>
          <p:cNvSpPr txBox="1"/>
          <p:nvPr>
            <p:ph idx="1" type="body"/>
          </p:nvPr>
        </p:nvSpPr>
        <p:spPr>
          <a:xfrm>
            <a:off x="628650" y="5426075"/>
            <a:ext cx="8210550" cy="120332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rPr lang="es-AR" sz="1600"/>
              <a:t>Las GLEs son reuniones internacionales en las que los estudiantes realizan y comparten sus investigaciones. La 5ta Expedición de Aprendizaje de GLOBE se llevó a cabo del 4 al 8 de agosto de 2014 en Nueva Delhi, India. Más de 300 participantes de 29 países participaron en una serie de actividades educativas que incluyeron investigaciones y presentaciones de posters, estudios de campo y diálogo con oradores y científicos destacados.</a:t>
            </a:r>
            <a:endParaRPr/>
          </a:p>
        </p:txBody>
      </p:sp>
      <p:pic>
        <p:nvPicPr>
          <p:cNvPr descr="Photograph of large group of international participants at the GLE in New Delhi, India." id="580" name="Google Shape;580;p44"/>
          <p:cNvPicPr preferRelativeResize="0"/>
          <p:nvPr>
            <p:ph idx="2" type="body"/>
          </p:nvPr>
        </p:nvPicPr>
        <p:blipFill rotWithShape="1">
          <a:blip r:embed="rId3">
            <a:alphaModFix/>
          </a:blip>
          <a:srcRect b="0" l="0" r="0" t="0"/>
          <a:stretch/>
        </p:blipFill>
        <p:spPr>
          <a:xfrm>
            <a:off x="1856509" y="1889559"/>
            <a:ext cx="5208444" cy="3438337"/>
          </a:xfrm>
          <a:prstGeom prst="rect">
            <a:avLst/>
          </a:prstGeom>
          <a:noFill/>
          <a:ln>
            <a:noFill/>
          </a:ln>
        </p:spPr>
      </p:pic>
      <p:sp>
        <p:nvSpPr>
          <p:cNvPr id="581" name="Google Shape;581;p4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582" name="Google Shape;582;p44"/>
          <p:cNvSpPr/>
          <p:nvPr/>
        </p:nvSpPr>
        <p:spPr>
          <a:xfrm>
            <a:off x="2980497" y="1422049"/>
            <a:ext cx="35068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s-AR" sz="1800">
                <a:solidFill>
                  <a:srgbClr val="7F7F7F"/>
                </a:solidFill>
                <a:latin typeface="Calibri"/>
                <a:ea typeface="Calibri"/>
                <a:cs typeface="Calibri"/>
                <a:sym typeface="Calibri"/>
              </a:rPr>
              <a:t>GLOBE Learning Expeditions (GLEs)</a:t>
            </a:r>
            <a:endParaRPr b="1" sz="1800">
              <a:solidFill>
                <a:srgbClr val="7F7F7F"/>
              </a:solidFill>
              <a:latin typeface="Calibri"/>
              <a:ea typeface="Calibri"/>
              <a:cs typeface="Calibri"/>
              <a:sym typeface="Calibri"/>
            </a:endParaRPr>
          </a:p>
        </p:txBody>
      </p:sp>
      <p:grpSp>
        <p:nvGrpSpPr>
          <p:cNvPr id="583" name="Google Shape;583;p44"/>
          <p:cNvGrpSpPr/>
          <p:nvPr/>
        </p:nvGrpSpPr>
        <p:grpSpPr>
          <a:xfrm>
            <a:off x="0" y="-17929"/>
            <a:ext cx="9144000" cy="792307"/>
            <a:chOff x="0" y="-17929"/>
            <a:chExt cx="9144000" cy="792307"/>
          </a:xfrm>
        </p:grpSpPr>
        <p:pic>
          <p:nvPicPr>
            <p:cNvPr descr="The GLOBE Program: A worldwide Science and education program. Introduction to GLOBE" id="584" name="Google Shape;584;p44"/>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585" name="Google Shape;585;p44"/>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sp>
        <p:nvSpPr>
          <p:cNvPr id="590" name="Google Shape;590;p45"/>
          <p:cNvSpPr txBox="1"/>
          <p:nvPr>
            <p:ph type="title"/>
          </p:nvPr>
        </p:nvSpPr>
        <p:spPr>
          <a:xfrm>
            <a:off x="628649" y="859800"/>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lang="es-AR"/>
              <a:t>Campañas de investigación de GLOBE</a:t>
            </a:r>
            <a:endParaRPr/>
          </a:p>
        </p:txBody>
      </p:sp>
      <p:sp>
        <p:nvSpPr>
          <p:cNvPr id="591" name="Google Shape;591;p45"/>
          <p:cNvSpPr txBox="1"/>
          <p:nvPr>
            <p:ph idx="1" type="body"/>
          </p:nvPr>
        </p:nvSpPr>
        <p:spPr>
          <a:xfrm>
            <a:off x="628649" y="5833735"/>
            <a:ext cx="8515350" cy="1024265"/>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rgbClr val="595959"/>
              </a:buClr>
              <a:buSzPts val="1800"/>
              <a:buNone/>
            </a:pPr>
            <a:r>
              <a:rPr lang="es-AR" sz="1800">
                <a:solidFill>
                  <a:srgbClr val="595959"/>
                </a:solidFill>
              </a:rPr>
              <a:t>Los científicos ayudan a organizar campañas científicas, orientan a los estudiantes que realizan proyectos de investigación y brindan motivación y fundamento para que los estudiantes recopilen datos GLOBE. </a:t>
            </a:r>
            <a:endParaRPr/>
          </a:p>
          <a:p>
            <a:pPr indent="0" lvl="0" marL="0" rtl="0" algn="l">
              <a:lnSpc>
                <a:spcPct val="90000"/>
              </a:lnSpc>
              <a:spcBef>
                <a:spcPts val="1000"/>
              </a:spcBef>
              <a:spcAft>
                <a:spcPts val="0"/>
              </a:spcAft>
              <a:buClr>
                <a:schemeClr val="dk1"/>
              </a:buClr>
              <a:buSzPts val="2000"/>
              <a:buNone/>
            </a:pPr>
            <a:r>
              <a:t/>
            </a:r>
            <a:endParaRPr/>
          </a:p>
        </p:txBody>
      </p:sp>
      <p:pic>
        <p:nvPicPr>
          <p:cNvPr descr="Montage of photos shows a conference agenda, &quot;GLOBE SMAP/CloudSat Workshop, and images of scientists and teachers in sessions at the workshop." id="592" name="Google Shape;592;p45"/>
          <p:cNvPicPr preferRelativeResize="0"/>
          <p:nvPr>
            <p:ph idx="2" type="body"/>
          </p:nvPr>
        </p:nvPicPr>
        <p:blipFill rotWithShape="1">
          <a:blip r:embed="rId3">
            <a:alphaModFix/>
          </a:blip>
          <a:srcRect b="0" l="0" r="0" t="0"/>
          <a:stretch/>
        </p:blipFill>
        <p:spPr>
          <a:xfrm>
            <a:off x="1576386" y="1657786"/>
            <a:ext cx="5991225" cy="4076353"/>
          </a:xfrm>
          <a:prstGeom prst="rect">
            <a:avLst/>
          </a:prstGeom>
          <a:noFill/>
          <a:ln>
            <a:noFill/>
          </a:ln>
        </p:spPr>
      </p:pic>
      <p:sp>
        <p:nvSpPr>
          <p:cNvPr id="593" name="Google Shape;593;p4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594" name="Google Shape;594;p45"/>
          <p:cNvGrpSpPr/>
          <p:nvPr/>
        </p:nvGrpSpPr>
        <p:grpSpPr>
          <a:xfrm>
            <a:off x="0" y="-17929"/>
            <a:ext cx="9144000" cy="792307"/>
            <a:chOff x="0" y="-17929"/>
            <a:chExt cx="9144000" cy="792307"/>
          </a:xfrm>
        </p:grpSpPr>
        <p:pic>
          <p:nvPicPr>
            <p:cNvPr descr="The GLOBE Program: A worldwide Science and education program. Introduction to GLOBE" id="595" name="Google Shape;595;p45"/>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596" name="Google Shape;596;p4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46"/>
          <p:cNvSpPr txBox="1"/>
          <p:nvPr>
            <p:ph type="title"/>
          </p:nvPr>
        </p:nvSpPr>
        <p:spPr>
          <a:xfrm>
            <a:off x="628650" y="913935"/>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Preguntas Frecuentes: </a:t>
            </a:r>
            <a:br>
              <a:rPr lang="es-AR"/>
            </a:br>
            <a:r>
              <a:rPr lang="es-AR"/>
              <a:t>¿Cuál es el compromiso de tiempo?</a:t>
            </a:r>
            <a:endParaRPr/>
          </a:p>
        </p:txBody>
      </p:sp>
      <p:sp>
        <p:nvSpPr>
          <p:cNvPr id="602" name="Google Shape;602;p46"/>
          <p:cNvSpPr txBox="1"/>
          <p:nvPr>
            <p:ph idx="1" type="body"/>
          </p:nvPr>
        </p:nvSpPr>
        <p:spPr>
          <a:xfrm>
            <a:off x="485435" y="2249462"/>
            <a:ext cx="8173128" cy="4351338"/>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595959"/>
              </a:buClr>
              <a:buSzPct val="100000"/>
              <a:buNone/>
            </a:pPr>
            <a:r>
              <a:rPr lang="es-AR" sz="2400">
                <a:solidFill>
                  <a:srgbClr val="595959"/>
                </a:solidFill>
              </a:rPr>
              <a:t>¿Tiene tiempo para participar de GLOBE?</a:t>
            </a:r>
            <a:endParaRPr/>
          </a:p>
          <a:p>
            <a:pPr indent="0" lvl="0" marL="0" rtl="0" algn="l">
              <a:lnSpc>
                <a:spcPct val="90000"/>
              </a:lnSpc>
              <a:spcBef>
                <a:spcPts val="1000"/>
              </a:spcBef>
              <a:spcAft>
                <a:spcPts val="0"/>
              </a:spcAft>
              <a:buClr>
                <a:srgbClr val="595959"/>
              </a:buClr>
              <a:buSzPct val="100000"/>
              <a:buNone/>
            </a:pPr>
            <a:r>
              <a:rPr lang="es-AR" sz="2400">
                <a:solidFill>
                  <a:srgbClr val="595959"/>
                </a:solidFill>
              </a:rPr>
              <a:t>Sí porque usted decide su nivel de participación. A través de GLOBE puede contribuir con datos sobre el aire, el agua, el suelo y la vegetación a su alrededor. Algunas observaciones se necesitan solo una vez mientras que otras deberían tomarse todos los días. Muchos de estos datos son recopilados de forma rutinaria solo por estudiantes de GLOBE. Los conjuntos de datos que ayude a construir seguirán siendo útiles durante años, décadas e incluso siglos. Puede ser un trabajo desafiante pero la emoción que conlleva el descubrimiento y el impacto hace que valga la pena.</a:t>
            </a:r>
            <a:endParaRPr/>
          </a:p>
          <a:p>
            <a:pPr indent="0" lvl="0" marL="0" rtl="0" algn="l">
              <a:lnSpc>
                <a:spcPct val="90000"/>
              </a:lnSpc>
              <a:spcBef>
                <a:spcPts val="1000"/>
              </a:spcBef>
              <a:spcAft>
                <a:spcPts val="0"/>
              </a:spcAft>
              <a:buClr>
                <a:srgbClr val="595959"/>
              </a:buClr>
              <a:buSzPct val="100000"/>
              <a:buNone/>
            </a:pPr>
            <a:r>
              <a:rPr lang="es-AR" sz="2400">
                <a:solidFill>
                  <a:srgbClr val="595959"/>
                </a:solidFill>
              </a:rPr>
              <a:t>Cualquier cantidad ayuda. En GLOBE la prioridad es recopilra los datos de hoy para que podamos comprender mejor nuestro mundo cambiante mañana. </a:t>
            </a:r>
            <a:endParaRPr sz="2400">
              <a:solidFill>
                <a:srgbClr val="595959"/>
              </a:solidFill>
            </a:endParaRPr>
          </a:p>
        </p:txBody>
      </p:sp>
      <p:pic>
        <p:nvPicPr>
          <p:cNvPr descr="image of stopwatch" id="603" name="Google Shape;603;p46"/>
          <p:cNvPicPr preferRelativeResize="0"/>
          <p:nvPr/>
        </p:nvPicPr>
        <p:blipFill rotWithShape="1">
          <a:blip r:embed="rId3">
            <a:alphaModFix/>
          </a:blip>
          <a:srcRect b="0" l="0" r="0" t="0"/>
          <a:stretch/>
        </p:blipFill>
        <p:spPr>
          <a:xfrm>
            <a:off x="7560244" y="855280"/>
            <a:ext cx="684475" cy="851308"/>
          </a:xfrm>
          <a:prstGeom prst="rect">
            <a:avLst/>
          </a:prstGeom>
          <a:noFill/>
          <a:ln>
            <a:noFill/>
          </a:ln>
        </p:spPr>
      </p:pic>
      <p:sp>
        <p:nvSpPr>
          <p:cNvPr id="604" name="Google Shape;604;p4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05" name="Google Shape;605;p46"/>
          <p:cNvGrpSpPr/>
          <p:nvPr/>
        </p:nvGrpSpPr>
        <p:grpSpPr>
          <a:xfrm>
            <a:off x="0" y="-17929"/>
            <a:ext cx="9144000" cy="792307"/>
            <a:chOff x="0" y="-17929"/>
            <a:chExt cx="9144000" cy="792307"/>
          </a:xfrm>
        </p:grpSpPr>
        <p:pic>
          <p:nvPicPr>
            <p:cNvPr descr="The GLOBE Program: A worldwide Science and education program. Introduction to GLOBE" id="606" name="Google Shape;606;p46"/>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607" name="Google Shape;607;p4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sp>
        <p:nvSpPr>
          <p:cNvPr id="613" name="Google Shape;613;p47"/>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Preguntas Frecuentes: </a:t>
            </a:r>
            <a:br>
              <a:rPr lang="es-AR"/>
            </a:br>
            <a:r>
              <a:rPr lang="es-AR"/>
              <a:t>¿Cuál es el costo?</a:t>
            </a:r>
            <a:endParaRPr/>
          </a:p>
        </p:txBody>
      </p:sp>
      <p:sp>
        <p:nvSpPr>
          <p:cNvPr id="614" name="Google Shape;614;p47"/>
          <p:cNvSpPr txBox="1"/>
          <p:nvPr>
            <p:ph idx="1" type="body"/>
          </p:nvPr>
        </p:nvSpPr>
        <p:spPr>
          <a:xfrm>
            <a:off x="485434" y="1749071"/>
            <a:ext cx="8173128" cy="2309954"/>
          </a:xfrm>
          <a:prstGeom prst="rect">
            <a:avLst/>
          </a:prstGeom>
          <a:noFill/>
          <a:ln>
            <a:noFill/>
          </a:ln>
        </p:spPr>
        <p:txBody>
          <a:bodyPr anchorCtr="0" anchor="t" bIns="45700" lIns="91425" spcFirstLastPara="1" rIns="91425" wrap="square" tIns="45700">
            <a:normAutofit fontScale="92500"/>
          </a:bodyPr>
          <a:lstStyle/>
          <a:p>
            <a:pPr indent="0" lvl="0" marL="0" rtl="0" algn="l">
              <a:lnSpc>
                <a:spcPct val="90000"/>
              </a:lnSpc>
              <a:spcBef>
                <a:spcPts val="0"/>
              </a:spcBef>
              <a:spcAft>
                <a:spcPts val="0"/>
              </a:spcAft>
              <a:buClr>
                <a:srgbClr val="595959"/>
              </a:buClr>
              <a:buSzPct val="100000"/>
              <a:buNone/>
            </a:pPr>
            <a:r>
              <a:rPr lang="es-AR">
                <a:solidFill>
                  <a:srgbClr val="595959"/>
                </a:solidFill>
              </a:rPr>
              <a:t>Los procedimientos científicos utilizados por GLOBE han sido diseñados por científicos para ser precisos y asequibles de realizar. Algunos requieren equipamiento que quizás ya tenga como un medidor o un termómetro. Otros de los equipos se pueden construir fácilmente. Otros protocolos, como el Protocolo de Nubes, no requieren ningún equipamiento especial.</a:t>
            </a:r>
            <a:endParaRPr/>
          </a:p>
          <a:p>
            <a:pPr indent="0" lvl="0" marL="0" rtl="0" algn="l">
              <a:lnSpc>
                <a:spcPct val="90000"/>
              </a:lnSpc>
              <a:spcBef>
                <a:spcPts val="1000"/>
              </a:spcBef>
              <a:spcAft>
                <a:spcPts val="0"/>
              </a:spcAft>
              <a:buClr>
                <a:srgbClr val="595959"/>
              </a:buClr>
              <a:buSzPct val="100000"/>
              <a:buNone/>
            </a:pPr>
            <a:r>
              <a:rPr lang="es-AR">
                <a:solidFill>
                  <a:srgbClr val="595959"/>
                </a:solidFill>
              </a:rPr>
              <a:t>Puede averiguar qué inestrumentos son necesarios en la </a:t>
            </a:r>
            <a:r>
              <a:rPr lang="es-AR" u="sng">
                <a:solidFill>
                  <a:srgbClr val="595959"/>
                </a:solidFill>
                <a:hlinkClick r:id="rId3">
                  <a:extLst>
                    <a:ext uri="{A12FA001-AC4F-418D-AE19-62706E023703}">
                      <ahyp:hlinkClr val="tx"/>
                    </a:ext>
                  </a:extLst>
                </a:hlinkClick>
              </a:rPr>
              <a:t>Caja de Herramientas</a:t>
            </a:r>
            <a:r>
              <a:rPr lang="es-AR">
                <a:solidFill>
                  <a:srgbClr val="595959"/>
                </a:solidFill>
              </a:rPr>
              <a:t> en la Guía para Maestros de GLOBE. La Caja de Herramientas también es útil porque enumera los protocolos de GLOBE por nivel de habilidad de los estudiantes. </a:t>
            </a:r>
            <a:endParaRPr>
              <a:solidFill>
                <a:srgbClr val="595959"/>
              </a:solidFill>
            </a:endParaRPr>
          </a:p>
        </p:txBody>
      </p:sp>
      <p:pic>
        <p:nvPicPr>
          <p:cNvPr descr="students using a cloud chart to determine the height and classification of clouds, as part of the Atmosphere Investigation." id="615" name="Google Shape;615;p47"/>
          <p:cNvPicPr preferRelativeResize="0"/>
          <p:nvPr/>
        </p:nvPicPr>
        <p:blipFill rotWithShape="1">
          <a:blip r:embed="rId4">
            <a:alphaModFix/>
          </a:blip>
          <a:srcRect b="0" l="0" r="0" t="0"/>
          <a:stretch/>
        </p:blipFill>
        <p:spPr>
          <a:xfrm>
            <a:off x="3328641" y="4059024"/>
            <a:ext cx="2486713" cy="1881067"/>
          </a:xfrm>
          <a:prstGeom prst="rect">
            <a:avLst/>
          </a:prstGeom>
          <a:noFill/>
          <a:ln>
            <a:noFill/>
          </a:ln>
        </p:spPr>
      </p:pic>
      <p:sp>
        <p:nvSpPr>
          <p:cNvPr id="616" name="Google Shape;616;p47"/>
          <p:cNvSpPr txBox="1"/>
          <p:nvPr/>
        </p:nvSpPr>
        <p:spPr>
          <a:xfrm>
            <a:off x="2295883" y="5940091"/>
            <a:ext cx="4940157" cy="73866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400">
                <a:solidFill>
                  <a:schemeClr val="dk1"/>
                </a:solidFill>
                <a:latin typeface="Calibri"/>
                <a:ea typeface="Calibri"/>
                <a:cs typeface="Calibri"/>
                <a:sym typeface="Calibri"/>
              </a:rPr>
              <a:t>Todo lo que se necesita para llevar a cabo el Protocolo de Nubes es una copia del Gráfico de Nubes de GLOBE la aplicación móvil de Protocolo de Nubes de GLOBE (descarga gratuita).</a:t>
            </a:r>
            <a:endParaRPr sz="1400">
              <a:solidFill>
                <a:schemeClr val="dk1"/>
              </a:solidFill>
              <a:latin typeface="Calibri"/>
              <a:ea typeface="Calibri"/>
              <a:cs typeface="Calibri"/>
              <a:sym typeface="Calibri"/>
            </a:endParaRPr>
          </a:p>
        </p:txBody>
      </p:sp>
      <p:sp>
        <p:nvSpPr>
          <p:cNvPr id="617" name="Google Shape;617;p4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18" name="Google Shape;618;p47"/>
          <p:cNvGrpSpPr/>
          <p:nvPr/>
        </p:nvGrpSpPr>
        <p:grpSpPr>
          <a:xfrm>
            <a:off x="0" y="-17929"/>
            <a:ext cx="9144000" cy="792307"/>
            <a:chOff x="0" y="-17929"/>
            <a:chExt cx="9144000" cy="792307"/>
          </a:xfrm>
        </p:grpSpPr>
        <p:pic>
          <p:nvPicPr>
            <p:cNvPr descr="The GLOBE Program: A worldwide Science and education program. Introduction to GLOBE" id="619" name="Google Shape;619;p47"/>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620" name="Google Shape;620;p4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48"/>
          <p:cNvSpPr txBox="1"/>
          <p:nvPr>
            <p:ph type="title"/>
          </p:nvPr>
        </p:nvSpPr>
        <p:spPr>
          <a:xfrm>
            <a:off x="628650" y="824136"/>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Preguntas Frecuentes: </a:t>
            </a:r>
            <a:br>
              <a:rPr lang="es-AR"/>
            </a:br>
            <a:r>
              <a:rPr lang="es-AR"/>
              <a:t>¿Quién puede participar?</a:t>
            </a:r>
            <a:endParaRPr/>
          </a:p>
        </p:txBody>
      </p:sp>
      <p:sp>
        <p:nvSpPr>
          <p:cNvPr id="627" name="Google Shape;627;p48"/>
          <p:cNvSpPr txBox="1"/>
          <p:nvPr>
            <p:ph idx="1" type="body"/>
          </p:nvPr>
        </p:nvSpPr>
        <p:spPr>
          <a:xfrm>
            <a:off x="485434" y="1883355"/>
            <a:ext cx="8173128" cy="4351338"/>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0"/>
              </a:spcBef>
              <a:spcAft>
                <a:spcPts val="0"/>
              </a:spcAft>
              <a:buClr>
                <a:srgbClr val="595959"/>
              </a:buClr>
              <a:buSzPct val="100000"/>
              <a:buNone/>
            </a:pPr>
            <a:r>
              <a:rPr b="1" lang="es-AR">
                <a:solidFill>
                  <a:srgbClr val="595959"/>
                </a:solidFill>
              </a:rPr>
              <a:t>Estudiantes y Maestros GLOBE</a:t>
            </a:r>
            <a:endParaRPr/>
          </a:p>
          <a:p>
            <a:pPr indent="0" lvl="0" marL="0" rtl="0" algn="l">
              <a:lnSpc>
                <a:spcPct val="90000"/>
              </a:lnSpc>
              <a:spcBef>
                <a:spcPts val="1000"/>
              </a:spcBef>
              <a:spcAft>
                <a:spcPts val="0"/>
              </a:spcAft>
              <a:buClr>
                <a:srgbClr val="595959"/>
              </a:buClr>
              <a:buSzPct val="100000"/>
              <a:buNone/>
            </a:pPr>
            <a:r>
              <a:rPr lang="es-AR">
                <a:solidFill>
                  <a:srgbClr val="595959"/>
                </a:solidFill>
              </a:rPr>
              <a:t>El Programa GLOBE se originó como un programa de educación y ciencia K-12 pero a lo largo de los años su implementación se ha expandido para incluir estudiantes  y profesores de pre grado, así como a profesores en formación. Cualquiera que esté afiliado a una escuela o institución de educación informal puede participar en GLOBE. Deberá registrarse como Maestro GLOBE afiliado a su escuela.</a:t>
            </a:r>
            <a:endParaRPr/>
          </a:p>
          <a:p>
            <a:pPr indent="0" lvl="0" marL="0" rtl="0" algn="l">
              <a:lnSpc>
                <a:spcPct val="90000"/>
              </a:lnSpc>
              <a:spcBef>
                <a:spcPts val="1000"/>
              </a:spcBef>
              <a:spcAft>
                <a:spcPts val="0"/>
              </a:spcAft>
              <a:buClr>
                <a:srgbClr val="595959"/>
              </a:buClr>
              <a:buSzPct val="100000"/>
              <a:buNone/>
            </a:pPr>
            <a:r>
              <a:rPr b="1" lang="es-AR">
                <a:solidFill>
                  <a:srgbClr val="595959"/>
                </a:solidFill>
              </a:rPr>
              <a:t>La cara pública de GLOBE: GLOBE Observer</a:t>
            </a:r>
            <a:endParaRPr b="1">
              <a:solidFill>
                <a:srgbClr val="595959"/>
              </a:solidFill>
            </a:endParaRPr>
          </a:p>
          <a:p>
            <a:pPr indent="0" lvl="0" marL="0" rtl="0" algn="l">
              <a:lnSpc>
                <a:spcPct val="90000"/>
              </a:lnSpc>
              <a:spcBef>
                <a:spcPts val="1000"/>
              </a:spcBef>
              <a:spcAft>
                <a:spcPts val="0"/>
              </a:spcAft>
              <a:buClr>
                <a:srgbClr val="595959"/>
              </a:buClr>
              <a:buSzPct val="100000"/>
              <a:buNone/>
            </a:pPr>
            <a:r>
              <a:rPr lang="es-AR">
                <a:solidFill>
                  <a:srgbClr val="595959"/>
                </a:solidFill>
              </a:rPr>
              <a:t>En 2016 GLOBE expandió su programa de ciencia ciudadana para incluir oportunidades para estudiantes de todas las edades, esto se llama: GLOBE Observer. Este programa público de ciencia ciudadana es autónomo dentro de una aplicación móvil disponible para dispositivos Android y Apple. Los participantes voluntarios también son bienvenidos a realizar el entrenamiento en línea para participar en GLOBE más allá de la aplicación GLOBE Observer</a:t>
            </a:r>
            <a:r>
              <a:rPr lang="es-AR">
                <a:solidFill>
                  <a:srgbClr val="FF0000"/>
                </a:solidFill>
              </a:rPr>
              <a:t>.</a:t>
            </a:r>
            <a:endParaRPr>
              <a:solidFill>
                <a:srgbClr val="595959"/>
              </a:solidFill>
            </a:endParaRPr>
          </a:p>
          <a:p>
            <a:pPr indent="0" lvl="0" marL="0" rtl="0" algn="l">
              <a:lnSpc>
                <a:spcPct val="90000"/>
              </a:lnSpc>
              <a:spcBef>
                <a:spcPts val="1000"/>
              </a:spcBef>
              <a:spcAft>
                <a:spcPts val="0"/>
              </a:spcAft>
              <a:buClr>
                <a:schemeClr val="dk1"/>
              </a:buClr>
              <a:buSzPct val="100000"/>
              <a:buNone/>
            </a:pPr>
            <a:r>
              <a:t/>
            </a:r>
            <a:endParaRPr>
              <a:solidFill>
                <a:srgbClr val="595959"/>
              </a:solidFill>
            </a:endParaRPr>
          </a:p>
          <a:p>
            <a:pPr indent="0" lvl="0" marL="0" rtl="0" algn="l">
              <a:lnSpc>
                <a:spcPct val="90000"/>
              </a:lnSpc>
              <a:spcBef>
                <a:spcPts val="1000"/>
              </a:spcBef>
              <a:spcAft>
                <a:spcPts val="0"/>
              </a:spcAft>
              <a:buClr>
                <a:srgbClr val="595959"/>
              </a:buClr>
              <a:buSzPct val="100000"/>
              <a:buNone/>
            </a:pPr>
            <a:r>
              <a:rPr b="1" lang="es-AR">
                <a:solidFill>
                  <a:srgbClr val="595959"/>
                </a:solidFill>
              </a:rPr>
              <a:t>El Programa GLOBE se establece en cada país con un acuerdo bilateral entre su gobierno y el Departamento de Estado de los Estados Unidos.</a:t>
            </a:r>
            <a:endParaRPr/>
          </a:p>
          <a:p>
            <a:pPr indent="0" lvl="0" marL="0" rtl="0" algn="l">
              <a:lnSpc>
                <a:spcPct val="90000"/>
              </a:lnSpc>
              <a:spcBef>
                <a:spcPts val="1000"/>
              </a:spcBef>
              <a:spcAft>
                <a:spcPts val="0"/>
              </a:spcAft>
              <a:buClr>
                <a:srgbClr val="595959"/>
              </a:buClr>
              <a:buSzPct val="100000"/>
              <a:buNone/>
            </a:pPr>
            <a:r>
              <a:rPr lang="es-AR">
                <a:solidFill>
                  <a:srgbClr val="595959"/>
                </a:solidFill>
              </a:rPr>
              <a:t>Si su país no es parte de GLOBE, usted podrá utilizar los materiales pero no podrá cargar los datos. Contáctese con el Programa GLOBE para más información.</a:t>
            </a:r>
            <a:endParaRPr b="1">
              <a:solidFill>
                <a:srgbClr val="595959"/>
              </a:solidFill>
            </a:endParaRPr>
          </a:p>
        </p:txBody>
      </p:sp>
      <p:sp>
        <p:nvSpPr>
          <p:cNvPr id="628" name="Google Shape;628;p4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29" name="Google Shape;629;p48"/>
          <p:cNvGrpSpPr/>
          <p:nvPr/>
        </p:nvGrpSpPr>
        <p:grpSpPr>
          <a:xfrm>
            <a:off x="0" y="-17929"/>
            <a:ext cx="9144000" cy="792307"/>
            <a:chOff x="0" y="-17929"/>
            <a:chExt cx="9144000" cy="792307"/>
          </a:xfrm>
        </p:grpSpPr>
        <p:pic>
          <p:nvPicPr>
            <p:cNvPr descr="The GLOBE Program: A worldwide Science and education program. Introduction to GLOBE" id="630" name="Google Shape;630;p48"/>
            <p:cNvPicPr preferRelativeResize="0"/>
            <p:nvPr/>
          </p:nvPicPr>
          <p:blipFill rotWithShape="1">
            <a:blip r:embed="rId3">
              <a:alphaModFix/>
            </a:blip>
            <a:srcRect b="0" l="0" r="0" t="0"/>
            <a:stretch/>
          </p:blipFill>
          <p:spPr>
            <a:xfrm>
              <a:off x="0" y="-17929"/>
              <a:ext cx="9144000" cy="792307"/>
            </a:xfrm>
            <a:prstGeom prst="rect">
              <a:avLst/>
            </a:prstGeom>
            <a:noFill/>
            <a:ln>
              <a:noFill/>
            </a:ln>
          </p:spPr>
        </p:pic>
        <p:sp>
          <p:nvSpPr>
            <p:cNvPr id="631" name="Google Shape;631;p4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49"/>
          <p:cNvSpPr txBox="1"/>
          <p:nvPr>
            <p:ph type="title"/>
          </p:nvPr>
        </p:nvSpPr>
        <p:spPr>
          <a:xfrm>
            <a:off x="628649" y="584423"/>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¡Te necesitamos!</a:t>
            </a:r>
            <a:endParaRPr/>
          </a:p>
        </p:txBody>
      </p:sp>
      <p:sp>
        <p:nvSpPr>
          <p:cNvPr id="637" name="Google Shape;637;p49"/>
          <p:cNvSpPr txBox="1"/>
          <p:nvPr>
            <p:ph idx="1" type="body"/>
          </p:nvPr>
        </p:nvSpPr>
        <p:spPr>
          <a:xfrm>
            <a:off x="628649" y="1519803"/>
            <a:ext cx="7886700" cy="2534962"/>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400"/>
              <a:buChar char="•"/>
            </a:pPr>
            <a:r>
              <a:rPr lang="es-AR" sz="2400"/>
              <a:t>La cobertura de GLOBE de regiones, países y continentes enteros realza el valor de la base de datos de GLOBE para comprender las dinámicas del sistema terrestre.</a:t>
            </a:r>
            <a:endParaRPr/>
          </a:p>
          <a:p>
            <a:pPr indent="-228600" lvl="0" marL="228600" rtl="0" algn="l">
              <a:lnSpc>
                <a:spcPct val="90000"/>
              </a:lnSpc>
              <a:spcBef>
                <a:spcPts val="1000"/>
              </a:spcBef>
              <a:spcAft>
                <a:spcPts val="0"/>
              </a:spcAft>
              <a:buClr>
                <a:schemeClr val="dk1"/>
              </a:buClr>
              <a:buSzPts val="2400"/>
              <a:buChar char="•"/>
            </a:pPr>
            <a:r>
              <a:rPr lang="es-AR" sz="2400"/>
              <a:t>Cuantas más personas participen en la recolección de datos, más amplia será la cobertura de datos y más valiosa será la base de datos GLOBE para todos, estudiantes, comunidades y científicos de investigación por igual.</a:t>
            </a:r>
            <a:endParaRPr/>
          </a:p>
          <a:p>
            <a:pPr indent="0" lvl="0" marL="0" rtl="0" algn="l">
              <a:lnSpc>
                <a:spcPct val="90000"/>
              </a:lnSpc>
              <a:spcBef>
                <a:spcPts val="1000"/>
              </a:spcBef>
              <a:spcAft>
                <a:spcPts val="0"/>
              </a:spcAft>
              <a:buClr>
                <a:schemeClr val="dk1"/>
              </a:buClr>
              <a:buSzPts val="2400"/>
              <a:buNone/>
            </a:pPr>
            <a:r>
              <a:t/>
            </a:r>
            <a:endParaRPr sz="2400"/>
          </a:p>
        </p:txBody>
      </p:sp>
      <p:pic>
        <p:nvPicPr>
          <p:cNvPr descr="Photograph of large group of international participants at the GLE in New Delhi, India." id="638" name="Google Shape;638;p49"/>
          <p:cNvPicPr preferRelativeResize="0"/>
          <p:nvPr/>
        </p:nvPicPr>
        <p:blipFill rotWithShape="1">
          <a:blip r:embed="rId3">
            <a:alphaModFix/>
          </a:blip>
          <a:srcRect b="0" l="0" r="0" t="0"/>
          <a:stretch/>
        </p:blipFill>
        <p:spPr>
          <a:xfrm>
            <a:off x="2625510" y="4184072"/>
            <a:ext cx="3641259" cy="2403765"/>
          </a:xfrm>
          <a:prstGeom prst="rect">
            <a:avLst/>
          </a:prstGeom>
          <a:noFill/>
          <a:ln>
            <a:noFill/>
          </a:ln>
        </p:spPr>
      </p:pic>
      <p:sp>
        <p:nvSpPr>
          <p:cNvPr id="639" name="Google Shape;639;p4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40" name="Google Shape;640;p49"/>
          <p:cNvGrpSpPr/>
          <p:nvPr/>
        </p:nvGrpSpPr>
        <p:grpSpPr>
          <a:xfrm>
            <a:off x="0" y="-17929"/>
            <a:ext cx="9144000" cy="792307"/>
            <a:chOff x="0" y="-17929"/>
            <a:chExt cx="9144000" cy="792307"/>
          </a:xfrm>
        </p:grpSpPr>
        <p:pic>
          <p:nvPicPr>
            <p:cNvPr descr="The GLOBE Program: A worldwide Science and education program. Introduction to GLOBE" id="641" name="Google Shape;641;p49"/>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642" name="Google Shape;642;p4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5"/>
          <p:cNvSpPr txBox="1"/>
          <p:nvPr>
            <p:ph type="title"/>
          </p:nvPr>
        </p:nvSpPr>
        <p:spPr>
          <a:xfrm>
            <a:off x="571499" y="1395522"/>
            <a:ext cx="7943851"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Los participantes recopilan datos…</a:t>
            </a:r>
            <a:endParaRPr/>
          </a:p>
        </p:txBody>
      </p:sp>
      <p:pic>
        <p:nvPicPr>
          <p:cNvPr descr="photo of student recording temperature data." id="126" name="Google Shape;126;p5"/>
          <p:cNvPicPr preferRelativeResize="0"/>
          <p:nvPr>
            <p:ph idx="1" type="body"/>
          </p:nvPr>
        </p:nvPicPr>
        <p:blipFill rotWithShape="1">
          <a:blip r:embed="rId3">
            <a:alphaModFix/>
          </a:blip>
          <a:srcRect b="0" l="0" r="0" t="0"/>
          <a:stretch/>
        </p:blipFill>
        <p:spPr>
          <a:xfrm>
            <a:off x="628650" y="2511584"/>
            <a:ext cx="3886200" cy="2979420"/>
          </a:xfrm>
          <a:prstGeom prst="rect">
            <a:avLst/>
          </a:prstGeom>
          <a:noFill/>
          <a:ln>
            <a:noFill/>
          </a:ln>
        </p:spPr>
      </p:pic>
      <p:pic>
        <p:nvPicPr>
          <p:cNvPr descr="photo of students examining soil" id="127" name="Google Shape;127;p5"/>
          <p:cNvPicPr preferRelativeResize="0"/>
          <p:nvPr>
            <p:ph idx="2" type="body"/>
          </p:nvPr>
        </p:nvPicPr>
        <p:blipFill rotWithShape="1">
          <a:blip r:embed="rId4">
            <a:alphaModFix/>
          </a:blip>
          <a:srcRect b="0" l="0" r="0" t="0"/>
          <a:stretch/>
        </p:blipFill>
        <p:spPr>
          <a:xfrm>
            <a:off x="4914899" y="2511584"/>
            <a:ext cx="2881505" cy="2979420"/>
          </a:xfrm>
          <a:prstGeom prst="rect">
            <a:avLst/>
          </a:prstGeom>
          <a:noFill/>
          <a:ln>
            <a:noFill/>
          </a:ln>
        </p:spPr>
      </p:pic>
      <p:sp>
        <p:nvSpPr>
          <p:cNvPr id="128" name="Google Shape;128;p5"/>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29" name="Google Shape;129;p5"/>
          <p:cNvGrpSpPr/>
          <p:nvPr/>
        </p:nvGrpSpPr>
        <p:grpSpPr>
          <a:xfrm>
            <a:off x="0" y="-17929"/>
            <a:ext cx="9144000" cy="792307"/>
            <a:chOff x="0" y="-17929"/>
            <a:chExt cx="9144000" cy="792307"/>
          </a:xfrm>
        </p:grpSpPr>
        <p:pic>
          <p:nvPicPr>
            <p:cNvPr descr="The GLOBE Program: A worldwide Science and education program. Introduction to GLOBE" id="130" name="Google Shape;130;p5"/>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131" name="Google Shape;131;p5"/>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50"/>
          <p:cNvSpPr txBox="1"/>
          <p:nvPr>
            <p:ph type="title"/>
          </p:nvPr>
        </p:nvSpPr>
        <p:spPr>
          <a:xfrm>
            <a:off x="628649" y="542899"/>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Dando vida a la ciencia</a:t>
            </a:r>
            <a:endParaRPr/>
          </a:p>
        </p:txBody>
      </p:sp>
      <p:sp>
        <p:nvSpPr>
          <p:cNvPr id="648" name="Google Shape;648;p50"/>
          <p:cNvSpPr txBox="1"/>
          <p:nvPr>
            <p:ph idx="1" type="body"/>
          </p:nvPr>
        </p:nvSpPr>
        <p:spPr>
          <a:xfrm>
            <a:off x="628649" y="1393367"/>
            <a:ext cx="8173127"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400"/>
              <a:buNone/>
            </a:pPr>
            <a:r>
              <a:rPr lang="es-AR" sz="2400"/>
              <a:t>GLOBE ya ha recopilado más de 185 millones mediciones de más de 120 países alrededor del mundo. Al recopilar datos de GLOBE usted está expandiendo la comprensión de la ciencia del entorno dinámico de la Tierra y de nuestro clima cambiante.</a:t>
            </a:r>
            <a:endParaRPr/>
          </a:p>
          <a:p>
            <a:pPr indent="0" lvl="0" marL="0" rtl="0" algn="l">
              <a:lnSpc>
                <a:spcPct val="90000"/>
              </a:lnSpc>
              <a:spcBef>
                <a:spcPts val="1000"/>
              </a:spcBef>
              <a:spcAft>
                <a:spcPts val="0"/>
              </a:spcAft>
              <a:buClr>
                <a:schemeClr val="dk1"/>
              </a:buClr>
              <a:buSzPts val="2400"/>
              <a:buNone/>
            </a:pPr>
            <a:r>
              <a:rPr lang="es-AR" sz="2400"/>
              <a:t>Nunca ha habido más desafíos medioambientales para que la ciencia aborde que los que plantea nuestro dinámico sistema terrestre hoy, ¡y necesitamos tu ayuda!</a:t>
            </a:r>
            <a:endParaRPr/>
          </a:p>
          <a:p>
            <a:pPr indent="0" lvl="0" marL="0" rtl="0" algn="l">
              <a:lnSpc>
                <a:spcPct val="90000"/>
              </a:lnSpc>
              <a:spcBef>
                <a:spcPts val="1000"/>
              </a:spcBef>
              <a:spcAft>
                <a:spcPts val="0"/>
              </a:spcAft>
              <a:buClr>
                <a:schemeClr val="dk1"/>
              </a:buClr>
              <a:buSzPts val="2400"/>
              <a:buNone/>
            </a:pPr>
            <a:r>
              <a:t/>
            </a:r>
            <a:endParaRPr sz="2400"/>
          </a:p>
        </p:txBody>
      </p:sp>
      <p:pic>
        <p:nvPicPr>
          <p:cNvPr id="649" name="Google Shape;649;p50"/>
          <p:cNvPicPr preferRelativeResize="0"/>
          <p:nvPr/>
        </p:nvPicPr>
        <p:blipFill rotWithShape="1">
          <a:blip r:embed="rId3">
            <a:alphaModFix/>
          </a:blip>
          <a:srcRect b="0" l="0" r="0" t="0"/>
          <a:stretch/>
        </p:blipFill>
        <p:spPr>
          <a:xfrm>
            <a:off x="4397554" y="4211912"/>
            <a:ext cx="3131402" cy="2509564"/>
          </a:xfrm>
          <a:prstGeom prst="rect">
            <a:avLst/>
          </a:prstGeom>
          <a:noFill/>
          <a:ln>
            <a:noFill/>
          </a:ln>
        </p:spPr>
      </p:pic>
      <p:sp>
        <p:nvSpPr>
          <p:cNvPr id="650" name="Google Shape;650;p50"/>
          <p:cNvSpPr txBox="1"/>
          <p:nvPr/>
        </p:nvSpPr>
        <p:spPr>
          <a:xfrm>
            <a:off x="5871448" y="6048574"/>
            <a:ext cx="3230404"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400">
                <a:solidFill>
                  <a:srgbClr val="595959"/>
                </a:solidFill>
                <a:latin typeface="Calibri"/>
                <a:ea typeface="Calibri"/>
                <a:cs typeface="Calibri"/>
                <a:sym typeface="Calibri"/>
              </a:rPr>
              <a:t>(Ejemplo de datos de Junio del 2020)</a:t>
            </a:r>
            <a:endParaRPr sz="1400">
              <a:solidFill>
                <a:srgbClr val="595959"/>
              </a:solidFill>
              <a:latin typeface="Calibri"/>
              <a:ea typeface="Calibri"/>
              <a:cs typeface="Calibri"/>
              <a:sym typeface="Calibri"/>
            </a:endParaRPr>
          </a:p>
        </p:txBody>
      </p:sp>
      <p:sp>
        <p:nvSpPr>
          <p:cNvPr id="651" name="Google Shape;651;p50"/>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52" name="Google Shape;652;p50"/>
          <p:cNvGrpSpPr/>
          <p:nvPr/>
        </p:nvGrpSpPr>
        <p:grpSpPr>
          <a:xfrm>
            <a:off x="0" y="-17929"/>
            <a:ext cx="9144000" cy="792307"/>
            <a:chOff x="0" y="-17929"/>
            <a:chExt cx="9144000" cy="792307"/>
          </a:xfrm>
        </p:grpSpPr>
        <p:pic>
          <p:nvPicPr>
            <p:cNvPr descr="The GLOBE Program: A worldwide Science and education program. Introduction to GLOBE" id="653" name="Google Shape;653;p50"/>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654" name="Google Shape;654;p50"/>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1"/>
          <p:cNvSpPr txBox="1"/>
          <p:nvPr>
            <p:ph type="title"/>
          </p:nvPr>
        </p:nvSpPr>
        <p:spPr>
          <a:xfrm>
            <a:off x="628649" y="542899"/>
            <a:ext cx="7886700" cy="106181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Calibri"/>
              <a:buNone/>
            </a:pPr>
            <a:r>
              <a:rPr lang="es-AR"/>
              <a:t>¿Cómo comenzar?</a:t>
            </a:r>
            <a:endParaRPr/>
          </a:p>
        </p:txBody>
      </p:sp>
      <p:sp>
        <p:nvSpPr>
          <p:cNvPr id="660" name="Google Shape;660;p51"/>
          <p:cNvSpPr txBox="1"/>
          <p:nvPr>
            <p:ph idx="1" type="body"/>
          </p:nvPr>
        </p:nvSpPr>
        <p:spPr>
          <a:xfrm>
            <a:off x="628649" y="1393367"/>
            <a:ext cx="7886700" cy="3739692"/>
          </a:xfrm>
          <a:prstGeom prst="rect">
            <a:avLst/>
          </a:prstGeom>
          <a:noFill/>
          <a:ln>
            <a:noFill/>
          </a:ln>
        </p:spPr>
        <p:txBody>
          <a:bodyPr anchorCtr="0" anchor="t" bIns="45700" lIns="91425" spcFirstLastPara="1" rIns="91425" wrap="square" tIns="45700">
            <a:normAutofit fontScale="85000" lnSpcReduction="10000"/>
          </a:bodyPr>
          <a:lstStyle/>
          <a:p>
            <a:pPr indent="0" lvl="0" marL="0" rtl="0" algn="l">
              <a:lnSpc>
                <a:spcPct val="90000"/>
              </a:lnSpc>
              <a:spcBef>
                <a:spcPts val="0"/>
              </a:spcBef>
              <a:spcAft>
                <a:spcPts val="0"/>
              </a:spcAft>
              <a:buClr>
                <a:schemeClr val="dk1"/>
              </a:buClr>
              <a:buSzPct val="100000"/>
              <a:buNone/>
            </a:pPr>
            <a:r>
              <a:rPr lang="es-AR" sz="2400"/>
              <a:t>¡Ya has comenzado! </a:t>
            </a:r>
            <a:endParaRPr/>
          </a:p>
          <a:p>
            <a:pPr indent="0" lvl="0" marL="0" rtl="0" algn="l">
              <a:lnSpc>
                <a:spcPct val="90000"/>
              </a:lnSpc>
              <a:spcBef>
                <a:spcPts val="1000"/>
              </a:spcBef>
              <a:spcAft>
                <a:spcPts val="0"/>
              </a:spcAft>
              <a:buClr>
                <a:schemeClr val="dk1"/>
              </a:buClr>
              <a:buSzPct val="100000"/>
              <a:buNone/>
            </a:pPr>
            <a:r>
              <a:rPr lang="es-AR" sz="2400"/>
              <a:t>Responda el breve cuestionario sobre este módulo de formación electrónica. </a:t>
            </a:r>
            <a:endParaRPr/>
          </a:p>
          <a:p>
            <a:pPr indent="0" lvl="0" marL="0" rtl="0" algn="l">
              <a:lnSpc>
                <a:spcPct val="90000"/>
              </a:lnSpc>
              <a:spcBef>
                <a:spcPts val="1000"/>
              </a:spcBef>
              <a:spcAft>
                <a:spcPts val="0"/>
              </a:spcAft>
              <a:buClr>
                <a:schemeClr val="dk1"/>
              </a:buClr>
              <a:buSzPct val="100000"/>
              <a:buNone/>
            </a:pPr>
            <a:r>
              <a:rPr lang="es-AR" sz="2400"/>
              <a:t>Luego, seleccione un área de investigación y complete el módulo de introducción de eTraining. </a:t>
            </a:r>
            <a:endParaRPr sz="2400"/>
          </a:p>
          <a:p>
            <a:pPr indent="0" lvl="0" marL="0" rtl="0" algn="l">
              <a:lnSpc>
                <a:spcPct val="90000"/>
              </a:lnSpc>
              <a:spcBef>
                <a:spcPts val="1000"/>
              </a:spcBef>
              <a:spcAft>
                <a:spcPts val="0"/>
              </a:spcAft>
              <a:buClr>
                <a:schemeClr val="dk1"/>
              </a:buClr>
              <a:buSzPct val="100000"/>
              <a:buNone/>
            </a:pPr>
            <a:r>
              <a:rPr lang="es-AR" sz="2400"/>
              <a:t>Una vez que haya completado un módulo de entrenamiento electrónico de un Protocolo de GLOBE y haya aprobado el cuestionario estará lista/o para reportar datos por su cuenta o con sus estudiantes. </a:t>
            </a:r>
            <a:endParaRPr/>
          </a:p>
          <a:p>
            <a:pPr indent="0" lvl="0" marL="0" rtl="0" algn="l">
              <a:lnSpc>
                <a:spcPct val="90000"/>
              </a:lnSpc>
              <a:spcBef>
                <a:spcPts val="1000"/>
              </a:spcBef>
              <a:spcAft>
                <a:spcPts val="0"/>
              </a:spcAft>
              <a:buClr>
                <a:schemeClr val="dk1"/>
              </a:buClr>
              <a:buSzPct val="100000"/>
              <a:buNone/>
            </a:pPr>
            <a:r>
              <a:rPr lang="es-AR" sz="2400"/>
              <a:t>Participe de su comunidad regional. Contacte a su Coordinador de País de GLOBE o, si está en los Estados Unidos, su socio de GLOBE.</a:t>
            </a:r>
            <a:endParaRPr/>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3"/>
              </a:rPr>
              <a:t>Enlace a la Información de Contacto de los Coordinadores de País / Socios de GLOBE</a:t>
            </a:r>
            <a:endParaRPr sz="2400"/>
          </a:p>
        </p:txBody>
      </p:sp>
      <p:pic>
        <p:nvPicPr>
          <p:cNvPr descr="montage of small photos showing fieldwork, labwork and reporting activities of students" id="661" name="Google Shape;661;p51"/>
          <p:cNvPicPr preferRelativeResize="0"/>
          <p:nvPr/>
        </p:nvPicPr>
        <p:blipFill rotWithShape="1">
          <a:blip r:embed="rId4">
            <a:alphaModFix/>
          </a:blip>
          <a:srcRect b="0" l="0" r="0" t="0"/>
          <a:stretch/>
        </p:blipFill>
        <p:spPr>
          <a:xfrm>
            <a:off x="1344925" y="5189601"/>
            <a:ext cx="6454148" cy="1110208"/>
          </a:xfrm>
          <a:prstGeom prst="rect">
            <a:avLst/>
          </a:prstGeom>
          <a:noFill/>
          <a:ln>
            <a:noFill/>
          </a:ln>
        </p:spPr>
      </p:pic>
      <p:sp>
        <p:nvSpPr>
          <p:cNvPr id="662" name="Google Shape;662;p51"/>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63" name="Google Shape;663;p51"/>
          <p:cNvGrpSpPr/>
          <p:nvPr/>
        </p:nvGrpSpPr>
        <p:grpSpPr>
          <a:xfrm>
            <a:off x="0" y="-17929"/>
            <a:ext cx="9144000" cy="792307"/>
            <a:chOff x="0" y="-17929"/>
            <a:chExt cx="9144000" cy="792307"/>
          </a:xfrm>
        </p:grpSpPr>
        <p:pic>
          <p:nvPicPr>
            <p:cNvPr descr="The GLOBE Program: A worldwide Science and education program. Introduction to GLOBE" id="664" name="Google Shape;664;p51"/>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665" name="Google Shape;665;p51"/>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52"/>
          <p:cNvSpPr txBox="1"/>
          <p:nvPr>
            <p:ph type="title"/>
          </p:nvPr>
        </p:nvSpPr>
        <p:spPr>
          <a:xfrm>
            <a:off x="628649" y="1139025"/>
            <a:ext cx="7886700" cy="1061814"/>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b="1" lang="es-AR" sz="2000">
                <a:latin typeface="Calibri"/>
                <a:ea typeface="Calibri"/>
                <a:cs typeface="Calibri"/>
                <a:sym typeface="Calibri"/>
              </a:rPr>
              <a:t>Por favor envíenos sus comentarios sobre este módulo. ¡Este es un proyecto comunitario y agradecemos sus comentarios, sugerencias y ediciones! </a:t>
            </a:r>
            <a:br>
              <a:rPr b="1" lang="es-AR" sz="2000">
                <a:latin typeface="Calibri"/>
                <a:ea typeface="Calibri"/>
                <a:cs typeface="Calibri"/>
                <a:sym typeface="Calibri"/>
              </a:rPr>
            </a:br>
            <a:r>
              <a:rPr b="1" lang="es-AR" sz="2000">
                <a:latin typeface="Calibri"/>
                <a:ea typeface="Calibri"/>
                <a:cs typeface="Calibri"/>
                <a:sym typeface="Calibri"/>
              </a:rPr>
              <a:t>Comente aquí: </a:t>
            </a:r>
            <a:r>
              <a:rPr b="1" lang="es-AR" sz="2000" u="sng">
                <a:solidFill>
                  <a:schemeClr val="hlink"/>
                </a:solidFill>
                <a:latin typeface="Calibri"/>
                <a:ea typeface="Calibri"/>
                <a:cs typeface="Calibri"/>
                <a:sym typeface="Calibri"/>
                <a:hlinkClick r:id="rId3"/>
              </a:rPr>
              <a:t>eTraining Feedback</a:t>
            </a:r>
            <a:br>
              <a:rPr b="1" lang="es-AR" sz="2000">
                <a:latin typeface="Calibri"/>
                <a:ea typeface="Calibri"/>
                <a:cs typeface="Calibri"/>
                <a:sym typeface="Calibri"/>
              </a:rPr>
            </a:br>
            <a:br>
              <a:rPr b="1" lang="es-AR" sz="2000">
                <a:latin typeface="Calibri"/>
                <a:ea typeface="Calibri"/>
                <a:cs typeface="Calibri"/>
                <a:sym typeface="Calibri"/>
              </a:rPr>
            </a:br>
            <a:r>
              <a:rPr b="1" lang="es-AR" sz="2700">
                <a:latin typeface="Calibri"/>
                <a:ea typeface="Calibri"/>
                <a:cs typeface="Calibri"/>
                <a:sym typeface="Calibri"/>
              </a:rPr>
              <a:t>Para obtener más información: </a:t>
            </a:r>
            <a:endParaRPr b="1" sz="2700">
              <a:latin typeface="Calibri"/>
              <a:ea typeface="Calibri"/>
              <a:cs typeface="Calibri"/>
              <a:sym typeface="Calibri"/>
            </a:endParaRPr>
          </a:p>
        </p:txBody>
      </p:sp>
      <p:sp>
        <p:nvSpPr>
          <p:cNvPr id="671" name="Google Shape;671;p52"/>
          <p:cNvSpPr txBox="1"/>
          <p:nvPr>
            <p:ph idx="1" type="body"/>
          </p:nvPr>
        </p:nvSpPr>
        <p:spPr>
          <a:xfrm>
            <a:off x="628649" y="2506662"/>
            <a:ext cx="7886700" cy="2333193"/>
          </a:xfrm>
          <a:prstGeom prst="rect">
            <a:avLst/>
          </a:prstGeom>
          <a:noFill/>
          <a:ln>
            <a:noFill/>
          </a:ln>
        </p:spPr>
        <p:txBody>
          <a:bodyPr anchorCtr="0" anchor="t" bIns="45700" lIns="91425" spcFirstLastPara="1" rIns="91425" wrap="square" tIns="45700">
            <a:normAutofit fontScale="92500" lnSpcReduction="10000"/>
          </a:bodyPr>
          <a:lstStyle/>
          <a:p>
            <a:pPr indent="0" lvl="0" marL="0" rtl="0" algn="l">
              <a:lnSpc>
                <a:spcPct val="90000"/>
              </a:lnSpc>
              <a:spcBef>
                <a:spcPts val="0"/>
              </a:spcBef>
              <a:spcAft>
                <a:spcPts val="0"/>
              </a:spcAft>
              <a:buClr>
                <a:schemeClr val="dk1"/>
              </a:buClr>
              <a:buSzPct val="100000"/>
              <a:buNone/>
            </a:pPr>
            <a:r>
              <a:rPr lang="es-AR" sz="2400" u="sng">
                <a:solidFill>
                  <a:schemeClr val="hlink"/>
                </a:solidFill>
                <a:hlinkClick r:id="rId4"/>
              </a:rPr>
              <a:t>El Programa GLOBE</a:t>
            </a:r>
            <a:endParaRPr sz="2400"/>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5"/>
              </a:rPr>
              <a:t>Ciencias de la Tierra de NASA</a:t>
            </a:r>
            <a:endParaRPr sz="2400"/>
          </a:p>
          <a:p>
            <a:pPr indent="0" lvl="0" marL="0" rtl="0" algn="l">
              <a:lnSpc>
                <a:spcPct val="90000"/>
              </a:lnSpc>
              <a:spcBef>
                <a:spcPts val="1000"/>
              </a:spcBef>
              <a:spcAft>
                <a:spcPts val="0"/>
              </a:spcAft>
              <a:buClr>
                <a:schemeClr val="dk1"/>
              </a:buClr>
              <a:buSzPct val="100000"/>
              <a:buNone/>
            </a:pPr>
            <a:r>
              <a:rPr lang="es-AR" sz="2400" u="sng">
                <a:solidFill>
                  <a:schemeClr val="hlink"/>
                </a:solidFill>
                <a:hlinkClick r:id="rId6"/>
              </a:rPr>
              <a:t>Cambio Climático Global de la NASA: Signos Vitales del Planeta</a:t>
            </a:r>
            <a:endParaRPr sz="2400"/>
          </a:p>
          <a:p>
            <a:pPr indent="0" lvl="0" marL="0" rtl="0" algn="l">
              <a:lnSpc>
                <a:spcPct val="90000"/>
              </a:lnSpc>
              <a:spcBef>
                <a:spcPts val="1000"/>
              </a:spcBef>
              <a:spcAft>
                <a:spcPts val="0"/>
              </a:spcAft>
              <a:buClr>
                <a:schemeClr val="dk1"/>
              </a:buClr>
              <a:buSzPct val="100000"/>
              <a:buNone/>
            </a:pPr>
            <a:r>
              <a:t/>
            </a:r>
            <a:endParaRPr sz="2400"/>
          </a:p>
          <a:p>
            <a:pPr indent="0" lvl="0" marL="0" rtl="0" algn="l">
              <a:lnSpc>
                <a:spcPct val="90000"/>
              </a:lnSpc>
              <a:spcBef>
                <a:spcPts val="1000"/>
              </a:spcBef>
              <a:spcAft>
                <a:spcPts val="0"/>
              </a:spcAft>
              <a:buClr>
                <a:schemeClr val="dk1"/>
              </a:buClr>
              <a:buSzPct val="100000"/>
              <a:buNone/>
            </a:pPr>
            <a:r>
              <a:rPr lang="es-AR" sz="2400"/>
              <a:t>El Programa GLOBE se encuentra patrocinado por estas organizaciones: </a:t>
            </a:r>
            <a:endParaRPr/>
          </a:p>
          <a:p>
            <a:pPr indent="0" lvl="0" marL="0" rtl="0" algn="l">
              <a:lnSpc>
                <a:spcPct val="90000"/>
              </a:lnSpc>
              <a:spcBef>
                <a:spcPts val="1000"/>
              </a:spcBef>
              <a:spcAft>
                <a:spcPts val="0"/>
              </a:spcAft>
              <a:buClr>
                <a:schemeClr val="dk1"/>
              </a:buClr>
              <a:buSzPct val="100000"/>
              <a:buNone/>
            </a:pPr>
            <a:r>
              <a:t/>
            </a:r>
            <a:endParaRPr sz="2400"/>
          </a:p>
        </p:txBody>
      </p:sp>
      <p:pic>
        <p:nvPicPr>
          <p:cNvPr descr="Logos for NASA, NOAA, NSF and the U.S. Department of State." id="672" name="Google Shape;672;p52"/>
          <p:cNvPicPr preferRelativeResize="0"/>
          <p:nvPr/>
        </p:nvPicPr>
        <p:blipFill rotWithShape="1">
          <a:blip r:embed="rId7">
            <a:alphaModFix/>
          </a:blip>
          <a:srcRect b="0" l="0" r="0" t="0"/>
          <a:stretch/>
        </p:blipFill>
        <p:spPr>
          <a:xfrm>
            <a:off x="2863453" y="4990464"/>
            <a:ext cx="3417092" cy="715114"/>
          </a:xfrm>
          <a:prstGeom prst="rect">
            <a:avLst/>
          </a:prstGeom>
          <a:noFill/>
          <a:ln>
            <a:noFill/>
          </a:ln>
        </p:spPr>
      </p:pic>
      <p:sp>
        <p:nvSpPr>
          <p:cNvPr id="673" name="Google Shape;673;p52"/>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674" name="Google Shape;674;p52"/>
          <p:cNvSpPr txBox="1"/>
          <p:nvPr/>
        </p:nvSpPr>
        <p:spPr>
          <a:xfrm>
            <a:off x="365412" y="6134430"/>
            <a:ext cx="249456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s-AR" sz="1800">
                <a:solidFill>
                  <a:srgbClr val="AEABAB"/>
                </a:solidFill>
                <a:latin typeface="Calibri"/>
                <a:ea typeface="Calibri"/>
                <a:cs typeface="Calibri"/>
                <a:sym typeface="Calibri"/>
              </a:rPr>
              <a:t>Versión: 6/24/2020</a:t>
            </a:r>
            <a:endParaRPr sz="1800">
              <a:solidFill>
                <a:srgbClr val="AEABAB"/>
              </a:solidFill>
              <a:latin typeface="Calibri"/>
              <a:ea typeface="Calibri"/>
              <a:cs typeface="Calibri"/>
              <a:sym typeface="Calibri"/>
            </a:endParaRPr>
          </a:p>
        </p:txBody>
      </p:sp>
      <p:grpSp>
        <p:nvGrpSpPr>
          <p:cNvPr id="675" name="Google Shape;675;p52"/>
          <p:cNvGrpSpPr/>
          <p:nvPr/>
        </p:nvGrpSpPr>
        <p:grpSpPr>
          <a:xfrm>
            <a:off x="0" y="-17929"/>
            <a:ext cx="9144000" cy="792307"/>
            <a:chOff x="0" y="-17929"/>
            <a:chExt cx="9144000" cy="792307"/>
          </a:xfrm>
        </p:grpSpPr>
        <p:pic>
          <p:nvPicPr>
            <p:cNvPr descr="The GLOBE Program: A worldwide Science and education program. Introduction to GLOBE" id="676" name="Google Shape;676;p52"/>
            <p:cNvPicPr preferRelativeResize="0"/>
            <p:nvPr/>
          </p:nvPicPr>
          <p:blipFill rotWithShape="1">
            <a:blip r:embed="rId8">
              <a:alphaModFix/>
            </a:blip>
            <a:srcRect b="0" l="0" r="0" t="0"/>
            <a:stretch/>
          </p:blipFill>
          <p:spPr>
            <a:xfrm>
              <a:off x="0" y="-17929"/>
              <a:ext cx="9144000" cy="792307"/>
            </a:xfrm>
            <a:prstGeom prst="rect">
              <a:avLst/>
            </a:prstGeom>
            <a:noFill/>
            <a:ln>
              <a:noFill/>
            </a:ln>
          </p:spPr>
        </p:pic>
        <p:sp>
          <p:nvSpPr>
            <p:cNvPr id="677" name="Google Shape;677;p52"/>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6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53"/>
          <p:cNvSpPr txBox="1"/>
          <p:nvPr>
            <p:ph type="title"/>
          </p:nvPr>
        </p:nvSpPr>
        <p:spPr>
          <a:xfrm>
            <a:off x="628650" y="824136"/>
            <a:ext cx="7886700" cy="71913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Calibri"/>
              <a:buNone/>
            </a:pPr>
            <a:r>
              <a:rPr lang="es-AR"/>
              <a:t>¡Bienvenidos a la comunidad GLOBE!</a:t>
            </a:r>
            <a:endParaRPr/>
          </a:p>
        </p:txBody>
      </p:sp>
      <p:pic>
        <p:nvPicPr>
          <p:cNvPr descr="Introduction to the GLOBE Program. The GLOBE acronym stands for, Global Learning and Observations to Benefit the Environment" id="683" name="Google Shape;683;p53"/>
          <p:cNvPicPr preferRelativeResize="0"/>
          <p:nvPr/>
        </p:nvPicPr>
        <p:blipFill rotWithShape="1">
          <a:blip r:embed="rId3">
            <a:alphaModFix/>
          </a:blip>
          <a:srcRect b="0" l="0" r="0" t="0"/>
          <a:stretch/>
        </p:blipFill>
        <p:spPr>
          <a:xfrm>
            <a:off x="1524000" y="1705093"/>
            <a:ext cx="6096000" cy="4376030"/>
          </a:xfrm>
          <a:prstGeom prst="rect">
            <a:avLst/>
          </a:prstGeom>
          <a:noFill/>
          <a:ln>
            <a:noFill/>
          </a:ln>
        </p:spPr>
      </p:pic>
      <p:sp>
        <p:nvSpPr>
          <p:cNvPr id="684" name="Google Shape;684;p53"/>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685" name="Google Shape;685;p53"/>
          <p:cNvGrpSpPr/>
          <p:nvPr/>
        </p:nvGrpSpPr>
        <p:grpSpPr>
          <a:xfrm>
            <a:off x="0" y="-17929"/>
            <a:ext cx="9144000" cy="792307"/>
            <a:chOff x="0" y="-17929"/>
            <a:chExt cx="9144000" cy="792307"/>
          </a:xfrm>
        </p:grpSpPr>
        <p:pic>
          <p:nvPicPr>
            <p:cNvPr descr="The GLOBE Program: A worldwide Science and education program. Introduction to GLOBE" id="686" name="Google Shape;686;p53"/>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687" name="Google Shape;687;p53"/>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54"/>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sp>
        <p:nvSpPr>
          <p:cNvPr id="693" name="Google Shape;693;p54"/>
          <p:cNvSpPr txBox="1"/>
          <p:nvPr/>
        </p:nvSpPr>
        <p:spPr>
          <a:xfrm>
            <a:off x="628650" y="1153503"/>
            <a:ext cx="7239000" cy="666899"/>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Calibri"/>
              <a:buNone/>
            </a:pPr>
            <a:r>
              <a:rPr b="1" lang="es-AR" sz="2800">
                <a:solidFill>
                  <a:schemeClr val="dk1"/>
                </a:solidFill>
                <a:latin typeface="Calibri"/>
                <a:ea typeface="Calibri"/>
                <a:cs typeface="Calibri"/>
                <a:sym typeface="Calibri"/>
              </a:rPr>
              <a:t>Traducción al español</a:t>
            </a:r>
            <a:endParaRPr b="1" sz="2800">
              <a:solidFill>
                <a:schemeClr val="dk2"/>
              </a:solidFill>
              <a:latin typeface="Calibri"/>
              <a:ea typeface="Calibri"/>
              <a:cs typeface="Calibri"/>
              <a:sym typeface="Calibri"/>
            </a:endParaRPr>
          </a:p>
        </p:txBody>
      </p:sp>
      <p:pic>
        <p:nvPicPr>
          <p:cNvPr descr="GLOBE sponsor image" id="694" name="Google Shape;694;p54"/>
          <p:cNvPicPr preferRelativeResize="0"/>
          <p:nvPr/>
        </p:nvPicPr>
        <p:blipFill rotWithShape="1">
          <a:blip r:embed="rId3">
            <a:alphaModFix/>
          </a:blip>
          <a:srcRect b="0" l="6041" r="13816" t="0"/>
          <a:stretch/>
        </p:blipFill>
        <p:spPr>
          <a:xfrm>
            <a:off x="1158151" y="5880456"/>
            <a:ext cx="7328336" cy="865666"/>
          </a:xfrm>
          <a:prstGeom prst="rect">
            <a:avLst/>
          </a:prstGeom>
          <a:noFill/>
          <a:ln>
            <a:noFill/>
          </a:ln>
        </p:spPr>
      </p:pic>
      <p:sp>
        <p:nvSpPr>
          <p:cNvPr id="695" name="Google Shape;695;p54"/>
          <p:cNvSpPr txBox="1"/>
          <p:nvPr/>
        </p:nvSpPr>
        <p:spPr>
          <a:xfrm>
            <a:off x="628650" y="1901648"/>
            <a:ext cx="7477125" cy="4234873"/>
          </a:xfrm>
          <a:prstGeom prst="rect">
            <a:avLst/>
          </a:prstGeom>
          <a:noFill/>
          <a:ln>
            <a:noFill/>
          </a:ln>
        </p:spPr>
        <p:txBody>
          <a:bodyPr anchorCtr="0" anchor="t" bIns="45700" lIns="91425" spcFirstLastPara="1" rIns="91425" wrap="square" tIns="45700">
            <a:normAutofit/>
          </a:bodyPr>
          <a:lstStyle/>
          <a:p>
            <a:pPr indent="0" lvl="0" marL="203200" marR="0" rtl="0" algn="l">
              <a:lnSpc>
                <a:spcPct val="90000"/>
              </a:lnSpc>
              <a:spcBef>
                <a:spcPts val="0"/>
              </a:spcBef>
              <a:spcAft>
                <a:spcPts val="0"/>
              </a:spcAft>
              <a:buClr>
                <a:schemeClr val="dk1"/>
              </a:buClr>
              <a:buSzPts val="1800"/>
              <a:buFont typeface="Arial"/>
              <a:buNone/>
            </a:pPr>
            <a:r>
              <a:rPr b="1" lang="es-AR" sz="1800">
                <a:solidFill>
                  <a:schemeClr val="dk1"/>
                </a:solidFill>
                <a:latin typeface="Calibri"/>
                <a:ea typeface="Calibri"/>
                <a:cs typeface="Calibri"/>
                <a:sym typeface="Calibri"/>
              </a:rPr>
              <a:t>Oficina Regional Para América Latina Y El Caribe</a:t>
            </a:r>
            <a:br>
              <a:rPr b="1" lang="es-AR" sz="1800">
                <a:solidFill>
                  <a:schemeClr val="dk1"/>
                </a:solidFill>
                <a:latin typeface="Calibri"/>
                <a:ea typeface="Calibri"/>
                <a:cs typeface="Calibri"/>
                <a:sym typeface="Calibri"/>
              </a:rPr>
            </a:br>
            <a:endParaRPr b="1" sz="1800">
              <a:solidFill>
                <a:schemeClr val="dk1"/>
              </a:solidFill>
              <a:latin typeface="Calibri"/>
              <a:ea typeface="Calibri"/>
              <a:cs typeface="Calibri"/>
              <a:sym typeface="Calibri"/>
            </a:endParaRPr>
          </a:p>
          <a:p>
            <a:pPr indent="0" lvl="0" marL="203200" marR="0" rtl="0" algn="l">
              <a:lnSpc>
                <a:spcPct val="90000"/>
              </a:lnSpc>
              <a:spcBef>
                <a:spcPts val="1000"/>
              </a:spcBef>
              <a:spcAft>
                <a:spcPts val="0"/>
              </a:spcAft>
              <a:buClr>
                <a:schemeClr val="dk1"/>
              </a:buClr>
              <a:buSzPts val="1800"/>
              <a:buFont typeface="Arial"/>
              <a:buNone/>
            </a:pPr>
            <a:r>
              <a:rPr b="1" lang="es-AR" sz="1800">
                <a:solidFill>
                  <a:schemeClr val="dk1"/>
                </a:solidFill>
                <a:latin typeface="Calibri"/>
                <a:ea typeface="Calibri"/>
                <a:cs typeface="Calibri"/>
                <a:sym typeface="Calibri"/>
              </a:rPr>
              <a:t>Para más información contáctese con:</a:t>
            </a:r>
            <a:endParaRPr/>
          </a:p>
          <a:p>
            <a:pPr indent="0" lvl="1" marL="603250" marR="0" rtl="0" algn="l">
              <a:lnSpc>
                <a:spcPct val="90000"/>
              </a:lnSpc>
              <a:spcBef>
                <a:spcPts val="500"/>
              </a:spcBef>
              <a:spcAft>
                <a:spcPts val="0"/>
              </a:spcAft>
              <a:buClr>
                <a:schemeClr val="dk1"/>
              </a:buClr>
              <a:buSzPts val="1600"/>
              <a:buFont typeface="Arial"/>
              <a:buNone/>
            </a:pPr>
            <a:r>
              <a:rPr b="0" i="0" lang="es-AR" sz="1600" u="sng" cap="none" strike="noStrike">
                <a:solidFill>
                  <a:schemeClr val="dk1"/>
                </a:solidFill>
                <a:latin typeface="Calibri"/>
                <a:ea typeface="Calibri"/>
                <a:cs typeface="Calibri"/>
                <a:sym typeface="Calibri"/>
                <a:hlinkClick r:id="rId4">
                  <a:extLst>
                    <a:ext uri="{A12FA001-AC4F-418D-AE19-62706E023703}">
                      <ahyp:hlinkClr val="tx"/>
                    </a:ext>
                  </a:extLst>
                </a:hlinkClick>
              </a:rPr>
              <a:t>lac_rco@educ.austral.edu.ar</a:t>
            </a:r>
            <a:br>
              <a:rPr b="0" i="0" lang="es-AR" sz="1600" u="none" cap="none" strike="noStrike">
                <a:solidFill>
                  <a:schemeClr val="dk1"/>
                </a:solidFill>
                <a:latin typeface="Calibri"/>
                <a:ea typeface="Calibri"/>
                <a:cs typeface="Calibri"/>
                <a:sym typeface="Calibri"/>
              </a:rPr>
            </a:br>
            <a:r>
              <a:rPr b="0" i="0" lang="es-AR" sz="1600" u="sng" cap="none" strike="noStrike">
                <a:solidFill>
                  <a:schemeClr val="dk1"/>
                </a:solidFill>
                <a:latin typeface="Calibri"/>
                <a:ea typeface="Calibri"/>
                <a:cs typeface="Calibri"/>
                <a:sym typeface="Calibri"/>
                <a:hlinkClick r:id="rId5">
                  <a:extLst>
                    <a:ext uri="{A12FA001-AC4F-418D-AE19-62706E023703}">
                      <ahyp:hlinkClr val="tx"/>
                    </a:ext>
                  </a:extLst>
                </a:hlinkClick>
              </a:rPr>
              <a:t>globelac.communications@educ.austral.edu.ar</a:t>
            </a:r>
            <a:br>
              <a:rPr b="0" i="0" lang="es-AR" sz="1600" u="none" cap="none" strike="noStrike">
                <a:solidFill>
                  <a:schemeClr val="dk1"/>
                </a:solidFill>
                <a:latin typeface="Calibri"/>
                <a:ea typeface="Calibri"/>
                <a:cs typeface="Calibri"/>
                <a:sym typeface="Calibri"/>
              </a:rPr>
            </a:br>
            <a:endParaRPr b="0" i="0" sz="1600" u="none" cap="none" strike="noStrike">
              <a:solidFill>
                <a:schemeClr val="dk1"/>
              </a:solidFill>
              <a:latin typeface="Calibri"/>
              <a:ea typeface="Calibri"/>
              <a:cs typeface="Calibri"/>
              <a:sym typeface="Calibri"/>
            </a:endParaRPr>
          </a:p>
          <a:p>
            <a:pPr indent="0" lvl="0" marL="203200" marR="0" rtl="0" algn="l">
              <a:lnSpc>
                <a:spcPct val="90000"/>
              </a:lnSpc>
              <a:spcBef>
                <a:spcPts val="1000"/>
              </a:spcBef>
              <a:spcAft>
                <a:spcPts val="0"/>
              </a:spcAft>
              <a:buClr>
                <a:schemeClr val="dk1"/>
              </a:buClr>
              <a:buSzPts val="1800"/>
              <a:buFont typeface="Arial"/>
              <a:buNone/>
            </a:pPr>
            <a:r>
              <a:rPr b="1" lang="es-AR" sz="1800">
                <a:solidFill>
                  <a:schemeClr val="dk1"/>
                </a:solidFill>
                <a:latin typeface="Calibri"/>
                <a:ea typeface="Calibri"/>
                <a:cs typeface="Calibri"/>
                <a:sym typeface="Calibri"/>
              </a:rPr>
              <a:t>Redes sociales </a:t>
            </a:r>
            <a:endParaRPr/>
          </a:p>
          <a:p>
            <a:pPr indent="0" lvl="2" marL="1003300" marR="0" rtl="0" algn="l">
              <a:lnSpc>
                <a:spcPct val="200000"/>
              </a:lnSpc>
              <a:spcBef>
                <a:spcPts val="500"/>
              </a:spcBef>
              <a:spcAft>
                <a:spcPts val="0"/>
              </a:spcAft>
              <a:buClr>
                <a:schemeClr val="dk1"/>
              </a:buClr>
              <a:buSzPts val="1600"/>
              <a:buFont typeface="Arial"/>
              <a:buNone/>
            </a:pPr>
            <a:r>
              <a:rPr b="0" i="0" lang="es-AR" sz="1600" u="sng" cap="none" strike="noStrike">
                <a:solidFill>
                  <a:schemeClr val="dk1"/>
                </a:solidFill>
                <a:latin typeface="Calibri"/>
                <a:ea typeface="Calibri"/>
                <a:cs typeface="Calibri"/>
                <a:sym typeface="Calibri"/>
                <a:hlinkClick r:id="rId6">
                  <a:extLst>
                    <a:ext uri="{A12FA001-AC4F-418D-AE19-62706E023703}">
                      <ahyp:hlinkClr val="tx"/>
                    </a:ext>
                  </a:extLst>
                </a:hlinkClick>
              </a:rPr>
              <a:t>@globe_lac</a:t>
            </a:r>
            <a:br>
              <a:rPr b="0" i="0" lang="es-AR" sz="1600" u="none" cap="none" strike="noStrike">
                <a:solidFill>
                  <a:schemeClr val="dk1"/>
                </a:solidFill>
                <a:latin typeface="Calibri"/>
                <a:ea typeface="Calibri"/>
                <a:cs typeface="Calibri"/>
                <a:sym typeface="Calibri"/>
              </a:rPr>
            </a:br>
            <a:r>
              <a:rPr b="0" i="0" lang="es-AR" sz="1600" u="sng" cap="none" strike="noStrike">
                <a:solidFill>
                  <a:schemeClr val="dk1"/>
                </a:solidFill>
                <a:latin typeface="Calibri"/>
                <a:ea typeface="Calibri"/>
                <a:cs typeface="Calibri"/>
                <a:sym typeface="Calibri"/>
                <a:hlinkClick r:id="rId7">
                  <a:extLst>
                    <a:ext uri="{A12FA001-AC4F-418D-AE19-62706E023703}">
                      <ahyp:hlinkClr val="tx"/>
                    </a:ext>
                  </a:extLst>
                </a:hlinkClick>
              </a:rPr>
              <a:t>GLOBE Latinoamérica y Caribe</a:t>
            </a:r>
            <a:endParaRPr b="0" i="0" sz="1600" u="none" cap="none" strike="noStrike">
              <a:solidFill>
                <a:schemeClr val="dk1"/>
              </a:solidFill>
              <a:latin typeface="Calibri"/>
              <a:ea typeface="Calibri"/>
              <a:cs typeface="Calibri"/>
              <a:sym typeface="Calibri"/>
            </a:endParaRPr>
          </a:p>
        </p:txBody>
      </p:sp>
      <p:pic>
        <p:nvPicPr>
          <p:cNvPr descr="Gray Social Media Icons Set Symbol, Social Icons, Social Media Icons, Social  Media PNG and Vector with Transparent Background for Free Download | Social  media icons, Media icon, Social media icons free" id="696" name="Google Shape;696;p54"/>
          <p:cNvPicPr preferRelativeResize="0"/>
          <p:nvPr/>
        </p:nvPicPr>
        <p:blipFill rotWithShape="1">
          <a:blip r:embed="rId8">
            <a:alphaModFix/>
          </a:blip>
          <a:srcRect b="45538" l="640" r="71323" t="25134"/>
          <a:stretch/>
        </p:blipFill>
        <p:spPr>
          <a:xfrm>
            <a:off x="1172538" y="3979834"/>
            <a:ext cx="582204" cy="608994"/>
          </a:xfrm>
          <a:prstGeom prst="rect">
            <a:avLst/>
          </a:prstGeom>
          <a:noFill/>
          <a:ln>
            <a:noFill/>
          </a:ln>
        </p:spPr>
      </p:pic>
      <p:pic>
        <p:nvPicPr>
          <p:cNvPr descr="Gray Social Media Icons Set Symbol, Social Icons, Social Media Icons, Social  Media PNG and Vector with Transparent Background for Free Download | Social  media icons, Media icon, Social media icons free" id="697" name="Google Shape;697;p54"/>
          <p:cNvPicPr preferRelativeResize="0"/>
          <p:nvPr/>
        </p:nvPicPr>
        <p:blipFill rotWithShape="1">
          <a:blip r:embed="rId8">
            <a:alphaModFix/>
          </a:blip>
          <a:srcRect b="71856" l="0" r="72215" t="0"/>
          <a:stretch/>
        </p:blipFill>
        <p:spPr>
          <a:xfrm>
            <a:off x="1181651" y="4493895"/>
            <a:ext cx="527437" cy="534245"/>
          </a:xfrm>
          <a:prstGeom prst="rect">
            <a:avLst/>
          </a:prstGeom>
          <a:noFill/>
          <a:ln>
            <a:noFill/>
          </a:ln>
        </p:spPr>
      </p:pic>
      <p:pic>
        <p:nvPicPr>
          <p:cNvPr id="698" name="Google Shape;698;p54"/>
          <p:cNvPicPr preferRelativeResize="0"/>
          <p:nvPr/>
        </p:nvPicPr>
        <p:blipFill rotWithShape="1">
          <a:blip r:embed="rId9">
            <a:alphaModFix/>
          </a:blip>
          <a:srcRect b="0" l="0" r="0" t="0"/>
          <a:stretch/>
        </p:blipFill>
        <p:spPr>
          <a:xfrm>
            <a:off x="886367" y="5784965"/>
            <a:ext cx="1154545" cy="8656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6"/>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Conducen análisis de laboratorio…</a:t>
            </a:r>
            <a:endParaRPr/>
          </a:p>
        </p:txBody>
      </p:sp>
      <p:pic>
        <p:nvPicPr>
          <p:cNvPr descr="photo of students in a classroom using a graduated cylinder to measure chemicals" id="137" name="Google Shape;137;p6"/>
          <p:cNvPicPr preferRelativeResize="0"/>
          <p:nvPr>
            <p:ph idx="1" type="body"/>
          </p:nvPr>
        </p:nvPicPr>
        <p:blipFill rotWithShape="1">
          <a:blip r:embed="rId3">
            <a:alphaModFix/>
          </a:blip>
          <a:srcRect b="0" l="0" r="0" t="0"/>
          <a:stretch/>
        </p:blipFill>
        <p:spPr>
          <a:xfrm>
            <a:off x="1585911" y="2018812"/>
            <a:ext cx="5600701" cy="4108128"/>
          </a:xfrm>
          <a:prstGeom prst="rect">
            <a:avLst/>
          </a:prstGeom>
          <a:noFill/>
          <a:ln>
            <a:noFill/>
          </a:ln>
        </p:spPr>
      </p:pic>
      <p:sp>
        <p:nvSpPr>
          <p:cNvPr id="138" name="Google Shape;138;p6"/>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39" name="Google Shape;139;p6"/>
          <p:cNvGrpSpPr/>
          <p:nvPr/>
        </p:nvGrpSpPr>
        <p:grpSpPr>
          <a:xfrm>
            <a:off x="0" y="-17929"/>
            <a:ext cx="9144000" cy="792307"/>
            <a:chOff x="0" y="-17929"/>
            <a:chExt cx="9144000" cy="792307"/>
          </a:xfrm>
        </p:grpSpPr>
        <p:pic>
          <p:nvPicPr>
            <p:cNvPr descr="The GLOBE Program: A worldwide Science and education program. Introduction to GLOBE" id="140" name="Google Shape;140;p6"/>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141" name="Google Shape;141;p6"/>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7"/>
          <p:cNvSpPr txBox="1"/>
          <p:nvPr>
            <p:ph type="title"/>
          </p:nvPr>
        </p:nvSpPr>
        <p:spPr>
          <a:xfrm>
            <a:off x="628650" y="1081197"/>
            <a:ext cx="7886700" cy="56504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Suben sus datos a la base de datos GLOBE…</a:t>
            </a:r>
            <a:endParaRPr/>
          </a:p>
        </p:txBody>
      </p:sp>
      <p:pic>
        <p:nvPicPr>
          <p:cNvPr descr="Photo of student entering GLOBE data using a computer." id="148" name="Google Shape;148;p7"/>
          <p:cNvPicPr preferRelativeResize="0"/>
          <p:nvPr>
            <p:ph idx="2" type="body"/>
          </p:nvPr>
        </p:nvPicPr>
        <p:blipFill rotWithShape="1">
          <a:blip r:embed="rId3">
            <a:alphaModFix/>
          </a:blip>
          <a:srcRect b="0" l="0" r="0" t="0"/>
          <a:stretch/>
        </p:blipFill>
        <p:spPr>
          <a:xfrm>
            <a:off x="1552574" y="1978024"/>
            <a:ext cx="6429375" cy="4200525"/>
          </a:xfrm>
          <a:prstGeom prst="rect">
            <a:avLst/>
          </a:prstGeom>
          <a:noFill/>
          <a:ln>
            <a:noFill/>
          </a:ln>
        </p:spPr>
      </p:pic>
      <p:sp>
        <p:nvSpPr>
          <p:cNvPr id="149" name="Google Shape;149;p7"/>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50" name="Google Shape;150;p7"/>
          <p:cNvGrpSpPr/>
          <p:nvPr/>
        </p:nvGrpSpPr>
        <p:grpSpPr>
          <a:xfrm>
            <a:off x="0" y="-17929"/>
            <a:ext cx="9144000" cy="792307"/>
            <a:chOff x="0" y="-17929"/>
            <a:chExt cx="9144000" cy="792307"/>
          </a:xfrm>
        </p:grpSpPr>
        <p:pic>
          <p:nvPicPr>
            <p:cNvPr descr="The GLOBE Program: A worldwide Science and education program. Introduction to GLOBE" id="151" name="Google Shape;151;p7"/>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152" name="Google Shape;152;p7"/>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i="0" lang="es-AR" sz="3600" u="none" cap="none" strike="noStrike">
                  <a:solidFill>
                    <a:srgbClr val="152357"/>
                  </a:solidFill>
                  <a:latin typeface="Calibri"/>
                  <a:ea typeface="Calibri"/>
                  <a:cs typeface="Calibri"/>
                  <a:sym typeface="Calibri"/>
                </a:rPr>
                <a:t>Introducción a GLOBE</a:t>
              </a:r>
              <a:endParaRPr b="1" i="0" sz="3600" u="none" cap="none" strike="noStrike">
                <a:solidFill>
                  <a:srgbClr val="152357"/>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8"/>
          <p:cNvSpPr txBox="1"/>
          <p:nvPr>
            <p:ph type="title"/>
          </p:nvPr>
        </p:nvSpPr>
        <p:spPr>
          <a:xfrm>
            <a:off x="628650" y="895927"/>
            <a:ext cx="7886700" cy="910376"/>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rPr lang="es-AR"/>
              <a:t>Y comparten sus datos con estudiantes y científicos de investigación de todo el mundo.</a:t>
            </a:r>
            <a:endParaRPr/>
          </a:p>
        </p:txBody>
      </p:sp>
      <p:pic>
        <p:nvPicPr>
          <p:cNvPr descr="Map image from GLOBE's visualization system, showing where water temperature data has been reported worldwide." id="158" name="Google Shape;158;p8"/>
          <p:cNvPicPr preferRelativeResize="0"/>
          <p:nvPr>
            <p:ph idx="2" type="body"/>
          </p:nvPr>
        </p:nvPicPr>
        <p:blipFill rotWithShape="1">
          <a:blip r:embed="rId3">
            <a:alphaModFix/>
          </a:blip>
          <a:srcRect b="0" l="0" r="0" t="0"/>
          <a:stretch/>
        </p:blipFill>
        <p:spPr>
          <a:xfrm>
            <a:off x="1534391" y="1941676"/>
            <a:ext cx="6057899" cy="3446201"/>
          </a:xfrm>
          <a:prstGeom prst="rect">
            <a:avLst/>
          </a:prstGeom>
          <a:noFill/>
          <a:ln>
            <a:noFill/>
          </a:ln>
        </p:spPr>
      </p:pic>
      <p:sp>
        <p:nvSpPr>
          <p:cNvPr id="159" name="Google Shape;159;p8"/>
          <p:cNvSpPr txBox="1"/>
          <p:nvPr/>
        </p:nvSpPr>
        <p:spPr>
          <a:xfrm>
            <a:off x="425035" y="5523250"/>
            <a:ext cx="8258137"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s-AR" sz="2000" u="sng" cap="none" strike="noStrike">
                <a:solidFill>
                  <a:schemeClr val="dk1"/>
                </a:solidFill>
                <a:latin typeface="Calibri"/>
                <a:ea typeface="Calibri"/>
                <a:cs typeface="Calibri"/>
                <a:sym typeface="Calibri"/>
                <a:hlinkClick r:id="rId4">
                  <a:extLst>
                    <a:ext uri="{A12FA001-AC4F-418D-AE19-62706E023703}">
                      <ahyp:hlinkClr val="tx"/>
                    </a:ext>
                  </a:extLst>
                </a:hlinkClick>
              </a:rPr>
              <a:t>El Sistema de Visualización de Datos de GLOBE</a:t>
            </a:r>
            <a:r>
              <a:rPr b="0" i="0" lang="es-AR" sz="2000" u="none" cap="none" strike="noStrike">
                <a:solidFill>
                  <a:schemeClr val="dk1"/>
                </a:solidFill>
                <a:latin typeface="Calibri"/>
                <a:ea typeface="Calibri"/>
                <a:cs typeface="Calibri"/>
                <a:sym typeface="Calibri"/>
              </a:rPr>
              <a:t> muestra dónde los participantes han subido datos de temperatura del agua. La base de datos de GLOBE  contiene más de </a:t>
            </a:r>
            <a:r>
              <a:rPr b="1" i="0" lang="es-AR" sz="2000" u="none" cap="none" strike="noStrike">
                <a:solidFill>
                  <a:srgbClr val="002060"/>
                </a:solidFill>
                <a:latin typeface="Calibri"/>
                <a:ea typeface="Calibri"/>
                <a:cs typeface="Calibri"/>
                <a:sym typeface="Calibri"/>
              </a:rPr>
              <a:t>25 años de datos recopilados por estudiantes en más de 37.000 escuelas</a:t>
            </a:r>
            <a:r>
              <a:rPr b="0" i="0" lang="es-AR" sz="2000" u="none" cap="none" strike="noStrike">
                <a:solidFill>
                  <a:srgbClr val="002060"/>
                </a:solidFill>
                <a:latin typeface="Calibri"/>
                <a:ea typeface="Calibri"/>
                <a:cs typeface="Calibri"/>
                <a:sym typeface="Calibri"/>
              </a:rPr>
              <a:t> </a:t>
            </a:r>
            <a:r>
              <a:rPr b="0" i="0" lang="es-AR" sz="2000" u="none" cap="none" strike="noStrike">
                <a:solidFill>
                  <a:schemeClr val="dk1"/>
                </a:solidFill>
                <a:latin typeface="Calibri"/>
                <a:ea typeface="Calibri"/>
                <a:cs typeface="Calibri"/>
                <a:sym typeface="Calibri"/>
              </a:rPr>
              <a:t>alrededor del mundo.</a:t>
            </a:r>
            <a:endParaRPr sz="2000">
              <a:solidFill>
                <a:schemeClr val="dk1"/>
              </a:solidFill>
              <a:latin typeface="Calibri"/>
              <a:ea typeface="Calibri"/>
              <a:cs typeface="Calibri"/>
              <a:sym typeface="Calibri"/>
            </a:endParaRPr>
          </a:p>
        </p:txBody>
      </p:sp>
      <p:sp>
        <p:nvSpPr>
          <p:cNvPr id="160" name="Google Shape;160;p8"/>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61" name="Google Shape;161;p8"/>
          <p:cNvGrpSpPr/>
          <p:nvPr/>
        </p:nvGrpSpPr>
        <p:grpSpPr>
          <a:xfrm>
            <a:off x="0" y="-17929"/>
            <a:ext cx="9144000" cy="792307"/>
            <a:chOff x="0" y="-17929"/>
            <a:chExt cx="9144000" cy="792307"/>
          </a:xfrm>
        </p:grpSpPr>
        <p:pic>
          <p:nvPicPr>
            <p:cNvPr descr="The GLOBE Program: A worldwide Science and education program. Introduction to GLOBE" id="162" name="Google Shape;162;p8"/>
            <p:cNvPicPr preferRelativeResize="0"/>
            <p:nvPr/>
          </p:nvPicPr>
          <p:blipFill rotWithShape="1">
            <a:blip r:embed="rId5">
              <a:alphaModFix/>
            </a:blip>
            <a:srcRect b="0" l="0" r="0" t="0"/>
            <a:stretch/>
          </p:blipFill>
          <p:spPr>
            <a:xfrm>
              <a:off x="0" y="-17929"/>
              <a:ext cx="9144000" cy="792307"/>
            </a:xfrm>
            <a:prstGeom prst="rect">
              <a:avLst/>
            </a:prstGeom>
            <a:noFill/>
            <a:ln>
              <a:noFill/>
            </a:ln>
          </p:spPr>
        </p:pic>
        <p:sp>
          <p:nvSpPr>
            <p:cNvPr id="163" name="Google Shape;163;p8"/>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u="none">
                  <a:solidFill>
                    <a:srgbClr val="152357"/>
                  </a:solidFill>
                  <a:latin typeface="Calibri"/>
                  <a:ea typeface="Calibri"/>
                  <a:cs typeface="Calibri"/>
                  <a:sym typeface="Calibri"/>
                </a:rPr>
                <a:t>Introducción a GLOBE</a:t>
              </a:r>
              <a:endParaRPr b="1" sz="3600" u="none">
                <a:solidFill>
                  <a:srgbClr val="152357"/>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9"/>
          <p:cNvSpPr txBox="1"/>
          <p:nvPr>
            <p:ph type="title"/>
          </p:nvPr>
        </p:nvSpPr>
        <p:spPr>
          <a:xfrm>
            <a:off x="476250" y="923636"/>
            <a:ext cx="8150513" cy="1824246"/>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2400"/>
              <a:buFont typeface="Calibri"/>
              <a:buNone/>
            </a:pPr>
            <a:r>
              <a:rPr lang="es-AR" sz="2400"/>
              <a:t>Los estudiantes, voluntarios y científicos pueden descargar los datos de la base de datos de GLOBE en diferentes formatos y realizar análisis científicos sobre los datos que han recopilado así como sobre los conjuntos de datos globales proporcionados por otros participantes.</a:t>
            </a:r>
            <a:endParaRPr sz="2400"/>
          </a:p>
        </p:txBody>
      </p:sp>
      <p:pic>
        <p:nvPicPr>
          <p:cNvPr descr="Image showing a data table, a graph, and a map visualization of GLOBE data." id="169" name="Google Shape;169;p9"/>
          <p:cNvPicPr preferRelativeResize="0"/>
          <p:nvPr>
            <p:ph idx="2" type="body"/>
          </p:nvPr>
        </p:nvPicPr>
        <p:blipFill rotWithShape="1">
          <a:blip r:embed="rId3">
            <a:alphaModFix/>
          </a:blip>
          <a:srcRect b="0" l="0" r="0" t="0"/>
          <a:stretch/>
        </p:blipFill>
        <p:spPr>
          <a:xfrm>
            <a:off x="1621198" y="2747882"/>
            <a:ext cx="6234113" cy="3839965"/>
          </a:xfrm>
          <a:prstGeom prst="rect">
            <a:avLst/>
          </a:prstGeom>
          <a:noFill/>
          <a:ln>
            <a:noFill/>
          </a:ln>
        </p:spPr>
      </p:pic>
      <p:sp>
        <p:nvSpPr>
          <p:cNvPr id="170" name="Google Shape;170;p9"/>
          <p:cNvSpPr txBox="1"/>
          <p:nvPr>
            <p:ph idx="12" type="sldNum"/>
          </p:nvPr>
        </p:nvSpPr>
        <p:spPr>
          <a:xfrm>
            <a:off x="6457950" y="6356351"/>
            <a:ext cx="2057400"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s-AR"/>
              <a:t>‹#›</a:t>
            </a:fld>
            <a:endParaRPr/>
          </a:p>
        </p:txBody>
      </p:sp>
      <p:grpSp>
        <p:nvGrpSpPr>
          <p:cNvPr id="171" name="Google Shape;171;p9"/>
          <p:cNvGrpSpPr/>
          <p:nvPr/>
        </p:nvGrpSpPr>
        <p:grpSpPr>
          <a:xfrm>
            <a:off x="0" y="-17929"/>
            <a:ext cx="9144000" cy="792307"/>
            <a:chOff x="0" y="-17929"/>
            <a:chExt cx="9144000" cy="792307"/>
          </a:xfrm>
        </p:grpSpPr>
        <p:pic>
          <p:nvPicPr>
            <p:cNvPr descr="The GLOBE Program: A worldwide Science and education program. Introduction to GLOBE" id="172" name="Google Shape;172;p9"/>
            <p:cNvPicPr preferRelativeResize="0"/>
            <p:nvPr/>
          </p:nvPicPr>
          <p:blipFill rotWithShape="1">
            <a:blip r:embed="rId4">
              <a:alphaModFix/>
            </a:blip>
            <a:srcRect b="0" l="0" r="0" t="0"/>
            <a:stretch/>
          </p:blipFill>
          <p:spPr>
            <a:xfrm>
              <a:off x="0" y="-17929"/>
              <a:ext cx="9144000" cy="792307"/>
            </a:xfrm>
            <a:prstGeom prst="rect">
              <a:avLst/>
            </a:prstGeom>
            <a:noFill/>
            <a:ln>
              <a:noFill/>
            </a:ln>
          </p:spPr>
        </p:pic>
        <p:sp>
          <p:nvSpPr>
            <p:cNvPr id="173" name="Google Shape;173;p9"/>
            <p:cNvSpPr txBox="1"/>
            <p:nvPr/>
          </p:nvSpPr>
          <p:spPr>
            <a:xfrm>
              <a:off x="3602182" y="-17929"/>
              <a:ext cx="5541818" cy="792307"/>
            </a:xfrm>
            <a:prstGeom prst="rect">
              <a:avLst/>
            </a:prstGeom>
            <a:solidFill>
              <a:srgbClr val="45A1A3"/>
            </a:solid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152357"/>
                </a:buClr>
                <a:buSzPts val="3600"/>
                <a:buFont typeface="Calibri"/>
                <a:buNone/>
              </a:pPr>
              <a:r>
                <a:rPr b="1" lang="es-AR" sz="3600">
                  <a:solidFill>
                    <a:srgbClr val="152357"/>
                  </a:solidFill>
                  <a:latin typeface="Calibri"/>
                  <a:ea typeface="Calibri"/>
                  <a:cs typeface="Calibri"/>
                  <a:sym typeface="Calibri"/>
                </a:rPr>
                <a:t>Introducción a GLOBE</a:t>
              </a:r>
              <a:endParaRPr b="1" sz="3600">
                <a:solidFill>
                  <a:srgbClr val="152357"/>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2016-03-19T01:19:38Z</dcterms:created>
  <dc:creator>rusty low</dc:creator>
</cp:coreProperties>
</file>