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Lst>
  <p:sldSz cy="6858000" cx="12192000"/>
  <p:notesSz cx="6858000" cy="9144000"/>
  <p:embeddedFontLst>
    <p:embeddedFont>
      <p:font typeface="Play"/>
      <p:regular r:id="rId121"/>
      <p:bold r:id="rId122"/>
    </p:embeddedFont>
    <p:embeddedFont>
      <p:font typeface="Proxima Nova"/>
      <p:regular r:id="rId123"/>
      <p:bold r:id="rId124"/>
      <p:italic r:id="rId125"/>
      <p:boldItalic r:id="rId126"/>
    </p:embeddedFont>
    <p:embeddedFont>
      <p:font typeface="Montserrat"/>
      <p:regular r:id="rId127"/>
      <p:bold r:id="rId128"/>
      <p:italic r:id="rId129"/>
      <p:boldItalic r:id="rId1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31" roundtripDataSignature="AMtx7mjWPD3IHZ+uvpUpnTnLoKOGa3SJ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CE3ED2-C98C-4642-8E72-D981C0D2A64C}">
  <a:tblStyle styleId="{47CE3ED2-C98C-4642-8E72-D981C0D2A64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C622C35-E640-43F4-97E3-A2144FD7B9FB}" styleName="Table_1">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FA5CFA5-E8A9-4D57-BF4D-258BEA898EBE}" styleName="Table_2">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tcStyle>
        <a:fill>
          <a:solidFill>
            <a:srgbClr val="F2F2F2"/>
          </a:solidFill>
        </a:fill>
      </a:tcStyle>
    </a:band1H>
    <a:band2H>
      <a:tcTxStyle/>
    </a:band2H>
    <a:band1V>
      <a:tcTxStyle/>
      <a:tcStyle>
        <a:fill>
          <a:solidFill>
            <a:srgbClr val="F2F2F2"/>
          </a:solidFill>
        </a:fill>
      </a:tcStyle>
    </a:band1V>
    <a:band2V>
      <a:tcTxStyle/>
    </a:band2V>
    <a:lastCol>
      <a:tcTxStyle i="on">
        <a:font>
          <a:latin typeface="Calibri"/>
          <a:ea typeface="Calibri"/>
          <a:cs typeface="Calibri"/>
        </a:font>
      </a:tcTxStyle>
      <a:tcStyle>
        <a:tcBdr>
          <a:left>
            <a:ln cap="flat" cmpd="sng" w="6350">
              <a:solidFill>
                <a:srgbClr val="7F7F7F"/>
              </a:solidFill>
              <a:prstDash val="solid"/>
              <a:round/>
              <a:headEnd len="sm" w="sm" type="none"/>
              <a:tailEnd len="sm" w="sm" type="none"/>
            </a:ln>
          </a:left>
        </a:tcBdr>
        <a:fill>
          <a:solidFill>
            <a:srgbClr val="FFFFFF"/>
          </a:solidFill>
        </a:fill>
      </a:tcStyle>
    </a:lastCol>
    <a:firstCol>
      <a:tcTxStyle i="on">
        <a:font>
          <a:latin typeface="Calibri"/>
          <a:ea typeface="Calibri"/>
          <a:cs typeface="Calibri"/>
        </a:font>
      </a:tcTxStyle>
      <a:tcStyle>
        <a:tcBdr>
          <a:right>
            <a:ln cap="flat" cmpd="sng" w="6350">
              <a:solidFill>
                <a:srgbClr val="7F7F7F"/>
              </a:solidFill>
              <a:prstDash val="solid"/>
              <a:round/>
              <a:headEnd len="sm" w="sm" type="none"/>
              <a:tailEnd len="sm" w="sm" type="none"/>
            </a:ln>
          </a:right>
        </a:tcBdr>
        <a:fill>
          <a:solidFill>
            <a:srgbClr val="FFFFFF"/>
          </a:solidFill>
        </a:fill>
      </a:tcStyle>
    </a:firstCol>
    <a:lastRow>
      <a:tcTxStyle i="on">
        <a:font>
          <a:latin typeface="Calibri"/>
          <a:ea typeface="Calibri"/>
          <a:cs typeface="Calibri"/>
        </a:font>
      </a:tcTxStyle>
      <a:tcStyle>
        <a:tcBdr>
          <a:top>
            <a:ln cap="flat" cmpd="sng" w="6350">
              <a:solidFill>
                <a:srgbClr val="7F7F7F"/>
              </a:solidFill>
              <a:prstDash val="solid"/>
              <a:round/>
              <a:headEnd len="sm" w="sm" type="none"/>
              <a:tailEnd len="sm" w="sm" type="none"/>
            </a:ln>
          </a:top>
        </a:tcBdr>
        <a:fill>
          <a:solidFill>
            <a:srgbClr val="FFFFFF"/>
          </a:solidFill>
        </a:fill>
      </a:tcStyle>
    </a:lastRow>
    <a:seCell>
      <a:tcTxStyle/>
      <a:tcStyle>
        <a:tcBdr>
          <a:left>
            <a:ln cap="flat" cmpd="sng">
              <a:solidFill>
                <a:srgbClr val="000000"/>
              </a:solidFill>
              <a:prstDash val="solid"/>
              <a:round/>
              <a:headEnd len="sm" w="sm" type="none"/>
              <a:tailEnd len="sm" w="sm" type="none"/>
            </a:ln>
          </a:left>
        </a:tcBdr>
      </a:tcStyle>
    </a:seCell>
    <a:swCell>
      <a:tcTxStyle/>
      <a:tcStyle>
        <a:tcBdr>
          <a:right>
            <a:ln cap="flat" cmpd="sng">
              <a:solidFill>
                <a:srgbClr val="000000"/>
              </a:solidFill>
              <a:prstDash val="solid"/>
              <a:round/>
              <a:headEnd len="sm" w="sm" type="none"/>
              <a:tailEnd len="sm" w="sm" type="none"/>
            </a:ln>
          </a:right>
        </a:tcBdr>
      </a:tcStyle>
    </a:swCell>
    <a:firstRow>
      <a:tcTxStyle i="on">
        <a:font>
          <a:latin typeface="Calibri"/>
          <a:ea typeface="Calibri"/>
          <a:cs typeface="Calibri"/>
        </a:font>
      </a:tcTxStyle>
      <a:tcStyle>
        <a:tcBdr>
          <a:bottom>
            <a:ln cap="flat" cmpd="sng" w="6350">
              <a:solidFill>
                <a:srgbClr val="7F7F7F"/>
              </a:solidFill>
              <a:prstDash val="solid"/>
              <a:round/>
              <a:headEnd len="sm" w="sm" type="none"/>
              <a:tailEnd len="sm" w="sm" type="none"/>
            </a:ln>
          </a:bottom>
        </a:tcBdr>
        <a:fill>
          <a:solidFill>
            <a:srgbClr val="FFFFFF"/>
          </a:solidFill>
        </a:fill>
      </a:tcStyle>
    </a:firstRow>
    <a:neCell>
      <a:tcTxStyle/>
      <a:tcStyle>
        <a:tcBdr>
          <a:left>
            <a:ln cap="flat" cmpd="sng">
              <a:solidFill>
                <a:srgbClr val="000000"/>
              </a:solidFill>
              <a:prstDash val="solid"/>
              <a:round/>
              <a:headEnd len="sm" w="sm" type="none"/>
              <a:tailEnd len="sm" w="sm" type="none"/>
            </a:ln>
          </a:left>
        </a:tcBdr>
      </a:tcStyle>
    </a:neCell>
    <a:nwCell>
      <a:tcTxStyle/>
      <a:tcStyle>
        <a:tcBdr>
          <a:right>
            <a:ln cap="flat" cmpd="sng">
              <a:solidFill>
                <a:srgbClr val="000000"/>
              </a:solidFill>
              <a:prstDash val="solid"/>
              <a:round/>
              <a:headEnd len="sm" w="sm" type="none"/>
              <a:tailEnd len="sm" w="sm" type="none"/>
            </a:ln>
          </a:right>
        </a:tcBdr>
      </a:tc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font" Target="fonts/Montserrat-italic.fntdata"/><Relationship Id="rId128" Type="http://schemas.openxmlformats.org/officeDocument/2006/relationships/font" Target="fonts/Montserrat-bold.fntdata"/><Relationship Id="rId127" Type="http://schemas.openxmlformats.org/officeDocument/2006/relationships/font" Target="fonts/Montserrat-regular.fntdata"/><Relationship Id="rId126" Type="http://schemas.openxmlformats.org/officeDocument/2006/relationships/font" Target="fonts/ProximaNova-boldItalic.fntdata"/><Relationship Id="rId26" Type="http://schemas.openxmlformats.org/officeDocument/2006/relationships/slide" Target="slides/slide21.xml"/><Relationship Id="rId121" Type="http://schemas.openxmlformats.org/officeDocument/2006/relationships/font" Target="fonts/Play-regular.fntdata"/><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ProximaNova-italic.fntdata"/><Relationship Id="rId29" Type="http://schemas.openxmlformats.org/officeDocument/2006/relationships/slide" Target="slides/slide24.xml"/><Relationship Id="rId124" Type="http://schemas.openxmlformats.org/officeDocument/2006/relationships/font" Target="fonts/ProximaNova-bold.fntdata"/><Relationship Id="rId123" Type="http://schemas.openxmlformats.org/officeDocument/2006/relationships/font" Target="fonts/ProximaNova-regular.fntdata"/><Relationship Id="rId122" Type="http://schemas.openxmlformats.org/officeDocument/2006/relationships/font" Target="fonts/Play-bold.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1" Type="http://customschemas.google.com/relationships/presentationmetadata" Target="metadata"/><Relationship Id="rId130" Type="http://schemas.openxmlformats.org/officeDocument/2006/relationships/font" Target="fonts/Montserrat-boldItalic.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88" name="Google Shape;18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5" name="Google Shape;975;p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976" name="Google Shape;976;p1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88" name="Google Shape;988;p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98" name="Google Shape;998;p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06" name="Google Shape;1006;p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4" name="Google Shape;1014;p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s"/>
              <a:t>Placeholder for now. </a:t>
            </a:r>
            <a:endParaRPr/>
          </a:p>
        </p:txBody>
      </p:sp>
      <p:sp>
        <p:nvSpPr>
          <p:cNvPr id="1015" name="Google Shape;1015;p1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23" name="Google Shape;1023;p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30" name="Google Shape;1030;p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7" name="Google Shape;1037;p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038" name="Google Shape;1038;p12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46" name="Google Shape;1046;p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54" name="Google Shape;1054;p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00" name="Google Shape;200;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60" name="Google Shape;1060;p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1f7aa13143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66" name="Google Shape;1066;g1f7aa13143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1f7aa13143c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72" name="Google Shape;1072;g1f7aa13143c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9" name="Google Shape;107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9" name="Google Shape;108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9:notes"/>
          <p:cNvSpPr txBox="1"/>
          <p:nvPr>
            <p:ph idx="1" type="body"/>
          </p:nvPr>
        </p:nvSpPr>
        <p:spPr>
          <a:xfrm>
            <a:off x="685800" y="4400549"/>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100" name="Google Shape;110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12" name="Google Shape;21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44" name="Google Shape;244;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7" name="Google Shape;257;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5" name="Google Shape;26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76" name="Google Shape;276;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84" name="Google Shape;284;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92" name="Google Shape;292;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00" name="Google Shape;300;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16" name="Google Shape;316;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23" name="Google Shape;323;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31" name="Google Shape;331;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41" name="Google Shape;34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54" name="Google Shape;354;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2" name="Google Shape;11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60" name="Google Shape;360;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66" name="Google Shape;366;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84" name="Google Shape;384;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95" name="Google Shape;395;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03" name="Google Shape;403;p5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11" name="Google Shape;411;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19" name="Google Shape;419;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28" name="Google Shape;428;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f59484b72c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38" name="Google Shape;438;g1f59484b72c_1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9" name="Google Shape;11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50" name="Google Shape;450;p6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57" name="Google Shape;457;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68" name="Google Shape;468;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77" name="Google Shape;477;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83" name="Google Shape;483;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92" name="Google Shape;492;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99" name="Google Shape;499;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11" name="Google Shape;511;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19" name="Google Shape;519;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28" name="Google Shape;528;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3" name="Google Shape;13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36" name="Google Shape;536;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42" name="Google Shape;542;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51" name="Google Shape;551;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57" name="Google Shape;557;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67" name="Google Shape;567;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78" name="Google Shape;578;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84" name="Google Shape;584;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90" name="Google Shape;590;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96" name="Google Shape;596;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02" name="Google Shape;602;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3" name="Google Shape;143;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10" name="Google Shape;610;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19" name="Google Shape;619;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6" name="Google Shape;62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643" name="Google Shape;643;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688" name="Google Shape;688;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1" name="Google Shape;15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cbb1fd91a5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6" name="Google Shape;706;g2cbb1fd91a5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12" name="Google Shape;712;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31" name="Google Shape;731;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37" name="Google Shape;737;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44" name="Google Shape;744;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53" name="Google Shape;753;p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59" name="Google Shape;759;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67" name="Google Shape;767;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73" name="Google Shape;773;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79" name="Google Shape;779;p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5" name="Google Shape;16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87" name="Google Shape;787;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93" name="Google Shape;793;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03" name="Google Shape;803;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10" name="Google Shape;810;p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18" name="Google Shape;818;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25" name="Google Shape;825;p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33" name="Google Shape;833;p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841" name="Google Shape;841;p10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9" name="Google Shape;849;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850" name="Google Shape;850;p1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1" name="Google Shape;861;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862" name="Google Shape;862;p1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5" name="Google Shape;17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2" name="Google Shape;872;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873" name="Google Shape;873;p1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83" name="Google Shape;883;p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1" name="Google Shape;891;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892" name="Google Shape;892;p1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99" name="Google Shape;899;p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07" name="Google Shape;907;p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20" name="Google Shape;920;p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4" name="Google Shape;934;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935" name="Google Shape;935;p1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6" name="Google Shape;946;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947" name="Google Shape;947;p1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7" name="Google Shape;957;p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958" name="Google Shape;958;p1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66" name="Google Shape;966;p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p:cSld name="Diapositivo de Título">
    <p:spTree>
      <p:nvGrpSpPr>
        <p:cNvPr id="15" name="Shape 15"/>
        <p:cNvGrpSpPr/>
        <p:nvPr/>
      </p:nvGrpSpPr>
      <p:grpSpPr>
        <a:xfrm>
          <a:off x="0" y="0"/>
          <a:ext cx="0" cy="0"/>
          <a:chOff x="0" y="0"/>
          <a:chExt cx="0" cy="0"/>
        </a:xfrm>
      </p:grpSpPr>
      <p:pic>
        <p:nvPicPr>
          <p:cNvPr descr="Uma imagem com planta, árvore, desenho, ilustração&#10;&#10;Descrição gerada automaticamente" id="16" name="Google Shape;16;p1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Google Shape;17;p11"/>
          <p:cNvSpPr txBox="1"/>
          <p:nvPr>
            <p:ph type="ctrTitle"/>
          </p:nvPr>
        </p:nvSpPr>
        <p:spPr>
          <a:xfrm>
            <a:off x="558141" y="2413330"/>
            <a:ext cx="4446440" cy="177866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42" name="Shape 42"/>
        <p:cNvGrpSpPr/>
        <p:nvPr/>
      </p:nvGrpSpPr>
      <p:grpSpPr>
        <a:xfrm>
          <a:off x="0" y="0"/>
          <a:ext cx="0" cy="0"/>
          <a:chOff x="0" y="0"/>
          <a:chExt cx="0" cy="0"/>
        </a:xfrm>
      </p:grpSpPr>
      <p:sp>
        <p:nvSpPr>
          <p:cNvPr id="43" name="Google Shape;43;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49" name="Shape 49"/>
        <p:cNvGrpSpPr/>
        <p:nvPr/>
      </p:nvGrpSpPr>
      <p:grpSpPr>
        <a:xfrm>
          <a:off x="0" y="0"/>
          <a:ext cx="0" cy="0"/>
          <a:chOff x="0" y="0"/>
          <a:chExt cx="0" cy="0"/>
        </a:xfrm>
      </p:grpSpPr>
      <p:sp>
        <p:nvSpPr>
          <p:cNvPr id="50" name="Google Shape;50;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58" name="Shape 58"/>
        <p:cNvGrpSpPr/>
        <p:nvPr/>
      </p:nvGrpSpPr>
      <p:grpSpPr>
        <a:xfrm>
          <a:off x="0" y="0"/>
          <a:ext cx="0" cy="0"/>
          <a:chOff x="0" y="0"/>
          <a:chExt cx="0" cy="0"/>
        </a:xfrm>
      </p:grpSpPr>
      <p:sp>
        <p:nvSpPr>
          <p:cNvPr id="59" name="Google Shape;59;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63" name="Shape 63"/>
        <p:cNvGrpSpPr/>
        <p:nvPr/>
      </p:nvGrpSpPr>
      <p:grpSpPr>
        <a:xfrm>
          <a:off x="0" y="0"/>
          <a:ext cx="0" cy="0"/>
          <a:chOff x="0" y="0"/>
          <a:chExt cx="0" cy="0"/>
        </a:xfrm>
      </p:grpSpPr>
      <p:sp>
        <p:nvSpPr>
          <p:cNvPr id="64" name="Google Shape;6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67" name="Shape 67"/>
        <p:cNvGrpSpPr/>
        <p:nvPr/>
      </p:nvGrpSpPr>
      <p:grpSpPr>
        <a:xfrm>
          <a:off x="0" y="0"/>
          <a:ext cx="0" cy="0"/>
          <a:chOff x="0" y="0"/>
          <a:chExt cx="0" cy="0"/>
        </a:xfrm>
      </p:grpSpPr>
      <p:sp>
        <p:nvSpPr>
          <p:cNvPr id="68" name="Google Shape;68;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0" name="Google Shape;70;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74" name="Shape 74"/>
        <p:cNvGrpSpPr/>
        <p:nvPr/>
      </p:nvGrpSpPr>
      <p:grpSpPr>
        <a:xfrm>
          <a:off x="0" y="0"/>
          <a:ext cx="0" cy="0"/>
          <a:chOff x="0" y="0"/>
          <a:chExt cx="0" cy="0"/>
        </a:xfrm>
      </p:grpSpPr>
      <p:sp>
        <p:nvSpPr>
          <p:cNvPr id="75" name="Google Shape;75;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3"/>
          <p:cNvSpPr/>
          <p:nvPr>
            <p:ph idx="2" type="pic"/>
          </p:nvPr>
        </p:nvSpPr>
        <p:spPr>
          <a:xfrm>
            <a:off x="5183188" y="987425"/>
            <a:ext cx="6172200" cy="4873625"/>
          </a:xfrm>
          <a:prstGeom prst="rect">
            <a:avLst/>
          </a:prstGeom>
          <a:noFill/>
          <a:ln>
            <a:noFill/>
          </a:ln>
        </p:spPr>
      </p:sp>
      <p:sp>
        <p:nvSpPr>
          <p:cNvPr id="77" name="Google Shape;77;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 name="Google Shape;7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81" name="Shape 81"/>
        <p:cNvGrpSpPr/>
        <p:nvPr/>
      </p:nvGrpSpPr>
      <p:grpSpPr>
        <a:xfrm>
          <a:off x="0" y="0"/>
          <a:ext cx="0" cy="0"/>
          <a:chOff x="0" y="0"/>
          <a:chExt cx="0" cy="0"/>
        </a:xfrm>
      </p:grpSpPr>
      <p:sp>
        <p:nvSpPr>
          <p:cNvPr id="82" name="Google Shape;8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87" name="Shape 87"/>
        <p:cNvGrpSpPr/>
        <p:nvPr/>
      </p:nvGrpSpPr>
      <p:grpSpPr>
        <a:xfrm>
          <a:off x="0" y="0"/>
          <a:ext cx="0" cy="0"/>
          <a:chOff x="0" y="0"/>
          <a:chExt cx="0" cy="0"/>
        </a:xfrm>
      </p:grpSpPr>
      <p:sp>
        <p:nvSpPr>
          <p:cNvPr id="88" name="Google Shape;88;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o de Título" type="title">
  <p:cSld name="TITLE">
    <p:spTree>
      <p:nvGrpSpPr>
        <p:cNvPr id="93" name="Shape 93"/>
        <p:cNvGrpSpPr/>
        <p:nvPr/>
      </p:nvGrpSpPr>
      <p:grpSpPr>
        <a:xfrm>
          <a:off x="0" y="0"/>
          <a:ext cx="0" cy="0"/>
          <a:chOff x="0" y="0"/>
          <a:chExt cx="0" cy="0"/>
        </a:xfrm>
      </p:grpSpPr>
      <p:sp>
        <p:nvSpPr>
          <p:cNvPr id="94" name="Google Shape;94;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6" name="Google Shape;9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e Objeto">
  <p:cSld name="1_Título e Objeto">
    <p:spTree>
      <p:nvGrpSpPr>
        <p:cNvPr id="18" name="Shape 18"/>
        <p:cNvGrpSpPr/>
        <p:nvPr/>
      </p:nvGrpSpPr>
      <p:grpSpPr>
        <a:xfrm>
          <a:off x="0" y="0"/>
          <a:ext cx="0" cy="0"/>
          <a:chOff x="0" y="0"/>
          <a:chExt cx="0" cy="0"/>
        </a:xfrm>
      </p:grpSpPr>
      <p:pic>
        <p:nvPicPr>
          <p:cNvPr descr="Uma imagem com captura de ecrã, texto, design&#10;&#10;Descrição gerada automaticamente" id="19" name="Google Shape;19;p1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0" name="Google Shape;20;p13"/>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21" name="Shape 21"/>
        <p:cNvGrpSpPr/>
        <p:nvPr/>
      </p:nvGrpSpPr>
      <p:grpSpPr>
        <a:xfrm>
          <a:off x="0" y="0"/>
          <a:ext cx="0" cy="0"/>
          <a:chOff x="0" y="0"/>
          <a:chExt cx="0" cy="0"/>
        </a:xfrm>
      </p:grpSpPr>
      <p:pic>
        <p:nvPicPr>
          <p:cNvPr descr="Uma imagem com texto, captura de ecrã, Árvore de natal, design&#10;&#10;Descrição gerada automaticamente" id="22" name="Google Shape;22;p1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 name="Google Shape;23;p12"/>
          <p:cNvSpPr txBox="1"/>
          <p:nvPr>
            <p:ph type="title"/>
          </p:nvPr>
        </p:nvSpPr>
        <p:spPr>
          <a:xfrm>
            <a:off x="636319" y="780762"/>
            <a:ext cx="10919362"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2"/>
          <p:cNvSpPr txBox="1"/>
          <p:nvPr>
            <p:ph idx="1" type="body"/>
          </p:nvPr>
        </p:nvSpPr>
        <p:spPr>
          <a:xfrm>
            <a:off x="636318" y="2106325"/>
            <a:ext cx="10919361" cy="40706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25" name="Shape 2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6" name="Shape 2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ítulo e Objeto">
  <p:cSld name="2_Título e Objeto">
    <p:spTree>
      <p:nvGrpSpPr>
        <p:cNvPr id="27" name="Shape 27"/>
        <p:cNvGrpSpPr/>
        <p:nvPr/>
      </p:nvGrpSpPr>
      <p:grpSpPr>
        <a:xfrm>
          <a:off x="0" y="0"/>
          <a:ext cx="0" cy="0"/>
          <a:chOff x="0" y="0"/>
          <a:chExt cx="0" cy="0"/>
        </a:xfrm>
      </p:grpSpPr>
      <p:pic>
        <p:nvPicPr>
          <p:cNvPr descr="Uma imagem com árvore, texto, captura de ecrã, planta&#10;&#10;Descrição gerada automaticamente" id="28" name="Google Shape;28;p1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 name="Google Shape;29;p14"/>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ítulo e Objeto">
  <p:cSld name="3_Título e Objeto">
    <p:spTree>
      <p:nvGrpSpPr>
        <p:cNvPr id="30" name="Shape 30"/>
        <p:cNvGrpSpPr/>
        <p:nvPr/>
      </p:nvGrpSpPr>
      <p:grpSpPr>
        <a:xfrm>
          <a:off x="0" y="0"/>
          <a:ext cx="0" cy="0"/>
          <a:chOff x="0" y="0"/>
          <a:chExt cx="0" cy="0"/>
        </a:xfrm>
      </p:grpSpPr>
      <p:pic>
        <p:nvPicPr>
          <p:cNvPr descr="Uma imagem com texto, árvore, captura de ecrã, planta&#10;&#10;Descrição gerada automaticamente" id="31" name="Google Shape;31;p1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 name="Google Shape;32;p15"/>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p:cSld name="1_Em branco">
    <p:spTree>
      <p:nvGrpSpPr>
        <p:cNvPr id="33" name="Shape 33"/>
        <p:cNvGrpSpPr/>
        <p:nvPr/>
      </p:nvGrpSpPr>
      <p:grpSpPr>
        <a:xfrm>
          <a:off x="0" y="0"/>
          <a:ext cx="0" cy="0"/>
          <a:chOff x="0" y="0"/>
          <a:chExt cx="0" cy="0"/>
        </a:xfrm>
      </p:grpSpPr>
      <p:pic>
        <p:nvPicPr>
          <p:cNvPr descr="Uma imagem com texto, captura de ecrã, árvore&#10;&#10;Descrição gerada automaticamente" id="34" name="Google Shape;34;p1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5" name="Google Shape;35;p16"/>
          <p:cNvSpPr txBox="1"/>
          <p:nvPr>
            <p:ph type="title"/>
          </p:nvPr>
        </p:nvSpPr>
        <p:spPr>
          <a:xfrm>
            <a:off x="5459607" y="1843553"/>
            <a:ext cx="5669200" cy="28528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sz="440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36" name="Shape 36"/>
        <p:cNvGrpSpPr/>
        <p:nvPr/>
      </p:nvGrpSpPr>
      <p:grpSpPr>
        <a:xfrm>
          <a:off x="0" y="0"/>
          <a:ext cx="0" cy="0"/>
          <a:chOff x="0" y="0"/>
          <a:chExt cx="0" cy="0"/>
        </a:xfrm>
      </p:grpSpPr>
      <p:sp>
        <p:nvSpPr>
          <p:cNvPr id="37" name="Google Shape;37;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9" name="Google Shape;39;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hyperlink" Target="https://gml.noaa.gov/ccgg/trends/" TargetMode="External"/><Relationship Id="rId5" Type="http://schemas.openxmlformats.org/officeDocument/2006/relationships/hyperlink" Target="https://keelingcurve.ucsd.edu/"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 Id="rId3" Type="http://schemas.openxmlformats.org/officeDocument/2006/relationships/image" Target="../media/image10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 Id="rId3" Type="http://schemas.openxmlformats.org/officeDocument/2006/relationships/hyperlink" Target="https://exchange.iseesystems.com/public/globeprogram/biomass-accumulation-model" TargetMode="External"/><Relationship Id="rId4" Type="http://schemas.openxmlformats.org/officeDocument/2006/relationships/image" Target="../media/image107.png"/><Relationship Id="rId5" Type="http://schemas.openxmlformats.org/officeDocument/2006/relationships/image" Target="../media/image11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image" Target="../media/image11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hyperlink" Target="https://www.globe.gov/documents/355050/2713218c-4388-4251-9c78-6aa135a9d097" TargetMode="External"/><Relationship Id="rId4" Type="http://schemas.openxmlformats.org/officeDocument/2006/relationships/image" Target="../media/image11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hyperlink" Target="https://www.youtube.com/watch?v=K8vQvYOprVU&amp;feature=youtu.be" TargetMode="External"/><Relationship Id="rId4" Type="http://schemas.openxmlformats.org/officeDocument/2006/relationships/hyperlink" Target="https://www.youtube.com/watch?v=K8vQvYOprVU&amp;feature=youtu.be" TargetMode="External"/><Relationship Id="rId5" Type="http://schemas.openxmlformats.org/officeDocument/2006/relationships/hyperlink" Target="http://www.youtube.com/watch?v=K8vQvYOprVU" TargetMode="External"/><Relationship Id="rId6" Type="http://schemas.openxmlformats.org/officeDocument/2006/relationships/image" Target="../media/image105.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 Id="rId3" Type="http://schemas.openxmlformats.org/officeDocument/2006/relationships/hyperlink" Target="https://www.globe.gov/documents/355050/2713218c-4388-4251-9c78-6aa135a9d097" TargetMode="External"/><Relationship Id="rId4" Type="http://schemas.openxmlformats.org/officeDocument/2006/relationships/image" Target="../media/image12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 Id="rId3" Type="http://schemas.openxmlformats.org/officeDocument/2006/relationships/image" Target="../media/image11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 Id="rId3" Type="http://schemas.openxmlformats.org/officeDocument/2006/relationships/hyperlink" Target="https://exchange.iseesystems.com/public/globeprogam/simple-global-carbon-cycle-model/index.html#page1" TargetMode="External"/><Relationship Id="rId4" Type="http://schemas.openxmlformats.org/officeDocument/2006/relationships/hyperlink" Target="https://www.globe.gov/documents/355050/41927208/Simple+Global+Carbon+Cycle+Model+Teacher+Guide/9ed6f445-9707-4026-bfc1-3468cf9989ec" TargetMode="External"/><Relationship Id="rId5" Type="http://schemas.openxmlformats.org/officeDocument/2006/relationships/image" Target="../media/image129.png"/><Relationship Id="rId6" Type="http://schemas.openxmlformats.org/officeDocument/2006/relationships/image" Target="../media/image11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 Id="rId3" Type="http://schemas.openxmlformats.org/officeDocument/2006/relationships/hyperlink" Target="https://exchange.iseesystems.com/public/globeprogam/global-carbon-cycle-model-with-feedbacks/index.html#page1" TargetMode="External"/><Relationship Id="rId4" Type="http://schemas.openxmlformats.org/officeDocument/2006/relationships/hyperlink" Target="https://www.globe.gov/documents/355050/41927208/Global+Carbon+Cycle+Model+with+Feedbacks+Teacher+Guide/1487e078-6b6f-48a8-a766-c45e17aba1db" TargetMode="External"/><Relationship Id="rId5" Type="http://schemas.openxmlformats.org/officeDocument/2006/relationships/image" Target="../media/image117.png"/><Relationship Id="rId6" Type="http://schemas.openxmlformats.org/officeDocument/2006/relationships/image" Target="../media/image12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 Id="rId3" Type="http://schemas.openxmlformats.org/officeDocument/2006/relationships/hyperlink" Target="https://www.globe.gov/web/biosphere/protocols/carbon-cycle" TargetMode="External"/><Relationship Id="rId4" Type="http://schemas.openxmlformats.org/officeDocument/2006/relationships/image" Target="../media/image1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hyperlink" Target="https://gml.noaa.gov/ccgg/trends/" TargetMode="External"/><Relationship Id="rId5" Type="http://schemas.openxmlformats.org/officeDocument/2006/relationships/hyperlink" Target="https://keelingcurve.ucsd.edu/"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hyperlink" Target="https://www.nasa.gov/feature/goddard/carbon-climate" TargetMode="External"/><Relationship Id="rId4" Type="http://schemas.openxmlformats.org/officeDocument/2006/relationships/hyperlink" Target="https://climate.nasa.gov/" TargetMode="External"/><Relationship Id="rId9" Type="http://schemas.openxmlformats.org/officeDocument/2006/relationships/hyperlink" Target="http://exchange.iseesystems.com/" TargetMode="External"/><Relationship Id="rId5" Type="http://schemas.openxmlformats.org/officeDocument/2006/relationships/hyperlink" Target="http://www.globalcarbonproject.org/" TargetMode="External"/><Relationship Id="rId6" Type="http://schemas.openxmlformats.org/officeDocument/2006/relationships/hyperlink" Target="https://www.globe.gov/documents/355050/14396119/SystemsAndModelsIntroduction.pdf/c1589f8a-b76f-4922-8a67-5fee8c26777c" TargetMode="External"/><Relationship Id="rId7" Type="http://schemas.openxmlformats.org/officeDocument/2006/relationships/hyperlink" Target="https://www.globe.gov/documents/355050/14396119/SystemsAndModelsIntroduction.pdf/c1589f8a-b76f-4922-8a67-5fee8c26777c" TargetMode="External"/><Relationship Id="rId8" Type="http://schemas.openxmlformats.org/officeDocument/2006/relationships/hyperlink" Target="https://www.globe.gov/web/biosphere/protocols/carbon-cycle"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24.jpg"/><Relationship Id="rId4" Type="http://schemas.openxmlformats.org/officeDocument/2006/relationships/image" Target="../media/image130.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22.png"/><Relationship Id="rId4" Type="http://schemas.openxmlformats.org/officeDocument/2006/relationships/image" Target="../media/image131.jpg"/><Relationship Id="rId5" Type="http://schemas.openxmlformats.org/officeDocument/2006/relationships/image" Target="../media/image127.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5.xml"/><Relationship Id="rId3" Type="http://schemas.openxmlformats.org/officeDocument/2006/relationships/image" Target="../media/image128.png"/><Relationship Id="rId4" Type="http://schemas.openxmlformats.org/officeDocument/2006/relationships/image" Target="../media/image126.png"/><Relationship Id="rId5" Type="http://schemas.openxmlformats.org/officeDocument/2006/relationships/image" Target="../media/image1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hyperlink" Target="https://gml.noaa.gov/ccgg/trends/" TargetMode="External"/><Relationship Id="rId5" Type="http://schemas.openxmlformats.org/officeDocument/2006/relationships/hyperlink" Target="https://keelingcurve.ucsd.ed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earth.nullschool.net/#current/chem/surface/level/overlay=co2sc/patterson/loc=-68.077,-38.966" TargetMode="External"/><Relationship Id="rId4" Type="http://schemas.openxmlformats.org/officeDocument/2006/relationships/image" Target="../media/image40.png"/><Relationship Id="rId5" Type="http://schemas.openxmlformats.org/officeDocument/2006/relationships/hyperlink" Target="https://earth.nullschool.net/#current/chem/surface/level/overlay=co2sc/patterson/loc=-68.077,-38.966"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s://earth.nullschool.net/#current/chem/surface/level/overlay=cosc/patterson/loc=-68.077,-38.966" TargetMode="External"/><Relationship Id="rId4" Type="http://schemas.openxmlformats.org/officeDocument/2006/relationships/hyperlink" Target="https://earth.nullschool.net/#current/chem/surface/level/overlay=cosc/patterson/loc=-68.077,-38.966" TargetMode="External"/><Relationship Id="rId5"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s://youtu.be/j3xQRH_d3Wc?si=7cbCK5Gf68hpYc7I" TargetMode="External"/><Relationship Id="rId4" Type="http://schemas.openxmlformats.org/officeDocument/2006/relationships/hyperlink" Target="http://www.youtube.com/watch?v=j3xQRH_d3Wc" TargetMode="External"/><Relationship Id="rId5"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s://youtu.be/_8VqWKZIPrM?si=pfF67kJj5nKdU1Yk" TargetMode="External"/><Relationship Id="rId4" Type="http://schemas.openxmlformats.org/officeDocument/2006/relationships/hyperlink" Target="http://www.youtube.com/watch?v=_8VqWKZIPrM" TargetMode="External"/><Relationship Id="rId5"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4.jp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s://youtu.be/LwRTw_7NNJs?si=XZvg9XL3dPu4ZpEp" TargetMode="External"/><Relationship Id="rId4" Type="http://schemas.openxmlformats.org/officeDocument/2006/relationships/hyperlink" Target="http://www.youtube.com/watch?v=LwRTw_7NNJs" TargetMode="External"/><Relationship Id="rId5"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hyperlink" Target="https://worldview.earthdata.nasa.gov/?v=-62.89211270122662,-16.865339662395147,-62.41796931973336,-16.661235753642966&amp;l=Reference_Labels_15m(hidden),Reference_Features_15m(hidden),Coastlines_15m,HLS_L30_Nadir_BRDF_Adjusted_Reflectance,Landsat_WELD_CorrectedReflectance_Bands743_Global_Monthly,VIIRS_NOAA20_CorrectedReflectance_TrueColor(hidden),VIIRS_SNPP_CorrectedReflectance_TrueColor(hidden),MODIS_Aqua_CorrectedReflectance_TrueColor(hidden),MODIS_Terra_CorrectedReflectance_TrueColor(hidden)&amp;lg=false&amp;l1=Reference_Labels_15m(hidden),Reference_Features_15m(hidden),Coastlines_15m,HLS_L30_Nadir_BRDF_Adjusted_Reflectance,Landsat_WELD_CorrectedReflectance_Bands743_Global_Monthly,VIIRS_NOAA20_CorrectedReflectance_TrueColor(hidden),VIIRS_SNPP_CorrectedReflectance_TrueColor(hidden),MODIS_Aqua_CorrectedReflectance_TrueColor(hidden),MODIS_Terra_CorrectedReflectance_TrueColor(hidden)&amp;lg1=false&amp;ca=false&amp;cv=57&amp;s=-121.969,37.7795%2B-62.4924,-16.6133&amp;t=2021-04-13-T02%3A24%3A56Z&amp;t1=1986-07-06-T02%3A24%3A56Z" TargetMode="External"/><Relationship Id="rId4" Type="http://schemas.openxmlformats.org/officeDocument/2006/relationships/image" Target="../media/image44.png"/><Relationship Id="rId5" Type="http://schemas.openxmlformats.org/officeDocument/2006/relationships/hyperlink" Target="https://worldview.earthdata.nasa.gov/?v=-62.89211270122662,-16.865339662395147,-62.41796931973336,-16.661235753642966&amp;l=Reference_Labels_15m(hidden),Reference_Features_15m(hidden),Coastlines_15m,HLS_L30_Nadir_BRDF_Adjusted_Reflectance,Landsat_WELD_CorrectedReflectance_Bands743_Global_Monthly,VIIRS_NOAA20_CorrectedReflectance_TrueColor(hidden),VIIRS_SNPP_CorrectedReflectance_TrueColor(hidden),MODIS_Aqua_CorrectedReflectance_TrueColor(hidden),MODIS_Terra_CorrectedReflectance_TrueColor(hidden)&amp;lg=false&amp;l1=Reference_Labels_15m(hidden),Reference_Features_15m(hidden),Coastlines_15m,HLS_L30_Nadir_BRDF_Adjusted_Reflectance,Landsat_WELD_CorrectedReflectance_Bands743_Global_Monthly,VIIRS_NOAA20_CorrectedReflectance_TrueColor(hidden),VIIRS_SNPP_CorrectedReflectance_TrueColor(hidden),MODIS_Aqua_CorrectedReflectance_TrueColor(hidden),MODIS_Terra_CorrectedReflectance_TrueColor(hidden)&amp;lg1=false&amp;ca=false&amp;cv=57&amp;s=-121.969,37.7795%2B-62.4924,-16.6133&amp;t=2021-04-13-T02%3A24%3A56Z&amp;t1=1986-07-06-T02%3A24%3A56Z" TargetMode="External"/><Relationship Id="rId6" Type="http://schemas.openxmlformats.org/officeDocument/2006/relationships/hyperlink" Target="https://www.globe.gov/documents/14034/113287791/E-book+Bi%C3%B3sfera.pdf/a01b0e7f-ac6d-e75d-a333-3dd06947fbd1?t=1693448603688"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7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2.jp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39.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74.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73.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38.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0" Type="http://schemas.openxmlformats.org/officeDocument/2006/relationships/image" Target="../media/image23.jpg"/><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2.jpg"/><Relationship Id="rId5" Type="http://schemas.openxmlformats.org/officeDocument/2006/relationships/image" Target="../media/image99.png"/><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8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83.png"/><Relationship Id="rId4" Type="http://schemas.openxmlformats.org/officeDocument/2006/relationships/image" Target="../media/image50.png"/><Relationship Id="rId5"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hyperlink" Target="https://www.globe.gov/documents/355050/8d8f96ed-62bf-47d1-a992-9a200a63f693" TargetMode="Externa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hyperlink" Target="https://www.globe.gov/documents/355050/8d8f96ed-62bf-47d1-a992-9a200a63f693" TargetMode="External"/><Relationship Id="rId4" Type="http://schemas.openxmlformats.org/officeDocument/2006/relationships/hyperlink" Target="https://www.childhoodbynature.com/how-to-make-tree-cookies/" TargetMode="External"/><Relationship Id="rId5" Type="http://schemas.openxmlformats.org/officeDocument/2006/relationships/hyperlink" Target="https://www.globe.gov/documents/355050/a4f1839d-7ae7-4e9f-b8d7-3488d2b80708" TargetMode="External"/><Relationship Id="rId6" Type="http://schemas.openxmlformats.org/officeDocument/2006/relationships/hyperlink" Target="https://www.globe.gov/documents/355050/752715f1-a78e-498f-ac44-40663fb32f4d"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56.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hyperlink" Target="https://www.globe.gov/documents/355050/752715f1-a78e-498f-ac44-40663fb32f4d" TargetMode="Externa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69.png"/><Relationship Id="rId4" Type="http://schemas.openxmlformats.org/officeDocument/2006/relationships/image" Target="../media/image5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60.jp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67.png"/><Relationship Id="rId4" Type="http://schemas.openxmlformats.org/officeDocument/2006/relationships/hyperlink" Target="https://www.globe.gov/documents/355050/752715f1-a78e-498f-ac44-40663fb32f4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21.png"/><Relationship Id="rId5" Type="http://schemas.openxmlformats.org/officeDocument/2006/relationships/image" Target="../media/image2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hyperlink" Target="https://www.globe.gov/documents/355050/ee51d7e8-66a9-4505-ad58-44019ef17bb1"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hyperlink" Target="https://www.globe.gov/documents/355050/34fcad44-8d33-46b5-97cb-7b596aec8d9b"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61.png"/><Relationship Id="rId4" Type="http://schemas.openxmlformats.org/officeDocument/2006/relationships/image" Target="../media/image72.png"/><Relationship Id="rId5"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66.jpg"/><Relationship Id="rId4" Type="http://schemas.openxmlformats.org/officeDocument/2006/relationships/image" Target="../media/image6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hyperlink" Target="https://data.globe.gov/" TargetMode="External"/><Relationship Id="rId4" Type="http://schemas.openxmlformats.org/officeDocument/2006/relationships/hyperlink" Target="https://www.globe.gov/documents/355050/6af62d54-344b-407a-b1a3-8914a521235a"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hyperlink" Target="https://data.globe.gov/" TargetMode="External"/><Relationship Id="rId4" Type="http://schemas.openxmlformats.org/officeDocument/2006/relationships/hyperlink" Target="https://www.globe.gov/globe-data/data-entry/email-data-entry" TargetMode="External"/><Relationship Id="rId5" Type="http://schemas.openxmlformats.org/officeDocument/2006/relationships/hyperlink" Target="https://www.globe.gov/globe-data/data-entry/data-entry-app"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hyperlink" Target="https://www.globe.gov/documents/355050/41927208/TreeBiomassCarbonAnalysis.pdf/6dad96c7-7b04-432b-b02e-1038a026062f" TargetMode="External"/><Relationship Id="rId4" Type="http://schemas.openxmlformats.org/officeDocument/2006/relationships/hyperlink" Target="https://www.globe.gov/documents/355050/41927208/ShrubSaplingBiomassCarbonAnalysis.pdf/57cf20c4-a688-43f1-9799-e40341cc8e9d" TargetMode="External"/><Relationship Id="rId5" Type="http://schemas.openxmlformats.org/officeDocument/2006/relationships/hyperlink" Target="https://www.globe.gov/documents/355050/41927208/HerbaceousBiomassAnalysis.pdf/d95297bd-588b-4c9a-a635-1432807d94d5" TargetMode="External"/><Relationship Id="rId6" Type="http://schemas.openxmlformats.org/officeDocument/2006/relationships/hyperlink" Target="https://datasearch.globe.gov/"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71.jpg"/><Relationship Id="rId4" Type="http://schemas.openxmlformats.org/officeDocument/2006/relationships/hyperlink" Target="https://neo.gsfc.nasa.gov/view.php?datasetId=MOD17A3H_Y_NP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hyperlink" Target="https://acortar.link/qqA8Md"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hyperlink" Target="https://www.globe.gov/documents/355050/41927208/DeterminingScaleCalculatingArea_SupporingProtocol.pdf/4c50c7f9-3b24-47ed-9959-0c4a482e244b" TargetMode="External"/><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hyperlink" Target="https://www.globe.gov/documents/355050/41927208/CalculatingNPP.pdf/84ea6f4b-29a7-4d2a-82d8-4653104b8610" TargetMode="Externa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9.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77.png"/><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hyperlink" Target="https://www.globe.gov/documents/355050/8d8f96ed-62bf-47d1-a992-9a200a63f693" TargetMode="Externa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7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77.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14.jpg"/><Relationship Id="rId5" Type="http://schemas.openxmlformats.org/officeDocument/2006/relationships/image" Target="../media/image18.png"/><Relationship Id="rId6" Type="http://schemas.openxmlformats.org/officeDocument/2006/relationships/image" Target="../media/image4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1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hyperlink" Target="https://www.globe.gov/documents/355050/14396119/TeacherTemplates.pdf/0bd26c8f-47fd-41e1-ab5a-7732eadaa122"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9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89.png"/><Relationship Id="rId4" Type="http://schemas.openxmlformats.org/officeDocument/2006/relationships/image" Target="../media/image11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hyperlink" Target="https://youtu.be/xcyLphCSHnU?si=RfDLDLaHGJuU6YDC" TargetMode="External"/><Relationship Id="rId4" Type="http://schemas.openxmlformats.org/officeDocument/2006/relationships/hyperlink" Target="http://www.youtube.com/watch?v=xcyLphCSHnU" TargetMode="External"/><Relationship Id="rId5" Type="http://schemas.openxmlformats.org/officeDocument/2006/relationships/image" Target="../media/image9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8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24.png"/><Relationship Id="rId5" Type="http://schemas.openxmlformats.org/officeDocument/2006/relationships/hyperlink" Target="https://gml.noaa.gov/ccgg/trends/" TargetMode="External"/><Relationship Id="rId6" Type="http://schemas.openxmlformats.org/officeDocument/2006/relationships/hyperlink" Target="https://keelingcurve.ucsd.edu/"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12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13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11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8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hyperlink" Target="https://www.globe.gov/documents/355050/7da1ef2a-28eb-43e6-b6ee-e6af26a401f3" TargetMode="External"/><Relationship Id="rId4" Type="http://schemas.openxmlformats.org/officeDocument/2006/relationships/hyperlink" Target="https://www.globe.gov/documents/355050/7da1ef2a-28eb-43e6-b6ee-e6af26a401f3" TargetMode="External"/><Relationship Id="rId5" Type="http://schemas.openxmlformats.org/officeDocument/2006/relationships/image" Target="../media/image9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8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hyperlink" Target="https://exchange.iseesystems.com/public/globeprogam/paperclip-tutorial-model"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image" Target="../media/image96.png"/><Relationship Id="rId4" Type="http://schemas.openxmlformats.org/officeDocument/2006/relationships/hyperlink" Target="https://exchange.iseesystems.com/public/globeprogam/paperclip-tutorial-model"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 Id="rId3" Type="http://schemas.openxmlformats.org/officeDocument/2006/relationships/image" Target="../media/image9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1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4.png"/><Relationship Id="rId5" Type="http://schemas.openxmlformats.org/officeDocument/2006/relationships/hyperlink" Target="https://gml.noaa.gov/ccgg/trends/" TargetMode="External"/><Relationship Id="rId6" Type="http://schemas.openxmlformats.org/officeDocument/2006/relationships/hyperlink" Target="https://keelingcurve.ucsd.edu/"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 Id="rId3" Type="http://schemas.openxmlformats.org/officeDocument/2006/relationships/image" Target="../media/image9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 Id="rId3" Type="http://schemas.openxmlformats.org/officeDocument/2006/relationships/image" Target="../media/image102.png"/><Relationship Id="rId4" Type="http://schemas.openxmlformats.org/officeDocument/2006/relationships/hyperlink" Target="https://exchange.iseesystems.com/public/globeprogam/paperclip-tutorial-model/index.html#page4"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 Id="rId3" Type="http://schemas.openxmlformats.org/officeDocument/2006/relationships/image" Target="../media/image9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 Id="rId3" Type="http://schemas.openxmlformats.org/officeDocument/2006/relationships/image" Target="../media/image102.png"/><Relationship Id="rId4" Type="http://schemas.openxmlformats.org/officeDocument/2006/relationships/hyperlink" Target="https://exchange.iseesystems.com/public/globeprogam/paperclip-tutorial-model/index.html#page4"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 Id="rId3" Type="http://schemas.openxmlformats.org/officeDocument/2006/relationships/image" Target="../media/image11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 Id="rId3" Type="http://schemas.openxmlformats.org/officeDocument/2006/relationships/image" Target="../media/image100.png"/><Relationship Id="rId4" Type="http://schemas.openxmlformats.org/officeDocument/2006/relationships/hyperlink" Target="https://exchange.iseesystems.com/public/globeprogam/paperclip-tutorial-model/index.html#page1"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 Id="rId3" Type="http://schemas.openxmlformats.org/officeDocument/2006/relationships/image" Target="../media/image10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 Id="rId3" Type="http://schemas.openxmlformats.org/officeDocument/2006/relationships/image" Target="../media/image10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10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 Id="rId3" Type="http://schemas.openxmlformats.org/officeDocument/2006/relationships/image" Target="../media/image113.png"/><Relationship Id="rId4" Type="http://schemas.openxmlformats.org/officeDocument/2006/relationships/hyperlink" Target="https://exchange.iseesystems.com/public/globeprogram/biomass-accumulation-model"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
          <p:cNvSpPr txBox="1"/>
          <p:nvPr>
            <p:ph type="ctrTitle"/>
          </p:nvPr>
        </p:nvSpPr>
        <p:spPr>
          <a:xfrm>
            <a:off x="558141" y="2413330"/>
            <a:ext cx="4446440" cy="177866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a:t>Almacenamiento de Carbono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descr="CO2 Trend for Mauna Loa" id="190" name="Google Shape;190;p35"/>
          <p:cNvPicPr preferRelativeResize="0"/>
          <p:nvPr/>
        </p:nvPicPr>
        <p:blipFill rotWithShape="1">
          <a:blip r:embed="rId3">
            <a:alphaModFix/>
          </a:blip>
          <a:srcRect b="0" l="0" r="0" t="3653"/>
          <a:stretch/>
        </p:blipFill>
        <p:spPr>
          <a:xfrm>
            <a:off x="2735218" y="1993537"/>
            <a:ext cx="5715970" cy="4130387"/>
          </a:xfrm>
          <a:prstGeom prst="rect">
            <a:avLst/>
          </a:prstGeom>
          <a:noFill/>
          <a:ln>
            <a:noFill/>
          </a:ln>
        </p:spPr>
      </p:pic>
      <p:sp>
        <p:nvSpPr>
          <p:cNvPr id="191" name="Google Shape;191;p35"/>
          <p:cNvSpPr txBox="1"/>
          <p:nvPr/>
        </p:nvSpPr>
        <p:spPr>
          <a:xfrm>
            <a:off x="676675" y="1423326"/>
            <a:ext cx="10838700" cy="554100"/>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l">
              <a:lnSpc>
                <a:spcPct val="100000"/>
              </a:lnSpc>
              <a:spcBef>
                <a:spcPts val="0"/>
              </a:spcBef>
              <a:spcAft>
                <a:spcPts val="0"/>
              </a:spcAft>
              <a:buNone/>
            </a:pPr>
            <a:r>
              <a:rPr b="0" i="0" lang="es" sz="2400" u="none" cap="none" strike="noStrike">
                <a:solidFill>
                  <a:srgbClr val="002060"/>
                </a:solidFill>
                <a:latin typeface="Montserrat"/>
                <a:ea typeface="Montserrat"/>
                <a:cs typeface="Montserrat"/>
                <a:sym typeface="Montserrat"/>
              </a:rPr>
              <a:t>Una mirada más cercana a varios años de concentraciones de CO</a:t>
            </a:r>
            <a:r>
              <a:rPr b="0" baseline="-25000" i="0" lang="es" sz="2400" u="none" cap="none" strike="noStrike">
                <a:solidFill>
                  <a:srgbClr val="000000"/>
                </a:solidFill>
                <a:latin typeface="Montserrat"/>
                <a:ea typeface="Montserrat"/>
                <a:cs typeface="Montserrat"/>
                <a:sym typeface="Montserrat"/>
              </a:rPr>
              <a:t>2</a:t>
            </a:r>
            <a:r>
              <a:rPr b="0" i="0" lang="es" sz="2400" u="none" cap="none" strike="noStrike">
                <a:solidFill>
                  <a:srgbClr val="002060"/>
                </a:solidFill>
                <a:latin typeface="Montserrat"/>
                <a:ea typeface="Montserrat"/>
                <a:cs typeface="Montserrat"/>
                <a:sym typeface="Montserrat"/>
              </a:rPr>
              <a:t> revela un patrón en zig-zag, un ciclo estacional.</a:t>
            </a:r>
            <a:endParaRPr b="0" i="1" sz="2400" u="none" cap="none" strike="noStrike">
              <a:solidFill>
                <a:srgbClr val="002060"/>
              </a:solidFill>
              <a:latin typeface="Montserrat"/>
              <a:ea typeface="Montserrat"/>
              <a:cs typeface="Montserrat"/>
              <a:sym typeface="Montserrat"/>
            </a:endParaRPr>
          </a:p>
        </p:txBody>
      </p:sp>
      <p:sp>
        <p:nvSpPr>
          <p:cNvPr id="192" name="Google Shape;192;p35"/>
          <p:cNvSpPr txBox="1"/>
          <p:nvPr/>
        </p:nvSpPr>
        <p:spPr>
          <a:xfrm>
            <a:off x="3746921" y="2547984"/>
            <a:ext cx="2545080" cy="553972"/>
          </a:xfrm>
          <a:prstGeom prst="rect">
            <a:avLst/>
          </a:prstGeom>
          <a:solidFill>
            <a:srgbClr val="FFFFFF"/>
          </a:solid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600" u="sng" cap="none" strike="noStrike">
                <a:solidFill>
                  <a:srgbClr val="000000"/>
                </a:solidFill>
                <a:latin typeface="Calibri"/>
                <a:ea typeface="Calibri"/>
                <a:cs typeface="Calibri"/>
                <a:sym typeface="Calibri"/>
              </a:rPr>
              <a:t>Respiración</a:t>
            </a:r>
            <a:r>
              <a:rPr b="0" i="0" lang="es" sz="1600" u="none" cap="none" strike="noStrike">
                <a:solidFill>
                  <a:srgbClr val="000000"/>
                </a:solidFill>
                <a:latin typeface="Calibri"/>
                <a:ea typeface="Calibri"/>
                <a:cs typeface="Calibri"/>
                <a:sym typeface="Calibri"/>
              </a:rPr>
              <a:t>	</a:t>
            </a:r>
            <a:endParaRPr b="0" i="0" sz="9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s" sz="1600" u="none" cap="none" strike="noStrike">
                <a:solidFill>
                  <a:srgbClr val="000000"/>
                </a:solidFill>
                <a:latin typeface="Calibri"/>
                <a:ea typeface="Calibri"/>
                <a:cs typeface="Calibri"/>
                <a:sym typeface="Calibri"/>
              </a:rPr>
              <a:t>C</a:t>
            </a:r>
            <a:r>
              <a:rPr b="0" baseline="-25000" i="0" lang="es" sz="1600" u="none" cap="none" strike="noStrike">
                <a:solidFill>
                  <a:srgbClr val="000000"/>
                </a:solidFill>
                <a:latin typeface="Calibri"/>
                <a:ea typeface="Calibri"/>
                <a:cs typeface="Calibri"/>
                <a:sym typeface="Calibri"/>
              </a:rPr>
              <a:t>6</a:t>
            </a:r>
            <a:r>
              <a:rPr b="0" i="0" lang="es" sz="1600" u="none" cap="none" strike="noStrike">
                <a:solidFill>
                  <a:srgbClr val="000000"/>
                </a:solidFill>
                <a:latin typeface="Calibri"/>
                <a:ea typeface="Calibri"/>
                <a:cs typeface="Calibri"/>
                <a:sym typeface="Calibri"/>
              </a:rPr>
              <a:t>H</a:t>
            </a:r>
            <a:r>
              <a:rPr b="0" baseline="-25000" i="0" lang="es" sz="1600" u="none" cap="none" strike="noStrike">
                <a:solidFill>
                  <a:srgbClr val="000000"/>
                </a:solidFill>
                <a:latin typeface="Calibri"/>
                <a:ea typeface="Calibri"/>
                <a:cs typeface="Calibri"/>
                <a:sym typeface="Calibri"/>
              </a:rPr>
              <a:t>12</a:t>
            </a:r>
            <a:r>
              <a:rPr b="0" i="0" lang="es" sz="1600" u="none" cap="none" strike="noStrike">
                <a:solidFill>
                  <a:srgbClr val="000000"/>
                </a:solidFill>
                <a:latin typeface="Calibri"/>
                <a:ea typeface="Calibri"/>
                <a:cs typeface="Calibri"/>
                <a:sym typeface="Calibri"/>
              </a:rPr>
              <a:t>O</a:t>
            </a:r>
            <a:r>
              <a:rPr b="0" baseline="-25000" i="0" lang="es" sz="1600" u="none" cap="none" strike="noStrike">
                <a:solidFill>
                  <a:srgbClr val="000000"/>
                </a:solidFill>
                <a:latin typeface="Calibri"/>
                <a:ea typeface="Calibri"/>
                <a:cs typeface="Calibri"/>
                <a:sym typeface="Calibri"/>
              </a:rPr>
              <a:t>6</a:t>
            </a:r>
            <a:r>
              <a:rPr b="0" i="0" lang="es" sz="1600" u="none" cap="none" strike="noStrike">
                <a:solidFill>
                  <a:srgbClr val="000000"/>
                </a:solidFill>
                <a:latin typeface="Calibri"/>
                <a:ea typeface="Calibri"/>
                <a:cs typeface="Calibri"/>
                <a:sym typeface="Calibri"/>
              </a:rPr>
              <a:t> + O</a:t>
            </a:r>
            <a:r>
              <a:rPr b="0" baseline="-25000" i="0" lang="es" sz="1600" u="none" cap="none" strike="noStrike">
                <a:solidFill>
                  <a:srgbClr val="000000"/>
                </a:solidFill>
                <a:latin typeface="Calibri"/>
                <a:ea typeface="Calibri"/>
                <a:cs typeface="Calibri"/>
                <a:sym typeface="Calibri"/>
              </a:rPr>
              <a:t>2</a:t>
            </a:r>
            <a:r>
              <a:rPr b="0" i="0" lang="es" sz="1600" u="none" cap="none" strike="noStrike">
                <a:solidFill>
                  <a:srgbClr val="000000"/>
                </a:solidFill>
                <a:latin typeface="Calibri"/>
                <a:ea typeface="Calibri"/>
                <a:cs typeface="Calibri"/>
                <a:sym typeface="Calibri"/>
              </a:rPr>
              <a:t>🡪 CO</a:t>
            </a:r>
            <a:r>
              <a:rPr b="0" baseline="-25000" i="0" lang="es" sz="1600" u="none" cap="none" strike="noStrike">
                <a:solidFill>
                  <a:srgbClr val="000000"/>
                </a:solidFill>
                <a:latin typeface="Calibri"/>
                <a:ea typeface="Calibri"/>
                <a:cs typeface="Calibri"/>
                <a:sym typeface="Calibri"/>
              </a:rPr>
              <a:t>2</a:t>
            </a:r>
            <a:r>
              <a:rPr b="0" i="0" lang="es" sz="1600" u="none" cap="none" strike="noStrike">
                <a:solidFill>
                  <a:srgbClr val="000000"/>
                </a:solidFill>
                <a:latin typeface="Calibri"/>
                <a:ea typeface="Calibri"/>
                <a:cs typeface="Calibri"/>
                <a:sym typeface="Calibri"/>
              </a:rPr>
              <a:t> + H</a:t>
            </a:r>
            <a:r>
              <a:rPr b="0" baseline="-25000" i="0" lang="es" sz="1600" u="none" cap="none" strike="noStrike">
                <a:solidFill>
                  <a:srgbClr val="000000"/>
                </a:solidFill>
                <a:latin typeface="Calibri"/>
                <a:ea typeface="Calibri"/>
                <a:cs typeface="Calibri"/>
                <a:sym typeface="Calibri"/>
              </a:rPr>
              <a:t>2</a:t>
            </a:r>
            <a:r>
              <a:rPr b="0" i="0" lang="es" sz="1600" u="none" cap="none" strike="noStrike">
                <a:solidFill>
                  <a:srgbClr val="000000"/>
                </a:solidFill>
                <a:latin typeface="Calibri"/>
                <a:ea typeface="Calibri"/>
                <a:cs typeface="Calibri"/>
                <a:sym typeface="Calibri"/>
              </a:rPr>
              <a:t>O</a:t>
            </a:r>
            <a:endParaRPr b="0" i="0" sz="933" u="none" cap="none" strike="noStrike">
              <a:solidFill>
                <a:srgbClr val="000000"/>
              </a:solidFill>
              <a:latin typeface="Arial"/>
              <a:ea typeface="Arial"/>
              <a:cs typeface="Arial"/>
              <a:sym typeface="Arial"/>
            </a:endParaRPr>
          </a:p>
        </p:txBody>
      </p:sp>
      <p:sp>
        <p:nvSpPr>
          <p:cNvPr id="193" name="Google Shape;193;p35"/>
          <p:cNvSpPr txBox="1"/>
          <p:nvPr/>
        </p:nvSpPr>
        <p:spPr>
          <a:xfrm>
            <a:off x="6085399" y="4587432"/>
            <a:ext cx="1231320" cy="338528"/>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1" i="0" lang="es" sz="1800" u="none" cap="none" strike="noStrike">
                <a:solidFill>
                  <a:srgbClr val="000000"/>
                </a:solidFill>
                <a:latin typeface="Calibri"/>
                <a:ea typeface="Calibri"/>
                <a:cs typeface="Calibri"/>
                <a:sym typeface="Calibri"/>
              </a:rPr>
              <a:t>Septiembre </a:t>
            </a:r>
            <a:endParaRPr b="0" i="0" sz="933" u="none" cap="none" strike="noStrike">
              <a:solidFill>
                <a:srgbClr val="000000"/>
              </a:solidFill>
              <a:latin typeface="Arial"/>
              <a:ea typeface="Arial"/>
              <a:cs typeface="Arial"/>
              <a:sym typeface="Arial"/>
            </a:endParaRPr>
          </a:p>
        </p:txBody>
      </p:sp>
      <p:sp>
        <p:nvSpPr>
          <p:cNvPr id="194" name="Google Shape;194;p35"/>
          <p:cNvSpPr txBox="1"/>
          <p:nvPr/>
        </p:nvSpPr>
        <p:spPr>
          <a:xfrm>
            <a:off x="6825170" y="2348281"/>
            <a:ext cx="690574" cy="338528"/>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1" i="0" lang="es" sz="1800" u="none" cap="none" strike="noStrike">
                <a:solidFill>
                  <a:srgbClr val="000000"/>
                </a:solidFill>
                <a:latin typeface="Calibri"/>
                <a:ea typeface="Calibri"/>
                <a:cs typeface="Calibri"/>
                <a:sym typeface="Calibri"/>
              </a:rPr>
              <a:t>Mayo </a:t>
            </a:r>
            <a:endParaRPr b="0" i="0" sz="933" u="none" cap="none" strike="noStrike">
              <a:solidFill>
                <a:srgbClr val="000000"/>
              </a:solidFill>
              <a:latin typeface="Arial"/>
              <a:ea typeface="Arial"/>
              <a:cs typeface="Arial"/>
              <a:sym typeface="Arial"/>
            </a:endParaRPr>
          </a:p>
        </p:txBody>
      </p:sp>
      <p:sp>
        <p:nvSpPr>
          <p:cNvPr id="195" name="Google Shape;195;p35"/>
          <p:cNvSpPr txBox="1"/>
          <p:nvPr/>
        </p:nvSpPr>
        <p:spPr>
          <a:xfrm>
            <a:off x="925274" y="795575"/>
            <a:ext cx="10523400" cy="47700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1" i="0" lang="es" sz="2700" u="none" cap="none" strike="noStrike">
                <a:solidFill>
                  <a:schemeClr val="dk1"/>
                </a:solidFill>
                <a:latin typeface="Proxima Nova"/>
                <a:ea typeface="Proxima Nova"/>
                <a:cs typeface="Proxima Nova"/>
                <a:sym typeface="Proxima Nova"/>
              </a:rPr>
              <a:t>Registros mensuales de CO</a:t>
            </a:r>
            <a:r>
              <a:rPr b="1" baseline="-25000" i="0" lang="es" sz="2700" u="none" cap="none" strike="noStrike">
                <a:solidFill>
                  <a:schemeClr val="dk1"/>
                </a:solidFill>
                <a:latin typeface="Proxima Nova"/>
                <a:ea typeface="Proxima Nova"/>
                <a:cs typeface="Proxima Nova"/>
                <a:sym typeface="Proxima Nova"/>
              </a:rPr>
              <a:t>2</a:t>
            </a:r>
            <a:r>
              <a:rPr b="1" i="0" lang="es" sz="2700" u="none" cap="none" strike="noStrike">
                <a:solidFill>
                  <a:schemeClr val="dk1"/>
                </a:solidFill>
                <a:latin typeface="Proxima Nova"/>
                <a:ea typeface="Proxima Nova"/>
                <a:cs typeface="Proxima Nova"/>
                <a:sym typeface="Proxima Nova"/>
              </a:rPr>
              <a:t> atmosférico en Mauna Loa, Hawaii </a:t>
            </a:r>
            <a:endParaRPr b="1" i="0" sz="2700" u="none" cap="none" strike="noStrike">
              <a:solidFill>
                <a:schemeClr val="dk1"/>
              </a:solidFill>
              <a:latin typeface="Arial"/>
              <a:ea typeface="Arial"/>
              <a:cs typeface="Arial"/>
              <a:sym typeface="Arial"/>
            </a:endParaRPr>
          </a:p>
        </p:txBody>
      </p:sp>
      <p:sp>
        <p:nvSpPr>
          <p:cNvPr id="196" name="Google Shape;196;p35"/>
          <p:cNvSpPr/>
          <p:nvPr/>
        </p:nvSpPr>
        <p:spPr>
          <a:xfrm>
            <a:off x="6550391" y="2621281"/>
            <a:ext cx="613923" cy="1919591"/>
          </a:xfrm>
          <a:custGeom>
            <a:rect b="b" l="l" r="r" t="t"/>
            <a:pathLst>
              <a:path extrusionOk="0" h="2879387" w="920885">
                <a:moveTo>
                  <a:pt x="0" y="2879387"/>
                </a:moveTo>
                <a:lnTo>
                  <a:pt x="142672" y="2263302"/>
                </a:lnTo>
                <a:lnTo>
                  <a:pt x="285344" y="1718553"/>
                </a:lnTo>
                <a:lnTo>
                  <a:pt x="415046" y="1562911"/>
                </a:lnTo>
                <a:lnTo>
                  <a:pt x="538264" y="1284051"/>
                </a:lnTo>
                <a:lnTo>
                  <a:pt x="661481" y="1050587"/>
                </a:lnTo>
                <a:lnTo>
                  <a:pt x="797668" y="220494"/>
                </a:lnTo>
                <a:lnTo>
                  <a:pt x="920885" y="0"/>
                </a:lnTo>
                <a:lnTo>
                  <a:pt x="920885" y="0"/>
                </a:lnTo>
              </a:path>
            </a:pathLst>
          </a:custGeom>
          <a:noFill/>
          <a:ln cap="flat" cmpd="sng" w="57150">
            <a:solidFill>
              <a:srgbClr val="C00000"/>
            </a:solidFill>
            <a:prstDash val="dash"/>
            <a:round/>
            <a:headEnd len="sm" w="sm" type="none"/>
            <a:tailEnd len="sm" w="sm" type="none"/>
          </a:ln>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933" u="none" cap="none" strike="noStrike">
              <a:solidFill>
                <a:schemeClr val="lt1"/>
              </a:solidFill>
              <a:latin typeface="Arial"/>
              <a:ea typeface="Arial"/>
              <a:cs typeface="Arial"/>
              <a:sym typeface="Arial"/>
            </a:endParaRPr>
          </a:p>
        </p:txBody>
      </p:sp>
      <p:sp>
        <p:nvSpPr>
          <p:cNvPr id="197" name="Google Shape;197;p35"/>
          <p:cNvSpPr txBox="1"/>
          <p:nvPr/>
        </p:nvSpPr>
        <p:spPr>
          <a:xfrm>
            <a:off x="8568267" y="5628740"/>
            <a:ext cx="3623733" cy="348659"/>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933" u="none" cap="none" strike="noStrike">
                <a:solidFill>
                  <a:srgbClr val="000000"/>
                </a:solidFill>
                <a:latin typeface="Montserrat"/>
                <a:ea typeface="Montserrat"/>
                <a:cs typeface="Montserrat"/>
                <a:sym typeface="Montserrat"/>
              </a:rPr>
              <a:t>Fuentes: </a:t>
            </a:r>
            <a:r>
              <a:rPr b="0" i="0" lang="es" sz="933" u="sng" cap="none" strike="noStrike">
                <a:solidFill>
                  <a:srgbClr val="000000"/>
                </a:solidFill>
                <a:latin typeface="Montserrat"/>
                <a:ea typeface="Montserrat"/>
                <a:cs typeface="Montserrat"/>
                <a:sym typeface="Montserrat"/>
                <a:hlinkClick r:id="rId4">
                  <a:extLst>
                    <a:ext uri="{A12FA001-AC4F-418D-AE19-62706E023703}">
                      <ahyp:hlinkClr val="tx"/>
                    </a:ext>
                  </a:extLst>
                </a:hlinkClick>
              </a:rPr>
              <a:t>https://gml.noaa.gov/ccgg/trends/</a:t>
            </a:r>
            <a:r>
              <a:rPr b="0" i="0" lang="es" sz="933" u="none" cap="none" strike="noStrike">
                <a:solidFill>
                  <a:srgbClr val="00000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 sz="933" u="none" cap="none" strike="noStrike">
                <a:solidFill>
                  <a:srgbClr val="000000"/>
                </a:solidFill>
                <a:latin typeface="Montserrat"/>
                <a:ea typeface="Montserrat"/>
                <a:cs typeface="Montserrat"/>
                <a:sym typeface="Montserrat"/>
              </a:rPr>
              <a:t> </a:t>
            </a:r>
            <a:r>
              <a:rPr b="0" i="0" lang="es" sz="933"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https://keelingcurve.ucsd.edu/</a:t>
            </a:r>
            <a:r>
              <a:rPr b="0" i="0" lang="es" sz="933" u="none" cap="none" strike="noStrike">
                <a:solidFill>
                  <a:srgbClr val="00000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pic>
        <p:nvPicPr>
          <p:cNvPr id="978" name="Google Shape;978;p122"/>
          <p:cNvPicPr preferRelativeResize="0"/>
          <p:nvPr/>
        </p:nvPicPr>
        <p:blipFill>
          <a:blip r:embed="rId3">
            <a:alphaModFix/>
          </a:blip>
          <a:stretch>
            <a:fillRect/>
          </a:stretch>
        </p:blipFill>
        <p:spPr>
          <a:xfrm>
            <a:off x="3355446" y="2857926"/>
            <a:ext cx="4327851" cy="3167499"/>
          </a:xfrm>
          <a:prstGeom prst="rect">
            <a:avLst/>
          </a:prstGeom>
          <a:noFill/>
          <a:ln>
            <a:noFill/>
          </a:ln>
        </p:spPr>
      </p:pic>
      <p:sp>
        <p:nvSpPr>
          <p:cNvPr id="979" name="Google Shape;979;p122"/>
          <p:cNvSpPr txBox="1"/>
          <p:nvPr/>
        </p:nvSpPr>
        <p:spPr>
          <a:xfrm>
            <a:off x="753371" y="1469268"/>
            <a:ext cx="10685258" cy="1393217"/>
          </a:xfrm>
          <a:prstGeom prst="rect">
            <a:avLst/>
          </a:prstGeom>
          <a:noFill/>
          <a:ln>
            <a:noFill/>
          </a:ln>
        </p:spPr>
        <p:txBody>
          <a:bodyPr anchorCtr="0" anchor="t" bIns="45700" lIns="91425" spcFirstLastPara="1" rIns="91425" wrap="square" tIns="45700">
            <a:normAutofit fontScale="92500" lnSpcReduction="10000"/>
          </a:bodyPr>
          <a:lstStyle/>
          <a:p>
            <a:pPr indent="-12701" lvl="0" marL="12701" marR="0" rtl="0" algn="l">
              <a:lnSpc>
                <a:spcPct val="120000"/>
              </a:lnSpc>
              <a:spcBef>
                <a:spcPts val="0"/>
              </a:spcBef>
              <a:spcAft>
                <a:spcPts val="0"/>
              </a:spcAft>
              <a:buNone/>
            </a:pPr>
            <a:r>
              <a:rPr b="0" i="0" lang="es" sz="1600" u="none" cap="none" strike="noStrike">
                <a:solidFill>
                  <a:srgbClr val="002060"/>
                </a:solidFill>
                <a:latin typeface="Montserrat"/>
                <a:ea typeface="Montserrat"/>
                <a:cs typeface="Montserrat"/>
                <a:sym typeface="Montserrat"/>
              </a:rPr>
              <a:t>A primera vista, puede resultar difícil para los estudiantes ver dónde están el cuadro y las flechas. Se ha resaltado el cuadro y las flechas en rojo para facilitar la visualización. Los pequeños círculos azules y las flechas rosadas que apuntan hacia las flechas azules de flujo son convertidores que modifican los flujos hacia la caja o stock. La Guía del profesor presenta a los estudiantes el modelo informático simple y les permite identificar y describir los efectos de diferentes variables del modelo a través de pruebas de aislamiento.</a:t>
            </a:r>
            <a:endParaRPr/>
          </a:p>
        </p:txBody>
      </p:sp>
      <p:grpSp>
        <p:nvGrpSpPr>
          <p:cNvPr descr="The 1-box model components of the biomass accumulation model are highlighted in red. Specifically, a red arrow is overlain on the net primary production flux-in arrow, a red box is placed over the biomass pool, and a red arrow is placed over the flux-out arrow representing litter fall out of the biomass pool. " id="980" name="Google Shape;980;p122" title="Highlighted 1-box model"/>
          <p:cNvGrpSpPr/>
          <p:nvPr/>
        </p:nvGrpSpPr>
        <p:grpSpPr>
          <a:xfrm>
            <a:off x="4739287" y="4021799"/>
            <a:ext cx="1258348" cy="259612"/>
            <a:chOff x="3073181" y="4936715"/>
            <a:chExt cx="1117157" cy="206058"/>
          </a:xfrm>
        </p:grpSpPr>
        <p:cxnSp>
          <p:nvCxnSpPr>
            <p:cNvPr descr="A red 1-box model diagram overlain on top of the biomass accumulation model map to highlight the one box (the biomass pool) and the arrow pointing in (flux in) representing net primary production, and the arrow pointing out (flux out) representing litterfall. " id="981" name="Google Shape;981;p122" title="1-box model diagram"/>
            <p:cNvCxnSpPr/>
            <p:nvPr/>
          </p:nvCxnSpPr>
          <p:spPr>
            <a:xfrm>
              <a:off x="3073181" y="5048993"/>
              <a:ext cx="558632" cy="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cxnSp>
          <p:nvCxnSpPr>
            <p:cNvPr descr="A red 1-box model diagram overlain on top of the biomass accumulation model map to highlight the one box (the biomass pool) and the arrow pointing in (flux in) representing net primary production, and the arrow pointing out (flux out) representing litterfall. " id="982" name="Google Shape;982;p122" title="1-box model diagram"/>
            <p:cNvCxnSpPr/>
            <p:nvPr/>
          </p:nvCxnSpPr>
          <p:spPr>
            <a:xfrm>
              <a:off x="3891087" y="5057338"/>
              <a:ext cx="299251" cy="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sp>
          <p:nvSpPr>
            <p:cNvPr descr="A red 1-box model diagram overlain on top of the biomass accumulation model map to highlight the one box (the biomass pool) and the arrow pointing in (flux in) representing net primary production, and the arrow pointing out (flux out) representing litterfall. " id="983" name="Google Shape;983;p122" title="1-box model diagram"/>
            <p:cNvSpPr/>
            <p:nvPr/>
          </p:nvSpPr>
          <p:spPr>
            <a:xfrm>
              <a:off x="3631812" y="4936715"/>
              <a:ext cx="260284" cy="206058"/>
            </a:xfrm>
            <a:prstGeom prst="rect">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grpSp>
      <p:sp>
        <p:nvSpPr>
          <p:cNvPr id="984" name="Google Shape;984;p122"/>
          <p:cNvSpPr txBox="1"/>
          <p:nvPr/>
        </p:nvSpPr>
        <p:spPr>
          <a:xfrm>
            <a:off x="8063253" y="3635080"/>
            <a:ext cx="3366747" cy="1785078"/>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600" u="none" cap="none" strike="noStrike">
                <a:solidFill>
                  <a:srgbClr val="002060"/>
                </a:solidFill>
                <a:latin typeface="Montserrat"/>
                <a:ea typeface="Montserrat"/>
                <a:cs typeface="Montserrat"/>
                <a:sym typeface="Montserrat"/>
              </a:rPr>
              <a:t>Mapa modelo del mapa de acumulación de biomasa. Los símbolos de la nube representan lugares donde otros reservorios podrían conectarse en un modelo más complejo.</a:t>
            </a:r>
            <a:endParaRPr/>
          </a:p>
        </p:txBody>
      </p:sp>
      <p:sp>
        <p:nvSpPr>
          <p:cNvPr id="985" name="Google Shape;985;p122"/>
          <p:cNvSpPr txBox="1"/>
          <p:nvPr/>
        </p:nvSpPr>
        <p:spPr>
          <a:xfrm>
            <a:off x="969756" y="977419"/>
            <a:ext cx="10252487" cy="487681"/>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Modelo de acumulación de biomasa</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23"/>
          <p:cNvSpPr txBox="1"/>
          <p:nvPr/>
        </p:nvSpPr>
        <p:spPr>
          <a:xfrm>
            <a:off x="1055913" y="898485"/>
            <a:ext cx="10446445" cy="77508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Modelo de acumulación de biomasa</a:t>
            </a:r>
            <a:endParaRPr b="0" i="0" sz="933" u="none" cap="none" strike="noStrike">
              <a:solidFill>
                <a:srgbClr val="000000"/>
              </a:solidFill>
              <a:latin typeface="Arial"/>
              <a:ea typeface="Arial"/>
              <a:cs typeface="Arial"/>
              <a:sym typeface="Arial"/>
            </a:endParaRPr>
          </a:p>
        </p:txBody>
      </p:sp>
      <p:sp>
        <p:nvSpPr>
          <p:cNvPr id="991" name="Google Shape;991;p123"/>
          <p:cNvSpPr txBox="1"/>
          <p:nvPr/>
        </p:nvSpPr>
        <p:spPr>
          <a:xfrm>
            <a:off x="972902" y="1669541"/>
            <a:ext cx="10529457" cy="1052025"/>
          </a:xfrm>
          <a:prstGeom prst="rect">
            <a:avLst/>
          </a:prstGeom>
          <a:noFill/>
          <a:ln>
            <a:noFill/>
          </a:ln>
        </p:spPr>
        <p:txBody>
          <a:bodyPr anchorCtr="0" anchor="t" bIns="45700" lIns="91425" spcFirstLastPara="1" rIns="91425" wrap="square" tIns="45700">
            <a:normAutofit fontScale="62500" lnSpcReduction="20000"/>
          </a:bodyPr>
          <a:lstStyle/>
          <a:p>
            <a:pPr indent="-12701" lvl="0" marL="12701" marR="0" rtl="0" algn="l">
              <a:lnSpc>
                <a:spcPct val="120000"/>
              </a:lnSpc>
              <a:spcBef>
                <a:spcPts val="0"/>
              </a:spcBef>
              <a:spcAft>
                <a:spcPts val="0"/>
              </a:spcAft>
              <a:buNone/>
            </a:pPr>
            <a:r>
              <a:rPr b="0" i="0" lang="es" sz="2400" u="none" cap="none" strike="noStrike">
                <a:solidFill>
                  <a:srgbClr val="002060"/>
                </a:solidFill>
                <a:latin typeface="Montserrat"/>
                <a:ea typeface="Montserrat"/>
                <a:cs typeface="Montserrat"/>
                <a:sym typeface="Montserrat"/>
              </a:rPr>
              <a:t>Dos convertidores en el modelo modifican la producción primaria neta (NPP, biomasa acumulada en el reservorio de las plantas), mediante los impulsores (drivers) como la temperatura y las precipitaciones, utilizando las ecuaciones ilustradas a continuación. Para obtener más información sobre cómo funciona el modelo, abra el </a:t>
            </a:r>
            <a:r>
              <a:rPr b="0" i="0" lang="es" sz="2400" u="sng" cap="none" strike="noStrike">
                <a:solidFill>
                  <a:srgbClr val="002060"/>
                </a:solidFill>
                <a:latin typeface="Montserrat"/>
                <a:ea typeface="Montserrat"/>
                <a:cs typeface="Montserrat"/>
                <a:sym typeface="Montserrat"/>
                <a:hlinkClick r:id="rId3">
                  <a:extLst>
                    <a:ext uri="{A12FA001-AC4F-418D-AE19-62706E023703}">
                      <ahyp:hlinkClr val="tx"/>
                    </a:ext>
                  </a:extLst>
                </a:hlinkClick>
              </a:rPr>
              <a:t>modelo en línea</a:t>
            </a:r>
            <a:r>
              <a:rPr b="0" i="0" lang="es" sz="2400" u="none" cap="none" strike="noStrike">
                <a:solidFill>
                  <a:srgbClr val="002060"/>
                </a:solidFill>
                <a:latin typeface="Montserrat"/>
                <a:ea typeface="Montserrat"/>
                <a:cs typeface="Montserrat"/>
                <a:sym typeface="Montserrat"/>
              </a:rPr>
              <a:t> y haga clic en 'Historia del modelo’ (Model Story). </a:t>
            </a:r>
            <a:endParaRPr b="0" i="0" sz="933" u="none" cap="none" strike="noStrike">
              <a:solidFill>
                <a:srgbClr val="000000"/>
              </a:solidFill>
              <a:latin typeface="Arial"/>
              <a:ea typeface="Arial"/>
              <a:cs typeface="Arial"/>
              <a:sym typeface="Arial"/>
            </a:endParaRPr>
          </a:p>
        </p:txBody>
      </p:sp>
      <p:sp>
        <p:nvSpPr>
          <p:cNvPr id="992" name="Google Shape;992;p123"/>
          <p:cNvSpPr txBox="1"/>
          <p:nvPr/>
        </p:nvSpPr>
        <p:spPr>
          <a:xfrm>
            <a:off x="2053999" y="5526371"/>
            <a:ext cx="3967922" cy="492416"/>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1" lang="es" sz="1400" u="none" cap="none" strike="noStrike">
                <a:solidFill>
                  <a:srgbClr val="002060"/>
                </a:solidFill>
                <a:latin typeface="Montserrat"/>
                <a:ea typeface="Montserrat"/>
                <a:cs typeface="Montserrat"/>
                <a:sym typeface="Montserrat"/>
              </a:rPr>
              <a:t>Figura 1. Ecuación de Leith que relaciona NPP y temperatura.</a:t>
            </a:r>
            <a:endParaRPr b="0" i="1" sz="1400" u="none" cap="none" strike="noStrike">
              <a:solidFill>
                <a:srgbClr val="002060"/>
              </a:solidFill>
              <a:latin typeface="Montserrat"/>
              <a:ea typeface="Montserrat"/>
              <a:cs typeface="Montserrat"/>
              <a:sym typeface="Montserrat"/>
            </a:endParaRPr>
          </a:p>
        </p:txBody>
      </p:sp>
      <p:sp>
        <p:nvSpPr>
          <p:cNvPr id="993" name="Google Shape;993;p123"/>
          <p:cNvSpPr txBox="1"/>
          <p:nvPr/>
        </p:nvSpPr>
        <p:spPr>
          <a:xfrm>
            <a:off x="7261064" y="5526371"/>
            <a:ext cx="3880828" cy="492416"/>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1" lang="es" sz="1400" u="none" cap="none" strike="noStrike">
                <a:solidFill>
                  <a:srgbClr val="002060"/>
                </a:solidFill>
                <a:latin typeface="Montserrat"/>
                <a:ea typeface="Montserrat"/>
                <a:cs typeface="Montserrat"/>
                <a:sym typeface="Montserrat"/>
              </a:rPr>
              <a:t>Figura 2. Ecuación de Leith que relaciona NPP y precipitación.</a:t>
            </a:r>
            <a:endParaRPr b="0" i="1" sz="1400" u="none" cap="none" strike="noStrike">
              <a:solidFill>
                <a:srgbClr val="002060"/>
              </a:solidFill>
              <a:latin typeface="Montserrat"/>
              <a:ea typeface="Montserrat"/>
              <a:cs typeface="Montserrat"/>
              <a:sym typeface="Montserrat"/>
            </a:endParaRPr>
          </a:p>
        </p:txBody>
      </p:sp>
      <p:pic>
        <p:nvPicPr>
          <p:cNvPr id="994" name="Google Shape;994;p123"/>
          <p:cNvPicPr preferRelativeResize="0"/>
          <p:nvPr/>
        </p:nvPicPr>
        <p:blipFill>
          <a:blip r:embed="rId4">
            <a:alphaModFix/>
          </a:blip>
          <a:stretch>
            <a:fillRect/>
          </a:stretch>
        </p:blipFill>
        <p:spPr>
          <a:xfrm>
            <a:off x="2054000" y="2913191"/>
            <a:ext cx="3800632" cy="2500006"/>
          </a:xfrm>
          <a:prstGeom prst="rect">
            <a:avLst/>
          </a:prstGeom>
          <a:noFill/>
          <a:ln>
            <a:noFill/>
          </a:ln>
        </p:spPr>
      </p:pic>
      <p:pic>
        <p:nvPicPr>
          <p:cNvPr id="995" name="Google Shape;995;p123"/>
          <p:cNvPicPr preferRelativeResize="0"/>
          <p:nvPr/>
        </p:nvPicPr>
        <p:blipFill>
          <a:blip r:embed="rId5">
            <a:alphaModFix/>
          </a:blip>
          <a:stretch>
            <a:fillRect/>
          </a:stretch>
        </p:blipFill>
        <p:spPr>
          <a:xfrm>
            <a:off x="7261082" y="2873966"/>
            <a:ext cx="3828132" cy="250000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pic>
        <p:nvPicPr>
          <p:cNvPr id="1000" name="Google Shape;1000;p124"/>
          <p:cNvPicPr preferRelativeResize="0"/>
          <p:nvPr/>
        </p:nvPicPr>
        <p:blipFill>
          <a:blip r:embed="rId3">
            <a:alphaModFix/>
          </a:blip>
          <a:stretch>
            <a:fillRect/>
          </a:stretch>
        </p:blipFill>
        <p:spPr>
          <a:xfrm>
            <a:off x="838200" y="2329176"/>
            <a:ext cx="5303524" cy="3615286"/>
          </a:xfrm>
          <a:prstGeom prst="rect">
            <a:avLst/>
          </a:prstGeom>
          <a:noFill/>
          <a:ln>
            <a:noFill/>
          </a:ln>
        </p:spPr>
      </p:pic>
      <p:sp>
        <p:nvSpPr>
          <p:cNvPr id="1001" name="Google Shape;1001;p124"/>
          <p:cNvSpPr txBox="1"/>
          <p:nvPr/>
        </p:nvSpPr>
        <p:spPr>
          <a:xfrm>
            <a:off x="6324600" y="2441968"/>
            <a:ext cx="5303520" cy="2663432"/>
          </a:xfrm>
          <a:prstGeom prst="rect">
            <a:avLst/>
          </a:prstGeom>
          <a:noFill/>
          <a:ln>
            <a:noFill/>
          </a:ln>
        </p:spPr>
        <p:txBody>
          <a:bodyPr anchorCtr="0" anchor="t" bIns="45700" lIns="91425" spcFirstLastPara="1" rIns="91425" wrap="square" tIns="45700">
            <a:noAutofit/>
          </a:bodyPr>
          <a:lstStyle/>
          <a:p>
            <a:pPr indent="-12701" lvl="0" marL="12701" marR="0" rtl="0" algn="l">
              <a:lnSpc>
                <a:spcPct val="120000"/>
              </a:lnSpc>
              <a:spcBef>
                <a:spcPts val="0"/>
              </a:spcBef>
              <a:spcAft>
                <a:spcPts val="0"/>
              </a:spcAft>
              <a:buNone/>
            </a:pPr>
            <a:r>
              <a:rPr b="0" i="0" lang="es" sz="2000" u="none" cap="none" strike="noStrike">
                <a:solidFill>
                  <a:srgbClr val="002060"/>
                </a:solidFill>
                <a:latin typeface="Montserrat"/>
                <a:ea typeface="Montserrat"/>
                <a:cs typeface="Montserrat"/>
                <a:sym typeface="Montserrat"/>
              </a:rPr>
              <a:t>Para comenzar con el modelo de acumulación de biomasa, haga clic en el botón Variables del Modelo (Model Variables) y siga las instrucciones que lo guiarán a través de las condiciones iniciales.</a:t>
            </a:r>
            <a:endParaRPr/>
          </a:p>
        </p:txBody>
      </p:sp>
      <p:sp>
        <p:nvSpPr>
          <p:cNvPr descr="red rectangle highlighting the location of the 'Model Variables' button on the Global Biomass Accumulation Model screenshot. " id="1002" name="Google Shape;1002;p124" title="red rectangle"/>
          <p:cNvSpPr/>
          <p:nvPr/>
        </p:nvSpPr>
        <p:spPr>
          <a:xfrm>
            <a:off x="1069507" y="5285880"/>
            <a:ext cx="983411" cy="345056"/>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sp>
        <p:nvSpPr>
          <p:cNvPr id="1003" name="Google Shape;1003;p124"/>
          <p:cNvSpPr txBox="1"/>
          <p:nvPr/>
        </p:nvSpPr>
        <p:spPr>
          <a:xfrm>
            <a:off x="838200" y="1227064"/>
            <a:ext cx="10081049" cy="77508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Modelo de acumulación de biomasa</a:t>
            </a:r>
            <a:endParaRPr b="0" i="0" sz="933" u="none" cap="none" strike="noStrik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25"/>
          <p:cNvSpPr txBox="1"/>
          <p:nvPr/>
        </p:nvSpPr>
        <p:spPr>
          <a:xfrm>
            <a:off x="1026160" y="1200835"/>
            <a:ext cx="10139680" cy="867330"/>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MAB (Modelo de Acumulación de Biomasa): Variables del modelo</a:t>
            </a:r>
            <a:endParaRPr b="0" i="0" sz="933" u="none" cap="none" strike="noStrike">
              <a:solidFill>
                <a:srgbClr val="000000"/>
              </a:solidFill>
              <a:latin typeface="Arial"/>
              <a:ea typeface="Arial"/>
              <a:cs typeface="Arial"/>
              <a:sym typeface="Arial"/>
            </a:endParaRPr>
          </a:p>
        </p:txBody>
      </p:sp>
      <p:sp>
        <p:nvSpPr>
          <p:cNvPr id="1009" name="Google Shape;1009;p125"/>
          <p:cNvSpPr txBox="1"/>
          <p:nvPr/>
        </p:nvSpPr>
        <p:spPr>
          <a:xfrm>
            <a:off x="1167093" y="1919839"/>
            <a:ext cx="5252686" cy="2084048"/>
          </a:xfrm>
          <a:prstGeom prst="rect">
            <a:avLst/>
          </a:prstGeom>
          <a:noFill/>
          <a:ln>
            <a:noFill/>
          </a:ln>
        </p:spPr>
        <p:txBody>
          <a:bodyPr anchorCtr="0" anchor="t" bIns="45700" lIns="91425" spcFirstLastPara="1" rIns="91425" wrap="square" tIns="45700">
            <a:noAutofit/>
          </a:bodyPr>
          <a:lstStyle/>
          <a:p>
            <a:pPr indent="-12701" lvl="0" marL="12701" marR="0" rtl="0" algn="l">
              <a:lnSpc>
                <a:spcPct val="120000"/>
              </a:lnSpc>
              <a:spcBef>
                <a:spcPts val="0"/>
              </a:spcBef>
              <a:spcAft>
                <a:spcPts val="0"/>
              </a:spcAft>
              <a:buNone/>
            </a:pPr>
            <a:r>
              <a:rPr b="0" i="0" lang="es" sz="2067" u="none" cap="none" strike="noStrike">
                <a:solidFill>
                  <a:srgbClr val="002060"/>
                </a:solidFill>
                <a:latin typeface="Montserrat"/>
                <a:ea typeface="Montserrat"/>
                <a:cs typeface="Montserrat"/>
                <a:sym typeface="Montserrat"/>
              </a:rPr>
              <a:t>Siga las instrucciones del menú de la izquierda para cambiar las entradas del modelo: Temperatura anual media, Precipitación media anual y Tasa de rotación.</a:t>
            </a:r>
            <a:endParaRPr/>
          </a:p>
        </p:txBody>
      </p:sp>
      <p:sp>
        <p:nvSpPr>
          <p:cNvPr id="1010" name="Google Shape;1010;p125"/>
          <p:cNvSpPr txBox="1"/>
          <p:nvPr/>
        </p:nvSpPr>
        <p:spPr>
          <a:xfrm>
            <a:off x="1167093" y="4177669"/>
            <a:ext cx="4787394" cy="168282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2067" u="none" cap="none" strike="noStrike">
                <a:solidFill>
                  <a:srgbClr val="002060"/>
                </a:solidFill>
                <a:latin typeface="Montserrat"/>
                <a:ea typeface="Montserrat"/>
                <a:cs typeface="Montserrat"/>
                <a:sym typeface="Montserrat"/>
              </a:rPr>
              <a:t>Utilice la  </a:t>
            </a:r>
            <a:r>
              <a:rPr b="0" i="0" lang="es" sz="2067" u="sng" cap="none" strike="noStrike">
                <a:solidFill>
                  <a:srgbClr val="002060"/>
                </a:solidFill>
                <a:latin typeface="Montserrat"/>
                <a:ea typeface="Montserrat"/>
                <a:cs typeface="Montserrat"/>
                <a:sym typeface="Montserrat"/>
                <a:hlinkClick r:id="rId3">
                  <a:extLst>
                    <a:ext uri="{A12FA001-AC4F-418D-AE19-62706E023703}">
                      <ahyp:hlinkClr val="tx"/>
                    </a:ext>
                  </a:extLst>
                </a:hlinkClick>
              </a:rPr>
              <a:t>Guía del profesor y las hojas de trabajo del alumno</a:t>
            </a:r>
            <a:r>
              <a:rPr b="0" i="0" lang="es" sz="2067" u="none" cap="none" strike="noStrike">
                <a:solidFill>
                  <a:srgbClr val="002060"/>
                </a:solidFill>
                <a:latin typeface="Montserrat"/>
                <a:ea typeface="Montserrat"/>
                <a:cs typeface="Montserrat"/>
                <a:sym typeface="Montserrat"/>
              </a:rPr>
              <a:t> asociadas para comprender cómo cambia la biomasa con la temperatura y la precipitación.</a:t>
            </a:r>
            <a:endParaRPr/>
          </a:p>
        </p:txBody>
      </p:sp>
      <p:pic>
        <p:nvPicPr>
          <p:cNvPr id="1011" name="Google Shape;1011;p125"/>
          <p:cNvPicPr preferRelativeResize="0"/>
          <p:nvPr/>
        </p:nvPicPr>
        <p:blipFill>
          <a:blip r:embed="rId4">
            <a:alphaModFix/>
          </a:blip>
          <a:stretch>
            <a:fillRect/>
          </a:stretch>
        </p:blipFill>
        <p:spPr>
          <a:xfrm>
            <a:off x="6286429" y="1998315"/>
            <a:ext cx="5467421" cy="4009148"/>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26"/>
          <p:cNvSpPr txBox="1"/>
          <p:nvPr/>
        </p:nvSpPr>
        <p:spPr>
          <a:xfrm>
            <a:off x="1058906" y="1166069"/>
            <a:ext cx="10200639" cy="600487"/>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Tutorial del modelo de acumulación de biomasa</a:t>
            </a:r>
            <a:endParaRPr/>
          </a:p>
        </p:txBody>
      </p:sp>
      <p:sp>
        <p:nvSpPr>
          <p:cNvPr id="1018" name="Google Shape;1018;p126"/>
          <p:cNvSpPr txBox="1"/>
          <p:nvPr/>
        </p:nvSpPr>
        <p:spPr>
          <a:xfrm>
            <a:off x="1001486" y="5228366"/>
            <a:ext cx="10744200" cy="1026654"/>
          </a:xfrm>
          <a:prstGeom prst="rect">
            <a:avLst/>
          </a:prstGeom>
          <a:noFill/>
          <a:ln>
            <a:noFill/>
          </a:ln>
        </p:spPr>
        <p:txBody>
          <a:bodyPr anchorCtr="0" anchor="t" bIns="30450" lIns="60950" spcFirstLastPara="1" rIns="60950" wrap="square" tIns="30450">
            <a:norm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El vídeo requiere el complemento gratuito de PowerPoint "Web Video Player". Vaya a Insertar - Complementos – Tienda - Busque - “Reproductor de video web”. Alternativamente, navegue hasta el enlace del video: </a:t>
            </a:r>
            <a:r>
              <a:rPr b="0" i="0" lang="es" sz="1400" u="sng" cap="none" strike="noStrike">
                <a:solidFill>
                  <a:srgbClr val="9454C3"/>
                </a:solidFill>
                <a:latin typeface="Montserrat"/>
                <a:ea typeface="Montserrat"/>
                <a:cs typeface="Montserrat"/>
                <a:sym typeface="Montserrat"/>
                <a:hlinkClick r:id="rId3">
                  <a:extLst>
                    <a:ext uri="{A12FA001-AC4F-418D-AE19-62706E023703}">
                      <ahyp:hlinkClr val="tx"/>
                    </a:ext>
                  </a:extLst>
                </a:hlinkClick>
              </a:rPr>
              <a:t>https://www.youtube.com/watch?v=K8vQvYOprVU&amp;feature=youtu.be</a:t>
            </a:r>
            <a:endParaRPr b="0" i="0" sz="1400"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endParaRPr>
          </a:p>
        </p:txBody>
      </p:sp>
      <p:sp>
        <p:nvSpPr>
          <p:cNvPr id="1019" name="Google Shape;1019;p126"/>
          <p:cNvSpPr txBox="1"/>
          <p:nvPr/>
        </p:nvSpPr>
        <p:spPr>
          <a:xfrm>
            <a:off x="807718" y="1999320"/>
            <a:ext cx="5288281" cy="1498141"/>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867" u="none" cap="none" strike="noStrike">
                <a:solidFill>
                  <a:srgbClr val="002060"/>
                </a:solidFill>
                <a:latin typeface="Montserrat"/>
                <a:ea typeface="Montserrat"/>
                <a:cs typeface="Montserrat"/>
                <a:sym typeface="Montserrat"/>
              </a:rPr>
              <a:t>Este video tutorial de 5 minutos presenta el modelo de acumulación de biomasa y describe cómo cambiar las variables del modelo y completar una ejecución del modelo.</a:t>
            </a:r>
            <a:endParaRPr/>
          </a:p>
        </p:txBody>
      </p:sp>
      <p:pic>
        <p:nvPicPr>
          <p:cNvPr descr="A video tutorial for one of our GLOBE Carbon Cycle models" id="1020" name="Google Shape;1020;p126" title="Biomass Accumulation Model Tutorial">
            <a:hlinkClick r:id="rId5"/>
          </p:cNvPr>
          <p:cNvPicPr preferRelativeResize="0"/>
          <p:nvPr/>
        </p:nvPicPr>
        <p:blipFill>
          <a:blip r:embed="rId6">
            <a:alphaModFix/>
          </a:blip>
          <a:stretch>
            <a:fillRect/>
          </a:stretch>
        </p:blipFill>
        <p:spPr>
          <a:xfrm>
            <a:off x="6169025" y="1887337"/>
            <a:ext cx="5481400" cy="30833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0"/>
                                        </p:tgtEl>
                                        <p:attrNameLst>
                                          <p:attrName>style.visibility</p:attrName>
                                        </p:attrNameLst>
                                      </p:cBhvr>
                                      <p:to>
                                        <p:strVal val="visible"/>
                                      </p:to>
                                    </p:set>
                                    <p:animEffect filter="fade" transition="in">
                                      <p:cBhvr>
                                        <p:cTn dur="1000"/>
                                        <p:tgtEl>
                                          <p:spTgt spid="10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127"/>
          <p:cNvSpPr txBox="1"/>
          <p:nvPr/>
        </p:nvSpPr>
        <p:spPr>
          <a:xfrm>
            <a:off x="713264" y="1194366"/>
            <a:ext cx="10210799" cy="674587"/>
          </a:xfrm>
          <a:prstGeom prst="rect">
            <a:avLst/>
          </a:prstGeom>
          <a:noFill/>
          <a:ln>
            <a:noFill/>
          </a:ln>
        </p:spPr>
        <p:txBody>
          <a:bodyPr anchorCtr="0" anchor="ctr" bIns="45700" lIns="91425" spcFirstLastPara="1" rIns="91425" wrap="square" tIns="45700">
            <a:normAutofit fontScale="70000" lnSpcReduction="20000"/>
          </a:bodyPr>
          <a:lstStyle/>
          <a:p>
            <a:pPr indent="0" lvl="0" marL="0" marR="0" rtl="0" algn="ctr">
              <a:lnSpc>
                <a:spcPct val="120000"/>
              </a:lnSpc>
              <a:spcBef>
                <a:spcPts val="0"/>
              </a:spcBef>
              <a:spcAft>
                <a:spcPts val="0"/>
              </a:spcAft>
              <a:buNone/>
            </a:pPr>
            <a:r>
              <a:rPr b="1" i="0" lang="es" sz="3600" u="none" cap="none" strike="noStrike">
                <a:solidFill>
                  <a:srgbClr val="002060"/>
                </a:solidFill>
                <a:latin typeface="Proxima Nova"/>
                <a:ea typeface="Proxima Nova"/>
                <a:cs typeface="Proxima Nova"/>
                <a:sym typeface="Proxima Nova"/>
              </a:rPr>
              <a:t>Modelo de acumulación de biomasa – Actividades avanzadas</a:t>
            </a:r>
            <a:endParaRPr b="0" i="0" sz="933" u="none" cap="none" strike="noStrike">
              <a:solidFill>
                <a:srgbClr val="000000"/>
              </a:solidFill>
              <a:latin typeface="Arial"/>
              <a:ea typeface="Arial"/>
              <a:cs typeface="Arial"/>
              <a:sym typeface="Arial"/>
            </a:endParaRPr>
          </a:p>
        </p:txBody>
      </p:sp>
      <p:sp>
        <p:nvSpPr>
          <p:cNvPr id="1026" name="Google Shape;1026;p127"/>
          <p:cNvSpPr txBox="1"/>
          <p:nvPr/>
        </p:nvSpPr>
        <p:spPr>
          <a:xfrm>
            <a:off x="713264" y="2203279"/>
            <a:ext cx="6144736" cy="3381092"/>
          </a:xfrm>
          <a:prstGeom prst="rect">
            <a:avLst/>
          </a:prstGeom>
          <a:noFill/>
          <a:ln>
            <a:noFill/>
          </a:ln>
        </p:spPr>
        <p:txBody>
          <a:bodyPr anchorCtr="0" anchor="t" bIns="45700" lIns="91425" spcFirstLastPara="1" rIns="91425" wrap="square" tIns="45700">
            <a:normAutofit fontScale="92500"/>
          </a:bodyPr>
          <a:lstStyle/>
          <a:p>
            <a:pPr indent="-12701" lvl="0" marL="12701" marR="0" rtl="0" algn="l">
              <a:lnSpc>
                <a:spcPct val="120000"/>
              </a:lnSpc>
              <a:spcBef>
                <a:spcPts val="0"/>
              </a:spcBef>
              <a:spcAft>
                <a:spcPts val="0"/>
              </a:spcAft>
              <a:buNone/>
            </a:pPr>
            <a:r>
              <a:rPr b="0" i="0" lang="es" sz="2400" u="none" cap="none" strike="noStrike">
                <a:solidFill>
                  <a:srgbClr val="002060"/>
                </a:solidFill>
                <a:latin typeface="Montserrat"/>
                <a:ea typeface="Montserrat"/>
                <a:cs typeface="Montserrat"/>
                <a:sym typeface="Montserrat"/>
              </a:rPr>
              <a:t>Los estudiantes también pueden explorar el efecto de las proyecciones futuras de temperatura y precipitación sobre la acumulación de biomasa. Para obtener más información e instrucciones para los estudiantes, consulte la Hoja de trabajo del estudiante 3 en la </a:t>
            </a:r>
            <a:r>
              <a:rPr b="0" i="1" lang="es" sz="2400" u="sng" cap="none" strike="noStrike">
                <a:solidFill>
                  <a:srgbClr val="002060"/>
                </a:solidFill>
                <a:latin typeface="Montserrat"/>
                <a:ea typeface="Montserrat"/>
                <a:cs typeface="Montserrat"/>
                <a:sym typeface="Montserrat"/>
                <a:hlinkClick r:id="rId3">
                  <a:extLst>
                    <a:ext uri="{A12FA001-AC4F-418D-AE19-62706E023703}">
                      <ahyp:hlinkClr val="tx"/>
                    </a:ext>
                  </a:extLst>
                </a:hlinkClick>
              </a:rPr>
              <a:t>Guía para docentes</a:t>
            </a:r>
            <a:r>
              <a:rPr b="0" i="0" lang="es" sz="2400" u="none" cap="none" strike="noStrike">
                <a:solidFill>
                  <a:srgbClr val="00206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p:txBody>
      </p:sp>
      <p:pic>
        <p:nvPicPr>
          <p:cNvPr id="1027" name="Google Shape;1027;p127"/>
          <p:cNvPicPr preferRelativeResize="0"/>
          <p:nvPr/>
        </p:nvPicPr>
        <p:blipFill>
          <a:blip r:embed="rId4">
            <a:alphaModFix/>
          </a:blip>
          <a:stretch>
            <a:fillRect/>
          </a:stretch>
        </p:blipFill>
        <p:spPr>
          <a:xfrm>
            <a:off x="6858000" y="2053103"/>
            <a:ext cx="5029200" cy="335863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128"/>
          <p:cNvSpPr txBox="1"/>
          <p:nvPr/>
        </p:nvSpPr>
        <p:spPr>
          <a:xfrm>
            <a:off x="711200" y="693501"/>
            <a:ext cx="10779773" cy="76953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Modelos de caja y flecha</a:t>
            </a:r>
            <a:endParaRPr/>
          </a:p>
        </p:txBody>
      </p:sp>
      <p:sp>
        <p:nvSpPr>
          <p:cNvPr id="1033" name="Google Shape;1033;p128"/>
          <p:cNvSpPr txBox="1"/>
          <p:nvPr/>
        </p:nvSpPr>
        <p:spPr>
          <a:xfrm>
            <a:off x="701026" y="1463040"/>
            <a:ext cx="11037584" cy="1434128"/>
          </a:xfrm>
          <a:prstGeom prst="rect">
            <a:avLst/>
          </a:prstGeom>
          <a:noFill/>
          <a:ln>
            <a:noFill/>
          </a:ln>
        </p:spPr>
        <p:txBody>
          <a:bodyPr anchorCtr="0" anchor="t" bIns="45700" lIns="91425" spcFirstLastPara="1" rIns="91425" wrap="square" tIns="45700">
            <a:noAutofit/>
          </a:bodyPr>
          <a:lstStyle/>
          <a:p>
            <a:pPr indent="-12701" lvl="0" marL="12701" marR="0" rtl="0" algn="l">
              <a:lnSpc>
                <a:spcPct val="120000"/>
              </a:lnSpc>
              <a:spcBef>
                <a:spcPts val="0"/>
              </a:spcBef>
              <a:spcAft>
                <a:spcPts val="0"/>
              </a:spcAft>
              <a:buNone/>
            </a:pPr>
            <a:r>
              <a:rPr b="0" i="0" lang="es" sz="1800" u="none" cap="none" strike="noStrike">
                <a:solidFill>
                  <a:srgbClr val="002060"/>
                </a:solidFill>
                <a:latin typeface="Montserrat"/>
                <a:ea typeface="Montserrat"/>
                <a:cs typeface="Montserrat"/>
                <a:sym typeface="Montserrat"/>
              </a:rPr>
              <a:t>Al juntar muchas cajas (reservorios) y flechas (flujos) se crea un modelo de “caja y flecha”. Este tipo de modelo le permite simular el movimiento de la materia a través de sistemas más complejos. Por ejemplo, el siguiente modelo muestra el movimiento del carbono a través de los reservorios del ciclo del carbono en la atmósfera, el suelo y las plantas:</a:t>
            </a:r>
            <a:endParaRPr/>
          </a:p>
        </p:txBody>
      </p:sp>
      <p:pic>
        <p:nvPicPr>
          <p:cNvPr id="1034" name="Google Shape;1034;p128"/>
          <p:cNvPicPr preferRelativeResize="0"/>
          <p:nvPr/>
        </p:nvPicPr>
        <p:blipFill rotWithShape="1">
          <a:blip r:embed="rId3">
            <a:alphaModFix/>
          </a:blip>
          <a:srcRect b="0" l="0" r="0" t="0"/>
          <a:stretch/>
        </p:blipFill>
        <p:spPr>
          <a:xfrm>
            <a:off x="3337559" y="2976081"/>
            <a:ext cx="5868679" cy="3221456"/>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129"/>
          <p:cNvSpPr txBox="1"/>
          <p:nvPr/>
        </p:nvSpPr>
        <p:spPr>
          <a:xfrm>
            <a:off x="691176" y="961273"/>
            <a:ext cx="10931863" cy="513197"/>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Montserrat"/>
                <a:ea typeface="Montserrat"/>
                <a:cs typeface="Montserrat"/>
                <a:sym typeface="Montserrat"/>
              </a:rPr>
              <a:t>Modelo simple del ciclo del carbono global</a:t>
            </a:r>
            <a:endParaRPr b="0" i="0" sz="933" u="none" cap="none" strike="noStrike">
              <a:solidFill>
                <a:srgbClr val="000000"/>
              </a:solidFill>
              <a:latin typeface="Arial"/>
              <a:ea typeface="Arial"/>
              <a:cs typeface="Arial"/>
              <a:sym typeface="Arial"/>
            </a:endParaRPr>
          </a:p>
        </p:txBody>
      </p:sp>
      <p:sp>
        <p:nvSpPr>
          <p:cNvPr id="1041" name="Google Shape;1041;p129"/>
          <p:cNvSpPr txBox="1"/>
          <p:nvPr/>
        </p:nvSpPr>
        <p:spPr>
          <a:xfrm>
            <a:off x="691176" y="1474470"/>
            <a:ext cx="10931863" cy="1954530"/>
          </a:xfrm>
          <a:prstGeom prst="rect">
            <a:avLst/>
          </a:prstGeom>
          <a:noFill/>
          <a:ln>
            <a:noFill/>
          </a:ln>
        </p:spPr>
        <p:txBody>
          <a:bodyPr anchorCtr="0" anchor="t" bIns="45700" lIns="91425" spcFirstLastPara="1" rIns="91425" wrap="square" tIns="45700">
            <a:normAutofit fontScale="92500" lnSpcReduction="20000"/>
          </a:bodyPr>
          <a:lstStyle/>
          <a:p>
            <a:pPr indent="-12701" lvl="0" marL="12701" marR="0" rtl="0" algn="l">
              <a:lnSpc>
                <a:spcPct val="120000"/>
              </a:lnSpc>
              <a:spcBef>
                <a:spcPts val="0"/>
              </a:spcBef>
              <a:spcAft>
                <a:spcPts val="0"/>
              </a:spcAft>
              <a:buNone/>
            </a:pPr>
            <a:r>
              <a:rPr b="0" i="0" lang="es" sz="1800" u="none" cap="none" strike="noStrike">
                <a:solidFill>
                  <a:srgbClr val="002060"/>
                </a:solidFill>
                <a:latin typeface="Montserrat"/>
                <a:ea typeface="Montserrat"/>
                <a:cs typeface="Montserrat"/>
                <a:sym typeface="Montserrat"/>
              </a:rPr>
              <a:t>El </a:t>
            </a:r>
            <a:r>
              <a:rPr b="0" i="0" lang="es" sz="1800" u="sng" cap="none" strike="noStrike">
                <a:solidFill>
                  <a:srgbClr val="002060"/>
                </a:solidFill>
                <a:latin typeface="Montserrat"/>
                <a:ea typeface="Montserrat"/>
                <a:cs typeface="Montserrat"/>
                <a:sym typeface="Montserrat"/>
                <a:hlinkClick r:id="rId3">
                  <a:extLst>
                    <a:ext uri="{A12FA001-AC4F-418D-AE19-62706E023703}">
                      <ahyp:hlinkClr val="tx"/>
                    </a:ext>
                  </a:extLst>
                </a:hlinkClick>
              </a:rPr>
              <a:t>modelo en línea del Ciclo del Carbono Global</a:t>
            </a:r>
            <a:r>
              <a:rPr b="0" i="0" lang="es" sz="1800" u="none" cap="none" strike="noStrike">
                <a:solidFill>
                  <a:srgbClr val="002060"/>
                </a:solidFill>
                <a:latin typeface="Montserrat"/>
                <a:ea typeface="Montserrat"/>
                <a:cs typeface="Montserrat"/>
                <a:sym typeface="Montserrat"/>
              </a:rPr>
              <a:t> conecta las tres cajas (reservorios) en la diapositiva anterior usando flechas (flujos). Tenga en cuenta la adición de la reserva de combustibles fósiles que agrega carbono a la atmósfera a través de la combustión de combustibles fósiles y la reserva oceánica que mueve el carbono hacia/desde la atmósfera y los suelos. En las actividades descritas en la </a:t>
            </a:r>
            <a:r>
              <a:rPr b="0" i="0" lang="es" sz="1800"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guía para el docente de modelado del ciclo del carbono global</a:t>
            </a:r>
            <a:r>
              <a:rPr b="0" i="0" lang="es" sz="1800" u="none" cap="none" strike="noStrike">
                <a:solidFill>
                  <a:srgbClr val="002060"/>
                </a:solidFill>
                <a:latin typeface="Montserrat"/>
                <a:ea typeface="Montserrat"/>
                <a:cs typeface="Montserrat"/>
                <a:sym typeface="Montserrat"/>
              </a:rPr>
              <a:t>, los estudiantes compararán los efectos de la revolución preindustrial y postindustrial de los combustibles fósiles en el ciclo global del carbono. </a:t>
            </a:r>
            <a:endParaRPr b="0" i="0" sz="933" u="none" cap="none" strike="noStrike">
              <a:solidFill>
                <a:srgbClr val="000000"/>
              </a:solidFill>
              <a:latin typeface="Arial"/>
              <a:ea typeface="Arial"/>
              <a:cs typeface="Arial"/>
              <a:sym typeface="Arial"/>
            </a:endParaRPr>
          </a:p>
        </p:txBody>
      </p:sp>
      <p:pic>
        <p:nvPicPr>
          <p:cNvPr id="1042" name="Google Shape;1042;p129"/>
          <p:cNvPicPr preferRelativeResize="0"/>
          <p:nvPr/>
        </p:nvPicPr>
        <p:blipFill>
          <a:blip r:embed="rId5">
            <a:alphaModFix/>
          </a:blip>
          <a:stretch>
            <a:fillRect/>
          </a:stretch>
        </p:blipFill>
        <p:spPr>
          <a:xfrm>
            <a:off x="6254676" y="3310339"/>
            <a:ext cx="3764901" cy="2744386"/>
          </a:xfrm>
          <a:prstGeom prst="rect">
            <a:avLst/>
          </a:prstGeom>
          <a:noFill/>
          <a:ln>
            <a:noFill/>
          </a:ln>
        </p:spPr>
      </p:pic>
      <p:pic>
        <p:nvPicPr>
          <p:cNvPr id="1043" name="Google Shape;1043;p129"/>
          <p:cNvPicPr preferRelativeResize="0"/>
          <p:nvPr/>
        </p:nvPicPr>
        <p:blipFill>
          <a:blip r:embed="rId6">
            <a:alphaModFix/>
          </a:blip>
          <a:stretch>
            <a:fillRect/>
          </a:stretch>
        </p:blipFill>
        <p:spPr>
          <a:xfrm>
            <a:off x="1673574" y="3310350"/>
            <a:ext cx="3764901" cy="2744386"/>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30"/>
          <p:cNvSpPr txBox="1"/>
          <p:nvPr/>
        </p:nvSpPr>
        <p:spPr>
          <a:xfrm>
            <a:off x="696991" y="868107"/>
            <a:ext cx="10798017" cy="757039"/>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Modelo avanzado del ciclo del carbono global con retroalimentación</a:t>
            </a:r>
            <a:endParaRPr b="0" i="0" sz="933" u="none" cap="none" strike="noStrike">
              <a:solidFill>
                <a:srgbClr val="000000"/>
              </a:solidFill>
              <a:latin typeface="Arial"/>
              <a:ea typeface="Arial"/>
              <a:cs typeface="Arial"/>
              <a:sym typeface="Arial"/>
            </a:endParaRPr>
          </a:p>
        </p:txBody>
      </p:sp>
      <p:sp>
        <p:nvSpPr>
          <p:cNvPr id="1049" name="Google Shape;1049;p130"/>
          <p:cNvSpPr txBox="1"/>
          <p:nvPr/>
        </p:nvSpPr>
        <p:spPr>
          <a:xfrm>
            <a:off x="696991" y="1625146"/>
            <a:ext cx="10798017" cy="1803854"/>
          </a:xfrm>
          <a:prstGeom prst="rect">
            <a:avLst/>
          </a:prstGeom>
          <a:noFill/>
          <a:ln>
            <a:noFill/>
          </a:ln>
        </p:spPr>
        <p:txBody>
          <a:bodyPr anchorCtr="0" anchor="t" bIns="45700" lIns="91425" spcFirstLastPara="1" rIns="91425" wrap="square" tIns="45700">
            <a:normAutofit fontScale="92500" lnSpcReduction="10000"/>
          </a:bodyPr>
          <a:lstStyle/>
          <a:p>
            <a:pPr indent="-12701" lvl="0" marL="12701" marR="0" rtl="0" algn="l">
              <a:lnSpc>
                <a:spcPct val="120000"/>
              </a:lnSpc>
              <a:spcBef>
                <a:spcPts val="0"/>
              </a:spcBef>
              <a:spcAft>
                <a:spcPts val="0"/>
              </a:spcAft>
              <a:buNone/>
            </a:pPr>
            <a:r>
              <a:rPr b="0" i="0" lang="es" sz="1800" u="none" cap="none" strike="noStrike">
                <a:solidFill>
                  <a:srgbClr val="002060"/>
                </a:solidFill>
                <a:latin typeface="Montserrat"/>
                <a:ea typeface="Montserrat"/>
                <a:cs typeface="Montserrat"/>
                <a:sym typeface="Montserrat"/>
              </a:rPr>
              <a:t>En el </a:t>
            </a:r>
            <a:r>
              <a:rPr b="0" i="0" lang="es" sz="1800" u="sng" cap="none" strike="noStrike">
                <a:solidFill>
                  <a:srgbClr val="002060"/>
                </a:solidFill>
                <a:latin typeface="Montserrat"/>
                <a:ea typeface="Montserrat"/>
                <a:cs typeface="Montserrat"/>
                <a:sym typeface="Montserrat"/>
                <a:hlinkClick r:id="rId3">
                  <a:extLst>
                    <a:ext uri="{A12FA001-AC4F-418D-AE19-62706E023703}">
                      <ahyp:hlinkClr val="tx"/>
                    </a:ext>
                  </a:extLst>
                </a:hlinkClick>
              </a:rPr>
              <a:t>modelo avanzado del ciclo de carbono global</a:t>
            </a:r>
            <a:r>
              <a:rPr b="0" i="0" lang="es" sz="1800" u="none" cap="none" strike="noStrike">
                <a:solidFill>
                  <a:srgbClr val="002060"/>
                </a:solidFill>
                <a:latin typeface="Montserrat"/>
                <a:ea typeface="Montserrat"/>
                <a:cs typeface="Montserrat"/>
                <a:sym typeface="Montserrat"/>
              </a:rPr>
              <a:t>, los estudiantes pueden explorar el efecto de las retroalimentaciones positivas y negativas en el sistema terrestre. Tenga en cuenta la adición de varios convertidores (círculos azules con flechas rosas) en el mapa del modelo. Dos de las retroalimentaciones incluyen la retroalimentación de CO</a:t>
            </a:r>
            <a:r>
              <a:rPr b="0" baseline="-25000" i="0" lang="es" sz="1800" u="none" cap="none" strike="noStrike">
                <a:solidFill>
                  <a:srgbClr val="002060"/>
                </a:solidFill>
                <a:latin typeface="Montserrat"/>
                <a:ea typeface="Montserrat"/>
                <a:cs typeface="Montserrat"/>
                <a:sym typeface="Montserrat"/>
              </a:rPr>
              <a:t>2</a:t>
            </a:r>
            <a:r>
              <a:rPr b="0" i="0" lang="es" sz="1800" u="none" cap="none" strike="noStrike">
                <a:solidFill>
                  <a:srgbClr val="002060"/>
                </a:solidFill>
                <a:latin typeface="Montserrat"/>
                <a:ea typeface="Montserrat"/>
                <a:cs typeface="Montserrat"/>
                <a:sym typeface="Montserrat"/>
              </a:rPr>
              <a:t> y la retroalimentación de temperatura, que los estudiantes explorarán en la Actividad 3: Modelo complejo, que se describe en la </a:t>
            </a:r>
            <a:r>
              <a:rPr b="0" i="0" lang="es" sz="1800"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Guía del docente</a:t>
            </a:r>
            <a:r>
              <a:rPr b="0" i="0" lang="es" sz="1800" u="none" cap="none" strike="noStrike">
                <a:solidFill>
                  <a:srgbClr val="002060"/>
                </a:solidFill>
                <a:latin typeface="Montserrat"/>
                <a:ea typeface="Montserrat"/>
                <a:cs typeface="Montserrat"/>
                <a:sym typeface="Montserrat"/>
              </a:rPr>
              <a:t>.</a:t>
            </a:r>
            <a:endParaRPr b="0" i="0" sz="933" u="none" cap="none" strike="noStrike">
              <a:solidFill>
                <a:srgbClr val="000000"/>
              </a:solidFill>
              <a:latin typeface="Arial"/>
              <a:ea typeface="Arial"/>
              <a:cs typeface="Arial"/>
              <a:sym typeface="Arial"/>
            </a:endParaRPr>
          </a:p>
        </p:txBody>
      </p:sp>
      <p:pic>
        <p:nvPicPr>
          <p:cNvPr id="1050" name="Google Shape;1050;p130"/>
          <p:cNvPicPr preferRelativeResize="0"/>
          <p:nvPr/>
        </p:nvPicPr>
        <p:blipFill>
          <a:blip r:embed="rId5">
            <a:alphaModFix/>
          </a:blip>
          <a:stretch>
            <a:fillRect/>
          </a:stretch>
        </p:blipFill>
        <p:spPr>
          <a:xfrm>
            <a:off x="2442351" y="3429000"/>
            <a:ext cx="3686048" cy="2743200"/>
          </a:xfrm>
          <a:prstGeom prst="rect">
            <a:avLst/>
          </a:prstGeom>
          <a:noFill/>
          <a:ln>
            <a:noFill/>
          </a:ln>
        </p:spPr>
      </p:pic>
      <p:pic>
        <p:nvPicPr>
          <p:cNvPr id="1051" name="Google Shape;1051;p130"/>
          <p:cNvPicPr preferRelativeResize="0"/>
          <p:nvPr/>
        </p:nvPicPr>
        <p:blipFill>
          <a:blip r:embed="rId6">
            <a:alphaModFix/>
          </a:blip>
          <a:stretch>
            <a:fillRect/>
          </a:stretch>
        </p:blipFill>
        <p:spPr>
          <a:xfrm>
            <a:off x="6407800" y="3502025"/>
            <a:ext cx="3564474" cy="25678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31"/>
          <p:cNvSpPr txBox="1"/>
          <p:nvPr/>
        </p:nvSpPr>
        <p:spPr>
          <a:xfrm>
            <a:off x="687217" y="5990100"/>
            <a:ext cx="10793600" cy="398400"/>
          </a:xfrm>
          <a:prstGeom prst="rect">
            <a:avLst/>
          </a:prstGeom>
          <a:noFill/>
          <a:ln>
            <a:noFill/>
          </a:ln>
        </p:spPr>
        <p:txBody>
          <a:bodyPr anchorCtr="0" anchor="t" bIns="30450" lIns="72000" spcFirstLastPara="1" rIns="60950" wrap="square" tIns="30450">
            <a:normAutofit/>
          </a:bodyPr>
          <a:lstStyle/>
          <a:p>
            <a:pPr indent="0" lvl="1" marL="13971" marR="0" rtl="0" algn="ctr">
              <a:lnSpc>
                <a:spcPct val="100000"/>
              </a:lnSpc>
              <a:spcBef>
                <a:spcPts val="0"/>
              </a:spcBef>
              <a:spcAft>
                <a:spcPts val="0"/>
              </a:spcAft>
              <a:buNone/>
            </a:pPr>
            <a:r>
              <a:rPr b="0" i="0" lang="es" sz="1400" u="sng" cap="none" strike="noStrike">
                <a:solidFill>
                  <a:schemeClr val="hlink"/>
                </a:solidFill>
                <a:latin typeface="Montserrat"/>
                <a:ea typeface="Montserrat"/>
                <a:cs typeface="Montserrat"/>
                <a:sym typeface="Montserrat"/>
                <a:hlinkClick r:id="rId3"/>
              </a:rPr>
              <a:t>https://www.globe.gov/web/biosphere/protocols/carbon-cycle</a:t>
            </a:r>
            <a:r>
              <a:rPr b="0" i="0" lang="es" sz="1400" u="none" cap="none" strike="noStrike">
                <a:solidFill>
                  <a:srgbClr val="002060"/>
                </a:solidFill>
                <a:latin typeface="Montserrat"/>
                <a:ea typeface="Montserrat"/>
                <a:cs typeface="Montserrat"/>
                <a:sym typeface="Montserrat"/>
              </a:rPr>
              <a:t> </a:t>
            </a:r>
            <a:endParaRPr b="0" i="0" sz="1400" u="none" cap="none" strike="noStrike">
              <a:solidFill>
                <a:srgbClr val="002060"/>
              </a:solidFill>
              <a:latin typeface="Montserrat"/>
              <a:ea typeface="Montserrat"/>
              <a:cs typeface="Montserrat"/>
              <a:sym typeface="Montserrat"/>
            </a:endParaRPr>
          </a:p>
        </p:txBody>
      </p:sp>
      <p:pic>
        <p:nvPicPr>
          <p:cNvPr id="1057" name="Google Shape;1057;p131"/>
          <p:cNvPicPr preferRelativeResize="0"/>
          <p:nvPr/>
        </p:nvPicPr>
        <p:blipFill>
          <a:blip r:embed="rId4">
            <a:alphaModFix/>
          </a:blip>
          <a:stretch>
            <a:fillRect/>
          </a:stretch>
        </p:blipFill>
        <p:spPr>
          <a:xfrm>
            <a:off x="955275" y="1120438"/>
            <a:ext cx="10413998" cy="46171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6"/>
          <p:cNvSpPr txBox="1"/>
          <p:nvPr/>
        </p:nvSpPr>
        <p:spPr>
          <a:xfrm>
            <a:off x="772875" y="1339925"/>
            <a:ext cx="10722300" cy="737400"/>
          </a:xfrm>
          <a:prstGeom prst="rect">
            <a:avLst/>
          </a:prstGeom>
          <a:noFill/>
          <a:ln>
            <a:noFill/>
          </a:ln>
        </p:spPr>
        <p:txBody>
          <a:bodyPr anchorCtr="0" anchor="ctr" bIns="45700" lIns="91425" spcFirstLastPara="1" rIns="91425" wrap="square" tIns="45700">
            <a:normAutofit fontScale="62500" lnSpcReduction="20000"/>
          </a:bodyPr>
          <a:lstStyle/>
          <a:p>
            <a:pPr indent="0" lvl="0" marL="0" marR="0" rtl="0" algn="l">
              <a:lnSpc>
                <a:spcPct val="100000"/>
              </a:lnSpc>
              <a:spcBef>
                <a:spcPts val="0"/>
              </a:spcBef>
              <a:spcAft>
                <a:spcPts val="0"/>
              </a:spcAft>
              <a:buNone/>
            </a:pPr>
            <a:r>
              <a:rPr b="0" i="0" lang="es" sz="2800" u="none" cap="none" strike="noStrike">
                <a:solidFill>
                  <a:srgbClr val="002060"/>
                </a:solidFill>
                <a:latin typeface="Montserrat"/>
                <a:ea typeface="Montserrat"/>
                <a:cs typeface="Montserrat"/>
                <a:sym typeface="Montserrat"/>
              </a:rPr>
              <a:t>El "brazo descendente" del zig-zag coincide con períodos en los que la fotosíntesis supera la respiración, es decir, la biosfera está absorbiendo más CO</a:t>
            </a:r>
            <a:r>
              <a:rPr b="0" baseline="-25000" i="0" lang="es" sz="2800" u="none" cap="none" strike="noStrike">
                <a:solidFill>
                  <a:srgbClr val="000000"/>
                </a:solidFill>
                <a:latin typeface="Montserrat"/>
                <a:ea typeface="Montserrat"/>
                <a:cs typeface="Montserrat"/>
                <a:sym typeface="Montserrat"/>
              </a:rPr>
              <a:t>2</a:t>
            </a:r>
            <a:r>
              <a:rPr b="0" i="0" lang="es" sz="2800" u="none" cap="none" strike="noStrike">
                <a:solidFill>
                  <a:srgbClr val="002060"/>
                </a:solidFill>
                <a:latin typeface="Montserrat"/>
                <a:ea typeface="Montserrat"/>
                <a:cs typeface="Montserrat"/>
                <a:sym typeface="Montserrat"/>
              </a:rPr>
              <a:t> de la atmósfera del que está liberando.</a:t>
            </a:r>
            <a:endParaRPr b="0" i="1" sz="2800" u="none" cap="none" strike="noStrike">
              <a:solidFill>
                <a:srgbClr val="002060"/>
              </a:solidFill>
              <a:latin typeface="Montserrat"/>
              <a:ea typeface="Montserrat"/>
              <a:cs typeface="Montserrat"/>
              <a:sym typeface="Montserrat"/>
            </a:endParaRPr>
          </a:p>
        </p:txBody>
      </p:sp>
      <p:sp>
        <p:nvSpPr>
          <p:cNvPr id="203" name="Google Shape;203;p36"/>
          <p:cNvSpPr txBox="1"/>
          <p:nvPr/>
        </p:nvSpPr>
        <p:spPr>
          <a:xfrm>
            <a:off x="933900" y="862925"/>
            <a:ext cx="10324200" cy="4770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1" i="0" lang="es" sz="2700" u="none" cap="none" strike="noStrike">
                <a:solidFill>
                  <a:schemeClr val="dk1"/>
                </a:solidFill>
                <a:latin typeface="Proxima Nova"/>
                <a:ea typeface="Proxima Nova"/>
                <a:cs typeface="Proxima Nova"/>
                <a:sym typeface="Proxima Nova"/>
              </a:rPr>
              <a:t>Registros mensuales de CO</a:t>
            </a:r>
            <a:r>
              <a:rPr b="1" baseline="-25000" i="0" lang="es" sz="2700" u="none" cap="none" strike="noStrike">
                <a:solidFill>
                  <a:schemeClr val="dk1"/>
                </a:solidFill>
                <a:latin typeface="Proxima Nova"/>
                <a:ea typeface="Proxima Nova"/>
                <a:cs typeface="Proxima Nova"/>
                <a:sym typeface="Proxima Nova"/>
              </a:rPr>
              <a:t>2</a:t>
            </a:r>
            <a:r>
              <a:rPr b="1" i="0" lang="es" sz="2700" u="none" cap="none" strike="noStrike">
                <a:solidFill>
                  <a:schemeClr val="dk1"/>
                </a:solidFill>
                <a:latin typeface="Proxima Nova"/>
                <a:ea typeface="Proxima Nova"/>
                <a:cs typeface="Proxima Nova"/>
                <a:sym typeface="Proxima Nova"/>
              </a:rPr>
              <a:t> atmosférico en Mauna Loa, Hawaii </a:t>
            </a:r>
            <a:endParaRPr b="1" i="0" sz="2700" u="none" cap="none" strike="noStrike">
              <a:solidFill>
                <a:schemeClr val="dk1"/>
              </a:solidFill>
              <a:latin typeface="Arial"/>
              <a:ea typeface="Arial"/>
              <a:cs typeface="Arial"/>
              <a:sym typeface="Arial"/>
            </a:endParaRPr>
          </a:p>
        </p:txBody>
      </p:sp>
      <p:pic>
        <p:nvPicPr>
          <p:cNvPr descr="CO2 Trend for Mauna Loa" id="204" name="Google Shape;204;p36"/>
          <p:cNvPicPr preferRelativeResize="0"/>
          <p:nvPr/>
        </p:nvPicPr>
        <p:blipFill rotWithShape="1">
          <a:blip r:embed="rId3">
            <a:alphaModFix/>
          </a:blip>
          <a:srcRect b="0" l="0" r="0" t="3653"/>
          <a:stretch/>
        </p:blipFill>
        <p:spPr>
          <a:xfrm>
            <a:off x="2852308" y="2077357"/>
            <a:ext cx="5715970" cy="4130387"/>
          </a:xfrm>
          <a:prstGeom prst="rect">
            <a:avLst/>
          </a:prstGeom>
          <a:noFill/>
          <a:ln>
            <a:noFill/>
          </a:ln>
        </p:spPr>
      </p:pic>
      <p:sp>
        <p:nvSpPr>
          <p:cNvPr id="205" name="Google Shape;205;p36"/>
          <p:cNvSpPr txBox="1"/>
          <p:nvPr/>
        </p:nvSpPr>
        <p:spPr>
          <a:xfrm>
            <a:off x="6227639" y="4607752"/>
            <a:ext cx="1231320" cy="338528"/>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1" i="0" lang="es" sz="1800" u="none" cap="none" strike="noStrike">
                <a:solidFill>
                  <a:srgbClr val="000000"/>
                </a:solidFill>
                <a:latin typeface="Calibri"/>
                <a:ea typeface="Calibri"/>
                <a:cs typeface="Calibri"/>
                <a:sym typeface="Calibri"/>
              </a:rPr>
              <a:t>Septiembre </a:t>
            </a:r>
            <a:endParaRPr b="0" i="0" sz="933" u="none" cap="none" strike="noStrike">
              <a:solidFill>
                <a:srgbClr val="000000"/>
              </a:solidFill>
              <a:latin typeface="Arial"/>
              <a:ea typeface="Arial"/>
              <a:cs typeface="Arial"/>
              <a:sym typeface="Arial"/>
            </a:endParaRPr>
          </a:p>
        </p:txBody>
      </p:sp>
      <p:sp>
        <p:nvSpPr>
          <p:cNvPr id="206" name="Google Shape;206;p36"/>
          <p:cNvSpPr txBox="1"/>
          <p:nvPr/>
        </p:nvSpPr>
        <p:spPr>
          <a:xfrm>
            <a:off x="6967410" y="2368601"/>
            <a:ext cx="690574" cy="338528"/>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1" i="0" lang="es" sz="1800" u="none" cap="none" strike="noStrike">
                <a:solidFill>
                  <a:srgbClr val="000000"/>
                </a:solidFill>
                <a:latin typeface="Calibri"/>
                <a:ea typeface="Calibri"/>
                <a:cs typeface="Calibri"/>
                <a:sym typeface="Calibri"/>
              </a:rPr>
              <a:t>Mayo </a:t>
            </a:r>
            <a:endParaRPr b="0" i="0" sz="933" u="none" cap="none" strike="noStrike">
              <a:solidFill>
                <a:srgbClr val="000000"/>
              </a:solidFill>
              <a:latin typeface="Arial"/>
              <a:ea typeface="Arial"/>
              <a:cs typeface="Arial"/>
              <a:sym typeface="Arial"/>
            </a:endParaRPr>
          </a:p>
        </p:txBody>
      </p:sp>
      <p:sp>
        <p:nvSpPr>
          <p:cNvPr id="207" name="Google Shape;207;p36"/>
          <p:cNvSpPr txBox="1"/>
          <p:nvPr/>
        </p:nvSpPr>
        <p:spPr>
          <a:xfrm>
            <a:off x="8568267" y="5795431"/>
            <a:ext cx="2927047" cy="348659"/>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933" u="none" cap="none" strike="noStrike">
                <a:solidFill>
                  <a:srgbClr val="000000"/>
                </a:solidFill>
                <a:latin typeface="Montserrat"/>
                <a:ea typeface="Montserrat"/>
                <a:cs typeface="Montserrat"/>
                <a:sym typeface="Montserrat"/>
              </a:rPr>
              <a:t>Fuentes: </a:t>
            </a:r>
            <a:r>
              <a:rPr b="0" i="0" lang="es" sz="933" u="sng" cap="none" strike="noStrike">
                <a:solidFill>
                  <a:srgbClr val="000000"/>
                </a:solidFill>
                <a:latin typeface="Montserrat"/>
                <a:ea typeface="Montserrat"/>
                <a:cs typeface="Montserrat"/>
                <a:sym typeface="Montserrat"/>
                <a:hlinkClick r:id="rId4">
                  <a:extLst>
                    <a:ext uri="{A12FA001-AC4F-418D-AE19-62706E023703}">
                      <ahyp:hlinkClr val="tx"/>
                    </a:ext>
                  </a:extLst>
                </a:hlinkClick>
              </a:rPr>
              <a:t>https://gml.noaa.gov/ccgg/trends/</a:t>
            </a:r>
            <a:r>
              <a:rPr b="0" i="0" lang="es" sz="933" u="none" cap="none" strike="noStrike">
                <a:solidFill>
                  <a:srgbClr val="00000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 sz="933" u="none" cap="none" strike="noStrike">
                <a:solidFill>
                  <a:srgbClr val="000000"/>
                </a:solidFill>
                <a:latin typeface="Montserrat"/>
                <a:ea typeface="Montserrat"/>
                <a:cs typeface="Montserrat"/>
                <a:sym typeface="Montserrat"/>
              </a:rPr>
              <a:t> </a:t>
            </a:r>
            <a:r>
              <a:rPr b="0" i="0" lang="es" sz="933"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https://keelingcurve.ucsd.edu/</a:t>
            </a:r>
            <a:r>
              <a:rPr b="0" i="0" lang="es" sz="933" u="none" cap="none" strike="noStrike">
                <a:solidFill>
                  <a:srgbClr val="00000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p:txBody>
      </p:sp>
      <p:sp>
        <p:nvSpPr>
          <p:cNvPr id="208" name="Google Shape;208;p36"/>
          <p:cNvSpPr/>
          <p:nvPr/>
        </p:nvSpPr>
        <p:spPr>
          <a:xfrm>
            <a:off x="7305822" y="2644726"/>
            <a:ext cx="353255" cy="1266093"/>
          </a:xfrm>
          <a:custGeom>
            <a:rect b="b" l="l" r="r" t="t"/>
            <a:pathLst>
              <a:path extrusionOk="0" h="1899139" w="529883">
                <a:moveTo>
                  <a:pt x="529883" y="1899139"/>
                </a:moveTo>
                <a:lnTo>
                  <a:pt x="389206" y="1495865"/>
                </a:lnTo>
                <a:lnTo>
                  <a:pt x="243840" y="726831"/>
                </a:lnTo>
                <a:lnTo>
                  <a:pt x="126610" y="89096"/>
                </a:lnTo>
                <a:lnTo>
                  <a:pt x="0" y="0"/>
                </a:lnTo>
              </a:path>
            </a:pathLst>
          </a:custGeom>
          <a:noFill/>
          <a:ln cap="flat" cmpd="sng" w="57150">
            <a:solidFill>
              <a:srgbClr val="C00000"/>
            </a:solidFill>
            <a:prstDash val="dash"/>
            <a:round/>
            <a:headEnd len="sm" w="sm" type="none"/>
            <a:tailEnd len="sm" w="sm" type="none"/>
          </a:ln>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933" u="none" cap="none" strike="noStrike">
              <a:solidFill>
                <a:schemeClr val="lt1"/>
              </a:solidFill>
              <a:latin typeface="Arial"/>
              <a:ea typeface="Arial"/>
              <a:cs typeface="Arial"/>
              <a:sym typeface="Arial"/>
            </a:endParaRPr>
          </a:p>
        </p:txBody>
      </p:sp>
      <p:sp>
        <p:nvSpPr>
          <p:cNvPr id="209" name="Google Shape;209;p36"/>
          <p:cNvSpPr txBox="1"/>
          <p:nvPr/>
        </p:nvSpPr>
        <p:spPr>
          <a:xfrm>
            <a:off x="3899888" y="2537877"/>
            <a:ext cx="2504461" cy="492416"/>
          </a:xfrm>
          <a:prstGeom prst="rect">
            <a:avLst/>
          </a:prstGeom>
          <a:solidFill>
            <a:srgbClr val="FFFFFF"/>
          </a:solid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400" u="sng" cap="none" strike="noStrike">
                <a:solidFill>
                  <a:srgbClr val="000000"/>
                </a:solidFill>
                <a:latin typeface="Calibri"/>
                <a:ea typeface="Calibri"/>
                <a:cs typeface="Calibri"/>
                <a:sym typeface="Calibri"/>
              </a:rPr>
              <a:t>Fotosíntesis</a:t>
            </a:r>
            <a:r>
              <a:rPr b="0" i="0" lang="es" sz="1400" u="none" cap="none" strike="noStrike">
                <a:solidFill>
                  <a:srgbClr val="000000"/>
                </a:solidFill>
                <a:latin typeface="Calibri"/>
                <a:ea typeface="Calibri"/>
                <a:cs typeface="Calibri"/>
                <a:sym typeface="Calibri"/>
              </a:rPr>
              <a:t>	</a:t>
            </a:r>
            <a:endParaRPr b="0" i="0" sz="9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s" sz="1400" u="none" cap="none" strike="noStrike">
                <a:solidFill>
                  <a:srgbClr val="000000"/>
                </a:solidFill>
                <a:latin typeface="Calibri"/>
                <a:ea typeface="Calibri"/>
                <a:cs typeface="Calibri"/>
                <a:sym typeface="Calibri"/>
              </a:rPr>
              <a:t>CO</a:t>
            </a:r>
            <a:r>
              <a:rPr b="0" baseline="-25000" i="0" lang="es" sz="1400" u="none" cap="none" strike="noStrike">
                <a:solidFill>
                  <a:srgbClr val="000000"/>
                </a:solidFill>
                <a:latin typeface="Calibri"/>
                <a:ea typeface="Calibri"/>
                <a:cs typeface="Calibri"/>
                <a:sym typeface="Calibri"/>
              </a:rPr>
              <a:t>2</a:t>
            </a:r>
            <a:r>
              <a:rPr b="0" i="0" lang="es" sz="1400" u="none" cap="none" strike="noStrike">
                <a:solidFill>
                  <a:srgbClr val="000000"/>
                </a:solidFill>
                <a:latin typeface="Calibri"/>
                <a:ea typeface="Calibri"/>
                <a:cs typeface="Calibri"/>
                <a:sym typeface="Calibri"/>
              </a:rPr>
              <a:t> + H</a:t>
            </a:r>
            <a:r>
              <a:rPr b="0" baseline="-25000" i="0" lang="es" sz="1400" u="none" cap="none" strike="noStrike">
                <a:solidFill>
                  <a:srgbClr val="000000"/>
                </a:solidFill>
                <a:latin typeface="Calibri"/>
                <a:ea typeface="Calibri"/>
                <a:cs typeface="Calibri"/>
                <a:sym typeface="Calibri"/>
              </a:rPr>
              <a:t>2</a:t>
            </a:r>
            <a:r>
              <a:rPr b="0" i="0" lang="es" sz="1400" u="none" cap="none" strike="noStrike">
                <a:solidFill>
                  <a:srgbClr val="000000"/>
                </a:solidFill>
                <a:latin typeface="Calibri"/>
                <a:ea typeface="Calibri"/>
                <a:cs typeface="Calibri"/>
                <a:sym typeface="Calibri"/>
              </a:rPr>
              <a:t>O 🡪 C</a:t>
            </a:r>
            <a:r>
              <a:rPr b="0" baseline="-25000" i="0" lang="es" sz="1400" u="none" cap="none" strike="noStrike">
                <a:solidFill>
                  <a:srgbClr val="000000"/>
                </a:solidFill>
                <a:latin typeface="Calibri"/>
                <a:ea typeface="Calibri"/>
                <a:cs typeface="Calibri"/>
                <a:sym typeface="Calibri"/>
              </a:rPr>
              <a:t>6</a:t>
            </a:r>
            <a:r>
              <a:rPr b="0" i="0" lang="es" sz="1400" u="none" cap="none" strike="noStrike">
                <a:solidFill>
                  <a:srgbClr val="000000"/>
                </a:solidFill>
                <a:latin typeface="Calibri"/>
                <a:ea typeface="Calibri"/>
                <a:cs typeface="Calibri"/>
                <a:sym typeface="Calibri"/>
              </a:rPr>
              <a:t>H</a:t>
            </a:r>
            <a:r>
              <a:rPr b="0" baseline="-25000" i="0" lang="es" sz="1400" u="none" cap="none" strike="noStrike">
                <a:solidFill>
                  <a:srgbClr val="000000"/>
                </a:solidFill>
                <a:latin typeface="Calibri"/>
                <a:ea typeface="Calibri"/>
                <a:cs typeface="Calibri"/>
                <a:sym typeface="Calibri"/>
              </a:rPr>
              <a:t>12</a:t>
            </a:r>
            <a:r>
              <a:rPr b="0" i="0" lang="es" sz="1400" u="none" cap="none" strike="noStrike">
                <a:solidFill>
                  <a:srgbClr val="000000"/>
                </a:solidFill>
                <a:latin typeface="Calibri"/>
                <a:ea typeface="Calibri"/>
                <a:cs typeface="Calibri"/>
                <a:sym typeface="Calibri"/>
              </a:rPr>
              <a:t>O</a:t>
            </a:r>
            <a:r>
              <a:rPr b="0" baseline="-25000" i="0" lang="es" sz="1400" u="none" cap="none" strike="noStrike">
                <a:solidFill>
                  <a:srgbClr val="000000"/>
                </a:solidFill>
                <a:latin typeface="Calibri"/>
                <a:ea typeface="Calibri"/>
                <a:cs typeface="Calibri"/>
                <a:sym typeface="Calibri"/>
              </a:rPr>
              <a:t>6</a:t>
            </a:r>
            <a:r>
              <a:rPr b="0" i="0" lang="es" sz="1400" u="none" cap="none" strike="noStrike">
                <a:solidFill>
                  <a:srgbClr val="000000"/>
                </a:solidFill>
                <a:latin typeface="Calibri"/>
                <a:ea typeface="Calibri"/>
                <a:cs typeface="Calibri"/>
                <a:sym typeface="Calibri"/>
              </a:rPr>
              <a:t> + O</a:t>
            </a:r>
            <a:r>
              <a:rPr b="0" baseline="-25000" i="0" lang="es" sz="1400" u="none" cap="none" strike="noStrike">
                <a:solidFill>
                  <a:srgbClr val="000000"/>
                </a:solidFill>
                <a:latin typeface="Calibri"/>
                <a:ea typeface="Calibri"/>
                <a:cs typeface="Calibri"/>
                <a:sym typeface="Calibri"/>
              </a:rPr>
              <a:t>2</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32"/>
          <p:cNvSpPr txBox="1"/>
          <p:nvPr/>
        </p:nvSpPr>
        <p:spPr>
          <a:xfrm>
            <a:off x="687225" y="1709051"/>
            <a:ext cx="10793700" cy="4218000"/>
          </a:xfrm>
          <a:prstGeom prst="rect">
            <a:avLst/>
          </a:prstGeom>
          <a:noFill/>
          <a:ln>
            <a:noFill/>
          </a:ln>
        </p:spPr>
        <p:txBody>
          <a:bodyPr anchorCtr="0" anchor="t" bIns="30450" lIns="72000" spcFirstLastPara="1" rIns="60950" wrap="square" tIns="30450">
            <a:normAutofit fontScale="77500" lnSpcReduction="20000"/>
          </a:bodyPr>
          <a:lstStyle/>
          <a:p>
            <a:pPr indent="0" lvl="0" marL="0"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Artículo y video de Un planeta que respira, desequilibrado de la NASA:</a:t>
            </a:r>
            <a:endParaRPr i="0" sz="933"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i="0" lang="es" sz="2400" u="sng" cap="none" strike="noStrike">
                <a:solidFill>
                  <a:srgbClr val="002060"/>
                </a:solidFill>
                <a:latin typeface="Montserrat"/>
                <a:ea typeface="Montserrat"/>
                <a:cs typeface="Montserrat"/>
                <a:sym typeface="Montserrat"/>
                <a:hlinkClick r:id="rId3">
                  <a:extLst>
                    <a:ext uri="{A12FA001-AC4F-418D-AE19-62706E023703}">
                      <ahyp:hlinkClr val="tx"/>
                    </a:ext>
                  </a:extLst>
                </a:hlinkClick>
              </a:rPr>
              <a:t>https://www.nasa.gov/feature/goddard/carbon-climate</a:t>
            </a:r>
            <a:r>
              <a:rPr i="0" lang="es" sz="2400" u="none" cap="none" strike="noStrike">
                <a:solidFill>
                  <a:srgbClr val="002060"/>
                </a:solidFill>
                <a:latin typeface="Montserrat"/>
                <a:ea typeface="Montserrat"/>
                <a:cs typeface="Montserrat"/>
                <a:sym typeface="Montserrat"/>
              </a:rPr>
              <a:t> </a:t>
            </a:r>
            <a:endParaRPr i="0" sz="933"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i="0" sz="24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Sitio web de la NASA sobre el cambio climático global:</a:t>
            </a:r>
            <a:endParaRPr i="0" sz="933"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i="0" lang="es" sz="2400"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https://climate.nasa.gov/</a:t>
            </a:r>
            <a:r>
              <a:rPr i="0" lang="es" sz="2400" u="none" cap="none" strike="noStrike">
                <a:solidFill>
                  <a:srgbClr val="002060"/>
                </a:solidFill>
                <a:latin typeface="Montserrat"/>
                <a:ea typeface="Montserrat"/>
                <a:cs typeface="Montserrat"/>
                <a:sym typeface="Montserrat"/>
              </a:rPr>
              <a:t> </a:t>
            </a:r>
            <a:endParaRPr i="0" sz="933"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i="0" sz="24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Proyecto Global de Carbono</a:t>
            </a:r>
            <a:endParaRPr i="0" sz="933"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a:t>
            </a:r>
            <a:r>
              <a:rPr i="0" lang="es" sz="2400" u="sng" cap="none" strike="noStrike">
                <a:solidFill>
                  <a:srgbClr val="002060"/>
                </a:solidFill>
                <a:latin typeface="Montserrat"/>
                <a:ea typeface="Montserrat"/>
                <a:cs typeface="Montserrat"/>
                <a:sym typeface="Montserrat"/>
                <a:hlinkClick r:id="rId5">
                  <a:extLst>
                    <a:ext uri="{A12FA001-AC4F-418D-AE19-62706E023703}">
                      <ahyp:hlinkClr val="tx"/>
                    </a:ext>
                  </a:extLst>
                </a:hlinkClick>
              </a:rPr>
              <a:t>http://www.globalcarbonproject.org</a:t>
            </a:r>
            <a:r>
              <a:rPr i="0" lang="es" sz="2400" u="none" cap="none" strike="noStrike">
                <a:solidFill>
                  <a:srgbClr val="002060"/>
                </a:solidFill>
                <a:latin typeface="Montserrat"/>
                <a:ea typeface="Montserrat"/>
                <a:cs typeface="Montserrat"/>
                <a:sym typeface="Montserrat"/>
              </a:rPr>
              <a:t>)</a:t>
            </a:r>
            <a:endParaRPr i="0" sz="933"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 </a:t>
            </a:r>
            <a:endParaRPr i="0" sz="933"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Introducción a los sistemas y modelado del ciclo del carbono GLOBE:</a:t>
            </a:r>
            <a:endParaRPr i="0" sz="933" u="none" cap="none" strike="noStrike">
              <a:solidFill>
                <a:srgbClr val="000000"/>
              </a:solidFill>
              <a:latin typeface="Montserrat"/>
              <a:ea typeface="Montserrat"/>
              <a:cs typeface="Montserrat"/>
              <a:sym typeface="Montserrat"/>
            </a:endParaRPr>
          </a:p>
          <a:p>
            <a:pPr indent="0" lvl="1" marL="13971"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a:t>
            </a:r>
            <a:r>
              <a:rPr i="0" lang="es" sz="2400" u="sng" cap="none" strike="noStrike">
                <a:solidFill>
                  <a:srgbClr val="9454C3"/>
                </a:solidFill>
                <a:latin typeface="Montserrat"/>
                <a:ea typeface="Montserrat"/>
                <a:cs typeface="Montserrat"/>
                <a:sym typeface="Montserrat"/>
                <a:hlinkClick r:id="rId6">
                  <a:extLst>
                    <a:ext uri="{A12FA001-AC4F-418D-AE19-62706E023703}">
                      <ahyp:hlinkClr val="tx"/>
                    </a:ext>
                  </a:extLst>
                </a:hlinkClick>
              </a:rPr>
              <a:t>Haga clic para abrir</a:t>
            </a:r>
            <a:r>
              <a:rPr i="0" lang="es" sz="2400" u="sng" cap="none" strike="noStrike">
                <a:solidFill>
                  <a:srgbClr val="002060"/>
                </a:solidFill>
                <a:latin typeface="Montserrat"/>
                <a:ea typeface="Montserrat"/>
                <a:cs typeface="Montserrat"/>
                <a:sym typeface="Montserrat"/>
                <a:hlinkClick r:id="rId7">
                  <a:extLst>
                    <a:ext uri="{A12FA001-AC4F-418D-AE19-62706E023703}">
                      <ahyp:hlinkClr val="tx"/>
                    </a:ext>
                  </a:extLst>
                </a:hlinkClick>
              </a:rPr>
              <a:t> PDF</a:t>
            </a:r>
            <a:r>
              <a:rPr i="0" lang="es" sz="2400" u="none" cap="none" strike="noStrike">
                <a:solidFill>
                  <a:srgbClr val="002060"/>
                </a:solidFill>
                <a:latin typeface="Montserrat"/>
                <a:ea typeface="Montserrat"/>
                <a:cs typeface="Montserrat"/>
                <a:sym typeface="Montserrat"/>
              </a:rPr>
              <a:t>)</a:t>
            </a:r>
            <a:endParaRPr>
              <a:latin typeface="Montserrat"/>
              <a:ea typeface="Montserrat"/>
              <a:cs typeface="Montserrat"/>
              <a:sym typeface="Montserrat"/>
            </a:endParaRPr>
          </a:p>
          <a:p>
            <a:pPr indent="0" lvl="1" marL="13971" marR="0" rtl="0" algn="l">
              <a:lnSpc>
                <a:spcPct val="100000"/>
              </a:lnSpc>
              <a:spcBef>
                <a:spcPts val="0"/>
              </a:spcBef>
              <a:spcAft>
                <a:spcPts val="0"/>
              </a:spcAft>
              <a:buNone/>
            </a:pPr>
            <a:r>
              <a:t/>
            </a:r>
            <a:endParaRPr i="0" sz="2400" u="none" cap="none" strike="noStrike">
              <a:solidFill>
                <a:srgbClr val="002060"/>
              </a:solidFill>
              <a:latin typeface="Montserrat"/>
              <a:ea typeface="Montserrat"/>
              <a:cs typeface="Montserrat"/>
              <a:sym typeface="Montserrat"/>
            </a:endParaRPr>
          </a:p>
          <a:p>
            <a:pPr indent="0" lvl="1" marL="13971"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GLOBE - Ciclo del carbono</a:t>
            </a:r>
            <a:endParaRPr>
              <a:latin typeface="Montserrat"/>
              <a:ea typeface="Montserrat"/>
              <a:cs typeface="Montserrat"/>
              <a:sym typeface="Montserrat"/>
            </a:endParaRPr>
          </a:p>
          <a:p>
            <a:pPr indent="0" lvl="1" marL="13971" marR="0" rtl="0" algn="l">
              <a:lnSpc>
                <a:spcPct val="100000"/>
              </a:lnSpc>
              <a:spcBef>
                <a:spcPts val="0"/>
              </a:spcBef>
              <a:spcAft>
                <a:spcPts val="0"/>
              </a:spcAft>
              <a:buNone/>
            </a:pPr>
            <a:r>
              <a:rPr i="0" lang="es" sz="2400" u="sng" cap="none" strike="noStrike">
                <a:solidFill>
                  <a:schemeClr val="hlink"/>
                </a:solidFill>
                <a:latin typeface="Montserrat"/>
                <a:ea typeface="Montserrat"/>
                <a:cs typeface="Montserrat"/>
                <a:sym typeface="Montserrat"/>
                <a:hlinkClick r:id="rId8"/>
              </a:rPr>
              <a:t>https://www.globe.gov/web/biosphere/protocols/carbon-cycle</a:t>
            </a:r>
            <a:r>
              <a:rPr i="0" lang="es" sz="2400" u="none" cap="none" strike="noStrike">
                <a:solidFill>
                  <a:srgbClr val="002060"/>
                </a:solidFill>
                <a:latin typeface="Montserrat"/>
                <a:ea typeface="Montserrat"/>
                <a:cs typeface="Montserrat"/>
                <a:sym typeface="Montserrat"/>
              </a:rPr>
              <a:t> </a:t>
            </a:r>
            <a:endParaRPr>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i="0" sz="24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intercambio de sistemas isee (modelos de computadora en línea):</a:t>
            </a:r>
            <a:endParaRPr i="0" sz="933" u="none" cap="none" strike="noStrike">
              <a:solidFill>
                <a:srgbClr val="000000"/>
              </a:solidFill>
              <a:latin typeface="Montserrat"/>
              <a:ea typeface="Montserrat"/>
              <a:cs typeface="Montserrat"/>
              <a:sym typeface="Montserrat"/>
            </a:endParaRPr>
          </a:p>
          <a:p>
            <a:pPr indent="0" lvl="1" marL="13971"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isee systems exchange (online computer models):</a:t>
            </a:r>
            <a:endParaRPr i="0" sz="1400" u="none" cap="none" strike="noStrike">
              <a:solidFill>
                <a:srgbClr val="002060"/>
              </a:solidFill>
              <a:latin typeface="Montserrat"/>
              <a:ea typeface="Montserrat"/>
              <a:cs typeface="Montserrat"/>
              <a:sym typeface="Montserrat"/>
            </a:endParaRPr>
          </a:p>
          <a:p>
            <a:pPr indent="0" lvl="1" marL="13971"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a:t>
            </a:r>
            <a:r>
              <a:rPr i="0" lang="es" sz="2400" u="sng" cap="none" strike="noStrike">
                <a:solidFill>
                  <a:srgbClr val="002060"/>
                </a:solidFill>
                <a:latin typeface="Montserrat"/>
                <a:ea typeface="Montserrat"/>
                <a:cs typeface="Montserrat"/>
                <a:sym typeface="Montserrat"/>
                <a:hlinkClick r:id="rId9">
                  <a:extLst>
                    <a:ext uri="{A12FA001-AC4F-418D-AE19-62706E023703}">
                      <ahyp:hlinkClr val="tx"/>
                    </a:ext>
                  </a:extLst>
                </a:hlinkClick>
              </a:rPr>
              <a:t>http://exchange.iseesystems.com</a:t>
            </a:r>
            <a:r>
              <a:rPr i="0" lang="es" sz="2400" u="none" cap="none" strike="noStrike">
                <a:solidFill>
                  <a:srgbClr val="002060"/>
                </a:solidFill>
                <a:latin typeface="Montserrat"/>
                <a:ea typeface="Montserrat"/>
                <a:cs typeface="Montserrat"/>
                <a:sym typeface="Montserrat"/>
              </a:rPr>
              <a:t>)</a:t>
            </a:r>
            <a:endParaRPr i="0" sz="1400" u="none" cap="none" strike="noStrike">
              <a:solidFill>
                <a:srgbClr val="002060"/>
              </a:solidFill>
              <a:latin typeface="Montserrat"/>
              <a:ea typeface="Montserrat"/>
              <a:cs typeface="Montserrat"/>
              <a:sym typeface="Montserrat"/>
            </a:endParaRPr>
          </a:p>
        </p:txBody>
      </p:sp>
      <p:sp>
        <p:nvSpPr>
          <p:cNvPr id="1063" name="Google Shape;1063;p132"/>
          <p:cNvSpPr txBox="1"/>
          <p:nvPr>
            <p:ph type="title"/>
          </p:nvPr>
        </p:nvSpPr>
        <p:spPr>
          <a:xfrm>
            <a:off x="636319" y="780762"/>
            <a:ext cx="10919362" cy="71058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a:t>Otros recursos</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g1f7aa13143c_0_0"/>
          <p:cNvSpPr txBox="1"/>
          <p:nvPr>
            <p:ph type="title"/>
          </p:nvPr>
        </p:nvSpPr>
        <p:spPr>
          <a:xfrm>
            <a:off x="636319" y="780762"/>
            <a:ext cx="10919400" cy="71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a:t>Evaluaciones de los módulos</a:t>
            </a:r>
            <a:endParaRPr/>
          </a:p>
        </p:txBody>
      </p:sp>
      <p:sp>
        <p:nvSpPr>
          <p:cNvPr id="1069" name="Google Shape;1069;g1f7aa13143c_0_0"/>
          <p:cNvSpPr txBox="1"/>
          <p:nvPr/>
        </p:nvSpPr>
        <p:spPr>
          <a:xfrm>
            <a:off x="1502125" y="1823275"/>
            <a:ext cx="9323700" cy="346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800">
                <a:solidFill>
                  <a:schemeClr val="dk1"/>
                </a:solidFill>
              </a:rPr>
              <a:t>Para certificarse en los temas dados en este taller, les estarán llegando las siguientes evaluaciones:</a:t>
            </a:r>
            <a:endParaRPr sz="2800">
              <a:solidFill>
                <a:schemeClr val="dk1"/>
              </a:solidFill>
            </a:endParaRPr>
          </a:p>
          <a:p>
            <a:pPr indent="0" lvl="0" marL="0" rtl="0" algn="l">
              <a:spcBef>
                <a:spcPts val="0"/>
              </a:spcBef>
              <a:spcAft>
                <a:spcPts val="0"/>
              </a:spcAft>
              <a:buNone/>
            </a:pPr>
            <a:r>
              <a:t/>
            </a:r>
            <a:endParaRPr sz="2800">
              <a:solidFill>
                <a:schemeClr val="dk1"/>
              </a:solidFill>
            </a:endParaRPr>
          </a:p>
          <a:p>
            <a:pPr indent="-406400" lvl="0" marL="457200" rtl="0" algn="l">
              <a:spcBef>
                <a:spcPts val="0"/>
              </a:spcBef>
              <a:spcAft>
                <a:spcPts val="0"/>
              </a:spcAft>
              <a:buClr>
                <a:schemeClr val="dk1"/>
              </a:buClr>
              <a:buSzPts val="2800"/>
              <a:buChar char="●"/>
            </a:pPr>
            <a:r>
              <a:rPr lang="es" sz="2800">
                <a:solidFill>
                  <a:schemeClr val="dk1"/>
                </a:solidFill>
              </a:rPr>
              <a:t>Introducción al Ciclo del carbono</a:t>
            </a:r>
            <a:endParaRPr sz="2800">
              <a:solidFill>
                <a:schemeClr val="dk1"/>
              </a:solidFill>
            </a:endParaRPr>
          </a:p>
          <a:p>
            <a:pPr indent="-406400" lvl="0" marL="457200" rtl="0" algn="l">
              <a:spcBef>
                <a:spcPts val="0"/>
              </a:spcBef>
              <a:spcAft>
                <a:spcPts val="0"/>
              </a:spcAft>
              <a:buClr>
                <a:schemeClr val="dk1"/>
              </a:buClr>
              <a:buSzPts val="2800"/>
              <a:buChar char="●"/>
            </a:pPr>
            <a:r>
              <a:rPr lang="es" sz="2800">
                <a:solidFill>
                  <a:schemeClr val="dk1"/>
                </a:solidFill>
              </a:rPr>
              <a:t>Modelado del Ciclo del carbono</a:t>
            </a:r>
            <a:endParaRPr sz="2800">
              <a:solidFill>
                <a:schemeClr val="dk1"/>
              </a:solidFill>
            </a:endParaRPr>
          </a:p>
          <a:p>
            <a:pPr indent="-406400" lvl="0" marL="457200" rtl="0" algn="l">
              <a:spcBef>
                <a:spcPts val="0"/>
              </a:spcBef>
              <a:spcAft>
                <a:spcPts val="0"/>
              </a:spcAft>
              <a:buClr>
                <a:schemeClr val="dk1"/>
              </a:buClr>
              <a:buSzPts val="2800"/>
              <a:buChar char="●"/>
            </a:pPr>
            <a:r>
              <a:rPr lang="es" sz="2800">
                <a:solidFill>
                  <a:schemeClr val="dk1"/>
                </a:solidFill>
              </a:rPr>
              <a:t>Ciclo del carbono - Sitio estándar</a:t>
            </a:r>
            <a:endParaRPr sz="2800">
              <a:solidFill>
                <a:schemeClr val="dk1"/>
              </a:solidFill>
            </a:endParaRPr>
          </a:p>
          <a:p>
            <a:pPr indent="0" lvl="0" marL="0" rtl="0" algn="l">
              <a:spcBef>
                <a:spcPts val="0"/>
              </a:spcBef>
              <a:spcAft>
                <a:spcPts val="0"/>
              </a:spcAft>
              <a:buNone/>
            </a:pPr>
            <a:r>
              <a:t/>
            </a:r>
            <a:endParaRPr sz="2800">
              <a:solidFill>
                <a:schemeClr val="dk1"/>
              </a:solidFill>
            </a:endParaRPr>
          </a:p>
          <a:p>
            <a:pPr indent="0" lvl="0" marL="0" rtl="0" algn="l">
              <a:spcBef>
                <a:spcPts val="0"/>
              </a:spcBef>
              <a:spcAft>
                <a:spcPts val="0"/>
              </a:spcAft>
              <a:buNone/>
            </a:pPr>
            <a:r>
              <a:rPr i="1" lang="es" sz="2800">
                <a:solidFill>
                  <a:schemeClr val="dk1"/>
                </a:solidFill>
              </a:rPr>
              <a:t>Recuerden hacerlo antes del próximo taller.</a:t>
            </a:r>
            <a:endParaRPr i="1" sz="2800">
              <a:solidFill>
                <a:schemeClr val="dk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g1f7aa13143c_0_6"/>
          <p:cNvSpPr txBox="1"/>
          <p:nvPr>
            <p:ph type="title"/>
          </p:nvPr>
        </p:nvSpPr>
        <p:spPr>
          <a:xfrm>
            <a:off x="636319" y="780762"/>
            <a:ext cx="10919400" cy="71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a:t>Agenda de los próximos talleres</a:t>
            </a:r>
            <a:endParaRPr/>
          </a:p>
        </p:txBody>
      </p:sp>
      <p:graphicFrame>
        <p:nvGraphicFramePr>
          <p:cNvPr id="1075" name="Google Shape;1075;g1f7aa13143c_0_6"/>
          <p:cNvGraphicFramePr/>
          <p:nvPr/>
        </p:nvGraphicFramePr>
        <p:xfrm>
          <a:off x="2057425" y="2519650"/>
          <a:ext cx="3000000" cy="3000000"/>
        </p:xfrm>
        <a:graphic>
          <a:graphicData uri="http://schemas.openxmlformats.org/drawingml/2006/table">
            <a:tbl>
              <a:tblPr bandRow="1" firstCol="1" firstRow="1">
                <a:noFill/>
                <a:tableStyleId>{DFA5CFA5-E8A9-4D57-BF4D-258BEA898EBE}</a:tableStyleId>
              </a:tblPr>
              <a:tblGrid>
                <a:gridCol w="1099900"/>
                <a:gridCol w="6718250"/>
              </a:tblGrid>
              <a:tr h="349650">
                <a:tc>
                  <a:txBody>
                    <a:bodyPr/>
                    <a:lstStyle/>
                    <a:p>
                      <a:pPr indent="0" lvl="0" marL="0" rtl="0" algn="just">
                        <a:spcBef>
                          <a:spcPts val="0"/>
                        </a:spcBef>
                        <a:spcAft>
                          <a:spcPts val="0"/>
                        </a:spcAft>
                        <a:buNone/>
                      </a:pPr>
                      <a:r>
                        <a:t/>
                      </a:r>
                      <a:endParaRPr b="1" i="1" sz="1800">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solidFill>
                      <a:srgbClr val="FFF2CC"/>
                    </a:solidFill>
                  </a:tcPr>
                </a:tc>
                <a:tc>
                  <a:txBody>
                    <a:bodyPr/>
                    <a:lstStyle/>
                    <a:p>
                      <a:pPr indent="0" lvl="0" marL="0" marR="18415" rtl="0" algn="just">
                        <a:spcBef>
                          <a:spcPts val="0"/>
                        </a:spcBef>
                        <a:spcAft>
                          <a:spcPts val="0"/>
                        </a:spcAft>
                        <a:buNone/>
                      </a:pPr>
                      <a:r>
                        <a:rPr b="1" i="1" lang="es" sz="1800">
                          <a:latin typeface="Calibri"/>
                          <a:ea typeface="Calibri"/>
                          <a:cs typeface="Calibri"/>
                          <a:sym typeface="Calibri"/>
                        </a:rPr>
                        <a:t>Cuarto Taller – 30 DE ABRIL (martes) </a:t>
                      </a:r>
                      <a:endParaRPr b="1" i="1" sz="1800">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solidFill>
                      <a:srgbClr val="FFF2CC"/>
                    </a:solidFill>
                  </a:tcPr>
                </a:tc>
              </a:tr>
              <a:tr h="265225">
                <a:tc rowSpan="3">
                  <a:txBody>
                    <a:bodyPr/>
                    <a:lstStyle/>
                    <a:p>
                      <a:pPr indent="0" lvl="0" marL="0" rtl="0" algn="just">
                        <a:spcBef>
                          <a:spcPts val="0"/>
                        </a:spcBef>
                        <a:spcAft>
                          <a:spcPts val="0"/>
                        </a:spcAft>
                        <a:buNone/>
                      </a:pPr>
                      <a:r>
                        <a:rPr b="1" lang="es">
                          <a:latin typeface="Calibri"/>
                          <a:ea typeface="Calibri"/>
                          <a:cs typeface="Calibri"/>
                          <a:sym typeface="Calibri"/>
                        </a:rPr>
                        <a:t>18:00</a:t>
                      </a:r>
                      <a:endParaRPr b="1">
                        <a:latin typeface="Calibri"/>
                        <a:ea typeface="Calibri"/>
                        <a:cs typeface="Calibri"/>
                        <a:sym typeface="Calibri"/>
                      </a:endParaRPr>
                    </a:p>
                    <a:p>
                      <a:pPr indent="0" lvl="0" marL="0" rtl="0" algn="just">
                        <a:spcBef>
                          <a:spcPts val="0"/>
                        </a:spcBef>
                        <a:spcAft>
                          <a:spcPts val="0"/>
                        </a:spcAft>
                        <a:buNone/>
                      </a:pPr>
                      <a:r>
                        <a:rPr b="1" lang="es">
                          <a:latin typeface="Calibri"/>
                          <a:ea typeface="Calibri"/>
                          <a:cs typeface="Calibri"/>
                          <a:sym typeface="Calibri"/>
                        </a:rPr>
                        <a:t>a 19:30</a:t>
                      </a:r>
                      <a:endParaRPr b="1">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solidFill>
                      <a:srgbClr val="FFF2CC"/>
                    </a:solidFill>
                  </a:tcPr>
                </a:tc>
                <a:tc>
                  <a:txBody>
                    <a:bodyPr/>
                    <a:lstStyle/>
                    <a:p>
                      <a:pPr indent="-43180" lvl="0" marL="0" marR="18415" rtl="0" algn="just">
                        <a:spcBef>
                          <a:spcPts val="0"/>
                        </a:spcBef>
                        <a:spcAft>
                          <a:spcPts val="0"/>
                        </a:spcAft>
                        <a:buNone/>
                      </a:pPr>
                      <a:r>
                        <a:rPr b="1" lang="es">
                          <a:latin typeface="Calibri"/>
                          <a:ea typeface="Calibri"/>
                          <a:cs typeface="Calibri"/>
                          <a:sym typeface="Calibri"/>
                        </a:rPr>
                        <a:t>Clasificación de cobertura terrestre</a:t>
                      </a:r>
                      <a:r>
                        <a:rPr lang="es">
                          <a:latin typeface="Calibri"/>
                          <a:ea typeface="Calibri"/>
                          <a:cs typeface="Calibri"/>
                          <a:sym typeface="Calibri"/>
                        </a:rPr>
                        <a:t>. </a:t>
                      </a:r>
                      <a:endParaRPr>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tcPr>
                </a:tc>
              </a:tr>
              <a:tr h="320375">
                <a:tc vMerge="1"/>
                <a:tc>
                  <a:txBody>
                    <a:bodyPr/>
                    <a:lstStyle/>
                    <a:p>
                      <a:pPr indent="0" lvl="0" marL="0" marR="18415" rtl="0" algn="just">
                        <a:spcBef>
                          <a:spcPts val="0"/>
                        </a:spcBef>
                        <a:spcAft>
                          <a:spcPts val="0"/>
                        </a:spcAft>
                        <a:buNone/>
                      </a:pPr>
                      <a:r>
                        <a:rPr b="1" lang="es">
                          <a:latin typeface="Calibri"/>
                          <a:ea typeface="Calibri"/>
                          <a:cs typeface="Calibri"/>
                          <a:sym typeface="Calibri"/>
                        </a:rPr>
                        <a:t>APP GLOBE Observer. </a:t>
                      </a:r>
                      <a:endParaRPr>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tcPr>
                </a:tc>
              </a:tr>
              <a:tr h="265225">
                <a:tc vMerge="1"/>
                <a:tc>
                  <a:txBody>
                    <a:bodyPr/>
                    <a:lstStyle/>
                    <a:p>
                      <a:pPr indent="0" lvl="0" marL="0" marR="18415" rtl="0" algn="just">
                        <a:spcBef>
                          <a:spcPts val="0"/>
                        </a:spcBef>
                        <a:spcAft>
                          <a:spcPts val="0"/>
                        </a:spcAft>
                        <a:buNone/>
                      </a:pPr>
                      <a:r>
                        <a:rPr b="1" lang="es">
                          <a:latin typeface="Calibri"/>
                          <a:ea typeface="Calibri"/>
                          <a:cs typeface="Calibri"/>
                          <a:sym typeface="Calibri"/>
                        </a:rPr>
                        <a:t>Biometría: Cobertura de dosel  y cobertura de suelo</a:t>
                      </a:r>
                      <a:endParaRPr b="1">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tcPr>
                </a:tc>
              </a:tr>
              <a:tr h="270050">
                <a:tc>
                  <a:txBody>
                    <a:bodyPr/>
                    <a:lstStyle/>
                    <a:p>
                      <a:pPr indent="0" lvl="0" marL="0" rtl="0" algn="just">
                        <a:spcBef>
                          <a:spcPts val="0"/>
                        </a:spcBef>
                        <a:spcAft>
                          <a:spcPts val="0"/>
                        </a:spcAft>
                        <a:buNone/>
                      </a:pPr>
                      <a:r>
                        <a:t/>
                      </a:r>
                      <a:endParaRPr b="1">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solidFill>
                      <a:srgbClr val="FFF2CC"/>
                    </a:solidFill>
                  </a:tcPr>
                </a:tc>
                <a:tc>
                  <a:txBody>
                    <a:bodyPr/>
                    <a:lstStyle/>
                    <a:p>
                      <a:pPr indent="0" lvl="0" marL="0" marR="18415" rtl="0" algn="just">
                        <a:spcBef>
                          <a:spcPts val="0"/>
                        </a:spcBef>
                        <a:spcAft>
                          <a:spcPts val="0"/>
                        </a:spcAft>
                        <a:buClr>
                          <a:schemeClr val="dk1"/>
                        </a:buClr>
                        <a:buSzPts val="1100"/>
                        <a:buFont typeface="Arial"/>
                        <a:buNone/>
                      </a:pPr>
                      <a:r>
                        <a:rPr b="1" lang="es">
                          <a:solidFill>
                            <a:schemeClr val="dk1"/>
                          </a:solidFill>
                          <a:latin typeface="Calibri"/>
                          <a:ea typeface="Calibri"/>
                          <a:cs typeface="Calibri"/>
                          <a:sym typeface="Calibri"/>
                        </a:rPr>
                        <a:t>APP GLOBE Observer. </a:t>
                      </a:r>
                      <a:endParaRPr>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tcPr>
                </a:tc>
              </a:tr>
              <a:tr h="270050">
                <a:tc>
                  <a:txBody>
                    <a:bodyPr/>
                    <a:lstStyle/>
                    <a:p>
                      <a:pPr indent="0" lvl="0" marL="0" rtl="0" algn="just">
                        <a:spcBef>
                          <a:spcPts val="0"/>
                        </a:spcBef>
                        <a:spcAft>
                          <a:spcPts val="0"/>
                        </a:spcAft>
                        <a:buNone/>
                      </a:pPr>
                      <a:r>
                        <a:t/>
                      </a:r>
                      <a:endParaRPr b="1">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solidFill>
                      <a:srgbClr val="FFF2CC"/>
                    </a:solidFill>
                  </a:tcPr>
                </a:tc>
                <a:tc>
                  <a:txBody>
                    <a:bodyPr/>
                    <a:lstStyle/>
                    <a:p>
                      <a:pPr indent="0" lvl="0" marL="0" rtl="0" algn="just">
                        <a:spcBef>
                          <a:spcPts val="0"/>
                        </a:spcBef>
                        <a:spcAft>
                          <a:spcPts val="0"/>
                        </a:spcAft>
                        <a:buNone/>
                      </a:pPr>
                      <a:r>
                        <a:t/>
                      </a:r>
                      <a:endParaRPr>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tcPr>
                </a:tc>
              </a:tr>
              <a:tr h="349650">
                <a:tc>
                  <a:txBody>
                    <a:bodyPr/>
                    <a:lstStyle/>
                    <a:p>
                      <a:pPr indent="0" lvl="0" marL="0" rtl="0" algn="just">
                        <a:spcBef>
                          <a:spcPts val="0"/>
                        </a:spcBef>
                        <a:spcAft>
                          <a:spcPts val="0"/>
                        </a:spcAft>
                        <a:buNone/>
                      </a:pPr>
                      <a:r>
                        <a:t/>
                      </a:r>
                      <a:endParaRPr b="1">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solidFill>
                      <a:srgbClr val="FFF2CC"/>
                    </a:solidFill>
                  </a:tcPr>
                </a:tc>
                <a:tc>
                  <a:txBody>
                    <a:bodyPr/>
                    <a:lstStyle/>
                    <a:p>
                      <a:pPr indent="0" lvl="0" marL="0" rtl="0" algn="just">
                        <a:spcBef>
                          <a:spcPts val="0"/>
                        </a:spcBef>
                        <a:spcAft>
                          <a:spcPts val="0"/>
                        </a:spcAft>
                        <a:buNone/>
                      </a:pPr>
                      <a:r>
                        <a:rPr b="1" i="1" lang="es" sz="1800">
                          <a:latin typeface="Calibri"/>
                          <a:ea typeface="Calibri"/>
                          <a:cs typeface="Calibri"/>
                          <a:sym typeface="Calibri"/>
                        </a:rPr>
                        <a:t>Quinto Taller – 15 DE MAYO</a:t>
                      </a:r>
                      <a:endParaRPr>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tcPr>
                </a:tc>
              </a:tr>
              <a:tr h="265225">
                <a:tc rowSpan="3">
                  <a:txBody>
                    <a:bodyPr/>
                    <a:lstStyle/>
                    <a:p>
                      <a:pPr indent="0" lvl="0" marL="0" rtl="0" algn="just">
                        <a:spcBef>
                          <a:spcPts val="0"/>
                        </a:spcBef>
                        <a:spcAft>
                          <a:spcPts val="0"/>
                        </a:spcAft>
                        <a:buNone/>
                      </a:pPr>
                      <a:r>
                        <a:rPr b="1" lang="es">
                          <a:latin typeface="Calibri"/>
                          <a:ea typeface="Calibri"/>
                          <a:cs typeface="Calibri"/>
                          <a:sym typeface="Calibri"/>
                        </a:rPr>
                        <a:t>18:00</a:t>
                      </a:r>
                      <a:endParaRPr b="1">
                        <a:latin typeface="Calibri"/>
                        <a:ea typeface="Calibri"/>
                        <a:cs typeface="Calibri"/>
                        <a:sym typeface="Calibri"/>
                      </a:endParaRPr>
                    </a:p>
                    <a:p>
                      <a:pPr indent="0" lvl="0" marL="0" rtl="0" algn="just">
                        <a:spcBef>
                          <a:spcPts val="0"/>
                        </a:spcBef>
                        <a:spcAft>
                          <a:spcPts val="0"/>
                        </a:spcAft>
                        <a:buNone/>
                      </a:pPr>
                      <a:r>
                        <a:rPr b="1" lang="es">
                          <a:latin typeface="Calibri"/>
                          <a:ea typeface="Calibri"/>
                          <a:cs typeface="Calibri"/>
                          <a:sym typeface="Calibri"/>
                        </a:rPr>
                        <a:t>a</a:t>
                      </a:r>
                      <a:endParaRPr b="1">
                        <a:latin typeface="Calibri"/>
                        <a:ea typeface="Calibri"/>
                        <a:cs typeface="Calibri"/>
                        <a:sym typeface="Calibri"/>
                      </a:endParaRPr>
                    </a:p>
                    <a:p>
                      <a:pPr indent="0" lvl="0" marL="0" rtl="0" algn="just">
                        <a:spcBef>
                          <a:spcPts val="0"/>
                        </a:spcBef>
                        <a:spcAft>
                          <a:spcPts val="0"/>
                        </a:spcAft>
                        <a:buNone/>
                      </a:pPr>
                      <a:r>
                        <a:rPr b="1" lang="es">
                          <a:latin typeface="Calibri"/>
                          <a:ea typeface="Calibri"/>
                          <a:cs typeface="Calibri"/>
                          <a:sym typeface="Calibri"/>
                        </a:rPr>
                        <a:t>19:30</a:t>
                      </a:r>
                      <a:endParaRPr b="1">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solidFill>
                      <a:srgbClr val="FFF2CC"/>
                    </a:solidFill>
                  </a:tcPr>
                </a:tc>
                <a:tc>
                  <a:txBody>
                    <a:bodyPr/>
                    <a:lstStyle/>
                    <a:p>
                      <a:pPr indent="0" lvl="0" marL="0" marR="18415" rtl="0" algn="just">
                        <a:spcBef>
                          <a:spcPts val="0"/>
                        </a:spcBef>
                        <a:spcAft>
                          <a:spcPts val="0"/>
                        </a:spcAft>
                        <a:buNone/>
                      </a:pPr>
                      <a:r>
                        <a:rPr b="1" lang="es">
                          <a:latin typeface="Calibri"/>
                          <a:ea typeface="Calibri"/>
                          <a:cs typeface="Calibri"/>
                          <a:sym typeface="Calibri"/>
                        </a:rPr>
                        <a:t>Biometría. Altura y circunferencia de los árboles.</a:t>
                      </a:r>
                      <a:endParaRPr b="1" i="1" sz="1800">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tcPr>
                </a:tc>
              </a:tr>
              <a:tr h="307050">
                <a:tc vMerge="1"/>
                <a:tc>
                  <a:txBody>
                    <a:bodyPr/>
                    <a:lstStyle/>
                    <a:p>
                      <a:pPr indent="0" lvl="0" marL="0" marR="18415" rtl="0" algn="just">
                        <a:spcBef>
                          <a:spcPts val="0"/>
                        </a:spcBef>
                        <a:spcAft>
                          <a:spcPts val="0"/>
                        </a:spcAft>
                        <a:buNone/>
                      </a:pPr>
                      <a:r>
                        <a:rPr b="1" lang="es">
                          <a:latin typeface="Calibri"/>
                          <a:ea typeface="Calibri"/>
                          <a:cs typeface="Calibri"/>
                          <a:sym typeface="Calibri"/>
                        </a:rPr>
                        <a:t>APP GLOBE Observer. </a:t>
                      </a:r>
                      <a:endParaRPr b="1">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tcPr>
                </a:tc>
              </a:tr>
              <a:tr h="307050">
                <a:tc vMerge="1"/>
                <a:tc>
                  <a:txBody>
                    <a:bodyPr/>
                    <a:lstStyle/>
                    <a:p>
                      <a:pPr indent="0" lvl="0" marL="0" rtl="0" algn="just">
                        <a:spcBef>
                          <a:spcPts val="0"/>
                        </a:spcBef>
                        <a:spcAft>
                          <a:spcPts val="0"/>
                        </a:spcAft>
                        <a:buNone/>
                      </a:pPr>
                      <a:r>
                        <a:rPr b="1" lang="es">
                          <a:latin typeface="Calibri"/>
                          <a:ea typeface="Calibri"/>
                          <a:cs typeface="Calibri"/>
                          <a:sym typeface="Calibri"/>
                        </a:rPr>
                        <a:t>Temperatura del aire, máxima, mínima y actual. </a:t>
                      </a:r>
                      <a:endParaRPr>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tcPr>
                </a:tc>
              </a:tr>
              <a:tr h="270050">
                <a:tc>
                  <a:txBody>
                    <a:bodyPr/>
                    <a:lstStyle/>
                    <a:p>
                      <a:pPr indent="0" lvl="0" marL="0" rtl="0" algn="just">
                        <a:spcBef>
                          <a:spcPts val="0"/>
                        </a:spcBef>
                        <a:spcAft>
                          <a:spcPts val="0"/>
                        </a:spcAft>
                        <a:buNone/>
                      </a:pPr>
                      <a:r>
                        <a:t/>
                      </a:r>
                      <a:endParaRPr b="1">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solidFill>
                      <a:srgbClr val="FFF2CC"/>
                    </a:solidFill>
                  </a:tcPr>
                </a:tc>
                <a:tc>
                  <a:txBody>
                    <a:bodyPr/>
                    <a:lstStyle/>
                    <a:p>
                      <a:pPr indent="0" lvl="0" marL="0" rtl="0" algn="just">
                        <a:spcBef>
                          <a:spcPts val="0"/>
                        </a:spcBef>
                        <a:spcAft>
                          <a:spcPts val="0"/>
                        </a:spcAft>
                        <a:buNone/>
                      </a:pPr>
                      <a:r>
                        <a:t/>
                      </a:r>
                      <a:endParaRPr>
                        <a:latin typeface="Calibri"/>
                        <a:ea typeface="Calibri"/>
                        <a:cs typeface="Calibri"/>
                        <a:sym typeface="Calibri"/>
                      </a:endParaRPr>
                    </a:p>
                  </a:txBody>
                  <a:tcPr marT="0" marB="0" marR="68575" marL="68575">
                    <a:lnL cap="flat" cmpd="sng" w="19050">
                      <a:solidFill>
                        <a:srgbClr val="5B5B5B"/>
                      </a:solidFill>
                      <a:prstDash val="solid"/>
                      <a:round/>
                      <a:headEnd len="sm" w="sm" type="none"/>
                      <a:tailEnd len="sm" w="sm" type="none"/>
                    </a:lnL>
                    <a:lnR cap="flat" cmpd="sng" w="19050">
                      <a:solidFill>
                        <a:srgbClr val="5B5B5B"/>
                      </a:solidFill>
                      <a:prstDash val="solid"/>
                      <a:round/>
                      <a:headEnd len="sm" w="sm" type="none"/>
                      <a:tailEnd len="sm" w="sm" type="none"/>
                    </a:lnR>
                    <a:lnT cap="flat" cmpd="sng" w="19050">
                      <a:solidFill>
                        <a:srgbClr val="5B5B5B"/>
                      </a:solidFill>
                      <a:prstDash val="solid"/>
                      <a:round/>
                      <a:headEnd len="sm" w="sm" type="none"/>
                      <a:tailEnd len="sm" w="sm" type="none"/>
                    </a:lnT>
                    <a:lnB cap="flat" cmpd="sng" w="19050">
                      <a:solidFill>
                        <a:srgbClr val="5B5B5B"/>
                      </a:solidFill>
                      <a:prstDash val="solid"/>
                      <a:round/>
                      <a:headEnd len="sm" w="sm" type="none"/>
                      <a:tailEnd len="sm" w="sm" type="none"/>
                    </a:lnB>
                  </a:tcPr>
                </a:tc>
              </a:tr>
            </a:tbl>
          </a:graphicData>
        </a:graphic>
      </p:graphicFrame>
      <p:sp>
        <p:nvSpPr>
          <p:cNvPr id="1076" name="Google Shape;1076;g1f7aa13143c_0_6"/>
          <p:cNvSpPr txBox="1"/>
          <p:nvPr/>
        </p:nvSpPr>
        <p:spPr>
          <a:xfrm>
            <a:off x="2695425" y="1685125"/>
            <a:ext cx="6402300" cy="8967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None/>
            </a:pPr>
            <a:r>
              <a:rPr b="1" lang="es" sz="1900">
                <a:solidFill>
                  <a:srgbClr val="002060"/>
                </a:solidFill>
                <a:latin typeface="Calibri"/>
                <a:ea typeface="Calibri"/>
                <a:cs typeface="Calibri"/>
                <a:sym typeface="Calibri"/>
              </a:rPr>
              <a:t>TALLERES CAPACITACIÓN  PARA FORMAR MAESTROS GLOBE </a:t>
            </a:r>
            <a:r>
              <a:rPr b="1" lang="es" sz="2000">
                <a:solidFill>
                  <a:srgbClr val="002060"/>
                </a:solidFill>
                <a:latin typeface="Calibri"/>
                <a:ea typeface="Calibri"/>
                <a:cs typeface="Calibri"/>
                <a:sym typeface="Calibri"/>
              </a:rPr>
              <a:t> </a:t>
            </a:r>
            <a:endParaRPr b="1" sz="2000">
              <a:solidFill>
                <a:srgbClr val="002060"/>
              </a:solidFill>
              <a:latin typeface="Calibri"/>
              <a:ea typeface="Calibri"/>
              <a:cs typeface="Calibri"/>
              <a:sym typeface="Calibri"/>
            </a:endParaRPr>
          </a:p>
          <a:p>
            <a:pPr indent="0" lvl="0" marL="0" rtl="0" algn="ctr">
              <a:lnSpc>
                <a:spcPct val="107916"/>
              </a:lnSpc>
              <a:spcBef>
                <a:spcPts val="800"/>
              </a:spcBef>
              <a:spcAft>
                <a:spcPts val="800"/>
              </a:spcAft>
              <a:buNone/>
            </a:pPr>
            <a:r>
              <a:rPr b="1" lang="es" sz="1600">
                <a:solidFill>
                  <a:srgbClr val="002060"/>
                </a:solidFill>
                <a:latin typeface="Calibri"/>
                <a:ea typeface="Calibri"/>
                <a:cs typeface="Calibri"/>
                <a:sym typeface="Calibri"/>
              </a:rPr>
              <a:t>13 MARZO AL 12 DE JUNIO 2024</a:t>
            </a:r>
            <a:r>
              <a:rPr b="1" lang="es" sz="1800">
                <a:solidFill>
                  <a:srgbClr val="002060"/>
                </a:solidFill>
                <a:latin typeface="Calibri"/>
                <a:ea typeface="Calibri"/>
                <a:cs typeface="Calibri"/>
                <a:sym typeface="Calibri"/>
              </a:rPr>
              <a:t>.</a:t>
            </a:r>
            <a:endParaRPr sz="1600"/>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7"/>
          <p:cNvSpPr txBox="1"/>
          <p:nvPr/>
        </p:nvSpPr>
        <p:spPr>
          <a:xfrm>
            <a:off x="1193800" y="1075039"/>
            <a:ext cx="9964400" cy="101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067"/>
              <a:buFont typeface="Arial"/>
              <a:buNone/>
            </a:pPr>
            <a:r>
              <a:rPr b="1" i="0" lang="es" sz="3067" u="none" cap="none" strike="noStrike">
                <a:solidFill>
                  <a:schemeClr val="dk1"/>
                </a:solidFill>
                <a:latin typeface="Calibri"/>
                <a:ea typeface="Calibri"/>
                <a:cs typeface="Calibri"/>
                <a:sym typeface="Calibri"/>
              </a:rPr>
              <a:t>Oficina Regional de GLOBE para América Latina y el Caribe</a:t>
            </a:r>
            <a:endParaRPr b="0" i="0" sz="1733" u="none" cap="none" strike="noStrike">
              <a:solidFill>
                <a:schemeClr val="dk1"/>
              </a:solidFill>
              <a:latin typeface="Calibri"/>
              <a:ea typeface="Calibri"/>
              <a:cs typeface="Calibri"/>
              <a:sym typeface="Calibri"/>
            </a:endParaRPr>
          </a:p>
        </p:txBody>
      </p:sp>
      <p:grpSp>
        <p:nvGrpSpPr>
          <p:cNvPr id="1082" name="Google Shape;1082;p7"/>
          <p:cNvGrpSpPr/>
          <p:nvPr/>
        </p:nvGrpSpPr>
        <p:grpSpPr>
          <a:xfrm>
            <a:off x="3275901" y="2092107"/>
            <a:ext cx="2052271" cy="3436541"/>
            <a:chOff x="5099403" y="3390975"/>
            <a:chExt cx="3397800" cy="5165140"/>
          </a:xfrm>
        </p:grpSpPr>
        <p:sp>
          <p:nvSpPr>
            <p:cNvPr id="1083" name="Google Shape;1083;p7"/>
            <p:cNvSpPr txBox="1"/>
            <p:nvPr/>
          </p:nvSpPr>
          <p:spPr>
            <a:xfrm>
              <a:off x="5099403" y="6566515"/>
              <a:ext cx="3397800" cy="1989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dk1"/>
                  </a:solidFill>
                  <a:latin typeface="Georgia"/>
                  <a:ea typeface="Georgia"/>
                  <a:cs typeface="Georgia"/>
                  <a:sym typeface="Georgia"/>
                </a:rPr>
                <a:t>Mariana Savino</a:t>
              </a:r>
              <a:endParaRPr b="1" i="0" sz="16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Coordinadora </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de la Oficina Regional GLOBE  para América Latina y el Caribe</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600"/>
                <a:buFont typeface="Arial"/>
                <a:buNone/>
              </a:pPr>
              <a:r>
                <a:rPr b="0" i="0" lang="es" sz="1600" u="none" cap="none" strike="noStrike">
                  <a:solidFill>
                    <a:schemeClr val="dk1"/>
                  </a:solidFill>
                  <a:latin typeface="Georgia"/>
                  <a:ea typeface="Georgia"/>
                  <a:cs typeface="Georgia"/>
                  <a:sym typeface="Georgia"/>
                </a:rPr>
                <a:t>Argentina</a:t>
              </a:r>
              <a:endParaRPr b="0" i="0" sz="667" u="none" cap="none" strike="noStrike">
                <a:solidFill>
                  <a:schemeClr val="dk1"/>
                </a:solidFill>
                <a:latin typeface="Arial"/>
                <a:ea typeface="Arial"/>
                <a:cs typeface="Arial"/>
                <a:sym typeface="Arial"/>
              </a:endParaRPr>
            </a:p>
          </p:txBody>
        </p:sp>
        <p:pic>
          <p:nvPicPr>
            <p:cNvPr id="1084" name="Google Shape;1084;p7"/>
            <p:cNvPicPr preferRelativeResize="0"/>
            <p:nvPr/>
          </p:nvPicPr>
          <p:blipFill rotWithShape="1">
            <a:blip r:embed="rId3">
              <a:alphaModFix/>
            </a:blip>
            <a:srcRect b="29849" l="19476" r="18439" t="0"/>
            <a:stretch/>
          </p:blipFill>
          <p:spPr>
            <a:xfrm>
              <a:off x="5161927" y="3390975"/>
              <a:ext cx="3272750" cy="3200249"/>
            </a:xfrm>
            <a:prstGeom prst="rect">
              <a:avLst/>
            </a:prstGeom>
            <a:noFill/>
            <a:ln>
              <a:noFill/>
            </a:ln>
          </p:spPr>
        </p:pic>
      </p:grpSp>
      <p:sp>
        <p:nvSpPr>
          <p:cNvPr id="1085" name="Google Shape;1085;p7"/>
          <p:cNvSpPr txBox="1"/>
          <p:nvPr/>
        </p:nvSpPr>
        <p:spPr>
          <a:xfrm>
            <a:off x="6863567" y="4221767"/>
            <a:ext cx="2142000" cy="1323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dk1"/>
                </a:solidFill>
                <a:latin typeface="Georgia"/>
                <a:ea typeface="Georgia"/>
                <a:cs typeface="Georgia"/>
                <a:sym typeface="Georgia"/>
              </a:rPr>
              <a:t>Josefina González</a:t>
            </a:r>
            <a:r>
              <a:rPr b="1" i="0" lang="es"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Asistente de Comunicación de la Oficina Regional GLOBE para América Latina y el Caribe</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667"/>
              </a:spcAft>
              <a:buClr>
                <a:srgbClr val="000000"/>
              </a:buClr>
              <a:buSzPts val="1600"/>
              <a:buFont typeface="Arial"/>
              <a:buNone/>
            </a:pPr>
            <a:r>
              <a:rPr b="0" i="0" lang="es" sz="1600" u="none" cap="none" strike="noStrike">
                <a:solidFill>
                  <a:schemeClr val="dk1"/>
                </a:solidFill>
                <a:latin typeface="Georgia"/>
                <a:ea typeface="Georgia"/>
                <a:cs typeface="Georgia"/>
                <a:sym typeface="Georgia"/>
              </a:rPr>
              <a:t>Argentina</a:t>
            </a:r>
            <a:endParaRPr b="0" i="0" sz="1600" u="none" cap="none" strike="noStrike">
              <a:solidFill>
                <a:schemeClr val="dk1"/>
              </a:solidFill>
              <a:latin typeface="Georgia"/>
              <a:ea typeface="Georgia"/>
              <a:cs typeface="Georgia"/>
              <a:sym typeface="Georgia"/>
            </a:endParaRPr>
          </a:p>
        </p:txBody>
      </p:sp>
      <p:pic>
        <p:nvPicPr>
          <p:cNvPr id="1086" name="Google Shape;1086;p7"/>
          <p:cNvPicPr preferRelativeResize="0"/>
          <p:nvPr/>
        </p:nvPicPr>
        <p:blipFill rotWithShape="1">
          <a:blip r:embed="rId4">
            <a:alphaModFix/>
          </a:blip>
          <a:srcRect b="24952" l="0" r="0" t="8040"/>
          <a:stretch/>
        </p:blipFill>
        <p:spPr>
          <a:xfrm>
            <a:off x="6863583" y="2052337"/>
            <a:ext cx="2141960" cy="2152992"/>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id="1091" name="Google Shape;1091;p8"/>
          <p:cNvPicPr preferRelativeResize="0"/>
          <p:nvPr/>
        </p:nvPicPr>
        <p:blipFill rotWithShape="1">
          <a:blip r:embed="rId3">
            <a:alphaModFix/>
          </a:blip>
          <a:srcRect b="0" l="7040" r="6469" t="0"/>
          <a:stretch/>
        </p:blipFill>
        <p:spPr>
          <a:xfrm>
            <a:off x="8524021" y="1926301"/>
            <a:ext cx="2104679" cy="2289366"/>
          </a:xfrm>
          <a:prstGeom prst="rect">
            <a:avLst/>
          </a:prstGeom>
          <a:noFill/>
          <a:ln>
            <a:noFill/>
          </a:ln>
        </p:spPr>
      </p:pic>
      <p:sp>
        <p:nvSpPr>
          <p:cNvPr id="1092" name="Google Shape;1092;p8"/>
          <p:cNvSpPr txBox="1"/>
          <p:nvPr/>
        </p:nvSpPr>
        <p:spPr>
          <a:xfrm>
            <a:off x="477108" y="948025"/>
            <a:ext cx="10998400" cy="10508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200"/>
              <a:buFont typeface="Arial"/>
              <a:buNone/>
            </a:pPr>
            <a:r>
              <a:rPr b="1" i="0" lang="es" sz="3200" u="none" cap="none" strike="noStrike">
                <a:solidFill>
                  <a:schemeClr val="dk1"/>
                </a:solidFill>
                <a:latin typeface="Calibri"/>
                <a:ea typeface="Calibri"/>
                <a:cs typeface="Calibri"/>
                <a:sym typeface="Calibri"/>
              </a:rPr>
              <a:t>Tutoras del Taller GLOBE LAC</a:t>
            </a:r>
            <a:endParaRPr b="0" i="0" sz="1733" u="none" cap="none" strike="noStrike">
              <a:solidFill>
                <a:schemeClr val="dk1"/>
              </a:solidFill>
              <a:latin typeface="Calibri"/>
              <a:ea typeface="Calibri"/>
              <a:cs typeface="Calibri"/>
              <a:sym typeface="Calibri"/>
            </a:endParaRPr>
          </a:p>
        </p:txBody>
      </p:sp>
      <p:sp>
        <p:nvSpPr>
          <p:cNvPr id="1093" name="Google Shape;1093;p8"/>
          <p:cNvSpPr txBox="1"/>
          <p:nvPr/>
        </p:nvSpPr>
        <p:spPr>
          <a:xfrm>
            <a:off x="8423333" y="4215667"/>
            <a:ext cx="2250300" cy="1323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Ana Beatriz Prieto</a:t>
            </a:r>
            <a:endParaRPr b="1"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Argentina</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33"/>
              <a:buFont typeface="Arial"/>
              <a:buNone/>
            </a:pPr>
            <a:r>
              <a:t/>
            </a:r>
            <a:endParaRPr b="0" i="0" sz="9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33"/>
              <a:buFont typeface="Arial"/>
              <a:buNone/>
            </a:pPr>
            <a:r>
              <a:rPr b="0" i="0" lang="es" sz="1333" u="none" cap="none" strike="noStrike">
                <a:solidFill>
                  <a:schemeClr val="dk1"/>
                </a:solidFill>
                <a:latin typeface="Calibri"/>
                <a:ea typeface="Calibri"/>
                <a:cs typeface="Calibri"/>
                <a:sym typeface="Calibri"/>
              </a:rPr>
              <a:t>anabeatrizprieto@gmail.com</a:t>
            </a:r>
            <a:endParaRPr b="0" i="0" sz="13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667"/>
              <a:buFont typeface="Arial"/>
              <a:buNone/>
            </a:pPr>
            <a:r>
              <a:t/>
            </a:r>
            <a:endParaRPr b="0" i="0" sz="667" u="none" cap="none" strike="noStrike">
              <a:solidFill>
                <a:schemeClr val="dk1"/>
              </a:solidFill>
              <a:latin typeface="Calibri"/>
              <a:ea typeface="Calibri"/>
              <a:cs typeface="Calibri"/>
              <a:sym typeface="Calibri"/>
            </a:endParaRPr>
          </a:p>
        </p:txBody>
      </p:sp>
      <p:sp>
        <p:nvSpPr>
          <p:cNvPr id="1094" name="Google Shape;1094;p8"/>
          <p:cNvSpPr txBox="1"/>
          <p:nvPr/>
        </p:nvSpPr>
        <p:spPr>
          <a:xfrm>
            <a:off x="5396567" y="4215667"/>
            <a:ext cx="2250300" cy="1224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Claudia Caro  Vera</a:t>
            </a:r>
            <a:endParaRPr b="0"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r>
              <a:rPr b="0" i="0" lang="es" sz="1867" u="none" cap="none" strike="noStrike">
                <a:solidFill>
                  <a:schemeClr val="dk1"/>
                </a:solidFill>
                <a:latin typeface="Calibri"/>
                <a:ea typeface="Calibri"/>
                <a:cs typeface="Calibri"/>
                <a:sym typeface="Calibri"/>
              </a:rPr>
              <a:t> </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Perú</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667"/>
              </a:spcBef>
              <a:spcAft>
                <a:spcPts val="0"/>
              </a:spcAft>
              <a:buClr>
                <a:srgbClr val="000000"/>
              </a:buClr>
              <a:buSzPts val="1333"/>
              <a:buFont typeface="Arial"/>
              <a:buNone/>
            </a:pPr>
            <a:r>
              <a:rPr b="0" i="0" lang="es" sz="1333" u="none" cap="none" strike="noStrike">
                <a:solidFill>
                  <a:schemeClr val="dk1"/>
                </a:solidFill>
                <a:latin typeface="Calibri"/>
                <a:ea typeface="Calibri"/>
                <a:cs typeface="Calibri"/>
                <a:sym typeface="Calibri"/>
              </a:rPr>
              <a:t>claudiacarovera@gmail.com</a:t>
            </a:r>
            <a:endParaRPr b="0" i="0" sz="1867" u="none" cap="none" strike="noStrike">
              <a:solidFill>
                <a:schemeClr val="dk1"/>
              </a:solidFill>
              <a:latin typeface="Calibri"/>
              <a:ea typeface="Calibri"/>
              <a:cs typeface="Calibri"/>
              <a:sym typeface="Calibri"/>
            </a:endParaRPr>
          </a:p>
        </p:txBody>
      </p:sp>
      <p:sp>
        <p:nvSpPr>
          <p:cNvPr id="1095" name="Google Shape;1095;p8"/>
          <p:cNvSpPr txBox="1"/>
          <p:nvPr/>
        </p:nvSpPr>
        <p:spPr>
          <a:xfrm>
            <a:off x="2067533" y="4215667"/>
            <a:ext cx="2104800" cy="1354369"/>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Andrea Ventoso</a:t>
            </a:r>
            <a:endParaRPr b="1"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Coord. GLOBE</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Uruguay</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67"/>
              <a:buFont typeface="Arial"/>
              <a:buNone/>
            </a:pPr>
            <a:r>
              <a:rPr b="0" i="0" lang="es" sz="1267" u="none" cap="none" strike="noStrike">
                <a:solidFill>
                  <a:schemeClr val="dk1"/>
                </a:solidFill>
                <a:latin typeface="Calibri"/>
                <a:ea typeface="Calibri"/>
                <a:cs typeface="Calibri"/>
                <a:sym typeface="Calibri"/>
              </a:rPr>
              <a:t>bvb46037@gmail.com</a:t>
            </a:r>
            <a:endParaRPr b="0" i="0" sz="1267" u="none" cap="none" strike="noStrike">
              <a:solidFill>
                <a:schemeClr val="dk1"/>
              </a:solidFill>
              <a:latin typeface="Calibri"/>
              <a:ea typeface="Calibri"/>
              <a:cs typeface="Calibri"/>
              <a:sym typeface="Calibri"/>
            </a:endParaRPr>
          </a:p>
        </p:txBody>
      </p:sp>
      <p:pic>
        <p:nvPicPr>
          <p:cNvPr id="1096" name="Google Shape;1096;p8"/>
          <p:cNvPicPr preferRelativeResize="0"/>
          <p:nvPr/>
        </p:nvPicPr>
        <p:blipFill rotWithShape="1">
          <a:blip r:embed="rId4">
            <a:alphaModFix/>
          </a:blip>
          <a:srcRect b="0" l="0" r="0" t="0"/>
          <a:stretch/>
        </p:blipFill>
        <p:spPr>
          <a:xfrm>
            <a:off x="2183333" y="1907960"/>
            <a:ext cx="1873200" cy="2245041"/>
          </a:xfrm>
          <a:prstGeom prst="rect">
            <a:avLst/>
          </a:prstGeom>
          <a:noFill/>
          <a:ln>
            <a:noFill/>
          </a:ln>
        </p:spPr>
      </p:pic>
      <p:pic>
        <p:nvPicPr>
          <p:cNvPr id="1097" name="Google Shape;1097;p8"/>
          <p:cNvPicPr preferRelativeResize="0"/>
          <p:nvPr/>
        </p:nvPicPr>
        <p:blipFill rotWithShape="1">
          <a:blip r:embed="rId5">
            <a:alphaModFix/>
          </a:blip>
          <a:srcRect b="0" l="0" r="0" t="0"/>
          <a:stretch/>
        </p:blipFill>
        <p:spPr>
          <a:xfrm>
            <a:off x="5469427" y="2024509"/>
            <a:ext cx="2104680" cy="2160232"/>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9"/>
          <p:cNvSpPr txBox="1"/>
          <p:nvPr>
            <p:ph type="title"/>
          </p:nvPr>
        </p:nvSpPr>
        <p:spPr>
          <a:xfrm>
            <a:off x="5459607" y="1843553"/>
            <a:ext cx="5669200" cy="899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3300"/>
              <a:buFont typeface="Arial"/>
              <a:buNone/>
            </a:pPr>
            <a:r>
              <a:rPr lang="es">
                <a:latin typeface="Calibri"/>
                <a:ea typeface="Calibri"/>
                <a:cs typeface="Calibri"/>
                <a:sym typeface="Calibri"/>
              </a:rPr>
              <a:t>MUCHAS GRACIAS</a:t>
            </a:r>
            <a:endParaRPr>
              <a:latin typeface="Calibri"/>
              <a:ea typeface="Calibri"/>
              <a:cs typeface="Calibri"/>
              <a:sym typeface="Calibri"/>
            </a:endParaRPr>
          </a:p>
        </p:txBody>
      </p:sp>
      <p:pic>
        <p:nvPicPr>
          <p:cNvPr id="1103" name="Google Shape;1103;p9"/>
          <p:cNvPicPr preferRelativeResize="0"/>
          <p:nvPr/>
        </p:nvPicPr>
        <p:blipFill rotWithShape="1">
          <a:blip r:embed="rId3">
            <a:alphaModFix/>
          </a:blip>
          <a:srcRect b="0" l="0" r="0" t="0"/>
          <a:stretch/>
        </p:blipFill>
        <p:spPr>
          <a:xfrm>
            <a:off x="7589101" y="4909457"/>
            <a:ext cx="3003767" cy="701411"/>
          </a:xfrm>
          <a:prstGeom prst="rect">
            <a:avLst/>
          </a:prstGeom>
          <a:noFill/>
          <a:ln>
            <a:noFill/>
          </a:ln>
        </p:spPr>
      </p:pic>
      <p:pic>
        <p:nvPicPr>
          <p:cNvPr id="1104" name="Google Shape;1104;p9"/>
          <p:cNvPicPr preferRelativeResize="0"/>
          <p:nvPr/>
        </p:nvPicPr>
        <p:blipFill rotWithShape="1">
          <a:blip r:embed="rId4">
            <a:alphaModFix/>
          </a:blip>
          <a:srcRect b="0" l="0" r="-5385" t="0"/>
          <a:stretch/>
        </p:blipFill>
        <p:spPr>
          <a:xfrm>
            <a:off x="7474468" y="2743234"/>
            <a:ext cx="3233033" cy="768233"/>
          </a:xfrm>
          <a:prstGeom prst="rect">
            <a:avLst/>
          </a:prstGeom>
          <a:noFill/>
          <a:ln>
            <a:noFill/>
          </a:ln>
        </p:spPr>
      </p:pic>
      <p:pic>
        <p:nvPicPr>
          <p:cNvPr id="1105" name="Google Shape;1105;p9"/>
          <p:cNvPicPr preferRelativeResize="0"/>
          <p:nvPr/>
        </p:nvPicPr>
        <p:blipFill rotWithShape="1">
          <a:blip r:embed="rId5">
            <a:alphaModFix/>
          </a:blip>
          <a:srcRect b="0" l="0" r="0" t="0"/>
          <a:stretch/>
        </p:blipFill>
        <p:spPr>
          <a:xfrm>
            <a:off x="5459600" y="3886200"/>
            <a:ext cx="3067933" cy="6760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7"/>
          <p:cNvPicPr preferRelativeResize="0"/>
          <p:nvPr/>
        </p:nvPicPr>
        <p:blipFill rotWithShape="1">
          <a:blip r:embed="rId3">
            <a:alphaModFix/>
          </a:blip>
          <a:srcRect b="0" l="0" r="0" t="0"/>
          <a:stretch/>
        </p:blipFill>
        <p:spPr>
          <a:xfrm>
            <a:off x="2995214" y="1846950"/>
            <a:ext cx="5676462" cy="4171001"/>
          </a:xfrm>
          <a:prstGeom prst="rect">
            <a:avLst/>
          </a:prstGeom>
          <a:noFill/>
          <a:ln>
            <a:noFill/>
          </a:ln>
        </p:spPr>
      </p:pic>
      <p:sp>
        <p:nvSpPr>
          <p:cNvPr id="215" name="Google Shape;215;p37"/>
          <p:cNvSpPr txBox="1"/>
          <p:nvPr/>
        </p:nvSpPr>
        <p:spPr>
          <a:xfrm>
            <a:off x="772875" y="1284150"/>
            <a:ext cx="10718100" cy="626400"/>
          </a:xfrm>
          <a:prstGeom prst="rect">
            <a:avLst/>
          </a:prstGeom>
          <a:noFill/>
          <a:ln>
            <a:noFill/>
          </a:ln>
        </p:spPr>
        <p:txBody>
          <a:bodyPr anchorCtr="0" anchor="ctr" bIns="45700" lIns="91425" spcFirstLastPara="1" rIns="91425" wrap="square" tIns="45700">
            <a:normAutofit fontScale="55000" lnSpcReduction="20000"/>
          </a:bodyPr>
          <a:lstStyle/>
          <a:p>
            <a:pPr indent="0" lvl="0" marL="0" marR="0" rtl="0" algn="l">
              <a:lnSpc>
                <a:spcPct val="100000"/>
              </a:lnSpc>
              <a:spcBef>
                <a:spcPts val="0"/>
              </a:spcBef>
              <a:spcAft>
                <a:spcPts val="0"/>
              </a:spcAft>
              <a:buNone/>
            </a:pPr>
            <a:r>
              <a:rPr b="0" i="0" lang="es" sz="3600" u="none" cap="none" strike="noStrike">
                <a:solidFill>
                  <a:srgbClr val="1E4E79"/>
                </a:solidFill>
                <a:latin typeface="Montserrat"/>
                <a:ea typeface="Montserrat"/>
                <a:cs typeface="Montserrat"/>
                <a:sym typeface="Montserrat"/>
              </a:rPr>
              <a:t>La tendencia a largo plazo muestra un aumento de CO</a:t>
            </a:r>
            <a:r>
              <a:rPr b="0" baseline="-25000" i="0" lang="es" sz="3600" u="none" cap="none" strike="noStrike">
                <a:solidFill>
                  <a:srgbClr val="000000"/>
                </a:solidFill>
                <a:latin typeface="Montserrat"/>
                <a:ea typeface="Montserrat"/>
                <a:cs typeface="Montserrat"/>
                <a:sym typeface="Montserrat"/>
              </a:rPr>
              <a:t>2  </a:t>
            </a:r>
            <a:r>
              <a:rPr b="0" i="0" lang="es" sz="3600" u="none" cap="none" strike="noStrike">
                <a:solidFill>
                  <a:srgbClr val="1E4E79"/>
                </a:solidFill>
                <a:latin typeface="Montserrat"/>
                <a:ea typeface="Montserrat"/>
                <a:cs typeface="Montserrat"/>
                <a:sym typeface="Montserrat"/>
              </a:rPr>
              <a:t>de 1-3 partes por millón por año desde 1958.</a:t>
            </a:r>
            <a:endParaRPr b="0" i="1" sz="3600" u="none" cap="none" strike="noStrike">
              <a:solidFill>
                <a:srgbClr val="002060"/>
              </a:solidFill>
              <a:latin typeface="Montserrat"/>
              <a:ea typeface="Montserrat"/>
              <a:cs typeface="Montserrat"/>
              <a:sym typeface="Montserrat"/>
            </a:endParaRPr>
          </a:p>
        </p:txBody>
      </p:sp>
      <p:cxnSp>
        <p:nvCxnSpPr>
          <p:cNvPr id="216" name="Google Shape;216;p37"/>
          <p:cNvCxnSpPr/>
          <p:nvPr/>
        </p:nvCxnSpPr>
        <p:spPr>
          <a:xfrm flipH="1" rot="10800000">
            <a:off x="4807342" y="3167575"/>
            <a:ext cx="2307102" cy="1448972"/>
          </a:xfrm>
          <a:prstGeom prst="straightConnector1">
            <a:avLst/>
          </a:prstGeom>
          <a:noFill/>
          <a:ln cap="flat" cmpd="sng" w="28575">
            <a:solidFill>
              <a:srgbClr val="000000"/>
            </a:solidFill>
            <a:prstDash val="solid"/>
            <a:miter lim="800000"/>
            <a:headEnd len="sm" w="sm" type="none"/>
            <a:tailEnd len="lg" w="lg" type="stealth"/>
          </a:ln>
        </p:spPr>
      </p:cxnSp>
      <p:sp>
        <p:nvSpPr>
          <p:cNvPr id="217" name="Google Shape;217;p37"/>
          <p:cNvSpPr txBox="1"/>
          <p:nvPr/>
        </p:nvSpPr>
        <p:spPr>
          <a:xfrm rot="-1939503">
            <a:off x="4835340" y="3398202"/>
            <a:ext cx="1963358" cy="615527"/>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800" u="none" cap="none" strike="noStrike">
                <a:solidFill>
                  <a:srgbClr val="000000"/>
                </a:solidFill>
                <a:latin typeface="Calibri"/>
                <a:ea typeface="Calibri"/>
                <a:cs typeface="Calibri"/>
                <a:sym typeface="Calibri"/>
              </a:rPr>
              <a:t>tendencia creciente</a:t>
            </a:r>
            <a:endParaRPr b="0" i="0" sz="1800" u="none" cap="none" strike="noStrike">
              <a:solidFill>
                <a:srgbClr val="000000"/>
              </a:solidFill>
              <a:latin typeface="Calibri"/>
              <a:ea typeface="Calibri"/>
              <a:cs typeface="Calibri"/>
              <a:sym typeface="Calibri"/>
            </a:endParaRPr>
          </a:p>
        </p:txBody>
      </p:sp>
      <p:sp>
        <p:nvSpPr>
          <p:cNvPr id="218" name="Google Shape;218;p37"/>
          <p:cNvSpPr txBox="1"/>
          <p:nvPr/>
        </p:nvSpPr>
        <p:spPr>
          <a:xfrm>
            <a:off x="3113389" y="5766151"/>
            <a:ext cx="1693952" cy="246195"/>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Calibri"/>
                <a:ea typeface="Calibri"/>
                <a:cs typeface="Calibri"/>
                <a:sym typeface="Calibri"/>
              </a:rPr>
              <a:t>Image: ersl.noaa.gov</a:t>
            </a:r>
            <a:endParaRPr b="0" i="0" sz="933" u="none" cap="none" strike="noStrike">
              <a:solidFill>
                <a:srgbClr val="000000"/>
              </a:solidFill>
              <a:latin typeface="Arial"/>
              <a:ea typeface="Arial"/>
              <a:cs typeface="Arial"/>
              <a:sym typeface="Arial"/>
            </a:endParaRPr>
          </a:p>
        </p:txBody>
      </p:sp>
      <p:sp>
        <p:nvSpPr>
          <p:cNvPr id="219" name="Google Shape;219;p37"/>
          <p:cNvSpPr txBox="1"/>
          <p:nvPr/>
        </p:nvSpPr>
        <p:spPr>
          <a:xfrm>
            <a:off x="773000" y="807150"/>
            <a:ext cx="10718100" cy="4770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1" i="0" lang="es" sz="2700" u="none" cap="none" strike="noStrike">
                <a:solidFill>
                  <a:schemeClr val="dk1"/>
                </a:solidFill>
                <a:latin typeface="Proxima Nova"/>
                <a:ea typeface="Proxima Nova"/>
                <a:cs typeface="Proxima Nova"/>
                <a:sym typeface="Proxima Nova"/>
              </a:rPr>
              <a:t>Registros mensuales de CO</a:t>
            </a:r>
            <a:r>
              <a:rPr b="1" baseline="-25000" i="0" lang="es" sz="2700" u="none" cap="none" strike="noStrike">
                <a:solidFill>
                  <a:schemeClr val="dk1"/>
                </a:solidFill>
                <a:latin typeface="Proxima Nova"/>
                <a:ea typeface="Proxima Nova"/>
                <a:cs typeface="Proxima Nova"/>
                <a:sym typeface="Proxima Nova"/>
              </a:rPr>
              <a:t>2</a:t>
            </a:r>
            <a:r>
              <a:rPr b="1" i="0" lang="es" sz="2700" u="none" cap="none" strike="noStrike">
                <a:solidFill>
                  <a:schemeClr val="dk1"/>
                </a:solidFill>
                <a:latin typeface="Proxima Nova"/>
                <a:ea typeface="Proxima Nova"/>
                <a:cs typeface="Proxima Nova"/>
                <a:sym typeface="Proxima Nova"/>
              </a:rPr>
              <a:t> atmosférico en Mauna Loa, Hawaii </a:t>
            </a:r>
            <a:endParaRPr b="1" i="0" sz="2700" u="none" cap="none" strike="noStrike">
              <a:solidFill>
                <a:schemeClr val="dk1"/>
              </a:solidFill>
              <a:latin typeface="Arial"/>
              <a:ea typeface="Arial"/>
              <a:cs typeface="Arial"/>
              <a:sym typeface="Arial"/>
            </a:endParaRPr>
          </a:p>
        </p:txBody>
      </p:sp>
      <p:sp>
        <p:nvSpPr>
          <p:cNvPr id="220" name="Google Shape;220;p37"/>
          <p:cNvSpPr txBox="1"/>
          <p:nvPr/>
        </p:nvSpPr>
        <p:spPr>
          <a:xfrm>
            <a:off x="8883953" y="5591740"/>
            <a:ext cx="2927047" cy="348659"/>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933" u="none" cap="none" strike="noStrike">
                <a:solidFill>
                  <a:srgbClr val="000000"/>
                </a:solidFill>
                <a:latin typeface="Montserrat"/>
                <a:ea typeface="Montserrat"/>
                <a:cs typeface="Montserrat"/>
                <a:sym typeface="Montserrat"/>
              </a:rPr>
              <a:t>Fuentes: </a:t>
            </a:r>
            <a:r>
              <a:rPr b="0" i="0" lang="es" sz="933" u="sng" cap="none" strike="noStrike">
                <a:solidFill>
                  <a:srgbClr val="000000"/>
                </a:solidFill>
                <a:latin typeface="Montserrat"/>
                <a:ea typeface="Montserrat"/>
                <a:cs typeface="Montserrat"/>
                <a:sym typeface="Montserrat"/>
                <a:hlinkClick r:id="rId4">
                  <a:extLst>
                    <a:ext uri="{A12FA001-AC4F-418D-AE19-62706E023703}">
                      <ahyp:hlinkClr val="tx"/>
                    </a:ext>
                  </a:extLst>
                </a:hlinkClick>
              </a:rPr>
              <a:t>https://gml.noaa.gov/ccgg/trends/</a:t>
            </a:r>
            <a:r>
              <a:rPr b="0" i="0" lang="es" sz="933" u="none" cap="none" strike="noStrike">
                <a:solidFill>
                  <a:srgbClr val="00000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 sz="933" u="none" cap="none" strike="noStrike">
                <a:solidFill>
                  <a:srgbClr val="000000"/>
                </a:solidFill>
                <a:latin typeface="Montserrat"/>
                <a:ea typeface="Montserrat"/>
                <a:cs typeface="Montserrat"/>
                <a:sym typeface="Montserrat"/>
              </a:rPr>
              <a:t> </a:t>
            </a:r>
            <a:r>
              <a:rPr b="0" i="0" lang="es" sz="933"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https://keelingcurve.ucsd.edu/</a:t>
            </a:r>
            <a:r>
              <a:rPr b="0" i="0" lang="es" sz="933" u="none" cap="none" strike="noStrike">
                <a:solidFill>
                  <a:srgbClr val="00000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8">
            <a:hlinkClick r:id="rId3"/>
          </p:cNvPr>
          <p:cNvPicPr preferRelativeResize="0"/>
          <p:nvPr/>
        </p:nvPicPr>
        <p:blipFill rotWithShape="1">
          <a:blip r:embed="rId4">
            <a:alphaModFix/>
          </a:blip>
          <a:srcRect b="0" l="0" r="0" t="0"/>
          <a:stretch/>
        </p:blipFill>
        <p:spPr>
          <a:xfrm>
            <a:off x="1910536" y="1661084"/>
            <a:ext cx="8370927" cy="4119783"/>
          </a:xfrm>
          <a:prstGeom prst="rect">
            <a:avLst/>
          </a:prstGeom>
          <a:noFill/>
          <a:ln>
            <a:noFill/>
          </a:ln>
        </p:spPr>
      </p:pic>
      <p:sp>
        <p:nvSpPr>
          <p:cNvPr id="226" name="Google Shape;226;p38"/>
          <p:cNvSpPr txBox="1"/>
          <p:nvPr/>
        </p:nvSpPr>
        <p:spPr>
          <a:xfrm>
            <a:off x="816982" y="1000084"/>
            <a:ext cx="10019700" cy="660900"/>
          </a:xfrm>
          <a:prstGeom prst="rect">
            <a:avLst/>
          </a:prstGeom>
          <a:noFill/>
          <a:ln>
            <a:noFill/>
          </a:ln>
        </p:spPr>
        <p:txBody>
          <a:bodyPr anchorCtr="0" anchor="t" bIns="30450" lIns="60950" spcFirstLastPara="1" rIns="60950" wrap="square" tIns="30450">
            <a:noAutofit/>
          </a:bodyPr>
          <a:lstStyle/>
          <a:p>
            <a:pPr indent="0" lvl="0" marL="0" marR="0" rtl="0" algn="ctr">
              <a:lnSpc>
                <a:spcPct val="10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Emisiones de CO</a:t>
            </a:r>
            <a:r>
              <a:rPr b="1" baseline="-25000" i="0" lang="es" sz="3000" u="none" cap="none" strike="noStrike">
                <a:solidFill>
                  <a:schemeClr val="dk1"/>
                </a:solidFill>
                <a:latin typeface="Proxima Nova"/>
                <a:ea typeface="Proxima Nova"/>
                <a:cs typeface="Proxima Nova"/>
                <a:sym typeface="Proxima Nova"/>
              </a:rPr>
              <a:t>2</a:t>
            </a:r>
            <a:r>
              <a:rPr b="1" i="0" lang="es" sz="3000" u="none" cap="none" strike="noStrike">
                <a:solidFill>
                  <a:schemeClr val="dk1"/>
                </a:solidFill>
                <a:latin typeface="Proxima Nova"/>
                <a:ea typeface="Proxima Nova"/>
                <a:cs typeface="Proxima Nova"/>
                <a:sym typeface="Proxima Nova"/>
              </a:rPr>
              <a:t> - Earthnull School</a:t>
            </a:r>
            <a:endParaRPr b="0" i="0" sz="3000" u="none" cap="none" strike="noStrike">
              <a:solidFill>
                <a:schemeClr val="dk1"/>
              </a:solidFill>
              <a:latin typeface="Arial"/>
              <a:ea typeface="Arial"/>
              <a:cs typeface="Arial"/>
              <a:sym typeface="Arial"/>
            </a:endParaRPr>
          </a:p>
        </p:txBody>
      </p:sp>
      <p:sp>
        <p:nvSpPr>
          <p:cNvPr id="227" name="Google Shape;227;p38"/>
          <p:cNvSpPr txBox="1"/>
          <p:nvPr/>
        </p:nvSpPr>
        <p:spPr>
          <a:xfrm>
            <a:off x="2936933" y="5780867"/>
            <a:ext cx="6509200" cy="465000"/>
          </a:xfrm>
          <a:prstGeom prst="rect">
            <a:avLst/>
          </a:prstGeom>
          <a:noFill/>
          <a:ln>
            <a:noFill/>
          </a:ln>
        </p:spPr>
        <p:txBody>
          <a:bodyPr anchorCtr="0" anchor="t" bIns="60950" lIns="60950" spcFirstLastPara="1" rIns="60950" wrap="square" tIns="60950">
            <a:noAutofit/>
          </a:bodyPr>
          <a:lstStyle/>
          <a:p>
            <a:pPr indent="0" lvl="0" marL="0" marR="0" rtl="0" algn="l">
              <a:lnSpc>
                <a:spcPct val="100000"/>
              </a:lnSpc>
              <a:spcBef>
                <a:spcPts val="0"/>
              </a:spcBef>
              <a:spcAft>
                <a:spcPts val="0"/>
              </a:spcAft>
              <a:buNone/>
            </a:pPr>
            <a:r>
              <a:rPr b="0" i="0" lang="es" sz="2133" u="none" cap="none" strike="noStrike">
                <a:solidFill>
                  <a:schemeClr val="dk1"/>
                </a:solidFill>
                <a:latin typeface="Calibri"/>
                <a:ea typeface="Calibri"/>
                <a:cs typeface="Calibri"/>
                <a:sym typeface="Calibri"/>
              </a:rPr>
              <a:t>EarthNull School: </a:t>
            </a:r>
            <a:r>
              <a:rPr b="0" i="0" lang="es" sz="2133" u="sng" cap="none" strike="noStrike">
                <a:solidFill>
                  <a:schemeClr val="hlink"/>
                </a:solidFill>
                <a:latin typeface="Calibri"/>
                <a:ea typeface="Calibri"/>
                <a:cs typeface="Calibri"/>
                <a:sym typeface="Calibri"/>
                <a:hlinkClick r:id="rId5"/>
              </a:rPr>
              <a:t>Link </a:t>
            </a:r>
            <a:endParaRPr b="0" i="0" sz="2133"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9"/>
          <p:cNvSpPr txBox="1"/>
          <p:nvPr/>
        </p:nvSpPr>
        <p:spPr>
          <a:xfrm>
            <a:off x="867892" y="724217"/>
            <a:ext cx="10019700" cy="660900"/>
          </a:xfrm>
          <a:prstGeom prst="rect">
            <a:avLst/>
          </a:prstGeom>
          <a:noFill/>
          <a:ln>
            <a:noFill/>
          </a:ln>
        </p:spPr>
        <p:txBody>
          <a:bodyPr anchorCtr="0" anchor="t" bIns="30450" lIns="60950" spcFirstLastPara="1" rIns="60950" wrap="square" tIns="30450">
            <a:noAutofit/>
          </a:bodyPr>
          <a:lstStyle/>
          <a:p>
            <a:pPr indent="0" lvl="0" marL="0" marR="0" rtl="0" algn="ctr">
              <a:lnSpc>
                <a:spcPct val="100000"/>
              </a:lnSpc>
              <a:spcBef>
                <a:spcPts val="0"/>
              </a:spcBef>
              <a:spcAft>
                <a:spcPts val="0"/>
              </a:spcAft>
              <a:buNone/>
            </a:pPr>
            <a:r>
              <a:rPr b="1" i="0" lang="es" sz="3000" u="none" cap="none" strike="noStrike">
                <a:solidFill>
                  <a:srgbClr val="002060"/>
                </a:solidFill>
                <a:latin typeface="Proxima Nova"/>
                <a:ea typeface="Proxima Nova"/>
                <a:cs typeface="Proxima Nova"/>
                <a:sym typeface="Proxima Nova"/>
              </a:rPr>
              <a:t>Emisiones de CO - Earthnull School</a:t>
            </a:r>
            <a:endParaRPr b="0" i="0" sz="3000" u="none" cap="none" strike="noStrike">
              <a:solidFill>
                <a:srgbClr val="000000"/>
              </a:solidFill>
              <a:latin typeface="Arial"/>
              <a:ea typeface="Arial"/>
              <a:cs typeface="Arial"/>
              <a:sym typeface="Arial"/>
            </a:endParaRPr>
          </a:p>
        </p:txBody>
      </p:sp>
      <p:sp>
        <p:nvSpPr>
          <p:cNvPr id="233" name="Google Shape;233;p39"/>
          <p:cNvSpPr txBox="1"/>
          <p:nvPr/>
        </p:nvSpPr>
        <p:spPr>
          <a:xfrm>
            <a:off x="2936933" y="5780867"/>
            <a:ext cx="6509200" cy="465000"/>
          </a:xfrm>
          <a:prstGeom prst="rect">
            <a:avLst/>
          </a:prstGeom>
          <a:noFill/>
          <a:ln>
            <a:noFill/>
          </a:ln>
        </p:spPr>
        <p:txBody>
          <a:bodyPr anchorCtr="0" anchor="t" bIns="60950" lIns="60950" spcFirstLastPara="1" rIns="60950" wrap="square" tIns="60950">
            <a:noAutofit/>
          </a:bodyPr>
          <a:lstStyle/>
          <a:p>
            <a:pPr indent="0" lvl="0" marL="0" marR="0" rtl="0" algn="l">
              <a:lnSpc>
                <a:spcPct val="100000"/>
              </a:lnSpc>
              <a:spcBef>
                <a:spcPts val="0"/>
              </a:spcBef>
              <a:spcAft>
                <a:spcPts val="0"/>
              </a:spcAft>
              <a:buNone/>
            </a:pPr>
            <a:r>
              <a:rPr b="0" i="0" lang="es" sz="2133" u="none" cap="none" strike="noStrike">
                <a:solidFill>
                  <a:schemeClr val="dk1"/>
                </a:solidFill>
                <a:latin typeface="Calibri"/>
                <a:ea typeface="Calibri"/>
                <a:cs typeface="Calibri"/>
                <a:sym typeface="Calibri"/>
              </a:rPr>
              <a:t>EarthNull School: </a:t>
            </a:r>
            <a:r>
              <a:rPr b="0" i="0" lang="es" sz="2133" u="sng" cap="none" strike="noStrike">
                <a:solidFill>
                  <a:schemeClr val="hlink"/>
                </a:solidFill>
                <a:latin typeface="Calibri"/>
                <a:ea typeface="Calibri"/>
                <a:cs typeface="Calibri"/>
                <a:sym typeface="Calibri"/>
                <a:hlinkClick r:id="rId3"/>
              </a:rPr>
              <a:t>Link</a:t>
            </a:r>
            <a:r>
              <a:rPr b="0" i="0" lang="es" sz="2133" u="none" cap="none" strike="noStrike">
                <a:solidFill>
                  <a:schemeClr val="dk1"/>
                </a:solidFill>
                <a:latin typeface="Calibri"/>
                <a:ea typeface="Calibri"/>
                <a:cs typeface="Calibri"/>
                <a:sym typeface="Calibri"/>
              </a:rPr>
              <a:t>  </a:t>
            </a:r>
            <a:endParaRPr b="0" i="0" sz="2133" u="none" cap="none" strike="noStrike">
              <a:solidFill>
                <a:schemeClr val="dk1"/>
              </a:solidFill>
              <a:latin typeface="Calibri"/>
              <a:ea typeface="Calibri"/>
              <a:cs typeface="Calibri"/>
              <a:sym typeface="Calibri"/>
            </a:endParaRPr>
          </a:p>
        </p:txBody>
      </p:sp>
      <p:pic>
        <p:nvPicPr>
          <p:cNvPr id="234" name="Google Shape;234;p39">
            <a:hlinkClick r:id="rId4"/>
          </p:cNvPr>
          <p:cNvPicPr preferRelativeResize="0"/>
          <p:nvPr/>
        </p:nvPicPr>
        <p:blipFill rotWithShape="1">
          <a:blip r:embed="rId5">
            <a:alphaModFix/>
          </a:blip>
          <a:srcRect b="0" l="0" r="0" t="0"/>
          <a:stretch/>
        </p:blipFill>
        <p:spPr>
          <a:xfrm>
            <a:off x="1942461" y="1613375"/>
            <a:ext cx="8307075" cy="4051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0"/>
          <p:cNvSpPr txBox="1"/>
          <p:nvPr/>
        </p:nvSpPr>
        <p:spPr>
          <a:xfrm>
            <a:off x="749100" y="861594"/>
            <a:ext cx="10693800" cy="873800"/>
          </a:xfrm>
          <a:prstGeom prst="rect">
            <a:avLst/>
          </a:prstGeom>
          <a:noFill/>
          <a:ln>
            <a:noFill/>
          </a:ln>
        </p:spPr>
        <p:txBody>
          <a:bodyPr anchorCtr="0" anchor="t" bIns="30450" lIns="60950" spcFirstLastPara="1" rIns="60950" wrap="square" tIns="30450">
            <a:noAutofit/>
          </a:bodyPr>
          <a:lstStyle/>
          <a:p>
            <a:pPr indent="0" lvl="0" marL="0" marR="0" rtl="0" algn="ctr">
              <a:lnSpc>
                <a:spcPct val="10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Emisiones de CO - Incendios en el Cono Sur</a:t>
            </a:r>
            <a:endParaRPr sz="3000"/>
          </a:p>
          <a:p>
            <a:pPr indent="0" lvl="0" marL="0" marR="0" rtl="0" algn="ctr">
              <a:lnSpc>
                <a:spcPct val="10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Earthnull School</a:t>
            </a:r>
            <a:endParaRPr b="0" i="0" sz="3000" u="none" cap="none" strike="noStrike">
              <a:solidFill>
                <a:schemeClr val="dk1"/>
              </a:solidFill>
              <a:latin typeface="Arial"/>
              <a:ea typeface="Arial"/>
              <a:cs typeface="Arial"/>
              <a:sym typeface="Arial"/>
            </a:endParaRPr>
          </a:p>
        </p:txBody>
      </p:sp>
      <p:sp>
        <p:nvSpPr>
          <p:cNvPr id="240" name="Google Shape;240;p40"/>
          <p:cNvSpPr txBox="1"/>
          <p:nvPr/>
        </p:nvSpPr>
        <p:spPr>
          <a:xfrm>
            <a:off x="1914033" y="5780867"/>
            <a:ext cx="8508600" cy="465000"/>
          </a:xfrm>
          <a:prstGeom prst="rect">
            <a:avLst/>
          </a:prstGeom>
          <a:noFill/>
          <a:ln>
            <a:noFill/>
          </a:ln>
        </p:spPr>
        <p:txBody>
          <a:bodyPr anchorCtr="0" anchor="t" bIns="60950" lIns="60950" spcFirstLastPara="1" rIns="60950" wrap="square" tIns="60950">
            <a:noAutofit/>
          </a:bodyPr>
          <a:lstStyle/>
          <a:p>
            <a:pPr indent="0" lvl="0" marL="0" marR="0" rtl="0" algn="l">
              <a:lnSpc>
                <a:spcPct val="100000"/>
              </a:lnSpc>
              <a:spcBef>
                <a:spcPts val="0"/>
              </a:spcBef>
              <a:spcAft>
                <a:spcPts val="0"/>
              </a:spcAft>
              <a:buNone/>
            </a:pPr>
            <a:r>
              <a:rPr b="0" i="0" lang="es" sz="2133" u="none" cap="none" strike="noStrike">
                <a:solidFill>
                  <a:schemeClr val="dk1"/>
                </a:solidFill>
                <a:latin typeface="Calibri"/>
                <a:ea typeface="Calibri"/>
                <a:cs typeface="Calibri"/>
                <a:sym typeface="Calibri"/>
              </a:rPr>
              <a:t>EarthNull School: </a:t>
            </a:r>
            <a:r>
              <a:rPr b="0" i="0" lang="es" sz="2133" u="sng" cap="none" strike="noStrike">
                <a:solidFill>
                  <a:schemeClr val="hlink"/>
                </a:solidFill>
                <a:latin typeface="Calibri"/>
                <a:ea typeface="Calibri"/>
                <a:cs typeface="Calibri"/>
                <a:sym typeface="Calibri"/>
                <a:hlinkClick r:id="rId3"/>
              </a:rPr>
              <a:t>https://youtu.be/j3xQRH_d3Wc?si=7cbCK5Gf68hpYc7I</a:t>
            </a:r>
            <a:r>
              <a:rPr b="0" i="0" lang="es" sz="2133" u="none" cap="none" strike="noStrike">
                <a:solidFill>
                  <a:schemeClr val="dk1"/>
                </a:solidFill>
                <a:latin typeface="Calibri"/>
                <a:ea typeface="Calibri"/>
                <a:cs typeface="Calibri"/>
                <a:sym typeface="Calibri"/>
              </a:rPr>
              <a:t> </a:t>
            </a:r>
            <a:endParaRPr b="0" i="0" sz="2133" u="none" cap="none" strike="noStrike">
              <a:solidFill>
                <a:schemeClr val="dk1"/>
              </a:solidFill>
              <a:latin typeface="Calibri"/>
              <a:ea typeface="Calibri"/>
              <a:cs typeface="Calibri"/>
              <a:sym typeface="Calibri"/>
            </a:endParaRPr>
          </a:p>
        </p:txBody>
      </p:sp>
      <p:pic>
        <p:nvPicPr>
          <p:cNvPr descr="This time lapse animation shows fire hotspots (red, orange, yellow dots) plus carbon monoxide surface concentrations over South America from June to December 2021.&#10;&#10;Notice wind patterns tend to concentrate pollution into the center of the continent (particularly over Bolivia and Paraguay) in September.&#10;&#10;https://earth.nullschool.net/#2021/09/22/2100Z/chem/surface/level/annot=fires/anim=off/overlay=cosc/orthographic=-59.35,-17.42&#10;&#10;Animation created using earth.nullschool.net&#10;Data: GEOS and VIIRS / FIRMS" id="241" name="Google Shape;241;p40" title="World on Fire 🔥 Part 5/7 :: Fires in South America, Jun to Dec 2021">
            <a:hlinkClick r:id="rId4"/>
          </p:cNvPr>
          <p:cNvPicPr preferRelativeResize="0"/>
          <p:nvPr/>
        </p:nvPicPr>
        <p:blipFill rotWithShape="1">
          <a:blip r:embed="rId5">
            <a:alphaModFix/>
          </a:blip>
          <a:srcRect b="0" l="0" r="0" t="0"/>
          <a:stretch/>
        </p:blipFill>
        <p:spPr>
          <a:xfrm>
            <a:off x="2605981" y="1763494"/>
            <a:ext cx="6980038" cy="40173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1"/>
          <p:cNvSpPr txBox="1"/>
          <p:nvPr/>
        </p:nvSpPr>
        <p:spPr>
          <a:xfrm>
            <a:off x="838200" y="1464165"/>
            <a:ext cx="10515600" cy="445200"/>
          </a:xfrm>
          <a:prstGeom prst="rect">
            <a:avLst/>
          </a:prstGeom>
          <a:noFill/>
          <a:ln>
            <a:noFill/>
          </a:ln>
        </p:spPr>
        <p:txBody>
          <a:bodyPr anchorCtr="0" anchor="ctr" bIns="45700" lIns="91425" spcFirstLastPara="1" rIns="91425" wrap="square" tIns="45700">
            <a:normAutofit fontScale="45000" lnSpcReduction="20000"/>
          </a:bodyPr>
          <a:lstStyle/>
          <a:p>
            <a:pPr indent="0" lvl="0" marL="0" marR="0" rtl="0" algn="l">
              <a:lnSpc>
                <a:spcPct val="100000"/>
              </a:lnSpc>
              <a:spcBef>
                <a:spcPts val="0"/>
              </a:spcBef>
              <a:spcAft>
                <a:spcPts val="0"/>
              </a:spcAft>
              <a:buNone/>
            </a:pPr>
            <a:r>
              <a:rPr b="0" i="0" lang="es" sz="3600" u="none" cap="none" strike="noStrike">
                <a:solidFill>
                  <a:srgbClr val="002060"/>
                </a:solidFill>
                <a:latin typeface="Montserrat"/>
                <a:ea typeface="Montserrat"/>
                <a:cs typeface="Montserrat"/>
                <a:sym typeface="Montserrat"/>
              </a:rPr>
              <a:t>El incremento de CO</a:t>
            </a:r>
            <a:r>
              <a:rPr b="0" baseline="-25000" i="0" lang="es" sz="3600" u="none" cap="none" strike="noStrike">
                <a:solidFill>
                  <a:srgbClr val="000000"/>
                </a:solidFill>
                <a:latin typeface="Montserrat"/>
                <a:ea typeface="Montserrat"/>
                <a:cs typeface="Montserrat"/>
                <a:sym typeface="Montserrat"/>
              </a:rPr>
              <a:t>2</a:t>
            </a:r>
            <a:r>
              <a:rPr b="0" i="0" lang="es" sz="3600" u="none" cap="none" strike="noStrike">
                <a:solidFill>
                  <a:srgbClr val="002060"/>
                </a:solidFill>
                <a:latin typeface="Montserrat"/>
                <a:ea typeface="Montserrat"/>
                <a:cs typeface="Montserrat"/>
                <a:sym typeface="Montserrat"/>
              </a:rPr>
              <a:t> en la </a:t>
            </a:r>
            <a:r>
              <a:rPr lang="es" sz="3600">
                <a:solidFill>
                  <a:srgbClr val="002060"/>
                </a:solidFill>
                <a:latin typeface="Montserrat"/>
                <a:ea typeface="Montserrat"/>
                <a:cs typeface="Montserrat"/>
                <a:sym typeface="Montserrat"/>
              </a:rPr>
              <a:t>atmósfera</a:t>
            </a:r>
            <a:r>
              <a:rPr b="0" i="0" lang="es" sz="3600" u="none" cap="none" strike="noStrike">
                <a:solidFill>
                  <a:srgbClr val="002060"/>
                </a:solidFill>
                <a:latin typeface="Montserrat"/>
                <a:ea typeface="Montserrat"/>
                <a:cs typeface="Montserrat"/>
                <a:sym typeface="Montserrat"/>
              </a:rPr>
              <a:t> se debe principalmente a la quema de combustibles fósiles.</a:t>
            </a:r>
            <a:endParaRPr/>
          </a:p>
        </p:txBody>
      </p:sp>
      <p:sp>
        <p:nvSpPr>
          <p:cNvPr id="247" name="Google Shape;247;p41"/>
          <p:cNvSpPr txBox="1"/>
          <p:nvPr/>
        </p:nvSpPr>
        <p:spPr>
          <a:xfrm>
            <a:off x="3695556" y="5916474"/>
            <a:ext cx="2400444" cy="246195"/>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Calibri"/>
                <a:ea typeface="Calibri"/>
                <a:cs typeface="Calibri"/>
                <a:sym typeface="Calibri"/>
              </a:rPr>
              <a:t>Image: La Quere et al. 2016, Figure 3</a:t>
            </a:r>
            <a:endParaRPr b="0" i="0" sz="933" u="none" cap="none" strike="noStrike">
              <a:solidFill>
                <a:srgbClr val="000000"/>
              </a:solidFill>
              <a:latin typeface="Arial"/>
              <a:ea typeface="Arial"/>
              <a:cs typeface="Arial"/>
              <a:sym typeface="Arial"/>
            </a:endParaRPr>
          </a:p>
        </p:txBody>
      </p:sp>
      <p:pic>
        <p:nvPicPr>
          <p:cNvPr id="248" name="Google Shape;248;p41"/>
          <p:cNvPicPr preferRelativeResize="0"/>
          <p:nvPr/>
        </p:nvPicPr>
        <p:blipFill rotWithShape="1">
          <a:blip r:embed="rId3">
            <a:alphaModFix/>
          </a:blip>
          <a:srcRect b="0" l="0" r="10244" t="0"/>
          <a:stretch/>
        </p:blipFill>
        <p:spPr>
          <a:xfrm>
            <a:off x="3284715" y="1909463"/>
            <a:ext cx="6086192" cy="4002929"/>
          </a:xfrm>
          <a:prstGeom prst="corner">
            <a:avLst>
              <a:gd fmla="val 7021" name="adj1"/>
              <a:gd fmla="val 132575" name="adj2"/>
            </a:avLst>
          </a:prstGeom>
          <a:noFill/>
          <a:ln>
            <a:noFill/>
          </a:ln>
        </p:spPr>
      </p:pic>
      <p:sp>
        <p:nvSpPr>
          <p:cNvPr id="249" name="Google Shape;249;p41"/>
          <p:cNvSpPr txBox="1"/>
          <p:nvPr/>
        </p:nvSpPr>
        <p:spPr>
          <a:xfrm>
            <a:off x="8551107" y="2364867"/>
            <a:ext cx="1968667" cy="553972"/>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600" u="none" cap="none" strike="noStrike">
                <a:solidFill>
                  <a:srgbClr val="5B5B5B"/>
                </a:solidFill>
                <a:latin typeface="Calibri"/>
                <a:ea typeface="Calibri"/>
                <a:cs typeface="Calibri"/>
                <a:sym typeface="Calibri"/>
              </a:rPr>
              <a:t>Combustibles fósiles e industrias</a:t>
            </a:r>
            <a:endParaRPr b="0" i="0" sz="933" u="none" cap="none" strike="noStrike">
              <a:solidFill>
                <a:srgbClr val="000000"/>
              </a:solidFill>
              <a:latin typeface="Arial"/>
              <a:ea typeface="Arial"/>
              <a:cs typeface="Arial"/>
              <a:sym typeface="Arial"/>
            </a:endParaRPr>
          </a:p>
        </p:txBody>
      </p:sp>
      <p:sp>
        <p:nvSpPr>
          <p:cNvPr id="250" name="Google Shape;250;p41"/>
          <p:cNvSpPr txBox="1"/>
          <p:nvPr/>
        </p:nvSpPr>
        <p:spPr>
          <a:xfrm>
            <a:off x="8530675" y="3491336"/>
            <a:ext cx="2639311" cy="30775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600" u="none" cap="none" strike="noStrike">
                <a:solidFill>
                  <a:srgbClr val="B06E19"/>
                </a:solidFill>
                <a:latin typeface="Calibri"/>
                <a:ea typeface="Calibri"/>
                <a:cs typeface="Calibri"/>
                <a:sym typeface="Calibri"/>
              </a:rPr>
              <a:t>Cambios en el uso de la tierra</a:t>
            </a:r>
            <a:endParaRPr b="0" i="0" sz="933" u="none" cap="none" strike="noStrike">
              <a:solidFill>
                <a:srgbClr val="000000"/>
              </a:solidFill>
              <a:latin typeface="Arial"/>
              <a:ea typeface="Arial"/>
              <a:cs typeface="Arial"/>
              <a:sym typeface="Arial"/>
            </a:endParaRPr>
          </a:p>
        </p:txBody>
      </p:sp>
      <p:sp>
        <p:nvSpPr>
          <p:cNvPr id="251" name="Google Shape;251;p41"/>
          <p:cNvSpPr txBox="1"/>
          <p:nvPr/>
        </p:nvSpPr>
        <p:spPr>
          <a:xfrm>
            <a:off x="8530675" y="3819759"/>
            <a:ext cx="1968667" cy="30775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600" u="none" cap="none" strike="noStrike">
                <a:solidFill>
                  <a:srgbClr val="4F9722"/>
                </a:solidFill>
                <a:latin typeface="Calibri"/>
                <a:ea typeface="Calibri"/>
                <a:cs typeface="Calibri"/>
                <a:sym typeface="Calibri"/>
              </a:rPr>
              <a:t>Sumidero Terrestre</a:t>
            </a:r>
            <a:endParaRPr b="0" i="0" sz="933" u="none" cap="none" strike="noStrike">
              <a:solidFill>
                <a:srgbClr val="000000"/>
              </a:solidFill>
              <a:latin typeface="Arial"/>
              <a:ea typeface="Arial"/>
              <a:cs typeface="Arial"/>
              <a:sym typeface="Arial"/>
            </a:endParaRPr>
          </a:p>
        </p:txBody>
      </p:sp>
      <p:sp>
        <p:nvSpPr>
          <p:cNvPr id="252" name="Google Shape;252;p41"/>
          <p:cNvSpPr txBox="1"/>
          <p:nvPr/>
        </p:nvSpPr>
        <p:spPr>
          <a:xfrm>
            <a:off x="8551107" y="4371583"/>
            <a:ext cx="1968667" cy="30775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600" u="none" cap="none" strike="noStrike">
                <a:solidFill>
                  <a:srgbClr val="209FD2"/>
                </a:solidFill>
                <a:latin typeface="Calibri"/>
                <a:ea typeface="Calibri"/>
                <a:cs typeface="Calibri"/>
                <a:sym typeface="Calibri"/>
              </a:rPr>
              <a:t>Atmósfera</a:t>
            </a:r>
            <a:endParaRPr b="0" i="0" sz="933" u="none" cap="none" strike="noStrike">
              <a:solidFill>
                <a:srgbClr val="000000"/>
              </a:solidFill>
              <a:latin typeface="Arial"/>
              <a:ea typeface="Arial"/>
              <a:cs typeface="Arial"/>
              <a:sym typeface="Arial"/>
            </a:endParaRPr>
          </a:p>
        </p:txBody>
      </p:sp>
      <p:sp>
        <p:nvSpPr>
          <p:cNvPr id="253" name="Google Shape;253;p41"/>
          <p:cNvSpPr txBox="1"/>
          <p:nvPr/>
        </p:nvSpPr>
        <p:spPr>
          <a:xfrm>
            <a:off x="8551108" y="5059735"/>
            <a:ext cx="1968667" cy="30775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600" u="none" cap="none" strike="noStrike">
                <a:solidFill>
                  <a:srgbClr val="2360AD"/>
                </a:solidFill>
                <a:latin typeface="Calibri"/>
                <a:ea typeface="Calibri"/>
                <a:cs typeface="Calibri"/>
                <a:sym typeface="Calibri"/>
              </a:rPr>
              <a:t>Sumidero Oceánico</a:t>
            </a:r>
            <a:endParaRPr b="0" i="0" sz="933" u="none" cap="none" strike="noStrike">
              <a:solidFill>
                <a:srgbClr val="000000"/>
              </a:solidFill>
              <a:latin typeface="Arial"/>
              <a:ea typeface="Arial"/>
              <a:cs typeface="Arial"/>
              <a:sym typeface="Arial"/>
            </a:endParaRPr>
          </a:p>
        </p:txBody>
      </p:sp>
      <p:sp>
        <p:nvSpPr>
          <p:cNvPr id="254" name="Google Shape;254;p41"/>
          <p:cNvSpPr txBox="1"/>
          <p:nvPr/>
        </p:nvSpPr>
        <p:spPr>
          <a:xfrm>
            <a:off x="1253950" y="902022"/>
            <a:ext cx="9684000" cy="5232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1" i="0" lang="es" sz="3000" u="none" cap="none" strike="noStrike">
                <a:solidFill>
                  <a:srgbClr val="002060"/>
                </a:solidFill>
                <a:latin typeface="Proxima Nova"/>
                <a:ea typeface="Proxima Nova"/>
                <a:cs typeface="Proxima Nova"/>
                <a:sym typeface="Proxima Nova"/>
              </a:rPr>
              <a:t>El CO</a:t>
            </a:r>
            <a:r>
              <a:rPr b="1" baseline="-25000" i="0" lang="es" sz="3000" u="none" cap="none" strike="noStrike">
                <a:solidFill>
                  <a:srgbClr val="002060"/>
                </a:solidFill>
                <a:latin typeface="Proxima Nova"/>
                <a:ea typeface="Proxima Nova"/>
                <a:cs typeface="Proxima Nova"/>
                <a:sym typeface="Proxima Nova"/>
              </a:rPr>
              <a:t>2</a:t>
            </a:r>
            <a:r>
              <a:rPr b="1" i="0" lang="es" sz="3000" u="none" cap="none" strike="noStrike">
                <a:solidFill>
                  <a:srgbClr val="002060"/>
                </a:solidFill>
                <a:latin typeface="Proxima Nova"/>
                <a:ea typeface="Proxima Nova"/>
                <a:cs typeface="Proxima Nova"/>
                <a:sym typeface="Proxima Nova"/>
              </a:rPr>
              <a:t> en la atmósfera</a:t>
            </a:r>
            <a:endParaRPr b="1" i="0" sz="3000" u="none" cap="none" strike="noStrike">
              <a:solidFill>
                <a:srgbClr val="00206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2"/>
          <p:cNvSpPr txBox="1"/>
          <p:nvPr/>
        </p:nvSpPr>
        <p:spPr>
          <a:xfrm>
            <a:off x="1003066" y="1584628"/>
            <a:ext cx="9806994" cy="708071"/>
          </a:xfrm>
          <a:prstGeom prst="rect">
            <a:avLst/>
          </a:prstGeom>
          <a:noFill/>
          <a:ln>
            <a:noFill/>
          </a:ln>
        </p:spPr>
        <p:txBody>
          <a:bodyPr anchorCtr="0" anchor="t" bIns="30450" lIns="60950" spcFirstLastPara="1" rIns="60950" wrap="square" tIns="30450">
            <a:normAutofit fontScale="85000" lnSpcReduction="20000"/>
          </a:bodyPr>
          <a:lstStyle/>
          <a:p>
            <a:pPr indent="0" lvl="0" marL="0" marR="0" rtl="0" algn="l">
              <a:lnSpc>
                <a:spcPct val="100000"/>
              </a:lnSpc>
              <a:spcBef>
                <a:spcPts val="0"/>
              </a:spcBef>
              <a:spcAft>
                <a:spcPts val="0"/>
              </a:spcAft>
              <a:buNone/>
            </a:pPr>
            <a:r>
              <a:rPr b="0" i="0" lang="es" sz="2800" u="none" cap="none" strike="noStrike">
                <a:solidFill>
                  <a:srgbClr val="1E4E79"/>
                </a:solidFill>
                <a:latin typeface="Montserrat"/>
                <a:ea typeface="Montserrat"/>
                <a:cs typeface="Montserrat"/>
                <a:sym typeface="Montserrat"/>
              </a:rPr>
              <a:t>Los combustibles fósiles provienen de material orgánico que fue enterrado y depositado hace millones de años.</a:t>
            </a:r>
            <a:endParaRPr/>
          </a:p>
        </p:txBody>
      </p:sp>
      <p:sp>
        <p:nvSpPr>
          <p:cNvPr id="260" name="Google Shape;260;p42"/>
          <p:cNvSpPr txBox="1"/>
          <p:nvPr/>
        </p:nvSpPr>
        <p:spPr>
          <a:xfrm>
            <a:off x="4223606" y="5927368"/>
            <a:ext cx="3365914" cy="205095"/>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933" u="sng" cap="none" strike="noStrike">
                <a:solidFill>
                  <a:srgbClr val="000000"/>
                </a:solidFill>
                <a:latin typeface="Arial"/>
                <a:ea typeface="Arial"/>
                <a:cs typeface="Arial"/>
                <a:sym typeface="Arial"/>
                <a:hlinkClick r:id="rId3">
                  <a:extLst>
                    <a:ext uri="{A12FA001-AC4F-418D-AE19-62706E023703}">
                      <ahyp:hlinkClr val="tx"/>
                    </a:ext>
                  </a:extLst>
                </a:hlinkClick>
              </a:rPr>
              <a:t>https://youtu.be/_8VqWKZIPrM?si=pfF67kJj5nKdU1Yk</a:t>
            </a:r>
            <a:r>
              <a:rPr b="0" i="0" lang="es" sz="933" u="none" cap="none" strike="noStrike">
                <a:solidFill>
                  <a:srgbClr val="000000"/>
                </a:solidFill>
                <a:latin typeface="Arial"/>
                <a:ea typeface="Arial"/>
                <a:cs typeface="Arial"/>
                <a:sym typeface="Arial"/>
              </a:rPr>
              <a:t> </a:t>
            </a:r>
            <a:endParaRPr b="0" i="0" sz="933" u="none" cap="none" strike="noStrike">
              <a:solidFill>
                <a:srgbClr val="000000"/>
              </a:solidFill>
              <a:latin typeface="Arial"/>
              <a:ea typeface="Arial"/>
              <a:cs typeface="Arial"/>
              <a:sym typeface="Arial"/>
            </a:endParaRPr>
          </a:p>
        </p:txBody>
      </p:sp>
      <p:sp>
        <p:nvSpPr>
          <p:cNvPr id="261" name="Google Shape;261;p42"/>
          <p:cNvSpPr txBox="1"/>
          <p:nvPr/>
        </p:nvSpPr>
        <p:spPr>
          <a:xfrm>
            <a:off x="970409" y="1052913"/>
            <a:ext cx="9684000" cy="5232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Combustibles fósiles</a:t>
            </a:r>
            <a:endParaRPr b="1" i="0" sz="3000" u="none" cap="none" strike="noStrike">
              <a:solidFill>
                <a:schemeClr val="dk1"/>
              </a:solidFill>
              <a:latin typeface="Arial"/>
              <a:ea typeface="Arial"/>
              <a:cs typeface="Arial"/>
              <a:sym typeface="Arial"/>
            </a:endParaRPr>
          </a:p>
        </p:txBody>
      </p:sp>
      <p:pic>
        <p:nvPicPr>
          <p:cNvPr descr="How fossils fuels are formed and why they're unsustainable." id="262" name="Google Shape;262;p42" title="Formation of Fossil Fuels">
            <a:hlinkClick r:id="rId4"/>
          </p:cNvPr>
          <p:cNvPicPr preferRelativeResize="0"/>
          <p:nvPr/>
        </p:nvPicPr>
        <p:blipFill rotWithShape="1">
          <a:blip r:embed="rId5">
            <a:alphaModFix/>
          </a:blip>
          <a:srcRect b="0" l="0" r="0" t="0"/>
          <a:stretch/>
        </p:blipFill>
        <p:spPr>
          <a:xfrm>
            <a:off x="2971800" y="2494406"/>
            <a:ext cx="6248400" cy="32312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3"/>
          <p:cNvSpPr txBox="1"/>
          <p:nvPr/>
        </p:nvSpPr>
        <p:spPr>
          <a:xfrm>
            <a:off x="1955925" y="1317175"/>
            <a:ext cx="9514800" cy="349200"/>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l">
              <a:lnSpc>
                <a:spcPct val="100000"/>
              </a:lnSpc>
              <a:spcBef>
                <a:spcPts val="0"/>
              </a:spcBef>
              <a:spcAft>
                <a:spcPts val="0"/>
              </a:spcAft>
              <a:buNone/>
            </a:pPr>
            <a:r>
              <a:rPr b="0" i="0" lang="es" sz="2400" u="none" cap="none" strike="noStrike">
                <a:solidFill>
                  <a:srgbClr val="002060"/>
                </a:solidFill>
                <a:latin typeface="Calibri"/>
                <a:ea typeface="Calibri"/>
                <a:cs typeface="Calibri"/>
                <a:sym typeface="Calibri"/>
              </a:rPr>
              <a:t>Los núcleos de hielo atraparon la atmósfera antigua en pequeñas burbujas.</a:t>
            </a:r>
            <a:endParaRPr/>
          </a:p>
        </p:txBody>
      </p:sp>
      <p:pic>
        <p:nvPicPr>
          <p:cNvPr id="268" name="Google Shape;268;p43"/>
          <p:cNvPicPr preferRelativeResize="0"/>
          <p:nvPr/>
        </p:nvPicPr>
        <p:blipFill rotWithShape="1">
          <a:blip r:embed="rId3">
            <a:alphaModFix/>
          </a:blip>
          <a:srcRect b="0" l="0" r="0" t="0"/>
          <a:stretch/>
        </p:blipFill>
        <p:spPr>
          <a:xfrm>
            <a:off x="6869790" y="1818649"/>
            <a:ext cx="3109362" cy="4144780"/>
          </a:xfrm>
          <a:prstGeom prst="rect">
            <a:avLst/>
          </a:prstGeom>
          <a:noFill/>
          <a:ln>
            <a:noFill/>
          </a:ln>
        </p:spPr>
      </p:pic>
      <p:sp>
        <p:nvSpPr>
          <p:cNvPr id="269" name="Google Shape;269;p43"/>
          <p:cNvSpPr txBox="1"/>
          <p:nvPr/>
        </p:nvSpPr>
        <p:spPr>
          <a:xfrm>
            <a:off x="7386227" y="5717209"/>
            <a:ext cx="1875727" cy="225741"/>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067" u="none" cap="none" strike="noStrike">
                <a:solidFill>
                  <a:schemeClr val="lt1"/>
                </a:solidFill>
                <a:latin typeface="Montserrat"/>
                <a:ea typeface="Montserrat"/>
                <a:cs typeface="Montserrat"/>
                <a:sym typeface="Montserrat"/>
              </a:rPr>
              <a:t>Image: Bernhard Bereiter</a:t>
            </a:r>
            <a:endParaRPr b="0" i="0" sz="1067" u="none" cap="none" strike="noStrike">
              <a:solidFill>
                <a:schemeClr val="lt1"/>
              </a:solidFill>
              <a:latin typeface="Montserrat"/>
              <a:ea typeface="Montserrat"/>
              <a:cs typeface="Montserrat"/>
              <a:sym typeface="Montserrat"/>
            </a:endParaRPr>
          </a:p>
        </p:txBody>
      </p:sp>
      <p:sp>
        <p:nvSpPr>
          <p:cNvPr id="270" name="Google Shape;270;p43"/>
          <p:cNvSpPr txBox="1"/>
          <p:nvPr/>
        </p:nvSpPr>
        <p:spPr>
          <a:xfrm>
            <a:off x="1842107" y="5966194"/>
            <a:ext cx="1952671" cy="200029"/>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900" u="none" cap="none" strike="noStrike">
                <a:solidFill>
                  <a:srgbClr val="000000"/>
                </a:solidFill>
                <a:latin typeface="Montserrat"/>
                <a:ea typeface="Montserrat"/>
                <a:cs typeface="Montserrat"/>
                <a:sym typeface="Montserrat"/>
              </a:rPr>
              <a:t>Image: Niels Bohr Institute</a:t>
            </a:r>
            <a:endParaRPr b="0" i="0" sz="900" u="none" cap="none" strike="noStrike">
              <a:solidFill>
                <a:srgbClr val="000000"/>
              </a:solidFill>
              <a:latin typeface="Arial"/>
              <a:ea typeface="Arial"/>
              <a:cs typeface="Arial"/>
              <a:sym typeface="Arial"/>
            </a:endParaRPr>
          </a:p>
        </p:txBody>
      </p:sp>
      <p:sp>
        <p:nvSpPr>
          <p:cNvPr id="271" name="Google Shape;271;p43"/>
          <p:cNvSpPr txBox="1"/>
          <p:nvPr/>
        </p:nvSpPr>
        <p:spPr>
          <a:xfrm>
            <a:off x="792480" y="749760"/>
            <a:ext cx="9684000" cy="5232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¿Cómo era la atmósfera antigua?</a:t>
            </a:r>
            <a:endParaRPr b="1" i="0" sz="3000" u="none" cap="none" strike="noStrike">
              <a:solidFill>
                <a:schemeClr val="dk1"/>
              </a:solidFill>
              <a:latin typeface="Arial"/>
              <a:ea typeface="Arial"/>
              <a:cs typeface="Arial"/>
              <a:sym typeface="Arial"/>
            </a:endParaRPr>
          </a:p>
        </p:txBody>
      </p:sp>
      <p:sp>
        <p:nvSpPr>
          <p:cNvPr id="272" name="Google Shape;272;p43"/>
          <p:cNvSpPr txBox="1"/>
          <p:nvPr/>
        </p:nvSpPr>
        <p:spPr>
          <a:xfrm>
            <a:off x="3794778" y="5966193"/>
            <a:ext cx="2686847" cy="200029"/>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900" u="none" cap="none" strike="noStrike">
                <a:solidFill>
                  <a:srgbClr val="000000"/>
                </a:solidFill>
                <a:latin typeface="Montserrat"/>
                <a:ea typeface="Montserrat"/>
                <a:cs typeface="Montserrat"/>
                <a:sym typeface="Montserrat"/>
              </a:rPr>
              <a:t>Firn: nieve parcialmente compactada</a:t>
            </a:r>
            <a:endParaRPr/>
          </a:p>
        </p:txBody>
      </p:sp>
      <p:pic>
        <p:nvPicPr>
          <p:cNvPr id="273" name="Google Shape;273;p43"/>
          <p:cNvPicPr preferRelativeResize="0"/>
          <p:nvPr/>
        </p:nvPicPr>
        <p:blipFill rotWithShape="1">
          <a:blip r:embed="rId4">
            <a:alphaModFix/>
          </a:blip>
          <a:srcRect b="0" l="0" r="0" t="0"/>
          <a:stretch/>
        </p:blipFill>
        <p:spPr>
          <a:xfrm>
            <a:off x="2104353" y="1802693"/>
            <a:ext cx="3530177" cy="41402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4"/>
          <p:cNvSpPr txBox="1"/>
          <p:nvPr/>
        </p:nvSpPr>
        <p:spPr>
          <a:xfrm>
            <a:off x="620485" y="1255700"/>
            <a:ext cx="10940143" cy="578705"/>
          </a:xfrm>
          <a:prstGeom prst="rect">
            <a:avLst/>
          </a:prstGeom>
          <a:noFill/>
          <a:ln>
            <a:noFill/>
          </a:ln>
        </p:spPr>
        <p:txBody>
          <a:bodyPr anchorCtr="0" anchor="ctr" bIns="45700" lIns="91425" spcFirstLastPara="1" rIns="91425" wrap="square" tIns="45700">
            <a:normAutofit fontScale="47500" lnSpcReduction="20000"/>
          </a:bodyPr>
          <a:lstStyle/>
          <a:p>
            <a:pPr indent="0" lvl="0" marL="0" marR="0" rtl="0" algn="l">
              <a:lnSpc>
                <a:spcPct val="100000"/>
              </a:lnSpc>
              <a:spcBef>
                <a:spcPts val="0"/>
              </a:spcBef>
              <a:spcAft>
                <a:spcPts val="0"/>
              </a:spcAft>
              <a:buNone/>
            </a:pPr>
            <a:r>
              <a:rPr b="0" i="0" lang="es" sz="3600" u="none" cap="none" strike="noStrike">
                <a:solidFill>
                  <a:srgbClr val="002060"/>
                </a:solidFill>
                <a:latin typeface="Montserrat"/>
                <a:ea typeface="Montserrat"/>
                <a:cs typeface="Montserrat"/>
                <a:sym typeface="Montserrat"/>
              </a:rPr>
              <a:t>A partir de los núcleos de hielo, sabemos que el CO</a:t>
            </a:r>
            <a:r>
              <a:rPr b="0" baseline="-25000" i="0" lang="es" sz="3600" u="none" cap="none" strike="noStrike">
                <a:solidFill>
                  <a:srgbClr val="000000"/>
                </a:solidFill>
                <a:latin typeface="Montserrat"/>
                <a:ea typeface="Montserrat"/>
                <a:cs typeface="Montserrat"/>
                <a:sym typeface="Montserrat"/>
              </a:rPr>
              <a:t>2</a:t>
            </a:r>
            <a:r>
              <a:rPr b="0" i="0" lang="es" sz="3600" u="none" cap="none" strike="noStrike">
                <a:solidFill>
                  <a:srgbClr val="002060"/>
                </a:solidFill>
                <a:latin typeface="Montserrat"/>
                <a:ea typeface="Montserrat"/>
                <a:cs typeface="Montserrat"/>
                <a:sym typeface="Montserrat"/>
              </a:rPr>
              <a:t> atmosférico es más alto hoy que en los últimos 800.000 años.</a:t>
            </a:r>
            <a:endParaRPr/>
          </a:p>
        </p:txBody>
      </p:sp>
      <p:pic>
        <p:nvPicPr>
          <p:cNvPr id="279" name="Google Shape;279;p44"/>
          <p:cNvPicPr preferRelativeResize="0"/>
          <p:nvPr/>
        </p:nvPicPr>
        <p:blipFill rotWithShape="1">
          <a:blip r:embed="rId3">
            <a:alphaModFix/>
          </a:blip>
          <a:srcRect b="0" l="0" r="0" t="0"/>
          <a:stretch/>
        </p:blipFill>
        <p:spPr>
          <a:xfrm>
            <a:off x="3175761" y="1870104"/>
            <a:ext cx="5851363" cy="3941323"/>
          </a:xfrm>
          <a:prstGeom prst="rect">
            <a:avLst/>
          </a:prstGeom>
          <a:noFill/>
          <a:ln>
            <a:noFill/>
          </a:ln>
        </p:spPr>
      </p:pic>
      <p:sp>
        <p:nvSpPr>
          <p:cNvPr id="280" name="Google Shape;280;p44"/>
          <p:cNvSpPr txBox="1"/>
          <p:nvPr/>
        </p:nvSpPr>
        <p:spPr>
          <a:xfrm>
            <a:off x="3175761" y="5811427"/>
            <a:ext cx="3920291" cy="246195"/>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Calibri"/>
                <a:ea typeface="Calibri"/>
                <a:cs typeface="Calibri"/>
                <a:sym typeface="Calibri"/>
              </a:rPr>
              <a:t>Image: Jeremy Shakun/Harvard University</a:t>
            </a:r>
            <a:endParaRPr b="0" i="0" sz="933" u="none" cap="none" strike="noStrike">
              <a:solidFill>
                <a:srgbClr val="000000"/>
              </a:solidFill>
              <a:latin typeface="Arial"/>
              <a:ea typeface="Arial"/>
              <a:cs typeface="Arial"/>
              <a:sym typeface="Arial"/>
            </a:endParaRPr>
          </a:p>
        </p:txBody>
      </p:sp>
      <p:sp>
        <p:nvSpPr>
          <p:cNvPr id="281" name="Google Shape;281;p44"/>
          <p:cNvSpPr txBox="1"/>
          <p:nvPr/>
        </p:nvSpPr>
        <p:spPr>
          <a:xfrm>
            <a:off x="1259393" y="738839"/>
            <a:ext cx="9684000" cy="5232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¿Cómo era la atmósfera antigua?</a:t>
            </a:r>
            <a:endParaRPr b="1" i="0" sz="30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
          <p:cNvSpPr txBox="1"/>
          <p:nvPr>
            <p:ph type="title"/>
          </p:nvPr>
        </p:nvSpPr>
        <p:spPr>
          <a:xfrm>
            <a:off x="5323649" y="1486123"/>
            <a:ext cx="6158400" cy="1749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a:t>Introducción al Ciclo del Carbono</a:t>
            </a:r>
            <a:endParaRPr/>
          </a:p>
        </p:txBody>
      </p:sp>
      <p:pic>
        <p:nvPicPr>
          <p:cNvPr id="109" name="Google Shape;109;p3"/>
          <p:cNvPicPr preferRelativeResize="0"/>
          <p:nvPr/>
        </p:nvPicPr>
        <p:blipFill rotWithShape="1">
          <a:blip r:embed="rId3">
            <a:alphaModFix/>
          </a:blip>
          <a:srcRect b="0" l="0" r="0" t="0"/>
          <a:stretch/>
        </p:blipFill>
        <p:spPr>
          <a:xfrm>
            <a:off x="5447651" y="3005396"/>
            <a:ext cx="5533076" cy="2496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5"/>
          <p:cNvSpPr txBox="1"/>
          <p:nvPr/>
        </p:nvSpPr>
        <p:spPr>
          <a:xfrm>
            <a:off x="522514" y="1367972"/>
            <a:ext cx="11201400" cy="609600"/>
          </a:xfrm>
          <a:prstGeom prst="rect">
            <a:avLst/>
          </a:prstGeom>
          <a:noFill/>
          <a:ln>
            <a:noFill/>
          </a:ln>
        </p:spPr>
        <p:txBody>
          <a:bodyPr anchorCtr="0" anchor="ctr" bIns="45700" lIns="91425" spcFirstLastPara="1" rIns="91425" wrap="square" tIns="45700">
            <a:normAutofit fontScale="55000" lnSpcReduction="20000"/>
          </a:bodyPr>
          <a:lstStyle/>
          <a:p>
            <a:pPr indent="0" lvl="0" marL="0" marR="0" rtl="0" algn="l">
              <a:lnSpc>
                <a:spcPct val="100000"/>
              </a:lnSpc>
              <a:spcBef>
                <a:spcPts val="0"/>
              </a:spcBef>
              <a:spcAft>
                <a:spcPts val="0"/>
              </a:spcAft>
              <a:buNone/>
            </a:pPr>
            <a:r>
              <a:rPr b="0" i="0" lang="es" sz="3600" u="none" cap="none" strike="noStrike">
                <a:solidFill>
                  <a:srgbClr val="002060"/>
                </a:solidFill>
                <a:latin typeface="Montserrat"/>
                <a:ea typeface="Montserrat"/>
                <a:cs typeface="Montserrat"/>
                <a:sym typeface="Montserrat"/>
              </a:rPr>
              <a:t>El dióxido de carbono es un gas de efecto invernadero. Atrapa el calor en la atmósfera y calienta la Tierra.</a:t>
            </a:r>
            <a:endParaRPr/>
          </a:p>
        </p:txBody>
      </p:sp>
      <p:sp>
        <p:nvSpPr>
          <p:cNvPr id="287" name="Google Shape;287;p45"/>
          <p:cNvSpPr txBox="1"/>
          <p:nvPr/>
        </p:nvSpPr>
        <p:spPr>
          <a:xfrm>
            <a:off x="2750915" y="6075681"/>
            <a:ext cx="1478000" cy="246195"/>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Calibri"/>
                <a:ea typeface="Calibri"/>
                <a:cs typeface="Calibri"/>
                <a:sym typeface="Calibri"/>
              </a:rPr>
              <a:t>Imagen: NASA</a:t>
            </a:r>
            <a:endParaRPr b="0" i="0" sz="933" u="none" cap="none" strike="noStrike">
              <a:solidFill>
                <a:srgbClr val="000000"/>
              </a:solidFill>
              <a:latin typeface="Arial"/>
              <a:ea typeface="Arial"/>
              <a:cs typeface="Arial"/>
              <a:sym typeface="Arial"/>
            </a:endParaRPr>
          </a:p>
        </p:txBody>
      </p:sp>
      <p:pic>
        <p:nvPicPr>
          <p:cNvPr id="288" name="Google Shape;288;p45"/>
          <p:cNvPicPr preferRelativeResize="0"/>
          <p:nvPr/>
        </p:nvPicPr>
        <p:blipFill rotWithShape="1">
          <a:blip r:embed="rId3">
            <a:alphaModFix/>
          </a:blip>
          <a:srcRect b="0" l="0" r="0" t="0"/>
          <a:stretch/>
        </p:blipFill>
        <p:spPr>
          <a:xfrm>
            <a:off x="2750915" y="2057400"/>
            <a:ext cx="6494498" cy="4018281"/>
          </a:xfrm>
          <a:prstGeom prst="rect">
            <a:avLst/>
          </a:prstGeom>
          <a:noFill/>
          <a:ln>
            <a:noFill/>
          </a:ln>
        </p:spPr>
      </p:pic>
      <p:sp>
        <p:nvSpPr>
          <p:cNvPr id="289" name="Google Shape;289;p45"/>
          <p:cNvSpPr txBox="1"/>
          <p:nvPr/>
        </p:nvSpPr>
        <p:spPr>
          <a:xfrm>
            <a:off x="1156114" y="857283"/>
            <a:ext cx="9684000" cy="5232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Efecto invernadero</a:t>
            </a:r>
            <a:endParaRPr b="1" i="0" sz="30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6"/>
          <p:cNvSpPr txBox="1"/>
          <p:nvPr/>
        </p:nvSpPr>
        <p:spPr>
          <a:xfrm>
            <a:off x="660400" y="1371600"/>
            <a:ext cx="10881360" cy="619760"/>
          </a:xfrm>
          <a:prstGeom prst="rect">
            <a:avLst/>
          </a:prstGeom>
          <a:noFill/>
          <a:ln>
            <a:noFill/>
          </a:ln>
        </p:spPr>
        <p:txBody>
          <a:bodyPr anchorCtr="0" anchor="ctr" bIns="45700" lIns="91425" spcFirstLastPara="1" rIns="91425" wrap="square" tIns="45700">
            <a:normAutofit fontScale="45000" lnSpcReduction="20000"/>
          </a:bodyPr>
          <a:lstStyle/>
          <a:p>
            <a:pPr indent="0" lvl="0" marL="0" marR="0" rtl="0" algn="l">
              <a:lnSpc>
                <a:spcPct val="120000"/>
              </a:lnSpc>
              <a:spcBef>
                <a:spcPts val="0"/>
              </a:spcBef>
              <a:spcAft>
                <a:spcPts val="0"/>
              </a:spcAft>
              <a:buNone/>
            </a:pPr>
            <a:r>
              <a:rPr b="0" i="0" lang="es" sz="3600" u="none" cap="none" strike="noStrike">
                <a:solidFill>
                  <a:schemeClr val="dk1"/>
                </a:solidFill>
                <a:latin typeface="Montserrat"/>
                <a:ea typeface="Montserrat"/>
                <a:cs typeface="Montserrat"/>
                <a:sym typeface="Montserrat"/>
              </a:rPr>
              <a:t>Los aumentos del CO</a:t>
            </a:r>
            <a:r>
              <a:rPr b="0" baseline="-25000" i="0" lang="es" sz="3600" u="none" cap="none" strike="noStrike">
                <a:solidFill>
                  <a:schemeClr val="dk1"/>
                </a:solidFill>
                <a:latin typeface="Montserrat"/>
                <a:ea typeface="Montserrat"/>
                <a:cs typeface="Montserrat"/>
                <a:sym typeface="Montserrat"/>
              </a:rPr>
              <a:t>2</a:t>
            </a:r>
            <a:r>
              <a:rPr b="0" i="0" lang="es" sz="3600" u="none" cap="none" strike="noStrike">
                <a:solidFill>
                  <a:schemeClr val="dk1"/>
                </a:solidFill>
                <a:latin typeface="Montserrat"/>
                <a:ea typeface="Montserrat"/>
                <a:cs typeface="Montserrat"/>
                <a:sym typeface="Montserrat"/>
              </a:rPr>
              <a:t> atmosférico han contribuido a un aumento de la temperatura de la Tierra.</a:t>
            </a:r>
            <a:endParaRPr/>
          </a:p>
        </p:txBody>
      </p:sp>
      <p:pic>
        <p:nvPicPr>
          <p:cNvPr id="295" name="Google Shape;295;p46"/>
          <p:cNvPicPr preferRelativeResize="0"/>
          <p:nvPr/>
        </p:nvPicPr>
        <p:blipFill rotWithShape="1">
          <a:blip r:embed="rId3">
            <a:alphaModFix/>
          </a:blip>
          <a:srcRect b="0" l="0" r="8332" t="0"/>
          <a:stretch/>
        </p:blipFill>
        <p:spPr>
          <a:xfrm>
            <a:off x="2643527" y="1991360"/>
            <a:ext cx="5618729" cy="3991037"/>
          </a:xfrm>
          <a:prstGeom prst="rect">
            <a:avLst/>
          </a:prstGeom>
          <a:noFill/>
          <a:ln>
            <a:noFill/>
          </a:ln>
        </p:spPr>
      </p:pic>
      <p:sp>
        <p:nvSpPr>
          <p:cNvPr id="296" name="Google Shape;296;p46"/>
          <p:cNvSpPr txBox="1"/>
          <p:nvPr/>
        </p:nvSpPr>
        <p:spPr>
          <a:xfrm>
            <a:off x="8425543" y="2789792"/>
            <a:ext cx="3352801" cy="25545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600" u="none" cap="none" strike="noStrike">
                <a:solidFill>
                  <a:schemeClr val="dk1"/>
                </a:solidFill>
                <a:latin typeface="Montserrat"/>
                <a:ea typeface="Montserrat"/>
                <a:cs typeface="Montserrat"/>
                <a:sym typeface="Montserrat"/>
              </a:rPr>
              <a:t>El término </a:t>
            </a:r>
            <a:r>
              <a:rPr b="1" i="0" lang="es" sz="1600" u="none" cap="none" strike="noStrike">
                <a:solidFill>
                  <a:schemeClr val="dk1"/>
                </a:solidFill>
                <a:latin typeface="Montserrat"/>
                <a:ea typeface="Montserrat"/>
                <a:cs typeface="Montserrat"/>
                <a:sym typeface="Montserrat"/>
              </a:rPr>
              <a:t>anomalía de temperatura</a:t>
            </a:r>
            <a:r>
              <a:rPr b="0" i="0" lang="es" sz="1600" u="none" cap="none" strike="noStrike">
                <a:solidFill>
                  <a:schemeClr val="dk1"/>
                </a:solidFill>
                <a:latin typeface="Montserrat"/>
                <a:ea typeface="Montserrat"/>
                <a:cs typeface="Montserrat"/>
                <a:sym typeface="Montserrat"/>
              </a:rPr>
              <a:t> significa una desviación de un valor de referencia o promedio a largo plazo, en este caso 1951-1980. </a:t>
            </a:r>
            <a:endParaRPr b="0" i="0" sz="933"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s" sz="1600" u="none" cap="none" strike="noStrike">
                <a:solidFill>
                  <a:schemeClr val="dk1"/>
                </a:solidFill>
                <a:latin typeface="Montserrat"/>
                <a:ea typeface="Montserrat"/>
                <a:cs typeface="Montserrat"/>
                <a:sym typeface="Montserrat"/>
              </a:rPr>
              <a:t>Una</a:t>
            </a:r>
            <a:r>
              <a:rPr b="1" i="0" lang="es" sz="1600" u="none" cap="none" strike="noStrike">
                <a:solidFill>
                  <a:schemeClr val="dk1"/>
                </a:solidFill>
                <a:latin typeface="Montserrat"/>
                <a:ea typeface="Montserrat"/>
                <a:cs typeface="Montserrat"/>
                <a:sym typeface="Montserrat"/>
              </a:rPr>
              <a:t> anomalía </a:t>
            </a:r>
            <a:r>
              <a:rPr b="0" i="0" lang="es" sz="1600" u="none" cap="none" strike="noStrike">
                <a:solidFill>
                  <a:schemeClr val="dk1"/>
                </a:solidFill>
                <a:latin typeface="Montserrat"/>
                <a:ea typeface="Montserrat"/>
                <a:cs typeface="Montserrat"/>
                <a:sym typeface="Montserrat"/>
              </a:rPr>
              <a:t>positiva indica que la </a:t>
            </a:r>
            <a:r>
              <a:rPr b="1" i="0" lang="es" sz="1600" u="none" cap="none" strike="noStrike">
                <a:solidFill>
                  <a:schemeClr val="dk1"/>
                </a:solidFill>
                <a:latin typeface="Montserrat"/>
                <a:ea typeface="Montserrat"/>
                <a:cs typeface="Montserrat"/>
                <a:sym typeface="Montserrat"/>
              </a:rPr>
              <a:t>temperatura</a:t>
            </a:r>
            <a:r>
              <a:rPr b="0" i="0" lang="es" sz="1600" u="none" cap="none" strike="noStrike">
                <a:solidFill>
                  <a:schemeClr val="dk1"/>
                </a:solidFill>
                <a:latin typeface="Montserrat"/>
                <a:ea typeface="Montserrat"/>
                <a:cs typeface="Montserrat"/>
                <a:sym typeface="Montserrat"/>
              </a:rPr>
              <a:t> observada fue más cálida que el valor de referencia.</a:t>
            </a:r>
            <a:endParaRPr b="1" i="0" sz="1600" u="none" cap="none" strike="noStrike">
              <a:solidFill>
                <a:schemeClr val="dk1"/>
              </a:solidFill>
              <a:latin typeface="Montserrat"/>
              <a:ea typeface="Montserrat"/>
              <a:cs typeface="Montserrat"/>
              <a:sym typeface="Montserrat"/>
            </a:endParaRPr>
          </a:p>
        </p:txBody>
      </p:sp>
      <p:sp>
        <p:nvSpPr>
          <p:cNvPr id="297" name="Google Shape;297;p46"/>
          <p:cNvSpPr txBox="1"/>
          <p:nvPr/>
        </p:nvSpPr>
        <p:spPr>
          <a:xfrm>
            <a:off x="1253950" y="940739"/>
            <a:ext cx="9684000" cy="5232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Aumento de la temperatura global</a:t>
            </a:r>
            <a:endParaRPr b="1" i="0" sz="30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7"/>
          <p:cNvSpPr txBox="1"/>
          <p:nvPr/>
        </p:nvSpPr>
        <p:spPr>
          <a:xfrm>
            <a:off x="762363" y="1354202"/>
            <a:ext cx="10667274" cy="731547"/>
          </a:xfrm>
          <a:prstGeom prst="rect">
            <a:avLst/>
          </a:prstGeom>
          <a:noFill/>
          <a:ln>
            <a:noFill/>
          </a:ln>
        </p:spPr>
        <p:txBody>
          <a:bodyPr anchorCtr="0" anchor="ctr" bIns="45700" lIns="91425" spcFirstLastPara="1" rIns="91425" wrap="square" tIns="45700">
            <a:normAutofit fontScale="52499" lnSpcReduction="20000"/>
          </a:bodyPr>
          <a:lstStyle/>
          <a:p>
            <a:pPr indent="0" lvl="0" marL="0" marR="0" rtl="0" algn="l">
              <a:lnSpc>
                <a:spcPct val="120000"/>
              </a:lnSpc>
              <a:spcBef>
                <a:spcPts val="0"/>
              </a:spcBef>
              <a:spcAft>
                <a:spcPts val="0"/>
              </a:spcAft>
              <a:buNone/>
            </a:pPr>
            <a:r>
              <a:rPr b="0" i="0" lang="es" sz="3600" u="none" cap="none" strike="noStrike">
                <a:solidFill>
                  <a:schemeClr val="dk1"/>
                </a:solidFill>
                <a:latin typeface="Montserrat"/>
                <a:ea typeface="Montserrat"/>
                <a:cs typeface="Montserrat"/>
                <a:sym typeface="Montserrat"/>
              </a:rPr>
              <a:t>Los aumentos del CO</a:t>
            </a:r>
            <a:r>
              <a:rPr b="0" baseline="-25000" i="0" lang="es" sz="3600" u="none" cap="none" strike="noStrike">
                <a:solidFill>
                  <a:schemeClr val="dk1"/>
                </a:solidFill>
                <a:latin typeface="Montserrat"/>
                <a:ea typeface="Montserrat"/>
                <a:cs typeface="Montserrat"/>
                <a:sym typeface="Montserrat"/>
              </a:rPr>
              <a:t>2</a:t>
            </a:r>
            <a:r>
              <a:rPr b="0" i="0" lang="es" sz="3600" u="none" cap="none" strike="noStrike">
                <a:solidFill>
                  <a:schemeClr val="dk1"/>
                </a:solidFill>
                <a:latin typeface="Montserrat"/>
                <a:ea typeface="Montserrat"/>
                <a:cs typeface="Montserrat"/>
                <a:sym typeface="Montserrat"/>
              </a:rPr>
              <a:t> atmosférico han contribuido a un aumento de la temperatura de la Tierra.</a:t>
            </a:r>
            <a:endParaRPr/>
          </a:p>
        </p:txBody>
      </p:sp>
      <p:sp>
        <p:nvSpPr>
          <p:cNvPr id="303" name="Google Shape;303;p47"/>
          <p:cNvSpPr txBox="1"/>
          <p:nvPr/>
        </p:nvSpPr>
        <p:spPr>
          <a:xfrm>
            <a:off x="2052788" y="5921412"/>
            <a:ext cx="3562400" cy="246195"/>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Calibri"/>
                <a:ea typeface="Calibri"/>
                <a:cs typeface="Calibri"/>
                <a:sym typeface="Calibri"/>
              </a:rPr>
              <a:t>Video: NASA Scientific Visualization Studio</a:t>
            </a:r>
            <a:endParaRPr b="0" i="0" sz="933" u="none" cap="none" strike="noStrike">
              <a:solidFill>
                <a:srgbClr val="000000"/>
              </a:solidFill>
              <a:latin typeface="Arial"/>
              <a:ea typeface="Arial"/>
              <a:cs typeface="Arial"/>
              <a:sym typeface="Arial"/>
            </a:endParaRPr>
          </a:p>
        </p:txBody>
      </p:sp>
      <p:sp>
        <p:nvSpPr>
          <p:cNvPr id="304" name="Google Shape;304;p47"/>
          <p:cNvSpPr txBox="1"/>
          <p:nvPr/>
        </p:nvSpPr>
        <p:spPr>
          <a:xfrm>
            <a:off x="1253950" y="868224"/>
            <a:ext cx="9684000" cy="5232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Aumento de la temperatura global</a:t>
            </a:r>
            <a:endParaRPr b="1" i="0" sz="3000" u="none" cap="none" strike="noStrike">
              <a:solidFill>
                <a:schemeClr val="dk1"/>
              </a:solidFill>
              <a:latin typeface="Arial"/>
              <a:ea typeface="Arial"/>
              <a:cs typeface="Arial"/>
              <a:sym typeface="Arial"/>
            </a:endParaRPr>
          </a:p>
        </p:txBody>
      </p:sp>
      <p:sp>
        <p:nvSpPr>
          <p:cNvPr id="305" name="Google Shape;305;p47"/>
          <p:cNvSpPr txBox="1"/>
          <p:nvPr/>
        </p:nvSpPr>
        <p:spPr>
          <a:xfrm>
            <a:off x="5307436" y="5811178"/>
            <a:ext cx="4742400" cy="430800"/>
          </a:xfrm>
          <a:prstGeom prst="rect">
            <a:avLst/>
          </a:prstGeom>
          <a:noFill/>
          <a:ln>
            <a:noFill/>
          </a:ln>
        </p:spPr>
        <p:txBody>
          <a:bodyPr anchorCtr="0" anchor="t" bIns="60950" lIns="60950" spcFirstLastPara="1" rIns="60950" wrap="square" tIns="60950">
            <a:noAutofit/>
          </a:bodyPr>
          <a:lstStyle/>
          <a:p>
            <a:pPr indent="0" lvl="0" marL="0" marR="0" rtl="0" algn="l">
              <a:lnSpc>
                <a:spcPct val="100000"/>
              </a:lnSpc>
              <a:spcBef>
                <a:spcPts val="0"/>
              </a:spcBef>
              <a:spcAft>
                <a:spcPts val="0"/>
              </a:spcAft>
              <a:buNone/>
            </a:pPr>
            <a:r>
              <a:rPr b="0" i="0" lang="es" sz="1600" u="sng" cap="none" strike="noStrike">
                <a:solidFill>
                  <a:schemeClr val="hlink"/>
                </a:solidFill>
                <a:latin typeface="Calibri"/>
                <a:ea typeface="Calibri"/>
                <a:cs typeface="Calibri"/>
                <a:sym typeface="Calibri"/>
                <a:hlinkClick r:id="rId3"/>
              </a:rPr>
              <a:t>https://youtu.be/LwRTw_7NNJs?si=XZvg9XL3dPu4ZpEp</a:t>
            </a:r>
            <a:r>
              <a:rPr b="0" i="0" lang="es"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p:txBody>
      </p:sp>
      <p:pic>
        <p:nvPicPr>
          <p:cNvPr descr="Earth's average surface temperature in 2022 tied with 2015 as the fifth warmest on record, according to an analysis by NASA. Continuing the planet's long-term warming trend, global temperatures in 2022 were 1.6 degrees Fahrenheit (0.89 degrees Celsius) above the average for NASA's baseline period (1951-1980), scientists from NASA's Goddard Institute for Space Studies (GISS) in New York reported.&#10;&#10;Full story: https://climate.nasa.gov/news/3246/nasa-says-2022-fifth-warmest-year-on-record-warming-trend-continues/&#10;&#10;Download the animation: https://svs.gsfc.nasa.gov/cgi-bin/details.cgi?aid=5060" id="306" name="Google Shape;306;p47" title="Global Warming from 1880 to 2022">
            <a:hlinkClick r:id="rId4"/>
          </p:cNvPr>
          <p:cNvPicPr preferRelativeResize="0"/>
          <p:nvPr/>
        </p:nvPicPr>
        <p:blipFill rotWithShape="1">
          <a:blip r:embed="rId5">
            <a:alphaModFix/>
          </a:blip>
          <a:srcRect b="0" l="0" r="0" t="0"/>
          <a:stretch/>
        </p:blipFill>
        <p:spPr>
          <a:xfrm>
            <a:off x="2899607" y="2160120"/>
            <a:ext cx="6392785" cy="35959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48">
            <a:hlinkClick r:id="rId3"/>
          </p:cNvPr>
          <p:cNvPicPr preferRelativeResize="0"/>
          <p:nvPr/>
        </p:nvPicPr>
        <p:blipFill rotWithShape="1">
          <a:blip r:embed="rId4">
            <a:alphaModFix/>
          </a:blip>
          <a:srcRect b="0" l="0" r="0" t="0"/>
          <a:stretch/>
        </p:blipFill>
        <p:spPr>
          <a:xfrm>
            <a:off x="1143000" y="1643742"/>
            <a:ext cx="9927771" cy="4000581"/>
          </a:xfrm>
          <a:prstGeom prst="rect">
            <a:avLst/>
          </a:prstGeom>
          <a:noFill/>
          <a:ln>
            <a:noFill/>
          </a:ln>
        </p:spPr>
      </p:pic>
      <p:sp>
        <p:nvSpPr>
          <p:cNvPr id="312" name="Google Shape;312;p48"/>
          <p:cNvSpPr txBox="1"/>
          <p:nvPr/>
        </p:nvSpPr>
        <p:spPr>
          <a:xfrm>
            <a:off x="922932" y="832942"/>
            <a:ext cx="10564401" cy="8108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Cambios en la cobertura de la Tierra: Deforestación</a:t>
            </a:r>
            <a:endParaRPr sz="3000"/>
          </a:p>
        </p:txBody>
      </p:sp>
      <p:sp>
        <p:nvSpPr>
          <p:cNvPr id="313" name="Google Shape;313;p48"/>
          <p:cNvSpPr txBox="1"/>
          <p:nvPr/>
        </p:nvSpPr>
        <p:spPr>
          <a:xfrm>
            <a:off x="1339495" y="5644323"/>
            <a:ext cx="9731276" cy="484334"/>
          </a:xfrm>
          <a:prstGeom prst="rect">
            <a:avLst/>
          </a:prstGeom>
          <a:noFill/>
          <a:ln>
            <a:noFill/>
          </a:ln>
        </p:spPr>
        <p:txBody>
          <a:bodyPr anchorCtr="0" anchor="t" bIns="60950" lIns="60950" spcFirstLastPara="1" rIns="60950" wrap="square" tIns="60950">
            <a:noAutofit/>
          </a:bodyPr>
          <a:lstStyle/>
          <a:p>
            <a:pPr indent="0" lvl="0" marL="0" marR="0" rtl="0" algn="ctr">
              <a:lnSpc>
                <a:spcPct val="100000"/>
              </a:lnSpc>
              <a:spcBef>
                <a:spcPts val="0"/>
              </a:spcBef>
              <a:spcAft>
                <a:spcPts val="0"/>
              </a:spcAft>
              <a:buNone/>
            </a:pPr>
            <a:r>
              <a:rPr b="0" i="0" lang="es" sz="1200" u="none" cap="none" strike="noStrike">
                <a:solidFill>
                  <a:schemeClr val="dk1"/>
                </a:solidFill>
                <a:latin typeface="Montserrat"/>
                <a:ea typeface="Montserrat"/>
                <a:cs typeface="Montserrat"/>
                <a:sym typeface="Montserrat"/>
              </a:rPr>
              <a:t>Ingresar al </a:t>
            </a:r>
            <a:r>
              <a:rPr b="0" i="0" lang="es" sz="1200" u="sng" cap="none" strike="noStrike">
                <a:solidFill>
                  <a:schemeClr val="hlink"/>
                </a:solidFill>
                <a:latin typeface="Montserrat"/>
                <a:ea typeface="Montserrat"/>
                <a:cs typeface="Montserrat"/>
                <a:sym typeface="Montserrat"/>
                <a:hlinkClick r:id="rId5"/>
              </a:rPr>
              <a:t>link </a:t>
            </a:r>
            <a:r>
              <a:rPr b="0" i="0" lang="es" sz="1200" u="none" cap="none" strike="noStrike">
                <a:solidFill>
                  <a:schemeClr val="dk1"/>
                </a:solidFill>
                <a:latin typeface="Montserrat"/>
                <a:ea typeface="Montserrat"/>
                <a:cs typeface="Montserrat"/>
                <a:sym typeface="Montserrat"/>
              </a:rPr>
              <a:t>para visualizar la comparación entre el año 1986 y el 2021.</a:t>
            </a:r>
            <a:endParaRPr/>
          </a:p>
          <a:p>
            <a:pPr indent="0" lvl="0" marL="0" marR="0" rtl="0" algn="ctr">
              <a:lnSpc>
                <a:spcPct val="100000"/>
              </a:lnSpc>
              <a:spcBef>
                <a:spcPts val="0"/>
              </a:spcBef>
              <a:spcAft>
                <a:spcPts val="0"/>
              </a:spcAft>
              <a:buNone/>
            </a:pPr>
            <a:r>
              <a:rPr b="0" i="0" lang="es" sz="1200" u="none" cap="none" strike="noStrike">
                <a:solidFill>
                  <a:schemeClr val="dk1"/>
                </a:solidFill>
                <a:latin typeface="Montserrat"/>
                <a:ea typeface="Montserrat"/>
                <a:cs typeface="Montserrat"/>
                <a:sym typeface="Montserrat"/>
              </a:rPr>
              <a:t>Actividad de aprendizaje: </a:t>
            </a:r>
            <a:r>
              <a:rPr b="0" i="0" lang="es" sz="1200" u="sng" cap="none" strike="noStrike">
                <a:solidFill>
                  <a:schemeClr val="hlink"/>
                </a:solidFill>
                <a:latin typeface="Montserrat"/>
                <a:ea typeface="Montserrat"/>
                <a:cs typeface="Montserrat"/>
                <a:sym typeface="Montserrat"/>
                <a:hlinkClick r:id="rId6"/>
              </a:rPr>
              <a:t>Biósfera, pág 124.</a:t>
            </a:r>
            <a:endParaRPr b="0" i="0" sz="12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9"/>
          <p:cNvSpPr txBox="1"/>
          <p:nvPr/>
        </p:nvSpPr>
        <p:spPr>
          <a:xfrm>
            <a:off x="1099297" y="886731"/>
            <a:ext cx="9993400" cy="8108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3000" u="none" cap="none" strike="noStrike">
                <a:solidFill>
                  <a:srgbClr val="002060"/>
                </a:solidFill>
                <a:latin typeface="Proxima Nova"/>
                <a:ea typeface="Proxima Nova"/>
                <a:cs typeface="Proxima Nova"/>
                <a:sym typeface="Proxima Nova"/>
              </a:rPr>
              <a:t>¿Por qué recopilar datos sobre el ciclo del carbono?</a:t>
            </a:r>
            <a:endParaRPr sz="3000"/>
          </a:p>
        </p:txBody>
      </p:sp>
      <p:sp>
        <p:nvSpPr>
          <p:cNvPr id="319" name="Google Shape;319;p49"/>
          <p:cNvSpPr txBox="1"/>
          <p:nvPr/>
        </p:nvSpPr>
        <p:spPr>
          <a:xfrm>
            <a:off x="731525" y="1611075"/>
            <a:ext cx="10728900" cy="1564200"/>
          </a:xfrm>
          <a:prstGeom prst="rect">
            <a:avLst/>
          </a:prstGeom>
          <a:noFill/>
          <a:ln>
            <a:noFill/>
          </a:ln>
        </p:spPr>
        <p:txBody>
          <a:bodyPr anchorCtr="0" anchor="t" bIns="45700" lIns="91425" spcFirstLastPara="1" rIns="91425" wrap="square" tIns="45700">
            <a:normAutofit fontScale="85000"/>
          </a:bodyPr>
          <a:lstStyle/>
          <a:p>
            <a:pPr indent="0" lvl="0" marL="0" marR="0" rtl="0" algn="l">
              <a:lnSpc>
                <a:spcPct val="115000"/>
              </a:lnSpc>
              <a:spcBef>
                <a:spcPts val="0"/>
              </a:spcBef>
              <a:spcAft>
                <a:spcPts val="0"/>
              </a:spcAft>
              <a:buNone/>
            </a:pPr>
            <a:r>
              <a:rPr b="0" i="0" lang="es" sz="2200" u="none" cap="none" strike="noStrike">
                <a:solidFill>
                  <a:srgbClr val="002060"/>
                </a:solidFill>
                <a:latin typeface="Montserrat"/>
                <a:ea typeface="Montserrat"/>
                <a:cs typeface="Montserrat"/>
                <a:sym typeface="Montserrat"/>
              </a:rPr>
              <a:t>El ciclo del carbono ya no se encuentra equilibrado debido a las actividades humanas, específicamente la quema de combustibles fósiles y el cambio de uso de la tierra. </a:t>
            </a:r>
            <a:endParaRPr b="0" i="0" sz="933" u="none" cap="none" strike="noStrike">
              <a:solidFill>
                <a:srgbClr val="000000"/>
              </a:solidFill>
              <a:latin typeface="Arial"/>
              <a:ea typeface="Arial"/>
              <a:cs typeface="Arial"/>
              <a:sym typeface="Arial"/>
            </a:endParaRPr>
          </a:p>
          <a:p>
            <a:pPr indent="0" lvl="0" marL="0" marR="0" rtl="0" algn="l">
              <a:lnSpc>
                <a:spcPct val="115000"/>
              </a:lnSpc>
              <a:spcBef>
                <a:spcPts val="800"/>
              </a:spcBef>
              <a:spcAft>
                <a:spcPts val="0"/>
              </a:spcAft>
              <a:buNone/>
            </a:pPr>
            <a:r>
              <a:rPr b="0" i="0" lang="es" sz="2200" u="none" cap="none" strike="noStrike">
                <a:solidFill>
                  <a:srgbClr val="002060"/>
                </a:solidFill>
                <a:latin typeface="Montserrat"/>
                <a:ea typeface="Montserrat"/>
                <a:cs typeface="Montserrat"/>
                <a:sym typeface="Montserrat"/>
              </a:rPr>
              <a:t>Las concentraciones de CO</a:t>
            </a:r>
            <a:r>
              <a:rPr b="0" baseline="-25000" i="0" lang="es" sz="2200" u="none" cap="none" strike="noStrike">
                <a:solidFill>
                  <a:srgbClr val="002060"/>
                </a:solidFill>
                <a:latin typeface="Montserrat"/>
                <a:ea typeface="Montserrat"/>
                <a:cs typeface="Montserrat"/>
                <a:sym typeface="Montserrat"/>
              </a:rPr>
              <a:t>2</a:t>
            </a:r>
            <a:r>
              <a:rPr b="0" i="0" lang="es" sz="2200" u="none" cap="none" strike="noStrike">
                <a:solidFill>
                  <a:srgbClr val="002060"/>
                </a:solidFill>
                <a:latin typeface="Montserrat"/>
                <a:ea typeface="Montserrat"/>
                <a:cs typeface="Montserrat"/>
                <a:sym typeface="Montserrat"/>
              </a:rPr>
              <a:t> en la atmósfera son 40% más altas que el rango natural durante los últimos 800.000 años.</a:t>
            </a:r>
            <a:endParaRPr/>
          </a:p>
        </p:txBody>
      </p:sp>
      <p:pic>
        <p:nvPicPr>
          <p:cNvPr id="320" name="Google Shape;320;p49"/>
          <p:cNvPicPr preferRelativeResize="0"/>
          <p:nvPr/>
        </p:nvPicPr>
        <p:blipFill rotWithShape="1">
          <a:blip r:embed="rId3">
            <a:alphaModFix/>
          </a:blip>
          <a:srcRect b="0" l="0" r="0" t="0"/>
          <a:stretch/>
        </p:blipFill>
        <p:spPr>
          <a:xfrm>
            <a:off x="3050120" y="3175435"/>
            <a:ext cx="6091760" cy="290446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0"/>
          <p:cNvSpPr txBox="1"/>
          <p:nvPr/>
        </p:nvSpPr>
        <p:spPr>
          <a:xfrm>
            <a:off x="856389" y="1442719"/>
            <a:ext cx="10728960" cy="876321"/>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None/>
            </a:pPr>
            <a:r>
              <a:rPr b="0" i="0" lang="es" sz="1800" u="none" cap="none" strike="noStrike">
                <a:solidFill>
                  <a:srgbClr val="002060"/>
                </a:solidFill>
                <a:latin typeface="Montserrat"/>
                <a:ea typeface="Montserrat"/>
                <a:cs typeface="Montserrat"/>
                <a:sym typeface="Montserrat"/>
              </a:rPr>
              <a:t>La última vez en la historia de la Tierra, que los niveles de CO</a:t>
            </a:r>
            <a:r>
              <a:rPr b="0" baseline="-25000" i="0" lang="es" sz="1800" u="none" cap="none" strike="noStrike">
                <a:solidFill>
                  <a:srgbClr val="002060"/>
                </a:solidFill>
                <a:latin typeface="Montserrat"/>
                <a:ea typeface="Montserrat"/>
                <a:cs typeface="Montserrat"/>
                <a:sym typeface="Montserrat"/>
              </a:rPr>
              <a:t>2</a:t>
            </a:r>
            <a:r>
              <a:rPr b="0" i="0" lang="es" sz="1800" u="none" cap="none" strike="noStrike">
                <a:solidFill>
                  <a:srgbClr val="002060"/>
                </a:solidFill>
                <a:latin typeface="Montserrat"/>
                <a:ea typeface="Montserrat"/>
                <a:cs typeface="Montserrat"/>
                <a:sym typeface="Montserrat"/>
              </a:rPr>
              <a:t> fueron tan altos fue hace más de 3 millones de años, durante el Período Cálido del Plioceno medio. </a:t>
            </a:r>
            <a:endParaRPr b="0" i="0" sz="1800" u="none" cap="none" strike="noStrike">
              <a:solidFill>
                <a:srgbClr val="000000"/>
              </a:solidFill>
              <a:latin typeface="Arial"/>
              <a:ea typeface="Arial"/>
              <a:cs typeface="Arial"/>
              <a:sym typeface="Arial"/>
            </a:endParaRPr>
          </a:p>
        </p:txBody>
      </p:sp>
      <p:pic>
        <p:nvPicPr>
          <p:cNvPr id="326" name="Google Shape;326;p50"/>
          <p:cNvPicPr preferRelativeResize="0"/>
          <p:nvPr/>
        </p:nvPicPr>
        <p:blipFill rotWithShape="1">
          <a:blip r:embed="rId3">
            <a:alphaModFix/>
          </a:blip>
          <a:srcRect b="0" l="0" r="0" t="0"/>
          <a:stretch/>
        </p:blipFill>
        <p:spPr>
          <a:xfrm>
            <a:off x="937902" y="2331989"/>
            <a:ext cx="5922087" cy="3655038"/>
          </a:xfrm>
          <a:prstGeom prst="rect">
            <a:avLst/>
          </a:prstGeom>
          <a:noFill/>
          <a:ln>
            <a:noFill/>
          </a:ln>
        </p:spPr>
      </p:pic>
      <p:sp>
        <p:nvSpPr>
          <p:cNvPr id="327" name="Google Shape;327;p50"/>
          <p:cNvSpPr txBox="1"/>
          <p:nvPr/>
        </p:nvSpPr>
        <p:spPr>
          <a:xfrm>
            <a:off x="656794" y="870973"/>
            <a:ext cx="10878411" cy="67327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3000" u="none" cap="none" strike="noStrike">
                <a:solidFill>
                  <a:srgbClr val="002060"/>
                </a:solidFill>
                <a:latin typeface="Proxima Nova"/>
                <a:ea typeface="Proxima Nova"/>
                <a:cs typeface="Proxima Nova"/>
                <a:sym typeface="Proxima Nova"/>
              </a:rPr>
              <a:t>¿Por qué recopilar datos sobre el ciclo del carbono?</a:t>
            </a:r>
            <a:endParaRPr/>
          </a:p>
        </p:txBody>
      </p:sp>
      <p:sp>
        <p:nvSpPr>
          <p:cNvPr id="328" name="Google Shape;328;p50"/>
          <p:cNvSpPr txBox="1"/>
          <p:nvPr/>
        </p:nvSpPr>
        <p:spPr>
          <a:xfrm>
            <a:off x="6941502" y="2319040"/>
            <a:ext cx="4643847" cy="3655039"/>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None/>
            </a:pPr>
            <a:r>
              <a:rPr b="0" i="0" lang="es" sz="1800" u="none" cap="none" strike="noStrike">
                <a:solidFill>
                  <a:srgbClr val="002060"/>
                </a:solidFill>
                <a:latin typeface="Montserrat"/>
                <a:ea typeface="Montserrat"/>
                <a:cs typeface="Montserrat"/>
                <a:sym typeface="Montserrat"/>
              </a:rPr>
              <a:t>El aumento de CO</a:t>
            </a:r>
            <a:r>
              <a:rPr b="0" baseline="-25000" i="0" lang="es" sz="1800" u="none" cap="none" strike="noStrike">
                <a:solidFill>
                  <a:srgbClr val="002060"/>
                </a:solidFill>
                <a:latin typeface="Montserrat"/>
                <a:ea typeface="Montserrat"/>
                <a:cs typeface="Montserrat"/>
                <a:sym typeface="Montserrat"/>
              </a:rPr>
              <a:t>2</a:t>
            </a:r>
            <a:r>
              <a:rPr b="0" i="0" lang="es" sz="1800" u="none" cap="none" strike="noStrike">
                <a:solidFill>
                  <a:srgbClr val="002060"/>
                </a:solidFill>
                <a:latin typeface="Montserrat"/>
                <a:ea typeface="Montserrat"/>
                <a:cs typeface="Montserrat"/>
                <a:sym typeface="Montserrat"/>
              </a:rPr>
              <a:t> atmosférico se produjo durante miles de años. </a:t>
            </a:r>
            <a:endParaRPr b="0" i="0" sz="1800" u="none" cap="none" strike="noStrike">
              <a:solidFill>
                <a:srgbClr val="000000"/>
              </a:solidFill>
              <a:latin typeface="Arial"/>
              <a:ea typeface="Arial"/>
              <a:cs typeface="Arial"/>
              <a:sym typeface="Arial"/>
            </a:endParaRPr>
          </a:p>
          <a:p>
            <a:pPr indent="0" lvl="0" marL="0" marR="0" rtl="0" algn="l">
              <a:lnSpc>
                <a:spcPct val="110000"/>
              </a:lnSpc>
              <a:spcBef>
                <a:spcPts val="667"/>
              </a:spcBef>
              <a:spcAft>
                <a:spcPts val="0"/>
              </a:spcAft>
              <a:buNone/>
            </a:pPr>
            <a:r>
              <a:rPr b="0" i="0" lang="es" sz="1800" u="none" cap="none" strike="noStrike">
                <a:solidFill>
                  <a:srgbClr val="002060"/>
                </a:solidFill>
                <a:latin typeface="Montserrat"/>
                <a:ea typeface="Montserrat"/>
                <a:cs typeface="Montserrat"/>
                <a:sym typeface="Montserrat"/>
              </a:rPr>
              <a:t>El nivel del mar era de 5 a 20 m más alto, las temperaturas globales del aire eran 4°C más cálidas y las temperaturas globales de la superficie del mar eran 2°C más cálidas. </a:t>
            </a:r>
            <a:endParaRPr b="0" i="0" sz="1800" u="none" cap="none" strike="noStrike">
              <a:solidFill>
                <a:srgbClr val="000000"/>
              </a:solidFill>
              <a:latin typeface="Arial"/>
              <a:ea typeface="Arial"/>
              <a:cs typeface="Arial"/>
              <a:sym typeface="Arial"/>
            </a:endParaRPr>
          </a:p>
          <a:p>
            <a:pPr indent="0" lvl="0" marL="0" marR="0" rtl="0" algn="l">
              <a:lnSpc>
                <a:spcPct val="110000"/>
              </a:lnSpc>
              <a:spcBef>
                <a:spcPts val="667"/>
              </a:spcBef>
              <a:spcAft>
                <a:spcPts val="0"/>
              </a:spcAft>
              <a:buNone/>
            </a:pPr>
            <a:r>
              <a:rPr b="0" i="0" lang="es" sz="1800" u="none" cap="none" strike="noStrike">
                <a:solidFill>
                  <a:srgbClr val="002060"/>
                </a:solidFill>
                <a:latin typeface="Montserrat"/>
                <a:ea typeface="Montserrat"/>
                <a:cs typeface="Montserrat"/>
                <a:sym typeface="Montserrat"/>
              </a:rPr>
              <a:t>Hoy, estamos aumentando el CO</a:t>
            </a:r>
            <a:r>
              <a:rPr b="0" baseline="-25000" i="0" lang="es" sz="1800" u="none" cap="none" strike="noStrike">
                <a:solidFill>
                  <a:srgbClr val="002060"/>
                </a:solidFill>
                <a:latin typeface="Montserrat"/>
                <a:ea typeface="Montserrat"/>
                <a:cs typeface="Montserrat"/>
                <a:sym typeface="Montserrat"/>
              </a:rPr>
              <a:t>2</a:t>
            </a:r>
            <a:r>
              <a:rPr b="0" i="0" lang="es" sz="1800" u="none" cap="none" strike="noStrike">
                <a:solidFill>
                  <a:srgbClr val="002060"/>
                </a:solidFill>
                <a:latin typeface="Montserrat"/>
                <a:ea typeface="Montserrat"/>
                <a:cs typeface="Montserrat"/>
                <a:sym typeface="Montserrat"/>
              </a:rPr>
              <a:t> atmosférico a un ritmo más rápido de lo que jamás hayamos visto en el registro geológico.</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1"/>
          <p:cNvSpPr txBox="1"/>
          <p:nvPr/>
        </p:nvSpPr>
        <p:spPr>
          <a:xfrm>
            <a:off x="731520" y="1635594"/>
            <a:ext cx="10728960" cy="1314972"/>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0"/>
              </a:spcBef>
              <a:spcAft>
                <a:spcPts val="0"/>
              </a:spcAft>
              <a:buNone/>
            </a:pPr>
            <a:r>
              <a:rPr b="0" i="0" lang="es" sz="2200" u="none" cap="none" strike="noStrike">
                <a:solidFill>
                  <a:srgbClr val="002060"/>
                </a:solidFill>
                <a:latin typeface="Calibri"/>
                <a:ea typeface="Calibri"/>
                <a:cs typeface="Calibri"/>
                <a:sym typeface="Calibri"/>
              </a:rPr>
              <a:t>Los científicos habit</a:t>
            </a:r>
            <a:r>
              <a:rPr lang="es" sz="2200">
                <a:solidFill>
                  <a:srgbClr val="002060"/>
                </a:solidFill>
                <a:latin typeface="Calibri"/>
                <a:ea typeface="Calibri"/>
                <a:cs typeface="Calibri"/>
                <a:sym typeface="Calibri"/>
              </a:rPr>
              <a:t>ualmente </a:t>
            </a:r>
            <a:r>
              <a:rPr b="0" i="0" lang="es" sz="2200" u="none" cap="none" strike="noStrike">
                <a:solidFill>
                  <a:srgbClr val="002060"/>
                </a:solidFill>
                <a:latin typeface="Calibri"/>
                <a:ea typeface="Calibri"/>
                <a:cs typeface="Calibri"/>
                <a:sym typeface="Calibri"/>
              </a:rPr>
              <a:t>recopilan datos del ciclo del carbono para comprender cómo responderán los ecosistemas terrestres a temperaturas más cálidas y CO</a:t>
            </a:r>
            <a:r>
              <a:rPr b="0" baseline="-25000" i="0" lang="es" sz="2200" u="none" cap="none" strike="noStrike">
                <a:solidFill>
                  <a:srgbClr val="002060"/>
                </a:solidFill>
                <a:latin typeface="Calibri"/>
                <a:ea typeface="Calibri"/>
                <a:cs typeface="Calibri"/>
                <a:sym typeface="Calibri"/>
              </a:rPr>
              <a:t>2</a:t>
            </a:r>
            <a:r>
              <a:rPr b="0" i="0" lang="es" sz="2200" u="none" cap="none" strike="noStrike">
                <a:solidFill>
                  <a:srgbClr val="002060"/>
                </a:solidFill>
                <a:latin typeface="Calibri"/>
                <a:ea typeface="Calibri"/>
                <a:cs typeface="Calibri"/>
                <a:sym typeface="Calibri"/>
              </a:rPr>
              <a:t> más alto. Los datos del ciclo del carbono recopilados con GLOBE contribuirán a comprender mejor la relación entre el almacenamiento de carbono en las plantas y el clima de la superficie.</a:t>
            </a:r>
            <a:endParaRPr/>
          </a:p>
        </p:txBody>
      </p:sp>
      <p:pic>
        <p:nvPicPr>
          <p:cNvPr id="334" name="Google Shape;334;p51"/>
          <p:cNvPicPr preferRelativeResize="0"/>
          <p:nvPr/>
        </p:nvPicPr>
        <p:blipFill rotWithShape="1">
          <a:blip r:embed="rId3">
            <a:alphaModFix/>
          </a:blip>
          <a:srcRect b="0" l="0" r="0" t="0"/>
          <a:stretch/>
        </p:blipFill>
        <p:spPr>
          <a:xfrm>
            <a:off x="1821090" y="2950802"/>
            <a:ext cx="3770287" cy="2836057"/>
          </a:xfrm>
          <a:prstGeom prst="rect">
            <a:avLst/>
          </a:prstGeom>
          <a:noFill/>
          <a:ln>
            <a:noFill/>
          </a:ln>
        </p:spPr>
      </p:pic>
      <p:pic>
        <p:nvPicPr>
          <p:cNvPr id="335" name="Google Shape;335;p51"/>
          <p:cNvPicPr preferRelativeResize="0"/>
          <p:nvPr/>
        </p:nvPicPr>
        <p:blipFill rotWithShape="1">
          <a:blip r:embed="rId4">
            <a:alphaModFix/>
          </a:blip>
          <a:srcRect b="0" l="0" r="0" t="0"/>
          <a:stretch/>
        </p:blipFill>
        <p:spPr>
          <a:xfrm>
            <a:off x="6252318" y="2950802"/>
            <a:ext cx="4726762" cy="2836057"/>
          </a:xfrm>
          <a:prstGeom prst="rect">
            <a:avLst/>
          </a:prstGeom>
          <a:noFill/>
          <a:ln>
            <a:noFill/>
          </a:ln>
        </p:spPr>
      </p:pic>
      <p:sp>
        <p:nvSpPr>
          <p:cNvPr id="336" name="Google Shape;336;p51"/>
          <p:cNvSpPr txBox="1"/>
          <p:nvPr/>
        </p:nvSpPr>
        <p:spPr>
          <a:xfrm>
            <a:off x="2830886" y="5787094"/>
            <a:ext cx="2129313" cy="246195"/>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Calibri"/>
                <a:ea typeface="Calibri"/>
                <a:cs typeface="Calibri"/>
                <a:sym typeface="Calibri"/>
              </a:rPr>
              <a:t>Photo: GLOBE UCAR Team</a:t>
            </a:r>
            <a:endParaRPr b="0" i="0" sz="933" u="none" cap="none" strike="noStrike">
              <a:solidFill>
                <a:srgbClr val="000000"/>
              </a:solidFill>
              <a:latin typeface="Arial"/>
              <a:ea typeface="Arial"/>
              <a:cs typeface="Arial"/>
              <a:sym typeface="Arial"/>
            </a:endParaRPr>
          </a:p>
        </p:txBody>
      </p:sp>
      <p:sp>
        <p:nvSpPr>
          <p:cNvPr id="337" name="Google Shape;337;p51"/>
          <p:cNvSpPr txBox="1"/>
          <p:nvPr/>
        </p:nvSpPr>
        <p:spPr>
          <a:xfrm>
            <a:off x="7253574" y="5787093"/>
            <a:ext cx="2724250" cy="246195"/>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Calibri"/>
                <a:ea typeface="Calibri"/>
                <a:cs typeface="Calibri"/>
                <a:sym typeface="Calibri"/>
              </a:rPr>
              <a:t>Photo: Czech Republic Carbon Cycle Team</a:t>
            </a:r>
            <a:endParaRPr b="0" i="0" sz="933" u="none" cap="none" strike="noStrike">
              <a:solidFill>
                <a:srgbClr val="000000"/>
              </a:solidFill>
              <a:latin typeface="Arial"/>
              <a:ea typeface="Arial"/>
              <a:cs typeface="Arial"/>
              <a:sym typeface="Arial"/>
            </a:endParaRPr>
          </a:p>
        </p:txBody>
      </p:sp>
      <p:sp>
        <p:nvSpPr>
          <p:cNvPr id="338" name="Google Shape;338;p51"/>
          <p:cNvSpPr txBox="1"/>
          <p:nvPr/>
        </p:nvSpPr>
        <p:spPr>
          <a:xfrm>
            <a:off x="731519" y="824711"/>
            <a:ext cx="10728959" cy="81088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¿Por qué recopilar datos sobre el ciclo del carbono?</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2"/>
          <p:cNvSpPr txBox="1"/>
          <p:nvPr/>
        </p:nvSpPr>
        <p:spPr>
          <a:xfrm>
            <a:off x="887700" y="1222098"/>
            <a:ext cx="10080900" cy="863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¡Tus mediciones pueden ayudar a los científicos! </a:t>
            </a:r>
            <a:endParaRPr b="1" i="0" sz="3000" u="none" cap="none" strike="noStrike">
              <a:solidFill>
                <a:schemeClr val="dk1"/>
              </a:solidFill>
              <a:latin typeface="Proxima Nova"/>
              <a:ea typeface="Proxima Nova"/>
              <a:cs typeface="Proxima Nova"/>
              <a:sym typeface="Proxima Nova"/>
            </a:endParaRPr>
          </a:p>
          <a:p>
            <a:pPr indent="0" lvl="0" marL="0" marR="0" rtl="0" algn="l">
              <a:lnSpc>
                <a:spcPct val="9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Con ellas se puede:</a:t>
            </a:r>
            <a:endParaRPr sz="3000"/>
          </a:p>
        </p:txBody>
      </p:sp>
      <p:sp>
        <p:nvSpPr>
          <p:cNvPr id="344" name="Google Shape;344;p52"/>
          <p:cNvSpPr txBox="1"/>
          <p:nvPr/>
        </p:nvSpPr>
        <p:spPr>
          <a:xfrm>
            <a:off x="1047667" y="2416628"/>
            <a:ext cx="10219800" cy="3628471"/>
          </a:xfrm>
          <a:prstGeom prst="rect">
            <a:avLst/>
          </a:prstGeom>
          <a:noFill/>
          <a:ln>
            <a:noFill/>
          </a:ln>
        </p:spPr>
        <p:txBody>
          <a:bodyPr anchorCtr="0" anchor="t" bIns="45700" lIns="91425" spcFirstLastPara="1" rIns="91425" wrap="square" tIns="45700">
            <a:normAutofit lnSpcReduction="10000"/>
          </a:bodyPr>
          <a:lstStyle/>
          <a:p>
            <a:pPr indent="-372763" lvl="0" marL="457223" marR="0" rtl="0" algn="l">
              <a:lnSpc>
                <a:spcPct val="100000"/>
              </a:lnSpc>
              <a:spcBef>
                <a:spcPts val="0"/>
              </a:spcBef>
              <a:spcAft>
                <a:spcPts val="0"/>
              </a:spcAft>
              <a:buClr>
                <a:srgbClr val="000000"/>
              </a:buClr>
              <a:buSzPts val="3000"/>
              <a:buFont typeface="Montserrat"/>
              <a:buAutoNum type="arabicPeriod"/>
            </a:pPr>
            <a:r>
              <a:rPr b="0" i="0" lang="es" sz="2000" u="none" cap="none" strike="noStrike">
                <a:solidFill>
                  <a:srgbClr val="002060"/>
                </a:solidFill>
                <a:latin typeface="Montserrat"/>
                <a:ea typeface="Montserrat"/>
                <a:cs typeface="Montserrat"/>
                <a:sym typeface="Montserrat"/>
              </a:rPr>
              <a:t>Ayudar a los científicos locales a ver cómo los cambios en el paisaje están afectando el almacenamiento de carbono en su región.</a:t>
            </a:r>
            <a:endParaRPr b="0" i="0" sz="2000" u="none" cap="none" strike="noStrike">
              <a:solidFill>
                <a:srgbClr val="000000"/>
              </a:solidFill>
              <a:latin typeface="Montserrat"/>
              <a:ea typeface="Montserrat"/>
              <a:cs typeface="Montserrat"/>
              <a:sym typeface="Montserrat"/>
            </a:endParaRPr>
          </a:p>
          <a:p>
            <a:pPr indent="-114300" lvl="0" marL="668666" marR="0" rtl="0" algn="l">
              <a:lnSpc>
                <a:spcPct val="100000"/>
              </a:lnSpc>
              <a:spcBef>
                <a:spcPts val="667"/>
              </a:spcBef>
              <a:spcAft>
                <a:spcPts val="0"/>
              </a:spcAft>
              <a:buClr>
                <a:srgbClr val="000000"/>
              </a:buClr>
              <a:buSzPts val="5400"/>
              <a:buFont typeface="Arial"/>
              <a:buNone/>
            </a:pPr>
            <a:r>
              <a:t/>
            </a:r>
            <a:endParaRPr b="0" i="0" sz="2000" u="none" cap="none" strike="noStrike">
              <a:solidFill>
                <a:srgbClr val="002060"/>
              </a:solidFill>
              <a:latin typeface="Montserrat"/>
              <a:ea typeface="Montserrat"/>
              <a:cs typeface="Montserrat"/>
              <a:sym typeface="Montserrat"/>
            </a:endParaRPr>
          </a:p>
          <a:p>
            <a:pPr indent="-372763" lvl="0" marL="457223" marR="0" rtl="0" algn="l">
              <a:lnSpc>
                <a:spcPct val="100000"/>
              </a:lnSpc>
              <a:spcBef>
                <a:spcPts val="667"/>
              </a:spcBef>
              <a:spcAft>
                <a:spcPts val="0"/>
              </a:spcAft>
              <a:buClr>
                <a:srgbClr val="000000"/>
              </a:buClr>
              <a:buSzPts val="3000"/>
              <a:buFont typeface="Montserrat"/>
              <a:buAutoNum type="arabicPeriod"/>
            </a:pPr>
            <a:r>
              <a:rPr b="0" i="0" lang="es" sz="2000" u="none" cap="none" strike="noStrike">
                <a:solidFill>
                  <a:srgbClr val="002060"/>
                </a:solidFill>
                <a:latin typeface="Montserrat"/>
                <a:ea typeface="Montserrat"/>
                <a:cs typeface="Montserrat"/>
                <a:sym typeface="Montserrat"/>
              </a:rPr>
              <a:t>Ayudar a los científicos a mejorar las estimaciones del almacenamiento actual de carbono en un determinado lugar.</a:t>
            </a:r>
            <a:endParaRPr b="0" i="0" sz="2000" u="none" cap="none" strike="noStrike">
              <a:solidFill>
                <a:srgbClr val="000000"/>
              </a:solidFill>
              <a:latin typeface="Montserrat"/>
              <a:ea typeface="Montserrat"/>
              <a:cs typeface="Montserrat"/>
              <a:sym typeface="Montserrat"/>
            </a:endParaRPr>
          </a:p>
          <a:p>
            <a:pPr indent="-114300" lvl="0" marL="668666" marR="0" rtl="0" algn="l">
              <a:lnSpc>
                <a:spcPct val="100000"/>
              </a:lnSpc>
              <a:spcBef>
                <a:spcPts val="667"/>
              </a:spcBef>
              <a:spcAft>
                <a:spcPts val="0"/>
              </a:spcAft>
              <a:buClr>
                <a:srgbClr val="000000"/>
              </a:buClr>
              <a:buSzPts val="5400"/>
              <a:buFont typeface="Arial"/>
              <a:buNone/>
            </a:pPr>
            <a:r>
              <a:t/>
            </a:r>
            <a:endParaRPr b="0" i="0" sz="2000" u="none" cap="none" strike="noStrike">
              <a:solidFill>
                <a:srgbClr val="002060"/>
              </a:solidFill>
              <a:latin typeface="Montserrat"/>
              <a:ea typeface="Montserrat"/>
              <a:cs typeface="Montserrat"/>
              <a:sym typeface="Montserrat"/>
            </a:endParaRPr>
          </a:p>
          <a:p>
            <a:pPr indent="-372763" lvl="0" marL="457223" marR="0" rtl="0" algn="l">
              <a:lnSpc>
                <a:spcPct val="100000"/>
              </a:lnSpc>
              <a:spcBef>
                <a:spcPts val="667"/>
              </a:spcBef>
              <a:spcAft>
                <a:spcPts val="0"/>
              </a:spcAft>
              <a:buClr>
                <a:srgbClr val="000000"/>
              </a:buClr>
              <a:buSzPts val="3000"/>
              <a:buFont typeface="Montserrat"/>
              <a:buAutoNum type="arabicPeriod"/>
            </a:pPr>
            <a:r>
              <a:rPr b="0" i="0" lang="es" sz="2000" u="none" cap="none" strike="noStrike">
                <a:solidFill>
                  <a:srgbClr val="002060"/>
                </a:solidFill>
                <a:latin typeface="Montserrat"/>
                <a:ea typeface="Montserrat"/>
                <a:cs typeface="Montserrat"/>
                <a:sym typeface="Montserrat"/>
              </a:rPr>
              <a:t>Utilizar como método de validación para estimaciones satelitales del almacenamiento de carbono.</a:t>
            </a:r>
            <a:endParaRPr b="0" i="0" sz="2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1000"/>
              </a:spcBef>
              <a:spcAft>
                <a:spcPts val="0"/>
              </a:spcAft>
              <a:buNone/>
            </a:pPr>
            <a:r>
              <a:t/>
            </a:r>
            <a:endParaRPr b="0" i="0" sz="2000" u="none" cap="none" strike="noStrike">
              <a:solidFill>
                <a:srgbClr val="002060"/>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
          <p:cNvSpPr txBox="1"/>
          <p:nvPr>
            <p:ph type="title"/>
          </p:nvPr>
        </p:nvSpPr>
        <p:spPr>
          <a:xfrm>
            <a:off x="5127171" y="1222313"/>
            <a:ext cx="6158490" cy="174948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a:t>Protocolo </a:t>
            </a:r>
            <a:br>
              <a:rPr lang="es"/>
            </a:br>
            <a:r>
              <a:rPr lang="es"/>
              <a:t>Sitio estándar de Carbono</a:t>
            </a:r>
            <a:endParaRPr/>
          </a:p>
        </p:txBody>
      </p:sp>
      <p:pic>
        <p:nvPicPr>
          <p:cNvPr descr="Image shows an icon of trees and 4 geometric shapes with 2 arrows crossing the center of each of the shapes, one arrow horizontally and the other vertically. One shape is a rectangle longer than wider; next is a rectangle wider than longer, next is a quadrilateral not square not rectangle; and the last one is an oval." id="350" name="Google Shape;350;p4"/>
          <p:cNvPicPr preferRelativeResize="0"/>
          <p:nvPr/>
        </p:nvPicPr>
        <p:blipFill rotWithShape="1">
          <a:blip r:embed="rId3">
            <a:alphaModFix/>
          </a:blip>
          <a:srcRect b="0" l="0" r="0" t="0"/>
          <a:stretch/>
        </p:blipFill>
        <p:spPr>
          <a:xfrm>
            <a:off x="4942114" y="2855129"/>
            <a:ext cx="2307771" cy="2780558"/>
          </a:xfrm>
          <a:prstGeom prst="rect">
            <a:avLst/>
          </a:prstGeom>
          <a:noFill/>
          <a:ln>
            <a:noFill/>
          </a:ln>
        </p:spPr>
      </p:pic>
      <p:pic>
        <p:nvPicPr>
          <p:cNvPr descr="Selva amazónica" id="351" name="Google Shape;351;p4"/>
          <p:cNvPicPr preferRelativeResize="0"/>
          <p:nvPr/>
        </p:nvPicPr>
        <p:blipFill rotWithShape="1">
          <a:blip r:embed="rId4">
            <a:alphaModFix/>
          </a:blip>
          <a:srcRect b="0" l="0" r="0" t="0"/>
          <a:stretch/>
        </p:blipFill>
        <p:spPr>
          <a:xfrm>
            <a:off x="7486545" y="3149858"/>
            <a:ext cx="4038599" cy="230777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3"/>
          <p:cNvSpPr txBox="1"/>
          <p:nvPr>
            <p:ph idx="4294967295" type="title"/>
          </p:nvPr>
        </p:nvSpPr>
        <p:spPr>
          <a:xfrm>
            <a:off x="1005840" y="920819"/>
            <a:ext cx="10180320" cy="666115"/>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000">
                <a:solidFill>
                  <a:schemeClr val="dk1"/>
                </a:solidFill>
                <a:latin typeface="Proxima Nova"/>
                <a:ea typeface="Proxima Nova"/>
                <a:cs typeface="Proxima Nova"/>
                <a:sym typeface="Proxima Nova"/>
              </a:rPr>
              <a:t>Diagrama de flujo de protocolos de campo</a:t>
            </a:r>
            <a:endParaRPr/>
          </a:p>
        </p:txBody>
      </p:sp>
      <p:pic>
        <p:nvPicPr>
          <p:cNvPr id="357" name="Google Shape;357;p53"/>
          <p:cNvPicPr preferRelativeResize="0"/>
          <p:nvPr/>
        </p:nvPicPr>
        <p:blipFill>
          <a:blip r:embed="rId3">
            <a:alphaModFix/>
          </a:blip>
          <a:stretch>
            <a:fillRect/>
          </a:stretch>
        </p:blipFill>
        <p:spPr>
          <a:xfrm>
            <a:off x="3146125" y="1659941"/>
            <a:ext cx="5899750" cy="4521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8"/>
          <p:cNvSpPr txBox="1"/>
          <p:nvPr/>
        </p:nvSpPr>
        <p:spPr>
          <a:xfrm>
            <a:off x="1979287" y="662762"/>
            <a:ext cx="7461504" cy="778294"/>
          </a:xfrm>
          <a:prstGeom prst="rect">
            <a:avLst/>
          </a:prstGeom>
          <a:noFill/>
          <a:ln>
            <a:noFill/>
          </a:ln>
        </p:spPr>
        <p:txBody>
          <a:bodyPr anchorCtr="0" anchor="t" bIns="30450" lIns="60950" spcFirstLastPara="1" rIns="60950" wrap="square" tIns="30450">
            <a:noAutofit/>
          </a:bodyPr>
          <a:lstStyle/>
          <a:p>
            <a:pPr indent="0" lvl="0" marL="0" marR="0" rtl="0" algn="ctr">
              <a:lnSpc>
                <a:spcPct val="100000"/>
              </a:lnSpc>
              <a:spcBef>
                <a:spcPts val="0"/>
              </a:spcBef>
              <a:spcAft>
                <a:spcPts val="0"/>
              </a:spcAft>
              <a:buNone/>
            </a:pPr>
            <a:r>
              <a:rPr b="1" i="0" lang="es" sz="3600" u="none" cap="none" strike="noStrike">
                <a:solidFill>
                  <a:schemeClr val="dk1"/>
                </a:solidFill>
                <a:latin typeface="Montserrat"/>
                <a:ea typeface="Montserrat"/>
                <a:cs typeface="Montserrat"/>
                <a:sym typeface="Montserrat"/>
              </a:rPr>
              <a:t>La biósfera</a:t>
            </a:r>
            <a:endParaRPr b="1" i="0" sz="3600" u="none" cap="none" strike="noStrike">
              <a:solidFill>
                <a:schemeClr val="dk1"/>
              </a:solidFill>
              <a:latin typeface="Arial"/>
              <a:ea typeface="Arial"/>
              <a:cs typeface="Arial"/>
              <a:sym typeface="Arial"/>
            </a:endParaRPr>
          </a:p>
        </p:txBody>
      </p:sp>
      <p:sp>
        <p:nvSpPr>
          <p:cNvPr id="115" name="Google Shape;115;p28"/>
          <p:cNvSpPr txBox="1"/>
          <p:nvPr/>
        </p:nvSpPr>
        <p:spPr>
          <a:xfrm>
            <a:off x="679314" y="1578429"/>
            <a:ext cx="7561172" cy="4560102"/>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124000"/>
              </a:lnSpc>
              <a:spcBef>
                <a:spcPts val="0"/>
              </a:spcBef>
              <a:spcAft>
                <a:spcPts val="0"/>
              </a:spcAft>
              <a:buNone/>
            </a:pPr>
            <a:r>
              <a:rPr b="0" i="0" lang="es" sz="2200" u="none" cap="none" strike="noStrike">
                <a:solidFill>
                  <a:schemeClr val="dk1"/>
                </a:solidFill>
                <a:latin typeface="Montserrat"/>
                <a:ea typeface="Montserrat"/>
                <a:cs typeface="Montserrat"/>
                <a:sym typeface="Montserrat"/>
              </a:rPr>
              <a:t>La Biosfera está compuesta por todos los seres vivos de la Tierra. Podemos explorar y medir los componentes de la biosfera investigando sobre uno de los elementos más fundamentales para la vida: el carbono. </a:t>
            </a:r>
            <a:endParaRPr b="0" i="0" sz="933" u="none" cap="none" strike="noStrike">
              <a:solidFill>
                <a:srgbClr val="000000"/>
              </a:solidFill>
              <a:latin typeface="Arial"/>
              <a:ea typeface="Arial"/>
              <a:cs typeface="Arial"/>
              <a:sym typeface="Arial"/>
            </a:endParaRPr>
          </a:p>
          <a:p>
            <a:pPr indent="0" lvl="0" marL="0" marR="0" rtl="0" algn="l">
              <a:lnSpc>
                <a:spcPct val="124000"/>
              </a:lnSpc>
              <a:spcBef>
                <a:spcPts val="800"/>
              </a:spcBef>
              <a:spcAft>
                <a:spcPts val="0"/>
              </a:spcAft>
              <a:buNone/>
            </a:pPr>
            <a:r>
              <a:rPr b="0" i="0" lang="es" sz="2200" u="none" cap="none" strike="noStrike">
                <a:solidFill>
                  <a:schemeClr val="dk1"/>
                </a:solidFill>
                <a:latin typeface="Montserrat"/>
                <a:ea typeface="Montserrat"/>
                <a:cs typeface="Montserrat"/>
                <a:sym typeface="Montserrat"/>
              </a:rPr>
              <a:t>El carbono tiene un rol fundamental en la regulación del sistema climático de la Tierra.</a:t>
            </a:r>
            <a:endParaRPr b="0" i="0" sz="933" u="none" cap="none" strike="noStrike">
              <a:solidFill>
                <a:srgbClr val="000000"/>
              </a:solidFill>
              <a:latin typeface="Arial"/>
              <a:ea typeface="Arial"/>
              <a:cs typeface="Arial"/>
              <a:sym typeface="Arial"/>
            </a:endParaRPr>
          </a:p>
          <a:p>
            <a:pPr indent="0" lvl="0" marL="0" marR="0" rtl="0" algn="l">
              <a:lnSpc>
                <a:spcPct val="124000"/>
              </a:lnSpc>
              <a:spcBef>
                <a:spcPts val="800"/>
              </a:spcBef>
              <a:spcAft>
                <a:spcPts val="0"/>
              </a:spcAft>
              <a:buNone/>
            </a:pPr>
            <a:r>
              <a:rPr b="0" i="0" lang="es" sz="2200" u="none" cap="none" strike="noStrike">
                <a:solidFill>
                  <a:schemeClr val="dk1"/>
                </a:solidFill>
                <a:latin typeface="Montserrat"/>
                <a:ea typeface="Montserrat"/>
                <a:cs typeface="Montserrat"/>
                <a:sym typeface="Montserrat"/>
              </a:rPr>
              <a:t>A través de la quema de combustibles fósiles y el cambio de uso de la tierra, los seres humanos han modificado el ciclo del carbono y ahora es una de las causas del cambio climático global.</a:t>
            </a:r>
            <a:endParaRPr b="0" i="0" sz="933" u="none" cap="none" strike="noStrike">
              <a:solidFill>
                <a:srgbClr val="000000"/>
              </a:solidFill>
              <a:latin typeface="Arial"/>
              <a:ea typeface="Arial"/>
              <a:cs typeface="Arial"/>
              <a:sym typeface="Arial"/>
            </a:endParaRPr>
          </a:p>
          <a:p>
            <a:pPr indent="0" lvl="0" marL="0" marR="0" rtl="0" algn="l">
              <a:lnSpc>
                <a:spcPct val="124000"/>
              </a:lnSpc>
              <a:spcBef>
                <a:spcPts val="800"/>
              </a:spcBef>
              <a:spcAft>
                <a:spcPts val="0"/>
              </a:spcAft>
              <a:buNone/>
            </a:pPr>
            <a:r>
              <a:rPr b="0" i="0" lang="es" sz="2200" u="none" cap="none" strike="noStrike">
                <a:solidFill>
                  <a:schemeClr val="dk1"/>
                </a:solidFill>
                <a:latin typeface="Montserrat"/>
                <a:ea typeface="Montserrat"/>
                <a:cs typeface="Montserrat"/>
                <a:sym typeface="Montserrat"/>
              </a:rPr>
              <a:t>El Proyecto del Ciclo del Carbono de GLOBE consta de cuatro categorías principales:</a:t>
            </a:r>
            <a:endParaRPr b="0" i="0" sz="933" u="none" cap="none" strike="noStrike">
              <a:solidFill>
                <a:srgbClr val="000000"/>
              </a:solidFill>
              <a:latin typeface="Arial"/>
              <a:ea typeface="Arial"/>
              <a:cs typeface="Arial"/>
              <a:sym typeface="Arial"/>
            </a:endParaRPr>
          </a:p>
          <a:p>
            <a:pPr indent="0" lvl="1" marL="400070" marR="0" rtl="0" algn="l">
              <a:lnSpc>
                <a:spcPct val="124000"/>
              </a:lnSpc>
              <a:spcBef>
                <a:spcPts val="800"/>
              </a:spcBef>
              <a:spcAft>
                <a:spcPts val="0"/>
              </a:spcAft>
              <a:buNone/>
            </a:pPr>
            <a:r>
              <a:rPr b="0" i="0" lang="es" sz="1800" u="none" cap="none" strike="noStrike">
                <a:solidFill>
                  <a:schemeClr val="dk1"/>
                </a:solidFill>
                <a:latin typeface="Montserrat"/>
                <a:ea typeface="Montserrat"/>
                <a:cs typeface="Montserrat"/>
                <a:sym typeface="Montserrat"/>
              </a:rPr>
              <a:t>(1) Actividades de aprendizaje introductorias</a:t>
            </a:r>
            <a:endParaRPr b="0" i="0" sz="933" u="none" cap="none" strike="noStrike">
              <a:solidFill>
                <a:srgbClr val="000000"/>
              </a:solidFill>
              <a:latin typeface="Arial"/>
              <a:ea typeface="Arial"/>
              <a:cs typeface="Arial"/>
              <a:sym typeface="Arial"/>
            </a:endParaRPr>
          </a:p>
          <a:p>
            <a:pPr indent="0" lvl="1" marL="400070" marR="0" rtl="0" algn="l">
              <a:lnSpc>
                <a:spcPct val="124000"/>
              </a:lnSpc>
              <a:spcBef>
                <a:spcPts val="800"/>
              </a:spcBef>
              <a:spcAft>
                <a:spcPts val="0"/>
              </a:spcAft>
              <a:buNone/>
            </a:pPr>
            <a:r>
              <a:rPr b="0" i="0" lang="es" sz="1800" u="none" cap="none" strike="noStrike">
                <a:solidFill>
                  <a:schemeClr val="dk1"/>
                </a:solidFill>
                <a:latin typeface="Montserrat"/>
                <a:ea typeface="Montserrat"/>
                <a:cs typeface="Montserrat"/>
                <a:sym typeface="Montserrat"/>
              </a:rPr>
              <a:t>(2) Experimentos en el aula (Plant-A-Plant)</a:t>
            </a:r>
            <a:endParaRPr b="0" i="0" sz="933" u="none" cap="none" strike="noStrike">
              <a:solidFill>
                <a:srgbClr val="000000"/>
              </a:solidFill>
              <a:latin typeface="Arial"/>
              <a:ea typeface="Arial"/>
              <a:cs typeface="Arial"/>
              <a:sym typeface="Arial"/>
            </a:endParaRPr>
          </a:p>
          <a:p>
            <a:pPr indent="0" lvl="1" marL="400070" marR="0" rtl="0" algn="l">
              <a:lnSpc>
                <a:spcPct val="124000"/>
              </a:lnSpc>
              <a:spcBef>
                <a:spcPts val="800"/>
              </a:spcBef>
              <a:spcAft>
                <a:spcPts val="0"/>
              </a:spcAft>
              <a:buNone/>
            </a:pPr>
            <a:r>
              <a:rPr b="0" i="0" lang="es" sz="1800" u="none" cap="none" strike="noStrike">
                <a:solidFill>
                  <a:schemeClr val="dk1"/>
                </a:solidFill>
                <a:latin typeface="Montserrat"/>
                <a:ea typeface="Montserrat"/>
                <a:cs typeface="Montserrat"/>
                <a:sym typeface="Montserrat"/>
              </a:rPr>
              <a:t>(3) Mediciones de campo (protocolos)</a:t>
            </a:r>
            <a:endParaRPr b="0" i="0" sz="933" u="none" cap="none" strike="noStrike">
              <a:solidFill>
                <a:srgbClr val="000000"/>
              </a:solidFill>
              <a:latin typeface="Arial"/>
              <a:ea typeface="Arial"/>
              <a:cs typeface="Arial"/>
              <a:sym typeface="Arial"/>
            </a:endParaRPr>
          </a:p>
          <a:p>
            <a:pPr indent="0" lvl="1" marL="400070" marR="0" rtl="0" algn="l">
              <a:lnSpc>
                <a:spcPct val="124000"/>
              </a:lnSpc>
              <a:spcBef>
                <a:spcPts val="800"/>
              </a:spcBef>
              <a:spcAft>
                <a:spcPts val="0"/>
              </a:spcAft>
              <a:buNone/>
            </a:pPr>
            <a:r>
              <a:rPr b="0" i="0" lang="es" sz="1800" u="none" cap="none" strike="noStrike">
                <a:solidFill>
                  <a:schemeClr val="dk1"/>
                </a:solidFill>
                <a:latin typeface="Montserrat"/>
                <a:ea typeface="Montserrat"/>
                <a:cs typeface="Montserrat"/>
                <a:sym typeface="Montserrat"/>
              </a:rPr>
              <a:t>(4) Modelado</a:t>
            </a:r>
            <a:endParaRPr/>
          </a:p>
        </p:txBody>
      </p:sp>
      <p:pic>
        <p:nvPicPr>
          <p:cNvPr id="116" name="Google Shape;116;p28"/>
          <p:cNvPicPr preferRelativeResize="0"/>
          <p:nvPr/>
        </p:nvPicPr>
        <p:blipFill rotWithShape="1">
          <a:blip r:embed="rId3">
            <a:alphaModFix/>
          </a:blip>
          <a:srcRect b="11659" l="61846" r="0" t="13850"/>
          <a:stretch/>
        </p:blipFill>
        <p:spPr>
          <a:xfrm>
            <a:off x="8458357" y="1578429"/>
            <a:ext cx="3054329" cy="461680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4"/>
          <p:cNvSpPr txBox="1"/>
          <p:nvPr>
            <p:ph idx="4294967295" type="title"/>
          </p:nvPr>
        </p:nvSpPr>
        <p:spPr>
          <a:xfrm>
            <a:off x="1093788" y="988455"/>
            <a:ext cx="10058400" cy="633454"/>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000">
                <a:solidFill>
                  <a:schemeClr val="dk1"/>
                </a:solidFill>
                <a:latin typeface="Proxima Nova"/>
                <a:ea typeface="Proxima Nova"/>
                <a:cs typeface="Proxima Nova"/>
                <a:sym typeface="Proxima Nova"/>
              </a:rPr>
              <a:t>Ejemplos de preguntas de investigación</a:t>
            </a:r>
            <a:endParaRPr/>
          </a:p>
        </p:txBody>
      </p:sp>
      <p:sp>
        <p:nvSpPr>
          <p:cNvPr id="363" name="Google Shape;363;p54"/>
          <p:cNvSpPr txBox="1"/>
          <p:nvPr/>
        </p:nvSpPr>
        <p:spPr>
          <a:xfrm>
            <a:off x="846456" y="1709057"/>
            <a:ext cx="10553065" cy="4397103"/>
          </a:xfrm>
          <a:prstGeom prst="rect">
            <a:avLst/>
          </a:prstGeom>
          <a:noFill/>
          <a:ln>
            <a:noFill/>
          </a:ln>
        </p:spPr>
        <p:txBody>
          <a:bodyPr anchorCtr="0" anchor="t" bIns="45700" lIns="91425" spcFirstLastPara="1" rIns="91425" wrap="square" tIns="45700">
            <a:normAutofit lnSpcReduction="10000"/>
          </a:bodyPr>
          <a:lstStyle/>
          <a:p>
            <a:pPr indent="-5291" lvl="0" marL="183101" marR="0" rtl="0" algn="l">
              <a:lnSpc>
                <a:spcPct val="100000"/>
              </a:lnSpc>
              <a:spcBef>
                <a:spcPts val="0"/>
              </a:spcBef>
              <a:spcAft>
                <a:spcPts val="0"/>
              </a:spcAft>
              <a:buNone/>
            </a:pPr>
            <a:r>
              <a:rPr b="0" i="0" lang="es" sz="2200" u="none" cap="none" strike="noStrike">
                <a:solidFill>
                  <a:schemeClr val="dk1"/>
                </a:solidFill>
                <a:latin typeface="Montserrat"/>
                <a:ea typeface="Montserrat"/>
                <a:cs typeface="Montserrat"/>
                <a:sym typeface="Montserrat"/>
              </a:rPr>
              <a:t>Hay muchas preguntas de investigación que se pueden explorar a través de mediciones de campo de carbono. Algunos ejemplos:</a:t>
            </a:r>
            <a:endParaRPr b="0" i="0" sz="933" u="none" cap="none" strike="noStrike">
              <a:solidFill>
                <a:srgbClr val="000000"/>
              </a:solidFill>
              <a:latin typeface="Arial"/>
              <a:ea typeface="Arial"/>
              <a:cs typeface="Arial"/>
              <a:sym typeface="Arial"/>
            </a:endParaRPr>
          </a:p>
          <a:p>
            <a:pPr indent="-368300" lvl="0" marL="914400" marR="0" rtl="0" algn="l">
              <a:lnSpc>
                <a:spcPct val="100000"/>
              </a:lnSpc>
              <a:spcBef>
                <a:spcPts val="440"/>
              </a:spcBef>
              <a:spcAft>
                <a:spcPts val="0"/>
              </a:spcAft>
              <a:buClr>
                <a:schemeClr val="dk1"/>
              </a:buClr>
              <a:buSzPts val="2200"/>
              <a:buFont typeface="Montserrat"/>
              <a:buChar char="●"/>
            </a:pPr>
            <a:r>
              <a:rPr b="0" i="0" lang="es" sz="2200" u="none" cap="none" strike="noStrike">
                <a:solidFill>
                  <a:schemeClr val="dk1"/>
                </a:solidFill>
                <a:latin typeface="Montserrat"/>
                <a:ea typeface="Montserrat"/>
                <a:cs typeface="Montserrat"/>
                <a:sym typeface="Montserrat"/>
              </a:rPr>
              <a:t>¿Cuánto carbono se almacena en la vegetación cercana a mi escuela?</a:t>
            </a:r>
            <a:endParaRPr b="0" i="0" sz="933" u="none" cap="none" strike="noStrike">
              <a:solidFill>
                <a:srgbClr val="000000"/>
              </a:solidFill>
              <a:latin typeface="Arial"/>
              <a:ea typeface="Arial"/>
              <a:cs typeface="Arial"/>
              <a:sym typeface="Arial"/>
            </a:endParaRPr>
          </a:p>
          <a:p>
            <a:pPr indent="-368300" lvl="0" marL="914400" marR="0" rtl="0" algn="l">
              <a:lnSpc>
                <a:spcPct val="100000"/>
              </a:lnSpc>
              <a:spcBef>
                <a:spcPts val="0"/>
              </a:spcBef>
              <a:spcAft>
                <a:spcPts val="0"/>
              </a:spcAft>
              <a:buClr>
                <a:schemeClr val="dk1"/>
              </a:buClr>
              <a:buSzPts val="2200"/>
              <a:buFont typeface="Montserrat"/>
              <a:buChar char="●"/>
            </a:pPr>
            <a:r>
              <a:rPr b="0" i="0" lang="es" sz="2200" u="none" cap="none" strike="noStrike">
                <a:solidFill>
                  <a:schemeClr val="dk1"/>
                </a:solidFill>
                <a:latin typeface="Montserrat"/>
                <a:ea typeface="Montserrat"/>
                <a:cs typeface="Montserrat"/>
                <a:sym typeface="Montserrat"/>
              </a:rPr>
              <a:t>¿Los diferentes tipos de vegetación almacenan diferentes cantidades de carbono?</a:t>
            </a:r>
            <a:endParaRPr b="0" i="0" sz="933" u="none" cap="none" strike="noStrike">
              <a:solidFill>
                <a:srgbClr val="000000"/>
              </a:solidFill>
              <a:latin typeface="Arial"/>
              <a:ea typeface="Arial"/>
              <a:cs typeface="Arial"/>
              <a:sym typeface="Arial"/>
            </a:endParaRPr>
          </a:p>
          <a:p>
            <a:pPr indent="-368300" lvl="0" marL="914400" marR="0" rtl="0" algn="l">
              <a:lnSpc>
                <a:spcPct val="100000"/>
              </a:lnSpc>
              <a:spcBef>
                <a:spcPts val="0"/>
              </a:spcBef>
              <a:spcAft>
                <a:spcPts val="0"/>
              </a:spcAft>
              <a:buClr>
                <a:schemeClr val="dk1"/>
              </a:buClr>
              <a:buSzPts val="2200"/>
              <a:buFont typeface="Montserrat"/>
              <a:buChar char="●"/>
            </a:pPr>
            <a:r>
              <a:rPr b="0" i="0" lang="es" sz="2200" u="none" cap="none" strike="noStrike">
                <a:solidFill>
                  <a:schemeClr val="dk1"/>
                </a:solidFill>
                <a:latin typeface="Montserrat"/>
                <a:ea typeface="Montserrat"/>
                <a:cs typeface="Montserrat"/>
                <a:sym typeface="Montserrat"/>
              </a:rPr>
              <a:t>Comparar la captura de carbono por la vegetación del patio de la escuela con las emisiones de carbono de la escuela (huella de carbono)</a:t>
            </a:r>
            <a:endParaRPr b="0" i="0" sz="933" u="none" cap="none" strike="noStrike">
              <a:solidFill>
                <a:srgbClr val="000000"/>
              </a:solidFill>
              <a:latin typeface="Arial"/>
              <a:ea typeface="Arial"/>
              <a:cs typeface="Arial"/>
              <a:sym typeface="Arial"/>
            </a:endParaRPr>
          </a:p>
          <a:p>
            <a:pPr indent="-368300" lvl="0" marL="914400" marR="0" rtl="0" algn="l">
              <a:lnSpc>
                <a:spcPct val="100000"/>
              </a:lnSpc>
              <a:spcBef>
                <a:spcPts val="0"/>
              </a:spcBef>
              <a:spcAft>
                <a:spcPts val="0"/>
              </a:spcAft>
              <a:buClr>
                <a:schemeClr val="dk1"/>
              </a:buClr>
              <a:buSzPts val="2200"/>
              <a:buFont typeface="Montserrat"/>
              <a:buChar char="●"/>
            </a:pPr>
            <a:r>
              <a:rPr b="0" i="0" lang="es" sz="2200" u="none" cap="none" strike="noStrike">
                <a:solidFill>
                  <a:schemeClr val="dk1"/>
                </a:solidFill>
                <a:latin typeface="Montserrat"/>
                <a:ea typeface="Montserrat"/>
                <a:cs typeface="Montserrat"/>
                <a:sym typeface="Montserrat"/>
              </a:rPr>
              <a:t>¿Hay más carbono almacenado en la población humana mundial o en los árboles de [MI CIUDAD, PROVINCIA, PAÍS, REGIÓN, ETC…]?</a:t>
            </a:r>
            <a:endParaRPr b="0" i="0" sz="933" u="none" cap="none" strike="noStrike">
              <a:solidFill>
                <a:srgbClr val="000000"/>
              </a:solidFill>
              <a:latin typeface="Arial"/>
              <a:ea typeface="Arial"/>
              <a:cs typeface="Arial"/>
              <a:sym typeface="Arial"/>
            </a:endParaRPr>
          </a:p>
          <a:p>
            <a:pPr indent="-368300" lvl="0" marL="914400" marR="0" rtl="0" algn="l">
              <a:lnSpc>
                <a:spcPct val="100000"/>
              </a:lnSpc>
              <a:spcBef>
                <a:spcPts val="0"/>
              </a:spcBef>
              <a:spcAft>
                <a:spcPts val="0"/>
              </a:spcAft>
              <a:buClr>
                <a:schemeClr val="dk1"/>
              </a:buClr>
              <a:buSzPts val="2200"/>
              <a:buFont typeface="Montserrat"/>
              <a:buChar char="●"/>
            </a:pPr>
            <a:r>
              <a:rPr b="0" i="0" lang="es" sz="2200" u="none" cap="none" strike="noStrike">
                <a:solidFill>
                  <a:schemeClr val="dk1"/>
                </a:solidFill>
                <a:latin typeface="Montserrat"/>
                <a:ea typeface="Montserrat"/>
                <a:cs typeface="Montserrat"/>
                <a:sym typeface="Montserrat"/>
              </a:rPr>
              <a:t>¿Cuál es el patrón de cambio en el tiempo de la biomasa y el almacenamiento de carbono en mi sitio de muestra? * Se necesitan varios años de datos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5"/>
          <p:cNvSpPr txBox="1"/>
          <p:nvPr>
            <p:ph idx="4294967295" type="title"/>
          </p:nvPr>
        </p:nvSpPr>
        <p:spPr>
          <a:xfrm>
            <a:off x="1021080" y="1283604"/>
            <a:ext cx="10149840" cy="73132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000">
                <a:solidFill>
                  <a:schemeClr val="dk1"/>
                </a:solidFill>
                <a:latin typeface="Proxima Nova"/>
                <a:ea typeface="Proxima Nova"/>
                <a:cs typeface="Proxima Nova"/>
                <a:sym typeface="Proxima Nova"/>
              </a:rPr>
              <a:t>¿Cómo calculará el carbono?</a:t>
            </a:r>
            <a:endParaRPr sz="3000">
              <a:solidFill>
                <a:schemeClr val="dk1"/>
              </a:solidFill>
            </a:endParaRPr>
          </a:p>
        </p:txBody>
      </p:sp>
      <p:sp>
        <p:nvSpPr>
          <p:cNvPr id="369" name="Google Shape;369;p55"/>
          <p:cNvSpPr txBox="1"/>
          <p:nvPr/>
        </p:nvSpPr>
        <p:spPr>
          <a:xfrm>
            <a:off x="719169" y="2530717"/>
            <a:ext cx="2102322" cy="47177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333" u="none" cap="none" strike="noStrike">
                <a:solidFill>
                  <a:srgbClr val="002060"/>
                </a:solidFill>
                <a:latin typeface="Montserrat"/>
                <a:ea typeface="Montserrat"/>
                <a:cs typeface="Montserrat"/>
                <a:sym typeface="Montserrat"/>
              </a:rPr>
              <a:t>Realice mediciones de vegetación</a:t>
            </a:r>
            <a:endParaRPr b="0" i="0" sz="933" u="none" cap="none" strike="noStrike">
              <a:solidFill>
                <a:srgbClr val="000000"/>
              </a:solidFill>
              <a:latin typeface="Arial"/>
              <a:ea typeface="Arial"/>
              <a:cs typeface="Arial"/>
              <a:sym typeface="Arial"/>
            </a:endParaRPr>
          </a:p>
        </p:txBody>
      </p:sp>
      <p:sp>
        <p:nvSpPr>
          <p:cNvPr id="370" name="Google Shape;370;p55"/>
          <p:cNvSpPr txBox="1"/>
          <p:nvPr/>
        </p:nvSpPr>
        <p:spPr>
          <a:xfrm>
            <a:off x="4199991" y="2530716"/>
            <a:ext cx="1137583" cy="47177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333" u="none" cap="none" strike="noStrike">
                <a:solidFill>
                  <a:srgbClr val="002060"/>
                </a:solidFill>
                <a:latin typeface="Montserrat"/>
                <a:ea typeface="Montserrat"/>
                <a:cs typeface="Montserrat"/>
                <a:sym typeface="Montserrat"/>
              </a:rPr>
              <a:t>Biomasa (gramos)</a:t>
            </a:r>
            <a:endParaRPr b="0" i="0" sz="933" u="none" cap="none" strike="noStrike">
              <a:solidFill>
                <a:srgbClr val="000000"/>
              </a:solidFill>
              <a:latin typeface="Arial"/>
              <a:ea typeface="Arial"/>
              <a:cs typeface="Arial"/>
              <a:sym typeface="Arial"/>
            </a:endParaRPr>
          </a:p>
        </p:txBody>
      </p:sp>
      <p:sp>
        <p:nvSpPr>
          <p:cNvPr id="371" name="Google Shape;371;p55"/>
          <p:cNvSpPr txBox="1"/>
          <p:nvPr/>
        </p:nvSpPr>
        <p:spPr>
          <a:xfrm>
            <a:off x="5869371" y="2428124"/>
            <a:ext cx="2572539" cy="67689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333" u="none" cap="none" strike="noStrike">
                <a:solidFill>
                  <a:srgbClr val="002060"/>
                </a:solidFill>
                <a:latin typeface="Montserrat"/>
                <a:ea typeface="Montserrat"/>
                <a:cs typeface="Montserrat"/>
                <a:sym typeface="Montserrat"/>
              </a:rPr>
              <a:t>Almacenamiento de carbono en la vegetación</a:t>
            </a:r>
            <a:endParaRPr b="0" i="0" sz="9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s" sz="1333" u="none" cap="none" strike="noStrike">
                <a:solidFill>
                  <a:srgbClr val="002060"/>
                </a:solidFill>
                <a:latin typeface="Montserrat"/>
                <a:ea typeface="Montserrat"/>
                <a:cs typeface="Montserrat"/>
                <a:sym typeface="Montserrat"/>
              </a:rPr>
              <a:t>(gC)</a:t>
            </a:r>
            <a:endParaRPr/>
          </a:p>
        </p:txBody>
      </p:sp>
      <p:sp>
        <p:nvSpPr>
          <p:cNvPr id="372" name="Google Shape;372;p55"/>
          <p:cNvSpPr txBox="1"/>
          <p:nvPr/>
        </p:nvSpPr>
        <p:spPr>
          <a:xfrm>
            <a:off x="9227712" y="2428124"/>
            <a:ext cx="2334863" cy="67689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333" u="none" cap="none" strike="noStrike">
                <a:solidFill>
                  <a:srgbClr val="002060"/>
                </a:solidFill>
                <a:latin typeface="Montserrat"/>
                <a:ea typeface="Montserrat"/>
                <a:cs typeface="Montserrat"/>
                <a:sym typeface="Montserrat"/>
              </a:rPr>
              <a:t>Almacenamiento de carbono por sitio</a:t>
            </a:r>
            <a:endParaRPr b="0" i="0" sz="9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s" sz="1333" u="none" cap="none" strike="noStrike">
                <a:solidFill>
                  <a:srgbClr val="002060"/>
                </a:solidFill>
                <a:latin typeface="Montserrat"/>
                <a:ea typeface="Montserrat"/>
                <a:cs typeface="Montserrat"/>
                <a:sym typeface="Montserrat"/>
              </a:rPr>
              <a:t>(gC/m</a:t>
            </a:r>
            <a:r>
              <a:rPr b="0" baseline="30000" i="0" lang="es" sz="1333" u="none" cap="none" strike="noStrike">
                <a:solidFill>
                  <a:srgbClr val="002060"/>
                </a:solidFill>
                <a:latin typeface="Montserrat"/>
                <a:ea typeface="Montserrat"/>
                <a:cs typeface="Montserrat"/>
                <a:sym typeface="Montserrat"/>
              </a:rPr>
              <a:t>2</a:t>
            </a:r>
            <a:r>
              <a:rPr b="0" i="0" lang="es" sz="1333" u="none" cap="none" strike="noStrike">
                <a:solidFill>
                  <a:srgbClr val="002060"/>
                </a:solidFill>
                <a:latin typeface="Montserrat"/>
                <a:ea typeface="Montserrat"/>
                <a:cs typeface="Montserrat"/>
                <a:sym typeface="Montserrat"/>
              </a:rPr>
              <a:t>)</a:t>
            </a:r>
            <a:endParaRPr/>
          </a:p>
        </p:txBody>
      </p:sp>
      <p:cxnSp>
        <p:nvCxnSpPr>
          <p:cNvPr id="373" name="Google Shape;373;p55"/>
          <p:cNvCxnSpPr/>
          <p:nvPr/>
        </p:nvCxnSpPr>
        <p:spPr>
          <a:xfrm>
            <a:off x="2821491" y="2763049"/>
            <a:ext cx="1378499" cy="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cxnSp>
        <p:nvCxnSpPr>
          <p:cNvPr id="374" name="Google Shape;374;p55"/>
          <p:cNvCxnSpPr/>
          <p:nvPr/>
        </p:nvCxnSpPr>
        <p:spPr>
          <a:xfrm>
            <a:off x="5337573" y="2756419"/>
            <a:ext cx="531900" cy="600"/>
          </a:xfrm>
          <a:prstGeom prst="bentConnector3">
            <a:avLst>
              <a:gd fmla="val 49991" name="adj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cxnSp>
        <p:nvCxnSpPr>
          <p:cNvPr id="375" name="Google Shape;375;p55"/>
          <p:cNvCxnSpPr/>
          <p:nvPr/>
        </p:nvCxnSpPr>
        <p:spPr>
          <a:xfrm>
            <a:off x="8441910" y="2766678"/>
            <a:ext cx="785801" cy="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sp>
        <p:nvSpPr>
          <p:cNvPr id="376" name="Google Shape;376;p55"/>
          <p:cNvSpPr txBox="1"/>
          <p:nvPr/>
        </p:nvSpPr>
        <p:spPr>
          <a:xfrm>
            <a:off x="2109807" y="3860194"/>
            <a:ext cx="2590800" cy="47177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333" u="none" cap="none" strike="noStrike">
                <a:solidFill>
                  <a:srgbClr val="002060"/>
                </a:solidFill>
                <a:latin typeface="Montserrat"/>
                <a:ea typeface="Montserrat"/>
                <a:cs typeface="Montserrat"/>
                <a:sym typeface="Montserrat"/>
              </a:rPr>
              <a:t>Ecuaciones alométricas/matemáticas</a:t>
            </a:r>
            <a:endParaRPr b="0" i="0" sz="933" u="none" cap="none" strike="noStrike">
              <a:solidFill>
                <a:srgbClr val="000000"/>
              </a:solidFill>
              <a:latin typeface="Arial"/>
              <a:ea typeface="Arial"/>
              <a:cs typeface="Arial"/>
              <a:sym typeface="Arial"/>
            </a:endParaRPr>
          </a:p>
        </p:txBody>
      </p:sp>
      <p:cxnSp>
        <p:nvCxnSpPr>
          <p:cNvPr id="377" name="Google Shape;377;p55"/>
          <p:cNvCxnSpPr>
            <a:stCxn id="376" idx="0"/>
          </p:cNvCxnSpPr>
          <p:nvPr/>
        </p:nvCxnSpPr>
        <p:spPr>
          <a:xfrm rot="10800000">
            <a:off x="3405207" y="3033694"/>
            <a:ext cx="0" cy="8265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sp>
        <p:nvSpPr>
          <p:cNvPr id="378" name="Google Shape;378;p55"/>
          <p:cNvSpPr txBox="1"/>
          <p:nvPr/>
        </p:nvSpPr>
        <p:spPr>
          <a:xfrm>
            <a:off x="4283593" y="4728582"/>
            <a:ext cx="2572539" cy="266650"/>
          </a:xfrm>
          <a:prstGeom prst="rect">
            <a:avLst/>
          </a:prstGeom>
          <a:noFill/>
          <a:ln cap="flat" cmpd="sng" w="28575">
            <a:solidFill>
              <a:srgbClr val="FF0000"/>
            </a:solidFill>
            <a:prstDash val="solid"/>
            <a:round/>
            <a:headEnd len="sm" w="sm" type="none"/>
            <a:tailEnd len="sm" w="sm" type="none"/>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333" u="none" cap="none" strike="noStrike">
                <a:solidFill>
                  <a:srgbClr val="002060"/>
                </a:solidFill>
                <a:latin typeface="Montserrat"/>
                <a:ea typeface="Montserrat"/>
                <a:cs typeface="Montserrat"/>
                <a:sym typeface="Montserrat"/>
              </a:rPr>
              <a:t>Carbono = Biomasa x 50%</a:t>
            </a:r>
            <a:endParaRPr b="0" i="0" sz="933" u="none" cap="none" strike="noStrike">
              <a:solidFill>
                <a:srgbClr val="000000"/>
              </a:solidFill>
              <a:latin typeface="Arial"/>
              <a:ea typeface="Arial"/>
              <a:cs typeface="Arial"/>
              <a:sym typeface="Arial"/>
            </a:endParaRPr>
          </a:p>
        </p:txBody>
      </p:sp>
      <p:sp>
        <p:nvSpPr>
          <p:cNvPr id="379" name="Google Shape;379;p55"/>
          <p:cNvSpPr txBox="1"/>
          <p:nvPr/>
        </p:nvSpPr>
        <p:spPr>
          <a:xfrm>
            <a:off x="7404911" y="5531995"/>
            <a:ext cx="3046583" cy="26665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333" u="none" cap="none" strike="noStrike">
                <a:solidFill>
                  <a:srgbClr val="002060"/>
                </a:solidFill>
                <a:latin typeface="Montserrat"/>
                <a:ea typeface="Montserrat"/>
                <a:cs typeface="Montserrat"/>
                <a:sym typeface="Montserrat"/>
              </a:rPr>
              <a:t>÷ Área de sitio de muestra (m</a:t>
            </a:r>
            <a:r>
              <a:rPr b="0" baseline="30000" i="0" lang="es" sz="1333" u="none" cap="none" strike="noStrike">
                <a:solidFill>
                  <a:srgbClr val="002060"/>
                </a:solidFill>
                <a:latin typeface="Montserrat"/>
                <a:ea typeface="Montserrat"/>
                <a:cs typeface="Montserrat"/>
                <a:sym typeface="Montserrat"/>
              </a:rPr>
              <a:t>2</a:t>
            </a:r>
            <a:r>
              <a:rPr b="0" i="0" lang="es" sz="1333" u="none" cap="none" strike="noStrike">
                <a:solidFill>
                  <a:srgbClr val="002060"/>
                </a:solidFill>
                <a:latin typeface="Montserrat"/>
                <a:ea typeface="Montserrat"/>
                <a:cs typeface="Montserrat"/>
                <a:sym typeface="Montserrat"/>
              </a:rPr>
              <a:t>)</a:t>
            </a:r>
            <a:endParaRPr b="0" i="0" sz="933" u="none" cap="none" strike="noStrike">
              <a:solidFill>
                <a:srgbClr val="000000"/>
              </a:solidFill>
              <a:latin typeface="Arial"/>
              <a:ea typeface="Arial"/>
              <a:cs typeface="Arial"/>
              <a:sym typeface="Arial"/>
            </a:endParaRPr>
          </a:p>
        </p:txBody>
      </p:sp>
      <p:cxnSp>
        <p:nvCxnSpPr>
          <p:cNvPr id="380" name="Google Shape;380;p55"/>
          <p:cNvCxnSpPr>
            <a:stCxn id="378" idx="0"/>
          </p:cNvCxnSpPr>
          <p:nvPr/>
        </p:nvCxnSpPr>
        <p:spPr>
          <a:xfrm rot="10800000">
            <a:off x="5558763" y="2932182"/>
            <a:ext cx="11100" cy="17964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cxnSp>
        <p:nvCxnSpPr>
          <p:cNvPr id="381" name="Google Shape;381;p55"/>
          <p:cNvCxnSpPr>
            <a:stCxn id="379" idx="0"/>
          </p:cNvCxnSpPr>
          <p:nvPr/>
        </p:nvCxnSpPr>
        <p:spPr>
          <a:xfrm rot="10800000">
            <a:off x="8928203" y="2943895"/>
            <a:ext cx="0" cy="25881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254"/>
              </a:srgbClr>
            </a:outerShdw>
          </a:effectLst>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6"/>
          <p:cNvSpPr txBox="1"/>
          <p:nvPr>
            <p:ph idx="4294967295" type="title"/>
          </p:nvPr>
        </p:nvSpPr>
        <p:spPr>
          <a:xfrm>
            <a:off x="665479" y="925093"/>
            <a:ext cx="10883053" cy="707763"/>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SzPts val="4400"/>
              <a:buNone/>
            </a:pPr>
            <a:r>
              <a:rPr b="1" lang="es" sz="3200">
                <a:solidFill>
                  <a:schemeClr val="dk1"/>
                </a:solidFill>
                <a:latin typeface="Proxima Nova"/>
                <a:ea typeface="Proxima Nova"/>
                <a:cs typeface="Proxima Nova"/>
                <a:sym typeface="Proxima Nova"/>
              </a:rPr>
              <a:t>Protocolos estándar de campo de carbono del sitio</a:t>
            </a:r>
            <a:endParaRPr/>
          </a:p>
        </p:txBody>
      </p:sp>
      <p:sp>
        <p:nvSpPr>
          <p:cNvPr id="387" name="Google Shape;387;p56"/>
          <p:cNvSpPr txBox="1"/>
          <p:nvPr/>
        </p:nvSpPr>
        <p:spPr>
          <a:xfrm>
            <a:off x="843279" y="1632856"/>
            <a:ext cx="10705253" cy="4423229"/>
          </a:xfrm>
          <a:prstGeom prst="rect">
            <a:avLst/>
          </a:prstGeom>
          <a:noFill/>
          <a:ln>
            <a:noFill/>
          </a:ln>
        </p:spPr>
        <p:txBody>
          <a:bodyPr anchorCtr="0" anchor="t" bIns="45700" lIns="91425" spcFirstLastPara="1" rIns="91425" wrap="square" tIns="45700">
            <a:normAutofit fontScale="92500" lnSpcReduction="20000"/>
          </a:bodyPr>
          <a:lstStyle/>
          <a:p>
            <a:pPr indent="-117480" lvl="0" marL="295290" marR="0" rtl="0" algn="l">
              <a:lnSpc>
                <a:spcPct val="100000"/>
              </a:lnSpc>
              <a:spcBef>
                <a:spcPts val="0"/>
              </a:spcBef>
              <a:spcAft>
                <a:spcPts val="0"/>
              </a:spcAft>
              <a:buNone/>
            </a:pPr>
            <a:r>
              <a:rPr i="0" lang="es" sz="1800" u="sng" cap="none" strike="noStrike">
                <a:solidFill>
                  <a:srgbClr val="000000"/>
                </a:solidFill>
                <a:latin typeface="Montserrat"/>
                <a:ea typeface="Montserrat"/>
                <a:cs typeface="Montserrat"/>
                <a:sym typeface="Montserrat"/>
              </a:rPr>
              <a:t>Para todos los sitios complete:</a:t>
            </a:r>
            <a:endParaRPr i="0" sz="1800" u="none" cap="none" strike="noStrike">
              <a:solidFill>
                <a:srgbClr val="000000"/>
              </a:solidFill>
              <a:latin typeface="Montserrat"/>
              <a:ea typeface="Montserrat"/>
              <a:cs typeface="Montserrat"/>
              <a:sym typeface="Montserrat"/>
            </a:endParaRPr>
          </a:p>
          <a:p>
            <a:pPr indent="-410550" lvl="0" marL="635032" marR="0" rtl="0" algn="l">
              <a:lnSpc>
                <a:spcPct val="100000"/>
              </a:lnSpc>
              <a:spcBef>
                <a:spcPts val="667"/>
              </a:spcBef>
              <a:spcAft>
                <a:spcPts val="0"/>
              </a:spcAft>
              <a:buClr>
                <a:srgbClr val="000000"/>
              </a:buClr>
              <a:buSzPct val="100000"/>
              <a:buFont typeface="Montserrat"/>
              <a:buChar char="●"/>
            </a:pPr>
            <a:r>
              <a:rPr i="0" lang="es" sz="1800" u="none" cap="none" strike="noStrike">
                <a:solidFill>
                  <a:srgbClr val="000000"/>
                </a:solidFill>
                <a:latin typeface="Montserrat"/>
                <a:ea typeface="Montserrat"/>
                <a:cs typeface="Montserrat"/>
                <a:sym typeface="Montserrat"/>
              </a:rPr>
              <a:t>Actividades de aprendizaje de campo</a:t>
            </a:r>
            <a:endParaRPr i="0" sz="1800" u="none" cap="none" strike="noStrike">
              <a:solidFill>
                <a:srgbClr val="000000"/>
              </a:solidFill>
              <a:latin typeface="Montserrat"/>
              <a:ea typeface="Montserrat"/>
              <a:cs typeface="Montserrat"/>
              <a:sym typeface="Montserrat"/>
            </a:endParaRPr>
          </a:p>
          <a:p>
            <a:pPr indent="-410550" lvl="0" marL="635032" marR="0" rtl="0" algn="l">
              <a:lnSpc>
                <a:spcPct val="100000"/>
              </a:lnSpc>
              <a:spcBef>
                <a:spcPts val="667"/>
              </a:spcBef>
              <a:spcAft>
                <a:spcPts val="0"/>
              </a:spcAft>
              <a:buClr>
                <a:srgbClr val="000000"/>
              </a:buClr>
              <a:buSzPct val="100000"/>
              <a:buFont typeface="Montserrat"/>
              <a:buChar char="●"/>
            </a:pPr>
            <a:r>
              <a:rPr i="0" lang="es" sz="1800" u="none" cap="none" strike="noStrike">
                <a:solidFill>
                  <a:srgbClr val="000000"/>
                </a:solidFill>
                <a:latin typeface="Montserrat"/>
                <a:ea typeface="Montserrat"/>
                <a:cs typeface="Montserrat"/>
                <a:sym typeface="Montserrat"/>
              </a:rPr>
              <a:t>Selección del sitio</a:t>
            </a:r>
            <a:endParaRPr i="0" sz="1800" u="none" cap="none" strike="noStrike">
              <a:solidFill>
                <a:schemeClr val="dk1"/>
              </a:solidFill>
              <a:latin typeface="Montserrat"/>
              <a:ea typeface="Montserrat"/>
              <a:cs typeface="Montserrat"/>
              <a:sym typeface="Montserrat"/>
            </a:endParaRPr>
          </a:p>
          <a:p>
            <a:pPr indent="0" lvl="1" marL="635032" marR="0" rtl="0" algn="l">
              <a:lnSpc>
                <a:spcPct val="100000"/>
              </a:lnSpc>
              <a:spcBef>
                <a:spcPts val="333"/>
              </a:spcBef>
              <a:spcAft>
                <a:spcPts val="0"/>
              </a:spcAft>
              <a:buNone/>
            </a:pPr>
            <a:r>
              <a:rPr i="0" lang="es" sz="1800" u="none" cap="none" strike="noStrike">
                <a:solidFill>
                  <a:srgbClr val="000000"/>
                </a:solidFill>
                <a:latin typeface="Montserrat"/>
                <a:ea typeface="Montserrat"/>
                <a:cs typeface="Montserrat"/>
                <a:sym typeface="Montserrat"/>
              </a:rPr>
              <a:t>- Elija la ubicación de su sitio de campo</a:t>
            </a:r>
            <a:endParaRPr sz="1800">
              <a:latin typeface="Montserrat"/>
              <a:ea typeface="Montserrat"/>
              <a:cs typeface="Montserrat"/>
              <a:sym typeface="Montserrat"/>
            </a:endParaRPr>
          </a:p>
          <a:p>
            <a:pPr indent="-410550" lvl="0" marL="635032" marR="0" rtl="0" algn="l">
              <a:lnSpc>
                <a:spcPct val="100000"/>
              </a:lnSpc>
              <a:spcBef>
                <a:spcPts val="1000"/>
              </a:spcBef>
              <a:spcAft>
                <a:spcPts val="0"/>
              </a:spcAft>
              <a:buClr>
                <a:srgbClr val="000000"/>
              </a:buClr>
              <a:buSzPct val="100000"/>
              <a:buFont typeface="Montserrat"/>
              <a:buChar char="●"/>
            </a:pPr>
            <a:r>
              <a:rPr i="0" lang="es" sz="1800" u="none" cap="none" strike="noStrike">
                <a:solidFill>
                  <a:srgbClr val="000000"/>
                </a:solidFill>
                <a:latin typeface="Montserrat"/>
                <a:ea typeface="Montserrat"/>
                <a:cs typeface="Montserrat"/>
                <a:sym typeface="Montserrat"/>
              </a:rPr>
              <a:t>Configuración del sitio</a:t>
            </a:r>
            <a:endParaRPr i="0" sz="1800" u="none" cap="none" strike="noStrike">
              <a:solidFill>
                <a:srgbClr val="000000"/>
              </a:solidFill>
              <a:latin typeface="Montserrat"/>
              <a:ea typeface="Montserrat"/>
              <a:cs typeface="Montserrat"/>
              <a:sym typeface="Montserrat"/>
            </a:endParaRPr>
          </a:p>
          <a:p>
            <a:pPr indent="-181938" lvl="1" marL="863643" marR="0" rtl="0" algn="l">
              <a:lnSpc>
                <a:spcPct val="100000"/>
              </a:lnSpc>
              <a:spcBef>
                <a:spcPts val="333"/>
              </a:spcBef>
              <a:spcAft>
                <a:spcPts val="0"/>
              </a:spcAft>
              <a:buClr>
                <a:srgbClr val="000000"/>
              </a:buClr>
              <a:buSzPct val="100000"/>
              <a:buFont typeface="Montserrat"/>
              <a:buChar char="-"/>
            </a:pPr>
            <a:r>
              <a:rPr i="0" lang="es" sz="1800" u="none" cap="none" strike="noStrike">
                <a:solidFill>
                  <a:srgbClr val="000000"/>
                </a:solidFill>
                <a:latin typeface="Montserrat"/>
                <a:ea typeface="Montserrat"/>
                <a:cs typeface="Montserrat"/>
                <a:sym typeface="Montserrat"/>
              </a:rPr>
              <a:t>Configure su sitio</a:t>
            </a:r>
            <a:endParaRPr i="0" sz="1800" u="none" cap="none" strike="noStrike">
              <a:solidFill>
                <a:srgbClr val="000000"/>
              </a:solidFill>
              <a:latin typeface="Montserrat"/>
              <a:ea typeface="Montserrat"/>
              <a:cs typeface="Montserrat"/>
              <a:sym typeface="Montserrat"/>
            </a:endParaRPr>
          </a:p>
          <a:p>
            <a:pPr indent="-181938" lvl="1" marL="863643" marR="0" rtl="0" algn="l">
              <a:lnSpc>
                <a:spcPct val="100000"/>
              </a:lnSpc>
              <a:spcBef>
                <a:spcPts val="0"/>
              </a:spcBef>
              <a:spcAft>
                <a:spcPts val="0"/>
              </a:spcAft>
              <a:buClr>
                <a:srgbClr val="000000"/>
              </a:buClr>
              <a:buSzPct val="100000"/>
              <a:buFont typeface="Montserrat"/>
              <a:buChar char="-"/>
            </a:pPr>
            <a:r>
              <a:rPr i="0" lang="es" sz="1800" u="none" cap="none" strike="noStrike">
                <a:solidFill>
                  <a:srgbClr val="000000"/>
                </a:solidFill>
                <a:latin typeface="Montserrat"/>
                <a:ea typeface="Montserrat"/>
                <a:cs typeface="Montserrat"/>
                <a:sym typeface="Montserrat"/>
              </a:rPr>
              <a:t>Determine qué vegetación medirá según el tamaño de los árboles y las estimaciones del % de cobertura</a:t>
            </a:r>
            <a:endParaRPr i="0" sz="1800" u="none" cap="none" strike="noStrike">
              <a:solidFill>
                <a:srgbClr val="000000"/>
              </a:solidFill>
              <a:latin typeface="Montserrat"/>
              <a:ea typeface="Montserrat"/>
              <a:cs typeface="Montserrat"/>
              <a:sym typeface="Montserrat"/>
            </a:endParaRPr>
          </a:p>
          <a:p>
            <a:pPr indent="0" lvl="1" marL="635032" marR="0" rtl="0" algn="l">
              <a:lnSpc>
                <a:spcPct val="100000"/>
              </a:lnSpc>
              <a:spcBef>
                <a:spcPts val="333"/>
              </a:spcBef>
              <a:spcAft>
                <a:spcPts val="0"/>
              </a:spcAft>
              <a:buNone/>
            </a:pPr>
            <a:r>
              <a:t/>
            </a:r>
            <a:endParaRPr i="0" sz="1800" u="none" cap="none" strike="noStrike">
              <a:solidFill>
                <a:srgbClr val="000000"/>
              </a:solidFill>
              <a:latin typeface="Montserrat"/>
              <a:ea typeface="Montserrat"/>
              <a:cs typeface="Montserrat"/>
              <a:sym typeface="Montserrat"/>
            </a:endParaRPr>
          </a:p>
          <a:p>
            <a:pPr indent="0" lvl="0" marL="177809" marR="0" rtl="0" algn="l">
              <a:lnSpc>
                <a:spcPct val="100000"/>
              </a:lnSpc>
              <a:spcBef>
                <a:spcPts val="667"/>
              </a:spcBef>
              <a:spcAft>
                <a:spcPts val="0"/>
              </a:spcAft>
              <a:buNone/>
            </a:pPr>
            <a:r>
              <a:rPr i="0" lang="es" sz="1800" u="sng" cap="none" strike="noStrike">
                <a:solidFill>
                  <a:srgbClr val="000000"/>
                </a:solidFill>
                <a:latin typeface="Montserrat"/>
                <a:ea typeface="Montserrat"/>
                <a:cs typeface="Montserrat"/>
                <a:sym typeface="Montserrat"/>
              </a:rPr>
              <a:t>Complete algunos o todos los siguientes, dependiendo de la vegetación presente:</a:t>
            </a:r>
            <a:endParaRPr i="0" sz="1800" u="none" cap="none" strike="noStrike">
              <a:solidFill>
                <a:srgbClr val="000000"/>
              </a:solidFill>
              <a:latin typeface="Montserrat"/>
              <a:ea typeface="Montserrat"/>
              <a:cs typeface="Montserrat"/>
              <a:sym typeface="Montserrat"/>
            </a:endParaRPr>
          </a:p>
          <a:p>
            <a:pPr indent="-410550" lvl="0" marL="635032" marR="0" rtl="0" algn="l">
              <a:lnSpc>
                <a:spcPct val="100000"/>
              </a:lnSpc>
              <a:spcBef>
                <a:spcPts val="1000"/>
              </a:spcBef>
              <a:spcAft>
                <a:spcPts val="0"/>
              </a:spcAft>
              <a:buClr>
                <a:srgbClr val="000000"/>
              </a:buClr>
              <a:buSzPct val="100000"/>
              <a:buFont typeface="Montserrat"/>
              <a:buChar char="●"/>
            </a:pPr>
            <a:r>
              <a:rPr i="0" lang="es" sz="1800" u="none" cap="none" strike="noStrike">
                <a:solidFill>
                  <a:srgbClr val="000000"/>
                </a:solidFill>
                <a:latin typeface="Montserrat"/>
                <a:ea typeface="Montserrat"/>
                <a:cs typeface="Montserrat"/>
                <a:sym typeface="Montserrat"/>
              </a:rPr>
              <a:t>Protocolo de soporte de cómo medir árboles</a:t>
            </a:r>
            <a:endParaRPr i="0" sz="1800" u="none" cap="none" strike="noStrike">
              <a:solidFill>
                <a:srgbClr val="000000"/>
              </a:solidFill>
              <a:latin typeface="Montserrat"/>
              <a:ea typeface="Montserrat"/>
              <a:cs typeface="Montserrat"/>
              <a:sym typeface="Montserrat"/>
            </a:endParaRPr>
          </a:p>
          <a:p>
            <a:pPr indent="-410550" lvl="0" marL="635032" marR="0" rtl="0" algn="l">
              <a:lnSpc>
                <a:spcPct val="100000"/>
              </a:lnSpc>
              <a:spcBef>
                <a:spcPts val="1000"/>
              </a:spcBef>
              <a:spcAft>
                <a:spcPts val="0"/>
              </a:spcAft>
              <a:buClr>
                <a:srgbClr val="000000"/>
              </a:buClr>
              <a:buSzPct val="100000"/>
              <a:buFont typeface="Montserrat"/>
              <a:buChar char="●"/>
            </a:pPr>
            <a:r>
              <a:rPr i="0" lang="es" sz="1800" u="none" cap="none" strike="noStrike">
                <a:solidFill>
                  <a:srgbClr val="000000"/>
                </a:solidFill>
                <a:latin typeface="Montserrat"/>
                <a:ea typeface="Montserrat"/>
                <a:cs typeface="Montserrat"/>
                <a:sym typeface="Montserrat"/>
              </a:rPr>
              <a:t>Protocolos de árboles</a:t>
            </a:r>
            <a:endParaRPr i="0" sz="1800" u="none" cap="none" strike="noStrike">
              <a:solidFill>
                <a:srgbClr val="000000"/>
              </a:solidFill>
              <a:latin typeface="Montserrat"/>
              <a:ea typeface="Montserrat"/>
              <a:cs typeface="Montserrat"/>
              <a:sym typeface="Montserrat"/>
            </a:endParaRPr>
          </a:p>
          <a:p>
            <a:pPr indent="-410550" lvl="0" marL="635032" marR="0" rtl="0" algn="l">
              <a:lnSpc>
                <a:spcPct val="100000"/>
              </a:lnSpc>
              <a:spcBef>
                <a:spcPts val="1000"/>
              </a:spcBef>
              <a:spcAft>
                <a:spcPts val="0"/>
              </a:spcAft>
              <a:buClr>
                <a:srgbClr val="000000"/>
              </a:buClr>
              <a:buSzPct val="100000"/>
              <a:buFont typeface="Montserrat"/>
              <a:buChar char="●"/>
            </a:pPr>
            <a:r>
              <a:rPr i="0" lang="es" sz="1800" u="none" cap="none" strike="noStrike">
                <a:solidFill>
                  <a:srgbClr val="000000"/>
                </a:solidFill>
                <a:latin typeface="Montserrat"/>
                <a:ea typeface="Montserrat"/>
                <a:cs typeface="Montserrat"/>
                <a:sym typeface="Montserrat"/>
              </a:rPr>
              <a:t>Protocolo de muestreo de arbustos</a:t>
            </a:r>
            <a:endParaRPr i="0" sz="1800" u="none" cap="none" strike="noStrike">
              <a:solidFill>
                <a:srgbClr val="000000"/>
              </a:solidFill>
              <a:latin typeface="Montserrat"/>
              <a:ea typeface="Montserrat"/>
              <a:cs typeface="Montserrat"/>
              <a:sym typeface="Montserrat"/>
            </a:endParaRPr>
          </a:p>
          <a:p>
            <a:pPr indent="-410550" lvl="0" marL="635032" marR="0" rtl="0" algn="l">
              <a:lnSpc>
                <a:spcPct val="100000"/>
              </a:lnSpc>
              <a:spcBef>
                <a:spcPts val="1000"/>
              </a:spcBef>
              <a:spcAft>
                <a:spcPts val="0"/>
              </a:spcAft>
              <a:buClr>
                <a:srgbClr val="000000"/>
              </a:buClr>
              <a:buSzPct val="100000"/>
              <a:buFont typeface="Montserrat"/>
              <a:buChar char="●"/>
            </a:pPr>
            <a:r>
              <a:rPr i="0" lang="es" sz="1800" u="none" cap="none" strike="noStrike">
                <a:solidFill>
                  <a:srgbClr val="000000"/>
                </a:solidFill>
                <a:latin typeface="Montserrat"/>
                <a:ea typeface="Montserrat"/>
                <a:cs typeface="Montserrat"/>
                <a:sym typeface="Montserrat"/>
              </a:rPr>
              <a:t>Protocolo de gramíneas (cobertura herbácea)</a:t>
            </a:r>
            <a:endParaRPr i="0" sz="1800" u="none" cap="none" strike="noStrike">
              <a:solidFill>
                <a:srgbClr val="000000"/>
              </a:solidFill>
              <a:latin typeface="Montserrat"/>
              <a:ea typeface="Montserrat"/>
              <a:cs typeface="Montserrat"/>
              <a:sym typeface="Montserrat"/>
            </a:endParaRPr>
          </a:p>
          <a:p>
            <a:pPr indent="-117480" lvl="0" marL="295290" marR="0" rtl="0" algn="l">
              <a:lnSpc>
                <a:spcPct val="100000"/>
              </a:lnSpc>
              <a:spcBef>
                <a:spcPts val="1000"/>
              </a:spcBef>
              <a:spcAft>
                <a:spcPts val="0"/>
              </a:spcAft>
              <a:buNone/>
            </a:pPr>
            <a:r>
              <a:t/>
            </a:r>
            <a:endParaRPr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7"/>
          <p:cNvSpPr txBox="1"/>
          <p:nvPr>
            <p:ph type="title"/>
          </p:nvPr>
        </p:nvSpPr>
        <p:spPr>
          <a:xfrm>
            <a:off x="5486399" y="2509023"/>
            <a:ext cx="6158400" cy="1749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a:t>Actividades de Aprendizaje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8"/>
          <p:cNvSpPr txBox="1"/>
          <p:nvPr>
            <p:ph idx="4294967295" type="title"/>
          </p:nvPr>
        </p:nvSpPr>
        <p:spPr>
          <a:xfrm>
            <a:off x="1079645" y="1181260"/>
            <a:ext cx="10032709" cy="742315"/>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000">
                <a:solidFill>
                  <a:schemeClr val="dk1"/>
                </a:solidFill>
                <a:latin typeface="Proxima Nova"/>
                <a:ea typeface="Proxima Nova"/>
                <a:cs typeface="Proxima Nova"/>
                <a:sym typeface="Proxima Nova"/>
              </a:rPr>
              <a:t>Actividades de aprendizaje de campo</a:t>
            </a:r>
            <a:endParaRPr/>
          </a:p>
        </p:txBody>
      </p:sp>
      <p:sp>
        <p:nvSpPr>
          <p:cNvPr id="398" name="Google Shape;398;p58"/>
          <p:cNvSpPr txBox="1"/>
          <p:nvPr/>
        </p:nvSpPr>
        <p:spPr>
          <a:xfrm>
            <a:off x="643394" y="2049374"/>
            <a:ext cx="10986178" cy="1380279"/>
          </a:xfrm>
          <a:prstGeom prst="rect">
            <a:avLst/>
          </a:prstGeom>
          <a:noFill/>
          <a:ln>
            <a:noFill/>
          </a:ln>
        </p:spPr>
        <p:txBody>
          <a:bodyPr anchorCtr="0" anchor="t" bIns="45700" lIns="91425" spcFirstLastPara="1" rIns="91425" wrap="square" tIns="45700">
            <a:normAutofit/>
          </a:bodyPr>
          <a:lstStyle/>
          <a:p>
            <a:pPr indent="0" lvl="0" marL="177809" marR="0" rtl="0" algn="l">
              <a:lnSpc>
                <a:spcPct val="100000"/>
              </a:lnSpc>
              <a:spcBef>
                <a:spcPts val="0"/>
              </a:spcBef>
              <a:spcAft>
                <a:spcPts val="0"/>
              </a:spcAft>
              <a:buNone/>
            </a:pPr>
            <a:r>
              <a:rPr b="0" i="0" lang="es" sz="2800" u="none" cap="none" strike="noStrike">
                <a:solidFill>
                  <a:srgbClr val="002060"/>
                </a:solidFill>
                <a:latin typeface="Montserrat"/>
                <a:ea typeface="Montserrat"/>
                <a:cs typeface="Montserrat"/>
                <a:sym typeface="Montserrat"/>
              </a:rPr>
              <a:t>Estas actividades enseñan conceptos y habilidades importantes para comprender y realizar Protocolos de carbono.</a:t>
            </a:r>
            <a:endParaRPr b="0" i="0" sz="933" u="none" cap="none" strike="noStrike">
              <a:solidFill>
                <a:srgbClr val="000000"/>
              </a:solidFill>
              <a:latin typeface="Arial"/>
              <a:ea typeface="Arial"/>
              <a:cs typeface="Arial"/>
              <a:sym typeface="Arial"/>
            </a:endParaRPr>
          </a:p>
        </p:txBody>
      </p:sp>
      <p:sp>
        <p:nvSpPr>
          <p:cNvPr id="399" name="Google Shape;399;p58"/>
          <p:cNvSpPr txBox="1"/>
          <p:nvPr/>
        </p:nvSpPr>
        <p:spPr>
          <a:xfrm>
            <a:off x="1841324" y="3681251"/>
            <a:ext cx="5149059" cy="2000521"/>
          </a:xfrm>
          <a:prstGeom prst="rect">
            <a:avLst/>
          </a:prstGeom>
          <a:noFill/>
          <a:ln>
            <a:noFill/>
          </a:ln>
        </p:spPr>
        <p:txBody>
          <a:bodyPr anchorCtr="0" anchor="t" bIns="30450" lIns="60950" spcFirstLastPara="1" rIns="60950" wrap="square" tIns="30450">
            <a:normAutofit/>
          </a:bodyPr>
          <a:lstStyle/>
          <a:p>
            <a:pPr indent="-342923" lvl="0" marL="635032" marR="0" rtl="0" algn="l">
              <a:lnSpc>
                <a:spcPct val="150000"/>
              </a:lnSpc>
              <a:spcBef>
                <a:spcPts val="0"/>
              </a:spcBef>
              <a:spcAft>
                <a:spcPts val="0"/>
              </a:spcAft>
              <a:buClr>
                <a:srgbClr val="000000"/>
              </a:buClr>
              <a:buSzPts val="2400"/>
              <a:buFont typeface="Montserrat"/>
              <a:buChar char="●"/>
            </a:pPr>
            <a:r>
              <a:rPr i="0" lang="es" sz="2400" u="none" cap="none" strike="noStrike">
                <a:solidFill>
                  <a:srgbClr val="002060"/>
                </a:solidFill>
                <a:latin typeface="Montserrat"/>
                <a:ea typeface="Montserrat"/>
                <a:cs typeface="Montserrat"/>
                <a:sym typeface="Montserrat"/>
              </a:rPr>
              <a:t>Unidades de biomasa</a:t>
            </a:r>
            <a:endParaRPr i="0" sz="2400" u="none" cap="none" strike="noStrike">
              <a:solidFill>
                <a:srgbClr val="000000"/>
              </a:solidFill>
              <a:latin typeface="Montserrat"/>
              <a:ea typeface="Montserrat"/>
              <a:cs typeface="Montserrat"/>
              <a:sym typeface="Montserrat"/>
            </a:endParaRPr>
          </a:p>
          <a:p>
            <a:pPr indent="-342923" lvl="0" marL="635032" marR="0" rtl="0" algn="l">
              <a:lnSpc>
                <a:spcPct val="150000"/>
              </a:lnSpc>
              <a:spcBef>
                <a:spcPts val="0"/>
              </a:spcBef>
              <a:spcAft>
                <a:spcPts val="0"/>
              </a:spcAft>
              <a:buClr>
                <a:srgbClr val="000000"/>
              </a:buClr>
              <a:buSzPts val="2400"/>
              <a:buFont typeface="Montserrat"/>
              <a:buChar char="●"/>
            </a:pPr>
            <a:r>
              <a:rPr i="0" lang="es" sz="2400" u="none" cap="none" strike="noStrike">
                <a:solidFill>
                  <a:srgbClr val="002060"/>
                </a:solidFill>
                <a:latin typeface="Montserrat"/>
                <a:ea typeface="Montserrat"/>
                <a:cs typeface="Montserrat"/>
                <a:sym typeface="Montserrat"/>
              </a:rPr>
              <a:t>Porcentaje de cobertura</a:t>
            </a:r>
            <a:endParaRPr i="0" sz="2400" u="none" cap="none" strike="noStrike">
              <a:solidFill>
                <a:srgbClr val="000000"/>
              </a:solidFill>
              <a:latin typeface="Montserrat"/>
              <a:ea typeface="Montserrat"/>
              <a:cs typeface="Montserrat"/>
              <a:sym typeface="Montserrat"/>
            </a:endParaRPr>
          </a:p>
          <a:p>
            <a:pPr indent="-342923" lvl="0" marL="635032" marR="0" rtl="0" algn="l">
              <a:lnSpc>
                <a:spcPct val="150000"/>
              </a:lnSpc>
              <a:spcBef>
                <a:spcPts val="0"/>
              </a:spcBef>
              <a:spcAft>
                <a:spcPts val="0"/>
              </a:spcAft>
              <a:buClr>
                <a:srgbClr val="000000"/>
              </a:buClr>
              <a:buSzPts val="2400"/>
              <a:buFont typeface="Montserrat"/>
              <a:buChar char="●"/>
            </a:pPr>
            <a:r>
              <a:rPr i="0" lang="es" sz="2400" u="none" cap="none" strike="noStrike">
                <a:solidFill>
                  <a:srgbClr val="002060"/>
                </a:solidFill>
                <a:latin typeface="Montserrat"/>
                <a:ea typeface="Montserrat"/>
                <a:cs typeface="Montserrat"/>
                <a:sym typeface="Montserrat"/>
              </a:rPr>
              <a:t>Alometría</a:t>
            </a:r>
            <a:endParaRPr sz="2400">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9"/>
          <p:cNvSpPr txBox="1"/>
          <p:nvPr/>
        </p:nvSpPr>
        <p:spPr>
          <a:xfrm>
            <a:off x="990599" y="1922768"/>
            <a:ext cx="6737253" cy="3897086"/>
          </a:xfrm>
          <a:prstGeom prst="rect">
            <a:avLst/>
          </a:prstGeom>
          <a:noFill/>
          <a:ln>
            <a:noFill/>
          </a:ln>
        </p:spPr>
        <p:txBody>
          <a:bodyPr anchorCtr="0" anchor="t" bIns="45700" lIns="91425" spcFirstLastPara="1" rIns="91425" wrap="square" tIns="45700">
            <a:normAutofit lnSpcReduction="20000"/>
          </a:bodyPr>
          <a:lstStyle/>
          <a:p>
            <a:pPr indent="-368300" lvl="0" marL="457200" marR="0" rtl="0" algn="l">
              <a:lnSpc>
                <a:spcPct val="100000"/>
              </a:lnSpc>
              <a:spcBef>
                <a:spcPts val="0"/>
              </a:spcBef>
              <a:spcAft>
                <a:spcPts val="0"/>
              </a:spcAft>
              <a:buClr>
                <a:schemeClr val="dk1"/>
              </a:buClr>
              <a:buSzPts val="2200"/>
              <a:buFont typeface="Montserrat"/>
              <a:buChar char="●"/>
            </a:pPr>
            <a:r>
              <a:rPr b="0" i="0" lang="es" sz="2200" u="none" cap="none" strike="noStrike">
                <a:solidFill>
                  <a:schemeClr val="dk1"/>
                </a:solidFill>
                <a:latin typeface="Montserrat"/>
                <a:ea typeface="Montserrat"/>
                <a:cs typeface="Montserrat"/>
                <a:sym typeface="Montserrat"/>
              </a:rPr>
              <a:t>Los estudiantes calculan la biomasa del aula en g/m2.</a:t>
            </a:r>
            <a:endParaRPr b="0" i="0" sz="3200" u="none" cap="none" strike="noStrike">
              <a:solidFill>
                <a:schemeClr val="dk1"/>
              </a:solidFill>
              <a:latin typeface="Montserrat"/>
              <a:ea typeface="Montserrat"/>
              <a:cs typeface="Montserrat"/>
              <a:sym typeface="Montserrat"/>
            </a:endParaRPr>
          </a:p>
          <a:p>
            <a:pPr indent="-368300" lvl="0" marL="457200" marR="0" rtl="0" algn="l">
              <a:lnSpc>
                <a:spcPct val="100000"/>
              </a:lnSpc>
              <a:spcBef>
                <a:spcPts val="0"/>
              </a:spcBef>
              <a:spcAft>
                <a:spcPts val="0"/>
              </a:spcAft>
              <a:buClr>
                <a:schemeClr val="dk1"/>
              </a:buClr>
              <a:buSzPts val="2200"/>
              <a:buFont typeface="Montserrat"/>
              <a:buChar char="●"/>
            </a:pPr>
            <a:r>
              <a:rPr b="0" i="0" lang="es" sz="2200" u="none" cap="none" strike="noStrike">
                <a:solidFill>
                  <a:schemeClr val="dk1"/>
                </a:solidFill>
                <a:latin typeface="Montserrat"/>
                <a:ea typeface="Montserrat"/>
                <a:cs typeface="Montserrat"/>
                <a:sym typeface="Montserrat"/>
              </a:rPr>
              <a:t>Los estudiantes evalúan cómo cambiaría la biomasa si el tamaño o la masa de un área de muestra fuera diferente.</a:t>
            </a:r>
            <a:endParaRPr b="0" i="0" sz="933" u="none" cap="none" strike="noStrike">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Montserrat"/>
              <a:buChar char="●"/>
            </a:pPr>
            <a:r>
              <a:rPr b="0" i="0" lang="es" sz="2200" u="none" cap="none" strike="noStrike">
                <a:solidFill>
                  <a:schemeClr val="dk1"/>
                </a:solidFill>
                <a:latin typeface="Montserrat"/>
                <a:ea typeface="Montserrat"/>
                <a:cs typeface="Montserrat"/>
                <a:sym typeface="Montserrat"/>
              </a:rPr>
              <a:t>Los estudiantes clasifican los biomas globales de mayor a menor biomasa y comparan sus suposiciones con los datos disponibles.</a:t>
            </a:r>
            <a:endParaRPr b="0" i="0" sz="933" u="none" cap="none" strike="noStrike">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Clr>
                <a:schemeClr val="dk1"/>
              </a:buClr>
              <a:buSzPts val="2200"/>
              <a:buFont typeface="Montserrat"/>
              <a:buChar char="●"/>
            </a:pPr>
            <a:r>
              <a:rPr b="0" i="0" lang="es" sz="2200" u="none" cap="none" strike="noStrike">
                <a:solidFill>
                  <a:schemeClr val="dk1"/>
                </a:solidFill>
                <a:latin typeface="Montserrat"/>
                <a:ea typeface="Montserrat"/>
                <a:cs typeface="Montserrat"/>
                <a:sym typeface="Montserrat"/>
              </a:rPr>
              <a:t>Los estudiantes estiman cuánto carbono se almacena en el patio de la escuela (gC/m</a:t>
            </a:r>
            <a:r>
              <a:rPr b="0" baseline="30000" i="0" lang="es" sz="2200" u="none" cap="none" strike="noStrike">
                <a:solidFill>
                  <a:schemeClr val="dk1"/>
                </a:solidFill>
                <a:latin typeface="Montserrat"/>
                <a:ea typeface="Montserrat"/>
                <a:cs typeface="Montserrat"/>
                <a:sym typeface="Montserrat"/>
              </a:rPr>
              <a:t>2</a:t>
            </a:r>
            <a:r>
              <a:rPr b="0" i="0" lang="es" sz="2200" u="none" cap="none" strike="noStrike">
                <a:solidFill>
                  <a:schemeClr val="dk1"/>
                </a:solidFill>
                <a:latin typeface="Montserrat"/>
                <a:ea typeface="Montserrat"/>
                <a:cs typeface="Montserrat"/>
                <a:sym typeface="Montserrat"/>
              </a:rPr>
              <a:t>) según la clasificación de su bioma y lo que ven.</a:t>
            </a:r>
            <a:endParaRPr/>
          </a:p>
        </p:txBody>
      </p:sp>
      <p:pic>
        <p:nvPicPr>
          <p:cNvPr descr="Image shows a 5 meter by 6 meter rectangle with six people icons in it." id="406" name="Google Shape;406;p59"/>
          <p:cNvPicPr preferRelativeResize="0"/>
          <p:nvPr/>
        </p:nvPicPr>
        <p:blipFill rotWithShape="1">
          <a:blip r:embed="rId3">
            <a:alphaModFix/>
          </a:blip>
          <a:srcRect b="0" l="0" r="0" t="0"/>
          <a:stretch/>
        </p:blipFill>
        <p:spPr>
          <a:xfrm>
            <a:off x="8077200" y="1433538"/>
            <a:ext cx="3551033" cy="2229883"/>
          </a:xfrm>
          <a:prstGeom prst="rect">
            <a:avLst/>
          </a:prstGeom>
          <a:noFill/>
          <a:ln>
            <a:noFill/>
          </a:ln>
        </p:spPr>
      </p:pic>
      <p:pic>
        <p:nvPicPr>
          <p:cNvPr descr="World map showing different regions with different colors." id="407" name="Google Shape;407;p59"/>
          <p:cNvPicPr preferRelativeResize="0"/>
          <p:nvPr/>
        </p:nvPicPr>
        <p:blipFill rotWithShape="1">
          <a:blip r:embed="rId4">
            <a:alphaModFix/>
          </a:blip>
          <a:srcRect b="0" l="0" r="0" t="0"/>
          <a:stretch/>
        </p:blipFill>
        <p:spPr>
          <a:xfrm>
            <a:off x="7727853" y="4152651"/>
            <a:ext cx="3671316" cy="1760336"/>
          </a:xfrm>
          <a:prstGeom prst="rect">
            <a:avLst/>
          </a:prstGeom>
          <a:noFill/>
          <a:ln>
            <a:noFill/>
          </a:ln>
        </p:spPr>
      </p:pic>
      <p:sp>
        <p:nvSpPr>
          <p:cNvPr id="408" name="Google Shape;408;p59"/>
          <p:cNvSpPr txBox="1"/>
          <p:nvPr/>
        </p:nvSpPr>
        <p:spPr>
          <a:xfrm>
            <a:off x="1079645" y="817766"/>
            <a:ext cx="10032709" cy="742315"/>
          </a:xfrm>
          <a:prstGeom prst="rect">
            <a:avLst/>
          </a:prstGeom>
          <a:noFill/>
          <a:ln>
            <a:noFill/>
          </a:ln>
        </p:spPr>
        <p:txBody>
          <a:bodyPr anchorCtr="0" anchor="ctr" bIns="30450" lIns="60950" spcFirstLastPara="1" rIns="60950" wrap="square" tIns="30450">
            <a:normAutofit/>
          </a:bodyPr>
          <a:lstStyle/>
          <a:p>
            <a:pPr indent="0" lvl="0" marL="0" marR="0" rtl="0" algn="ctr">
              <a:lnSpc>
                <a:spcPct val="100000"/>
              </a:lnSpc>
              <a:spcBef>
                <a:spcPts val="0"/>
              </a:spcBef>
              <a:spcAft>
                <a:spcPts val="0"/>
              </a:spcAft>
              <a:buClr>
                <a:schemeClr val="dk1"/>
              </a:buClr>
              <a:buSzPts val="4400"/>
              <a:buFont typeface="Play"/>
              <a:buNone/>
            </a:pPr>
            <a:r>
              <a:rPr b="1" i="0" lang="es" sz="3000" u="none" cap="none" strike="noStrike">
                <a:solidFill>
                  <a:schemeClr val="dk1"/>
                </a:solidFill>
                <a:latin typeface="Proxima Nova"/>
                <a:ea typeface="Proxima Nova"/>
                <a:cs typeface="Proxima Nova"/>
                <a:sym typeface="Proxima Nova"/>
              </a:rPr>
              <a:t>Unidades de biomasa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0"/>
          <p:cNvSpPr txBox="1"/>
          <p:nvPr/>
        </p:nvSpPr>
        <p:spPr>
          <a:xfrm>
            <a:off x="893111" y="1785878"/>
            <a:ext cx="10884748" cy="1700042"/>
          </a:xfrm>
          <a:prstGeom prst="rect">
            <a:avLst/>
          </a:prstGeom>
          <a:noFill/>
          <a:ln>
            <a:noFill/>
          </a:ln>
        </p:spPr>
        <p:txBody>
          <a:bodyPr anchorCtr="0" anchor="t" bIns="45700" lIns="91425" spcFirstLastPara="1" rIns="91425" wrap="square" tIns="45700">
            <a:normAutofit lnSpcReduction="10000"/>
          </a:bodyPr>
          <a:lstStyle/>
          <a:p>
            <a:pPr indent="-381000" lvl="0" marL="457200" marR="0" rtl="0" algn="l">
              <a:lnSpc>
                <a:spcPct val="90000"/>
              </a:lnSpc>
              <a:spcBef>
                <a:spcPts val="0"/>
              </a:spcBef>
              <a:spcAft>
                <a:spcPts val="0"/>
              </a:spcAft>
              <a:buClr>
                <a:schemeClr val="dk1"/>
              </a:buClr>
              <a:buSzPts val="2400"/>
              <a:buFont typeface="Montserrat"/>
              <a:buChar char="●"/>
            </a:pPr>
            <a:r>
              <a:rPr i="0" lang="es" sz="2400" u="none" cap="none" strike="noStrike">
                <a:solidFill>
                  <a:schemeClr val="dk1"/>
                </a:solidFill>
                <a:latin typeface="Montserrat"/>
                <a:ea typeface="Montserrat"/>
                <a:cs typeface="Montserrat"/>
                <a:sym typeface="Montserrat"/>
              </a:rPr>
              <a:t>Los estudiantes practican la estimación del porcentaje de cobertura</a:t>
            </a:r>
            <a:endParaRPr i="0" sz="933" u="none" cap="none" strike="noStrike">
              <a:solidFill>
                <a:srgbClr val="000000"/>
              </a:solidFill>
              <a:latin typeface="Montserrat"/>
              <a:ea typeface="Montserrat"/>
              <a:cs typeface="Montserrat"/>
              <a:sym typeface="Montserrat"/>
            </a:endParaRPr>
          </a:p>
          <a:p>
            <a:pPr indent="-381000" lvl="0" marL="457200" marR="0" rtl="0" algn="l">
              <a:lnSpc>
                <a:spcPct val="90000"/>
              </a:lnSpc>
              <a:spcBef>
                <a:spcPts val="0"/>
              </a:spcBef>
              <a:spcAft>
                <a:spcPts val="0"/>
              </a:spcAft>
              <a:buClr>
                <a:schemeClr val="dk1"/>
              </a:buClr>
              <a:buSzPts val="2400"/>
              <a:buFont typeface="Montserrat"/>
              <a:buChar char="●"/>
            </a:pPr>
            <a:r>
              <a:rPr i="0" lang="es" sz="2400" u="none" cap="none" strike="noStrike">
                <a:solidFill>
                  <a:schemeClr val="dk1"/>
                </a:solidFill>
                <a:latin typeface="Montserrat"/>
                <a:ea typeface="Montserrat"/>
                <a:cs typeface="Montserrat"/>
                <a:sym typeface="Montserrat"/>
              </a:rPr>
              <a:t>Los estudiantes usan la estimación para determinar si se deben medir arbustos/árboles jóvenes y/o vegetación herbácea en el sitio de muestreo.</a:t>
            </a:r>
            <a:endParaRPr>
              <a:latin typeface="Montserrat"/>
              <a:ea typeface="Montserrat"/>
              <a:cs typeface="Montserrat"/>
              <a:sym typeface="Montserrat"/>
            </a:endParaRPr>
          </a:p>
        </p:txBody>
      </p:sp>
      <p:pic>
        <p:nvPicPr>
          <p:cNvPr descr="Image shows a paper with a square drawn on it and 20 pennies scattered inside the square; there is also one penny outside the square, on the left, one penny on the upper border of the square and a penny on the right border of the square." id="414" name="Google Shape;414;p60"/>
          <p:cNvPicPr preferRelativeResize="0"/>
          <p:nvPr/>
        </p:nvPicPr>
        <p:blipFill rotWithShape="1">
          <a:blip r:embed="rId3">
            <a:alphaModFix/>
          </a:blip>
          <a:srcRect b="0" l="0" r="0" t="0"/>
          <a:stretch/>
        </p:blipFill>
        <p:spPr>
          <a:xfrm>
            <a:off x="3087512" y="3755571"/>
            <a:ext cx="2815086" cy="2269349"/>
          </a:xfrm>
          <a:prstGeom prst="rect">
            <a:avLst/>
          </a:prstGeom>
          <a:noFill/>
          <a:ln>
            <a:noFill/>
          </a:ln>
        </p:spPr>
      </p:pic>
      <p:pic>
        <p:nvPicPr>
          <p:cNvPr descr="Image shows a paper with a square drawn on it and 20 pennies inside it all next to each other forming a rectangle made up of 4 rows of 5 pennies each; there is also one penny outside the square, on the left, one penny on the upper border of the square and a penny on the right border of the square." id="415" name="Google Shape;415;p60"/>
          <p:cNvPicPr preferRelativeResize="0"/>
          <p:nvPr/>
        </p:nvPicPr>
        <p:blipFill rotWithShape="1">
          <a:blip r:embed="rId4">
            <a:alphaModFix/>
          </a:blip>
          <a:srcRect b="0" l="0" r="0" t="0"/>
          <a:stretch/>
        </p:blipFill>
        <p:spPr>
          <a:xfrm>
            <a:off x="6873300" y="3755571"/>
            <a:ext cx="2743200" cy="2273968"/>
          </a:xfrm>
          <a:prstGeom prst="rect">
            <a:avLst/>
          </a:prstGeom>
          <a:noFill/>
          <a:ln>
            <a:noFill/>
          </a:ln>
        </p:spPr>
      </p:pic>
      <p:sp>
        <p:nvSpPr>
          <p:cNvPr id="416" name="Google Shape;416;p60"/>
          <p:cNvSpPr txBox="1"/>
          <p:nvPr/>
        </p:nvSpPr>
        <p:spPr>
          <a:xfrm>
            <a:off x="1079645" y="996808"/>
            <a:ext cx="10032709" cy="742315"/>
          </a:xfrm>
          <a:prstGeom prst="rect">
            <a:avLst/>
          </a:prstGeom>
          <a:noFill/>
          <a:ln>
            <a:noFill/>
          </a:ln>
        </p:spPr>
        <p:txBody>
          <a:bodyPr anchorCtr="0" anchor="ctr" bIns="30450" lIns="60950" spcFirstLastPara="1" rIns="60950" wrap="square" tIns="30450">
            <a:normAutofit/>
          </a:bodyPr>
          <a:lstStyle/>
          <a:p>
            <a:pPr indent="0" lvl="0" marL="0" marR="0" rtl="0" algn="ctr">
              <a:lnSpc>
                <a:spcPct val="100000"/>
              </a:lnSpc>
              <a:spcBef>
                <a:spcPts val="0"/>
              </a:spcBef>
              <a:spcAft>
                <a:spcPts val="0"/>
              </a:spcAft>
              <a:buClr>
                <a:schemeClr val="dk1"/>
              </a:buClr>
              <a:buSzPts val="4400"/>
              <a:buFont typeface="Play"/>
              <a:buNone/>
            </a:pPr>
            <a:r>
              <a:rPr b="1" i="0" lang="es" sz="3000" u="none" cap="none" strike="noStrike">
                <a:solidFill>
                  <a:schemeClr val="dk1"/>
                </a:solidFill>
                <a:latin typeface="Proxima Nova"/>
                <a:ea typeface="Proxima Nova"/>
                <a:cs typeface="Proxima Nova"/>
                <a:sym typeface="Proxima Nova"/>
              </a:rPr>
              <a:t>Porcentaje de Cobertura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1"/>
          <p:cNvSpPr txBox="1"/>
          <p:nvPr/>
        </p:nvSpPr>
        <p:spPr>
          <a:xfrm>
            <a:off x="6421050" y="1942175"/>
            <a:ext cx="4884900" cy="239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 sz="2133" u="none" cap="none" strike="noStrike">
                <a:solidFill>
                  <a:schemeClr val="dk1"/>
                </a:solidFill>
                <a:latin typeface="Montserrat"/>
                <a:ea typeface="Montserrat"/>
                <a:cs typeface="Montserrat"/>
                <a:sym typeface="Montserrat"/>
              </a:rPr>
              <a:t>Los estudiantes miden su altura, el largo de los brazos y el largo de un pie para mostrar </a:t>
            </a:r>
            <a:r>
              <a:rPr b="0" i="0" lang="es" sz="2133" u="sng" cap="none" strike="noStrike">
                <a:solidFill>
                  <a:schemeClr val="dk1"/>
                </a:solidFill>
                <a:latin typeface="Montserrat"/>
                <a:ea typeface="Montserrat"/>
                <a:cs typeface="Montserrat"/>
                <a:sym typeface="Montserrat"/>
              </a:rPr>
              <a:t>cómo las partes de un organismo vivo están relacionadas con todo el cuerpo de un individuo (alometría).</a:t>
            </a:r>
            <a:endParaRPr b="0" i="0" sz="933" u="none" cap="none" strike="noStrike">
              <a:solidFill>
                <a:srgbClr val="000000"/>
              </a:solidFill>
              <a:latin typeface="Arial"/>
              <a:ea typeface="Arial"/>
              <a:cs typeface="Arial"/>
              <a:sym typeface="Arial"/>
            </a:endParaRPr>
          </a:p>
        </p:txBody>
      </p:sp>
      <p:sp>
        <p:nvSpPr>
          <p:cNvPr id="422" name="Google Shape;422;p61"/>
          <p:cNvSpPr txBox="1"/>
          <p:nvPr/>
        </p:nvSpPr>
        <p:spPr>
          <a:xfrm>
            <a:off x="1079645" y="916124"/>
            <a:ext cx="10032600" cy="742200"/>
          </a:xfrm>
          <a:prstGeom prst="rect">
            <a:avLst/>
          </a:prstGeom>
          <a:noFill/>
          <a:ln>
            <a:noFill/>
          </a:ln>
        </p:spPr>
        <p:txBody>
          <a:bodyPr anchorCtr="0" anchor="ctr" bIns="30450" lIns="60950" spcFirstLastPara="1" rIns="60950" wrap="square" tIns="30450">
            <a:normAutofit/>
          </a:bodyPr>
          <a:lstStyle/>
          <a:p>
            <a:pPr indent="0" lvl="0" marL="0" marR="0" rtl="0" algn="ctr">
              <a:lnSpc>
                <a:spcPct val="100000"/>
              </a:lnSpc>
              <a:spcBef>
                <a:spcPts val="0"/>
              </a:spcBef>
              <a:spcAft>
                <a:spcPts val="0"/>
              </a:spcAft>
              <a:buClr>
                <a:schemeClr val="dk1"/>
              </a:buClr>
              <a:buSzPts val="4400"/>
              <a:buFont typeface="Play"/>
              <a:buNone/>
            </a:pPr>
            <a:r>
              <a:rPr b="1" i="0" lang="es" sz="3000" u="none" cap="none" strike="noStrike">
                <a:solidFill>
                  <a:schemeClr val="dk1"/>
                </a:solidFill>
                <a:latin typeface="Proxima Nova"/>
                <a:ea typeface="Proxima Nova"/>
                <a:cs typeface="Proxima Nova"/>
                <a:sym typeface="Proxima Nova"/>
              </a:rPr>
              <a:t>Alometría</a:t>
            </a:r>
            <a:endParaRPr/>
          </a:p>
        </p:txBody>
      </p:sp>
      <p:pic>
        <p:nvPicPr>
          <p:cNvPr id="423" name="Google Shape;423;p61"/>
          <p:cNvPicPr preferRelativeResize="0"/>
          <p:nvPr/>
        </p:nvPicPr>
        <p:blipFill rotWithShape="1">
          <a:blip r:embed="rId3">
            <a:alphaModFix/>
          </a:blip>
          <a:srcRect b="0" l="0" r="0" t="0"/>
          <a:stretch/>
        </p:blipFill>
        <p:spPr>
          <a:xfrm>
            <a:off x="834280" y="1765484"/>
            <a:ext cx="5400041" cy="2399030"/>
          </a:xfrm>
          <a:prstGeom prst="rect">
            <a:avLst/>
          </a:prstGeom>
          <a:noFill/>
          <a:ln>
            <a:noFill/>
          </a:ln>
        </p:spPr>
      </p:pic>
      <p:sp>
        <p:nvSpPr>
          <p:cNvPr id="424" name="Google Shape;424;p61"/>
          <p:cNvSpPr txBox="1"/>
          <p:nvPr/>
        </p:nvSpPr>
        <p:spPr>
          <a:xfrm>
            <a:off x="1193849" y="4164534"/>
            <a:ext cx="4680900" cy="7296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i="0" lang="es" sz="2000" u="none" cap="none" strike="noStrike">
                <a:solidFill>
                  <a:srgbClr val="000000"/>
                </a:solidFill>
                <a:latin typeface="Montserrat"/>
                <a:ea typeface="Montserrat"/>
                <a:cs typeface="Montserrat"/>
                <a:sym typeface="Montserrat"/>
              </a:rPr>
              <a:t>y = mx + b </a:t>
            </a:r>
            <a:endParaRPr i="0" sz="2000" u="none" cap="none" strike="noStrike">
              <a:solidFill>
                <a:srgbClr val="000000"/>
              </a:solidFill>
              <a:latin typeface="Montserrat"/>
              <a:ea typeface="Montserrat"/>
              <a:cs typeface="Montserrat"/>
              <a:sym typeface="Montserrat"/>
            </a:endParaRPr>
          </a:p>
          <a:p>
            <a:pPr indent="0" lvl="0" marL="0" marR="0" rtl="0" algn="ctr">
              <a:lnSpc>
                <a:spcPct val="107000"/>
              </a:lnSpc>
              <a:spcBef>
                <a:spcPts val="0"/>
              </a:spcBef>
              <a:spcAft>
                <a:spcPts val="0"/>
              </a:spcAft>
              <a:buNone/>
            </a:pPr>
            <a:r>
              <a:rPr i="0" lang="es" sz="2000" u="none" cap="none" strike="noStrike">
                <a:solidFill>
                  <a:srgbClr val="000000"/>
                </a:solidFill>
                <a:latin typeface="Montserrat"/>
                <a:ea typeface="Montserrat"/>
                <a:cs typeface="Montserrat"/>
                <a:sym typeface="Montserrat"/>
              </a:rPr>
              <a:t>(ecuación lineal – función lineal) </a:t>
            </a:r>
            <a:endParaRPr i="0" sz="2000" u="none" cap="none" strike="noStrike">
              <a:solidFill>
                <a:srgbClr val="000000"/>
              </a:solidFill>
              <a:latin typeface="Montserrat"/>
              <a:ea typeface="Montserrat"/>
              <a:cs typeface="Montserrat"/>
              <a:sym typeface="Montserrat"/>
            </a:endParaRPr>
          </a:p>
        </p:txBody>
      </p:sp>
      <p:sp>
        <p:nvSpPr>
          <p:cNvPr id="425" name="Google Shape;425;p61"/>
          <p:cNvSpPr txBox="1"/>
          <p:nvPr/>
        </p:nvSpPr>
        <p:spPr>
          <a:xfrm>
            <a:off x="647550" y="5082500"/>
            <a:ext cx="5773500" cy="738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i="0" lang="es" sz="1400" u="none" cap="none" strike="noStrike">
                <a:solidFill>
                  <a:srgbClr val="000000"/>
                </a:solidFill>
                <a:latin typeface="Montserrat"/>
                <a:ea typeface="Montserrat"/>
                <a:cs typeface="Montserrat"/>
                <a:sym typeface="Montserrat"/>
              </a:rPr>
              <a:t>donde </a:t>
            </a:r>
            <a:endParaRPr>
              <a:latin typeface="Montserrat"/>
              <a:ea typeface="Montserrat"/>
              <a:cs typeface="Montserrat"/>
              <a:sym typeface="Montserrat"/>
            </a:endParaRPr>
          </a:p>
          <a:p>
            <a:pPr indent="0" lvl="0" marL="0" marR="0" rtl="0" algn="just">
              <a:lnSpc>
                <a:spcPct val="100000"/>
              </a:lnSpc>
              <a:spcBef>
                <a:spcPts val="0"/>
              </a:spcBef>
              <a:spcAft>
                <a:spcPts val="0"/>
              </a:spcAft>
              <a:buNone/>
            </a:pPr>
            <a:r>
              <a:rPr i="0" lang="es" sz="1400" u="none" cap="none" strike="noStrike">
                <a:solidFill>
                  <a:srgbClr val="000000"/>
                </a:solidFill>
                <a:latin typeface="Montserrat"/>
                <a:ea typeface="Montserrat"/>
                <a:cs typeface="Montserrat"/>
                <a:sym typeface="Montserrat"/>
              </a:rPr>
              <a:t>y = tamaño del cuerpo, x = tamaño de la parte del cuerpo,</a:t>
            </a:r>
            <a:endParaRPr>
              <a:latin typeface="Montserrat"/>
              <a:ea typeface="Montserrat"/>
              <a:cs typeface="Montserrat"/>
              <a:sym typeface="Montserrat"/>
            </a:endParaRPr>
          </a:p>
          <a:p>
            <a:pPr indent="0" lvl="0" marL="0" marR="0" rtl="0" algn="just">
              <a:lnSpc>
                <a:spcPct val="100000"/>
              </a:lnSpc>
              <a:spcBef>
                <a:spcPts val="0"/>
              </a:spcBef>
              <a:spcAft>
                <a:spcPts val="0"/>
              </a:spcAft>
              <a:buNone/>
            </a:pPr>
            <a:r>
              <a:rPr i="0" lang="es" sz="1400" u="none" cap="none" strike="noStrike">
                <a:solidFill>
                  <a:srgbClr val="000000"/>
                </a:solidFill>
                <a:latin typeface="Montserrat"/>
                <a:ea typeface="Montserrat"/>
                <a:cs typeface="Montserrat"/>
                <a:sym typeface="Montserrat"/>
              </a:rPr>
              <a:t>m = pendiente, b = valor de la intersección de una línea recta.</a:t>
            </a:r>
            <a:endParaRPr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2"/>
          <p:cNvSpPr txBox="1"/>
          <p:nvPr/>
        </p:nvSpPr>
        <p:spPr>
          <a:xfrm>
            <a:off x="764650" y="1443350"/>
            <a:ext cx="6126000" cy="3074100"/>
          </a:xfrm>
          <a:prstGeom prst="rect">
            <a:avLst/>
          </a:prstGeom>
          <a:noFill/>
          <a:ln>
            <a:noFill/>
          </a:ln>
        </p:spPr>
        <p:txBody>
          <a:bodyPr anchorCtr="0" anchor="t" bIns="45700" lIns="91425" spcFirstLastPara="1" rIns="91425" wrap="square" tIns="45700">
            <a:normAutofit fontScale="85000" lnSpcReduction="10000"/>
          </a:bodyPr>
          <a:lstStyle/>
          <a:p>
            <a:pPr indent="-343728" lvl="0" marL="457200" marR="0" rtl="0" algn="l">
              <a:lnSpc>
                <a:spcPct val="100000"/>
              </a:lnSpc>
              <a:spcBef>
                <a:spcPts val="0"/>
              </a:spcBef>
              <a:spcAft>
                <a:spcPts val="0"/>
              </a:spcAft>
              <a:buClr>
                <a:schemeClr val="dk1"/>
              </a:buClr>
              <a:buSzPct val="100000"/>
              <a:buFont typeface="Montserrat"/>
              <a:buChar char="●"/>
            </a:pPr>
            <a:r>
              <a:rPr b="0" i="0" lang="es" sz="2133" u="none" cap="none" strike="noStrike">
                <a:solidFill>
                  <a:schemeClr val="dk1"/>
                </a:solidFill>
                <a:latin typeface="Montserrat"/>
                <a:ea typeface="Montserrat"/>
                <a:cs typeface="Montserrat"/>
                <a:sym typeface="Montserrat"/>
              </a:rPr>
              <a:t>Los estudiantes usan este concepto para comprender cómo se puede usar la circunferencia/DAP (Diámetro a la Altura del Pecho) de los árboles para estimar la biomasa.</a:t>
            </a:r>
            <a:endParaRPr b="0" i="0" sz="933" u="none" cap="none" strike="noStrike">
              <a:solidFill>
                <a:srgbClr val="000000"/>
              </a:solidFill>
              <a:latin typeface="Arial"/>
              <a:ea typeface="Arial"/>
              <a:cs typeface="Arial"/>
              <a:sym typeface="Arial"/>
            </a:endParaRPr>
          </a:p>
          <a:p>
            <a:pPr indent="-343728" lvl="0" marL="457200" marR="0" rtl="0" algn="l">
              <a:lnSpc>
                <a:spcPct val="100000"/>
              </a:lnSpc>
              <a:spcBef>
                <a:spcPts val="1000"/>
              </a:spcBef>
              <a:spcAft>
                <a:spcPts val="0"/>
              </a:spcAft>
              <a:buClr>
                <a:schemeClr val="dk1"/>
              </a:buClr>
              <a:buSzPct val="100000"/>
              <a:buFont typeface="Montserrat"/>
              <a:buChar char="●"/>
            </a:pPr>
            <a:r>
              <a:rPr b="0" i="0" lang="es" sz="2133" u="none" cap="none" strike="noStrike">
                <a:solidFill>
                  <a:schemeClr val="dk1"/>
                </a:solidFill>
                <a:latin typeface="Montserrat"/>
                <a:ea typeface="Montserrat"/>
                <a:cs typeface="Montserrat"/>
                <a:sym typeface="Montserrat"/>
              </a:rPr>
              <a:t>Los estudiantes analizan las relaciones alométricas de los grupos de especies de árboles.</a:t>
            </a:r>
            <a:endParaRPr/>
          </a:p>
          <a:p>
            <a:pPr indent="-343728" lvl="0" marL="457200" marR="0" rtl="0" algn="l">
              <a:lnSpc>
                <a:spcPct val="100000"/>
              </a:lnSpc>
              <a:spcBef>
                <a:spcPts val="1200"/>
              </a:spcBef>
              <a:spcAft>
                <a:spcPts val="1000"/>
              </a:spcAft>
              <a:buClr>
                <a:schemeClr val="dk1"/>
              </a:buClr>
              <a:buSzPct val="100000"/>
              <a:buFont typeface="Montserrat"/>
              <a:buChar char="●"/>
            </a:pPr>
            <a:r>
              <a:rPr b="0" i="0" lang="es" sz="2133" u="none" cap="none" strike="noStrike">
                <a:solidFill>
                  <a:schemeClr val="dk1"/>
                </a:solidFill>
                <a:latin typeface="Montserrat"/>
                <a:ea typeface="Montserrat"/>
                <a:cs typeface="Montserrat"/>
                <a:sym typeface="Montserrat"/>
              </a:rPr>
              <a:t>No todas las relaciones alométricas son lineales, como la relación entre el DAP (DBH Diameter at breast height) del árbol y la biomasa.</a:t>
            </a:r>
            <a:endParaRPr b="0" i="0" sz="2133" u="none" cap="none" strike="noStrike">
              <a:solidFill>
                <a:schemeClr val="dk1"/>
              </a:solidFill>
              <a:latin typeface="Montserrat"/>
              <a:ea typeface="Montserrat"/>
              <a:cs typeface="Montserrat"/>
              <a:sym typeface="Montserrat"/>
            </a:endParaRPr>
          </a:p>
        </p:txBody>
      </p:sp>
      <p:pic>
        <p:nvPicPr>
          <p:cNvPr descr="Image shows a graph of Predicted Biomass in kilograms against dbh in centimeters for: 1) maple/oak/hickory/beech 2) soft maple/birch 3) Douglas - fir 4) mixed hardwood 5) true fir/hemlock 6) aspen/alder/cottonwood/willow 7) spruce 8) pine 9) cedar/larch 10) woodland. All curves graphed seemed to be exponential." id="431" name="Google Shape;431;p62"/>
          <p:cNvPicPr preferRelativeResize="0"/>
          <p:nvPr/>
        </p:nvPicPr>
        <p:blipFill rotWithShape="1">
          <a:blip r:embed="rId3">
            <a:alphaModFix/>
          </a:blip>
          <a:srcRect b="0" l="0" r="0" t="0"/>
          <a:stretch/>
        </p:blipFill>
        <p:spPr>
          <a:xfrm>
            <a:off x="7130143" y="1443355"/>
            <a:ext cx="4322790" cy="4514004"/>
          </a:xfrm>
          <a:prstGeom prst="rect">
            <a:avLst/>
          </a:prstGeom>
          <a:noFill/>
          <a:ln>
            <a:noFill/>
          </a:ln>
        </p:spPr>
      </p:pic>
      <p:sp>
        <p:nvSpPr>
          <p:cNvPr descr="Jenkins et al. 2003" id="432" name="Google Shape;432;p62"/>
          <p:cNvSpPr txBox="1"/>
          <p:nvPr/>
        </p:nvSpPr>
        <p:spPr>
          <a:xfrm>
            <a:off x="8426411" y="5957359"/>
            <a:ext cx="1866182" cy="27699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1200" u="none" cap="none" strike="noStrike">
                <a:solidFill>
                  <a:srgbClr val="000000"/>
                </a:solidFill>
                <a:latin typeface="Arial"/>
                <a:ea typeface="Arial"/>
                <a:cs typeface="Arial"/>
                <a:sym typeface="Arial"/>
              </a:rPr>
              <a:t>Jenkins et al. 2003</a:t>
            </a:r>
            <a:endParaRPr b="0" i="0" sz="933" u="none" cap="none" strike="noStrike">
              <a:solidFill>
                <a:srgbClr val="000000"/>
              </a:solidFill>
              <a:latin typeface="Arial"/>
              <a:ea typeface="Arial"/>
              <a:cs typeface="Arial"/>
              <a:sym typeface="Arial"/>
            </a:endParaRPr>
          </a:p>
        </p:txBody>
      </p:sp>
      <p:sp>
        <p:nvSpPr>
          <p:cNvPr id="433" name="Google Shape;433;p62"/>
          <p:cNvSpPr txBox="1"/>
          <p:nvPr/>
        </p:nvSpPr>
        <p:spPr>
          <a:xfrm>
            <a:off x="949017" y="701040"/>
            <a:ext cx="10032709" cy="742315"/>
          </a:xfrm>
          <a:prstGeom prst="rect">
            <a:avLst/>
          </a:prstGeom>
          <a:noFill/>
          <a:ln>
            <a:noFill/>
          </a:ln>
        </p:spPr>
        <p:txBody>
          <a:bodyPr anchorCtr="0" anchor="ctr" bIns="30450" lIns="60950" spcFirstLastPara="1" rIns="60950" wrap="square" tIns="30450">
            <a:normAutofit/>
          </a:bodyPr>
          <a:lstStyle/>
          <a:p>
            <a:pPr indent="0" lvl="0" marL="0" marR="0" rtl="0" algn="ctr">
              <a:lnSpc>
                <a:spcPct val="100000"/>
              </a:lnSpc>
              <a:spcBef>
                <a:spcPts val="0"/>
              </a:spcBef>
              <a:spcAft>
                <a:spcPts val="0"/>
              </a:spcAft>
              <a:buClr>
                <a:schemeClr val="dk1"/>
              </a:buClr>
              <a:buSzPts val="4400"/>
              <a:buFont typeface="Play"/>
              <a:buNone/>
            </a:pPr>
            <a:r>
              <a:rPr b="1" i="0" lang="es" sz="3000" u="none" cap="none" strike="noStrike">
                <a:solidFill>
                  <a:schemeClr val="dk1"/>
                </a:solidFill>
                <a:latin typeface="Proxima Nova"/>
                <a:ea typeface="Proxima Nova"/>
                <a:cs typeface="Proxima Nova"/>
                <a:sym typeface="Proxima Nova"/>
              </a:rPr>
              <a:t>Alometría</a:t>
            </a:r>
            <a:endParaRPr b="1" i="0" sz="3000" u="none" cap="none" strike="noStrike">
              <a:solidFill>
                <a:schemeClr val="dk1"/>
              </a:solidFill>
              <a:latin typeface="Proxima Nova"/>
              <a:ea typeface="Proxima Nova"/>
              <a:cs typeface="Proxima Nova"/>
              <a:sym typeface="Proxima Nova"/>
            </a:endParaRPr>
          </a:p>
        </p:txBody>
      </p:sp>
      <p:sp>
        <p:nvSpPr>
          <p:cNvPr id="434" name="Google Shape;434;p62"/>
          <p:cNvSpPr txBox="1"/>
          <p:nvPr/>
        </p:nvSpPr>
        <p:spPr>
          <a:xfrm>
            <a:off x="1204195" y="5295783"/>
            <a:ext cx="52470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s" sz="1400" u="none" cap="none" strike="noStrike">
                <a:solidFill>
                  <a:srgbClr val="000000"/>
                </a:solidFill>
                <a:latin typeface="Montserrat"/>
                <a:ea typeface="Montserrat"/>
                <a:cs typeface="Montserrat"/>
                <a:sym typeface="Montserrat"/>
              </a:rPr>
              <a:t>donde </a:t>
            </a:r>
            <a:endParaRPr>
              <a:latin typeface="Montserrat"/>
              <a:ea typeface="Montserrat"/>
              <a:cs typeface="Montserrat"/>
              <a:sym typeface="Montserrat"/>
            </a:endParaRPr>
          </a:p>
          <a:p>
            <a:pPr indent="0" lvl="0" marL="0" marR="0" rtl="0" algn="l">
              <a:lnSpc>
                <a:spcPct val="100000"/>
              </a:lnSpc>
              <a:spcBef>
                <a:spcPts val="0"/>
              </a:spcBef>
              <a:spcAft>
                <a:spcPts val="0"/>
              </a:spcAft>
              <a:buNone/>
            </a:pPr>
            <a:r>
              <a:rPr i="0" lang="es" sz="1400" u="none" cap="none" strike="noStrike">
                <a:solidFill>
                  <a:srgbClr val="000000"/>
                </a:solidFill>
                <a:latin typeface="Montserrat"/>
                <a:ea typeface="Montserrat"/>
                <a:cs typeface="Montserrat"/>
                <a:sym typeface="Montserrat"/>
              </a:rPr>
              <a:t>ln = logaritmo natural o logaritmo en base</a:t>
            </a:r>
            <a:r>
              <a:rPr i="1" lang="es" sz="1400" u="none" cap="none" strike="noStrike">
                <a:solidFill>
                  <a:srgbClr val="000000"/>
                </a:solidFill>
                <a:latin typeface="Montserrat"/>
                <a:ea typeface="Montserrat"/>
                <a:cs typeface="Montserrat"/>
                <a:sym typeface="Montserrat"/>
              </a:rPr>
              <a:t> e</a:t>
            </a:r>
            <a:endParaRPr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s">
                <a:latin typeface="Montserrat"/>
                <a:ea typeface="Montserrat"/>
                <a:cs typeface="Montserrat"/>
                <a:sym typeface="Montserrat"/>
              </a:rPr>
              <a:t>DBH = diámetro a la altura del pecho</a:t>
            </a:r>
            <a:endParaRPr>
              <a:latin typeface="Montserrat"/>
              <a:ea typeface="Montserrat"/>
              <a:cs typeface="Montserrat"/>
              <a:sym typeface="Montserrat"/>
            </a:endParaRPr>
          </a:p>
        </p:txBody>
      </p:sp>
      <p:sp>
        <p:nvSpPr>
          <p:cNvPr id="435" name="Google Shape;435;p62"/>
          <p:cNvSpPr txBox="1"/>
          <p:nvPr/>
        </p:nvSpPr>
        <p:spPr>
          <a:xfrm>
            <a:off x="1520317" y="4626580"/>
            <a:ext cx="4322700" cy="307800"/>
          </a:xfrm>
          <a:prstGeom prst="rect">
            <a:avLst/>
          </a:prstGeom>
          <a:blipFill rotWithShape="1">
            <a:blip r:embed="rId4">
              <a:alphaModFix/>
            </a:blip>
            <a:stretch>
              <a:fillRect b="-37251"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 sz="1400" u="none" cap="none" strike="noStrike">
                <a:latin typeface="Arial"/>
                <a:ea typeface="Arial"/>
                <a:cs typeface="Arial"/>
                <a:sym typeface="Arial"/>
              </a:rPr>
              <a: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g1f59484b72c_1_1"/>
          <p:cNvSpPr txBox="1"/>
          <p:nvPr/>
        </p:nvSpPr>
        <p:spPr>
          <a:xfrm>
            <a:off x="949017" y="701040"/>
            <a:ext cx="10032600" cy="742200"/>
          </a:xfrm>
          <a:prstGeom prst="rect">
            <a:avLst/>
          </a:prstGeom>
          <a:noFill/>
          <a:ln>
            <a:noFill/>
          </a:ln>
        </p:spPr>
        <p:txBody>
          <a:bodyPr anchorCtr="0" anchor="ctr" bIns="30450" lIns="60950" spcFirstLastPara="1" rIns="60950" wrap="square" tIns="30450">
            <a:normAutofit/>
          </a:bodyPr>
          <a:lstStyle/>
          <a:p>
            <a:pPr indent="0" lvl="0" marL="0" marR="0" rtl="0" algn="ctr">
              <a:lnSpc>
                <a:spcPct val="100000"/>
              </a:lnSpc>
              <a:spcBef>
                <a:spcPts val="0"/>
              </a:spcBef>
              <a:spcAft>
                <a:spcPts val="0"/>
              </a:spcAft>
              <a:buClr>
                <a:schemeClr val="dk1"/>
              </a:buClr>
              <a:buSzPts val="4400"/>
              <a:buFont typeface="Play"/>
              <a:buNone/>
            </a:pPr>
            <a:r>
              <a:rPr b="1" lang="es" sz="3000">
                <a:solidFill>
                  <a:schemeClr val="dk1"/>
                </a:solidFill>
                <a:latin typeface="Proxima Nova"/>
                <a:ea typeface="Proxima Nova"/>
                <a:cs typeface="Proxima Nova"/>
                <a:sym typeface="Proxima Nova"/>
              </a:rPr>
              <a:t>Selección del sitio de muestreo</a:t>
            </a:r>
            <a:endParaRPr b="1" i="0" sz="3000" u="none" cap="none" strike="noStrike">
              <a:solidFill>
                <a:schemeClr val="dk1"/>
              </a:solidFill>
              <a:latin typeface="Proxima Nova"/>
              <a:ea typeface="Proxima Nova"/>
              <a:cs typeface="Proxima Nova"/>
              <a:sym typeface="Proxima Nova"/>
            </a:endParaRPr>
          </a:p>
        </p:txBody>
      </p:sp>
      <p:sp>
        <p:nvSpPr>
          <p:cNvPr id="441" name="Google Shape;441;g1f59484b72c_1_1"/>
          <p:cNvSpPr txBox="1"/>
          <p:nvPr/>
        </p:nvSpPr>
        <p:spPr>
          <a:xfrm>
            <a:off x="778802" y="1773635"/>
            <a:ext cx="8289600" cy="4914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b="0" i="0" lang="es" sz="2000" u="none" cap="none" strike="noStrike">
                <a:solidFill>
                  <a:srgbClr val="000000"/>
                </a:solidFill>
                <a:latin typeface="Montserrat"/>
                <a:ea typeface="Montserrat"/>
                <a:cs typeface="Montserrat"/>
                <a:sym typeface="Montserrat"/>
              </a:rPr>
              <a:t>Determine si su sitio es un sitio "estándar" o "no estándar":</a:t>
            </a:r>
            <a:endParaRPr/>
          </a:p>
        </p:txBody>
      </p:sp>
      <p:sp>
        <p:nvSpPr>
          <p:cNvPr id="442" name="Google Shape;442;g1f59484b72c_1_1"/>
          <p:cNvSpPr txBox="1"/>
          <p:nvPr/>
        </p:nvSpPr>
        <p:spPr>
          <a:xfrm>
            <a:off x="8130821" y="1250152"/>
            <a:ext cx="3361500" cy="646200"/>
          </a:xfrm>
          <a:prstGeom prst="rect">
            <a:avLst/>
          </a:prstGeom>
          <a:noFill/>
          <a:ln>
            <a:noFill/>
          </a:ln>
        </p:spPr>
        <p:txBody>
          <a:bodyPr anchorCtr="0" anchor="t" bIns="30450" lIns="60950" spcFirstLastPara="1" rIns="60950" wrap="square" tIns="30450">
            <a:normAutofit lnSpcReduction="10000"/>
          </a:bodyPr>
          <a:lstStyle/>
          <a:p>
            <a:pPr indent="0" lvl="0" marL="0" marR="0" rtl="0" algn="r">
              <a:lnSpc>
                <a:spcPct val="100000"/>
              </a:lnSpc>
              <a:spcBef>
                <a:spcPts val="0"/>
              </a:spcBef>
              <a:spcAft>
                <a:spcPts val="0"/>
              </a:spcAft>
              <a:buNone/>
            </a:pPr>
            <a:r>
              <a:rPr b="0" i="1" lang="es" sz="1400" u="none" cap="none" strike="noStrike">
                <a:solidFill>
                  <a:srgbClr val="000000"/>
                </a:solidFill>
                <a:latin typeface="Montserrat"/>
                <a:ea typeface="Montserrat"/>
                <a:cs typeface="Montserrat"/>
                <a:sym typeface="Montserrat"/>
              </a:rPr>
              <a:t>La selección del sitio se puede completar con o sin la participación de los estudiantes.</a:t>
            </a:r>
            <a:endParaRPr b="0" i="0" sz="1400" u="none" cap="none" strike="noStrike">
              <a:solidFill>
                <a:srgbClr val="000000"/>
              </a:solidFill>
              <a:latin typeface="Montserrat"/>
              <a:ea typeface="Montserrat"/>
              <a:cs typeface="Montserrat"/>
              <a:sym typeface="Montserrat"/>
            </a:endParaRPr>
          </a:p>
        </p:txBody>
      </p:sp>
      <p:sp>
        <p:nvSpPr>
          <p:cNvPr id="443" name="Google Shape;443;g1f59484b72c_1_1"/>
          <p:cNvSpPr txBox="1"/>
          <p:nvPr/>
        </p:nvSpPr>
        <p:spPr>
          <a:xfrm>
            <a:off x="857780" y="4735285"/>
            <a:ext cx="8131800" cy="1386900"/>
          </a:xfrm>
          <a:prstGeom prst="rect">
            <a:avLst/>
          </a:prstGeom>
          <a:noFill/>
          <a:ln>
            <a:noFill/>
          </a:ln>
        </p:spPr>
        <p:txBody>
          <a:bodyPr anchorCtr="0" anchor="t" bIns="30450" lIns="60950" spcFirstLastPara="1" rIns="60950" wrap="square" tIns="30450">
            <a:normAutofit/>
          </a:bodyPr>
          <a:lstStyle/>
          <a:p>
            <a:pPr indent="-349266" lvl="0" marL="349266" marR="0" rtl="0" algn="l">
              <a:lnSpc>
                <a:spcPct val="110000"/>
              </a:lnSpc>
              <a:spcBef>
                <a:spcPts val="0"/>
              </a:spcBef>
              <a:spcAft>
                <a:spcPts val="0"/>
              </a:spcAft>
              <a:buNone/>
            </a:pPr>
            <a:r>
              <a:rPr b="0" i="0" lang="es" sz="2000" u="sng" cap="none" strike="noStrike">
                <a:solidFill>
                  <a:srgbClr val="000000"/>
                </a:solidFill>
                <a:latin typeface="Montserrat"/>
                <a:ea typeface="Montserrat"/>
                <a:cs typeface="Montserrat"/>
                <a:sym typeface="Montserrat"/>
              </a:rPr>
              <a:t>Sitio no estándar</a:t>
            </a:r>
            <a:r>
              <a:rPr b="0" i="0" lang="es" sz="2000" u="none" cap="none" strike="noStrike">
                <a:solidFill>
                  <a:srgbClr val="000000"/>
                </a:solidFill>
                <a:latin typeface="Montserrat"/>
                <a:ea typeface="Montserrat"/>
                <a:cs typeface="Montserrat"/>
                <a:sym typeface="Montserrat"/>
              </a:rPr>
              <a:t> – un área accesible de 225 m</a:t>
            </a:r>
            <a:r>
              <a:rPr b="0" baseline="30000" i="0" lang="es" sz="2000" u="none" cap="none" strike="noStrike">
                <a:solidFill>
                  <a:srgbClr val="000000"/>
                </a:solidFill>
                <a:latin typeface="Montserrat"/>
                <a:ea typeface="Montserrat"/>
                <a:cs typeface="Montserrat"/>
                <a:sym typeface="Montserrat"/>
              </a:rPr>
              <a:t>2</a:t>
            </a:r>
            <a:r>
              <a:rPr b="0" i="0" lang="es" sz="2000" u="none" cap="none" strike="noStrike">
                <a:solidFill>
                  <a:srgbClr val="000000"/>
                </a:solidFill>
                <a:latin typeface="Montserrat"/>
                <a:ea typeface="Montserrat"/>
                <a:cs typeface="Montserrat"/>
                <a:sym typeface="Montserrat"/>
              </a:rPr>
              <a:t> (15m x 15m)  con algo de vegetación y alguna interferencia humana (ej. Un parque local, una manzana o el área de la escuela en sí). </a:t>
            </a:r>
            <a:endParaRPr b="1" i="0" sz="2000" u="none" cap="none" strike="noStrike">
              <a:solidFill>
                <a:srgbClr val="FF0000"/>
              </a:solidFill>
              <a:latin typeface="Montserrat"/>
              <a:ea typeface="Montserrat"/>
              <a:cs typeface="Montserrat"/>
              <a:sym typeface="Montserrat"/>
            </a:endParaRPr>
          </a:p>
        </p:txBody>
      </p:sp>
      <p:pic>
        <p:nvPicPr>
          <p:cNvPr descr="Image shows an icon of trees and 4 geometric shapes with 2 arrows crossing the center of each of the shapes, one arrow horizontally and the other vertically. One shape is a rectangle longer than wider; next is a rectangle wider than longer, next is a quadrilateral not square not rectangle; and the last one is an oval." id="444" name="Google Shape;444;g1f59484b72c_1_1"/>
          <p:cNvPicPr preferRelativeResize="0"/>
          <p:nvPr/>
        </p:nvPicPr>
        <p:blipFill rotWithShape="1">
          <a:blip r:embed="rId3">
            <a:alphaModFix/>
          </a:blip>
          <a:srcRect b="0" l="0" r="0" t="0"/>
          <a:stretch/>
        </p:blipFill>
        <p:spPr>
          <a:xfrm>
            <a:off x="9525000" y="2142263"/>
            <a:ext cx="1727199" cy="2173543"/>
          </a:xfrm>
          <a:prstGeom prst="rect">
            <a:avLst/>
          </a:prstGeom>
          <a:noFill/>
          <a:ln>
            <a:noFill/>
          </a:ln>
        </p:spPr>
      </p:pic>
      <p:pic>
        <p:nvPicPr>
          <p:cNvPr descr="Image shows an icon of buildings with little vegetation. Below it there are two shapes, the first one is a trapezoid and the second one is a triangle. Both shapes have  other small shapes of different sorts inside them. " id="445" name="Google Shape;445;g1f59484b72c_1_1"/>
          <p:cNvPicPr preferRelativeResize="0"/>
          <p:nvPr/>
        </p:nvPicPr>
        <p:blipFill rotWithShape="1">
          <a:blip r:embed="rId4">
            <a:alphaModFix/>
          </a:blip>
          <a:srcRect b="0" l="0" r="0" t="0"/>
          <a:stretch/>
        </p:blipFill>
        <p:spPr>
          <a:xfrm>
            <a:off x="9387374" y="4359803"/>
            <a:ext cx="2344778" cy="1817551"/>
          </a:xfrm>
          <a:prstGeom prst="rect">
            <a:avLst/>
          </a:prstGeom>
          <a:noFill/>
          <a:ln>
            <a:noFill/>
          </a:ln>
        </p:spPr>
      </p:pic>
      <p:sp>
        <p:nvSpPr>
          <p:cNvPr id="446" name="Google Shape;446;g1f59484b72c_1_1"/>
          <p:cNvSpPr txBox="1"/>
          <p:nvPr/>
        </p:nvSpPr>
        <p:spPr>
          <a:xfrm>
            <a:off x="778802" y="2684590"/>
            <a:ext cx="8289600" cy="1631700"/>
          </a:xfrm>
          <a:prstGeom prst="rect">
            <a:avLst/>
          </a:prstGeom>
          <a:noFill/>
          <a:ln>
            <a:noFill/>
          </a:ln>
        </p:spPr>
        <p:txBody>
          <a:bodyPr anchorCtr="0" anchor="t" bIns="45700" lIns="91425" spcFirstLastPara="1" rIns="91425" wrap="square" tIns="45700">
            <a:spAutoFit/>
          </a:bodyPr>
          <a:lstStyle/>
          <a:p>
            <a:pPr indent="-349266" lvl="0" marL="349266" marR="0" rtl="0" algn="l">
              <a:lnSpc>
                <a:spcPct val="100000"/>
              </a:lnSpc>
              <a:spcBef>
                <a:spcPts val="0"/>
              </a:spcBef>
              <a:spcAft>
                <a:spcPts val="0"/>
              </a:spcAft>
              <a:buNone/>
            </a:pPr>
            <a:r>
              <a:rPr b="0" i="0" lang="es" sz="2000" u="sng" cap="none" strike="noStrike">
                <a:solidFill>
                  <a:srgbClr val="000000"/>
                </a:solidFill>
                <a:latin typeface="Montserrat"/>
                <a:ea typeface="Montserrat"/>
                <a:cs typeface="Montserrat"/>
                <a:sym typeface="Montserrat"/>
              </a:rPr>
              <a:t>Sitio Estándar</a:t>
            </a:r>
            <a:r>
              <a:rPr b="0" i="0" lang="es" sz="2000" u="none" cap="none" strike="noStrike">
                <a:solidFill>
                  <a:srgbClr val="000000"/>
                </a:solidFill>
                <a:latin typeface="Montserrat"/>
                <a:ea typeface="Montserrat"/>
                <a:cs typeface="Montserrat"/>
                <a:sym typeface="Montserrat"/>
              </a:rPr>
              <a:t> – un área accesible de por lo menos 225m</a:t>
            </a:r>
            <a:r>
              <a:rPr b="0" baseline="30000" i="0" lang="es" sz="2000" u="none" cap="none" strike="noStrike">
                <a:solidFill>
                  <a:srgbClr val="000000"/>
                </a:solidFill>
                <a:latin typeface="Montserrat"/>
                <a:ea typeface="Montserrat"/>
                <a:cs typeface="Montserrat"/>
                <a:sym typeface="Montserrat"/>
              </a:rPr>
              <a:t>2</a:t>
            </a:r>
            <a:r>
              <a:rPr b="0" i="0" lang="es" sz="2000" u="none" cap="none" strike="noStrike">
                <a:solidFill>
                  <a:srgbClr val="000000"/>
                </a:solidFill>
                <a:latin typeface="Montserrat"/>
                <a:ea typeface="Montserrat"/>
                <a:cs typeface="Montserrat"/>
                <a:sym typeface="Montserrat"/>
              </a:rPr>
              <a:t> (15m x 15m) de vegetación contigua (bosque, matorral, pradera). El objetivo es un área de 30 m x 30 m (900 m</a:t>
            </a:r>
            <a:r>
              <a:rPr b="0" baseline="30000" i="0" lang="es" sz="2000" u="none" cap="none" strike="noStrike">
                <a:solidFill>
                  <a:srgbClr val="000000"/>
                </a:solidFill>
                <a:latin typeface="Montserrat"/>
                <a:ea typeface="Montserrat"/>
                <a:cs typeface="Montserrat"/>
                <a:sym typeface="Montserrat"/>
              </a:rPr>
              <a:t>2</a:t>
            </a:r>
            <a:r>
              <a:rPr b="0" i="0" lang="es" sz="2000" u="none" cap="none" strike="noStrike">
                <a:solidFill>
                  <a:srgbClr val="000000"/>
                </a:solidFill>
                <a:latin typeface="Montserrat"/>
                <a:ea typeface="Montserrat"/>
                <a:cs typeface="Montserrat"/>
                <a:sym typeface="Montserrat"/>
              </a:rPr>
              <a:t>). Un área más pequeña o de forma diferente puede servir modificando protocolo de mapeo de árboles para que se adapte a su sitio.</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9"/>
          <p:cNvSpPr txBox="1"/>
          <p:nvPr/>
        </p:nvSpPr>
        <p:spPr>
          <a:xfrm>
            <a:off x="603197" y="699206"/>
            <a:ext cx="9198418" cy="809101"/>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Carbono: un componente fundamental de la vida</a:t>
            </a:r>
            <a:endParaRPr/>
          </a:p>
        </p:txBody>
      </p:sp>
      <p:sp>
        <p:nvSpPr>
          <p:cNvPr id="122" name="Google Shape;122;p29"/>
          <p:cNvSpPr txBox="1"/>
          <p:nvPr/>
        </p:nvSpPr>
        <p:spPr>
          <a:xfrm>
            <a:off x="965201" y="1452880"/>
            <a:ext cx="8534399" cy="2743200"/>
          </a:xfrm>
          <a:prstGeom prst="rect">
            <a:avLst/>
          </a:prstGeom>
          <a:noFill/>
          <a:ln>
            <a:noFill/>
          </a:ln>
        </p:spPr>
        <p:txBody>
          <a:bodyPr anchorCtr="0" anchor="t" bIns="45700" lIns="91425" spcFirstLastPara="1" rIns="91425" wrap="square" tIns="45700">
            <a:normAutofit fontScale="85000" lnSpcReduction="20000"/>
          </a:bodyPr>
          <a:lstStyle/>
          <a:p>
            <a:pPr indent="-152408" lvl="0" marL="152408" marR="0" rtl="0" algn="l">
              <a:lnSpc>
                <a:spcPct val="110000"/>
              </a:lnSpc>
              <a:spcBef>
                <a:spcPts val="0"/>
              </a:spcBef>
              <a:spcAft>
                <a:spcPts val="0"/>
              </a:spcAft>
              <a:buClr>
                <a:srgbClr val="000000"/>
              </a:buClr>
              <a:buSzPct val="100000"/>
              <a:buFont typeface="Arial"/>
              <a:buChar char="•"/>
            </a:pPr>
            <a:r>
              <a:rPr b="0" i="0" lang="es" sz="2800" u="none" cap="none" strike="noStrike">
                <a:solidFill>
                  <a:schemeClr val="dk2"/>
                </a:solidFill>
                <a:latin typeface="Montserrat"/>
                <a:ea typeface="Montserrat"/>
                <a:cs typeface="Montserrat"/>
                <a:sym typeface="Montserrat"/>
              </a:rPr>
              <a:t>El elemento más abundante en los seres vivos.</a:t>
            </a:r>
            <a:endParaRPr b="0" i="0" sz="933" u="none" cap="none" strike="noStrike">
              <a:solidFill>
                <a:srgbClr val="000000"/>
              </a:solidFill>
              <a:latin typeface="Arial"/>
              <a:ea typeface="Arial"/>
              <a:cs typeface="Arial"/>
              <a:sym typeface="Arial"/>
            </a:endParaRPr>
          </a:p>
          <a:p>
            <a:pPr indent="-1269" lvl="0" marL="152408" marR="0" rtl="0" algn="l">
              <a:lnSpc>
                <a:spcPct val="110000"/>
              </a:lnSpc>
              <a:spcBef>
                <a:spcPts val="1200"/>
              </a:spcBef>
              <a:spcAft>
                <a:spcPts val="0"/>
              </a:spcAft>
              <a:buNone/>
            </a:pPr>
            <a:r>
              <a:t/>
            </a:r>
            <a:endParaRPr b="0" i="0" sz="2800" u="none" cap="none" strike="noStrike">
              <a:solidFill>
                <a:schemeClr val="dk2"/>
              </a:solidFill>
              <a:latin typeface="Montserrat"/>
              <a:ea typeface="Montserrat"/>
              <a:cs typeface="Montserrat"/>
              <a:sym typeface="Montserrat"/>
            </a:endParaRPr>
          </a:p>
          <a:p>
            <a:pPr indent="-152408" lvl="0" marL="152408" marR="0" rtl="0" algn="l">
              <a:lnSpc>
                <a:spcPct val="110000"/>
              </a:lnSpc>
              <a:spcBef>
                <a:spcPts val="1200"/>
              </a:spcBef>
              <a:spcAft>
                <a:spcPts val="0"/>
              </a:spcAft>
              <a:buClr>
                <a:srgbClr val="000000"/>
              </a:buClr>
              <a:buSzPct val="100000"/>
              <a:buFont typeface="Arial"/>
              <a:buChar char="•"/>
            </a:pPr>
            <a:r>
              <a:rPr b="0" i="0" lang="es" sz="2800" u="none" cap="none" strike="noStrike">
                <a:solidFill>
                  <a:schemeClr val="dk2"/>
                </a:solidFill>
                <a:latin typeface="Montserrat"/>
                <a:ea typeface="Montserrat"/>
                <a:cs typeface="Montserrat"/>
                <a:sym typeface="Montserrat"/>
              </a:rPr>
              <a:t>Representa el 45-50% de la masa total de la biósfera.</a:t>
            </a:r>
            <a:endParaRPr b="0" i="0" sz="933" u="none" cap="none" strike="noStrike">
              <a:solidFill>
                <a:srgbClr val="000000"/>
              </a:solidFill>
              <a:latin typeface="Arial"/>
              <a:ea typeface="Arial"/>
              <a:cs typeface="Arial"/>
              <a:sym typeface="Arial"/>
            </a:endParaRPr>
          </a:p>
          <a:p>
            <a:pPr indent="-1269" lvl="0" marL="152408" marR="0" rtl="0" algn="l">
              <a:lnSpc>
                <a:spcPct val="110000"/>
              </a:lnSpc>
              <a:spcBef>
                <a:spcPts val="1200"/>
              </a:spcBef>
              <a:spcAft>
                <a:spcPts val="0"/>
              </a:spcAft>
              <a:buNone/>
            </a:pPr>
            <a:r>
              <a:t/>
            </a:r>
            <a:endParaRPr b="0" i="0" sz="2800" u="none" cap="none" strike="noStrike">
              <a:solidFill>
                <a:schemeClr val="dk2"/>
              </a:solidFill>
              <a:latin typeface="Montserrat"/>
              <a:ea typeface="Montserrat"/>
              <a:cs typeface="Montserrat"/>
              <a:sym typeface="Montserrat"/>
            </a:endParaRPr>
          </a:p>
          <a:p>
            <a:pPr indent="-152408" lvl="0" marL="152408" marR="0" rtl="0" algn="l">
              <a:lnSpc>
                <a:spcPct val="110000"/>
              </a:lnSpc>
              <a:spcBef>
                <a:spcPts val="1200"/>
              </a:spcBef>
              <a:spcAft>
                <a:spcPts val="0"/>
              </a:spcAft>
              <a:buClr>
                <a:srgbClr val="000000"/>
              </a:buClr>
              <a:buSzPct val="100000"/>
              <a:buFont typeface="Arial"/>
              <a:buChar char="•"/>
            </a:pPr>
            <a:r>
              <a:rPr b="0" i="0" lang="es" sz="2800" u="none" cap="none" strike="noStrike">
                <a:solidFill>
                  <a:schemeClr val="dk2"/>
                </a:solidFill>
                <a:latin typeface="Montserrat"/>
                <a:ea typeface="Montserrat"/>
                <a:cs typeface="Montserrat"/>
                <a:sym typeface="Montserrat"/>
              </a:rPr>
              <a:t>También está presente en la atmósfera, el suelo, los océanos y la corteza terrestre de la Tierra.</a:t>
            </a:r>
            <a:endParaRPr b="0" i="0" sz="2200" u="none" cap="none" strike="noStrike">
              <a:solidFill>
                <a:schemeClr val="dk2"/>
              </a:solidFill>
              <a:latin typeface="Montserrat"/>
              <a:ea typeface="Montserrat"/>
              <a:cs typeface="Montserrat"/>
              <a:sym typeface="Montserrat"/>
            </a:endParaRPr>
          </a:p>
        </p:txBody>
      </p:sp>
      <p:pic>
        <p:nvPicPr>
          <p:cNvPr id="123" name="Google Shape;123;p29"/>
          <p:cNvPicPr preferRelativeResize="0"/>
          <p:nvPr/>
        </p:nvPicPr>
        <p:blipFill rotWithShape="1">
          <a:blip r:embed="rId3">
            <a:alphaModFix/>
          </a:blip>
          <a:srcRect b="0" l="0" r="21228" t="0"/>
          <a:stretch/>
        </p:blipFill>
        <p:spPr>
          <a:xfrm>
            <a:off x="4203173" y="4606157"/>
            <a:ext cx="1842670" cy="1569600"/>
          </a:xfrm>
          <a:prstGeom prst="rect">
            <a:avLst/>
          </a:prstGeom>
          <a:noFill/>
          <a:ln>
            <a:noFill/>
          </a:ln>
        </p:spPr>
      </p:pic>
      <p:pic>
        <p:nvPicPr>
          <p:cNvPr id="124" name="Google Shape;124;p29"/>
          <p:cNvPicPr preferRelativeResize="0"/>
          <p:nvPr/>
        </p:nvPicPr>
        <p:blipFill rotWithShape="1">
          <a:blip r:embed="rId4">
            <a:alphaModFix/>
          </a:blip>
          <a:srcRect b="0" l="0" r="0" t="0"/>
          <a:stretch/>
        </p:blipFill>
        <p:spPr>
          <a:xfrm>
            <a:off x="6087089" y="4606157"/>
            <a:ext cx="1569600" cy="1569600"/>
          </a:xfrm>
          <a:prstGeom prst="rect">
            <a:avLst/>
          </a:prstGeom>
          <a:noFill/>
          <a:ln>
            <a:noFill/>
          </a:ln>
        </p:spPr>
      </p:pic>
      <p:pic>
        <p:nvPicPr>
          <p:cNvPr id="125" name="Google Shape;125;p29"/>
          <p:cNvPicPr preferRelativeResize="0"/>
          <p:nvPr/>
        </p:nvPicPr>
        <p:blipFill rotWithShape="1">
          <a:blip r:embed="rId5">
            <a:alphaModFix/>
          </a:blip>
          <a:srcRect b="0" l="0" r="0" t="0"/>
          <a:stretch/>
        </p:blipFill>
        <p:spPr>
          <a:xfrm>
            <a:off x="7697935" y="4606157"/>
            <a:ext cx="2103679" cy="1569600"/>
          </a:xfrm>
          <a:prstGeom prst="rect">
            <a:avLst/>
          </a:prstGeom>
          <a:noFill/>
          <a:ln>
            <a:noFill/>
          </a:ln>
        </p:spPr>
      </p:pic>
      <p:pic>
        <p:nvPicPr>
          <p:cNvPr id="126" name="Google Shape;126;p29"/>
          <p:cNvPicPr preferRelativeResize="0"/>
          <p:nvPr/>
        </p:nvPicPr>
        <p:blipFill rotWithShape="1">
          <a:blip r:embed="rId6">
            <a:alphaModFix/>
          </a:blip>
          <a:srcRect b="0" l="0" r="0" t="0"/>
          <a:stretch/>
        </p:blipFill>
        <p:spPr>
          <a:xfrm>
            <a:off x="9842861" y="1103757"/>
            <a:ext cx="1680000" cy="1562620"/>
          </a:xfrm>
          <a:prstGeom prst="rect">
            <a:avLst/>
          </a:prstGeom>
          <a:noFill/>
          <a:ln>
            <a:noFill/>
          </a:ln>
        </p:spPr>
      </p:pic>
      <p:pic>
        <p:nvPicPr>
          <p:cNvPr id="127" name="Google Shape;127;p29"/>
          <p:cNvPicPr preferRelativeResize="0"/>
          <p:nvPr/>
        </p:nvPicPr>
        <p:blipFill rotWithShape="1">
          <a:blip r:embed="rId7">
            <a:alphaModFix/>
          </a:blip>
          <a:srcRect b="0" l="0" r="0" t="0"/>
          <a:stretch/>
        </p:blipFill>
        <p:spPr>
          <a:xfrm>
            <a:off x="9842861" y="2727696"/>
            <a:ext cx="1680000" cy="1810125"/>
          </a:xfrm>
          <a:prstGeom prst="rect">
            <a:avLst/>
          </a:prstGeom>
          <a:noFill/>
          <a:ln>
            <a:noFill/>
          </a:ln>
        </p:spPr>
      </p:pic>
      <p:pic>
        <p:nvPicPr>
          <p:cNvPr id="128" name="Google Shape;128;p29"/>
          <p:cNvPicPr preferRelativeResize="0"/>
          <p:nvPr/>
        </p:nvPicPr>
        <p:blipFill rotWithShape="1">
          <a:blip r:embed="rId8">
            <a:alphaModFix/>
          </a:blip>
          <a:srcRect b="0" l="0" r="0" t="0"/>
          <a:stretch/>
        </p:blipFill>
        <p:spPr>
          <a:xfrm>
            <a:off x="9842861" y="4606157"/>
            <a:ext cx="1687504" cy="1569600"/>
          </a:xfrm>
          <a:prstGeom prst="rect">
            <a:avLst/>
          </a:prstGeom>
          <a:noFill/>
          <a:ln>
            <a:noFill/>
          </a:ln>
        </p:spPr>
      </p:pic>
      <p:pic>
        <p:nvPicPr>
          <p:cNvPr id="129" name="Google Shape;129;p29"/>
          <p:cNvPicPr preferRelativeResize="0"/>
          <p:nvPr/>
        </p:nvPicPr>
        <p:blipFill rotWithShape="1">
          <a:blip r:embed="rId9">
            <a:alphaModFix/>
          </a:blip>
          <a:srcRect b="0" l="0" r="0" t="0"/>
          <a:stretch/>
        </p:blipFill>
        <p:spPr>
          <a:xfrm>
            <a:off x="2069127" y="4606157"/>
            <a:ext cx="2092800" cy="1569600"/>
          </a:xfrm>
          <a:prstGeom prst="rect">
            <a:avLst/>
          </a:prstGeom>
          <a:noFill/>
          <a:ln>
            <a:noFill/>
          </a:ln>
        </p:spPr>
      </p:pic>
      <p:pic>
        <p:nvPicPr>
          <p:cNvPr id="130" name="Google Shape;130;p29"/>
          <p:cNvPicPr preferRelativeResize="0"/>
          <p:nvPr/>
        </p:nvPicPr>
        <p:blipFill rotWithShape="1">
          <a:blip r:embed="rId10">
            <a:alphaModFix/>
          </a:blip>
          <a:srcRect b="0" l="34717" r="0" t="0"/>
          <a:stretch/>
        </p:blipFill>
        <p:spPr>
          <a:xfrm>
            <a:off x="661634" y="4606157"/>
            <a:ext cx="1366246" cy="1569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4"/>
          <p:cNvSpPr txBox="1"/>
          <p:nvPr/>
        </p:nvSpPr>
        <p:spPr>
          <a:xfrm>
            <a:off x="874964" y="1665514"/>
            <a:ext cx="10436503" cy="4320201"/>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rPr b="0" i="0" lang="es" sz="2400" u="none" cap="none" strike="noStrike">
                <a:solidFill>
                  <a:schemeClr val="dk1"/>
                </a:solidFill>
                <a:latin typeface="Montserrat"/>
                <a:ea typeface="Montserrat"/>
                <a:cs typeface="Montserrat"/>
                <a:sym typeface="Montserrat"/>
              </a:rPr>
              <a:t>Antes de salir al campo, los estudiantes aprenden las habilidades necesarias para la configuración del sitio: pasos, brújula (y GPS opcional).</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480"/>
              </a:spcBef>
              <a:spcAft>
                <a:spcPts val="0"/>
              </a:spcAft>
              <a:buNone/>
            </a:pPr>
            <a:r>
              <a:rPr b="0" i="0" lang="es" sz="2400" u="none" cap="none" strike="noStrike">
                <a:solidFill>
                  <a:schemeClr val="dk1"/>
                </a:solidFill>
                <a:latin typeface="Montserrat"/>
                <a:ea typeface="Montserrat"/>
                <a:cs typeface="Montserrat"/>
                <a:sym typeface="Montserrat"/>
              </a:rPr>
              <a:t>Luego, los estudiantes trabajan en equipos para configurar un sitio de </a:t>
            </a:r>
            <a:r>
              <a:rPr lang="es" sz="2400">
                <a:solidFill>
                  <a:schemeClr val="dk1"/>
                </a:solidFill>
                <a:latin typeface="Montserrat"/>
                <a:ea typeface="Montserrat"/>
                <a:cs typeface="Montserrat"/>
                <a:sym typeface="Montserrat"/>
              </a:rPr>
              <a:t>muestreo</a:t>
            </a:r>
            <a:r>
              <a:rPr b="0" i="0" lang="es" sz="2400" u="none" cap="none" strike="noStrike">
                <a:solidFill>
                  <a:schemeClr val="dk1"/>
                </a:solidFill>
                <a:latin typeface="Montserrat"/>
                <a:ea typeface="Montserrat"/>
                <a:cs typeface="Montserrat"/>
                <a:sym typeface="Montserrat"/>
              </a:rPr>
              <a:t> del ciclo del carbono:</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480"/>
              </a:spcBef>
              <a:spcAft>
                <a:spcPts val="0"/>
              </a:spcAft>
              <a:buNone/>
            </a:pPr>
            <a:r>
              <a:rPr b="0" i="0" lang="es" sz="2400" u="none" cap="none" strike="noStrike">
                <a:solidFill>
                  <a:schemeClr val="dk1"/>
                </a:solidFill>
                <a:latin typeface="Montserrat"/>
                <a:ea typeface="Montserrat"/>
                <a:cs typeface="Montserrat"/>
                <a:sym typeface="Montserrat"/>
              </a:rPr>
              <a:t>1. Equipo de perímetro</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480"/>
              </a:spcBef>
              <a:spcAft>
                <a:spcPts val="0"/>
              </a:spcAft>
              <a:buNone/>
            </a:pPr>
            <a:r>
              <a:rPr b="0" i="0" lang="es" sz="2400" u="none" cap="none" strike="noStrike">
                <a:solidFill>
                  <a:schemeClr val="dk1"/>
                </a:solidFill>
                <a:latin typeface="Montserrat"/>
                <a:ea typeface="Montserrat"/>
                <a:cs typeface="Montserrat"/>
                <a:sym typeface="Montserrat"/>
              </a:rPr>
              <a:t>2. Equipo de esquina</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480"/>
              </a:spcBef>
              <a:spcAft>
                <a:spcPts val="0"/>
              </a:spcAft>
              <a:buNone/>
            </a:pPr>
            <a:r>
              <a:rPr b="0" i="0" lang="es" sz="2400" u="none" cap="none" strike="noStrike">
                <a:solidFill>
                  <a:schemeClr val="dk1"/>
                </a:solidFill>
                <a:latin typeface="Montserrat"/>
                <a:ea typeface="Montserrat"/>
                <a:cs typeface="Montserrat"/>
                <a:sym typeface="Montserrat"/>
              </a:rPr>
              <a:t>3. Equipo central</a:t>
            </a:r>
            <a:endParaRPr/>
          </a:p>
        </p:txBody>
      </p:sp>
      <p:pic>
        <p:nvPicPr>
          <p:cNvPr descr="Image shows a square with coordinates around it: N (0 degrees, 360 degrees); E (90 degrees); S (180 degrees); W(270 degrees). At each corner of square there are other degrees marked: Upper Left corner - 315 degrees; Upper Right corner - 45 degrees; Bottom Right corner - 135 degrees; Bottom Left corner - 225 degrees. Inside the square there is a coordinate plane and some ovals dispersed on each quadrant of the plane. There is also a dotted line going from the origin to 315 degrees and labeled 21.2 meters; there is a shorter, unlabeled, dotted line going from the origin to 0 degrees, that is North." id="453" name="Google Shape;453;p64"/>
          <p:cNvPicPr preferRelativeResize="0"/>
          <p:nvPr/>
        </p:nvPicPr>
        <p:blipFill rotWithShape="1">
          <a:blip r:embed="rId3">
            <a:alphaModFix/>
          </a:blip>
          <a:srcRect b="0" l="0" r="0" t="0"/>
          <a:stretch/>
        </p:blipFill>
        <p:spPr>
          <a:xfrm>
            <a:off x="7696199" y="3320143"/>
            <a:ext cx="3512457" cy="2800822"/>
          </a:xfrm>
          <a:prstGeom prst="rect">
            <a:avLst/>
          </a:prstGeom>
          <a:noFill/>
          <a:ln>
            <a:noFill/>
          </a:ln>
        </p:spPr>
      </p:pic>
      <p:sp>
        <p:nvSpPr>
          <p:cNvPr id="454" name="Google Shape;454;p64"/>
          <p:cNvSpPr txBox="1"/>
          <p:nvPr/>
        </p:nvSpPr>
        <p:spPr>
          <a:xfrm>
            <a:off x="874964" y="923199"/>
            <a:ext cx="10032709" cy="742315"/>
          </a:xfrm>
          <a:prstGeom prst="rect">
            <a:avLst/>
          </a:prstGeom>
          <a:noFill/>
          <a:ln>
            <a:noFill/>
          </a:ln>
        </p:spPr>
        <p:txBody>
          <a:bodyPr anchorCtr="0" anchor="ctr" bIns="30450" lIns="60950" spcFirstLastPara="1" rIns="60950" wrap="square" tIns="30450">
            <a:normAutofit/>
          </a:bodyPr>
          <a:lstStyle/>
          <a:p>
            <a:pPr indent="0" lvl="0" marL="0" marR="0" rtl="0" algn="ctr">
              <a:lnSpc>
                <a:spcPct val="100000"/>
              </a:lnSpc>
              <a:spcBef>
                <a:spcPts val="0"/>
              </a:spcBef>
              <a:spcAft>
                <a:spcPts val="0"/>
              </a:spcAft>
              <a:buClr>
                <a:schemeClr val="dk1"/>
              </a:buClr>
              <a:buSzPts val="4400"/>
              <a:buFont typeface="Play"/>
              <a:buNone/>
            </a:pPr>
            <a:r>
              <a:rPr b="1" i="0" lang="es" sz="3000" u="none" cap="none" strike="noStrike">
                <a:solidFill>
                  <a:schemeClr val="dk1"/>
                </a:solidFill>
                <a:latin typeface="Proxima Nova"/>
                <a:ea typeface="Proxima Nova"/>
                <a:cs typeface="Proxima Nova"/>
                <a:sym typeface="Proxima Nova"/>
              </a:rPr>
              <a:t>Configuración del Sitio Estándar</a:t>
            </a:r>
            <a:endParaRPr b="1" i="0" sz="30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5"/>
          <p:cNvSpPr txBox="1"/>
          <p:nvPr/>
        </p:nvSpPr>
        <p:spPr>
          <a:xfrm>
            <a:off x="4223691" y="1534885"/>
            <a:ext cx="3565658" cy="4549839"/>
          </a:xfrm>
          <a:prstGeom prst="rect">
            <a:avLst/>
          </a:prstGeom>
          <a:no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None/>
            </a:pPr>
            <a:r>
              <a:rPr b="1" i="0" lang="es" sz="1867" u="none" cap="none" strike="noStrike">
                <a:solidFill>
                  <a:schemeClr val="dk1"/>
                </a:solidFill>
                <a:latin typeface="Montserrat"/>
                <a:ea typeface="Montserrat"/>
                <a:cs typeface="Montserrat"/>
                <a:sym typeface="Montserrat"/>
              </a:rPr>
              <a:t>Equipo del perímetro</a:t>
            </a:r>
            <a:endParaRPr b="0" i="0" sz="933"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rPr b="0" i="0" lang="es" sz="1800" u="none" cap="none" strike="noStrike">
                <a:solidFill>
                  <a:schemeClr val="dk1"/>
                </a:solidFill>
                <a:latin typeface="Montserrat"/>
                <a:ea typeface="Montserrat"/>
                <a:cs typeface="Montserrat"/>
                <a:sym typeface="Montserrat"/>
              </a:rPr>
              <a:t>Comience en la primera esquina y complete la cuadra. Camine a lo largo del perímetro hasta la otra esquina, compruebe que las banderas estén colocadas por los equipos de las esquinas.</a:t>
            </a:r>
            <a:endParaRPr/>
          </a:p>
          <a:p>
            <a:pPr indent="-152408" lvl="0" marL="152408" marR="0" rtl="0" algn="l">
              <a:lnSpc>
                <a:spcPct val="90000"/>
              </a:lnSpc>
              <a:spcBef>
                <a:spcPts val="1267"/>
              </a:spcBef>
              <a:spcAft>
                <a:spcPts val="0"/>
              </a:spcAft>
              <a:buNone/>
            </a:pPr>
            <a:r>
              <a:t/>
            </a:r>
            <a:endParaRPr b="0" i="0" sz="1867" u="none" cap="none" strike="noStrike">
              <a:solidFill>
                <a:schemeClr val="dk1"/>
              </a:solidFill>
              <a:latin typeface="Montserrat"/>
              <a:ea typeface="Montserrat"/>
              <a:cs typeface="Montserrat"/>
              <a:sym typeface="Montserrat"/>
            </a:endParaRPr>
          </a:p>
        </p:txBody>
      </p:sp>
      <p:sp>
        <p:nvSpPr>
          <p:cNvPr id="460" name="Google Shape;460;p65"/>
          <p:cNvSpPr txBox="1"/>
          <p:nvPr/>
        </p:nvSpPr>
        <p:spPr>
          <a:xfrm>
            <a:off x="7881549" y="1534885"/>
            <a:ext cx="3627444" cy="4549838"/>
          </a:xfrm>
          <a:prstGeom prst="rect">
            <a:avLst/>
          </a:prstGeom>
          <a:no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None/>
            </a:pPr>
            <a:r>
              <a:rPr b="1" i="0" lang="es" sz="1867" u="none" cap="none" strike="noStrike">
                <a:solidFill>
                  <a:schemeClr val="dk1"/>
                </a:solidFill>
                <a:latin typeface="Montserrat"/>
                <a:ea typeface="Montserrat"/>
                <a:cs typeface="Montserrat"/>
                <a:sym typeface="Montserrat"/>
              </a:rPr>
              <a:t>Equipo del centro</a:t>
            </a:r>
            <a:endParaRPr b="0" i="0" sz="933"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rPr b="0" i="0" lang="es" sz="1800" u="none" cap="none" strike="noStrike">
                <a:solidFill>
                  <a:schemeClr val="dk1"/>
                </a:solidFill>
                <a:latin typeface="Montserrat"/>
                <a:ea typeface="Montserrat"/>
                <a:cs typeface="Montserrat"/>
                <a:sym typeface="Montserrat"/>
              </a:rPr>
              <a:t>Registre la información apropiada sobre la ubicación del sitio en la hoja de datos del sitio de muestreo. Realice análisis de vegetación estimando el porcentaje de cobertura de arbustos/árboles y cobertura herbácea. Tome fotos del sitio.</a:t>
            </a:r>
            <a:endParaRPr/>
          </a:p>
        </p:txBody>
      </p:sp>
      <p:sp>
        <p:nvSpPr>
          <p:cNvPr id="461" name="Google Shape;461;p65"/>
          <p:cNvSpPr txBox="1"/>
          <p:nvPr/>
        </p:nvSpPr>
        <p:spPr>
          <a:xfrm>
            <a:off x="683007" y="1534885"/>
            <a:ext cx="3462903" cy="4549839"/>
          </a:xfrm>
          <a:prstGeom prst="rect">
            <a:avLst/>
          </a:prstGeom>
          <a:no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None/>
            </a:pPr>
            <a:r>
              <a:rPr b="1" i="0" lang="es" sz="1867" u="none" cap="none" strike="noStrike">
                <a:solidFill>
                  <a:schemeClr val="dk1"/>
                </a:solidFill>
                <a:latin typeface="Montserrat"/>
                <a:ea typeface="Montserrat"/>
                <a:cs typeface="Montserrat"/>
                <a:sym typeface="Montserrat"/>
              </a:rPr>
              <a:t>Equipos de las esquinas</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 sz="1800" u="none" cap="none" strike="noStrike">
                <a:solidFill>
                  <a:schemeClr val="dk1"/>
                </a:solidFill>
                <a:latin typeface="Montserrat"/>
                <a:ea typeface="Montserrat"/>
                <a:cs typeface="Montserrat"/>
                <a:sym typeface="Montserrat"/>
              </a:rPr>
              <a:t>Use la brújula para caminar desde el centro de la trama hasta cada esquina. Coloca una bandera temporaria. Repita para los lados correspondientes.</a:t>
            </a:r>
            <a:endParaRPr/>
          </a:p>
          <a:p>
            <a:pPr indent="-228611" lvl="0" marL="228611" marR="0" rtl="0" algn="l">
              <a:lnSpc>
                <a:spcPct val="100000"/>
              </a:lnSpc>
              <a:spcBef>
                <a:spcPts val="973"/>
              </a:spcBef>
              <a:spcAft>
                <a:spcPts val="0"/>
              </a:spcAft>
              <a:buNone/>
            </a:pPr>
            <a:r>
              <a:t/>
            </a:r>
            <a:endParaRPr b="0" i="0" sz="1867" u="none" cap="none" strike="noStrike">
              <a:solidFill>
                <a:schemeClr val="dk1"/>
              </a:solidFill>
              <a:latin typeface="Montserrat"/>
              <a:ea typeface="Montserrat"/>
              <a:cs typeface="Montserrat"/>
              <a:sym typeface="Montserrat"/>
            </a:endParaRPr>
          </a:p>
        </p:txBody>
      </p:sp>
      <p:pic>
        <p:nvPicPr>
          <p:cNvPr descr="Image shows the upper left quadrant of a coordinate plane with a dotted line from the origin going to 315 degrees. The line also has a label that reads 21.2 m. There is a shorter, unlabeled, dotted line from the origin to 360 degrees, that, is to North. There are ovals of different sizes dispersed over the plane." id="462" name="Google Shape;462;p65"/>
          <p:cNvPicPr preferRelativeResize="0"/>
          <p:nvPr/>
        </p:nvPicPr>
        <p:blipFill rotWithShape="1">
          <a:blip r:embed="rId3">
            <a:alphaModFix/>
          </a:blip>
          <a:srcRect b="0" l="0" r="0" t="0"/>
          <a:stretch/>
        </p:blipFill>
        <p:spPr>
          <a:xfrm>
            <a:off x="1596793" y="4040746"/>
            <a:ext cx="1635329" cy="1792789"/>
          </a:xfrm>
          <a:prstGeom prst="rect">
            <a:avLst/>
          </a:prstGeom>
          <a:noFill/>
          <a:ln>
            <a:noFill/>
          </a:ln>
        </p:spPr>
      </p:pic>
      <p:pic>
        <p:nvPicPr>
          <p:cNvPr descr="Image shows coordinates with eight arrows crossing at the center. The coordinates labeled are N, 45, E, 135, S, 225, W and 315. There are ovals of different sizes dispersed over the plane." id="463" name="Google Shape;463;p65"/>
          <p:cNvPicPr preferRelativeResize="0"/>
          <p:nvPr/>
        </p:nvPicPr>
        <p:blipFill rotWithShape="1">
          <a:blip r:embed="rId4">
            <a:alphaModFix/>
          </a:blip>
          <a:srcRect b="0" l="0" r="0" t="0"/>
          <a:stretch/>
        </p:blipFill>
        <p:spPr>
          <a:xfrm>
            <a:off x="8736534" y="4127832"/>
            <a:ext cx="1917473" cy="1790050"/>
          </a:xfrm>
          <a:prstGeom prst="rect">
            <a:avLst/>
          </a:prstGeom>
          <a:noFill/>
          <a:ln>
            <a:noFill/>
          </a:ln>
        </p:spPr>
      </p:pic>
      <p:pic>
        <p:nvPicPr>
          <p:cNvPr descr="Images shows the two left quadrants of the coordinates plane in their entirety and it shows a small part of the two right quadrants. There is a dotted line going across the left end of the coordinate plane. There are ovals of different sizes dispersed over the plane." id="464" name="Google Shape;464;p65"/>
          <p:cNvPicPr preferRelativeResize="0"/>
          <p:nvPr/>
        </p:nvPicPr>
        <p:blipFill rotWithShape="1">
          <a:blip r:embed="rId5">
            <a:alphaModFix/>
          </a:blip>
          <a:srcRect b="0" l="0" r="0" t="0"/>
          <a:stretch/>
        </p:blipFill>
        <p:spPr>
          <a:xfrm>
            <a:off x="5555068" y="4127832"/>
            <a:ext cx="1081863" cy="1790050"/>
          </a:xfrm>
          <a:prstGeom prst="rect">
            <a:avLst/>
          </a:prstGeom>
          <a:noFill/>
          <a:ln>
            <a:noFill/>
          </a:ln>
        </p:spPr>
      </p:pic>
      <p:sp>
        <p:nvSpPr>
          <p:cNvPr id="465" name="Google Shape;465;p65"/>
          <p:cNvSpPr txBox="1"/>
          <p:nvPr/>
        </p:nvSpPr>
        <p:spPr>
          <a:xfrm>
            <a:off x="990165" y="773276"/>
            <a:ext cx="10032709" cy="742315"/>
          </a:xfrm>
          <a:prstGeom prst="rect">
            <a:avLst/>
          </a:prstGeom>
          <a:noFill/>
          <a:ln>
            <a:noFill/>
          </a:ln>
        </p:spPr>
        <p:txBody>
          <a:bodyPr anchorCtr="0" anchor="ctr" bIns="30450" lIns="60950" spcFirstLastPara="1" rIns="60950" wrap="square" tIns="30450">
            <a:normAutofit/>
          </a:bodyPr>
          <a:lstStyle/>
          <a:p>
            <a:pPr indent="0" lvl="0" marL="0" marR="0" rtl="0" algn="ctr">
              <a:lnSpc>
                <a:spcPct val="100000"/>
              </a:lnSpc>
              <a:spcBef>
                <a:spcPts val="0"/>
              </a:spcBef>
              <a:spcAft>
                <a:spcPts val="0"/>
              </a:spcAft>
              <a:buClr>
                <a:schemeClr val="dk1"/>
              </a:buClr>
              <a:buSzPts val="4400"/>
              <a:buFont typeface="Play"/>
              <a:buNone/>
            </a:pPr>
            <a:r>
              <a:rPr b="1" i="0" lang="es" sz="3000" u="none" cap="none" strike="noStrike">
                <a:solidFill>
                  <a:schemeClr val="dk1"/>
                </a:solidFill>
                <a:latin typeface="Proxima Nova"/>
                <a:ea typeface="Proxima Nova"/>
                <a:cs typeface="Proxima Nova"/>
                <a:sym typeface="Proxima Nova"/>
              </a:rPr>
              <a:t>Configuración del Sitio Estándar</a:t>
            </a:r>
            <a:endParaRPr b="1" i="0" sz="30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6"/>
          <p:cNvSpPr txBox="1"/>
          <p:nvPr>
            <p:ph idx="4294967295" type="title"/>
          </p:nvPr>
        </p:nvSpPr>
        <p:spPr>
          <a:xfrm>
            <a:off x="689843" y="605937"/>
            <a:ext cx="11179628" cy="691515"/>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200">
                <a:solidFill>
                  <a:schemeClr val="dk1"/>
                </a:solidFill>
                <a:latin typeface="Proxima Nova"/>
                <a:ea typeface="Proxima Nova"/>
                <a:cs typeface="Proxima Nova"/>
                <a:sym typeface="Proxima Nova"/>
              </a:rPr>
              <a:t>Árbol de decisión del protocolo</a:t>
            </a:r>
            <a:endParaRPr/>
          </a:p>
        </p:txBody>
      </p:sp>
      <p:sp>
        <p:nvSpPr>
          <p:cNvPr id="471" name="Google Shape;471;p66"/>
          <p:cNvSpPr txBox="1"/>
          <p:nvPr/>
        </p:nvSpPr>
        <p:spPr>
          <a:xfrm>
            <a:off x="774128" y="1129791"/>
            <a:ext cx="11011058" cy="691515"/>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None/>
            </a:pPr>
            <a:r>
              <a:rPr b="0" i="0" lang="es" sz="2400" u="none" cap="none" strike="noStrike">
                <a:solidFill>
                  <a:schemeClr val="dk1"/>
                </a:solidFill>
                <a:latin typeface="Montserrat"/>
                <a:ea typeface="Montserrat"/>
                <a:cs typeface="Montserrat"/>
                <a:sym typeface="Montserrat"/>
              </a:rPr>
              <a:t>Determine qué vegetación medirá</a:t>
            </a:r>
            <a:endParaRPr b="0" i="0" sz="933" u="none" cap="none" strike="noStrike">
              <a:solidFill>
                <a:srgbClr val="000000"/>
              </a:solidFill>
              <a:latin typeface="Arial"/>
              <a:ea typeface="Arial"/>
              <a:cs typeface="Arial"/>
              <a:sym typeface="Arial"/>
            </a:endParaRPr>
          </a:p>
        </p:txBody>
      </p:sp>
      <p:sp>
        <p:nvSpPr>
          <p:cNvPr id="472" name="Google Shape;472;p66"/>
          <p:cNvSpPr txBox="1"/>
          <p:nvPr/>
        </p:nvSpPr>
        <p:spPr>
          <a:xfrm>
            <a:off x="8869852" y="2543660"/>
            <a:ext cx="2704463" cy="16004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1400" u="none" cap="none" strike="noStrike">
                <a:solidFill>
                  <a:srgbClr val="000000"/>
                </a:solidFill>
                <a:latin typeface="Montserrat"/>
                <a:ea typeface="Montserrat"/>
                <a:cs typeface="Montserrat"/>
                <a:sym typeface="Montserrat"/>
              </a:rPr>
              <a:t>*¿No está seguro de qué tan grandes son los árboles? Consulte el Protocolo </a:t>
            </a:r>
            <a:r>
              <a:rPr b="0" i="0" lang="es" sz="1400" u="sng" cap="none" strike="noStrike">
                <a:solidFill>
                  <a:srgbClr val="000000"/>
                </a:solidFill>
                <a:latin typeface="Montserrat"/>
                <a:ea typeface="Montserrat"/>
                <a:cs typeface="Montserrat"/>
                <a:sym typeface="Montserrat"/>
                <a:hlinkClick r:id="rId3">
                  <a:extLst>
                    <a:ext uri="{A12FA001-AC4F-418D-AE19-62706E023703}">
                      <ahyp:hlinkClr val="tx"/>
                    </a:ext>
                  </a:extLst>
                </a:hlinkClick>
              </a:rPr>
              <a:t>‘Cómo medir árboles</a:t>
            </a:r>
            <a:r>
              <a:rPr b="0" i="0" lang="es" sz="1400" u="none" cap="none" strike="noStrike">
                <a:solidFill>
                  <a:srgbClr val="000000"/>
                </a:solidFill>
                <a:latin typeface="Montserrat"/>
                <a:ea typeface="Montserrat"/>
                <a:cs typeface="Montserrat"/>
                <a:sym typeface="Montserrat"/>
              </a:rPr>
              <a:t>' para obtener instrucciones sobre medidas precisas de circunferencia.</a:t>
            </a:r>
            <a:endParaRPr/>
          </a:p>
        </p:txBody>
      </p:sp>
      <p:sp>
        <p:nvSpPr>
          <p:cNvPr id="473" name="Google Shape;473;p66"/>
          <p:cNvSpPr txBox="1"/>
          <p:nvPr/>
        </p:nvSpPr>
        <p:spPr>
          <a:xfrm>
            <a:off x="4656529" y="5605852"/>
            <a:ext cx="4780139" cy="401366"/>
          </a:xfrm>
          <a:prstGeom prst="rect">
            <a:avLst/>
          </a:prstGeom>
          <a:noFill/>
          <a:ln>
            <a:noFill/>
          </a:ln>
        </p:spPr>
        <p:txBody>
          <a:bodyPr anchorCtr="0" anchor="t" bIns="30450" lIns="60950" spcFirstLastPara="1" rIns="60950" wrap="square" tIns="30450">
            <a:spAutoFit/>
          </a:bodyPr>
          <a:lstStyle/>
          <a:p>
            <a:pPr indent="0" lvl="0" marL="0" marR="0" rtl="0" algn="ctr">
              <a:lnSpc>
                <a:spcPct val="91666"/>
              </a:lnSpc>
              <a:spcBef>
                <a:spcPts val="0"/>
              </a:spcBef>
              <a:spcAft>
                <a:spcPts val="0"/>
              </a:spcAft>
              <a:buNone/>
            </a:pPr>
            <a:r>
              <a:rPr b="1" i="0" lang="es" sz="1200" u="none" cap="none" strike="noStrike">
                <a:solidFill>
                  <a:srgbClr val="7F7F7F"/>
                </a:solidFill>
                <a:latin typeface="Calibri"/>
                <a:ea typeface="Calibri"/>
                <a:cs typeface="Calibri"/>
                <a:sym typeface="Calibri"/>
              </a:rPr>
              <a:t>El cuadro al final de cada ruta indica los protocolos que debe completar para su sitio de muestra en función de la vegetación presente</a:t>
            </a:r>
            <a:endParaRPr/>
          </a:p>
        </p:txBody>
      </p:sp>
      <p:pic>
        <p:nvPicPr>
          <p:cNvPr id="474" name="Google Shape;474;p66"/>
          <p:cNvPicPr preferRelativeResize="0"/>
          <p:nvPr/>
        </p:nvPicPr>
        <p:blipFill rotWithShape="1">
          <a:blip r:embed="rId4">
            <a:alphaModFix/>
          </a:blip>
          <a:srcRect b="0" l="0" r="0" t="0"/>
          <a:stretch/>
        </p:blipFill>
        <p:spPr>
          <a:xfrm>
            <a:off x="1321788" y="1745106"/>
            <a:ext cx="6863113" cy="434345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7"/>
          <p:cNvSpPr txBox="1"/>
          <p:nvPr>
            <p:ph idx="4294967295" type="title"/>
          </p:nvPr>
        </p:nvSpPr>
        <p:spPr>
          <a:xfrm>
            <a:off x="729342" y="909091"/>
            <a:ext cx="11027227" cy="59394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000">
                <a:solidFill>
                  <a:schemeClr val="dk1"/>
                </a:solidFill>
                <a:latin typeface="Proxima Nova"/>
                <a:ea typeface="Proxima Nova"/>
                <a:cs typeface="Proxima Nova"/>
                <a:sym typeface="Proxima Nova"/>
              </a:rPr>
              <a:t>Árboles: descripción general del protocolo</a:t>
            </a:r>
            <a:endParaRPr/>
          </a:p>
        </p:txBody>
      </p:sp>
      <p:graphicFrame>
        <p:nvGraphicFramePr>
          <p:cNvPr descr="Trees Protocol Overview" id="480" name="Google Shape;480;p67"/>
          <p:cNvGraphicFramePr/>
          <p:nvPr/>
        </p:nvGraphicFramePr>
        <p:xfrm>
          <a:off x="729343" y="1529327"/>
          <a:ext cx="3000000" cy="3000000"/>
        </p:xfrm>
        <a:graphic>
          <a:graphicData uri="http://schemas.openxmlformats.org/drawingml/2006/table">
            <a:tbl>
              <a:tblPr>
                <a:noFill/>
                <a:tableStyleId>{47CE3ED2-C98C-4642-8E72-D981C0D2A64C}</a:tableStyleId>
              </a:tblPr>
              <a:tblGrid>
                <a:gridCol w="4484925"/>
                <a:gridCol w="6542325"/>
              </a:tblGrid>
              <a:tr h="962450">
                <a:tc>
                  <a:txBody>
                    <a:bodyPr/>
                    <a:lstStyle/>
                    <a:p>
                      <a:pPr indent="0" lvl="0" marL="0" marR="0" rtl="0" algn="l">
                        <a:lnSpc>
                          <a:spcPct val="100000"/>
                        </a:lnSpc>
                        <a:spcBef>
                          <a:spcPts val="0"/>
                        </a:spcBef>
                        <a:spcAft>
                          <a:spcPts val="0"/>
                        </a:spcAft>
                        <a:buClr>
                          <a:srgbClr val="000000"/>
                        </a:buClr>
                        <a:buSzPts val="2600"/>
                        <a:buFont typeface="Arial"/>
                        <a:buNone/>
                      </a:pPr>
                      <a:r>
                        <a:rPr lang="es" sz="1600" u="sng" cap="none" strike="noStrike">
                          <a:solidFill>
                            <a:schemeClr val="hlink"/>
                          </a:solidFill>
                          <a:latin typeface="Calibri"/>
                          <a:ea typeface="Calibri"/>
                          <a:cs typeface="Calibri"/>
                          <a:sym typeface="Calibri"/>
                          <a:hlinkClick r:id="rId3"/>
                        </a:rPr>
                        <a:t>Cómo medir árboles</a:t>
                      </a:r>
                      <a:endParaRPr b="1" sz="1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600"/>
                        <a:buFont typeface="Arial"/>
                        <a:buNone/>
                      </a:pPr>
                      <a:r>
                        <a:rPr i="1" lang="es" sz="1600" u="none" cap="none" strike="noStrike">
                          <a:latin typeface="Calibri"/>
                          <a:ea typeface="Calibri"/>
                          <a:cs typeface="Calibri"/>
                          <a:sym typeface="Calibri"/>
                        </a:rPr>
                        <a:t>(Protocolo de apoyo)</a:t>
                      </a:r>
                      <a:endParaRPr sz="1600" u="none" cap="none" strike="noStrike">
                        <a:latin typeface="Calibri"/>
                        <a:ea typeface="Calibri"/>
                        <a:cs typeface="Calibri"/>
                        <a:sym typeface="Calibri"/>
                      </a:endParaRPr>
                    </a:p>
                  </a:txBody>
                  <a:tcPr marT="45725" marB="45725" marR="91425" marL="91425"/>
                </a:tc>
                <a:tc>
                  <a:txBody>
                    <a:bodyPr/>
                    <a:lstStyle/>
                    <a:p>
                      <a:pPr indent="0" lvl="0" marL="0" marR="0" rtl="0" algn="l">
                        <a:lnSpc>
                          <a:spcPct val="100000"/>
                        </a:lnSpc>
                        <a:spcBef>
                          <a:spcPts val="0"/>
                        </a:spcBef>
                        <a:spcAft>
                          <a:spcPts val="0"/>
                        </a:spcAft>
                        <a:buClr>
                          <a:srgbClr val="000000"/>
                        </a:buClr>
                        <a:buSzPts val="2600"/>
                        <a:buFont typeface="Arial"/>
                        <a:buNone/>
                      </a:pPr>
                      <a:r>
                        <a:rPr lang="es" sz="1600" u="none" cap="none" strike="noStrike">
                          <a:latin typeface="Calibri"/>
                          <a:ea typeface="Calibri"/>
                          <a:cs typeface="Calibri"/>
                          <a:sym typeface="Calibri"/>
                        </a:rPr>
                        <a:t>Tiempo: 60 minutos</a:t>
                      </a:r>
                      <a:endParaRPr sz="1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600"/>
                        <a:buFont typeface="Arial"/>
                        <a:buNone/>
                      </a:pPr>
                      <a:r>
                        <a:rPr lang="es" sz="1600" u="none" cap="none" strike="noStrike">
                          <a:latin typeface="Calibri"/>
                          <a:ea typeface="Calibri"/>
                          <a:cs typeface="Calibri"/>
                          <a:sym typeface="Calibri"/>
                        </a:rPr>
                        <a:t>Instrumentos: </a:t>
                      </a:r>
                      <a:r>
                        <a:rPr lang="es" sz="1600" u="sng" cap="none" strike="noStrike">
                          <a:solidFill>
                            <a:schemeClr val="hlink"/>
                          </a:solidFill>
                          <a:latin typeface="Calibri"/>
                          <a:ea typeface="Calibri"/>
                          <a:cs typeface="Calibri"/>
                          <a:sym typeface="Calibri"/>
                          <a:hlinkClick r:id="rId4"/>
                        </a:rPr>
                        <a:t>rodajas</a:t>
                      </a:r>
                      <a:r>
                        <a:rPr lang="es" sz="1600" u="none" cap="none" strike="noStrike">
                          <a:latin typeface="Calibri"/>
                          <a:ea typeface="Calibri"/>
                          <a:cs typeface="Calibri"/>
                          <a:sym typeface="Calibri"/>
                        </a:rPr>
                        <a:t> de troncos de árboles, pequeña cinta métrica flexible, calculadora</a:t>
                      </a:r>
                      <a:endParaRPr sz="1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600"/>
                        <a:buFont typeface="Arial"/>
                        <a:buNone/>
                      </a:pPr>
                      <a:r>
                        <a:rPr lang="es" sz="1600" u="none" cap="none" strike="noStrike">
                          <a:latin typeface="Calibri"/>
                          <a:ea typeface="Calibri"/>
                          <a:cs typeface="Calibri"/>
                          <a:sym typeface="Calibri"/>
                        </a:rPr>
                        <a:t>Requisitos previos: ninguno</a:t>
                      </a:r>
                      <a:endParaRPr sz="1600" u="none" cap="none" strike="noStrike">
                        <a:latin typeface="Calibri"/>
                        <a:ea typeface="Calibri"/>
                        <a:cs typeface="Calibri"/>
                        <a:sym typeface="Calibri"/>
                      </a:endParaRPr>
                    </a:p>
                  </a:txBody>
                  <a:tcPr marT="45725" marB="45725" marR="91425" marL="91425"/>
                </a:tc>
              </a:tr>
              <a:tr h="1625775">
                <a:tc>
                  <a:txBody>
                    <a:bodyPr/>
                    <a:lstStyle/>
                    <a:p>
                      <a:pPr indent="0" lvl="0" marL="0" marR="0" rtl="0" algn="l">
                        <a:lnSpc>
                          <a:spcPct val="100000"/>
                        </a:lnSpc>
                        <a:spcBef>
                          <a:spcPts val="0"/>
                        </a:spcBef>
                        <a:spcAft>
                          <a:spcPts val="0"/>
                        </a:spcAft>
                        <a:buClr>
                          <a:srgbClr val="000000"/>
                        </a:buClr>
                        <a:buSzPts val="2600"/>
                        <a:buFont typeface="Arial"/>
                        <a:buNone/>
                      </a:pPr>
                      <a:r>
                        <a:rPr lang="es" sz="1600" u="sng" cap="none" strike="noStrike">
                          <a:solidFill>
                            <a:schemeClr val="hlink"/>
                          </a:solidFill>
                          <a:latin typeface="Calibri"/>
                          <a:ea typeface="Calibri"/>
                          <a:cs typeface="Calibri"/>
                          <a:sym typeface="Calibri"/>
                          <a:hlinkClick r:id="rId5"/>
                        </a:rPr>
                        <a:t>Mapeo de árboles</a:t>
                      </a:r>
                      <a:endParaRPr sz="1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600"/>
                        <a:buFont typeface="Arial"/>
                        <a:buNone/>
                      </a:pPr>
                      <a:r>
                        <a:rPr i="1" lang="es" sz="1600" u="none" cap="none" strike="noStrike">
                          <a:latin typeface="Calibri"/>
                          <a:ea typeface="Calibri"/>
                          <a:cs typeface="Calibri"/>
                          <a:sym typeface="Calibri"/>
                        </a:rPr>
                        <a:t>* Esto se puede hacer simultáneamente con la circunferencia del árbol, arbustos/árboles jóvenes y medidas herbáceas (si corresponde). Complete una vez por cada sitio de muestreo.</a:t>
                      </a:r>
                      <a:endParaRPr/>
                    </a:p>
                  </a:txBody>
                  <a:tcPr marT="45725" marB="45725" marR="91425" marL="91425"/>
                </a:tc>
                <a:tc>
                  <a:txBody>
                    <a:bodyPr/>
                    <a:lstStyle/>
                    <a:p>
                      <a:pPr indent="0" lvl="0" marL="0" marR="0" rtl="0" algn="l">
                        <a:lnSpc>
                          <a:spcPct val="100000"/>
                        </a:lnSpc>
                        <a:spcBef>
                          <a:spcPts val="0"/>
                        </a:spcBef>
                        <a:spcAft>
                          <a:spcPts val="0"/>
                        </a:spcAft>
                        <a:buClr>
                          <a:srgbClr val="000000"/>
                        </a:buClr>
                        <a:buSzPts val="2600"/>
                        <a:buFont typeface="Arial"/>
                        <a:buNone/>
                      </a:pPr>
                      <a:r>
                        <a:rPr lang="es" sz="1600" u="none" cap="none" strike="noStrike">
                          <a:latin typeface="Calibri"/>
                          <a:ea typeface="Calibri"/>
                          <a:cs typeface="Calibri"/>
                          <a:sym typeface="Calibri"/>
                        </a:rPr>
                        <a:t>Tiempo: 70 minutos (solo necesita ser completado una vez por sitio)</a:t>
                      </a:r>
                      <a:endParaRPr sz="1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600"/>
                        <a:buFont typeface="Arial"/>
                        <a:buNone/>
                      </a:pPr>
                      <a:r>
                        <a:rPr lang="es" sz="1600" u="none" cap="none" strike="noStrike">
                          <a:latin typeface="Calibri"/>
                          <a:ea typeface="Calibri"/>
                          <a:cs typeface="Calibri"/>
                          <a:sym typeface="Calibri"/>
                        </a:rPr>
                        <a:t>Instrumentos: cinta métrica flexible de 50 m, guía de identificación de árbol</a:t>
                      </a:r>
                      <a:r>
                        <a:rPr lang="es" sz="1600">
                          <a:latin typeface="Calibri"/>
                          <a:ea typeface="Calibri"/>
                          <a:cs typeface="Calibri"/>
                          <a:sym typeface="Calibri"/>
                        </a:rPr>
                        <a:t>es </a:t>
                      </a:r>
                      <a:r>
                        <a:rPr lang="es" sz="1600" u="none" cap="none" strike="noStrike">
                          <a:latin typeface="Calibri"/>
                          <a:ea typeface="Calibri"/>
                          <a:cs typeface="Calibri"/>
                          <a:sym typeface="Calibri"/>
                        </a:rPr>
                        <a:t>local, </a:t>
                      </a:r>
                      <a:r>
                        <a:rPr lang="es" sz="1600">
                          <a:latin typeface="Calibri"/>
                          <a:ea typeface="Calibri"/>
                          <a:cs typeface="Calibri"/>
                          <a:sym typeface="Calibri"/>
                        </a:rPr>
                        <a:t>brújula</a:t>
                      </a:r>
                      <a:endParaRPr sz="1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600"/>
                        <a:buFont typeface="Arial"/>
                        <a:buNone/>
                      </a:pPr>
                      <a:r>
                        <a:rPr lang="es" sz="1600" u="none" cap="none" strike="noStrike">
                          <a:latin typeface="Calibri"/>
                          <a:ea typeface="Calibri"/>
                          <a:cs typeface="Calibri"/>
                          <a:sym typeface="Calibri"/>
                        </a:rPr>
                        <a:t>Requisitos previos: Configuración del sitio, cómo medir árboles, actividades de aprendizaje de campo (unidades de biomasa, alometría)</a:t>
                      </a:r>
                      <a:endParaRPr/>
                    </a:p>
                  </a:txBody>
                  <a:tcPr marT="45725" marB="45725" marR="91425" marL="91425"/>
                </a:tc>
              </a:tr>
              <a:tr h="1183550">
                <a:tc>
                  <a:txBody>
                    <a:bodyPr/>
                    <a:lstStyle/>
                    <a:p>
                      <a:pPr indent="0" lvl="0" marL="0" marR="0" rtl="0" algn="l">
                        <a:lnSpc>
                          <a:spcPct val="100000"/>
                        </a:lnSpc>
                        <a:spcBef>
                          <a:spcPts val="0"/>
                        </a:spcBef>
                        <a:spcAft>
                          <a:spcPts val="0"/>
                        </a:spcAft>
                        <a:buClr>
                          <a:srgbClr val="000000"/>
                        </a:buClr>
                        <a:buSzPts val="2600"/>
                        <a:buFont typeface="Arial"/>
                        <a:buNone/>
                      </a:pPr>
                      <a:r>
                        <a:rPr lang="es" sz="1600" u="sng" cap="none" strike="noStrike">
                          <a:solidFill>
                            <a:schemeClr val="hlink"/>
                          </a:solidFill>
                          <a:latin typeface="Calibri"/>
                          <a:ea typeface="Calibri"/>
                          <a:cs typeface="Calibri"/>
                          <a:sym typeface="Calibri"/>
                          <a:hlinkClick r:id="rId6"/>
                        </a:rPr>
                        <a:t>Circunferencia de árboles</a:t>
                      </a:r>
                      <a:endParaRPr sz="1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600"/>
                        <a:buFont typeface="Arial"/>
                        <a:buNone/>
                      </a:pPr>
                      <a:r>
                        <a:rPr i="1" lang="es" sz="1600" u="none" cap="none" strike="noStrike">
                          <a:latin typeface="Calibri"/>
                          <a:ea typeface="Calibri"/>
                          <a:cs typeface="Calibri"/>
                          <a:sym typeface="Calibri"/>
                        </a:rPr>
                        <a:t>* Esto se puede hacer simultáneamente con mediciones de arbustos/árboles jóvenes y herbáceas (si corresponde). Completar cada año.</a:t>
                      </a:r>
                      <a:endParaRPr/>
                    </a:p>
                  </a:txBody>
                  <a:tcPr marT="45725" marB="45725" marR="91425" marL="91425"/>
                </a:tc>
                <a:tc>
                  <a:txBody>
                    <a:bodyPr/>
                    <a:lstStyle/>
                    <a:p>
                      <a:pPr indent="0" lvl="0" marL="0" marR="0" rtl="0" algn="l">
                        <a:lnSpc>
                          <a:spcPct val="100000"/>
                        </a:lnSpc>
                        <a:spcBef>
                          <a:spcPts val="0"/>
                        </a:spcBef>
                        <a:spcAft>
                          <a:spcPts val="0"/>
                        </a:spcAft>
                        <a:buClr>
                          <a:srgbClr val="000000"/>
                        </a:buClr>
                        <a:buSzPts val="2600"/>
                        <a:buFont typeface="Arial"/>
                        <a:buNone/>
                      </a:pPr>
                      <a:r>
                        <a:rPr lang="es" sz="1600" u="none" cap="none" strike="noStrike">
                          <a:latin typeface="Calibri"/>
                          <a:ea typeface="Calibri"/>
                          <a:cs typeface="Calibri"/>
                          <a:sym typeface="Calibri"/>
                        </a:rPr>
                        <a:t>Tiempo: 60 minutos</a:t>
                      </a:r>
                      <a:endParaRPr sz="1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600"/>
                        <a:buFont typeface="Arial"/>
                        <a:buNone/>
                      </a:pPr>
                      <a:r>
                        <a:rPr lang="es" sz="1600" u="none" cap="none" strike="noStrike">
                          <a:latin typeface="Calibri"/>
                          <a:ea typeface="Calibri"/>
                          <a:cs typeface="Calibri"/>
                          <a:sym typeface="Calibri"/>
                        </a:rPr>
                        <a:t>Instrumentos: Cintas de medir (150-300 cm)</a:t>
                      </a:r>
                      <a:endParaRPr sz="1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600"/>
                        <a:buFont typeface="Arial"/>
                        <a:buNone/>
                      </a:pPr>
                      <a:r>
                        <a:rPr lang="es" sz="1600" u="none" cap="none" strike="noStrike">
                          <a:latin typeface="Calibri"/>
                          <a:ea typeface="Calibri"/>
                          <a:cs typeface="Calibri"/>
                          <a:sym typeface="Calibri"/>
                        </a:rPr>
                        <a:t>Requisitos previos: configuración del sitio, cómo medir árboles, mapeo de árboles, actividades de aprendizaje de campo (unidades de biomasa, alometría)</a:t>
                      </a:r>
                      <a:endParaRPr b="0" i="0" sz="1600" u="none" cap="none" strike="noStrike">
                        <a:solidFill>
                          <a:srgbClr val="000000"/>
                        </a:solidFill>
                        <a:latin typeface="Calibri"/>
                        <a:ea typeface="Calibri"/>
                        <a:cs typeface="Calibri"/>
                        <a:sym typeface="Calibri"/>
                      </a:endParaRPr>
                    </a:p>
                  </a:txBody>
                  <a:tcPr marT="45725" marB="45725" marR="91425" marL="91425"/>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8"/>
          <p:cNvSpPr txBox="1"/>
          <p:nvPr>
            <p:ph idx="4294967295" type="title"/>
          </p:nvPr>
        </p:nvSpPr>
        <p:spPr>
          <a:xfrm>
            <a:off x="725945" y="730472"/>
            <a:ext cx="10241400" cy="534900"/>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SzPts val="4400"/>
              <a:buNone/>
            </a:pPr>
            <a:r>
              <a:rPr b="1" lang="es" sz="3200">
                <a:solidFill>
                  <a:srgbClr val="002060"/>
                </a:solidFill>
                <a:latin typeface="Proxima Nova"/>
                <a:ea typeface="Proxima Nova"/>
                <a:cs typeface="Proxima Nova"/>
                <a:sym typeface="Proxima Nova"/>
              </a:rPr>
              <a:t>¿</a:t>
            </a:r>
            <a:r>
              <a:rPr b="1" lang="es" sz="3200">
                <a:solidFill>
                  <a:srgbClr val="002060"/>
                </a:solidFill>
                <a:latin typeface="Proxima Nova"/>
                <a:ea typeface="Proxima Nova"/>
                <a:cs typeface="Proxima Nova"/>
                <a:sym typeface="Proxima Nova"/>
              </a:rPr>
              <a:t>Cómo medir árboles?</a:t>
            </a:r>
            <a:endParaRPr b="1" sz="3200">
              <a:latin typeface="Proxima Nova"/>
              <a:ea typeface="Proxima Nova"/>
              <a:cs typeface="Proxima Nova"/>
              <a:sym typeface="Proxima Nova"/>
            </a:endParaRPr>
          </a:p>
        </p:txBody>
      </p:sp>
      <p:sp>
        <p:nvSpPr>
          <p:cNvPr id="486" name="Google Shape;486;p68"/>
          <p:cNvSpPr txBox="1"/>
          <p:nvPr/>
        </p:nvSpPr>
        <p:spPr>
          <a:xfrm>
            <a:off x="646570" y="3730995"/>
            <a:ext cx="10740000" cy="1369800"/>
          </a:xfrm>
          <a:prstGeom prst="rect">
            <a:avLst/>
          </a:prstGeom>
          <a:noFill/>
          <a:ln>
            <a:noFill/>
          </a:ln>
        </p:spPr>
        <p:txBody>
          <a:bodyPr anchorCtr="0" anchor="t" bIns="45700" lIns="91425" spcFirstLastPara="1" rIns="91425" wrap="square" tIns="45700">
            <a:normAutofit/>
          </a:bodyPr>
          <a:lstStyle/>
          <a:p>
            <a:pPr indent="-347154" lvl="0" marL="457200" marR="0" rtl="0" algn="l">
              <a:lnSpc>
                <a:spcPct val="110000"/>
              </a:lnSpc>
              <a:spcBef>
                <a:spcPts val="0"/>
              </a:spcBef>
              <a:spcAft>
                <a:spcPts val="0"/>
              </a:spcAft>
              <a:buClr>
                <a:srgbClr val="002060"/>
              </a:buClr>
              <a:buSzPts val="1867"/>
              <a:buFont typeface="Montserrat"/>
              <a:buChar char="●"/>
            </a:pPr>
            <a:r>
              <a:rPr b="0" i="0" lang="es" sz="1867" u="none" cap="none" strike="noStrike">
                <a:solidFill>
                  <a:srgbClr val="002060"/>
                </a:solidFill>
                <a:latin typeface="Montserrat"/>
                <a:ea typeface="Montserrat"/>
                <a:cs typeface="Montserrat"/>
                <a:sym typeface="Montserrat"/>
              </a:rPr>
              <a:t>Los estudiantes miden las rodajas de troncos de árboles para comprender la relación entre la circunferencia y el diámetro.</a:t>
            </a:r>
            <a:endParaRPr b="0" i="0" sz="933" u="none" cap="none" strike="noStrike">
              <a:solidFill>
                <a:srgbClr val="000000"/>
              </a:solidFill>
              <a:latin typeface="Arial"/>
              <a:ea typeface="Arial"/>
              <a:cs typeface="Arial"/>
              <a:sym typeface="Arial"/>
            </a:endParaRPr>
          </a:p>
          <a:p>
            <a:pPr indent="-347154" lvl="0" marL="457200" marR="0" rtl="0" algn="l">
              <a:lnSpc>
                <a:spcPct val="110000"/>
              </a:lnSpc>
              <a:spcBef>
                <a:spcPts val="0"/>
              </a:spcBef>
              <a:spcAft>
                <a:spcPts val="0"/>
              </a:spcAft>
              <a:buClr>
                <a:srgbClr val="002060"/>
              </a:buClr>
              <a:buSzPts val="1867"/>
              <a:buFont typeface="Montserrat"/>
              <a:buChar char="●"/>
            </a:pPr>
            <a:r>
              <a:rPr b="0" i="0" lang="es" sz="1867" u="none" cap="none" strike="noStrike">
                <a:solidFill>
                  <a:srgbClr val="002060"/>
                </a:solidFill>
                <a:latin typeface="Montserrat"/>
                <a:ea typeface="Montserrat"/>
                <a:cs typeface="Montserrat"/>
                <a:sym typeface="Montserrat"/>
              </a:rPr>
              <a:t>Los estudiantes conocen previamente que la </a:t>
            </a:r>
            <a:r>
              <a:rPr b="1" i="0" lang="es" sz="1867" u="none" cap="none" strike="noStrike">
                <a:solidFill>
                  <a:srgbClr val="002060"/>
                </a:solidFill>
                <a:latin typeface="Montserrat"/>
                <a:ea typeface="Montserrat"/>
                <a:cs typeface="Montserrat"/>
                <a:sym typeface="Montserrat"/>
              </a:rPr>
              <a:t>circunferencia se mide a 1,35 metros de la base del árbol. </a:t>
            </a:r>
            <a:r>
              <a:rPr b="0" i="0" lang="es" sz="1867" u="none" cap="none" strike="noStrike">
                <a:solidFill>
                  <a:srgbClr val="002060"/>
                </a:solidFill>
                <a:latin typeface="Montserrat"/>
                <a:ea typeface="Montserrat"/>
                <a:cs typeface="Montserrat"/>
                <a:sym typeface="Montserrat"/>
              </a:rPr>
              <a:t>(Aproximadamente a la altura del pecho)</a:t>
            </a:r>
            <a:endParaRPr b="0" i="0" sz="933" u="none" cap="none" strike="noStrike">
              <a:solidFill>
                <a:srgbClr val="000000"/>
              </a:solidFill>
              <a:latin typeface="Arial"/>
              <a:ea typeface="Arial"/>
              <a:cs typeface="Arial"/>
              <a:sym typeface="Arial"/>
            </a:endParaRPr>
          </a:p>
        </p:txBody>
      </p:sp>
      <p:pic>
        <p:nvPicPr>
          <p:cNvPr descr="Image contains the cross section of three different trees, showing tree growth rings." id="487" name="Google Shape;487;p68"/>
          <p:cNvPicPr preferRelativeResize="0"/>
          <p:nvPr/>
        </p:nvPicPr>
        <p:blipFill rotWithShape="1">
          <a:blip r:embed="rId3">
            <a:alphaModFix/>
          </a:blip>
          <a:srcRect b="0" l="0" r="2158" t="6251"/>
          <a:stretch/>
        </p:blipFill>
        <p:spPr>
          <a:xfrm>
            <a:off x="2497025" y="1381875"/>
            <a:ext cx="6699250" cy="2233150"/>
          </a:xfrm>
          <a:prstGeom prst="rect">
            <a:avLst/>
          </a:prstGeom>
          <a:noFill/>
          <a:ln>
            <a:noFill/>
          </a:ln>
        </p:spPr>
      </p:pic>
      <p:pic>
        <p:nvPicPr>
          <p:cNvPr id="488" name="Google Shape;488;p68"/>
          <p:cNvPicPr preferRelativeResize="0"/>
          <p:nvPr/>
        </p:nvPicPr>
        <p:blipFill rotWithShape="1">
          <a:blip r:embed="rId4">
            <a:alphaModFix/>
          </a:blip>
          <a:srcRect b="0" l="0" r="0" t="0"/>
          <a:stretch/>
        </p:blipFill>
        <p:spPr>
          <a:xfrm>
            <a:off x="7597530" y="5100802"/>
            <a:ext cx="2883780" cy="1099820"/>
          </a:xfrm>
          <a:prstGeom prst="rect">
            <a:avLst/>
          </a:prstGeom>
          <a:noFill/>
          <a:ln>
            <a:noFill/>
          </a:ln>
        </p:spPr>
      </p:pic>
      <p:sp>
        <p:nvSpPr>
          <p:cNvPr id="489" name="Google Shape;489;p68"/>
          <p:cNvSpPr txBox="1"/>
          <p:nvPr/>
        </p:nvSpPr>
        <p:spPr>
          <a:xfrm>
            <a:off x="725950" y="5100799"/>
            <a:ext cx="7564500" cy="667500"/>
          </a:xfrm>
          <a:prstGeom prst="rect">
            <a:avLst/>
          </a:prstGeom>
          <a:noFill/>
          <a:ln>
            <a:noFill/>
          </a:ln>
        </p:spPr>
        <p:txBody>
          <a:bodyPr anchorCtr="0" anchor="t" bIns="30450" lIns="60950" spcFirstLastPara="1" rIns="60950" wrap="square" tIns="30450">
            <a:normAutofit/>
          </a:bodyPr>
          <a:lstStyle/>
          <a:p>
            <a:pPr indent="-347154" lvl="0" marL="457200" marR="0" rtl="0" algn="l">
              <a:lnSpc>
                <a:spcPct val="110000"/>
              </a:lnSpc>
              <a:spcBef>
                <a:spcPts val="0"/>
              </a:spcBef>
              <a:spcAft>
                <a:spcPts val="0"/>
              </a:spcAft>
              <a:buClr>
                <a:srgbClr val="002060"/>
              </a:buClr>
              <a:buSzPts val="1867"/>
              <a:buFont typeface="Montserrat"/>
              <a:buChar char="●"/>
            </a:pPr>
            <a:r>
              <a:rPr b="0" i="0" lang="es" sz="1867" u="none" cap="none" strike="noStrike">
                <a:solidFill>
                  <a:srgbClr val="002060"/>
                </a:solidFill>
                <a:latin typeface="Montserrat"/>
                <a:ea typeface="Montserrat"/>
                <a:cs typeface="Montserrat"/>
                <a:sym typeface="Montserrat"/>
              </a:rPr>
              <a:t>Los estudiantes analizan las diferencias entre los conceptos de precisión y exactitud.</a:t>
            </a:r>
            <a:endParaRPr b="0" i="1" sz="1867" u="none" cap="none" strike="noStrike">
              <a:solidFill>
                <a:srgbClr val="002060"/>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9"/>
          <p:cNvSpPr txBox="1"/>
          <p:nvPr>
            <p:ph idx="4294967295" type="title"/>
          </p:nvPr>
        </p:nvSpPr>
        <p:spPr>
          <a:xfrm>
            <a:off x="693986" y="859336"/>
            <a:ext cx="7219800" cy="6198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200">
                <a:latin typeface="Proxima Nova"/>
                <a:ea typeface="Proxima Nova"/>
                <a:cs typeface="Proxima Nova"/>
                <a:sym typeface="Proxima Nova"/>
              </a:rPr>
              <a:t>¿</a:t>
            </a:r>
            <a:r>
              <a:rPr b="1" lang="es" sz="3200">
                <a:solidFill>
                  <a:schemeClr val="dk1"/>
                </a:solidFill>
                <a:latin typeface="Proxima Nova"/>
                <a:ea typeface="Proxima Nova"/>
                <a:cs typeface="Proxima Nova"/>
                <a:sym typeface="Proxima Nova"/>
              </a:rPr>
              <a:t>Cómo medir árboles?</a:t>
            </a:r>
            <a:endParaRPr/>
          </a:p>
        </p:txBody>
      </p:sp>
      <p:sp>
        <p:nvSpPr>
          <p:cNvPr id="495" name="Google Shape;495;p69"/>
          <p:cNvSpPr txBox="1"/>
          <p:nvPr/>
        </p:nvSpPr>
        <p:spPr>
          <a:xfrm>
            <a:off x="693987" y="1465969"/>
            <a:ext cx="7219800" cy="4222800"/>
          </a:xfrm>
          <a:prstGeom prst="rect">
            <a:avLst/>
          </a:prstGeom>
          <a:noFill/>
          <a:ln>
            <a:noFill/>
          </a:ln>
        </p:spPr>
        <p:txBody>
          <a:bodyPr anchorCtr="0" anchor="t" bIns="45700" lIns="91425" spcFirstLastPara="1" rIns="91425" wrap="square" tIns="45700">
            <a:normAutofit/>
          </a:bodyPr>
          <a:lstStyle/>
          <a:p>
            <a:pPr indent="-381000" lvl="0" marL="457200" marR="0" rtl="0" algn="l">
              <a:lnSpc>
                <a:spcPct val="110000"/>
              </a:lnSpc>
              <a:spcBef>
                <a:spcPts val="0"/>
              </a:spcBef>
              <a:spcAft>
                <a:spcPts val="0"/>
              </a:spcAft>
              <a:buClr>
                <a:srgbClr val="002060"/>
              </a:buClr>
              <a:buSzPts val="2400"/>
              <a:buFont typeface="Montserrat"/>
              <a:buChar char="●"/>
            </a:pPr>
            <a:r>
              <a:rPr i="0" lang="es" sz="2400" u="none" cap="none" strike="noStrike">
                <a:solidFill>
                  <a:srgbClr val="002060"/>
                </a:solidFill>
                <a:latin typeface="Montserrat"/>
                <a:ea typeface="Montserrat"/>
                <a:cs typeface="Montserrat"/>
                <a:sym typeface="Montserrat"/>
              </a:rPr>
              <a:t>Utilice la </a:t>
            </a:r>
            <a:r>
              <a:rPr i="1" lang="es" sz="2400" u="none" cap="none" strike="noStrike">
                <a:solidFill>
                  <a:srgbClr val="002060"/>
                </a:solidFill>
                <a:latin typeface="Montserrat"/>
                <a:ea typeface="Montserrat"/>
                <a:cs typeface="Montserrat"/>
                <a:sym typeface="Montserrat"/>
              </a:rPr>
              <a:t>'Guía de árboles problemáticos (</a:t>
            </a:r>
            <a:r>
              <a:rPr i="1" lang="es" sz="2400" u="sng" cap="none" strike="noStrike">
                <a:solidFill>
                  <a:srgbClr val="002060"/>
                </a:solidFill>
                <a:latin typeface="Montserrat"/>
                <a:ea typeface="Montserrat"/>
                <a:cs typeface="Montserrat"/>
                <a:sym typeface="Montserrat"/>
                <a:hlinkClick r:id="rId3">
                  <a:extLst>
                    <a:ext uri="{A12FA001-AC4F-418D-AE19-62706E023703}">
                      <ahyp:hlinkClr val="tx"/>
                    </a:ext>
                  </a:extLst>
                </a:hlinkClick>
              </a:rPr>
              <a:t>pág. 4</a:t>
            </a:r>
            <a:r>
              <a:rPr i="1" lang="es" sz="2400" u="none" cap="none" strike="noStrike">
                <a:solidFill>
                  <a:srgbClr val="002060"/>
                </a:solidFill>
                <a:latin typeface="Montserrat"/>
                <a:ea typeface="Montserrat"/>
                <a:cs typeface="Montserrat"/>
                <a:sym typeface="Montserrat"/>
              </a:rPr>
              <a:t>)’</a:t>
            </a:r>
            <a:r>
              <a:rPr i="0" lang="es" sz="2400" u="none" cap="none" strike="noStrike">
                <a:solidFill>
                  <a:srgbClr val="002060"/>
                </a:solidFill>
                <a:latin typeface="Montserrat"/>
                <a:ea typeface="Montserrat"/>
                <a:cs typeface="Montserrat"/>
                <a:sym typeface="Montserrat"/>
              </a:rPr>
              <a:t> de la figura de la derecha para medir con precisión los árboles en la parcela:</a:t>
            </a:r>
            <a:endParaRPr i="0" sz="933" u="none" cap="none" strike="noStrike">
              <a:solidFill>
                <a:srgbClr val="000000"/>
              </a:solidFill>
              <a:latin typeface="Montserrat"/>
              <a:ea typeface="Montserrat"/>
              <a:cs typeface="Montserrat"/>
              <a:sym typeface="Montserrat"/>
            </a:endParaRPr>
          </a:p>
          <a:p>
            <a:pPr indent="-355600" lvl="1" marL="914400" marR="0" rtl="0" algn="l">
              <a:lnSpc>
                <a:spcPct val="110000"/>
              </a:lnSpc>
              <a:spcBef>
                <a:spcPts val="0"/>
              </a:spcBef>
              <a:spcAft>
                <a:spcPts val="0"/>
              </a:spcAft>
              <a:buClr>
                <a:srgbClr val="002060"/>
              </a:buClr>
              <a:buSzPts val="2000"/>
              <a:buFont typeface="Montserrat"/>
              <a:buChar char="○"/>
            </a:pPr>
            <a:r>
              <a:rPr b="1" i="0" lang="es" sz="2000" u="none" cap="none" strike="noStrike">
                <a:solidFill>
                  <a:srgbClr val="002060"/>
                </a:solidFill>
                <a:latin typeface="Montserrat"/>
                <a:ea typeface="Montserrat"/>
                <a:cs typeface="Montserrat"/>
                <a:sym typeface="Montserrat"/>
              </a:rPr>
              <a:t>Mida 1,35 m desde el punto más alto desde la base del árbol; esto es la "altura del pecho".</a:t>
            </a:r>
            <a:endParaRPr i="0" sz="933" u="none" cap="none" strike="noStrike">
              <a:solidFill>
                <a:srgbClr val="000000"/>
              </a:solidFill>
              <a:latin typeface="Montserrat"/>
              <a:ea typeface="Montserrat"/>
              <a:cs typeface="Montserrat"/>
              <a:sym typeface="Montserrat"/>
            </a:endParaRPr>
          </a:p>
          <a:p>
            <a:pPr indent="-355600" lvl="1" marL="914400" marR="0" rtl="0" algn="l">
              <a:lnSpc>
                <a:spcPct val="110000"/>
              </a:lnSpc>
              <a:spcBef>
                <a:spcPts val="0"/>
              </a:spcBef>
              <a:spcAft>
                <a:spcPts val="0"/>
              </a:spcAft>
              <a:buClr>
                <a:srgbClr val="002060"/>
              </a:buClr>
              <a:buSzPts val="2000"/>
              <a:buFont typeface="Montserrat"/>
              <a:buChar char="○"/>
            </a:pPr>
            <a:r>
              <a:rPr i="0" lang="es" sz="2000" u="none" cap="none" strike="noStrike">
                <a:solidFill>
                  <a:srgbClr val="002060"/>
                </a:solidFill>
                <a:latin typeface="Montserrat"/>
                <a:ea typeface="Montserrat"/>
                <a:cs typeface="Montserrat"/>
                <a:sym typeface="Montserrat"/>
              </a:rPr>
              <a:t>Mida alrededor del árbol a la altura dada en cm para determinar la circunferencia del árbol a la altura del pecho.</a:t>
            </a:r>
            <a:endParaRPr i="0" sz="933" u="none" cap="none" strike="noStrike">
              <a:solidFill>
                <a:srgbClr val="000000"/>
              </a:solidFill>
              <a:latin typeface="Montserrat"/>
              <a:ea typeface="Montserrat"/>
              <a:cs typeface="Montserrat"/>
              <a:sym typeface="Montserrat"/>
            </a:endParaRPr>
          </a:p>
          <a:p>
            <a:pPr indent="-355600" lvl="1" marL="914400" marR="0" rtl="0" algn="l">
              <a:lnSpc>
                <a:spcPct val="110000"/>
              </a:lnSpc>
              <a:spcBef>
                <a:spcPts val="0"/>
              </a:spcBef>
              <a:spcAft>
                <a:spcPts val="0"/>
              </a:spcAft>
              <a:buClr>
                <a:srgbClr val="002060"/>
              </a:buClr>
              <a:buSzPts val="2000"/>
              <a:buFont typeface="Montserrat"/>
              <a:buChar char="○"/>
            </a:pPr>
            <a:r>
              <a:rPr i="0" lang="es" sz="2000" u="none" cap="none" strike="noStrike">
                <a:solidFill>
                  <a:srgbClr val="002060"/>
                </a:solidFill>
                <a:latin typeface="Montserrat"/>
                <a:ea typeface="Montserrat"/>
                <a:cs typeface="Montserrat"/>
                <a:sym typeface="Montserrat"/>
              </a:rPr>
              <a:t>Posteriormente, puede convertir a diámetro a la altura del pecho (DAP)</a:t>
            </a:r>
            <a:endParaRPr i="0" sz="933" u="none" cap="none" strike="noStrike">
              <a:solidFill>
                <a:srgbClr val="000000"/>
              </a:solidFill>
              <a:latin typeface="Montserrat"/>
              <a:ea typeface="Montserrat"/>
              <a:cs typeface="Montserrat"/>
              <a:sym typeface="Montserrat"/>
            </a:endParaRPr>
          </a:p>
        </p:txBody>
      </p:sp>
      <p:pic>
        <p:nvPicPr>
          <p:cNvPr descr="Image shows 6 diagrams of different trees. The first one is a Tree on Level Ground. The second one is a Tree on Slope. The third is a Leaning Tree. The fourth is a Tree with Branch or Deformity at Breast Height. The fifth is a Tree Forked Below Breast Height and the sixth is a Tree Forked Above Breast Height." id="496" name="Google Shape;496;p69"/>
          <p:cNvPicPr preferRelativeResize="0"/>
          <p:nvPr/>
        </p:nvPicPr>
        <p:blipFill rotWithShape="1">
          <a:blip r:embed="rId4">
            <a:alphaModFix/>
          </a:blip>
          <a:srcRect b="0" l="0" r="0" t="0"/>
          <a:stretch/>
        </p:blipFill>
        <p:spPr>
          <a:xfrm>
            <a:off x="8040066" y="1033961"/>
            <a:ext cx="3734649" cy="50868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0"/>
          <p:cNvSpPr txBox="1"/>
          <p:nvPr>
            <p:ph idx="4294967295" type="title"/>
          </p:nvPr>
        </p:nvSpPr>
        <p:spPr>
          <a:xfrm>
            <a:off x="739247" y="696957"/>
            <a:ext cx="10048239" cy="751172"/>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200">
                <a:solidFill>
                  <a:srgbClr val="002060"/>
                </a:solidFill>
                <a:latin typeface="Proxima Nova"/>
                <a:ea typeface="Proxima Nova"/>
                <a:cs typeface="Proxima Nova"/>
                <a:sym typeface="Proxima Nova"/>
              </a:rPr>
              <a:t>Mapeo de árboles</a:t>
            </a:r>
            <a:endParaRPr b="1" sz="3200">
              <a:latin typeface="Proxima Nova"/>
              <a:ea typeface="Proxima Nova"/>
              <a:cs typeface="Proxima Nova"/>
              <a:sym typeface="Proxima Nova"/>
            </a:endParaRPr>
          </a:p>
        </p:txBody>
      </p:sp>
      <p:sp>
        <p:nvSpPr>
          <p:cNvPr id="502" name="Google Shape;502;p70"/>
          <p:cNvSpPr/>
          <p:nvPr/>
        </p:nvSpPr>
        <p:spPr>
          <a:xfrm>
            <a:off x="7673865" y="1450065"/>
            <a:ext cx="3905129" cy="27697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 solo debe completarse una vez por sitio *</a:t>
            </a:r>
            <a:endParaRPr/>
          </a:p>
        </p:txBody>
      </p:sp>
      <p:sp>
        <p:nvSpPr>
          <p:cNvPr id="503" name="Google Shape;503;p70"/>
          <p:cNvSpPr txBox="1"/>
          <p:nvPr/>
        </p:nvSpPr>
        <p:spPr>
          <a:xfrm>
            <a:off x="739247" y="1760694"/>
            <a:ext cx="11017324" cy="1274668"/>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120000"/>
              </a:lnSpc>
              <a:spcBef>
                <a:spcPts val="0"/>
              </a:spcBef>
              <a:spcAft>
                <a:spcPts val="0"/>
              </a:spcAft>
              <a:buNone/>
            </a:pPr>
            <a:r>
              <a:rPr b="0" i="0" lang="es" sz="2400" u="none" cap="none" strike="noStrike">
                <a:solidFill>
                  <a:srgbClr val="002060"/>
                </a:solidFill>
                <a:latin typeface="Montserrat"/>
                <a:ea typeface="Montserrat"/>
                <a:cs typeface="Montserrat"/>
                <a:sym typeface="Montserrat"/>
              </a:rPr>
              <a:t>Los estudiantes se dividen en equipos de 4 cuadrantes y usan una brújula y cinta métrica para mapear la ubicación de cada árbol en el cuadrante, de modo que la biomasa y el crecimiento de cada árbol se puedan rastrear a lo largo del tiempo.</a:t>
            </a:r>
            <a:endParaRPr/>
          </a:p>
          <a:p>
            <a:pPr indent="-228611" lvl="0" marL="228611" marR="0" rtl="0" algn="l">
              <a:lnSpc>
                <a:spcPct val="120000"/>
              </a:lnSpc>
              <a:spcBef>
                <a:spcPts val="1000"/>
              </a:spcBef>
              <a:spcAft>
                <a:spcPts val="0"/>
              </a:spcAft>
              <a:buNone/>
            </a:pPr>
            <a:r>
              <a:t/>
            </a:r>
            <a:endParaRPr b="0" i="0" sz="2400" u="none" cap="none" strike="noStrike">
              <a:solidFill>
                <a:srgbClr val="002060"/>
              </a:solidFill>
              <a:latin typeface="Montserrat"/>
              <a:ea typeface="Montserrat"/>
              <a:cs typeface="Montserrat"/>
              <a:sym typeface="Montserrat"/>
            </a:endParaRPr>
          </a:p>
        </p:txBody>
      </p:sp>
      <p:pic>
        <p:nvPicPr>
          <p:cNvPr descr="Image shows a coordinate plane enclosed a square. The coordinates N, S, E, W are labeled on the square. Then each quadrant is labeled; starting from the upper left quadrant, going clockwise: West Quadrant, North Quadrant, East Quadrant, South Quadrant." id="504" name="Google Shape;504;p70"/>
          <p:cNvPicPr preferRelativeResize="0"/>
          <p:nvPr/>
        </p:nvPicPr>
        <p:blipFill rotWithShape="1">
          <a:blip r:embed="rId3">
            <a:alphaModFix/>
          </a:blip>
          <a:srcRect b="0" l="0" r="0" t="0"/>
          <a:stretch/>
        </p:blipFill>
        <p:spPr>
          <a:xfrm>
            <a:off x="1735329" y="3285713"/>
            <a:ext cx="2100843" cy="1695054"/>
          </a:xfrm>
          <a:prstGeom prst="rect">
            <a:avLst/>
          </a:prstGeom>
          <a:noFill/>
          <a:ln>
            <a:noFill/>
          </a:ln>
        </p:spPr>
      </p:pic>
      <p:pic>
        <p:nvPicPr>
          <p:cNvPr descr="Image shows a North Quadrant. On the upper left corner of the square there is an N. On the lower left corner of the square it says Plot Center. On the lower right corner of the square there is an E. Below the line of the square that goes from Plot Center to E, it says 15 m. Next to the line that goes from the lower right corner marked with an E to the upper right corner, which is not  labeled, it also says 15 m. There is an arrow going from the Plot Center diagonally up at about an 80 degree angle. A dotted curved arrow goes from the point of the previous arrow, down, towards the line from Plot Center to E. This dotted curved arrow has the following label: Measure each tree as you move clockwise around the quadrant." id="505" name="Google Shape;505;p70"/>
          <p:cNvPicPr preferRelativeResize="0"/>
          <p:nvPr/>
        </p:nvPicPr>
        <p:blipFill rotWithShape="1">
          <a:blip r:embed="rId4">
            <a:alphaModFix/>
          </a:blip>
          <a:srcRect b="0" l="0" r="19423" t="0"/>
          <a:stretch/>
        </p:blipFill>
        <p:spPr>
          <a:xfrm>
            <a:off x="3673476" y="3009489"/>
            <a:ext cx="4627988" cy="3152775"/>
          </a:xfrm>
          <a:prstGeom prst="rect">
            <a:avLst/>
          </a:prstGeom>
          <a:noFill/>
          <a:ln>
            <a:noFill/>
          </a:ln>
        </p:spPr>
      </p:pic>
      <p:cxnSp>
        <p:nvCxnSpPr>
          <p:cNvPr descr="Arrow from the image showing all quadrants to the image showing only the North Quadrant. The arrow originates on the N point of the coordinates plane (first image) and ends on the N point on the North Quadrant (second image)." id="506" name="Google Shape;506;p70"/>
          <p:cNvCxnSpPr/>
          <p:nvPr/>
        </p:nvCxnSpPr>
        <p:spPr>
          <a:xfrm flipH="1" rot="10800000">
            <a:off x="2752138" y="3280891"/>
            <a:ext cx="1775686" cy="197513"/>
          </a:xfrm>
          <a:prstGeom prst="straightConnector1">
            <a:avLst/>
          </a:prstGeom>
          <a:noFill/>
          <a:ln cap="flat" cmpd="sng" w="38100">
            <a:solidFill>
              <a:srgbClr val="C00000"/>
            </a:solidFill>
            <a:prstDash val="solid"/>
            <a:round/>
            <a:headEnd len="sm" w="sm" type="none"/>
            <a:tailEnd len="med" w="med" type="triangle"/>
          </a:ln>
          <a:effectLst>
            <a:outerShdw blurRad="40000" rotWithShape="0" dir="5400000" dist="23000">
              <a:srgbClr val="000000">
                <a:alpha val="34509"/>
              </a:srgbClr>
            </a:outerShdw>
          </a:effectLst>
        </p:spPr>
      </p:cxnSp>
      <p:cxnSp>
        <p:nvCxnSpPr>
          <p:cNvPr descr="Arrow from the image showing all quadrants to the image showing only the North Quadrant. The arrow originates on center of the coordinates plane (first image) and ends on the Plot Center on the North Quadrant (second image)." id="507" name="Google Shape;507;p70"/>
          <p:cNvCxnSpPr/>
          <p:nvPr/>
        </p:nvCxnSpPr>
        <p:spPr>
          <a:xfrm>
            <a:off x="2744957" y="4088922"/>
            <a:ext cx="1739799" cy="1882841"/>
          </a:xfrm>
          <a:prstGeom prst="straightConnector1">
            <a:avLst/>
          </a:prstGeom>
          <a:noFill/>
          <a:ln cap="flat" cmpd="sng" w="38100">
            <a:solidFill>
              <a:srgbClr val="C00000"/>
            </a:solidFill>
            <a:prstDash val="solid"/>
            <a:round/>
            <a:headEnd len="sm" w="sm" type="none"/>
            <a:tailEnd len="med" w="med" type="triangle"/>
          </a:ln>
          <a:effectLst>
            <a:outerShdw blurRad="40000" rotWithShape="0" dir="5400000" dist="23000">
              <a:srgbClr val="000000">
                <a:alpha val="34509"/>
              </a:srgbClr>
            </a:outerShdw>
          </a:effectLst>
        </p:spPr>
      </p:cxnSp>
      <p:sp>
        <p:nvSpPr>
          <p:cNvPr id="508" name="Google Shape;508;p70"/>
          <p:cNvSpPr txBox="1"/>
          <p:nvPr/>
        </p:nvSpPr>
        <p:spPr>
          <a:xfrm>
            <a:off x="8328647" y="3379647"/>
            <a:ext cx="3023371" cy="1046414"/>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600" u="none" cap="none" strike="noStrike">
                <a:solidFill>
                  <a:srgbClr val="002060"/>
                </a:solidFill>
                <a:latin typeface="Montserrat"/>
                <a:ea typeface="Montserrat"/>
                <a:cs typeface="Montserrat"/>
                <a:sym typeface="Montserrat"/>
              </a:rPr>
              <a:t>Mida cada árbol mientras se mueve en el sentido de las agujas del reloj alrededor del cuadrante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71"/>
          <p:cNvSpPr txBox="1"/>
          <p:nvPr>
            <p:ph idx="4294967295" type="title"/>
          </p:nvPr>
        </p:nvSpPr>
        <p:spPr>
          <a:xfrm>
            <a:off x="858943" y="1000855"/>
            <a:ext cx="10656887" cy="508267"/>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SzPts val="4400"/>
              <a:buNone/>
            </a:pPr>
            <a:r>
              <a:rPr b="1" lang="es" sz="3200">
                <a:solidFill>
                  <a:srgbClr val="002060"/>
                </a:solidFill>
                <a:latin typeface="Proxima Nova"/>
                <a:ea typeface="Proxima Nova"/>
                <a:cs typeface="Proxima Nova"/>
                <a:sym typeface="Proxima Nova"/>
              </a:rPr>
              <a:t>Mapeo de árboles</a:t>
            </a:r>
            <a:endParaRPr b="1" sz="3200">
              <a:latin typeface="Proxima Nova"/>
              <a:ea typeface="Proxima Nova"/>
              <a:cs typeface="Proxima Nova"/>
              <a:sym typeface="Proxima Nova"/>
            </a:endParaRPr>
          </a:p>
        </p:txBody>
      </p:sp>
      <p:sp>
        <p:nvSpPr>
          <p:cNvPr id="514" name="Google Shape;514;p71"/>
          <p:cNvSpPr/>
          <p:nvPr/>
        </p:nvSpPr>
        <p:spPr>
          <a:xfrm>
            <a:off x="7591677" y="1558109"/>
            <a:ext cx="4024106" cy="27697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 solo debe completarse una vez por sitio *</a:t>
            </a:r>
            <a:endParaRPr/>
          </a:p>
        </p:txBody>
      </p:sp>
      <p:sp>
        <p:nvSpPr>
          <p:cNvPr id="515" name="Google Shape;515;p71"/>
          <p:cNvSpPr txBox="1"/>
          <p:nvPr/>
        </p:nvSpPr>
        <p:spPr>
          <a:xfrm>
            <a:off x="858944" y="1884069"/>
            <a:ext cx="10656887" cy="1637443"/>
          </a:xfrm>
          <a:prstGeom prst="rect">
            <a:avLst/>
          </a:prstGeom>
          <a:noFill/>
          <a:ln>
            <a:noFill/>
          </a:ln>
        </p:spPr>
        <p:txBody>
          <a:bodyPr anchorCtr="0" anchor="t" bIns="45700" lIns="91425" spcFirstLastPara="1" rIns="91425" wrap="square" tIns="45700">
            <a:normAutofit fontScale="85000" lnSpcReduction="20000"/>
          </a:bodyPr>
          <a:lstStyle/>
          <a:p>
            <a:pPr indent="-152408" lvl="0" marL="152408" marR="0" rtl="0" algn="l">
              <a:lnSpc>
                <a:spcPct val="120000"/>
              </a:lnSpc>
              <a:spcBef>
                <a:spcPts val="0"/>
              </a:spcBef>
              <a:spcAft>
                <a:spcPts val="0"/>
              </a:spcAft>
              <a:buClr>
                <a:srgbClr val="000000"/>
              </a:buClr>
              <a:buSzPct val="100000"/>
              <a:buFont typeface="Arial"/>
              <a:buChar char="•"/>
            </a:pPr>
            <a:r>
              <a:rPr b="0" i="0" lang="es" sz="2400" u="none" cap="none" strike="noStrike">
                <a:solidFill>
                  <a:srgbClr val="002060"/>
                </a:solidFill>
                <a:latin typeface="Montserrat"/>
                <a:ea typeface="Montserrat"/>
                <a:cs typeface="Montserrat"/>
                <a:sym typeface="Montserrat"/>
              </a:rPr>
              <a:t>Mida y registre el azimut (ángulo que forma el norte geográfico) y la distancia de cada árbol desde el centro e identifique el género y la especie. </a:t>
            </a:r>
            <a:endParaRPr b="0" i="0" sz="933" u="none" cap="none" strike="noStrike">
              <a:solidFill>
                <a:srgbClr val="000000"/>
              </a:solidFill>
              <a:latin typeface="Arial"/>
              <a:ea typeface="Arial"/>
              <a:cs typeface="Arial"/>
              <a:sym typeface="Arial"/>
            </a:endParaRPr>
          </a:p>
          <a:p>
            <a:pPr indent="-152408" lvl="0" marL="152408" marR="0" rtl="0" algn="l">
              <a:lnSpc>
                <a:spcPct val="120000"/>
              </a:lnSpc>
              <a:spcBef>
                <a:spcPts val="1200"/>
              </a:spcBef>
              <a:spcAft>
                <a:spcPts val="0"/>
              </a:spcAft>
              <a:buClr>
                <a:srgbClr val="000000"/>
              </a:buClr>
              <a:buSzPct val="100000"/>
              <a:buFont typeface="Arial"/>
              <a:buChar char="•"/>
            </a:pPr>
            <a:r>
              <a:rPr b="0" i="0" lang="es" sz="2400" u="none" cap="none" strike="noStrike">
                <a:solidFill>
                  <a:srgbClr val="002060"/>
                </a:solidFill>
                <a:latin typeface="Montserrat"/>
                <a:ea typeface="Montserrat"/>
                <a:cs typeface="Montserrat"/>
                <a:sym typeface="Montserrat"/>
              </a:rPr>
              <a:t>Si lo completa junto con el protocolo de circunferencia del árbol, también medirá la circunferencia en este momento.</a:t>
            </a:r>
            <a:endParaRPr/>
          </a:p>
          <a:p>
            <a:pPr indent="0" lvl="0" marL="0" marR="0" rtl="0" algn="l">
              <a:lnSpc>
                <a:spcPct val="120000"/>
              </a:lnSpc>
              <a:spcBef>
                <a:spcPts val="1200"/>
              </a:spcBef>
              <a:spcAft>
                <a:spcPts val="1200"/>
              </a:spcAft>
              <a:buNone/>
            </a:pPr>
            <a:r>
              <a:t/>
            </a:r>
            <a:endParaRPr b="0" i="0" sz="2400" u="none" cap="none" strike="noStrike">
              <a:solidFill>
                <a:srgbClr val="002060"/>
              </a:solidFill>
              <a:latin typeface="Montserrat"/>
              <a:ea typeface="Montserrat"/>
              <a:cs typeface="Montserrat"/>
              <a:sym typeface="Montserrat"/>
            </a:endParaRPr>
          </a:p>
        </p:txBody>
      </p:sp>
      <p:pic>
        <p:nvPicPr>
          <p:cNvPr descr="Image shows a table with 5 columns and two values below each column. First set of values: Azimuth: 15 degrees; Distance: 14 m; Species: Acer rubrum; Notes: Red maple; Circumference: 50 cm. Second set of values: Azimuth: 85 degrees; Distance: 6.5 m; Species: Pinus strobus; Notes: White pine, Forked, Measured at 1.25m; Circumference: 27 cm." id="516" name="Google Shape;516;p71"/>
          <p:cNvPicPr preferRelativeResize="0"/>
          <p:nvPr/>
        </p:nvPicPr>
        <p:blipFill rotWithShape="1">
          <a:blip r:embed="rId3">
            <a:alphaModFix/>
          </a:blip>
          <a:srcRect b="0" l="0" r="0" t="0"/>
          <a:stretch/>
        </p:blipFill>
        <p:spPr>
          <a:xfrm>
            <a:off x="858944" y="3619485"/>
            <a:ext cx="10474113" cy="176024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2"/>
          <p:cNvSpPr txBox="1"/>
          <p:nvPr>
            <p:ph idx="4294967295" type="title"/>
          </p:nvPr>
        </p:nvSpPr>
        <p:spPr>
          <a:xfrm>
            <a:off x="777232" y="721095"/>
            <a:ext cx="10637400" cy="508200"/>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SzPts val="4400"/>
              <a:buNone/>
            </a:pPr>
            <a:r>
              <a:rPr b="1" lang="es" sz="3200">
                <a:solidFill>
                  <a:schemeClr val="dk1"/>
                </a:solidFill>
                <a:latin typeface="Proxima Nova"/>
                <a:ea typeface="Proxima Nova"/>
                <a:cs typeface="Proxima Nova"/>
                <a:sym typeface="Proxima Nova"/>
              </a:rPr>
              <a:t>Azimut</a:t>
            </a:r>
            <a:endParaRPr b="1" sz="3200">
              <a:solidFill>
                <a:schemeClr val="dk1"/>
              </a:solidFill>
              <a:latin typeface="Proxima Nova"/>
              <a:ea typeface="Proxima Nova"/>
              <a:cs typeface="Proxima Nova"/>
              <a:sym typeface="Proxima Nova"/>
            </a:endParaRPr>
          </a:p>
        </p:txBody>
      </p:sp>
      <p:sp>
        <p:nvSpPr>
          <p:cNvPr id="522" name="Google Shape;522;p72"/>
          <p:cNvSpPr txBox="1"/>
          <p:nvPr/>
        </p:nvSpPr>
        <p:spPr>
          <a:xfrm>
            <a:off x="8516322" y="5360125"/>
            <a:ext cx="3109800" cy="6351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rPr b="0" i="0" lang="es" sz="1667" u="none" cap="none" strike="noStrike">
                <a:solidFill>
                  <a:srgbClr val="002060"/>
                </a:solidFill>
                <a:latin typeface="Montserrat"/>
                <a:ea typeface="Montserrat"/>
                <a:cs typeface="Montserrat"/>
                <a:sym typeface="Montserrat"/>
              </a:rPr>
              <a:t>Puede medirse fácilmente con una brújula</a:t>
            </a:r>
            <a:endParaRPr b="0" i="0" sz="1667" u="none" cap="none" strike="noStrike">
              <a:solidFill>
                <a:srgbClr val="002060"/>
              </a:solidFill>
              <a:latin typeface="Montserrat"/>
              <a:ea typeface="Montserrat"/>
              <a:cs typeface="Montserrat"/>
              <a:sym typeface="Montserrat"/>
            </a:endParaRPr>
          </a:p>
        </p:txBody>
      </p:sp>
      <p:pic>
        <p:nvPicPr>
          <p:cNvPr descr="Qué significan los términos Acimut y Altura? – ASTRO" id="523" name="Google Shape;523;p72"/>
          <p:cNvPicPr preferRelativeResize="0"/>
          <p:nvPr/>
        </p:nvPicPr>
        <p:blipFill rotWithShape="1">
          <a:blip r:embed="rId3">
            <a:alphaModFix/>
          </a:blip>
          <a:srcRect b="0" l="0" r="0" t="0"/>
          <a:stretch/>
        </p:blipFill>
        <p:spPr>
          <a:xfrm>
            <a:off x="1592698" y="1300931"/>
            <a:ext cx="6267242" cy="4050937"/>
          </a:xfrm>
          <a:prstGeom prst="rect">
            <a:avLst/>
          </a:prstGeom>
          <a:noFill/>
          <a:ln>
            <a:noFill/>
          </a:ln>
        </p:spPr>
      </p:pic>
      <p:sp>
        <p:nvSpPr>
          <p:cNvPr id="524" name="Google Shape;524;p72"/>
          <p:cNvSpPr txBox="1"/>
          <p:nvPr/>
        </p:nvSpPr>
        <p:spPr>
          <a:xfrm>
            <a:off x="3401177" y="5351869"/>
            <a:ext cx="2213400" cy="20520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1" lang="es" sz="933" u="none" cap="none" strike="noStrike">
                <a:solidFill>
                  <a:srgbClr val="000000"/>
                </a:solidFill>
                <a:latin typeface="Arial"/>
                <a:ea typeface="Arial"/>
                <a:cs typeface="Arial"/>
                <a:sym typeface="Arial"/>
              </a:rPr>
              <a:t>Asociación Salvadoreña de Astronomía</a:t>
            </a:r>
            <a:endParaRPr b="0" i="0" sz="933" u="none" cap="none" strike="noStrike">
              <a:solidFill>
                <a:srgbClr val="000000"/>
              </a:solidFill>
              <a:latin typeface="Arial"/>
              <a:ea typeface="Arial"/>
              <a:cs typeface="Arial"/>
              <a:sym typeface="Arial"/>
            </a:endParaRPr>
          </a:p>
        </p:txBody>
      </p:sp>
      <p:pic>
        <p:nvPicPr>
          <p:cNvPr id="525" name="Google Shape;525;p72"/>
          <p:cNvPicPr preferRelativeResize="0"/>
          <p:nvPr/>
        </p:nvPicPr>
        <p:blipFill rotWithShape="1">
          <a:blip r:embed="rId4">
            <a:alphaModFix/>
          </a:blip>
          <a:srcRect b="0" l="0" r="0" t="0"/>
          <a:stretch/>
        </p:blipFill>
        <p:spPr>
          <a:xfrm>
            <a:off x="8778743" y="1229360"/>
            <a:ext cx="2172301" cy="413072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Image shows cartoon-like picture of a trunk of a tree and a man holding a tape measure around the tree at his breast height. There is a double-arrow next to the trunk indicating a height of 135 cm." id="530" name="Google Shape;530;p73"/>
          <p:cNvPicPr preferRelativeResize="0"/>
          <p:nvPr/>
        </p:nvPicPr>
        <p:blipFill rotWithShape="1">
          <a:blip r:embed="rId3">
            <a:alphaModFix/>
          </a:blip>
          <a:srcRect b="0" l="0" r="0" t="0"/>
          <a:stretch/>
        </p:blipFill>
        <p:spPr>
          <a:xfrm>
            <a:off x="7934325" y="1720108"/>
            <a:ext cx="3343275" cy="4032118"/>
          </a:xfrm>
          <a:prstGeom prst="rect">
            <a:avLst/>
          </a:prstGeom>
          <a:noFill/>
          <a:ln>
            <a:noFill/>
          </a:ln>
        </p:spPr>
      </p:pic>
      <p:sp>
        <p:nvSpPr>
          <p:cNvPr id="531" name="Google Shape;531;p73"/>
          <p:cNvSpPr txBox="1"/>
          <p:nvPr>
            <p:ph idx="4294967295" type="title"/>
          </p:nvPr>
        </p:nvSpPr>
        <p:spPr>
          <a:xfrm>
            <a:off x="658223" y="726028"/>
            <a:ext cx="10875600" cy="527700"/>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SzPts val="4400"/>
              <a:buNone/>
            </a:pPr>
            <a:r>
              <a:rPr b="1" lang="es" sz="3200">
                <a:solidFill>
                  <a:schemeClr val="dk1"/>
                </a:solidFill>
                <a:latin typeface="Proxima Nova"/>
                <a:ea typeface="Proxima Nova"/>
                <a:cs typeface="Proxima Nova"/>
                <a:sym typeface="Proxima Nova"/>
              </a:rPr>
              <a:t>Circunferencia de los árboles</a:t>
            </a:r>
            <a:endParaRPr/>
          </a:p>
        </p:txBody>
      </p:sp>
      <p:sp>
        <p:nvSpPr>
          <p:cNvPr id="532" name="Google Shape;532;p73"/>
          <p:cNvSpPr/>
          <p:nvPr/>
        </p:nvSpPr>
        <p:spPr>
          <a:xfrm>
            <a:off x="8702012" y="1348403"/>
            <a:ext cx="2069157" cy="27697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a:t>
            </a:r>
            <a:r>
              <a:rPr b="0" i="1" lang="es" sz="1400" u="none" cap="none" strike="noStrike">
                <a:solidFill>
                  <a:srgbClr val="002060"/>
                </a:solidFill>
                <a:latin typeface="Montserrat"/>
                <a:ea typeface="Montserrat"/>
                <a:cs typeface="Montserrat"/>
                <a:sym typeface="Montserrat"/>
              </a:rPr>
              <a:t>Complete cada año*</a:t>
            </a:r>
            <a:endParaRPr b="0" i="0" sz="1400" u="none" cap="none" strike="noStrike">
              <a:solidFill>
                <a:srgbClr val="002060"/>
              </a:solidFill>
              <a:latin typeface="Montserrat"/>
              <a:ea typeface="Montserrat"/>
              <a:cs typeface="Montserrat"/>
              <a:sym typeface="Montserrat"/>
            </a:endParaRPr>
          </a:p>
        </p:txBody>
      </p:sp>
      <p:sp>
        <p:nvSpPr>
          <p:cNvPr id="533" name="Google Shape;533;p73"/>
          <p:cNvSpPr txBox="1"/>
          <p:nvPr/>
        </p:nvSpPr>
        <p:spPr>
          <a:xfrm>
            <a:off x="814730" y="1471526"/>
            <a:ext cx="7119600" cy="4360200"/>
          </a:xfrm>
          <a:prstGeom prst="rect">
            <a:avLst/>
          </a:prstGeom>
          <a:noFill/>
          <a:ln>
            <a:noFill/>
          </a:ln>
        </p:spPr>
        <p:txBody>
          <a:bodyPr anchorCtr="0" anchor="t" bIns="45700" lIns="91425" spcFirstLastPara="1" rIns="91425" wrap="square" tIns="45700">
            <a:normAutofit fontScale="85000" lnSpcReduction="20000"/>
          </a:bodyPr>
          <a:lstStyle/>
          <a:p>
            <a:pPr indent="-152408" lvl="0" marL="152408" marR="0" rtl="0" algn="l">
              <a:lnSpc>
                <a:spcPct val="110000"/>
              </a:lnSpc>
              <a:spcBef>
                <a:spcPts val="0"/>
              </a:spcBef>
              <a:spcAft>
                <a:spcPts val="0"/>
              </a:spcAft>
              <a:buClr>
                <a:srgbClr val="000000"/>
              </a:buClr>
              <a:buSzPct val="100000"/>
              <a:buFont typeface="Arial"/>
              <a:buChar char="•"/>
            </a:pPr>
            <a:r>
              <a:rPr b="0" i="0" lang="es" sz="2400" u="none" cap="none" strike="noStrike">
                <a:solidFill>
                  <a:srgbClr val="002060"/>
                </a:solidFill>
                <a:latin typeface="Montserrat"/>
                <a:ea typeface="Montserrat"/>
                <a:cs typeface="Montserrat"/>
                <a:sym typeface="Montserrat"/>
              </a:rPr>
              <a:t>Mida la circunferencia a la altura del pecho (1,35 m) para todos los árboles mapeados, que viven actualmente y tienen más de 15 cm de circunferencia en su sitio de muestreo. </a:t>
            </a:r>
            <a:endParaRPr b="0" i="1" sz="2400" u="none" cap="none" strike="noStrike">
              <a:solidFill>
                <a:srgbClr val="002060"/>
              </a:solidFill>
              <a:latin typeface="Montserrat"/>
              <a:ea typeface="Montserrat"/>
              <a:cs typeface="Montserrat"/>
              <a:sym typeface="Montserrat"/>
            </a:endParaRPr>
          </a:p>
          <a:p>
            <a:pPr indent="-152408" lvl="0" marL="152408" marR="0" rtl="0" algn="l">
              <a:lnSpc>
                <a:spcPct val="110000"/>
              </a:lnSpc>
              <a:spcBef>
                <a:spcPts val="1200"/>
              </a:spcBef>
              <a:spcAft>
                <a:spcPts val="0"/>
              </a:spcAft>
              <a:buClr>
                <a:srgbClr val="000000"/>
              </a:buClr>
              <a:buSzPct val="100000"/>
              <a:buFont typeface="Arial"/>
              <a:buChar char="•"/>
            </a:pPr>
            <a:r>
              <a:rPr b="1" i="0" lang="es" sz="2400" u="none" cap="none" strike="noStrike">
                <a:solidFill>
                  <a:srgbClr val="002060"/>
                </a:solidFill>
                <a:latin typeface="Montserrat"/>
                <a:ea typeface="Montserrat"/>
                <a:cs typeface="Montserrat"/>
                <a:sym typeface="Montserrat"/>
              </a:rPr>
              <a:t>Mida la circunferencia considerando las décimas de centímetros, Ej. 16,6 cm. </a:t>
            </a:r>
            <a:endParaRPr b="0" i="0" sz="933" u="none" cap="none" strike="noStrike">
              <a:solidFill>
                <a:srgbClr val="000000"/>
              </a:solidFill>
              <a:latin typeface="Arial"/>
              <a:ea typeface="Arial"/>
              <a:cs typeface="Arial"/>
              <a:sym typeface="Arial"/>
            </a:endParaRPr>
          </a:p>
          <a:p>
            <a:pPr indent="-152408" lvl="0" marL="152408" marR="0" rtl="0" algn="l">
              <a:lnSpc>
                <a:spcPct val="110000"/>
              </a:lnSpc>
              <a:spcBef>
                <a:spcPts val="1200"/>
              </a:spcBef>
              <a:spcAft>
                <a:spcPts val="0"/>
              </a:spcAft>
              <a:buClr>
                <a:srgbClr val="000000"/>
              </a:buClr>
              <a:buSzPct val="100000"/>
              <a:buFont typeface="Arial"/>
              <a:buChar char="•"/>
            </a:pPr>
            <a:r>
              <a:rPr b="0" i="0" lang="es" sz="2400" u="none" cap="none" strike="noStrike">
                <a:solidFill>
                  <a:srgbClr val="002060"/>
                </a:solidFill>
                <a:latin typeface="Montserrat"/>
                <a:ea typeface="Montserrat"/>
                <a:cs typeface="Montserrat"/>
                <a:sym typeface="Montserrat"/>
              </a:rPr>
              <a:t>En la sección de 'notas' de la hoja de datos, incluya:</a:t>
            </a:r>
            <a:endParaRPr b="0" i="0" sz="933" u="none" cap="none" strike="noStrike">
              <a:solidFill>
                <a:srgbClr val="000000"/>
              </a:solidFill>
              <a:latin typeface="Arial"/>
              <a:ea typeface="Arial"/>
              <a:cs typeface="Arial"/>
              <a:sym typeface="Arial"/>
            </a:endParaRPr>
          </a:p>
          <a:p>
            <a:pPr indent="-152428" lvl="1" marL="457223" marR="0" rtl="0" algn="l">
              <a:lnSpc>
                <a:spcPct val="110000"/>
              </a:lnSpc>
              <a:spcBef>
                <a:spcPts val="1200"/>
              </a:spcBef>
              <a:spcAft>
                <a:spcPts val="0"/>
              </a:spcAft>
              <a:buClr>
                <a:srgbClr val="000000"/>
              </a:buClr>
              <a:buSzPct val="100000"/>
              <a:buFont typeface="Arial"/>
              <a:buChar char="•"/>
            </a:pPr>
            <a:r>
              <a:rPr b="0" i="0" lang="es" sz="2100" u="none" cap="none" strike="noStrike">
                <a:solidFill>
                  <a:srgbClr val="002060"/>
                </a:solidFill>
                <a:latin typeface="Montserrat"/>
                <a:ea typeface="Montserrat"/>
                <a:cs typeface="Montserrat"/>
                <a:sym typeface="Montserrat"/>
              </a:rPr>
              <a:t>Si el árbol ha muerto desde el año anterior.</a:t>
            </a:r>
            <a:endParaRPr b="0" i="0" sz="933" u="none" cap="none" strike="noStrike">
              <a:solidFill>
                <a:srgbClr val="000000"/>
              </a:solidFill>
              <a:latin typeface="Arial"/>
              <a:ea typeface="Arial"/>
              <a:cs typeface="Arial"/>
              <a:sym typeface="Arial"/>
            </a:endParaRPr>
          </a:p>
          <a:p>
            <a:pPr indent="-152408" lvl="1" marL="457223" marR="0" rtl="0" algn="l">
              <a:lnSpc>
                <a:spcPct val="110000"/>
              </a:lnSpc>
              <a:spcBef>
                <a:spcPts val="1200"/>
              </a:spcBef>
              <a:spcAft>
                <a:spcPts val="0"/>
              </a:spcAft>
              <a:buClr>
                <a:srgbClr val="002060"/>
              </a:buClr>
              <a:buSzPct val="100000"/>
              <a:buFont typeface="Arial"/>
              <a:buChar char="•"/>
            </a:pPr>
            <a:r>
              <a:rPr b="0" i="0" lang="es" sz="2000" u="none" cap="none" strike="noStrike">
                <a:solidFill>
                  <a:srgbClr val="002060"/>
                </a:solidFill>
                <a:latin typeface="Montserrat"/>
                <a:ea typeface="Montserrat"/>
                <a:cs typeface="Montserrat"/>
                <a:sym typeface="Montserrat"/>
              </a:rPr>
              <a:t>El nombre común del árbol.</a:t>
            </a:r>
            <a:endParaRPr b="0" i="0" sz="933" u="none" cap="none" strike="noStrike">
              <a:solidFill>
                <a:srgbClr val="000000"/>
              </a:solidFill>
              <a:latin typeface="Arial"/>
              <a:ea typeface="Arial"/>
              <a:cs typeface="Arial"/>
              <a:sym typeface="Arial"/>
            </a:endParaRPr>
          </a:p>
          <a:p>
            <a:pPr indent="-152408" lvl="1" marL="457223" marR="0" rtl="0" algn="l">
              <a:lnSpc>
                <a:spcPct val="110000"/>
              </a:lnSpc>
              <a:spcBef>
                <a:spcPts val="1200"/>
              </a:spcBef>
              <a:spcAft>
                <a:spcPts val="0"/>
              </a:spcAft>
              <a:buClr>
                <a:srgbClr val="000000"/>
              </a:buClr>
              <a:buSzPct val="100000"/>
              <a:buFont typeface="Arial"/>
              <a:buChar char="•"/>
            </a:pPr>
            <a:r>
              <a:rPr b="0" i="0" lang="es" sz="2000" u="none" cap="none" strike="noStrike">
                <a:solidFill>
                  <a:srgbClr val="002060"/>
                </a:solidFill>
                <a:latin typeface="Montserrat"/>
                <a:ea typeface="Montserrat"/>
                <a:cs typeface="Montserrat"/>
                <a:sym typeface="Montserrat"/>
              </a:rPr>
              <a:t>Si la circunferencia no se midió a la altura del pecho (debido a la ramificación o abultamiento de los árboles, consulte la </a:t>
            </a:r>
            <a:r>
              <a:rPr b="0" i="1" lang="es" sz="2133" u="none" cap="none" strike="noStrike">
                <a:solidFill>
                  <a:srgbClr val="002060"/>
                </a:solidFill>
                <a:latin typeface="Montserrat"/>
                <a:ea typeface="Montserrat"/>
                <a:cs typeface="Montserrat"/>
                <a:sym typeface="Montserrat"/>
              </a:rPr>
              <a:t>'Guía de árboles problemáticos (</a:t>
            </a:r>
            <a:r>
              <a:rPr b="0" i="1" lang="es" sz="2133"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pág. 4</a:t>
            </a:r>
            <a:r>
              <a:rPr b="0" i="1" lang="es" sz="2133" u="none" cap="none" strike="noStrike">
                <a:solidFill>
                  <a:srgbClr val="002060"/>
                </a:solidFill>
                <a:latin typeface="Montserrat"/>
                <a:ea typeface="Montserrat"/>
                <a:cs typeface="Montserrat"/>
                <a:sym typeface="Montserrat"/>
              </a:rPr>
              <a:t>)’ </a:t>
            </a:r>
            <a:r>
              <a:rPr b="0" i="0" lang="es" sz="2000" u="none" cap="none" strike="noStrike">
                <a:solidFill>
                  <a:srgbClr val="002060"/>
                </a:solidFill>
                <a:latin typeface="Montserrat"/>
                <a:ea typeface="Montserrat"/>
                <a:cs typeface="Montserrat"/>
                <a:sym typeface="Montserrat"/>
              </a:rPr>
              <a:t>para obtener más información)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30"/>
          <p:cNvSpPr txBox="1"/>
          <p:nvPr/>
        </p:nvSpPr>
        <p:spPr>
          <a:xfrm>
            <a:off x="1056524" y="961334"/>
            <a:ext cx="9587400" cy="589500"/>
          </a:xfrm>
          <a:prstGeom prst="rect">
            <a:avLst/>
          </a:prstGeom>
          <a:noFill/>
          <a:ln>
            <a:noFill/>
          </a:ln>
        </p:spPr>
        <p:txBody>
          <a:bodyPr anchorCtr="0" anchor="t" bIns="30450" lIns="60950" spcFirstLastPara="1" rIns="60950" wrap="square" tIns="30450">
            <a:noAutofit/>
          </a:bodyPr>
          <a:lstStyle/>
          <a:p>
            <a:pPr indent="0" lvl="0" marL="0" marR="0" rtl="0" algn="ctr">
              <a:lnSpc>
                <a:spcPct val="100000"/>
              </a:lnSpc>
              <a:spcBef>
                <a:spcPts val="0"/>
              </a:spcBef>
              <a:spcAft>
                <a:spcPts val="0"/>
              </a:spcAft>
              <a:buNone/>
            </a:pPr>
            <a:r>
              <a:rPr b="1" i="0" lang="es" sz="3200" u="none" cap="none" strike="noStrike">
                <a:solidFill>
                  <a:schemeClr val="dk1"/>
                </a:solidFill>
                <a:latin typeface="Proxima Nova"/>
                <a:ea typeface="Proxima Nova"/>
                <a:cs typeface="Proxima Nova"/>
                <a:sym typeface="Proxima Nova"/>
              </a:rPr>
              <a:t>¿Qué es el ciclo de carbono?</a:t>
            </a:r>
            <a:endParaRPr b="1" i="0" sz="3200" u="none" cap="none" strike="noStrike">
              <a:solidFill>
                <a:schemeClr val="dk1"/>
              </a:solidFill>
              <a:latin typeface="Arial"/>
              <a:ea typeface="Arial"/>
              <a:cs typeface="Arial"/>
              <a:sym typeface="Arial"/>
            </a:endParaRPr>
          </a:p>
        </p:txBody>
      </p:sp>
      <p:sp>
        <p:nvSpPr>
          <p:cNvPr id="136" name="Google Shape;136;p30"/>
          <p:cNvSpPr txBox="1"/>
          <p:nvPr/>
        </p:nvSpPr>
        <p:spPr>
          <a:xfrm>
            <a:off x="719850" y="1629938"/>
            <a:ext cx="10752300" cy="25995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20000"/>
              </a:lnSpc>
              <a:spcBef>
                <a:spcPts val="0"/>
              </a:spcBef>
              <a:spcAft>
                <a:spcPts val="0"/>
              </a:spcAft>
              <a:buNone/>
            </a:pPr>
            <a:r>
              <a:rPr b="0" i="0" lang="es" sz="2133" u="none" cap="none" strike="noStrike">
                <a:solidFill>
                  <a:schemeClr val="dk1"/>
                </a:solidFill>
                <a:latin typeface="Montserrat"/>
                <a:ea typeface="Montserrat"/>
                <a:cs typeface="Montserrat"/>
                <a:sym typeface="Montserrat"/>
              </a:rPr>
              <a:t>El ciclo global del carbono caracteriza el movimiento del carbono entre las esferas de la Tierra. </a:t>
            </a:r>
            <a:endParaRPr b="0" i="0" sz="933"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None/>
            </a:pPr>
            <a:r>
              <a:rPr b="0" i="0" lang="es" sz="2133" u="none" cap="none" strike="noStrike">
                <a:solidFill>
                  <a:schemeClr val="dk1"/>
                </a:solidFill>
                <a:latin typeface="Montserrat"/>
                <a:ea typeface="Montserrat"/>
                <a:cs typeface="Montserrat"/>
                <a:sym typeface="Montserrat"/>
              </a:rPr>
              <a:t>Es un regulador clave del sistema climático en la Tierra y es fundamental el funcionamiento de los ecosistemas. </a:t>
            </a:r>
            <a:endParaRPr b="0" i="0" sz="933"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None/>
            </a:pPr>
            <a:r>
              <a:rPr b="0" i="0" lang="es" sz="2133" u="none" cap="none" strike="noStrike">
                <a:solidFill>
                  <a:schemeClr val="dk1"/>
                </a:solidFill>
                <a:latin typeface="Montserrat"/>
                <a:ea typeface="Montserrat"/>
                <a:cs typeface="Montserrat"/>
                <a:sym typeface="Montserrat"/>
              </a:rPr>
              <a:t>El aumento de CO</a:t>
            </a:r>
            <a:r>
              <a:rPr b="0" baseline="-25000" i="0" lang="es" sz="2133" u="none" cap="none" strike="noStrike">
                <a:solidFill>
                  <a:srgbClr val="000000"/>
                </a:solidFill>
                <a:latin typeface="Montserrat"/>
                <a:ea typeface="Montserrat"/>
                <a:cs typeface="Montserrat"/>
                <a:sym typeface="Montserrat"/>
              </a:rPr>
              <a:t>2</a:t>
            </a:r>
            <a:r>
              <a:rPr b="0" i="0" lang="es" sz="2133" u="none" cap="none" strike="noStrike">
                <a:solidFill>
                  <a:schemeClr val="dk1"/>
                </a:solidFill>
                <a:latin typeface="Montserrat"/>
                <a:ea typeface="Montserrat"/>
                <a:cs typeface="Montserrat"/>
                <a:sym typeface="Montserrat"/>
              </a:rPr>
              <a:t> ha contribuido </a:t>
            </a:r>
            <a:r>
              <a:rPr lang="es" sz="2133">
                <a:solidFill>
                  <a:schemeClr val="dk1"/>
                </a:solidFill>
                <a:latin typeface="Montserrat"/>
                <a:ea typeface="Montserrat"/>
                <a:cs typeface="Montserrat"/>
                <a:sym typeface="Montserrat"/>
              </a:rPr>
              <a:t>a provocar e</a:t>
            </a:r>
            <a:r>
              <a:rPr b="0" i="0" lang="es" sz="2133" u="none" cap="none" strike="noStrike">
                <a:solidFill>
                  <a:schemeClr val="dk1"/>
                </a:solidFill>
                <a:latin typeface="Montserrat"/>
                <a:ea typeface="Montserrat"/>
                <a:cs typeface="Montserrat"/>
                <a:sym typeface="Montserrat"/>
              </a:rPr>
              <a:t>l cambio climático. Comprender cómo los ecosistemas reciclan y almacenan carbono es clave para comprender las soluciones al cambio climático.</a:t>
            </a:r>
            <a:endParaRPr/>
          </a:p>
        </p:txBody>
      </p:sp>
      <p:grpSp>
        <p:nvGrpSpPr>
          <p:cNvPr id="137" name="Google Shape;137;p30"/>
          <p:cNvGrpSpPr/>
          <p:nvPr/>
        </p:nvGrpSpPr>
        <p:grpSpPr>
          <a:xfrm>
            <a:off x="2596952" y="4308559"/>
            <a:ext cx="7306060" cy="1828800"/>
            <a:chOff x="1353881" y="4757858"/>
            <a:chExt cx="7306060" cy="1828800"/>
          </a:xfrm>
        </p:grpSpPr>
        <p:pic>
          <p:nvPicPr>
            <p:cNvPr id="138" name="Google Shape;138;p30"/>
            <p:cNvPicPr preferRelativeResize="0"/>
            <p:nvPr/>
          </p:nvPicPr>
          <p:blipFill rotWithShape="1">
            <a:blip r:embed="rId3">
              <a:alphaModFix/>
            </a:blip>
            <a:srcRect b="0" l="0" r="0" t="0"/>
            <a:stretch/>
          </p:blipFill>
          <p:spPr>
            <a:xfrm>
              <a:off x="3786187" y="4757858"/>
              <a:ext cx="2438400" cy="1828800"/>
            </a:xfrm>
            <a:prstGeom prst="rect">
              <a:avLst/>
            </a:prstGeom>
            <a:noFill/>
            <a:ln>
              <a:noFill/>
            </a:ln>
          </p:spPr>
        </p:pic>
        <p:pic>
          <p:nvPicPr>
            <p:cNvPr id="139" name="Google Shape;139;p30"/>
            <p:cNvPicPr preferRelativeResize="0"/>
            <p:nvPr/>
          </p:nvPicPr>
          <p:blipFill rotWithShape="1">
            <a:blip r:embed="rId4">
              <a:alphaModFix/>
            </a:blip>
            <a:srcRect b="0" l="0" r="0" t="0"/>
            <a:stretch/>
          </p:blipFill>
          <p:spPr>
            <a:xfrm>
              <a:off x="1353881" y="4757858"/>
              <a:ext cx="2432306" cy="1828800"/>
            </a:xfrm>
            <a:prstGeom prst="rect">
              <a:avLst/>
            </a:prstGeom>
            <a:noFill/>
            <a:ln>
              <a:noFill/>
            </a:ln>
          </p:spPr>
        </p:pic>
        <p:pic>
          <p:nvPicPr>
            <p:cNvPr id="140" name="Google Shape;140;p30"/>
            <p:cNvPicPr preferRelativeResize="0"/>
            <p:nvPr/>
          </p:nvPicPr>
          <p:blipFill rotWithShape="1">
            <a:blip r:embed="rId5">
              <a:alphaModFix/>
            </a:blip>
            <a:srcRect b="0" l="0" r="0" t="0"/>
            <a:stretch/>
          </p:blipFill>
          <p:spPr>
            <a:xfrm>
              <a:off x="6218493" y="4757858"/>
              <a:ext cx="2441448" cy="1828800"/>
            </a:xfrm>
            <a:prstGeom prst="rect">
              <a:avLst/>
            </a:prstGeom>
            <a:noFill/>
            <a:ln>
              <a:noFill/>
            </a:ln>
          </p:spPr>
        </p:pic>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74"/>
          <p:cNvSpPr txBox="1"/>
          <p:nvPr>
            <p:ph idx="4294967295" type="title"/>
          </p:nvPr>
        </p:nvSpPr>
        <p:spPr>
          <a:xfrm>
            <a:off x="1026160" y="1066801"/>
            <a:ext cx="10420528" cy="1023256"/>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SzPts val="3556"/>
              <a:buNone/>
            </a:pPr>
            <a:r>
              <a:rPr b="1" lang="es" sz="3200">
                <a:solidFill>
                  <a:schemeClr val="dk1"/>
                </a:solidFill>
                <a:latin typeface="Proxima Nova"/>
                <a:ea typeface="Proxima Nova"/>
                <a:cs typeface="Proxima Nova"/>
                <a:sym typeface="Proxima Nova"/>
              </a:rPr>
              <a:t>Arbustos / árboles jóvenes: descripción general del protocolo</a:t>
            </a:r>
            <a:endParaRPr/>
          </a:p>
        </p:txBody>
      </p:sp>
      <p:graphicFrame>
        <p:nvGraphicFramePr>
          <p:cNvPr descr="Shrubs/Saplings Protocol Overview Table" id="539" name="Google Shape;539;p74"/>
          <p:cNvGraphicFramePr/>
          <p:nvPr/>
        </p:nvGraphicFramePr>
        <p:xfrm>
          <a:off x="1040821" y="2611392"/>
          <a:ext cx="3000000" cy="3000000"/>
        </p:xfrm>
        <a:graphic>
          <a:graphicData uri="http://schemas.openxmlformats.org/drawingml/2006/table">
            <a:tbl>
              <a:tblPr>
                <a:noFill/>
                <a:tableStyleId>{47CE3ED2-C98C-4642-8E72-D981C0D2A64C}</a:tableStyleId>
              </a:tblPr>
              <a:tblGrid>
                <a:gridCol w="5116525"/>
                <a:gridCol w="5289350"/>
              </a:tblGrid>
              <a:tr h="3425825">
                <a:tc>
                  <a:txBody>
                    <a:bodyPr/>
                    <a:lstStyle/>
                    <a:p>
                      <a:pPr indent="0" lvl="0" marL="0" marR="0" rtl="0" algn="l">
                        <a:lnSpc>
                          <a:spcPct val="100000"/>
                        </a:lnSpc>
                        <a:spcBef>
                          <a:spcPts val="0"/>
                        </a:spcBef>
                        <a:spcAft>
                          <a:spcPts val="0"/>
                        </a:spcAft>
                        <a:buClr>
                          <a:srgbClr val="000000"/>
                        </a:buClr>
                        <a:buSzPts val="3000"/>
                        <a:buFont typeface="Arial"/>
                        <a:buNone/>
                      </a:pPr>
                      <a:r>
                        <a:rPr lang="es" sz="2000" u="sng" cap="none" strike="noStrike">
                          <a:solidFill>
                            <a:schemeClr val="hlink"/>
                          </a:solidFill>
                          <a:hlinkClick r:id="rId3"/>
                        </a:rPr>
                        <a:t>Protocolos de arbustos/árboles jóvenes</a:t>
                      </a:r>
                      <a:endParaRPr sz="2000" u="none" cap="none" strike="noStrike"/>
                    </a:p>
                    <a:p>
                      <a:pPr indent="0" lvl="0" marL="0" marR="0" rtl="0" algn="l">
                        <a:lnSpc>
                          <a:spcPct val="100000"/>
                        </a:lnSpc>
                        <a:spcBef>
                          <a:spcPts val="0"/>
                        </a:spcBef>
                        <a:spcAft>
                          <a:spcPts val="0"/>
                        </a:spcAft>
                        <a:buClr>
                          <a:srgbClr val="000000"/>
                        </a:buClr>
                        <a:buSzPts val="3000"/>
                        <a:buFont typeface="Arial"/>
                        <a:buNone/>
                      </a:pPr>
                      <a:r>
                        <a:t/>
                      </a:r>
                      <a:endParaRPr sz="2000" u="none" cap="none" strike="noStrike"/>
                    </a:p>
                    <a:p>
                      <a:pPr indent="-457200" lvl="0" marL="457200" marR="0" rtl="0" algn="l">
                        <a:lnSpc>
                          <a:spcPct val="100000"/>
                        </a:lnSpc>
                        <a:spcBef>
                          <a:spcPts val="0"/>
                        </a:spcBef>
                        <a:spcAft>
                          <a:spcPts val="0"/>
                        </a:spcAft>
                        <a:buClr>
                          <a:srgbClr val="000000"/>
                        </a:buClr>
                        <a:buSzPts val="3000"/>
                        <a:buFont typeface="Arial"/>
                        <a:buChar char="•"/>
                      </a:pPr>
                      <a:r>
                        <a:rPr i="1" lang="es" sz="2000" u="none" cap="none" strike="noStrike"/>
                        <a:t>Esto se puede hacer simultáneamente con mediciones de árboles y herbáceas (si corresponde).</a:t>
                      </a:r>
                      <a:endParaRPr/>
                    </a:p>
                    <a:p>
                      <a:pPr indent="-266700" lvl="0" marL="457200" marR="0" rtl="0" algn="l">
                        <a:lnSpc>
                          <a:spcPct val="100000"/>
                        </a:lnSpc>
                        <a:spcBef>
                          <a:spcPts val="0"/>
                        </a:spcBef>
                        <a:spcAft>
                          <a:spcPts val="0"/>
                        </a:spcAft>
                        <a:buClr>
                          <a:srgbClr val="000000"/>
                        </a:buClr>
                        <a:buSzPts val="3000"/>
                        <a:buFont typeface="Arial"/>
                        <a:buNone/>
                      </a:pPr>
                      <a:r>
                        <a:t/>
                      </a:r>
                      <a:endParaRPr sz="900" u="none" cap="none" strike="noStrike"/>
                    </a:p>
                    <a:p>
                      <a:pPr indent="-457200" lvl="0" marL="457200" marR="0" rtl="0" algn="l">
                        <a:lnSpc>
                          <a:spcPct val="100000"/>
                        </a:lnSpc>
                        <a:spcBef>
                          <a:spcPts val="0"/>
                        </a:spcBef>
                        <a:spcAft>
                          <a:spcPts val="0"/>
                        </a:spcAft>
                        <a:buClr>
                          <a:srgbClr val="000000"/>
                        </a:buClr>
                        <a:buSzPts val="3000"/>
                        <a:buFont typeface="Arial"/>
                        <a:buChar char="•"/>
                      </a:pPr>
                      <a:r>
                        <a:rPr i="1" lang="es" sz="2000" u="none" cap="none" strike="noStrike"/>
                        <a:t>Complete cada año.</a:t>
                      </a:r>
                      <a:endParaRPr/>
                    </a:p>
                  </a:txBody>
                  <a:tcPr marT="45725" marB="45725" marR="91425" marL="91425"/>
                </a:tc>
                <a:tc>
                  <a:txBody>
                    <a:bodyPr/>
                    <a:lstStyle/>
                    <a:p>
                      <a:pPr indent="0" lvl="0" marL="0" marR="0" rtl="0" algn="l">
                        <a:lnSpc>
                          <a:spcPct val="100000"/>
                        </a:lnSpc>
                        <a:spcBef>
                          <a:spcPts val="0"/>
                        </a:spcBef>
                        <a:spcAft>
                          <a:spcPts val="0"/>
                        </a:spcAft>
                        <a:buClr>
                          <a:srgbClr val="000000"/>
                        </a:buClr>
                        <a:buSzPts val="3000"/>
                        <a:buFont typeface="Arial"/>
                        <a:buNone/>
                      </a:pPr>
                      <a:r>
                        <a:rPr lang="es" sz="2000" u="none" cap="none" strike="noStrike"/>
                        <a:t>Tiempo: </a:t>
                      </a:r>
                      <a:r>
                        <a:rPr b="0" lang="es" sz="2000" u="none" cap="none" strike="noStrike"/>
                        <a:t>40 minutes</a:t>
                      </a:r>
                      <a:endParaRPr sz="900" u="none" cap="none" strike="noStrike"/>
                    </a:p>
                    <a:p>
                      <a:pPr indent="0" lvl="0" marL="0" marR="0" rtl="0" algn="l">
                        <a:lnSpc>
                          <a:spcPct val="100000"/>
                        </a:lnSpc>
                        <a:spcBef>
                          <a:spcPts val="0"/>
                        </a:spcBef>
                        <a:spcAft>
                          <a:spcPts val="0"/>
                        </a:spcAft>
                        <a:buClr>
                          <a:srgbClr val="000000"/>
                        </a:buClr>
                        <a:buSzPts val="3000"/>
                        <a:buFont typeface="Arial"/>
                        <a:buNone/>
                      </a:pPr>
                      <a:r>
                        <a:t/>
                      </a:r>
                      <a:endParaRPr b="0" sz="2000" u="none" cap="none" strike="noStrike"/>
                    </a:p>
                    <a:p>
                      <a:pPr indent="0" lvl="0" marL="0" marR="0" rtl="0" algn="l">
                        <a:lnSpc>
                          <a:spcPct val="100000"/>
                        </a:lnSpc>
                        <a:spcBef>
                          <a:spcPts val="0"/>
                        </a:spcBef>
                        <a:spcAft>
                          <a:spcPts val="0"/>
                        </a:spcAft>
                        <a:buClr>
                          <a:srgbClr val="000000"/>
                        </a:buClr>
                        <a:buSzPts val="3000"/>
                        <a:buFont typeface="Arial"/>
                        <a:buNone/>
                      </a:pPr>
                      <a:r>
                        <a:rPr lang="es" sz="2000" u="none" cap="none" strike="noStrike"/>
                        <a:t>Instrumentos: </a:t>
                      </a:r>
                      <a:r>
                        <a:rPr b="0" lang="es" sz="2000" u="none" cap="none" strike="noStrike"/>
                        <a:t>Brújula, 2-3 m regla, vara, metro o madera con los centímetros marcados</a:t>
                      </a:r>
                      <a:endParaRPr sz="900" u="none" cap="none" strike="noStrike"/>
                    </a:p>
                    <a:p>
                      <a:pPr indent="0" lvl="0" marL="0" marR="0" rtl="0" algn="l">
                        <a:lnSpc>
                          <a:spcPct val="100000"/>
                        </a:lnSpc>
                        <a:spcBef>
                          <a:spcPts val="0"/>
                        </a:spcBef>
                        <a:spcAft>
                          <a:spcPts val="0"/>
                        </a:spcAft>
                        <a:buClr>
                          <a:srgbClr val="000000"/>
                        </a:buClr>
                        <a:buSzPts val="3000"/>
                        <a:buFont typeface="Arial"/>
                        <a:buNone/>
                      </a:pPr>
                      <a:r>
                        <a:t/>
                      </a:r>
                      <a:endParaRPr b="0" sz="2000" u="none" cap="none" strike="noStrike"/>
                    </a:p>
                    <a:p>
                      <a:pPr indent="0" lvl="0" marL="0" marR="0" rtl="0" algn="l">
                        <a:lnSpc>
                          <a:spcPct val="100000"/>
                        </a:lnSpc>
                        <a:spcBef>
                          <a:spcPts val="0"/>
                        </a:spcBef>
                        <a:spcAft>
                          <a:spcPts val="0"/>
                        </a:spcAft>
                        <a:buClr>
                          <a:srgbClr val="000000"/>
                        </a:buClr>
                        <a:buSzPts val="3000"/>
                        <a:buFont typeface="Arial"/>
                        <a:buNone/>
                      </a:pPr>
                      <a:r>
                        <a:rPr lang="es" sz="2000" u="none" cap="none" strike="noStrike"/>
                        <a:t>Requisitos previos: </a:t>
                      </a:r>
                      <a:r>
                        <a:rPr b="0" lang="es" sz="2000" u="none" cap="none" strike="noStrike"/>
                        <a:t>Configuración del sitio</a:t>
                      </a:r>
                      <a:endParaRPr sz="900" u="none" cap="none" strike="noStrike"/>
                    </a:p>
                  </a:txBody>
                  <a:tcPr marT="45725" marB="45725" marR="91425" marL="91425"/>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75"/>
          <p:cNvSpPr txBox="1"/>
          <p:nvPr>
            <p:ph idx="4294967295" type="title"/>
          </p:nvPr>
        </p:nvSpPr>
        <p:spPr>
          <a:xfrm>
            <a:off x="621937" y="844643"/>
            <a:ext cx="10948125" cy="640081"/>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SzPts val="4400"/>
              <a:buNone/>
            </a:pPr>
            <a:r>
              <a:rPr b="1" lang="es" sz="3200">
                <a:solidFill>
                  <a:srgbClr val="002060"/>
                </a:solidFill>
                <a:latin typeface="Proxima Nova"/>
                <a:ea typeface="Proxima Nova"/>
                <a:cs typeface="Proxima Nova"/>
                <a:sym typeface="Proxima Nova"/>
              </a:rPr>
              <a:t>Protocolo de arbustos/árboles jóvenes</a:t>
            </a:r>
            <a:endParaRPr b="1" sz="3200">
              <a:latin typeface="Proxima Nova"/>
              <a:ea typeface="Proxima Nova"/>
              <a:cs typeface="Proxima Nova"/>
              <a:sym typeface="Proxima Nova"/>
            </a:endParaRPr>
          </a:p>
        </p:txBody>
      </p:sp>
      <p:sp>
        <p:nvSpPr>
          <p:cNvPr id="545" name="Google Shape;545;p75"/>
          <p:cNvSpPr/>
          <p:nvPr/>
        </p:nvSpPr>
        <p:spPr>
          <a:xfrm>
            <a:off x="8618890" y="1667327"/>
            <a:ext cx="2069157" cy="27697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a:t>
            </a:r>
            <a:r>
              <a:rPr b="0" i="1" lang="es" sz="1400" u="none" cap="none" strike="noStrike">
                <a:solidFill>
                  <a:srgbClr val="002060"/>
                </a:solidFill>
                <a:latin typeface="Montserrat"/>
                <a:ea typeface="Montserrat"/>
                <a:cs typeface="Montserrat"/>
                <a:sym typeface="Montserrat"/>
              </a:rPr>
              <a:t>Complete cada año*</a:t>
            </a:r>
            <a:endParaRPr b="0" i="0" sz="1400" u="none" cap="none" strike="noStrike">
              <a:solidFill>
                <a:srgbClr val="002060"/>
              </a:solidFill>
              <a:latin typeface="Montserrat"/>
              <a:ea typeface="Montserrat"/>
              <a:cs typeface="Montserrat"/>
              <a:sym typeface="Montserrat"/>
            </a:endParaRPr>
          </a:p>
        </p:txBody>
      </p:sp>
      <p:sp>
        <p:nvSpPr>
          <p:cNvPr id="546" name="Google Shape;546;p75"/>
          <p:cNvSpPr txBox="1"/>
          <p:nvPr/>
        </p:nvSpPr>
        <p:spPr>
          <a:xfrm>
            <a:off x="829644" y="1484723"/>
            <a:ext cx="7789246" cy="4528633"/>
          </a:xfrm>
          <a:prstGeom prst="rect">
            <a:avLst/>
          </a:prstGeom>
          <a:noFill/>
          <a:ln>
            <a:noFill/>
          </a:ln>
        </p:spPr>
        <p:txBody>
          <a:bodyPr anchorCtr="0" anchor="t" bIns="45700" lIns="91425" spcFirstLastPara="1" rIns="91425" wrap="square" tIns="45700">
            <a:normAutofit fontScale="92500" lnSpcReduction="20000"/>
          </a:bodyPr>
          <a:lstStyle/>
          <a:p>
            <a:pPr indent="-228611" lvl="0" marL="228611" marR="0" rtl="0" algn="l">
              <a:lnSpc>
                <a:spcPct val="110000"/>
              </a:lnSpc>
              <a:spcBef>
                <a:spcPts val="0"/>
              </a:spcBef>
              <a:spcAft>
                <a:spcPts val="0"/>
              </a:spcAft>
              <a:buNone/>
            </a:pPr>
            <a:r>
              <a:rPr i="0" lang="es" sz="1600" u="none" cap="none" strike="noStrike">
                <a:solidFill>
                  <a:srgbClr val="002060"/>
                </a:solidFill>
                <a:latin typeface="Montserrat"/>
                <a:ea typeface="Montserrat"/>
                <a:cs typeface="Montserrat"/>
                <a:sym typeface="Montserrat"/>
              </a:rPr>
              <a:t>Para cada esquina de la parcela:</a:t>
            </a:r>
            <a:endParaRPr i="0" sz="933" u="none" cap="none" strike="noStrike">
              <a:solidFill>
                <a:srgbClr val="000000"/>
              </a:solidFill>
              <a:latin typeface="Montserrat"/>
              <a:ea typeface="Montserrat"/>
              <a:cs typeface="Montserrat"/>
              <a:sym typeface="Montserrat"/>
            </a:endParaRPr>
          </a:p>
          <a:p>
            <a:pPr indent="-140978" lvl="0" marL="152408" marR="0" rtl="0" algn="l">
              <a:lnSpc>
                <a:spcPct val="110000"/>
              </a:lnSpc>
              <a:spcBef>
                <a:spcPts val="667"/>
              </a:spcBef>
              <a:spcAft>
                <a:spcPts val="0"/>
              </a:spcAft>
              <a:buClr>
                <a:srgbClr val="000000"/>
              </a:buClr>
              <a:buSzPct val="150000"/>
              <a:buFont typeface="Montserrat"/>
              <a:buChar char="•"/>
            </a:pPr>
            <a:r>
              <a:rPr i="0" lang="es" sz="1600" u="none" cap="none" strike="noStrike">
                <a:solidFill>
                  <a:srgbClr val="002060"/>
                </a:solidFill>
                <a:latin typeface="Montserrat"/>
                <a:ea typeface="Montserrat"/>
                <a:cs typeface="Montserrat"/>
                <a:sym typeface="Montserrat"/>
              </a:rPr>
              <a:t>Camina desde el centro hacia una esquina. A cada paso GLOBE (dos pasos), coloque la vara, palo o metro de medir hacia abajo.</a:t>
            </a:r>
            <a:endParaRPr>
              <a:latin typeface="Montserrat"/>
              <a:ea typeface="Montserrat"/>
              <a:cs typeface="Montserrat"/>
              <a:sym typeface="Montserrat"/>
            </a:endParaRPr>
          </a:p>
          <a:p>
            <a:pPr indent="-140978" lvl="0" marL="152408" marR="0" rtl="0" algn="l">
              <a:lnSpc>
                <a:spcPct val="110000"/>
              </a:lnSpc>
              <a:spcBef>
                <a:spcPts val="667"/>
              </a:spcBef>
              <a:spcAft>
                <a:spcPts val="0"/>
              </a:spcAft>
              <a:buClr>
                <a:srgbClr val="000000"/>
              </a:buClr>
              <a:buSzPct val="150000"/>
              <a:buFont typeface="Montserrat"/>
              <a:buChar char="•"/>
            </a:pPr>
            <a:r>
              <a:rPr i="0" lang="es" sz="1600" u="none" cap="none" strike="noStrike">
                <a:solidFill>
                  <a:srgbClr val="002060"/>
                </a:solidFill>
                <a:latin typeface="Montserrat"/>
                <a:ea typeface="Montserrat"/>
                <a:cs typeface="Montserrat"/>
                <a:sym typeface="Montserrat"/>
              </a:rPr>
              <a:t>Registre "H" (hit) si el palo está tocando un arbusto o un árbol joven. </a:t>
            </a:r>
            <a:endParaRPr i="0" sz="933" u="none" cap="none" strike="noStrike">
              <a:solidFill>
                <a:srgbClr val="000000"/>
              </a:solidFill>
              <a:latin typeface="Montserrat"/>
              <a:ea typeface="Montserrat"/>
              <a:cs typeface="Montserrat"/>
              <a:sym typeface="Montserrat"/>
            </a:endParaRPr>
          </a:p>
          <a:p>
            <a:pPr indent="-140978" lvl="1" marL="457223" marR="0" rtl="0" algn="l">
              <a:lnSpc>
                <a:spcPct val="110000"/>
              </a:lnSpc>
              <a:spcBef>
                <a:spcPts val="1000"/>
              </a:spcBef>
              <a:spcAft>
                <a:spcPts val="0"/>
              </a:spcAft>
              <a:buClr>
                <a:srgbClr val="000000"/>
              </a:buClr>
              <a:buSzPct val="150000"/>
              <a:buFont typeface="Montserrat"/>
              <a:buChar char="•"/>
            </a:pPr>
            <a:r>
              <a:rPr i="0" lang="es" sz="1600" u="none" cap="none" strike="noStrike">
                <a:solidFill>
                  <a:srgbClr val="002060"/>
                </a:solidFill>
                <a:latin typeface="Montserrat"/>
                <a:ea typeface="Montserrat"/>
                <a:cs typeface="Montserrat"/>
                <a:sym typeface="Montserrat"/>
              </a:rPr>
              <a:t>Marque "E" si la especie es de hoja perenne y mida la altura del arbusto o árbol joven..</a:t>
            </a:r>
            <a:endParaRPr i="0" sz="933" u="none" cap="none" strike="noStrike">
              <a:solidFill>
                <a:srgbClr val="000000"/>
              </a:solidFill>
              <a:latin typeface="Montserrat"/>
              <a:ea typeface="Montserrat"/>
              <a:cs typeface="Montserrat"/>
              <a:sym typeface="Montserrat"/>
            </a:endParaRPr>
          </a:p>
          <a:p>
            <a:pPr indent="-140978" lvl="1" marL="457223" marR="0" rtl="0" algn="l">
              <a:lnSpc>
                <a:spcPct val="110000"/>
              </a:lnSpc>
              <a:spcBef>
                <a:spcPts val="1000"/>
              </a:spcBef>
              <a:spcAft>
                <a:spcPts val="0"/>
              </a:spcAft>
              <a:buClr>
                <a:srgbClr val="000000"/>
              </a:buClr>
              <a:buSzPct val="150000"/>
              <a:buFont typeface="Montserrat"/>
              <a:buChar char="•"/>
            </a:pPr>
            <a:r>
              <a:rPr i="0" lang="es" sz="1600" u="none" cap="none" strike="noStrike">
                <a:solidFill>
                  <a:srgbClr val="002060"/>
                </a:solidFill>
                <a:latin typeface="Montserrat"/>
                <a:ea typeface="Montserrat"/>
                <a:cs typeface="Montserrat"/>
                <a:sym typeface="Montserrat"/>
              </a:rPr>
              <a:t>Marque "D" si la especie es de hoja caduca y mida la altura del arbusto o árbol joven.</a:t>
            </a:r>
            <a:endParaRPr>
              <a:latin typeface="Montserrat"/>
              <a:ea typeface="Montserrat"/>
              <a:cs typeface="Montserrat"/>
              <a:sym typeface="Montserrat"/>
            </a:endParaRPr>
          </a:p>
          <a:p>
            <a:pPr indent="-140978" lvl="0" marL="152408" marR="0" rtl="0" algn="l">
              <a:lnSpc>
                <a:spcPct val="110000"/>
              </a:lnSpc>
              <a:spcBef>
                <a:spcPts val="667"/>
              </a:spcBef>
              <a:spcAft>
                <a:spcPts val="0"/>
              </a:spcAft>
              <a:buClr>
                <a:srgbClr val="000000"/>
              </a:buClr>
              <a:buSzPct val="150000"/>
              <a:buFont typeface="Montserrat"/>
              <a:buChar char="•"/>
            </a:pPr>
            <a:r>
              <a:rPr i="0" lang="es" sz="1600" u="none" cap="none" strike="noStrike">
                <a:solidFill>
                  <a:srgbClr val="002060"/>
                </a:solidFill>
                <a:latin typeface="Montserrat"/>
                <a:ea typeface="Montserrat"/>
                <a:cs typeface="Montserrat"/>
                <a:sym typeface="Montserrat"/>
              </a:rPr>
              <a:t>Registre "M" (miss) si el palo no toca un arbusto o un árbol joven. </a:t>
            </a:r>
            <a:endParaRPr i="0" sz="933" u="none" cap="none" strike="noStrike">
              <a:solidFill>
                <a:srgbClr val="000000"/>
              </a:solidFill>
              <a:latin typeface="Montserrat"/>
              <a:ea typeface="Montserrat"/>
              <a:cs typeface="Montserrat"/>
              <a:sym typeface="Montserrat"/>
            </a:endParaRPr>
          </a:p>
          <a:p>
            <a:pPr indent="-140978" lvl="0" marL="152408" marR="0" rtl="0" algn="l">
              <a:lnSpc>
                <a:spcPct val="110000"/>
              </a:lnSpc>
              <a:spcBef>
                <a:spcPts val="667"/>
              </a:spcBef>
              <a:spcAft>
                <a:spcPts val="0"/>
              </a:spcAft>
              <a:buClr>
                <a:srgbClr val="000000"/>
              </a:buClr>
              <a:buSzPct val="150000"/>
              <a:buFont typeface="Montserrat"/>
              <a:buChar char="•"/>
            </a:pPr>
            <a:r>
              <a:rPr i="0" lang="es" sz="1600" u="none" cap="none" strike="noStrike">
                <a:solidFill>
                  <a:srgbClr val="002060"/>
                </a:solidFill>
                <a:latin typeface="Montserrat"/>
                <a:ea typeface="Montserrat"/>
                <a:cs typeface="Montserrat"/>
                <a:sym typeface="Montserrat"/>
              </a:rPr>
              <a:t>Utilice la vara de medir para medir una altura representativa de todo el arbusto/árbol joven.</a:t>
            </a:r>
            <a:endParaRPr>
              <a:latin typeface="Montserrat"/>
              <a:ea typeface="Montserrat"/>
              <a:cs typeface="Montserrat"/>
              <a:sym typeface="Montserrat"/>
            </a:endParaRPr>
          </a:p>
          <a:p>
            <a:pPr indent="-217181" lvl="0" marL="228611" marR="0" rtl="0" algn="l">
              <a:lnSpc>
                <a:spcPct val="110000"/>
              </a:lnSpc>
              <a:spcBef>
                <a:spcPts val="1000"/>
              </a:spcBef>
              <a:spcAft>
                <a:spcPts val="0"/>
              </a:spcAft>
              <a:buClr>
                <a:srgbClr val="002060"/>
              </a:buClr>
              <a:buSzPct val="150000"/>
              <a:buFont typeface="Montserrat"/>
              <a:buChar char="•"/>
            </a:pPr>
            <a:r>
              <a:rPr i="0" lang="es" sz="1600" u="none" cap="none" strike="noStrike">
                <a:solidFill>
                  <a:srgbClr val="002060"/>
                </a:solidFill>
                <a:latin typeface="Montserrat"/>
                <a:ea typeface="Montserrat"/>
                <a:cs typeface="Montserrat"/>
                <a:sym typeface="Montserrat"/>
              </a:rPr>
              <a:t>Repita estos pasos hasta llegar a la esquina.</a:t>
            </a:r>
            <a:endParaRPr i="0" sz="933" u="none" cap="none" strike="noStrike">
              <a:solidFill>
                <a:srgbClr val="000000"/>
              </a:solidFill>
              <a:latin typeface="Montserrat"/>
              <a:ea typeface="Montserrat"/>
              <a:cs typeface="Montserrat"/>
              <a:sym typeface="Montserrat"/>
            </a:endParaRPr>
          </a:p>
          <a:p>
            <a:pPr indent="-217181" lvl="0" marL="228611" marR="0" rtl="0" algn="l">
              <a:lnSpc>
                <a:spcPct val="110000"/>
              </a:lnSpc>
              <a:spcBef>
                <a:spcPts val="1000"/>
              </a:spcBef>
              <a:spcAft>
                <a:spcPts val="0"/>
              </a:spcAft>
              <a:buClr>
                <a:srgbClr val="002060"/>
              </a:buClr>
              <a:buSzPct val="150000"/>
              <a:buFont typeface="Montserrat"/>
              <a:buChar char="•"/>
            </a:pPr>
            <a:r>
              <a:rPr i="0" lang="es" sz="1600" u="none" cap="none" strike="noStrike">
                <a:solidFill>
                  <a:srgbClr val="002060"/>
                </a:solidFill>
                <a:latin typeface="Montserrat"/>
                <a:ea typeface="Montserrat"/>
                <a:cs typeface="Montserrat"/>
                <a:sym typeface="Montserrat"/>
              </a:rPr>
              <a:t>Repita para cada esquina.</a:t>
            </a:r>
            <a:endParaRPr i="0" sz="933" u="none" cap="none" strike="noStrike">
              <a:solidFill>
                <a:srgbClr val="000000"/>
              </a:solidFill>
              <a:latin typeface="Montserrat"/>
              <a:ea typeface="Montserrat"/>
              <a:cs typeface="Montserrat"/>
              <a:sym typeface="Montserrat"/>
            </a:endParaRPr>
          </a:p>
        </p:txBody>
      </p:sp>
      <p:sp>
        <p:nvSpPr>
          <p:cNvPr id="547" name="Google Shape;547;p75"/>
          <p:cNvSpPr txBox="1"/>
          <p:nvPr/>
        </p:nvSpPr>
        <p:spPr>
          <a:xfrm>
            <a:off x="8618890" y="2078373"/>
            <a:ext cx="3192110" cy="70786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1" lang="es" sz="1400" u="none" cap="none" strike="noStrike">
                <a:solidFill>
                  <a:srgbClr val="002060"/>
                </a:solidFill>
                <a:latin typeface="Montserrat"/>
                <a:ea typeface="Montserrat"/>
                <a:cs typeface="Montserrat"/>
                <a:sym typeface="Montserrat"/>
              </a:rPr>
              <a:t>Medidas estándar de arbustos / árboles jóvenes - Guía práctica del estudiante</a:t>
            </a:r>
            <a:endParaRPr/>
          </a:p>
        </p:txBody>
      </p:sp>
      <p:pic>
        <p:nvPicPr>
          <p:cNvPr descr="Image shows a coordinate plane enclosed by a square. The upper left corner of the square is labeled 315 degrees; the top center of the square is labeled N (0 degrees, 360 degrees); the upper right corner of the square is labeled 45; the center of the right side of the squared is labeled 15 m, E(90 degrees); the bottom right corner of the square is labeled 135 degrees; the bottom center of the square is labeled S (180 degrees); the lower left corner of the square is labeled 225 degrees. The center of the left side of the square is labeled W (270 degrees)." id="548" name="Google Shape;548;p75"/>
          <p:cNvPicPr preferRelativeResize="0"/>
          <p:nvPr/>
        </p:nvPicPr>
        <p:blipFill rotWithShape="1">
          <a:blip r:embed="rId3">
            <a:alphaModFix/>
          </a:blip>
          <a:srcRect b="0" l="0" r="0" t="0"/>
          <a:stretch/>
        </p:blipFill>
        <p:spPr>
          <a:xfrm>
            <a:off x="8766431" y="3075566"/>
            <a:ext cx="2685980" cy="293779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76"/>
          <p:cNvSpPr txBox="1"/>
          <p:nvPr>
            <p:ph idx="4294967295" type="title"/>
          </p:nvPr>
        </p:nvSpPr>
        <p:spPr>
          <a:xfrm>
            <a:off x="946719" y="1121230"/>
            <a:ext cx="10143067" cy="1143000"/>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SzPts val="4400"/>
              <a:buNone/>
            </a:pPr>
            <a:r>
              <a:rPr b="1" lang="es" sz="3000">
                <a:solidFill>
                  <a:srgbClr val="002060"/>
                </a:solidFill>
                <a:latin typeface="Proxima Nova"/>
                <a:ea typeface="Proxima Nova"/>
                <a:cs typeface="Proxima Nova"/>
                <a:sym typeface="Proxima Nova"/>
              </a:rPr>
              <a:t>Vegetación herbácea: descripción general del protocolo</a:t>
            </a:r>
            <a:endParaRPr b="1" sz="3000">
              <a:latin typeface="Proxima Nova"/>
              <a:ea typeface="Proxima Nova"/>
              <a:cs typeface="Proxima Nova"/>
              <a:sym typeface="Proxima Nova"/>
            </a:endParaRPr>
          </a:p>
        </p:txBody>
      </p:sp>
      <p:graphicFrame>
        <p:nvGraphicFramePr>
          <p:cNvPr id="554" name="Google Shape;554;p76"/>
          <p:cNvGraphicFramePr/>
          <p:nvPr/>
        </p:nvGraphicFramePr>
        <p:xfrm>
          <a:off x="946719" y="2160728"/>
          <a:ext cx="3000000" cy="3000000"/>
        </p:xfrm>
        <a:graphic>
          <a:graphicData uri="http://schemas.openxmlformats.org/drawingml/2006/table">
            <a:tbl>
              <a:tblPr>
                <a:noFill/>
                <a:tableStyleId>{47CE3ED2-C98C-4642-8E72-D981C0D2A64C}</a:tableStyleId>
              </a:tblPr>
              <a:tblGrid>
                <a:gridCol w="5234875"/>
                <a:gridCol w="5411700"/>
              </a:tblGrid>
              <a:tr h="3261350">
                <a:tc>
                  <a:txBody>
                    <a:bodyPr/>
                    <a:lstStyle/>
                    <a:p>
                      <a:pPr indent="0" lvl="0" marL="0" marR="0" rtl="0" algn="l">
                        <a:lnSpc>
                          <a:spcPct val="100000"/>
                        </a:lnSpc>
                        <a:spcBef>
                          <a:spcPts val="0"/>
                        </a:spcBef>
                        <a:spcAft>
                          <a:spcPts val="0"/>
                        </a:spcAft>
                        <a:buClr>
                          <a:srgbClr val="000000"/>
                        </a:buClr>
                        <a:buSzPts val="3000"/>
                        <a:buFont typeface="Arial"/>
                        <a:buNone/>
                      </a:pPr>
                      <a:r>
                        <a:rPr lang="es" sz="2000" u="sng" cap="none" strike="noStrike">
                          <a:solidFill>
                            <a:schemeClr val="hlink"/>
                          </a:solidFill>
                          <a:latin typeface="Montserrat"/>
                          <a:ea typeface="Montserrat"/>
                          <a:cs typeface="Montserrat"/>
                          <a:sym typeface="Montserrat"/>
                          <a:hlinkClick r:id="rId3"/>
                        </a:rPr>
                        <a:t>Protocolo de vegetación herbácea</a:t>
                      </a:r>
                      <a:endParaRPr sz="2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t/>
                      </a:r>
                      <a:endParaRPr b="0" i="1" sz="2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rPr b="1" i="1" lang="es" sz="2000" u="none" cap="none" strike="noStrike">
                          <a:latin typeface="Montserrat"/>
                          <a:ea typeface="Montserrat"/>
                          <a:cs typeface="Montserrat"/>
                          <a:sym typeface="Montserrat"/>
                        </a:rPr>
                        <a:t>* Esto se puede hacer simultáneamente con las mediciones de árboles y arbustos / retoños (si corresponde).</a:t>
                      </a:r>
                      <a:endParaRPr sz="900" u="none" cap="none" strike="noStrike"/>
                    </a:p>
                    <a:p>
                      <a:pPr indent="0" lvl="0" marL="0" marR="0" rtl="0" algn="l">
                        <a:lnSpc>
                          <a:spcPct val="100000"/>
                        </a:lnSpc>
                        <a:spcBef>
                          <a:spcPts val="0"/>
                        </a:spcBef>
                        <a:spcAft>
                          <a:spcPts val="0"/>
                        </a:spcAft>
                        <a:buClr>
                          <a:srgbClr val="000000"/>
                        </a:buClr>
                        <a:buSzPts val="3000"/>
                        <a:buFont typeface="Arial"/>
                        <a:buNone/>
                      </a:pPr>
                      <a:r>
                        <a:t/>
                      </a:r>
                      <a:endParaRPr b="1" i="1" sz="2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rPr b="1" i="1" lang="es" sz="2000" u="none" cap="none" strike="noStrike">
                          <a:latin typeface="Montserrat"/>
                          <a:ea typeface="Montserrat"/>
                          <a:cs typeface="Montserrat"/>
                          <a:sym typeface="Montserrat"/>
                        </a:rPr>
                        <a:t>Complete cada año.</a:t>
                      </a:r>
                      <a:endParaRPr/>
                    </a:p>
                  </a:txBody>
                  <a:tcPr marT="45725" marB="45725" marR="91425" marL="91425"/>
                </a:tc>
                <a:tc>
                  <a:txBody>
                    <a:bodyPr/>
                    <a:lstStyle/>
                    <a:p>
                      <a:pPr indent="0" lvl="0" marL="0" marR="0" rtl="0" algn="l">
                        <a:lnSpc>
                          <a:spcPct val="100000"/>
                        </a:lnSpc>
                        <a:spcBef>
                          <a:spcPts val="0"/>
                        </a:spcBef>
                        <a:spcAft>
                          <a:spcPts val="0"/>
                        </a:spcAft>
                        <a:buClr>
                          <a:srgbClr val="000000"/>
                        </a:buClr>
                        <a:buSzPts val="3000"/>
                        <a:buFont typeface="Arial"/>
                        <a:buNone/>
                      </a:pPr>
                      <a:r>
                        <a:rPr lang="es" sz="2000" u="none" cap="none" strike="noStrike">
                          <a:latin typeface="Montserrat"/>
                          <a:ea typeface="Montserrat"/>
                          <a:cs typeface="Montserrat"/>
                          <a:sym typeface="Montserrat"/>
                        </a:rPr>
                        <a:t>Tiempo: </a:t>
                      </a:r>
                      <a:r>
                        <a:rPr b="0" lang="es" sz="2000" u="none" cap="none" strike="noStrike">
                          <a:latin typeface="Montserrat"/>
                          <a:ea typeface="Montserrat"/>
                          <a:cs typeface="Montserrat"/>
                          <a:sym typeface="Montserrat"/>
                        </a:rPr>
                        <a:t>40 minutos</a:t>
                      </a:r>
                      <a:endParaRPr sz="900" u="none" cap="none" strike="noStrike"/>
                    </a:p>
                    <a:p>
                      <a:pPr indent="0" lvl="0" marL="0" marR="0" rtl="0" algn="l">
                        <a:lnSpc>
                          <a:spcPct val="100000"/>
                        </a:lnSpc>
                        <a:spcBef>
                          <a:spcPts val="0"/>
                        </a:spcBef>
                        <a:spcAft>
                          <a:spcPts val="0"/>
                        </a:spcAft>
                        <a:buClr>
                          <a:srgbClr val="000000"/>
                        </a:buClr>
                        <a:buSzPts val="3000"/>
                        <a:buFont typeface="Arial"/>
                        <a:buNone/>
                      </a:pPr>
                      <a:r>
                        <a:t/>
                      </a:r>
                      <a:endParaRPr b="0" sz="2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rPr lang="es" sz="2000" u="none" cap="none" strike="noStrike">
                          <a:latin typeface="Montserrat"/>
                          <a:ea typeface="Montserrat"/>
                          <a:cs typeface="Montserrat"/>
                          <a:sym typeface="Montserrat"/>
                        </a:rPr>
                        <a:t>Instrumentos:  </a:t>
                      </a:r>
                      <a:endParaRPr sz="2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t/>
                      </a:r>
                      <a:endParaRPr sz="20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rPr b="0" lang="es" sz="2000" u="none" cap="none" strike="noStrike">
                          <a:latin typeface="Montserrat"/>
                          <a:ea typeface="Montserrat"/>
                          <a:cs typeface="Montserrat"/>
                          <a:sym typeface="Montserrat"/>
                        </a:rPr>
                        <a:t>EXTERIOR: bolsa pequeña de porotos, venda para los ojos, cinta métrica, tijeras, pequeñas bolsas de papel marrón.</a:t>
                      </a:r>
                      <a:endParaRPr b="0" sz="2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t/>
                      </a:r>
                      <a:endParaRPr sz="20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rPr b="0" lang="es" sz="2000" u="none" cap="none" strike="noStrike">
                          <a:latin typeface="Montserrat"/>
                          <a:ea typeface="Montserrat"/>
                          <a:cs typeface="Montserrat"/>
                          <a:sym typeface="Montserrat"/>
                        </a:rPr>
                        <a:t>INTERIOR: balanza, horno de secado (opcional)</a:t>
                      </a:r>
                      <a:endParaRPr sz="900" u="none" cap="none" strike="noStrike"/>
                    </a:p>
                    <a:p>
                      <a:pPr indent="0" lvl="0" marL="0" marR="0" rtl="0" algn="l">
                        <a:lnSpc>
                          <a:spcPct val="100000"/>
                        </a:lnSpc>
                        <a:spcBef>
                          <a:spcPts val="0"/>
                        </a:spcBef>
                        <a:spcAft>
                          <a:spcPts val="0"/>
                        </a:spcAft>
                        <a:buClr>
                          <a:srgbClr val="000000"/>
                        </a:buClr>
                        <a:buSzPts val="3000"/>
                        <a:buFont typeface="Arial"/>
                        <a:buNone/>
                      </a:pPr>
                      <a:r>
                        <a:t/>
                      </a:r>
                      <a:endParaRPr b="0" sz="2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rPr lang="es" sz="2000" u="none" cap="none" strike="noStrike">
                          <a:latin typeface="Montserrat"/>
                          <a:ea typeface="Montserrat"/>
                          <a:cs typeface="Montserrat"/>
                          <a:sym typeface="Montserrat"/>
                        </a:rPr>
                        <a:t>Requisitos previos: </a:t>
                      </a:r>
                      <a:r>
                        <a:rPr b="0" lang="es" sz="2000" u="none" cap="none" strike="noStrike">
                          <a:latin typeface="Montserrat"/>
                          <a:ea typeface="Montserrat"/>
                          <a:cs typeface="Montserrat"/>
                          <a:sym typeface="Montserrat"/>
                        </a:rPr>
                        <a:t>configuración del sitio</a:t>
                      </a:r>
                      <a:endParaRPr/>
                    </a:p>
                  </a:txBody>
                  <a:tcPr marT="45725" marB="45725" marR="91425" marL="91425"/>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7"/>
          <p:cNvSpPr txBox="1"/>
          <p:nvPr>
            <p:ph idx="4294967295" type="title"/>
          </p:nvPr>
        </p:nvSpPr>
        <p:spPr>
          <a:xfrm>
            <a:off x="624840" y="861434"/>
            <a:ext cx="10109200" cy="579301"/>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200">
                <a:solidFill>
                  <a:schemeClr val="dk1"/>
                </a:solidFill>
                <a:latin typeface="Proxima Nova"/>
                <a:ea typeface="Proxima Nova"/>
                <a:cs typeface="Proxima Nova"/>
                <a:sym typeface="Proxima Nova"/>
              </a:rPr>
              <a:t>Protocolo de Vegetación Herbácea</a:t>
            </a:r>
            <a:endParaRPr b="1" sz="3200">
              <a:solidFill>
                <a:schemeClr val="dk1"/>
              </a:solidFill>
              <a:latin typeface="Proxima Nova"/>
              <a:ea typeface="Proxima Nova"/>
              <a:cs typeface="Proxima Nova"/>
              <a:sym typeface="Proxima Nova"/>
            </a:endParaRPr>
          </a:p>
        </p:txBody>
      </p:sp>
      <p:sp>
        <p:nvSpPr>
          <p:cNvPr id="560" name="Google Shape;560;p77"/>
          <p:cNvSpPr/>
          <p:nvPr/>
        </p:nvSpPr>
        <p:spPr>
          <a:xfrm>
            <a:off x="8969683" y="1440735"/>
            <a:ext cx="2069157" cy="27697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a:t>
            </a:r>
            <a:r>
              <a:rPr b="0" i="1" lang="es" sz="1400" u="none" cap="none" strike="noStrike">
                <a:solidFill>
                  <a:srgbClr val="002060"/>
                </a:solidFill>
                <a:latin typeface="Montserrat"/>
                <a:ea typeface="Montserrat"/>
                <a:cs typeface="Montserrat"/>
                <a:sym typeface="Montserrat"/>
              </a:rPr>
              <a:t>Complete cada año*</a:t>
            </a:r>
            <a:endParaRPr b="0" i="0" sz="1400" u="none" cap="none" strike="noStrike">
              <a:solidFill>
                <a:srgbClr val="002060"/>
              </a:solidFill>
              <a:latin typeface="Montserrat"/>
              <a:ea typeface="Montserrat"/>
              <a:cs typeface="Montserrat"/>
              <a:sym typeface="Montserrat"/>
            </a:endParaRPr>
          </a:p>
        </p:txBody>
      </p:sp>
      <p:sp>
        <p:nvSpPr>
          <p:cNvPr id="561" name="Google Shape;561;p77"/>
          <p:cNvSpPr txBox="1"/>
          <p:nvPr/>
        </p:nvSpPr>
        <p:spPr>
          <a:xfrm>
            <a:off x="859361" y="1850194"/>
            <a:ext cx="7305350" cy="4189600"/>
          </a:xfrm>
          <a:prstGeom prst="rect">
            <a:avLst/>
          </a:prstGeom>
          <a:noFill/>
          <a:ln>
            <a:noFill/>
          </a:ln>
        </p:spPr>
        <p:txBody>
          <a:bodyPr anchorCtr="0" anchor="t" bIns="45700" lIns="91425" spcFirstLastPara="1" rIns="91425" wrap="square" tIns="45700">
            <a:normAutofit lnSpcReduction="20000"/>
          </a:bodyPr>
          <a:lstStyle/>
          <a:p>
            <a:pPr indent="-152408" lvl="0" marL="152408" marR="0" rtl="0" algn="l">
              <a:lnSpc>
                <a:spcPct val="110000"/>
              </a:lnSpc>
              <a:spcBef>
                <a:spcPts val="0"/>
              </a:spcBef>
              <a:spcAft>
                <a:spcPts val="0"/>
              </a:spcAft>
              <a:buNone/>
            </a:pPr>
            <a:r>
              <a:rPr lang="es" sz="2000">
                <a:solidFill>
                  <a:srgbClr val="002060"/>
                </a:solidFill>
                <a:latin typeface="Montserrat"/>
                <a:ea typeface="Montserrat"/>
                <a:cs typeface="Montserrat"/>
                <a:sym typeface="Montserrat"/>
              </a:rPr>
              <a:t>Recolecta</a:t>
            </a:r>
            <a:r>
              <a:rPr i="0" lang="es" sz="2000" u="none" cap="none" strike="noStrike">
                <a:solidFill>
                  <a:srgbClr val="002060"/>
                </a:solidFill>
                <a:latin typeface="Montserrat"/>
                <a:ea typeface="Montserrat"/>
                <a:cs typeface="Montserrat"/>
                <a:sym typeface="Montserrat"/>
              </a:rPr>
              <a:t> muestras de vegetación herbácea del sitio.</a:t>
            </a:r>
            <a:endParaRPr>
              <a:latin typeface="Montserrat"/>
              <a:ea typeface="Montserrat"/>
              <a:cs typeface="Montserrat"/>
              <a:sym typeface="Montserrat"/>
            </a:endParaRPr>
          </a:p>
          <a:p>
            <a:pPr indent="0" lvl="0" marL="0" marR="0" rtl="0" algn="l">
              <a:lnSpc>
                <a:spcPct val="110000"/>
              </a:lnSpc>
              <a:spcBef>
                <a:spcPts val="667"/>
              </a:spcBef>
              <a:spcAft>
                <a:spcPts val="0"/>
              </a:spcAft>
              <a:buNone/>
            </a:pPr>
            <a:r>
              <a:rPr i="0" lang="es" sz="1600" u="none" cap="none" strike="noStrike">
                <a:solidFill>
                  <a:srgbClr val="002060"/>
                </a:solidFill>
                <a:latin typeface="Montserrat"/>
                <a:ea typeface="Montserrat"/>
                <a:cs typeface="Montserrat"/>
                <a:sym typeface="Montserrat"/>
              </a:rPr>
              <a:t>Para realizar un muestreo al azar:</a:t>
            </a:r>
            <a:endParaRPr i="0" sz="933" u="none" cap="none" strike="noStrike">
              <a:solidFill>
                <a:srgbClr val="000000"/>
              </a:solidFill>
              <a:latin typeface="Montserrat"/>
              <a:ea typeface="Montserrat"/>
              <a:cs typeface="Montserrat"/>
              <a:sym typeface="Montserrat"/>
            </a:endParaRPr>
          </a:p>
          <a:p>
            <a:pPr indent="-342917" lvl="0" marL="342917" marR="0" rtl="0" algn="l">
              <a:lnSpc>
                <a:spcPct val="110000"/>
              </a:lnSpc>
              <a:spcBef>
                <a:spcPts val="667"/>
              </a:spcBef>
              <a:spcAft>
                <a:spcPts val="0"/>
              </a:spcAft>
              <a:buClr>
                <a:srgbClr val="000000"/>
              </a:buClr>
              <a:buSzPts val="2400"/>
              <a:buFont typeface="Montserrat"/>
              <a:buChar char="●"/>
            </a:pPr>
            <a:r>
              <a:rPr i="0" lang="es" sz="1600" u="none" cap="none" strike="noStrike">
                <a:solidFill>
                  <a:srgbClr val="002060"/>
                </a:solidFill>
                <a:latin typeface="Montserrat"/>
                <a:ea typeface="Montserrat"/>
                <a:cs typeface="Montserrat"/>
                <a:sym typeface="Montserrat"/>
              </a:rPr>
              <a:t>Véndele los ojos a un miembro del equipo y pídele que lance una bolsita de porotos en algún lugar del sitio de la muestra.</a:t>
            </a:r>
            <a:endParaRPr>
              <a:latin typeface="Montserrat"/>
              <a:ea typeface="Montserrat"/>
              <a:cs typeface="Montserrat"/>
              <a:sym typeface="Montserrat"/>
            </a:endParaRPr>
          </a:p>
          <a:p>
            <a:pPr indent="-342917" lvl="0" marL="342917" marR="0" rtl="0" algn="l">
              <a:lnSpc>
                <a:spcPct val="110000"/>
              </a:lnSpc>
              <a:spcBef>
                <a:spcPts val="667"/>
              </a:spcBef>
              <a:spcAft>
                <a:spcPts val="0"/>
              </a:spcAft>
              <a:buClr>
                <a:srgbClr val="000000"/>
              </a:buClr>
              <a:buSzPts val="2400"/>
              <a:buFont typeface="Montserrat"/>
              <a:buChar char="●"/>
            </a:pPr>
            <a:r>
              <a:rPr i="0" lang="es" sz="1600" u="none" cap="none" strike="noStrike">
                <a:solidFill>
                  <a:srgbClr val="002060"/>
                </a:solidFill>
                <a:latin typeface="Montserrat"/>
                <a:ea typeface="Montserrat"/>
                <a:cs typeface="Montserrat"/>
                <a:sym typeface="Montserrat"/>
              </a:rPr>
              <a:t>Marque un cuadrado de un metro alrededor de la bolsa de porotos para tomar una muestra al azar.</a:t>
            </a:r>
            <a:endParaRPr>
              <a:latin typeface="Montserrat"/>
              <a:ea typeface="Montserrat"/>
              <a:cs typeface="Montserrat"/>
              <a:sym typeface="Montserrat"/>
            </a:endParaRPr>
          </a:p>
          <a:p>
            <a:pPr indent="-342917" lvl="0" marL="342917" marR="0" rtl="0" algn="l">
              <a:lnSpc>
                <a:spcPct val="110000"/>
              </a:lnSpc>
              <a:spcBef>
                <a:spcPts val="667"/>
              </a:spcBef>
              <a:spcAft>
                <a:spcPts val="0"/>
              </a:spcAft>
              <a:buClr>
                <a:srgbClr val="000000"/>
              </a:buClr>
              <a:buSzPts val="2400"/>
              <a:buFont typeface="Montserrat"/>
              <a:buChar char="●"/>
            </a:pPr>
            <a:r>
              <a:rPr i="0" lang="es" sz="1600" u="none" cap="none" strike="noStrike">
                <a:solidFill>
                  <a:srgbClr val="002060"/>
                </a:solidFill>
                <a:latin typeface="Montserrat"/>
                <a:ea typeface="Montserrat"/>
                <a:cs typeface="Montserrat"/>
                <a:sym typeface="Montserrat"/>
              </a:rPr>
              <a:t>Con tijeras de podar, corte toda la vegetación cerca del suelo dentro del cuadrado. NO recoja hojas o basura que ya esté muerta o suelta del suelo.</a:t>
            </a:r>
            <a:endParaRPr i="0" sz="933" u="none" cap="none" strike="noStrike">
              <a:solidFill>
                <a:srgbClr val="000000"/>
              </a:solidFill>
              <a:latin typeface="Montserrat"/>
              <a:ea typeface="Montserrat"/>
              <a:cs typeface="Montserrat"/>
              <a:sym typeface="Montserrat"/>
            </a:endParaRPr>
          </a:p>
          <a:p>
            <a:pPr indent="-342917" lvl="0" marL="342917" marR="0" rtl="0" algn="l">
              <a:lnSpc>
                <a:spcPct val="110000"/>
              </a:lnSpc>
              <a:spcBef>
                <a:spcPts val="667"/>
              </a:spcBef>
              <a:spcAft>
                <a:spcPts val="0"/>
              </a:spcAft>
              <a:buClr>
                <a:srgbClr val="000000"/>
              </a:buClr>
              <a:buSzPts val="2400"/>
              <a:buFont typeface="Montserrat"/>
              <a:buChar char="●"/>
            </a:pPr>
            <a:r>
              <a:rPr i="0" lang="es" sz="1600" u="none" cap="none" strike="noStrike">
                <a:solidFill>
                  <a:srgbClr val="002060"/>
                </a:solidFill>
                <a:latin typeface="Montserrat"/>
                <a:ea typeface="Montserrat"/>
                <a:cs typeface="Montserrat"/>
                <a:sym typeface="Montserrat"/>
              </a:rPr>
              <a:t>Coloque los recortes en bolsas de </a:t>
            </a:r>
            <a:r>
              <a:rPr i="0" lang="es" sz="1600" u="sng" cap="none" strike="noStrike">
                <a:solidFill>
                  <a:srgbClr val="002060"/>
                </a:solidFill>
                <a:latin typeface="Montserrat"/>
                <a:ea typeface="Montserrat"/>
                <a:cs typeface="Montserrat"/>
                <a:sym typeface="Montserrat"/>
              </a:rPr>
              <a:t>papel </a:t>
            </a:r>
            <a:r>
              <a:rPr i="0" lang="es" sz="1600" u="none" cap="none" strike="noStrike">
                <a:solidFill>
                  <a:srgbClr val="002060"/>
                </a:solidFill>
                <a:latin typeface="Montserrat"/>
                <a:ea typeface="Montserrat"/>
                <a:cs typeface="Montserrat"/>
                <a:sym typeface="Montserrat"/>
              </a:rPr>
              <a:t>marrón y </a:t>
            </a:r>
            <a:r>
              <a:rPr lang="es" sz="1600">
                <a:solidFill>
                  <a:srgbClr val="002060"/>
                </a:solidFill>
                <a:latin typeface="Montserrat"/>
                <a:ea typeface="Montserrat"/>
                <a:cs typeface="Montserrat"/>
                <a:sym typeface="Montserrat"/>
              </a:rPr>
              <a:t>etiquete</a:t>
            </a:r>
            <a:r>
              <a:rPr i="0" lang="es" sz="1600" u="none" cap="none" strike="noStrike">
                <a:solidFill>
                  <a:srgbClr val="002060"/>
                </a:solidFill>
                <a:latin typeface="Montserrat"/>
                <a:ea typeface="Montserrat"/>
                <a:cs typeface="Montserrat"/>
                <a:sym typeface="Montserrat"/>
              </a:rPr>
              <a:t> con el nombre del sitio, la fecha y el número de muestra (p. Ej., Nombre del sitio de campo, muestra de hierba n. ° 1, bolsa 1 de 2).</a:t>
            </a:r>
            <a:endParaRPr>
              <a:latin typeface="Montserrat"/>
              <a:ea typeface="Montserrat"/>
              <a:cs typeface="Montserrat"/>
              <a:sym typeface="Montserrat"/>
            </a:endParaRPr>
          </a:p>
          <a:p>
            <a:pPr indent="-342917" lvl="0" marL="342917" marR="0" rtl="0" algn="l">
              <a:lnSpc>
                <a:spcPct val="110000"/>
              </a:lnSpc>
              <a:spcBef>
                <a:spcPts val="1000"/>
              </a:spcBef>
              <a:spcAft>
                <a:spcPts val="0"/>
              </a:spcAft>
              <a:buClr>
                <a:srgbClr val="002060"/>
              </a:buClr>
              <a:buSzPts val="2400"/>
              <a:buFont typeface="Montserrat"/>
              <a:buChar char="●"/>
            </a:pPr>
            <a:r>
              <a:rPr i="0" lang="es" sz="1600" u="none" cap="none" strike="noStrike">
                <a:solidFill>
                  <a:srgbClr val="002060"/>
                </a:solidFill>
                <a:latin typeface="Montserrat"/>
                <a:ea typeface="Montserrat"/>
                <a:cs typeface="Montserrat"/>
                <a:sym typeface="Montserrat"/>
              </a:rPr>
              <a:t>Repita los pasos 1-5 </a:t>
            </a:r>
            <a:r>
              <a:rPr i="0" lang="es" sz="1600" u="sng" cap="none" strike="noStrike">
                <a:solidFill>
                  <a:srgbClr val="002060"/>
                </a:solidFill>
                <a:latin typeface="Montserrat"/>
                <a:ea typeface="Montserrat"/>
                <a:cs typeface="Montserrat"/>
                <a:sym typeface="Montserrat"/>
              </a:rPr>
              <a:t>dos veces más</a:t>
            </a:r>
            <a:r>
              <a:rPr i="0" lang="es" sz="1600" u="none" cap="none" strike="noStrike">
                <a:solidFill>
                  <a:srgbClr val="002060"/>
                </a:solidFill>
                <a:latin typeface="Montserrat"/>
                <a:ea typeface="Montserrat"/>
                <a:cs typeface="Montserrat"/>
                <a:sym typeface="Montserrat"/>
              </a:rPr>
              <a:t>.</a:t>
            </a:r>
            <a:endParaRPr i="0" sz="1600" u="sng" cap="none" strike="noStrike">
              <a:solidFill>
                <a:srgbClr val="002060"/>
              </a:solidFill>
              <a:latin typeface="Montserrat"/>
              <a:ea typeface="Montserrat"/>
              <a:cs typeface="Montserrat"/>
              <a:sym typeface="Montserrat"/>
            </a:endParaRPr>
          </a:p>
        </p:txBody>
      </p:sp>
      <p:pic>
        <p:nvPicPr>
          <p:cNvPr descr="Picture showing someone's hand holding an herbaceous vegetation sample." id="562" name="Google Shape;562;p77"/>
          <p:cNvPicPr preferRelativeResize="0"/>
          <p:nvPr/>
        </p:nvPicPr>
        <p:blipFill rotWithShape="1">
          <a:blip r:embed="rId3">
            <a:alphaModFix/>
          </a:blip>
          <a:srcRect b="0" l="0" r="0" t="0"/>
          <a:stretch/>
        </p:blipFill>
        <p:spPr>
          <a:xfrm>
            <a:off x="8545711" y="1928776"/>
            <a:ext cx="3183176" cy="2114373"/>
          </a:xfrm>
          <a:prstGeom prst="rect">
            <a:avLst/>
          </a:prstGeom>
          <a:noFill/>
          <a:ln>
            <a:noFill/>
          </a:ln>
        </p:spPr>
      </p:pic>
      <p:pic>
        <p:nvPicPr>
          <p:cNvPr descr="Picture of a brown paper bag." id="563" name="Google Shape;563;p77"/>
          <p:cNvPicPr preferRelativeResize="0"/>
          <p:nvPr/>
        </p:nvPicPr>
        <p:blipFill rotWithShape="1">
          <a:blip r:embed="rId4">
            <a:alphaModFix/>
          </a:blip>
          <a:srcRect b="0" l="0" r="0" t="0"/>
          <a:stretch/>
        </p:blipFill>
        <p:spPr>
          <a:xfrm>
            <a:off x="8676340" y="4580161"/>
            <a:ext cx="1674208" cy="1674208"/>
          </a:xfrm>
          <a:prstGeom prst="rect">
            <a:avLst/>
          </a:prstGeom>
          <a:noFill/>
          <a:ln>
            <a:noFill/>
          </a:ln>
        </p:spPr>
      </p:pic>
      <p:pic>
        <p:nvPicPr>
          <p:cNvPr descr="Picture showing four brown paper bags." id="564" name="Google Shape;564;p77"/>
          <p:cNvPicPr preferRelativeResize="0"/>
          <p:nvPr/>
        </p:nvPicPr>
        <p:blipFill rotWithShape="1">
          <a:blip r:embed="rId5">
            <a:alphaModFix/>
          </a:blip>
          <a:srcRect b="0" l="0" r="0" t="0"/>
          <a:stretch/>
        </p:blipFill>
        <p:spPr>
          <a:xfrm>
            <a:off x="10084576" y="4170795"/>
            <a:ext cx="1644311" cy="164431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78"/>
          <p:cNvSpPr/>
          <p:nvPr/>
        </p:nvSpPr>
        <p:spPr>
          <a:xfrm>
            <a:off x="9407423" y="1520012"/>
            <a:ext cx="2069157" cy="27697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a:t>
            </a:r>
            <a:r>
              <a:rPr b="0" i="1" lang="es" sz="1400" u="none" cap="none" strike="noStrike">
                <a:solidFill>
                  <a:srgbClr val="002060"/>
                </a:solidFill>
                <a:latin typeface="Montserrat"/>
                <a:ea typeface="Montserrat"/>
                <a:cs typeface="Montserrat"/>
                <a:sym typeface="Montserrat"/>
              </a:rPr>
              <a:t>Complete cada año*</a:t>
            </a:r>
            <a:endParaRPr b="0" i="0" sz="1400" u="none" cap="none" strike="noStrike">
              <a:solidFill>
                <a:srgbClr val="002060"/>
              </a:solidFill>
              <a:latin typeface="Montserrat"/>
              <a:ea typeface="Montserrat"/>
              <a:cs typeface="Montserrat"/>
              <a:sym typeface="Montserrat"/>
            </a:endParaRPr>
          </a:p>
        </p:txBody>
      </p:sp>
      <p:sp>
        <p:nvSpPr>
          <p:cNvPr id="570" name="Google Shape;570;p78"/>
          <p:cNvSpPr txBox="1"/>
          <p:nvPr/>
        </p:nvSpPr>
        <p:spPr>
          <a:xfrm>
            <a:off x="631371" y="1674007"/>
            <a:ext cx="8155544" cy="4345578"/>
          </a:xfrm>
          <a:prstGeom prst="rect">
            <a:avLst/>
          </a:prstGeom>
          <a:noFill/>
          <a:ln>
            <a:noFill/>
          </a:ln>
        </p:spPr>
        <p:txBody>
          <a:bodyPr anchorCtr="0" anchor="t" bIns="45700" lIns="91425" spcFirstLastPara="1" rIns="91425" wrap="square" tIns="45700">
            <a:normAutofit lnSpcReduction="10000"/>
          </a:bodyPr>
          <a:lstStyle/>
          <a:p>
            <a:pPr indent="-152408" lvl="0" marL="152408" marR="0" rtl="0" algn="l">
              <a:lnSpc>
                <a:spcPct val="110000"/>
              </a:lnSpc>
              <a:spcBef>
                <a:spcPts val="0"/>
              </a:spcBef>
              <a:spcAft>
                <a:spcPts val="0"/>
              </a:spcAft>
              <a:buNone/>
            </a:pPr>
            <a:r>
              <a:rPr b="0" i="0" lang="es" sz="1700" u="none" cap="none" strike="noStrike">
                <a:solidFill>
                  <a:srgbClr val="002060"/>
                </a:solidFill>
                <a:latin typeface="Montserrat"/>
                <a:ea typeface="Montserrat"/>
                <a:cs typeface="Montserrat"/>
                <a:sym typeface="Montserrat"/>
              </a:rPr>
              <a:t>Seque las muestras herbáceas mediante:</a:t>
            </a:r>
            <a:endParaRPr b="0" i="0" sz="933" u="none" cap="none" strike="noStrike">
              <a:solidFill>
                <a:srgbClr val="000000"/>
              </a:solidFill>
              <a:latin typeface="Arial"/>
              <a:ea typeface="Arial"/>
              <a:cs typeface="Arial"/>
              <a:sym typeface="Arial"/>
            </a:endParaRPr>
          </a:p>
          <a:p>
            <a:pPr indent="-152408" lvl="0" marL="152408" marR="0" rtl="0" algn="l">
              <a:lnSpc>
                <a:spcPct val="110000"/>
              </a:lnSpc>
              <a:spcBef>
                <a:spcPts val="667"/>
              </a:spcBef>
              <a:spcAft>
                <a:spcPts val="0"/>
              </a:spcAft>
              <a:buNone/>
            </a:pPr>
            <a:r>
              <a:t/>
            </a:r>
            <a:endParaRPr b="0" i="0" sz="1700" u="none" cap="none" strike="noStrike">
              <a:solidFill>
                <a:srgbClr val="002060"/>
              </a:solidFill>
              <a:latin typeface="Montserrat"/>
              <a:ea typeface="Montserrat"/>
              <a:cs typeface="Montserrat"/>
              <a:sym typeface="Montserrat"/>
            </a:endParaRPr>
          </a:p>
          <a:p>
            <a:pPr indent="-342917" lvl="0" marL="342917" marR="0" rtl="0" algn="l">
              <a:lnSpc>
                <a:spcPct val="110000"/>
              </a:lnSpc>
              <a:spcBef>
                <a:spcPts val="667"/>
              </a:spcBef>
              <a:spcAft>
                <a:spcPts val="0"/>
              </a:spcAft>
              <a:buClr>
                <a:srgbClr val="000000"/>
              </a:buClr>
              <a:buSzPts val="2550"/>
              <a:buFont typeface="Arial"/>
              <a:buAutoNum type="arabicPeriod"/>
            </a:pPr>
            <a:r>
              <a:rPr b="1" i="0" lang="es" sz="1700" u="none" cap="none" strike="noStrike">
                <a:solidFill>
                  <a:srgbClr val="002060"/>
                </a:solidFill>
                <a:latin typeface="Montserrat"/>
                <a:ea typeface="Montserrat"/>
                <a:cs typeface="Montserrat"/>
                <a:sym typeface="Montserrat"/>
              </a:rPr>
              <a:t>Horno de secado</a:t>
            </a:r>
            <a:r>
              <a:rPr b="0" i="0" lang="es" sz="1700" u="none" cap="none" strike="noStrike">
                <a:solidFill>
                  <a:srgbClr val="002060"/>
                </a:solidFill>
                <a:latin typeface="Montserrat"/>
                <a:ea typeface="Montserrat"/>
                <a:cs typeface="Montserrat"/>
                <a:sym typeface="Montserrat"/>
              </a:rPr>
              <a:t>: Ajuste la temperatura del horno a 10-20°C, coloque las bolsas etiquetadas en el horno de secado. Pese la bolsa una vez al día después del primer día hasta que la muestra pese lo mismo dos días seguidos. Registre la masa (g) de la muestra + bolsa y la masa de la bolsa vacía.</a:t>
            </a:r>
            <a:endParaRPr b="0" i="0" sz="933" u="none" cap="none" strike="noStrike">
              <a:solidFill>
                <a:srgbClr val="000000"/>
              </a:solidFill>
              <a:latin typeface="Arial"/>
              <a:ea typeface="Arial"/>
              <a:cs typeface="Arial"/>
              <a:sym typeface="Arial"/>
            </a:endParaRPr>
          </a:p>
          <a:p>
            <a:pPr indent="-180975" lvl="0" marL="450855" marR="0" rtl="0" algn="l">
              <a:lnSpc>
                <a:spcPct val="110000"/>
              </a:lnSpc>
              <a:spcBef>
                <a:spcPts val="667"/>
              </a:spcBef>
              <a:spcAft>
                <a:spcPts val="0"/>
              </a:spcAft>
              <a:buClr>
                <a:srgbClr val="000000"/>
              </a:buClr>
              <a:buSzPts val="2550"/>
              <a:buFont typeface="Arial"/>
              <a:buNone/>
            </a:pPr>
            <a:r>
              <a:t/>
            </a:r>
            <a:endParaRPr b="0" i="0" sz="1700" u="none" cap="none" strike="noStrike">
              <a:solidFill>
                <a:srgbClr val="002060"/>
              </a:solidFill>
              <a:latin typeface="Montserrat"/>
              <a:ea typeface="Montserrat"/>
              <a:cs typeface="Montserrat"/>
              <a:sym typeface="Montserrat"/>
            </a:endParaRPr>
          </a:p>
          <a:p>
            <a:pPr indent="-342917" lvl="0" marL="342917" marR="0" rtl="0" algn="l">
              <a:lnSpc>
                <a:spcPct val="110000"/>
              </a:lnSpc>
              <a:spcBef>
                <a:spcPts val="667"/>
              </a:spcBef>
              <a:spcAft>
                <a:spcPts val="0"/>
              </a:spcAft>
              <a:buClr>
                <a:srgbClr val="000000"/>
              </a:buClr>
              <a:buSzPts val="2550"/>
              <a:buFont typeface="Arial"/>
              <a:buAutoNum type="arabicPeriod"/>
            </a:pPr>
            <a:r>
              <a:rPr b="1" i="0" lang="es" sz="1700" u="none" cap="none" strike="noStrike">
                <a:solidFill>
                  <a:srgbClr val="002060"/>
                </a:solidFill>
                <a:latin typeface="Montserrat"/>
                <a:ea typeface="Montserrat"/>
                <a:cs typeface="Montserrat"/>
                <a:sym typeface="Montserrat"/>
              </a:rPr>
              <a:t>Secado al aire: </a:t>
            </a:r>
            <a:r>
              <a:rPr b="0" i="0" lang="es" sz="1700" u="none" cap="none" strike="noStrike">
                <a:solidFill>
                  <a:srgbClr val="002060"/>
                </a:solidFill>
                <a:latin typeface="Montserrat"/>
                <a:ea typeface="Montserrat"/>
                <a:cs typeface="Montserrat"/>
                <a:sym typeface="Montserrat"/>
              </a:rPr>
              <a:t>seleccione un área aislada y seca, lo suficientemente grande para todas las bolsas de muestra. Abra la parte superior de las bolsas para obtener el máximo flujo de aire. Pese una vez al día después del día cinco, hasta que la muestra pese lo mismo dos días seguidos. Registre la masa (g) de la muestra + bolsa y la masa de la bolsa vacía.</a:t>
            </a:r>
            <a:endParaRPr b="0" i="0" sz="1700" u="sng" cap="none" strike="noStrike">
              <a:solidFill>
                <a:srgbClr val="002060"/>
              </a:solidFill>
              <a:latin typeface="Montserrat"/>
              <a:ea typeface="Montserrat"/>
              <a:cs typeface="Montserrat"/>
              <a:sym typeface="Montserrat"/>
            </a:endParaRPr>
          </a:p>
        </p:txBody>
      </p:sp>
      <p:pic>
        <p:nvPicPr>
          <p:cNvPr descr="Picture of drying oven with several trays in it. Image credit reads censam.mit.edu" id="571" name="Google Shape;571;p78"/>
          <p:cNvPicPr preferRelativeResize="0"/>
          <p:nvPr/>
        </p:nvPicPr>
        <p:blipFill rotWithShape="1">
          <a:blip r:embed="rId3">
            <a:alphaModFix/>
          </a:blip>
          <a:srcRect b="0" l="0" r="0" t="0"/>
          <a:stretch/>
        </p:blipFill>
        <p:spPr>
          <a:xfrm>
            <a:off x="8903013" y="1906312"/>
            <a:ext cx="2854036" cy="1870845"/>
          </a:xfrm>
          <a:prstGeom prst="rect">
            <a:avLst/>
          </a:prstGeom>
          <a:noFill/>
          <a:ln>
            <a:noFill/>
          </a:ln>
        </p:spPr>
      </p:pic>
      <p:sp>
        <p:nvSpPr>
          <p:cNvPr id="572" name="Google Shape;572;p78"/>
          <p:cNvSpPr txBox="1"/>
          <p:nvPr/>
        </p:nvSpPr>
        <p:spPr>
          <a:xfrm>
            <a:off x="10442002" y="3725678"/>
            <a:ext cx="1456809" cy="215417"/>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1" lang="es" sz="1000" u="none" cap="none" strike="noStrike">
                <a:solidFill>
                  <a:srgbClr val="002060"/>
                </a:solidFill>
                <a:latin typeface="Arial"/>
                <a:ea typeface="Arial"/>
                <a:cs typeface="Arial"/>
                <a:sym typeface="Arial"/>
              </a:rPr>
              <a:t>Image: censam.mit.edu</a:t>
            </a:r>
            <a:endParaRPr b="0" i="1" sz="1000" u="none" cap="none" strike="noStrike">
              <a:solidFill>
                <a:srgbClr val="002060"/>
              </a:solidFill>
              <a:latin typeface="Arial"/>
              <a:ea typeface="Arial"/>
              <a:cs typeface="Arial"/>
              <a:sym typeface="Arial"/>
            </a:endParaRPr>
          </a:p>
        </p:txBody>
      </p:sp>
      <p:pic>
        <p:nvPicPr>
          <p:cNvPr descr="Image shows three brown paper bags filled with vegetation samples.&#10;Image credit reads iowalearningfarms.&#10;https://iowalearningfarms.files.wordpress.com/2015/12/img_4237.jpg?w=646&amp;h=400" id="573" name="Google Shape;573;p78"/>
          <p:cNvPicPr preferRelativeResize="0"/>
          <p:nvPr/>
        </p:nvPicPr>
        <p:blipFill rotWithShape="1">
          <a:blip r:embed="rId4">
            <a:alphaModFix/>
          </a:blip>
          <a:srcRect b="0" l="0" r="0" t="0"/>
          <a:stretch/>
        </p:blipFill>
        <p:spPr>
          <a:xfrm>
            <a:off x="8900659" y="4230188"/>
            <a:ext cx="2817305" cy="1744461"/>
          </a:xfrm>
          <a:prstGeom prst="rect">
            <a:avLst/>
          </a:prstGeom>
          <a:noFill/>
          <a:ln>
            <a:noFill/>
          </a:ln>
        </p:spPr>
      </p:pic>
      <p:sp>
        <p:nvSpPr>
          <p:cNvPr id="574" name="Google Shape;574;p78"/>
          <p:cNvSpPr txBox="1"/>
          <p:nvPr/>
        </p:nvSpPr>
        <p:spPr>
          <a:xfrm>
            <a:off x="10237041" y="5962436"/>
            <a:ext cx="1594667" cy="215417"/>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1" lang="es" sz="1000" u="none" cap="none" strike="noStrike">
                <a:solidFill>
                  <a:srgbClr val="002060"/>
                </a:solidFill>
                <a:latin typeface="Arial"/>
                <a:ea typeface="Arial"/>
                <a:cs typeface="Arial"/>
                <a:sym typeface="Arial"/>
              </a:rPr>
              <a:t>Image: iowalearningfarms</a:t>
            </a:r>
            <a:endParaRPr b="0" i="1" sz="1000" u="none" cap="none" strike="noStrike">
              <a:solidFill>
                <a:srgbClr val="002060"/>
              </a:solidFill>
              <a:latin typeface="Arial"/>
              <a:ea typeface="Arial"/>
              <a:cs typeface="Arial"/>
              <a:sym typeface="Arial"/>
            </a:endParaRPr>
          </a:p>
        </p:txBody>
      </p:sp>
      <p:sp>
        <p:nvSpPr>
          <p:cNvPr id="575" name="Google Shape;575;p78"/>
          <p:cNvSpPr txBox="1"/>
          <p:nvPr/>
        </p:nvSpPr>
        <p:spPr>
          <a:xfrm>
            <a:off x="548157" y="948927"/>
            <a:ext cx="11176482" cy="516421"/>
          </a:xfrm>
          <a:prstGeom prst="rect">
            <a:avLst/>
          </a:prstGeom>
          <a:noFill/>
          <a:ln>
            <a:noFill/>
          </a:ln>
        </p:spPr>
        <p:txBody>
          <a:bodyPr anchorCtr="0" anchor="ctr" bIns="30450" lIns="60950" spcFirstLastPara="1" rIns="60950" wrap="square" tIns="30450">
            <a:normAutofit/>
          </a:bodyPr>
          <a:lstStyle/>
          <a:p>
            <a:pPr indent="0" lvl="0" marL="0" marR="0" rtl="0" algn="ctr">
              <a:lnSpc>
                <a:spcPct val="10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Protocolo de Vegetación Herbácea </a:t>
            </a:r>
            <a:r>
              <a:rPr b="0" i="0" lang="es" sz="2933" u="none" cap="none" strike="noStrike">
                <a:solidFill>
                  <a:schemeClr val="dk1"/>
                </a:solidFill>
                <a:latin typeface="Proxima Nova"/>
                <a:ea typeface="Proxima Nova"/>
                <a:cs typeface="Proxima Nova"/>
                <a:sym typeface="Proxima Nova"/>
              </a:rPr>
              <a:t>(Continuación)</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79"/>
          <p:cNvSpPr txBox="1"/>
          <p:nvPr>
            <p:ph idx="4294967295" type="title"/>
          </p:nvPr>
        </p:nvSpPr>
        <p:spPr>
          <a:xfrm>
            <a:off x="917844" y="1087212"/>
            <a:ext cx="10446841" cy="732155"/>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200">
                <a:solidFill>
                  <a:schemeClr val="dk1"/>
                </a:solidFill>
                <a:latin typeface="Proxima Nova"/>
                <a:ea typeface="Proxima Nova"/>
                <a:cs typeface="Proxima Nova"/>
                <a:sym typeface="Proxima Nova"/>
              </a:rPr>
              <a:t>Entrada de datos en Globe.gov</a:t>
            </a:r>
            <a:endParaRPr/>
          </a:p>
        </p:txBody>
      </p:sp>
      <p:sp>
        <p:nvSpPr>
          <p:cNvPr id="581" name="Google Shape;581;p79"/>
          <p:cNvSpPr txBox="1"/>
          <p:nvPr/>
        </p:nvSpPr>
        <p:spPr>
          <a:xfrm>
            <a:off x="917845" y="1972563"/>
            <a:ext cx="10561800" cy="3940500"/>
          </a:xfrm>
          <a:prstGeom prst="rect">
            <a:avLst/>
          </a:prstGeom>
          <a:noFill/>
          <a:ln>
            <a:noFill/>
          </a:ln>
        </p:spPr>
        <p:txBody>
          <a:bodyPr anchorCtr="0" anchor="t" bIns="30450" lIns="60950" spcFirstLastPara="1" rIns="60950" wrap="square" tIns="30450">
            <a:normAutofit/>
          </a:bodyPr>
          <a:lstStyle/>
          <a:p>
            <a:pPr indent="0" lvl="0" marL="0" marR="0" rtl="0" algn="l">
              <a:lnSpc>
                <a:spcPct val="100000"/>
              </a:lnSpc>
              <a:spcBef>
                <a:spcPts val="0"/>
              </a:spcBef>
              <a:spcAft>
                <a:spcPts val="0"/>
              </a:spcAft>
              <a:buNone/>
            </a:pPr>
            <a:r>
              <a:rPr b="0" i="0" lang="es" sz="2100" u="none" cap="none" strike="noStrike">
                <a:solidFill>
                  <a:srgbClr val="002060"/>
                </a:solidFill>
                <a:latin typeface="Montserrat"/>
                <a:ea typeface="Montserrat"/>
                <a:cs typeface="Montserrat"/>
                <a:sym typeface="Montserrat"/>
              </a:rPr>
              <a:t>Una vez que los estudiantes han regresado del campo con sus hojas de datos impresas, los datos se pueden compartir con GLOBE y la comunidad científica </a:t>
            </a:r>
            <a:r>
              <a:rPr lang="es" sz="2100">
                <a:solidFill>
                  <a:srgbClr val="002060"/>
                </a:solidFill>
                <a:latin typeface="Montserrat"/>
                <a:ea typeface="Montserrat"/>
                <a:cs typeface="Montserrat"/>
                <a:sym typeface="Montserrat"/>
              </a:rPr>
              <a:t>ingresándolos</a:t>
            </a:r>
            <a:r>
              <a:rPr b="0" i="0" lang="es" sz="2100" u="none" cap="none" strike="noStrike">
                <a:solidFill>
                  <a:srgbClr val="002060"/>
                </a:solidFill>
                <a:latin typeface="Montserrat"/>
                <a:ea typeface="Montserrat"/>
                <a:cs typeface="Montserrat"/>
                <a:sym typeface="Montserrat"/>
              </a:rPr>
              <a:t> en la base de datos de GLOBE (</a:t>
            </a:r>
            <a:r>
              <a:rPr b="0" i="0" lang="es" sz="2100" u="sng" cap="none" strike="noStrike">
                <a:solidFill>
                  <a:srgbClr val="002060"/>
                </a:solidFill>
                <a:latin typeface="Montserrat"/>
                <a:ea typeface="Montserrat"/>
                <a:cs typeface="Montserrat"/>
                <a:sym typeface="Montserrat"/>
                <a:hlinkClick r:id="rId3">
                  <a:extLst>
                    <a:ext uri="{A12FA001-AC4F-418D-AE19-62706E023703}">
                      <ahyp:hlinkClr val="tx"/>
                    </a:ext>
                  </a:extLst>
                </a:hlinkClick>
              </a:rPr>
              <a:t>https://data.globe.gov</a:t>
            </a:r>
            <a:r>
              <a:rPr b="0" i="0" lang="es" sz="2100" u="none" cap="none" strike="noStrike">
                <a:solidFill>
                  <a:srgbClr val="00206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1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s" sz="2100" u="none" cap="none" strike="noStrike">
                <a:solidFill>
                  <a:srgbClr val="002060"/>
                </a:solidFill>
                <a:latin typeface="Montserrat"/>
                <a:ea typeface="Montserrat"/>
                <a:cs typeface="Montserrat"/>
                <a:sym typeface="Montserrat"/>
              </a:rPr>
              <a:t>Cuando envíe sus datos a través de GLOBE, se completarán los cálculos para convertir sus datos brutos en valores de almacenamiento de biomasa y carbono.</a:t>
            </a:r>
            <a:endParaRPr b="0" i="0" sz="21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s" sz="2100" u="none" cap="none" strike="noStrike">
                <a:solidFill>
                  <a:srgbClr val="002060"/>
                </a:solidFill>
                <a:latin typeface="Montserrat"/>
                <a:ea typeface="Montserrat"/>
                <a:cs typeface="Montserrat"/>
                <a:sym typeface="Montserrat"/>
              </a:rPr>
              <a:t>*Antes de ingresar datos, </a:t>
            </a:r>
            <a:r>
              <a:rPr lang="es" sz="2100">
                <a:solidFill>
                  <a:srgbClr val="002060"/>
                </a:solidFill>
                <a:latin typeface="Montserrat"/>
                <a:ea typeface="Montserrat"/>
                <a:cs typeface="Montserrat"/>
                <a:sym typeface="Montserrat"/>
              </a:rPr>
              <a:t>revíselos</a:t>
            </a:r>
            <a:r>
              <a:rPr b="0" i="0" lang="es" sz="2100" u="none" cap="none" strike="noStrike">
                <a:solidFill>
                  <a:srgbClr val="002060"/>
                </a:solidFill>
                <a:latin typeface="Montserrat"/>
                <a:ea typeface="Montserrat"/>
                <a:cs typeface="Montserrat"/>
                <a:sym typeface="Montserrat"/>
              </a:rPr>
              <a:t> como clase, verificando la calidad de los datos, incluida la precisión y los errores tipográficos. Consulte la </a:t>
            </a:r>
            <a:r>
              <a:rPr b="0" i="0" lang="es" sz="2100"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Guía para profesores de introducción de datos del ciclo de carbono</a:t>
            </a:r>
            <a:r>
              <a:rPr b="0" i="0" lang="es" sz="2100" u="none" cap="none" strike="noStrike">
                <a:solidFill>
                  <a:srgbClr val="002060"/>
                </a:solidFill>
                <a:latin typeface="Montserrat"/>
                <a:ea typeface="Montserrat"/>
                <a:cs typeface="Montserrat"/>
                <a:sym typeface="Montserrat"/>
              </a:rPr>
              <a:t> para obtener notas y sugerencias. </a:t>
            </a:r>
            <a:endParaRPr b="0" i="0" sz="933"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80"/>
          <p:cNvSpPr txBox="1"/>
          <p:nvPr>
            <p:ph idx="4294967295" type="title"/>
          </p:nvPr>
        </p:nvSpPr>
        <p:spPr>
          <a:xfrm>
            <a:off x="619760" y="1157606"/>
            <a:ext cx="11082382" cy="803275"/>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SzPts val="3556"/>
              <a:buNone/>
            </a:pPr>
            <a:r>
              <a:rPr b="1" lang="es" sz="3000">
                <a:solidFill>
                  <a:srgbClr val="254061"/>
                </a:solidFill>
                <a:latin typeface="Proxima Nova"/>
                <a:ea typeface="Proxima Nova"/>
                <a:cs typeface="Proxima Nova"/>
                <a:sym typeface="Proxima Nova"/>
              </a:rPr>
              <a:t>Revisión de datos cada 2 años – Compare datos con años anteriores</a:t>
            </a:r>
            <a:endParaRPr b="1" sz="3000">
              <a:latin typeface="Proxima Nova"/>
              <a:ea typeface="Proxima Nova"/>
              <a:cs typeface="Proxima Nova"/>
              <a:sym typeface="Proxima Nova"/>
            </a:endParaRPr>
          </a:p>
        </p:txBody>
      </p:sp>
      <p:sp>
        <p:nvSpPr>
          <p:cNvPr id="587" name="Google Shape;587;p80"/>
          <p:cNvSpPr txBox="1"/>
          <p:nvPr/>
        </p:nvSpPr>
        <p:spPr>
          <a:xfrm>
            <a:off x="619750" y="2180450"/>
            <a:ext cx="11082300" cy="3697200"/>
          </a:xfrm>
          <a:prstGeom prst="rect">
            <a:avLst/>
          </a:prstGeom>
          <a:noFill/>
          <a:ln>
            <a:noFill/>
          </a:ln>
        </p:spPr>
        <p:txBody>
          <a:bodyPr anchorCtr="0" anchor="t" bIns="30450" lIns="60950" spcFirstLastPara="1" rIns="60950" wrap="square" tIns="30450">
            <a:normAutofit fontScale="92500" lnSpcReduction="20000"/>
          </a:bodyPr>
          <a:lstStyle/>
          <a:p>
            <a:pPr indent="-457200" lvl="0" marL="457200" marR="0" rtl="0" algn="l">
              <a:lnSpc>
                <a:spcPct val="100000"/>
              </a:lnSpc>
              <a:spcBef>
                <a:spcPts val="0"/>
              </a:spcBef>
              <a:spcAft>
                <a:spcPts val="0"/>
              </a:spcAft>
              <a:buClr>
                <a:srgbClr val="000000"/>
              </a:buClr>
              <a:buSzPct val="162162"/>
              <a:buFont typeface="Montserrat"/>
              <a:buChar char="•"/>
            </a:pPr>
            <a:r>
              <a:rPr i="0" lang="es" sz="2400" u="none" cap="none" strike="noStrike">
                <a:solidFill>
                  <a:srgbClr val="002060"/>
                </a:solidFill>
                <a:latin typeface="Montserrat"/>
                <a:ea typeface="Montserrat"/>
                <a:cs typeface="Montserrat"/>
                <a:sym typeface="Montserrat"/>
              </a:rPr>
              <a:t>¿Algún árbol aumentó en circunferencia? ¿Es lo que esperabas? ¿Algún posible error? Compare árboles grandes con árboles pequeños.</a:t>
            </a:r>
            <a:endParaRPr i="0" sz="933" u="none" cap="none" strike="noStrike">
              <a:solidFill>
                <a:srgbClr val="000000"/>
              </a:solidFill>
              <a:latin typeface="Montserrat"/>
              <a:ea typeface="Montserrat"/>
              <a:cs typeface="Montserrat"/>
              <a:sym typeface="Montserrat"/>
            </a:endParaRPr>
          </a:p>
          <a:p>
            <a:pPr indent="-457200" lvl="0" marL="457200" marR="0" rtl="0" algn="l">
              <a:lnSpc>
                <a:spcPct val="100000"/>
              </a:lnSpc>
              <a:spcBef>
                <a:spcPts val="1600"/>
              </a:spcBef>
              <a:spcAft>
                <a:spcPts val="0"/>
              </a:spcAft>
              <a:buClr>
                <a:srgbClr val="000000"/>
              </a:buClr>
              <a:buSzPct val="162162"/>
              <a:buFont typeface="Montserrat"/>
              <a:buChar char="•"/>
            </a:pPr>
            <a:r>
              <a:rPr i="0" lang="es" sz="2400" u="none" cap="none" strike="noStrike">
                <a:solidFill>
                  <a:srgbClr val="002060"/>
                </a:solidFill>
                <a:latin typeface="Montserrat"/>
                <a:ea typeface="Montserrat"/>
                <a:cs typeface="Montserrat"/>
                <a:sym typeface="Montserrat"/>
              </a:rPr>
              <a:t>¿Ha disminuido el diámetro de los árboles? ¿Han muerto árboles? ¿La corteza tiene cambios o problemas (ondulada, abultada)?</a:t>
            </a:r>
            <a:endParaRPr i="0" sz="933" u="none" cap="none" strike="noStrike">
              <a:solidFill>
                <a:srgbClr val="000000"/>
              </a:solidFill>
              <a:latin typeface="Montserrat"/>
              <a:ea typeface="Montserrat"/>
              <a:cs typeface="Montserrat"/>
              <a:sym typeface="Montserrat"/>
            </a:endParaRPr>
          </a:p>
          <a:p>
            <a:pPr indent="-457200" lvl="0" marL="457200" marR="0" rtl="0" algn="l">
              <a:lnSpc>
                <a:spcPct val="100000"/>
              </a:lnSpc>
              <a:spcBef>
                <a:spcPts val="1600"/>
              </a:spcBef>
              <a:spcAft>
                <a:spcPts val="0"/>
              </a:spcAft>
              <a:buClr>
                <a:srgbClr val="000000"/>
              </a:buClr>
              <a:buSzPct val="162162"/>
              <a:buFont typeface="Montserrat"/>
              <a:buChar char="•"/>
            </a:pPr>
            <a:r>
              <a:rPr i="0" lang="es" sz="2400" u="none" cap="none" strike="noStrike">
                <a:solidFill>
                  <a:srgbClr val="002060"/>
                </a:solidFill>
                <a:latin typeface="Montserrat"/>
                <a:ea typeface="Montserrat"/>
                <a:cs typeface="Montserrat"/>
                <a:sym typeface="Montserrat"/>
              </a:rPr>
              <a:t>¿Hay diferencias entre especies?</a:t>
            </a:r>
            <a:endParaRPr i="0" sz="933" u="none" cap="none" strike="noStrike">
              <a:solidFill>
                <a:srgbClr val="000000"/>
              </a:solidFill>
              <a:latin typeface="Montserrat"/>
              <a:ea typeface="Montserrat"/>
              <a:cs typeface="Montserrat"/>
              <a:sym typeface="Montserrat"/>
            </a:endParaRPr>
          </a:p>
          <a:p>
            <a:pPr indent="-457200" lvl="0" marL="457200" marR="0" rtl="0" algn="l">
              <a:lnSpc>
                <a:spcPct val="100000"/>
              </a:lnSpc>
              <a:spcBef>
                <a:spcPts val="1600"/>
              </a:spcBef>
              <a:spcAft>
                <a:spcPts val="0"/>
              </a:spcAft>
              <a:buClr>
                <a:srgbClr val="000000"/>
              </a:buClr>
              <a:buSzPct val="162162"/>
              <a:buFont typeface="Montserrat"/>
              <a:buChar char="•"/>
            </a:pPr>
            <a:r>
              <a:rPr i="0" lang="es" sz="2400" u="none" cap="none" strike="noStrike">
                <a:solidFill>
                  <a:srgbClr val="002060"/>
                </a:solidFill>
                <a:latin typeface="Montserrat"/>
                <a:ea typeface="Montserrat"/>
                <a:cs typeface="Montserrat"/>
                <a:sym typeface="Montserrat"/>
              </a:rPr>
              <a:t>¿Hay algún árbol nuevo? O factores que afectaron durante el año actual (es decir: tormentas de nieve, insectos, huracanes, caída de ceniza volcánica, otros).</a:t>
            </a:r>
            <a:endParaRPr>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81"/>
          <p:cNvSpPr txBox="1"/>
          <p:nvPr>
            <p:ph idx="4294967295" type="title"/>
          </p:nvPr>
        </p:nvSpPr>
        <p:spPr>
          <a:xfrm>
            <a:off x="707571" y="1174605"/>
            <a:ext cx="10994572" cy="589848"/>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200">
                <a:solidFill>
                  <a:srgbClr val="002060"/>
                </a:solidFill>
                <a:latin typeface="Proxima Nova"/>
                <a:ea typeface="Proxima Nova"/>
                <a:cs typeface="Proxima Nova"/>
                <a:sym typeface="Proxima Nova"/>
              </a:rPr>
              <a:t>Entrada de datos en Globe.gov</a:t>
            </a:r>
            <a:endParaRPr b="1" sz="3200">
              <a:latin typeface="Proxima Nova"/>
              <a:ea typeface="Proxima Nova"/>
              <a:cs typeface="Proxima Nova"/>
              <a:sym typeface="Proxima Nova"/>
            </a:endParaRPr>
          </a:p>
        </p:txBody>
      </p:sp>
      <p:sp>
        <p:nvSpPr>
          <p:cNvPr id="593" name="Google Shape;593;p81"/>
          <p:cNvSpPr txBox="1"/>
          <p:nvPr/>
        </p:nvSpPr>
        <p:spPr>
          <a:xfrm>
            <a:off x="985157" y="2125404"/>
            <a:ext cx="10439399" cy="3557991"/>
          </a:xfrm>
          <a:prstGeom prst="rect">
            <a:avLst/>
          </a:prstGeom>
          <a:noFill/>
          <a:ln>
            <a:noFill/>
          </a:ln>
        </p:spPr>
        <p:txBody>
          <a:bodyPr anchorCtr="0" anchor="t" bIns="30450" lIns="60950" spcFirstLastPara="1" rIns="60950" wrap="square" tIns="30450">
            <a:normAutofit lnSpcReduction="20000"/>
          </a:bodyPr>
          <a:lstStyle/>
          <a:p>
            <a:pPr indent="0" lvl="0" marL="0" marR="0" rtl="0" algn="l">
              <a:lnSpc>
                <a:spcPct val="100000"/>
              </a:lnSpc>
              <a:spcBef>
                <a:spcPts val="0"/>
              </a:spcBef>
              <a:spcAft>
                <a:spcPts val="0"/>
              </a:spcAft>
              <a:buNone/>
            </a:pPr>
            <a:r>
              <a:rPr b="0" i="0" lang="es" sz="2200" u="none" cap="none" strike="noStrike">
                <a:solidFill>
                  <a:srgbClr val="002060"/>
                </a:solidFill>
                <a:latin typeface="Montserrat"/>
                <a:ea typeface="Montserrat"/>
                <a:cs typeface="Montserrat"/>
                <a:sym typeface="Montserrat"/>
              </a:rPr>
              <a:t>Los datos se pueden ingresar al sitio web de GLOBE de tres maneras:</a:t>
            </a:r>
            <a:endParaRPr b="0" i="0" sz="1400" u="none" cap="none" strike="noStrike">
              <a:solidFill>
                <a:srgbClr val="002060"/>
              </a:solidFill>
              <a:latin typeface="Montserrat"/>
              <a:ea typeface="Montserrat"/>
              <a:cs typeface="Montserrat"/>
              <a:sym typeface="Montserrat"/>
            </a:endParaRPr>
          </a:p>
          <a:p>
            <a:pPr indent="-368300" lvl="0" marL="457200" marR="0" rtl="0" algn="l">
              <a:lnSpc>
                <a:spcPct val="100000"/>
              </a:lnSpc>
              <a:spcBef>
                <a:spcPts val="1600"/>
              </a:spcBef>
              <a:spcAft>
                <a:spcPts val="0"/>
              </a:spcAft>
              <a:buClr>
                <a:srgbClr val="002060"/>
              </a:buClr>
              <a:buSzPts val="2200"/>
              <a:buFont typeface="Montserrat"/>
              <a:buChar char="●"/>
            </a:pPr>
            <a:r>
              <a:rPr b="0" i="0" lang="es" sz="2200" u="sng" cap="none" strike="noStrike">
                <a:solidFill>
                  <a:srgbClr val="002060"/>
                </a:solidFill>
                <a:latin typeface="Montserrat"/>
                <a:ea typeface="Montserrat"/>
                <a:cs typeface="Montserrat"/>
                <a:sym typeface="Montserrat"/>
                <a:hlinkClick r:id="rId3">
                  <a:extLst>
                    <a:ext uri="{A12FA001-AC4F-418D-AE19-62706E023703}">
                      <ahyp:hlinkClr val="tx"/>
                    </a:ext>
                  </a:extLst>
                </a:hlinkClick>
              </a:rPr>
              <a:t>Ingreso de datos – Formato de escritorio</a:t>
            </a:r>
            <a:r>
              <a:rPr b="0" i="0" lang="es" sz="2200" u="none" cap="none" strike="noStrike">
                <a:solidFill>
                  <a:srgbClr val="002060"/>
                </a:solidFill>
                <a:latin typeface="Montserrat"/>
                <a:ea typeface="Montserrat"/>
                <a:cs typeface="Montserrat"/>
                <a:sym typeface="Montserrat"/>
              </a:rPr>
              <a:t>: estas páginas son para ingresar datos ambientales, recopilados en sitios definidos, de acuerdo con protocolos y utilizando instrumentación aprobada, para ingresar en la base de datos científica oficial de GLOBE.</a:t>
            </a:r>
            <a:endParaRPr b="0" i="0" sz="1400" u="none" cap="none" strike="noStrike">
              <a:solidFill>
                <a:srgbClr val="002060"/>
              </a:solidFill>
              <a:latin typeface="Montserrat"/>
              <a:ea typeface="Montserrat"/>
              <a:cs typeface="Montserrat"/>
              <a:sym typeface="Montserrat"/>
            </a:endParaRPr>
          </a:p>
          <a:p>
            <a:pPr indent="-368300" lvl="0" marL="457200" marR="0" rtl="0" algn="l">
              <a:lnSpc>
                <a:spcPct val="100000"/>
              </a:lnSpc>
              <a:spcBef>
                <a:spcPts val="0"/>
              </a:spcBef>
              <a:spcAft>
                <a:spcPts val="0"/>
              </a:spcAft>
              <a:buSzPts val="2200"/>
              <a:buFont typeface="Montserrat"/>
              <a:buChar char="●"/>
            </a:pPr>
            <a:r>
              <a:rPr b="0" i="0" lang="es" sz="2200" u="sng" cap="none" strike="noStrike">
                <a:solidFill>
                  <a:srgbClr val="9454C3"/>
                </a:solidFill>
                <a:latin typeface="Montserrat"/>
                <a:ea typeface="Montserrat"/>
                <a:cs typeface="Montserrat"/>
                <a:sym typeface="Montserrat"/>
                <a:hlinkClick r:id="rId4">
                  <a:extLst>
                    <a:ext uri="{A12FA001-AC4F-418D-AE19-62706E023703}">
                      <ahyp:hlinkClr val="tx"/>
                    </a:ext>
                  </a:extLst>
                </a:hlinkClick>
              </a:rPr>
              <a:t>Ingreso de datos por correo electrónico</a:t>
            </a:r>
            <a:r>
              <a:rPr b="0" i="0" lang="es" sz="2200" u="none" cap="none" strike="noStrike">
                <a:solidFill>
                  <a:srgbClr val="002060"/>
                </a:solidFill>
                <a:latin typeface="Montserrat"/>
                <a:ea typeface="Montserrat"/>
                <a:cs typeface="Montserrat"/>
                <a:sym typeface="Montserrat"/>
              </a:rPr>
              <a:t>: si la conectividad es un problema, los datos también se pueden ingresar por correo electrónico. </a:t>
            </a:r>
            <a:endParaRPr b="0" i="0" sz="1400" u="none" cap="none" strike="noStrike">
              <a:solidFill>
                <a:srgbClr val="002060"/>
              </a:solidFill>
              <a:latin typeface="Montserrat"/>
              <a:ea typeface="Montserrat"/>
              <a:cs typeface="Montserrat"/>
              <a:sym typeface="Montserrat"/>
            </a:endParaRPr>
          </a:p>
          <a:p>
            <a:pPr indent="-368300" lvl="0" marL="457200" marR="0" rtl="0" algn="l">
              <a:lnSpc>
                <a:spcPct val="100000"/>
              </a:lnSpc>
              <a:spcBef>
                <a:spcPts val="0"/>
              </a:spcBef>
              <a:spcAft>
                <a:spcPts val="0"/>
              </a:spcAft>
              <a:buClr>
                <a:srgbClr val="002060"/>
              </a:buClr>
              <a:buSzPts val="2200"/>
              <a:buFont typeface="Montserrat"/>
              <a:buChar char="●"/>
            </a:pPr>
            <a:r>
              <a:rPr b="0" i="0" lang="es" sz="2200" u="sng" cap="none" strike="noStrike">
                <a:solidFill>
                  <a:srgbClr val="002060"/>
                </a:solidFill>
                <a:latin typeface="Montserrat"/>
                <a:ea typeface="Montserrat"/>
                <a:cs typeface="Montserrat"/>
                <a:sym typeface="Montserrat"/>
                <a:hlinkClick r:id="rId5">
                  <a:extLst>
                    <a:ext uri="{A12FA001-AC4F-418D-AE19-62706E023703}">
                      <ahyp:hlinkClr val="tx"/>
                    </a:ext>
                  </a:extLst>
                </a:hlinkClick>
              </a:rPr>
              <a:t>Aplicación de datos mediante la App GLOBE Observer</a:t>
            </a:r>
            <a:r>
              <a:rPr b="0" i="0" lang="es" sz="2200" u="none" cap="none" strike="noStrike">
                <a:solidFill>
                  <a:srgbClr val="002060"/>
                </a:solidFill>
                <a:latin typeface="Montserrat"/>
                <a:ea typeface="Montserrat"/>
                <a:cs typeface="Montserrat"/>
                <a:sym typeface="Montserrat"/>
              </a:rPr>
              <a:t>: la aplicación permite a los usuarios ingresar datos directamente desde un dispositivo iOS o Android para cualquier protocolo GLOBE.</a:t>
            </a:r>
            <a:endParaRPr b="0" i="0" sz="1400" u="none" cap="none" strike="noStrike">
              <a:solidFill>
                <a:srgbClr val="002060"/>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2"/>
          <p:cNvSpPr txBox="1"/>
          <p:nvPr/>
        </p:nvSpPr>
        <p:spPr>
          <a:xfrm>
            <a:off x="820661" y="1732280"/>
            <a:ext cx="10783509" cy="4139569"/>
          </a:xfrm>
          <a:prstGeom prst="rect">
            <a:avLst/>
          </a:prstGeom>
          <a:noFill/>
          <a:ln>
            <a:noFill/>
          </a:ln>
        </p:spPr>
        <p:txBody>
          <a:bodyPr anchorCtr="0" anchor="t" bIns="30450" lIns="60950" spcFirstLastPara="1" rIns="60950" wrap="square" tIns="30450">
            <a:normAutofit lnSpcReduction="20000"/>
          </a:bodyPr>
          <a:lstStyle/>
          <a:p>
            <a:pPr indent="0" lvl="0" marL="0" marR="0" rtl="0" algn="l">
              <a:lnSpc>
                <a:spcPct val="100000"/>
              </a:lnSpc>
              <a:spcBef>
                <a:spcPts val="0"/>
              </a:spcBef>
              <a:spcAft>
                <a:spcPts val="0"/>
              </a:spcAft>
              <a:buNone/>
            </a:pPr>
            <a:r>
              <a:rPr b="0" i="0" lang="es" sz="2400" u="none" cap="none" strike="noStrike">
                <a:solidFill>
                  <a:srgbClr val="002060"/>
                </a:solidFill>
                <a:latin typeface="Montserrat"/>
                <a:ea typeface="Montserrat"/>
                <a:cs typeface="Montserrat"/>
                <a:sym typeface="Montserrat"/>
              </a:rPr>
              <a:t>Utilice las </a:t>
            </a:r>
            <a:r>
              <a:rPr b="0" i="1" lang="es" sz="2400" u="none" cap="none" strike="noStrike">
                <a:solidFill>
                  <a:srgbClr val="002060"/>
                </a:solidFill>
                <a:latin typeface="Montserrat"/>
                <a:ea typeface="Montserrat"/>
                <a:cs typeface="Montserrat"/>
                <a:sym typeface="Montserrat"/>
              </a:rPr>
              <a:t>Guías para maestros de análisis de biomasa y carbono </a:t>
            </a:r>
            <a:r>
              <a:rPr b="0" i="0" lang="es" sz="2400" u="none" cap="none" strike="noStrike">
                <a:solidFill>
                  <a:srgbClr val="002060"/>
                </a:solidFill>
                <a:latin typeface="Montserrat"/>
                <a:ea typeface="Montserrat"/>
                <a:cs typeface="Montserrat"/>
                <a:sym typeface="Montserrat"/>
              </a:rPr>
              <a:t>(documentos separados para </a:t>
            </a:r>
            <a:r>
              <a:rPr b="0" i="1" lang="es" sz="2400" u="sng" cap="none" strike="noStrike">
                <a:solidFill>
                  <a:srgbClr val="002060"/>
                </a:solidFill>
                <a:latin typeface="Montserrat"/>
                <a:ea typeface="Montserrat"/>
                <a:cs typeface="Montserrat"/>
                <a:sym typeface="Montserrat"/>
                <a:hlinkClick r:id="rId3">
                  <a:extLst>
                    <a:ext uri="{A12FA001-AC4F-418D-AE19-62706E023703}">
                      <ahyp:hlinkClr val="tx"/>
                    </a:ext>
                  </a:extLst>
                </a:hlinkClick>
              </a:rPr>
              <a:t>árboles</a:t>
            </a:r>
            <a:r>
              <a:rPr b="0" i="1" lang="es" sz="2400" u="none" cap="none" strike="noStrike">
                <a:solidFill>
                  <a:srgbClr val="002060"/>
                </a:solidFill>
                <a:latin typeface="Montserrat"/>
                <a:ea typeface="Montserrat"/>
                <a:cs typeface="Montserrat"/>
                <a:sym typeface="Montserrat"/>
              </a:rPr>
              <a:t>, </a:t>
            </a:r>
            <a:r>
              <a:rPr b="0" i="1" lang="es" sz="2400"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arbustos</a:t>
            </a:r>
            <a:r>
              <a:rPr b="0" i="1" lang="es" sz="2400" u="none" cap="none" strike="noStrike">
                <a:solidFill>
                  <a:srgbClr val="002060"/>
                </a:solidFill>
                <a:latin typeface="Montserrat"/>
                <a:ea typeface="Montserrat"/>
                <a:cs typeface="Montserrat"/>
                <a:sym typeface="Montserrat"/>
              </a:rPr>
              <a:t> y </a:t>
            </a:r>
            <a:r>
              <a:rPr b="0" i="1" lang="es" sz="2400" u="sng" cap="none" strike="noStrike">
                <a:solidFill>
                  <a:srgbClr val="002060"/>
                </a:solidFill>
                <a:latin typeface="Montserrat"/>
                <a:ea typeface="Montserrat"/>
                <a:cs typeface="Montserrat"/>
                <a:sym typeface="Montserrat"/>
                <a:hlinkClick r:id="rId5">
                  <a:extLst>
                    <a:ext uri="{A12FA001-AC4F-418D-AE19-62706E023703}">
                      <ahyp:hlinkClr val="tx"/>
                    </a:ext>
                  </a:extLst>
                </a:hlinkClick>
              </a:rPr>
              <a:t>vegetación herbácea</a:t>
            </a:r>
            <a:r>
              <a:rPr b="0" i="0" lang="es" sz="2400" u="none" cap="none" strike="noStrike">
                <a:solidFill>
                  <a:srgbClr val="002060"/>
                </a:solidFill>
                <a:latin typeface="Montserrat"/>
                <a:ea typeface="Montserrat"/>
                <a:cs typeface="Montserrat"/>
                <a:sym typeface="Montserrat"/>
              </a:rPr>
              <a:t>) para ayudar a los estudiantes a observar y comprender patrones y tendencias en sus datos de medición de campo.</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None/>
            </a:pPr>
            <a:r>
              <a:t/>
            </a:r>
            <a:endParaRPr b="0" i="0" sz="2400" u="none" cap="none" strike="noStrike">
              <a:solidFill>
                <a:srgbClr val="002060"/>
              </a:solidFill>
              <a:latin typeface="Montserrat"/>
              <a:ea typeface="Montserrat"/>
              <a:cs typeface="Montserrat"/>
              <a:sym typeface="Montserrat"/>
            </a:endParaRPr>
          </a:p>
          <a:p>
            <a:pPr indent="0" lvl="0" marL="0" marR="0" rtl="0" algn="l">
              <a:lnSpc>
                <a:spcPct val="100000"/>
              </a:lnSpc>
              <a:spcBef>
                <a:spcPts val="1200"/>
              </a:spcBef>
              <a:spcAft>
                <a:spcPts val="0"/>
              </a:spcAft>
              <a:buNone/>
            </a:pPr>
            <a:r>
              <a:rPr b="0" i="0" lang="es" sz="2400" u="sng" cap="none" strike="noStrike">
                <a:solidFill>
                  <a:srgbClr val="002060"/>
                </a:solidFill>
                <a:latin typeface="Montserrat"/>
                <a:ea typeface="Montserrat"/>
                <a:cs typeface="Montserrat"/>
                <a:sym typeface="Montserrat"/>
              </a:rPr>
              <a:t>Requiere:</a:t>
            </a:r>
            <a:endParaRPr b="0" i="0" sz="933" u="none" cap="none" strike="noStrike">
              <a:solidFill>
                <a:srgbClr val="000000"/>
              </a:solidFill>
              <a:latin typeface="Arial"/>
              <a:ea typeface="Arial"/>
              <a:cs typeface="Arial"/>
              <a:sym typeface="Arial"/>
            </a:endParaRPr>
          </a:p>
          <a:p>
            <a:pPr indent="-342917" lvl="0" marL="342917" marR="0" rtl="0" algn="l">
              <a:lnSpc>
                <a:spcPct val="100000"/>
              </a:lnSpc>
              <a:spcBef>
                <a:spcPts val="600"/>
              </a:spcBef>
              <a:spcAft>
                <a:spcPts val="0"/>
              </a:spcAft>
              <a:buClr>
                <a:srgbClr val="000000"/>
              </a:buClr>
              <a:buSzPts val="3600"/>
              <a:buFont typeface="Arial"/>
              <a:buChar char="•"/>
            </a:pPr>
            <a:r>
              <a:rPr b="0" i="0" lang="es" sz="2400" u="none" cap="none" strike="noStrike">
                <a:solidFill>
                  <a:srgbClr val="002060"/>
                </a:solidFill>
                <a:latin typeface="Montserrat"/>
                <a:ea typeface="Montserrat"/>
                <a:cs typeface="Montserrat"/>
                <a:sym typeface="Montserrat"/>
              </a:rPr>
              <a:t>Hoja de cálculo de datos descargada de GLOBE (Link de descarga de datos </a:t>
            </a:r>
            <a:r>
              <a:rPr b="0" i="0" lang="es" sz="2400" u="sng" cap="none" strike="noStrike">
                <a:solidFill>
                  <a:srgbClr val="002060"/>
                </a:solidFill>
                <a:latin typeface="Montserrat"/>
                <a:ea typeface="Montserrat"/>
                <a:cs typeface="Montserrat"/>
                <a:sym typeface="Montserrat"/>
                <a:hlinkClick r:id="rId6">
                  <a:extLst>
                    <a:ext uri="{A12FA001-AC4F-418D-AE19-62706E023703}">
                      <ahyp:hlinkClr val="tx"/>
                    </a:ext>
                  </a:extLst>
                </a:hlinkClick>
              </a:rPr>
              <a:t>https://datasearch.globe.gov/</a:t>
            </a:r>
            <a:r>
              <a:rPr b="0" i="0" lang="es" sz="2400" u="none" cap="none" strike="noStrike">
                <a:solidFill>
                  <a:srgbClr val="00206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a:p>
            <a:pPr indent="-342917" lvl="0" marL="342917" marR="0" rtl="0" algn="l">
              <a:lnSpc>
                <a:spcPct val="100000"/>
              </a:lnSpc>
              <a:spcBef>
                <a:spcPts val="0"/>
              </a:spcBef>
              <a:spcAft>
                <a:spcPts val="0"/>
              </a:spcAft>
              <a:buClr>
                <a:srgbClr val="000000"/>
              </a:buClr>
              <a:buSzPts val="3600"/>
              <a:buFont typeface="Arial"/>
              <a:buChar char="•"/>
            </a:pPr>
            <a:r>
              <a:rPr b="0" i="0" lang="es" sz="2400" u="none" cap="none" strike="noStrike">
                <a:solidFill>
                  <a:srgbClr val="002060"/>
                </a:solidFill>
                <a:latin typeface="Montserrat"/>
                <a:ea typeface="Montserrat"/>
                <a:cs typeface="Montserrat"/>
                <a:sym typeface="Montserrat"/>
              </a:rPr>
              <a:t>Microsoft Excel (o un programa de hoja de cálculo similar)</a:t>
            </a:r>
            <a:endParaRPr b="0" i="0" sz="933" u="none" cap="none" strike="noStrike">
              <a:solidFill>
                <a:srgbClr val="000000"/>
              </a:solidFill>
              <a:latin typeface="Arial"/>
              <a:ea typeface="Arial"/>
              <a:cs typeface="Arial"/>
              <a:sym typeface="Arial"/>
            </a:endParaRPr>
          </a:p>
          <a:p>
            <a:pPr indent="-342917" lvl="0" marL="342917" marR="0" rtl="0" algn="l">
              <a:lnSpc>
                <a:spcPct val="100000"/>
              </a:lnSpc>
              <a:spcBef>
                <a:spcPts val="0"/>
              </a:spcBef>
              <a:spcAft>
                <a:spcPts val="0"/>
              </a:spcAft>
              <a:buClr>
                <a:srgbClr val="000000"/>
              </a:buClr>
              <a:buSzPts val="3600"/>
              <a:buFont typeface="Arial"/>
              <a:buChar char="•"/>
            </a:pPr>
            <a:r>
              <a:rPr b="0" i="0" lang="es" sz="2400" u="none" cap="none" strike="noStrike">
                <a:solidFill>
                  <a:srgbClr val="002060"/>
                </a:solidFill>
                <a:latin typeface="Montserrat"/>
                <a:ea typeface="Montserrat"/>
                <a:cs typeface="Montserrat"/>
                <a:sym typeface="Montserrat"/>
              </a:rPr>
              <a:t>Preguntas sobre análisis de biomasa</a:t>
            </a:r>
            <a:endParaRPr b="0" i="1" sz="2400" u="none" cap="none" strike="noStrike">
              <a:solidFill>
                <a:srgbClr val="002060"/>
              </a:solidFill>
              <a:latin typeface="Montserrat"/>
              <a:ea typeface="Montserrat"/>
              <a:cs typeface="Montserrat"/>
              <a:sym typeface="Montserrat"/>
            </a:endParaRPr>
          </a:p>
        </p:txBody>
      </p:sp>
      <p:sp>
        <p:nvSpPr>
          <p:cNvPr id="599" name="Google Shape;599;p82"/>
          <p:cNvSpPr txBox="1"/>
          <p:nvPr/>
        </p:nvSpPr>
        <p:spPr>
          <a:xfrm>
            <a:off x="820661" y="986151"/>
            <a:ext cx="10783509" cy="629921"/>
          </a:xfrm>
          <a:prstGeom prst="rect">
            <a:avLst/>
          </a:prstGeom>
          <a:noFill/>
          <a:ln>
            <a:noFill/>
          </a:ln>
        </p:spPr>
        <p:txBody>
          <a:bodyPr anchorCtr="0" anchor="ctr" bIns="30450" lIns="60950" spcFirstLastPara="1" rIns="60950" wrap="square" tIns="30450">
            <a:normAutofit/>
          </a:bodyPr>
          <a:lstStyle/>
          <a:p>
            <a:pPr indent="0" lvl="0" marL="0" marR="0" rtl="0" algn="ctr">
              <a:lnSpc>
                <a:spcPct val="10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Comprenda sus datos: Análisis de datos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83"/>
          <p:cNvSpPr txBox="1"/>
          <p:nvPr>
            <p:ph idx="4294967295" type="title"/>
          </p:nvPr>
        </p:nvSpPr>
        <p:spPr>
          <a:xfrm>
            <a:off x="772160" y="831215"/>
            <a:ext cx="11012700" cy="6300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200">
                <a:solidFill>
                  <a:srgbClr val="002060"/>
                </a:solidFill>
                <a:latin typeface="Proxima Nova"/>
                <a:ea typeface="Proxima Nova"/>
                <a:cs typeface="Proxima Nova"/>
                <a:sym typeface="Proxima Nova"/>
              </a:rPr>
              <a:t>Comprenda sus datos: Análisis de datos</a:t>
            </a:r>
            <a:endParaRPr/>
          </a:p>
        </p:txBody>
      </p:sp>
      <p:sp>
        <p:nvSpPr>
          <p:cNvPr id="605" name="Google Shape;605;p83"/>
          <p:cNvSpPr txBox="1"/>
          <p:nvPr/>
        </p:nvSpPr>
        <p:spPr>
          <a:xfrm>
            <a:off x="762010" y="1461229"/>
            <a:ext cx="10668000" cy="1519800"/>
          </a:xfrm>
          <a:prstGeom prst="rect">
            <a:avLst/>
          </a:prstGeom>
          <a:noFill/>
          <a:ln>
            <a:noFill/>
          </a:ln>
        </p:spPr>
        <p:txBody>
          <a:bodyPr anchorCtr="0" anchor="t" bIns="30450" lIns="60950" spcFirstLastPara="1" rIns="60950" wrap="square" tIns="30450">
            <a:normAutofit fontScale="92500" lnSpcReduction="20000"/>
          </a:bodyPr>
          <a:lstStyle/>
          <a:p>
            <a:pPr indent="0" lvl="0" marL="0" marR="0" rtl="0" algn="l">
              <a:lnSpc>
                <a:spcPct val="100000"/>
              </a:lnSpc>
              <a:spcBef>
                <a:spcPts val="0"/>
              </a:spcBef>
              <a:spcAft>
                <a:spcPts val="0"/>
              </a:spcAft>
              <a:buNone/>
            </a:pPr>
            <a:r>
              <a:rPr b="0" i="0" lang="es" sz="2133" u="none" cap="none" strike="noStrike">
                <a:solidFill>
                  <a:srgbClr val="002060"/>
                </a:solidFill>
                <a:latin typeface="Montserrat"/>
                <a:ea typeface="Montserrat"/>
                <a:cs typeface="Montserrat"/>
                <a:sym typeface="Montserrat"/>
              </a:rPr>
              <a:t>Utilice las guías y actividades para maestros de interpretación de datos del ciclo del carbono de GLOBE para brindarles a los estudiantes el contexto para comprender sus datos.</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133" u="none" cap="none" strike="noStrike">
              <a:solidFill>
                <a:srgbClr val="002060"/>
              </a:solidFill>
              <a:latin typeface="Montserrat"/>
              <a:ea typeface="Montserrat"/>
              <a:cs typeface="Montserrat"/>
              <a:sym typeface="Montserrat"/>
            </a:endParaRPr>
          </a:p>
          <a:p>
            <a:pPr indent="-353887" lvl="0" marL="457200" marR="0" rtl="0" algn="l">
              <a:lnSpc>
                <a:spcPct val="100000"/>
              </a:lnSpc>
              <a:spcBef>
                <a:spcPts val="0"/>
              </a:spcBef>
              <a:spcAft>
                <a:spcPts val="0"/>
              </a:spcAft>
              <a:buClr>
                <a:srgbClr val="002060"/>
              </a:buClr>
              <a:buSzPct val="100000"/>
              <a:buFont typeface="Montserrat"/>
              <a:buChar char="●"/>
            </a:pPr>
            <a:r>
              <a:rPr b="0" i="0" lang="es" sz="2133" u="none" cap="none" strike="noStrike">
                <a:solidFill>
                  <a:srgbClr val="002060"/>
                </a:solidFill>
                <a:latin typeface="Montserrat"/>
                <a:ea typeface="Montserrat"/>
                <a:cs typeface="Montserrat"/>
                <a:sym typeface="Montserrat"/>
              </a:rPr>
              <a:t>Área del patio de la escuela (escala)</a:t>
            </a:r>
            <a:endParaRPr b="0" i="0" sz="933" u="none" cap="none" strike="noStrike">
              <a:solidFill>
                <a:srgbClr val="000000"/>
              </a:solidFill>
              <a:latin typeface="Arial"/>
              <a:ea typeface="Arial"/>
              <a:cs typeface="Arial"/>
              <a:sym typeface="Arial"/>
            </a:endParaRPr>
          </a:p>
          <a:p>
            <a:pPr indent="-353887" lvl="0" marL="457200" marR="0" rtl="0" algn="l">
              <a:lnSpc>
                <a:spcPct val="100000"/>
              </a:lnSpc>
              <a:spcBef>
                <a:spcPts val="0"/>
              </a:spcBef>
              <a:spcAft>
                <a:spcPts val="0"/>
              </a:spcAft>
              <a:buClr>
                <a:srgbClr val="002060"/>
              </a:buClr>
              <a:buSzPct val="100000"/>
              <a:buFont typeface="Montserrat"/>
              <a:buChar char="●"/>
            </a:pPr>
            <a:r>
              <a:rPr b="0" i="0" lang="es" sz="2133" u="none" cap="none" strike="noStrike">
                <a:solidFill>
                  <a:srgbClr val="002060"/>
                </a:solidFill>
                <a:latin typeface="Montserrat"/>
                <a:ea typeface="Montserrat"/>
                <a:cs typeface="Montserrat"/>
                <a:sym typeface="Montserrat"/>
              </a:rPr>
              <a:t>Producción primaria neta (NPP)</a:t>
            </a:r>
            <a:endParaRPr/>
          </a:p>
        </p:txBody>
      </p:sp>
      <p:pic>
        <p:nvPicPr>
          <p:cNvPr descr="Net Primary Productivity (1 year - Terra/MODIS) | NASA" id="606" name="Google Shape;606;p83"/>
          <p:cNvPicPr preferRelativeResize="0"/>
          <p:nvPr/>
        </p:nvPicPr>
        <p:blipFill rotWithShape="1">
          <a:blip r:embed="rId3">
            <a:alphaModFix/>
          </a:blip>
          <a:srcRect b="0" l="0" r="0" t="0"/>
          <a:stretch/>
        </p:blipFill>
        <p:spPr>
          <a:xfrm>
            <a:off x="3374390" y="3070224"/>
            <a:ext cx="4572000" cy="2286000"/>
          </a:xfrm>
          <a:prstGeom prst="rect">
            <a:avLst/>
          </a:prstGeom>
          <a:noFill/>
          <a:ln>
            <a:noFill/>
          </a:ln>
        </p:spPr>
      </p:pic>
      <p:sp>
        <p:nvSpPr>
          <p:cNvPr id="607" name="Google Shape;607;p83"/>
          <p:cNvSpPr txBox="1"/>
          <p:nvPr/>
        </p:nvSpPr>
        <p:spPr>
          <a:xfrm>
            <a:off x="1082275" y="5356225"/>
            <a:ext cx="9270900" cy="4719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333" u="none" cap="none" strike="noStrike">
                <a:solidFill>
                  <a:srgbClr val="002060"/>
                </a:solidFill>
                <a:latin typeface="Montserrat"/>
                <a:ea typeface="Montserrat"/>
                <a:cs typeface="Montserrat"/>
                <a:sym typeface="Montserrat"/>
              </a:rPr>
              <a:t>NASA: NET PRIMARY PRODUCTIVITY (1 YEAR - TERRA/MODIS) 2023</a:t>
            </a:r>
            <a:endParaRPr b="0" i="0" sz="9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s" sz="1333" u="none" cap="none" strike="noStrike">
                <a:solidFill>
                  <a:srgbClr val="002060"/>
                </a:solidFill>
                <a:latin typeface="Montserrat"/>
                <a:ea typeface="Montserrat"/>
                <a:cs typeface="Montserrat"/>
                <a:sym typeface="Montserrat"/>
              </a:rPr>
              <a:t>Para años anteriores consultar el link:  </a:t>
            </a:r>
            <a:r>
              <a:rPr b="0" i="0" lang="es" sz="1333"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https://neo.gsfc.nasa.gov/view.php?datasetId=MOD17A3H_Y_NPP</a:t>
            </a:r>
            <a:r>
              <a:rPr b="0" i="0" lang="es" sz="1333" u="none" cap="none" strike="noStrike">
                <a:solidFill>
                  <a:srgbClr val="002060"/>
                </a:solidFill>
                <a:latin typeface="Montserrat"/>
                <a:ea typeface="Montserrat"/>
                <a:cs typeface="Montserrat"/>
                <a:sym typeface="Montserrat"/>
              </a:rPr>
              <a:t> </a:t>
            </a:r>
            <a:endParaRPr b="0" i="0" sz="1333" u="none" cap="none" strike="noStrike">
              <a:solidFill>
                <a:srgbClr val="00206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1"/>
          <p:cNvSpPr txBox="1"/>
          <p:nvPr/>
        </p:nvSpPr>
        <p:spPr>
          <a:xfrm>
            <a:off x="6727372" y="1026635"/>
            <a:ext cx="5083629" cy="661084"/>
          </a:xfrm>
          <a:prstGeom prst="rect">
            <a:avLst/>
          </a:prstGeom>
          <a:noFill/>
          <a:ln>
            <a:noFill/>
          </a:ln>
        </p:spPr>
        <p:txBody>
          <a:bodyPr anchorCtr="0" anchor="t" bIns="30450" lIns="60950" spcFirstLastPara="1" rIns="60950" wrap="square" tIns="30450">
            <a:noAutofit/>
          </a:bodyPr>
          <a:lstStyle/>
          <a:p>
            <a:pPr indent="0" lvl="0" marL="0" marR="0" rtl="0" algn="ctr">
              <a:lnSpc>
                <a:spcPct val="100000"/>
              </a:lnSpc>
              <a:spcBef>
                <a:spcPts val="0"/>
              </a:spcBef>
              <a:spcAft>
                <a:spcPts val="0"/>
              </a:spcAft>
              <a:buNone/>
            </a:pPr>
            <a:r>
              <a:rPr b="1" i="0" lang="es" sz="3600" u="none" cap="none" strike="noStrike">
                <a:solidFill>
                  <a:srgbClr val="002060"/>
                </a:solidFill>
                <a:latin typeface="Proxima Nova"/>
                <a:ea typeface="Proxima Nova"/>
                <a:cs typeface="Proxima Nova"/>
                <a:sym typeface="Proxima Nova"/>
              </a:rPr>
              <a:t>Ciclo de carbono</a:t>
            </a:r>
            <a:endParaRPr b="0" i="0" sz="933" u="none" cap="none" strike="noStrike">
              <a:solidFill>
                <a:srgbClr val="000000"/>
              </a:solidFill>
              <a:latin typeface="Arial"/>
              <a:ea typeface="Arial"/>
              <a:cs typeface="Arial"/>
              <a:sym typeface="Arial"/>
            </a:endParaRPr>
          </a:p>
        </p:txBody>
      </p:sp>
      <p:sp>
        <p:nvSpPr>
          <p:cNvPr id="146" name="Google Shape;146;p31"/>
          <p:cNvSpPr txBox="1"/>
          <p:nvPr/>
        </p:nvSpPr>
        <p:spPr>
          <a:xfrm>
            <a:off x="7473415" y="1968703"/>
            <a:ext cx="3929000" cy="350864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s" sz="2400" u="none" cap="none" strike="noStrike">
                <a:solidFill>
                  <a:srgbClr val="0432FF"/>
                </a:solidFill>
                <a:latin typeface="Montserrat"/>
                <a:ea typeface="Montserrat"/>
                <a:cs typeface="Montserrat"/>
                <a:sym typeface="Montserrat"/>
              </a:rPr>
              <a:t>Depósitos o reservorios de carbono:</a:t>
            </a:r>
            <a:endParaRPr b="0" i="0" sz="9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s" sz="1800" u="none" cap="none" strike="noStrike">
                <a:solidFill>
                  <a:schemeClr val="dk1"/>
                </a:solidFill>
                <a:latin typeface="Montserrat"/>
                <a:ea typeface="Montserrat"/>
                <a:cs typeface="Montserrat"/>
                <a:sym typeface="Montserrat"/>
              </a:rPr>
              <a:t>Lugar donde se encuentra almacenado el carbono, medido en petagramos (Pg)</a:t>
            </a:r>
            <a:endParaRPr b="0" i="0" sz="9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i="0" lang="es" sz="2400" u="none" cap="none" strike="noStrike">
                <a:solidFill>
                  <a:srgbClr val="FF0000"/>
                </a:solidFill>
                <a:latin typeface="Montserrat"/>
                <a:ea typeface="Montserrat"/>
                <a:cs typeface="Montserrat"/>
                <a:sym typeface="Montserrat"/>
              </a:rPr>
              <a:t>Flujos de carbono:</a:t>
            </a:r>
            <a:endParaRPr b="0" i="0" sz="933"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s" sz="1800" u="none" cap="none" strike="noStrike">
                <a:solidFill>
                  <a:schemeClr val="dk1"/>
                </a:solidFill>
                <a:latin typeface="Montserrat"/>
                <a:ea typeface="Montserrat"/>
                <a:cs typeface="Montserrat"/>
                <a:sym typeface="Montserrat"/>
              </a:rPr>
              <a:t>Movimiento de carbono desde los depósitos, medido en petagramos/año (Pg/año)</a:t>
            </a:r>
            <a:endParaRPr/>
          </a:p>
        </p:txBody>
      </p:sp>
      <p:pic>
        <p:nvPicPr>
          <p:cNvPr id="147" name="Google Shape;147;p31"/>
          <p:cNvPicPr preferRelativeResize="0"/>
          <p:nvPr/>
        </p:nvPicPr>
        <p:blipFill rotWithShape="1">
          <a:blip r:embed="rId3">
            <a:alphaModFix/>
          </a:blip>
          <a:srcRect b="0" l="0" r="0" t="0"/>
          <a:stretch/>
        </p:blipFill>
        <p:spPr>
          <a:xfrm>
            <a:off x="953287" y="816430"/>
            <a:ext cx="6111542" cy="5346572"/>
          </a:xfrm>
          <a:prstGeom prst="rect">
            <a:avLst/>
          </a:prstGeom>
          <a:noFill/>
          <a:ln>
            <a:noFill/>
          </a:ln>
        </p:spPr>
      </p:pic>
      <p:sp>
        <p:nvSpPr>
          <p:cNvPr id="148" name="Google Shape;148;p31"/>
          <p:cNvSpPr txBox="1"/>
          <p:nvPr/>
        </p:nvSpPr>
        <p:spPr>
          <a:xfrm>
            <a:off x="7214467" y="5758334"/>
            <a:ext cx="4184600" cy="246195"/>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Montserrat"/>
                <a:ea typeface="Montserrat"/>
                <a:cs typeface="Montserrat"/>
                <a:sym typeface="Montserrat"/>
              </a:rPr>
              <a:t>Más información:  </a:t>
            </a:r>
            <a:r>
              <a:rPr b="0" i="0" lang="es" sz="1200" u="sng" cap="none" strike="noStrike">
                <a:solidFill>
                  <a:srgbClr val="000000"/>
                </a:solidFill>
                <a:latin typeface="Montserrat"/>
                <a:ea typeface="Montserrat"/>
                <a:cs typeface="Montserrat"/>
                <a:sym typeface="Montserrat"/>
                <a:hlinkClick r:id="rId4">
                  <a:extLst>
                    <a:ext uri="{A12FA001-AC4F-418D-AE19-62706E023703}">
                      <ahyp:hlinkClr val="tx"/>
                    </a:ext>
                  </a:extLst>
                </a:hlinkClick>
              </a:rPr>
              <a:t>https://acortar.link/qqA8Md</a:t>
            </a:r>
            <a:r>
              <a:rPr b="0" i="0" lang="es" sz="1200" u="none" cap="none" strike="noStrike">
                <a:solidFill>
                  <a:srgbClr val="000000"/>
                </a:solidFill>
                <a:latin typeface="Montserrat"/>
                <a:ea typeface="Montserrat"/>
                <a:cs typeface="Montserrat"/>
                <a:sym typeface="Montserrat"/>
              </a:rPr>
              <a:t> </a:t>
            </a:r>
            <a:endParaRPr b="0" i="0" sz="12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84"/>
          <p:cNvSpPr txBox="1"/>
          <p:nvPr>
            <p:ph idx="4294967295" type="title"/>
          </p:nvPr>
        </p:nvSpPr>
        <p:spPr>
          <a:xfrm>
            <a:off x="598715" y="687650"/>
            <a:ext cx="10149839" cy="854075"/>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200">
                <a:solidFill>
                  <a:schemeClr val="dk1"/>
                </a:solidFill>
                <a:latin typeface="Proxima Nova"/>
                <a:ea typeface="Proxima Nova"/>
                <a:cs typeface="Proxima Nova"/>
                <a:sym typeface="Proxima Nova"/>
              </a:rPr>
              <a:t>Croquis a escala del área del patio de la escuela</a:t>
            </a:r>
            <a:endParaRPr/>
          </a:p>
        </p:txBody>
      </p:sp>
      <p:sp>
        <p:nvSpPr>
          <p:cNvPr id="613" name="Google Shape;613;p84"/>
          <p:cNvSpPr txBox="1"/>
          <p:nvPr/>
        </p:nvSpPr>
        <p:spPr>
          <a:xfrm>
            <a:off x="748074" y="1638274"/>
            <a:ext cx="6207760" cy="1817667"/>
          </a:xfrm>
          <a:prstGeom prst="rect">
            <a:avLst/>
          </a:prstGeom>
          <a:noFill/>
          <a:ln>
            <a:noFill/>
          </a:ln>
        </p:spPr>
        <p:txBody>
          <a:bodyPr anchorCtr="0" anchor="t" bIns="30450" lIns="60950" spcFirstLastPara="1" rIns="60950" wrap="square" tIns="30450">
            <a:noAutofit/>
          </a:bodyPr>
          <a:lstStyle/>
          <a:p>
            <a:pPr indent="0" lvl="0" marL="0" marR="0" rtl="0" algn="l">
              <a:lnSpc>
                <a:spcPct val="100000"/>
              </a:lnSpc>
              <a:spcBef>
                <a:spcPts val="0"/>
              </a:spcBef>
              <a:spcAft>
                <a:spcPts val="0"/>
              </a:spcAft>
              <a:buNone/>
            </a:pPr>
            <a:r>
              <a:rPr b="0" i="0" lang="es" sz="2133" u="none" cap="none" strike="noStrike">
                <a:solidFill>
                  <a:srgbClr val="002060"/>
                </a:solidFill>
                <a:latin typeface="Montserrat"/>
                <a:ea typeface="Montserrat"/>
                <a:cs typeface="Montserrat"/>
                <a:sym typeface="Montserrat"/>
              </a:rPr>
              <a:t>La</a:t>
            </a:r>
            <a:r>
              <a:rPr b="0" i="1" lang="es" sz="2133" u="none" cap="none" strike="noStrike">
                <a:solidFill>
                  <a:srgbClr val="000000"/>
                </a:solidFill>
                <a:latin typeface="Montserrat"/>
                <a:ea typeface="Montserrat"/>
                <a:cs typeface="Montserrat"/>
                <a:sym typeface="Montserrat"/>
              </a:rPr>
              <a:t> </a:t>
            </a:r>
            <a:r>
              <a:rPr b="0" i="1" lang="es" sz="2133" u="sng" cap="none" strike="noStrike">
                <a:solidFill>
                  <a:srgbClr val="000000"/>
                </a:solidFill>
                <a:latin typeface="Montserrat"/>
                <a:ea typeface="Montserrat"/>
                <a:cs typeface="Montserrat"/>
                <a:sym typeface="Montserrat"/>
                <a:hlinkClick r:id="rId3">
                  <a:extLst>
                    <a:ext uri="{A12FA001-AC4F-418D-AE19-62706E023703}">
                      <ahyp:hlinkClr val="tx"/>
                    </a:ext>
                  </a:extLst>
                </a:hlinkClick>
              </a:rPr>
              <a:t>guía para determinar la escala y cálculo del área</a:t>
            </a:r>
            <a:r>
              <a:rPr b="0" i="1" lang="es" sz="2133" u="none" cap="none" strike="noStrike">
                <a:solidFill>
                  <a:srgbClr val="000000"/>
                </a:solidFill>
                <a:latin typeface="Montserrat"/>
                <a:ea typeface="Montserrat"/>
                <a:cs typeface="Montserrat"/>
                <a:sym typeface="Montserrat"/>
              </a:rPr>
              <a:t> </a:t>
            </a:r>
            <a:r>
              <a:rPr b="0" i="0" lang="es" sz="2133" u="none" cap="none" strike="noStrike">
                <a:solidFill>
                  <a:srgbClr val="002060"/>
                </a:solidFill>
                <a:latin typeface="Montserrat"/>
                <a:ea typeface="Montserrat"/>
                <a:cs typeface="Montserrat"/>
                <a:sym typeface="Montserrat"/>
              </a:rPr>
              <a:t>describe cómo usar una foto aérea / mapa para escalar las mediciones de carbono de su sitio de muestra a áreas más grandes de vegetación similar.</a:t>
            </a:r>
            <a:endParaRPr/>
          </a:p>
        </p:txBody>
      </p:sp>
      <p:sp>
        <p:nvSpPr>
          <p:cNvPr id="614" name="Google Shape;614;p84"/>
          <p:cNvSpPr/>
          <p:nvPr/>
        </p:nvSpPr>
        <p:spPr>
          <a:xfrm>
            <a:off x="7429358" y="5370157"/>
            <a:ext cx="4488716" cy="80019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1" lang="es" sz="1600" u="none" cap="none" strike="noStrike">
                <a:solidFill>
                  <a:srgbClr val="002060"/>
                </a:solidFill>
                <a:latin typeface="Montserrat"/>
                <a:ea typeface="Montserrat"/>
                <a:cs typeface="Montserrat"/>
                <a:sym typeface="Montserrat"/>
              </a:rPr>
              <a:t>* Tenga en cuenta que necesitará Google Earth Pro (una aplicación gratuita) para crear la imagen del mapa.</a:t>
            </a:r>
            <a:endParaRPr/>
          </a:p>
        </p:txBody>
      </p:sp>
      <p:pic>
        <p:nvPicPr>
          <p:cNvPr descr="Google Earth image showing aerial view of a site, with a lot of trees." id="615" name="Google Shape;615;p84"/>
          <p:cNvPicPr preferRelativeResize="0"/>
          <p:nvPr/>
        </p:nvPicPr>
        <p:blipFill rotWithShape="1">
          <a:blip r:embed="rId4">
            <a:alphaModFix/>
          </a:blip>
          <a:srcRect b="10895" l="0" r="36485" t="20389"/>
          <a:stretch/>
        </p:blipFill>
        <p:spPr>
          <a:xfrm>
            <a:off x="7505558" y="1580646"/>
            <a:ext cx="4031664" cy="3750590"/>
          </a:xfrm>
          <a:prstGeom prst="rect">
            <a:avLst/>
          </a:prstGeom>
          <a:noFill/>
          <a:ln>
            <a:noFill/>
          </a:ln>
        </p:spPr>
      </p:pic>
      <p:sp>
        <p:nvSpPr>
          <p:cNvPr id="616" name="Google Shape;616;p84"/>
          <p:cNvSpPr/>
          <p:nvPr/>
        </p:nvSpPr>
        <p:spPr>
          <a:xfrm>
            <a:off x="748074" y="3766458"/>
            <a:ext cx="6681284" cy="2010461"/>
          </a:xfrm>
          <a:prstGeom prst="rect">
            <a:avLst/>
          </a:prstGeom>
          <a:noFill/>
          <a:ln>
            <a:noFill/>
          </a:ln>
        </p:spPr>
        <p:txBody>
          <a:bodyPr anchorCtr="0" anchor="t" bIns="30450" lIns="60950" spcFirstLastPara="1" rIns="60950" wrap="square" tIns="30450">
            <a:normAutofit/>
          </a:bodyPr>
          <a:lstStyle/>
          <a:p>
            <a:pPr indent="0" lvl="0" marL="0" marR="0" rtl="0" algn="l">
              <a:lnSpc>
                <a:spcPct val="100000"/>
              </a:lnSpc>
              <a:spcBef>
                <a:spcPts val="0"/>
              </a:spcBef>
              <a:spcAft>
                <a:spcPts val="0"/>
              </a:spcAft>
              <a:buNone/>
            </a:pPr>
            <a:r>
              <a:rPr b="0" i="0" lang="es" sz="2133" u="none" cap="none" strike="noStrike">
                <a:solidFill>
                  <a:srgbClr val="002060"/>
                </a:solidFill>
                <a:latin typeface="Montserrat"/>
                <a:ea typeface="Montserrat"/>
                <a:cs typeface="Montserrat"/>
                <a:sym typeface="Montserrat"/>
              </a:rPr>
              <a:t>Pregunta de investigación de ejemplo que se puede responder a través de esta actividad: </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None/>
            </a:pPr>
            <a:r>
              <a:t/>
            </a:r>
            <a:endParaRPr b="0" i="0" sz="2133" u="none" cap="none" strike="noStrike">
              <a:solidFill>
                <a:srgbClr val="002060"/>
              </a:solidFill>
              <a:latin typeface="Montserrat"/>
              <a:ea typeface="Montserrat"/>
              <a:cs typeface="Montserrat"/>
              <a:sym typeface="Montserrat"/>
            </a:endParaRPr>
          </a:p>
          <a:p>
            <a:pPr indent="0" lvl="0" marL="0" marR="0" rtl="0" algn="l">
              <a:lnSpc>
                <a:spcPct val="100000"/>
              </a:lnSpc>
              <a:spcBef>
                <a:spcPts val="1200"/>
              </a:spcBef>
              <a:spcAft>
                <a:spcPts val="0"/>
              </a:spcAft>
              <a:buNone/>
            </a:pPr>
            <a:r>
              <a:rPr b="0" i="0" lang="es" sz="2133" u="none" cap="none" strike="noStrike">
                <a:solidFill>
                  <a:srgbClr val="002060"/>
                </a:solidFill>
                <a:latin typeface="Montserrat"/>
                <a:ea typeface="Montserrat"/>
                <a:cs typeface="Montserrat"/>
                <a:sym typeface="Montserrat"/>
              </a:rPr>
              <a:t>¿Cuánto carbono se almacena en la vegetación cerca de mi escuela?</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85"/>
          <p:cNvSpPr txBox="1"/>
          <p:nvPr>
            <p:ph idx="4294967295" type="title"/>
          </p:nvPr>
        </p:nvSpPr>
        <p:spPr>
          <a:xfrm>
            <a:off x="906563" y="1082068"/>
            <a:ext cx="10619232" cy="701675"/>
          </a:xfrm>
          <a:prstGeom prst="rect">
            <a:avLst/>
          </a:prstGeom>
          <a:noFill/>
          <a:ln>
            <a:noFill/>
          </a:ln>
        </p:spPr>
        <p:txBody>
          <a:bodyPr anchorCtr="0" anchor="ctr" bIns="30450" lIns="60950" spcFirstLastPara="1" rIns="60950" wrap="square" tIns="30450">
            <a:normAutofit fontScale="90000"/>
          </a:bodyPr>
          <a:lstStyle/>
          <a:p>
            <a:pPr indent="0" lvl="0" marL="0" rtl="0" algn="ctr">
              <a:lnSpc>
                <a:spcPct val="100000"/>
              </a:lnSpc>
              <a:spcBef>
                <a:spcPts val="0"/>
              </a:spcBef>
              <a:spcAft>
                <a:spcPts val="0"/>
              </a:spcAft>
              <a:buSzPct val="111111"/>
              <a:buNone/>
            </a:pPr>
            <a:r>
              <a:rPr b="1" lang="es">
                <a:solidFill>
                  <a:srgbClr val="253356"/>
                </a:solidFill>
                <a:latin typeface="Proxima Nova"/>
                <a:ea typeface="Proxima Nova"/>
                <a:cs typeface="Proxima Nova"/>
                <a:sym typeface="Proxima Nova"/>
              </a:rPr>
              <a:t>Cálculo de la productividad primaria neta</a:t>
            </a:r>
            <a:endParaRPr/>
          </a:p>
        </p:txBody>
      </p:sp>
      <p:sp>
        <p:nvSpPr>
          <p:cNvPr id="622" name="Google Shape;622;p85"/>
          <p:cNvSpPr txBox="1"/>
          <p:nvPr/>
        </p:nvSpPr>
        <p:spPr>
          <a:xfrm>
            <a:off x="906563" y="2024743"/>
            <a:ext cx="10619232" cy="3533528"/>
          </a:xfrm>
          <a:prstGeom prst="rect">
            <a:avLst/>
          </a:prstGeom>
          <a:noFill/>
          <a:ln>
            <a:noFill/>
          </a:ln>
        </p:spPr>
        <p:txBody>
          <a:bodyPr anchorCtr="0" anchor="t" bIns="30450" lIns="60950" spcFirstLastPara="1" rIns="60950" wrap="square" tIns="30450">
            <a:normAutofit fontScale="92500"/>
          </a:bodyPr>
          <a:lstStyle/>
          <a:p>
            <a:pPr indent="0" lvl="0" marL="0" marR="0" rtl="0" algn="l">
              <a:lnSpc>
                <a:spcPct val="100000"/>
              </a:lnSpc>
              <a:spcBef>
                <a:spcPts val="0"/>
              </a:spcBef>
              <a:spcAft>
                <a:spcPts val="0"/>
              </a:spcAft>
              <a:buNone/>
            </a:pPr>
            <a:r>
              <a:rPr b="0" i="0" lang="es" sz="2000" u="none" cap="none" strike="noStrike">
                <a:solidFill>
                  <a:srgbClr val="002060"/>
                </a:solidFill>
                <a:latin typeface="Montserrat"/>
                <a:ea typeface="Montserrat"/>
                <a:cs typeface="Montserrat"/>
                <a:sym typeface="Montserrat"/>
              </a:rPr>
              <a:t>Utilice la </a:t>
            </a:r>
            <a:r>
              <a:rPr b="0" i="1" lang="es" sz="2000" u="sng" cap="none" strike="noStrike">
                <a:solidFill>
                  <a:srgbClr val="9454C3"/>
                </a:solidFill>
                <a:latin typeface="Montserrat"/>
                <a:ea typeface="Montserrat"/>
                <a:cs typeface="Montserrat"/>
                <a:sym typeface="Montserrat"/>
                <a:hlinkClick r:id="rId3">
                  <a:extLst>
                    <a:ext uri="{A12FA001-AC4F-418D-AE19-62706E023703}">
                      <ahyp:hlinkClr val="tx"/>
                    </a:ext>
                  </a:extLst>
                </a:hlinkClick>
              </a:rPr>
              <a:t>guía para el cálculo de la productividad primaria neta</a:t>
            </a:r>
            <a:r>
              <a:rPr b="0" i="1" lang="es" sz="2000" u="none" cap="none" strike="noStrike">
                <a:solidFill>
                  <a:srgbClr val="9454C3"/>
                </a:solidFill>
                <a:latin typeface="Montserrat"/>
                <a:ea typeface="Montserrat"/>
                <a:cs typeface="Montserrat"/>
                <a:sym typeface="Montserrat"/>
              </a:rPr>
              <a:t> </a:t>
            </a:r>
            <a:r>
              <a:rPr b="0" i="0" lang="es" sz="2000" u="none" cap="none" strike="noStrike">
                <a:solidFill>
                  <a:srgbClr val="002060"/>
                </a:solidFill>
                <a:latin typeface="Montserrat"/>
                <a:ea typeface="Montserrat"/>
                <a:cs typeface="Montserrat"/>
                <a:sym typeface="Montserrat"/>
              </a:rPr>
              <a:t>para comprender el cambio en el almacenamiento de carbono a lo largo del tiempo. </a:t>
            </a:r>
            <a:r>
              <a:rPr b="1" i="0" lang="es" sz="2000" u="none" cap="none" strike="noStrike">
                <a:solidFill>
                  <a:srgbClr val="002060"/>
                </a:solidFill>
                <a:latin typeface="Montserrat"/>
                <a:ea typeface="Montserrat"/>
                <a:cs typeface="Montserrat"/>
                <a:sym typeface="Montserrat"/>
              </a:rPr>
              <a:t>*Necesita varios años de datos de carbono *</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None/>
            </a:pPr>
            <a:r>
              <a:t/>
            </a:r>
            <a:endParaRPr b="0" i="0" sz="2000" u="none" cap="none" strike="noStrike">
              <a:solidFill>
                <a:srgbClr val="002060"/>
              </a:solidFill>
              <a:latin typeface="Montserrat"/>
              <a:ea typeface="Montserrat"/>
              <a:cs typeface="Montserrat"/>
              <a:sym typeface="Montserrat"/>
            </a:endParaRPr>
          </a:p>
          <a:p>
            <a:pPr indent="0" lvl="0" marL="0" marR="0" rtl="0" algn="l">
              <a:lnSpc>
                <a:spcPct val="100000"/>
              </a:lnSpc>
              <a:spcBef>
                <a:spcPts val="1200"/>
              </a:spcBef>
              <a:spcAft>
                <a:spcPts val="0"/>
              </a:spcAft>
              <a:buNone/>
            </a:pPr>
            <a:r>
              <a:rPr b="0" i="0" lang="es" sz="2000" u="none" cap="none" strike="noStrike">
                <a:solidFill>
                  <a:srgbClr val="7030A0"/>
                </a:solidFill>
                <a:latin typeface="Montserrat"/>
                <a:ea typeface="Montserrat"/>
                <a:cs typeface="Montserrat"/>
                <a:sym typeface="Montserrat"/>
              </a:rPr>
              <a:t>Ejemplo de pregunta de investigación que se puede responder a través de esta actividad: </a:t>
            </a:r>
            <a:endParaRPr sz="2000">
              <a:solidFill>
                <a:srgbClr val="7030A0"/>
              </a:solidFill>
              <a:latin typeface="Montserrat"/>
              <a:ea typeface="Montserrat"/>
              <a:cs typeface="Montserrat"/>
              <a:sym typeface="Montserrat"/>
            </a:endParaRPr>
          </a:p>
          <a:p>
            <a:pPr indent="0" lvl="0" marL="0" marR="0" rtl="0" algn="l">
              <a:lnSpc>
                <a:spcPct val="100000"/>
              </a:lnSpc>
              <a:spcBef>
                <a:spcPts val="1200"/>
              </a:spcBef>
              <a:spcAft>
                <a:spcPts val="0"/>
              </a:spcAft>
              <a:buNone/>
            </a:pPr>
            <a:r>
              <a:rPr b="0" i="0" lang="es" sz="2000" u="none" cap="none" strike="noStrike">
                <a:solidFill>
                  <a:srgbClr val="7030A0"/>
                </a:solidFill>
                <a:latin typeface="Montserrat"/>
                <a:ea typeface="Montserrat"/>
                <a:cs typeface="Montserrat"/>
                <a:sym typeface="Montserrat"/>
              </a:rPr>
              <a:t>¿Cómo cambian la biomasa y el almacenamiento de carbono a lo largo del tiempo en mi zona de muestreo?</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None/>
            </a:pPr>
            <a:r>
              <a:rPr b="0" i="0" lang="es" sz="2000" u="none" cap="none" strike="noStrike">
                <a:solidFill>
                  <a:srgbClr val="002060"/>
                </a:solidFill>
                <a:latin typeface="Montserrat"/>
                <a:ea typeface="Montserrat"/>
                <a:cs typeface="Montserrat"/>
                <a:sym typeface="Montserrat"/>
              </a:rPr>
              <a:t>La Productividad Primaria Neta (NPP), o la producción de biomasa vegetal, es igual a todo el carbono absorbido por la vegetación a través de la fotosíntesis menos el carbono que se pierde por la respiración. NPP se puede calcular con esta ecuación:</a:t>
            </a:r>
            <a:endParaRPr/>
          </a:p>
        </p:txBody>
      </p:sp>
      <p:sp>
        <p:nvSpPr>
          <p:cNvPr id="623" name="Google Shape;623;p85"/>
          <p:cNvSpPr txBox="1"/>
          <p:nvPr/>
        </p:nvSpPr>
        <p:spPr>
          <a:xfrm>
            <a:off x="2091999" y="5558271"/>
            <a:ext cx="8007900" cy="246300"/>
          </a:xfrm>
          <a:prstGeom prst="rect">
            <a:avLst/>
          </a:prstGeom>
          <a:blipFill rotWithShape="1">
            <a:blip r:embed="rId4">
              <a:alphaModFix/>
            </a:blip>
            <a:stretch>
              <a:fillRect b="-1535" l="0" r="0" t="0"/>
            </a:stretch>
          </a:blipFill>
          <a:ln>
            <a:noFill/>
          </a:ln>
        </p:spPr>
        <p:txBody>
          <a:bodyPr anchorCtr="0" anchor="t" bIns="30450" lIns="60950" spcFirstLastPara="1" rIns="60950" wrap="square" tIns="30450">
            <a:noAutofit/>
          </a:bodyPr>
          <a:lstStyle/>
          <a:p>
            <a:pPr indent="0" lvl="0" marL="0" marR="0" rtl="0" algn="l">
              <a:lnSpc>
                <a:spcPct val="100000"/>
              </a:lnSpc>
              <a:spcBef>
                <a:spcPts val="0"/>
              </a:spcBef>
              <a:spcAft>
                <a:spcPts val="0"/>
              </a:spcAft>
              <a:buNone/>
            </a:pPr>
            <a:r>
              <a:rPr b="0" i="0" lang="es" sz="933" u="none" cap="none" strike="noStrike">
                <a:solidFill>
                  <a:srgbClr val="000000"/>
                </a:solidFill>
                <a:latin typeface="Arial"/>
                <a:ea typeface="Arial"/>
                <a:cs typeface="Arial"/>
                <a:sym typeface="Arial"/>
              </a:rPr>
              <a:t> </a:t>
            </a:r>
            <a:endParaRPr b="0" i="0" sz="933"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
          <p:cNvSpPr txBox="1"/>
          <p:nvPr>
            <p:ph type="title"/>
          </p:nvPr>
        </p:nvSpPr>
        <p:spPr>
          <a:xfrm>
            <a:off x="4931228" y="1529310"/>
            <a:ext cx="6626575" cy="1181234"/>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11111"/>
              <a:buFont typeface="Calibri"/>
              <a:buNone/>
            </a:pPr>
            <a:r>
              <a:rPr lang="es"/>
              <a:t>Protocolo</a:t>
            </a:r>
            <a:br>
              <a:rPr lang="es"/>
            </a:br>
            <a:r>
              <a:rPr lang="es"/>
              <a:t>Sitio NO estándar de Carbono</a:t>
            </a:r>
            <a:endParaRPr/>
          </a:p>
        </p:txBody>
      </p:sp>
      <p:pic>
        <p:nvPicPr>
          <p:cNvPr descr="Image shows an icon of buildings with little vegetation. Below it there are two shapes, the first one is a trapezoid and the second one is a triangle. Both shapes have  other small shapes of different sorts inside them. " id="629" name="Google Shape;629;p5"/>
          <p:cNvPicPr preferRelativeResize="0"/>
          <p:nvPr/>
        </p:nvPicPr>
        <p:blipFill rotWithShape="1">
          <a:blip r:embed="rId3">
            <a:alphaModFix/>
          </a:blip>
          <a:srcRect b="0" l="0" r="0" t="0"/>
          <a:stretch/>
        </p:blipFill>
        <p:spPr>
          <a:xfrm>
            <a:off x="5209319" y="2861859"/>
            <a:ext cx="2826447" cy="2172917"/>
          </a:xfrm>
          <a:prstGeom prst="rect">
            <a:avLst/>
          </a:prstGeom>
          <a:noFill/>
          <a:ln>
            <a:noFill/>
          </a:ln>
        </p:spPr>
      </p:pic>
      <p:pic>
        <p:nvPicPr>
          <p:cNvPr id="630" name="Google Shape;630;p5"/>
          <p:cNvPicPr preferRelativeResize="0"/>
          <p:nvPr/>
        </p:nvPicPr>
        <p:blipFill rotWithShape="1">
          <a:blip r:embed="rId4">
            <a:alphaModFix/>
          </a:blip>
          <a:srcRect b="0" l="15000" r="0" t="0"/>
          <a:stretch/>
        </p:blipFill>
        <p:spPr>
          <a:xfrm>
            <a:off x="8035766" y="2861859"/>
            <a:ext cx="3751801" cy="2074583"/>
          </a:xfrm>
          <a:prstGeom prst="rect">
            <a:avLst/>
          </a:prstGeom>
          <a:noFill/>
          <a:ln>
            <a:noFill/>
          </a:ln>
        </p:spPr>
      </p:pic>
      <p:sp>
        <p:nvSpPr>
          <p:cNvPr id="631" name="Google Shape;631;p5"/>
          <p:cNvSpPr txBox="1"/>
          <p:nvPr/>
        </p:nvSpPr>
        <p:spPr>
          <a:xfrm>
            <a:off x="8244515" y="4936442"/>
            <a:ext cx="326136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1400" u="none" cap="none" strike="noStrike">
                <a:solidFill>
                  <a:srgbClr val="6C757D"/>
                </a:solidFill>
                <a:latin typeface="Arial"/>
                <a:ea typeface="Arial"/>
                <a:cs typeface="Arial"/>
                <a:sym typeface="Arial"/>
              </a:rPr>
              <a:t>Mirador de los Nevados, Bogotá</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86"/>
          <p:cNvSpPr txBox="1"/>
          <p:nvPr>
            <p:ph idx="4294967295" type="title"/>
          </p:nvPr>
        </p:nvSpPr>
        <p:spPr>
          <a:xfrm>
            <a:off x="759384" y="1093108"/>
            <a:ext cx="10017183" cy="7528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b="1" lang="es" sz="3200">
                <a:solidFill>
                  <a:srgbClr val="002060"/>
                </a:solidFill>
                <a:latin typeface="Arial"/>
                <a:ea typeface="Arial"/>
                <a:cs typeface="Arial"/>
                <a:sym typeface="Arial"/>
              </a:rPr>
              <a:t>Selección del sitio NO Estándar</a:t>
            </a:r>
            <a:endParaRPr b="1" sz="3200">
              <a:latin typeface="Arial"/>
              <a:ea typeface="Arial"/>
              <a:cs typeface="Arial"/>
              <a:sym typeface="Arial"/>
            </a:endParaRPr>
          </a:p>
        </p:txBody>
      </p:sp>
      <p:sp>
        <p:nvSpPr>
          <p:cNvPr id="637" name="Google Shape;637;p86"/>
          <p:cNvSpPr txBox="1"/>
          <p:nvPr/>
        </p:nvSpPr>
        <p:spPr>
          <a:xfrm>
            <a:off x="7141029" y="1710806"/>
            <a:ext cx="4370400" cy="831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i="1" lang="es" sz="1600" u="none" cap="none" strike="noStrike">
                <a:solidFill>
                  <a:srgbClr val="002060"/>
                </a:solidFill>
                <a:latin typeface="Montserrat"/>
                <a:ea typeface="Montserrat"/>
                <a:cs typeface="Montserrat"/>
                <a:sym typeface="Montserrat"/>
              </a:rPr>
              <a:t>La selección del sitio puede completarse con o sin la participación de los estudiantes.</a:t>
            </a:r>
            <a:endParaRPr i="0" sz="1600" u="none" cap="none" strike="noStrike">
              <a:solidFill>
                <a:srgbClr val="002060"/>
              </a:solidFill>
              <a:latin typeface="Montserrat"/>
              <a:ea typeface="Montserrat"/>
              <a:cs typeface="Montserrat"/>
              <a:sym typeface="Montserrat"/>
            </a:endParaRPr>
          </a:p>
        </p:txBody>
      </p:sp>
      <p:sp>
        <p:nvSpPr>
          <p:cNvPr id="638" name="Google Shape;638;p86"/>
          <p:cNvSpPr txBox="1"/>
          <p:nvPr/>
        </p:nvSpPr>
        <p:spPr>
          <a:xfrm>
            <a:off x="759384" y="1927171"/>
            <a:ext cx="7817400" cy="576000"/>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rgbClr val="002060"/>
              </a:buClr>
              <a:buSzPts val="2400"/>
              <a:buFont typeface="Arial"/>
              <a:buNone/>
            </a:pPr>
            <a:r>
              <a:rPr i="0" lang="es" sz="2400" u="none" cap="none" strike="noStrike">
                <a:solidFill>
                  <a:srgbClr val="002060"/>
                </a:solidFill>
                <a:latin typeface="Montserrat"/>
                <a:ea typeface="Montserrat"/>
                <a:cs typeface="Montserrat"/>
                <a:sym typeface="Montserrat"/>
              </a:rPr>
              <a:t>Para un sitio no estándar:</a:t>
            </a:r>
            <a:endParaRPr>
              <a:latin typeface="Montserrat"/>
              <a:ea typeface="Montserrat"/>
              <a:cs typeface="Montserrat"/>
              <a:sym typeface="Montserrat"/>
            </a:endParaRPr>
          </a:p>
        </p:txBody>
      </p:sp>
      <p:sp>
        <p:nvSpPr>
          <p:cNvPr id="639" name="Google Shape;639;p86"/>
          <p:cNvSpPr/>
          <p:nvPr/>
        </p:nvSpPr>
        <p:spPr>
          <a:xfrm>
            <a:off x="759375" y="2661925"/>
            <a:ext cx="10959300" cy="32490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rPr i="0" lang="es" sz="2333" u="none" cap="none" strike="noStrike">
                <a:solidFill>
                  <a:srgbClr val="002060"/>
                </a:solidFill>
                <a:latin typeface="Montserrat"/>
                <a:ea typeface="Montserrat"/>
                <a:cs typeface="Montserrat"/>
                <a:sym typeface="Montserrat"/>
              </a:rPr>
              <a:t>Use mapas aéreos (o Google Earth/Google Map) para hacer un recuento aproximado de la cantidad de árboles en el patio de la escuela, el parque o el vecindario de interés.</a:t>
            </a:r>
            <a:endParaRPr>
              <a:latin typeface="Montserrat"/>
              <a:ea typeface="Montserrat"/>
              <a:cs typeface="Montserrat"/>
              <a:sym typeface="Montserrat"/>
            </a:endParaRPr>
          </a:p>
          <a:p>
            <a:pPr indent="-514376" lvl="1" marL="971599" marR="0" rtl="0" algn="l">
              <a:lnSpc>
                <a:spcPct val="100000"/>
              </a:lnSpc>
              <a:spcBef>
                <a:spcPts val="600"/>
              </a:spcBef>
              <a:spcAft>
                <a:spcPts val="0"/>
              </a:spcAft>
              <a:buClr>
                <a:srgbClr val="000000"/>
              </a:buClr>
              <a:buSzPts val="2333"/>
              <a:buFont typeface="Montserrat"/>
              <a:buAutoNum type="alphaLcParenR"/>
            </a:pPr>
            <a:r>
              <a:rPr i="0" lang="es" sz="2333" u="none" cap="none" strike="noStrike">
                <a:solidFill>
                  <a:srgbClr val="002060"/>
                </a:solidFill>
                <a:latin typeface="Montserrat"/>
                <a:ea typeface="Montserrat"/>
                <a:cs typeface="Montserrat"/>
                <a:sym typeface="Montserrat"/>
              </a:rPr>
              <a:t>Si la cantidad de árboles es &lt; 150, el tamaño de su sitio de muestra será el área completa (es decir, una manzana de la ciudad).</a:t>
            </a:r>
            <a:endParaRPr>
              <a:latin typeface="Montserrat"/>
              <a:ea typeface="Montserrat"/>
              <a:cs typeface="Montserrat"/>
              <a:sym typeface="Montserrat"/>
            </a:endParaRPr>
          </a:p>
          <a:p>
            <a:pPr indent="-514376" lvl="1" marL="971599" marR="0" rtl="0" algn="l">
              <a:lnSpc>
                <a:spcPct val="100000"/>
              </a:lnSpc>
              <a:spcBef>
                <a:spcPts val="600"/>
              </a:spcBef>
              <a:spcAft>
                <a:spcPts val="0"/>
              </a:spcAft>
              <a:buClr>
                <a:srgbClr val="000000"/>
              </a:buClr>
              <a:buSzPts val="2333"/>
              <a:buFont typeface="Montserrat"/>
              <a:buAutoNum type="alphaLcParenR"/>
            </a:pPr>
            <a:r>
              <a:rPr i="0" lang="es" sz="2333" u="none" cap="none" strike="noStrike">
                <a:solidFill>
                  <a:srgbClr val="002060"/>
                </a:solidFill>
                <a:latin typeface="Montserrat"/>
                <a:ea typeface="Montserrat"/>
                <a:cs typeface="Montserrat"/>
                <a:sym typeface="Montserrat"/>
              </a:rPr>
              <a:t>Si el número de árboles es ≥ 150, seleccione 1-2 áreas más pequeñas para realizar todas las mediciones de carbono.</a:t>
            </a:r>
            <a:endParaRPr i="0" sz="2333" u="none" cap="none" strike="noStrike">
              <a:solidFill>
                <a:srgbClr val="002060"/>
              </a:solidFill>
              <a:latin typeface="Montserrat"/>
              <a:ea typeface="Montserrat"/>
              <a:cs typeface="Montserrat"/>
              <a:sym typeface="Montserra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87"/>
          <p:cNvSpPr txBox="1"/>
          <p:nvPr/>
        </p:nvSpPr>
        <p:spPr>
          <a:xfrm>
            <a:off x="874975" y="1576226"/>
            <a:ext cx="10436400" cy="44094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2400"/>
              <a:buFont typeface="Arial"/>
              <a:buNone/>
            </a:pPr>
            <a:r>
              <a:rPr i="0" lang="es" sz="2400" u="none" cap="none" strike="noStrike">
                <a:solidFill>
                  <a:schemeClr val="dk1"/>
                </a:solidFill>
                <a:latin typeface="Montserrat"/>
                <a:ea typeface="Montserrat"/>
                <a:cs typeface="Montserrat"/>
                <a:sym typeface="Montserrat"/>
              </a:rPr>
              <a:t>Antes de salir al campo, los estudiantes aprenden las habilidades necesarias para la configuración del sitio: pasos, brújula (y GPS opcional).</a:t>
            </a:r>
            <a:endParaRPr>
              <a:latin typeface="Montserrat"/>
              <a:ea typeface="Montserrat"/>
              <a:cs typeface="Montserrat"/>
              <a:sym typeface="Montserrat"/>
            </a:endParaRPr>
          </a:p>
          <a:p>
            <a:pPr indent="0" lvl="0" marL="0" marR="0" rtl="0" algn="l">
              <a:lnSpc>
                <a:spcPct val="100000"/>
              </a:lnSpc>
              <a:spcBef>
                <a:spcPts val="480"/>
              </a:spcBef>
              <a:spcAft>
                <a:spcPts val="0"/>
              </a:spcAft>
              <a:buClr>
                <a:srgbClr val="000000"/>
              </a:buClr>
              <a:buSzPts val="2400"/>
              <a:buFont typeface="Arial"/>
              <a:buNone/>
            </a:pPr>
            <a:r>
              <a:rPr i="0" lang="es" sz="2400" u="none" cap="none" strike="noStrike">
                <a:solidFill>
                  <a:schemeClr val="dk1"/>
                </a:solidFill>
                <a:latin typeface="Montserrat"/>
                <a:ea typeface="Montserrat"/>
                <a:cs typeface="Montserrat"/>
                <a:sym typeface="Montserrat"/>
              </a:rPr>
              <a:t>Luego, los estudiantes trabajan en equipos para configurar un sitio de </a:t>
            </a:r>
            <a:r>
              <a:rPr lang="es" sz="2400">
                <a:solidFill>
                  <a:schemeClr val="dk1"/>
                </a:solidFill>
                <a:latin typeface="Montserrat"/>
                <a:ea typeface="Montserrat"/>
                <a:cs typeface="Montserrat"/>
                <a:sym typeface="Montserrat"/>
              </a:rPr>
              <a:t>muestreo</a:t>
            </a:r>
            <a:r>
              <a:rPr i="0" lang="es" sz="2400" u="none" cap="none" strike="noStrike">
                <a:solidFill>
                  <a:schemeClr val="dk1"/>
                </a:solidFill>
                <a:latin typeface="Montserrat"/>
                <a:ea typeface="Montserrat"/>
                <a:cs typeface="Montserrat"/>
                <a:sym typeface="Montserrat"/>
              </a:rPr>
              <a:t> del ciclo del carbono:</a:t>
            </a:r>
            <a:endParaRPr>
              <a:latin typeface="Montserrat"/>
              <a:ea typeface="Montserrat"/>
              <a:cs typeface="Montserrat"/>
              <a:sym typeface="Montserrat"/>
            </a:endParaRPr>
          </a:p>
          <a:p>
            <a:pPr indent="0" lvl="0" marL="0" marR="0" rtl="0" algn="l">
              <a:lnSpc>
                <a:spcPct val="100000"/>
              </a:lnSpc>
              <a:spcBef>
                <a:spcPts val="480"/>
              </a:spcBef>
              <a:spcAft>
                <a:spcPts val="0"/>
              </a:spcAft>
              <a:buClr>
                <a:srgbClr val="000000"/>
              </a:buClr>
              <a:buSzPts val="2400"/>
              <a:buFont typeface="Arial"/>
              <a:buNone/>
            </a:pPr>
            <a:r>
              <a:rPr i="0" lang="es" sz="2400" u="none" cap="none" strike="noStrike">
                <a:solidFill>
                  <a:schemeClr val="dk1"/>
                </a:solidFill>
                <a:latin typeface="Montserrat"/>
                <a:ea typeface="Montserrat"/>
                <a:cs typeface="Montserrat"/>
                <a:sym typeface="Montserrat"/>
              </a:rPr>
              <a:t>1. Equipo de perímetro</a:t>
            </a:r>
            <a:endParaRPr>
              <a:latin typeface="Montserrat"/>
              <a:ea typeface="Montserrat"/>
              <a:cs typeface="Montserrat"/>
              <a:sym typeface="Montserrat"/>
            </a:endParaRPr>
          </a:p>
          <a:p>
            <a:pPr indent="0" lvl="0" marL="0" marR="0" rtl="0" algn="l">
              <a:lnSpc>
                <a:spcPct val="100000"/>
              </a:lnSpc>
              <a:spcBef>
                <a:spcPts val="480"/>
              </a:spcBef>
              <a:spcAft>
                <a:spcPts val="0"/>
              </a:spcAft>
              <a:buClr>
                <a:srgbClr val="000000"/>
              </a:buClr>
              <a:buSzPts val="2400"/>
              <a:buFont typeface="Arial"/>
              <a:buNone/>
            </a:pPr>
            <a:r>
              <a:rPr i="0" lang="es" sz="2400" u="none" cap="none" strike="noStrike">
                <a:solidFill>
                  <a:schemeClr val="dk1"/>
                </a:solidFill>
                <a:latin typeface="Montserrat"/>
                <a:ea typeface="Montserrat"/>
                <a:cs typeface="Montserrat"/>
                <a:sym typeface="Montserrat"/>
              </a:rPr>
              <a:t>2. Equipo de fotografía</a:t>
            </a:r>
            <a:endParaRPr>
              <a:latin typeface="Montserrat"/>
              <a:ea typeface="Montserrat"/>
              <a:cs typeface="Montserrat"/>
              <a:sym typeface="Montserrat"/>
            </a:endParaRPr>
          </a:p>
          <a:p>
            <a:pPr indent="0" lvl="0" marL="0" marR="0" rtl="0" algn="l">
              <a:lnSpc>
                <a:spcPct val="100000"/>
              </a:lnSpc>
              <a:spcBef>
                <a:spcPts val="480"/>
              </a:spcBef>
              <a:spcAft>
                <a:spcPts val="0"/>
              </a:spcAft>
              <a:buClr>
                <a:srgbClr val="000000"/>
              </a:buClr>
              <a:buSzPts val="2400"/>
              <a:buFont typeface="Arial"/>
              <a:buNone/>
            </a:pPr>
            <a:r>
              <a:rPr i="0" lang="es" sz="2400" u="none" cap="none" strike="noStrike">
                <a:solidFill>
                  <a:schemeClr val="dk1"/>
                </a:solidFill>
                <a:latin typeface="Montserrat"/>
                <a:ea typeface="Montserrat"/>
                <a:cs typeface="Montserrat"/>
                <a:sym typeface="Montserrat"/>
              </a:rPr>
              <a:t>3. Equipo de registro de datos</a:t>
            </a:r>
            <a:endParaRPr>
              <a:latin typeface="Montserrat"/>
              <a:ea typeface="Montserrat"/>
              <a:cs typeface="Montserrat"/>
              <a:sym typeface="Montserrat"/>
            </a:endParaRPr>
          </a:p>
          <a:p>
            <a:pPr indent="0" lvl="0" marL="0" marR="0" rtl="0" algn="l">
              <a:lnSpc>
                <a:spcPct val="100000"/>
              </a:lnSpc>
              <a:spcBef>
                <a:spcPts val="480"/>
              </a:spcBef>
              <a:spcAft>
                <a:spcPts val="0"/>
              </a:spcAft>
              <a:buClr>
                <a:srgbClr val="000000"/>
              </a:buClr>
              <a:buSzPts val="2400"/>
              <a:buFont typeface="Arial"/>
              <a:buNone/>
            </a:pPr>
            <a:r>
              <a:rPr i="0" lang="es" sz="2400" u="none" cap="none" strike="noStrike">
                <a:solidFill>
                  <a:schemeClr val="dk1"/>
                </a:solidFill>
                <a:latin typeface="Montserrat"/>
                <a:ea typeface="Montserrat"/>
                <a:cs typeface="Montserrat"/>
                <a:sym typeface="Montserrat"/>
              </a:rPr>
              <a:t>4. Equipo de GPS, si utiliza una unidad GPS*</a:t>
            </a:r>
            <a:endParaRPr>
              <a:latin typeface="Montserrat"/>
              <a:ea typeface="Montserrat"/>
              <a:cs typeface="Montserrat"/>
              <a:sym typeface="Montserrat"/>
            </a:endParaRPr>
          </a:p>
          <a:p>
            <a:pPr indent="0" lvl="0" marL="0" marR="0" rtl="0" algn="l">
              <a:lnSpc>
                <a:spcPct val="100000"/>
              </a:lnSpc>
              <a:spcBef>
                <a:spcPts val="480"/>
              </a:spcBef>
              <a:spcAft>
                <a:spcPts val="0"/>
              </a:spcAft>
              <a:buClr>
                <a:srgbClr val="000000"/>
              </a:buClr>
              <a:buSzPts val="2400"/>
              <a:buFont typeface="Arial"/>
              <a:buNone/>
            </a:pPr>
            <a:r>
              <a:t/>
            </a:r>
            <a:endParaRPr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240"/>
              </a:spcBef>
              <a:spcAft>
                <a:spcPts val="0"/>
              </a:spcAft>
              <a:buClr>
                <a:srgbClr val="000000"/>
              </a:buClr>
              <a:buSzPts val="1200"/>
              <a:buFont typeface="Arial"/>
              <a:buNone/>
            </a:pPr>
            <a:r>
              <a:rPr i="0" lang="es" sz="1200" u="none" cap="none" strike="noStrike">
                <a:solidFill>
                  <a:schemeClr val="dk1"/>
                </a:solidFill>
                <a:latin typeface="Montserrat"/>
                <a:ea typeface="Montserrat"/>
                <a:cs typeface="Montserrat"/>
                <a:sym typeface="Montserrat"/>
              </a:rPr>
              <a:t>* Si usa el teléfono para GPS, el equipo de grabación de datos recopila las coordenadas</a:t>
            </a:r>
            <a:endParaRPr>
              <a:latin typeface="Montserrat"/>
              <a:ea typeface="Montserrat"/>
              <a:cs typeface="Montserrat"/>
              <a:sym typeface="Montserrat"/>
            </a:endParaRPr>
          </a:p>
        </p:txBody>
      </p:sp>
      <p:pic>
        <p:nvPicPr>
          <p:cNvPr descr="Image of coordinates plane, first quadrant has a medium rectangle, second quadrant has part of medium rectangle next to a small rectangle; third quadrant has a medium rectangle and a small part of the medium rectangle that is also on the second quadrant; fourth quadrant has a big square." id="646" name="Google Shape;646;p87"/>
          <p:cNvPicPr preferRelativeResize="0"/>
          <p:nvPr/>
        </p:nvPicPr>
        <p:blipFill rotWithShape="1">
          <a:blip r:embed="rId3">
            <a:alphaModFix/>
          </a:blip>
          <a:srcRect b="0" l="0" r="0" t="0"/>
          <a:stretch/>
        </p:blipFill>
        <p:spPr>
          <a:xfrm>
            <a:off x="8142514" y="3364327"/>
            <a:ext cx="3168954" cy="2811887"/>
          </a:xfrm>
          <a:prstGeom prst="rect">
            <a:avLst/>
          </a:prstGeom>
          <a:noFill/>
          <a:ln>
            <a:noFill/>
          </a:ln>
        </p:spPr>
      </p:pic>
      <p:sp>
        <p:nvSpPr>
          <p:cNvPr id="647" name="Google Shape;647;p87"/>
          <p:cNvSpPr txBox="1"/>
          <p:nvPr/>
        </p:nvSpPr>
        <p:spPr>
          <a:xfrm>
            <a:off x="874984" y="823233"/>
            <a:ext cx="10017300" cy="7530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Play"/>
              <a:buNone/>
            </a:pPr>
            <a:r>
              <a:rPr b="1" i="0" lang="es" sz="3200" u="none" cap="none" strike="noStrike">
                <a:solidFill>
                  <a:srgbClr val="002060"/>
                </a:solidFill>
                <a:latin typeface="Arial"/>
                <a:ea typeface="Arial"/>
                <a:cs typeface="Arial"/>
                <a:sym typeface="Arial"/>
              </a:rPr>
              <a:t>Configuración del sitio NO Estándar</a:t>
            </a:r>
            <a:endParaRPr b="1" i="0" sz="3200" u="none" cap="none" strike="noStrik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88"/>
          <p:cNvSpPr txBox="1"/>
          <p:nvPr/>
        </p:nvSpPr>
        <p:spPr>
          <a:xfrm>
            <a:off x="4238110" y="1526138"/>
            <a:ext cx="3565658" cy="4558587"/>
          </a:xfrm>
          <a:prstGeom prst="rect">
            <a:avLst/>
          </a:prstGeom>
          <a:no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733"/>
              <a:buFont typeface="Arial"/>
              <a:buNone/>
            </a:pPr>
            <a:r>
              <a:rPr b="1" i="0" lang="es" sz="1733" u="none" cap="none" strike="noStrike">
                <a:solidFill>
                  <a:schemeClr val="dk1"/>
                </a:solidFill>
                <a:latin typeface="Arial"/>
                <a:ea typeface="Arial"/>
                <a:cs typeface="Arial"/>
                <a:sym typeface="Arial"/>
              </a:rPr>
              <a:t>Equipo de Fotografía</a:t>
            </a:r>
            <a:endParaRPr/>
          </a:p>
          <a:p>
            <a:pPr indent="0" lvl="0" marL="0" marR="0" rtl="0" algn="l">
              <a:lnSpc>
                <a:spcPct val="90000"/>
              </a:lnSpc>
              <a:spcBef>
                <a:spcPts val="0"/>
              </a:spcBef>
              <a:spcAft>
                <a:spcPts val="0"/>
              </a:spcAft>
              <a:buClr>
                <a:srgbClr val="000000"/>
              </a:buClr>
              <a:buSzPts val="1733"/>
              <a:buFont typeface="Arial"/>
              <a:buNone/>
            </a:pPr>
            <a:r>
              <a:rPr b="0" i="0" lang="es" sz="1733" u="none" cap="none" strike="noStrike">
                <a:solidFill>
                  <a:schemeClr val="dk1"/>
                </a:solidFill>
                <a:latin typeface="Arial"/>
                <a:ea typeface="Arial"/>
                <a:cs typeface="Arial"/>
                <a:sym typeface="Arial"/>
              </a:rPr>
              <a:t>Seleccione un lugar en el medio del sitio para tomar fotos. Utilice la brújula para tomar una foto en las nueve direcciones siguientes y trabaje con el equipo de registro de datos para ingresar los números de las fotos o la hora de las fotos en la hoja de configuración del sitio.</a:t>
            </a:r>
            <a:endParaRPr/>
          </a:p>
        </p:txBody>
      </p:sp>
      <p:sp>
        <p:nvSpPr>
          <p:cNvPr id="653" name="Google Shape;653;p88"/>
          <p:cNvSpPr txBox="1"/>
          <p:nvPr/>
        </p:nvSpPr>
        <p:spPr>
          <a:xfrm>
            <a:off x="7881549" y="1526138"/>
            <a:ext cx="3627444" cy="4558586"/>
          </a:xfrm>
          <a:prstGeom prst="rect">
            <a:avLst/>
          </a:prstGeom>
          <a:no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733"/>
              <a:buFont typeface="Arial"/>
              <a:buNone/>
            </a:pPr>
            <a:r>
              <a:rPr b="1" i="0" lang="es" sz="1733" u="none" cap="none" strike="noStrike">
                <a:solidFill>
                  <a:schemeClr val="dk1"/>
                </a:solidFill>
                <a:latin typeface="Arial"/>
                <a:ea typeface="Arial"/>
                <a:cs typeface="Arial"/>
                <a:sym typeface="Arial"/>
              </a:rPr>
              <a:t>Equipo de registro de datos</a:t>
            </a:r>
            <a:endParaRPr/>
          </a:p>
          <a:p>
            <a:pPr indent="0" lvl="0" marL="0" marR="0" rtl="0" algn="l">
              <a:lnSpc>
                <a:spcPct val="90000"/>
              </a:lnSpc>
              <a:spcBef>
                <a:spcPts val="0"/>
              </a:spcBef>
              <a:spcAft>
                <a:spcPts val="0"/>
              </a:spcAft>
              <a:buClr>
                <a:srgbClr val="000000"/>
              </a:buClr>
              <a:buSzPts val="1733"/>
              <a:buFont typeface="Arial"/>
              <a:buNone/>
            </a:pPr>
            <a:r>
              <a:rPr b="0" i="0" lang="es" sz="1733" u="none" cap="none" strike="noStrike">
                <a:solidFill>
                  <a:schemeClr val="dk1"/>
                </a:solidFill>
                <a:latin typeface="Arial"/>
                <a:ea typeface="Arial"/>
                <a:cs typeface="Arial"/>
                <a:sym typeface="Arial"/>
              </a:rPr>
              <a:t>Cada miembro del equipo estima de forma independiente el porcentaje de cobertura de arbustos y cobertura herbácea.</a:t>
            </a:r>
            <a:endParaRPr/>
          </a:p>
          <a:p>
            <a:pPr indent="0" lvl="0" marL="0" marR="0" rtl="0" algn="l">
              <a:lnSpc>
                <a:spcPct val="90000"/>
              </a:lnSpc>
              <a:spcBef>
                <a:spcPts val="600"/>
              </a:spcBef>
              <a:spcAft>
                <a:spcPts val="0"/>
              </a:spcAft>
              <a:buClr>
                <a:srgbClr val="000000"/>
              </a:buClr>
              <a:buSzPts val="1733"/>
              <a:buFont typeface="Arial"/>
              <a:buNone/>
            </a:pPr>
            <a:r>
              <a:rPr b="0" i="0" lang="es" sz="1733" u="none" cap="none" strike="noStrike">
                <a:solidFill>
                  <a:schemeClr val="dk1"/>
                </a:solidFill>
                <a:latin typeface="Arial"/>
                <a:ea typeface="Arial"/>
                <a:cs typeface="Arial"/>
                <a:sym typeface="Arial"/>
              </a:rPr>
              <a:t>Trabaje con el equipo de fotografía para registrar los números de las fotos. Utilice la hora de la foto si usa un teléfono inteligente.</a:t>
            </a:r>
            <a:endParaRPr/>
          </a:p>
          <a:p>
            <a:pPr indent="0" lvl="0" marL="0" marR="0" rtl="0" algn="l">
              <a:lnSpc>
                <a:spcPct val="90000"/>
              </a:lnSpc>
              <a:spcBef>
                <a:spcPts val="600"/>
              </a:spcBef>
              <a:spcAft>
                <a:spcPts val="0"/>
              </a:spcAft>
              <a:buClr>
                <a:srgbClr val="000000"/>
              </a:buClr>
              <a:buSzPts val="1733"/>
              <a:buFont typeface="Arial"/>
              <a:buNone/>
            </a:pPr>
            <a:r>
              <a:rPr b="0" i="0" lang="es" sz="1733" u="none" cap="none" strike="noStrike">
                <a:solidFill>
                  <a:schemeClr val="dk1"/>
                </a:solidFill>
                <a:latin typeface="Arial"/>
                <a:ea typeface="Arial"/>
                <a:cs typeface="Arial"/>
                <a:sym typeface="Arial"/>
              </a:rPr>
              <a:t>Proporcione información adicional a la sección de metadatos (es decir: clasificación MUC, especies dominantes, agua, etc.)</a:t>
            </a:r>
            <a:endParaRPr/>
          </a:p>
        </p:txBody>
      </p:sp>
      <p:sp>
        <p:nvSpPr>
          <p:cNvPr id="654" name="Google Shape;654;p88"/>
          <p:cNvSpPr txBox="1"/>
          <p:nvPr/>
        </p:nvSpPr>
        <p:spPr>
          <a:xfrm>
            <a:off x="697426" y="1526138"/>
            <a:ext cx="3462903" cy="4558587"/>
          </a:xfrm>
          <a:prstGeom prst="rect">
            <a:avLst/>
          </a:prstGeom>
          <a:no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Arial"/>
                <a:ea typeface="Arial"/>
                <a:cs typeface="Arial"/>
                <a:sym typeface="Arial"/>
              </a:rPr>
              <a:t>Equipos de Perímetro</a:t>
            </a:r>
            <a:endParaRPr/>
          </a:p>
          <a:p>
            <a:pPr indent="0" lvl="0" marL="0" marR="0" rtl="0" algn="l">
              <a:lnSpc>
                <a:spcPct val="100000"/>
              </a:lnSpc>
              <a:spcBef>
                <a:spcPts val="0"/>
              </a:spcBef>
              <a:spcAft>
                <a:spcPts val="0"/>
              </a:spcAft>
              <a:buClr>
                <a:srgbClr val="000000"/>
              </a:buClr>
              <a:buSzPts val="1733"/>
              <a:buFont typeface="Arial"/>
              <a:buNone/>
            </a:pPr>
            <a:r>
              <a:rPr b="0" i="0" lang="es" sz="1733" u="none" cap="none" strike="noStrike">
                <a:solidFill>
                  <a:schemeClr val="dk1"/>
                </a:solidFill>
                <a:latin typeface="Arial"/>
                <a:ea typeface="Arial"/>
                <a:cs typeface="Arial"/>
                <a:sym typeface="Arial"/>
              </a:rPr>
              <a:t>Comience en una esquina del sitio y gire en el sentido de las agujas del reloj hasta que mire hacia la esquina más cercana. Registre el rumbo y los pasos hasta la esquina más cercana. Repita para cada esquina.</a:t>
            </a:r>
            <a:endParaRPr/>
          </a:p>
          <a:p>
            <a:pPr indent="-342900" lvl="0" marL="342900" marR="0" rtl="0" algn="l">
              <a:lnSpc>
                <a:spcPct val="100000"/>
              </a:lnSpc>
              <a:spcBef>
                <a:spcPts val="947"/>
              </a:spcBef>
              <a:spcAft>
                <a:spcPts val="0"/>
              </a:spcAft>
              <a:buClr>
                <a:srgbClr val="000000"/>
              </a:buClr>
              <a:buSzPts val="1733"/>
              <a:buFont typeface="Arial"/>
              <a:buNone/>
            </a:pPr>
            <a:r>
              <a:t/>
            </a:r>
            <a:endParaRPr b="0" i="0" sz="1733" u="none" cap="none" strike="noStrike">
              <a:solidFill>
                <a:schemeClr val="dk1"/>
              </a:solidFill>
              <a:latin typeface="Arial"/>
              <a:ea typeface="Arial"/>
              <a:cs typeface="Arial"/>
              <a:sym typeface="Arial"/>
            </a:endParaRPr>
          </a:p>
        </p:txBody>
      </p:sp>
      <p:pic>
        <p:nvPicPr>
          <p:cNvPr descr="Image of coordinates plane, first quadrant has a medium rectangle, second quadrant has part of medium rectangle next to a small rectangle; third quadrant has a medium rectangle and a small part of the medium rectangle that is also on the second quadrant; fourth quadrant has a big square." id="655" name="Google Shape;655;p88"/>
          <p:cNvPicPr preferRelativeResize="0"/>
          <p:nvPr/>
        </p:nvPicPr>
        <p:blipFill rotWithShape="1">
          <a:blip r:embed="rId3">
            <a:alphaModFix/>
          </a:blip>
          <a:srcRect b="0" l="0" r="0" t="0"/>
          <a:stretch/>
        </p:blipFill>
        <p:spPr>
          <a:xfrm>
            <a:off x="1119400" y="3995437"/>
            <a:ext cx="2354594" cy="2089287"/>
          </a:xfrm>
          <a:prstGeom prst="rect">
            <a:avLst/>
          </a:prstGeom>
          <a:noFill/>
          <a:ln>
            <a:noFill/>
          </a:ln>
        </p:spPr>
      </p:pic>
      <p:pic>
        <p:nvPicPr>
          <p:cNvPr descr="Image of coordinates plane, first quadrant has a medium rectangle, second quadrant has part of medium rectangle next to a small rectangle; third quadrant has a medium rectangle and a small part of the medium rectangle that is also on the second quadrant; fourth quadrant has a big square. Center has arrows pointing to East, 45 degrees, N. 135 degrees, W, 225 degrees, S and 315 degrees." id="656" name="Google Shape;656;p88"/>
          <p:cNvPicPr preferRelativeResize="0"/>
          <p:nvPr/>
        </p:nvPicPr>
        <p:blipFill rotWithShape="1">
          <a:blip r:embed="rId4">
            <a:alphaModFix/>
          </a:blip>
          <a:srcRect b="0" l="0" r="0" t="0"/>
          <a:stretch/>
        </p:blipFill>
        <p:spPr>
          <a:xfrm>
            <a:off x="4924674" y="3995057"/>
            <a:ext cx="2025129" cy="2084691"/>
          </a:xfrm>
          <a:prstGeom prst="rect">
            <a:avLst/>
          </a:prstGeom>
          <a:noFill/>
          <a:ln>
            <a:noFill/>
          </a:ln>
        </p:spPr>
      </p:pic>
      <p:sp>
        <p:nvSpPr>
          <p:cNvPr id="657" name="Google Shape;657;p88"/>
          <p:cNvSpPr txBox="1"/>
          <p:nvPr/>
        </p:nvSpPr>
        <p:spPr>
          <a:xfrm>
            <a:off x="781155" y="773275"/>
            <a:ext cx="10017183" cy="7528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Play"/>
              <a:buNone/>
            </a:pPr>
            <a:r>
              <a:rPr b="1" i="0" lang="es" sz="3200" u="none" cap="none" strike="noStrike">
                <a:solidFill>
                  <a:srgbClr val="002060"/>
                </a:solidFill>
                <a:latin typeface="Arial"/>
                <a:ea typeface="Arial"/>
                <a:cs typeface="Arial"/>
                <a:sym typeface="Arial"/>
              </a:rPr>
              <a:t>Configuración del sitio NO Estándar</a:t>
            </a:r>
            <a:endParaRPr b="1" i="0" sz="3200" u="none" cap="none" strike="noStrik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89"/>
          <p:cNvSpPr txBox="1"/>
          <p:nvPr>
            <p:ph idx="4294967295" type="title"/>
          </p:nvPr>
        </p:nvSpPr>
        <p:spPr>
          <a:xfrm>
            <a:off x="620486" y="745378"/>
            <a:ext cx="11081657" cy="69151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b="1" lang="es" sz="3200">
                <a:solidFill>
                  <a:srgbClr val="002060"/>
                </a:solidFill>
                <a:latin typeface="Arial"/>
                <a:ea typeface="Arial"/>
                <a:cs typeface="Arial"/>
                <a:sym typeface="Arial"/>
              </a:rPr>
              <a:t>Árbol de decisión del protocolo</a:t>
            </a:r>
            <a:endParaRPr b="1" sz="3200">
              <a:latin typeface="Arial"/>
              <a:ea typeface="Arial"/>
              <a:cs typeface="Arial"/>
              <a:sym typeface="Arial"/>
            </a:endParaRPr>
          </a:p>
        </p:txBody>
      </p:sp>
      <p:sp>
        <p:nvSpPr>
          <p:cNvPr id="663" name="Google Shape;663;p89"/>
          <p:cNvSpPr txBox="1"/>
          <p:nvPr/>
        </p:nvSpPr>
        <p:spPr>
          <a:xfrm>
            <a:off x="2799556" y="1320574"/>
            <a:ext cx="6592888" cy="357005"/>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100000"/>
              </a:lnSpc>
              <a:spcBef>
                <a:spcPts val="0"/>
              </a:spcBef>
              <a:spcAft>
                <a:spcPts val="0"/>
              </a:spcAft>
              <a:buClr>
                <a:srgbClr val="000000"/>
              </a:buClr>
              <a:buSzPct val="100000"/>
              <a:buFont typeface="Arial"/>
              <a:buNone/>
            </a:pPr>
            <a:r>
              <a:rPr b="0" i="0" lang="es" sz="2400" u="none" cap="none" strike="noStrike">
                <a:solidFill>
                  <a:schemeClr val="dk1"/>
                </a:solidFill>
                <a:latin typeface="Arial"/>
                <a:ea typeface="Arial"/>
                <a:cs typeface="Arial"/>
                <a:sym typeface="Arial"/>
              </a:rPr>
              <a:t>Determine qué vegetación medirá</a:t>
            </a:r>
            <a:endParaRPr/>
          </a:p>
        </p:txBody>
      </p:sp>
      <p:sp>
        <p:nvSpPr>
          <p:cNvPr id="664" name="Google Shape;664;p89"/>
          <p:cNvSpPr txBox="1"/>
          <p:nvPr/>
        </p:nvSpPr>
        <p:spPr>
          <a:xfrm>
            <a:off x="7761515" y="1891950"/>
            <a:ext cx="4176452"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*¿No está seguro de qué tan grandes son los árboles? Consulte el Protocolo </a:t>
            </a:r>
            <a:r>
              <a:rPr b="0" i="0" lang="es" sz="1400" u="sng" cap="none" strike="noStrike">
                <a:solidFill>
                  <a:srgbClr val="000000"/>
                </a:solidFill>
                <a:latin typeface="Arial"/>
                <a:ea typeface="Arial"/>
                <a:cs typeface="Arial"/>
                <a:sym typeface="Arial"/>
                <a:hlinkClick r:id="rId3">
                  <a:extLst>
                    <a:ext uri="{A12FA001-AC4F-418D-AE19-62706E023703}">
                      <ahyp:hlinkClr val="tx"/>
                    </a:ext>
                  </a:extLst>
                </a:hlinkClick>
              </a:rPr>
              <a:t>‘Cómo medir árboles</a:t>
            </a:r>
            <a:r>
              <a:rPr b="0" i="0" lang="es" sz="1400" u="none" cap="none" strike="noStrike">
                <a:solidFill>
                  <a:srgbClr val="000000"/>
                </a:solidFill>
                <a:latin typeface="Arial"/>
                <a:ea typeface="Arial"/>
                <a:cs typeface="Arial"/>
                <a:sym typeface="Arial"/>
              </a:rPr>
              <a:t>' para obtener instrucciones sobre medidas precisas de circunferencia.</a:t>
            </a:r>
            <a:endParaRPr b="0" i="0" sz="1400" u="none" cap="none" strike="noStrike">
              <a:solidFill>
                <a:srgbClr val="000000"/>
              </a:solidFill>
              <a:latin typeface="Arial"/>
              <a:ea typeface="Arial"/>
              <a:cs typeface="Arial"/>
              <a:sym typeface="Arial"/>
            </a:endParaRPr>
          </a:p>
        </p:txBody>
      </p:sp>
      <p:sp>
        <p:nvSpPr>
          <p:cNvPr id="665" name="Google Shape;665;p89"/>
          <p:cNvSpPr txBox="1"/>
          <p:nvPr/>
        </p:nvSpPr>
        <p:spPr>
          <a:xfrm>
            <a:off x="4452257" y="5412028"/>
            <a:ext cx="3287485" cy="520912"/>
          </a:xfrm>
          <a:prstGeom prst="rect">
            <a:avLst/>
          </a:prstGeom>
          <a:noFill/>
          <a:ln>
            <a:noFill/>
          </a:ln>
        </p:spPr>
        <p:txBody>
          <a:bodyPr anchorCtr="0" anchor="t" bIns="45700" lIns="91425" spcFirstLastPara="1" rIns="91425" wrap="square" tIns="45700">
            <a:spAutoFit/>
          </a:bodyPr>
          <a:lstStyle/>
          <a:p>
            <a:pPr indent="0" lvl="0" marL="0" marR="0" rtl="0" algn="ctr">
              <a:lnSpc>
                <a:spcPct val="91666"/>
              </a:lnSpc>
              <a:spcBef>
                <a:spcPts val="0"/>
              </a:spcBef>
              <a:spcAft>
                <a:spcPts val="0"/>
              </a:spcAft>
              <a:buNone/>
            </a:pPr>
            <a:r>
              <a:rPr b="1" i="0" lang="es" sz="1200" u="none" cap="none" strike="noStrike">
                <a:solidFill>
                  <a:srgbClr val="7F7F7F"/>
                </a:solidFill>
                <a:latin typeface="Calibri"/>
                <a:ea typeface="Calibri"/>
                <a:cs typeface="Calibri"/>
                <a:sym typeface="Calibri"/>
              </a:rPr>
              <a:t>El cuadro al final de cada ruta indica los protocolos que debe completar para su sitio de muestra en función de la vegetación presente</a:t>
            </a:r>
            <a:endParaRPr b="1" i="0" sz="1200" u="none" cap="none" strike="noStrike">
              <a:solidFill>
                <a:srgbClr val="7F7F7F"/>
              </a:solidFill>
              <a:latin typeface="Calibri"/>
              <a:ea typeface="Calibri"/>
              <a:cs typeface="Calibri"/>
              <a:sym typeface="Calibri"/>
            </a:endParaRPr>
          </a:p>
        </p:txBody>
      </p:sp>
      <p:pic>
        <p:nvPicPr>
          <p:cNvPr id="666" name="Google Shape;666;p89"/>
          <p:cNvPicPr preferRelativeResize="0"/>
          <p:nvPr/>
        </p:nvPicPr>
        <p:blipFill rotWithShape="1">
          <a:blip r:embed="rId4">
            <a:alphaModFix/>
          </a:blip>
          <a:srcRect b="0" l="0" r="0" t="0"/>
          <a:stretch/>
        </p:blipFill>
        <p:spPr>
          <a:xfrm>
            <a:off x="466022" y="1677579"/>
            <a:ext cx="6849179" cy="429334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descr="Amplified image of the West Quadrant of coordinate plane." id="671" name="Google Shape;671;p90"/>
          <p:cNvPicPr preferRelativeResize="0"/>
          <p:nvPr/>
        </p:nvPicPr>
        <p:blipFill rotWithShape="1">
          <a:blip r:embed="rId3">
            <a:alphaModFix/>
          </a:blip>
          <a:srcRect b="51594" l="0" r="54233" t="0"/>
          <a:stretch/>
        </p:blipFill>
        <p:spPr>
          <a:xfrm>
            <a:off x="5423080" y="3429000"/>
            <a:ext cx="2514126" cy="2359493"/>
          </a:xfrm>
          <a:prstGeom prst="rect">
            <a:avLst/>
          </a:prstGeom>
          <a:noFill/>
          <a:ln>
            <a:noFill/>
          </a:ln>
        </p:spPr>
      </p:pic>
      <p:sp>
        <p:nvSpPr>
          <p:cNvPr id="672" name="Google Shape;672;p90"/>
          <p:cNvSpPr txBox="1"/>
          <p:nvPr/>
        </p:nvSpPr>
        <p:spPr>
          <a:xfrm>
            <a:off x="824652" y="1667781"/>
            <a:ext cx="10527089" cy="1582934"/>
          </a:xfrm>
          <a:prstGeom prst="rect">
            <a:avLst/>
          </a:prstGeom>
          <a:noFill/>
          <a:ln>
            <a:noFill/>
          </a:ln>
        </p:spPr>
        <p:txBody>
          <a:bodyPr anchorCtr="0" anchor="t" bIns="45700" lIns="91425" spcFirstLastPara="1" rIns="91425" wrap="square" tIns="45700">
            <a:normAutofit fontScale="77500" lnSpcReduction="20000"/>
          </a:bodyPr>
          <a:lstStyle/>
          <a:p>
            <a:pPr indent="-445793" lvl="0" marL="457223" marR="0" rtl="0" algn="l">
              <a:lnSpc>
                <a:spcPct val="100000"/>
              </a:lnSpc>
              <a:spcBef>
                <a:spcPts val="0"/>
              </a:spcBef>
              <a:spcAft>
                <a:spcPts val="0"/>
              </a:spcAft>
              <a:buClr>
                <a:srgbClr val="000000"/>
              </a:buClr>
              <a:buSzPct val="100000"/>
              <a:buFont typeface="Montserrat"/>
              <a:buAutoNum type="arabicPeriod"/>
            </a:pPr>
            <a:r>
              <a:rPr i="0" lang="es" sz="2400" u="none" cap="none" strike="noStrike">
                <a:solidFill>
                  <a:srgbClr val="002060"/>
                </a:solidFill>
                <a:latin typeface="Montserrat"/>
                <a:ea typeface="Montserrat"/>
                <a:cs typeface="Montserrat"/>
                <a:sym typeface="Montserrat"/>
              </a:rPr>
              <a:t>Mapeo de imágenes aéreas: los estudiantes dibujan círculos alrededor de árboles y arbustos visibles en una imagen aérea de Google Earth. Diseñe un sistema de nomenclatura/numeración para sus árboles.</a:t>
            </a:r>
            <a:endParaRPr>
              <a:latin typeface="Montserrat"/>
              <a:ea typeface="Montserrat"/>
              <a:cs typeface="Montserrat"/>
              <a:sym typeface="Montserrat"/>
            </a:endParaRPr>
          </a:p>
          <a:p>
            <a:pPr indent="-445793" lvl="0" marL="457223" marR="0" rtl="0" algn="l">
              <a:lnSpc>
                <a:spcPct val="100000"/>
              </a:lnSpc>
              <a:spcBef>
                <a:spcPts val="1000"/>
              </a:spcBef>
              <a:spcAft>
                <a:spcPts val="0"/>
              </a:spcAft>
              <a:buClr>
                <a:srgbClr val="000000"/>
              </a:buClr>
              <a:buSzPct val="100000"/>
              <a:buFont typeface="Montserrat"/>
              <a:buAutoNum type="arabicPeriod"/>
            </a:pPr>
            <a:r>
              <a:rPr i="0" lang="es" sz="2400" u="none" cap="none" strike="noStrike">
                <a:solidFill>
                  <a:srgbClr val="002060"/>
                </a:solidFill>
                <a:latin typeface="Montserrat"/>
                <a:ea typeface="Montserrat"/>
                <a:cs typeface="Montserrat"/>
                <a:sym typeface="Montserrat"/>
              </a:rPr>
              <a:t>Divida la clase en equipos de cuatro cuadrantes. Subdivida el equipo del cuadrante en equipos de Registro de datos, Verificación de árboles e Identificación de especies.</a:t>
            </a:r>
            <a:endParaRPr i="0" sz="2400" u="none" cap="none" strike="noStrike">
              <a:solidFill>
                <a:srgbClr val="002060"/>
              </a:solidFill>
              <a:latin typeface="Montserrat"/>
              <a:ea typeface="Montserrat"/>
              <a:cs typeface="Montserrat"/>
              <a:sym typeface="Montserrat"/>
            </a:endParaRPr>
          </a:p>
        </p:txBody>
      </p:sp>
      <p:pic>
        <p:nvPicPr>
          <p:cNvPr descr="Image of coordinates plane, first quadrant has a medium rectangle, second quadrant has part of medium rectangle next to a small rectangle; third quadrant has a medium rectangle and a small part of the medium rectangle that is also on the second quadrant; fourth quadrant has a big square." id="673" name="Google Shape;673;p90"/>
          <p:cNvPicPr preferRelativeResize="0"/>
          <p:nvPr/>
        </p:nvPicPr>
        <p:blipFill rotWithShape="1">
          <a:blip r:embed="rId3">
            <a:alphaModFix/>
          </a:blip>
          <a:srcRect b="0" l="0" r="0" t="0"/>
          <a:stretch/>
        </p:blipFill>
        <p:spPr>
          <a:xfrm>
            <a:off x="2762702" y="3879333"/>
            <a:ext cx="2163016" cy="1919296"/>
          </a:xfrm>
          <a:prstGeom prst="rect">
            <a:avLst/>
          </a:prstGeom>
          <a:noFill/>
          <a:ln>
            <a:noFill/>
          </a:ln>
        </p:spPr>
      </p:pic>
      <p:sp>
        <p:nvSpPr>
          <p:cNvPr id="674" name="Google Shape;674;p90"/>
          <p:cNvSpPr txBox="1"/>
          <p:nvPr/>
        </p:nvSpPr>
        <p:spPr>
          <a:xfrm>
            <a:off x="2893534" y="4108998"/>
            <a:ext cx="82426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1200" u="none" cap="none" strike="noStrike">
                <a:solidFill>
                  <a:srgbClr val="000000"/>
                </a:solidFill>
                <a:latin typeface="Arial"/>
                <a:ea typeface="Arial"/>
                <a:cs typeface="Arial"/>
                <a:sym typeface="Arial"/>
              </a:rPr>
              <a:t>West</a:t>
            </a:r>
            <a:endParaRPr/>
          </a:p>
          <a:p>
            <a:pPr indent="0" lvl="0" marL="0" marR="0" rtl="0" algn="ctr">
              <a:lnSpc>
                <a:spcPct val="100000"/>
              </a:lnSpc>
              <a:spcBef>
                <a:spcPts val="0"/>
              </a:spcBef>
              <a:spcAft>
                <a:spcPts val="0"/>
              </a:spcAft>
              <a:buNone/>
            </a:pPr>
            <a:r>
              <a:rPr b="0" i="0" lang="es" sz="1200" u="none" cap="none" strike="noStrike">
                <a:solidFill>
                  <a:srgbClr val="000000"/>
                </a:solidFill>
                <a:latin typeface="Arial"/>
                <a:ea typeface="Arial"/>
                <a:cs typeface="Arial"/>
                <a:sym typeface="Arial"/>
              </a:rPr>
              <a:t>Quadrant</a:t>
            </a:r>
            <a:endParaRPr/>
          </a:p>
        </p:txBody>
      </p:sp>
      <p:sp>
        <p:nvSpPr>
          <p:cNvPr id="675" name="Google Shape;675;p90"/>
          <p:cNvSpPr txBox="1"/>
          <p:nvPr/>
        </p:nvSpPr>
        <p:spPr>
          <a:xfrm>
            <a:off x="3758691" y="4088852"/>
            <a:ext cx="82426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1200" u="none" cap="none" strike="noStrike">
                <a:solidFill>
                  <a:srgbClr val="000000"/>
                </a:solidFill>
                <a:latin typeface="Arial"/>
                <a:ea typeface="Arial"/>
                <a:cs typeface="Arial"/>
                <a:sym typeface="Arial"/>
              </a:rPr>
              <a:t>North</a:t>
            </a:r>
            <a:endParaRPr/>
          </a:p>
          <a:p>
            <a:pPr indent="0" lvl="0" marL="0" marR="0" rtl="0" algn="ctr">
              <a:lnSpc>
                <a:spcPct val="100000"/>
              </a:lnSpc>
              <a:spcBef>
                <a:spcPts val="0"/>
              </a:spcBef>
              <a:spcAft>
                <a:spcPts val="0"/>
              </a:spcAft>
              <a:buNone/>
            </a:pPr>
            <a:r>
              <a:rPr b="0" i="0" lang="es" sz="1200" u="none" cap="none" strike="noStrike">
                <a:solidFill>
                  <a:srgbClr val="000000"/>
                </a:solidFill>
                <a:latin typeface="Arial"/>
                <a:ea typeface="Arial"/>
                <a:cs typeface="Arial"/>
                <a:sym typeface="Arial"/>
              </a:rPr>
              <a:t>Quadrant</a:t>
            </a:r>
            <a:endParaRPr/>
          </a:p>
        </p:txBody>
      </p:sp>
      <p:sp>
        <p:nvSpPr>
          <p:cNvPr id="676" name="Google Shape;676;p90"/>
          <p:cNvSpPr txBox="1"/>
          <p:nvPr/>
        </p:nvSpPr>
        <p:spPr>
          <a:xfrm>
            <a:off x="3669964" y="4996848"/>
            <a:ext cx="82426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1200" u="none" cap="none" strike="noStrike">
                <a:solidFill>
                  <a:srgbClr val="000000"/>
                </a:solidFill>
                <a:latin typeface="Arial"/>
                <a:ea typeface="Arial"/>
                <a:cs typeface="Arial"/>
                <a:sym typeface="Arial"/>
              </a:rPr>
              <a:t>East</a:t>
            </a:r>
            <a:endParaRPr/>
          </a:p>
          <a:p>
            <a:pPr indent="0" lvl="0" marL="0" marR="0" rtl="0" algn="ctr">
              <a:lnSpc>
                <a:spcPct val="100000"/>
              </a:lnSpc>
              <a:spcBef>
                <a:spcPts val="0"/>
              </a:spcBef>
              <a:spcAft>
                <a:spcPts val="0"/>
              </a:spcAft>
              <a:buNone/>
            </a:pPr>
            <a:r>
              <a:rPr b="0" i="0" lang="es" sz="1200" u="none" cap="none" strike="noStrike">
                <a:solidFill>
                  <a:srgbClr val="000000"/>
                </a:solidFill>
                <a:latin typeface="Arial"/>
                <a:ea typeface="Arial"/>
                <a:cs typeface="Arial"/>
                <a:sym typeface="Arial"/>
              </a:rPr>
              <a:t>Quadrant</a:t>
            </a:r>
            <a:endParaRPr/>
          </a:p>
        </p:txBody>
      </p:sp>
      <p:sp>
        <p:nvSpPr>
          <p:cNvPr id="677" name="Google Shape;677;p90"/>
          <p:cNvSpPr txBox="1"/>
          <p:nvPr/>
        </p:nvSpPr>
        <p:spPr>
          <a:xfrm>
            <a:off x="2947691" y="4976002"/>
            <a:ext cx="82426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1200" u="none" cap="none" strike="noStrike">
                <a:solidFill>
                  <a:srgbClr val="000000"/>
                </a:solidFill>
                <a:latin typeface="Arial"/>
                <a:ea typeface="Arial"/>
                <a:cs typeface="Arial"/>
                <a:sym typeface="Arial"/>
              </a:rPr>
              <a:t>South</a:t>
            </a:r>
            <a:endParaRPr/>
          </a:p>
          <a:p>
            <a:pPr indent="0" lvl="0" marL="0" marR="0" rtl="0" algn="ctr">
              <a:lnSpc>
                <a:spcPct val="100000"/>
              </a:lnSpc>
              <a:spcBef>
                <a:spcPts val="0"/>
              </a:spcBef>
              <a:spcAft>
                <a:spcPts val="0"/>
              </a:spcAft>
              <a:buNone/>
            </a:pPr>
            <a:r>
              <a:rPr b="0" i="0" lang="es" sz="1200" u="none" cap="none" strike="noStrike">
                <a:solidFill>
                  <a:srgbClr val="000000"/>
                </a:solidFill>
                <a:latin typeface="Arial"/>
                <a:ea typeface="Arial"/>
                <a:cs typeface="Arial"/>
                <a:sym typeface="Arial"/>
              </a:rPr>
              <a:t>Quadrant</a:t>
            </a:r>
            <a:endParaRPr/>
          </a:p>
        </p:txBody>
      </p:sp>
      <p:sp>
        <p:nvSpPr>
          <p:cNvPr id="678" name="Google Shape;678;p90"/>
          <p:cNvSpPr txBox="1"/>
          <p:nvPr/>
        </p:nvSpPr>
        <p:spPr>
          <a:xfrm>
            <a:off x="3581164" y="3646877"/>
            <a:ext cx="3145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N</a:t>
            </a:r>
            <a:endParaRPr/>
          </a:p>
        </p:txBody>
      </p:sp>
      <p:sp>
        <p:nvSpPr>
          <p:cNvPr id="679" name="Google Shape;679;p90"/>
          <p:cNvSpPr txBox="1"/>
          <p:nvPr/>
        </p:nvSpPr>
        <p:spPr>
          <a:xfrm>
            <a:off x="4773862" y="4592522"/>
            <a:ext cx="3048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E</a:t>
            </a:r>
            <a:endParaRPr/>
          </a:p>
        </p:txBody>
      </p:sp>
      <p:sp>
        <p:nvSpPr>
          <p:cNvPr id="680" name="Google Shape;680;p90"/>
          <p:cNvSpPr txBox="1"/>
          <p:nvPr/>
        </p:nvSpPr>
        <p:spPr>
          <a:xfrm>
            <a:off x="3553112" y="5660358"/>
            <a:ext cx="3048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S</a:t>
            </a:r>
            <a:endParaRPr/>
          </a:p>
        </p:txBody>
      </p:sp>
      <p:sp>
        <p:nvSpPr>
          <p:cNvPr id="681" name="Google Shape;681;p90"/>
          <p:cNvSpPr txBox="1"/>
          <p:nvPr/>
        </p:nvSpPr>
        <p:spPr>
          <a:xfrm>
            <a:off x="2564334" y="4608747"/>
            <a:ext cx="35458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W</a:t>
            </a:r>
            <a:endParaRPr/>
          </a:p>
        </p:txBody>
      </p:sp>
      <p:cxnSp>
        <p:nvCxnSpPr>
          <p:cNvPr descr="Arrow pointing from upper left corner of West Quadrant, to an amplified image of West Quadrant of coordinate plane." id="682" name="Google Shape;682;p90"/>
          <p:cNvCxnSpPr/>
          <p:nvPr/>
        </p:nvCxnSpPr>
        <p:spPr>
          <a:xfrm flipH="1" rot="10800000">
            <a:off x="2917450" y="3646877"/>
            <a:ext cx="2579110" cy="349187"/>
          </a:xfrm>
          <a:prstGeom prst="straightConnector1">
            <a:avLst/>
          </a:prstGeom>
          <a:noFill/>
          <a:ln cap="flat" cmpd="sng" w="38100">
            <a:solidFill>
              <a:srgbClr val="C00000"/>
            </a:solidFill>
            <a:prstDash val="solid"/>
            <a:round/>
            <a:headEnd len="sm" w="sm" type="none"/>
            <a:tailEnd len="med" w="med" type="triangle"/>
          </a:ln>
          <a:effectLst>
            <a:outerShdw blurRad="40000" rotWithShape="0" dir="5400000" dist="23000">
              <a:srgbClr val="000000">
                <a:alpha val="34901"/>
              </a:srgbClr>
            </a:outerShdw>
          </a:effectLst>
        </p:spPr>
      </p:cxnSp>
      <p:cxnSp>
        <p:nvCxnSpPr>
          <p:cNvPr descr="Arrow going from bottom left corner of West Quadrant to an amplified image of the West Quadrant of coordinate plane." id="683" name="Google Shape;683;p90"/>
          <p:cNvCxnSpPr/>
          <p:nvPr/>
        </p:nvCxnSpPr>
        <p:spPr>
          <a:xfrm>
            <a:off x="2971607" y="4793414"/>
            <a:ext cx="2451472" cy="899015"/>
          </a:xfrm>
          <a:prstGeom prst="straightConnector1">
            <a:avLst/>
          </a:prstGeom>
          <a:noFill/>
          <a:ln cap="flat" cmpd="sng" w="38100">
            <a:solidFill>
              <a:srgbClr val="C00000"/>
            </a:solidFill>
            <a:prstDash val="solid"/>
            <a:round/>
            <a:headEnd len="sm" w="sm" type="none"/>
            <a:tailEnd len="med" w="med" type="triangle"/>
          </a:ln>
          <a:effectLst>
            <a:outerShdw blurRad="40000" rotWithShape="0" dir="5400000" dist="23000">
              <a:srgbClr val="000000">
                <a:alpha val="34901"/>
              </a:srgbClr>
            </a:outerShdw>
          </a:effectLst>
        </p:spPr>
      </p:cxnSp>
      <p:sp>
        <p:nvSpPr>
          <p:cNvPr id="684" name="Google Shape;684;p90"/>
          <p:cNvSpPr txBox="1"/>
          <p:nvPr/>
        </p:nvSpPr>
        <p:spPr>
          <a:xfrm>
            <a:off x="824652" y="886856"/>
            <a:ext cx="10048239" cy="751172"/>
          </a:xfrm>
          <a:prstGeom prst="rect">
            <a:avLst/>
          </a:prstGeom>
          <a:noFill/>
          <a:ln>
            <a:noFill/>
          </a:ln>
        </p:spPr>
        <p:txBody>
          <a:bodyPr anchorCtr="0" anchor="ctr" bIns="30450" lIns="60950" spcFirstLastPara="1" rIns="60950" wrap="square" tIns="30450">
            <a:normAutofit/>
          </a:bodyPr>
          <a:lstStyle/>
          <a:p>
            <a:pPr indent="0" lvl="0" marL="0" marR="0" rtl="0" algn="ctr">
              <a:lnSpc>
                <a:spcPct val="100000"/>
              </a:lnSpc>
              <a:spcBef>
                <a:spcPts val="0"/>
              </a:spcBef>
              <a:spcAft>
                <a:spcPts val="0"/>
              </a:spcAft>
              <a:buClr>
                <a:schemeClr val="dk1"/>
              </a:buClr>
              <a:buSzPts val="4400"/>
              <a:buFont typeface="Calibri"/>
              <a:buNone/>
            </a:pPr>
            <a:r>
              <a:rPr b="1" i="0" lang="es" sz="3000" u="none" cap="none" strike="noStrike">
                <a:solidFill>
                  <a:schemeClr val="dk1"/>
                </a:solidFill>
                <a:latin typeface="Arial"/>
                <a:ea typeface="Arial"/>
                <a:cs typeface="Arial"/>
                <a:sym typeface="Arial"/>
              </a:rPr>
              <a:t>Mapeo de árboles</a:t>
            </a:r>
            <a:endParaRPr b="1" i="0" sz="3000" u="none" cap="none" strike="noStrik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91"/>
          <p:cNvSpPr txBox="1"/>
          <p:nvPr/>
        </p:nvSpPr>
        <p:spPr>
          <a:xfrm>
            <a:off x="998075" y="1974075"/>
            <a:ext cx="10470900" cy="1460400"/>
          </a:xfrm>
          <a:prstGeom prst="rect">
            <a:avLst/>
          </a:prstGeom>
          <a:noFill/>
          <a:ln>
            <a:noFill/>
          </a:ln>
        </p:spPr>
        <p:txBody>
          <a:bodyPr anchorCtr="0" anchor="t" bIns="45700" lIns="91425" spcFirstLastPara="1" rIns="91425" wrap="square" tIns="45700">
            <a:normAutofit lnSpcReduction="10000"/>
          </a:bodyPr>
          <a:lstStyle/>
          <a:p>
            <a:pPr indent="-468652" lvl="0" marL="457223" marR="0" rtl="0" algn="l">
              <a:lnSpc>
                <a:spcPct val="90000"/>
              </a:lnSpc>
              <a:spcBef>
                <a:spcPts val="0"/>
              </a:spcBef>
              <a:spcAft>
                <a:spcPts val="0"/>
              </a:spcAft>
              <a:buClr>
                <a:srgbClr val="000000"/>
              </a:buClr>
              <a:buSzPts val="2400"/>
              <a:buFont typeface="Montserrat"/>
              <a:buAutoNum type="arabicPeriod" startAt="3"/>
            </a:pPr>
            <a:r>
              <a:rPr i="0" lang="es" sz="2400" u="none" cap="none" strike="noStrike">
                <a:solidFill>
                  <a:schemeClr val="dk1"/>
                </a:solidFill>
                <a:latin typeface="Montserrat"/>
                <a:ea typeface="Montserrat"/>
                <a:cs typeface="Montserrat"/>
                <a:sym typeface="Montserrat"/>
              </a:rPr>
              <a:t>Verifique los árboles a partir de la imagen aérea e identifique el género y la especie.</a:t>
            </a:r>
            <a:endParaRPr>
              <a:latin typeface="Montserrat"/>
              <a:ea typeface="Montserrat"/>
              <a:cs typeface="Montserrat"/>
              <a:sym typeface="Montserrat"/>
            </a:endParaRPr>
          </a:p>
          <a:p>
            <a:pPr indent="-468652" lvl="0" marL="457222" marR="0" rtl="0" algn="l">
              <a:lnSpc>
                <a:spcPct val="90000"/>
              </a:lnSpc>
              <a:spcBef>
                <a:spcPts val="1000"/>
              </a:spcBef>
              <a:spcAft>
                <a:spcPts val="1000"/>
              </a:spcAft>
              <a:buClr>
                <a:srgbClr val="000000"/>
              </a:buClr>
              <a:buSzPts val="2400"/>
              <a:buFont typeface="Montserrat"/>
              <a:buAutoNum type="arabicPeriod" startAt="3"/>
            </a:pPr>
            <a:r>
              <a:rPr i="0" lang="es" sz="2400" u="none" cap="none" strike="noStrike">
                <a:solidFill>
                  <a:schemeClr val="dk1"/>
                </a:solidFill>
                <a:latin typeface="Montserrat"/>
                <a:ea typeface="Montserrat"/>
                <a:cs typeface="Montserrat"/>
                <a:sym typeface="Montserrat"/>
              </a:rPr>
              <a:t>Si lo completa junto con el protocolo de circunferencia del árbol, también medirá la circunferencia en este momento.</a:t>
            </a:r>
            <a:endParaRPr i="0" sz="2400" u="none" cap="none" strike="noStrike">
              <a:solidFill>
                <a:srgbClr val="000000"/>
              </a:solidFill>
              <a:latin typeface="Montserrat"/>
              <a:ea typeface="Montserrat"/>
              <a:cs typeface="Montserrat"/>
              <a:sym typeface="Montserrat"/>
            </a:endParaRPr>
          </a:p>
        </p:txBody>
      </p:sp>
      <p:graphicFrame>
        <p:nvGraphicFramePr>
          <p:cNvPr id="691" name="Google Shape;691;p91"/>
          <p:cNvGraphicFramePr/>
          <p:nvPr/>
        </p:nvGraphicFramePr>
        <p:xfrm>
          <a:off x="1593177" y="3766457"/>
          <a:ext cx="3000000" cy="3000000"/>
        </p:xfrm>
        <a:graphic>
          <a:graphicData uri="http://schemas.openxmlformats.org/drawingml/2006/table">
            <a:tbl>
              <a:tblPr bandRow="1" firstRow="1">
                <a:noFill/>
                <a:tableStyleId>{EC622C35-E640-43F4-97E3-A2144FD7B9FB}</a:tableStyleId>
              </a:tblPr>
              <a:tblGrid>
                <a:gridCol w="1204650"/>
                <a:gridCol w="1606200"/>
                <a:gridCol w="2359100"/>
                <a:gridCol w="1968975"/>
                <a:gridCol w="2141825"/>
              </a:tblGrid>
              <a:tr h="398075">
                <a:tc gridSpan="2">
                  <a:txBody>
                    <a:bodyPr/>
                    <a:lstStyle/>
                    <a:p>
                      <a:pPr indent="0" lvl="0" marL="0" marR="0" rtl="0" algn="ctr">
                        <a:lnSpc>
                          <a:spcPct val="100000"/>
                        </a:lnSpc>
                        <a:spcBef>
                          <a:spcPts val="0"/>
                        </a:spcBef>
                        <a:spcAft>
                          <a:spcPts val="0"/>
                        </a:spcAft>
                        <a:buNone/>
                      </a:pPr>
                      <a:r>
                        <a:rPr lang="es" sz="1600" u="none" cap="none" strike="noStrike">
                          <a:latin typeface="Montserrat"/>
                          <a:ea typeface="Montserrat"/>
                          <a:cs typeface="Montserrat"/>
                          <a:sym typeface="Montserrat"/>
                        </a:rPr>
                        <a:t>Árbol #s</a:t>
                      </a:r>
                      <a:endParaRPr sz="1600" u="none" cap="none" strike="noStrike">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t/>
                      </a:r>
                      <a:endParaRPr sz="1600" u="none" cap="none" strike="noStrike">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 sz="1600" u="none" cap="none" strike="noStrike">
                          <a:latin typeface="Montserrat"/>
                          <a:ea typeface="Montserrat"/>
                          <a:cs typeface="Montserrat"/>
                          <a:sym typeface="Montserrat"/>
                        </a:rPr>
                        <a:t>Año de colección #: 1</a:t>
                      </a:r>
                      <a:endParaRPr>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07300">
                <a:tc>
                  <a:txBody>
                    <a:bodyPr/>
                    <a:lstStyle/>
                    <a:p>
                      <a:pPr indent="0" lvl="0" marL="0" marR="0" rtl="0" algn="l">
                        <a:lnSpc>
                          <a:spcPct val="100000"/>
                        </a:lnSpc>
                        <a:spcBef>
                          <a:spcPts val="0"/>
                        </a:spcBef>
                        <a:spcAft>
                          <a:spcPts val="0"/>
                        </a:spcAft>
                        <a:buNone/>
                      </a:pPr>
                      <a:r>
                        <a:t/>
                      </a:r>
                      <a:endParaRPr sz="1400" u="none" cap="none" strike="noStrike">
                        <a:latin typeface="Montserrat"/>
                        <a:ea typeface="Montserrat"/>
                        <a:cs typeface="Montserrat"/>
                        <a:sym typeface="Montserrat"/>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600" u="none" cap="none" strike="noStrike">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lang="es" sz="1600" u="none" cap="none" strike="noStrike">
                          <a:latin typeface="Montserrat"/>
                          <a:ea typeface="Montserrat"/>
                          <a:cs typeface="Montserrat"/>
                          <a:sym typeface="Montserrat"/>
                        </a:rPr>
                        <a:t>Fecha:</a:t>
                      </a:r>
                      <a:endParaRPr>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 sz="1600" u="none" cap="none" strike="noStrike">
                          <a:latin typeface="Montserrat"/>
                          <a:ea typeface="Montserrat"/>
                          <a:cs typeface="Montserrat"/>
                          <a:sym typeface="Montserrat"/>
                        </a:rPr>
                        <a:t>2011</a:t>
                      </a:r>
                      <a:endParaRPr>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65675">
                <a:tc>
                  <a:txBody>
                    <a:bodyPr/>
                    <a:lstStyle/>
                    <a:p>
                      <a:pPr indent="0" lvl="0" marL="0" marR="0" rtl="0" algn="l">
                        <a:lnSpc>
                          <a:spcPct val="100000"/>
                        </a:lnSpc>
                        <a:spcBef>
                          <a:spcPts val="0"/>
                        </a:spcBef>
                        <a:spcAft>
                          <a:spcPts val="0"/>
                        </a:spcAft>
                        <a:buNone/>
                      </a:pPr>
                      <a:r>
                        <a:rPr lang="es" sz="1400" u="none" cap="none" strike="noStrike">
                          <a:latin typeface="Montserrat"/>
                          <a:ea typeface="Montserrat"/>
                          <a:cs typeface="Montserrat"/>
                          <a:sym typeface="Montserrat"/>
                        </a:rPr>
                        <a:t>Árbol #</a:t>
                      </a:r>
                      <a:endParaRPr>
                        <a:latin typeface="Montserrat"/>
                        <a:ea typeface="Montserrat"/>
                        <a:cs typeface="Montserrat"/>
                        <a:sym typeface="Montserrat"/>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 sz="1600" u="none" cap="none" strike="noStrike">
                          <a:latin typeface="Montserrat"/>
                          <a:ea typeface="Montserrat"/>
                          <a:cs typeface="Montserrat"/>
                          <a:sym typeface="Montserrat"/>
                        </a:rPr>
                        <a:t>Notas</a:t>
                      </a:r>
                      <a:endParaRPr>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 sz="1600" u="none" cap="none" strike="noStrike">
                          <a:latin typeface="Montserrat"/>
                          <a:ea typeface="Montserrat"/>
                          <a:cs typeface="Montserrat"/>
                          <a:sym typeface="Montserrat"/>
                        </a:rPr>
                        <a:t>Nombre</a:t>
                      </a:r>
                      <a:r>
                        <a:rPr lang="es" sz="1600" u="none" cap="none" strike="noStrike">
                          <a:latin typeface="Montserrat"/>
                          <a:ea typeface="Montserrat"/>
                          <a:cs typeface="Montserrat"/>
                          <a:sym typeface="Montserrat"/>
                        </a:rPr>
                        <a:t> científico específico</a:t>
                      </a:r>
                      <a:endParaRPr sz="1600" u="none" cap="none" strike="noStrike">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 sz="1600" u="none" cap="none" strike="noStrike">
                          <a:latin typeface="Montserrat"/>
                          <a:ea typeface="Montserrat"/>
                          <a:cs typeface="Montserrat"/>
                          <a:sym typeface="Montserrat"/>
                        </a:rPr>
                        <a:t>Grupo</a:t>
                      </a:r>
                      <a:r>
                        <a:rPr lang="es" sz="1600" u="none" cap="none" strike="noStrike">
                          <a:latin typeface="Montserrat"/>
                          <a:ea typeface="Montserrat"/>
                          <a:cs typeface="Montserrat"/>
                          <a:sym typeface="Montserrat"/>
                        </a:rPr>
                        <a:t> de especies</a:t>
                      </a:r>
                      <a:endParaRPr sz="1600" u="none" cap="none" strike="noStrike">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 sz="1600" u="none" cap="none" strike="noStrike">
                          <a:latin typeface="Montserrat"/>
                          <a:ea typeface="Montserrat"/>
                          <a:cs typeface="Montserrat"/>
                          <a:sym typeface="Montserrat"/>
                        </a:rPr>
                        <a:t>CBH (cm)</a:t>
                      </a:r>
                      <a:endParaRPr>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8075">
                <a:tc>
                  <a:txBody>
                    <a:bodyPr/>
                    <a:lstStyle/>
                    <a:p>
                      <a:pPr indent="0" lvl="0" marL="0" marR="0" rtl="0" algn="l">
                        <a:lnSpc>
                          <a:spcPct val="100000"/>
                        </a:lnSpc>
                        <a:spcBef>
                          <a:spcPts val="0"/>
                        </a:spcBef>
                        <a:spcAft>
                          <a:spcPts val="0"/>
                        </a:spcAft>
                        <a:buNone/>
                      </a:pPr>
                      <a:r>
                        <a:rPr lang="es" sz="1400" u="none" cap="none" strike="noStrike">
                          <a:latin typeface="Montserrat"/>
                          <a:ea typeface="Montserrat"/>
                          <a:cs typeface="Montserrat"/>
                          <a:sym typeface="Montserrat"/>
                        </a:rPr>
                        <a:t>NE</a:t>
                      </a:r>
                      <a:r>
                        <a:rPr lang="es" sz="1400" u="none" cap="none" strike="noStrike">
                          <a:latin typeface="Montserrat"/>
                          <a:ea typeface="Montserrat"/>
                          <a:cs typeface="Montserrat"/>
                          <a:sym typeface="Montserrat"/>
                        </a:rPr>
                        <a:t> 1</a:t>
                      </a:r>
                      <a:endParaRPr sz="1400" u="none" cap="none" strike="noStrike">
                        <a:latin typeface="Montserrat"/>
                        <a:ea typeface="Montserrat"/>
                        <a:cs typeface="Montserrat"/>
                        <a:sym typeface="Montserrat"/>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 sz="1600" u="none" cap="none" strike="noStrike">
                          <a:latin typeface="Montserrat"/>
                          <a:ea typeface="Montserrat"/>
                          <a:cs typeface="Montserrat"/>
                          <a:sym typeface="Montserrat"/>
                        </a:rPr>
                        <a:t>Maple Rojo</a:t>
                      </a:r>
                      <a:endParaRPr>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 sz="1600" u="none" cap="none" strike="noStrike">
                          <a:latin typeface="Montserrat"/>
                          <a:ea typeface="Montserrat"/>
                          <a:cs typeface="Montserrat"/>
                          <a:sym typeface="Montserrat"/>
                        </a:rPr>
                        <a:t>Acer rubrum</a:t>
                      </a:r>
                      <a:endParaRPr sz="1600" u="none" cap="none" strike="noStrike">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 sz="1600" u="none" cap="none" strike="noStrike">
                          <a:latin typeface="Montserrat"/>
                          <a:ea typeface="Montserrat"/>
                          <a:cs typeface="Montserrat"/>
                          <a:sym typeface="Montserrat"/>
                        </a:rPr>
                        <a:t>Roble</a:t>
                      </a:r>
                      <a:r>
                        <a:rPr lang="es" sz="1600" u="none" cap="none" strike="noStrike">
                          <a:latin typeface="Montserrat"/>
                          <a:ea typeface="Montserrat"/>
                          <a:cs typeface="Montserrat"/>
                          <a:sym typeface="Montserrat"/>
                        </a:rPr>
                        <a:t> de arce</a:t>
                      </a:r>
                      <a:endParaRPr sz="1600" u="none" cap="none" strike="noStrike">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 sz="1600" u="none" cap="none" strike="noStrike">
                          <a:latin typeface="Montserrat"/>
                          <a:ea typeface="Montserrat"/>
                          <a:cs typeface="Montserrat"/>
                          <a:sym typeface="Montserrat"/>
                        </a:rPr>
                        <a:t>40</a:t>
                      </a:r>
                      <a:endParaRPr>
                        <a:latin typeface="Montserrat"/>
                        <a:ea typeface="Montserrat"/>
                        <a:cs typeface="Montserrat"/>
                        <a:sym typeface="Montserrat"/>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692" name="Google Shape;692;p91"/>
          <p:cNvSpPr txBox="1"/>
          <p:nvPr/>
        </p:nvSpPr>
        <p:spPr>
          <a:xfrm>
            <a:off x="825706" y="1151976"/>
            <a:ext cx="10048239" cy="751172"/>
          </a:xfrm>
          <a:prstGeom prst="rect">
            <a:avLst/>
          </a:prstGeom>
          <a:noFill/>
          <a:ln>
            <a:noFill/>
          </a:ln>
        </p:spPr>
        <p:txBody>
          <a:bodyPr anchorCtr="0" anchor="ctr" bIns="30450" lIns="60950" spcFirstLastPara="1" rIns="60950" wrap="square" tIns="30450">
            <a:normAutofit/>
          </a:bodyPr>
          <a:lstStyle/>
          <a:p>
            <a:pPr indent="0" lvl="0" marL="0" marR="0" rtl="0" algn="ctr">
              <a:lnSpc>
                <a:spcPct val="100000"/>
              </a:lnSpc>
              <a:spcBef>
                <a:spcPts val="0"/>
              </a:spcBef>
              <a:spcAft>
                <a:spcPts val="0"/>
              </a:spcAft>
              <a:buClr>
                <a:schemeClr val="dk1"/>
              </a:buClr>
              <a:buSzPts val="4400"/>
              <a:buFont typeface="Calibri"/>
              <a:buNone/>
            </a:pPr>
            <a:r>
              <a:rPr b="1" i="0" lang="es" sz="3000" u="none" cap="none" strike="noStrike">
                <a:solidFill>
                  <a:srgbClr val="002060"/>
                </a:solidFill>
                <a:latin typeface="Arial"/>
                <a:ea typeface="Arial"/>
                <a:cs typeface="Arial"/>
                <a:sym typeface="Arial"/>
              </a:rPr>
              <a:t>Mapeo de árboles</a:t>
            </a:r>
            <a:endParaRPr b="1" i="0" sz="3000" u="none" cap="none" strike="noStrike">
              <a:solidFill>
                <a:schemeClr val="dk1"/>
              </a:solidFill>
              <a:latin typeface="Arial"/>
              <a:ea typeface="Arial"/>
              <a:cs typeface="Arial"/>
              <a:sym typeface="Arial"/>
            </a:endParaRPr>
          </a:p>
        </p:txBody>
      </p:sp>
      <p:sp>
        <p:nvSpPr>
          <p:cNvPr id="693" name="Google Shape;693;p91"/>
          <p:cNvSpPr txBox="1"/>
          <p:nvPr/>
        </p:nvSpPr>
        <p:spPr>
          <a:xfrm>
            <a:off x="7066325" y="5784075"/>
            <a:ext cx="3807600" cy="44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1"/>
                </a:solidFill>
                <a:latin typeface="Montserrat"/>
                <a:ea typeface="Montserrat"/>
                <a:cs typeface="Montserrat"/>
                <a:sym typeface="Montserrat"/>
              </a:rPr>
              <a:t>CBH Circumference at breast height</a:t>
            </a:r>
            <a:endParaRPr>
              <a:solidFill>
                <a:schemeClr val="dk1"/>
              </a:solidFill>
              <a:latin typeface="Montserrat"/>
              <a:ea typeface="Montserrat"/>
              <a:cs typeface="Montserrat"/>
              <a:sym typeface="Montserrat"/>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92"/>
          <p:cNvSpPr txBox="1"/>
          <p:nvPr>
            <p:ph idx="4294967295" type="title"/>
          </p:nvPr>
        </p:nvSpPr>
        <p:spPr>
          <a:xfrm>
            <a:off x="699590" y="980176"/>
            <a:ext cx="10190479" cy="640081"/>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b="1" lang="es" sz="3200">
                <a:solidFill>
                  <a:srgbClr val="002060"/>
                </a:solidFill>
                <a:latin typeface="Arial"/>
                <a:ea typeface="Arial"/>
                <a:cs typeface="Arial"/>
                <a:sym typeface="Arial"/>
              </a:rPr>
              <a:t>Protocolo de arbustos/árboles jóvenes</a:t>
            </a:r>
            <a:endParaRPr b="1" sz="3200">
              <a:latin typeface="Arial"/>
              <a:ea typeface="Arial"/>
              <a:cs typeface="Arial"/>
              <a:sym typeface="Arial"/>
            </a:endParaRPr>
          </a:p>
        </p:txBody>
      </p:sp>
      <p:sp>
        <p:nvSpPr>
          <p:cNvPr id="699" name="Google Shape;699;p92"/>
          <p:cNvSpPr txBox="1"/>
          <p:nvPr/>
        </p:nvSpPr>
        <p:spPr>
          <a:xfrm>
            <a:off x="786100" y="1620258"/>
            <a:ext cx="8306555" cy="4453282"/>
          </a:xfrm>
          <a:prstGeom prst="rect">
            <a:avLst/>
          </a:prstGeom>
          <a:noFill/>
          <a:ln>
            <a:noFill/>
          </a:ln>
        </p:spPr>
        <p:txBody>
          <a:bodyPr anchorCtr="0" anchor="t" bIns="45700" lIns="91425" spcFirstLastPara="1" rIns="91425" wrap="square" tIns="45700">
            <a:normAutofit/>
          </a:bodyPr>
          <a:lstStyle/>
          <a:p>
            <a:pPr indent="-228611" lvl="0" marL="228611" marR="0" rtl="0" algn="l">
              <a:lnSpc>
                <a:spcPct val="110000"/>
              </a:lnSpc>
              <a:spcBef>
                <a:spcPts val="0"/>
              </a:spcBef>
              <a:spcAft>
                <a:spcPts val="0"/>
              </a:spcAft>
              <a:buClr>
                <a:srgbClr val="002060"/>
              </a:buClr>
              <a:buSzPts val="1600"/>
              <a:buFont typeface="Arial"/>
              <a:buNone/>
            </a:pPr>
            <a:r>
              <a:rPr b="0" i="0" lang="es" sz="1600" u="none" cap="none" strike="noStrike">
                <a:solidFill>
                  <a:srgbClr val="002060"/>
                </a:solidFill>
                <a:latin typeface="Arial"/>
                <a:ea typeface="Arial"/>
                <a:cs typeface="Arial"/>
                <a:sym typeface="Arial"/>
              </a:rPr>
              <a:t>Para cada esquina de la parcela:</a:t>
            </a:r>
            <a:endParaRPr/>
          </a:p>
          <a:p>
            <a:pPr indent="-228600" lvl="0" marL="228600" marR="0" rtl="0" algn="l">
              <a:lnSpc>
                <a:spcPct val="110000"/>
              </a:lnSpc>
              <a:spcBef>
                <a:spcPts val="1000"/>
              </a:spcBef>
              <a:spcAft>
                <a:spcPts val="0"/>
              </a:spcAft>
              <a:buClr>
                <a:srgbClr val="000000"/>
              </a:buClr>
              <a:buSzPts val="1600"/>
              <a:buFont typeface="Arial"/>
              <a:buChar char="•"/>
            </a:pPr>
            <a:r>
              <a:rPr b="0" i="0" lang="es" sz="1600" u="none" cap="none" strike="noStrike">
                <a:solidFill>
                  <a:srgbClr val="002060"/>
                </a:solidFill>
                <a:latin typeface="Arial"/>
                <a:ea typeface="Arial"/>
                <a:cs typeface="Arial"/>
                <a:sym typeface="Arial"/>
              </a:rPr>
              <a:t>Camina desde el centro hacia una esquina. A cada paso GLOBE (dos pasos), coloque la vara, palo o metro de medir hacia abajo.</a:t>
            </a:r>
            <a:endParaRPr b="0" i="0" sz="1600" u="none" cap="none" strike="noStrike">
              <a:solidFill>
                <a:srgbClr val="002060"/>
              </a:solidFill>
              <a:latin typeface="Arial"/>
              <a:ea typeface="Arial"/>
              <a:cs typeface="Arial"/>
              <a:sym typeface="Arial"/>
            </a:endParaRPr>
          </a:p>
          <a:p>
            <a:pPr indent="-228600" lvl="0" marL="228600" marR="0" rtl="0" algn="l">
              <a:lnSpc>
                <a:spcPct val="110000"/>
              </a:lnSpc>
              <a:spcBef>
                <a:spcPts val="1000"/>
              </a:spcBef>
              <a:spcAft>
                <a:spcPts val="0"/>
              </a:spcAft>
              <a:buClr>
                <a:srgbClr val="000000"/>
              </a:buClr>
              <a:buSzPts val="1600"/>
              <a:buFont typeface="Arial"/>
              <a:buChar char="•"/>
            </a:pPr>
            <a:r>
              <a:rPr b="0" i="0" lang="es" sz="1600" u="none" cap="none" strike="noStrike">
                <a:solidFill>
                  <a:srgbClr val="002060"/>
                </a:solidFill>
                <a:latin typeface="Arial"/>
                <a:ea typeface="Arial"/>
                <a:cs typeface="Arial"/>
                <a:sym typeface="Arial"/>
              </a:rPr>
              <a:t>Registre "H" (hit) si el palo está tocando un arbusto o un árbol joven. </a:t>
            </a:r>
            <a:endParaRPr/>
          </a:p>
          <a:p>
            <a:pPr indent="-228600" lvl="1" marL="685800" marR="0" rtl="0" algn="l">
              <a:lnSpc>
                <a:spcPct val="110000"/>
              </a:lnSpc>
              <a:spcBef>
                <a:spcPts val="1000"/>
              </a:spcBef>
              <a:spcAft>
                <a:spcPts val="0"/>
              </a:spcAft>
              <a:buClr>
                <a:srgbClr val="000000"/>
              </a:buClr>
              <a:buSzPts val="1600"/>
              <a:buFont typeface="Arial"/>
              <a:buChar char="•"/>
            </a:pPr>
            <a:r>
              <a:rPr b="0" i="0" lang="es" sz="1600" u="none" cap="none" strike="noStrike">
                <a:solidFill>
                  <a:srgbClr val="002060"/>
                </a:solidFill>
                <a:latin typeface="Arial"/>
                <a:ea typeface="Arial"/>
                <a:cs typeface="Arial"/>
                <a:sym typeface="Arial"/>
              </a:rPr>
              <a:t>Marque "E" si la especie es de hoja perenne y mida la altura del arbusto o árbol joven..</a:t>
            </a:r>
            <a:endParaRPr/>
          </a:p>
          <a:p>
            <a:pPr indent="-228600" lvl="1" marL="685800" marR="0" rtl="0" algn="l">
              <a:lnSpc>
                <a:spcPct val="110000"/>
              </a:lnSpc>
              <a:spcBef>
                <a:spcPts val="1000"/>
              </a:spcBef>
              <a:spcAft>
                <a:spcPts val="0"/>
              </a:spcAft>
              <a:buClr>
                <a:srgbClr val="000000"/>
              </a:buClr>
              <a:buSzPts val="1600"/>
              <a:buFont typeface="Arial"/>
              <a:buChar char="•"/>
            </a:pPr>
            <a:r>
              <a:rPr b="0" i="0" lang="es" sz="1600" u="none" cap="none" strike="noStrike">
                <a:solidFill>
                  <a:srgbClr val="002060"/>
                </a:solidFill>
                <a:latin typeface="Arial"/>
                <a:ea typeface="Arial"/>
                <a:cs typeface="Arial"/>
                <a:sym typeface="Arial"/>
              </a:rPr>
              <a:t>Marque "D" si la especie es de hoja caduca y mida la altura del arbusto o árbol joven.</a:t>
            </a:r>
            <a:endParaRPr b="0" i="0" sz="1600" u="none" cap="none" strike="noStrike">
              <a:solidFill>
                <a:srgbClr val="002060"/>
              </a:solidFill>
              <a:latin typeface="Arial"/>
              <a:ea typeface="Arial"/>
              <a:cs typeface="Arial"/>
              <a:sym typeface="Arial"/>
            </a:endParaRPr>
          </a:p>
          <a:p>
            <a:pPr indent="-228600" lvl="0" marL="228600" marR="0" rtl="0" algn="l">
              <a:lnSpc>
                <a:spcPct val="110000"/>
              </a:lnSpc>
              <a:spcBef>
                <a:spcPts val="1000"/>
              </a:spcBef>
              <a:spcAft>
                <a:spcPts val="0"/>
              </a:spcAft>
              <a:buClr>
                <a:srgbClr val="000000"/>
              </a:buClr>
              <a:buSzPts val="1600"/>
              <a:buFont typeface="Arial"/>
              <a:buChar char="•"/>
            </a:pPr>
            <a:r>
              <a:rPr b="0" i="0" lang="es" sz="1600" u="none" cap="none" strike="noStrike">
                <a:solidFill>
                  <a:srgbClr val="002060"/>
                </a:solidFill>
                <a:latin typeface="Arial"/>
                <a:ea typeface="Arial"/>
                <a:cs typeface="Arial"/>
                <a:sym typeface="Arial"/>
              </a:rPr>
              <a:t>Registre "M" (miss) si el palo no toca un arbusto o un árbol joven. </a:t>
            </a:r>
            <a:endParaRPr/>
          </a:p>
          <a:p>
            <a:pPr indent="-228600" lvl="0" marL="228600" marR="0" rtl="0" algn="l">
              <a:lnSpc>
                <a:spcPct val="110000"/>
              </a:lnSpc>
              <a:spcBef>
                <a:spcPts val="1000"/>
              </a:spcBef>
              <a:spcAft>
                <a:spcPts val="0"/>
              </a:spcAft>
              <a:buClr>
                <a:srgbClr val="000000"/>
              </a:buClr>
              <a:buSzPts val="1600"/>
              <a:buFont typeface="Arial"/>
              <a:buChar char="•"/>
            </a:pPr>
            <a:r>
              <a:rPr b="0" i="0" lang="es" sz="1600" u="none" cap="none" strike="noStrike">
                <a:solidFill>
                  <a:srgbClr val="002060"/>
                </a:solidFill>
                <a:latin typeface="Arial"/>
                <a:ea typeface="Arial"/>
                <a:cs typeface="Arial"/>
                <a:sym typeface="Arial"/>
              </a:rPr>
              <a:t>Registre la longitud en metros de los lados más largos y más cortos del arbusto. Mida también la altura del arbusto si mide &lt;2-3 m. Si mide&gt; 2-3 m, use un clinómetro o calcule la altura del arbusto.</a:t>
            </a:r>
            <a:endParaRPr/>
          </a:p>
          <a:p>
            <a:pPr indent="-228600" lvl="0" marL="228600" marR="0" rtl="0" algn="l">
              <a:lnSpc>
                <a:spcPct val="110000"/>
              </a:lnSpc>
              <a:spcBef>
                <a:spcPts val="1000"/>
              </a:spcBef>
              <a:spcAft>
                <a:spcPts val="0"/>
              </a:spcAft>
              <a:buClr>
                <a:srgbClr val="000000"/>
              </a:buClr>
              <a:buSzPts val="1600"/>
              <a:buFont typeface="Arial"/>
              <a:buChar char="•"/>
            </a:pPr>
            <a:r>
              <a:rPr b="0" i="0" lang="es" sz="1600" u="none" cap="none" strike="noStrike">
                <a:solidFill>
                  <a:srgbClr val="002060"/>
                </a:solidFill>
                <a:latin typeface="Arial"/>
                <a:ea typeface="Arial"/>
                <a:cs typeface="Arial"/>
                <a:sym typeface="Arial"/>
              </a:rPr>
              <a:t>Repita para todos los arbustos y árboles jóvenes en su sitio.</a:t>
            </a:r>
            <a:endParaRPr/>
          </a:p>
        </p:txBody>
      </p:sp>
      <p:sp>
        <p:nvSpPr>
          <p:cNvPr id="700" name="Google Shape;700;p92"/>
          <p:cNvSpPr txBox="1"/>
          <p:nvPr/>
        </p:nvSpPr>
        <p:spPr>
          <a:xfrm>
            <a:off x="8819538" y="1535702"/>
            <a:ext cx="320914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s" sz="1200" u="none" cap="none" strike="noStrike">
                <a:solidFill>
                  <a:srgbClr val="002060"/>
                </a:solidFill>
                <a:latin typeface="Arial"/>
                <a:ea typeface="Arial"/>
                <a:cs typeface="Arial"/>
                <a:sym typeface="Arial"/>
              </a:rPr>
              <a:t>Medidas no estándar de arbustos / árboles jóvenes - Guía de campo del estudiante</a:t>
            </a:r>
            <a:endParaRPr b="0" i="1" sz="1200" u="none" cap="none" strike="noStrike">
              <a:solidFill>
                <a:srgbClr val="002060"/>
              </a:solidFill>
              <a:latin typeface="Arial"/>
              <a:ea typeface="Arial"/>
              <a:cs typeface="Arial"/>
              <a:sym typeface="Arial"/>
            </a:endParaRPr>
          </a:p>
        </p:txBody>
      </p:sp>
      <p:pic>
        <p:nvPicPr>
          <p:cNvPr descr="Image of coordinates plane, first quadrant has a medium rectangle, second quadrant has part of medium rectangle next to a small rectangle; third quadrant has a medium rectangle and a small part of the medium rectangle that is also on the second quadrant; fourth quadrant has a big square." id="701" name="Google Shape;701;p92"/>
          <p:cNvPicPr preferRelativeResize="0"/>
          <p:nvPr/>
        </p:nvPicPr>
        <p:blipFill rotWithShape="1">
          <a:blip r:embed="rId3">
            <a:alphaModFix/>
          </a:blip>
          <a:srcRect b="0" l="0" r="0" t="0"/>
          <a:stretch/>
        </p:blipFill>
        <p:spPr>
          <a:xfrm>
            <a:off x="9092656" y="1912811"/>
            <a:ext cx="2662907" cy="2362861"/>
          </a:xfrm>
          <a:prstGeom prst="rect">
            <a:avLst/>
          </a:prstGeom>
          <a:noFill/>
          <a:ln>
            <a:noFill/>
          </a:ln>
        </p:spPr>
      </p:pic>
      <p:pic>
        <p:nvPicPr>
          <p:cNvPr descr="Image shows part of a GLOBE Carbon Cycle - Non-Standard Shrub/Sapling Data Sheet." id="702" name="Google Shape;702;p92"/>
          <p:cNvPicPr preferRelativeResize="0"/>
          <p:nvPr/>
        </p:nvPicPr>
        <p:blipFill rotWithShape="1">
          <a:blip r:embed="rId4">
            <a:alphaModFix/>
          </a:blip>
          <a:srcRect b="0" l="0" r="0" t="0"/>
          <a:stretch/>
        </p:blipFill>
        <p:spPr>
          <a:xfrm>
            <a:off x="9092656" y="4381352"/>
            <a:ext cx="2662907" cy="1332008"/>
          </a:xfrm>
          <a:prstGeom prst="rect">
            <a:avLst/>
          </a:prstGeom>
          <a:noFill/>
          <a:ln>
            <a:noFill/>
          </a:ln>
        </p:spPr>
      </p:pic>
      <p:sp>
        <p:nvSpPr>
          <p:cNvPr id="703" name="Google Shape;703;p92"/>
          <p:cNvSpPr txBox="1"/>
          <p:nvPr/>
        </p:nvSpPr>
        <p:spPr>
          <a:xfrm>
            <a:off x="9882269" y="5756213"/>
            <a:ext cx="1168497" cy="2358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s" sz="933" u="none" cap="none" strike="noStrike">
                <a:solidFill>
                  <a:srgbClr val="002060"/>
                </a:solidFill>
                <a:latin typeface="Arial"/>
                <a:ea typeface="Arial"/>
                <a:cs typeface="Arial"/>
                <a:sym typeface="Arial"/>
              </a:rPr>
              <a:t>Hoja de datos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2"/>
          <p:cNvSpPr txBox="1"/>
          <p:nvPr/>
        </p:nvSpPr>
        <p:spPr>
          <a:xfrm>
            <a:off x="830942" y="682514"/>
            <a:ext cx="10076543" cy="1130458"/>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¿Cómo afecta la biosfera a las concentraciones atmosféricas de dióxido de carbono (CO</a:t>
            </a:r>
            <a:r>
              <a:rPr b="1" baseline="-25000" i="0" lang="es" sz="3000" u="none" cap="none" strike="noStrike">
                <a:solidFill>
                  <a:schemeClr val="dk1"/>
                </a:solidFill>
                <a:latin typeface="Proxima Nova"/>
                <a:ea typeface="Proxima Nova"/>
                <a:cs typeface="Proxima Nova"/>
                <a:sym typeface="Proxima Nova"/>
              </a:rPr>
              <a:t>2</a:t>
            </a:r>
            <a:r>
              <a:rPr b="1" i="0" lang="es" sz="3000" u="none" cap="none" strike="noStrike">
                <a:solidFill>
                  <a:schemeClr val="dk1"/>
                </a:solidFill>
                <a:latin typeface="Proxima Nova"/>
                <a:ea typeface="Proxima Nova"/>
                <a:cs typeface="Proxima Nova"/>
                <a:sym typeface="Proxima Nova"/>
              </a:rPr>
              <a:t>)?</a:t>
            </a:r>
            <a:endParaRPr sz="3000"/>
          </a:p>
        </p:txBody>
      </p:sp>
      <p:pic>
        <p:nvPicPr>
          <p:cNvPr id="154" name="Google Shape;154;p32"/>
          <p:cNvPicPr preferRelativeResize="0"/>
          <p:nvPr/>
        </p:nvPicPr>
        <p:blipFill rotWithShape="1">
          <a:blip r:embed="rId3">
            <a:alphaModFix/>
          </a:blip>
          <a:srcRect b="0" l="0" r="0" t="0"/>
          <a:stretch/>
        </p:blipFill>
        <p:spPr>
          <a:xfrm>
            <a:off x="7199630" y="3124200"/>
            <a:ext cx="2438400" cy="1828800"/>
          </a:xfrm>
          <a:prstGeom prst="rect">
            <a:avLst/>
          </a:prstGeom>
          <a:noFill/>
          <a:ln>
            <a:noFill/>
          </a:ln>
        </p:spPr>
      </p:pic>
      <p:pic>
        <p:nvPicPr>
          <p:cNvPr id="155" name="Google Shape;155;p32"/>
          <p:cNvPicPr preferRelativeResize="0"/>
          <p:nvPr/>
        </p:nvPicPr>
        <p:blipFill rotWithShape="1">
          <a:blip r:embed="rId4">
            <a:alphaModFix/>
          </a:blip>
          <a:srcRect b="0" l="0" r="0" t="0"/>
          <a:stretch/>
        </p:blipFill>
        <p:spPr>
          <a:xfrm>
            <a:off x="2267237" y="3138938"/>
            <a:ext cx="2438400" cy="1828800"/>
          </a:xfrm>
          <a:prstGeom prst="rect">
            <a:avLst/>
          </a:prstGeom>
          <a:noFill/>
          <a:ln>
            <a:noFill/>
          </a:ln>
        </p:spPr>
      </p:pic>
      <p:grpSp>
        <p:nvGrpSpPr>
          <p:cNvPr id="156" name="Google Shape;156;p32"/>
          <p:cNvGrpSpPr/>
          <p:nvPr/>
        </p:nvGrpSpPr>
        <p:grpSpPr>
          <a:xfrm>
            <a:off x="5215083" y="3291840"/>
            <a:ext cx="1474958" cy="1493640"/>
            <a:chOff x="5215083" y="3291840"/>
            <a:chExt cx="1474958" cy="1493640"/>
          </a:xfrm>
        </p:grpSpPr>
        <p:sp>
          <p:nvSpPr>
            <p:cNvPr id="157" name="Google Shape;157;p32"/>
            <p:cNvSpPr/>
            <p:nvPr/>
          </p:nvSpPr>
          <p:spPr>
            <a:xfrm>
              <a:off x="5215225" y="3291840"/>
              <a:ext cx="1474816" cy="411480"/>
            </a:xfrm>
            <a:prstGeom prst="leftArrow">
              <a:avLst>
                <a:gd fmla="val 50000" name="adj1"/>
                <a:gd fmla="val 50000" name="adj2"/>
              </a:avLst>
            </a:prstGeom>
            <a:solidFill>
              <a:srgbClr val="5B9BD5"/>
            </a:solidFill>
            <a:ln cap="flat" cmpd="sng" w="12700">
              <a:solidFill>
                <a:srgbClr val="42719B"/>
              </a:solidFill>
              <a:prstDash val="solid"/>
              <a:miter lim="800000"/>
              <a:headEnd len="sm" w="sm" type="none"/>
              <a:tailEnd len="sm" w="sm" type="none"/>
            </a:ln>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58" name="Google Shape;158;p32"/>
            <p:cNvSpPr/>
            <p:nvPr/>
          </p:nvSpPr>
          <p:spPr>
            <a:xfrm flipH="1">
              <a:off x="5215083" y="4373880"/>
              <a:ext cx="1474800" cy="411600"/>
            </a:xfrm>
            <a:prstGeom prst="leftArrow">
              <a:avLst>
                <a:gd fmla="val 50000" name="adj1"/>
                <a:gd fmla="val 50000" name="adj2"/>
              </a:avLst>
            </a:prstGeom>
            <a:solidFill>
              <a:srgbClr val="5B9BD5"/>
            </a:solidFill>
            <a:ln cap="flat" cmpd="sng" w="12700">
              <a:solidFill>
                <a:srgbClr val="42719B"/>
              </a:solidFill>
              <a:prstDash val="solid"/>
              <a:miter lim="800000"/>
              <a:headEnd len="sm" w="sm" type="none"/>
              <a:tailEnd len="sm" w="sm" type="none"/>
            </a:ln>
          </p:spPr>
          <p:txBody>
            <a:bodyPr anchorCtr="0" anchor="ctr" bIns="30450" lIns="60950" spcFirstLastPara="1" rIns="60950" wrap="square" tIns="30450">
              <a:noAutofit/>
            </a:bodyPr>
            <a:lstStyle/>
            <a:p>
              <a:pPr indent="0" lvl="0" marL="0" marR="0" rtl="0" algn="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159" name="Google Shape;159;p32"/>
          <p:cNvSpPr txBox="1"/>
          <p:nvPr/>
        </p:nvSpPr>
        <p:spPr>
          <a:xfrm>
            <a:off x="3917218" y="1994308"/>
            <a:ext cx="4212906" cy="984859"/>
          </a:xfrm>
          <a:prstGeom prst="rect">
            <a:avLst/>
          </a:prstGeom>
          <a:blipFill rotWithShape="1">
            <a:blip r:embed="rId5">
              <a:alphaModFix/>
            </a:blip>
            <a:stretch>
              <a:fillRect b="-20367" l="-3328" r="-1301" t="-863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 sz="1400" u="none" cap="none" strike="noStrike">
                <a:latin typeface="Arial"/>
                <a:ea typeface="Arial"/>
                <a:cs typeface="Arial"/>
                <a:sym typeface="Arial"/>
              </a:rPr>
              <a:t> </a:t>
            </a:r>
            <a:endParaRPr/>
          </a:p>
        </p:txBody>
      </p:sp>
      <p:sp>
        <p:nvSpPr>
          <p:cNvPr id="160" name="Google Shape;160;p32"/>
          <p:cNvSpPr txBox="1"/>
          <p:nvPr/>
        </p:nvSpPr>
        <p:spPr>
          <a:xfrm>
            <a:off x="3859510" y="5017755"/>
            <a:ext cx="4270614" cy="984859"/>
          </a:xfrm>
          <a:prstGeom prst="rect">
            <a:avLst/>
          </a:prstGeom>
          <a:blipFill rotWithShape="1">
            <a:blip r:embed="rId6">
              <a:alphaModFix/>
            </a:blip>
            <a:stretch>
              <a:fillRect b="-20367" l="-2281" r="-3992" t="-863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 sz="1400" u="none" cap="none" strike="noStrike">
                <a:latin typeface="Arial"/>
                <a:ea typeface="Arial"/>
                <a:cs typeface="Arial"/>
                <a:sym typeface="Arial"/>
              </a:rPr>
              <a:t> </a:t>
            </a:r>
            <a:endParaRPr/>
          </a:p>
        </p:txBody>
      </p:sp>
      <p:sp>
        <p:nvSpPr>
          <p:cNvPr id="161" name="Google Shape;161;p32"/>
          <p:cNvSpPr txBox="1"/>
          <p:nvPr/>
        </p:nvSpPr>
        <p:spPr>
          <a:xfrm>
            <a:off x="2839136" y="4967739"/>
            <a:ext cx="1078082" cy="338528"/>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800" u="none" cap="none" strike="noStrike">
                <a:solidFill>
                  <a:srgbClr val="000000"/>
                </a:solidFill>
                <a:latin typeface="Calibri"/>
                <a:ea typeface="Calibri"/>
                <a:cs typeface="Calibri"/>
                <a:sym typeface="Calibri"/>
              </a:rPr>
              <a:t>Biósfera</a:t>
            </a:r>
            <a:endParaRPr b="0" i="0" sz="933" u="none" cap="none" strike="noStrike">
              <a:solidFill>
                <a:srgbClr val="000000"/>
              </a:solidFill>
              <a:latin typeface="Arial"/>
              <a:ea typeface="Arial"/>
              <a:cs typeface="Arial"/>
              <a:sym typeface="Arial"/>
            </a:endParaRPr>
          </a:p>
        </p:txBody>
      </p:sp>
      <p:sp>
        <p:nvSpPr>
          <p:cNvPr id="162" name="Google Shape;162;p32"/>
          <p:cNvSpPr txBox="1"/>
          <p:nvPr/>
        </p:nvSpPr>
        <p:spPr>
          <a:xfrm>
            <a:off x="7855919" y="4931134"/>
            <a:ext cx="1496945" cy="338528"/>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800" u="none" cap="none" strike="noStrike">
                <a:solidFill>
                  <a:srgbClr val="000000"/>
                </a:solidFill>
                <a:latin typeface="Calibri"/>
                <a:ea typeface="Calibri"/>
                <a:cs typeface="Calibri"/>
                <a:sym typeface="Calibri"/>
              </a:rPr>
              <a:t>Atmósfera</a:t>
            </a:r>
            <a:endParaRPr b="0" i="0" sz="933"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g2cbb1fd91a5_0_4"/>
          <p:cNvSpPr txBox="1"/>
          <p:nvPr>
            <p:ph type="title"/>
          </p:nvPr>
        </p:nvSpPr>
        <p:spPr>
          <a:xfrm>
            <a:off x="5236028" y="1679400"/>
            <a:ext cx="6158400" cy="1749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11111"/>
              <a:buFont typeface="Calibri"/>
              <a:buNone/>
            </a:pPr>
            <a:r>
              <a:rPr lang="es"/>
              <a:t>Actividades de Aprendizaje Sugeridas:</a:t>
            </a:r>
            <a:br>
              <a:rPr lang="es"/>
            </a:br>
            <a:br>
              <a:rPr lang="es"/>
            </a:br>
            <a:r>
              <a:rPr lang="es"/>
              <a:t>Modelar el ciclo del carbono</a:t>
            </a:r>
            <a:endParaRPr/>
          </a:p>
        </p:txBody>
      </p:sp>
      <p:pic>
        <p:nvPicPr>
          <p:cNvPr id="709" name="Google Shape;709;g2cbb1fd91a5_0_4"/>
          <p:cNvPicPr preferRelativeResize="0"/>
          <p:nvPr/>
        </p:nvPicPr>
        <p:blipFill rotWithShape="1">
          <a:blip r:embed="rId3">
            <a:alphaModFix/>
          </a:blip>
          <a:srcRect b="0" l="0" r="0" t="0"/>
          <a:stretch/>
        </p:blipFill>
        <p:spPr>
          <a:xfrm>
            <a:off x="6777144" y="3897085"/>
            <a:ext cx="2769628" cy="185685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93"/>
          <p:cNvSpPr txBox="1"/>
          <p:nvPr/>
        </p:nvSpPr>
        <p:spPr>
          <a:xfrm>
            <a:off x="699801" y="858745"/>
            <a:ext cx="10004612" cy="600561"/>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¿Qué es un sistema?</a:t>
            </a:r>
            <a:endParaRPr b="0" i="0" sz="933" u="none" cap="none" strike="noStrike">
              <a:solidFill>
                <a:schemeClr val="dk1"/>
              </a:solidFill>
              <a:latin typeface="Arial"/>
              <a:ea typeface="Arial"/>
              <a:cs typeface="Arial"/>
              <a:sym typeface="Arial"/>
            </a:endParaRPr>
          </a:p>
        </p:txBody>
      </p:sp>
      <p:sp>
        <p:nvSpPr>
          <p:cNvPr id="715" name="Google Shape;715;p93"/>
          <p:cNvSpPr txBox="1"/>
          <p:nvPr/>
        </p:nvSpPr>
        <p:spPr>
          <a:xfrm>
            <a:off x="775520" y="1436178"/>
            <a:ext cx="10716679" cy="972023"/>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120000"/>
              </a:lnSpc>
              <a:spcBef>
                <a:spcPts val="0"/>
              </a:spcBef>
              <a:spcAft>
                <a:spcPts val="0"/>
              </a:spcAft>
              <a:buNone/>
            </a:pPr>
            <a:r>
              <a:rPr b="1" i="0" lang="es" sz="2800" u="none" cap="none" strike="noStrike">
                <a:solidFill>
                  <a:schemeClr val="dk1"/>
                </a:solidFill>
                <a:latin typeface="Montserrat"/>
                <a:ea typeface="Montserrat"/>
                <a:cs typeface="Montserrat"/>
                <a:sym typeface="Montserrat"/>
              </a:rPr>
              <a:t>Definición: </a:t>
            </a:r>
            <a:r>
              <a:rPr b="0" i="0" lang="es" sz="2800" u="none" cap="none" strike="noStrike">
                <a:solidFill>
                  <a:schemeClr val="dk1"/>
                </a:solidFill>
                <a:latin typeface="Montserrat"/>
                <a:ea typeface="Montserrat"/>
                <a:cs typeface="Montserrat"/>
                <a:sym typeface="Montserrat"/>
              </a:rPr>
              <a:t>Conjunto de partes interconectadas que funcionan como un todo complejo, a través del cual circula la materia y fluye la energía.</a:t>
            </a:r>
            <a:endParaRPr/>
          </a:p>
        </p:txBody>
      </p:sp>
      <p:sp>
        <p:nvSpPr>
          <p:cNvPr id="716" name="Google Shape;716;p93"/>
          <p:cNvSpPr txBox="1"/>
          <p:nvPr/>
        </p:nvSpPr>
        <p:spPr>
          <a:xfrm>
            <a:off x="775520" y="2524613"/>
            <a:ext cx="7154100" cy="3755700"/>
          </a:xfrm>
          <a:prstGeom prst="rect">
            <a:avLst/>
          </a:prstGeom>
          <a:noFill/>
          <a:ln>
            <a:noFill/>
          </a:ln>
        </p:spPr>
        <p:txBody>
          <a:bodyPr anchorCtr="0" anchor="t" bIns="30450" lIns="60950" spcFirstLastPara="1" rIns="60950" wrap="square" tIns="30450">
            <a:normAutofit/>
          </a:bodyPr>
          <a:lstStyle/>
          <a:p>
            <a:pPr indent="0" lvl="0" marL="0" marR="0" rtl="0" algn="l">
              <a:lnSpc>
                <a:spcPct val="100000"/>
              </a:lnSpc>
              <a:spcBef>
                <a:spcPts val="0"/>
              </a:spcBef>
              <a:spcAft>
                <a:spcPts val="0"/>
              </a:spcAft>
              <a:buNone/>
            </a:pPr>
            <a:r>
              <a:rPr b="1" i="0" lang="es" sz="2000" u="none" cap="none" strike="noStrike">
                <a:solidFill>
                  <a:srgbClr val="002060"/>
                </a:solidFill>
                <a:latin typeface="Montserrat"/>
                <a:ea typeface="Montserrat"/>
                <a:cs typeface="Montserrat"/>
                <a:sym typeface="Montserrat"/>
              </a:rPr>
              <a:t>¿Por qué GLOBE utiliza un enfoque de "pensamiento sistémico" para comprender el ciclo del carbono?</a:t>
            </a:r>
            <a:endParaRPr sz="2000">
              <a:latin typeface="Montserrat"/>
              <a:ea typeface="Montserrat"/>
              <a:cs typeface="Montserrat"/>
              <a:sym typeface="Montserrat"/>
            </a:endParaRPr>
          </a:p>
          <a:p>
            <a:pPr indent="-279417" lvl="0" marL="342917" marR="0" rtl="0" algn="l">
              <a:lnSpc>
                <a:spcPct val="100000"/>
              </a:lnSpc>
              <a:spcBef>
                <a:spcPts val="1200"/>
              </a:spcBef>
              <a:spcAft>
                <a:spcPts val="0"/>
              </a:spcAft>
              <a:buClr>
                <a:srgbClr val="000000"/>
              </a:buClr>
              <a:buSzPts val="2000"/>
              <a:buFont typeface="Montserrat"/>
              <a:buAutoNum type="arabicPeriod"/>
            </a:pPr>
            <a:r>
              <a:rPr i="0" lang="es" sz="2000" u="none" cap="none" strike="noStrike">
                <a:solidFill>
                  <a:srgbClr val="002060"/>
                </a:solidFill>
                <a:latin typeface="Montserrat"/>
                <a:ea typeface="Montserrat"/>
                <a:cs typeface="Montserrat"/>
                <a:sym typeface="Montserrat"/>
              </a:rPr>
              <a:t>Los sistemas son un concepto unificador importante en todo el plan de estudios K-12 (desde Jardín de Infantes al final de la escuela secundaria).</a:t>
            </a:r>
            <a:endParaRPr i="0" sz="2000" u="none" cap="none" strike="noStrike">
              <a:solidFill>
                <a:srgbClr val="000000"/>
              </a:solidFill>
              <a:latin typeface="Montserrat"/>
              <a:ea typeface="Montserrat"/>
              <a:cs typeface="Montserrat"/>
              <a:sym typeface="Montserrat"/>
            </a:endParaRPr>
          </a:p>
          <a:p>
            <a:pPr indent="-279417" lvl="0" marL="342917" marR="0" rtl="0" algn="l">
              <a:lnSpc>
                <a:spcPct val="100000"/>
              </a:lnSpc>
              <a:spcBef>
                <a:spcPts val="1200"/>
              </a:spcBef>
              <a:spcAft>
                <a:spcPts val="0"/>
              </a:spcAft>
              <a:buClr>
                <a:srgbClr val="000000"/>
              </a:buClr>
              <a:buSzPts val="2000"/>
              <a:buFont typeface="Montserrat"/>
              <a:buAutoNum type="arabicPeriod"/>
            </a:pPr>
            <a:r>
              <a:rPr i="0" lang="es" sz="2000" u="none" cap="none" strike="noStrike">
                <a:solidFill>
                  <a:srgbClr val="002060"/>
                </a:solidFill>
                <a:latin typeface="Montserrat"/>
                <a:ea typeface="Montserrat"/>
                <a:cs typeface="Montserrat"/>
                <a:sym typeface="Montserrat"/>
              </a:rPr>
              <a:t>El ciclo real del carbono es extremadamente complicado. Simplificarlo como un sistema que se centra en los elementos más importantes puede ayudarnos a comprender por qué está cambiando la atmósfera y cómo se verá en el futuro.</a:t>
            </a:r>
            <a:endParaRPr i="0" sz="2000" u="none" cap="none" strike="noStrike">
              <a:solidFill>
                <a:srgbClr val="002060"/>
              </a:solidFill>
              <a:latin typeface="Montserrat"/>
              <a:ea typeface="Montserrat"/>
              <a:cs typeface="Montserrat"/>
              <a:sym typeface="Montserrat"/>
            </a:endParaRPr>
          </a:p>
        </p:txBody>
      </p:sp>
      <p:sp>
        <p:nvSpPr>
          <p:cNvPr id="717" name="Google Shape;717;p93"/>
          <p:cNvSpPr txBox="1"/>
          <p:nvPr/>
        </p:nvSpPr>
        <p:spPr>
          <a:xfrm>
            <a:off x="7995019" y="5356496"/>
            <a:ext cx="3355038" cy="742911"/>
          </a:xfrm>
          <a:prstGeom prst="rect">
            <a:avLst/>
          </a:prstGeom>
          <a:noFill/>
          <a:ln>
            <a:noFill/>
          </a:ln>
        </p:spPr>
        <p:txBody>
          <a:bodyPr anchorCtr="0" anchor="t" bIns="30450" lIns="60950" spcFirstLastPara="1" rIns="60950" wrap="square" tIns="30450">
            <a:normAutofit/>
          </a:bodyPr>
          <a:lstStyle/>
          <a:p>
            <a:pPr indent="0" lvl="0" marL="0" marR="0" rtl="0" algn="l">
              <a:lnSpc>
                <a:spcPct val="100000"/>
              </a:lnSpc>
              <a:spcBef>
                <a:spcPts val="0"/>
              </a:spcBef>
              <a:spcAft>
                <a:spcPts val="0"/>
              </a:spcAft>
              <a:buNone/>
            </a:pPr>
            <a:r>
              <a:rPr b="0" i="1" lang="es" sz="1400" u="none" cap="none" strike="noStrike">
                <a:solidFill>
                  <a:srgbClr val="000000"/>
                </a:solidFill>
                <a:latin typeface="Arial"/>
                <a:ea typeface="Arial"/>
                <a:cs typeface="Arial"/>
                <a:sym typeface="Arial"/>
              </a:rPr>
              <a:t>Utilice la </a:t>
            </a:r>
            <a:r>
              <a:rPr b="0" i="1" lang="es" sz="1400" u="sng" cap="none" strike="noStrike">
                <a:solidFill>
                  <a:srgbClr val="000000"/>
                </a:solidFill>
                <a:latin typeface="Arial"/>
                <a:ea typeface="Arial"/>
                <a:cs typeface="Arial"/>
                <a:sym typeface="Arial"/>
                <a:hlinkClick r:id="rId3">
                  <a:extLst>
                    <a:ext uri="{A12FA001-AC4F-418D-AE19-62706E023703}">
                      <ahyp:hlinkClr val="tx"/>
                    </a:ext>
                  </a:extLst>
                </a:hlinkClick>
              </a:rPr>
              <a:t>plantilla del modelo de Frayer</a:t>
            </a:r>
            <a:r>
              <a:rPr b="0" i="1" lang="es" sz="1400" u="none" cap="none" strike="noStrike">
                <a:solidFill>
                  <a:srgbClr val="000000"/>
                </a:solidFill>
                <a:latin typeface="Arial"/>
                <a:ea typeface="Arial"/>
                <a:cs typeface="Arial"/>
                <a:sym typeface="Arial"/>
              </a:rPr>
              <a:t> para ayudar a los estudiantes a definir un “sistema”.</a:t>
            </a:r>
            <a:endParaRPr b="0" i="0" sz="933" u="none" cap="none" strike="noStrike">
              <a:solidFill>
                <a:srgbClr val="000000"/>
              </a:solidFill>
              <a:latin typeface="Arial"/>
              <a:ea typeface="Arial"/>
              <a:cs typeface="Arial"/>
              <a:sym typeface="Arial"/>
            </a:endParaRPr>
          </a:p>
        </p:txBody>
      </p:sp>
      <p:grpSp>
        <p:nvGrpSpPr>
          <p:cNvPr descr="The Frayer Model diagram is a square divided into four quadrants with a circle in the middle. The center circle is the Term or Concept being described by the Frayer Model. The upper left quadrant is where students write examples of the Term or Concept. The upper right quadrant is where students write Non-Examples of the Term or Concept. The lower left quadrant is where students write characteristics of the Term or Concept. The lower right quadrant is where students write a simple definition of the term or concept. " id="718" name="Google Shape;718;p93" title="Frayer Model Diagram"/>
          <p:cNvGrpSpPr/>
          <p:nvPr/>
        </p:nvGrpSpPr>
        <p:grpSpPr>
          <a:xfrm>
            <a:off x="8076509" y="2325192"/>
            <a:ext cx="3093515" cy="2956099"/>
            <a:chOff x="5788962" y="3044650"/>
            <a:chExt cx="3093515" cy="2956099"/>
          </a:xfrm>
        </p:grpSpPr>
        <p:sp>
          <p:nvSpPr>
            <p:cNvPr id="719" name="Google Shape;719;p93"/>
            <p:cNvSpPr/>
            <p:nvPr/>
          </p:nvSpPr>
          <p:spPr>
            <a:xfrm>
              <a:off x="5791200" y="3044650"/>
              <a:ext cx="3091277" cy="2956099"/>
            </a:xfrm>
            <a:prstGeom prst="rect">
              <a:avLst/>
            </a:prstGeom>
            <a:noFill/>
            <a:ln cap="flat" cmpd="sng" w="9525">
              <a:solidFill>
                <a:schemeClr val="dk1"/>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20" name="Google Shape;720;p93"/>
            <p:cNvSpPr txBox="1"/>
            <p:nvPr/>
          </p:nvSpPr>
          <p:spPr>
            <a:xfrm>
              <a:off x="6450568" y="3105571"/>
              <a:ext cx="1609629" cy="27697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1" i="0" lang="es" sz="1400" u="none" cap="none" strike="noStrike">
                  <a:solidFill>
                    <a:srgbClr val="000000"/>
                  </a:solidFill>
                  <a:latin typeface="Arial"/>
                  <a:ea typeface="Arial"/>
                  <a:cs typeface="Arial"/>
                  <a:sym typeface="Arial"/>
                </a:rPr>
                <a:t>Modelo de Frayer</a:t>
              </a:r>
              <a:endParaRPr b="1" i="0" sz="1400" u="none" cap="none" strike="noStrike">
                <a:solidFill>
                  <a:srgbClr val="000000"/>
                </a:solidFill>
                <a:latin typeface="Arial"/>
                <a:ea typeface="Arial"/>
                <a:cs typeface="Arial"/>
                <a:sym typeface="Arial"/>
              </a:endParaRPr>
            </a:p>
          </p:txBody>
        </p:sp>
        <p:cxnSp>
          <p:nvCxnSpPr>
            <p:cNvPr id="721" name="Google Shape;721;p93"/>
            <p:cNvCxnSpPr/>
            <p:nvPr/>
          </p:nvCxnSpPr>
          <p:spPr>
            <a:xfrm>
              <a:off x="7384991" y="3498956"/>
              <a:ext cx="0" cy="2368444"/>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254"/>
                </a:srgbClr>
              </a:outerShdw>
            </a:effectLst>
          </p:spPr>
        </p:cxnSp>
        <p:cxnSp>
          <p:nvCxnSpPr>
            <p:cNvPr id="722" name="Google Shape;722;p93"/>
            <p:cNvCxnSpPr/>
            <p:nvPr/>
          </p:nvCxnSpPr>
          <p:spPr>
            <a:xfrm>
              <a:off x="5962650" y="4625531"/>
              <a:ext cx="2827782" cy="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254"/>
                </a:srgbClr>
              </a:outerShdw>
            </a:effectLst>
          </p:spPr>
        </p:cxnSp>
        <p:sp>
          <p:nvSpPr>
            <p:cNvPr id="723" name="Google Shape;723;p93"/>
            <p:cNvSpPr/>
            <p:nvPr/>
          </p:nvSpPr>
          <p:spPr>
            <a:xfrm>
              <a:off x="6662193" y="4248430"/>
              <a:ext cx="1431161" cy="754203"/>
            </a:xfrm>
            <a:prstGeom prst="ellipse">
              <a:avLst/>
            </a:prstGeom>
            <a:gradFill>
              <a:gsLst>
                <a:gs pos="0">
                  <a:srgbClr val="3B5FBA"/>
                </a:gs>
                <a:gs pos="100000">
                  <a:srgbClr val="9FB1FA"/>
                </a:gs>
              </a:gsLst>
              <a:lin ang="16200000" scaled="0"/>
            </a:gradFill>
            <a:ln cap="flat" cmpd="sng" w="9525">
              <a:solidFill>
                <a:srgbClr val="4561A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24" name="Google Shape;724;p93"/>
            <p:cNvSpPr txBox="1"/>
            <p:nvPr/>
          </p:nvSpPr>
          <p:spPr>
            <a:xfrm>
              <a:off x="6803923" y="4374085"/>
              <a:ext cx="1150374" cy="492416"/>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Términos o Conceptos</a:t>
              </a:r>
              <a:endParaRPr b="0" i="0" sz="933" u="none" cap="none" strike="noStrike">
                <a:solidFill>
                  <a:srgbClr val="000000"/>
                </a:solidFill>
                <a:latin typeface="Arial"/>
                <a:ea typeface="Arial"/>
                <a:cs typeface="Arial"/>
                <a:sym typeface="Arial"/>
              </a:endParaRPr>
            </a:p>
          </p:txBody>
        </p:sp>
        <p:sp>
          <p:nvSpPr>
            <p:cNvPr id="725" name="Google Shape;725;p93"/>
            <p:cNvSpPr txBox="1"/>
            <p:nvPr/>
          </p:nvSpPr>
          <p:spPr>
            <a:xfrm>
              <a:off x="5788962" y="5184732"/>
              <a:ext cx="1666806" cy="30775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600" u="none" cap="none" strike="noStrike">
                  <a:solidFill>
                    <a:srgbClr val="000000"/>
                  </a:solidFill>
                  <a:latin typeface="Arial"/>
                  <a:ea typeface="Arial"/>
                  <a:cs typeface="Arial"/>
                  <a:sym typeface="Arial"/>
                </a:rPr>
                <a:t>Características</a:t>
              </a:r>
              <a:endParaRPr b="0" i="0" sz="933" u="none" cap="none" strike="noStrike">
                <a:solidFill>
                  <a:srgbClr val="000000"/>
                </a:solidFill>
                <a:latin typeface="Arial"/>
                <a:ea typeface="Arial"/>
                <a:cs typeface="Arial"/>
                <a:sym typeface="Arial"/>
              </a:endParaRPr>
            </a:p>
          </p:txBody>
        </p:sp>
        <p:sp>
          <p:nvSpPr>
            <p:cNvPr id="726" name="Google Shape;726;p93"/>
            <p:cNvSpPr txBox="1"/>
            <p:nvPr/>
          </p:nvSpPr>
          <p:spPr>
            <a:xfrm>
              <a:off x="7469153" y="5136506"/>
              <a:ext cx="1346999" cy="553972"/>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600" u="none" cap="none" strike="noStrike">
                  <a:solidFill>
                    <a:srgbClr val="000000"/>
                  </a:solidFill>
                  <a:latin typeface="Arial"/>
                  <a:ea typeface="Arial"/>
                  <a:cs typeface="Arial"/>
                  <a:sym typeface="Arial"/>
                </a:rPr>
                <a:t>Simplemente definido</a:t>
              </a:r>
              <a:endParaRPr b="0" i="0" sz="933" u="none" cap="none" strike="noStrike">
                <a:solidFill>
                  <a:srgbClr val="000000"/>
                </a:solidFill>
                <a:latin typeface="Arial"/>
                <a:ea typeface="Arial"/>
                <a:cs typeface="Arial"/>
                <a:sym typeface="Arial"/>
              </a:endParaRPr>
            </a:p>
          </p:txBody>
        </p:sp>
        <p:sp>
          <p:nvSpPr>
            <p:cNvPr id="727" name="Google Shape;727;p93"/>
            <p:cNvSpPr txBox="1"/>
            <p:nvPr/>
          </p:nvSpPr>
          <p:spPr>
            <a:xfrm>
              <a:off x="7469153" y="3689230"/>
              <a:ext cx="1277273" cy="30775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600" u="none" cap="none" strike="noStrike">
                  <a:solidFill>
                    <a:srgbClr val="000000"/>
                  </a:solidFill>
                  <a:latin typeface="Arial"/>
                  <a:ea typeface="Arial"/>
                  <a:cs typeface="Arial"/>
                  <a:sym typeface="Arial"/>
                </a:rPr>
                <a:t>No-ejemplos</a:t>
              </a:r>
              <a:endParaRPr b="0" i="0" sz="933" u="none" cap="none" strike="noStrike">
                <a:solidFill>
                  <a:srgbClr val="000000"/>
                </a:solidFill>
                <a:latin typeface="Arial"/>
                <a:ea typeface="Arial"/>
                <a:cs typeface="Arial"/>
                <a:sym typeface="Arial"/>
              </a:endParaRPr>
            </a:p>
          </p:txBody>
        </p:sp>
        <p:sp>
          <p:nvSpPr>
            <p:cNvPr id="728" name="Google Shape;728;p93"/>
            <p:cNvSpPr txBox="1"/>
            <p:nvPr/>
          </p:nvSpPr>
          <p:spPr>
            <a:xfrm>
              <a:off x="6085097" y="3696999"/>
              <a:ext cx="968427" cy="30775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0" i="0" lang="es" sz="1600" u="none" cap="none" strike="noStrike">
                  <a:solidFill>
                    <a:srgbClr val="000000"/>
                  </a:solidFill>
                  <a:latin typeface="Arial"/>
                  <a:ea typeface="Arial"/>
                  <a:cs typeface="Arial"/>
                  <a:sym typeface="Arial"/>
                </a:rPr>
                <a:t>Ejemplos</a:t>
              </a:r>
              <a:endParaRPr b="0" i="0" sz="933" u="none" cap="none" strike="noStrike">
                <a:solidFill>
                  <a:srgbClr val="000000"/>
                </a:solidFill>
                <a:latin typeface="Arial"/>
                <a:ea typeface="Arial"/>
                <a:cs typeface="Arial"/>
                <a:sym typeface="Arial"/>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94"/>
          <p:cNvSpPr txBox="1"/>
          <p:nvPr/>
        </p:nvSpPr>
        <p:spPr>
          <a:xfrm>
            <a:off x="763932" y="843430"/>
            <a:ext cx="10735800" cy="6276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Características de los sistemas</a:t>
            </a:r>
            <a:endParaRPr b="0" i="0" sz="933" u="none" cap="none" strike="noStrike">
              <a:solidFill>
                <a:srgbClr val="000000"/>
              </a:solidFill>
              <a:latin typeface="Arial"/>
              <a:ea typeface="Arial"/>
              <a:cs typeface="Arial"/>
              <a:sym typeface="Arial"/>
            </a:endParaRPr>
          </a:p>
        </p:txBody>
      </p:sp>
      <p:sp>
        <p:nvSpPr>
          <p:cNvPr id="734" name="Google Shape;734;p94"/>
          <p:cNvSpPr txBox="1"/>
          <p:nvPr/>
        </p:nvSpPr>
        <p:spPr>
          <a:xfrm>
            <a:off x="885503" y="1659618"/>
            <a:ext cx="10614300" cy="3873900"/>
          </a:xfrm>
          <a:prstGeom prst="rect">
            <a:avLst/>
          </a:prstGeom>
          <a:noFill/>
          <a:ln>
            <a:noFill/>
          </a:ln>
        </p:spPr>
        <p:txBody>
          <a:bodyPr anchorCtr="0" anchor="t" bIns="45700" lIns="91425" spcFirstLastPara="1" rIns="91425" wrap="square" tIns="45700">
            <a:normAutofit fontScale="85000" lnSpcReduction="20000"/>
          </a:bodyPr>
          <a:lstStyle/>
          <a:p>
            <a:pPr indent="-337168" lvl="0" marL="358793" marR="0" rtl="0" algn="l">
              <a:lnSpc>
                <a:spcPct val="100000"/>
              </a:lnSpc>
              <a:spcBef>
                <a:spcPts val="0"/>
              </a:spcBef>
              <a:spcAft>
                <a:spcPts val="0"/>
              </a:spcAft>
              <a:buClr>
                <a:srgbClr val="000000"/>
              </a:buClr>
              <a:buSzPct val="162162"/>
              <a:buFont typeface="Arial"/>
              <a:buChar char="•"/>
            </a:pPr>
            <a:r>
              <a:rPr b="0" i="0" lang="es" sz="2800" u="none" cap="none" strike="noStrike">
                <a:solidFill>
                  <a:schemeClr val="dk1"/>
                </a:solidFill>
                <a:latin typeface="Montserrat"/>
                <a:ea typeface="Montserrat"/>
                <a:cs typeface="Montserrat"/>
                <a:sym typeface="Montserrat"/>
              </a:rPr>
              <a:t>Los sistemas pueden estar formados por sistemas más pequeños</a:t>
            </a:r>
            <a:endParaRPr b="0" i="0" sz="933" u="none" cap="none" strike="noStrike">
              <a:solidFill>
                <a:srgbClr val="000000"/>
              </a:solidFill>
              <a:latin typeface="Arial"/>
              <a:ea typeface="Arial"/>
              <a:cs typeface="Arial"/>
              <a:sym typeface="Arial"/>
            </a:endParaRPr>
          </a:p>
          <a:p>
            <a:pPr indent="-337168" lvl="0" marL="358793" marR="0" rtl="0" algn="l">
              <a:lnSpc>
                <a:spcPct val="100000"/>
              </a:lnSpc>
              <a:spcBef>
                <a:spcPts val="800"/>
              </a:spcBef>
              <a:spcAft>
                <a:spcPts val="0"/>
              </a:spcAft>
              <a:buClr>
                <a:srgbClr val="000000"/>
              </a:buClr>
              <a:buSzPct val="162162"/>
              <a:buFont typeface="Arial"/>
              <a:buChar char="•"/>
            </a:pPr>
            <a:r>
              <a:rPr b="0" i="0" lang="es" sz="2800" u="none" cap="none" strike="noStrike">
                <a:solidFill>
                  <a:schemeClr val="dk1"/>
                </a:solidFill>
                <a:latin typeface="Montserrat"/>
                <a:ea typeface="Montserrat"/>
                <a:cs typeface="Montserrat"/>
                <a:sym typeface="Montserrat"/>
              </a:rPr>
              <a:t>El todo es mayor que la suma de sus partes</a:t>
            </a:r>
            <a:endParaRPr b="0" i="0" sz="933" u="none" cap="none" strike="noStrike">
              <a:solidFill>
                <a:srgbClr val="000000"/>
              </a:solidFill>
              <a:latin typeface="Arial"/>
              <a:ea typeface="Arial"/>
              <a:cs typeface="Arial"/>
              <a:sym typeface="Arial"/>
            </a:endParaRPr>
          </a:p>
          <a:p>
            <a:pPr indent="-337168" lvl="0" marL="358793" marR="0" rtl="0" algn="l">
              <a:lnSpc>
                <a:spcPct val="100000"/>
              </a:lnSpc>
              <a:spcBef>
                <a:spcPts val="800"/>
              </a:spcBef>
              <a:spcAft>
                <a:spcPts val="0"/>
              </a:spcAft>
              <a:buClr>
                <a:srgbClr val="000000"/>
              </a:buClr>
              <a:buSzPct val="162162"/>
              <a:buFont typeface="Arial"/>
              <a:buChar char="•"/>
            </a:pPr>
            <a:r>
              <a:rPr b="0" i="0" lang="es" sz="2800" u="none" cap="none" strike="noStrike">
                <a:solidFill>
                  <a:schemeClr val="dk1"/>
                </a:solidFill>
                <a:latin typeface="Montserrat"/>
                <a:ea typeface="Montserrat"/>
                <a:cs typeface="Montserrat"/>
                <a:sym typeface="Montserrat"/>
              </a:rPr>
              <a:t>Un sistema cambiará si se eliminan una o más de sus partes</a:t>
            </a:r>
            <a:endParaRPr b="0" i="0" sz="933" u="none" cap="none" strike="noStrike">
              <a:solidFill>
                <a:srgbClr val="000000"/>
              </a:solidFill>
              <a:latin typeface="Arial"/>
              <a:ea typeface="Arial"/>
              <a:cs typeface="Arial"/>
              <a:sym typeface="Arial"/>
            </a:endParaRPr>
          </a:p>
          <a:p>
            <a:pPr indent="-337168" lvl="0" marL="358793" marR="0" rtl="0" algn="l">
              <a:lnSpc>
                <a:spcPct val="100000"/>
              </a:lnSpc>
              <a:spcBef>
                <a:spcPts val="800"/>
              </a:spcBef>
              <a:spcAft>
                <a:spcPts val="0"/>
              </a:spcAft>
              <a:buClr>
                <a:srgbClr val="000000"/>
              </a:buClr>
              <a:buSzPct val="162162"/>
              <a:buFont typeface="Arial"/>
              <a:buChar char="•"/>
            </a:pPr>
            <a:r>
              <a:rPr b="0" i="0" lang="es" sz="2800" u="none" cap="none" strike="noStrike">
                <a:solidFill>
                  <a:schemeClr val="dk1"/>
                </a:solidFill>
                <a:latin typeface="Montserrat"/>
                <a:ea typeface="Montserrat"/>
                <a:cs typeface="Montserrat"/>
                <a:sym typeface="Montserrat"/>
              </a:rPr>
              <a:t>Un sistema tiene cualidades que no se podrían lograr simplemente sumando sus partes individuales</a:t>
            </a:r>
            <a:endParaRPr b="0" i="0" sz="933" u="none" cap="none" strike="noStrike">
              <a:solidFill>
                <a:srgbClr val="000000"/>
              </a:solidFill>
              <a:latin typeface="Arial"/>
              <a:ea typeface="Arial"/>
              <a:cs typeface="Arial"/>
              <a:sym typeface="Arial"/>
            </a:endParaRPr>
          </a:p>
          <a:p>
            <a:pPr indent="-337168" lvl="0" marL="358793" marR="0" rtl="0" algn="l">
              <a:lnSpc>
                <a:spcPct val="100000"/>
              </a:lnSpc>
              <a:spcBef>
                <a:spcPts val="800"/>
              </a:spcBef>
              <a:spcAft>
                <a:spcPts val="0"/>
              </a:spcAft>
              <a:buClr>
                <a:srgbClr val="000000"/>
              </a:buClr>
              <a:buSzPct val="162162"/>
              <a:buFont typeface="Arial"/>
              <a:buChar char="•"/>
            </a:pPr>
            <a:r>
              <a:rPr b="0" i="0" lang="es" sz="2800" u="none" cap="none" strike="noStrike">
                <a:solidFill>
                  <a:schemeClr val="dk1"/>
                </a:solidFill>
                <a:latin typeface="Montserrat"/>
                <a:ea typeface="Montserrat"/>
                <a:cs typeface="Montserrat"/>
                <a:sym typeface="Montserrat"/>
              </a:rPr>
              <a:t>Los sistemas pueden ser cerrados o abiertos.</a:t>
            </a:r>
            <a:endParaRPr b="0" i="0" sz="933" u="none" cap="none" strike="noStrike">
              <a:solidFill>
                <a:srgbClr val="000000"/>
              </a:solidFill>
              <a:latin typeface="Arial"/>
              <a:ea typeface="Arial"/>
              <a:cs typeface="Arial"/>
              <a:sym typeface="Arial"/>
            </a:endParaRPr>
          </a:p>
          <a:p>
            <a:pPr indent="-337168" lvl="0" marL="358793" marR="0" rtl="0" algn="l">
              <a:lnSpc>
                <a:spcPct val="100000"/>
              </a:lnSpc>
              <a:spcBef>
                <a:spcPts val="800"/>
              </a:spcBef>
              <a:spcAft>
                <a:spcPts val="0"/>
              </a:spcAft>
              <a:buClr>
                <a:srgbClr val="000000"/>
              </a:buClr>
              <a:buSzPct val="162162"/>
              <a:buFont typeface="Arial"/>
              <a:buChar char="•"/>
            </a:pPr>
            <a:r>
              <a:rPr b="0" i="0" lang="es" sz="2800" u="none" cap="none" strike="noStrike">
                <a:solidFill>
                  <a:schemeClr val="dk1"/>
                </a:solidFill>
                <a:latin typeface="Montserrat"/>
                <a:ea typeface="Montserrat"/>
                <a:cs typeface="Montserrat"/>
                <a:sym typeface="Montserrat"/>
              </a:rPr>
              <a:t>Los sistemas pueden retroalimentarse.</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95"/>
          <p:cNvSpPr txBox="1"/>
          <p:nvPr/>
        </p:nvSpPr>
        <p:spPr>
          <a:xfrm>
            <a:off x="952410" y="827953"/>
            <a:ext cx="9805237" cy="80682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¡PARE!</a:t>
            </a:r>
            <a:endParaRPr b="0" i="0" sz="933" u="none" cap="none" strike="noStrike">
              <a:solidFill>
                <a:schemeClr val="dk1"/>
              </a:solidFill>
              <a:latin typeface="Arial"/>
              <a:ea typeface="Arial"/>
              <a:cs typeface="Arial"/>
              <a:sym typeface="Arial"/>
            </a:endParaRPr>
          </a:p>
        </p:txBody>
      </p:sp>
      <p:sp>
        <p:nvSpPr>
          <p:cNvPr id="740" name="Google Shape;740;p95"/>
          <p:cNvSpPr txBox="1"/>
          <p:nvPr/>
        </p:nvSpPr>
        <p:spPr>
          <a:xfrm>
            <a:off x="952410" y="1828798"/>
            <a:ext cx="10325190" cy="1284515"/>
          </a:xfrm>
          <a:prstGeom prst="rect">
            <a:avLst/>
          </a:prstGeom>
          <a:noFill/>
          <a:ln>
            <a:noFill/>
          </a:ln>
        </p:spPr>
        <p:txBody>
          <a:bodyPr anchorCtr="0" anchor="t" bIns="45700" lIns="91425" spcFirstLastPara="1" rIns="91425" wrap="square" tIns="45700">
            <a:noAutofit/>
          </a:bodyPr>
          <a:lstStyle/>
          <a:p>
            <a:pPr indent="-266700" lvl="0" marL="152408" marR="0" rtl="0" algn="l">
              <a:lnSpc>
                <a:spcPct val="90000"/>
              </a:lnSpc>
              <a:spcBef>
                <a:spcPts val="0"/>
              </a:spcBef>
              <a:spcAft>
                <a:spcPts val="0"/>
              </a:spcAft>
              <a:buClr>
                <a:srgbClr val="000000"/>
              </a:buClr>
              <a:buSzPts val="4200"/>
              <a:buFont typeface="Arial"/>
              <a:buChar char="•"/>
            </a:pPr>
            <a:r>
              <a:rPr b="0" i="0" lang="es" sz="2800" u="none" cap="none" strike="noStrike">
                <a:solidFill>
                  <a:schemeClr val="dk1"/>
                </a:solidFill>
                <a:latin typeface="Montserrat"/>
                <a:ea typeface="Montserrat"/>
                <a:cs typeface="Montserrat"/>
                <a:sym typeface="Montserrat"/>
              </a:rPr>
              <a:t>¿Puedes pensar en un ejemplo de un sistema?</a:t>
            </a:r>
            <a:endParaRPr b="0" i="0" sz="933" u="none" cap="none" strike="noStrike">
              <a:solidFill>
                <a:srgbClr val="000000"/>
              </a:solidFill>
              <a:latin typeface="Arial"/>
              <a:ea typeface="Arial"/>
              <a:cs typeface="Arial"/>
              <a:sym typeface="Arial"/>
            </a:endParaRPr>
          </a:p>
          <a:p>
            <a:pPr indent="-266700" lvl="0" marL="152408" marR="0" rtl="0" algn="l">
              <a:lnSpc>
                <a:spcPct val="90000"/>
              </a:lnSpc>
              <a:spcBef>
                <a:spcPts val="667"/>
              </a:spcBef>
              <a:spcAft>
                <a:spcPts val="0"/>
              </a:spcAft>
              <a:buClr>
                <a:srgbClr val="000000"/>
              </a:buClr>
              <a:buSzPts val="4200"/>
              <a:buFont typeface="Arial"/>
              <a:buChar char="•"/>
            </a:pPr>
            <a:r>
              <a:rPr b="0" i="0" lang="es" sz="2800" u="none" cap="none" strike="noStrike">
                <a:solidFill>
                  <a:schemeClr val="dk1"/>
                </a:solidFill>
                <a:latin typeface="Montserrat"/>
                <a:ea typeface="Montserrat"/>
                <a:cs typeface="Montserrat"/>
                <a:sym typeface="Montserrat"/>
              </a:rPr>
              <a:t>¿Puedes pensar en un no ejemplo (algo que no es un sistema?)</a:t>
            </a:r>
            <a:endParaRPr b="0" i="0" sz="2800" u="none" cap="none" strike="noStrike">
              <a:solidFill>
                <a:srgbClr val="7030A0"/>
              </a:solidFill>
              <a:latin typeface="Montserrat"/>
              <a:ea typeface="Montserrat"/>
              <a:cs typeface="Montserrat"/>
              <a:sym typeface="Montserrat"/>
            </a:endParaRPr>
          </a:p>
        </p:txBody>
      </p:sp>
      <p:pic>
        <p:nvPicPr>
          <p:cNvPr descr="A stop sign&#10;" id="741" name="Google Shape;741;p95"/>
          <p:cNvPicPr preferRelativeResize="0"/>
          <p:nvPr/>
        </p:nvPicPr>
        <p:blipFill rotWithShape="1">
          <a:blip r:embed="rId3">
            <a:alphaModFix/>
          </a:blip>
          <a:srcRect b="0" l="0" r="0" t="0"/>
          <a:stretch/>
        </p:blipFill>
        <p:spPr>
          <a:xfrm>
            <a:off x="4712696" y="3233057"/>
            <a:ext cx="2509130" cy="246198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96"/>
          <p:cNvSpPr txBox="1"/>
          <p:nvPr/>
        </p:nvSpPr>
        <p:spPr>
          <a:xfrm>
            <a:off x="612802" y="653025"/>
            <a:ext cx="10023463" cy="850995"/>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Ejemplos y no ejemplos de sistemas</a:t>
            </a:r>
            <a:endParaRPr b="0" i="0" sz="933" u="none" cap="none" strike="noStrike">
              <a:solidFill>
                <a:schemeClr val="dk1"/>
              </a:solidFill>
              <a:latin typeface="Arial"/>
              <a:ea typeface="Arial"/>
              <a:cs typeface="Arial"/>
              <a:sym typeface="Arial"/>
            </a:endParaRPr>
          </a:p>
        </p:txBody>
      </p:sp>
      <p:sp>
        <p:nvSpPr>
          <p:cNvPr id="747" name="Google Shape;747;p96"/>
          <p:cNvSpPr txBox="1"/>
          <p:nvPr/>
        </p:nvSpPr>
        <p:spPr>
          <a:xfrm>
            <a:off x="3781675" y="1777873"/>
            <a:ext cx="4645800" cy="1539300"/>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90000"/>
              </a:lnSpc>
              <a:spcBef>
                <a:spcPts val="0"/>
              </a:spcBef>
              <a:spcAft>
                <a:spcPts val="0"/>
              </a:spcAft>
              <a:buNone/>
            </a:pPr>
            <a:r>
              <a:rPr i="0" lang="es" sz="2667" u="none" cap="none" strike="noStrike">
                <a:solidFill>
                  <a:schemeClr val="dk1"/>
                </a:solidFill>
                <a:latin typeface="Montserrat"/>
                <a:ea typeface="Montserrat"/>
                <a:cs typeface="Montserrat"/>
                <a:sym typeface="Montserrat"/>
              </a:rPr>
              <a:t>Ejemplos de sistemas:</a:t>
            </a:r>
            <a:endParaRPr i="0" sz="933" u="none" cap="none" strike="noStrike">
              <a:solidFill>
                <a:srgbClr val="000000"/>
              </a:solidFill>
              <a:latin typeface="Montserrat"/>
              <a:ea typeface="Montserrat"/>
              <a:cs typeface="Montserrat"/>
              <a:sym typeface="Montserrat"/>
            </a:endParaRPr>
          </a:p>
          <a:p>
            <a:pPr indent="-196850" lvl="1" marL="457223" marR="0" rtl="0" algn="l">
              <a:lnSpc>
                <a:spcPct val="90000"/>
              </a:lnSpc>
              <a:spcBef>
                <a:spcPts val="333"/>
              </a:spcBef>
              <a:spcAft>
                <a:spcPts val="0"/>
              </a:spcAft>
              <a:buClr>
                <a:srgbClr val="000000"/>
              </a:buClr>
              <a:buSzPct val="149981"/>
              <a:buFont typeface="Montserrat"/>
              <a:buChar char="•"/>
            </a:pPr>
            <a:r>
              <a:rPr i="0" lang="es" sz="2667" u="none" cap="none" strike="noStrike">
                <a:solidFill>
                  <a:schemeClr val="dk1"/>
                </a:solidFill>
                <a:latin typeface="Montserrat"/>
                <a:ea typeface="Montserrat"/>
                <a:cs typeface="Montserrat"/>
                <a:sym typeface="Montserrat"/>
              </a:rPr>
              <a:t>Bicicleta</a:t>
            </a:r>
            <a:endParaRPr i="0" sz="933" u="none" cap="none" strike="noStrike">
              <a:solidFill>
                <a:srgbClr val="000000"/>
              </a:solidFill>
              <a:latin typeface="Montserrat"/>
              <a:ea typeface="Montserrat"/>
              <a:cs typeface="Montserrat"/>
              <a:sym typeface="Montserrat"/>
            </a:endParaRPr>
          </a:p>
          <a:p>
            <a:pPr indent="-196850" lvl="1" marL="457223" marR="0" rtl="0" algn="l">
              <a:lnSpc>
                <a:spcPct val="90000"/>
              </a:lnSpc>
              <a:spcBef>
                <a:spcPts val="333"/>
              </a:spcBef>
              <a:spcAft>
                <a:spcPts val="0"/>
              </a:spcAft>
              <a:buClr>
                <a:srgbClr val="000000"/>
              </a:buClr>
              <a:buSzPct val="149981"/>
              <a:buFont typeface="Montserrat"/>
              <a:buChar char="•"/>
            </a:pPr>
            <a:r>
              <a:rPr i="0" lang="es" sz="2667" u="none" cap="none" strike="noStrike">
                <a:solidFill>
                  <a:schemeClr val="dk1"/>
                </a:solidFill>
                <a:latin typeface="Montserrat"/>
                <a:ea typeface="Montserrat"/>
                <a:cs typeface="Montserrat"/>
                <a:sym typeface="Montserrat"/>
              </a:rPr>
              <a:t>Granja</a:t>
            </a:r>
            <a:endParaRPr i="0" sz="933" u="none" cap="none" strike="noStrike">
              <a:solidFill>
                <a:srgbClr val="000000"/>
              </a:solidFill>
              <a:latin typeface="Montserrat"/>
              <a:ea typeface="Montserrat"/>
              <a:cs typeface="Montserrat"/>
              <a:sym typeface="Montserrat"/>
            </a:endParaRPr>
          </a:p>
          <a:p>
            <a:pPr indent="-196850" lvl="1" marL="457223" marR="0" rtl="0" algn="l">
              <a:lnSpc>
                <a:spcPct val="90000"/>
              </a:lnSpc>
              <a:spcBef>
                <a:spcPts val="333"/>
              </a:spcBef>
              <a:spcAft>
                <a:spcPts val="0"/>
              </a:spcAft>
              <a:buClr>
                <a:srgbClr val="000000"/>
              </a:buClr>
              <a:buSzPct val="149981"/>
              <a:buFont typeface="Montserrat"/>
              <a:buChar char="•"/>
            </a:pPr>
            <a:r>
              <a:rPr i="0" lang="es" sz="2667" u="none" cap="none" strike="noStrike">
                <a:solidFill>
                  <a:schemeClr val="dk1"/>
                </a:solidFill>
                <a:latin typeface="Montserrat"/>
                <a:ea typeface="Montserrat"/>
                <a:cs typeface="Montserrat"/>
                <a:sym typeface="Montserrat"/>
              </a:rPr>
              <a:t>Fábrica</a:t>
            </a:r>
            <a:endParaRPr i="0" sz="933" u="none" cap="none" strike="noStrike">
              <a:solidFill>
                <a:srgbClr val="000000"/>
              </a:solidFill>
              <a:latin typeface="Montserrat"/>
              <a:ea typeface="Montserrat"/>
              <a:cs typeface="Montserrat"/>
              <a:sym typeface="Montserrat"/>
            </a:endParaRPr>
          </a:p>
        </p:txBody>
      </p:sp>
      <p:pic>
        <p:nvPicPr>
          <p:cNvPr descr="Illustrative image of a farm cycle, from plants, to animals, to farm products" id="748" name="Google Shape;748;p96"/>
          <p:cNvPicPr preferRelativeResize="0"/>
          <p:nvPr/>
        </p:nvPicPr>
        <p:blipFill rotWithShape="1">
          <a:blip r:embed="rId3">
            <a:alphaModFix/>
          </a:blip>
          <a:srcRect b="0" l="0" r="0" t="0"/>
          <a:stretch/>
        </p:blipFill>
        <p:spPr>
          <a:xfrm>
            <a:off x="1025550" y="1577199"/>
            <a:ext cx="2743200" cy="2528563"/>
          </a:xfrm>
          <a:prstGeom prst="rect">
            <a:avLst/>
          </a:prstGeom>
          <a:noFill/>
          <a:ln>
            <a:noFill/>
          </a:ln>
        </p:spPr>
      </p:pic>
      <p:pic>
        <p:nvPicPr>
          <p:cNvPr descr="Image of a rock" id="749" name="Google Shape;749;p96"/>
          <p:cNvPicPr preferRelativeResize="0"/>
          <p:nvPr/>
        </p:nvPicPr>
        <p:blipFill rotWithShape="1">
          <a:blip r:embed="rId4">
            <a:alphaModFix/>
          </a:blip>
          <a:srcRect b="0" l="0" r="0" t="0"/>
          <a:stretch/>
        </p:blipFill>
        <p:spPr>
          <a:xfrm>
            <a:off x="5847665" y="4178922"/>
            <a:ext cx="2743200" cy="1367118"/>
          </a:xfrm>
          <a:prstGeom prst="rect">
            <a:avLst/>
          </a:prstGeom>
          <a:noFill/>
          <a:ln>
            <a:noFill/>
          </a:ln>
        </p:spPr>
      </p:pic>
      <p:sp>
        <p:nvSpPr>
          <p:cNvPr id="750" name="Google Shape;750;p96"/>
          <p:cNvSpPr txBox="1"/>
          <p:nvPr/>
        </p:nvSpPr>
        <p:spPr>
          <a:xfrm>
            <a:off x="8633852" y="4178925"/>
            <a:ext cx="2973600" cy="1757700"/>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90000"/>
              </a:lnSpc>
              <a:spcBef>
                <a:spcPts val="0"/>
              </a:spcBef>
              <a:spcAft>
                <a:spcPts val="0"/>
              </a:spcAft>
              <a:buNone/>
            </a:pPr>
            <a:r>
              <a:rPr i="0" lang="es" sz="2667" u="none" cap="none" strike="noStrike">
                <a:solidFill>
                  <a:schemeClr val="dk1"/>
                </a:solidFill>
                <a:latin typeface="Montserrat"/>
                <a:ea typeface="Montserrat"/>
                <a:cs typeface="Montserrat"/>
                <a:sym typeface="Montserrat"/>
              </a:rPr>
              <a:t>No ejemplos:</a:t>
            </a:r>
            <a:endParaRPr i="0" sz="2667" u="none" cap="none" strike="noStrike">
              <a:solidFill>
                <a:srgbClr val="7030A0"/>
              </a:solidFill>
              <a:latin typeface="Montserrat"/>
              <a:ea typeface="Montserrat"/>
              <a:cs typeface="Montserrat"/>
              <a:sym typeface="Montserrat"/>
            </a:endParaRPr>
          </a:p>
          <a:p>
            <a:pPr indent="-196850" lvl="1" marL="457223" marR="0" rtl="0" algn="l">
              <a:lnSpc>
                <a:spcPct val="90000"/>
              </a:lnSpc>
              <a:spcBef>
                <a:spcPts val="333"/>
              </a:spcBef>
              <a:spcAft>
                <a:spcPts val="0"/>
              </a:spcAft>
              <a:buClr>
                <a:srgbClr val="000000"/>
              </a:buClr>
              <a:buSzPct val="149981"/>
              <a:buFont typeface="Montserrat"/>
              <a:buChar char="•"/>
            </a:pPr>
            <a:r>
              <a:rPr i="0" lang="es" sz="2667" u="none" cap="none" strike="noStrike">
                <a:solidFill>
                  <a:schemeClr val="dk1"/>
                </a:solidFill>
                <a:latin typeface="Montserrat"/>
                <a:ea typeface="Montserrat"/>
                <a:cs typeface="Montserrat"/>
                <a:sym typeface="Montserrat"/>
              </a:rPr>
              <a:t>Roca</a:t>
            </a:r>
            <a:endParaRPr i="0" sz="933" u="none" cap="none" strike="noStrike">
              <a:solidFill>
                <a:srgbClr val="000000"/>
              </a:solidFill>
              <a:latin typeface="Montserrat"/>
              <a:ea typeface="Montserrat"/>
              <a:cs typeface="Montserrat"/>
              <a:sym typeface="Montserrat"/>
            </a:endParaRPr>
          </a:p>
          <a:p>
            <a:pPr indent="-196850" lvl="1" marL="457223" marR="0" rtl="0" algn="l">
              <a:lnSpc>
                <a:spcPct val="90000"/>
              </a:lnSpc>
              <a:spcBef>
                <a:spcPts val="333"/>
              </a:spcBef>
              <a:spcAft>
                <a:spcPts val="0"/>
              </a:spcAft>
              <a:buClr>
                <a:srgbClr val="000000"/>
              </a:buClr>
              <a:buSzPct val="149981"/>
              <a:buFont typeface="Montserrat"/>
              <a:buChar char="•"/>
            </a:pPr>
            <a:r>
              <a:rPr i="0" lang="es" sz="2667" u="none" cap="none" strike="noStrike">
                <a:solidFill>
                  <a:schemeClr val="dk1"/>
                </a:solidFill>
                <a:latin typeface="Montserrat"/>
                <a:ea typeface="Montserrat"/>
                <a:cs typeface="Montserrat"/>
                <a:sym typeface="Montserrat"/>
              </a:rPr>
              <a:t>Zapato</a:t>
            </a:r>
            <a:endParaRPr i="0" sz="933" u="none" cap="none" strike="noStrike">
              <a:solidFill>
                <a:srgbClr val="000000"/>
              </a:solidFill>
              <a:latin typeface="Montserrat"/>
              <a:ea typeface="Montserrat"/>
              <a:cs typeface="Montserrat"/>
              <a:sym typeface="Montserrat"/>
            </a:endParaRPr>
          </a:p>
          <a:p>
            <a:pPr indent="-196850" lvl="1" marL="457223" marR="0" rtl="0" algn="l">
              <a:lnSpc>
                <a:spcPct val="90000"/>
              </a:lnSpc>
              <a:spcBef>
                <a:spcPts val="333"/>
              </a:spcBef>
              <a:spcAft>
                <a:spcPts val="0"/>
              </a:spcAft>
              <a:buClr>
                <a:srgbClr val="000000"/>
              </a:buClr>
              <a:buSzPct val="149981"/>
              <a:buFont typeface="Montserrat"/>
              <a:buChar char="•"/>
            </a:pPr>
            <a:r>
              <a:rPr i="0" lang="es" sz="2667" u="none" cap="none" strike="noStrike">
                <a:solidFill>
                  <a:schemeClr val="dk1"/>
                </a:solidFill>
                <a:latin typeface="Montserrat"/>
                <a:ea typeface="Montserrat"/>
                <a:cs typeface="Montserrat"/>
                <a:sym typeface="Montserrat"/>
              </a:rPr>
              <a:t>Jarra de jugo</a:t>
            </a:r>
            <a:endParaRPr i="0" sz="933" u="none" cap="none" strike="noStrike">
              <a:solidFill>
                <a:srgbClr val="000000"/>
              </a:solidFill>
              <a:latin typeface="Montserrat"/>
              <a:ea typeface="Montserrat"/>
              <a:cs typeface="Montserrat"/>
              <a:sym typeface="Montserrat"/>
            </a:endParaRPr>
          </a:p>
          <a:p>
            <a:pPr indent="0" lvl="1" marL="457223" marR="0" rtl="0" algn="l">
              <a:lnSpc>
                <a:spcPct val="90000"/>
              </a:lnSpc>
              <a:spcBef>
                <a:spcPts val="333"/>
              </a:spcBef>
              <a:spcAft>
                <a:spcPts val="0"/>
              </a:spcAft>
              <a:buNone/>
            </a:pPr>
            <a:r>
              <a:t/>
            </a:r>
            <a:endParaRPr i="0" sz="2667"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97"/>
          <p:cNvSpPr txBox="1"/>
          <p:nvPr/>
        </p:nvSpPr>
        <p:spPr>
          <a:xfrm>
            <a:off x="621938" y="792480"/>
            <a:ext cx="10231120" cy="68326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Vocabulario de sistemas</a:t>
            </a:r>
            <a:endParaRPr b="0" i="0" sz="3000" u="none" cap="none" strike="noStrike">
              <a:solidFill>
                <a:schemeClr val="dk1"/>
              </a:solidFill>
              <a:latin typeface="Arial"/>
              <a:ea typeface="Arial"/>
              <a:cs typeface="Arial"/>
              <a:sym typeface="Arial"/>
            </a:endParaRPr>
          </a:p>
        </p:txBody>
      </p:sp>
      <p:sp>
        <p:nvSpPr>
          <p:cNvPr id="756" name="Google Shape;756;p97"/>
          <p:cNvSpPr txBox="1"/>
          <p:nvPr/>
        </p:nvSpPr>
        <p:spPr>
          <a:xfrm>
            <a:off x="752800" y="1831200"/>
            <a:ext cx="10707600" cy="42342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0"/>
              </a:spcBef>
              <a:spcAft>
                <a:spcPts val="0"/>
              </a:spcAft>
              <a:buClr>
                <a:schemeClr val="dk1"/>
              </a:buClr>
              <a:buSzPts val="2800"/>
              <a:buFont typeface="Montserrat"/>
              <a:buChar char="•"/>
            </a:pPr>
            <a:r>
              <a:rPr b="1" i="1" lang="es" sz="2800" u="none" cap="none" strike="noStrike">
                <a:solidFill>
                  <a:schemeClr val="dk1"/>
                </a:solidFill>
                <a:latin typeface="Montserrat"/>
                <a:ea typeface="Montserrat"/>
                <a:cs typeface="Montserrat"/>
                <a:sym typeface="Montserrat"/>
              </a:rPr>
              <a:t>Sistema Abierto </a:t>
            </a:r>
            <a:r>
              <a:rPr i="0" lang="es" sz="2800" u="none" cap="none" strike="noStrike">
                <a:solidFill>
                  <a:schemeClr val="dk1"/>
                </a:solidFill>
                <a:latin typeface="Montserrat"/>
                <a:ea typeface="Montserrat"/>
                <a:cs typeface="Montserrat"/>
                <a:sym typeface="Montserrat"/>
              </a:rPr>
              <a:t>– un sistema que interactúa continuamente con su entorno. Existe transferencia de información, materia o energía a través de los límites del sistema. Implica un suministro inagotable de energía disponible para el sistema.</a:t>
            </a:r>
            <a:endParaRPr i="0" sz="933" u="none" cap="none" strike="noStrike">
              <a:solidFill>
                <a:srgbClr val="000000"/>
              </a:solidFill>
              <a:latin typeface="Montserrat"/>
              <a:ea typeface="Montserrat"/>
              <a:cs typeface="Montserrat"/>
              <a:sym typeface="Montserrat"/>
            </a:endParaRPr>
          </a:p>
          <a:p>
            <a:pPr indent="0" lvl="0" marL="457200" marR="0" rtl="0" algn="l">
              <a:lnSpc>
                <a:spcPct val="90000"/>
              </a:lnSpc>
              <a:spcBef>
                <a:spcPts val="667"/>
              </a:spcBef>
              <a:spcAft>
                <a:spcPts val="0"/>
              </a:spcAft>
              <a:buNone/>
            </a:pPr>
            <a:r>
              <a:t/>
            </a:r>
            <a:endParaRPr i="0" sz="2800" u="none" cap="none" strike="noStrike">
              <a:solidFill>
                <a:schemeClr val="dk1"/>
              </a:solidFill>
              <a:latin typeface="Montserrat"/>
              <a:ea typeface="Montserrat"/>
              <a:cs typeface="Montserrat"/>
              <a:sym typeface="Montserrat"/>
            </a:endParaRPr>
          </a:p>
          <a:p>
            <a:pPr indent="-406400" lvl="0" marL="457200" marR="0" rtl="0" algn="l">
              <a:lnSpc>
                <a:spcPct val="90000"/>
              </a:lnSpc>
              <a:spcBef>
                <a:spcPts val="667"/>
              </a:spcBef>
              <a:spcAft>
                <a:spcPts val="0"/>
              </a:spcAft>
              <a:buClr>
                <a:schemeClr val="dk1"/>
              </a:buClr>
              <a:buSzPts val="2800"/>
              <a:buFont typeface="Montserrat"/>
              <a:buChar char="•"/>
            </a:pPr>
            <a:r>
              <a:rPr b="1" i="1" lang="es" sz="2800" u="none" cap="none" strike="noStrike">
                <a:solidFill>
                  <a:schemeClr val="dk1"/>
                </a:solidFill>
                <a:latin typeface="Montserrat"/>
                <a:ea typeface="Montserrat"/>
                <a:cs typeface="Montserrat"/>
                <a:sym typeface="Montserrat"/>
              </a:rPr>
              <a:t>Sistema cerrado </a:t>
            </a:r>
            <a:r>
              <a:rPr i="0" lang="es" sz="2800" u="none" cap="none" strike="noStrike">
                <a:solidFill>
                  <a:schemeClr val="dk1"/>
                </a:solidFill>
                <a:latin typeface="Montserrat"/>
                <a:ea typeface="Montserrat"/>
                <a:cs typeface="Montserrat"/>
                <a:sym typeface="Montserrat"/>
              </a:rPr>
              <a:t>– un sistema autónomo en lo que respecta a la transferencia de materia. La materia no atraviesa los límites del sistema, pero sí la energía. El universo es el único sistema verdaderamente cerrado. </a:t>
            </a:r>
            <a:endParaRPr i="0" sz="933"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98"/>
          <p:cNvSpPr txBox="1"/>
          <p:nvPr/>
        </p:nvSpPr>
        <p:spPr>
          <a:xfrm>
            <a:off x="789967" y="1400924"/>
            <a:ext cx="10612063" cy="1392350"/>
          </a:xfrm>
          <a:prstGeom prst="rect">
            <a:avLst/>
          </a:prstGeom>
          <a:noFill/>
          <a:ln>
            <a:noFill/>
          </a:ln>
        </p:spPr>
        <p:txBody>
          <a:bodyPr anchorCtr="0" anchor="t" bIns="45700" lIns="91425" spcFirstLastPara="1" rIns="91425" wrap="square" tIns="45700">
            <a:normAutofit fontScale="70000" lnSpcReduction="20000"/>
          </a:bodyPr>
          <a:lstStyle/>
          <a:p>
            <a:pPr indent="-152408" lvl="0" marL="152408" marR="0" rtl="0" algn="l">
              <a:lnSpc>
                <a:spcPct val="120000"/>
              </a:lnSpc>
              <a:spcBef>
                <a:spcPts val="0"/>
              </a:spcBef>
              <a:spcAft>
                <a:spcPts val="0"/>
              </a:spcAft>
              <a:buClr>
                <a:srgbClr val="000000"/>
              </a:buClr>
              <a:buSzPct val="100000"/>
              <a:buFont typeface="Arial"/>
              <a:buChar char="•"/>
            </a:pPr>
            <a:r>
              <a:rPr b="1" i="1" lang="es" sz="2600" u="none" cap="none" strike="noStrike">
                <a:solidFill>
                  <a:schemeClr val="dk1"/>
                </a:solidFill>
                <a:latin typeface="Montserrat"/>
                <a:ea typeface="Montserrat"/>
                <a:cs typeface="Montserrat"/>
                <a:sym typeface="Montserrat"/>
              </a:rPr>
              <a:t>Retroalimentación positiva</a:t>
            </a:r>
            <a:r>
              <a:rPr b="1" i="0" lang="es" sz="2600" u="none" cap="none" strike="noStrike">
                <a:solidFill>
                  <a:schemeClr val="dk1"/>
                </a:solidFill>
                <a:latin typeface="Montserrat"/>
                <a:ea typeface="Montserrat"/>
                <a:cs typeface="Montserrat"/>
                <a:sym typeface="Montserrat"/>
              </a:rPr>
              <a:t>: </a:t>
            </a:r>
            <a:r>
              <a:rPr b="0" i="0" lang="es" sz="2600" u="none" cap="none" strike="noStrike">
                <a:solidFill>
                  <a:schemeClr val="dk1"/>
                </a:solidFill>
                <a:latin typeface="Montserrat"/>
                <a:ea typeface="Montserrat"/>
                <a:cs typeface="Montserrat"/>
                <a:sym typeface="Montserrat"/>
              </a:rPr>
              <a:t>respuesta del sistema que lo mantiene en movimiento en la misma dirección, amplificando la perturbación o forzamiento inicial del sistema. </a:t>
            </a:r>
            <a:endParaRPr b="0" i="0" sz="933" u="none" cap="none" strike="noStrike">
              <a:solidFill>
                <a:srgbClr val="000000"/>
              </a:solidFill>
              <a:latin typeface="Arial"/>
              <a:ea typeface="Arial"/>
              <a:cs typeface="Arial"/>
              <a:sym typeface="Arial"/>
            </a:endParaRPr>
          </a:p>
          <a:p>
            <a:pPr indent="0" lvl="1" marL="304815" marR="0" rtl="0" algn="l">
              <a:lnSpc>
                <a:spcPct val="120000"/>
              </a:lnSpc>
              <a:spcBef>
                <a:spcPts val="1200"/>
              </a:spcBef>
              <a:spcAft>
                <a:spcPts val="0"/>
              </a:spcAft>
              <a:buNone/>
            </a:pPr>
            <a:r>
              <a:rPr b="0" i="0" lang="es" sz="2333" u="none" cap="none" strike="noStrike">
                <a:solidFill>
                  <a:schemeClr val="dk1"/>
                </a:solidFill>
                <a:latin typeface="Montserrat"/>
                <a:ea typeface="Montserrat"/>
                <a:cs typeface="Montserrat"/>
                <a:sym typeface="Montserrat"/>
              </a:rPr>
              <a:t>Ejemplo: cuando la nieve se derrite, el suelo más oscuro absorbe más energía solar, lo que provoca un mayor deshielo. </a:t>
            </a:r>
            <a:endParaRPr b="0" i="1" sz="2333" u="none" cap="none" strike="noStrike">
              <a:solidFill>
                <a:schemeClr val="dk1"/>
              </a:solidFill>
              <a:latin typeface="Montserrat"/>
              <a:ea typeface="Montserrat"/>
              <a:cs typeface="Montserrat"/>
              <a:sym typeface="Montserrat"/>
            </a:endParaRPr>
          </a:p>
        </p:txBody>
      </p:sp>
      <p:sp>
        <p:nvSpPr>
          <p:cNvPr id="762" name="Google Shape;762;p98"/>
          <p:cNvSpPr txBox="1"/>
          <p:nvPr/>
        </p:nvSpPr>
        <p:spPr>
          <a:xfrm>
            <a:off x="709023" y="759719"/>
            <a:ext cx="10231120" cy="68326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Vocabulario de sistemas </a:t>
            </a:r>
            <a:r>
              <a:rPr b="0" i="0" lang="es" sz="2933" u="none" cap="none" strike="noStrike">
                <a:solidFill>
                  <a:schemeClr val="dk1"/>
                </a:solidFill>
                <a:latin typeface="Proxima Nova"/>
                <a:ea typeface="Proxima Nova"/>
                <a:cs typeface="Proxima Nova"/>
                <a:sym typeface="Proxima Nova"/>
              </a:rPr>
              <a:t>(Continuación)</a:t>
            </a:r>
            <a:endParaRPr b="0" i="0" sz="933" u="none" cap="none" strike="noStrike">
              <a:solidFill>
                <a:schemeClr val="dk1"/>
              </a:solidFill>
              <a:latin typeface="Arial"/>
              <a:ea typeface="Arial"/>
              <a:cs typeface="Arial"/>
              <a:sym typeface="Arial"/>
            </a:endParaRPr>
          </a:p>
        </p:txBody>
      </p:sp>
      <p:sp>
        <p:nvSpPr>
          <p:cNvPr id="763" name="Google Shape;763;p98"/>
          <p:cNvSpPr txBox="1"/>
          <p:nvPr/>
        </p:nvSpPr>
        <p:spPr>
          <a:xfrm>
            <a:off x="4488615" y="5936674"/>
            <a:ext cx="3214769" cy="205095"/>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933" u="sng" cap="none" strike="noStrike">
                <a:solidFill>
                  <a:srgbClr val="000000"/>
                </a:solidFill>
                <a:latin typeface="Arial"/>
                <a:ea typeface="Arial"/>
                <a:cs typeface="Arial"/>
                <a:sym typeface="Arial"/>
                <a:hlinkClick r:id="rId3">
                  <a:extLst>
                    <a:ext uri="{A12FA001-AC4F-418D-AE19-62706E023703}">
                      <ahyp:hlinkClr val="tx"/>
                    </a:ext>
                  </a:extLst>
                </a:hlinkClick>
              </a:rPr>
              <a:t>https://youtu.be/xcyLphCSHnU?si=RfDLDLaHGJuU6YDC</a:t>
            </a:r>
            <a:r>
              <a:rPr b="0" i="0" lang="es" sz="933" u="none" cap="none" strike="noStrike">
                <a:solidFill>
                  <a:srgbClr val="000000"/>
                </a:solidFill>
                <a:latin typeface="Arial"/>
                <a:ea typeface="Arial"/>
                <a:cs typeface="Arial"/>
                <a:sym typeface="Arial"/>
              </a:rPr>
              <a:t> </a:t>
            </a:r>
            <a:endParaRPr b="0" i="0" sz="933" u="none" cap="none" strike="noStrike">
              <a:solidFill>
                <a:srgbClr val="000000"/>
              </a:solidFill>
              <a:latin typeface="Arial"/>
              <a:ea typeface="Arial"/>
              <a:cs typeface="Arial"/>
              <a:sym typeface="Arial"/>
            </a:endParaRPr>
          </a:p>
        </p:txBody>
      </p:sp>
      <p:pic>
        <p:nvPicPr>
          <p:cNvPr descr="This animation provides a close perspective of the relationship between ice and solar reflectivity. As glaciers, the polar caps, and icebergs (shown here) melt, less sunlight gets reflected into space. Instead, the oceans and land absorb the light, thus raising the overall temperature and adding energy to a vicious circle.&#10;&#10;Animation Credits&#10;Susan Twardy (HTSI): Lead Animator&#10;James Hansen Ph.D. (NASA/GSFC GISS): Scientist&#10;Kathryn A. Stofer: Writer&#10;Please give credit for this item to:&#10;NASA/Goddard Space Flight Center Conceptual Image Lab&#10;Short URL to share this page:&#10;https://svs.gsfc.nasa.gov/20022" id="764" name="Google Shape;764;p98" title="Ice Albedo: Bright White Reflects Light">
            <a:hlinkClick r:id="rId4"/>
          </p:cNvPr>
          <p:cNvPicPr preferRelativeResize="0"/>
          <p:nvPr/>
        </p:nvPicPr>
        <p:blipFill>
          <a:blip r:embed="rId5">
            <a:alphaModFix/>
          </a:blip>
          <a:stretch>
            <a:fillRect/>
          </a:stretch>
        </p:blipFill>
        <p:spPr>
          <a:xfrm>
            <a:off x="3303225" y="2793276"/>
            <a:ext cx="5233225" cy="29436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1000"/>
                                        <p:tgtEl>
                                          <p:spTgt spid="7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99"/>
          <p:cNvSpPr txBox="1"/>
          <p:nvPr/>
        </p:nvSpPr>
        <p:spPr>
          <a:xfrm>
            <a:off x="826902" y="2057400"/>
            <a:ext cx="10612063" cy="3931023"/>
          </a:xfrm>
          <a:prstGeom prst="rect">
            <a:avLst/>
          </a:prstGeom>
          <a:noFill/>
          <a:ln>
            <a:noFill/>
          </a:ln>
        </p:spPr>
        <p:txBody>
          <a:bodyPr anchorCtr="0" anchor="t" bIns="45700" lIns="91425" spcFirstLastPara="1" rIns="91425" wrap="square" tIns="45700">
            <a:normAutofit/>
          </a:bodyPr>
          <a:lstStyle/>
          <a:p>
            <a:pPr indent="-247650" lvl="0" marL="152408" marR="0" rtl="0" algn="l">
              <a:lnSpc>
                <a:spcPct val="100000"/>
              </a:lnSpc>
              <a:spcBef>
                <a:spcPts val="0"/>
              </a:spcBef>
              <a:spcAft>
                <a:spcPts val="0"/>
              </a:spcAft>
              <a:buClr>
                <a:srgbClr val="000000"/>
              </a:buClr>
              <a:buSzPts val="3900"/>
              <a:buFont typeface="Arial"/>
              <a:buChar char="•"/>
            </a:pPr>
            <a:r>
              <a:rPr b="1" i="1" lang="es" sz="2600" u="none" cap="none" strike="noStrike">
                <a:solidFill>
                  <a:schemeClr val="dk1"/>
                </a:solidFill>
                <a:latin typeface="Montserrat"/>
                <a:ea typeface="Montserrat"/>
                <a:cs typeface="Montserrat"/>
                <a:sym typeface="Montserrat"/>
              </a:rPr>
              <a:t>Retroalimentación negativa</a:t>
            </a:r>
            <a:r>
              <a:rPr b="1" i="0" lang="es" sz="2600" u="none" cap="none" strike="noStrike">
                <a:solidFill>
                  <a:schemeClr val="dk1"/>
                </a:solidFill>
                <a:latin typeface="Montserrat"/>
                <a:ea typeface="Montserrat"/>
                <a:cs typeface="Montserrat"/>
                <a:sym typeface="Montserrat"/>
              </a:rPr>
              <a:t>: </a:t>
            </a:r>
            <a:r>
              <a:rPr b="0" i="0" lang="es" sz="2600" u="none" cap="none" strike="noStrike">
                <a:solidFill>
                  <a:schemeClr val="dk1"/>
                </a:solidFill>
                <a:latin typeface="Montserrat"/>
                <a:ea typeface="Montserrat"/>
                <a:cs typeface="Montserrat"/>
                <a:sym typeface="Montserrat"/>
              </a:rPr>
              <a:t>una respuesta del sistema que equilibra o revierte una perturbación inicial del sistema. </a:t>
            </a:r>
            <a:endParaRPr b="0" i="0" sz="933" u="none" cap="none" strike="noStrike">
              <a:solidFill>
                <a:srgbClr val="000000"/>
              </a:solidFill>
              <a:latin typeface="Arial"/>
              <a:ea typeface="Arial"/>
              <a:cs typeface="Arial"/>
              <a:sym typeface="Arial"/>
            </a:endParaRPr>
          </a:p>
          <a:p>
            <a:pPr indent="0" lvl="1" marL="304815" marR="0" rtl="0" algn="l">
              <a:lnSpc>
                <a:spcPct val="100000"/>
              </a:lnSpc>
              <a:spcBef>
                <a:spcPts val="800"/>
              </a:spcBef>
              <a:spcAft>
                <a:spcPts val="0"/>
              </a:spcAft>
              <a:buNone/>
            </a:pPr>
            <a:r>
              <a:rPr b="0" i="0" lang="es" sz="2333" u="none" cap="none" strike="noStrike">
                <a:solidFill>
                  <a:schemeClr val="dk1"/>
                </a:solidFill>
                <a:latin typeface="Montserrat"/>
                <a:ea typeface="Montserrat"/>
                <a:cs typeface="Montserrat"/>
                <a:sym typeface="Montserrat"/>
              </a:rPr>
              <a:t>Ejemplo: el termostato de una caldera se enciende cuando el sensor detecta que hace demasiado frío. Una vez que la temperatura ambiente alcanza el valor estipulado, el termostato apaga manteniendo una temperatura constante</a:t>
            </a:r>
            <a:r>
              <a:rPr b="0" i="1" lang="es" sz="2333" u="none" cap="none" strike="noStrike">
                <a:solidFill>
                  <a:schemeClr val="dk1"/>
                </a:solidFill>
                <a:latin typeface="Montserrat"/>
                <a:ea typeface="Montserrat"/>
                <a:cs typeface="Montserrat"/>
                <a:sym typeface="Montserrat"/>
              </a:rPr>
              <a:t>.</a:t>
            </a:r>
            <a:endParaRPr b="0" i="0" sz="2333" u="none" cap="none" strike="noStrike">
              <a:solidFill>
                <a:schemeClr val="dk1"/>
              </a:solidFill>
              <a:latin typeface="Montserrat"/>
              <a:ea typeface="Montserrat"/>
              <a:cs typeface="Montserrat"/>
              <a:sym typeface="Montserrat"/>
            </a:endParaRPr>
          </a:p>
        </p:txBody>
      </p:sp>
      <p:sp>
        <p:nvSpPr>
          <p:cNvPr id="770" name="Google Shape;770;p99"/>
          <p:cNvSpPr txBox="1"/>
          <p:nvPr/>
        </p:nvSpPr>
        <p:spPr>
          <a:xfrm>
            <a:off x="826901" y="869577"/>
            <a:ext cx="10612064" cy="68326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Vocabulario de sistemas </a:t>
            </a:r>
            <a:r>
              <a:rPr b="0" i="0" lang="es" sz="2933" u="none" cap="none" strike="noStrike">
                <a:solidFill>
                  <a:schemeClr val="dk1"/>
                </a:solidFill>
                <a:latin typeface="Proxima Nova"/>
                <a:ea typeface="Proxima Nova"/>
                <a:cs typeface="Proxima Nova"/>
                <a:sym typeface="Proxima Nova"/>
              </a:rPr>
              <a:t>(Continuación)</a:t>
            </a:r>
            <a:endParaRPr b="0" i="0" sz="933" u="none" cap="none" strike="noStrike">
              <a:solidFill>
                <a:schemeClr val="dk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00"/>
          <p:cNvSpPr txBox="1"/>
          <p:nvPr/>
        </p:nvSpPr>
        <p:spPr>
          <a:xfrm>
            <a:off x="773150" y="1708604"/>
            <a:ext cx="10656900" cy="4140900"/>
          </a:xfrm>
          <a:prstGeom prst="rect">
            <a:avLst/>
          </a:prstGeom>
          <a:noFill/>
          <a:ln>
            <a:noFill/>
          </a:ln>
        </p:spPr>
        <p:txBody>
          <a:bodyPr anchorCtr="0" anchor="t" bIns="45700" lIns="91425" spcFirstLastPara="1" rIns="91425" wrap="square" tIns="45700">
            <a:normAutofit/>
          </a:bodyPr>
          <a:lstStyle/>
          <a:p>
            <a:pPr indent="-381000" lvl="0" marL="457200" marR="0" rtl="0" algn="l">
              <a:lnSpc>
                <a:spcPct val="100000"/>
              </a:lnSpc>
              <a:spcBef>
                <a:spcPts val="0"/>
              </a:spcBef>
              <a:spcAft>
                <a:spcPts val="0"/>
              </a:spcAft>
              <a:buClr>
                <a:schemeClr val="dk1"/>
              </a:buClr>
              <a:buSzPts val="2400"/>
              <a:buFont typeface="Montserrat"/>
              <a:buChar char="●"/>
            </a:pPr>
            <a:r>
              <a:rPr b="1" i="1" lang="es" sz="2400" u="none" cap="none" strike="noStrike">
                <a:solidFill>
                  <a:schemeClr val="dk1"/>
                </a:solidFill>
                <a:latin typeface="Montserrat"/>
                <a:ea typeface="Montserrat"/>
                <a:cs typeface="Montserrat"/>
                <a:sym typeface="Montserrat"/>
              </a:rPr>
              <a:t>Reservorio (o stock, depósito): </a:t>
            </a:r>
            <a:r>
              <a:rPr i="0" lang="es" sz="2400" u="none" cap="none" strike="noStrike">
                <a:solidFill>
                  <a:schemeClr val="dk1"/>
                </a:solidFill>
                <a:latin typeface="Montserrat"/>
                <a:ea typeface="Montserrat"/>
                <a:cs typeface="Montserrat"/>
                <a:sym typeface="Montserrat"/>
              </a:rPr>
              <a:t>depósito de materia en una parte del entorno del sistema.</a:t>
            </a:r>
            <a:endParaRPr i="0" sz="933" u="none" cap="none" strike="noStrike">
              <a:solidFill>
                <a:srgbClr val="000000"/>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dk1"/>
              </a:buClr>
              <a:buSzPts val="2400"/>
              <a:buFont typeface="Montserrat"/>
              <a:buChar char="●"/>
            </a:pPr>
            <a:r>
              <a:rPr b="1" i="1" lang="es" sz="2400" u="none" cap="none" strike="noStrike">
                <a:solidFill>
                  <a:schemeClr val="dk1"/>
                </a:solidFill>
                <a:latin typeface="Montserrat"/>
                <a:ea typeface="Montserrat"/>
                <a:cs typeface="Montserrat"/>
                <a:sym typeface="Montserrat"/>
              </a:rPr>
              <a:t>Flujo (o caudal): </a:t>
            </a:r>
            <a:r>
              <a:rPr i="0" lang="es" sz="2400" u="none" cap="none" strike="noStrike">
                <a:solidFill>
                  <a:schemeClr val="dk1"/>
                </a:solidFill>
                <a:latin typeface="Montserrat"/>
                <a:ea typeface="Montserrat"/>
                <a:cs typeface="Montserrat"/>
                <a:sym typeface="Montserrat"/>
              </a:rPr>
              <a:t>movimiento de materia de un reservorio a otro, por unidad de tiempo.</a:t>
            </a:r>
            <a:endParaRPr i="0" sz="933" u="none" cap="none" strike="noStrike">
              <a:solidFill>
                <a:srgbClr val="000000"/>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dk1"/>
              </a:buClr>
              <a:buSzPts val="2400"/>
              <a:buFont typeface="Montserrat"/>
              <a:buChar char="●"/>
            </a:pPr>
            <a:r>
              <a:rPr b="1" i="1" lang="es" sz="2400" u="none" cap="none" strike="noStrike">
                <a:solidFill>
                  <a:schemeClr val="dk1"/>
                </a:solidFill>
                <a:latin typeface="Montserrat"/>
                <a:ea typeface="Montserrat"/>
                <a:cs typeface="Montserrat"/>
                <a:sym typeface="Montserrat"/>
              </a:rPr>
              <a:t>Entrada (o flujo de entrada):</a:t>
            </a:r>
            <a:r>
              <a:rPr b="1" i="0" lang="es" sz="2400" u="none" cap="none" strike="noStrike">
                <a:solidFill>
                  <a:schemeClr val="dk1"/>
                </a:solidFill>
                <a:latin typeface="Montserrat"/>
                <a:ea typeface="Montserrat"/>
                <a:cs typeface="Montserrat"/>
                <a:sym typeface="Montserrat"/>
              </a:rPr>
              <a:t> </a:t>
            </a:r>
            <a:r>
              <a:rPr i="0" lang="es" sz="2400" u="none" cap="none" strike="noStrike">
                <a:solidFill>
                  <a:schemeClr val="dk1"/>
                </a:solidFill>
                <a:latin typeface="Montserrat"/>
                <a:ea typeface="Montserrat"/>
                <a:cs typeface="Montserrat"/>
                <a:sym typeface="Montserrat"/>
              </a:rPr>
              <a:t>flujo de materia que ingresa a un reservorio.</a:t>
            </a:r>
            <a:endParaRPr i="0" sz="933" u="none" cap="none" strike="noStrike">
              <a:solidFill>
                <a:srgbClr val="000000"/>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dk1"/>
              </a:buClr>
              <a:buSzPts val="2400"/>
              <a:buFont typeface="Montserrat"/>
              <a:buChar char="●"/>
            </a:pPr>
            <a:r>
              <a:rPr b="1" i="1" lang="es" sz="2400" u="none" cap="none" strike="noStrike">
                <a:solidFill>
                  <a:schemeClr val="dk1"/>
                </a:solidFill>
                <a:latin typeface="Montserrat"/>
                <a:ea typeface="Montserrat"/>
                <a:cs typeface="Montserrat"/>
                <a:sym typeface="Montserrat"/>
              </a:rPr>
              <a:t>Salida (o flujo de salida):</a:t>
            </a:r>
            <a:r>
              <a:rPr b="1" i="0" lang="es" sz="2400" u="none" cap="none" strike="noStrike">
                <a:solidFill>
                  <a:schemeClr val="dk1"/>
                </a:solidFill>
                <a:latin typeface="Montserrat"/>
                <a:ea typeface="Montserrat"/>
                <a:cs typeface="Montserrat"/>
                <a:sym typeface="Montserrat"/>
              </a:rPr>
              <a:t> </a:t>
            </a:r>
            <a:r>
              <a:rPr i="0" lang="es" sz="2400" u="none" cap="none" strike="noStrike">
                <a:solidFill>
                  <a:schemeClr val="dk1"/>
                </a:solidFill>
                <a:latin typeface="Montserrat"/>
                <a:ea typeface="Montserrat"/>
                <a:cs typeface="Montserrat"/>
                <a:sym typeface="Montserrat"/>
              </a:rPr>
              <a:t>flujo de materia que sale de un reservorio.</a:t>
            </a:r>
            <a:endParaRPr i="0" sz="933" u="none" cap="none" strike="noStrike">
              <a:solidFill>
                <a:srgbClr val="000000"/>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dk1"/>
              </a:buClr>
              <a:buSzPts val="2400"/>
              <a:buFont typeface="Montserrat"/>
              <a:buChar char="●"/>
            </a:pPr>
            <a:r>
              <a:rPr b="1" i="1" lang="es" sz="2400" u="none" cap="none" strike="noStrike">
                <a:solidFill>
                  <a:schemeClr val="dk1"/>
                </a:solidFill>
                <a:latin typeface="Montserrat"/>
                <a:ea typeface="Montserrat"/>
                <a:cs typeface="Montserrat"/>
                <a:sym typeface="Montserrat"/>
              </a:rPr>
              <a:t>Estado estacionario (o equilibrio dinámico)</a:t>
            </a:r>
            <a:r>
              <a:rPr b="1" i="0" lang="es" sz="2400" u="none" cap="none" strike="noStrike">
                <a:solidFill>
                  <a:schemeClr val="dk1"/>
                </a:solidFill>
                <a:latin typeface="Montserrat"/>
                <a:ea typeface="Montserrat"/>
                <a:cs typeface="Montserrat"/>
                <a:sym typeface="Montserrat"/>
              </a:rPr>
              <a:t>: </a:t>
            </a:r>
            <a:r>
              <a:rPr i="0" lang="es" sz="2400" u="none" cap="none" strike="noStrike">
                <a:solidFill>
                  <a:schemeClr val="dk1"/>
                </a:solidFill>
                <a:latin typeface="Montserrat"/>
                <a:ea typeface="Montserrat"/>
                <a:cs typeface="Montserrat"/>
                <a:sym typeface="Montserrat"/>
              </a:rPr>
              <a:t>condición en la que la entrada es igual a la salida, lo que da lugar a un tamaño estacionario de la reserva.</a:t>
            </a:r>
            <a:endParaRPr>
              <a:latin typeface="Montserrat"/>
              <a:ea typeface="Montserrat"/>
              <a:cs typeface="Montserrat"/>
              <a:sym typeface="Montserrat"/>
            </a:endParaRPr>
          </a:p>
        </p:txBody>
      </p:sp>
      <p:sp>
        <p:nvSpPr>
          <p:cNvPr id="776" name="Google Shape;776;p100"/>
          <p:cNvSpPr txBox="1"/>
          <p:nvPr/>
        </p:nvSpPr>
        <p:spPr>
          <a:xfrm>
            <a:off x="986004" y="845004"/>
            <a:ext cx="10231200" cy="6834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Vocabulario de sistemas </a:t>
            </a:r>
            <a:r>
              <a:rPr b="0" i="0" lang="es" sz="2933" u="none" cap="none" strike="noStrike">
                <a:solidFill>
                  <a:schemeClr val="dk1"/>
                </a:solidFill>
                <a:latin typeface="Proxima Nova"/>
                <a:ea typeface="Proxima Nova"/>
                <a:cs typeface="Proxima Nova"/>
                <a:sym typeface="Proxima Nova"/>
              </a:rPr>
              <a:t>(Continuación)</a:t>
            </a:r>
            <a:endParaRPr b="0" i="0" sz="933" u="none" cap="none" strike="noStrike">
              <a:solidFill>
                <a:schemeClr val="dk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01"/>
          <p:cNvSpPr txBox="1"/>
          <p:nvPr/>
        </p:nvSpPr>
        <p:spPr>
          <a:xfrm>
            <a:off x="839096" y="862760"/>
            <a:ext cx="9835788" cy="769455"/>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Diagrama de sistemas</a:t>
            </a:r>
            <a:endParaRPr b="0" i="0" sz="3000" u="none" cap="none" strike="noStrike">
              <a:solidFill>
                <a:schemeClr val="dk1"/>
              </a:solidFill>
              <a:latin typeface="Arial"/>
              <a:ea typeface="Arial"/>
              <a:cs typeface="Arial"/>
              <a:sym typeface="Arial"/>
            </a:endParaRPr>
          </a:p>
        </p:txBody>
      </p:sp>
      <p:sp>
        <p:nvSpPr>
          <p:cNvPr id="782" name="Google Shape;782;p101"/>
          <p:cNvSpPr txBox="1"/>
          <p:nvPr/>
        </p:nvSpPr>
        <p:spPr>
          <a:xfrm>
            <a:off x="822959" y="1569572"/>
            <a:ext cx="10546081" cy="80019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2400" u="none" cap="none" strike="noStrike">
                <a:solidFill>
                  <a:srgbClr val="002060"/>
                </a:solidFill>
                <a:latin typeface="Montserrat"/>
                <a:ea typeface="Montserrat"/>
                <a:cs typeface="Montserrat"/>
                <a:sym typeface="Montserrat"/>
              </a:rPr>
              <a:t>Diagrama de flujo y stock de 1 caja visualiza los componentes básicos del sistema.  </a:t>
            </a:r>
            <a:endParaRPr b="0" i="0" sz="933" u="none" cap="none" strike="noStrike">
              <a:solidFill>
                <a:srgbClr val="000000"/>
              </a:solidFill>
              <a:latin typeface="Arial"/>
              <a:ea typeface="Arial"/>
              <a:cs typeface="Arial"/>
              <a:sym typeface="Arial"/>
            </a:endParaRPr>
          </a:p>
        </p:txBody>
      </p:sp>
      <p:sp>
        <p:nvSpPr>
          <p:cNvPr id="783" name="Google Shape;783;p101"/>
          <p:cNvSpPr txBox="1"/>
          <p:nvPr/>
        </p:nvSpPr>
        <p:spPr>
          <a:xfrm>
            <a:off x="839096" y="4446485"/>
            <a:ext cx="10546081" cy="1312058"/>
          </a:xfrm>
          <a:prstGeom prst="rect">
            <a:avLst/>
          </a:prstGeom>
          <a:noFill/>
          <a:ln>
            <a:noFill/>
          </a:ln>
        </p:spPr>
        <p:txBody>
          <a:bodyPr anchorCtr="0" anchor="t" bIns="30450" lIns="60950" spcFirstLastPara="1" rIns="60950" wrap="square" tIns="30450">
            <a:normAutofit fontScale="92500" lnSpcReduction="10000"/>
          </a:bodyPr>
          <a:lstStyle/>
          <a:p>
            <a:pPr indent="0" lvl="0" marL="0" marR="0" rtl="0" algn="l">
              <a:lnSpc>
                <a:spcPct val="100000"/>
              </a:lnSpc>
              <a:spcBef>
                <a:spcPts val="0"/>
              </a:spcBef>
              <a:spcAft>
                <a:spcPts val="0"/>
              </a:spcAft>
              <a:buNone/>
            </a:pPr>
            <a:r>
              <a:rPr b="0" i="0" lang="es" sz="2400" u="none" cap="none" strike="noStrike">
                <a:solidFill>
                  <a:srgbClr val="002060"/>
                </a:solidFill>
                <a:latin typeface="Montserrat"/>
                <a:ea typeface="Montserrat"/>
                <a:cs typeface="Montserrat"/>
                <a:sym typeface="Montserrat"/>
              </a:rPr>
              <a:t>Una vez que se ha representado un sistema básico en un diagrama, los modeladores pueden agregar retroalimentaciones y definir relaciones utilizando ecuaciones matemáticas para que el sistema se pueda probar y observar a lo largo del tiempo y en diversas condiciones.</a:t>
            </a:r>
            <a:endParaRPr/>
          </a:p>
        </p:txBody>
      </p:sp>
      <p:pic>
        <p:nvPicPr>
          <p:cNvPr id="784" name="Google Shape;784;p101"/>
          <p:cNvPicPr preferRelativeResize="0"/>
          <p:nvPr/>
        </p:nvPicPr>
        <p:blipFill>
          <a:blip r:embed="rId3">
            <a:alphaModFix/>
          </a:blip>
          <a:stretch>
            <a:fillRect/>
          </a:stretch>
        </p:blipFill>
        <p:spPr>
          <a:xfrm>
            <a:off x="2051700" y="2538365"/>
            <a:ext cx="7677150" cy="1685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3"/>
          <p:cNvSpPr txBox="1"/>
          <p:nvPr/>
        </p:nvSpPr>
        <p:spPr>
          <a:xfrm>
            <a:off x="781500" y="812400"/>
            <a:ext cx="10635300" cy="920100"/>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ctr">
              <a:lnSpc>
                <a:spcPct val="115000"/>
              </a:lnSpc>
              <a:spcBef>
                <a:spcPts val="0"/>
              </a:spcBef>
              <a:spcAft>
                <a:spcPts val="0"/>
              </a:spcAft>
              <a:buNone/>
            </a:pPr>
            <a:r>
              <a:rPr b="1" i="0" lang="es" sz="3600" u="none" cap="none" strike="noStrike">
                <a:solidFill>
                  <a:schemeClr val="dk1"/>
                </a:solidFill>
                <a:latin typeface="Proxima Nova"/>
                <a:ea typeface="Proxima Nova"/>
                <a:cs typeface="Proxima Nova"/>
                <a:sym typeface="Proxima Nova"/>
              </a:rPr>
              <a:t>Se han recopilado registros mensuales de CO</a:t>
            </a:r>
            <a:r>
              <a:rPr b="1" baseline="-25000" i="0" lang="es" sz="3600" u="none" cap="none" strike="noStrike">
                <a:solidFill>
                  <a:schemeClr val="dk1"/>
                </a:solidFill>
                <a:latin typeface="Proxima Nova"/>
                <a:ea typeface="Proxima Nova"/>
                <a:cs typeface="Proxima Nova"/>
                <a:sym typeface="Proxima Nova"/>
              </a:rPr>
              <a:t>2</a:t>
            </a:r>
            <a:r>
              <a:rPr b="1" i="0" lang="es" sz="3600" u="none" cap="none" strike="noStrike">
                <a:solidFill>
                  <a:schemeClr val="dk1"/>
                </a:solidFill>
                <a:latin typeface="Proxima Nova"/>
                <a:ea typeface="Proxima Nova"/>
                <a:cs typeface="Proxima Nova"/>
                <a:sym typeface="Proxima Nova"/>
              </a:rPr>
              <a:t> atmosférico en Mauna Loa, Hawaii desde 1958</a:t>
            </a:r>
            <a:endParaRPr b="0" i="0" sz="933" u="none" cap="none" strike="noStrike">
              <a:solidFill>
                <a:schemeClr val="dk1"/>
              </a:solidFill>
              <a:latin typeface="Arial"/>
              <a:ea typeface="Arial"/>
              <a:cs typeface="Arial"/>
              <a:sym typeface="Arial"/>
            </a:endParaRPr>
          </a:p>
        </p:txBody>
      </p:sp>
      <p:sp>
        <p:nvSpPr>
          <p:cNvPr id="168" name="Google Shape;168;p33"/>
          <p:cNvSpPr txBox="1"/>
          <p:nvPr/>
        </p:nvSpPr>
        <p:spPr>
          <a:xfrm>
            <a:off x="6215745" y="1959429"/>
            <a:ext cx="5627912" cy="1674747"/>
          </a:xfrm>
          <a:prstGeom prst="rect">
            <a:avLst/>
          </a:prstGeom>
          <a:noFill/>
          <a:ln>
            <a:noFill/>
          </a:ln>
        </p:spPr>
        <p:txBody>
          <a:bodyPr anchorCtr="0" anchor="t" bIns="30450" lIns="60950" spcFirstLastPara="1" rIns="60950" wrap="square" tIns="30450">
            <a:normAutofit/>
          </a:bodyPr>
          <a:lstStyle/>
          <a:p>
            <a:pPr indent="0" lvl="0" marL="0" marR="0" rtl="0" algn="l">
              <a:lnSpc>
                <a:spcPct val="100000"/>
              </a:lnSpc>
              <a:spcBef>
                <a:spcPts val="0"/>
              </a:spcBef>
              <a:spcAft>
                <a:spcPts val="0"/>
              </a:spcAft>
              <a:buNone/>
            </a:pPr>
            <a:r>
              <a:rPr b="0" i="0" lang="es" sz="2200" u="none" cap="none" strike="noStrike">
                <a:solidFill>
                  <a:srgbClr val="FF0000"/>
                </a:solidFill>
                <a:latin typeface="Calibri"/>
                <a:ea typeface="Calibri"/>
                <a:cs typeface="Calibri"/>
                <a:sym typeface="Calibri"/>
              </a:rPr>
              <a:t>Línea roja – CO</a:t>
            </a:r>
            <a:r>
              <a:rPr b="0" baseline="-25000" i="0" lang="es" sz="2200" u="none" cap="none" strike="noStrike">
                <a:solidFill>
                  <a:srgbClr val="FF0000"/>
                </a:solidFill>
                <a:latin typeface="Calibri"/>
                <a:ea typeface="Calibri"/>
                <a:cs typeface="Calibri"/>
                <a:sym typeface="Calibri"/>
              </a:rPr>
              <a:t>2</a:t>
            </a:r>
            <a:r>
              <a:rPr b="0" i="0" lang="es" sz="2200" u="none" cap="none" strike="noStrike">
                <a:solidFill>
                  <a:srgbClr val="FF0000"/>
                </a:solidFill>
                <a:latin typeface="Calibri"/>
                <a:ea typeface="Calibri"/>
                <a:cs typeface="Calibri"/>
                <a:sym typeface="Calibri"/>
              </a:rPr>
              <a:t> mensual. Muestra el ciclo estacional</a:t>
            </a:r>
            <a:endParaRPr/>
          </a:p>
          <a:p>
            <a:pPr indent="0" lvl="0" marL="0" marR="0" rtl="0" algn="l">
              <a:lnSpc>
                <a:spcPct val="100000"/>
              </a:lnSpc>
              <a:spcBef>
                <a:spcPts val="1200"/>
              </a:spcBef>
              <a:spcAft>
                <a:spcPts val="0"/>
              </a:spcAft>
              <a:buNone/>
            </a:pPr>
            <a:r>
              <a:rPr b="0" i="0" lang="es" sz="2200" u="none" cap="none" strike="noStrike">
                <a:solidFill>
                  <a:srgbClr val="000000"/>
                </a:solidFill>
                <a:latin typeface="Calibri"/>
                <a:ea typeface="Calibri"/>
                <a:cs typeface="Calibri"/>
                <a:sym typeface="Calibri"/>
              </a:rPr>
              <a:t>Línea negra: tendencia a largo plazo, ajustada por ciclo estacional</a:t>
            </a:r>
            <a:endParaRPr b="0" i="0" sz="933" u="none" cap="none" strike="noStrike">
              <a:solidFill>
                <a:srgbClr val="000000"/>
              </a:solidFill>
              <a:latin typeface="Arial"/>
              <a:ea typeface="Arial"/>
              <a:cs typeface="Arial"/>
              <a:sym typeface="Arial"/>
            </a:endParaRPr>
          </a:p>
        </p:txBody>
      </p:sp>
      <p:sp>
        <p:nvSpPr>
          <p:cNvPr id="169" name="Google Shape;169;p33"/>
          <p:cNvSpPr txBox="1"/>
          <p:nvPr/>
        </p:nvSpPr>
        <p:spPr>
          <a:xfrm>
            <a:off x="2746076" y="6512944"/>
            <a:ext cx="1403375" cy="430861"/>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Calibri"/>
                <a:ea typeface="Calibri"/>
                <a:cs typeface="Calibri"/>
                <a:sym typeface="Calibri"/>
              </a:rPr>
              <a:t>Image: ersl.noaa.gov</a:t>
            </a:r>
            <a:endParaRPr b="0" i="0" sz="933" u="none" cap="none" strike="noStrike">
              <a:solidFill>
                <a:srgbClr val="000000"/>
              </a:solidFill>
              <a:latin typeface="Arial"/>
              <a:ea typeface="Arial"/>
              <a:cs typeface="Arial"/>
              <a:sym typeface="Arial"/>
            </a:endParaRPr>
          </a:p>
        </p:txBody>
      </p:sp>
      <p:pic>
        <p:nvPicPr>
          <p:cNvPr id="170" name="Google Shape;170;p33"/>
          <p:cNvPicPr preferRelativeResize="0"/>
          <p:nvPr/>
        </p:nvPicPr>
        <p:blipFill rotWithShape="1">
          <a:blip r:embed="rId3">
            <a:alphaModFix/>
          </a:blip>
          <a:srcRect b="0" l="0" r="0" t="0"/>
          <a:stretch/>
        </p:blipFill>
        <p:spPr>
          <a:xfrm>
            <a:off x="7569535" y="3669369"/>
            <a:ext cx="3286412" cy="2050964"/>
          </a:xfrm>
          <a:prstGeom prst="rect">
            <a:avLst/>
          </a:prstGeom>
          <a:noFill/>
          <a:ln>
            <a:noFill/>
          </a:ln>
        </p:spPr>
      </p:pic>
      <p:pic>
        <p:nvPicPr>
          <p:cNvPr id="171" name="Google Shape;171;p33"/>
          <p:cNvPicPr preferRelativeResize="0"/>
          <p:nvPr/>
        </p:nvPicPr>
        <p:blipFill rotWithShape="1">
          <a:blip r:embed="rId4">
            <a:alphaModFix/>
          </a:blip>
          <a:srcRect b="0" l="0" r="0" t="0"/>
          <a:stretch/>
        </p:blipFill>
        <p:spPr>
          <a:xfrm>
            <a:off x="781508" y="1959429"/>
            <a:ext cx="5194749" cy="3760904"/>
          </a:xfrm>
          <a:prstGeom prst="rect">
            <a:avLst/>
          </a:prstGeom>
          <a:noFill/>
          <a:ln>
            <a:noFill/>
          </a:ln>
        </p:spPr>
      </p:pic>
      <p:sp>
        <p:nvSpPr>
          <p:cNvPr id="172" name="Google Shape;172;p33"/>
          <p:cNvSpPr txBox="1"/>
          <p:nvPr/>
        </p:nvSpPr>
        <p:spPr>
          <a:xfrm>
            <a:off x="880534" y="5746045"/>
            <a:ext cx="3623733" cy="348659"/>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933" u="none" cap="none" strike="noStrike">
                <a:solidFill>
                  <a:srgbClr val="000000"/>
                </a:solidFill>
                <a:latin typeface="Montserrat"/>
                <a:ea typeface="Montserrat"/>
                <a:cs typeface="Montserrat"/>
                <a:sym typeface="Montserrat"/>
              </a:rPr>
              <a:t>Fuentes: </a:t>
            </a:r>
            <a:r>
              <a:rPr b="0" i="0" lang="es" sz="933"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https://gml.noaa.gov/ccgg/trends/</a:t>
            </a:r>
            <a:r>
              <a:rPr b="0" i="0" lang="es" sz="933" u="none" cap="none" strike="noStrike">
                <a:solidFill>
                  <a:srgbClr val="00000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 sz="933" u="none" cap="none" strike="noStrike">
                <a:solidFill>
                  <a:srgbClr val="000000"/>
                </a:solidFill>
                <a:latin typeface="Montserrat"/>
                <a:ea typeface="Montserrat"/>
                <a:cs typeface="Montserrat"/>
                <a:sym typeface="Montserrat"/>
              </a:rPr>
              <a:t> </a:t>
            </a:r>
            <a:r>
              <a:rPr b="0" i="0" lang="es" sz="933"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https://keelingcurve.ucsd.edu/</a:t>
            </a:r>
            <a:r>
              <a:rPr b="0" i="0" lang="es" sz="933" u="none" cap="none" strike="noStrike">
                <a:solidFill>
                  <a:srgbClr val="00000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02"/>
          <p:cNvSpPr txBox="1"/>
          <p:nvPr/>
        </p:nvSpPr>
        <p:spPr>
          <a:xfrm>
            <a:off x="980439" y="993139"/>
            <a:ext cx="10231120" cy="68326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Vocabulario de sistemas </a:t>
            </a:r>
            <a:r>
              <a:rPr b="0" i="0" lang="es" sz="2933" u="none" cap="none" strike="noStrike">
                <a:solidFill>
                  <a:schemeClr val="dk1"/>
                </a:solidFill>
                <a:latin typeface="Proxima Nova"/>
                <a:ea typeface="Proxima Nova"/>
                <a:cs typeface="Proxima Nova"/>
                <a:sym typeface="Proxima Nova"/>
              </a:rPr>
              <a:t>(Continuación)</a:t>
            </a:r>
            <a:endParaRPr b="0" i="0" sz="933" u="none" cap="none" strike="noStrike">
              <a:solidFill>
                <a:schemeClr val="dk1"/>
              </a:solidFill>
              <a:latin typeface="Arial"/>
              <a:ea typeface="Arial"/>
              <a:cs typeface="Arial"/>
              <a:sym typeface="Arial"/>
            </a:endParaRPr>
          </a:p>
        </p:txBody>
      </p:sp>
      <p:pic>
        <p:nvPicPr>
          <p:cNvPr id="790" name="Google Shape;790;p102"/>
          <p:cNvPicPr preferRelativeResize="0"/>
          <p:nvPr/>
        </p:nvPicPr>
        <p:blipFill>
          <a:blip r:embed="rId3">
            <a:alphaModFix/>
          </a:blip>
          <a:stretch>
            <a:fillRect/>
          </a:stretch>
        </p:blipFill>
        <p:spPr>
          <a:xfrm>
            <a:off x="1170653" y="1676400"/>
            <a:ext cx="9939599" cy="45281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03"/>
          <p:cNvSpPr txBox="1"/>
          <p:nvPr/>
        </p:nvSpPr>
        <p:spPr>
          <a:xfrm>
            <a:off x="787389" y="874122"/>
            <a:ext cx="10127966" cy="806245"/>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¿Qué es un modelo?</a:t>
            </a:r>
            <a:endParaRPr b="0" i="0" sz="933" u="none" cap="none" strike="noStrike">
              <a:solidFill>
                <a:schemeClr val="dk1"/>
              </a:solidFill>
              <a:latin typeface="Arial"/>
              <a:ea typeface="Arial"/>
              <a:cs typeface="Arial"/>
              <a:sym typeface="Arial"/>
            </a:endParaRPr>
          </a:p>
        </p:txBody>
      </p:sp>
      <p:sp>
        <p:nvSpPr>
          <p:cNvPr id="796" name="Google Shape;796;p103"/>
          <p:cNvSpPr txBox="1"/>
          <p:nvPr/>
        </p:nvSpPr>
        <p:spPr>
          <a:xfrm>
            <a:off x="787389" y="1695689"/>
            <a:ext cx="10661820" cy="1138773"/>
          </a:xfrm>
          <a:prstGeom prst="rect">
            <a:avLst/>
          </a:prstGeom>
          <a:noFill/>
          <a:ln>
            <a:noFill/>
          </a:ln>
        </p:spPr>
        <p:txBody>
          <a:bodyPr anchorCtr="0" anchor="t" bIns="30450" lIns="60950" spcFirstLastPara="1" rIns="60950" wrap="square" tIns="30450">
            <a:normAutofit lnSpcReduction="10000"/>
          </a:bodyPr>
          <a:lstStyle/>
          <a:p>
            <a:pPr indent="0" lvl="0" marL="0"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Los modelos son herramientas que nos ayudan a entender y explicar sistemas demasiado complejos o difíciles de observar o comprender por nosotros mismos. </a:t>
            </a:r>
            <a:endParaRPr i="0" sz="933" u="none" cap="none" strike="noStrike">
              <a:solidFill>
                <a:srgbClr val="000000"/>
              </a:solidFill>
              <a:latin typeface="Montserrat"/>
              <a:ea typeface="Montserrat"/>
              <a:cs typeface="Montserrat"/>
              <a:sym typeface="Montserrat"/>
            </a:endParaRPr>
          </a:p>
        </p:txBody>
      </p:sp>
      <p:sp>
        <p:nvSpPr>
          <p:cNvPr id="797" name="Google Shape;797;p103"/>
          <p:cNvSpPr txBox="1"/>
          <p:nvPr/>
        </p:nvSpPr>
        <p:spPr>
          <a:xfrm>
            <a:off x="787389" y="3156658"/>
            <a:ext cx="5712600" cy="227790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i="0" lang="es" sz="2400" u="none" cap="none" strike="noStrike">
                <a:solidFill>
                  <a:srgbClr val="002060"/>
                </a:solidFill>
                <a:latin typeface="Montserrat"/>
                <a:ea typeface="Montserrat"/>
                <a:cs typeface="Montserrat"/>
                <a:sym typeface="Montserrat"/>
              </a:rPr>
              <a:t>Algunos modelos tienen ecuaciones matemáticas complejas, pero aún podemos aprender mucho de modelos con funciones matemáticas básicas como suma, resta, multiplicación y división.</a:t>
            </a:r>
            <a:endParaRPr>
              <a:latin typeface="Montserrat"/>
              <a:ea typeface="Montserrat"/>
              <a:cs typeface="Montserrat"/>
              <a:sym typeface="Montserrat"/>
            </a:endParaRPr>
          </a:p>
        </p:txBody>
      </p:sp>
      <p:sp>
        <p:nvSpPr>
          <p:cNvPr id="798" name="Google Shape;798;p103"/>
          <p:cNvSpPr txBox="1"/>
          <p:nvPr/>
        </p:nvSpPr>
        <p:spPr>
          <a:xfrm>
            <a:off x="5899908" y="5448829"/>
            <a:ext cx="6136931" cy="70786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Un conjunto complejo de ecuaciones modelo para la velocidad de fricción. No todos los modelos son tan complejos. Los modelos simples con matemáticas básicas son igualmente útiles.</a:t>
            </a:r>
            <a:endParaRPr/>
          </a:p>
        </p:txBody>
      </p:sp>
      <p:sp>
        <p:nvSpPr>
          <p:cNvPr id="799" name="Google Shape;799;p103"/>
          <p:cNvSpPr txBox="1"/>
          <p:nvPr/>
        </p:nvSpPr>
        <p:spPr>
          <a:xfrm>
            <a:off x="7122020" y="5233412"/>
            <a:ext cx="2457083" cy="215417"/>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1" lang="es" sz="1000" u="none" cap="none" strike="noStrike">
                <a:solidFill>
                  <a:srgbClr val="000000"/>
                </a:solidFill>
                <a:latin typeface="Arial"/>
                <a:ea typeface="Arial"/>
                <a:cs typeface="Arial"/>
                <a:sym typeface="Arial"/>
              </a:rPr>
              <a:t>Photo credit: Elizabeth Burakowski, 2016</a:t>
            </a:r>
            <a:endParaRPr b="0" i="0" sz="933" u="none" cap="none" strike="noStrike">
              <a:solidFill>
                <a:srgbClr val="000000"/>
              </a:solidFill>
              <a:latin typeface="Arial"/>
              <a:ea typeface="Arial"/>
              <a:cs typeface="Arial"/>
              <a:sym typeface="Arial"/>
            </a:endParaRPr>
          </a:p>
        </p:txBody>
      </p:sp>
      <p:pic>
        <p:nvPicPr>
          <p:cNvPr id="800" name="Google Shape;800;p103"/>
          <p:cNvPicPr preferRelativeResize="0"/>
          <p:nvPr/>
        </p:nvPicPr>
        <p:blipFill>
          <a:blip r:embed="rId3">
            <a:alphaModFix/>
          </a:blip>
          <a:stretch>
            <a:fillRect/>
          </a:stretch>
        </p:blipFill>
        <p:spPr>
          <a:xfrm>
            <a:off x="6670774" y="2619047"/>
            <a:ext cx="4702746" cy="261435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04"/>
          <p:cNvSpPr txBox="1"/>
          <p:nvPr/>
        </p:nvSpPr>
        <p:spPr>
          <a:xfrm>
            <a:off x="627529" y="1763486"/>
            <a:ext cx="11139928" cy="1040254"/>
          </a:xfrm>
          <a:prstGeom prst="rect">
            <a:avLst/>
          </a:prstGeom>
          <a:noFill/>
          <a:ln>
            <a:noFill/>
          </a:ln>
        </p:spPr>
        <p:txBody>
          <a:bodyPr anchorCtr="0" anchor="t" bIns="30450" lIns="60950" spcFirstLastPara="1" rIns="60950" wrap="square" tIns="30450">
            <a:normAutofit fontScale="92500" lnSpcReduction="10000"/>
          </a:bodyPr>
          <a:lstStyle/>
          <a:p>
            <a:pPr indent="0" lvl="0" marL="0" marR="0" rtl="0" algn="l">
              <a:lnSpc>
                <a:spcPct val="100000"/>
              </a:lnSpc>
              <a:spcBef>
                <a:spcPts val="0"/>
              </a:spcBef>
              <a:spcAft>
                <a:spcPts val="0"/>
              </a:spcAft>
              <a:buNone/>
            </a:pPr>
            <a:r>
              <a:rPr b="0" i="0" lang="es" sz="2400" u="none" cap="none" strike="noStrike">
                <a:solidFill>
                  <a:srgbClr val="002060"/>
                </a:solidFill>
                <a:latin typeface="Montserrat"/>
                <a:ea typeface="Montserrat"/>
                <a:cs typeface="Montserrat"/>
                <a:sym typeface="Montserrat"/>
              </a:rPr>
              <a:t>Los científicos utilizan modelos para examinar el comportamiento fundamental de un sistema, como el almacenamiento y el ciclo del carbono en un bosque.</a:t>
            </a:r>
            <a:endParaRPr b="0" i="0" sz="933" u="none" cap="none" strike="noStrike">
              <a:solidFill>
                <a:srgbClr val="000000"/>
              </a:solidFill>
              <a:latin typeface="Arial"/>
              <a:ea typeface="Arial"/>
              <a:cs typeface="Arial"/>
              <a:sym typeface="Arial"/>
            </a:endParaRPr>
          </a:p>
        </p:txBody>
      </p:sp>
      <p:sp>
        <p:nvSpPr>
          <p:cNvPr id="806" name="Google Shape;806;p104"/>
          <p:cNvSpPr txBox="1"/>
          <p:nvPr/>
        </p:nvSpPr>
        <p:spPr>
          <a:xfrm>
            <a:off x="627531" y="900342"/>
            <a:ext cx="10936940" cy="86314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¿Por qué utilizar modelos?</a:t>
            </a:r>
            <a:endParaRPr b="0" i="0" sz="933" u="none" cap="none" strike="noStrike">
              <a:solidFill>
                <a:srgbClr val="000000"/>
              </a:solidFill>
              <a:latin typeface="Arial"/>
              <a:ea typeface="Arial"/>
              <a:cs typeface="Arial"/>
              <a:sym typeface="Arial"/>
            </a:endParaRPr>
          </a:p>
        </p:txBody>
      </p:sp>
      <p:pic>
        <p:nvPicPr>
          <p:cNvPr id="807" name="Google Shape;807;p104"/>
          <p:cNvPicPr preferRelativeResize="0"/>
          <p:nvPr/>
        </p:nvPicPr>
        <p:blipFill>
          <a:blip r:embed="rId3">
            <a:alphaModFix/>
          </a:blip>
          <a:stretch>
            <a:fillRect/>
          </a:stretch>
        </p:blipFill>
        <p:spPr>
          <a:xfrm>
            <a:off x="3930800" y="2606899"/>
            <a:ext cx="4533374" cy="339594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05"/>
          <p:cNvSpPr txBox="1"/>
          <p:nvPr/>
        </p:nvSpPr>
        <p:spPr>
          <a:xfrm>
            <a:off x="1047368" y="980520"/>
            <a:ext cx="9924543" cy="82836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Modelado de sistemas con el modelo de 1 caja</a:t>
            </a:r>
            <a:endParaRPr/>
          </a:p>
        </p:txBody>
      </p:sp>
      <p:sp>
        <p:nvSpPr>
          <p:cNvPr id="813" name="Google Shape;813;p105"/>
          <p:cNvSpPr txBox="1"/>
          <p:nvPr/>
        </p:nvSpPr>
        <p:spPr>
          <a:xfrm>
            <a:off x="822960" y="1970153"/>
            <a:ext cx="10753345" cy="1620794"/>
          </a:xfrm>
          <a:prstGeom prst="rect">
            <a:avLst/>
          </a:prstGeom>
          <a:noFill/>
          <a:ln>
            <a:noFill/>
          </a:ln>
        </p:spPr>
        <p:txBody>
          <a:bodyPr anchorCtr="0" anchor="t" bIns="45700" lIns="91425" spcFirstLastPara="1" rIns="91425" wrap="square" tIns="45700">
            <a:normAutofit fontScale="92500"/>
          </a:bodyPr>
          <a:lstStyle/>
          <a:p>
            <a:pPr indent="-12701" lvl="0" marL="12701" marR="0" rtl="0" algn="l">
              <a:lnSpc>
                <a:spcPct val="110000"/>
              </a:lnSpc>
              <a:spcBef>
                <a:spcPts val="0"/>
              </a:spcBef>
              <a:spcAft>
                <a:spcPts val="0"/>
              </a:spcAft>
              <a:buNone/>
            </a:pPr>
            <a:r>
              <a:rPr b="0" i="0" lang="es" sz="2400" u="none" cap="none" strike="noStrike">
                <a:solidFill>
                  <a:srgbClr val="002060"/>
                </a:solidFill>
                <a:latin typeface="Montserrat"/>
                <a:ea typeface="Montserrat"/>
                <a:cs typeface="Montserrat"/>
                <a:sym typeface="Montserrat"/>
              </a:rPr>
              <a:t>El modelo de 1 caja representa un componente individual de un sistema. El uso de estos modelos ayuda a introducir conceptos como entradas, salidas y tiempo de residencia y muestra cómo estos pueden producir patrones particulares de cambio a lo largo del tiempo.</a:t>
            </a:r>
            <a:endParaRPr/>
          </a:p>
        </p:txBody>
      </p:sp>
      <p:sp>
        <p:nvSpPr>
          <p:cNvPr id="814" name="Google Shape;814;p105"/>
          <p:cNvSpPr txBox="1"/>
          <p:nvPr/>
        </p:nvSpPr>
        <p:spPr>
          <a:xfrm>
            <a:off x="822960" y="5455899"/>
            <a:ext cx="10373360" cy="7078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s" sz="2000" u="none" cap="none" strike="noStrike">
                <a:solidFill>
                  <a:srgbClr val="002060"/>
                </a:solidFill>
                <a:latin typeface="Montserrat"/>
                <a:ea typeface="Montserrat"/>
                <a:cs typeface="Montserrat"/>
                <a:sym typeface="Montserrat"/>
              </a:rPr>
              <a:t>*Un reservorio también se puede denominar stock o depósito, un flujo también se puede denominar caudal.</a:t>
            </a:r>
            <a:endParaRPr b="0" i="0" sz="1400" u="none" cap="none" strike="noStrike">
              <a:solidFill>
                <a:srgbClr val="002060"/>
              </a:solidFill>
              <a:latin typeface="Montserrat"/>
              <a:ea typeface="Montserrat"/>
              <a:cs typeface="Montserrat"/>
              <a:sym typeface="Montserrat"/>
            </a:endParaRPr>
          </a:p>
        </p:txBody>
      </p:sp>
      <p:pic>
        <p:nvPicPr>
          <p:cNvPr id="815" name="Google Shape;815;p105"/>
          <p:cNvPicPr preferRelativeResize="0"/>
          <p:nvPr/>
        </p:nvPicPr>
        <p:blipFill>
          <a:blip r:embed="rId3">
            <a:alphaModFix/>
          </a:blip>
          <a:stretch>
            <a:fillRect/>
          </a:stretch>
        </p:blipFill>
        <p:spPr>
          <a:xfrm>
            <a:off x="2543788" y="3656997"/>
            <a:ext cx="7104421" cy="156015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06"/>
          <p:cNvSpPr txBox="1"/>
          <p:nvPr/>
        </p:nvSpPr>
        <p:spPr>
          <a:xfrm>
            <a:off x="900341" y="949436"/>
            <a:ext cx="10467518" cy="57372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Simulación y modelo de clip de papel</a:t>
            </a:r>
            <a:endParaRPr/>
          </a:p>
        </p:txBody>
      </p:sp>
      <p:sp>
        <p:nvSpPr>
          <p:cNvPr id="821" name="Google Shape;821;p106"/>
          <p:cNvSpPr txBox="1"/>
          <p:nvPr/>
        </p:nvSpPr>
        <p:spPr>
          <a:xfrm>
            <a:off x="824141" y="1741714"/>
            <a:ext cx="10565219" cy="4506686"/>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120000"/>
              </a:lnSpc>
              <a:spcBef>
                <a:spcPts val="0"/>
              </a:spcBef>
              <a:spcAft>
                <a:spcPts val="0"/>
              </a:spcAft>
              <a:buNone/>
            </a:pPr>
            <a:r>
              <a:rPr b="1" i="0" lang="es" sz="2800" u="sng" cap="none" strike="noStrike">
                <a:solidFill>
                  <a:srgbClr val="9454C3"/>
                </a:solidFill>
                <a:latin typeface="Montserrat"/>
                <a:ea typeface="Montserrat"/>
                <a:cs typeface="Montserrat"/>
                <a:sym typeface="Montserrat"/>
                <a:hlinkClick r:id="rId3">
                  <a:extLst>
                    <a:ext uri="{A12FA001-AC4F-418D-AE19-62706E023703}">
                      <ahyp:hlinkClr val="tx"/>
                    </a:ext>
                  </a:extLst>
                </a:hlinkClick>
              </a:rPr>
              <a:t>Simulación de clip de papel</a:t>
            </a:r>
            <a:r>
              <a:rPr b="0" i="0" lang="es" sz="2800"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 </a:t>
            </a:r>
            <a:r>
              <a:rPr b="0" i="0" lang="es" sz="2800" u="none" cap="none" strike="noStrike">
                <a:solidFill>
                  <a:srgbClr val="002060"/>
                </a:solidFill>
                <a:latin typeface="Montserrat"/>
                <a:ea typeface="Montserrat"/>
                <a:cs typeface="Montserrat"/>
                <a:sym typeface="Montserrat"/>
              </a:rPr>
              <a:t>- Introducción al pensamiento sistémico</a:t>
            </a:r>
            <a:br>
              <a:rPr b="0" i="0" lang="es" sz="2800" u="none" cap="none" strike="noStrike">
                <a:solidFill>
                  <a:srgbClr val="002060"/>
                </a:solidFill>
                <a:latin typeface="Montserrat"/>
                <a:ea typeface="Montserrat"/>
                <a:cs typeface="Montserrat"/>
                <a:sym typeface="Montserrat"/>
              </a:rPr>
            </a:br>
            <a:r>
              <a:rPr b="0" i="0" lang="es" sz="2800" u="none" cap="none" strike="noStrike">
                <a:solidFill>
                  <a:srgbClr val="002060"/>
                </a:solidFill>
                <a:latin typeface="Montserrat"/>
                <a:ea typeface="Montserrat"/>
                <a:cs typeface="Montserrat"/>
                <a:sym typeface="Montserrat"/>
              </a:rPr>
              <a:t>(60 minutos + 30 extensión de matemáticas).</a:t>
            </a:r>
            <a:endParaRPr b="0" i="0" sz="933" u="none" cap="none" strike="noStrike">
              <a:solidFill>
                <a:srgbClr val="000000"/>
              </a:solidFill>
              <a:latin typeface="Arial"/>
              <a:ea typeface="Arial"/>
              <a:cs typeface="Arial"/>
              <a:sym typeface="Arial"/>
            </a:endParaRPr>
          </a:p>
          <a:p>
            <a:pPr indent="0" lvl="0" marL="0" marR="0" rtl="0" algn="l">
              <a:lnSpc>
                <a:spcPct val="120000"/>
              </a:lnSpc>
              <a:spcBef>
                <a:spcPts val="667"/>
              </a:spcBef>
              <a:spcAft>
                <a:spcPts val="0"/>
              </a:spcAft>
              <a:buNone/>
            </a:pPr>
            <a:r>
              <a:rPr b="0" i="0" lang="es" sz="2200" u="sng" cap="none" strike="noStrike">
                <a:solidFill>
                  <a:srgbClr val="002060"/>
                </a:solidFill>
                <a:latin typeface="Montserrat"/>
                <a:ea typeface="Montserrat"/>
                <a:cs typeface="Montserrat"/>
                <a:sym typeface="Montserrat"/>
              </a:rPr>
              <a:t>Resultados de los alumnos:</a:t>
            </a:r>
            <a:endParaRPr b="0" i="0" sz="2200" u="none" cap="none" strike="noStrike">
              <a:solidFill>
                <a:srgbClr val="002060"/>
              </a:solidFill>
              <a:latin typeface="Montserrat"/>
              <a:ea typeface="Montserrat"/>
              <a:cs typeface="Montserrat"/>
              <a:sym typeface="Montserrat"/>
            </a:endParaRPr>
          </a:p>
          <a:p>
            <a:pPr indent="-342917" lvl="0" marL="803950" marR="0" rtl="0" algn="l">
              <a:lnSpc>
                <a:spcPct val="120000"/>
              </a:lnSpc>
              <a:spcBef>
                <a:spcPts val="200"/>
              </a:spcBef>
              <a:spcAft>
                <a:spcPts val="0"/>
              </a:spcAft>
              <a:buClr>
                <a:srgbClr val="002060"/>
              </a:buClr>
              <a:buSzPct val="100000"/>
              <a:buFont typeface="Arial"/>
              <a:buChar char="•"/>
            </a:pPr>
            <a:r>
              <a:rPr b="0" i="0" lang="es" sz="2200" u="none" cap="none" strike="noStrike">
                <a:solidFill>
                  <a:srgbClr val="002060"/>
                </a:solidFill>
                <a:latin typeface="Montserrat"/>
                <a:ea typeface="Montserrat"/>
                <a:cs typeface="Montserrat"/>
                <a:sym typeface="Montserrat"/>
              </a:rPr>
              <a:t>Simular un sistema básico</a:t>
            </a:r>
            <a:endParaRPr b="0" i="0" sz="2800" u="none" cap="none" strike="noStrike">
              <a:solidFill>
                <a:srgbClr val="002060"/>
              </a:solidFill>
              <a:latin typeface="Montserrat"/>
              <a:ea typeface="Montserrat"/>
              <a:cs typeface="Montserrat"/>
              <a:sym typeface="Montserrat"/>
            </a:endParaRPr>
          </a:p>
          <a:p>
            <a:pPr indent="-342917" lvl="0" marL="803950" marR="0" rtl="0" algn="l">
              <a:lnSpc>
                <a:spcPct val="120000"/>
              </a:lnSpc>
              <a:spcBef>
                <a:spcPts val="200"/>
              </a:spcBef>
              <a:spcAft>
                <a:spcPts val="0"/>
              </a:spcAft>
              <a:buClr>
                <a:srgbClr val="000000"/>
              </a:buClr>
              <a:buSzPct val="100000"/>
              <a:buFont typeface="Arial"/>
              <a:buChar char="•"/>
            </a:pPr>
            <a:r>
              <a:rPr b="0" i="0" lang="es" sz="2200" u="none" cap="none" strike="noStrike">
                <a:solidFill>
                  <a:srgbClr val="002060"/>
                </a:solidFill>
                <a:latin typeface="Montserrat"/>
                <a:ea typeface="Montserrat"/>
                <a:cs typeface="Montserrat"/>
                <a:sym typeface="Montserrat"/>
              </a:rPr>
              <a:t>Recopilar, registrar y analizar datos</a:t>
            </a:r>
            <a:endParaRPr b="0" i="0" sz="933" u="none" cap="none" strike="noStrike">
              <a:solidFill>
                <a:srgbClr val="000000"/>
              </a:solidFill>
              <a:latin typeface="Arial"/>
              <a:ea typeface="Arial"/>
              <a:cs typeface="Arial"/>
              <a:sym typeface="Arial"/>
            </a:endParaRPr>
          </a:p>
          <a:p>
            <a:pPr indent="-342917" lvl="0" marL="803950" marR="0" rtl="0" algn="l">
              <a:lnSpc>
                <a:spcPct val="120000"/>
              </a:lnSpc>
              <a:spcBef>
                <a:spcPts val="200"/>
              </a:spcBef>
              <a:spcAft>
                <a:spcPts val="0"/>
              </a:spcAft>
              <a:buClr>
                <a:srgbClr val="000000"/>
              </a:buClr>
              <a:buSzPct val="100000"/>
              <a:buFont typeface="Arial"/>
              <a:buChar char="•"/>
            </a:pPr>
            <a:r>
              <a:rPr b="0" i="0" lang="es" sz="2200" u="none" cap="none" strike="noStrike">
                <a:solidFill>
                  <a:srgbClr val="002060"/>
                </a:solidFill>
                <a:latin typeface="Montserrat"/>
                <a:ea typeface="Montserrat"/>
                <a:cs typeface="Montserrat"/>
                <a:sym typeface="Montserrat"/>
              </a:rPr>
              <a:t>Crear un modelo de 1 caja para aprender los términos de sistema y modelado</a:t>
            </a:r>
            <a:endParaRPr b="0" i="0" sz="933" u="none" cap="none" strike="noStrike">
              <a:solidFill>
                <a:srgbClr val="000000"/>
              </a:solidFill>
              <a:latin typeface="Arial"/>
              <a:ea typeface="Arial"/>
              <a:cs typeface="Arial"/>
              <a:sym typeface="Arial"/>
            </a:endParaRPr>
          </a:p>
          <a:p>
            <a:pPr indent="-342917" lvl="0" marL="803950" marR="0" rtl="0" algn="l">
              <a:lnSpc>
                <a:spcPct val="120000"/>
              </a:lnSpc>
              <a:spcBef>
                <a:spcPts val="200"/>
              </a:spcBef>
              <a:spcAft>
                <a:spcPts val="0"/>
              </a:spcAft>
              <a:buClr>
                <a:srgbClr val="000000"/>
              </a:buClr>
              <a:buSzPct val="100000"/>
              <a:buFont typeface="Arial"/>
              <a:buChar char="•"/>
            </a:pPr>
            <a:r>
              <a:rPr b="0" i="0" lang="es" sz="2200" u="none" cap="none" strike="noStrike">
                <a:solidFill>
                  <a:srgbClr val="002060"/>
                </a:solidFill>
                <a:latin typeface="Montserrat"/>
                <a:ea typeface="Montserrat"/>
                <a:cs typeface="Montserrat"/>
                <a:sym typeface="Montserrat"/>
              </a:rPr>
              <a:t>Manipular variables para obtener un resultado esperado</a:t>
            </a:r>
            <a:endParaRPr/>
          </a:p>
          <a:p>
            <a:pPr indent="0" lvl="0" marL="0" marR="0" rtl="0" algn="l">
              <a:lnSpc>
                <a:spcPct val="120000"/>
              </a:lnSpc>
              <a:spcBef>
                <a:spcPts val="1000"/>
              </a:spcBef>
              <a:spcAft>
                <a:spcPts val="0"/>
              </a:spcAft>
              <a:buNone/>
            </a:pPr>
            <a:r>
              <a:rPr b="0" i="0" lang="es" sz="2200" u="sng" cap="none" strike="noStrike">
                <a:solidFill>
                  <a:srgbClr val="002060"/>
                </a:solidFill>
                <a:latin typeface="Montserrat"/>
                <a:ea typeface="Montserrat"/>
                <a:cs typeface="Montserrat"/>
                <a:sym typeface="Montserrat"/>
              </a:rPr>
              <a:t>Materiales:</a:t>
            </a:r>
            <a:endParaRPr b="0" i="0" sz="933" u="none" cap="none" strike="noStrike">
              <a:solidFill>
                <a:srgbClr val="000000"/>
              </a:solidFill>
              <a:latin typeface="Arial"/>
              <a:ea typeface="Arial"/>
              <a:cs typeface="Arial"/>
              <a:sym typeface="Arial"/>
            </a:endParaRPr>
          </a:p>
          <a:p>
            <a:pPr indent="-152411" lvl="1" marL="457223" marR="0" rtl="0" algn="l">
              <a:lnSpc>
                <a:spcPct val="120000"/>
              </a:lnSpc>
              <a:spcBef>
                <a:spcPts val="1000"/>
              </a:spcBef>
              <a:spcAft>
                <a:spcPts val="0"/>
              </a:spcAft>
              <a:buClr>
                <a:srgbClr val="002060"/>
              </a:buClr>
              <a:buSzPct val="100000"/>
              <a:buFont typeface="Arial"/>
              <a:buChar char="•"/>
            </a:pPr>
            <a:r>
              <a:rPr b="0" i="0" lang="es" sz="1933" u="none" cap="none" strike="noStrike">
                <a:solidFill>
                  <a:srgbClr val="002060"/>
                </a:solidFill>
                <a:latin typeface="Montserrat"/>
                <a:ea typeface="Montserrat"/>
                <a:cs typeface="Montserrat"/>
                <a:sym typeface="Montserrat"/>
              </a:rPr>
              <a:t>Materiales de simulación: clips, campana, carteles y roles.</a:t>
            </a:r>
            <a:endParaRPr b="0" i="0" sz="933" u="none" cap="none" strike="noStrike">
              <a:solidFill>
                <a:srgbClr val="000000"/>
              </a:solidFill>
              <a:latin typeface="Arial"/>
              <a:ea typeface="Arial"/>
              <a:cs typeface="Arial"/>
              <a:sym typeface="Arial"/>
            </a:endParaRPr>
          </a:p>
          <a:p>
            <a:pPr indent="-152411" lvl="1" marL="457223" marR="0" rtl="0" algn="l">
              <a:lnSpc>
                <a:spcPct val="120000"/>
              </a:lnSpc>
              <a:spcBef>
                <a:spcPts val="1000"/>
              </a:spcBef>
              <a:spcAft>
                <a:spcPts val="0"/>
              </a:spcAft>
              <a:buClr>
                <a:srgbClr val="002060"/>
              </a:buClr>
              <a:buSzPct val="100000"/>
              <a:buFont typeface="Arial"/>
              <a:buChar char="•"/>
            </a:pPr>
            <a:r>
              <a:rPr b="0" i="0" lang="es" sz="1933" u="none" cap="none" strike="noStrike">
                <a:solidFill>
                  <a:srgbClr val="002060"/>
                </a:solidFill>
                <a:latin typeface="Montserrat"/>
                <a:ea typeface="Montserrat"/>
                <a:cs typeface="Montserrat"/>
                <a:sym typeface="Montserrat"/>
              </a:rPr>
              <a:t>Tabla de datos de clase (papel O .xls) y proyector Y/O pizarra/papel grande con marcadores</a:t>
            </a:r>
            <a:endParaRPr b="0" i="0" sz="933" u="none" cap="none" strike="noStrike">
              <a:solidFill>
                <a:srgbClr val="000000"/>
              </a:solidFill>
              <a:latin typeface="Arial"/>
              <a:ea typeface="Arial"/>
              <a:cs typeface="Arial"/>
              <a:sym typeface="Arial"/>
            </a:endParaRPr>
          </a:p>
          <a:p>
            <a:pPr indent="-152411" lvl="1" marL="457223" marR="0" rtl="0" algn="l">
              <a:lnSpc>
                <a:spcPct val="120000"/>
              </a:lnSpc>
              <a:spcBef>
                <a:spcPts val="1000"/>
              </a:spcBef>
              <a:spcAft>
                <a:spcPts val="0"/>
              </a:spcAft>
              <a:buClr>
                <a:srgbClr val="002060"/>
              </a:buClr>
              <a:buSzPct val="100000"/>
              <a:buFont typeface="Arial"/>
              <a:buChar char="•"/>
            </a:pPr>
            <a:r>
              <a:rPr b="0" i="0" lang="es" sz="1933" u="none" cap="none" strike="noStrike">
                <a:solidFill>
                  <a:srgbClr val="002060"/>
                </a:solidFill>
                <a:latin typeface="Montserrat"/>
                <a:ea typeface="Montserrat"/>
                <a:cs typeface="Montserrat"/>
                <a:sym typeface="Montserrat"/>
              </a:rPr>
              <a:t>Hojas de trabajo para estudiantes y tabla de datos de simulación de clips</a:t>
            </a:r>
            <a:endParaRPr b="0" i="0" sz="933" u="none" cap="none" strike="noStrike">
              <a:solidFill>
                <a:srgbClr val="000000"/>
              </a:solidFill>
              <a:latin typeface="Arial"/>
              <a:ea typeface="Arial"/>
              <a:cs typeface="Arial"/>
              <a:sym typeface="Arial"/>
            </a:endParaRPr>
          </a:p>
        </p:txBody>
      </p:sp>
      <p:pic>
        <p:nvPicPr>
          <p:cNvPr id="822" name="Google Shape;822;p106"/>
          <p:cNvPicPr preferRelativeResize="0"/>
          <p:nvPr/>
        </p:nvPicPr>
        <p:blipFill>
          <a:blip r:embed="rId5">
            <a:alphaModFix/>
          </a:blip>
          <a:stretch>
            <a:fillRect/>
          </a:stretch>
        </p:blipFill>
        <p:spPr>
          <a:xfrm>
            <a:off x="9473575" y="2190750"/>
            <a:ext cx="1915775" cy="14502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07"/>
          <p:cNvSpPr txBox="1"/>
          <p:nvPr/>
        </p:nvSpPr>
        <p:spPr>
          <a:xfrm>
            <a:off x="714725" y="743130"/>
            <a:ext cx="10589545" cy="73785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Simulación del clip de papel</a:t>
            </a:r>
            <a:endParaRPr b="0" i="0" sz="933" u="none" cap="none" strike="noStrike">
              <a:solidFill>
                <a:schemeClr val="dk1"/>
              </a:solidFill>
              <a:latin typeface="Arial"/>
              <a:ea typeface="Arial"/>
              <a:cs typeface="Arial"/>
              <a:sym typeface="Arial"/>
            </a:endParaRPr>
          </a:p>
        </p:txBody>
      </p:sp>
      <p:sp>
        <p:nvSpPr>
          <p:cNvPr id="828" name="Google Shape;828;p107"/>
          <p:cNvSpPr txBox="1"/>
          <p:nvPr/>
        </p:nvSpPr>
        <p:spPr>
          <a:xfrm>
            <a:off x="609601" y="1480989"/>
            <a:ext cx="10786395" cy="823452"/>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rPr b="0" i="0" lang="es" sz="2000" u="none" cap="none" strike="noStrike">
                <a:solidFill>
                  <a:srgbClr val="002060"/>
                </a:solidFill>
                <a:latin typeface="Montserrat"/>
                <a:ea typeface="Montserrat"/>
                <a:cs typeface="Montserrat"/>
                <a:sym typeface="Montserrat"/>
              </a:rPr>
              <a:t>En la simulación de la fábrica de clips, los estudiantes identifican los componentes de un sistema en un modelo de 1 caja:</a:t>
            </a:r>
            <a:endParaRPr/>
          </a:p>
        </p:txBody>
      </p:sp>
      <p:sp>
        <p:nvSpPr>
          <p:cNvPr id="829" name="Google Shape;829;p107"/>
          <p:cNvSpPr txBox="1"/>
          <p:nvPr/>
        </p:nvSpPr>
        <p:spPr>
          <a:xfrm>
            <a:off x="714725" y="4073416"/>
            <a:ext cx="10900332" cy="1808364"/>
          </a:xfrm>
          <a:prstGeom prst="rect">
            <a:avLst/>
          </a:prstGeom>
          <a:noFill/>
          <a:ln>
            <a:noFill/>
          </a:ln>
        </p:spPr>
        <p:txBody>
          <a:bodyPr anchorCtr="0" anchor="t" bIns="30450" lIns="60950" spcFirstLastPara="1" rIns="60950" wrap="square" tIns="30450">
            <a:normAutofit fontScale="85000" lnSpcReduction="20000"/>
          </a:bodyPr>
          <a:lstStyle/>
          <a:p>
            <a:pPr indent="0" lvl="0" marL="0" marR="0" rtl="0" algn="l">
              <a:lnSpc>
                <a:spcPct val="100000"/>
              </a:lnSpc>
              <a:spcBef>
                <a:spcPts val="0"/>
              </a:spcBef>
              <a:spcAft>
                <a:spcPts val="0"/>
              </a:spcAft>
              <a:buNone/>
            </a:pPr>
            <a:r>
              <a:rPr i="0" lang="es" sz="2000" u="none" cap="none" strike="noStrike">
                <a:solidFill>
                  <a:srgbClr val="002060"/>
                </a:solidFill>
                <a:latin typeface="Montserrat"/>
                <a:ea typeface="Montserrat"/>
                <a:cs typeface="Montserrat"/>
                <a:sym typeface="Montserrat"/>
              </a:rPr>
              <a:t>Los componentes del modelo de fábrica de clips incluyen : </a:t>
            </a:r>
            <a:endParaRPr i="0" sz="933" u="none" cap="none" strike="noStrike">
              <a:solidFill>
                <a:srgbClr val="000000"/>
              </a:solidFill>
              <a:latin typeface="Montserrat"/>
              <a:ea typeface="Montserrat"/>
              <a:cs typeface="Montserrat"/>
              <a:sym typeface="Montserrat"/>
            </a:endParaRPr>
          </a:p>
          <a:p>
            <a:pPr indent="-285764" lvl="0" marL="285764" marR="0" rtl="0" algn="l">
              <a:lnSpc>
                <a:spcPct val="100000"/>
              </a:lnSpc>
              <a:spcBef>
                <a:spcPts val="0"/>
              </a:spcBef>
              <a:spcAft>
                <a:spcPts val="0"/>
              </a:spcAft>
              <a:buClr>
                <a:srgbClr val="000000"/>
              </a:buClr>
              <a:buSzPct val="176470"/>
              <a:buFont typeface="Montserrat"/>
              <a:buChar char="•"/>
            </a:pPr>
            <a:r>
              <a:rPr i="0" lang="es" sz="2000" u="none" cap="none" strike="noStrike">
                <a:solidFill>
                  <a:srgbClr val="002060"/>
                </a:solidFill>
                <a:latin typeface="Montserrat"/>
                <a:ea typeface="Montserrat"/>
                <a:cs typeface="Montserrat"/>
                <a:sym typeface="Montserrat"/>
              </a:rPr>
              <a:t>Producción (entradas), </a:t>
            </a:r>
            <a:endParaRPr i="0" sz="933" u="none" cap="none" strike="noStrike">
              <a:solidFill>
                <a:srgbClr val="000000"/>
              </a:solidFill>
              <a:latin typeface="Montserrat"/>
              <a:ea typeface="Montserrat"/>
              <a:cs typeface="Montserrat"/>
              <a:sym typeface="Montserrat"/>
            </a:endParaRPr>
          </a:p>
          <a:p>
            <a:pPr indent="-285764" lvl="0" marL="285764" marR="0" rtl="0" algn="l">
              <a:lnSpc>
                <a:spcPct val="100000"/>
              </a:lnSpc>
              <a:spcBef>
                <a:spcPts val="0"/>
              </a:spcBef>
              <a:spcAft>
                <a:spcPts val="0"/>
              </a:spcAft>
              <a:buClr>
                <a:srgbClr val="000000"/>
              </a:buClr>
              <a:buSzPct val="176470"/>
              <a:buFont typeface="Montserrat"/>
              <a:buChar char="•"/>
            </a:pPr>
            <a:r>
              <a:rPr i="0" lang="es" sz="2000" u="none" cap="none" strike="noStrike">
                <a:solidFill>
                  <a:srgbClr val="002060"/>
                </a:solidFill>
                <a:latin typeface="Montserrat"/>
                <a:ea typeface="Montserrat"/>
                <a:cs typeface="Montserrat"/>
                <a:sym typeface="Montserrat"/>
              </a:rPr>
              <a:t>Inventario de la tienda (reservorio o stock) y</a:t>
            </a:r>
            <a:endParaRPr i="0" sz="933" u="none" cap="none" strike="noStrike">
              <a:solidFill>
                <a:srgbClr val="000000"/>
              </a:solidFill>
              <a:latin typeface="Montserrat"/>
              <a:ea typeface="Montserrat"/>
              <a:cs typeface="Montserrat"/>
              <a:sym typeface="Montserrat"/>
            </a:endParaRPr>
          </a:p>
          <a:p>
            <a:pPr indent="-285764" lvl="0" marL="285764" marR="0" rtl="0" algn="l">
              <a:lnSpc>
                <a:spcPct val="100000"/>
              </a:lnSpc>
              <a:spcBef>
                <a:spcPts val="0"/>
              </a:spcBef>
              <a:spcAft>
                <a:spcPts val="0"/>
              </a:spcAft>
              <a:buClr>
                <a:srgbClr val="000000"/>
              </a:buClr>
              <a:buSzPct val="176470"/>
              <a:buFont typeface="Montserrat"/>
              <a:buChar char="•"/>
            </a:pPr>
            <a:r>
              <a:rPr i="0" lang="es" sz="2000" u="none" cap="none" strike="noStrike">
                <a:solidFill>
                  <a:srgbClr val="002060"/>
                </a:solidFill>
                <a:latin typeface="Montserrat"/>
                <a:ea typeface="Montserrat"/>
                <a:cs typeface="Montserrat"/>
                <a:sym typeface="Montserrat"/>
              </a:rPr>
              <a:t>Compras (salidas)</a:t>
            </a:r>
            <a:endParaRPr>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i="0" sz="20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i="0" lang="es" sz="2000" u="none" cap="none" strike="noStrike">
                <a:solidFill>
                  <a:srgbClr val="002060"/>
                </a:solidFill>
                <a:latin typeface="Montserrat"/>
                <a:ea typeface="Montserrat"/>
                <a:cs typeface="Montserrat"/>
                <a:sym typeface="Montserrat"/>
              </a:rPr>
              <a:t>Cuando la producción = compras, el inventario está en "estado estacionario" o en </a:t>
            </a:r>
            <a:r>
              <a:rPr b="1" i="0" lang="es" sz="2000" u="sng" cap="none" strike="noStrike">
                <a:solidFill>
                  <a:srgbClr val="002060"/>
                </a:solidFill>
                <a:latin typeface="Montserrat"/>
                <a:ea typeface="Montserrat"/>
                <a:cs typeface="Montserrat"/>
                <a:sym typeface="Montserrat"/>
              </a:rPr>
              <a:t>equilibrio</a:t>
            </a:r>
            <a:r>
              <a:rPr i="0" lang="es" sz="2000" u="none" cap="none" strike="noStrike">
                <a:solidFill>
                  <a:srgbClr val="002060"/>
                </a:solidFill>
                <a:latin typeface="Montserrat"/>
                <a:ea typeface="Montserrat"/>
                <a:cs typeface="Montserrat"/>
                <a:sym typeface="Montserrat"/>
              </a:rPr>
              <a:t>.</a:t>
            </a:r>
            <a:endParaRPr i="0" sz="933" u="none" cap="none" strike="noStrike">
              <a:solidFill>
                <a:srgbClr val="000000"/>
              </a:solidFill>
              <a:latin typeface="Montserrat"/>
              <a:ea typeface="Montserrat"/>
              <a:cs typeface="Montserrat"/>
              <a:sym typeface="Montserrat"/>
            </a:endParaRPr>
          </a:p>
        </p:txBody>
      </p:sp>
      <p:pic>
        <p:nvPicPr>
          <p:cNvPr id="830" name="Google Shape;830;p107"/>
          <p:cNvPicPr preferRelativeResize="0"/>
          <p:nvPr/>
        </p:nvPicPr>
        <p:blipFill rotWithShape="1">
          <a:blip r:embed="rId3">
            <a:alphaModFix/>
          </a:blip>
          <a:srcRect b="0" l="0" r="0" t="0"/>
          <a:stretch/>
        </p:blipFill>
        <p:spPr>
          <a:xfrm>
            <a:off x="3437913" y="2527455"/>
            <a:ext cx="5316173" cy="1322947"/>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08"/>
          <p:cNvSpPr txBox="1"/>
          <p:nvPr/>
        </p:nvSpPr>
        <p:spPr>
          <a:xfrm>
            <a:off x="839946" y="1261792"/>
            <a:ext cx="10779760" cy="76131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Simulación de Clip de Papel Basada en Computadora</a:t>
            </a:r>
            <a:endParaRPr b="0" i="0" sz="933" u="none" cap="none" strike="noStrike">
              <a:solidFill>
                <a:schemeClr val="dk1"/>
              </a:solidFill>
              <a:latin typeface="Arial"/>
              <a:ea typeface="Arial"/>
              <a:cs typeface="Arial"/>
              <a:sym typeface="Arial"/>
            </a:endParaRPr>
          </a:p>
        </p:txBody>
      </p:sp>
      <p:sp>
        <p:nvSpPr>
          <p:cNvPr id="836" name="Google Shape;836;p108"/>
          <p:cNvSpPr txBox="1"/>
          <p:nvPr/>
        </p:nvSpPr>
        <p:spPr>
          <a:xfrm>
            <a:off x="839946" y="2171700"/>
            <a:ext cx="10600053" cy="1441035"/>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None/>
            </a:pPr>
            <a:r>
              <a:rPr i="0" lang="es" sz="2200" u="none" cap="none" strike="noStrike">
                <a:solidFill>
                  <a:srgbClr val="002060"/>
                </a:solidFill>
                <a:latin typeface="Montserrat"/>
                <a:ea typeface="Montserrat"/>
                <a:cs typeface="Montserrat"/>
                <a:sym typeface="Montserrat"/>
              </a:rPr>
              <a:t>La versión interactiva de simulación por computadora en línea del modelo está disponible en :</a:t>
            </a:r>
            <a:endParaRPr i="0" sz="933" u="none" cap="none" strike="noStrike">
              <a:solidFill>
                <a:srgbClr val="000000"/>
              </a:solidFill>
              <a:latin typeface="Montserrat"/>
              <a:ea typeface="Montserrat"/>
              <a:cs typeface="Montserrat"/>
              <a:sym typeface="Montserrat"/>
            </a:endParaRPr>
          </a:p>
          <a:p>
            <a:pPr indent="0" lvl="0" marL="0" marR="0" rtl="0" algn="l">
              <a:lnSpc>
                <a:spcPct val="110000"/>
              </a:lnSpc>
              <a:spcBef>
                <a:spcPts val="667"/>
              </a:spcBef>
              <a:spcAft>
                <a:spcPts val="0"/>
              </a:spcAft>
              <a:buNone/>
            </a:pPr>
            <a:r>
              <a:rPr i="0" lang="es" sz="2000" u="none" cap="none" strike="noStrike">
                <a:solidFill>
                  <a:srgbClr val="002060"/>
                </a:solidFill>
                <a:latin typeface="Montserrat"/>
                <a:ea typeface="Montserrat"/>
                <a:cs typeface="Montserrat"/>
                <a:sym typeface="Montserrat"/>
              </a:rPr>
              <a:t> </a:t>
            </a:r>
            <a:r>
              <a:rPr i="0" lang="es" sz="2000" u="sng" cap="none" strike="noStrike">
                <a:solidFill>
                  <a:srgbClr val="002060"/>
                </a:solidFill>
                <a:latin typeface="Montserrat"/>
                <a:ea typeface="Montserrat"/>
                <a:cs typeface="Montserrat"/>
                <a:sym typeface="Montserrat"/>
                <a:hlinkClick r:id="rId3">
                  <a:extLst>
                    <a:ext uri="{A12FA001-AC4F-418D-AE19-62706E023703}">
                      <ahyp:hlinkClr val="tx"/>
                    </a:ext>
                  </a:extLst>
                </a:hlinkClick>
              </a:rPr>
              <a:t>https://exchange.iseesystems.com/public/globeprogam/paperclip-tutorial-model</a:t>
            </a:r>
            <a:endParaRPr i="0" sz="2000" u="none" cap="none" strike="noStrike">
              <a:solidFill>
                <a:srgbClr val="002060"/>
              </a:solidFill>
              <a:latin typeface="Montserrat"/>
              <a:ea typeface="Montserrat"/>
              <a:cs typeface="Montserrat"/>
              <a:sym typeface="Montserrat"/>
            </a:endParaRPr>
          </a:p>
        </p:txBody>
      </p:sp>
      <p:sp>
        <p:nvSpPr>
          <p:cNvPr id="837" name="Google Shape;837;p108"/>
          <p:cNvSpPr txBox="1"/>
          <p:nvPr/>
        </p:nvSpPr>
        <p:spPr>
          <a:xfrm>
            <a:off x="839946" y="3761324"/>
            <a:ext cx="10512107" cy="2441466"/>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rPr i="0" lang="es" sz="2200" u="none" cap="none" strike="noStrike">
                <a:solidFill>
                  <a:srgbClr val="002060"/>
                </a:solidFill>
                <a:latin typeface="Montserrat"/>
                <a:ea typeface="Montserrat"/>
                <a:cs typeface="Montserrat"/>
                <a:sym typeface="Montserrat"/>
              </a:rPr>
              <a:t>Siga las indicaciones e instrucciones de la herramienta web para ayudar a los estudiantes a familiarizarse con la herramienta de modelado de isee system. El uso del tutorial del clip de papel preparará al estudiante para utilizar otros modelos del ciclo del carbono GLOBE, como el modelo de acumulación de biomasa y los modelos del ciclo global del carbono.</a:t>
            </a:r>
            <a:endParaRPr>
              <a:latin typeface="Montserrat"/>
              <a:ea typeface="Montserrat"/>
              <a:cs typeface="Montserrat"/>
              <a:sym typeface="Montserrat"/>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id="843" name="Google Shape;843;p109"/>
          <p:cNvPicPr preferRelativeResize="0"/>
          <p:nvPr/>
        </p:nvPicPr>
        <p:blipFill>
          <a:blip r:embed="rId3">
            <a:alphaModFix/>
          </a:blip>
          <a:stretch>
            <a:fillRect/>
          </a:stretch>
        </p:blipFill>
        <p:spPr>
          <a:xfrm>
            <a:off x="3119200" y="2019800"/>
            <a:ext cx="5413375" cy="3930976"/>
          </a:xfrm>
          <a:prstGeom prst="rect">
            <a:avLst/>
          </a:prstGeom>
          <a:noFill/>
          <a:ln>
            <a:noFill/>
          </a:ln>
        </p:spPr>
      </p:pic>
      <p:sp>
        <p:nvSpPr>
          <p:cNvPr id="844" name="Google Shape;844;p109"/>
          <p:cNvSpPr txBox="1"/>
          <p:nvPr/>
        </p:nvSpPr>
        <p:spPr>
          <a:xfrm>
            <a:off x="729489" y="1327438"/>
            <a:ext cx="10670031" cy="492416"/>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Página de inicio </a:t>
            </a:r>
            <a:r>
              <a:rPr b="0" i="0" lang="es" sz="1400" u="none" cap="none" strike="noStrike">
                <a:solidFill>
                  <a:srgbClr val="002060"/>
                </a:solidFill>
                <a:latin typeface="Montserrat"/>
                <a:ea typeface="Montserrat"/>
                <a:cs typeface="Montserrat"/>
                <a:sym typeface="Montserrat"/>
              </a:rPr>
              <a:t>de la simulación de fábrica de clips. Haga clic en "Acerca de este modelo" (About this Model) para guiar a los estudiantes a través de la construcción del modelo paso a paso.</a:t>
            </a:r>
            <a:endParaRPr/>
          </a:p>
        </p:txBody>
      </p:sp>
      <p:sp>
        <p:nvSpPr>
          <p:cNvPr descr="Red box overlain on the 'About this Model' button to highlight location of the button on the Paperclip Computer Model simulation. &#10;" id="845" name="Google Shape;845;p109" title="Red box hollow box"/>
          <p:cNvSpPr/>
          <p:nvPr/>
        </p:nvSpPr>
        <p:spPr>
          <a:xfrm>
            <a:off x="3527025" y="4593451"/>
            <a:ext cx="1318500" cy="315300"/>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6" name="Google Shape;846;p109"/>
          <p:cNvSpPr txBox="1"/>
          <p:nvPr/>
        </p:nvSpPr>
        <p:spPr>
          <a:xfrm>
            <a:off x="674624" y="700571"/>
            <a:ext cx="10779760" cy="76131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s" sz="3000" u="none" cap="none" strike="noStrike">
                <a:solidFill>
                  <a:schemeClr val="dk1"/>
                </a:solidFill>
                <a:latin typeface="Proxima Nova"/>
                <a:ea typeface="Proxima Nova"/>
                <a:cs typeface="Proxima Nova"/>
                <a:sym typeface="Proxima Nova"/>
              </a:rPr>
              <a:t>Simulación de Clip de Papel Basada en Computadora</a:t>
            </a:r>
            <a:endParaRPr b="0" i="0" sz="3000" u="none" cap="none" strike="noStrike">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id="852" name="Google Shape;852;p110"/>
          <p:cNvPicPr preferRelativeResize="0"/>
          <p:nvPr/>
        </p:nvPicPr>
        <p:blipFill>
          <a:blip r:embed="rId3">
            <a:alphaModFix/>
          </a:blip>
          <a:stretch>
            <a:fillRect/>
          </a:stretch>
        </p:blipFill>
        <p:spPr>
          <a:xfrm>
            <a:off x="3381825" y="2143509"/>
            <a:ext cx="5230186" cy="3832256"/>
          </a:xfrm>
          <a:prstGeom prst="rect">
            <a:avLst/>
          </a:prstGeom>
          <a:noFill/>
          <a:ln>
            <a:noFill/>
          </a:ln>
        </p:spPr>
      </p:pic>
      <p:sp>
        <p:nvSpPr>
          <p:cNvPr id="853" name="Google Shape;853;p110"/>
          <p:cNvSpPr txBox="1"/>
          <p:nvPr/>
        </p:nvSpPr>
        <p:spPr>
          <a:xfrm>
            <a:off x="716280" y="711923"/>
            <a:ext cx="9987281" cy="65288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Historia del modelo de clip</a:t>
            </a:r>
            <a:endParaRPr b="1" i="0" sz="2933" u="none" cap="none" strike="noStrike">
              <a:solidFill>
                <a:schemeClr val="dk1"/>
              </a:solidFill>
              <a:latin typeface="Proxima Nova"/>
              <a:ea typeface="Proxima Nova"/>
              <a:cs typeface="Proxima Nova"/>
              <a:sym typeface="Proxima Nova"/>
            </a:endParaRPr>
          </a:p>
        </p:txBody>
      </p:sp>
      <p:sp>
        <p:nvSpPr>
          <p:cNvPr id="854" name="Google Shape;854;p110"/>
          <p:cNvSpPr txBox="1"/>
          <p:nvPr/>
        </p:nvSpPr>
        <p:spPr>
          <a:xfrm>
            <a:off x="716280" y="1352343"/>
            <a:ext cx="10759440" cy="492416"/>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Este módulo muestra cómo se construye el modelo paso a paso, explicando cada componente del modelo de clip. Siga las instrucciones en el cuadro amarillo para avanzar a través de la historia modelo en línea.</a:t>
            </a:r>
            <a:endParaRPr b="0" i="0" sz="1400" u="none" cap="none" strike="noStrike">
              <a:solidFill>
                <a:srgbClr val="002060"/>
              </a:solidFill>
              <a:latin typeface="Montserrat"/>
              <a:ea typeface="Montserrat"/>
              <a:cs typeface="Montserrat"/>
              <a:sym typeface="Montserrat"/>
            </a:endParaRPr>
          </a:p>
        </p:txBody>
      </p:sp>
      <p:cxnSp>
        <p:nvCxnSpPr>
          <p:cNvPr descr="A red arrow points from text that reads,&quot;Boxes in the iSee system represent stocks, or pools&quot; to the blue Store Inventory box on the Model Story webpage. " id="855" name="Google Shape;855;p110" title="Red arrow "/>
          <p:cNvCxnSpPr>
            <a:stCxn id="856" idx="2"/>
          </p:cNvCxnSpPr>
          <p:nvPr/>
        </p:nvCxnSpPr>
        <p:spPr>
          <a:xfrm flipH="1">
            <a:off x="5534986" y="3126911"/>
            <a:ext cx="1260900" cy="662400"/>
          </a:xfrm>
          <a:prstGeom prst="straightConnector1">
            <a:avLst/>
          </a:prstGeom>
          <a:noFill/>
          <a:ln cap="flat" cmpd="sng" w="254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sp>
        <p:nvSpPr>
          <p:cNvPr id="856" name="Google Shape;856;p110"/>
          <p:cNvSpPr txBox="1"/>
          <p:nvPr/>
        </p:nvSpPr>
        <p:spPr>
          <a:xfrm>
            <a:off x="5564209" y="2419051"/>
            <a:ext cx="2463354" cy="70786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Las casillas del sistema isee representan acciones o grupos</a:t>
            </a:r>
            <a:endParaRPr b="0" i="0" sz="1400" u="none" cap="none" strike="noStrike">
              <a:solidFill>
                <a:srgbClr val="002060"/>
              </a:solidFill>
              <a:latin typeface="Montserrat"/>
              <a:ea typeface="Montserrat"/>
              <a:cs typeface="Montserrat"/>
              <a:sym typeface="Montserrat"/>
            </a:endParaRPr>
          </a:p>
        </p:txBody>
      </p:sp>
      <p:sp>
        <p:nvSpPr>
          <p:cNvPr descr="A red hollow rectangle is overlain on top of the Model Story screenshot to highlight the location of the 'home button'." id="857" name="Google Shape;857;p110" title="red hollow rectangle"/>
          <p:cNvSpPr/>
          <p:nvPr/>
        </p:nvSpPr>
        <p:spPr>
          <a:xfrm>
            <a:off x="8110550" y="2198698"/>
            <a:ext cx="422700" cy="426300"/>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sp>
        <p:nvSpPr>
          <p:cNvPr id="858" name="Google Shape;858;p110"/>
          <p:cNvSpPr txBox="1"/>
          <p:nvPr/>
        </p:nvSpPr>
        <p:spPr>
          <a:xfrm>
            <a:off x="8611991" y="2067289"/>
            <a:ext cx="2697541" cy="92330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Pulse el botón de inicio en la esquina superior derecha para volver a la página de inicio.</a:t>
            </a:r>
            <a:endParaRPr b="0" i="0" sz="1400" u="none" cap="none" strike="noStrike">
              <a:solidFill>
                <a:srgbClr val="002060"/>
              </a:solidFill>
              <a:latin typeface="Montserrat"/>
              <a:ea typeface="Montserrat"/>
              <a:cs typeface="Montserrat"/>
              <a:sym typeface="Montserrat"/>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id="864" name="Google Shape;864;p111"/>
          <p:cNvPicPr preferRelativeResize="0"/>
          <p:nvPr/>
        </p:nvPicPr>
        <p:blipFill>
          <a:blip r:embed="rId3">
            <a:alphaModFix/>
          </a:blip>
          <a:stretch>
            <a:fillRect/>
          </a:stretch>
        </p:blipFill>
        <p:spPr>
          <a:xfrm>
            <a:off x="3110268" y="2211156"/>
            <a:ext cx="4981805" cy="3653069"/>
          </a:xfrm>
          <a:prstGeom prst="rect">
            <a:avLst/>
          </a:prstGeom>
          <a:noFill/>
          <a:ln>
            <a:noFill/>
          </a:ln>
        </p:spPr>
      </p:pic>
      <p:sp>
        <p:nvSpPr>
          <p:cNvPr id="865" name="Google Shape;865;p111"/>
          <p:cNvSpPr txBox="1"/>
          <p:nvPr/>
        </p:nvSpPr>
        <p:spPr>
          <a:xfrm>
            <a:off x="919215" y="1611373"/>
            <a:ext cx="10513688" cy="492416"/>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Cada componente del modelo se resalta en azul uno por uno, con una breve descripción del componente en el cuadro amarillo.</a:t>
            </a:r>
            <a:endParaRPr/>
          </a:p>
        </p:txBody>
      </p:sp>
      <p:sp>
        <p:nvSpPr>
          <p:cNvPr descr="A red hollow rectangle highlights the location of the inflow valve on the Model Story webpage. " id="866" name="Google Shape;866;p111" title="Red hollow rectangle"/>
          <p:cNvSpPr/>
          <p:nvPr/>
        </p:nvSpPr>
        <p:spPr>
          <a:xfrm>
            <a:off x="3426800" y="2707147"/>
            <a:ext cx="904500" cy="492300"/>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cxnSp>
        <p:nvCxnSpPr>
          <p:cNvPr descr="A red arrow points from text saying,&quot;Valves in the iSee system represent fluxes, or flows&quot; toward the blue inflow valve highlighted with a red box." id="867" name="Google Shape;867;p111" title="Red arrow"/>
          <p:cNvCxnSpPr/>
          <p:nvPr/>
        </p:nvCxnSpPr>
        <p:spPr>
          <a:xfrm flipH="1">
            <a:off x="4115996" y="2707140"/>
            <a:ext cx="699247" cy="346906"/>
          </a:xfrm>
          <a:prstGeom prst="straightConnector1">
            <a:avLst/>
          </a:prstGeom>
          <a:noFill/>
          <a:ln cap="flat" cmpd="sng" w="254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sp>
        <p:nvSpPr>
          <p:cNvPr id="868" name="Google Shape;868;p111"/>
          <p:cNvSpPr txBox="1"/>
          <p:nvPr/>
        </p:nvSpPr>
        <p:spPr>
          <a:xfrm>
            <a:off x="4815242" y="2407715"/>
            <a:ext cx="2812606" cy="492416"/>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Las válvulas en el sistema isee representan flujos o caudales</a:t>
            </a:r>
            <a:endParaRPr/>
          </a:p>
        </p:txBody>
      </p:sp>
      <p:sp>
        <p:nvSpPr>
          <p:cNvPr id="869" name="Google Shape;869;p111"/>
          <p:cNvSpPr txBox="1"/>
          <p:nvPr/>
        </p:nvSpPr>
        <p:spPr>
          <a:xfrm>
            <a:off x="800364" y="938024"/>
            <a:ext cx="10632539" cy="65288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Historia del modelo de clip</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CO2 Trend for Mauna Loa" id="177" name="Google Shape;177;p34"/>
          <p:cNvPicPr preferRelativeResize="0"/>
          <p:nvPr/>
        </p:nvPicPr>
        <p:blipFill rotWithShape="1">
          <a:blip r:embed="rId3">
            <a:alphaModFix/>
          </a:blip>
          <a:srcRect b="0" l="0" r="0" t="0"/>
          <a:stretch/>
        </p:blipFill>
        <p:spPr>
          <a:xfrm>
            <a:off x="7038451" y="2821870"/>
            <a:ext cx="4002653" cy="3001989"/>
          </a:xfrm>
          <a:prstGeom prst="rect">
            <a:avLst/>
          </a:prstGeom>
          <a:noFill/>
          <a:ln>
            <a:noFill/>
          </a:ln>
        </p:spPr>
      </p:pic>
      <p:sp>
        <p:nvSpPr>
          <p:cNvPr id="178" name="Google Shape;178;p34"/>
          <p:cNvSpPr txBox="1"/>
          <p:nvPr/>
        </p:nvSpPr>
        <p:spPr>
          <a:xfrm>
            <a:off x="612236" y="1338942"/>
            <a:ext cx="10937507" cy="672543"/>
          </a:xfrm>
          <a:prstGeom prst="rect">
            <a:avLst/>
          </a:prstGeom>
          <a:noFill/>
          <a:ln>
            <a:noFill/>
          </a:ln>
        </p:spPr>
        <p:txBody>
          <a:bodyPr anchorCtr="0" anchor="ctr" bIns="45700" lIns="91425" spcFirstLastPara="1" rIns="91425" wrap="square" tIns="45700">
            <a:normAutofit fontScale="52499" lnSpcReduction="20000"/>
          </a:bodyPr>
          <a:lstStyle/>
          <a:p>
            <a:pPr indent="0" lvl="0" marL="0" marR="0" rtl="0" algn="l">
              <a:lnSpc>
                <a:spcPct val="120000"/>
              </a:lnSpc>
              <a:spcBef>
                <a:spcPts val="0"/>
              </a:spcBef>
              <a:spcAft>
                <a:spcPts val="0"/>
              </a:spcAft>
              <a:buNone/>
            </a:pPr>
            <a:r>
              <a:rPr b="0" i="0" lang="es" sz="3600" u="none" cap="none" strike="noStrike">
                <a:solidFill>
                  <a:srgbClr val="002060"/>
                </a:solidFill>
                <a:latin typeface="Montserrat"/>
                <a:ea typeface="Montserrat"/>
                <a:cs typeface="Montserrat"/>
                <a:sym typeface="Montserrat"/>
              </a:rPr>
              <a:t>Una mirada más cercana a varios años de concentraciones de CO</a:t>
            </a:r>
            <a:r>
              <a:rPr b="0" baseline="-25000" i="0" lang="es" sz="3600" u="none" cap="none" strike="noStrike">
                <a:solidFill>
                  <a:srgbClr val="000000"/>
                </a:solidFill>
                <a:latin typeface="Montserrat"/>
                <a:ea typeface="Montserrat"/>
                <a:cs typeface="Montserrat"/>
                <a:sym typeface="Montserrat"/>
              </a:rPr>
              <a:t>2</a:t>
            </a:r>
            <a:r>
              <a:rPr b="0" i="0" lang="es" sz="3600" u="none" cap="none" strike="noStrike">
                <a:solidFill>
                  <a:srgbClr val="002060"/>
                </a:solidFill>
                <a:latin typeface="Montserrat"/>
                <a:ea typeface="Montserrat"/>
                <a:cs typeface="Montserrat"/>
                <a:sym typeface="Montserrat"/>
              </a:rPr>
              <a:t> revela un patrón en zig-zag, un ciclo estacional. </a:t>
            </a:r>
            <a:r>
              <a:rPr b="0" baseline="-25000" i="0" lang="es" sz="3600" u="none" cap="none" strike="noStrike">
                <a:solidFill>
                  <a:srgbClr val="002060"/>
                </a:solidFill>
                <a:latin typeface="Montserrat"/>
                <a:ea typeface="Montserrat"/>
                <a:cs typeface="Montserrat"/>
                <a:sym typeface="Montserrat"/>
              </a:rPr>
              <a:t> </a:t>
            </a:r>
            <a:endParaRPr b="0" i="0" sz="3600" u="none" cap="none" strike="noStrike">
              <a:solidFill>
                <a:srgbClr val="002060"/>
              </a:solidFill>
              <a:latin typeface="Montserrat"/>
              <a:ea typeface="Montserrat"/>
              <a:cs typeface="Montserrat"/>
              <a:sym typeface="Montserrat"/>
            </a:endParaRPr>
          </a:p>
        </p:txBody>
      </p:sp>
      <p:sp>
        <p:nvSpPr>
          <p:cNvPr id="179" name="Google Shape;179;p34"/>
          <p:cNvSpPr txBox="1"/>
          <p:nvPr/>
        </p:nvSpPr>
        <p:spPr>
          <a:xfrm>
            <a:off x="1929648" y="6102766"/>
            <a:ext cx="2337552" cy="254491"/>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200" u="none" cap="none" strike="noStrike">
                <a:solidFill>
                  <a:srgbClr val="000000"/>
                </a:solidFill>
                <a:latin typeface="Calibri"/>
                <a:ea typeface="Calibri"/>
                <a:cs typeface="Calibri"/>
                <a:sym typeface="Calibri"/>
              </a:rPr>
              <a:t>Image: ersl.noaa.gov</a:t>
            </a:r>
            <a:endParaRPr b="0" i="0" sz="933" u="none" cap="none" strike="noStrike">
              <a:solidFill>
                <a:srgbClr val="000000"/>
              </a:solidFill>
              <a:latin typeface="Arial"/>
              <a:ea typeface="Arial"/>
              <a:cs typeface="Arial"/>
              <a:sym typeface="Arial"/>
            </a:endParaRPr>
          </a:p>
        </p:txBody>
      </p:sp>
      <p:sp>
        <p:nvSpPr>
          <p:cNvPr id="180" name="Google Shape;180;p34"/>
          <p:cNvSpPr txBox="1"/>
          <p:nvPr/>
        </p:nvSpPr>
        <p:spPr>
          <a:xfrm>
            <a:off x="685275" y="806375"/>
            <a:ext cx="10731600" cy="4770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None/>
            </a:pPr>
            <a:r>
              <a:rPr b="1" i="0" lang="es" sz="2700" u="none" cap="none" strike="noStrike">
                <a:solidFill>
                  <a:schemeClr val="dk1"/>
                </a:solidFill>
                <a:latin typeface="Proxima Nova"/>
                <a:ea typeface="Proxima Nova"/>
                <a:cs typeface="Proxima Nova"/>
                <a:sym typeface="Proxima Nova"/>
              </a:rPr>
              <a:t>Registros mensuales de CO</a:t>
            </a:r>
            <a:r>
              <a:rPr b="1" baseline="-25000" i="0" lang="es" sz="2700" u="none" cap="none" strike="noStrike">
                <a:solidFill>
                  <a:schemeClr val="dk1"/>
                </a:solidFill>
                <a:latin typeface="Proxima Nova"/>
                <a:ea typeface="Proxima Nova"/>
                <a:cs typeface="Proxima Nova"/>
                <a:sym typeface="Proxima Nova"/>
              </a:rPr>
              <a:t>2</a:t>
            </a:r>
            <a:r>
              <a:rPr b="1" i="0" lang="es" sz="2700" u="none" cap="none" strike="noStrike">
                <a:solidFill>
                  <a:schemeClr val="dk1"/>
                </a:solidFill>
                <a:latin typeface="Proxima Nova"/>
                <a:ea typeface="Proxima Nova"/>
                <a:cs typeface="Proxima Nova"/>
                <a:sym typeface="Proxima Nova"/>
              </a:rPr>
              <a:t> atmosférico en Mauna Loa, Hawaii </a:t>
            </a:r>
            <a:endParaRPr b="1" i="0" sz="2700" u="none" cap="none" strike="noStrike">
              <a:solidFill>
                <a:schemeClr val="dk1"/>
              </a:solidFill>
              <a:latin typeface="Arial"/>
              <a:ea typeface="Arial"/>
              <a:cs typeface="Arial"/>
              <a:sym typeface="Arial"/>
            </a:endParaRPr>
          </a:p>
        </p:txBody>
      </p:sp>
      <p:pic>
        <p:nvPicPr>
          <p:cNvPr id="181" name="Google Shape;181;p34"/>
          <p:cNvPicPr preferRelativeResize="0"/>
          <p:nvPr/>
        </p:nvPicPr>
        <p:blipFill rotWithShape="1">
          <a:blip r:embed="rId4">
            <a:alphaModFix/>
          </a:blip>
          <a:srcRect b="0" l="0" r="0" t="5038"/>
          <a:stretch/>
        </p:blipFill>
        <p:spPr>
          <a:xfrm>
            <a:off x="612236" y="2035629"/>
            <a:ext cx="5749597" cy="4094954"/>
          </a:xfrm>
          <a:prstGeom prst="rect">
            <a:avLst/>
          </a:prstGeom>
          <a:noFill/>
          <a:ln>
            <a:noFill/>
          </a:ln>
        </p:spPr>
      </p:pic>
      <p:sp>
        <p:nvSpPr>
          <p:cNvPr id="182" name="Google Shape;182;p34"/>
          <p:cNvSpPr/>
          <p:nvPr/>
        </p:nvSpPr>
        <p:spPr>
          <a:xfrm>
            <a:off x="5564590" y="2425144"/>
            <a:ext cx="324582" cy="383370"/>
          </a:xfrm>
          <a:prstGeom prst="rect">
            <a:avLst/>
          </a:prstGeom>
          <a:noFill/>
          <a:ln cap="flat" cmpd="sng" w="12700">
            <a:solidFill>
              <a:srgbClr val="000000"/>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83" name="Google Shape;183;p34"/>
          <p:cNvCxnSpPr/>
          <p:nvPr/>
        </p:nvCxnSpPr>
        <p:spPr>
          <a:xfrm rot="10800000">
            <a:off x="5867401" y="2427514"/>
            <a:ext cx="4952999" cy="762000"/>
          </a:xfrm>
          <a:prstGeom prst="straightConnector1">
            <a:avLst/>
          </a:prstGeom>
          <a:noFill/>
          <a:ln cap="flat" cmpd="sng" w="9525">
            <a:solidFill>
              <a:srgbClr val="000000"/>
            </a:solidFill>
            <a:prstDash val="solid"/>
            <a:miter lim="800000"/>
            <a:headEnd len="sm" w="sm" type="none"/>
            <a:tailEnd len="sm" w="sm" type="none"/>
          </a:ln>
        </p:spPr>
      </p:cxnSp>
      <p:cxnSp>
        <p:nvCxnSpPr>
          <p:cNvPr id="184" name="Google Shape;184;p34"/>
          <p:cNvCxnSpPr/>
          <p:nvPr/>
        </p:nvCxnSpPr>
        <p:spPr>
          <a:xfrm rot="10800000">
            <a:off x="5551714" y="2786744"/>
            <a:ext cx="2002972" cy="2677885"/>
          </a:xfrm>
          <a:prstGeom prst="straightConnector1">
            <a:avLst/>
          </a:prstGeom>
          <a:noFill/>
          <a:ln cap="flat" cmpd="sng" w="9525">
            <a:solidFill>
              <a:srgbClr val="000000"/>
            </a:solidFill>
            <a:prstDash val="solid"/>
            <a:miter lim="800000"/>
            <a:headEnd len="sm" w="sm" type="none"/>
            <a:tailEnd len="sm" w="sm" type="none"/>
          </a:ln>
        </p:spPr>
      </p:cxnSp>
      <p:sp>
        <p:nvSpPr>
          <p:cNvPr id="185" name="Google Shape;185;p34"/>
          <p:cNvSpPr txBox="1"/>
          <p:nvPr/>
        </p:nvSpPr>
        <p:spPr>
          <a:xfrm>
            <a:off x="7038451" y="5781769"/>
            <a:ext cx="3138482" cy="348814"/>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933" u="none" cap="none" strike="noStrike">
                <a:solidFill>
                  <a:srgbClr val="000000"/>
                </a:solidFill>
                <a:latin typeface="Montserrat"/>
                <a:ea typeface="Montserrat"/>
                <a:cs typeface="Montserrat"/>
                <a:sym typeface="Montserrat"/>
              </a:rPr>
              <a:t>Fuentes: </a:t>
            </a:r>
            <a:r>
              <a:rPr b="0" i="0" lang="es" sz="933"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https://gml.noaa.gov/ccgg/trends/</a:t>
            </a:r>
            <a:r>
              <a:rPr b="0" i="0" lang="es" sz="933" u="none" cap="none" strike="noStrike">
                <a:solidFill>
                  <a:srgbClr val="00000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 sz="933" u="none" cap="none" strike="noStrike">
                <a:solidFill>
                  <a:srgbClr val="000000"/>
                </a:solidFill>
                <a:latin typeface="Montserrat"/>
                <a:ea typeface="Montserrat"/>
                <a:cs typeface="Montserrat"/>
                <a:sym typeface="Montserrat"/>
              </a:rPr>
              <a:t> </a:t>
            </a:r>
            <a:r>
              <a:rPr b="0" i="0" lang="es" sz="933"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https://keelingcurve.ucsd.edu/</a:t>
            </a:r>
            <a:r>
              <a:rPr b="0" i="0" lang="es" sz="933" u="none" cap="none" strike="noStrike">
                <a:solidFill>
                  <a:srgbClr val="000000"/>
                </a:solidFill>
                <a:latin typeface="Montserrat"/>
                <a:ea typeface="Montserrat"/>
                <a:cs typeface="Montserrat"/>
                <a:sym typeface="Montserrat"/>
              </a:rPr>
              <a:t> </a:t>
            </a:r>
            <a:endParaRPr b="0" i="0" sz="933" u="none" cap="none" strike="noStrik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id="875" name="Google Shape;875;p112"/>
          <p:cNvPicPr preferRelativeResize="0"/>
          <p:nvPr/>
        </p:nvPicPr>
        <p:blipFill>
          <a:blip r:embed="rId3">
            <a:alphaModFix/>
          </a:blip>
          <a:stretch>
            <a:fillRect/>
          </a:stretch>
        </p:blipFill>
        <p:spPr>
          <a:xfrm>
            <a:off x="3939650" y="2377450"/>
            <a:ext cx="4937125" cy="3617525"/>
          </a:xfrm>
          <a:prstGeom prst="rect">
            <a:avLst/>
          </a:prstGeom>
          <a:noFill/>
          <a:ln>
            <a:noFill/>
          </a:ln>
        </p:spPr>
      </p:pic>
      <p:sp>
        <p:nvSpPr>
          <p:cNvPr id="876" name="Google Shape;876;p112"/>
          <p:cNvSpPr txBox="1"/>
          <p:nvPr/>
        </p:nvSpPr>
        <p:spPr>
          <a:xfrm>
            <a:off x="721359" y="919379"/>
            <a:ext cx="10882811" cy="649017"/>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Modelo de computadora con clip: Convertidores</a:t>
            </a:r>
            <a:endParaRPr/>
          </a:p>
        </p:txBody>
      </p:sp>
      <p:sp>
        <p:nvSpPr>
          <p:cNvPr id="877" name="Google Shape;877;p112"/>
          <p:cNvSpPr txBox="1"/>
          <p:nvPr/>
        </p:nvSpPr>
        <p:spPr>
          <a:xfrm>
            <a:off x="721359" y="1545770"/>
            <a:ext cx="11056983" cy="831669"/>
          </a:xfrm>
          <a:prstGeom prst="rect">
            <a:avLst/>
          </a:prstGeom>
          <a:noFill/>
          <a:ln>
            <a:noFill/>
          </a:ln>
        </p:spPr>
        <p:txBody>
          <a:bodyPr anchorCtr="0" anchor="t" bIns="30450" lIns="60950" spcFirstLastPara="1" rIns="60950" wrap="square" tIns="30450">
            <a:normAutofit fontScale="92500" lnSpcReduction="10000"/>
          </a:bodyPr>
          <a:lstStyle/>
          <a:p>
            <a:pPr indent="0" lvl="0" marL="0" marR="0" rtl="0" algn="l">
              <a:lnSpc>
                <a:spcPct val="100000"/>
              </a:lnSpc>
              <a:spcBef>
                <a:spcPts val="0"/>
              </a:spcBef>
              <a:spcAft>
                <a:spcPts val="0"/>
              </a:spcAft>
              <a:buNone/>
            </a:pPr>
            <a:r>
              <a:rPr b="0" i="0" lang="es" sz="1867" u="none" cap="none" strike="noStrike">
                <a:solidFill>
                  <a:srgbClr val="002060"/>
                </a:solidFill>
                <a:latin typeface="Montserrat"/>
                <a:ea typeface="Montserrat"/>
                <a:cs typeface="Montserrat"/>
                <a:sym typeface="Montserrat"/>
              </a:rPr>
              <a:t>El modelo informático del clip presenta un nuevo modelo: convertidores de términos. Los convertidores modifican los flujos. En el siguiente diagrama, la producción de clips se modifica por el número de trabajadores y el número de clips producidos por cada trabajador.</a:t>
            </a:r>
            <a:endParaRPr/>
          </a:p>
        </p:txBody>
      </p:sp>
      <p:sp>
        <p:nvSpPr>
          <p:cNvPr descr="A red hollow rectangle highlights the location of the two converters. " id="878" name="Google Shape;878;p112" title="Red hollow rectangle"/>
          <p:cNvSpPr/>
          <p:nvPr/>
        </p:nvSpPr>
        <p:spPr>
          <a:xfrm>
            <a:off x="4290200" y="3101200"/>
            <a:ext cx="1050600" cy="736200"/>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cxnSp>
        <p:nvCxnSpPr>
          <p:cNvPr descr="a red arrow points from text box that says &quot;Circles with pink arrows are called converters. They modify the flow in and out of stocks.&quot;" id="879" name="Google Shape;879;p112" title="red arrow"/>
          <p:cNvCxnSpPr>
            <a:stCxn id="880" idx="1"/>
          </p:cNvCxnSpPr>
          <p:nvPr/>
        </p:nvCxnSpPr>
        <p:spPr>
          <a:xfrm flipH="1">
            <a:off x="5340801" y="3216674"/>
            <a:ext cx="1260300" cy="375300"/>
          </a:xfrm>
          <a:prstGeom prst="straightConnector1">
            <a:avLst/>
          </a:prstGeom>
          <a:noFill/>
          <a:ln cap="flat" cmpd="sng" w="254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sp>
        <p:nvSpPr>
          <p:cNvPr id="880" name="Google Shape;880;p112"/>
          <p:cNvSpPr txBox="1"/>
          <p:nvPr/>
        </p:nvSpPr>
        <p:spPr>
          <a:xfrm>
            <a:off x="6601101" y="2539579"/>
            <a:ext cx="2487020" cy="1354191"/>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Los círculos con flechas rosas se denominan convertidores. Pueden modificar el flujo de entrada y salida de las existencias.</a:t>
            </a:r>
            <a:endParaRPr b="0" i="0" sz="1400" u="none" cap="none" strike="noStrike">
              <a:solidFill>
                <a:srgbClr val="002060"/>
              </a:solidFill>
              <a:latin typeface="Montserrat"/>
              <a:ea typeface="Montserrat"/>
              <a:cs typeface="Montserrat"/>
              <a:sym typeface="Montserrat"/>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p113"/>
          <p:cNvPicPr preferRelativeResize="0"/>
          <p:nvPr/>
        </p:nvPicPr>
        <p:blipFill>
          <a:blip r:embed="rId3">
            <a:alphaModFix/>
          </a:blip>
          <a:stretch>
            <a:fillRect/>
          </a:stretch>
        </p:blipFill>
        <p:spPr>
          <a:xfrm>
            <a:off x="2916650" y="2166625"/>
            <a:ext cx="5483875" cy="3982574"/>
          </a:xfrm>
          <a:prstGeom prst="rect">
            <a:avLst/>
          </a:prstGeom>
          <a:noFill/>
          <a:ln>
            <a:noFill/>
          </a:ln>
        </p:spPr>
      </p:pic>
      <p:sp>
        <p:nvSpPr>
          <p:cNvPr id="886" name="Google Shape;886;p113"/>
          <p:cNvSpPr txBox="1"/>
          <p:nvPr/>
        </p:nvSpPr>
        <p:spPr>
          <a:xfrm>
            <a:off x="821944" y="844681"/>
            <a:ext cx="10180320" cy="68828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Mapa del modelo de clip</a:t>
            </a:r>
            <a:endParaRPr/>
          </a:p>
        </p:txBody>
      </p:sp>
      <p:sp>
        <p:nvSpPr>
          <p:cNvPr id="887" name="Google Shape;887;p113"/>
          <p:cNvSpPr txBox="1"/>
          <p:nvPr/>
        </p:nvSpPr>
        <p:spPr>
          <a:xfrm>
            <a:off x="821944" y="1489540"/>
            <a:ext cx="10548111" cy="677082"/>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2000" u="none" cap="none" strike="noStrike">
                <a:solidFill>
                  <a:srgbClr val="002060"/>
                </a:solidFill>
                <a:latin typeface="Montserrat"/>
                <a:ea typeface="Montserrat"/>
                <a:cs typeface="Montserrat"/>
                <a:sym typeface="Montserrat"/>
              </a:rPr>
              <a:t>Haga clic en Mapa del modelo en la </a:t>
            </a:r>
            <a:r>
              <a:rPr b="0" i="0" lang="es" sz="2000"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página de inicio</a:t>
            </a:r>
            <a:r>
              <a:rPr b="0" i="0" lang="es" sz="2000" u="none" cap="none" strike="noStrike">
                <a:solidFill>
                  <a:srgbClr val="002060"/>
                </a:solidFill>
                <a:latin typeface="Montserrat"/>
                <a:ea typeface="Montserrat"/>
                <a:cs typeface="Montserrat"/>
                <a:sym typeface="Montserrat"/>
              </a:rPr>
              <a:t> para ver el modelo completo y sus componentes individuales.</a:t>
            </a:r>
            <a:endParaRPr/>
          </a:p>
        </p:txBody>
      </p:sp>
      <p:sp>
        <p:nvSpPr>
          <p:cNvPr descr="A red hollow rectangle highlights the location of the Model Map button on a screenshot of the Paperclip Computer model homepage. " id="888" name="Google Shape;888;p113" title="Red hollow rectangle"/>
          <p:cNvSpPr/>
          <p:nvPr/>
        </p:nvSpPr>
        <p:spPr>
          <a:xfrm>
            <a:off x="3709073" y="5077572"/>
            <a:ext cx="609600" cy="358500"/>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114"/>
          <p:cNvSpPr txBox="1"/>
          <p:nvPr/>
        </p:nvSpPr>
        <p:spPr>
          <a:xfrm>
            <a:off x="739363" y="1127318"/>
            <a:ext cx="11038979" cy="1128231"/>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733" u="none" cap="none" strike="noStrike">
                <a:solidFill>
                  <a:srgbClr val="002060"/>
                </a:solidFill>
                <a:latin typeface="Montserrat"/>
                <a:ea typeface="Montserrat"/>
                <a:cs typeface="Montserrat"/>
                <a:sym typeface="Montserrat"/>
              </a:rPr>
              <a:t>Además de la historia del modelo, los estudiantes pueden ver el modelo completo haciendo clic en el Mapa del modelo en la página de inicio. A continuación se muestra el mapa modelo completo para la simulación de fábrica de clips de papel. Los valores iniciales predeterminados se muestran en cada componente. </a:t>
            </a:r>
            <a:endParaRPr/>
          </a:p>
        </p:txBody>
      </p:sp>
      <p:sp>
        <p:nvSpPr>
          <p:cNvPr id="895" name="Google Shape;895;p114"/>
          <p:cNvSpPr txBox="1"/>
          <p:nvPr/>
        </p:nvSpPr>
        <p:spPr>
          <a:xfrm>
            <a:off x="739363" y="536303"/>
            <a:ext cx="10017476" cy="68828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Mapa del modelo de clip</a:t>
            </a:r>
            <a:endParaRPr/>
          </a:p>
        </p:txBody>
      </p:sp>
      <p:pic>
        <p:nvPicPr>
          <p:cNvPr id="896" name="Google Shape;896;p114"/>
          <p:cNvPicPr preferRelativeResize="0"/>
          <p:nvPr/>
        </p:nvPicPr>
        <p:blipFill>
          <a:blip r:embed="rId3">
            <a:alphaModFix/>
          </a:blip>
          <a:stretch>
            <a:fillRect/>
          </a:stretch>
        </p:blipFill>
        <p:spPr>
          <a:xfrm>
            <a:off x="3766487" y="2255550"/>
            <a:ext cx="4984750" cy="36245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115"/>
          <p:cNvPicPr preferRelativeResize="0"/>
          <p:nvPr/>
        </p:nvPicPr>
        <p:blipFill>
          <a:blip r:embed="rId3">
            <a:alphaModFix/>
          </a:blip>
          <a:stretch>
            <a:fillRect/>
          </a:stretch>
        </p:blipFill>
        <p:spPr>
          <a:xfrm>
            <a:off x="3114150" y="1898925"/>
            <a:ext cx="5603074" cy="4069174"/>
          </a:xfrm>
          <a:prstGeom prst="rect">
            <a:avLst/>
          </a:prstGeom>
          <a:noFill/>
          <a:ln>
            <a:noFill/>
          </a:ln>
        </p:spPr>
      </p:pic>
      <p:sp>
        <p:nvSpPr>
          <p:cNvPr id="902" name="Google Shape;902;p115"/>
          <p:cNvSpPr txBox="1"/>
          <p:nvPr/>
        </p:nvSpPr>
        <p:spPr>
          <a:xfrm>
            <a:off x="481293" y="1015787"/>
            <a:ext cx="10233152" cy="492443"/>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Establezca las condiciones iniciales para comenzar</a:t>
            </a:r>
            <a:endParaRPr b="1" i="0" sz="2933" u="none" cap="none" strike="noStrike">
              <a:solidFill>
                <a:schemeClr val="dk1"/>
              </a:solidFill>
              <a:latin typeface="Proxima Nova"/>
              <a:ea typeface="Proxima Nova"/>
              <a:cs typeface="Proxima Nova"/>
              <a:sym typeface="Proxima Nova"/>
            </a:endParaRPr>
          </a:p>
        </p:txBody>
      </p:sp>
      <p:sp>
        <p:nvSpPr>
          <p:cNvPr id="903" name="Google Shape;903;p115"/>
          <p:cNvSpPr txBox="1"/>
          <p:nvPr/>
        </p:nvSpPr>
        <p:spPr>
          <a:xfrm>
            <a:off x="730500" y="1565129"/>
            <a:ext cx="10731000" cy="27690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Presione el botón "Establecer condiciones iniciales" en la </a:t>
            </a:r>
            <a:r>
              <a:rPr b="0" i="0" lang="es" sz="1400"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página de inicio</a:t>
            </a:r>
            <a:r>
              <a:rPr b="0" i="0" lang="es" sz="1400" u="none" cap="none" strike="noStrike">
                <a:solidFill>
                  <a:srgbClr val="002060"/>
                </a:solidFill>
                <a:latin typeface="Montserrat"/>
                <a:ea typeface="Montserrat"/>
                <a:cs typeface="Montserrat"/>
                <a:sym typeface="Montserrat"/>
              </a:rPr>
              <a:t> para comenzar a usar el modelo.</a:t>
            </a:r>
            <a:endParaRPr b="0" i="0" sz="1400" u="none" cap="none" strike="noStrike">
              <a:solidFill>
                <a:srgbClr val="002060"/>
              </a:solidFill>
              <a:latin typeface="Montserrat"/>
              <a:ea typeface="Montserrat"/>
              <a:cs typeface="Montserrat"/>
              <a:sym typeface="Montserrat"/>
            </a:endParaRPr>
          </a:p>
        </p:txBody>
      </p:sp>
      <p:sp>
        <p:nvSpPr>
          <p:cNvPr descr="A red hollow rectangle highlights the 'Set Initial Conditions' button on the Paperclip Factory Simulation homepage. " id="904" name="Google Shape;904;p115" title="Red hollow rectangle"/>
          <p:cNvSpPr/>
          <p:nvPr/>
        </p:nvSpPr>
        <p:spPr>
          <a:xfrm>
            <a:off x="6218512" y="4558293"/>
            <a:ext cx="1380600" cy="358500"/>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id="909" name="Google Shape;909;p116"/>
          <p:cNvPicPr preferRelativeResize="0"/>
          <p:nvPr/>
        </p:nvPicPr>
        <p:blipFill>
          <a:blip r:embed="rId3">
            <a:alphaModFix/>
          </a:blip>
          <a:stretch>
            <a:fillRect/>
          </a:stretch>
        </p:blipFill>
        <p:spPr>
          <a:xfrm>
            <a:off x="3914024" y="2401473"/>
            <a:ext cx="5153249" cy="3749976"/>
          </a:xfrm>
          <a:prstGeom prst="rect">
            <a:avLst/>
          </a:prstGeom>
          <a:noFill/>
          <a:ln>
            <a:noFill/>
          </a:ln>
        </p:spPr>
      </p:pic>
      <p:sp>
        <p:nvSpPr>
          <p:cNvPr id="910" name="Google Shape;910;p116"/>
          <p:cNvSpPr txBox="1"/>
          <p:nvPr/>
        </p:nvSpPr>
        <p:spPr>
          <a:xfrm>
            <a:off x="1020417" y="863436"/>
            <a:ext cx="10027920" cy="707886"/>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Establezca las condiciones iniciales para el inventario de la tienda de clips.</a:t>
            </a:r>
            <a:endParaRPr/>
          </a:p>
        </p:txBody>
      </p:sp>
      <p:sp>
        <p:nvSpPr>
          <p:cNvPr id="911" name="Google Shape;911;p116"/>
          <p:cNvSpPr txBox="1"/>
          <p:nvPr/>
        </p:nvSpPr>
        <p:spPr>
          <a:xfrm>
            <a:off x="1020417" y="1632468"/>
            <a:ext cx="10424097" cy="70786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Una vez que haya configurado el inventario inicial con la perilla de la izquierda, haga clic en "Ejecutar página de simulación“ (Run Simulation Page) para configurar los convertidores.</a:t>
            </a:r>
            <a:endParaRPr/>
          </a:p>
          <a:p>
            <a:pPr indent="0" lvl="0" marL="0" marR="0" rtl="0" algn="l">
              <a:lnSpc>
                <a:spcPct val="100000"/>
              </a:lnSpc>
              <a:spcBef>
                <a:spcPts val="0"/>
              </a:spcBef>
              <a:spcAft>
                <a:spcPts val="0"/>
              </a:spcAft>
              <a:buNone/>
            </a:pPr>
            <a:r>
              <a:t/>
            </a:r>
            <a:endParaRPr b="0" i="0" sz="1400" u="none" cap="none" strike="noStrike">
              <a:solidFill>
                <a:srgbClr val="002060"/>
              </a:solidFill>
              <a:latin typeface="Montserrat"/>
              <a:ea typeface="Montserrat"/>
              <a:cs typeface="Montserrat"/>
              <a:sym typeface="Montserrat"/>
            </a:endParaRPr>
          </a:p>
        </p:txBody>
      </p:sp>
      <p:grpSp>
        <p:nvGrpSpPr>
          <p:cNvPr descr="A red arrow points from text, &quot;Drag and click cursor on the knob to se tthe initial Store Inventory. This is your pool, or stock&quot; to the knob. " id="912" name="Google Shape;912;p116" title="Red arrow and text"/>
          <p:cNvGrpSpPr/>
          <p:nvPr/>
        </p:nvGrpSpPr>
        <p:grpSpPr>
          <a:xfrm>
            <a:off x="1020417" y="3744703"/>
            <a:ext cx="3191953" cy="1919092"/>
            <a:chOff x="1866810" y="3548334"/>
            <a:chExt cx="2353783" cy="2603465"/>
          </a:xfrm>
        </p:grpSpPr>
        <p:sp>
          <p:nvSpPr>
            <p:cNvPr id="913" name="Google Shape;913;p116"/>
            <p:cNvSpPr txBox="1"/>
            <p:nvPr/>
          </p:nvSpPr>
          <p:spPr>
            <a:xfrm>
              <a:off x="1866810" y="4899234"/>
              <a:ext cx="1990165" cy="1252565"/>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Arrastre el cursor en la perilla para establecer el inventario inicial. Este es tu depósito o stock.</a:t>
              </a:r>
              <a:endParaRPr/>
            </a:p>
          </p:txBody>
        </p:sp>
        <p:cxnSp>
          <p:nvCxnSpPr>
            <p:cNvPr id="914" name="Google Shape;914;p116"/>
            <p:cNvCxnSpPr>
              <a:stCxn id="913" idx="0"/>
            </p:cNvCxnSpPr>
            <p:nvPr/>
          </p:nvCxnSpPr>
          <p:spPr>
            <a:xfrm flipH="1" rot="10800000">
              <a:off x="2861893" y="3548334"/>
              <a:ext cx="1358700" cy="1350900"/>
            </a:xfrm>
            <a:prstGeom prst="straightConnector1">
              <a:avLst/>
            </a:prstGeom>
            <a:noFill/>
            <a:ln cap="flat" cmpd="sng" w="254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grpSp>
      <p:sp>
        <p:nvSpPr>
          <p:cNvPr descr="A red hollow box highlights the location of the Run Simulation Page button. " id="915" name="Google Shape;915;p116" title="Red hollow box"/>
          <p:cNvSpPr/>
          <p:nvPr/>
        </p:nvSpPr>
        <p:spPr>
          <a:xfrm>
            <a:off x="7111811" y="5006216"/>
            <a:ext cx="1380565" cy="358589"/>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sp>
        <p:nvSpPr>
          <p:cNvPr id="916" name="Google Shape;916;p116"/>
          <p:cNvSpPr txBox="1"/>
          <p:nvPr/>
        </p:nvSpPr>
        <p:spPr>
          <a:xfrm>
            <a:off x="2369844" y="2864307"/>
            <a:ext cx="1066800" cy="27697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Haga clic </a:t>
            </a:r>
            <a:endParaRPr b="0" i="0" sz="1400" u="none" cap="none" strike="noStrike">
              <a:solidFill>
                <a:srgbClr val="000000"/>
              </a:solidFill>
              <a:latin typeface="Arial"/>
              <a:ea typeface="Arial"/>
              <a:cs typeface="Arial"/>
              <a:sym typeface="Arial"/>
            </a:endParaRPr>
          </a:p>
        </p:txBody>
      </p:sp>
      <p:cxnSp>
        <p:nvCxnSpPr>
          <p:cNvPr id="917" name="Google Shape;917;p116"/>
          <p:cNvCxnSpPr>
            <a:stCxn id="916" idx="3"/>
          </p:cNvCxnSpPr>
          <p:nvPr/>
        </p:nvCxnSpPr>
        <p:spPr>
          <a:xfrm>
            <a:off x="3436644" y="3002794"/>
            <a:ext cx="1214400" cy="516300"/>
          </a:xfrm>
          <a:prstGeom prst="straightConnector1">
            <a:avLst/>
          </a:prstGeom>
          <a:noFill/>
          <a:ln cap="flat" cmpd="sng" w="254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id="922" name="Google Shape;922;p117"/>
          <p:cNvPicPr preferRelativeResize="0"/>
          <p:nvPr/>
        </p:nvPicPr>
        <p:blipFill>
          <a:blip r:embed="rId3">
            <a:alphaModFix/>
          </a:blip>
          <a:stretch>
            <a:fillRect/>
          </a:stretch>
        </p:blipFill>
        <p:spPr>
          <a:xfrm>
            <a:off x="2359025" y="2264348"/>
            <a:ext cx="5198489" cy="3765674"/>
          </a:xfrm>
          <a:prstGeom prst="rect">
            <a:avLst/>
          </a:prstGeom>
          <a:noFill/>
          <a:ln>
            <a:noFill/>
          </a:ln>
        </p:spPr>
      </p:pic>
      <p:sp>
        <p:nvSpPr>
          <p:cNvPr id="923" name="Google Shape;923;p117"/>
          <p:cNvSpPr txBox="1"/>
          <p:nvPr/>
        </p:nvSpPr>
        <p:spPr>
          <a:xfrm>
            <a:off x="791754" y="876428"/>
            <a:ext cx="10834189" cy="78465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Configure convertidores para modificar flujos y ejecute la simulación.</a:t>
            </a:r>
            <a:endParaRPr/>
          </a:p>
        </p:txBody>
      </p:sp>
      <p:sp>
        <p:nvSpPr>
          <p:cNvPr id="924" name="Google Shape;924;p117"/>
          <p:cNvSpPr txBox="1"/>
          <p:nvPr/>
        </p:nvSpPr>
        <p:spPr>
          <a:xfrm>
            <a:off x="2262923" y="1684239"/>
            <a:ext cx="6711453" cy="27697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La página de </a:t>
            </a:r>
            <a:r>
              <a:rPr b="0" i="0" lang="es" sz="1400"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Ejecutar Simulación</a:t>
            </a:r>
            <a:r>
              <a:rPr b="0" i="0" lang="es" sz="1400" u="none" cap="none" strike="noStrike">
                <a:solidFill>
                  <a:srgbClr val="002060"/>
                </a:solidFill>
                <a:latin typeface="Montserrat"/>
                <a:ea typeface="Montserrat"/>
                <a:cs typeface="Montserrat"/>
                <a:sym typeface="Montserrat"/>
              </a:rPr>
              <a:t> (Run Simulation) de la fábrica de clips.</a:t>
            </a:r>
            <a:endParaRPr b="0" i="0" sz="933" u="none" cap="none" strike="noStrike">
              <a:solidFill>
                <a:srgbClr val="000000"/>
              </a:solidFill>
              <a:latin typeface="Arial"/>
              <a:ea typeface="Arial"/>
              <a:cs typeface="Arial"/>
              <a:sym typeface="Arial"/>
            </a:endParaRPr>
          </a:p>
        </p:txBody>
      </p:sp>
      <p:grpSp>
        <p:nvGrpSpPr>
          <p:cNvPr id="925" name="Google Shape;925;p117" title="Red arrow and text"/>
          <p:cNvGrpSpPr/>
          <p:nvPr/>
        </p:nvGrpSpPr>
        <p:grpSpPr>
          <a:xfrm>
            <a:off x="3571769" y="2161939"/>
            <a:ext cx="7233920" cy="1569634"/>
            <a:chOff x="2637775" y="2648893"/>
            <a:chExt cx="7233920" cy="1569634"/>
          </a:xfrm>
        </p:grpSpPr>
        <p:sp>
          <p:nvSpPr>
            <p:cNvPr id="926" name="Google Shape;926;p117"/>
            <p:cNvSpPr txBox="1"/>
            <p:nvPr/>
          </p:nvSpPr>
          <p:spPr>
            <a:xfrm>
              <a:off x="6754674" y="2648893"/>
              <a:ext cx="3117021" cy="1569634"/>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Configure lo siguiente en el menú de la izquierda:</a:t>
              </a:r>
              <a:endParaRPr/>
            </a:p>
            <a:p>
              <a:pPr indent="-285764" lvl="0" marL="285764" marR="0" rtl="0" algn="l">
                <a:lnSpc>
                  <a:spcPct val="100000"/>
                </a:lnSpc>
                <a:spcBef>
                  <a:spcPts val="0"/>
                </a:spcBef>
                <a:spcAft>
                  <a:spcPts val="0"/>
                </a:spcAft>
                <a:buClr>
                  <a:srgbClr val="000000"/>
                </a:buClr>
                <a:buSzPts val="2100"/>
                <a:buFont typeface="Arial"/>
                <a:buChar char="•"/>
              </a:pPr>
              <a:r>
                <a:rPr b="0" i="0" lang="es" sz="1400" u="none" cap="none" strike="noStrike">
                  <a:solidFill>
                    <a:srgbClr val="002060"/>
                  </a:solidFill>
                  <a:latin typeface="Montserrat"/>
                  <a:ea typeface="Montserrat"/>
                  <a:cs typeface="Montserrat"/>
                  <a:sym typeface="Montserrat"/>
                </a:rPr>
                <a:t>Número de trabajadores</a:t>
              </a:r>
              <a:endParaRPr b="0" i="0" sz="933" u="none" cap="none" strike="noStrike">
                <a:solidFill>
                  <a:srgbClr val="000000"/>
                </a:solidFill>
                <a:latin typeface="Arial"/>
                <a:ea typeface="Arial"/>
                <a:cs typeface="Arial"/>
                <a:sym typeface="Arial"/>
              </a:endParaRPr>
            </a:p>
            <a:p>
              <a:pPr indent="-285764" lvl="0" marL="285764" marR="0" rtl="0" algn="l">
                <a:lnSpc>
                  <a:spcPct val="100000"/>
                </a:lnSpc>
                <a:spcBef>
                  <a:spcPts val="0"/>
                </a:spcBef>
                <a:spcAft>
                  <a:spcPts val="0"/>
                </a:spcAft>
                <a:buClr>
                  <a:srgbClr val="000000"/>
                </a:buClr>
                <a:buSzPts val="2100"/>
                <a:buFont typeface="Arial"/>
                <a:buChar char="•"/>
              </a:pPr>
              <a:r>
                <a:rPr b="0" i="0" lang="es" sz="1400" u="none" cap="none" strike="noStrike">
                  <a:solidFill>
                    <a:srgbClr val="002060"/>
                  </a:solidFill>
                  <a:latin typeface="Montserrat"/>
                  <a:ea typeface="Montserrat"/>
                  <a:cs typeface="Montserrat"/>
                  <a:sym typeface="Montserrat"/>
                </a:rPr>
                <a:t>Clips producidos por trabajador</a:t>
              </a:r>
              <a:endParaRPr b="0" i="0" sz="933" u="none" cap="none" strike="noStrike">
                <a:solidFill>
                  <a:srgbClr val="000000"/>
                </a:solidFill>
                <a:latin typeface="Arial"/>
                <a:ea typeface="Arial"/>
                <a:cs typeface="Arial"/>
                <a:sym typeface="Arial"/>
              </a:endParaRPr>
            </a:p>
            <a:p>
              <a:pPr indent="-285764" lvl="0" marL="285764" marR="0" rtl="0" algn="l">
                <a:lnSpc>
                  <a:spcPct val="100000"/>
                </a:lnSpc>
                <a:spcBef>
                  <a:spcPts val="0"/>
                </a:spcBef>
                <a:spcAft>
                  <a:spcPts val="0"/>
                </a:spcAft>
                <a:buClr>
                  <a:srgbClr val="000000"/>
                </a:buClr>
                <a:buSzPts val="2100"/>
                <a:buFont typeface="Arial"/>
                <a:buChar char="•"/>
              </a:pPr>
              <a:r>
                <a:rPr b="0" i="0" lang="es" sz="1400" u="none" cap="none" strike="noStrike">
                  <a:solidFill>
                    <a:srgbClr val="002060"/>
                  </a:solidFill>
                  <a:latin typeface="Montserrat"/>
                  <a:ea typeface="Montserrat"/>
                  <a:cs typeface="Montserrat"/>
                  <a:sym typeface="Montserrat"/>
                </a:rPr>
                <a:t>Clientes</a:t>
              </a:r>
              <a:endParaRPr b="0" i="0" sz="933" u="none" cap="none" strike="noStrike">
                <a:solidFill>
                  <a:srgbClr val="000000"/>
                </a:solidFill>
                <a:latin typeface="Arial"/>
                <a:ea typeface="Arial"/>
                <a:cs typeface="Arial"/>
                <a:sym typeface="Arial"/>
              </a:endParaRPr>
            </a:p>
            <a:p>
              <a:pPr indent="-285764" lvl="0" marL="285764" marR="0" rtl="0" algn="l">
                <a:lnSpc>
                  <a:spcPct val="100000"/>
                </a:lnSpc>
                <a:spcBef>
                  <a:spcPts val="0"/>
                </a:spcBef>
                <a:spcAft>
                  <a:spcPts val="0"/>
                </a:spcAft>
                <a:buClr>
                  <a:srgbClr val="000000"/>
                </a:buClr>
                <a:buSzPts val="2100"/>
                <a:buFont typeface="Arial"/>
                <a:buChar char="•"/>
              </a:pPr>
              <a:r>
                <a:rPr b="0" i="0" lang="es" sz="1400" u="none" cap="none" strike="noStrike">
                  <a:solidFill>
                    <a:srgbClr val="002060"/>
                  </a:solidFill>
                  <a:latin typeface="Montserrat"/>
                  <a:ea typeface="Montserrat"/>
                  <a:cs typeface="Montserrat"/>
                  <a:sym typeface="Montserrat"/>
                </a:rPr>
                <a:t>Clips comprados por cliente</a:t>
              </a:r>
              <a:endParaRPr/>
            </a:p>
          </p:txBody>
        </p:sp>
        <p:cxnSp>
          <p:nvCxnSpPr>
            <p:cNvPr id="927" name="Google Shape;927;p117"/>
            <p:cNvCxnSpPr/>
            <p:nvPr/>
          </p:nvCxnSpPr>
          <p:spPr>
            <a:xfrm flipH="1">
              <a:off x="2637775" y="2918295"/>
              <a:ext cx="4117578" cy="916208"/>
            </a:xfrm>
            <a:prstGeom prst="straightConnector1">
              <a:avLst/>
            </a:prstGeom>
            <a:noFill/>
            <a:ln cap="flat" cmpd="sng" w="254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grpSp>
      <p:grpSp>
        <p:nvGrpSpPr>
          <p:cNvPr descr="Red arrow points to green play button on left menu below graph. Pressing the green 'Run' buttons starts the simulation. " id="928" name="Google Shape;928;p117" title="Red arrow with text"/>
          <p:cNvGrpSpPr/>
          <p:nvPr/>
        </p:nvGrpSpPr>
        <p:grpSpPr>
          <a:xfrm>
            <a:off x="4107501" y="4945657"/>
            <a:ext cx="5735055" cy="1084377"/>
            <a:chOff x="3173506" y="5432612"/>
            <a:chExt cx="5735055" cy="1084377"/>
          </a:xfrm>
        </p:grpSpPr>
        <p:sp>
          <p:nvSpPr>
            <p:cNvPr id="929" name="Google Shape;929;p117"/>
            <p:cNvSpPr/>
            <p:nvPr/>
          </p:nvSpPr>
          <p:spPr>
            <a:xfrm>
              <a:off x="3173506" y="5432612"/>
              <a:ext cx="322729" cy="376517"/>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sp>
          <p:nvSpPr>
            <p:cNvPr id="930" name="Google Shape;930;p117"/>
            <p:cNvSpPr txBox="1"/>
            <p:nvPr/>
          </p:nvSpPr>
          <p:spPr>
            <a:xfrm>
              <a:off x="6755353" y="5809129"/>
              <a:ext cx="2153208" cy="70786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Presione el botón verde "Ejecutar" para iniciar la simulación.</a:t>
              </a:r>
              <a:endParaRPr/>
            </a:p>
          </p:txBody>
        </p:sp>
        <p:cxnSp>
          <p:nvCxnSpPr>
            <p:cNvPr id="931" name="Google Shape;931;p117"/>
            <p:cNvCxnSpPr>
              <a:stCxn id="930" idx="1"/>
              <a:endCxn id="929" idx="3"/>
            </p:cNvCxnSpPr>
            <p:nvPr/>
          </p:nvCxnSpPr>
          <p:spPr>
            <a:xfrm rot="10800000">
              <a:off x="3496153" y="5620959"/>
              <a:ext cx="3259200" cy="542100"/>
            </a:xfrm>
            <a:prstGeom prst="straightConnector1">
              <a:avLst/>
            </a:prstGeom>
            <a:noFill/>
            <a:ln cap="flat" cmpd="sng" w="254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gr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id="937" name="Google Shape;937;p118"/>
          <p:cNvPicPr preferRelativeResize="0"/>
          <p:nvPr/>
        </p:nvPicPr>
        <p:blipFill>
          <a:blip r:embed="rId3">
            <a:alphaModFix/>
          </a:blip>
          <a:stretch>
            <a:fillRect/>
          </a:stretch>
        </p:blipFill>
        <p:spPr>
          <a:xfrm>
            <a:off x="3014654" y="2630698"/>
            <a:ext cx="4785776" cy="3479901"/>
          </a:xfrm>
          <a:prstGeom prst="rect">
            <a:avLst/>
          </a:prstGeom>
          <a:noFill/>
          <a:ln>
            <a:noFill/>
          </a:ln>
        </p:spPr>
      </p:pic>
      <p:sp>
        <p:nvSpPr>
          <p:cNvPr id="938" name="Google Shape;938;p118"/>
          <p:cNvSpPr txBox="1"/>
          <p:nvPr/>
        </p:nvSpPr>
        <p:spPr>
          <a:xfrm>
            <a:off x="804236" y="839554"/>
            <a:ext cx="10182352" cy="56815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Ejecute la simulación del clip</a:t>
            </a:r>
            <a:endParaRPr b="0" i="0" sz="933" u="none" cap="none" strike="noStrike">
              <a:solidFill>
                <a:srgbClr val="000000"/>
              </a:solidFill>
              <a:latin typeface="Arial"/>
              <a:ea typeface="Arial"/>
              <a:cs typeface="Arial"/>
              <a:sym typeface="Arial"/>
            </a:endParaRPr>
          </a:p>
        </p:txBody>
      </p:sp>
      <p:sp>
        <p:nvSpPr>
          <p:cNvPr id="939" name="Google Shape;939;p118"/>
          <p:cNvSpPr txBox="1"/>
          <p:nvPr/>
        </p:nvSpPr>
        <p:spPr>
          <a:xfrm>
            <a:off x="983106" y="1492935"/>
            <a:ext cx="10554300" cy="976344"/>
          </a:xfrm>
          <a:prstGeom prst="rect">
            <a:avLst/>
          </a:prstGeom>
          <a:noFill/>
          <a:ln>
            <a:noFill/>
          </a:ln>
        </p:spPr>
        <p:txBody>
          <a:bodyPr anchorCtr="0" anchor="t" bIns="30450" lIns="60950" spcFirstLastPara="1" rIns="60950" wrap="square" tIns="30450">
            <a:norm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Deje que la simulación se ejecute durante un día. Haga que los estudiantes calculen el inventario basándose en el inventario inicial de la tienda y las opciones que seleccionaron en el menú de la izquierda. Compare su valor calculado con el gráfico.</a:t>
            </a:r>
            <a:endParaRPr/>
          </a:p>
        </p:txBody>
      </p:sp>
      <p:grpSp>
        <p:nvGrpSpPr>
          <p:cNvPr descr="a red hollow box highlights the pause button underneath the graph and a red arrow points from text to the pause button. The text box reads,&quot;" id="940" name="Google Shape;940;p118" title="red hollow box and red arrow"/>
          <p:cNvGrpSpPr/>
          <p:nvPr/>
        </p:nvGrpSpPr>
        <p:grpSpPr>
          <a:xfrm>
            <a:off x="4616993" y="3026698"/>
            <a:ext cx="5719484" cy="2431409"/>
            <a:chOff x="3352799" y="3388827"/>
            <a:chExt cx="5719484" cy="2431409"/>
          </a:xfrm>
        </p:grpSpPr>
        <p:sp>
          <p:nvSpPr>
            <p:cNvPr id="941" name="Google Shape;941;p118"/>
            <p:cNvSpPr/>
            <p:nvPr/>
          </p:nvSpPr>
          <p:spPr>
            <a:xfrm>
              <a:off x="3352799" y="5432612"/>
              <a:ext cx="322729" cy="376517"/>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sp>
          <p:nvSpPr>
            <p:cNvPr id="942" name="Google Shape;942;p118"/>
            <p:cNvSpPr txBox="1"/>
            <p:nvPr/>
          </p:nvSpPr>
          <p:spPr>
            <a:xfrm>
              <a:off x="6737424" y="3388827"/>
              <a:ext cx="2334859" cy="2431409"/>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Presione el botón de pausa para detener temporalmente la simulación. Hicimos una pausa el día 1.</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El gráfico muestra el número de días en el eje x (horizontal) y el inventario de la tienda en el eje y (vertical).</a:t>
              </a:r>
              <a:endParaRPr/>
            </a:p>
          </p:txBody>
        </p:sp>
        <p:cxnSp>
          <p:nvCxnSpPr>
            <p:cNvPr id="943" name="Google Shape;943;p118"/>
            <p:cNvCxnSpPr>
              <a:endCxn id="941" idx="3"/>
            </p:cNvCxnSpPr>
            <p:nvPr/>
          </p:nvCxnSpPr>
          <p:spPr>
            <a:xfrm flipH="1">
              <a:off x="3675528" y="3639671"/>
              <a:ext cx="3061800" cy="1981200"/>
            </a:xfrm>
            <a:prstGeom prst="straightConnector1">
              <a:avLst/>
            </a:prstGeom>
            <a:noFill/>
            <a:ln cap="flat" cmpd="sng" w="254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gr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pic>
        <p:nvPicPr>
          <p:cNvPr id="949" name="Google Shape;949;p119"/>
          <p:cNvPicPr preferRelativeResize="0"/>
          <p:nvPr/>
        </p:nvPicPr>
        <p:blipFill>
          <a:blip r:embed="rId3">
            <a:alphaModFix/>
          </a:blip>
          <a:stretch>
            <a:fillRect/>
          </a:stretch>
        </p:blipFill>
        <p:spPr>
          <a:xfrm>
            <a:off x="3419638" y="2319324"/>
            <a:ext cx="5352719" cy="3910026"/>
          </a:xfrm>
          <a:prstGeom prst="rect">
            <a:avLst/>
          </a:prstGeom>
          <a:noFill/>
          <a:ln>
            <a:noFill/>
          </a:ln>
        </p:spPr>
      </p:pic>
      <p:sp>
        <p:nvSpPr>
          <p:cNvPr id="950" name="Google Shape;950;p119"/>
          <p:cNvSpPr txBox="1"/>
          <p:nvPr/>
        </p:nvSpPr>
        <p:spPr>
          <a:xfrm>
            <a:off x="870756" y="1411937"/>
            <a:ext cx="10618470" cy="1231237"/>
          </a:xfrm>
          <a:prstGeom prst="rect">
            <a:avLst/>
          </a:prstGeom>
          <a:noFill/>
          <a:ln>
            <a:noFill/>
          </a:ln>
        </p:spPr>
        <p:txBody>
          <a:bodyPr anchorCtr="0" anchor="t" bIns="30450" lIns="60950" spcFirstLastPara="1" rIns="60950" wrap="square" tIns="30450">
            <a:norm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Deje que la simulación se ejecute durante varios días más y observe cómo aumenta el inventario de la tienda. Indique a los estudiantes el uso de terminología de sistemas. ¿Por qué aumenta el inventario? Porque el flujo de entrada (producción del trabajador) es mayor que el flujo de salida (compras de los clientes).</a:t>
            </a:r>
            <a:endParaRPr/>
          </a:p>
        </p:txBody>
      </p:sp>
      <p:sp>
        <p:nvSpPr>
          <p:cNvPr descr="Red box highlighting the location of the View Table of Results button. " id="951" name="Google Shape;951;p119" title="Red hollow box"/>
          <p:cNvSpPr/>
          <p:nvPr/>
        </p:nvSpPr>
        <p:spPr>
          <a:xfrm>
            <a:off x="7239252" y="5080471"/>
            <a:ext cx="1344707" cy="358589"/>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cxnSp>
        <p:nvCxnSpPr>
          <p:cNvPr descr="red arrow pointing from text that says,&quot;After three days of simulation, the store inventory is now 25 paperclips.&#10;&#10;Students can also click on ‘View Table of Results” to examine the model calculations.&quot;" id="952" name="Google Shape;952;p119" title="red arrow"/>
          <p:cNvCxnSpPr>
            <a:stCxn id="953" idx="1"/>
          </p:cNvCxnSpPr>
          <p:nvPr/>
        </p:nvCxnSpPr>
        <p:spPr>
          <a:xfrm flipH="1">
            <a:off x="8479060" y="4097860"/>
            <a:ext cx="698700" cy="982500"/>
          </a:xfrm>
          <a:prstGeom prst="straightConnector1">
            <a:avLst/>
          </a:prstGeom>
          <a:noFill/>
          <a:ln cap="flat" cmpd="sng" w="25400">
            <a:solidFill>
              <a:srgbClr val="FF0000"/>
            </a:solidFill>
            <a:prstDash val="solid"/>
            <a:round/>
            <a:headEnd len="sm" w="sm" type="none"/>
            <a:tailEnd len="med" w="med" type="triangle"/>
          </a:ln>
          <a:effectLst>
            <a:outerShdw blurRad="40000" rotWithShape="0" dir="5400000" dist="20000">
              <a:srgbClr val="000000">
                <a:alpha val="37254"/>
              </a:srgbClr>
            </a:outerShdw>
          </a:effectLst>
        </p:spPr>
      </p:cxnSp>
      <p:sp>
        <p:nvSpPr>
          <p:cNvPr id="953" name="Google Shape;953;p119"/>
          <p:cNvSpPr txBox="1"/>
          <p:nvPr/>
        </p:nvSpPr>
        <p:spPr>
          <a:xfrm>
            <a:off x="9177760" y="2882155"/>
            <a:ext cx="2222060" cy="2431409"/>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Después de tres días de simulación, el inventario de la tienda ahora es de 25 clips.</a:t>
            </a:r>
            <a:endParaRPr b="0" i="0" sz="933"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Los estudiantes también pueden hacer clic en "Ver tabla de resultados" para examinar los cálculos del modelo.</a:t>
            </a:r>
            <a:endParaRPr b="0" i="0" sz="1400" u="none" cap="none" strike="noStrike">
              <a:solidFill>
                <a:srgbClr val="002060"/>
              </a:solidFill>
              <a:latin typeface="Montserrat"/>
              <a:ea typeface="Montserrat"/>
              <a:cs typeface="Montserrat"/>
              <a:sym typeface="Montserrat"/>
            </a:endParaRPr>
          </a:p>
        </p:txBody>
      </p:sp>
      <p:sp>
        <p:nvSpPr>
          <p:cNvPr id="954" name="Google Shape;954;p119"/>
          <p:cNvSpPr txBox="1"/>
          <p:nvPr/>
        </p:nvSpPr>
        <p:spPr>
          <a:xfrm>
            <a:off x="608293" y="796381"/>
            <a:ext cx="11017650" cy="56815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rgbClr val="002060"/>
                </a:solidFill>
                <a:latin typeface="Proxima Nova"/>
                <a:ea typeface="Proxima Nova"/>
                <a:cs typeface="Proxima Nova"/>
                <a:sym typeface="Proxima Nova"/>
              </a:rPr>
              <a:t>Ejecute la simulación del clip</a:t>
            </a:r>
            <a:endParaRPr b="0" i="0" sz="933" u="none" cap="none" strike="noStrik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20"/>
          <p:cNvSpPr txBox="1"/>
          <p:nvPr/>
        </p:nvSpPr>
        <p:spPr>
          <a:xfrm>
            <a:off x="546608" y="727493"/>
            <a:ext cx="10121392" cy="634695"/>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Examinar la tabla de resultados</a:t>
            </a:r>
            <a:endParaRPr b="0" i="0" sz="933" u="none" cap="none" strike="noStrike">
              <a:solidFill>
                <a:schemeClr val="dk1"/>
              </a:solidFill>
              <a:latin typeface="Arial"/>
              <a:ea typeface="Arial"/>
              <a:cs typeface="Arial"/>
              <a:sym typeface="Arial"/>
            </a:endParaRPr>
          </a:p>
        </p:txBody>
      </p:sp>
      <p:sp>
        <p:nvSpPr>
          <p:cNvPr id="961" name="Google Shape;961;p120"/>
          <p:cNvSpPr txBox="1"/>
          <p:nvPr/>
        </p:nvSpPr>
        <p:spPr>
          <a:xfrm>
            <a:off x="733460" y="1440964"/>
            <a:ext cx="10666060" cy="707860"/>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Además de la visualización gráfica de los resultados, los estudiantes pueden comparar los cálculos de lápiz y papel con la tabla de resultados. El gráfico de la diapositiva anterior muestra el inventario de la tienda (eje y) a lo largo del tiempo (eje x); número de días en la columna 1 de la tabla siguiente).</a:t>
            </a:r>
            <a:endParaRPr/>
          </a:p>
        </p:txBody>
      </p:sp>
      <p:sp>
        <p:nvSpPr>
          <p:cNvPr id="962" name="Google Shape;962;p120"/>
          <p:cNvSpPr txBox="1"/>
          <p:nvPr/>
        </p:nvSpPr>
        <p:spPr>
          <a:xfrm>
            <a:off x="8849360" y="3344808"/>
            <a:ext cx="2550160" cy="923303"/>
          </a:xfrm>
          <a:prstGeom prst="rect">
            <a:avLst/>
          </a:prstGeom>
          <a:noFill/>
          <a:ln>
            <a:noFill/>
          </a:ln>
        </p:spPr>
        <p:txBody>
          <a:bodyPr anchorCtr="0" anchor="t" bIns="30450" lIns="60950" spcFirstLastPara="1" rIns="60950" wrap="square" tIns="30450">
            <a:spAutoFit/>
          </a:bodyPr>
          <a:lstStyle/>
          <a:p>
            <a:pPr indent="0" lvl="0" marL="0" marR="0" rtl="0" algn="l">
              <a:lnSpc>
                <a:spcPct val="100000"/>
              </a:lnSpc>
              <a:spcBef>
                <a:spcPts val="0"/>
              </a:spcBef>
              <a:spcAft>
                <a:spcPts val="0"/>
              </a:spcAft>
              <a:buNone/>
            </a:pPr>
            <a:r>
              <a:rPr b="0" i="0" lang="es" sz="1400" u="none" cap="none" strike="noStrike">
                <a:solidFill>
                  <a:srgbClr val="002060"/>
                </a:solidFill>
                <a:latin typeface="Montserrat"/>
                <a:ea typeface="Montserrat"/>
                <a:cs typeface="Montserrat"/>
                <a:sym typeface="Montserrat"/>
              </a:rPr>
              <a:t>Después de tres días de simulación, el inventario de la tienda ahora es de 25 clips.</a:t>
            </a:r>
            <a:endParaRPr/>
          </a:p>
        </p:txBody>
      </p:sp>
      <p:pic>
        <p:nvPicPr>
          <p:cNvPr id="963" name="Google Shape;963;p120"/>
          <p:cNvPicPr preferRelativeResize="0"/>
          <p:nvPr/>
        </p:nvPicPr>
        <p:blipFill>
          <a:blip r:embed="rId3">
            <a:alphaModFix/>
          </a:blip>
          <a:stretch>
            <a:fillRect/>
          </a:stretch>
        </p:blipFill>
        <p:spPr>
          <a:xfrm>
            <a:off x="3336400" y="2319825"/>
            <a:ext cx="5159376" cy="3768801"/>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pic>
        <p:nvPicPr>
          <p:cNvPr id="968" name="Google Shape;968;p121"/>
          <p:cNvPicPr preferRelativeResize="0"/>
          <p:nvPr/>
        </p:nvPicPr>
        <p:blipFill>
          <a:blip r:embed="rId3">
            <a:alphaModFix/>
          </a:blip>
          <a:stretch>
            <a:fillRect/>
          </a:stretch>
        </p:blipFill>
        <p:spPr>
          <a:xfrm>
            <a:off x="1272650" y="2683549"/>
            <a:ext cx="5154276" cy="3511324"/>
          </a:xfrm>
          <a:prstGeom prst="rect">
            <a:avLst/>
          </a:prstGeom>
          <a:noFill/>
          <a:ln>
            <a:noFill/>
          </a:ln>
        </p:spPr>
      </p:pic>
      <p:sp>
        <p:nvSpPr>
          <p:cNvPr id="969" name="Google Shape;969;p121"/>
          <p:cNvSpPr txBox="1"/>
          <p:nvPr/>
        </p:nvSpPr>
        <p:spPr>
          <a:xfrm>
            <a:off x="744083" y="927803"/>
            <a:ext cx="10252487" cy="487681"/>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None/>
            </a:pPr>
            <a:r>
              <a:rPr b="1" i="0" lang="es" sz="2933" u="none" cap="none" strike="noStrike">
                <a:solidFill>
                  <a:schemeClr val="dk1"/>
                </a:solidFill>
                <a:latin typeface="Proxima Nova"/>
                <a:ea typeface="Proxima Nova"/>
                <a:cs typeface="Proxima Nova"/>
                <a:sym typeface="Proxima Nova"/>
              </a:rPr>
              <a:t>Modelo de acumulación de biomasa</a:t>
            </a:r>
            <a:endParaRPr b="1" i="0" sz="2933" u="none" cap="none" strike="noStrike">
              <a:solidFill>
                <a:schemeClr val="dk1"/>
              </a:solidFill>
              <a:latin typeface="Proxima Nova"/>
              <a:ea typeface="Proxima Nova"/>
              <a:cs typeface="Proxima Nova"/>
              <a:sym typeface="Proxima Nova"/>
            </a:endParaRPr>
          </a:p>
        </p:txBody>
      </p:sp>
      <p:sp>
        <p:nvSpPr>
          <p:cNvPr id="970" name="Google Shape;970;p121"/>
          <p:cNvSpPr txBox="1"/>
          <p:nvPr/>
        </p:nvSpPr>
        <p:spPr>
          <a:xfrm>
            <a:off x="744083" y="1436914"/>
            <a:ext cx="10892746" cy="1162017"/>
          </a:xfrm>
          <a:prstGeom prst="rect">
            <a:avLst/>
          </a:prstGeom>
          <a:noFill/>
          <a:ln>
            <a:noFill/>
          </a:ln>
        </p:spPr>
        <p:txBody>
          <a:bodyPr anchorCtr="0" anchor="t" bIns="45700" lIns="91425" spcFirstLastPara="1" rIns="91425" wrap="square" tIns="45700">
            <a:normAutofit fontScale="92500"/>
          </a:bodyPr>
          <a:lstStyle/>
          <a:p>
            <a:pPr indent="-12701" lvl="0" marL="12701" marR="0" rtl="0" algn="l">
              <a:lnSpc>
                <a:spcPct val="120000"/>
              </a:lnSpc>
              <a:spcBef>
                <a:spcPts val="0"/>
              </a:spcBef>
              <a:spcAft>
                <a:spcPts val="0"/>
              </a:spcAft>
              <a:buNone/>
            </a:pPr>
            <a:r>
              <a:rPr b="0" i="0" lang="es" sz="1733" u="none" cap="none" strike="noStrike">
                <a:solidFill>
                  <a:srgbClr val="002060"/>
                </a:solidFill>
                <a:latin typeface="Montserrat"/>
                <a:ea typeface="Montserrat"/>
                <a:cs typeface="Montserrat"/>
                <a:sym typeface="Montserrat"/>
              </a:rPr>
              <a:t>El modelo de acumulación de biomasa utiliza la temperatura y la precipitación para predecir la productividad primaria neta (NPP), (crecimiento neto de las plantas) y luego agrega la tasa de rotación aproximada del tipo de bioma para calcular la biomasa y el almacenamiento de carbono.</a:t>
            </a:r>
            <a:endParaRPr/>
          </a:p>
        </p:txBody>
      </p:sp>
      <p:sp>
        <p:nvSpPr>
          <p:cNvPr id="971" name="Google Shape;971;p121"/>
          <p:cNvSpPr txBox="1"/>
          <p:nvPr/>
        </p:nvSpPr>
        <p:spPr>
          <a:xfrm>
            <a:off x="6960326" y="2759744"/>
            <a:ext cx="4490719" cy="2998651"/>
          </a:xfrm>
          <a:prstGeom prst="rect">
            <a:avLst/>
          </a:prstGeom>
          <a:noFill/>
          <a:ln>
            <a:noFill/>
          </a:ln>
        </p:spPr>
        <p:txBody>
          <a:bodyPr anchorCtr="0" anchor="t" bIns="45700" lIns="91425" spcFirstLastPara="1" rIns="91425" wrap="square" tIns="45700">
            <a:noAutofit/>
          </a:bodyPr>
          <a:lstStyle/>
          <a:p>
            <a:pPr indent="-12701" lvl="0" marL="12701" marR="0" rtl="0" algn="l">
              <a:lnSpc>
                <a:spcPct val="120000"/>
              </a:lnSpc>
              <a:spcBef>
                <a:spcPts val="0"/>
              </a:spcBef>
              <a:spcAft>
                <a:spcPts val="0"/>
              </a:spcAft>
              <a:buNone/>
            </a:pPr>
            <a:r>
              <a:rPr b="0" i="0" lang="es" sz="1733" u="none" cap="none" strike="noStrike">
                <a:solidFill>
                  <a:srgbClr val="002060"/>
                </a:solidFill>
                <a:latin typeface="Montserrat"/>
                <a:ea typeface="Montserrat"/>
                <a:cs typeface="Montserrat"/>
                <a:sym typeface="Montserrat"/>
              </a:rPr>
              <a:t>Explore el modelo de acumulación de biomasa: </a:t>
            </a:r>
            <a:r>
              <a:rPr b="0" i="0" lang="es" sz="1733" u="sng" cap="none" strike="noStrike">
                <a:solidFill>
                  <a:srgbClr val="002060"/>
                </a:solidFill>
                <a:latin typeface="Montserrat"/>
                <a:ea typeface="Montserrat"/>
                <a:cs typeface="Montserrat"/>
                <a:sym typeface="Montserrat"/>
                <a:hlinkClick r:id="rId4">
                  <a:extLst>
                    <a:ext uri="{A12FA001-AC4F-418D-AE19-62706E023703}">
                      <ahyp:hlinkClr val="tx"/>
                    </a:ext>
                  </a:extLst>
                </a:hlinkClick>
              </a:rPr>
              <a:t>https://exchange.iseesystems.com/public/globeprogram/biomass-accumulation-model</a:t>
            </a:r>
            <a:endParaRPr b="0" i="0" sz="1733" u="none" cap="none" strike="noStrike">
              <a:solidFill>
                <a:srgbClr val="002060"/>
              </a:solidFill>
              <a:latin typeface="Montserrat"/>
              <a:ea typeface="Montserrat"/>
              <a:cs typeface="Montserrat"/>
              <a:sym typeface="Montserrat"/>
            </a:endParaRPr>
          </a:p>
          <a:p>
            <a:pPr indent="-12701" lvl="0" marL="12701" marR="0" rtl="0" algn="l">
              <a:lnSpc>
                <a:spcPct val="120000"/>
              </a:lnSpc>
              <a:spcBef>
                <a:spcPts val="667"/>
              </a:spcBef>
              <a:spcAft>
                <a:spcPts val="0"/>
              </a:spcAft>
              <a:buNone/>
            </a:pPr>
            <a:r>
              <a:rPr b="0" i="0" lang="es" sz="1733" u="none" cap="none" strike="noStrike">
                <a:solidFill>
                  <a:srgbClr val="002060"/>
                </a:solidFill>
                <a:latin typeface="Montserrat"/>
                <a:ea typeface="Montserrat"/>
                <a:cs typeface="Montserrat"/>
                <a:sym typeface="Montserrat"/>
              </a:rPr>
              <a:t>Al igual que el modelo de clip, puede explorar la historia del modelo haciendo clic en el botón "Acerca de este modelo".</a:t>
            </a:r>
            <a:endParaRPr/>
          </a:p>
        </p:txBody>
      </p:sp>
      <p:sp>
        <p:nvSpPr>
          <p:cNvPr descr="red rectangle highlighting the location of the 'About this Model' button on the Global Biomass Accumulation Model screenshot." id="972" name="Google Shape;972;p121" title="red rectangle"/>
          <p:cNvSpPr/>
          <p:nvPr/>
        </p:nvSpPr>
        <p:spPr>
          <a:xfrm>
            <a:off x="1412240" y="5283200"/>
            <a:ext cx="1056640" cy="284480"/>
          </a:xfrm>
          <a:prstGeom prst="rect">
            <a:avLst/>
          </a:prstGeom>
          <a:no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None/>
            </a:pPr>
            <a:r>
              <a:t/>
            </a:r>
            <a:endParaRPr b="0" i="0" sz="1400" u="none" cap="none" strike="noStrike">
              <a:solidFill>
                <a:srgbClr val="00206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1">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2024-04-08T04:54:58Z</dcterms:created>
  <dc:creator>2014143570</dc:creator>
</cp:coreProperties>
</file>