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omments/comment1.xml" ContentType="application/vnd.openxmlformats-officedocument.presentationml.comments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  <p:sldMasterId id="2147483770" r:id="rId3"/>
    <p:sldMasterId id="2147483734" r:id="rId4"/>
    <p:sldMasterId id="2147483746" r:id="rId5"/>
    <p:sldMasterId id="2147483774" r:id="rId6"/>
    <p:sldMasterId id="2147483776" r:id="rId7"/>
    <p:sldMasterId id="2147483778" r:id="rId8"/>
    <p:sldMasterId id="2147483780" r:id="rId9"/>
    <p:sldMasterId id="2147483724" r:id="rId10"/>
  </p:sldMasterIdLst>
  <p:notesMasterIdLst>
    <p:notesMasterId r:id="rId47"/>
  </p:notesMasterIdLst>
  <p:handoutMasterIdLst>
    <p:handoutMasterId r:id="rId48"/>
  </p:handoutMasterIdLst>
  <p:sldIdLst>
    <p:sldId id="338" r:id="rId11"/>
    <p:sldId id="258" r:id="rId12"/>
    <p:sldId id="339" r:id="rId13"/>
    <p:sldId id="340" r:id="rId14"/>
    <p:sldId id="342" r:id="rId15"/>
    <p:sldId id="341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70" r:id="rId27"/>
    <p:sldId id="369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8" r:id="rId36"/>
    <p:sldId id="371" r:id="rId37"/>
    <p:sldId id="365" r:id="rId38"/>
    <p:sldId id="366" r:id="rId39"/>
    <p:sldId id="367" r:id="rId40"/>
    <p:sldId id="360" r:id="rId41"/>
    <p:sldId id="361" r:id="rId42"/>
    <p:sldId id="362" r:id="rId43"/>
    <p:sldId id="363" r:id="rId44"/>
    <p:sldId id="364" r:id="rId45"/>
    <p:sldId id="37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0AD"/>
    <a:srgbClr val="209FD2"/>
    <a:srgbClr val="4F9722"/>
    <a:srgbClr val="B06E19"/>
    <a:srgbClr val="5B5B5B"/>
    <a:srgbClr val="BBBDBF"/>
    <a:srgbClr val="055000"/>
    <a:srgbClr val="719B86"/>
    <a:srgbClr val="0432FF"/>
    <a:srgbClr val="EFA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9586" autoAdjust="0"/>
  </p:normalViewPr>
  <p:slideViewPr>
    <p:cSldViewPr snapToGrid="0" snapToObjects="1">
      <p:cViewPr>
        <p:scale>
          <a:sx n="74" d="100"/>
          <a:sy n="74" d="100"/>
        </p:scale>
        <p:origin x="46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21T13:26:20.657" idx="1">
    <p:pos x="5562" y="3147"/>
    <p:text>Image from: https://research.noaa.gov/News/NewsArchive/LatestNews/TabId/684/ArtMID/1768/ArticleID/10061/Carbon-Dioxide-at-NOAA%E2%80%99s-Mauna-Loa-Observatory-reaches-new-milestone-Tops-400-ppm.aspx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4B3F3-CB82-0E42-A80B-6421A43B53A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344FF-DDE5-3847-BB87-D044A3BFC1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54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D36C7-47EC-E249-A532-785805ACAEC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70F6D-5A4F-704D-A884-A1E7AD52251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80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57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3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39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9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7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54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68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3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lobe.gov/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documents/355050/ba6cd381-02be-4525-8fd4-f061515b9862" TargetMode="External"/><Relationship Id="rId7" Type="http://schemas.openxmlformats.org/officeDocument/2006/relationships/image" Target="../media/image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CEBDA2-2881-0E4F-827D-180112938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3124"/>
            <a:ext cx="9144000" cy="6054875"/>
          </a:xfrm>
          <a:prstGeom prst="rect">
            <a:avLst/>
          </a:prstGeom>
        </p:spPr>
      </p:pic>
      <p:pic>
        <p:nvPicPr>
          <p:cNvPr id="12" name="Picture 11" descr="2_LP_BannerBioBUDBURST.pn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0"/>
            <a:ext cx="9144000" cy="82126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3674533" cy="821267"/>
          </a:xfrm>
          <a:prstGeom prst="rect">
            <a:avLst/>
          </a:prstGeom>
          <a:solidFill>
            <a:srgbClr val="1A2659"/>
          </a:solidFill>
          <a:effectLst>
            <a:outerShdw blurRad="346075" dist="635000" dir="2520000" sx="43000" sy="43000" algn="tl" rotWithShape="0">
              <a:srgbClr val="000000">
                <a:alpha val="6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1b_GLOBE_FULL2011White.png">
            <a:hlinkClick r:id="rId6"/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79" y="101600"/>
            <a:ext cx="3073388" cy="40122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01120" y="472610"/>
            <a:ext cx="2768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000" spc="0" dirty="0">
                <a:solidFill>
                  <a:schemeClr val="bg1"/>
                </a:solidFill>
              </a:rPr>
              <a:t>A Worldwide Science and Education Program</a:t>
            </a:r>
          </a:p>
        </p:txBody>
      </p:sp>
      <p:pic>
        <p:nvPicPr>
          <p:cNvPr id="26" name="Picture 25" descr="3_BiosphereICONsm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459" y="60837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4576563" y="141684"/>
            <a:ext cx="456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360" noProof="0" dirty="0" smtClean="0">
                <a:solidFill>
                  <a:srgbClr val="123B1C"/>
                </a:solidFill>
              </a:rPr>
              <a:t>Biósfera </a:t>
            </a:r>
            <a:r>
              <a:rPr lang="es-AR" b="1" kern="1800" spc="360" noProof="0" dirty="0" smtClean="0"/>
              <a:t>   </a:t>
            </a:r>
            <a:r>
              <a:rPr lang="es-AR" b="1" kern="1800" spc="36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360" noProof="0" dirty="0">
              <a:solidFill>
                <a:srgbClr val="123B1C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950188" y="267588"/>
            <a:ext cx="115147" cy="115147"/>
          </a:xfrm>
          <a:prstGeom prst="ellipse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84220" y="392681"/>
            <a:ext cx="456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0" noProof="0" dirty="0" smtClean="0">
                <a:solidFill>
                  <a:srgbClr val="123B1C"/>
                </a:solidFill>
              </a:rPr>
              <a:t>Introducción al ciclo de carbono</a:t>
            </a:r>
            <a:endParaRPr lang="es-AR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21DB77D1-956F-A644-910E-905C20EAD63C}"/>
              </a:ext>
            </a:extLst>
          </p:cNvPr>
          <p:cNvSpPr txBox="1">
            <a:spLocks/>
          </p:cNvSpPr>
          <p:nvPr userDrawn="1"/>
        </p:nvSpPr>
        <p:spPr>
          <a:xfrm>
            <a:off x="1283746" y="1660006"/>
            <a:ext cx="6576508" cy="944046"/>
          </a:xfrm>
          <a:prstGeom prst="rect">
            <a:avLst/>
          </a:prstGeom>
          <a:solidFill>
            <a:srgbClr val="C9D2CB"/>
          </a:solidFill>
        </p:spPr>
        <p:txBody>
          <a:bodyPr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noProof="0" dirty="0" smtClean="0">
                <a:solidFill>
                  <a:srgbClr val="0A3417"/>
                </a:solidFill>
                <a:ea typeface="Calibri Light" charset="0"/>
                <a:cs typeface="Calibri Light" charset="0"/>
              </a:rPr>
              <a:t>Introducción al ciclo</a:t>
            </a:r>
            <a:r>
              <a:rPr lang="es-AR" baseline="0" noProof="0" dirty="0" smtClean="0">
                <a:solidFill>
                  <a:srgbClr val="0A3417"/>
                </a:solidFill>
                <a:ea typeface="Calibri Light" charset="0"/>
                <a:cs typeface="Calibri Light" charset="0"/>
              </a:rPr>
              <a:t> de carbono</a:t>
            </a:r>
            <a:endParaRPr lang="es-AR" noProof="0" dirty="0">
              <a:solidFill>
                <a:srgbClr val="0A3417"/>
              </a:solidFill>
              <a:ea typeface="Calibri Light" charset="0"/>
              <a:cs typeface="Calibri Ligh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5E43D-B27A-FA48-963F-04D97A81CC17}"/>
              </a:ext>
            </a:extLst>
          </p:cNvPr>
          <p:cNvSpPr txBox="1"/>
          <p:nvPr userDrawn="1"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C9D2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 smtClean="0">
                <a:solidFill>
                  <a:srgbClr val="0A3417"/>
                </a:solidFill>
                <a:latin typeface="Calibri Light" charset="0"/>
                <a:ea typeface="Calibri Light" charset="0"/>
                <a:cs typeface="Calibri Light" charset="0"/>
              </a:rPr>
              <a:t>Lea el contenido del módulo y realice la prueba siguiente para obtener el certificado GLOBE Biósfera: Ciclo</a:t>
            </a:r>
            <a:r>
              <a:rPr lang="es-ES" sz="2400" baseline="0" noProof="0" dirty="0" smtClean="0">
                <a:solidFill>
                  <a:srgbClr val="0A3417"/>
                </a:solidFill>
                <a:latin typeface="Calibri Light" charset="0"/>
                <a:ea typeface="Calibri Light" charset="0"/>
                <a:cs typeface="Calibri Light" charset="0"/>
              </a:rPr>
              <a:t> de carbono</a:t>
            </a:r>
            <a:r>
              <a:rPr lang="es-ES" sz="2400" noProof="0" dirty="0" smtClean="0">
                <a:solidFill>
                  <a:srgbClr val="0A3417"/>
                </a:solidFill>
                <a:latin typeface="Calibri Light" charset="0"/>
                <a:ea typeface="Calibri Light" charset="0"/>
                <a:cs typeface="Calibri Light" charset="0"/>
              </a:rPr>
              <a:t>.</a:t>
            </a:r>
            <a:endParaRPr lang="es-AR" sz="2400" noProof="0" dirty="0">
              <a:solidFill>
                <a:srgbClr val="0A3417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1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1_LinkICON_8_14_15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924" y="1059143"/>
            <a:ext cx="430755" cy="43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 descr="1_AttentionICON_8_14_15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420" y="1080521"/>
            <a:ext cx="399410" cy="40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7" name="Group 56"/>
          <p:cNvGrpSpPr/>
          <p:nvPr userDrawn="1"/>
        </p:nvGrpSpPr>
        <p:grpSpPr>
          <a:xfrm>
            <a:off x="775085" y="924410"/>
            <a:ext cx="1103962" cy="873144"/>
            <a:chOff x="7997802" y="52539"/>
            <a:chExt cx="1103962" cy="873144"/>
          </a:xfrm>
        </p:grpSpPr>
        <p:sp>
          <p:nvSpPr>
            <p:cNvPr id="58" name="Oval 57"/>
            <p:cNvSpPr/>
            <p:nvPr userDrawn="1"/>
          </p:nvSpPr>
          <p:spPr>
            <a:xfrm>
              <a:off x="7997802" y="52539"/>
              <a:ext cx="1103962" cy="873144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8070849" y="171108"/>
              <a:ext cx="99578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spc="-100" dirty="0">
                  <a:solidFill>
                    <a:srgbClr val="FFFFFF"/>
                  </a:solidFill>
                </a:rPr>
                <a:t>WHAT IS</a:t>
              </a:r>
            </a:p>
            <a:p>
              <a:pPr algn="ctr"/>
              <a:r>
                <a:rPr lang="en-US" sz="900" spc="0" baseline="0" dirty="0">
                  <a:solidFill>
                    <a:srgbClr val="FFFFFF"/>
                  </a:solidFill>
                </a:rPr>
                <a:t>The Carbon Cycle</a:t>
              </a:r>
            </a:p>
          </p:txBody>
        </p:sp>
      </p:grpSp>
      <p:grpSp>
        <p:nvGrpSpPr>
          <p:cNvPr id="60" name="Group 59"/>
          <p:cNvGrpSpPr/>
          <p:nvPr userDrawn="1"/>
        </p:nvGrpSpPr>
        <p:grpSpPr>
          <a:xfrm>
            <a:off x="3963547" y="785390"/>
            <a:ext cx="1103962" cy="873142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1" name="Oval 60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6734554" y="1598183"/>
              <a:ext cx="903694" cy="953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GLOBAL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0" dirty="0">
                  <a:solidFill>
                    <a:srgbClr val="FFFFFF"/>
                  </a:solidFill>
                </a:rPr>
                <a:t>Perspectives</a:t>
              </a:r>
            </a:p>
            <a:p>
              <a:pPr algn="ctr"/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5" name="Group 74"/>
          <p:cNvGrpSpPr/>
          <p:nvPr userDrawn="1"/>
        </p:nvGrpSpPr>
        <p:grpSpPr>
          <a:xfrm>
            <a:off x="5372820" y="834236"/>
            <a:ext cx="1103962" cy="893063"/>
            <a:chOff x="6624346" y="1422423"/>
            <a:chExt cx="1103962" cy="11291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6" name="Oval 75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6650269" y="1422423"/>
              <a:ext cx="1051095" cy="1070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HOW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Your 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Measurements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Can Help</a:t>
              </a:r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775085" y="2347041"/>
            <a:ext cx="1122067" cy="887461"/>
            <a:chOff x="1202690" y="699502"/>
            <a:chExt cx="1122067" cy="11220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9" name="Oval 78"/>
            <p:cNvSpPr/>
            <p:nvPr userDrawn="1"/>
          </p:nvSpPr>
          <p:spPr>
            <a:xfrm>
              <a:off x="1202690" y="699502"/>
              <a:ext cx="1122067" cy="1122067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1333302" y="754902"/>
              <a:ext cx="877163" cy="856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0" dirty="0">
                  <a:solidFill>
                    <a:schemeClr val="bg1"/>
                  </a:solidFill>
                </a:rPr>
                <a:t>How to</a:t>
              </a:r>
            </a:p>
            <a:p>
              <a:pPr algn="ctr"/>
              <a:r>
                <a:rPr lang="en-US" sz="1100" b="0" dirty="0">
                  <a:solidFill>
                    <a:schemeClr val="bg1"/>
                  </a:solidFill>
                </a:rPr>
                <a:t>Collect </a:t>
              </a:r>
              <a:r>
                <a:rPr lang="en-US" sz="1100" b="0" baseline="0" dirty="0">
                  <a:solidFill>
                    <a:schemeClr val="bg1"/>
                  </a:solidFill>
                </a:rPr>
                <a:t>Your</a:t>
              </a:r>
            </a:p>
            <a:p>
              <a:pPr algn="ctr"/>
              <a:r>
                <a:rPr lang="en-US" sz="1600" b="1" baseline="0" dirty="0">
                  <a:solidFill>
                    <a:schemeClr val="bg1"/>
                  </a:solidFill>
                </a:rPr>
                <a:t>DATA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2221185" y="2361361"/>
            <a:ext cx="1103962" cy="873141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2" name="Oval 81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6680400" y="1565598"/>
              <a:ext cx="990826" cy="642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TIME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Requirements</a:t>
              </a:r>
            </a:p>
          </p:txBody>
        </p:sp>
      </p:grpSp>
      <p:grpSp>
        <p:nvGrpSpPr>
          <p:cNvPr id="84" name="Group 83"/>
          <p:cNvGrpSpPr/>
          <p:nvPr userDrawn="1"/>
        </p:nvGrpSpPr>
        <p:grpSpPr>
          <a:xfrm>
            <a:off x="3682062" y="2347041"/>
            <a:ext cx="1103962" cy="873142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5" name="Oval 84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6831914" y="1598183"/>
              <a:ext cx="708973" cy="64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SITE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0" dirty="0">
                  <a:solidFill>
                    <a:srgbClr val="FFFFFF"/>
                  </a:solidFill>
                </a:rPr>
                <a:t>Selection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187337" y="2347041"/>
            <a:ext cx="1103962" cy="873142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8" name="Oval 87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6760643" y="1598183"/>
              <a:ext cx="851515" cy="64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SPECIES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0" dirty="0">
                  <a:solidFill>
                    <a:srgbClr val="FFFFFF"/>
                  </a:solidFill>
                </a:rPr>
                <a:t>Selection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775085" y="3759636"/>
            <a:ext cx="1172116" cy="873142"/>
            <a:chOff x="6600343" y="1447612"/>
            <a:chExt cx="1172116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" name="Oval 90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TextBox 91"/>
            <p:cNvSpPr txBox="1"/>
            <p:nvPr userDrawn="1"/>
          </p:nvSpPr>
          <p:spPr>
            <a:xfrm>
              <a:off x="6600343" y="1731990"/>
              <a:ext cx="1172116" cy="428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MATERIALS</a:t>
              </a:r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2219675" y="3759636"/>
            <a:ext cx="1103962" cy="873142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Oval 93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5" name="TextBox 94"/>
            <p:cNvSpPr txBox="1"/>
            <p:nvPr userDrawn="1"/>
          </p:nvSpPr>
          <p:spPr>
            <a:xfrm>
              <a:off x="6811457" y="1598183"/>
              <a:ext cx="749887" cy="64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SITE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0" dirty="0">
                  <a:solidFill>
                    <a:srgbClr val="FFFFFF"/>
                  </a:solidFill>
                </a:rPr>
                <a:t>Definition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6" name="Group 95"/>
          <p:cNvGrpSpPr/>
          <p:nvPr userDrawn="1"/>
        </p:nvGrpSpPr>
        <p:grpSpPr>
          <a:xfrm>
            <a:off x="3752918" y="3752511"/>
            <a:ext cx="1103962" cy="880267"/>
            <a:chOff x="6624346" y="1438602"/>
            <a:chExt cx="1103962" cy="11129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7" name="Oval 96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8" name="TextBox 97"/>
            <p:cNvSpPr txBox="1"/>
            <p:nvPr userDrawn="1"/>
          </p:nvSpPr>
          <p:spPr>
            <a:xfrm>
              <a:off x="6787217" y="1438602"/>
              <a:ext cx="756036" cy="1070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Enter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Data on </a:t>
              </a:r>
            </a:p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GLOBE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Website</a:t>
              </a:r>
            </a:p>
          </p:txBody>
        </p:sp>
      </p:grpSp>
      <p:grpSp>
        <p:nvGrpSpPr>
          <p:cNvPr id="99" name="Group 98"/>
          <p:cNvGrpSpPr/>
          <p:nvPr userDrawn="1"/>
        </p:nvGrpSpPr>
        <p:grpSpPr>
          <a:xfrm>
            <a:off x="5323634" y="3772049"/>
            <a:ext cx="1103962" cy="873141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0" name="Oval 99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1" name="TextBox 100"/>
            <p:cNvSpPr txBox="1"/>
            <p:nvPr userDrawn="1"/>
          </p:nvSpPr>
          <p:spPr>
            <a:xfrm>
              <a:off x="6755901" y="1547229"/>
              <a:ext cx="860989" cy="856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Understand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the</a:t>
              </a:r>
            </a:p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DATA</a:t>
              </a:r>
            </a:p>
          </p:txBody>
        </p:sp>
      </p:grpSp>
      <p:grpSp>
        <p:nvGrpSpPr>
          <p:cNvPr id="102" name="Group 101"/>
          <p:cNvGrpSpPr/>
          <p:nvPr userDrawn="1"/>
        </p:nvGrpSpPr>
        <p:grpSpPr>
          <a:xfrm>
            <a:off x="2245608" y="4957119"/>
            <a:ext cx="1150763" cy="873141"/>
            <a:chOff x="6611017" y="1447612"/>
            <a:chExt cx="1150763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3" name="Oval 102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4" name="TextBox 103"/>
            <p:cNvSpPr txBox="1"/>
            <p:nvPr userDrawn="1"/>
          </p:nvSpPr>
          <p:spPr>
            <a:xfrm>
              <a:off x="6611017" y="1478136"/>
              <a:ext cx="1150763" cy="642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TEST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Your  Knowledge</a:t>
              </a:r>
            </a:p>
          </p:txBody>
        </p:sp>
      </p:grpSp>
      <p:pic>
        <p:nvPicPr>
          <p:cNvPr id="105" name="Picture 104" descr="Pencil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7877">
            <a:off x="2794077" y="4966159"/>
            <a:ext cx="55285" cy="124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6" name="Group 105"/>
          <p:cNvGrpSpPr/>
          <p:nvPr userDrawn="1"/>
        </p:nvGrpSpPr>
        <p:grpSpPr>
          <a:xfrm>
            <a:off x="905697" y="4878525"/>
            <a:ext cx="1103962" cy="873141"/>
            <a:chOff x="6624346" y="1447612"/>
            <a:chExt cx="1103962" cy="11039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7" name="Oval 106"/>
            <p:cNvSpPr/>
            <p:nvPr userDrawn="1"/>
          </p:nvSpPr>
          <p:spPr>
            <a:xfrm>
              <a:off x="6624346" y="1447612"/>
              <a:ext cx="1103962" cy="1103962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8" name="TextBox 107"/>
            <p:cNvSpPr txBox="1"/>
            <p:nvPr userDrawn="1"/>
          </p:nvSpPr>
          <p:spPr>
            <a:xfrm>
              <a:off x="6799435" y="1634691"/>
              <a:ext cx="773926" cy="642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Additional</a:t>
              </a:r>
            </a:p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INFO</a:t>
              </a:r>
            </a:p>
          </p:txBody>
        </p:sp>
      </p:grpSp>
      <p:pic>
        <p:nvPicPr>
          <p:cNvPr id="3" name="Picture 2" descr="1_IdeaICON_8_29_15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158" y="1929022"/>
            <a:ext cx="900262" cy="71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8" name="Group 47"/>
          <p:cNvGrpSpPr/>
          <p:nvPr userDrawn="1"/>
        </p:nvGrpSpPr>
        <p:grpSpPr>
          <a:xfrm>
            <a:off x="2164103" y="785390"/>
            <a:ext cx="1103962" cy="1031051"/>
            <a:chOff x="7814851" y="51272"/>
            <a:chExt cx="1103962" cy="1031051"/>
          </a:xfrm>
        </p:grpSpPr>
        <p:sp>
          <p:nvSpPr>
            <p:cNvPr id="51" name="Oval 50"/>
            <p:cNvSpPr/>
            <p:nvPr userDrawn="1"/>
          </p:nvSpPr>
          <p:spPr>
            <a:xfrm>
              <a:off x="7814851" y="57917"/>
              <a:ext cx="1103962" cy="873141"/>
            </a:xfrm>
            <a:prstGeom prst="ellipse">
              <a:avLst/>
            </a:prstGeom>
            <a:solidFill>
              <a:srgbClr val="055000"/>
            </a:solidFill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7872020" y="51272"/>
              <a:ext cx="1022370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WHY</a:t>
              </a:r>
            </a:p>
            <a:p>
              <a:pPr algn="ctr"/>
              <a:r>
                <a:rPr lang="en-US" sz="900" dirty="0">
                  <a:solidFill>
                    <a:srgbClr val="FFFFFF"/>
                  </a:solidFill>
                </a:rPr>
                <a:t>Collect</a:t>
              </a:r>
              <a:endParaRPr lang="en-US" sz="900" baseline="0" dirty="0">
                <a:solidFill>
                  <a:srgbClr val="FFFFFF"/>
                </a:solidFill>
              </a:endParaRPr>
            </a:p>
            <a:p>
              <a:pPr algn="ctr"/>
              <a:r>
                <a:rPr lang="en-US" sz="900" dirty="0">
                  <a:solidFill>
                    <a:srgbClr val="FFFFFF"/>
                  </a:solidFill>
                </a:rPr>
                <a:t>Fire Fuel Transect Measurement</a:t>
              </a:r>
            </a:p>
            <a:p>
              <a:pPr algn="ctr"/>
              <a:r>
                <a:rPr lang="en-US" sz="900" dirty="0">
                  <a:solidFill>
                    <a:srgbClr val="FFFFFF"/>
                  </a:solidFill>
                </a:rPr>
                <a:t>Data?</a:t>
              </a:r>
            </a:p>
            <a:p>
              <a:pPr algn="ctr"/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26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3_BiosphereICONs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Globe_logo.svg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AR" sz="1600" b="1" noProof="0" dirty="0" smtClean="0"/>
              <a:t>Visión general</a:t>
            </a:r>
            <a:endParaRPr lang="es-AR" sz="1600" b="1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noProof="0" dirty="0" smtClean="0">
                <a:solidFill>
                  <a:srgbClr val="055000"/>
                </a:solidFill>
              </a:rPr>
              <a:t>A. Visión</a:t>
            </a:r>
            <a:r>
              <a:rPr lang="es-AR" sz="1200" b="1" baseline="0" noProof="0" dirty="0" smtClean="0">
                <a:solidFill>
                  <a:srgbClr val="055000"/>
                </a:solidFill>
              </a:rPr>
              <a:t> general</a:t>
            </a:r>
            <a:r>
              <a:rPr lang="es-AR" sz="1200" b="1" noProof="0" dirty="0" smtClean="0">
                <a:solidFill>
                  <a:srgbClr val="055000"/>
                </a:solidFill>
              </a:rPr>
              <a:t/>
            </a:r>
            <a:br>
              <a:rPr lang="es-AR" sz="1200" b="1" noProof="0" dirty="0" smtClean="0">
                <a:solidFill>
                  <a:srgbClr val="055000"/>
                </a:solidFill>
              </a:rPr>
            </a:br>
            <a:endParaRPr lang="es-AR" sz="1200" b="1" noProof="0" dirty="0" smtClean="0">
              <a:solidFill>
                <a:srgbClr val="055000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B. Objetivos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del aprendizaje</a:t>
            </a:r>
            <a:r>
              <a:rPr lang="es-AR" sz="1200" b="1" noProof="0" dirty="0" smtClean="0">
                <a:solidFill>
                  <a:srgbClr val="719B86"/>
                </a:solidFill>
              </a:rPr>
              <a:t/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C. ¿Qué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es la biósfera</a:t>
            </a:r>
            <a:r>
              <a:rPr lang="es-AR" sz="1200" b="1" noProof="0" dirty="0" smtClean="0">
                <a:solidFill>
                  <a:srgbClr val="719B86"/>
                </a:solidFill>
              </a:rPr>
              <a:t>?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D. ¿Qué es el ciclo de carbono?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E. ¿Por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qué recopilar datos del ciclo de carbono</a:t>
            </a:r>
            <a:r>
              <a:rPr lang="es-AR" sz="1200" b="1" noProof="0" dirty="0" smtClean="0">
                <a:solidFill>
                  <a:srgbClr val="719B86"/>
                </a:solidFill>
              </a:rPr>
              <a:t>?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F. Actividades introductorias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3_BiosphereICONsm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Globe_logo.svg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s-AR" sz="1600" b="1" noProof="0" dirty="0" smtClean="0"/>
              <a:t>Objetivos del aprendizaje</a:t>
            </a:r>
            <a:endParaRPr lang="es-AR" sz="1600" b="1" noProof="0" dirty="0"/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</a:br>
            <a:endParaRPr lang="es-AR" sz="1200" b="1" kern="1200" baseline="0" noProof="0" dirty="0" smtClean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C. ¿Qué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es la biósfera</a:t>
            </a:r>
            <a:r>
              <a:rPr lang="es-AR" sz="1200" b="1" noProof="0" dirty="0" smtClean="0">
                <a:solidFill>
                  <a:srgbClr val="719B86"/>
                </a:solidFill>
              </a:rPr>
              <a:t>?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D. ¿Qué es el ciclo de carbono?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E. ¿Por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qué recopilar datos del ciclo de carbono</a:t>
            </a:r>
            <a:r>
              <a:rPr lang="es-AR" sz="1200" b="1" noProof="0" dirty="0" smtClean="0">
                <a:solidFill>
                  <a:srgbClr val="719B86"/>
                </a:solidFill>
              </a:rPr>
              <a:t>?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F. Actividades introductorias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Globe_logo.sv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3_BiosphereICONsm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AR" sz="1600" b="1" noProof="0" dirty="0" smtClean="0"/>
              <a:t>¿Qué</a:t>
            </a:r>
            <a:r>
              <a:rPr lang="es-AR" sz="1600" b="1" baseline="0" noProof="0" dirty="0" smtClean="0"/>
              <a:t> es la biósfera?</a:t>
            </a:r>
            <a:endParaRPr lang="es-AR" sz="1600" b="1" noProof="0" dirty="0"/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C. ¿Qué es la biósfera?</a:t>
            </a:r>
            <a:b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</a:br>
            <a:endParaRPr lang="es-AR" sz="1200" b="1" kern="1200" baseline="0" noProof="0" dirty="0" smtClean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D. ¿Qué es el ciclo de carbono?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E. ¿Por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qué recopilar datos del ciclo de carbono</a:t>
            </a:r>
            <a:r>
              <a:rPr lang="es-AR" sz="1200" b="1" noProof="0" dirty="0" smtClean="0">
                <a:solidFill>
                  <a:srgbClr val="719B86"/>
                </a:solidFill>
              </a:rPr>
              <a:t>?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F. Actividades introductorias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6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2_LP_BannerBioBUDBURST.png">
            <a:extLst>
              <a:ext uri="{FF2B5EF4-FFF2-40B4-BE49-F238E27FC236}">
                <a16:creationId xmlns:a16="http://schemas.microsoft.com/office/drawing/2014/main" id="{C1B4FE16-CF07-814E-94F8-515603928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Globe_logo.svg.png">
            <a:extLst>
              <a:ext uri="{FF2B5EF4-FFF2-40B4-BE49-F238E27FC236}">
                <a16:creationId xmlns:a16="http://schemas.microsoft.com/office/drawing/2014/main" id="{C82FE5EA-7C8C-E24B-BD05-9EE1AAEA08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3_BiosphereICONsm.png">
            <a:extLst>
              <a:ext uri="{FF2B5EF4-FFF2-40B4-BE49-F238E27FC236}">
                <a16:creationId xmlns:a16="http://schemas.microsoft.com/office/drawing/2014/main" id="{3742A185-ADDE-AE4C-A80A-D39071A165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es-AR" sz="1600" b="1" noProof="0" dirty="0" smtClean="0"/>
              <a:t>¿Qué</a:t>
            </a:r>
            <a:r>
              <a:rPr lang="es-AR" sz="1600" b="1" baseline="0" noProof="0" dirty="0" smtClean="0"/>
              <a:t> es el ciclo de carbono?</a:t>
            </a:r>
            <a:endParaRPr lang="es-AR" sz="1600" b="1" noProof="0" dirty="0"/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C. ¿Qué es la biósfera?</a:t>
            </a:r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/>
            </a:r>
            <a:b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</a:br>
            <a:endParaRPr lang="es-AR" sz="1200" b="1" kern="1200" baseline="0" noProof="0" dirty="0" smtClean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D. ¿Qué es el ciclo de carbono?</a:t>
            </a:r>
            <a:b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</a:br>
            <a:endParaRPr lang="es-AR" sz="1200" b="1" kern="1200" baseline="0" noProof="0" dirty="0" smtClean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E. ¿Por</a:t>
            </a:r>
            <a:r>
              <a:rPr lang="es-AR" sz="1200" b="1" baseline="0" noProof="0" dirty="0" smtClean="0">
                <a:solidFill>
                  <a:srgbClr val="719B86"/>
                </a:solidFill>
              </a:rPr>
              <a:t> qué recopilar datos del ciclo de carbono</a:t>
            </a:r>
            <a:r>
              <a:rPr lang="es-AR" sz="1200" b="1" noProof="0" dirty="0" smtClean="0">
                <a:solidFill>
                  <a:srgbClr val="719B86"/>
                </a:solidFill>
              </a:rPr>
              <a:t>?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F. Actividades introductorias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2_LP_BannerBioBUDBURST.png">
            <a:extLst>
              <a:ext uri="{FF2B5EF4-FFF2-40B4-BE49-F238E27FC236}">
                <a16:creationId xmlns:a16="http://schemas.microsoft.com/office/drawing/2014/main" id="{CF1E9FDC-0409-FF40-B41A-CD59D9BE9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Globe_logo.svg.png">
            <a:extLst>
              <a:ext uri="{FF2B5EF4-FFF2-40B4-BE49-F238E27FC236}">
                <a16:creationId xmlns:a16="http://schemas.microsoft.com/office/drawing/2014/main" id="{A0ACD64B-EA51-C34A-BB0C-FEC0B567D8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3_BiosphereICONsm.png">
            <a:extLst>
              <a:ext uri="{FF2B5EF4-FFF2-40B4-BE49-F238E27FC236}">
                <a16:creationId xmlns:a16="http://schemas.microsoft.com/office/drawing/2014/main" id="{F112EDA1-AA81-654D-93C2-346955748D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s-AR" sz="1600" b="1" noProof="0" dirty="0" smtClean="0"/>
              <a:t>¿Por</a:t>
            </a:r>
            <a:r>
              <a:rPr lang="es-AR" sz="1600" b="1" baseline="0" noProof="0" dirty="0" smtClean="0"/>
              <a:t> qué recopilar datos del ciclo de carbono?</a:t>
            </a:r>
            <a:endParaRPr lang="es-AR" sz="1600" b="1" noProof="0" dirty="0"/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C. ¿Qué es la biósfera?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D. ¿Qué es el ciclo de carbono?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E. ¿Por qué recopilar datos del ciclo de carbono?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F. Actividades introductorias</a:t>
            </a:r>
            <a:br>
              <a:rPr lang="es-AR" sz="1200" b="1" noProof="0" dirty="0" smtClean="0">
                <a:solidFill>
                  <a:srgbClr val="719B86"/>
                </a:solidFill>
              </a:rPr>
            </a:br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2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2_LP_BannerBioBUDBURST.png">
            <a:extLst>
              <a:ext uri="{FF2B5EF4-FFF2-40B4-BE49-F238E27FC236}">
                <a16:creationId xmlns:a16="http://schemas.microsoft.com/office/drawing/2014/main" id="{E0C356AB-0B0E-CC4D-AC84-58B3A5706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lobe_logo.svg.png">
            <a:extLst>
              <a:ext uri="{FF2B5EF4-FFF2-40B4-BE49-F238E27FC236}">
                <a16:creationId xmlns:a16="http://schemas.microsoft.com/office/drawing/2014/main" id="{A2E535BA-BF24-AF47-BA54-EAE796FA45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3_BiosphereICONsm.png">
            <a:extLst>
              <a:ext uri="{FF2B5EF4-FFF2-40B4-BE49-F238E27FC236}">
                <a16:creationId xmlns:a16="http://schemas.microsoft.com/office/drawing/2014/main" id="{505F98F0-750E-194B-9E7B-4BB5802BA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AR" sz="1200" b="1" noProof="0" dirty="0" smtClean="0"/>
              <a:t>Actividades introductorias</a:t>
            </a:r>
            <a:endParaRPr lang="es-AR" sz="1200" b="1" noProof="0" dirty="0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C. ¿Qué es la biósfera?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D. ¿Qué es el ciclo de carbono?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E. ¿Por qué recopilar datos del ciclo de carbono?</a:t>
            </a:r>
          </a:p>
          <a:p>
            <a:endParaRPr lang="es-AR" sz="1200" b="1" kern="1200" baseline="0" noProof="0" dirty="0" smtClean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F. Actividades introductorias</a:t>
            </a:r>
            <a:b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</a:br>
            <a:endParaRPr lang="es-AR" sz="1200" b="1" kern="1200" baseline="0" noProof="0" dirty="0" smtClean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3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2_LP_BannerBioBUDBURST.png">
            <a:extLst>
              <a:ext uri="{FF2B5EF4-FFF2-40B4-BE49-F238E27FC236}">
                <a16:creationId xmlns:a16="http://schemas.microsoft.com/office/drawing/2014/main" id="{52406B17-8F71-2A41-A701-8122F253F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lobe_logo.svg.png">
            <a:extLst>
              <a:ext uri="{FF2B5EF4-FFF2-40B4-BE49-F238E27FC236}">
                <a16:creationId xmlns:a16="http://schemas.microsoft.com/office/drawing/2014/main" id="{FE7F20D0-6887-7A4D-9217-ABAA0016B9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3_BiosphereICONsm.png">
            <a:extLst>
              <a:ext uri="{FF2B5EF4-FFF2-40B4-BE49-F238E27FC236}">
                <a16:creationId xmlns:a16="http://schemas.microsoft.com/office/drawing/2014/main" id="{D2CA2686-B752-8840-BA8A-232104FBB4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AR" sz="1200" b="1" noProof="0" dirty="0" smtClean="0"/>
              <a:t>Auto evaluación</a:t>
            </a:r>
            <a:endParaRPr lang="es-AR" sz="1200" b="1" noProof="0" dirty="0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C. ¿Qué es la biósfera?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D. ¿Qué es el ciclo de carbono?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E. ¿Por qué recopilar datos del ciclo de carbono?</a:t>
            </a:r>
          </a:p>
          <a:p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F. Actividades introductorias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G. Auto evaluación</a:t>
            </a:r>
          </a:p>
          <a:p>
            <a:endParaRPr lang="es-AR" sz="1200" b="1" noProof="0" dirty="0" smtClean="0">
              <a:solidFill>
                <a:srgbClr val="719B86"/>
              </a:solidFill>
            </a:endParaRPr>
          </a:p>
          <a:p>
            <a:r>
              <a:rPr lang="es-AR" sz="1200" b="1" noProof="0" dirty="0" smtClean="0">
                <a:solidFill>
                  <a:srgbClr val="719B86"/>
                </a:solidFill>
              </a:rPr>
              <a:t>H. Información adicional</a:t>
            </a:r>
            <a:endParaRPr lang="es-AR" sz="1200" b="1" noProof="0" dirty="0">
              <a:solidFill>
                <a:srgbClr val="719B86"/>
              </a:solidFill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5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_LP_BannerBioBUDBURS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 rot="5400000">
            <a:off x="-2846308" y="2846915"/>
            <a:ext cx="6858002" cy="116416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2_LP_BannerBioBUDBURST.png">
            <a:extLst>
              <a:ext uri="{FF2B5EF4-FFF2-40B4-BE49-F238E27FC236}">
                <a16:creationId xmlns:a16="http://schemas.microsoft.com/office/drawing/2014/main" id="{52406B17-8F71-2A41-A701-8122F253F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1"/>
          <a:stretch/>
        </p:blipFill>
        <p:spPr>
          <a:xfrm>
            <a:off x="0" y="3406"/>
            <a:ext cx="9144000" cy="1005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lobe_logo.svg.png">
            <a:extLst>
              <a:ext uri="{FF2B5EF4-FFF2-40B4-BE49-F238E27FC236}">
                <a16:creationId xmlns:a16="http://schemas.microsoft.com/office/drawing/2014/main" id="{FE7F20D0-6887-7A4D-9217-ABAA0016B9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" y="51272"/>
            <a:ext cx="955985" cy="85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3_BiosphereICONsm.png">
            <a:extLst>
              <a:ext uri="{FF2B5EF4-FFF2-40B4-BE49-F238E27FC236}">
                <a16:creationId xmlns:a16="http://schemas.microsoft.com/office/drawing/2014/main" id="{D2CA2686-B752-8840-BA8A-232104FBB4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5" y="93242"/>
            <a:ext cx="713953" cy="71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6"/>
          <p:cNvSpPr/>
          <p:nvPr userDrawn="1"/>
        </p:nvSpPr>
        <p:spPr>
          <a:xfrm>
            <a:off x="7553325" y="52539"/>
            <a:ext cx="1369337" cy="873144"/>
          </a:xfrm>
          <a:prstGeom prst="roundRect">
            <a:avLst>
              <a:gd name="adj" fmla="val 50000"/>
            </a:avLst>
          </a:prstGeom>
          <a:solidFill>
            <a:srgbClr val="055000"/>
          </a:solidFill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AR" sz="1200" b="1" noProof="0" dirty="0" smtClean="0"/>
              <a:t>Información</a:t>
            </a:r>
            <a:r>
              <a:rPr lang="es-AR" sz="1200" b="1" baseline="0" noProof="0" dirty="0" smtClean="0"/>
              <a:t> adicional</a:t>
            </a:r>
            <a:endParaRPr lang="es-AR" sz="1200" b="1" noProof="0" dirty="0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1510259" y="304445"/>
            <a:ext cx="164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kern="1800" spc="600" noProof="0" dirty="0" smtClean="0">
                <a:solidFill>
                  <a:srgbClr val="123B1C"/>
                </a:solidFill>
              </a:rPr>
              <a:t>Biósfera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FF15FA4A-8F6F-854C-9CD1-0258E135B216}"/>
              </a:ext>
            </a:extLst>
          </p:cNvPr>
          <p:cNvSpPr txBox="1"/>
          <p:nvPr userDrawn="1"/>
        </p:nvSpPr>
        <p:spPr>
          <a:xfrm>
            <a:off x="4131846" y="496344"/>
            <a:ext cx="2734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AR" sz="1400" b="1" kern="1800" spc="0" noProof="0" dirty="0" smtClean="0">
                <a:solidFill>
                  <a:srgbClr val="123B1C"/>
                </a:solidFill>
              </a:rPr>
              <a:t>Introducción</a:t>
            </a:r>
            <a:endParaRPr lang="es-AR" sz="1400" b="1" kern="1800" spc="0" noProof="0" dirty="0">
              <a:solidFill>
                <a:srgbClr val="123B1C"/>
              </a:solidFill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B873008D-53D2-244D-B495-9FA04C248BCA}"/>
              </a:ext>
            </a:extLst>
          </p:cNvPr>
          <p:cNvSpPr/>
          <p:nvPr userDrawn="1"/>
        </p:nvSpPr>
        <p:spPr>
          <a:xfrm>
            <a:off x="20557" y="1022210"/>
            <a:ext cx="1164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A. Visión general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B. Objetivos del aprendizaje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C. ¿Qué es la biósfera?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D. ¿Qué es el ciclo de carbono?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E. ¿Por qué recopilar datos del ciclo de carbono?</a:t>
            </a:r>
          </a:p>
          <a:p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F. Actividades introductorias</a:t>
            </a:r>
            <a:b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</a:br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noProof="0" dirty="0" smtClean="0">
                <a:solidFill>
                  <a:srgbClr val="719B86"/>
                </a:solidFill>
                <a:latin typeface="+mn-lt"/>
                <a:ea typeface="+mn-ea"/>
                <a:cs typeface="+mn-cs"/>
              </a:rPr>
              <a:t>G. Auto evaluación</a:t>
            </a:r>
          </a:p>
          <a:p>
            <a:endParaRPr lang="es-AR" sz="1200" b="1" kern="1200" noProof="0" dirty="0" smtClean="0">
              <a:solidFill>
                <a:srgbClr val="719B86"/>
              </a:solidFill>
              <a:latin typeface="+mn-lt"/>
              <a:ea typeface="+mn-ea"/>
              <a:cs typeface="+mn-cs"/>
            </a:endParaRPr>
          </a:p>
          <a:p>
            <a:r>
              <a:rPr lang="es-AR" sz="1200" b="1" kern="1200" baseline="0" noProof="0" dirty="0" smtClean="0">
                <a:solidFill>
                  <a:srgbClr val="055000"/>
                </a:solidFill>
                <a:latin typeface="+mn-lt"/>
                <a:ea typeface="+mn-ea"/>
                <a:cs typeface="+mn-cs"/>
              </a:rPr>
              <a:t>H. Información adicional</a:t>
            </a:r>
            <a:endParaRPr lang="es-AR" sz="1200" b="1" kern="1200" baseline="0" noProof="0" dirty="0">
              <a:solidFill>
                <a:srgbClr val="055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280E8388-4FD3-7446-A8AA-301A9DC73574}"/>
              </a:ext>
            </a:extLst>
          </p:cNvPr>
          <p:cNvSpPr txBox="1"/>
          <p:nvPr userDrawn="1"/>
        </p:nvSpPr>
        <p:spPr>
          <a:xfrm>
            <a:off x="4119244" y="138839"/>
            <a:ext cx="2854235" cy="3575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AR" b="1" kern="1800" spc="520" noProof="0" dirty="0" smtClean="0">
                <a:solidFill>
                  <a:srgbClr val="123B1C"/>
                </a:solidFill>
              </a:rPr>
              <a:t>Ciclo de carbono</a:t>
            </a:r>
            <a:endParaRPr lang="es-AR" b="1" kern="1800" spc="520" noProof="0" dirty="0">
              <a:solidFill>
                <a:srgbClr val="123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globe.gov/documents/355050/7da1ef2a-28eb-43e6-b6ee-e6af26a401f3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documents/355050/14396119/TeacherTemplates.pdf/0bd26c8f-47fd-41e1-ab5a-7732eadaa12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lobe.gov/documents/355050/8cf263cb-436c-4e29-851f-678a6cfb6b2d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www.globe.gov/documents/355050/c8fbe3d4-e7d3-4b6a-9629-38f616b59ff6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globe.gov/documents/355050/e4d3c5de-f6d3-43eb-af48-095c32009ad6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" TargetMode="External"/><Relationship Id="rId2" Type="http://schemas.openxmlformats.org/officeDocument/2006/relationships/hyperlink" Target="https://www.nasa.gov/feature/goddard/carbon-climate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lobalcarbonatlas.org/en/content/welcome-carbon-atlas" TargetMode="External"/><Relationship Id="rId5" Type="http://schemas.openxmlformats.org/officeDocument/2006/relationships/hyperlink" Target="http://www.globalcarbonproject.org/" TargetMode="External"/><Relationship Id="rId4" Type="http://schemas.openxmlformats.org/officeDocument/2006/relationships/hyperlink" Target="https://svs.gsfc.nasa.gov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mailto:lac_rco@educ.austral.edu.ar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GLOBELAC" TargetMode="External"/><Relationship Id="rId5" Type="http://schemas.openxmlformats.org/officeDocument/2006/relationships/hyperlink" Target="https://www.instagram.com/globe_lac/" TargetMode="External"/><Relationship Id="rId4" Type="http://schemas.openxmlformats.org/officeDocument/2006/relationships/hyperlink" Target="mailto:GLOBELAC.COMMUNICATIONS@EDUC.AUSTRAL.EDU.AR" TargetMode="External"/><Relationship Id="rId9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97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ED5C71A-B1F7-0342-8AD6-C2FA036A6651}"/>
              </a:ext>
            </a:extLst>
          </p:cNvPr>
          <p:cNvSpPr txBox="1">
            <a:spLocks/>
          </p:cNvSpPr>
          <p:nvPr/>
        </p:nvSpPr>
        <p:spPr>
          <a:xfrm>
            <a:off x="1223418" y="1115924"/>
            <a:ext cx="7815071" cy="1497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es-ES" dirty="0"/>
              <a:t>Una mirada más cercana a varios años de concentraciones de 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 </a:t>
            </a:r>
            <a:r>
              <a:rPr lang="es-ES" dirty="0"/>
              <a:t>revela un patrón en </a:t>
            </a:r>
            <a:r>
              <a:rPr lang="es-ES" dirty="0" err="1"/>
              <a:t>zig-zag</a:t>
            </a:r>
            <a:r>
              <a:rPr lang="es-ES" dirty="0"/>
              <a:t>, un ciclo estacional. 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C3CCD-D911-7B48-A3E3-00E100CAB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999" y="2546718"/>
            <a:ext cx="5127358" cy="397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EA94E-F002-5B4E-8778-895C252B2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453" y="3591856"/>
            <a:ext cx="3568661" cy="27682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9A92CC-5514-DA49-AD9F-19ED84A90A6A}"/>
              </a:ext>
            </a:extLst>
          </p:cNvPr>
          <p:cNvSpPr/>
          <p:nvPr/>
        </p:nvSpPr>
        <p:spPr>
          <a:xfrm>
            <a:off x="5426582" y="3064790"/>
            <a:ext cx="418576" cy="360477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9F6643-F89A-A041-BDC3-BD9B42173DFC}"/>
              </a:ext>
            </a:extLst>
          </p:cNvPr>
          <p:cNvCxnSpPr/>
          <p:nvPr/>
        </p:nvCxnSpPr>
        <p:spPr>
          <a:xfrm flipH="1" flipV="1">
            <a:off x="5845158" y="3064790"/>
            <a:ext cx="3087828" cy="82141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EDB7B3-D8FE-3149-A55F-1733D57C81D5}"/>
              </a:ext>
            </a:extLst>
          </p:cNvPr>
          <p:cNvCxnSpPr/>
          <p:nvPr/>
        </p:nvCxnSpPr>
        <p:spPr>
          <a:xfrm flipH="1" flipV="1">
            <a:off x="5426582" y="3425267"/>
            <a:ext cx="675280" cy="24831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A06DF2F-CB0B-BB47-89CA-E8FCB6112360}"/>
              </a:ext>
            </a:extLst>
          </p:cNvPr>
          <p:cNvSpPr txBox="1"/>
          <p:nvPr/>
        </p:nvSpPr>
        <p:spPr>
          <a:xfrm>
            <a:off x="1222075" y="6512943"/>
            <a:ext cx="147752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ersl.noaa.gov</a:t>
            </a:r>
          </a:p>
        </p:txBody>
      </p:sp>
    </p:spTree>
    <p:extLst>
      <p:ext uri="{BB962C8B-B14F-4D97-AF65-F5344CB8AC3E}">
        <p14:creationId xmlns:p14="http://schemas.microsoft.com/office/powerpoint/2010/main" val="258965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F78397-8E68-4A49-B46D-B869C5A24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144" y="2643034"/>
            <a:ext cx="5208500" cy="4040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BDBA9D-A9E7-BD41-B7A5-91FEDEEBC86C}"/>
              </a:ext>
            </a:extLst>
          </p:cNvPr>
          <p:cNvSpPr txBox="1">
            <a:spLocks/>
          </p:cNvSpPr>
          <p:nvPr/>
        </p:nvSpPr>
        <p:spPr>
          <a:xfrm>
            <a:off x="1159672" y="1404390"/>
            <a:ext cx="7910956" cy="1518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sz="2800" dirty="0"/>
              <a:t>Una mirada más cercana a varios años de concentraciones de </a:t>
            </a:r>
            <a:r>
              <a:rPr lang="es-ES" sz="2800" dirty="0" smtClean="0"/>
              <a:t>CO</a:t>
            </a:r>
            <a:r>
              <a:rPr lang="es-ES" sz="2800" baseline="-25000" dirty="0">
                <a:solidFill>
                  <a:prstClr val="black"/>
                </a:solidFill>
              </a:rPr>
              <a:t>2</a:t>
            </a:r>
            <a:r>
              <a:rPr lang="es-ES" sz="2800" dirty="0" smtClean="0"/>
              <a:t> </a:t>
            </a:r>
            <a:r>
              <a:rPr lang="es-ES" sz="2800" dirty="0"/>
              <a:t>revela un patrón en </a:t>
            </a:r>
            <a:r>
              <a:rPr lang="es-ES" sz="2800" dirty="0" err="1"/>
              <a:t>zig-zag</a:t>
            </a:r>
            <a:r>
              <a:rPr lang="es-ES" sz="2800" dirty="0"/>
              <a:t>, un ciclo estacional</a:t>
            </a:r>
            <a:r>
              <a:rPr lang="es-ES" sz="2800" dirty="0" smtClean="0"/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</a:b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651E1-05A1-4041-8A19-D6CB3C813FBD}"/>
              </a:ext>
            </a:extLst>
          </p:cNvPr>
          <p:cNvSpPr txBox="1"/>
          <p:nvPr/>
        </p:nvSpPr>
        <p:spPr>
          <a:xfrm>
            <a:off x="3373904" y="3167018"/>
            <a:ext cx="2545080" cy="584775"/>
          </a:xfrm>
          <a:prstGeom prst="rect">
            <a:avLst/>
          </a:prstGeom>
          <a:solidFill>
            <a:sysClr val="window" lastClr="FFFFFF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Respiration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C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6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12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O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6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 + O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 CO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 + 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BB629-E971-1946-8B13-8C2A1F7601E2}"/>
              </a:ext>
            </a:extLst>
          </p:cNvPr>
          <p:cNvSpPr txBox="1"/>
          <p:nvPr/>
        </p:nvSpPr>
        <p:spPr>
          <a:xfrm>
            <a:off x="4999822" y="487563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September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9FE47-524B-5146-8C42-8AF26581A438}"/>
              </a:ext>
            </a:extLst>
          </p:cNvPr>
          <p:cNvSpPr txBox="1"/>
          <p:nvPr/>
        </p:nvSpPr>
        <p:spPr>
          <a:xfrm>
            <a:off x="6043989" y="305532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May 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B4B7D21-DB67-F749-A208-A366F955B773}"/>
              </a:ext>
            </a:extLst>
          </p:cNvPr>
          <p:cNvSpPr/>
          <p:nvPr/>
        </p:nvSpPr>
        <p:spPr>
          <a:xfrm>
            <a:off x="5494877" y="3362679"/>
            <a:ext cx="572429" cy="1501965"/>
          </a:xfrm>
          <a:custGeom>
            <a:avLst/>
            <a:gdLst>
              <a:gd name="connsiteX0" fmla="*/ 0 w 572429"/>
              <a:gd name="connsiteY0" fmla="*/ 1501965 h 1501965"/>
              <a:gd name="connsiteX1" fmla="*/ 22303 w 572429"/>
              <a:gd name="connsiteY1" fmla="*/ 1472228 h 1501965"/>
              <a:gd name="connsiteX2" fmla="*/ 74342 w 572429"/>
              <a:gd name="connsiteY2" fmla="*/ 1412755 h 1501965"/>
              <a:gd name="connsiteX3" fmla="*/ 96644 w 572429"/>
              <a:gd name="connsiteY3" fmla="*/ 1286374 h 1501965"/>
              <a:gd name="connsiteX4" fmla="*/ 118946 w 572429"/>
              <a:gd name="connsiteY4" fmla="*/ 1212033 h 1501965"/>
              <a:gd name="connsiteX5" fmla="*/ 126381 w 572429"/>
              <a:gd name="connsiteY5" fmla="*/ 1182296 h 1501965"/>
              <a:gd name="connsiteX6" fmla="*/ 133815 w 572429"/>
              <a:gd name="connsiteY6" fmla="*/ 1145126 h 1501965"/>
              <a:gd name="connsiteX7" fmla="*/ 141249 w 572429"/>
              <a:gd name="connsiteY7" fmla="*/ 1122823 h 1501965"/>
              <a:gd name="connsiteX8" fmla="*/ 148683 w 572429"/>
              <a:gd name="connsiteY8" fmla="*/ 1041048 h 1501965"/>
              <a:gd name="connsiteX9" fmla="*/ 163551 w 572429"/>
              <a:gd name="connsiteY9" fmla="*/ 951838 h 1501965"/>
              <a:gd name="connsiteX10" fmla="*/ 170986 w 572429"/>
              <a:gd name="connsiteY10" fmla="*/ 929535 h 1501965"/>
              <a:gd name="connsiteX11" fmla="*/ 185854 w 572429"/>
              <a:gd name="connsiteY11" fmla="*/ 907233 h 1501965"/>
              <a:gd name="connsiteX12" fmla="*/ 208156 w 572429"/>
              <a:gd name="connsiteY12" fmla="*/ 870062 h 1501965"/>
              <a:gd name="connsiteX13" fmla="*/ 230459 w 572429"/>
              <a:gd name="connsiteY13" fmla="*/ 825457 h 1501965"/>
              <a:gd name="connsiteX14" fmla="*/ 252761 w 572429"/>
              <a:gd name="connsiteY14" fmla="*/ 780853 h 1501965"/>
              <a:gd name="connsiteX15" fmla="*/ 275064 w 572429"/>
              <a:gd name="connsiteY15" fmla="*/ 736248 h 1501965"/>
              <a:gd name="connsiteX16" fmla="*/ 289932 w 572429"/>
              <a:gd name="connsiteY16" fmla="*/ 691643 h 1501965"/>
              <a:gd name="connsiteX17" fmla="*/ 312234 w 572429"/>
              <a:gd name="connsiteY17" fmla="*/ 624735 h 1501965"/>
              <a:gd name="connsiteX18" fmla="*/ 327103 w 572429"/>
              <a:gd name="connsiteY18" fmla="*/ 580131 h 1501965"/>
              <a:gd name="connsiteX19" fmla="*/ 341971 w 572429"/>
              <a:gd name="connsiteY19" fmla="*/ 557828 h 1501965"/>
              <a:gd name="connsiteX20" fmla="*/ 349405 w 572429"/>
              <a:gd name="connsiteY20" fmla="*/ 535526 h 1501965"/>
              <a:gd name="connsiteX21" fmla="*/ 379142 w 572429"/>
              <a:gd name="connsiteY21" fmla="*/ 505789 h 1501965"/>
              <a:gd name="connsiteX22" fmla="*/ 408878 w 572429"/>
              <a:gd name="connsiteY22" fmla="*/ 468618 h 1501965"/>
              <a:gd name="connsiteX23" fmla="*/ 423746 w 572429"/>
              <a:gd name="connsiteY23" fmla="*/ 386843 h 1501965"/>
              <a:gd name="connsiteX24" fmla="*/ 438615 w 572429"/>
              <a:gd name="connsiteY24" fmla="*/ 342238 h 1501965"/>
              <a:gd name="connsiteX25" fmla="*/ 446049 w 572429"/>
              <a:gd name="connsiteY25" fmla="*/ 319935 h 1501965"/>
              <a:gd name="connsiteX26" fmla="*/ 453483 w 572429"/>
              <a:gd name="connsiteY26" fmla="*/ 290199 h 1501965"/>
              <a:gd name="connsiteX27" fmla="*/ 460917 w 572429"/>
              <a:gd name="connsiteY27" fmla="*/ 253028 h 1501965"/>
              <a:gd name="connsiteX28" fmla="*/ 475786 w 572429"/>
              <a:gd name="connsiteY28" fmla="*/ 148950 h 1501965"/>
              <a:gd name="connsiteX29" fmla="*/ 490654 w 572429"/>
              <a:gd name="connsiteY29" fmla="*/ 104345 h 1501965"/>
              <a:gd name="connsiteX30" fmla="*/ 498088 w 572429"/>
              <a:gd name="connsiteY30" fmla="*/ 59740 h 1501965"/>
              <a:gd name="connsiteX31" fmla="*/ 512956 w 572429"/>
              <a:gd name="connsiteY31" fmla="*/ 37438 h 1501965"/>
              <a:gd name="connsiteX32" fmla="*/ 564995 w 572429"/>
              <a:gd name="connsiteY32" fmla="*/ 267 h 1501965"/>
              <a:gd name="connsiteX33" fmla="*/ 572429 w 572429"/>
              <a:gd name="connsiteY33" fmla="*/ 267 h 150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2429" h="1501965">
                <a:moveTo>
                  <a:pt x="0" y="1501965"/>
                </a:moveTo>
                <a:cubicBezTo>
                  <a:pt x="7434" y="1492053"/>
                  <a:pt x="14071" y="1481489"/>
                  <a:pt x="22303" y="1472228"/>
                </a:cubicBezTo>
                <a:cubicBezTo>
                  <a:pt x="80290" y="1406992"/>
                  <a:pt x="42360" y="1460725"/>
                  <a:pt x="74342" y="1412755"/>
                </a:cubicBezTo>
                <a:cubicBezTo>
                  <a:pt x="101808" y="1330355"/>
                  <a:pt x="80905" y="1404416"/>
                  <a:pt x="96644" y="1286374"/>
                </a:cubicBezTo>
                <a:cubicBezTo>
                  <a:pt x="100014" y="1261097"/>
                  <a:pt x="112912" y="1236168"/>
                  <a:pt x="118946" y="1212033"/>
                </a:cubicBezTo>
                <a:cubicBezTo>
                  <a:pt x="121424" y="1202121"/>
                  <a:pt x="124164" y="1192270"/>
                  <a:pt x="126381" y="1182296"/>
                </a:cubicBezTo>
                <a:cubicBezTo>
                  <a:pt x="129122" y="1169962"/>
                  <a:pt x="130751" y="1157384"/>
                  <a:pt x="133815" y="1145126"/>
                </a:cubicBezTo>
                <a:cubicBezTo>
                  <a:pt x="135716" y="1137524"/>
                  <a:pt x="138771" y="1130257"/>
                  <a:pt x="141249" y="1122823"/>
                </a:cubicBezTo>
                <a:cubicBezTo>
                  <a:pt x="143727" y="1095565"/>
                  <a:pt x="145143" y="1068189"/>
                  <a:pt x="148683" y="1041048"/>
                </a:cubicBezTo>
                <a:cubicBezTo>
                  <a:pt x="152582" y="1011154"/>
                  <a:pt x="154017" y="980438"/>
                  <a:pt x="163551" y="951838"/>
                </a:cubicBezTo>
                <a:cubicBezTo>
                  <a:pt x="166029" y="944404"/>
                  <a:pt x="167481" y="936544"/>
                  <a:pt x="170986" y="929535"/>
                </a:cubicBezTo>
                <a:cubicBezTo>
                  <a:pt x="174982" y="921544"/>
                  <a:pt x="181858" y="915224"/>
                  <a:pt x="185854" y="907233"/>
                </a:cubicBezTo>
                <a:cubicBezTo>
                  <a:pt x="205156" y="868630"/>
                  <a:pt x="179115" y="899105"/>
                  <a:pt x="208156" y="870062"/>
                </a:cubicBezTo>
                <a:cubicBezTo>
                  <a:pt x="226841" y="814006"/>
                  <a:pt x="201636" y="883102"/>
                  <a:pt x="230459" y="825457"/>
                </a:cubicBezTo>
                <a:cubicBezTo>
                  <a:pt x="261240" y="763897"/>
                  <a:pt x="210148" y="844772"/>
                  <a:pt x="252761" y="780853"/>
                </a:cubicBezTo>
                <a:cubicBezTo>
                  <a:pt x="279872" y="699518"/>
                  <a:pt x="236635" y="822712"/>
                  <a:pt x="275064" y="736248"/>
                </a:cubicBezTo>
                <a:cubicBezTo>
                  <a:pt x="281429" y="721926"/>
                  <a:pt x="284976" y="706511"/>
                  <a:pt x="289932" y="691643"/>
                </a:cubicBezTo>
                <a:lnTo>
                  <a:pt x="312234" y="624735"/>
                </a:lnTo>
                <a:cubicBezTo>
                  <a:pt x="312236" y="624730"/>
                  <a:pt x="327100" y="580135"/>
                  <a:pt x="327103" y="580131"/>
                </a:cubicBezTo>
                <a:cubicBezTo>
                  <a:pt x="332059" y="572697"/>
                  <a:pt x="337975" y="565820"/>
                  <a:pt x="341971" y="557828"/>
                </a:cubicBezTo>
                <a:cubicBezTo>
                  <a:pt x="345475" y="550819"/>
                  <a:pt x="344850" y="541902"/>
                  <a:pt x="349405" y="535526"/>
                </a:cubicBezTo>
                <a:cubicBezTo>
                  <a:pt x="357553" y="524119"/>
                  <a:pt x="371366" y="517453"/>
                  <a:pt x="379142" y="505789"/>
                </a:cubicBezTo>
                <a:cubicBezTo>
                  <a:pt x="397898" y="477655"/>
                  <a:pt x="387693" y="489805"/>
                  <a:pt x="408878" y="468618"/>
                </a:cubicBezTo>
                <a:cubicBezTo>
                  <a:pt x="414113" y="431970"/>
                  <a:pt x="414187" y="418706"/>
                  <a:pt x="423746" y="386843"/>
                </a:cubicBezTo>
                <a:cubicBezTo>
                  <a:pt x="428250" y="371831"/>
                  <a:pt x="433659" y="357106"/>
                  <a:pt x="438615" y="342238"/>
                </a:cubicBezTo>
                <a:cubicBezTo>
                  <a:pt x="441093" y="334804"/>
                  <a:pt x="444148" y="327537"/>
                  <a:pt x="446049" y="319935"/>
                </a:cubicBezTo>
                <a:cubicBezTo>
                  <a:pt x="448527" y="310023"/>
                  <a:pt x="451267" y="300173"/>
                  <a:pt x="453483" y="290199"/>
                </a:cubicBezTo>
                <a:cubicBezTo>
                  <a:pt x="456224" y="277864"/>
                  <a:pt x="458996" y="265517"/>
                  <a:pt x="460917" y="253028"/>
                </a:cubicBezTo>
                <a:cubicBezTo>
                  <a:pt x="464440" y="230128"/>
                  <a:pt x="469428" y="174383"/>
                  <a:pt x="475786" y="148950"/>
                </a:cubicBezTo>
                <a:cubicBezTo>
                  <a:pt x="479587" y="133745"/>
                  <a:pt x="488078" y="119804"/>
                  <a:pt x="490654" y="104345"/>
                </a:cubicBezTo>
                <a:cubicBezTo>
                  <a:pt x="493132" y="89477"/>
                  <a:pt x="493321" y="74040"/>
                  <a:pt x="498088" y="59740"/>
                </a:cubicBezTo>
                <a:cubicBezTo>
                  <a:pt x="500913" y="51264"/>
                  <a:pt x="507141" y="44222"/>
                  <a:pt x="512956" y="37438"/>
                </a:cubicBezTo>
                <a:cubicBezTo>
                  <a:pt x="536030" y="10518"/>
                  <a:pt x="536216" y="7462"/>
                  <a:pt x="564995" y="267"/>
                </a:cubicBezTo>
                <a:cubicBezTo>
                  <a:pt x="567399" y="-334"/>
                  <a:pt x="569951" y="267"/>
                  <a:pt x="572429" y="26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A0242-61DF-0048-B77A-4D3862AAB974}"/>
              </a:ext>
            </a:extLst>
          </p:cNvPr>
          <p:cNvSpPr txBox="1"/>
          <p:nvPr/>
        </p:nvSpPr>
        <p:spPr>
          <a:xfrm>
            <a:off x="1222075" y="6512943"/>
            <a:ext cx="147752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ersl.noaa.gov</a:t>
            </a:r>
          </a:p>
        </p:txBody>
      </p:sp>
    </p:spTree>
    <p:extLst>
      <p:ext uri="{BB962C8B-B14F-4D97-AF65-F5344CB8AC3E}">
        <p14:creationId xmlns:p14="http://schemas.microsoft.com/office/powerpoint/2010/main" val="61226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C6BA612-206E-834E-8F4C-7526F8DD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144" y="2644235"/>
            <a:ext cx="5208500" cy="404030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2A98223-2DB2-F54C-9C46-5851AE15ED42}"/>
              </a:ext>
            </a:extLst>
          </p:cNvPr>
          <p:cNvSpPr txBox="1">
            <a:spLocks/>
          </p:cNvSpPr>
          <p:nvPr/>
        </p:nvSpPr>
        <p:spPr>
          <a:xfrm>
            <a:off x="1154797" y="1123612"/>
            <a:ext cx="8006205" cy="1400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sz="2800" dirty="0"/>
              <a:t>El "brazo descendente" del </a:t>
            </a:r>
            <a:r>
              <a:rPr lang="es-ES" sz="2800" dirty="0" err="1"/>
              <a:t>zig-zag</a:t>
            </a:r>
            <a:r>
              <a:rPr lang="es-ES" sz="2800" dirty="0"/>
              <a:t> coincide con períodos en los que la fotosíntesis supera la respiración, es decir, la biosfera está absorbiendo más </a:t>
            </a:r>
            <a:r>
              <a:rPr lang="es-ES" sz="2800" dirty="0" smtClean="0"/>
              <a:t>CO</a:t>
            </a:r>
            <a:r>
              <a:rPr lang="es-ES" sz="2800" baseline="-25000" dirty="0">
                <a:solidFill>
                  <a:prstClr val="black"/>
                </a:solidFill>
              </a:rPr>
              <a:t>2</a:t>
            </a:r>
            <a:r>
              <a:rPr lang="es-ES" sz="2800" dirty="0" smtClean="0"/>
              <a:t> </a:t>
            </a:r>
            <a:r>
              <a:rPr lang="es-ES" sz="2800" dirty="0"/>
              <a:t>de la atmósfera del que está liberando.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969D48-22E4-3846-9ECF-FB60FDC710F6}"/>
              </a:ext>
            </a:extLst>
          </p:cNvPr>
          <p:cNvSpPr txBox="1"/>
          <p:nvPr/>
        </p:nvSpPr>
        <p:spPr>
          <a:xfrm>
            <a:off x="6089701" y="432857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September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B4F15-2B7B-C444-8F66-69CD000B9A03}"/>
              </a:ext>
            </a:extLst>
          </p:cNvPr>
          <p:cNvSpPr txBox="1"/>
          <p:nvPr/>
        </p:nvSpPr>
        <p:spPr>
          <a:xfrm>
            <a:off x="6039411" y="311024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May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DC226F3-D9FC-664F-ADAC-6509FFDC3CF1}"/>
              </a:ext>
            </a:extLst>
          </p:cNvPr>
          <p:cNvSpPr/>
          <p:nvPr/>
        </p:nvSpPr>
        <p:spPr>
          <a:xfrm>
            <a:off x="6050844" y="3397245"/>
            <a:ext cx="276755" cy="931334"/>
          </a:xfrm>
          <a:custGeom>
            <a:avLst/>
            <a:gdLst>
              <a:gd name="connsiteX0" fmla="*/ 0 w 276755"/>
              <a:gd name="connsiteY0" fmla="*/ 0 h 931334"/>
              <a:gd name="connsiteX1" fmla="*/ 11289 w 276755"/>
              <a:gd name="connsiteY1" fmla="*/ 22578 h 931334"/>
              <a:gd name="connsiteX2" fmla="*/ 22578 w 276755"/>
              <a:gd name="connsiteY2" fmla="*/ 39512 h 931334"/>
              <a:gd name="connsiteX3" fmla="*/ 45156 w 276755"/>
              <a:gd name="connsiteY3" fmla="*/ 90312 h 931334"/>
              <a:gd name="connsiteX4" fmla="*/ 67734 w 276755"/>
              <a:gd name="connsiteY4" fmla="*/ 158045 h 931334"/>
              <a:gd name="connsiteX5" fmla="*/ 73378 w 276755"/>
              <a:gd name="connsiteY5" fmla="*/ 174978 h 931334"/>
              <a:gd name="connsiteX6" fmla="*/ 79023 w 276755"/>
              <a:gd name="connsiteY6" fmla="*/ 191912 h 931334"/>
              <a:gd name="connsiteX7" fmla="*/ 84667 w 276755"/>
              <a:gd name="connsiteY7" fmla="*/ 214489 h 931334"/>
              <a:gd name="connsiteX8" fmla="*/ 95956 w 276755"/>
              <a:gd name="connsiteY8" fmla="*/ 248356 h 931334"/>
              <a:gd name="connsiteX9" fmla="*/ 107245 w 276755"/>
              <a:gd name="connsiteY9" fmla="*/ 282223 h 931334"/>
              <a:gd name="connsiteX10" fmla="*/ 118534 w 276755"/>
              <a:gd name="connsiteY10" fmla="*/ 321734 h 931334"/>
              <a:gd name="connsiteX11" fmla="*/ 129823 w 276755"/>
              <a:gd name="connsiteY11" fmla="*/ 355600 h 931334"/>
              <a:gd name="connsiteX12" fmla="*/ 135467 w 276755"/>
              <a:gd name="connsiteY12" fmla="*/ 372534 h 931334"/>
              <a:gd name="connsiteX13" fmla="*/ 141112 w 276755"/>
              <a:gd name="connsiteY13" fmla="*/ 389467 h 931334"/>
              <a:gd name="connsiteX14" fmla="*/ 146756 w 276755"/>
              <a:gd name="connsiteY14" fmla="*/ 462845 h 931334"/>
              <a:gd name="connsiteX15" fmla="*/ 158045 w 276755"/>
              <a:gd name="connsiteY15" fmla="*/ 519289 h 931334"/>
              <a:gd name="connsiteX16" fmla="*/ 169334 w 276755"/>
              <a:gd name="connsiteY16" fmla="*/ 570089 h 931334"/>
              <a:gd name="connsiteX17" fmla="*/ 180623 w 276755"/>
              <a:gd name="connsiteY17" fmla="*/ 694267 h 931334"/>
              <a:gd name="connsiteX18" fmla="*/ 191912 w 276755"/>
              <a:gd name="connsiteY18" fmla="*/ 728134 h 931334"/>
              <a:gd name="connsiteX19" fmla="*/ 197556 w 276755"/>
              <a:gd name="connsiteY19" fmla="*/ 745067 h 931334"/>
              <a:gd name="connsiteX20" fmla="*/ 203200 w 276755"/>
              <a:gd name="connsiteY20" fmla="*/ 762000 h 931334"/>
              <a:gd name="connsiteX21" fmla="*/ 214489 w 276755"/>
              <a:gd name="connsiteY21" fmla="*/ 778934 h 931334"/>
              <a:gd name="connsiteX22" fmla="*/ 237067 w 276755"/>
              <a:gd name="connsiteY22" fmla="*/ 857956 h 931334"/>
              <a:gd name="connsiteX23" fmla="*/ 242712 w 276755"/>
              <a:gd name="connsiteY23" fmla="*/ 874889 h 931334"/>
              <a:gd name="connsiteX24" fmla="*/ 248356 w 276755"/>
              <a:gd name="connsiteY24" fmla="*/ 891823 h 931334"/>
              <a:gd name="connsiteX25" fmla="*/ 259645 w 276755"/>
              <a:gd name="connsiteY25" fmla="*/ 908756 h 931334"/>
              <a:gd name="connsiteX26" fmla="*/ 276578 w 276755"/>
              <a:gd name="connsiteY26" fmla="*/ 931334 h 9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6755" h="931334">
                <a:moveTo>
                  <a:pt x="0" y="0"/>
                </a:moveTo>
                <a:cubicBezTo>
                  <a:pt x="3763" y="7526"/>
                  <a:pt x="7114" y="15272"/>
                  <a:pt x="11289" y="22578"/>
                </a:cubicBezTo>
                <a:cubicBezTo>
                  <a:pt x="14655" y="28468"/>
                  <a:pt x="19823" y="33313"/>
                  <a:pt x="22578" y="39512"/>
                </a:cubicBezTo>
                <a:cubicBezTo>
                  <a:pt x="49447" y="99966"/>
                  <a:pt x="19607" y="51988"/>
                  <a:pt x="45156" y="90312"/>
                </a:cubicBezTo>
                <a:lnTo>
                  <a:pt x="67734" y="158045"/>
                </a:lnTo>
                <a:lnTo>
                  <a:pt x="73378" y="174978"/>
                </a:lnTo>
                <a:cubicBezTo>
                  <a:pt x="75260" y="180623"/>
                  <a:pt x="77580" y="186140"/>
                  <a:pt x="79023" y="191912"/>
                </a:cubicBezTo>
                <a:cubicBezTo>
                  <a:pt x="80904" y="199438"/>
                  <a:pt x="82438" y="207059"/>
                  <a:pt x="84667" y="214489"/>
                </a:cubicBezTo>
                <a:cubicBezTo>
                  <a:pt x="88086" y="225887"/>
                  <a:pt x="92193" y="237067"/>
                  <a:pt x="95956" y="248356"/>
                </a:cubicBezTo>
                <a:lnTo>
                  <a:pt x="107245" y="282223"/>
                </a:lnTo>
                <a:cubicBezTo>
                  <a:pt x="126212" y="339124"/>
                  <a:pt x="97273" y="250867"/>
                  <a:pt x="118534" y="321734"/>
                </a:cubicBezTo>
                <a:cubicBezTo>
                  <a:pt x="121953" y="333131"/>
                  <a:pt x="126060" y="344311"/>
                  <a:pt x="129823" y="355600"/>
                </a:cubicBezTo>
                <a:lnTo>
                  <a:pt x="135467" y="372534"/>
                </a:lnTo>
                <a:lnTo>
                  <a:pt x="141112" y="389467"/>
                </a:lnTo>
                <a:cubicBezTo>
                  <a:pt x="142993" y="413926"/>
                  <a:pt x="144188" y="438448"/>
                  <a:pt x="146756" y="462845"/>
                </a:cubicBezTo>
                <a:cubicBezTo>
                  <a:pt x="150076" y="494384"/>
                  <a:pt x="152064" y="492374"/>
                  <a:pt x="158045" y="519289"/>
                </a:cubicBezTo>
                <a:cubicBezTo>
                  <a:pt x="172377" y="583781"/>
                  <a:pt x="155567" y="515029"/>
                  <a:pt x="169334" y="570089"/>
                </a:cubicBezTo>
                <a:cubicBezTo>
                  <a:pt x="171559" y="607914"/>
                  <a:pt x="169886" y="654900"/>
                  <a:pt x="180623" y="694267"/>
                </a:cubicBezTo>
                <a:cubicBezTo>
                  <a:pt x="183754" y="705747"/>
                  <a:pt x="188149" y="716845"/>
                  <a:pt x="191912" y="728134"/>
                </a:cubicBezTo>
                <a:lnTo>
                  <a:pt x="197556" y="745067"/>
                </a:lnTo>
                <a:cubicBezTo>
                  <a:pt x="199437" y="750711"/>
                  <a:pt x="199900" y="757050"/>
                  <a:pt x="203200" y="762000"/>
                </a:cubicBezTo>
                <a:lnTo>
                  <a:pt x="214489" y="778934"/>
                </a:lnTo>
                <a:cubicBezTo>
                  <a:pt x="228662" y="835623"/>
                  <a:pt x="220874" y="809378"/>
                  <a:pt x="237067" y="857956"/>
                </a:cubicBezTo>
                <a:lnTo>
                  <a:pt x="242712" y="874889"/>
                </a:lnTo>
                <a:cubicBezTo>
                  <a:pt x="244594" y="880534"/>
                  <a:pt x="245056" y="886872"/>
                  <a:pt x="248356" y="891823"/>
                </a:cubicBezTo>
                <a:cubicBezTo>
                  <a:pt x="252119" y="897467"/>
                  <a:pt x="254848" y="903959"/>
                  <a:pt x="259645" y="908756"/>
                </a:cubicBezTo>
                <a:cubicBezTo>
                  <a:pt x="279709" y="928820"/>
                  <a:pt x="276578" y="909552"/>
                  <a:pt x="276578" y="93133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725AB3-BD7B-1A4B-A6CB-9FE3D8448148}"/>
              </a:ext>
            </a:extLst>
          </p:cNvPr>
          <p:cNvSpPr txBox="1"/>
          <p:nvPr/>
        </p:nvSpPr>
        <p:spPr>
          <a:xfrm>
            <a:off x="3392891" y="3217966"/>
            <a:ext cx="2504461" cy="523220"/>
          </a:xfrm>
          <a:prstGeom prst="rect">
            <a:avLst/>
          </a:prstGeom>
          <a:solidFill>
            <a:sysClr val="window" lastClr="FFFFFF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Photosynthesis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CO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 + H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O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 C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6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H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12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6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 + 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Wingdings"/>
              </a:rPr>
              <a:t>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0DC94F-2ADB-6F4D-A7FB-ACA38CB51BC7}"/>
              </a:ext>
            </a:extLst>
          </p:cNvPr>
          <p:cNvSpPr txBox="1"/>
          <p:nvPr/>
        </p:nvSpPr>
        <p:spPr>
          <a:xfrm>
            <a:off x="1222075" y="6512943"/>
            <a:ext cx="147752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ersl.noaa.gov</a:t>
            </a:r>
          </a:p>
        </p:txBody>
      </p:sp>
    </p:spTree>
    <p:extLst>
      <p:ext uri="{BB962C8B-B14F-4D97-AF65-F5344CB8AC3E}">
        <p14:creationId xmlns:p14="http://schemas.microsoft.com/office/powerpoint/2010/main" val="383142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FBBE3E-C7E0-5542-9499-9EE4F2FE3982}"/>
              </a:ext>
            </a:extLst>
          </p:cNvPr>
          <p:cNvSpPr txBox="1">
            <a:spLocks/>
          </p:cNvSpPr>
          <p:nvPr/>
        </p:nvSpPr>
        <p:spPr>
          <a:xfrm>
            <a:off x="1223418" y="1010993"/>
            <a:ext cx="78150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rgbClr val="1E4E79"/>
                </a:solidFill>
              </a:rPr>
              <a:t>La tendencia a largo plazo muestra un aumento de </a:t>
            </a:r>
            <a:r>
              <a:rPr lang="es-ES" dirty="0" smtClean="0">
                <a:solidFill>
                  <a:srgbClr val="1E4E79"/>
                </a:solidFill>
              </a:rPr>
              <a:t>CO</a:t>
            </a:r>
            <a:r>
              <a:rPr lang="es-ES" baseline="-25000" dirty="0" smtClean="0">
                <a:solidFill>
                  <a:prstClr val="black"/>
                </a:solidFill>
              </a:rPr>
              <a:t>2 </a:t>
            </a:r>
            <a:r>
              <a:rPr lang="es-ES" dirty="0" smtClean="0">
                <a:solidFill>
                  <a:srgbClr val="1E4E79"/>
                </a:solidFill>
              </a:rPr>
              <a:t>de </a:t>
            </a:r>
            <a:r>
              <a:rPr lang="es-ES" dirty="0">
                <a:solidFill>
                  <a:srgbClr val="1E4E79"/>
                </a:solidFill>
              </a:rPr>
              <a:t>1-3 partes por millón por año desde 1958.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E3A43-2F12-BA46-B6C3-2611D71E8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249" y="2222117"/>
            <a:ext cx="5925050" cy="46358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3F678E-967B-EA47-AB57-D37B0BB91193}"/>
              </a:ext>
            </a:extLst>
          </p:cNvPr>
          <p:cNvCxnSpPr/>
          <p:nvPr/>
        </p:nvCxnSpPr>
        <p:spPr>
          <a:xfrm flipV="1">
            <a:off x="3547501" y="3868615"/>
            <a:ext cx="2307102" cy="144897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AB1328-824D-5541-AC56-FD2CCED43632}"/>
              </a:ext>
            </a:extLst>
          </p:cNvPr>
          <p:cNvSpPr txBox="1"/>
          <p:nvPr/>
        </p:nvSpPr>
        <p:spPr>
          <a:xfrm rot="19660497">
            <a:off x="3707234" y="4222338"/>
            <a:ext cx="16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increasing trend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7571-C3D0-8341-AAA9-CEC8108DDACE}"/>
              </a:ext>
            </a:extLst>
          </p:cNvPr>
          <p:cNvSpPr txBox="1"/>
          <p:nvPr/>
        </p:nvSpPr>
        <p:spPr>
          <a:xfrm>
            <a:off x="1223418" y="6516804"/>
            <a:ext cx="147752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ersl.noaa.gov</a:t>
            </a:r>
          </a:p>
        </p:txBody>
      </p:sp>
    </p:spTree>
    <p:extLst>
      <p:ext uri="{BB962C8B-B14F-4D97-AF65-F5344CB8AC3E}">
        <p14:creationId xmlns:p14="http://schemas.microsoft.com/office/powerpoint/2010/main" val="311442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316B43-A8E7-F442-B5A1-385F54126BED}"/>
              </a:ext>
            </a:extLst>
          </p:cNvPr>
          <p:cNvSpPr txBox="1">
            <a:spLocks/>
          </p:cNvSpPr>
          <p:nvPr/>
        </p:nvSpPr>
        <p:spPr>
          <a:xfrm>
            <a:off x="1328928" y="1108364"/>
            <a:ext cx="7461504" cy="1139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Los aumentos del 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 </a:t>
            </a:r>
            <a:r>
              <a:rPr lang="es-ES" dirty="0"/>
              <a:t>atmosférico se deben principalmente a la quema de combustibles fósiles.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E643A-2DFC-2E43-AEC0-6BE2DD12DE5F}"/>
              </a:ext>
            </a:extLst>
          </p:cNvPr>
          <p:cNvSpPr txBox="1"/>
          <p:nvPr/>
        </p:nvSpPr>
        <p:spPr>
          <a:xfrm>
            <a:off x="1150999" y="6488668"/>
            <a:ext cx="247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La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Quere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al. 2016, Figure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7B359-B06E-B549-86AA-1333843CB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44"/>
          <a:stretch/>
        </p:blipFill>
        <p:spPr>
          <a:xfrm>
            <a:off x="1669275" y="2234582"/>
            <a:ext cx="6086192" cy="4002929"/>
          </a:xfrm>
          <a:prstGeom prst="corner">
            <a:avLst>
              <a:gd name="adj1" fmla="val 7021"/>
              <a:gd name="adj2" fmla="val 132575"/>
            </a:avLst>
          </a:prstGeom>
        </p:spPr>
      </p:pic>
      <p:sp>
        <p:nvSpPr>
          <p:cNvPr id="2" name="CuadroTexto 1"/>
          <p:cNvSpPr txBox="1"/>
          <p:nvPr/>
        </p:nvSpPr>
        <p:spPr>
          <a:xfrm>
            <a:off x="6935667" y="2689987"/>
            <a:ext cx="141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solidFill>
                  <a:srgbClr val="5B5B5B"/>
                </a:solidFill>
              </a:rPr>
              <a:t>Combustibles fósiles e industria</a:t>
            </a:r>
            <a:endParaRPr lang="es-AR" sz="1600" dirty="0">
              <a:solidFill>
                <a:srgbClr val="5B5B5B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90768" y="3593054"/>
            <a:ext cx="196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solidFill>
                  <a:srgbClr val="B06E19"/>
                </a:solidFill>
              </a:rPr>
              <a:t>Cambio del uso de la tierra</a:t>
            </a:r>
            <a:endParaRPr lang="es-AR" sz="1600" dirty="0">
              <a:solidFill>
                <a:srgbClr val="B06E19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35667" y="4037841"/>
            <a:ext cx="196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solidFill>
                  <a:srgbClr val="4F9722"/>
                </a:solidFill>
              </a:rPr>
              <a:t>Hundimiento de la tierra</a:t>
            </a:r>
            <a:endParaRPr lang="es-AR" sz="1600" dirty="0">
              <a:solidFill>
                <a:srgbClr val="4F972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35666" y="4696703"/>
            <a:ext cx="1968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solidFill>
                  <a:srgbClr val="209FD2"/>
                </a:solidFill>
              </a:rPr>
              <a:t>Atmósfera</a:t>
            </a:r>
            <a:endParaRPr lang="es-AR" sz="1600" dirty="0">
              <a:solidFill>
                <a:srgbClr val="209FD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935667" y="5384854"/>
            <a:ext cx="196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>
                <a:solidFill>
                  <a:srgbClr val="2360AD"/>
                </a:solidFill>
              </a:rPr>
              <a:t>Hundimiento de los océanos</a:t>
            </a:r>
            <a:endParaRPr lang="es-AR" sz="1600" dirty="0">
              <a:solidFill>
                <a:srgbClr val="2360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47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F8F686-4DB1-3641-9BE9-1757A70BA588}"/>
              </a:ext>
            </a:extLst>
          </p:cNvPr>
          <p:cNvSpPr txBox="1"/>
          <p:nvPr/>
        </p:nvSpPr>
        <p:spPr>
          <a:xfrm>
            <a:off x="1137478" y="1191848"/>
            <a:ext cx="7988796" cy="1029057"/>
          </a:xfrm>
          <a:prstGeom prst="rect">
            <a:avLst/>
          </a:prstGeom>
          <a:noFill/>
        </p:spPr>
        <p:txBody>
          <a:bodyPr wrap="square" rtlCol="0" anchor="t">
            <a:normAutofit fontScale="92500"/>
          </a:bodyPr>
          <a:lstStyle/>
          <a:p>
            <a:pPr defTabSz="914400"/>
            <a:r>
              <a:rPr lang="es-ES" sz="2800" b="1" dirty="0">
                <a:solidFill>
                  <a:srgbClr val="1E4E79"/>
                </a:solidFill>
                <a:latin typeface="Calibri Light" panose="020F0302020204030204"/>
              </a:rPr>
              <a:t>Los combustibles fósiles provienen de material orgánico que fue enterrado y depositado hace millones de años.</a:t>
            </a:r>
            <a:endParaRPr lang="en-US" sz="2800" b="1" dirty="0">
              <a:solidFill>
                <a:srgbClr val="1E4E79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 title="Web Video Player">
                <a:extLst>
                  <a:ext uri="{FF2B5EF4-FFF2-40B4-BE49-F238E27FC236}">
                    <a16:creationId xmlns:a16="http://schemas.microsoft.com/office/drawing/2014/main" id="{1A9BCCD7-2E40-0C4D-B31E-C36353511A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4725071"/>
                  </p:ext>
                </p:extLst>
              </p:nvPr>
            </p:nvGraphicFramePr>
            <p:xfrm>
              <a:off x="1771236" y="2263618"/>
              <a:ext cx="6953250" cy="39147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 title="Web Video Player">
                <a:extLst>
                  <a:ext uri="{FF2B5EF4-FFF2-40B4-BE49-F238E27FC236}">
                    <a16:creationId xmlns:a16="http://schemas.microsoft.com/office/drawing/2014/main" id="{1A9BCCD7-2E40-0C4D-B31E-C36353511A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1236" y="2263618"/>
                <a:ext cx="6953250" cy="391477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3B7383E-127C-1844-9558-4127E5C16FA6}"/>
              </a:ext>
            </a:extLst>
          </p:cNvPr>
          <p:cNvSpPr txBox="1"/>
          <p:nvPr/>
        </p:nvSpPr>
        <p:spPr>
          <a:xfrm>
            <a:off x="1289154" y="6221106"/>
            <a:ext cx="7777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Enlace al video si no se reproduce en </a:t>
            </a:r>
            <a:r>
              <a:rPr lang="es-AR" dirty="0" err="1" smtClean="0"/>
              <a:t>Power</a:t>
            </a:r>
            <a:r>
              <a:rPr lang="es-AR" dirty="0" smtClean="0"/>
              <a:t> Point:</a:t>
            </a:r>
          </a:p>
          <a:p>
            <a:r>
              <a:rPr lang="es-AR" dirty="0" smtClean="0"/>
              <a:t>http://earththeoperatorsmanual.com/feature-video/earth-the-operators-manual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10605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243C12-82CB-8345-887F-F06455A29A16}"/>
              </a:ext>
            </a:extLst>
          </p:cNvPr>
          <p:cNvSpPr txBox="1">
            <a:spLocks/>
          </p:cNvSpPr>
          <p:nvPr/>
        </p:nvSpPr>
        <p:spPr>
          <a:xfrm>
            <a:off x="1328928" y="922495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Los núcleos de hielo atrapan la atmósfera antigua en pequeñas burbujas.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8A3D2-467D-8D42-823E-2CCFC34B1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070" y="2248058"/>
            <a:ext cx="3109362" cy="4144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59899-9DEA-AD46-91A8-9C6D704C49B7}"/>
              </a:ext>
            </a:extLst>
          </p:cNvPr>
          <p:cNvSpPr txBox="1"/>
          <p:nvPr/>
        </p:nvSpPr>
        <p:spPr>
          <a:xfrm>
            <a:off x="5638706" y="6115839"/>
            <a:ext cx="180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Image: Bernhard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Bereiter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0A641-FF27-4C4D-B5E1-05B0BBA9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29" y="2263048"/>
            <a:ext cx="3848813" cy="4189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24215-A8D2-1A42-83A5-679F69F113E5}"/>
              </a:ext>
            </a:extLst>
          </p:cNvPr>
          <p:cNvSpPr txBox="1"/>
          <p:nvPr/>
        </p:nvSpPr>
        <p:spPr>
          <a:xfrm>
            <a:off x="1538229" y="6488668"/>
            <a:ext cx="1843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Niels Bohr Institute</a:t>
            </a:r>
          </a:p>
        </p:txBody>
      </p:sp>
    </p:spTree>
    <p:extLst>
      <p:ext uri="{BB962C8B-B14F-4D97-AF65-F5344CB8AC3E}">
        <p14:creationId xmlns:p14="http://schemas.microsoft.com/office/powerpoint/2010/main" val="165458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243C12-82CB-8345-887F-F06455A29A16}"/>
              </a:ext>
            </a:extLst>
          </p:cNvPr>
          <p:cNvSpPr txBox="1">
            <a:spLocks/>
          </p:cNvSpPr>
          <p:nvPr/>
        </p:nvSpPr>
        <p:spPr>
          <a:xfrm>
            <a:off x="1328928" y="1042415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A partir de los núcleos de hielo, sabemos que el 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 </a:t>
            </a:r>
            <a:r>
              <a:rPr lang="es-ES" dirty="0"/>
              <a:t>atmosférico es más alto hoy que en los últimos 800.000 años.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BD96F-C547-A140-AC96-83E208924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56" y="2335468"/>
            <a:ext cx="6185847" cy="4218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59899-9DEA-AD46-91A8-9C6D704C49B7}"/>
              </a:ext>
            </a:extLst>
          </p:cNvPr>
          <p:cNvSpPr txBox="1"/>
          <p:nvPr/>
        </p:nvSpPr>
        <p:spPr>
          <a:xfrm>
            <a:off x="1150999" y="6518648"/>
            <a:ext cx="279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Jeremy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Shakun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3601930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243C12-82CB-8345-887F-F06455A29A16}"/>
              </a:ext>
            </a:extLst>
          </p:cNvPr>
          <p:cNvSpPr txBox="1">
            <a:spLocks/>
          </p:cNvSpPr>
          <p:nvPr/>
        </p:nvSpPr>
        <p:spPr>
          <a:xfrm>
            <a:off x="1328928" y="922495"/>
            <a:ext cx="7461504" cy="199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El dióxido de carbono es un gas de efecto invernadero. Atrapa el calor en la atmósfera y calienta la Tierra.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59899-9DEA-AD46-91A8-9C6D704C49B7}"/>
              </a:ext>
            </a:extLst>
          </p:cNvPr>
          <p:cNvSpPr txBox="1"/>
          <p:nvPr/>
        </p:nvSpPr>
        <p:spPr>
          <a:xfrm>
            <a:off x="1150999" y="6488668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NASA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84" y="2824535"/>
            <a:ext cx="5785605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27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2DA005-9E42-8646-A784-C315781F68BC}"/>
              </a:ext>
            </a:extLst>
          </p:cNvPr>
          <p:cNvSpPr txBox="1">
            <a:spLocks/>
          </p:cNvSpPr>
          <p:nvPr/>
        </p:nvSpPr>
        <p:spPr>
          <a:xfrm>
            <a:off x="1328928" y="975657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Los aumentos del 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 </a:t>
            </a:r>
            <a:r>
              <a:rPr lang="es-ES" dirty="0"/>
              <a:t>atmosférico han contribuido a un aumento de la temperatura de la Tierra.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097E4-3FE6-154C-B66B-D5432B814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32"/>
          <a:stretch/>
        </p:blipFill>
        <p:spPr>
          <a:xfrm>
            <a:off x="1302407" y="2188565"/>
            <a:ext cx="5669394" cy="4123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39E384-135C-C34C-80F1-A164DD1215F5}"/>
              </a:ext>
            </a:extLst>
          </p:cNvPr>
          <p:cNvSpPr txBox="1"/>
          <p:nvPr/>
        </p:nvSpPr>
        <p:spPr>
          <a:xfrm>
            <a:off x="7054126" y="2353455"/>
            <a:ext cx="2089874" cy="39703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kern="0" dirty="0" smtClean="0">
                <a:solidFill>
                  <a:prstClr val="black"/>
                </a:solidFill>
              </a:rPr>
              <a:t>El término </a:t>
            </a:r>
            <a:r>
              <a:rPr lang="es-AR" b="1" kern="0" dirty="0" smtClean="0">
                <a:solidFill>
                  <a:prstClr val="black"/>
                </a:solidFill>
              </a:rPr>
              <a:t>anomalía de temperatura</a:t>
            </a:r>
            <a:r>
              <a:rPr kumimoji="0" lang="es-AR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Significa una</a:t>
            </a:r>
            <a:r>
              <a:rPr kumimoji="0" lang="es-AR" sz="1800" b="0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desviación de un valor de referencia o promedio a largo plazo, en este caso </a:t>
            </a:r>
            <a:r>
              <a:rPr kumimoji="0" lang="es-AR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1951-1980. Una</a:t>
            </a:r>
            <a:r>
              <a:rPr lang="es-AR" b="1" kern="0" dirty="0">
                <a:solidFill>
                  <a:prstClr val="black"/>
                </a:solidFill>
              </a:rPr>
              <a:t> </a:t>
            </a:r>
            <a:r>
              <a:rPr lang="es-AR" b="1" kern="0" dirty="0" smtClean="0">
                <a:solidFill>
                  <a:prstClr val="black"/>
                </a:solidFill>
              </a:rPr>
              <a:t>anomalía </a:t>
            </a:r>
            <a:r>
              <a:rPr lang="es-AR" kern="0" dirty="0" smtClean="0">
                <a:solidFill>
                  <a:prstClr val="black"/>
                </a:solidFill>
              </a:rPr>
              <a:t>positiva indica que la </a:t>
            </a:r>
            <a:r>
              <a:rPr lang="es-AR" b="1" kern="0" dirty="0" smtClean="0">
                <a:solidFill>
                  <a:prstClr val="black"/>
                </a:solidFill>
              </a:rPr>
              <a:t>temperatura</a:t>
            </a:r>
            <a:r>
              <a:rPr lang="es-AR" kern="0" dirty="0" smtClean="0">
                <a:solidFill>
                  <a:prstClr val="black"/>
                </a:solidFill>
              </a:rPr>
              <a:t> observada fue más cálida que el valor de referencia.</a:t>
            </a:r>
            <a:endParaRPr kumimoji="0" lang="es-AR" sz="1800" b="1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807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6162AC7-1B17-CD47-8ED8-6C396329C49E}"/>
              </a:ext>
            </a:extLst>
          </p:cNvPr>
          <p:cNvSpPr txBox="1">
            <a:spLocks/>
          </p:cNvSpPr>
          <p:nvPr/>
        </p:nvSpPr>
        <p:spPr>
          <a:xfrm>
            <a:off x="1328928" y="953656"/>
            <a:ext cx="7461504" cy="76944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 smtClean="0">
                <a:solidFill>
                  <a:srgbClr val="002060"/>
                </a:solidFill>
              </a:rPr>
              <a:t>General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0A2483-8B8C-A742-AB56-9D8A6DB0A6C7}"/>
              </a:ext>
            </a:extLst>
          </p:cNvPr>
          <p:cNvSpPr txBox="1">
            <a:spLocks/>
          </p:cNvSpPr>
          <p:nvPr/>
        </p:nvSpPr>
        <p:spPr>
          <a:xfrm>
            <a:off x="1328928" y="1631383"/>
            <a:ext cx="7632192" cy="507086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AR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Este módulo…</a:t>
            </a:r>
          </a:p>
          <a:p>
            <a:r>
              <a:rPr lang="es-ES" sz="2500" dirty="0">
                <a:latin typeface="Calibri Light" panose="020F0502020204030204" pitchFamily="34" charset="0"/>
                <a:cs typeface="Calibri Light" panose="020F0502020204030204" pitchFamily="34" charset="0"/>
              </a:rPr>
              <a:t>enseña por qué el carbono es un elemento importante en los ecosistemas y cómo circula a través de los ecosistemas</a:t>
            </a:r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.</a:t>
            </a:r>
          </a:p>
          <a:p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demuestra </a:t>
            </a:r>
            <a:r>
              <a:rPr lang="es-ES" sz="2500" dirty="0">
                <a:latin typeface="Calibri Light" panose="020F0502020204030204" pitchFamily="34" charset="0"/>
                <a:cs typeface="Calibri Light" panose="020F0502020204030204" pitchFamily="34" charset="0"/>
              </a:rPr>
              <a:t>cómo el carbono se almacena y se transfiere entre la biosfera, la </a:t>
            </a:r>
            <a:r>
              <a:rPr lang="es-ES" sz="2500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geosfera</a:t>
            </a:r>
            <a:r>
              <a:rPr lang="es-ES" sz="2500" dirty="0">
                <a:latin typeface="Calibri Light" panose="020F0502020204030204" pitchFamily="34" charset="0"/>
                <a:cs typeface="Calibri Light" panose="020F0502020204030204" pitchFamily="34" charset="0"/>
              </a:rPr>
              <a:t>, la atmósfera y la hidrosfera</a:t>
            </a:r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.</a:t>
            </a:r>
          </a:p>
          <a:p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explica </a:t>
            </a:r>
            <a:r>
              <a:rPr lang="es-ES" sz="2500" dirty="0">
                <a:latin typeface="Calibri Light" panose="020F0502020204030204" pitchFamily="34" charset="0"/>
                <a:cs typeface="Calibri Light" panose="020F0502020204030204" pitchFamily="34" charset="0"/>
              </a:rPr>
              <a:t>cómo los seres humanos han alterado el ciclo natural del carbono, incluidas las tasas de transferencia entre esferas</a:t>
            </a:r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.</a:t>
            </a:r>
          </a:p>
          <a:p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explica </a:t>
            </a:r>
            <a:r>
              <a:rPr lang="es-ES" sz="2500" dirty="0">
                <a:latin typeface="Calibri Light" panose="020F0502020204030204" pitchFamily="34" charset="0"/>
                <a:cs typeface="Calibri Light" panose="020F0502020204030204" pitchFamily="34" charset="0"/>
              </a:rPr>
              <a:t>cómo los aumentos en el </a:t>
            </a:r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CO</a:t>
            </a:r>
            <a:r>
              <a:rPr lang="es-ES" sz="2800" baseline="-25000" dirty="0">
                <a:solidFill>
                  <a:prstClr val="black"/>
                </a:solidFill>
              </a:rPr>
              <a:t>2</a:t>
            </a:r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s-ES" sz="2500" dirty="0">
                <a:latin typeface="Calibri Light" panose="020F0502020204030204" pitchFamily="34" charset="0"/>
                <a:cs typeface="Calibri Light" panose="020F0502020204030204" pitchFamily="34" charset="0"/>
              </a:rPr>
              <a:t>atmosférico impactan al clima</a:t>
            </a:r>
            <a:r>
              <a:rPr lang="es-ES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.</a:t>
            </a:r>
          </a:p>
          <a:p>
            <a:r>
              <a:rPr lang="es-AR" sz="25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Destaca cuatro actividades de aprendizaje introductorias.</a:t>
            </a:r>
            <a:endParaRPr lang="es-AR" sz="2500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91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53271C-1524-C941-8AAE-51F1E5D3AF3D}"/>
              </a:ext>
            </a:extLst>
          </p:cNvPr>
          <p:cNvSpPr txBox="1">
            <a:spLocks/>
          </p:cNvSpPr>
          <p:nvPr/>
        </p:nvSpPr>
        <p:spPr>
          <a:xfrm>
            <a:off x="1328928" y="1199072"/>
            <a:ext cx="7461504" cy="1048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Los aumentos del 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 </a:t>
            </a:r>
            <a:r>
              <a:rPr lang="es-ES" dirty="0"/>
              <a:t>atmosférico han contribuido a un aumento de la temperatura de la Tierra.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A80A7-4F19-BD49-BD66-1A78F9EB787F}"/>
              </a:ext>
            </a:extLst>
          </p:cNvPr>
          <p:cNvSpPr txBox="1"/>
          <p:nvPr/>
        </p:nvSpPr>
        <p:spPr>
          <a:xfrm>
            <a:off x="1150999" y="6476573"/>
            <a:ext cx="2856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Movie: NASA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Scientific Visualization Studio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gistemp2016_5year_full_record_celsius_30fps_1080p.mp4">
            <a:hlinkClick r:id="" action="ppaction://media"/>
            <a:extLst>
              <a:ext uri="{FF2B5EF4-FFF2-40B4-BE49-F238E27FC236}">
                <a16:creationId xmlns:a16="http://schemas.microsoft.com/office/drawing/2014/main" id="{5631A873-6B96-D347-BF9D-54EA65CA3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410" y="2248058"/>
            <a:ext cx="670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DE8133-0400-1E49-8E25-B8FEEBF904DF}"/>
              </a:ext>
            </a:extLst>
          </p:cNvPr>
          <p:cNvSpPr txBox="1">
            <a:spLocks/>
          </p:cNvSpPr>
          <p:nvPr/>
        </p:nvSpPr>
        <p:spPr>
          <a:xfrm>
            <a:off x="1328928" y="1190445"/>
            <a:ext cx="7461504" cy="810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ES" b="0" dirty="0"/>
              <a:t>¿Por qué recopilar datos sobre el ciclo del carbono?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A8BEEB-4F88-634B-9F7B-D7EC6DA015AC}"/>
              </a:ext>
            </a:extLst>
          </p:cNvPr>
          <p:cNvSpPr txBox="1">
            <a:spLocks/>
          </p:cNvSpPr>
          <p:nvPr/>
        </p:nvSpPr>
        <p:spPr>
          <a:xfrm>
            <a:off x="1382941" y="1923983"/>
            <a:ext cx="7492538" cy="1473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s-ES" sz="2200" dirty="0">
                <a:solidFill>
                  <a:prstClr val="black"/>
                </a:solidFill>
              </a:rPr>
              <a:t>El ciclo del carbono ya no </a:t>
            </a:r>
            <a:r>
              <a:rPr lang="es-ES" sz="2200" dirty="0" smtClean="0">
                <a:solidFill>
                  <a:prstClr val="black"/>
                </a:solidFill>
              </a:rPr>
              <a:t>se encuentra equilibrado </a:t>
            </a:r>
            <a:r>
              <a:rPr lang="es-ES" sz="2200" dirty="0">
                <a:solidFill>
                  <a:prstClr val="black"/>
                </a:solidFill>
              </a:rPr>
              <a:t>debido a las actividades humanas, específicamente </a:t>
            </a:r>
            <a:r>
              <a:rPr lang="es-ES" sz="2200" dirty="0" smtClean="0">
                <a:solidFill>
                  <a:prstClr val="black"/>
                </a:solidFill>
              </a:rPr>
              <a:t>la </a:t>
            </a:r>
            <a:r>
              <a:rPr lang="es-ES" sz="2200" dirty="0">
                <a:solidFill>
                  <a:prstClr val="black"/>
                </a:solidFill>
              </a:rPr>
              <a:t>quema de combustibles fósiles y </a:t>
            </a:r>
            <a:r>
              <a:rPr lang="es-ES" sz="2200" dirty="0" smtClean="0">
                <a:solidFill>
                  <a:prstClr val="black"/>
                </a:solidFill>
              </a:rPr>
              <a:t>el cambio </a:t>
            </a:r>
            <a:r>
              <a:rPr lang="es-ES" sz="2200" dirty="0">
                <a:solidFill>
                  <a:prstClr val="black"/>
                </a:solidFill>
              </a:rPr>
              <a:t>de uso de la tierra. Las concentraciones de CO</a:t>
            </a:r>
            <a:r>
              <a:rPr lang="es-ES" sz="2200" baseline="-25000" dirty="0">
                <a:solidFill>
                  <a:prstClr val="black"/>
                </a:solidFill>
              </a:rPr>
              <a:t>2</a:t>
            </a:r>
            <a:r>
              <a:rPr lang="es-ES" sz="2200" dirty="0">
                <a:solidFill>
                  <a:prstClr val="black"/>
                </a:solidFill>
              </a:rPr>
              <a:t> en la atmósfera son más de un 40% más altas que el rango natural durante los últimos 800.000 años.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780E0-0868-AB46-923B-00ABAE6088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800" y="3472071"/>
            <a:ext cx="6091759" cy="29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06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D3B97E-74C1-D446-9C7E-CAF37536A448}"/>
              </a:ext>
            </a:extLst>
          </p:cNvPr>
          <p:cNvSpPr txBox="1">
            <a:spLocks/>
          </p:cNvSpPr>
          <p:nvPr/>
        </p:nvSpPr>
        <p:spPr>
          <a:xfrm>
            <a:off x="1328928" y="1061049"/>
            <a:ext cx="7461504" cy="84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ES" b="0" dirty="0"/>
              <a:t>¿Por qué recopilar datos sobre el ciclo del carbono?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F73647-C485-1D43-87CB-0347A508435C}"/>
              </a:ext>
            </a:extLst>
          </p:cNvPr>
          <p:cNvSpPr txBox="1">
            <a:spLocks/>
          </p:cNvSpPr>
          <p:nvPr/>
        </p:nvSpPr>
        <p:spPr>
          <a:xfrm>
            <a:off x="1382941" y="1908992"/>
            <a:ext cx="7492538" cy="225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0000"/>
              </a:lnSpc>
              <a:buNone/>
              <a:defRPr/>
            </a:pPr>
            <a:r>
              <a:rPr lang="es-ES" sz="2200" dirty="0">
                <a:solidFill>
                  <a:prstClr val="black"/>
                </a:solidFill>
              </a:rPr>
              <a:t>La última vez en la historia de la Tierra, los niveles de </a:t>
            </a:r>
            <a:r>
              <a:rPr lang="es-ES" sz="2200" dirty="0" smtClean="0">
                <a:solidFill>
                  <a:prstClr val="black"/>
                </a:solidFill>
              </a:rPr>
              <a:t>CO</a:t>
            </a:r>
            <a:r>
              <a:rPr lang="es-ES" sz="2200" baseline="-25000" dirty="0">
                <a:solidFill>
                  <a:prstClr val="black"/>
                </a:solidFill>
              </a:rPr>
              <a:t>2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>
                <a:solidFill>
                  <a:prstClr val="black"/>
                </a:solidFill>
              </a:rPr>
              <a:t>fueron tan altos fue hace más de 3 millones de años, durante el Período Cálido del Plioceno medio. El aumento de </a:t>
            </a:r>
            <a:r>
              <a:rPr lang="es-ES" sz="2200" dirty="0" smtClean="0">
                <a:solidFill>
                  <a:prstClr val="black"/>
                </a:solidFill>
              </a:rPr>
              <a:t>CO</a:t>
            </a:r>
            <a:r>
              <a:rPr lang="es-ES" sz="2200" baseline="-25000" dirty="0">
                <a:solidFill>
                  <a:prstClr val="black"/>
                </a:solidFill>
              </a:rPr>
              <a:t>2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>
                <a:solidFill>
                  <a:prstClr val="black"/>
                </a:solidFill>
              </a:rPr>
              <a:t>atmosférico se produjo durante miles de años. El nivel del mar era de 5 a 20 m más alto, las temperaturas globales del aire eran 4 ° C más cálidas y las temperaturas globales de la superficie del mar eran 2 ° C más cálidas. Hoy, estamos aumentando el </a:t>
            </a:r>
            <a:r>
              <a:rPr lang="es-ES" sz="2200" dirty="0" smtClean="0">
                <a:solidFill>
                  <a:prstClr val="black"/>
                </a:solidFill>
              </a:rPr>
              <a:t>CO</a:t>
            </a:r>
            <a:r>
              <a:rPr lang="es-ES" sz="2200" baseline="-25000" dirty="0">
                <a:solidFill>
                  <a:prstClr val="black"/>
                </a:solidFill>
              </a:rPr>
              <a:t>2</a:t>
            </a:r>
            <a:r>
              <a:rPr lang="es-ES" sz="2200" dirty="0" smtClean="0">
                <a:solidFill>
                  <a:prstClr val="black"/>
                </a:solidFill>
              </a:rPr>
              <a:t> </a:t>
            </a:r>
            <a:r>
              <a:rPr lang="es-ES" sz="2200" dirty="0">
                <a:solidFill>
                  <a:prstClr val="black"/>
                </a:solidFill>
              </a:rPr>
              <a:t>atmosférico a un ritmo más rápido de lo que jamás hayamos visto en el registro geológico.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99B06-3BC6-EE42-BBD9-56E3E9C7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955" y="4167266"/>
            <a:ext cx="3882454" cy="23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4C596D1-F320-764F-8DD1-637A321F6BD7}"/>
              </a:ext>
            </a:extLst>
          </p:cNvPr>
          <p:cNvSpPr txBox="1">
            <a:spLocks/>
          </p:cNvSpPr>
          <p:nvPr/>
        </p:nvSpPr>
        <p:spPr>
          <a:xfrm>
            <a:off x="1328928" y="1069674"/>
            <a:ext cx="7461504" cy="862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ES" dirty="0"/>
              <a:t>¿Por qué recopilar datos sobre el ciclo del carbono?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0FE075-7A9A-5D4F-93DA-4D8DDD7D7C26}"/>
              </a:ext>
            </a:extLst>
          </p:cNvPr>
          <p:cNvSpPr txBox="1">
            <a:spLocks/>
          </p:cNvSpPr>
          <p:nvPr/>
        </p:nvSpPr>
        <p:spPr>
          <a:xfrm>
            <a:off x="1382941" y="1864023"/>
            <a:ext cx="7492538" cy="1817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s-ES" sz="2200" dirty="0">
                <a:solidFill>
                  <a:prstClr val="black"/>
                </a:solidFill>
              </a:rPr>
              <a:t>Los científicos recopilan datos del ciclo del carbono para comprender cómo responderán los ecosistemas terrestres a temperaturas más cálidas y CO</a:t>
            </a:r>
            <a:r>
              <a:rPr lang="es-ES" sz="2200" baseline="-25000" dirty="0">
                <a:solidFill>
                  <a:prstClr val="black"/>
                </a:solidFill>
              </a:rPr>
              <a:t>2</a:t>
            </a:r>
            <a:r>
              <a:rPr lang="es-ES" sz="2200" dirty="0">
                <a:solidFill>
                  <a:prstClr val="black"/>
                </a:solidFill>
              </a:rPr>
              <a:t> más alto. Los datos del ciclo del carbono recopilados con GLOBE contribuirán a comprender mejor la relación entre el almacenamiento de carbono en las plantas y el clima de la superficie.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872C6-5733-1940-9647-EAEDF93DEC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843" y="3702856"/>
            <a:ext cx="3770287" cy="2836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79200-06C1-6C4A-92AE-DF1B85C4EE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032" y="4162652"/>
            <a:ext cx="3194105" cy="1916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94A1E0-2A18-714C-A456-5D01A686C071}"/>
              </a:ext>
            </a:extLst>
          </p:cNvPr>
          <p:cNvSpPr txBox="1"/>
          <p:nvPr/>
        </p:nvSpPr>
        <p:spPr>
          <a:xfrm>
            <a:off x="1596843" y="6538913"/>
            <a:ext cx="1815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GLOBE UCAR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AF386-50C7-174E-BA32-41AD114BF596}"/>
              </a:ext>
            </a:extLst>
          </p:cNvPr>
          <p:cNvSpPr txBox="1"/>
          <p:nvPr/>
        </p:nvSpPr>
        <p:spPr>
          <a:xfrm>
            <a:off x="5581032" y="6079115"/>
            <a:ext cx="2785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Czech Republic Carbon Cycle Team</a:t>
            </a:r>
          </a:p>
        </p:txBody>
      </p:sp>
    </p:spTree>
    <p:extLst>
      <p:ext uri="{BB962C8B-B14F-4D97-AF65-F5344CB8AC3E}">
        <p14:creationId xmlns:p14="http://schemas.microsoft.com/office/powerpoint/2010/main" val="2869794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31DBBF-BB84-8247-A493-B7EE2078EFA2}"/>
              </a:ext>
            </a:extLst>
          </p:cNvPr>
          <p:cNvSpPr txBox="1">
            <a:spLocks/>
          </p:cNvSpPr>
          <p:nvPr/>
        </p:nvSpPr>
        <p:spPr>
          <a:xfrm>
            <a:off x="1328928" y="945561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ES" dirty="0"/>
              <a:t>¡Tus medidas pueden ayudar a los científicos! Ellos pueden: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898EDC-85B9-634F-BAB5-41E9DA142D2E}"/>
              </a:ext>
            </a:extLst>
          </p:cNvPr>
          <p:cNvSpPr txBox="1">
            <a:spLocks/>
          </p:cNvSpPr>
          <p:nvPr/>
        </p:nvSpPr>
        <p:spPr>
          <a:xfrm>
            <a:off x="1382941" y="2197712"/>
            <a:ext cx="7492538" cy="4357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ct val="100000"/>
              </a:lnSpc>
              <a:buFont typeface="Calibri Light" panose="020F0302020204030204"/>
              <a:buAutoNum type="arabicPeriod"/>
              <a:defRPr/>
            </a:pPr>
            <a:r>
              <a:rPr lang="es-ES" sz="3600" dirty="0">
                <a:solidFill>
                  <a:prstClr val="black"/>
                </a:solidFill>
              </a:rPr>
              <a:t>ayudar a los científicos locales a ver cómo los cambios en el paisaje están afectando el almacenamiento de carbono en su región.</a:t>
            </a:r>
          </a:p>
          <a:p>
            <a:pPr marL="457200" lvl="0" indent="-457200">
              <a:lnSpc>
                <a:spcPct val="100000"/>
              </a:lnSpc>
              <a:buFont typeface="Calibri Light" panose="020F0302020204030204"/>
              <a:buAutoNum type="arabicPeriod"/>
              <a:defRPr/>
            </a:pPr>
            <a:r>
              <a:rPr lang="es-ES" sz="3600" dirty="0">
                <a:solidFill>
                  <a:prstClr val="black"/>
                </a:solidFill>
              </a:rPr>
              <a:t>ayudar a los científicos a mejorar las estimaciones sobre el terreno del almacenamiento actual de carbono.</a:t>
            </a:r>
          </a:p>
          <a:p>
            <a:pPr marL="457200" lvl="0" indent="-457200">
              <a:lnSpc>
                <a:spcPct val="100000"/>
              </a:lnSpc>
              <a:buFont typeface="Calibri Light" panose="020F0302020204030204"/>
              <a:buAutoNum type="arabicPeriod"/>
              <a:defRPr/>
            </a:pPr>
            <a:r>
              <a:rPr lang="es-ES" sz="3600" dirty="0">
                <a:solidFill>
                  <a:prstClr val="black"/>
                </a:solidFill>
              </a:rPr>
              <a:t>utilizarse como método de validación para estimaciones satelitales del almacenamiento de carbono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21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94443F-FC64-1B4F-9CDF-7094A6ED31A9}"/>
              </a:ext>
            </a:extLst>
          </p:cNvPr>
          <p:cNvSpPr txBox="1">
            <a:spLocks/>
          </p:cNvSpPr>
          <p:nvPr/>
        </p:nvSpPr>
        <p:spPr>
          <a:xfrm>
            <a:off x="1382941" y="1998932"/>
            <a:ext cx="7492538" cy="48590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010" indent="0">
              <a:lnSpc>
                <a:spcPct val="120000"/>
              </a:lnSpc>
              <a:buNone/>
              <a:defRPr/>
            </a:pPr>
            <a:r>
              <a:rPr lang="es-ES" sz="2400" b="1" dirty="0">
                <a:solidFill>
                  <a:prstClr val="black"/>
                </a:solidFill>
              </a:rPr>
              <a:t>Los materiales del ciclo del carbono de GLOBE incluyen actividades de aprendizaje que presentan a los estudiantes el pensamiento sistémico, el carbono y el ciclo del carbono</a:t>
            </a:r>
            <a:r>
              <a:rPr lang="es-ES" sz="2400" b="1" dirty="0" smtClean="0">
                <a:solidFill>
                  <a:prstClr val="black"/>
                </a:solidFill>
              </a:rPr>
              <a:t>.</a:t>
            </a:r>
          </a:p>
          <a:p>
            <a:pPr marL="461010" indent="0">
              <a:lnSpc>
                <a:spcPct val="120000"/>
              </a:lnSpc>
              <a:buNone/>
              <a:defRPr/>
            </a:pPr>
            <a:r>
              <a:rPr lang="es-ES" sz="2400" b="1" dirty="0" smtClean="0">
                <a:solidFill>
                  <a:prstClr val="black"/>
                </a:solidFill>
              </a:rPr>
              <a:t>Si </a:t>
            </a:r>
            <a:r>
              <a:rPr lang="es-ES" sz="2400" b="1" dirty="0">
                <a:solidFill>
                  <a:prstClr val="black"/>
                </a:solidFill>
              </a:rPr>
              <a:t>estos conceptos son nuevos para sus estudiantes, se recomienda encarecidamente antes de realizar protocolos de campo o actividades de modelado. Las actividades incluyen</a:t>
            </a:r>
            <a:r>
              <a:rPr lang="es-ES" sz="2400" b="1" dirty="0" smtClean="0">
                <a:solidFill>
                  <a:prstClr val="black"/>
                </a:solidFill>
              </a:rPr>
              <a:t>:</a:t>
            </a:r>
          </a:p>
          <a:p>
            <a:pPr marL="918210" indent="-4572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sz="2200" b="1" dirty="0">
                <a:solidFill>
                  <a:prstClr val="black"/>
                </a:solidFill>
              </a:rPr>
              <a:t>Simulación de clip de papel</a:t>
            </a:r>
            <a:r>
              <a:rPr lang="es-ES" sz="2200" dirty="0">
                <a:solidFill>
                  <a:prstClr val="black"/>
                </a:solidFill>
              </a:rPr>
              <a:t>: introducción al pensamiento sistémico y al uso del 'modelo de 1 </a:t>
            </a:r>
            <a:r>
              <a:rPr lang="es-ES" sz="2200" dirty="0" smtClean="0">
                <a:solidFill>
                  <a:prstClr val="black"/>
                </a:solidFill>
              </a:rPr>
              <a:t>caja‘</a:t>
            </a:r>
          </a:p>
          <a:p>
            <a:pPr marL="918210" indent="-4572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sz="2200" b="1" dirty="0" smtClean="0">
                <a:solidFill>
                  <a:prstClr val="black"/>
                </a:solidFill>
              </a:rPr>
              <a:t>Historia </a:t>
            </a:r>
            <a:r>
              <a:rPr lang="es-ES" sz="2200" b="1" dirty="0">
                <a:solidFill>
                  <a:prstClr val="black"/>
                </a:solidFill>
              </a:rPr>
              <a:t>de aventuras del ciclo del carbono</a:t>
            </a:r>
            <a:r>
              <a:rPr lang="es-ES" sz="2200" dirty="0">
                <a:solidFill>
                  <a:prstClr val="black"/>
                </a:solidFill>
              </a:rPr>
              <a:t>: sigue un átomo de carbono a través del ciclo del </a:t>
            </a:r>
            <a:r>
              <a:rPr lang="es-ES" sz="2200" dirty="0" smtClean="0">
                <a:solidFill>
                  <a:prstClr val="black"/>
                </a:solidFill>
              </a:rPr>
              <a:t>carbono</a:t>
            </a:r>
          </a:p>
          <a:p>
            <a:pPr marL="918210" indent="-4572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sz="2200" b="1" dirty="0" smtClean="0">
                <a:solidFill>
                  <a:prstClr val="black"/>
                </a:solidFill>
              </a:rPr>
              <a:t>Juego de viajes de carbono</a:t>
            </a:r>
            <a:r>
              <a:rPr lang="es-ES" sz="2200" dirty="0" smtClean="0">
                <a:solidFill>
                  <a:prstClr val="black"/>
                </a:solidFill>
              </a:rPr>
              <a:t>: </a:t>
            </a:r>
            <a:r>
              <a:rPr lang="es-ES" sz="2200" dirty="0">
                <a:solidFill>
                  <a:prstClr val="black"/>
                </a:solidFill>
              </a:rPr>
              <a:t>sigue un átomo de carbono mientras viaja a través de las reservas de carbono de la Tierra</a:t>
            </a:r>
            <a:r>
              <a:rPr lang="es-ES" sz="2200" dirty="0" smtClean="0">
                <a:solidFill>
                  <a:prstClr val="black"/>
                </a:solidFill>
              </a:rPr>
              <a:t>.</a:t>
            </a:r>
          </a:p>
          <a:p>
            <a:pPr marL="918210" indent="-4572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s-ES" sz="2200" b="1" dirty="0" smtClean="0">
                <a:solidFill>
                  <a:prstClr val="black"/>
                </a:solidFill>
              </a:rPr>
              <a:t>Introducción </a:t>
            </a:r>
            <a:r>
              <a:rPr lang="es-ES" sz="2200" b="1" dirty="0">
                <a:solidFill>
                  <a:prstClr val="black"/>
                </a:solidFill>
              </a:rPr>
              <a:t>al carbono global</a:t>
            </a:r>
            <a:r>
              <a:rPr lang="es-ES" sz="2200" dirty="0">
                <a:solidFill>
                  <a:prstClr val="black"/>
                </a:solidFill>
              </a:rPr>
              <a:t>: aprenda los conceptos básicos del ciclo del carbono a través de diagramas</a:t>
            </a:r>
            <a:endParaRPr lang="en-US" sz="2200" dirty="0" smtClean="0">
              <a:solidFill>
                <a:prstClr val="black"/>
              </a:solidFill>
            </a:endParaRPr>
          </a:p>
          <a:p>
            <a:pPr marL="457200" indent="-457200">
              <a:lnSpc>
                <a:spcPct val="120000"/>
              </a:lnSpc>
              <a:buFont typeface="Calibri Light" panose="020F0302020204030204"/>
              <a:buAutoNum type="arabicPeriod" startAt="3"/>
              <a:defRPr/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645024-62EB-D640-B3C3-DF38ED3193D0}"/>
              </a:ext>
            </a:extLst>
          </p:cNvPr>
          <p:cNvSpPr txBox="1">
            <a:spLocks/>
          </p:cNvSpPr>
          <p:nvPr/>
        </p:nvSpPr>
        <p:spPr>
          <a:xfrm>
            <a:off x="1328928" y="945561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AR" dirty="0" smtClean="0"/>
              <a:t>Actividades introductorias</a:t>
            </a:r>
            <a:endParaRPr kumimoji="0" lang="es-AR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854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94443F-FC64-1B4F-9CDF-7094A6ED31A9}"/>
              </a:ext>
            </a:extLst>
          </p:cNvPr>
          <p:cNvSpPr txBox="1">
            <a:spLocks/>
          </p:cNvSpPr>
          <p:nvPr/>
        </p:nvSpPr>
        <p:spPr>
          <a:xfrm>
            <a:off x="1382941" y="1998932"/>
            <a:ext cx="7492538" cy="4494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None/>
              <a:defRPr/>
            </a:pPr>
            <a:r>
              <a:rPr kumimoji="0" lang="es-AR" sz="32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  <a:hlinkClick r:id="rId2"/>
              </a:rPr>
              <a:t>Simulación de clip de papel</a:t>
            </a:r>
            <a:r>
              <a:rPr kumimoji="0" lang="es-AR" sz="3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  <a:hlinkClick r:id="rId2"/>
              </a:rPr>
              <a:t> </a:t>
            </a:r>
            <a:r>
              <a:rPr kumimoji="0" lang="es-AR" sz="3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- </a:t>
            </a:r>
            <a:r>
              <a:rPr lang="es-ES" sz="3200" dirty="0">
                <a:solidFill>
                  <a:prstClr val="black"/>
                </a:solidFill>
              </a:rPr>
              <a:t>Introducción al pensamiento sistémico (60 minutos + 30 extensión de matemáticas)</a:t>
            </a:r>
            <a:r>
              <a:rPr kumimoji="0" lang="es-AR" sz="3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.</a:t>
            </a:r>
            <a:endParaRPr kumimoji="0" lang="es-AR" sz="2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461010" marR="0" lvl="0" indent="0" algn="l" defTabSz="914400" rtl="0" eaLnBrk="1" fontAlgn="auto" latinLnBrk="0" hangingPunct="1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200" b="0" i="0" u="sng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Resultados</a:t>
            </a:r>
            <a:r>
              <a:rPr kumimoji="0" lang="es-AR" sz="2200" b="0" i="0" u="sng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 de los estudiantes</a:t>
            </a:r>
            <a:r>
              <a:rPr kumimoji="0" lang="es-AR" sz="2200" b="0" i="0" u="sng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:</a:t>
            </a:r>
            <a:endParaRPr kumimoji="0" lang="es-AR" sz="22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80391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Simular un sistema básico</a:t>
            </a:r>
            <a:endParaRPr kumimoji="0" lang="es-AR" sz="2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80391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Recopilar, registrar y analizar datos</a:t>
            </a:r>
            <a:endParaRPr kumimoji="0" lang="es-AR" sz="2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803910" lvl="0" indent="-342900">
              <a:lnSpc>
                <a:spcPct val="120000"/>
              </a:lnSpc>
              <a:defRPr/>
            </a:pPr>
            <a:r>
              <a:rPr lang="es-ES" sz="2200" dirty="0" smtClean="0">
                <a:solidFill>
                  <a:prstClr val="black"/>
                </a:solidFill>
              </a:rPr>
              <a:t>Crear </a:t>
            </a:r>
            <a:r>
              <a:rPr lang="es-ES" sz="2200" dirty="0">
                <a:solidFill>
                  <a:prstClr val="black"/>
                </a:solidFill>
              </a:rPr>
              <a:t>un modelo de 1 caja para aprender los términos del sistema y el </a:t>
            </a:r>
            <a:r>
              <a:rPr lang="es-ES" sz="2200" dirty="0" smtClean="0">
                <a:solidFill>
                  <a:prstClr val="black"/>
                </a:solidFill>
              </a:rPr>
              <a:t>modelado</a:t>
            </a:r>
            <a:endParaRPr kumimoji="0" lang="es-AR" sz="28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80391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Manipular</a:t>
            </a:r>
            <a:r>
              <a:rPr kumimoji="0" lang="es-AR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 variables para obtener un resultado esperado</a:t>
            </a:r>
            <a:endParaRPr kumimoji="0" lang="es-AR" sz="22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46101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2200" b="0" i="0" u="sng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Materiales:</a:t>
            </a:r>
          </a:p>
          <a:p>
            <a:pPr marL="80391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22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Para la simulación: clips de papel, campana, letreros</a:t>
            </a:r>
            <a:r>
              <a:rPr kumimoji="0" lang="es-AR" sz="22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t> y roles</a:t>
            </a:r>
            <a:endParaRPr kumimoji="0" lang="es-AR" sz="2200" b="0" i="1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803910" lvl="0" indent="-342900">
              <a:lnSpc>
                <a:spcPct val="120000"/>
              </a:lnSpc>
              <a:defRPr/>
            </a:pPr>
            <a:r>
              <a:rPr lang="es-ES" sz="2200" dirty="0">
                <a:solidFill>
                  <a:prstClr val="black"/>
                </a:solidFill>
              </a:rPr>
              <a:t>Tabla de datos de clase (papel O .</a:t>
            </a:r>
            <a:r>
              <a:rPr lang="es-ES" sz="2200" dirty="0" err="1">
                <a:solidFill>
                  <a:prstClr val="black"/>
                </a:solidFill>
              </a:rPr>
              <a:t>xls</a:t>
            </a:r>
            <a:r>
              <a:rPr lang="es-ES" sz="2200" dirty="0">
                <a:solidFill>
                  <a:prstClr val="black"/>
                </a:solidFill>
              </a:rPr>
              <a:t>) y proyector Y / O pizarra / papel grande con marcadores</a:t>
            </a:r>
            <a:endParaRPr kumimoji="0" lang="es-AR" sz="2200" b="0" i="1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803910" lvl="0" indent="-342900">
              <a:lnSpc>
                <a:spcPct val="120000"/>
              </a:lnSpc>
              <a:defRPr/>
            </a:pPr>
            <a:r>
              <a:rPr lang="es-ES" sz="2200" i="1" dirty="0">
                <a:solidFill>
                  <a:prstClr val="black"/>
                </a:solidFill>
              </a:rPr>
              <a:t>Hojas de trabajo para estudiantes y tabla de datos de simulación de clips</a:t>
            </a:r>
            <a:endParaRPr kumimoji="0" lang="es-AR" sz="2800" b="0" i="1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46101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AR" sz="2200" b="0" i="0" u="none" strike="noStrike" kern="120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 Light" panose="020F0302020204030204"/>
              <a:buAutoNum type="arabicPeriod" startAt="3"/>
              <a:tabLst/>
              <a:defRPr/>
            </a:pPr>
            <a:endParaRPr kumimoji="0" lang="es-AR" sz="2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  <p:pic>
        <p:nvPicPr>
          <p:cNvPr id="2" name="Picture 2" descr="A close up of a clip&#10;&#10;Description generated with high confidence">
            <a:extLst>
              <a:ext uri="{FF2B5EF4-FFF2-40B4-BE49-F238E27FC236}">
                <a16:creationId xmlns:a16="http://schemas.microsoft.com/office/drawing/2014/main" id="{EA33234E-32C3-40C9-82F1-5C23D639C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085" y="1104900"/>
            <a:ext cx="1287453" cy="9749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645024-62EB-D640-B3C3-DF38ED3193D0}"/>
              </a:ext>
            </a:extLst>
          </p:cNvPr>
          <p:cNvSpPr txBox="1">
            <a:spLocks/>
          </p:cNvSpPr>
          <p:nvPr/>
        </p:nvSpPr>
        <p:spPr>
          <a:xfrm>
            <a:off x="1328928" y="945561"/>
            <a:ext cx="7461504" cy="1053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AR" dirty="0" smtClean="0"/>
              <a:t>Actividades introductorias</a:t>
            </a:r>
            <a:endParaRPr kumimoji="0" lang="es-AR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1985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3E66B-22C9-1142-B137-D82ED8105AD7}"/>
              </a:ext>
            </a:extLst>
          </p:cNvPr>
          <p:cNvSpPr txBox="1">
            <a:spLocks/>
          </p:cNvSpPr>
          <p:nvPr/>
        </p:nvSpPr>
        <p:spPr>
          <a:xfrm>
            <a:off x="1328928" y="945561"/>
            <a:ext cx="7461504" cy="882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dirty="0" smtClean="0"/>
              <a:t>¿Qué es un sistema</a:t>
            </a:r>
            <a:r>
              <a:rPr kumimoji="0" lang="es-AR" sz="3600" b="1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  <a:t>?</a:t>
            </a:r>
            <a:endParaRPr kumimoji="0" lang="es-AR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BD6BC-54DB-6147-AF8C-12454013D56F}"/>
              </a:ext>
            </a:extLst>
          </p:cNvPr>
          <p:cNvSpPr txBox="1">
            <a:spLocks/>
          </p:cNvSpPr>
          <p:nvPr/>
        </p:nvSpPr>
        <p:spPr>
          <a:xfrm>
            <a:off x="1382713" y="1968910"/>
            <a:ext cx="7445979" cy="10757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700" b="1" dirty="0"/>
              <a:t>Definición: Conjunto de partes interconectadas que funcionan como un todo complejo, a través del cual circula la materia y fluye la energía.</a:t>
            </a:r>
            <a:endParaRPr lang="es-AR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CA6-BFA1-C944-841E-CC53DE021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924" y="3185603"/>
            <a:ext cx="2391508" cy="2407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963A3-51C4-9A45-8007-F5D9AC7EDE76}"/>
              </a:ext>
            </a:extLst>
          </p:cNvPr>
          <p:cNvSpPr txBox="1"/>
          <p:nvPr/>
        </p:nvSpPr>
        <p:spPr>
          <a:xfrm>
            <a:off x="1382713" y="3194265"/>
            <a:ext cx="4833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¿Por qué GLOBE utiliza un enfoque de "pensamiento sistémico" para comprender el ciclo del carbono?</a:t>
            </a:r>
            <a:endParaRPr lang="es-AR" b="1" dirty="0" smtClean="0"/>
          </a:p>
          <a:p>
            <a:r>
              <a:rPr lang="es-ES" dirty="0"/>
              <a:t>1. Los sistemas son un concepto unificador importante en todo el plan de estudios K-12.</a:t>
            </a:r>
          </a:p>
          <a:p>
            <a:r>
              <a:rPr lang="es-ES" dirty="0"/>
              <a:t>2. El ciclo real del carbono es extremadamente complicado. Simplificarlo como un sistema que se centra en los elementos más importantes puede ayudarnos a comprender por qué está cambiando la atmósfera y cómo se verá en el futuro.</a:t>
            </a:r>
            <a:endParaRPr lang="es-A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325F0-6E28-6A43-9EA6-913F13AD0313}"/>
              </a:ext>
            </a:extLst>
          </p:cNvPr>
          <p:cNvSpPr txBox="1"/>
          <p:nvPr/>
        </p:nvSpPr>
        <p:spPr>
          <a:xfrm>
            <a:off x="5286571" y="5855145"/>
            <a:ext cx="377704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i="1" dirty="0" smtClean="0"/>
              <a:t>**Utilice la </a:t>
            </a:r>
            <a:r>
              <a:rPr lang="es-AR" i="1" dirty="0" smtClean="0">
                <a:hlinkClick r:id="rId3"/>
              </a:rPr>
              <a:t>Plantilla del Modelo de </a:t>
            </a:r>
            <a:r>
              <a:rPr lang="es-AR" i="1" dirty="0" err="1" smtClean="0">
                <a:hlinkClick r:id="rId3"/>
              </a:rPr>
              <a:t>F</a:t>
            </a:r>
            <a:r>
              <a:rPr lang="es-AR" i="1" dirty="0" err="1" smtClean="0">
                <a:hlinkClick r:id="rId3"/>
              </a:rPr>
              <a:t>rayer</a:t>
            </a:r>
            <a:r>
              <a:rPr lang="es-AR" i="1" dirty="0" smtClean="0"/>
              <a:t> para ayudar a sus estudiantes a definir la palabra “sistema”</a:t>
            </a:r>
            <a:endParaRPr lang="es-AR" i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712DA7-EAFA-D441-B594-784D91F09A5C}"/>
              </a:ext>
            </a:extLst>
          </p:cNvPr>
          <p:cNvCxnSpPr>
            <a:stCxn id="7" idx="0"/>
            <a:endCxn id="5" idx="2"/>
          </p:cNvCxnSpPr>
          <p:nvPr/>
        </p:nvCxnSpPr>
        <p:spPr>
          <a:xfrm flipV="1">
            <a:off x="7175092" y="5593162"/>
            <a:ext cx="419586" cy="261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054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94443F-FC64-1B4F-9CDF-7094A6ED31A9}"/>
              </a:ext>
            </a:extLst>
          </p:cNvPr>
          <p:cNvSpPr txBox="1">
            <a:spLocks/>
          </p:cNvSpPr>
          <p:nvPr/>
        </p:nvSpPr>
        <p:spPr>
          <a:xfrm>
            <a:off x="1382713" y="1968910"/>
            <a:ext cx="7445979" cy="18044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-12700">
              <a:lnSpc>
                <a:spcPct val="110000"/>
              </a:lnSpc>
              <a:buNone/>
              <a:defRPr/>
            </a:pPr>
            <a:r>
              <a:rPr lang="es-ES" sz="2000" dirty="0">
                <a:solidFill>
                  <a:prstClr val="black"/>
                </a:solidFill>
              </a:rPr>
              <a:t>El modelo de 1 caja representa un componente individual de un sistema. Introduce conceptos como entradas, salidas y tiempo de residencia y muestra cómo estos pueden producir patrones particulares de cambio a lo largo del tiempo.</a:t>
            </a:r>
          </a:p>
          <a:p>
            <a:pPr marL="12700" indent="-12700">
              <a:lnSpc>
                <a:spcPct val="110000"/>
              </a:lnSpc>
              <a:buNone/>
              <a:defRPr/>
            </a:pPr>
            <a:r>
              <a:rPr lang="es-ES" sz="2000" dirty="0">
                <a:solidFill>
                  <a:prstClr val="black"/>
                </a:solidFill>
              </a:rPr>
              <a:t>En las actividades de aprendizaje del ciclo del carbono de GLOBE, los estudiantes usan el modelo de una caja para diagramar y manipular el movimiento de la materia a través de los sistemas.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645024-62EB-D640-B3C3-DF38ED3193D0}"/>
              </a:ext>
            </a:extLst>
          </p:cNvPr>
          <p:cNvSpPr txBox="1">
            <a:spLocks/>
          </p:cNvSpPr>
          <p:nvPr/>
        </p:nvSpPr>
        <p:spPr>
          <a:xfrm>
            <a:off x="1328927" y="1165114"/>
            <a:ext cx="7789407" cy="931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dirty="0"/>
              <a:t>Modelado de sistemas con el modelo de 1 caja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477ED7-7CB8-45FF-8AF8-5960E8398DF1}"/>
              </a:ext>
            </a:extLst>
          </p:cNvPr>
          <p:cNvSpPr/>
          <p:nvPr/>
        </p:nvSpPr>
        <p:spPr>
          <a:xfrm>
            <a:off x="3619500" y="4038009"/>
            <a:ext cx="2497896" cy="1454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2620F02-D16C-48CE-A727-5F04826F183D}"/>
              </a:ext>
            </a:extLst>
          </p:cNvPr>
          <p:cNvCxnSpPr/>
          <p:nvPr/>
        </p:nvCxnSpPr>
        <p:spPr>
          <a:xfrm>
            <a:off x="6115050" y="4793080"/>
            <a:ext cx="1397876" cy="12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0AF2A1C-6E30-4515-904A-BD69ABE241A4}"/>
              </a:ext>
            </a:extLst>
          </p:cNvPr>
          <p:cNvSpPr txBox="1"/>
          <p:nvPr/>
        </p:nvSpPr>
        <p:spPr>
          <a:xfrm>
            <a:off x="1250830" y="3885609"/>
            <a:ext cx="236867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/>
              <a:t>Flujo de entrada</a:t>
            </a:r>
          </a:p>
          <a:p>
            <a:pPr algn="ctr"/>
            <a:r>
              <a:rPr lang="es-ES" dirty="0"/>
              <a:t>(por unidad de tiempo)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4FC96-CE60-4809-A240-EB0C74AD7D7D}"/>
              </a:ext>
            </a:extLst>
          </p:cNvPr>
          <p:cNvSpPr txBox="1"/>
          <p:nvPr/>
        </p:nvSpPr>
        <p:spPr>
          <a:xfrm>
            <a:off x="5562601" y="5114334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/>
              <a:t>Flujo de salida</a:t>
            </a:r>
          </a:p>
          <a:p>
            <a:pPr algn="ctr"/>
            <a:r>
              <a:rPr lang="es-ES" dirty="0"/>
              <a:t>(por unidad de tiempo)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E8FB9-57E2-47CF-AA58-330E32D039BD}"/>
              </a:ext>
            </a:extLst>
          </p:cNvPr>
          <p:cNvSpPr txBox="1"/>
          <p:nvPr/>
        </p:nvSpPr>
        <p:spPr>
          <a:xfrm>
            <a:off x="3494432" y="457716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/>
              <a:t>Pileta</a:t>
            </a:r>
            <a:endParaRPr lang="en-US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6F7C6D-C473-4D7B-B420-93C8EA603E20}"/>
              </a:ext>
            </a:extLst>
          </p:cNvPr>
          <p:cNvCxnSpPr>
            <a:cxnSpLocks/>
          </p:cNvCxnSpPr>
          <p:nvPr/>
        </p:nvCxnSpPr>
        <p:spPr>
          <a:xfrm>
            <a:off x="2209785" y="4793079"/>
            <a:ext cx="1397876" cy="12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A329A7-C67D-4EED-AAE2-FF86114AA0B6}"/>
              </a:ext>
            </a:extLst>
          </p:cNvPr>
          <p:cNvSpPr txBox="1"/>
          <p:nvPr/>
        </p:nvSpPr>
        <p:spPr>
          <a:xfrm>
            <a:off x="3487282" y="6004539"/>
            <a:ext cx="5632588" cy="7080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2000" i="1" dirty="0"/>
              <a:t>* Una piscina también se puede denominar stock o depósito, un flujo también se puede denominar flujo.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98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94443F-FC64-1B4F-9CDF-7094A6ED31A9}"/>
              </a:ext>
            </a:extLst>
          </p:cNvPr>
          <p:cNvSpPr txBox="1">
            <a:spLocks/>
          </p:cNvSpPr>
          <p:nvPr/>
        </p:nvSpPr>
        <p:spPr>
          <a:xfrm>
            <a:off x="1395413" y="1915775"/>
            <a:ext cx="7475122" cy="15493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  <a:defRPr/>
            </a:pPr>
            <a:r>
              <a:rPr lang="es-ES" sz="3200" dirty="0">
                <a:solidFill>
                  <a:prstClr val="black"/>
                </a:solidFill>
              </a:rPr>
              <a:t>El modelo de 1 caja se puede utilizar para representar muchos sistemas diferentes</a:t>
            </a:r>
            <a:r>
              <a:rPr lang="es-ES" sz="3200" dirty="0" smtClean="0">
                <a:solidFill>
                  <a:prstClr val="black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s-ES" sz="2000" u="sng" dirty="0"/>
              <a:t>En la simulación de la fábrica de clips para comprender los componentes de un sistema:</a:t>
            </a:r>
            <a:endParaRPr lang="es-AR" sz="2200" b="0" u="none" strike="noStrike" kern="1200" cap="none" spc="0" baseline="0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645024-62EB-D640-B3C3-DF38ED3193D0}"/>
              </a:ext>
            </a:extLst>
          </p:cNvPr>
          <p:cNvSpPr txBox="1">
            <a:spLocks/>
          </p:cNvSpPr>
          <p:nvPr/>
        </p:nvSpPr>
        <p:spPr>
          <a:xfrm>
            <a:off x="1328928" y="1084682"/>
            <a:ext cx="7815072" cy="831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dirty="0"/>
              <a:t>Modelado de sistemas con el modelo de 1 caja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477ED7-7CB8-45FF-8AF8-5960E8398DF1}"/>
              </a:ext>
            </a:extLst>
          </p:cNvPr>
          <p:cNvSpPr/>
          <p:nvPr/>
        </p:nvSpPr>
        <p:spPr>
          <a:xfrm>
            <a:off x="3988076" y="3463373"/>
            <a:ext cx="1938062" cy="1174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2620F02-D16C-48CE-A727-5F04826F183D}"/>
              </a:ext>
            </a:extLst>
          </p:cNvPr>
          <p:cNvCxnSpPr/>
          <p:nvPr/>
        </p:nvCxnSpPr>
        <p:spPr>
          <a:xfrm>
            <a:off x="5929761" y="3998668"/>
            <a:ext cx="1397876" cy="12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0AF2A1C-6E30-4515-904A-BD69ABE241A4}"/>
              </a:ext>
            </a:extLst>
          </p:cNvPr>
          <p:cNvSpPr txBox="1"/>
          <p:nvPr/>
        </p:nvSpPr>
        <p:spPr>
          <a:xfrm>
            <a:off x="2200134" y="3398675"/>
            <a:ext cx="201640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Producción</a:t>
            </a:r>
          </a:p>
          <a:p>
            <a:pPr algn="ctr"/>
            <a:endParaRPr lang="es-A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4FC96-CE60-4809-A240-EB0C74AD7D7D}"/>
              </a:ext>
            </a:extLst>
          </p:cNvPr>
          <p:cNvSpPr txBox="1"/>
          <p:nvPr/>
        </p:nvSpPr>
        <p:spPr>
          <a:xfrm>
            <a:off x="5778779" y="4169355"/>
            <a:ext cx="177413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Compras</a:t>
            </a:r>
            <a:endParaRPr lang="es-A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E8FB9-57E2-47CF-AA58-330E32D039BD}"/>
              </a:ext>
            </a:extLst>
          </p:cNvPr>
          <p:cNvSpPr txBox="1"/>
          <p:nvPr/>
        </p:nvSpPr>
        <p:spPr>
          <a:xfrm>
            <a:off x="3989319" y="3588647"/>
            <a:ext cx="1941857" cy="8318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400" dirty="0"/>
              <a:t>Inventario de la tienda</a:t>
            </a:r>
            <a:endParaRPr lang="es-AR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3559F1-E20B-408B-B210-6C0AFCE742CD}"/>
              </a:ext>
            </a:extLst>
          </p:cNvPr>
          <p:cNvSpPr/>
          <p:nvPr/>
        </p:nvSpPr>
        <p:spPr>
          <a:xfrm>
            <a:off x="4010025" y="5483500"/>
            <a:ext cx="1938062" cy="1174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FB6679-6696-4C30-9BC2-3D2333F57912}"/>
              </a:ext>
            </a:extLst>
          </p:cNvPr>
          <p:cNvCxnSpPr>
            <a:cxnSpLocks/>
          </p:cNvCxnSpPr>
          <p:nvPr/>
        </p:nvCxnSpPr>
        <p:spPr>
          <a:xfrm>
            <a:off x="5953124" y="6026425"/>
            <a:ext cx="1397876" cy="12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471306-87D5-4457-BE8E-844105976CDA}"/>
              </a:ext>
            </a:extLst>
          </p:cNvPr>
          <p:cNvSpPr txBox="1"/>
          <p:nvPr/>
        </p:nvSpPr>
        <p:spPr>
          <a:xfrm>
            <a:off x="2238375" y="5485466"/>
            <a:ext cx="201640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Fotosíntesis</a:t>
            </a:r>
          </a:p>
          <a:p>
            <a:pPr algn="ctr"/>
            <a:endParaRPr lang="es-A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30F56-67DF-4E06-8DA2-A13C08AF604B}"/>
              </a:ext>
            </a:extLst>
          </p:cNvPr>
          <p:cNvSpPr txBox="1"/>
          <p:nvPr/>
        </p:nvSpPr>
        <p:spPr>
          <a:xfrm>
            <a:off x="5800725" y="6188351"/>
            <a:ext cx="177413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Respiración</a:t>
            </a:r>
            <a:endParaRPr lang="es-A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BB75E9-C701-4700-954A-9A1678997BBB}"/>
              </a:ext>
            </a:extLst>
          </p:cNvPr>
          <p:cNvSpPr txBox="1"/>
          <p:nvPr/>
        </p:nvSpPr>
        <p:spPr>
          <a:xfrm>
            <a:off x="3996592" y="5685783"/>
            <a:ext cx="194185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400" dirty="0"/>
              <a:t>Piscina de plantas</a:t>
            </a:r>
            <a:endParaRPr lang="es-A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05DB5-D4E8-4BE8-BE4F-6D04A0FE7DDA}"/>
              </a:ext>
            </a:extLst>
          </p:cNvPr>
          <p:cNvSpPr txBox="1"/>
          <p:nvPr/>
        </p:nvSpPr>
        <p:spPr>
          <a:xfrm>
            <a:off x="1395413" y="4826000"/>
            <a:ext cx="630513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u="sng" dirty="0">
                <a:latin typeface="Calibri Light"/>
              </a:rPr>
              <a:t>O para modelar partes del ciclo global del carbono:</a:t>
            </a:r>
            <a:endParaRPr lang="es-AR" u="sng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5CDDF1-D6D5-4234-8247-FCA6720832B4}"/>
              </a:ext>
            </a:extLst>
          </p:cNvPr>
          <p:cNvCxnSpPr>
            <a:cxnSpLocks/>
          </p:cNvCxnSpPr>
          <p:nvPr/>
        </p:nvCxnSpPr>
        <p:spPr>
          <a:xfrm>
            <a:off x="2590980" y="3998668"/>
            <a:ext cx="1397876" cy="12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3F3364-9F57-41E5-9FE7-5D50DC7FBE96}"/>
              </a:ext>
            </a:extLst>
          </p:cNvPr>
          <p:cNvCxnSpPr>
            <a:cxnSpLocks/>
          </p:cNvCxnSpPr>
          <p:nvPr/>
        </p:nvCxnSpPr>
        <p:spPr>
          <a:xfrm>
            <a:off x="2579604" y="6019237"/>
            <a:ext cx="14630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08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ADD5-E838-6740-9A92-CC7B79F52F48}"/>
              </a:ext>
            </a:extLst>
          </p:cNvPr>
          <p:cNvSpPr txBox="1">
            <a:spLocks/>
          </p:cNvSpPr>
          <p:nvPr/>
        </p:nvSpPr>
        <p:spPr>
          <a:xfrm>
            <a:off x="1328928" y="959071"/>
            <a:ext cx="7461504" cy="76944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 smtClean="0">
                <a:solidFill>
                  <a:srgbClr val="002060"/>
                </a:solidFill>
              </a:rPr>
              <a:t>Objetivos del aprendizaje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F67B4-EF9E-0744-97F8-6B96B0F4C499}"/>
              </a:ext>
            </a:extLst>
          </p:cNvPr>
          <p:cNvSpPr txBox="1">
            <a:spLocks/>
          </p:cNvSpPr>
          <p:nvPr/>
        </p:nvSpPr>
        <p:spPr>
          <a:xfrm>
            <a:off x="1328927" y="1910686"/>
            <a:ext cx="7676009" cy="481078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Después de completar este módulo, podrá:</a:t>
            </a:r>
          </a:p>
          <a:p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Diagramar los principales depósitos y flujos del ciclo del carbono a escala global.</a:t>
            </a:r>
          </a:p>
          <a:p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proporcionar ejemplos del papel de los seres humanos en el ciclo global del carbono.</a:t>
            </a:r>
          </a:p>
          <a:p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explicar cómo el carbono se almacena y se transmite entre los seres vivos y no vivos en los ecosistemas terrestres.</a:t>
            </a:r>
          </a:p>
          <a:p>
            <a:r>
              <a:rPr lang="es-ES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describir </a:t>
            </a: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dos formas en que las condiciones ambientales impactan los flujos de carbono a través de los ecosistemas.</a:t>
            </a:r>
          </a:p>
          <a:p>
            <a:pPr marL="0" indent="0">
              <a:buNone/>
            </a:pPr>
            <a:endParaRPr lang="es-E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Tiempo estimado para completar el módulo: 2 horas</a:t>
            </a:r>
            <a:endParaRPr lang="es-AR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52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53559F1-E20B-408B-B210-6C0AFCE742CD}"/>
              </a:ext>
            </a:extLst>
          </p:cNvPr>
          <p:cNvSpPr/>
          <p:nvPr/>
        </p:nvSpPr>
        <p:spPr>
          <a:xfrm>
            <a:off x="6176567" y="5562359"/>
            <a:ext cx="1938062" cy="1174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BB75E9-C701-4700-954A-9A1678997BBB}"/>
              </a:ext>
            </a:extLst>
          </p:cNvPr>
          <p:cNvSpPr txBox="1"/>
          <p:nvPr/>
        </p:nvSpPr>
        <p:spPr>
          <a:xfrm>
            <a:off x="6178374" y="5745233"/>
            <a:ext cx="194185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400" dirty="0" smtClean="0"/>
              <a:t>Piscina de plantas</a:t>
            </a:r>
            <a:endParaRPr lang="es-AR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94443F-FC64-1B4F-9CDF-7094A6ED31A9}"/>
              </a:ext>
            </a:extLst>
          </p:cNvPr>
          <p:cNvSpPr txBox="1">
            <a:spLocks/>
          </p:cNvSpPr>
          <p:nvPr/>
        </p:nvSpPr>
        <p:spPr>
          <a:xfrm>
            <a:off x="1322863" y="2286154"/>
            <a:ext cx="7704878" cy="10261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-12700">
              <a:lnSpc>
                <a:spcPct val="120000"/>
              </a:lnSpc>
              <a:buNone/>
              <a:defRPr/>
            </a:pPr>
            <a:r>
              <a:rPr lang="es-ES" sz="1800" dirty="0">
                <a:solidFill>
                  <a:prstClr val="black"/>
                </a:solidFill>
              </a:rPr>
              <a:t>Juntar muchas cajas (grupos) y flechas (flujos) le permite modelar el movimiento de la materia a través de sistemas más complejos. Por ejemplo, el siguiente modelo muestra el movimiento del carbono a través de la atmósfera, el suelo y las reservas de plantas del ciclo del carbono:</a:t>
            </a:r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645024-62EB-D640-B3C3-DF38ED3193D0}"/>
              </a:ext>
            </a:extLst>
          </p:cNvPr>
          <p:cNvSpPr txBox="1">
            <a:spLocks/>
          </p:cNvSpPr>
          <p:nvPr/>
        </p:nvSpPr>
        <p:spPr>
          <a:xfrm>
            <a:off x="1322863" y="1061602"/>
            <a:ext cx="78150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dirty="0"/>
              <a:t>Al juntar muchos 'Modelos de 1 caja' se crea un </a:t>
            </a:r>
            <a:r>
              <a:rPr lang="es-ES" u="sng" dirty="0"/>
              <a:t>modelo de caja y flecha </a:t>
            </a:r>
            <a:r>
              <a:rPr lang="es-ES" dirty="0"/>
              <a:t>que muestra cómo se conectan los componentes individuales de un sistema completo.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477ED7-7CB8-45FF-8AF8-5960E8398DF1}"/>
              </a:ext>
            </a:extLst>
          </p:cNvPr>
          <p:cNvSpPr/>
          <p:nvPr/>
        </p:nvSpPr>
        <p:spPr>
          <a:xfrm>
            <a:off x="4516784" y="3411014"/>
            <a:ext cx="1938062" cy="1174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2620F02-D16C-48CE-A727-5F04826F183D}"/>
              </a:ext>
            </a:extLst>
          </p:cNvPr>
          <p:cNvCxnSpPr/>
          <p:nvPr/>
        </p:nvCxnSpPr>
        <p:spPr>
          <a:xfrm>
            <a:off x="5543501" y="4600634"/>
            <a:ext cx="855615" cy="969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0AF2A1C-6E30-4515-904A-BD69ABE241A4}"/>
              </a:ext>
            </a:extLst>
          </p:cNvPr>
          <p:cNvSpPr txBox="1"/>
          <p:nvPr/>
        </p:nvSpPr>
        <p:spPr>
          <a:xfrm>
            <a:off x="2430809" y="4345734"/>
            <a:ext cx="201640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Respiración del suelo</a:t>
            </a:r>
            <a:endParaRPr lang="es-A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4FC96-CE60-4809-A240-EB0C74AD7D7D}"/>
              </a:ext>
            </a:extLst>
          </p:cNvPr>
          <p:cNvSpPr txBox="1"/>
          <p:nvPr/>
        </p:nvSpPr>
        <p:spPr>
          <a:xfrm>
            <a:off x="4709396" y="5522832"/>
            <a:ext cx="155437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Caída de basura</a:t>
            </a:r>
            <a:endParaRPr lang="es-A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E8FB9-57E2-47CF-AA58-330E32D039BD}"/>
              </a:ext>
            </a:extLst>
          </p:cNvPr>
          <p:cNvSpPr txBox="1"/>
          <p:nvPr/>
        </p:nvSpPr>
        <p:spPr>
          <a:xfrm>
            <a:off x="4516784" y="3553889"/>
            <a:ext cx="194185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400" dirty="0" smtClean="0"/>
              <a:t>Piscina de la atmósfera</a:t>
            </a:r>
            <a:endParaRPr lang="es-AR" sz="2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FB6679-6696-4C30-9BC2-3D2333F57912}"/>
              </a:ext>
            </a:extLst>
          </p:cNvPr>
          <p:cNvCxnSpPr>
            <a:cxnSpLocks/>
          </p:cNvCxnSpPr>
          <p:nvPr/>
        </p:nvCxnSpPr>
        <p:spPr>
          <a:xfrm flipH="1" flipV="1">
            <a:off x="4895781" y="6135157"/>
            <a:ext cx="1281528" cy="3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471306-87D5-4457-BE8E-844105976CDA}"/>
              </a:ext>
            </a:extLst>
          </p:cNvPr>
          <p:cNvSpPr txBox="1"/>
          <p:nvPr/>
        </p:nvSpPr>
        <p:spPr>
          <a:xfrm>
            <a:off x="4195813" y="4876261"/>
            <a:ext cx="201640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Fotosíntesis</a:t>
            </a:r>
            <a:endParaRPr lang="es-AR" dirty="0" smtClean="0"/>
          </a:p>
          <a:p>
            <a:pPr algn="ctr"/>
            <a:endParaRPr lang="es-A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30F56-67DF-4E06-8DA2-A13C08AF604B}"/>
              </a:ext>
            </a:extLst>
          </p:cNvPr>
          <p:cNvSpPr txBox="1"/>
          <p:nvPr/>
        </p:nvSpPr>
        <p:spPr>
          <a:xfrm>
            <a:off x="6964707" y="4552676"/>
            <a:ext cx="1774135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dirty="0" smtClean="0"/>
              <a:t>Respiración vegetal</a:t>
            </a:r>
            <a:endParaRPr lang="es-AR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5CDDF1-D6D5-4234-8247-FCA6720832B4}"/>
              </a:ext>
            </a:extLst>
          </p:cNvPr>
          <p:cNvCxnSpPr>
            <a:cxnSpLocks/>
          </p:cNvCxnSpPr>
          <p:nvPr/>
        </p:nvCxnSpPr>
        <p:spPr>
          <a:xfrm flipV="1">
            <a:off x="3867328" y="4075859"/>
            <a:ext cx="632333" cy="1486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3F3364-9F57-41E5-9FE7-5D50DC7FBE96}"/>
              </a:ext>
            </a:extLst>
          </p:cNvPr>
          <p:cNvCxnSpPr>
            <a:cxnSpLocks/>
          </p:cNvCxnSpPr>
          <p:nvPr/>
        </p:nvCxnSpPr>
        <p:spPr>
          <a:xfrm flipH="1" flipV="1">
            <a:off x="6473505" y="3951528"/>
            <a:ext cx="865489" cy="15629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30DA223-1C72-48C4-966C-4C476B39CD22}"/>
              </a:ext>
            </a:extLst>
          </p:cNvPr>
          <p:cNvSpPr/>
          <p:nvPr/>
        </p:nvSpPr>
        <p:spPr>
          <a:xfrm>
            <a:off x="2909496" y="5556131"/>
            <a:ext cx="1938062" cy="1174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660788-0184-4475-A51B-EC65C736B15C}"/>
              </a:ext>
            </a:extLst>
          </p:cNvPr>
          <p:cNvSpPr txBox="1"/>
          <p:nvPr/>
        </p:nvSpPr>
        <p:spPr>
          <a:xfrm>
            <a:off x="2919020" y="5745233"/>
            <a:ext cx="194185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AR" sz="2400" dirty="0" smtClean="0"/>
              <a:t>Piscina de suelo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621550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703C-DC16-EE47-AB32-44F6B62B1C69}"/>
              </a:ext>
            </a:extLst>
          </p:cNvPr>
          <p:cNvSpPr txBox="1">
            <a:spLocks/>
          </p:cNvSpPr>
          <p:nvPr/>
        </p:nvSpPr>
        <p:spPr>
          <a:xfrm>
            <a:off x="1382941" y="1998932"/>
            <a:ext cx="7492538" cy="44946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AR" sz="3200" b="1" dirty="0" smtClean="0">
                <a:hlinkClick r:id="rId2"/>
              </a:rPr>
              <a:t>Historias de aventuras del ciclo de carbono </a:t>
            </a:r>
            <a:r>
              <a:rPr lang="es-AR" sz="3200" dirty="0" smtClean="0"/>
              <a:t>– </a:t>
            </a:r>
            <a:r>
              <a:rPr lang="es-ES" sz="3200" dirty="0"/>
              <a:t>sigue un átomo de carbono a través del ciclo del carbono en una historia de aventuras </a:t>
            </a:r>
            <a:r>
              <a:rPr lang="es-ES" sz="3200" dirty="0" smtClean="0"/>
              <a:t>auto guiada </a:t>
            </a:r>
            <a:r>
              <a:rPr lang="es-ES" sz="3200" dirty="0"/>
              <a:t>(60-90 minutos</a:t>
            </a:r>
            <a:r>
              <a:rPr lang="es-ES" sz="3200" dirty="0" smtClean="0"/>
              <a:t>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AR" sz="2200" u="sng" dirty="0" smtClean="0"/>
              <a:t>Resultados de los estudiantes:</a:t>
            </a:r>
          </a:p>
          <a:p>
            <a:pPr marL="803910" indent="-342900"/>
            <a:r>
              <a:rPr lang="es-ES" sz="2200" dirty="0"/>
              <a:t>Enumere los principales depósitos y flujos del ciclo del carbono.</a:t>
            </a:r>
            <a:endParaRPr lang="es-AR" sz="2200" dirty="0" smtClean="0"/>
          </a:p>
          <a:p>
            <a:pPr marL="803910" indent="-342900"/>
            <a:r>
              <a:rPr lang="es-ES" sz="2200" dirty="0"/>
              <a:t>Diagramar el ciclo del carbono usando modelos de caja y </a:t>
            </a:r>
            <a:r>
              <a:rPr lang="es-ES" sz="2200" dirty="0" smtClean="0"/>
              <a:t>flecha</a:t>
            </a:r>
          </a:p>
          <a:p>
            <a:pPr marL="803910" indent="-342900"/>
            <a:r>
              <a:rPr lang="es-ES" sz="2200" dirty="0"/>
              <a:t>Describir qué componentes del ciclo del carbono lo convierten en un sistema. </a:t>
            </a:r>
            <a:r>
              <a:rPr lang="es-AR" sz="2200" dirty="0" smtClean="0"/>
              <a:t>  </a:t>
            </a:r>
          </a:p>
          <a:p>
            <a:pPr marL="461010" indent="0">
              <a:buNone/>
            </a:pPr>
            <a:r>
              <a:rPr lang="es-AR" sz="2200" u="sng" dirty="0" smtClean="0"/>
              <a:t>Materiales:</a:t>
            </a:r>
          </a:p>
          <a:p>
            <a:pPr marL="803910" indent="-342900"/>
            <a:r>
              <a:rPr lang="es-AR" sz="2200" i="1" dirty="0"/>
              <a:t>Folletos </a:t>
            </a:r>
            <a:r>
              <a:rPr lang="es-AR" sz="2200" i="1" dirty="0" smtClean="0"/>
              <a:t>de la Historia de aventuras del ciclo de carbono </a:t>
            </a:r>
            <a:r>
              <a:rPr lang="es-AR" sz="2200" i="1" dirty="0"/>
              <a:t>(uno por alumno o pareja)</a:t>
            </a:r>
            <a:endParaRPr lang="es-AR" sz="2200" i="1" dirty="0" smtClean="0"/>
          </a:p>
          <a:p>
            <a:pPr marL="803910" indent="-342900"/>
            <a:r>
              <a:rPr lang="es-ES" sz="2200" i="1" dirty="0"/>
              <a:t>Tabla </a:t>
            </a:r>
            <a:r>
              <a:rPr lang="es-ES" sz="2200" i="1" dirty="0" smtClean="0"/>
              <a:t>del </a:t>
            </a:r>
            <a:r>
              <a:rPr lang="es-ES" sz="2200" i="1" dirty="0"/>
              <a:t>v</a:t>
            </a:r>
            <a:r>
              <a:rPr lang="es-ES" sz="2200" i="1" dirty="0" smtClean="0"/>
              <a:t>iaje </a:t>
            </a:r>
            <a:r>
              <a:rPr lang="es-ES" sz="2200" i="1" dirty="0"/>
              <a:t>a la historia de carbono(una por alumno o pareja)</a:t>
            </a:r>
            <a:endParaRPr lang="es-AR" sz="2200" i="1" dirty="0" smtClean="0"/>
          </a:p>
          <a:p>
            <a:pPr marL="803910" indent="-342900"/>
            <a:r>
              <a:rPr lang="es-ES" sz="2200" dirty="0"/>
              <a:t>Pizarra blanca, pizarra, papel grande o retroproyector y marcadores / tiza</a:t>
            </a:r>
            <a:endParaRPr lang="es-AR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F71B7C-CD42-EC40-B02D-EBF505B58DDA}"/>
              </a:ext>
            </a:extLst>
          </p:cNvPr>
          <p:cNvSpPr txBox="1">
            <a:spLocks/>
          </p:cNvSpPr>
          <p:nvPr/>
        </p:nvSpPr>
        <p:spPr>
          <a:xfrm>
            <a:off x="1328928" y="945561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dirty="0" smtClean="0"/>
              <a:t>Actividades introductorias</a:t>
            </a:r>
            <a:endParaRPr kumimoji="0" lang="es-AR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2" name="Picture 4" descr="carbon atom ">
            <a:extLst>
              <a:ext uri="{FF2B5EF4-FFF2-40B4-BE49-F238E27FC236}">
                <a16:creationId xmlns:a16="http://schemas.microsoft.com/office/drawing/2014/main" id="{28283D8D-D1D9-448D-94DC-2FB5F728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839" y="3062377"/>
            <a:ext cx="1089481" cy="10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6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5FBBC-8D41-C24D-A012-2D3866DE2E11}"/>
              </a:ext>
            </a:extLst>
          </p:cNvPr>
          <p:cNvSpPr txBox="1">
            <a:spLocks/>
          </p:cNvSpPr>
          <p:nvPr/>
        </p:nvSpPr>
        <p:spPr>
          <a:xfrm>
            <a:off x="1382941" y="1998932"/>
            <a:ext cx="7492538" cy="48590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AR" sz="3200" b="1" dirty="0" smtClean="0">
                <a:hlinkClick r:id="rId2"/>
              </a:rPr>
              <a:t>Juego de viajes del carbono </a:t>
            </a:r>
            <a:r>
              <a:rPr lang="es-AR" sz="3200" dirty="0" smtClean="0"/>
              <a:t>– </a:t>
            </a:r>
            <a:r>
              <a:rPr lang="es-ES" sz="3200" dirty="0"/>
              <a:t>tira los dados para determinar el destino de un átomo de carbono mientras viaja a través de las reservas de carbono de la Tierra (60-120 min</a:t>
            </a:r>
            <a:r>
              <a:rPr lang="es-ES" sz="3200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2200" u="sng" dirty="0"/>
              <a:t>Resultados de los estudiantes: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Investigue una reserva de carbono específica y preséntela a sus compañeros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Enumere todos los principales depósitos y flujos del ciclo global del carbono.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Definir el tiempo de residencia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Compara y contrasta el ciclo del carbono antes y después de 1700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2200" u="sng" dirty="0"/>
              <a:t>Materiales: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Recursos sobre el ciclo del carbono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Hojas grandes de papel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Instrucciones y señales de la </a:t>
            </a:r>
            <a:r>
              <a:rPr lang="es-ES" sz="2000" i="1" dirty="0"/>
              <a:t>estación de ciclo de carbono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Tabla de viaje (1 por alumno)</a:t>
            </a:r>
          </a:p>
          <a:p>
            <a:pPr lvl="1">
              <a:lnSpc>
                <a:spcPct val="120000"/>
              </a:lnSpc>
            </a:pPr>
            <a:r>
              <a:rPr lang="es-ES" sz="2000" dirty="0"/>
              <a:t>1 dado de seis caras por estudiante o estación</a:t>
            </a:r>
            <a:endParaRPr lang="es-A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2F5A-D3E0-7745-9482-7C57C0BA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47" y="5133454"/>
            <a:ext cx="1422400" cy="1422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E50EA5-0268-AE49-B574-4DFDA619099F}"/>
              </a:ext>
            </a:extLst>
          </p:cNvPr>
          <p:cNvSpPr txBox="1">
            <a:spLocks/>
          </p:cNvSpPr>
          <p:nvPr/>
        </p:nvSpPr>
        <p:spPr>
          <a:xfrm>
            <a:off x="1328928" y="945561"/>
            <a:ext cx="7461504" cy="1053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  <a:t>Actividades Introductorias</a:t>
            </a:r>
            <a:endParaRPr kumimoji="0" lang="es-AR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9294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CA9FA9-1CDF-AB41-8508-E6A85BB79F1E}"/>
              </a:ext>
            </a:extLst>
          </p:cNvPr>
          <p:cNvSpPr txBox="1">
            <a:spLocks/>
          </p:cNvSpPr>
          <p:nvPr/>
        </p:nvSpPr>
        <p:spPr>
          <a:xfrm>
            <a:off x="1328928" y="1046094"/>
            <a:ext cx="7461504" cy="713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charset="0"/>
                <a:ea typeface="+mj-ea"/>
                <a:cs typeface="+mj-cs"/>
              </a:rPr>
              <a:t>Actividades introductorias</a:t>
            </a:r>
            <a:endParaRPr kumimoji="0" lang="es-A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B8DC2-0E9C-0D46-9FF8-7F31569F7594}"/>
              </a:ext>
            </a:extLst>
          </p:cNvPr>
          <p:cNvSpPr txBox="1">
            <a:spLocks/>
          </p:cNvSpPr>
          <p:nvPr/>
        </p:nvSpPr>
        <p:spPr>
          <a:xfrm>
            <a:off x="1382940" y="1876100"/>
            <a:ext cx="7407491" cy="4498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s-AR" sz="2400" b="1" dirty="0">
                <a:solidFill>
                  <a:prstClr val="black"/>
                </a:solidFill>
                <a:hlinkClick r:id="rId2"/>
              </a:rPr>
              <a:t>Conociendo el carbono global </a:t>
            </a:r>
            <a:r>
              <a:rPr kumimoji="0" lang="es-AR" sz="24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angal" panose="02040503050203030202" pitchFamily="18" charset="0"/>
              </a:rPr>
              <a:t>–</a:t>
            </a: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s-ES" sz="2400" dirty="0">
                <a:solidFill>
                  <a:prstClr val="black"/>
                </a:solidFill>
              </a:rPr>
              <a:t>aprender los conceptos básicos del ciclo del carbono a través de diagramas (70-100 min)</a:t>
            </a:r>
            <a:endParaRPr kumimoji="0" lang="es-A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</a:endParaRPr>
          </a:p>
          <a:p>
            <a:pPr marL="461010" lvl="0" indent="0">
              <a:buNone/>
              <a:defRPr/>
            </a:pPr>
            <a:r>
              <a:rPr lang="es-ES" sz="1500" u="sng" dirty="0">
                <a:solidFill>
                  <a:prstClr val="black"/>
                </a:solidFill>
              </a:rPr>
              <a:t>Resultados de los estudiantes:</a:t>
            </a:r>
          </a:p>
          <a:p>
            <a:pPr marL="746760" indent="-285750">
              <a:defRPr/>
            </a:pPr>
            <a:r>
              <a:rPr lang="es-ES" sz="1500" dirty="0">
                <a:solidFill>
                  <a:prstClr val="black"/>
                </a:solidFill>
              </a:rPr>
              <a:t>Crea diagramas de sistemas complejos</a:t>
            </a:r>
          </a:p>
          <a:p>
            <a:pPr marL="746760" indent="-285750">
              <a:defRPr/>
            </a:pPr>
            <a:r>
              <a:rPr lang="es-ES" sz="1500" dirty="0">
                <a:solidFill>
                  <a:prstClr val="black"/>
                </a:solidFill>
              </a:rPr>
              <a:t>Conceptualizar 1 </a:t>
            </a:r>
            <a:r>
              <a:rPr lang="es-ES" sz="1500" dirty="0" err="1">
                <a:solidFill>
                  <a:prstClr val="black"/>
                </a:solidFill>
              </a:rPr>
              <a:t>Pg</a:t>
            </a:r>
            <a:r>
              <a:rPr lang="es-ES" sz="1500" dirty="0">
                <a:solidFill>
                  <a:prstClr val="black"/>
                </a:solidFill>
              </a:rPr>
              <a:t> de carbono</a:t>
            </a:r>
          </a:p>
          <a:p>
            <a:pPr marL="746760" indent="-285750">
              <a:defRPr/>
            </a:pPr>
            <a:r>
              <a:rPr lang="es-ES" sz="1500" dirty="0">
                <a:solidFill>
                  <a:prstClr val="black"/>
                </a:solidFill>
              </a:rPr>
              <a:t>Describe por qué el ciclo del carbono no está en equilibrio</a:t>
            </a:r>
            <a:r>
              <a:rPr lang="es-ES" sz="1500" u="sng" dirty="0" smtClean="0">
                <a:solidFill>
                  <a:prstClr val="black"/>
                </a:solidFill>
              </a:rPr>
              <a:t>.</a:t>
            </a:r>
          </a:p>
          <a:p>
            <a:pPr marL="461010" indent="0">
              <a:buNone/>
              <a:defRPr/>
            </a:pPr>
            <a:r>
              <a:rPr lang="es-ES" sz="1500" u="sng" dirty="0">
                <a:solidFill>
                  <a:prstClr val="black"/>
                </a:solidFill>
              </a:rPr>
              <a:t>Materiales:</a:t>
            </a:r>
          </a:p>
          <a:p>
            <a:pPr marL="746760" indent="-285750">
              <a:defRPr/>
            </a:pPr>
            <a:r>
              <a:rPr lang="es-ES" sz="1500" dirty="0">
                <a:solidFill>
                  <a:prstClr val="black"/>
                </a:solidFill>
              </a:rPr>
              <a:t>Pizarra blanca, pizarra, papel grande o retroproyector y marcadores / tiza</a:t>
            </a:r>
          </a:p>
          <a:p>
            <a:pPr marL="746760" indent="-285750">
              <a:defRPr/>
            </a:pPr>
            <a:r>
              <a:rPr lang="es-ES" sz="1500" dirty="0">
                <a:solidFill>
                  <a:prstClr val="black"/>
                </a:solidFill>
              </a:rPr>
              <a:t>Materiales para que los estudiantes dibujen su propio diagrama del ciclo del carbono.</a:t>
            </a:r>
          </a:p>
          <a:p>
            <a:pPr marL="746760" indent="-285750">
              <a:defRPr/>
            </a:pPr>
            <a:r>
              <a:rPr lang="es-ES" sz="1500" dirty="0">
                <a:solidFill>
                  <a:prstClr val="black"/>
                </a:solidFill>
              </a:rPr>
              <a:t>Diagrama global del ciclo del carbono: copias del alumno o imagen proyectada</a:t>
            </a:r>
            <a:endParaRPr kumimoji="0" lang="es-ES" sz="15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5" descr="Diagram of the global carbon cycle">
            <a:extLst>
              <a:ext uri="{FF2B5EF4-FFF2-40B4-BE49-F238E27FC236}">
                <a16:creationId xmlns:a16="http://schemas.microsoft.com/office/drawing/2014/main" id="{F43149D5-E3DA-48F3-905C-C59B69F09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119" y="2818322"/>
            <a:ext cx="1994313" cy="18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AB0047-44EC-B24A-B6C1-FA3DB97F44AC}"/>
              </a:ext>
            </a:extLst>
          </p:cNvPr>
          <p:cNvSpPr txBox="1">
            <a:spLocks/>
          </p:cNvSpPr>
          <p:nvPr/>
        </p:nvSpPr>
        <p:spPr>
          <a:xfrm>
            <a:off x="1400536" y="1000663"/>
            <a:ext cx="7533914" cy="655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Preguntas</a:t>
            </a:r>
            <a:r>
              <a:rPr kumimoji="0" lang="es-AR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del cuestionario</a:t>
            </a:r>
            <a:endParaRPr kumimoji="0" lang="es-A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B4ECCD-DEA8-4440-804E-D8B2959573B4}"/>
              </a:ext>
            </a:extLst>
          </p:cNvPr>
          <p:cNvSpPr txBox="1">
            <a:spLocks/>
          </p:cNvSpPr>
          <p:nvPr/>
        </p:nvSpPr>
        <p:spPr>
          <a:xfrm>
            <a:off x="1400534" y="1656272"/>
            <a:ext cx="7533915" cy="48813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Ponte a prueba para responder estas preguntas y comprobar si has alcanzado los objetivos de aprendizaje de este módulo.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¿Qué es el ciclo del carbono?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 smtClean="0">
                <a:solidFill>
                  <a:sysClr val="windowText" lastClr="000000"/>
                </a:solidFill>
              </a:rPr>
              <a:t>¿</a:t>
            </a:r>
            <a:r>
              <a:rPr lang="es-ES" sz="1800" dirty="0">
                <a:solidFill>
                  <a:sysClr val="windowText" lastClr="000000"/>
                </a:solidFill>
              </a:rPr>
              <a:t>Cuál es la diferencia entre piscinas y flujos?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¿Cuáles son las principales reservas de carbono del sistema terrestre? ¿Cuáles contienen más carbono? ¿El menos?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¿Por qué es importante estudiar el ciclo del carbono?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Cuando aumentan las concentraciones de dióxido de carbono en la atmósfera, ¿qué sucede con la temperatura de la Tierra?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¿La fotosíntesis agrega o elimina carbono de la atmósfera? ¿La respiración agrega o elimina carbono de la atmósfera?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¿Qué proceso ha provocado el aumento más reciente (en los últimos 150 años) del dióxido de carbono atmosférico?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¿Qué actividad podría utilizar para presentar a los estudiantes el pensamiento sistémico?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¿Qué es un sistema?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s-ES" sz="1800" dirty="0">
                <a:solidFill>
                  <a:sysClr val="windowText" lastClr="000000"/>
                </a:solidFill>
              </a:rPr>
              <a:t>¿Qué es un modelo de 1 caja? ¿Cuáles son dos ejemplos de un modelo de 1 caja?</a:t>
            </a:r>
            <a:endParaRPr lang="es-AR" sz="18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4193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C19ED0-2E55-A64C-98D0-8C5D9D915F72}"/>
              </a:ext>
            </a:extLst>
          </p:cNvPr>
          <p:cNvSpPr txBox="1"/>
          <p:nvPr/>
        </p:nvSpPr>
        <p:spPr>
          <a:xfrm>
            <a:off x="1439057" y="1394087"/>
            <a:ext cx="7368514" cy="524825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s-ES" sz="2400" dirty="0"/>
              <a:t>Artículo y video de Un planeta que respira, desequilibrado de la NASA </a:t>
            </a:r>
            <a:r>
              <a:rPr lang="es-AR" sz="2400" dirty="0" smtClean="0"/>
              <a:t>:</a:t>
            </a:r>
          </a:p>
          <a:p>
            <a:r>
              <a:rPr lang="es-AR" sz="2400" dirty="0" smtClean="0">
                <a:hlinkClick r:id="rId2"/>
              </a:rPr>
              <a:t>https://www.nasa.gov/feature/goddard/carbon-climate</a:t>
            </a:r>
            <a:endParaRPr lang="es-AR" sz="2400" dirty="0" smtClean="0"/>
          </a:p>
          <a:p>
            <a:endParaRPr lang="es-AR" sz="2400" dirty="0" smtClean="0"/>
          </a:p>
          <a:p>
            <a:r>
              <a:rPr lang="es-ES" sz="2400" dirty="0"/>
              <a:t>Sitio web de cambio climático global de la </a:t>
            </a:r>
            <a:r>
              <a:rPr lang="es-ES" sz="2400" dirty="0" smtClean="0"/>
              <a:t>NASA</a:t>
            </a:r>
            <a:r>
              <a:rPr lang="es-AR" sz="2400" dirty="0" smtClean="0"/>
              <a:t>:</a:t>
            </a:r>
          </a:p>
          <a:p>
            <a:r>
              <a:rPr lang="es-AR" sz="2400" dirty="0" smtClean="0">
                <a:hlinkClick r:id="rId3"/>
              </a:rPr>
              <a:t>https://climate.nasa.gov/</a:t>
            </a:r>
            <a:endParaRPr lang="es-AR" sz="2400" dirty="0" smtClean="0"/>
          </a:p>
          <a:p>
            <a:endParaRPr lang="es-AR" sz="2400" dirty="0" smtClean="0"/>
          </a:p>
          <a:p>
            <a:pPr lvl="0"/>
            <a:r>
              <a:rPr lang="es-ES" sz="2400" dirty="0">
                <a:solidFill>
                  <a:prstClr val="black"/>
                </a:solidFill>
              </a:rPr>
              <a:t>Estudio de visualización científica de la </a:t>
            </a:r>
            <a:r>
              <a:rPr lang="es-ES" sz="2400" dirty="0" smtClean="0">
                <a:solidFill>
                  <a:prstClr val="black"/>
                </a:solidFill>
              </a:rPr>
              <a:t>NASA</a:t>
            </a:r>
          </a:p>
          <a:p>
            <a:pPr lvl="0"/>
            <a:r>
              <a:rPr lang="es-AR" sz="2400" dirty="0" smtClean="0">
                <a:solidFill>
                  <a:prstClr val="black"/>
                </a:solidFill>
              </a:rPr>
              <a:t>(</a:t>
            </a:r>
            <a:r>
              <a:rPr lang="es-AR" sz="2400" dirty="0" smtClean="0">
                <a:solidFill>
                  <a:prstClr val="black"/>
                </a:solidFill>
                <a:hlinkClick r:id="rId4"/>
              </a:rPr>
              <a:t>https://svs.gsfc.nasa.gov)</a:t>
            </a:r>
            <a:endParaRPr lang="es-AR" sz="2400" dirty="0" smtClean="0">
              <a:solidFill>
                <a:prstClr val="black"/>
              </a:solidFill>
            </a:endParaRPr>
          </a:p>
          <a:p>
            <a:pPr lvl="0"/>
            <a:endParaRPr lang="es-AR" sz="2400" dirty="0" smtClean="0">
              <a:solidFill>
                <a:prstClr val="black"/>
              </a:solidFill>
            </a:endParaRPr>
          </a:p>
          <a:p>
            <a:pPr lvl="0"/>
            <a:r>
              <a:rPr lang="es-AR" sz="2400" dirty="0">
                <a:solidFill>
                  <a:prstClr val="black"/>
                </a:solidFill>
              </a:rPr>
              <a:t>Proyecto Global de </a:t>
            </a:r>
            <a:r>
              <a:rPr lang="es-AR" sz="2400" dirty="0" smtClean="0">
                <a:solidFill>
                  <a:prstClr val="black"/>
                </a:solidFill>
              </a:rPr>
              <a:t>Carbono</a:t>
            </a:r>
          </a:p>
          <a:p>
            <a:pPr lvl="0"/>
            <a:r>
              <a:rPr lang="es-AR" sz="2400" dirty="0" smtClean="0">
                <a:solidFill>
                  <a:prstClr val="black"/>
                </a:solidFill>
              </a:rPr>
              <a:t>(</a:t>
            </a:r>
            <a:r>
              <a:rPr lang="es-AR" sz="2400" dirty="0" smtClean="0">
                <a:solidFill>
                  <a:prstClr val="black"/>
                </a:solidFill>
                <a:hlinkClick r:id="rId5"/>
              </a:rPr>
              <a:t>http://www.globalcarbonproject.org</a:t>
            </a:r>
            <a:r>
              <a:rPr lang="es-AR" sz="2400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es-AR" sz="2400" dirty="0" smtClean="0">
                <a:solidFill>
                  <a:prstClr val="black"/>
                </a:solidFill>
              </a:rPr>
              <a:t> </a:t>
            </a:r>
          </a:p>
          <a:p>
            <a:pPr marL="14288" lvl="1"/>
            <a:r>
              <a:rPr lang="es-AR" sz="2400" dirty="0">
                <a:solidFill>
                  <a:prstClr val="black"/>
                </a:solidFill>
              </a:rPr>
              <a:t>Atlas mundial de carbono</a:t>
            </a:r>
            <a:endParaRPr lang="es-AR" sz="2400" dirty="0" smtClean="0">
              <a:solidFill>
                <a:prstClr val="black"/>
              </a:solidFill>
            </a:endParaRPr>
          </a:p>
          <a:p>
            <a:pPr marL="14288" lvl="1"/>
            <a:r>
              <a:rPr lang="es-AR" sz="2400" dirty="0" smtClean="0">
                <a:solidFill>
                  <a:prstClr val="black"/>
                </a:solidFill>
              </a:rPr>
              <a:t>(</a:t>
            </a:r>
            <a:r>
              <a:rPr lang="es-AR" sz="2400" dirty="0" smtClean="0">
                <a:solidFill>
                  <a:prstClr val="black"/>
                </a:solidFill>
                <a:hlinkClick r:id="rId6"/>
              </a:rPr>
              <a:t>http://www.globalcarbonatlas.org</a:t>
            </a:r>
            <a:r>
              <a:rPr lang="es-AR" sz="2400" dirty="0" smtClean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7443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38"/>
          <p:cNvSpPr txBox="1">
            <a:spLocks/>
          </p:cNvSpPr>
          <p:nvPr/>
        </p:nvSpPr>
        <p:spPr>
          <a:xfrm>
            <a:off x="1853721" y="1587680"/>
            <a:ext cx="5429250" cy="50017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AR" sz="3600" b="1" dirty="0">
                <a:solidFill>
                  <a:srgbClr val="002060"/>
                </a:solidFill>
                <a:latin typeface="Calibri Light" panose="020F0302020204030204"/>
              </a:rPr>
              <a:t>Traducción al español</a:t>
            </a:r>
            <a:endParaRPr lang="es-AR" sz="3600" b="1" dirty="0">
              <a:solidFill>
                <a:srgbClr val="002060"/>
              </a:solidFill>
              <a:latin typeface="Calibri Light" panose="020F0302020204030204"/>
              <a:sym typeface="Arial"/>
            </a:endParaRPr>
          </a:p>
        </p:txBody>
      </p:sp>
      <p:pic>
        <p:nvPicPr>
          <p:cNvPr id="3" name="Shape 440" descr="GLOBE sponsor image"/>
          <p:cNvPicPr preferRelativeResize="0"/>
          <p:nvPr/>
        </p:nvPicPr>
        <p:blipFill rotWithShape="1">
          <a:blip r:embed="rId2">
            <a:alphaModFix/>
          </a:blip>
          <a:srcRect l="6041" r="13816"/>
          <a:stretch/>
        </p:blipFill>
        <p:spPr>
          <a:xfrm>
            <a:off x="2912918" y="5580691"/>
            <a:ext cx="5496252" cy="64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63360" y="2273218"/>
            <a:ext cx="5607844" cy="3176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None/>
            </a:pPr>
            <a:r>
              <a:rPr lang="es-AR" sz="1600" b="1" dirty="0"/>
              <a:t>Oficina Regional Para América Latina Y El Caribe</a:t>
            </a:r>
            <a:br>
              <a:rPr lang="es-AR" sz="1600" b="1" dirty="0"/>
            </a:br>
            <a:endParaRPr lang="es-AR" sz="1600" b="1" dirty="0"/>
          </a:p>
          <a:p>
            <a:pPr marL="152400" indent="0">
              <a:buNone/>
            </a:pPr>
            <a:r>
              <a:rPr lang="es-AR" sz="1600" b="1" dirty="0"/>
              <a:t>Para más información contáctese con:</a:t>
            </a:r>
          </a:p>
          <a:p>
            <a:pPr marL="452438" lvl="1" indent="0">
              <a:buNone/>
            </a:pPr>
            <a:r>
              <a:rPr lang="es-AR" sz="1600" dirty="0">
                <a:hlinkClick r:id="rId3"/>
              </a:rPr>
              <a:t>lac_rco@educ.austral.edu.ar</a:t>
            </a:r>
            <a:r>
              <a:rPr lang="es-AR" sz="1600" dirty="0"/>
              <a:t/>
            </a:r>
            <a:br>
              <a:rPr lang="es-AR" sz="1600" dirty="0"/>
            </a:br>
            <a:r>
              <a:rPr lang="es-AR" sz="1600" dirty="0">
                <a:hlinkClick r:id="rId4"/>
              </a:rPr>
              <a:t>globelac.communications@educ.austral.edu.ar</a:t>
            </a:r>
            <a:r>
              <a:rPr lang="es-AR" sz="1600" dirty="0"/>
              <a:t/>
            </a:r>
            <a:br>
              <a:rPr lang="es-AR" sz="1600" dirty="0"/>
            </a:br>
            <a:endParaRPr lang="es-AR" sz="1600" dirty="0"/>
          </a:p>
          <a:p>
            <a:pPr marL="152400" indent="0">
              <a:buNone/>
            </a:pPr>
            <a:r>
              <a:rPr lang="es-AR" sz="1600" b="1" dirty="0"/>
              <a:t>Redes sociales </a:t>
            </a:r>
          </a:p>
          <a:p>
            <a:pPr marL="752475" lvl="2" indent="0">
              <a:lnSpc>
                <a:spcPct val="200000"/>
              </a:lnSpc>
              <a:buNone/>
            </a:pPr>
            <a:r>
              <a:rPr lang="es-AR" sz="1600" dirty="0">
                <a:hlinkClick r:id="rId5"/>
              </a:rPr>
              <a:t>@</a:t>
            </a:r>
            <a:r>
              <a:rPr lang="es-AR" sz="1600" dirty="0" err="1">
                <a:hlinkClick r:id="rId5"/>
              </a:rPr>
              <a:t>globe_lac</a:t>
            </a:r>
            <a:r>
              <a:rPr lang="es-AR" sz="1600" dirty="0"/>
              <a:t/>
            </a:r>
            <a:br>
              <a:rPr lang="es-AR" sz="1600" dirty="0"/>
            </a:br>
            <a:r>
              <a:rPr lang="es-AR" sz="1600" dirty="0">
                <a:hlinkClick r:id="rId6"/>
              </a:rPr>
              <a:t>GLOBE Latinoamérica y Caribe</a:t>
            </a:r>
            <a:endParaRPr lang="es-AR" sz="1600" dirty="0"/>
          </a:p>
        </p:txBody>
      </p:sp>
      <p:pic>
        <p:nvPicPr>
          <p:cNvPr id="5" name="Picture 2" descr="Gray Social Media Icons Set Symbol, Social Icons, Social Media Icons, Social  Media PNG and Vector with Transparent Background for Free Download | Social  media icons, Media icon, Social media icons fre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25134" r="71323" b="45539"/>
          <a:stretch/>
        </p:blipFill>
        <p:spPr bwMode="auto">
          <a:xfrm>
            <a:off x="2152951" y="4313365"/>
            <a:ext cx="436653" cy="4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ray Social Media Icons Set Symbol, Social Icons, Social Media Icons, Social  Media PNG and Vector with Transparent Background for Free Download | Social  media icons, Media icon, Social media icons fre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15" b="71856"/>
          <a:stretch/>
        </p:blipFill>
        <p:spPr bwMode="auto">
          <a:xfrm>
            <a:off x="2152951" y="4770111"/>
            <a:ext cx="395578" cy="4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60" y="5564564"/>
            <a:ext cx="865909" cy="6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89ED-889F-0342-98A0-109EAE8EE418}"/>
              </a:ext>
            </a:extLst>
          </p:cNvPr>
          <p:cNvSpPr txBox="1">
            <a:spLocks/>
          </p:cNvSpPr>
          <p:nvPr/>
        </p:nvSpPr>
        <p:spPr>
          <a:xfrm>
            <a:off x="1328928" y="954973"/>
            <a:ext cx="7461504" cy="77829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 smtClean="0">
                <a:solidFill>
                  <a:srgbClr val="002060"/>
                </a:solidFill>
              </a:rPr>
              <a:t>La biósfera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9BE8-27AF-724C-AACC-CFD6891816CF}"/>
              </a:ext>
            </a:extLst>
          </p:cNvPr>
          <p:cNvSpPr txBox="1">
            <a:spLocks/>
          </p:cNvSpPr>
          <p:nvPr/>
        </p:nvSpPr>
        <p:spPr>
          <a:xfrm>
            <a:off x="1324355" y="1733266"/>
            <a:ext cx="7617764" cy="47981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4000"/>
              </a:lnSpc>
              <a:buNone/>
            </a:pPr>
            <a:r>
              <a:rPr lang="es-ES" sz="2200" dirty="0">
                <a:latin typeface="Calibri Light" panose="020F0502020204030204" pitchFamily="34" charset="0"/>
                <a:cs typeface="Calibri Light" panose="020F0502020204030204" pitchFamily="34" charset="0"/>
              </a:rPr>
              <a:t>La Biosfera está compuesta por todos los seres vivos de la Tierra. GLOBE tiene varias formas de explorar y medir los componentes de la biosfera a través de investigaciones sobre uno de los elementos más fundamentales para la vida en la Tierra: el carbono. El carbono también juega un papel fundamental en la regulación del sistema climático de la Tierra.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s-ES" sz="2200" dirty="0">
                <a:latin typeface="Calibri Light" panose="020F0502020204030204" pitchFamily="34" charset="0"/>
                <a:cs typeface="Calibri Light" panose="020F0502020204030204" pitchFamily="34" charset="0"/>
              </a:rPr>
              <a:t>A través de la quema de combustibles fósiles y el cambio de uso de la tierra, los seres humanos han interrumpido el ciclo del carbono y ahora son la causa dominante del cambio climático global.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s-ES" sz="2200" dirty="0">
                <a:latin typeface="Calibri Light" panose="020F0502020204030204" pitchFamily="34" charset="0"/>
                <a:cs typeface="Calibri Light" panose="020F0502020204030204" pitchFamily="34" charset="0"/>
              </a:rPr>
              <a:t>El Proyecto del Ciclo del Carbono GLOBE consta de cuatro categorías principales:</a:t>
            </a:r>
          </a:p>
          <a:p>
            <a:pPr marL="400050" lvl="1" indent="0">
              <a:lnSpc>
                <a:spcPct val="124000"/>
              </a:lnSpc>
              <a:buNone/>
            </a:pPr>
            <a:r>
              <a:rPr lang="es-ES" sz="1800" dirty="0">
                <a:latin typeface="Calibri Light" panose="020F0502020204030204" pitchFamily="34" charset="0"/>
                <a:cs typeface="Calibri Light" panose="020F0502020204030204" pitchFamily="34" charset="0"/>
              </a:rPr>
              <a:t>(1) Actividades de aprendizaje introductorias</a:t>
            </a:r>
          </a:p>
          <a:p>
            <a:pPr marL="400050" lvl="1" indent="0">
              <a:lnSpc>
                <a:spcPct val="124000"/>
              </a:lnSpc>
              <a:buNone/>
            </a:pPr>
            <a:r>
              <a:rPr lang="es-ES" sz="1800" dirty="0">
                <a:latin typeface="Calibri Light" panose="020F0502020204030204" pitchFamily="34" charset="0"/>
                <a:cs typeface="Calibri Light" panose="020F0502020204030204" pitchFamily="34" charset="0"/>
              </a:rPr>
              <a:t>(2) Experimentos en el aula (</a:t>
            </a:r>
            <a:r>
              <a:rPr lang="es-ES" sz="1800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Plant</a:t>
            </a:r>
            <a:r>
              <a:rPr lang="es-ES" sz="1800" dirty="0">
                <a:latin typeface="Calibri Light" panose="020F0502020204030204" pitchFamily="34" charset="0"/>
                <a:cs typeface="Calibri Light" panose="020F0502020204030204" pitchFamily="34" charset="0"/>
              </a:rPr>
              <a:t>-A-</a:t>
            </a:r>
            <a:r>
              <a:rPr lang="es-ES" sz="1800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Plant</a:t>
            </a:r>
            <a:r>
              <a:rPr lang="es-ES" sz="1800" dirty="0">
                <a:latin typeface="Calibri Light" panose="020F0502020204030204" pitchFamily="34" charset="0"/>
                <a:cs typeface="Calibri Light" panose="020F0502020204030204" pitchFamily="34" charset="0"/>
              </a:rPr>
              <a:t>)</a:t>
            </a:r>
          </a:p>
          <a:p>
            <a:pPr marL="400050" lvl="1" indent="0">
              <a:lnSpc>
                <a:spcPct val="124000"/>
              </a:lnSpc>
              <a:buNone/>
            </a:pPr>
            <a:r>
              <a:rPr lang="es-ES" sz="1800" dirty="0">
                <a:latin typeface="Calibri Light" panose="020F0502020204030204" pitchFamily="34" charset="0"/>
                <a:cs typeface="Calibri Light" panose="020F0502020204030204" pitchFamily="34" charset="0"/>
              </a:rPr>
              <a:t>(3) Mediciones de campo (protocolos)</a:t>
            </a:r>
          </a:p>
          <a:p>
            <a:pPr marL="400050" lvl="1" indent="0">
              <a:lnSpc>
                <a:spcPct val="124000"/>
              </a:lnSpc>
              <a:buNone/>
            </a:pPr>
            <a:r>
              <a:rPr lang="es-ES" sz="1800" dirty="0">
                <a:latin typeface="Calibri Light" panose="020F0502020204030204" pitchFamily="34" charset="0"/>
                <a:cs typeface="Calibri Light" panose="020F0502020204030204" pitchFamily="34" charset="0"/>
              </a:rPr>
              <a:t>(4) Modelado</a:t>
            </a:r>
            <a:endParaRPr lang="es-AR" sz="1800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9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B1AE097-240B-FE42-A89B-B5F9685EC386}"/>
              </a:ext>
            </a:extLst>
          </p:cNvPr>
          <p:cNvSpPr txBox="1">
            <a:spLocks/>
          </p:cNvSpPr>
          <p:nvPr/>
        </p:nvSpPr>
        <p:spPr>
          <a:xfrm>
            <a:off x="1328928" y="954972"/>
            <a:ext cx="746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ES" dirty="0"/>
              <a:t>Carbono: un componente fundamental de la vida</a:t>
            </a:r>
            <a:endParaRPr kumimoji="0" lang="es-AR" sz="36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7A164C-CACD-324B-A85E-AA6ECB3DDBC0}"/>
              </a:ext>
            </a:extLst>
          </p:cNvPr>
          <p:cNvSpPr txBox="1">
            <a:spLocks/>
          </p:cNvSpPr>
          <p:nvPr/>
        </p:nvSpPr>
        <p:spPr>
          <a:xfrm>
            <a:off x="1328928" y="2237897"/>
            <a:ext cx="5997170" cy="24844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s-ES" dirty="0">
                <a:solidFill>
                  <a:sysClr val="windowText" lastClr="000000"/>
                </a:solidFill>
              </a:rPr>
              <a:t>El elemento más abundante en los seres vivos.</a:t>
            </a:r>
          </a:p>
          <a:p>
            <a:pPr>
              <a:lnSpc>
                <a:spcPct val="110000"/>
              </a:lnSpc>
            </a:pPr>
            <a:r>
              <a:rPr lang="es-ES" dirty="0">
                <a:solidFill>
                  <a:sysClr val="windowText" lastClr="000000"/>
                </a:solidFill>
              </a:rPr>
              <a:t>Representa el 45-50% de la masa total de la biosfera.</a:t>
            </a:r>
          </a:p>
          <a:p>
            <a:pPr>
              <a:lnSpc>
                <a:spcPct val="110000"/>
              </a:lnSpc>
            </a:pPr>
            <a:r>
              <a:rPr lang="es-ES" dirty="0" smtClean="0">
                <a:solidFill>
                  <a:sysClr val="windowText" lastClr="000000"/>
                </a:solidFill>
              </a:rPr>
              <a:t>También está </a:t>
            </a:r>
            <a:r>
              <a:rPr lang="es-ES" dirty="0">
                <a:solidFill>
                  <a:sysClr val="windowText" lastClr="000000"/>
                </a:solidFill>
              </a:rPr>
              <a:t>presente en la atmósfera, el suelo, los océanos y la corteza terrestre de la Tierra.</a:t>
            </a:r>
            <a:endParaRPr kumimoji="0" lang="es-AR" sz="22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D8815-28B2-A243-A06E-11C3B8105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28"/>
          <a:stretch/>
        </p:blipFill>
        <p:spPr>
          <a:xfrm>
            <a:off x="1510148" y="4970974"/>
            <a:ext cx="1807210" cy="153939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A7B8007-DD58-E84D-AC51-DEEDAC54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055" y="5028394"/>
            <a:ext cx="140970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A53B4-6F31-9444-B077-4BCF20DE7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453" y="4993700"/>
            <a:ext cx="2002278" cy="1493942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8C2249F-5E89-5D45-86B9-3160456146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369" y="1771650"/>
            <a:ext cx="1581962" cy="1471432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B45C61D9-1604-1F49-8017-8E06262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537" y="3450607"/>
            <a:ext cx="1594083" cy="1717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ADA7E-1893-3A49-864D-6573B4653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419" y="5375686"/>
            <a:ext cx="1593912" cy="10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3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3E8A-46BA-D247-8D90-8B947DA4CC72}"/>
              </a:ext>
            </a:extLst>
          </p:cNvPr>
          <p:cNvSpPr txBox="1">
            <a:spLocks/>
          </p:cNvSpPr>
          <p:nvPr/>
        </p:nvSpPr>
        <p:spPr>
          <a:xfrm>
            <a:off x="1328928" y="986505"/>
            <a:ext cx="7461504" cy="79571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 smtClean="0">
                <a:solidFill>
                  <a:srgbClr val="002060"/>
                </a:solidFill>
                <a:ea typeface="Calibri Light" charset="0"/>
                <a:cs typeface="Calibri Light" charset="0"/>
              </a:rPr>
              <a:t>¿Qué es el ciclo de carbono?</a:t>
            </a:r>
            <a:endParaRPr lang="es-AR" dirty="0">
              <a:solidFill>
                <a:srgbClr val="002060"/>
              </a:solidFill>
              <a:ea typeface="Calibri Light" charset="0"/>
              <a:cs typeface="Calibri Light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78B4E-DE6B-084E-972D-21E2A2106034}"/>
              </a:ext>
            </a:extLst>
          </p:cNvPr>
          <p:cNvSpPr txBox="1">
            <a:spLocks/>
          </p:cNvSpPr>
          <p:nvPr/>
        </p:nvSpPr>
        <p:spPr>
          <a:xfrm>
            <a:off x="1343066" y="1842448"/>
            <a:ext cx="7461504" cy="29916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ES" sz="3000" dirty="0">
                <a:latin typeface="Calibri Light" panose="020F0502020204030204" pitchFamily="34" charset="0"/>
                <a:cs typeface="Calibri Light" panose="020F0502020204030204" pitchFamily="34" charset="0"/>
              </a:rPr>
              <a:t>El ciclo global del carbono caracteriza el movimiento del carbono entre las esferas de la Tierra. Es un regulador clave del sistema climático de la Tierra y es fundamental para la función del ecosistema. El aumento de </a:t>
            </a:r>
            <a:r>
              <a:rPr lang="es-ES" sz="30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sz="3000" dirty="0" smtClean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s-ES" sz="3000" dirty="0">
                <a:latin typeface="Calibri Light" panose="020F0502020204030204" pitchFamily="34" charset="0"/>
                <a:cs typeface="Calibri Light" panose="020F0502020204030204" pitchFamily="34" charset="0"/>
              </a:rPr>
              <a:t>es el principal contribuyente al cambio climático. Comprender cómo los ecosistemas ciclan y almacenan carbono es clave para comprender las soluciones al cambio climático.</a:t>
            </a:r>
            <a:endParaRPr lang="es-AR" sz="3000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527D06-9A01-3946-8D10-AD040A7CE033}"/>
              </a:ext>
            </a:extLst>
          </p:cNvPr>
          <p:cNvGrpSpPr/>
          <p:nvPr/>
        </p:nvGrpSpPr>
        <p:grpSpPr>
          <a:xfrm>
            <a:off x="1420788" y="4894338"/>
            <a:ext cx="7306060" cy="1828800"/>
            <a:chOff x="1353881" y="4757858"/>
            <a:chExt cx="7306060" cy="1828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44245-C35A-F14B-A5D4-178D3BD17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6187" y="4757858"/>
              <a:ext cx="2438400" cy="1828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C84261-D1CB-744D-B9D1-B87B07E34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3881" y="4757858"/>
              <a:ext cx="2432306" cy="1828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929FC8-D80D-2145-9CC4-D1E827D2CAA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8493" y="4757858"/>
              <a:ext cx="2441448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422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3E01-F66F-894B-972F-74DB175942E9}"/>
              </a:ext>
            </a:extLst>
          </p:cNvPr>
          <p:cNvSpPr txBox="1">
            <a:spLocks/>
          </p:cNvSpPr>
          <p:nvPr/>
        </p:nvSpPr>
        <p:spPr>
          <a:xfrm>
            <a:off x="1315280" y="940705"/>
            <a:ext cx="7461504" cy="6610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 smtClean="0">
                <a:solidFill>
                  <a:srgbClr val="002060"/>
                </a:solidFill>
              </a:rPr>
              <a:t>El ciclo de carbono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F27F125-C0B9-664A-BD99-BE42FB20CF0C}"/>
              </a:ext>
            </a:extLst>
          </p:cNvPr>
          <p:cNvSpPr txBox="1"/>
          <p:nvPr/>
        </p:nvSpPr>
        <p:spPr>
          <a:xfrm>
            <a:off x="7050128" y="1921492"/>
            <a:ext cx="2093872" cy="4062651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400" b="1" dirty="0" smtClean="0">
                <a:solidFill>
                  <a:srgbClr val="0432FF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Piletas de carbono:</a:t>
            </a:r>
          </a:p>
          <a:p>
            <a:pPr algn="ctr"/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Un lugar donde reside el carbono, medido en </a:t>
            </a:r>
            <a:r>
              <a:rPr lang="es-ES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petagramos</a:t>
            </a: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 (</a:t>
            </a:r>
            <a:r>
              <a:rPr lang="es-ES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Pg</a:t>
            </a: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)</a:t>
            </a:r>
            <a:endParaRPr lang="es-AR" dirty="0" smtClean="0">
              <a:solidFill>
                <a:srgbClr val="000000"/>
              </a:solidFill>
              <a:latin typeface="Calibri Light" panose="020F0502020204030204" pitchFamily="34" charset="0"/>
              <a:cs typeface="Calibri Light" panose="020F0502020204030204" pitchFamily="34" charset="0"/>
            </a:endParaRPr>
          </a:p>
          <a:p>
            <a:pPr algn="ctr"/>
            <a:r>
              <a:rPr lang="es-AR" sz="2400" b="1" dirty="0" smtClean="0">
                <a:solidFill>
                  <a:srgbClr val="FF0000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Flujos de carbono:</a:t>
            </a:r>
          </a:p>
          <a:p>
            <a:pPr algn="ctr"/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Movimiento de carbono entre depósitos, medido en </a:t>
            </a:r>
            <a:r>
              <a:rPr lang="es-ES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petagramos</a:t>
            </a: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 / año(</a:t>
            </a:r>
            <a:r>
              <a:rPr lang="es-ES" dirty="0" err="1">
                <a:latin typeface="Calibri Light" panose="020F0502020204030204" pitchFamily="34" charset="0"/>
                <a:cs typeface="Calibri Light" panose="020F0502020204030204" pitchFamily="34" charset="0"/>
              </a:rPr>
              <a:t>Pg</a:t>
            </a:r>
            <a:r>
              <a:rPr lang="es-ES" dirty="0">
                <a:latin typeface="Calibri Light" panose="020F0502020204030204" pitchFamily="34" charset="0"/>
                <a:cs typeface="Calibri Light" panose="020F0502020204030204" pitchFamily="34" charset="0"/>
              </a:rPr>
              <a:t> / año)</a:t>
            </a:r>
            <a:endParaRPr lang="es-AR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pic>
        <p:nvPicPr>
          <p:cNvPr id="5" name="Picture 5" descr="Diagram of the global carbon cycle">
            <a:extLst>
              <a:ext uri="{FF2B5EF4-FFF2-40B4-BE49-F238E27FC236}">
                <a16:creationId xmlns:a16="http://schemas.microsoft.com/office/drawing/2014/main" id="{1C76E40F-A65F-4BE8-8D4C-1D1EB4292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038" y="1601788"/>
            <a:ext cx="5758972" cy="52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5948BA1-7948-8740-8649-52661B4EDD96}"/>
              </a:ext>
            </a:extLst>
          </p:cNvPr>
          <p:cNvSpPr txBox="1">
            <a:spLocks/>
          </p:cNvSpPr>
          <p:nvPr/>
        </p:nvSpPr>
        <p:spPr>
          <a:xfrm>
            <a:off x="1328928" y="1117600"/>
            <a:ext cx="7461504" cy="113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¿Cómo afecta la biosfera a las concentraciones atmosféricas de dióxido de carbono (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)?</a:t>
            </a:r>
            <a:endParaRPr kumimoji="0" lang="es-AR" sz="36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F0A178-1B12-B342-829B-48466DB768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3348148"/>
            <a:ext cx="24384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9BDD49-3D63-0A41-8E8C-395E094BAC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57" y="3362886"/>
            <a:ext cx="2438400" cy="1828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0730D5-AF94-0349-AC81-AF1E6E4F4D9C}"/>
              </a:ext>
            </a:extLst>
          </p:cNvPr>
          <p:cNvGrpSpPr/>
          <p:nvPr/>
        </p:nvGrpSpPr>
        <p:grpSpPr>
          <a:xfrm>
            <a:off x="4473545" y="3515788"/>
            <a:ext cx="1474816" cy="1493520"/>
            <a:chOff x="3672840" y="2712720"/>
            <a:chExt cx="2225040" cy="1493520"/>
          </a:xfrm>
        </p:grpSpPr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8D3EB086-0742-7E4F-8419-2E86B406B945}"/>
                </a:ext>
              </a:extLst>
            </p:cNvPr>
            <p:cNvSpPr/>
            <p:nvPr/>
          </p:nvSpPr>
          <p:spPr>
            <a:xfrm>
              <a:off x="3672840" y="2712720"/>
              <a:ext cx="2225040" cy="411480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50BB67E2-B465-D845-87D2-E4E059379B5B}"/>
                </a:ext>
              </a:extLst>
            </p:cNvPr>
            <p:cNvSpPr/>
            <p:nvPr/>
          </p:nvSpPr>
          <p:spPr>
            <a:xfrm>
              <a:off x="3672840" y="3794760"/>
              <a:ext cx="2225040" cy="411480"/>
            </a:xfrm>
            <a:prstGeom prst="lef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49444E7-44D4-9E47-AB7D-B8D26BD88AC7}"/>
              </a:ext>
            </a:extLst>
          </p:cNvPr>
          <p:cNvSpPr txBox="1"/>
          <p:nvPr/>
        </p:nvSpPr>
        <p:spPr>
          <a:xfrm>
            <a:off x="3149162" y="2229141"/>
            <a:ext cx="42656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s-AR" sz="3000" u="sng" dirty="0" smtClean="0">
                <a:solidFill>
                  <a:prstClr val="black"/>
                </a:solidFill>
                <a:latin typeface="Calibri Light" panose="020F0302020204030204"/>
              </a:rPr>
              <a:t>Fotosíntesis</a:t>
            </a:r>
            <a:endParaRPr lang="es-AR" sz="30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algn="ctr" defTabSz="914400"/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CO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 + H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O 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 C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6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H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12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O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6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 + O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2</a:t>
            </a:r>
            <a:endParaRPr lang="es-AR" sz="30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86695-1B0B-2B41-8C9E-AF4D87A803F9}"/>
              </a:ext>
            </a:extLst>
          </p:cNvPr>
          <p:cNvSpPr txBox="1"/>
          <p:nvPr/>
        </p:nvSpPr>
        <p:spPr>
          <a:xfrm>
            <a:off x="2967528" y="5641876"/>
            <a:ext cx="4323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s-AR" sz="3000" u="sng" dirty="0" smtClean="0">
                <a:solidFill>
                  <a:prstClr val="black"/>
                </a:solidFill>
                <a:latin typeface="Calibri Light" panose="020F0302020204030204"/>
              </a:rPr>
              <a:t>Respiración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	</a:t>
            </a:r>
          </a:p>
          <a:p>
            <a:pPr algn="ctr" defTabSz="914400"/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C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6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H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12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O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6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 + O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2 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  <a:sym typeface="Wingdings"/>
              </a:rPr>
              <a:t> 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CO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 + H</a:t>
            </a:r>
            <a:r>
              <a:rPr lang="es-AR" sz="3000" baseline="-25000" dirty="0" smtClean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s-AR" sz="3000" dirty="0" smtClean="0">
                <a:solidFill>
                  <a:prstClr val="black"/>
                </a:solidFill>
                <a:latin typeface="Calibri Light" panose="020F0302020204030204"/>
              </a:rPr>
              <a:t>O </a:t>
            </a:r>
            <a:endParaRPr lang="es-AR" sz="30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A1ABFD-E990-624B-B6EE-D315A4078006}"/>
              </a:ext>
            </a:extLst>
          </p:cNvPr>
          <p:cNvSpPr txBox="1"/>
          <p:nvPr/>
        </p:nvSpPr>
        <p:spPr>
          <a:xfrm>
            <a:off x="2097455" y="519168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Biósfera</a:t>
            </a:r>
            <a:endParaRPr kumimoji="0" lang="es-AR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7B4FC-B0E3-CC4E-8D47-508D00E2F2A3}"/>
              </a:ext>
            </a:extLst>
          </p:cNvPr>
          <p:cNvSpPr txBox="1"/>
          <p:nvPr/>
        </p:nvSpPr>
        <p:spPr>
          <a:xfrm>
            <a:off x="7114239" y="5155081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Atmósfera</a:t>
            </a:r>
            <a:endParaRPr kumimoji="0" lang="es-AR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509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F1C665-63CD-7B4B-9F55-D6851357C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999" y="2546718"/>
            <a:ext cx="5127358" cy="39773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078A7A-3ADF-2C4C-839E-5CA8EE02FD5D}"/>
              </a:ext>
            </a:extLst>
          </p:cNvPr>
          <p:cNvSpPr txBox="1">
            <a:spLocks/>
          </p:cNvSpPr>
          <p:nvPr/>
        </p:nvSpPr>
        <p:spPr>
          <a:xfrm>
            <a:off x="1223418" y="1115923"/>
            <a:ext cx="7815071" cy="1563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2060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s-ES" dirty="0"/>
              <a:t>Se han recopilado registros mensuales de </a:t>
            </a:r>
            <a:r>
              <a:rPr lang="es-ES" dirty="0" smtClean="0"/>
              <a:t>CO</a:t>
            </a:r>
            <a:r>
              <a:rPr lang="es-ES" baseline="-25000" dirty="0">
                <a:solidFill>
                  <a:prstClr val="black"/>
                </a:solidFill>
              </a:rPr>
              <a:t>2</a:t>
            </a:r>
            <a:r>
              <a:rPr lang="es-ES" dirty="0" smtClean="0"/>
              <a:t> </a:t>
            </a:r>
            <a:r>
              <a:rPr lang="es-ES" dirty="0"/>
              <a:t>atmosférico en </a:t>
            </a:r>
            <a:r>
              <a:rPr lang="es-ES" dirty="0" err="1"/>
              <a:t>Mauna</a:t>
            </a:r>
            <a:r>
              <a:rPr lang="es-ES" dirty="0"/>
              <a:t> Loa, </a:t>
            </a:r>
            <a:r>
              <a:rPr lang="es-ES" dirty="0" err="1"/>
              <a:t>Hawaii</a:t>
            </a:r>
            <a:r>
              <a:rPr lang="es-ES" dirty="0"/>
              <a:t> desde 1958</a:t>
            </a:r>
            <a:r>
              <a:rPr kumimoji="0" lang="es-A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s-A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232AC-C6FC-D043-B2B1-F80B18861734}"/>
              </a:ext>
            </a:extLst>
          </p:cNvPr>
          <p:cNvSpPr txBox="1"/>
          <p:nvPr/>
        </p:nvSpPr>
        <p:spPr>
          <a:xfrm>
            <a:off x="6189997" y="2945153"/>
            <a:ext cx="2894043" cy="2050964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lvl="0" defTabSz="914400">
              <a:spcAft>
                <a:spcPts val="1200"/>
              </a:spcAft>
              <a:defRPr/>
            </a:pPr>
            <a:r>
              <a:rPr lang="es-ES" sz="2200" kern="0" dirty="0">
                <a:solidFill>
                  <a:srgbClr val="FF0000"/>
                </a:solidFill>
              </a:rPr>
              <a:t>rojo - </a:t>
            </a:r>
            <a:r>
              <a:rPr lang="es-ES" sz="2200" kern="0" dirty="0" smtClean="0">
                <a:solidFill>
                  <a:srgbClr val="FF0000"/>
                </a:solidFill>
              </a:rPr>
              <a:t>CO</a:t>
            </a:r>
            <a:r>
              <a:rPr lang="es-ES" sz="2200" baseline="-25000" dirty="0">
                <a:solidFill>
                  <a:srgbClr val="FF0000"/>
                </a:solidFill>
              </a:rPr>
              <a:t>2</a:t>
            </a:r>
            <a:r>
              <a:rPr lang="es-ES" sz="2200" kern="0" dirty="0" smtClean="0">
                <a:solidFill>
                  <a:srgbClr val="FF0000"/>
                </a:solidFill>
              </a:rPr>
              <a:t> </a:t>
            </a:r>
            <a:r>
              <a:rPr lang="es-ES" sz="2200" kern="0" dirty="0">
                <a:solidFill>
                  <a:srgbClr val="FF0000"/>
                </a:solidFill>
              </a:rPr>
              <a:t>mensual que muestra el ciclo </a:t>
            </a:r>
            <a:r>
              <a:rPr lang="es-ES" sz="2200" kern="0" dirty="0" smtClean="0">
                <a:solidFill>
                  <a:srgbClr val="FF0000"/>
                </a:solidFill>
              </a:rPr>
              <a:t>estacional</a:t>
            </a:r>
            <a:endParaRPr kumimoji="0" lang="es-AR" sz="2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lvl="0" defTabSz="914400">
              <a:defRPr/>
            </a:pPr>
            <a:r>
              <a:rPr lang="es-AR" sz="2200" kern="0" dirty="0">
                <a:solidFill>
                  <a:prstClr val="black"/>
                </a:solidFill>
              </a:rPr>
              <a:t>negro: tendencia a largo plazo, ajustada por ciclo estacional</a:t>
            </a:r>
            <a:endParaRPr kumimoji="0" lang="es-AR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FDDE7-3DAF-D749-AF26-FF2848686842}"/>
              </a:ext>
            </a:extLst>
          </p:cNvPr>
          <p:cNvSpPr txBox="1"/>
          <p:nvPr/>
        </p:nvSpPr>
        <p:spPr>
          <a:xfrm>
            <a:off x="1222075" y="6512943"/>
            <a:ext cx="147752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Image: ersl.noaa.gov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874E5-05D2-8C4B-9C78-CD1E694BF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039" y="4996116"/>
            <a:ext cx="2385958" cy="148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9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LIBRARY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. Overvi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. Learning Objectiv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. What is the Biosphere?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. What is the Carbon Cycle?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E. Why Collect Carbon Cycle Data?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. Introductory Activit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G. Quiz Yoursel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H. Additional Inform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webextensions/webextension1.xml><?xml version="1.0" encoding="utf-8"?>
<we:webextension xmlns:we="http://schemas.microsoft.com/office/webextensions/webextension/2010/11" id="{AD40A07A-43A9-EF49-B564-5457C1521986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www.youtube.com/watch?v=_8VqWKZIPrM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13143</TotalTime>
  <Words>2390</Words>
  <Application>Microsoft Office PowerPoint</Application>
  <PresentationFormat>Presentación en pantalla (4:3)</PresentationFormat>
  <Paragraphs>213</Paragraphs>
  <Slides>36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36</vt:i4>
      </vt:variant>
    </vt:vector>
  </HeadingPairs>
  <TitlesOfParts>
    <vt:vector size="51" baseType="lpstr">
      <vt:lpstr>Arial</vt:lpstr>
      <vt:lpstr>Calibri</vt:lpstr>
      <vt:lpstr>Calibri Light</vt:lpstr>
      <vt:lpstr>Mangal</vt:lpstr>
      <vt:lpstr>Wingdings</vt:lpstr>
      <vt:lpstr>Office Theme</vt:lpstr>
      <vt:lpstr>A. Overview</vt:lpstr>
      <vt:lpstr>B. Learning Objectives</vt:lpstr>
      <vt:lpstr>C. What is the Biosphere?</vt:lpstr>
      <vt:lpstr>D. What is the Carbon Cycle?</vt:lpstr>
      <vt:lpstr>E. Why Collect Carbon Cycle Data?</vt:lpstr>
      <vt:lpstr>F. Introductory Activities</vt:lpstr>
      <vt:lpstr>G. Quiz Yourself</vt:lpstr>
      <vt:lpstr>H. Additional Information</vt:lpstr>
      <vt:lpstr>LIBRARY PAGE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Temperature Protocol</dc:title>
  <dc:creator>russanne low</dc:creator>
  <cp:lastModifiedBy>Donna Candia</cp:lastModifiedBy>
  <cp:revision>769</cp:revision>
  <cp:lastPrinted>2015-08-16T00:05:58Z</cp:lastPrinted>
  <dcterms:created xsi:type="dcterms:W3CDTF">2015-07-29T23:22:56Z</dcterms:created>
  <dcterms:modified xsi:type="dcterms:W3CDTF">2021-09-16T13:58:00Z</dcterms:modified>
</cp:coreProperties>
</file>