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272"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7" r:id="rId19"/>
    <p:sldId id="276"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4" r:id="rId36"/>
    <p:sldId id="295" r:id="rId37"/>
    <p:sldId id="30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FA3"/>
    <a:srgbClr val="362507"/>
    <a:srgbClr val="A39F96"/>
    <a:srgbClr val="A6A299"/>
    <a:srgbClr val="3A2A0E"/>
    <a:srgbClr val="A29A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7"/>
    <p:restoredTop sz="94643"/>
  </p:normalViewPr>
  <p:slideViewPr>
    <p:cSldViewPr snapToGrid="0" snapToObjects="1">
      <p:cViewPr varScale="1">
        <p:scale>
          <a:sx n="59" d="100"/>
          <a:sy n="59" d="100"/>
        </p:scale>
        <p:origin x="9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628CE-9791-4814-BD47-3B29D64CFE46}" type="datetimeFigureOut">
              <a:rPr lang="en-US" smtClean="0"/>
              <a:t>5/13/2019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CF96F-9929-48F7-A514-6816EE8066A9}" type="slidenum">
              <a:rPr lang="en-US" smtClean="0"/>
              <a:t>‹Nº›</a:t>
            </a:fld>
            <a:endParaRPr lang="en-US"/>
          </a:p>
        </p:txBody>
      </p:sp>
    </p:spTree>
    <p:extLst>
      <p:ext uri="{BB962C8B-B14F-4D97-AF65-F5344CB8AC3E}">
        <p14:creationId xmlns:p14="http://schemas.microsoft.com/office/powerpoint/2010/main" val="142906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4A2B16-90F8-406F-942A-8FB0728CECF6}" type="datetime1">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779C7-2752-F243-8E4B-2FAFE185352D}" type="slidenum">
              <a:rPr lang="en-US" smtClean="0"/>
              <a:t>‹Nº›</a:t>
            </a:fld>
            <a:endParaRPr lang="en-US" dirty="0"/>
          </a:p>
        </p:txBody>
      </p:sp>
    </p:spTree>
    <p:extLst>
      <p:ext uri="{BB962C8B-B14F-4D97-AF65-F5344CB8AC3E}">
        <p14:creationId xmlns:p14="http://schemas.microsoft.com/office/powerpoint/2010/main" val="197437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87E7CE-0026-4D2B-8D98-A2ACE5EE0E43}" type="datetime1">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779C7-2752-F243-8E4B-2FAFE185352D}" type="slidenum">
              <a:rPr lang="en-US" smtClean="0"/>
              <a:t>‹Nº›</a:t>
            </a:fld>
            <a:endParaRPr lang="en-US" dirty="0"/>
          </a:p>
        </p:txBody>
      </p:sp>
    </p:spTree>
    <p:extLst>
      <p:ext uri="{BB962C8B-B14F-4D97-AF65-F5344CB8AC3E}">
        <p14:creationId xmlns:p14="http://schemas.microsoft.com/office/powerpoint/2010/main" val="100042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882A25-1722-4C92-A4EF-1595AE46981D}" type="datetime1">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779C7-2752-F243-8E4B-2FAFE185352D}" type="slidenum">
              <a:rPr lang="en-US" smtClean="0"/>
              <a:t>‹Nº›</a:t>
            </a:fld>
            <a:endParaRPr lang="en-US" dirty="0"/>
          </a:p>
        </p:txBody>
      </p:sp>
    </p:spTree>
    <p:extLst>
      <p:ext uri="{BB962C8B-B14F-4D97-AF65-F5344CB8AC3E}">
        <p14:creationId xmlns:p14="http://schemas.microsoft.com/office/powerpoint/2010/main" val="154691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70F2B-F1BF-40F4-A4D4-33E83029D6FF}" type="datetime1">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779C7-2752-F243-8E4B-2FAFE185352D}" type="slidenum">
              <a:rPr lang="en-US" smtClean="0"/>
              <a:t>‹Nº›</a:t>
            </a:fld>
            <a:endParaRPr lang="en-US" dirty="0"/>
          </a:p>
        </p:txBody>
      </p:sp>
    </p:spTree>
    <p:extLst>
      <p:ext uri="{BB962C8B-B14F-4D97-AF65-F5344CB8AC3E}">
        <p14:creationId xmlns:p14="http://schemas.microsoft.com/office/powerpoint/2010/main" val="41687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C49131-D4EA-43B8-8097-CE4FEDE997F6}" type="datetime1">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779C7-2752-F243-8E4B-2FAFE185352D}" type="slidenum">
              <a:rPr lang="en-US" smtClean="0"/>
              <a:t>‹Nº›</a:t>
            </a:fld>
            <a:endParaRPr lang="en-US" dirty="0"/>
          </a:p>
        </p:txBody>
      </p:sp>
    </p:spTree>
    <p:extLst>
      <p:ext uri="{BB962C8B-B14F-4D97-AF65-F5344CB8AC3E}">
        <p14:creationId xmlns:p14="http://schemas.microsoft.com/office/powerpoint/2010/main" val="132319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663621-727B-4142-95E6-EF9B2361BF4D}" type="datetime1">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779C7-2752-F243-8E4B-2FAFE185352D}" type="slidenum">
              <a:rPr lang="en-US" smtClean="0"/>
              <a:t>‹Nº›</a:t>
            </a:fld>
            <a:endParaRPr lang="en-US" dirty="0"/>
          </a:p>
        </p:txBody>
      </p:sp>
    </p:spTree>
    <p:extLst>
      <p:ext uri="{BB962C8B-B14F-4D97-AF65-F5344CB8AC3E}">
        <p14:creationId xmlns:p14="http://schemas.microsoft.com/office/powerpoint/2010/main" val="168000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14605-A0FA-43CE-9474-05EF2262F094}" type="datetime1">
              <a:rPr lang="en-US" smtClean="0"/>
              <a:t>5/13/2019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4779C7-2752-F243-8E4B-2FAFE185352D}" type="slidenum">
              <a:rPr lang="en-US" smtClean="0"/>
              <a:t>‹Nº›</a:t>
            </a:fld>
            <a:endParaRPr lang="en-US" dirty="0"/>
          </a:p>
        </p:txBody>
      </p:sp>
    </p:spTree>
    <p:extLst>
      <p:ext uri="{BB962C8B-B14F-4D97-AF65-F5344CB8AC3E}">
        <p14:creationId xmlns:p14="http://schemas.microsoft.com/office/powerpoint/2010/main" val="74521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003D01-CE08-441A-8A54-47A78E959F5B}" type="datetime1">
              <a:rPr lang="en-US" smtClean="0"/>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4779C7-2752-F243-8E4B-2FAFE185352D}" type="slidenum">
              <a:rPr lang="en-US" smtClean="0"/>
              <a:t>‹Nº›</a:t>
            </a:fld>
            <a:endParaRPr lang="en-US" dirty="0"/>
          </a:p>
        </p:txBody>
      </p:sp>
    </p:spTree>
    <p:extLst>
      <p:ext uri="{BB962C8B-B14F-4D97-AF65-F5344CB8AC3E}">
        <p14:creationId xmlns:p14="http://schemas.microsoft.com/office/powerpoint/2010/main" val="66316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D1B77-B664-4502-B68A-3D9B3212B540}" type="datetime1">
              <a:rPr lang="en-US" smtClean="0"/>
              <a:t>5/13/2019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4779C7-2752-F243-8E4B-2FAFE185352D}" type="slidenum">
              <a:rPr lang="en-US" smtClean="0"/>
              <a:t>‹Nº›</a:t>
            </a:fld>
            <a:endParaRPr lang="en-US" dirty="0"/>
          </a:p>
        </p:txBody>
      </p:sp>
    </p:spTree>
    <p:extLst>
      <p:ext uri="{BB962C8B-B14F-4D97-AF65-F5344CB8AC3E}">
        <p14:creationId xmlns:p14="http://schemas.microsoft.com/office/powerpoint/2010/main" val="44364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BD18F4-94B6-407E-9CCB-5E5F18BABD34}" type="datetime1">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779C7-2752-F243-8E4B-2FAFE185352D}" type="slidenum">
              <a:rPr lang="en-US" smtClean="0"/>
              <a:t>‹Nº›</a:t>
            </a:fld>
            <a:endParaRPr lang="en-US" dirty="0"/>
          </a:p>
        </p:txBody>
      </p:sp>
    </p:spTree>
    <p:extLst>
      <p:ext uri="{BB962C8B-B14F-4D97-AF65-F5344CB8AC3E}">
        <p14:creationId xmlns:p14="http://schemas.microsoft.com/office/powerpoint/2010/main" val="22222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DEEA0B-38B3-4D25-92A0-A563323744D6}" type="datetime1">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779C7-2752-F243-8E4B-2FAFE185352D}" type="slidenum">
              <a:rPr lang="en-US" smtClean="0"/>
              <a:t>‹Nº›</a:t>
            </a:fld>
            <a:endParaRPr lang="en-US" dirty="0"/>
          </a:p>
        </p:txBody>
      </p:sp>
    </p:spTree>
    <p:extLst>
      <p:ext uri="{BB962C8B-B14F-4D97-AF65-F5344CB8AC3E}">
        <p14:creationId xmlns:p14="http://schemas.microsoft.com/office/powerpoint/2010/main" val="45250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22AEF-D33E-4918-904B-6BC3FACF344B}" type="datetime1">
              <a:rPr lang="en-US" smtClean="0"/>
              <a:t>5/13/2019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779C7-2752-F243-8E4B-2FAFE185352D}" type="slidenum">
              <a:rPr lang="en-US" smtClean="0"/>
              <a:t>‹Nº›</a:t>
            </a:fld>
            <a:endParaRPr lang="en-US" dirty="0"/>
          </a:p>
        </p:txBody>
      </p:sp>
    </p:spTree>
    <p:extLst>
      <p:ext uri="{BB962C8B-B14F-4D97-AF65-F5344CB8AC3E}">
        <p14:creationId xmlns:p14="http://schemas.microsoft.com/office/powerpoint/2010/main" val="929667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map_op.apps.nsidc.org/" TargetMode="Externa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a:t>
            </a:fld>
            <a:endParaRPr lang="en-US" dirty="0"/>
          </a:p>
        </p:txBody>
      </p:sp>
      <p:pic>
        <p:nvPicPr>
          <p:cNvPr id="14" name="Picture 13" descr="Banner: Soil (Pedosphere) SMAP Soil Moisture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0" y="0"/>
            <a:ext cx="9157790" cy="1019359"/>
          </a:xfrm>
          <a:prstGeom prst="rect">
            <a:avLst/>
          </a:prstGeom>
        </p:spPr>
      </p:pic>
      <p:sp>
        <p:nvSpPr>
          <p:cNvPr id="2" name="Title 1"/>
          <p:cNvSpPr>
            <a:spLocks noGrp="1"/>
          </p:cNvSpPr>
          <p:nvPr>
            <p:ph type="ctrTitle"/>
          </p:nvPr>
        </p:nvSpPr>
        <p:spPr/>
        <p:txBody>
          <a:bodyPr/>
          <a:lstStyle/>
          <a:p>
            <a:r>
              <a:rPr lang="en-US" dirty="0"/>
              <a:t>Intro Slide</a:t>
            </a:r>
          </a:p>
        </p:txBody>
      </p:sp>
      <p:pic>
        <p:nvPicPr>
          <p:cNvPr id="11" name="Picture 10" descr="artist's drawing of dry, cracked soil surface, with a puddle and r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0" y="1019359"/>
            <a:ext cx="9157790" cy="5838641"/>
          </a:xfrm>
          <a:prstGeom prst="rect">
            <a:avLst/>
          </a:prstGeom>
        </p:spPr>
      </p:pic>
      <p:sp>
        <p:nvSpPr>
          <p:cNvPr id="3" name="CuadroTexto 2"/>
          <p:cNvSpPr txBox="1"/>
          <p:nvPr/>
        </p:nvSpPr>
        <p:spPr>
          <a:xfrm>
            <a:off x="5747165" y="171125"/>
            <a:ext cx="3335720" cy="677108"/>
          </a:xfrm>
          <a:prstGeom prst="rect">
            <a:avLst/>
          </a:prstGeom>
          <a:solidFill>
            <a:srgbClr val="A39F96"/>
          </a:solidFill>
        </p:spPr>
        <p:txBody>
          <a:bodyPr wrap="none" rtlCol="0">
            <a:spAutoFit/>
          </a:bodyPr>
          <a:lstStyle/>
          <a:p>
            <a:pPr algn="ctr"/>
            <a:r>
              <a:rPr lang="es-AR" sz="2200" b="1" dirty="0" smtClean="0">
                <a:solidFill>
                  <a:srgbClr val="3A2A0E"/>
                </a:solidFill>
              </a:rPr>
              <a:t>Suelo (</a:t>
            </a:r>
            <a:r>
              <a:rPr lang="es-AR" sz="2200" b="1" dirty="0" err="1" smtClean="0">
                <a:solidFill>
                  <a:srgbClr val="3A2A0E"/>
                </a:solidFill>
              </a:rPr>
              <a:t>Pedósfera</a:t>
            </a:r>
            <a:r>
              <a:rPr lang="es-AR" sz="2200" b="1" dirty="0" smtClean="0">
                <a:solidFill>
                  <a:srgbClr val="3A2A0E"/>
                </a:solidFill>
              </a:rPr>
              <a:t>)  •  SMAP</a:t>
            </a:r>
          </a:p>
          <a:p>
            <a:pPr algn="ctr"/>
            <a:r>
              <a:rPr lang="es-AR" sz="1600" b="1" dirty="0" smtClean="0">
                <a:solidFill>
                  <a:srgbClr val="3A2A0E"/>
                </a:solidFill>
              </a:rPr>
              <a:t>Protocolo de Humedad del Suelo</a:t>
            </a:r>
            <a:endParaRPr lang="es-AR" sz="1600" b="1" dirty="0">
              <a:solidFill>
                <a:srgbClr val="3A2A0E"/>
              </a:solidFill>
            </a:endParaRPr>
          </a:p>
        </p:txBody>
      </p:sp>
    </p:spTree>
    <p:extLst>
      <p:ext uri="{BB962C8B-B14F-4D97-AF65-F5344CB8AC3E}">
        <p14:creationId xmlns:p14="http://schemas.microsoft.com/office/powerpoint/2010/main" val="1821002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10</a:t>
            </a:fld>
            <a:endParaRPr lang="en-US" dirty="0"/>
          </a:p>
        </p:txBody>
      </p:sp>
      <p:sp>
        <p:nvSpPr>
          <p:cNvPr id="2" name="Title 1"/>
          <p:cNvSpPr>
            <a:spLocks noGrp="1"/>
          </p:cNvSpPr>
          <p:nvPr>
            <p:ph type="title"/>
          </p:nvPr>
        </p:nvSpPr>
        <p:spPr>
          <a:xfrm>
            <a:off x="496389" y="1092149"/>
            <a:ext cx="8229600" cy="987219"/>
          </a:xfrm>
        </p:spPr>
        <p:txBody>
          <a:bodyPr>
            <a:normAutofit/>
          </a:bodyPr>
          <a:lstStyle/>
          <a:p>
            <a:r>
              <a:rPr lang="en-US" sz="3200" dirty="0">
                <a:solidFill>
                  <a:srgbClr val="000000"/>
                </a:solidFill>
              </a:rPr>
              <a:t>SMAP </a:t>
            </a:r>
            <a:r>
              <a:rPr lang="es-MX" sz="3200" dirty="0">
                <a:solidFill>
                  <a:srgbClr val="000000"/>
                </a:solidFill>
              </a:rPr>
              <a:t>Consideraciones del sitio de humedad </a:t>
            </a:r>
            <a:r>
              <a:rPr lang="es-MX" sz="3200" dirty="0" smtClean="0">
                <a:solidFill>
                  <a:srgbClr val="000000"/>
                </a:solidFill>
              </a:rPr>
              <a:t>de </a:t>
            </a:r>
            <a:r>
              <a:rPr lang="es-MX" sz="3200" dirty="0">
                <a:solidFill>
                  <a:srgbClr val="000000"/>
                </a:solidFill>
              </a:rPr>
              <a:t>suelo</a:t>
            </a:r>
            <a:endParaRPr lang="en-US" sz="3200" dirty="0">
              <a:solidFill>
                <a:srgbClr val="000000"/>
              </a:solidFill>
            </a:endParaRPr>
          </a:p>
        </p:txBody>
      </p:sp>
      <p:sp>
        <p:nvSpPr>
          <p:cNvPr id="3" name="Content Placeholder 2"/>
          <p:cNvSpPr>
            <a:spLocks noGrp="1"/>
          </p:cNvSpPr>
          <p:nvPr>
            <p:ph sz="half" idx="1"/>
          </p:nvPr>
        </p:nvSpPr>
        <p:spPr>
          <a:xfrm>
            <a:off x="627017" y="2286000"/>
            <a:ext cx="5854274" cy="3900686"/>
          </a:xfrm>
        </p:spPr>
        <p:txBody>
          <a:bodyPr>
            <a:normAutofit/>
          </a:bodyPr>
          <a:lstStyle/>
          <a:p>
            <a:pPr marL="0" indent="0">
              <a:buNone/>
            </a:pPr>
            <a:r>
              <a:rPr lang="es-MX" sz="2100" b="1" dirty="0">
                <a:solidFill>
                  <a:srgbClr val="000000"/>
                </a:solidFill>
              </a:rPr>
              <a:t>Nota: </a:t>
            </a:r>
            <a:r>
              <a:rPr lang="es-MX" sz="2100" dirty="0">
                <a:solidFill>
                  <a:srgbClr val="000000"/>
                </a:solidFill>
              </a:rPr>
              <a:t>las rejillas de muestreo SMAP pueden ser rectangulares u otras formas siempre que los sitios de muestreo sean lo más uniformes posible</a:t>
            </a:r>
            <a:r>
              <a:rPr lang="es-MX" sz="2100" dirty="0" smtClean="0">
                <a:solidFill>
                  <a:srgbClr val="000000"/>
                </a:solidFill>
              </a:rPr>
              <a:t>.</a:t>
            </a:r>
          </a:p>
          <a:p>
            <a:pPr marL="0" indent="0">
              <a:buNone/>
            </a:pPr>
            <a:r>
              <a:rPr lang="es-MX" sz="2100" dirty="0" smtClean="0">
                <a:solidFill>
                  <a:srgbClr val="000000"/>
                </a:solidFill>
              </a:rPr>
              <a:t>Un </a:t>
            </a:r>
            <a:r>
              <a:rPr lang="es-MX" sz="2100" dirty="0">
                <a:solidFill>
                  <a:srgbClr val="000000"/>
                </a:solidFill>
              </a:rPr>
              <a:t>sitio puede estar bajo los árboles, pero el área debe estar libre de raíces superficiales y la comparación con SMAP puede ser difícil</a:t>
            </a:r>
            <a:r>
              <a:rPr lang="es-MX" sz="2100" dirty="0" smtClean="0">
                <a:solidFill>
                  <a:srgbClr val="000000"/>
                </a:solidFill>
              </a:rPr>
              <a:t>.</a:t>
            </a:r>
          </a:p>
          <a:p>
            <a:pPr marL="0" indent="0">
              <a:buNone/>
            </a:pPr>
            <a:r>
              <a:rPr lang="es-MX" sz="2100" dirty="0" smtClean="0">
                <a:solidFill>
                  <a:srgbClr val="000000"/>
                </a:solidFill>
              </a:rPr>
              <a:t>Un </a:t>
            </a:r>
            <a:r>
              <a:rPr lang="es-MX" sz="2100" dirty="0">
                <a:solidFill>
                  <a:srgbClr val="000000"/>
                </a:solidFill>
              </a:rPr>
              <a:t>sitio representativo o un área grande, como un campo, es ideal donde sea posible.</a:t>
            </a:r>
            <a:endParaRPr lang="en-US" dirty="0"/>
          </a:p>
        </p:txBody>
      </p:sp>
      <p:pic>
        <p:nvPicPr>
          <p:cNvPr id="5" name="Picture 12" descr="Diagram of 2 m x 4 m SMAP sampling grid, with flags in each cor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291" y="1934220"/>
            <a:ext cx="2336541" cy="39873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8" descr="Diagram of SMAP sampling grid, 4. m. x1.5 m rectange, with flags in each cor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771" y="5290204"/>
            <a:ext cx="4031947" cy="11954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North arrow"/>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3976" y="5326520"/>
            <a:ext cx="355600" cy="673100"/>
          </a:xfrm>
          <a:prstGeom prst="rect">
            <a:avLst/>
          </a:prstGeom>
        </p:spPr>
      </p:pic>
      <p:pic>
        <p:nvPicPr>
          <p:cNvPr id="10" name="Imagen 9"/>
          <p:cNvPicPr>
            <a:picLocks noChangeAspect="1"/>
          </p:cNvPicPr>
          <p:nvPr/>
        </p:nvPicPr>
        <p:blipFill>
          <a:blip r:embed="rId5"/>
          <a:stretch>
            <a:fillRect/>
          </a:stretch>
        </p:blipFill>
        <p:spPr>
          <a:xfrm>
            <a:off x="13063" y="13063"/>
            <a:ext cx="9144793" cy="1079086"/>
          </a:xfrm>
          <a:prstGeom prst="rect">
            <a:avLst/>
          </a:prstGeom>
        </p:spPr>
      </p:pic>
    </p:spTree>
    <p:extLst>
      <p:ext uri="{BB962C8B-B14F-4D97-AF65-F5344CB8AC3E}">
        <p14:creationId xmlns:p14="http://schemas.microsoft.com/office/powerpoint/2010/main" val="51888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11</a:t>
            </a:fld>
            <a:endParaRPr lang="en-US" dirty="0"/>
          </a:p>
        </p:txBody>
      </p:sp>
      <p:sp>
        <p:nvSpPr>
          <p:cNvPr id="2" name="Title 1"/>
          <p:cNvSpPr>
            <a:spLocks noGrp="1"/>
          </p:cNvSpPr>
          <p:nvPr>
            <p:ph type="title"/>
          </p:nvPr>
        </p:nvSpPr>
        <p:spPr>
          <a:xfrm>
            <a:off x="1012223" y="1140063"/>
            <a:ext cx="7269627" cy="1325563"/>
          </a:xfrm>
        </p:spPr>
        <p:txBody>
          <a:bodyPr>
            <a:normAutofit/>
          </a:bodyPr>
          <a:lstStyle/>
          <a:p>
            <a:r>
              <a:rPr lang="en-US" sz="3200" dirty="0">
                <a:solidFill>
                  <a:srgbClr val="000000"/>
                </a:solidFill>
              </a:rPr>
              <a:t>SMAP </a:t>
            </a:r>
            <a:r>
              <a:rPr lang="en-US" sz="3200" dirty="0" smtClean="0">
                <a:solidFill>
                  <a:srgbClr val="000000"/>
                </a:solidFill>
              </a:rPr>
              <a:t>S</a:t>
            </a:r>
            <a:r>
              <a:rPr lang="es-MX" sz="3200" dirty="0" smtClean="0">
                <a:solidFill>
                  <a:srgbClr val="000000"/>
                </a:solidFill>
              </a:rPr>
              <a:t>elección </a:t>
            </a:r>
            <a:r>
              <a:rPr lang="es-MX" sz="3200" dirty="0">
                <a:solidFill>
                  <a:srgbClr val="000000"/>
                </a:solidFill>
              </a:rPr>
              <a:t>del sitio de humedad del suelo </a:t>
            </a:r>
            <a:r>
              <a:rPr lang="en-US" sz="3200" dirty="0" smtClean="0">
                <a:solidFill>
                  <a:schemeClr val="bg1"/>
                </a:solidFill>
              </a:rPr>
              <a:t>1</a:t>
            </a:r>
            <a:endParaRPr lang="en-US" sz="3200" dirty="0">
              <a:solidFill>
                <a:schemeClr val="bg1"/>
              </a:solidFill>
            </a:endParaRPr>
          </a:p>
        </p:txBody>
      </p:sp>
      <p:sp>
        <p:nvSpPr>
          <p:cNvPr id="3" name="Content Placeholder 2"/>
          <p:cNvSpPr>
            <a:spLocks noGrp="1"/>
          </p:cNvSpPr>
          <p:nvPr>
            <p:ph sz="half" idx="1"/>
          </p:nvPr>
        </p:nvSpPr>
        <p:spPr>
          <a:xfrm>
            <a:off x="894658" y="2680388"/>
            <a:ext cx="7620692" cy="872605"/>
          </a:xfrm>
        </p:spPr>
        <p:txBody>
          <a:bodyPr>
            <a:normAutofit fontScale="92500"/>
          </a:bodyPr>
          <a:lstStyle/>
          <a:p>
            <a:pPr marL="0" indent="0">
              <a:buNone/>
            </a:pPr>
            <a:r>
              <a:rPr lang="es-MX" sz="1800" dirty="0">
                <a:solidFill>
                  <a:srgbClr val="000000"/>
                </a:solidFill>
              </a:rPr>
              <a:t>Utilice una varilla métrica o una cinta métrica para colocar la rejilla. </a:t>
            </a:r>
            <a:endParaRPr lang="es-MX" sz="1800" dirty="0" smtClean="0">
              <a:solidFill>
                <a:srgbClr val="000000"/>
              </a:solidFill>
            </a:endParaRPr>
          </a:p>
          <a:p>
            <a:pPr marL="0" indent="0">
              <a:buNone/>
            </a:pPr>
            <a:r>
              <a:rPr lang="es-MX" sz="1800" dirty="0" smtClean="0">
                <a:solidFill>
                  <a:srgbClr val="000000"/>
                </a:solidFill>
              </a:rPr>
              <a:t>Marque </a:t>
            </a:r>
            <a:r>
              <a:rPr lang="es-MX" sz="1800" dirty="0">
                <a:solidFill>
                  <a:srgbClr val="000000"/>
                </a:solidFill>
              </a:rPr>
              <a:t>las cuatro esquinas de la rejilla con algún tipo de marcadores permanentes.</a:t>
            </a:r>
            <a:endParaRPr lang="en-US" sz="1800" dirty="0">
              <a:solidFill>
                <a:srgbClr val="000000"/>
              </a:solidFill>
            </a:endParaRPr>
          </a:p>
        </p:txBody>
      </p:sp>
      <p:pic>
        <p:nvPicPr>
          <p:cNvPr id="5" name="Picture 8" descr="Photograph showing the sampling grid being laid out, with a flage in place and a meter s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809" y="3760915"/>
            <a:ext cx="6549409" cy="15080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Imagen 7"/>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70114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12</a:t>
            </a:fld>
            <a:endParaRPr lang="en-US" dirty="0"/>
          </a:p>
        </p:txBody>
      </p:sp>
      <p:sp>
        <p:nvSpPr>
          <p:cNvPr id="2" name="Title 1"/>
          <p:cNvSpPr>
            <a:spLocks noGrp="1"/>
          </p:cNvSpPr>
          <p:nvPr>
            <p:ph type="title"/>
          </p:nvPr>
        </p:nvSpPr>
        <p:spPr>
          <a:xfrm>
            <a:off x="496389" y="1092149"/>
            <a:ext cx="8268258" cy="1145193"/>
          </a:xfrm>
        </p:spPr>
        <p:txBody>
          <a:bodyPr>
            <a:normAutofit/>
          </a:bodyPr>
          <a:lstStyle/>
          <a:p>
            <a:r>
              <a:rPr lang="en-US" sz="3200" dirty="0">
                <a:solidFill>
                  <a:srgbClr val="000000"/>
                </a:solidFill>
              </a:rPr>
              <a:t>SMAP </a:t>
            </a:r>
            <a:r>
              <a:rPr lang="es-MX" sz="3200" dirty="0">
                <a:solidFill>
                  <a:srgbClr val="000000"/>
                </a:solidFill>
              </a:rPr>
              <a:t>Instrucciones de muestreo para medir Muestra densidad a granel</a:t>
            </a:r>
            <a:endParaRPr lang="en-US" sz="3200" dirty="0">
              <a:solidFill>
                <a:srgbClr val="000000"/>
              </a:solidFill>
            </a:endParaRPr>
          </a:p>
        </p:txBody>
      </p:sp>
      <p:sp>
        <p:nvSpPr>
          <p:cNvPr id="3" name="Content Placeholder 2"/>
          <p:cNvSpPr>
            <a:spLocks noGrp="1"/>
          </p:cNvSpPr>
          <p:nvPr>
            <p:ph sz="half" idx="1"/>
          </p:nvPr>
        </p:nvSpPr>
        <p:spPr>
          <a:xfrm>
            <a:off x="496389" y="2237342"/>
            <a:ext cx="4994463" cy="2295470"/>
          </a:xfrm>
        </p:spPr>
        <p:txBody>
          <a:bodyPr>
            <a:normAutofit/>
          </a:bodyPr>
          <a:lstStyle/>
          <a:p>
            <a:pPr marL="0" indent="0">
              <a:buNone/>
            </a:pPr>
            <a:r>
              <a:rPr lang="es-MX" sz="1900" dirty="0">
                <a:solidFill>
                  <a:srgbClr val="000000"/>
                </a:solidFill>
              </a:rPr>
              <a:t>La primera vez que tome una muestra de humedad del suelo SMAP y por cada décima muestra después de eso, tome una muestra de densidad a granel de muestra. Consulte la siguiente diapositiva para obtener instrucciones</a:t>
            </a:r>
            <a:r>
              <a:rPr lang="es-MX" sz="1900" dirty="0" smtClean="0">
                <a:solidFill>
                  <a:srgbClr val="000000"/>
                </a:solidFill>
              </a:rPr>
              <a:t>.</a:t>
            </a:r>
          </a:p>
          <a:p>
            <a:pPr marL="0" indent="0">
              <a:buNone/>
            </a:pPr>
            <a:r>
              <a:rPr lang="en-US" sz="1900" b="1" dirty="0" smtClean="0">
                <a:solidFill>
                  <a:srgbClr val="000000"/>
                </a:solidFill>
              </a:rPr>
              <a:t>Nota</a:t>
            </a:r>
            <a:r>
              <a:rPr lang="en-US" sz="1900" dirty="0" smtClean="0">
                <a:solidFill>
                  <a:srgbClr val="000000"/>
                </a:solidFill>
              </a:rPr>
              <a:t>: </a:t>
            </a:r>
            <a:r>
              <a:rPr lang="es-MX" sz="1900" dirty="0">
                <a:solidFill>
                  <a:srgbClr val="000000"/>
                </a:solidFill>
              </a:rPr>
              <a:t>muestra por primera vez en la esquina noroeste de la cuadrícula.</a:t>
            </a:r>
            <a:r>
              <a:rPr lang="en-US" dirty="0" smtClean="0">
                <a:solidFill>
                  <a:srgbClr val="000000"/>
                </a:solidFill>
              </a:rPr>
              <a:t> </a:t>
            </a:r>
            <a:endParaRPr lang="en-US" dirty="0">
              <a:solidFill>
                <a:srgbClr val="000000"/>
              </a:solidFill>
            </a:endParaRPr>
          </a:p>
          <a:p>
            <a:endParaRPr lang="en-US" dirty="0"/>
          </a:p>
        </p:txBody>
      </p:sp>
      <p:pic>
        <p:nvPicPr>
          <p:cNvPr id="7" name="Picture 6" descr="SMAP 3 m x 3 m sampling grid for taking soil moisture and bulk density sample. Take the first sample at the northwest corner of the gri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852" y="2151297"/>
            <a:ext cx="3106057" cy="2938464"/>
          </a:xfrm>
          <a:prstGeom prst="rect">
            <a:avLst/>
          </a:prstGeom>
        </p:spPr>
      </p:pic>
      <p:pic>
        <p:nvPicPr>
          <p:cNvPr id="5" name="Content Placeholder 4" descr="photo of a labled sample ca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22064" y="4858809"/>
            <a:ext cx="2214985" cy="1643825"/>
          </a:xfrm>
        </p:spPr>
      </p:pic>
      <p:pic>
        <p:nvPicPr>
          <p:cNvPr id="9" name="Imagen 8"/>
          <p:cNvPicPr>
            <a:picLocks noChangeAspect="1"/>
          </p:cNvPicPr>
          <p:nvPr/>
        </p:nvPicPr>
        <p:blipFill>
          <a:blip r:embed="rId4"/>
          <a:stretch>
            <a:fillRect/>
          </a:stretch>
        </p:blipFill>
        <p:spPr>
          <a:xfrm>
            <a:off x="13063" y="13063"/>
            <a:ext cx="9144793" cy="1079086"/>
          </a:xfrm>
          <a:prstGeom prst="rect">
            <a:avLst/>
          </a:prstGeom>
        </p:spPr>
      </p:pic>
    </p:spTree>
    <p:extLst>
      <p:ext uri="{BB962C8B-B14F-4D97-AF65-F5344CB8AC3E}">
        <p14:creationId xmlns:p14="http://schemas.microsoft.com/office/powerpoint/2010/main" val="2094165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13</a:t>
            </a:fld>
            <a:endParaRPr lang="en-US" dirty="0"/>
          </a:p>
        </p:txBody>
      </p:sp>
      <p:sp>
        <p:nvSpPr>
          <p:cNvPr id="2" name="Title 1"/>
          <p:cNvSpPr>
            <a:spLocks noGrp="1"/>
          </p:cNvSpPr>
          <p:nvPr>
            <p:ph type="title"/>
          </p:nvPr>
        </p:nvSpPr>
        <p:spPr>
          <a:xfrm>
            <a:off x="498473" y="1394789"/>
            <a:ext cx="7886700" cy="639424"/>
          </a:xfrm>
        </p:spPr>
        <p:txBody>
          <a:bodyPr>
            <a:normAutofit/>
          </a:bodyPr>
          <a:lstStyle/>
          <a:p>
            <a:r>
              <a:rPr lang="es-MX" sz="3200" dirty="0" smtClean="0"/>
              <a:t>Preparación </a:t>
            </a:r>
            <a:r>
              <a:rPr lang="es-MX" sz="3200" dirty="0"/>
              <a:t>para </a:t>
            </a:r>
            <a:r>
              <a:rPr lang="es-MX" sz="3200" dirty="0" smtClean="0"/>
              <a:t>tomar una muestra suelo</a:t>
            </a:r>
            <a:endParaRPr lang="en-US" sz="3200" dirty="0"/>
          </a:p>
        </p:txBody>
      </p:sp>
      <p:sp>
        <p:nvSpPr>
          <p:cNvPr id="3" name="Content Placeholder 2"/>
          <p:cNvSpPr>
            <a:spLocks noGrp="1"/>
          </p:cNvSpPr>
          <p:nvPr>
            <p:ph sz="half" idx="1"/>
          </p:nvPr>
        </p:nvSpPr>
        <p:spPr>
          <a:xfrm>
            <a:off x="418011" y="2339950"/>
            <a:ext cx="4237893" cy="3932549"/>
          </a:xfrm>
        </p:spPr>
        <p:txBody>
          <a:bodyPr/>
          <a:lstStyle/>
          <a:p>
            <a:pPr marL="0" indent="0">
              <a:buNone/>
            </a:pPr>
            <a:r>
              <a:rPr lang="es-MX" sz="2000" dirty="0">
                <a:solidFill>
                  <a:srgbClr val="000000"/>
                </a:solidFill>
                <a:cs typeface="Times New Roman" pitchFamily="16" charset="0"/>
              </a:rPr>
              <a:t>En el punto de muestreo, retire cualquier hierba u otra cubierta vegetal.</a:t>
            </a:r>
            <a:endParaRPr lang="en-US" dirty="0"/>
          </a:p>
        </p:txBody>
      </p:sp>
      <p:pic>
        <p:nvPicPr>
          <p:cNvPr id="5" name="Content Placeholder 4" descr="photo of trowel being used to scrape away grass and ground cover from the sampling are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2931" y="2339950"/>
            <a:ext cx="3532242" cy="3390952"/>
          </a:xfrm>
        </p:spPr>
      </p:pic>
      <p:pic>
        <p:nvPicPr>
          <p:cNvPr id="8" name="Imagen 7"/>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14566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14</a:t>
            </a:fld>
            <a:endParaRPr lang="en-US" dirty="0"/>
          </a:p>
        </p:txBody>
      </p:sp>
      <p:sp>
        <p:nvSpPr>
          <p:cNvPr id="2" name="Title 1"/>
          <p:cNvSpPr>
            <a:spLocks noGrp="1"/>
          </p:cNvSpPr>
          <p:nvPr>
            <p:ph type="title"/>
          </p:nvPr>
        </p:nvSpPr>
        <p:spPr>
          <a:xfrm>
            <a:off x="555615" y="997823"/>
            <a:ext cx="7829108" cy="1325563"/>
          </a:xfrm>
        </p:spPr>
        <p:txBody>
          <a:bodyPr>
            <a:normAutofit/>
          </a:bodyPr>
          <a:lstStyle/>
          <a:p>
            <a:r>
              <a:rPr lang="es-MX" sz="3200" dirty="0">
                <a:solidFill>
                  <a:srgbClr val="000000"/>
                </a:solidFill>
              </a:rPr>
              <a:t>Tomar una muestra de humedad del suelo SMAP de volumen conocido</a:t>
            </a:r>
            <a:endParaRPr lang="en-US" sz="3200" dirty="0">
              <a:solidFill>
                <a:srgbClr val="000000"/>
              </a:solidFill>
            </a:endParaRPr>
          </a:p>
        </p:txBody>
      </p:sp>
      <p:sp>
        <p:nvSpPr>
          <p:cNvPr id="3" name="Content Placeholder 2"/>
          <p:cNvSpPr>
            <a:spLocks noGrp="1"/>
          </p:cNvSpPr>
          <p:nvPr>
            <p:ph sz="half" idx="1"/>
          </p:nvPr>
        </p:nvSpPr>
        <p:spPr>
          <a:xfrm>
            <a:off x="555615" y="2323386"/>
            <a:ext cx="5809807" cy="4351338"/>
          </a:xfrm>
        </p:spPr>
        <p:txBody>
          <a:bodyPr>
            <a:normAutofit/>
          </a:bodyPr>
          <a:lstStyle/>
          <a:p>
            <a:pPr marL="0" indent="0">
              <a:buNone/>
            </a:pPr>
            <a:r>
              <a:rPr lang="es-MX" sz="2000" dirty="0">
                <a:solidFill>
                  <a:srgbClr val="000000"/>
                </a:solidFill>
                <a:cs typeface="Times New Roman" pitchFamily="16" charset="0"/>
              </a:rPr>
              <a:t>Empuje la </a:t>
            </a:r>
            <a:r>
              <a:rPr lang="es-MX" sz="2000" dirty="0" smtClean="0">
                <a:solidFill>
                  <a:srgbClr val="000000"/>
                </a:solidFill>
                <a:cs typeface="Times New Roman" pitchFamily="16" charset="0"/>
              </a:rPr>
              <a:t>LATA todo </a:t>
            </a:r>
            <a:r>
              <a:rPr lang="es-MX" sz="2000" dirty="0">
                <a:solidFill>
                  <a:srgbClr val="000000"/>
                </a:solidFill>
                <a:cs typeface="Times New Roman" pitchFamily="16" charset="0"/>
              </a:rPr>
              <a:t>el camino en el suelo por lo que la parte inferior de la </a:t>
            </a:r>
            <a:r>
              <a:rPr lang="es-MX" sz="2000" dirty="0" smtClean="0">
                <a:solidFill>
                  <a:srgbClr val="000000"/>
                </a:solidFill>
                <a:cs typeface="Times New Roman" pitchFamily="16" charset="0"/>
              </a:rPr>
              <a:t>LATA queda alineada con </a:t>
            </a:r>
            <a:r>
              <a:rPr lang="es-MX" sz="2000" dirty="0">
                <a:solidFill>
                  <a:srgbClr val="000000"/>
                </a:solidFill>
                <a:cs typeface="Times New Roman" pitchFamily="16" charset="0"/>
              </a:rPr>
              <a:t>la superficie del suelo. </a:t>
            </a:r>
            <a:endParaRPr lang="es-MX" sz="2000" dirty="0" smtClean="0">
              <a:solidFill>
                <a:srgbClr val="000000"/>
              </a:solidFill>
              <a:cs typeface="Times New Roman" pitchFamily="16" charset="0"/>
            </a:endParaRPr>
          </a:p>
          <a:p>
            <a:pPr marL="0" indent="0">
              <a:buNone/>
            </a:pPr>
            <a:r>
              <a:rPr lang="es-MX" sz="2000" dirty="0" smtClean="0">
                <a:solidFill>
                  <a:srgbClr val="000000"/>
                </a:solidFill>
                <a:cs typeface="Times New Roman" pitchFamily="16" charset="0"/>
              </a:rPr>
              <a:t>Si </a:t>
            </a:r>
            <a:r>
              <a:rPr lang="es-MX" sz="2000" dirty="0">
                <a:solidFill>
                  <a:srgbClr val="000000"/>
                </a:solidFill>
                <a:cs typeface="Times New Roman" pitchFamily="16" charset="0"/>
              </a:rPr>
              <a:t>el suelo es duro, colocar un bloque de madera en la parte superior de la </a:t>
            </a:r>
            <a:r>
              <a:rPr lang="es-MX" sz="2000" dirty="0" smtClean="0">
                <a:solidFill>
                  <a:srgbClr val="000000"/>
                </a:solidFill>
                <a:cs typeface="Times New Roman" pitchFamily="16" charset="0"/>
              </a:rPr>
              <a:t>LATA y golpee </a:t>
            </a:r>
            <a:r>
              <a:rPr lang="es-MX" sz="2000" dirty="0">
                <a:solidFill>
                  <a:srgbClr val="000000"/>
                </a:solidFill>
                <a:cs typeface="Times New Roman" pitchFamily="16" charset="0"/>
              </a:rPr>
              <a:t>en el suelo con un martillo. </a:t>
            </a:r>
            <a:endParaRPr lang="es-MX" sz="2000" dirty="0" smtClean="0">
              <a:solidFill>
                <a:srgbClr val="000000"/>
              </a:solidFill>
              <a:cs typeface="Times New Roman" pitchFamily="16" charset="0"/>
            </a:endParaRPr>
          </a:p>
          <a:p>
            <a:pPr marL="0" indent="0">
              <a:buNone/>
            </a:pPr>
            <a:r>
              <a:rPr lang="es-MX" sz="2000" dirty="0" smtClean="0">
                <a:solidFill>
                  <a:srgbClr val="000000"/>
                </a:solidFill>
                <a:cs typeface="Times New Roman" pitchFamily="16" charset="0"/>
              </a:rPr>
              <a:t>Si </a:t>
            </a:r>
            <a:r>
              <a:rPr lang="es-MX" sz="2000" dirty="0">
                <a:solidFill>
                  <a:srgbClr val="000000"/>
                </a:solidFill>
                <a:cs typeface="Times New Roman" pitchFamily="16" charset="0"/>
              </a:rPr>
              <a:t>el suelo es tan duro </a:t>
            </a:r>
            <a:r>
              <a:rPr lang="es-MX" sz="2000" dirty="0" smtClean="0">
                <a:solidFill>
                  <a:srgbClr val="000000"/>
                </a:solidFill>
                <a:cs typeface="Times New Roman" pitchFamily="16" charset="0"/>
              </a:rPr>
              <a:t>que al </a:t>
            </a:r>
            <a:r>
              <a:rPr lang="es-MX" sz="2000" dirty="0">
                <a:solidFill>
                  <a:srgbClr val="000000"/>
                </a:solidFill>
                <a:cs typeface="Times New Roman" pitchFamily="16" charset="0"/>
              </a:rPr>
              <a:t>golpearlo </a:t>
            </a:r>
            <a:r>
              <a:rPr lang="es-MX" sz="2000" dirty="0" smtClean="0">
                <a:solidFill>
                  <a:srgbClr val="000000"/>
                </a:solidFill>
                <a:cs typeface="Times New Roman" pitchFamily="16" charset="0"/>
              </a:rPr>
              <a:t>se </a:t>
            </a:r>
            <a:r>
              <a:rPr lang="es-MX" sz="2000" dirty="0" err="1" smtClean="0">
                <a:solidFill>
                  <a:srgbClr val="000000"/>
                </a:solidFill>
                <a:cs typeface="Times New Roman" pitchFamily="16" charset="0"/>
              </a:rPr>
              <a:t>dobalara</a:t>
            </a:r>
            <a:r>
              <a:rPr lang="es-MX" sz="2000" dirty="0" smtClean="0">
                <a:solidFill>
                  <a:srgbClr val="000000"/>
                </a:solidFill>
                <a:cs typeface="Times New Roman" pitchFamily="16" charset="0"/>
              </a:rPr>
              <a:t> la Lata de la </a:t>
            </a:r>
            <a:r>
              <a:rPr lang="es-MX" sz="2000" dirty="0">
                <a:solidFill>
                  <a:srgbClr val="000000"/>
                </a:solidFill>
                <a:cs typeface="Times New Roman" pitchFamily="16" charset="0"/>
              </a:rPr>
              <a:t>muestra puede, </a:t>
            </a:r>
            <a:r>
              <a:rPr lang="es-MX" sz="2000" dirty="0" smtClean="0">
                <a:solidFill>
                  <a:srgbClr val="000000"/>
                </a:solidFill>
                <a:cs typeface="Times New Roman" pitchFamily="16" charset="0"/>
              </a:rPr>
              <a:t>tome </a:t>
            </a:r>
            <a:r>
              <a:rPr lang="es-MX" sz="2000" dirty="0">
                <a:solidFill>
                  <a:srgbClr val="000000"/>
                </a:solidFill>
                <a:cs typeface="Times New Roman" pitchFamily="16" charset="0"/>
              </a:rPr>
              <a:t>una muestra usando una </a:t>
            </a:r>
            <a:r>
              <a:rPr lang="es-MX" sz="2000" dirty="0" smtClean="0">
                <a:solidFill>
                  <a:srgbClr val="000000"/>
                </a:solidFill>
                <a:cs typeface="Times New Roman" pitchFamily="16" charset="0"/>
              </a:rPr>
              <a:t>pala y </a:t>
            </a:r>
            <a:r>
              <a:rPr lang="es-MX" sz="2000" dirty="0">
                <a:solidFill>
                  <a:srgbClr val="000000"/>
                </a:solidFill>
                <a:cs typeface="Times New Roman" pitchFamily="16" charset="0"/>
              </a:rPr>
              <a:t>una bolsa </a:t>
            </a:r>
            <a:r>
              <a:rPr lang="es-MX" sz="2000" dirty="0" err="1">
                <a:solidFill>
                  <a:srgbClr val="000000"/>
                </a:solidFill>
                <a:cs typeface="Times New Roman" pitchFamily="16" charset="0"/>
              </a:rPr>
              <a:t>sellable</a:t>
            </a:r>
            <a:r>
              <a:rPr lang="es-MX" sz="2000" dirty="0">
                <a:solidFill>
                  <a:srgbClr val="000000"/>
                </a:solidFill>
                <a:cs typeface="Times New Roman" pitchFamily="16" charset="0"/>
              </a:rPr>
              <a:t> y esperar hasta que el suelo se ha ablandado para tomar la muestra de </a:t>
            </a:r>
            <a:r>
              <a:rPr lang="es-MX" sz="2000">
                <a:solidFill>
                  <a:srgbClr val="000000"/>
                </a:solidFill>
                <a:cs typeface="Times New Roman" pitchFamily="16" charset="0"/>
              </a:rPr>
              <a:t>la </a:t>
            </a:r>
            <a:r>
              <a:rPr lang="es-MX" sz="2000" smtClean="0">
                <a:solidFill>
                  <a:srgbClr val="000000"/>
                </a:solidFill>
                <a:cs typeface="Times New Roman" pitchFamily="16" charset="0"/>
              </a:rPr>
              <a:t>LATA.</a:t>
            </a:r>
            <a:endParaRPr lang="en-US" dirty="0">
              <a:solidFill>
                <a:srgbClr val="000000"/>
              </a:solidFill>
              <a:cs typeface="Times New Roman" pitchFamily="16" charset="0"/>
            </a:endParaRPr>
          </a:p>
          <a:p>
            <a:endParaRPr lang="en-US" dirty="0">
              <a:solidFill>
                <a:srgbClr val="000000"/>
              </a:solidFill>
              <a:cs typeface="Times New Roman" pitchFamily="16" charset="0"/>
            </a:endParaRPr>
          </a:p>
          <a:p>
            <a:endParaRPr lang="en-US" dirty="0"/>
          </a:p>
        </p:txBody>
      </p:sp>
      <p:pic>
        <p:nvPicPr>
          <p:cNvPr id="5" name="Content Placeholder 4" descr="Image shows a hand pushing a can into the soil surface. In a second image a piece of wood is used to cover the can, and a hammer is used to push the sampling can into the groun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28708" y="2323386"/>
            <a:ext cx="2019300" cy="3771900"/>
          </a:xfrm>
        </p:spPr>
      </p:pic>
      <p:pic>
        <p:nvPicPr>
          <p:cNvPr id="8" name="Imagen 7"/>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1769024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794779C7-2752-F243-8E4B-2FAFE185352D}" type="slidenum">
              <a:rPr lang="en-US" smtClean="0"/>
              <a:t>15</a:t>
            </a:fld>
            <a:endParaRPr lang="en-US" dirty="0"/>
          </a:p>
        </p:txBody>
      </p:sp>
      <p:sp>
        <p:nvSpPr>
          <p:cNvPr id="2" name="Title 1"/>
          <p:cNvSpPr>
            <a:spLocks noGrp="1"/>
          </p:cNvSpPr>
          <p:nvPr>
            <p:ph type="title"/>
          </p:nvPr>
        </p:nvSpPr>
        <p:spPr>
          <a:xfrm>
            <a:off x="1657350" y="997823"/>
            <a:ext cx="7886700" cy="1325563"/>
          </a:xfrm>
        </p:spPr>
        <p:txBody>
          <a:bodyPr>
            <a:normAutofit fontScale="90000"/>
          </a:bodyPr>
          <a:lstStyle/>
          <a:p>
            <a:r>
              <a:rPr lang="en-US" sz="3600" dirty="0">
                <a:solidFill>
                  <a:srgbClr val="000000"/>
                </a:solidFill>
              </a:rPr>
              <a:t>Removing the Sample Can from the Ground </a:t>
            </a:r>
            <a:r>
              <a:rPr lang="en-US" dirty="0">
                <a:solidFill>
                  <a:srgbClr val="000000"/>
                </a:solidFill>
              </a:rPr>
              <a:t/>
            </a:r>
            <a:br>
              <a:rPr lang="en-US" dirty="0">
                <a:solidFill>
                  <a:srgbClr val="000000"/>
                </a:solidFill>
              </a:rPr>
            </a:br>
            <a:endParaRPr lang="en-US" dirty="0"/>
          </a:p>
        </p:txBody>
      </p:sp>
      <p:sp>
        <p:nvSpPr>
          <p:cNvPr id="3" name="Content Placeholder 2" descr="Photo shows using a trowel or shovel, removing the can and the soil surrounding it. &#10;"/>
          <p:cNvSpPr>
            <a:spLocks noGrp="1"/>
          </p:cNvSpPr>
          <p:nvPr>
            <p:ph sz="half" idx="1"/>
          </p:nvPr>
        </p:nvSpPr>
        <p:spPr>
          <a:xfrm>
            <a:off x="1828506" y="1773300"/>
            <a:ext cx="4447448" cy="4351338"/>
          </a:xfrm>
        </p:spPr>
        <p:txBody>
          <a:bodyPr>
            <a:normAutofit fontScale="92500" lnSpcReduction="10000"/>
          </a:bodyPr>
          <a:lstStyle/>
          <a:p>
            <a:pPr marL="0" indent="0">
              <a:buNone/>
            </a:pPr>
            <a:r>
              <a:rPr lang="en-US" sz="1800" dirty="0">
                <a:solidFill>
                  <a:srgbClr val="000000"/>
                </a:solidFill>
                <a:cs typeface="Times New Roman" pitchFamily="16" charset="0"/>
              </a:rPr>
              <a:t>Using a trowel or shovel, remove the can and the soil surrounding it. </a:t>
            </a:r>
          </a:p>
          <a:p>
            <a:pPr marL="0" indent="0">
              <a:buNone/>
            </a:pPr>
            <a:r>
              <a:rPr lang="en-US" sz="1800" dirty="0">
                <a:solidFill>
                  <a:srgbClr val="000000"/>
                </a:solidFill>
                <a:cs typeface="Times New Roman" pitchFamily="16" charset="0"/>
              </a:rPr>
              <a:t>Make sure you dig around the can to remove it. If your trowel is not fully under the can, you might lose soil sample during the extraction process.</a:t>
            </a:r>
          </a:p>
          <a:p>
            <a:pPr marL="0" indent="0">
              <a:buNone/>
            </a:pPr>
            <a:r>
              <a:rPr lang="en-US" sz="1800" dirty="0">
                <a:solidFill>
                  <a:srgbClr val="000000"/>
                </a:solidFill>
                <a:cs typeface="Times New Roman" pitchFamily="16" charset="0"/>
              </a:rPr>
              <a:t>Scrape off the soil to level it with the tome of the can.</a:t>
            </a:r>
          </a:p>
          <a:p>
            <a:pPr marL="0" indent="0">
              <a:buNone/>
            </a:pPr>
            <a:endParaRPr lang="en-US" sz="1800" dirty="0">
              <a:solidFill>
                <a:srgbClr val="000000"/>
              </a:solidFill>
              <a:cs typeface="Times New Roman" pitchFamily="16" charset="0"/>
            </a:endParaRPr>
          </a:p>
          <a:p>
            <a:pPr marL="0" indent="0">
              <a:buNone/>
            </a:pPr>
            <a:r>
              <a:rPr lang="en-US" sz="1800" dirty="0">
                <a:solidFill>
                  <a:srgbClr val="000000"/>
                </a:solidFill>
                <a:cs typeface="Times New Roman" pitchFamily="16" charset="0"/>
              </a:rPr>
              <a:t>If a rock or twig sticks out, discard this sample, wipe out the can, and take a fresh sample.</a:t>
            </a:r>
          </a:p>
          <a:p>
            <a:pPr marL="0" indent="0">
              <a:buNone/>
            </a:pPr>
            <a:endParaRPr lang="en-US" sz="1800" dirty="0">
              <a:solidFill>
                <a:srgbClr val="000000"/>
              </a:solidFill>
              <a:cs typeface="Times New Roman" pitchFamily="16" charset="0"/>
            </a:endParaRPr>
          </a:p>
          <a:p>
            <a:pPr marL="0" indent="0">
              <a:buNone/>
            </a:pPr>
            <a:r>
              <a:rPr lang="en-US" sz="1800" dirty="0">
                <a:solidFill>
                  <a:srgbClr val="000000"/>
                </a:solidFill>
                <a:cs typeface="Times New Roman" pitchFamily="16" charset="0"/>
              </a:rPr>
              <a:t>It is essential that the volume of the soil sample is the same as the volume of the can, so be sure to wipe off all soil clinging to the outside of the can.</a:t>
            </a:r>
          </a:p>
          <a:p>
            <a:pPr marL="0" indent="0">
              <a:buNone/>
            </a:pPr>
            <a:endParaRPr lang="en-US" sz="1800" dirty="0">
              <a:solidFill>
                <a:srgbClr val="000000"/>
              </a:solidFill>
              <a:cs typeface="Times New Roman" pitchFamily="16" charset="0"/>
            </a:endParaRPr>
          </a:p>
          <a:p>
            <a:pPr marL="0" indent="0">
              <a:buNone/>
            </a:pPr>
            <a:endParaRPr lang="en-US" dirty="0">
              <a:solidFill>
                <a:srgbClr val="000000"/>
              </a:solidFill>
              <a:cs typeface="Times New Roman" pitchFamily="16" charset="0"/>
            </a:endParaRPr>
          </a:p>
          <a:p>
            <a:endParaRPr lang="en-US" dirty="0"/>
          </a:p>
        </p:txBody>
      </p:sp>
      <p:pic>
        <p:nvPicPr>
          <p:cNvPr id="7" name="Picture 9" descr="Photo of a sampling can being pushed into the 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951" y="1846483"/>
            <a:ext cx="2399167" cy="2111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photo shows a trowel being used to scrape off the excess soil at the top of the can so that it is level with the top of the 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952" y="4227989"/>
            <a:ext cx="2399167" cy="22374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Imagen 8"/>
          <p:cNvPicPr>
            <a:picLocks noChangeAspect="1"/>
          </p:cNvPicPr>
          <p:nvPr/>
        </p:nvPicPr>
        <p:blipFill>
          <a:blip r:embed="rId4"/>
          <a:stretch>
            <a:fillRect/>
          </a:stretch>
        </p:blipFill>
        <p:spPr>
          <a:xfrm>
            <a:off x="13063" y="13063"/>
            <a:ext cx="9144793" cy="1079086"/>
          </a:xfrm>
          <a:prstGeom prst="rect">
            <a:avLst/>
          </a:prstGeom>
        </p:spPr>
      </p:pic>
    </p:spTree>
    <p:extLst>
      <p:ext uri="{BB962C8B-B14F-4D97-AF65-F5344CB8AC3E}">
        <p14:creationId xmlns:p14="http://schemas.microsoft.com/office/powerpoint/2010/main" val="133225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16</a:t>
            </a:fld>
            <a:endParaRPr lang="en-US" dirty="0"/>
          </a:p>
        </p:txBody>
      </p:sp>
      <p:sp>
        <p:nvSpPr>
          <p:cNvPr id="2" name="Title 1"/>
          <p:cNvSpPr>
            <a:spLocks noGrp="1"/>
          </p:cNvSpPr>
          <p:nvPr>
            <p:ph type="title"/>
          </p:nvPr>
        </p:nvSpPr>
        <p:spPr>
          <a:xfrm>
            <a:off x="1493770" y="997822"/>
            <a:ext cx="7886700" cy="1325563"/>
          </a:xfrm>
        </p:spPr>
        <p:txBody>
          <a:bodyPr>
            <a:noAutofit/>
          </a:bodyPr>
          <a:lstStyle/>
          <a:p>
            <a:r>
              <a:rPr lang="en-US" sz="2800" dirty="0">
                <a:solidFill>
                  <a:srgbClr val="000000"/>
                </a:solidFill>
              </a:rPr>
              <a:t>Seal the Can to Keep All the Moisture in the Sample</a:t>
            </a:r>
            <a:r>
              <a:rPr lang="en-US" sz="3200" dirty="0">
                <a:solidFill>
                  <a:srgbClr val="000000"/>
                </a:solidFill>
              </a:rPr>
              <a:t/>
            </a:r>
            <a:br>
              <a:rPr lang="en-US" sz="3200" dirty="0">
                <a:solidFill>
                  <a:srgbClr val="000000"/>
                </a:solidFill>
              </a:rPr>
            </a:br>
            <a:endParaRPr lang="en-US" sz="3200" dirty="0"/>
          </a:p>
        </p:txBody>
      </p:sp>
      <p:sp>
        <p:nvSpPr>
          <p:cNvPr id="3" name="Content Placeholder 2"/>
          <p:cNvSpPr>
            <a:spLocks noGrp="1"/>
          </p:cNvSpPr>
          <p:nvPr>
            <p:ph sz="half" idx="1"/>
          </p:nvPr>
        </p:nvSpPr>
        <p:spPr>
          <a:xfrm>
            <a:off x="1677465" y="1995647"/>
            <a:ext cx="3090478" cy="4351338"/>
          </a:xfrm>
        </p:spPr>
        <p:txBody>
          <a:bodyPr>
            <a:normAutofit/>
          </a:bodyPr>
          <a:lstStyle/>
          <a:p>
            <a:pPr marL="0" indent="0">
              <a:buNone/>
            </a:pPr>
            <a:r>
              <a:rPr lang="en-US" sz="2000" dirty="0">
                <a:solidFill>
                  <a:srgbClr val="000000"/>
                </a:solidFill>
                <a:cs typeface="Times New Roman" pitchFamily="16" charset="0"/>
              </a:rPr>
              <a:t>Cover the labeled can with the lid or other moisture tight cover. </a:t>
            </a:r>
          </a:p>
          <a:p>
            <a:pPr marL="0" indent="0">
              <a:buNone/>
            </a:pPr>
            <a:endParaRPr lang="en-US" sz="2000" dirty="0">
              <a:solidFill>
                <a:srgbClr val="000000"/>
              </a:solidFill>
              <a:cs typeface="Times New Roman" pitchFamily="16" charset="0"/>
            </a:endParaRPr>
          </a:p>
          <a:p>
            <a:pPr marL="0" indent="0">
              <a:buNone/>
            </a:pPr>
            <a:r>
              <a:rPr lang="en-US" sz="2000" dirty="0">
                <a:solidFill>
                  <a:srgbClr val="000000"/>
                </a:solidFill>
              </a:rPr>
              <a:t>Your sample is now ready for weighing and drying in the lab</a:t>
            </a:r>
            <a:endParaRPr lang="en-US" sz="2000" dirty="0"/>
          </a:p>
        </p:txBody>
      </p:sp>
      <p:pic>
        <p:nvPicPr>
          <p:cNvPr id="7" name="Picture 8" descr="photo of a sample can covered with plastic wrap held in place with a rubber ban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67943" y="2145397"/>
            <a:ext cx="3970117" cy="24452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Imagen 7"/>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446287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17</a:t>
            </a:fld>
            <a:endParaRPr lang="en-US" dirty="0"/>
          </a:p>
        </p:txBody>
      </p:sp>
      <p:sp>
        <p:nvSpPr>
          <p:cNvPr id="2" name="Title 1"/>
          <p:cNvSpPr>
            <a:spLocks noGrp="1"/>
          </p:cNvSpPr>
          <p:nvPr>
            <p:ph type="title"/>
          </p:nvPr>
        </p:nvSpPr>
        <p:spPr>
          <a:xfrm>
            <a:off x="1493770" y="675561"/>
            <a:ext cx="7886700" cy="1325563"/>
          </a:xfrm>
        </p:spPr>
        <p:txBody>
          <a:bodyPr>
            <a:normAutofit/>
          </a:bodyPr>
          <a:lstStyle/>
          <a:p>
            <a:r>
              <a:rPr lang="en-US" sz="3200" dirty="0"/>
              <a:t>Routine Collection of a Surface Soil Sample</a:t>
            </a:r>
          </a:p>
        </p:txBody>
      </p:sp>
      <p:sp>
        <p:nvSpPr>
          <p:cNvPr id="3" name="Content Placeholder 2"/>
          <p:cNvSpPr>
            <a:spLocks noGrp="1"/>
          </p:cNvSpPr>
          <p:nvPr>
            <p:ph sz="half" idx="1"/>
          </p:nvPr>
        </p:nvSpPr>
        <p:spPr>
          <a:xfrm>
            <a:off x="1820929" y="1910200"/>
            <a:ext cx="4318613" cy="4351338"/>
          </a:xfrm>
        </p:spPr>
        <p:txBody>
          <a:bodyPr>
            <a:normAutofit/>
          </a:bodyPr>
          <a:lstStyle/>
          <a:p>
            <a:pPr marL="0" indent="0">
              <a:buNone/>
              <a:defRPr/>
            </a:pPr>
            <a:r>
              <a:rPr lang="en-US" sz="2200" dirty="0">
                <a:solidFill>
                  <a:srgbClr val="000000"/>
                </a:solidFill>
                <a:cs typeface="Times New Roman" pitchFamily="16" charset="0"/>
              </a:rPr>
              <a:t>Dig your trowel 5 cm into the soil to loosen it.</a:t>
            </a:r>
          </a:p>
          <a:p>
            <a:pPr marL="0" indent="0">
              <a:buNone/>
              <a:defRPr/>
            </a:pPr>
            <a:r>
              <a:rPr lang="en-US" sz="2200" dirty="0">
                <a:solidFill>
                  <a:srgbClr val="000000"/>
                </a:solidFill>
              </a:rPr>
              <a:t>Remove any rocks larger than a pea (about 5 mm), large roots, worms, grubs, and other animals</a:t>
            </a:r>
            <a:endParaRPr lang="en-US" sz="2200" dirty="0">
              <a:solidFill>
                <a:srgbClr val="000000"/>
              </a:solidFill>
              <a:cs typeface="Times New Roman" pitchFamily="16" charset="0"/>
            </a:endParaRPr>
          </a:p>
          <a:p>
            <a:pPr marL="0" indent="0">
              <a:buNone/>
            </a:pPr>
            <a:r>
              <a:rPr lang="en-US" sz="2200" dirty="0">
                <a:solidFill>
                  <a:srgbClr val="000000"/>
                </a:solidFill>
                <a:cs typeface="Times New Roman" pitchFamily="16" charset="0"/>
              </a:rPr>
              <a:t>Scoop soil into the pre-marked, sealable bag. </a:t>
            </a:r>
          </a:p>
          <a:p>
            <a:pPr marL="0" indent="0">
              <a:buNone/>
            </a:pPr>
            <a:r>
              <a:rPr lang="en-US" sz="2200" dirty="0">
                <a:solidFill>
                  <a:srgbClr val="000000"/>
                </a:solidFill>
              </a:rPr>
              <a:t>Seal the bag containing the sample. </a:t>
            </a:r>
          </a:p>
          <a:p>
            <a:pPr marL="0" indent="0">
              <a:buNone/>
            </a:pPr>
            <a:endParaRPr lang="en-US" dirty="0"/>
          </a:p>
        </p:txBody>
      </p:sp>
      <p:pic>
        <p:nvPicPr>
          <p:cNvPr id="7" name="Picture 5" descr="photo showing how a trowel is used to scoop soil into a sampling b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342" y="1910200"/>
            <a:ext cx="1863011" cy="22959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descr="image of student holding a sampling bag filled with s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239" y="4334285"/>
            <a:ext cx="1821114" cy="19272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Imagen 8"/>
          <p:cNvPicPr>
            <a:picLocks noChangeAspect="1"/>
          </p:cNvPicPr>
          <p:nvPr/>
        </p:nvPicPr>
        <p:blipFill>
          <a:blip r:embed="rId4"/>
          <a:stretch>
            <a:fillRect/>
          </a:stretch>
        </p:blipFill>
        <p:spPr>
          <a:xfrm>
            <a:off x="13063" y="13063"/>
            <a:ext cx="9144793" cy="1079086"/>
          </a:xfrm>
          <a:prstGeom prst="rect">
            <a:avLst/>
          </a:prstGeom>
        </p:spPr>
      </p:pic>
    </p:spTree>
    <p:extLst>
      <p:ext uri="{BB962C8B-B14F-4D97-AF65-F5344CB8AC3E}">
        <p14:creationId xmlns:p14="http://schemas.microsoft.com/office/powerpoint/2010/main" val="8445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18</a:t>
            </a:fld>
            <a:endParaRPr lang="en-US" dirty="0"/>
          </a:p>
        </p:txBody>
      </p:sp>
      <p:sp>
        <p:nvSpPr>
          <p:cNvPr id="2" name="Title 1"/>
          <p:cNvSpPr>
            <a:spLocks noGrp="1"/>
          </p:cNvSpPr>
          <p:nvPr>
            <p:ph type="title"/>
          </p:nvPr>
        </p:nvSpPr>
        <p:spPr>
          <a:xfrm>
            <a:off x="1493770" y="997822"/>
            <a:ext cx="4204901" cy="647053"/>
          </a:xfrm>
        </p:spPr>
        <p:txBody>
          <a:bodyPr>
            <a:normAutofit/>
          </a:bodyPr>
          <a:lstStyle/>
          <a:p>
            <a:pPr algn="ctr"/>
            <a:r>
              <a:rPr lang="en-US" sz="3200" dirty="0">
                <a:solidFill>
                  <a:srgbClr val="000000"/>
                </a:solidFill>
              </a:rPr>
              <a:t>Spacing Your Samples</a:t>
            </a:r>
          </a:p>
        </p:txBody>
      </p:sp>
      <p:sp>
        <p:nvSpPr>
          <p:cNvPr id="3" name="Content Placeholder 2"/>
          <p:cNvSpPr>
            <a:spLocks noGrp="1"/>
          </p:cNvSpPr>
          <p:nvPr>
            <p:ph sz="half" idx="1"/>
          </p:nvPr>
        </p:nvSpPr>
        <p:spPr>
          <a:xfrm>
            <a:off x="1690301" y="1752243"/>
            <a:ext cx="7323071" cy="1578786"/>
          </a:xfrm>
        </p:spPr>
        <p:txBody>
          <a:bodyPr>
            <a:normAutofit/>
          </a:bodyPr>
          <a:lstStyle/>
          <a:p>
            <a:pPr marL="0" indent="0">
              <a:buNone/>
              <a:defRPr/>
            </a:pPr>
            <a:r>
              <a:rPr lang="en-US" sz="2000" dirty="0">
                <a:solidFill>
                  <a:srgbClr val="000000"/>
                </a:solidFill>
                <a:cs typeface="Times New Roman" pitchFamily="16" charset="0"/>
              </a:rPr>
              <a:t>On the next SMAP overfly day, move 25 cm over from the previous sample.</a:t>
            </a:r>
          </a:p>
          <a:p>
            <a:pPr>
              <a:buClrTx/>
              <a:buFontTx/>
              <a:buNone/>
            </a:pPr>
            <a:r>
              <a:rPr lang="en-US" sz="2000" dirty="0">
                <a:solidFill>
                  <a:srgbClr val="000000"/>
                </a:solidFill>
                <a:cs typeface="Times New Roman" pitchFamily="16" charset="0"/>
              </a:rPr>
              <a:t>During a year, no sample should be taken within 25 cm of any others</a:t>
            </a:r>
          </a:p>
          <a:p>
            <a:pPr marL="0" indent="0">
              <a:buNone/>
            </a:pPr>
            <a:endParaRPr lang="en-US" dirty="0"/>
          </a:p>
        </p:txBody>
      </p:sp>
      <p:pic>
        <p:nvPicPr>
          <p:cNvPr id="9" name="Picture 5" descr="These two images show how samples are taken in a line at the top of the sampling grid beginning in the nw corner. Each sample is 25 cm  from the previous samp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457" y="3305053"/>
            <a:ext cx="3329390" cy="31680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5" descr="These two images show how samples are taken in a line at the top of the sampling grid beginning in the nw corner. Each sample is 25 cm  from the previous samp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835" y="3297918"/>
            <a:ext cx="3334965" cy="31751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Imagen 10"/>
          <p:cNvPicPr>
            <a:picLocks noChangeAspect="1"/>
          </p:cNvPicPr>
          <p:nvPr/>
        </p:nvPicPr>
        <p:blipFill>
          <a:blip r:embed="rId4"/>
          <a:stretch>
            <a:fillRect/>
          </a:stretch>
        </p:blipFill>
        <p:spPr>
          <a:xfrm>
            <a:off x="13063" y="13063"/>
            <a:ext cx="9144793" cy="1079086"/>
          </a:xfrm>
          <a:prstGeom prst="rect">
            <a:avLst/>
          </a:prstGeom>
        </p:spPr>
      </p:pic>
    </p:spTree>
    <p:extLst>
      <p:ext uri="{BB962C8B-B14F-4D97-AF65-F5344CB8AC3E}">
        <p14:creationId xmlns:p14="http://schemas.microsoft.com/office/powerpoint/2010/main" val="183465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4779C7-2752-F243-8E4B-2FAFE185352D}" type="slidenum">
              <a:rPr lang="en-US" smtClean="0"/>
              <a:t>19</a:t>
            </a:fld>
            <a:endParaRPr lang="en-US" dirty="0"/>
          </a:p>
        </p:txBody>
      </p:sp>
      <p:sp>
        <p:nvSpPr>
          <p:cNvPr id="2" name="Title 1"/>
          <p:cNvSpPr>
            <a:spLocks noGrp="1"/>
          </p:cNvSpPr>
          <p:nvPr>
            <p:ph type="title"/>
          </p:nvPr>
        </p:nvSpPr>
        <p:spPr>
          <a:xfrm>
            <a:off x="1257300" y="693017"/>
            <a:ext cx="7886700" cy="1325563"/>
          </a:xfrm>
        </p:spPr>
        <p:txBody>
          <a:bodyPr>
            <a:normAutofit/>
          </a:bodyPr>
          <a:lstStyle/>
          <a:p>
            <a:pPr algn="ctr"/>
            <a:r>
              <a:rPr lang="en-US" sz="3200" dirty="0">
                <a:solidFill>
                  <a:srgbClr val="000000"/>
                </a:solidFill>
              </a:rPr>
              <a:t>SMAP Soil Moisture Sampling Grid Example</a:t>
            </a:r>
          </a:p>
        </p:txBody>
      </p:sp>
      <p:pic>
        <p:nvPicPr>
          <p:cNvPr id="9" name="Picture 3" descr="Keep sampling in a row until you need to drop down to the second row, 25 cm below the first, and continue sampling until you have sampled your whole grid in 25 cm incremen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070" y="1831296"/>
            <a:ext cx="4703989" cy="46124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Imagen 6"/>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3822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a:t>
            </a:fld>
            <a:endParaRPr lang="en-US" dirty="0"/>
          </a:p>
        </p:txBody>
      </p:sp>
      <p:sp>
        <p:nvSpPr>
          <p:cNvPr id="2" name="Title 1"/>
          <p:cNvSpPr>
            <a:spLocks noGrp="1"/>
          </p:cNvSpPr>
          <p:nvPr>
            <p:ph type="title"/>
          </p:nvPr>
        </p:nvSpPr>
        <p:spPr>
          <a:xfrm>
            <a:off x="875210" y="1146095"/>
            <a:ext cx="7640139" cy="489313"/>
          </a:xfrm>
        </p:spPr>
        <p:txBody>
          <a:bodyPr>
            <a:noAutofit/>
          </a:bodyPr>
          <a:lstStyle/>
          <a:p>
            <a:r>
              <a:rPr lang="en-US" sz="3200" dirty="0">
                <a:solidFill>
                  <a:srgbClr val="000000"/>
                </a:solidFill>
              </a:rPr>
              <a:t>SMAP </a:t>
            </a:r>
            <a:r>
              <a:rPr lang="en-US" sz="3200" dirty="0" smtClean="0">
                <a:solidFill>
                  <a:srgbClr val="000000"/>
                </a:solidFill>
              </a:rPr>
              <a:t>- </a:t>
            </a:r>
            <a:r>
              <a:rPr lang="es-MX" sz="3200" dirty="0" smtClean="0">
                <a:solidFill>
                  <a:srgbClr val="000000"/>
                </a:solidFill>
              </a:rPr>
              <a:t>Protocolo </a:t>
            </a:r>
            <a:r>
              <a:rPr lang="es-MX" sz="3200" dirty="0">
                <a:solidFill>
                  <a:srgbClr val="000000"/>
                </a:solidFill>
              </a:rPr>
              <a:t>de humedad del suelo</a:t>
            </a:r>
            <a:endParaRPr lang="en-US" sz="3200" dirty="0">
              <a:solidFill>
                <a:srgbClr val="000000"/>
              </a:solidFill>
            </a:endParaRPr>
          </a:p>
        </p:txBody>
      </p:sp>
      <p:sp>
        <p:nvSpPr>
          <p:cNvPr id="3" name="Content Placeholder 2"/>
          <p:cNvSpPr>
            <a:spLocks noGrp="1"/>
          </p:cNvSpPr>
          <p:nvPr>
            <p:ph sz="half" idx="1"/>
          </p:nvPr>
        </p:nvSpPr>
        <p:spPr>
          <a:xfrm>
            <a:off x="628650" y="1854926"/>
            <a:ext cx="8283875" cy="2361394"/>
          </a:xfrm>
        </p:spPr>
        <p:txBody>
          <a:bodyPr>
            <a:normAutofit lnSpcReduction="10000"/>
          </a:bodyPr>
          <a:lstStyle/>
          <a:p>
            <a:pPr marL="0" indent="0">
              <a:buNone/>
            </a:pPr>
            <a:r>
              <a:rPr lang="es-MX" sz="2000" dirty="0">
                <a:solidFill>
                  <a:srgbClr val="000000"/>
                </a:solidFill>
              </a:rPr>
              <a:t>El suelo actúa como una esponja diseminada a través de la superficie terrestre. Absorbe la lluvia y el derretimiento de nieve, ralentiza </a:t>
            </a:r>
            <a:r>
              <a:rPr lang="es-MX" sz="2000" dirty="0" smtClean="0">
                <a:solidFill>
                  <a:srgbClr val="000000"/>
                </a:solidFill>
              </a:rPr>
              <a:t>la evaporación y </a:t>
            </a:r>
            <a:r>
              <a:rPr lang="es-MX" sz="2000" dirty="0">
                <a:solidFill>
                  <a:srgbClr val="000000"/>
                </a:solidFill>
              </a:rPr>
              <a:t>ayuda a controlar las inundaciones. </a:t>
            </a:r>
            <a:endParaRPr lang="es-MX" sz="2000" dirty="0" smtClean="0">
              <a:solidFill>
                <a:srgbClr val="000000"/>
              </a:solidFill>
            </a:endParaRPr>
          </a:p>
          <a:p>
            <a:pPr marL="0" indent="0">
              <a:buNone/>
            </a:pPr>
            <a:r>
              <a:rPr lang="es-MX" sz="2000" dirty="0" smtClean="0">
                <a:solidFill>
                  <a:srgbClr val="000000"/>
                </a:solidFill>
              </a:rPr>
              <a:t>El </a:t>
            </a:r>
            <a:r>
              <a:rPr lang="es-MX" sz="2000" dirty="0">
                <a:solidFill>
                  <a:srgbClr val="000000"/>
                </a:solidFill>
              </a:rPr>
              <a:t>agua absorbida se mantiene en superficies de partículas del suelo y en espacios de poros entre las partículas. Esta agua está disponible para su uso por las plantas durante los tiempos de poca precipitación. </a:t>
            </a:r>
            <a:endParaRPr lang="es-MX" sz="2000" dirty="0" smtClean="0">
              <a:solidFill>
                <a:srgbClr val="000000"/>
              </a:solidFill>
            </a:endParaRPr>
          </a:p>
          <a:p>
            <a:pPr marL="0" indent="0">
              <a:buNone/>
            </a:pPr>
            <a:r>
              <a:rPr lang="es-MX" sz="2000" dirty="0" smtClean="0">
                <a:solidFill>
                  <a:srgbClr val="000000"/>
                </a:solidFill>
              </a:rPr>
              <a:t>Algunas </a:t>
            </a:r>
            <a:r>
              <a:rPr lang="es-MX" sz="2000" dirty="0">
                <a:solidFill>
                  <a:srgbClr val="000000"/>
                </a:solidFill>
              </a:rPr>
              <a:t>de estas aguas se evaporan de nuevo en el aire; </a:t>
            </a:r>
            <a:r>
              <a:rPr lang="es-MX" sz="2000" dirty="0" smtClean="0">
                <a:solidFill>
                  <a:srgbClr val="000000"/>
                </a:solidFill>
              </a:rPr>
              <a:t>algunas </a:t>
            </a:r>
            <a:r>
              <a:rPr lang="es-MX" sz="2000" dirty="0">
                <a:solidFill>
                  <a:srgbClr val="000000"/>
                </a:solidFill>
              </a:rPr>
              <a:t>drenan a través del suelo a las aguas subterráneas.</a:t>
            </a:r>
            <a:endParaRPr lang="en-US" dirty="0"/>
          </a:p>
        </p:txBody>
      </p:sp>
      <p:pic>
        <p:nvPicPr>
          <p:cNvPr id="7" name="Content Placeholder 6" descr="Soil moisture is important because it affects plant nutrient uptake, water for plant use, water storage, atmospheric humidity, weathering and flooding.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4086" y="4216319"/>
            <a:ext cx="7333001" cy="2419890"/>
          </a:xfrm>
        </p:spPr>
      </p:pic>
      <p:pic>
        <p:nvPicPr>
          <p:cNvPr id="6" name="Imagen 5"/>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1706663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4779C7-2752-F243-8E4B-2FAFE185352D}" type="slidenum">
              <a:rPr lang="en-US" smtClean="0"/>
              <a:t>20</a:t>
            </a:fld>
            <a:endParaRPr lang="en-US" dirty="0"/>
          </a:p>
        </p:txBody>
      </p:sp>
      <p:pic>
        <p:nvPicPr>
          <p:cNvPr id="7" name="Picture 3" descr="image of a glass of water being poured into a sampling 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128" y="1754868"/>
            <a:ext cx="6460444" cy="46269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1469571" y="634643"/>
            <a:ext cx="7886700" cy="1325563"/>
          </a:xfrm>
        </p:spPr>
        <p:txBody>
          <a:bodyPr>
            <a:normAutofit/>
          </a:bodyPr>
          <a:lstStyle/>
          <a:p>
            <a:r>
              <a:rPr lang="en-US" sz="3600" dirty="0"/>
              <a:t>SMAP Soil Moisture Lab Measurements</a:t>
            </a:r>
          </a:p>
        </p:txBody>
      </p:sp>
      <p:pic>
        <p:nvPicPr>
          <p:cNvPr id="8" name="Imagen 7"/>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125167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21</a:t>
            </a:fld>
            <a:endParaRPr lang="en-US" dirty="0"/>
          </a:p>
        </p:txBody>
      </p:sp>
      <p:sp>
        <p:nvSpPr>
          <p:cNvPr id="2" name="Title 1"/>
          <p:cNvSpPr>
            <a:spLocks noGrp="1"/>
          </p:cNvSpPr>
          <p:nvPr>
            <p:ph type="title"/>
          </p:nvPr>
        </p:nvSpPr>
        <p:spPr>
          <a:xfrm>
            <a:off x="1575707" y="682818"/>
            <a:ext cx="8809264" cy="1325563"/>
          </a:xfrm>
        </p:spPr>
        <p:txBody>
          <a:bodyPr>
            <a:normAutofit/>
          </a:bodyPr>
          <a:lstStyle/>
          <a:p>
            <a:r>
              <a:rPr lang="en-US" sz="3600" dirty="0">
                <a:solidFill>
                  <a:srgbClr val="000000"/>
                </a:solidFill>
                <a:ea typeface="ＭＳ Ｐゴシック" charset="-128"/>
              </a:rPr>
              <a:t>SMAP Soil Moisture – Lab Instructions</a:t>
            </a:r>
          </a:p>
        </p:txBody>
      </p:sp>
      <p:sp>
        <p:nvSpPr>
          <p:cNvPr id="3" name="Content Placeholder 2"/>
          <p:cNvSpPr>
            <a:spLocks noGrp="1"/>
          </p:cNvSpPr>
          <p:nvPr>
            <p:ph sz="half" idx="1"/>
          </p:nvPr>
        </p:nvSpPr>
        <p:spPr>
          <a:xfrm>
            <a:off x="1575707" y="1752243"/>
            <a:ext cx="7527251" cy="4351338"/>
          </a:xfrm>
        </p:spPr>
        <p:txBody>
          <a:bodyPr/>
          <a:lstStyle/>
          <a:p>
            <a:pPr marL="0" indent="0">
              <a:buNone/>
            </a:pPr>
            <a:r>
              <a:rPr lang="en-US" sz="1800" dirty="0">
                <a:solidFill>
                  <a:srgbClr val="000000"/>
                </a:solidFill>
                <a:ea typeface="ＭＳ Ｐゴシック" charset="-128"/>
              </a:rPr>
              <a:t>To finish the SMAP Soil Moisture Protocol and determine the gravimetric and volumetric soil moisture content of your samples, complete the following steps. </a:t>
            </a:r>
          </a:p>
          <a:p>
            <a:endParaRPr lang="en-US" dirty="0"/>
          </a:p>
        </p:txBody>
      </p:sp>
      <p:pic>
        <p:nvPicPr>
          <p:cNvPr id="8" name="Picture 4" descr="photo of man at desk with sampling can and b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838" y="2691200"/>
            <a:ext cx="3008229" cy="37532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descr="Photo of woman holding a sampling 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925" y="2691199"/>
            <a:ext cx="2763607" cy="37532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Imagen 8"/>
          <p:cNvPicPr>
            <a:picLocks noChangeAspect="1"/>
          </p:cNvPicPr>
          <p:nvPr/>
        </p:nvPicPr>
        <p:blipFill>
          <a:blip r:embed="rId4"/>
          <a:stretch>
            <a:fillRect/>
          </a:stretch>
        </p:blipFill>
        <p:spPr>
          <a:xfrm>
            <a:off x="13063" y="13063"/>
            <a:ext cx="9144793" cy="1079086"/>
          </a:xfrm>
          <a:prstGeom prst="rect">
            <a:avLst/>
          </a:prstGeom>
        </p:spPr>
      </p:pic>
    </p:spTree>
    <p:extLst>
      <p:ext uri="{BB962C8B-B14F-4D97-AF65-F5344CB8AC3E}">
        <p14:creationId xmlns:p14="http://schemas.microsoft.com/office/powerpoint/2010/main" val="1752503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22</a:t>
            </a:fld>
            <a:endParaRPr lang="en-US" dirty="0"/>
          </a:p>
        </p:txBody>
      </p:sp>
      <p:sp>
        <p:nvSpPr>
          <p:cNvPr id="2" name="Title 1"/>
          <p:cNvSpPr>
            <a:spLocks noGrp="1"/>
          </p:cNvSpPr>
          <p:nvPr>
            <p:ph type="title"/>
          </p:nvPr>
        </p:nvSpPr>
        <p:spPr>
          <a:xfrm>
            <a:off x="1608364" y="748943"/>
            <a:ext cx="7886700" cy="1325563"/>
          </a:xfrm>
        </p:spPr>
        <p:txBody>
          <a:bodyPr>
            <a:normAutofit/>
          </a:bodyPr>
          <a:lstStyle/>
          <a:p>
            <a:r>
              <a:rPr lang="en-US" sz="3200" dirty="0">
                <a:solidFill>
                  <a:srgbClr val="000000"/>
                </a:solidFill>
                <a:ea typeface="ＭＳ Ｐゴシック" charset="-128"/>
              </a:rPr>
              <a:t>SMAP Soil Moisture Lab- Required Materials</a:t>
            </a:r>
          </a:p>
        </p:txBody>
      </p:sp>
      <p:sp>
        <p:nvSpPr>
          <p:cNvPr id="3" name="Content Placeholder 2"/>
          <p:cNvSpPr>
            <a:spLocks noGrp="1"/>
          </p:cNvSpPr>
          <p:nvPr>
            <p:ph sz="half" idx="1"/>
          </p:nvPr>
        </p:nvSpPr>
        <p:spPr>
          <a:xfrm>
            <a:off x="1608363" y="1825625"/>
            <a:ext cx="4212145" cy="4351338"/>
          </a:xfrm>
        </p:spPr>
        <p:txBody>
          <a:bodyPr>
            <a:normAutofit lnSpcReduction="10000"/>
          </a:bodyPr>
          <a:lstStyle/>
          <a:p>
            <a:pPr>
              <a:defRPr/>
            </a:pPr>
            <a:r>
              <a:rPr lang="en-US" sz="2000" dirty="0">
                <a:solidFill>
                  <a:srgbClr val="000000"/>
                </a:solidFill>
                <a:ea typeface="ＭＳ Ｐゴシック" charset="-128"/>
              </a:rPr>
              <a:t>Either a soil drying oven or heat lamps</a:t>
            </a:r>
          </a:p>
          <a:p>
            <a:pPr>
              <a:defRPr/>
            </a:pPr>
            <a:r>
              <a:rPr lang="en-US" sz="2000" dirty="0">
                <a:solidFill>
                  <a:srgbClr val="000000"/>
                </a:solidFill>
                <a:ea typeface="ＭＳ Ｐゴシック" charset="-128"/>
              </a:rPr>
              <a:t>Thermometer capable of measuring to 105°C (if using a conventional drying oven)</a:t>
            </a:r>
          </a:p>
          <a:p>
            <a:pPr>
              <a:defRPr/>
            </a:pPr>
            <a:r>
              <a:rPr lang="en-US" sz="2000" dirty="0">
                <a:solidFill>
                  <a:srgbClr val="000000"/>
                </a:solidFill>
                <a:ea typeface="ＭＳ Ｐゴシック" charset="-128"/>
              </a:rPr>
              <a:t>Soil Samples in containers suitable for your drying source</a:t>
            </a:r>
          </a:p>
          <a:p>
            <a:pPr>
              <a:defRPr/>
            </a:pPr>
            <a:r>
              <a:rPr lang="en-US" sz="2000" dirty="0">
                <a:solidFill>
                  <a:srgbClr val="000000"/>
                </a:solidFill>
                <a:ea typeface="ＭＳ Ｐゴシック" charset="-128"/>
              </a:rPr>
              <a:t>Balance or scale with 0.1g</a:t>
            </a:r>
          </a:p>
          <a:p>
            <a:pPr>
              <a:defRPr/>
            </a:pPr>
            <a:r>
              <a:rPr lang="en-US" sz="2000" dirty="0">
                <a:solidFill>
                  <a:srgbClr val="000000"/>
                </a:solidFill>
                <a:ea typeface="ＭＳ Ｐゴシック" charset="-128"/>
              </a:rPr>
              <a:t>sensitivity and at least 400 g capacity (600 g recommend) </a:t>
            </a:r>
          </a:p>
          <a:p>
            <a:pPr>
              <a:defRPr/>
            </a:pPr>
            <a:r>
              <a:rPr lang="en-US" sz="2000" dirty="0">
                <a:solidFill>
                  <a:srgbClr val="000000"/>
                </a:solidFill>
                <a:ea typeface="ＭＳ Ｐゴシック" charset="-128"/>
              </a:rPr>
              <a:t>Hot pads or oven mitts  </a:t>
            </a:r>
          </a:p>
          <a:p>
            <a:pPr>
              <a:defRPr/>
            </a:pPr>
            <a:r>
              <a:rPr lang="en-US" sz="2000" dirty="0">
                <a:solidFill>
                  <a:srgbClr val="000000"/>
                </a:solidFill>
                <a:ea typeface="ＭＳ Ｐゴシック" charset="-128"/>
              </a:rPr>
              <a:t>GLOBE Data Entry app or Data Sheet</a:t>
            </a:r>
          </a:p>
          <a:p>
            <a:pPr>
              <a:defRPr/>
            </a:pPr>
            <a:r>
              <a:rPr lang="en-US" sz="2000" dirty="0">
                <a:solidFill>
                  <a:srgbClr val="000000"/>
                </a:solidFill>
                <a:ea typeface="ＭＳ Ｐゴシック" charset="-128"/>
              </a:rPr>
              <a:t>Permanent marker </a:t>
            </a:r>
          </a:p>
          <a:p>
            <a:pPr>
              <a:defRPr/>
            </a:pPr>
            <a:endParaRPr lang="en-US" dirty="0"/>
          </a:p>
        </p:txBody>
      </p:sp>
      <p:pic>
        <p:nvPicPr>
          <p:cNvPr id="8" name="Picture 4" descr="photo of soil sample in plastic bag. The opening of the bag is rolled back, so that the soil sample is exposed to 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464" y="1825625"/>
            <a:ext cx="2698375" cy="35978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Imagen 8"/>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1829393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23</a:t>
            </a:fld>
            <a:endParaRPr lang="en-US" dirty="0"/>
          </a:p>
        </p:txBody>
      </p:sp>
      <p:sp>
        <p:nvSpPr>
          <p:cNvPr id="2" name="Title 1"/>
          <p:cNvSpPr>
            <a:spLocks noGrp="1"/>
          </p:cNvSpPr>
          <p:nvPr>
            <p:ph type="title"/>
          </p:nvPr>
        </p:nvSpPr>
        <p:spPr>
          <a:xfrm>
            <a:off x="1467996" y="997824"/>
            <a:ext cx="9021536" cy="667691"/>
          </a:xfrm>
        </p:spPr>
        <p:txBody>
          <a:bodyPr>
            <a:normAutofit/>
          </a:bodyPr>
          <a:lstStyle/>
          <a:p>
            <a:r>
              <a:rPr lang="en-US" sz="3200" dirty="0">
                <a:solidFill>
                  <a:srgbClr val="000000"/>
                </a:solidFill>
                <a:ea typeface="ＭＳ Ｐゴシック" charset="-128"/>
              </a:rPr>
              <a:t>What to Do With Samples Collected in a Can</a:t>
            </a:r>
          </a:p>
        </p:txBody>
      </p:sp>
      <p:sp>
        <p:nvSpPr>
          <p:cNvPr id="3" name="Content Placeholder 2"/>
          <p:cNvSpPr>
            <a:spLocks noGrp="1"/>
          </p:cNvSpPr>
          <p:nvPr>
            <p:ph sz="half" idx="1"/>
          </p:nvPr>
        </p:nvSpPr>
        <p:spPr>
          <a:xfrm>
            <a:off x="1592034" y="1804792"/>
            <a:ext cx="6947807" cy="4351338"/>
          </a:xfrm>
        </p:spPr>
        <p:txBody>
          <a:bodyPr>
            <a:normAutofit fontScale="70000" lnSpcReduction="20000"/>
          </a:bodyPr>
          <a:lstStyle/>
          <a:p>
            <a:pPr>
              <a:buClrTx/>
              <a:buFontTx/>
              <a:buNone/>
              <a:defRPr/>
            </a:pPr>
            <a:r>
              <a:rPr lang="en-US" dirty="0"/>
              <a:t>If you will be using heat lamps to dry your soil sample:</a:t>
            </a:r>
          </a:p>
          <a:p>
            <a:pPr>
              <a:buClrTx/>
              <a:buFontTx/>
              <a:buNone/>
              <a:defRPr/>
            </a:pPr>
            <a:endParaRPr lang="en-US" dirty="0"/>
          </a:p>
          <a:p>
            <a:pPr>
              <a:buClrTx/>
              <a:buFontTx/>
              <a:buNone/>
              <a:defRPr/>
            </a:pPr>
            <a:r>
              <a:rPr lang="en-US" dirty="0"/>
              <a:t>Label a sealable bag with: </a:t>
            </a:r>
          </a:p>
          <a:p>
            <a:pPr>
              <a:defRPr/>
            </a:pPr>
            <a:r>
              <a:rPr lang="en-US" dirty="0"/>
              <a:t>container (empty bag) mass</a:t>
            </a:r>
          </a:p>
          <a:p>
            <a:pPr>
              <a:defRPr/>
            </a:pPr>
            <a:r>
              <a:rPr lang="en-US" dirty="0"/>
              <a:t>sample number</a:t>
            </a:r>
          </a:p>
          <a:p>
            <a:pPr>
              <a:defRPr/>
            </a:pPr>
            <a:r>
              <a:rPr lang="en-US" dirty="0"/>
              <a:t>sample collection date</a:t>
            </a:r>
          </a:p>
          <a:p>
            <a:pPr>
              <a:defRPr/>
            </a:pPr>
            <a:r>
              <a:rPr lang="en-US" dirty="0"/>
              <a:t>site name</a:t>
            </a:r>
          </a:p>
          <a:p>
            <a:pPr>
              <a:buClrTx/>
              <a:buFontTx/>
              <a:buNone/>
              <a:defRPr/>
            </a:pPr>
            <a:endParaRPr lang="en-US" dirty="0"/>
          </a:p>
          <a:p>
            <a:pPr>
              <a:buClrTx/>
              <a:buFontTx/>
              <a:buNone/>
              <a:defRPr/>
            </a:pPr>
            <a:r>
              <a:rPr lang="en-US" dirty="0"/>
              <a:t>	Uncover the can and immediately transfer the soil sample into the labeled bag. </a:t>
            </a:r>
            <a:r>
              <a:rPr lang="en-US" b="1" dirty="0"/>
              <a:t>Be sure to transfer all the soil.</a:t>
            </a:r>
            <a:r>
              <a:rPr lang="en-US" dirty="0"/>
              <a:t> </a:t>
            </a:r>
          </a:p>
          <a:p>
            <a:pPr>
              <a:buClrTx/>
              <a:buFontTx/>
              <a:buNone/>
              <a:defRPr/>
            </a:pPr>
            <a:endParaRPr lang="en-US" dirty="0"/>
          </a:p>
          <a:p>
            <a:pPr>
              <a:buClrTx/>
              <a:buFontTx/>
              <a:buNone/>
              <a:defRPr/>
            </a:pPr>
            <a:r>
              <a:rPr lang="en-US" dirty="0"/>
              <a:t>	Weigh the sample in the bag. Record the mass to the nearest 0.1 g as the </a:t>
            </a:r>
            <a:r>
              <a:rPr lang="en-US" i="1" dirty="0"/>
              <a:t>Wet Mass </a:t>
            </a:r>
            <a:r>
              <a:rPr lang="en-US" dirty="0"/>
              <a:t>next to the appropriate sample container number on the Data Entry app. Or on the Data Sheet</a:t>
            </a:r>
          </a:p>
        </p:txBody>
      </p:sp>
      <p:pic>
        <p:nvPicPr>
          <p:cNvPr id="7" name="Imagen 6"/>
          <p:cNvPicPr>
            <a:picLocks noChangeAspect="1"/>
          </p:cNvPicPr>
          <p:nvPr/>
        </p:nvPicPr>
        <p:blipFill>
          <a:blip r:embed="rId2"/>
          <a:stretch>
            <a:fillRect/>
          </a:stretch>
        </p:blipFill>
        <p:spPr>
          <a:xfrm>
            <a:off x="13063" y="13063"/>
            <a:ext cx="9144793" cy="1079086"/>
          </a:xfrm>
          <a:prstGeom prst="rect">
            <a:avLst/>
          </a:prstGeom>
        </p:spPr>
      </p:pic>
    </p:spTree>
    <p:extLst>
      <p:ext uri="{BB962C8B-B14F-4D97-AF65-F5344CB8AC3E}">
        <p14:creationId xmlns:p14="http://schemas.microsoft.com/office/powerpoint/2010/main" val="102782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24</a:t>
            </a:fld>
            <a:endParaRPr lang="en-US" dirty="0"/>
          </a:p>
        </p:txBody>
      </p:sp>
      <p:sp>
        <p:nvSpPr>
          <p:cNvPr id="2" name="Title 1"/>
          <p:cNvSpPr>
            <a:spLocks noGrp="1"/>
          </p:cNvSpPr>
          <p:nvPr>
            <p:ph type="title"/>
          </p:nvPr>
        </p:nvSpPr>
        <p:spPr>
          <a:xfrm>
            <a:off x="1467996" y="647811"/>
            <a:ext cx="7886700" cy="1325563"/>
          </a:xfrm>
        </p:spPr>
        <p:txBody>
          <a:bodyPr>
            <a:normAutofit/>
          </a:bodyPr>
          <a:lstStyle/>
          <a:p>
            <a:r>
              <a:rPr lang="en-US" sz="3200" dirty="0">
                <a:solidFill>
                  <a:srgbClr val="000000"/>
                </a:solidFill>
                <a:ea typeface="ＭＳ Ｐゴシック" charset="-128"/>
              </a:rPr>
              <a:t>Measuring the Wet Mass of Samples</a:t>
            </a:r>
          </a:p>
        </p:txBody>
      </p:sp>
      <p:sp>
        <p:nvSpPr>
          <p:cNvPr id="3" name="Content Placeholder 2"/>
          <p:cNvSpPr>
            <a:spLocks noGrp="1"/>
          </p:cNvSpPr>
          <p:nvPr>
            <p:ph sz="half" idx="1"/>
          </p:nvPr>
        </p:nvSpPr>
        <p:spPr>
          <a:xfrm>
            <a:off x="1705548" y="1862993"/>
            <a:ext cx="4123750" cy="4351338"/>
          </a:xfrm>
        </p:spPr>
        <p:txBody>
          <a:bodyPr>
            <a:normAutofit fontScale="70000" lnSpcReduction="20000"/>
          </a:bodyPr>
          <a:lstStyle/>
          <a:p>
            <a:pPr>
              <a:spcBef>
                <a:spcPts val="1200"/>
              </a:spcBef>
              <a:spcAft>
                <a:spcPts val="1000"/>
              </a:spcAft>
              <a:buNone/>
            </a:pPr>
            <a:r>
              <a:rPr lang="en-US" dirty="0">
                <a:solidFill>
                  <a:srgbClr val="000000"/>
                </a:solidFill>
                <a:ea typeface="ＭＳ Ｐゴシック" charset="-128"/>
              </a:rPr>
              <a:t>Calibrate the balance according to the manufacturer’s directions. </a:t>
            </a:r>
          </a:p>
          <a:p>
            <a:pPr>
              <a:spcBef>
                <a:spcPts val="1200"/>
              </a:spcBef>
              <a:spcAft>
                <a:spcPts val="1000"/>
              </a:spcAft>
              <a:buNone/>
            </a:pPr>
            <a:r>
              <a:rPr lang="en-US" dirty="0">
                <a:solidFill>
                  <a:srgbClr val="000000"/>
                </a:solidFill>
                <a:ea typeface="ＭＳ Ｐゴシック" charset="-128"/>
              </a:rPr>
              <a:t>If using an electronic balance, check that the balance is measuring in grams and is zeroed properly. </a:t>
            </a:r>
          </a:p>
          <a:p>
            <a:pPr>
              <a:spcBef>
                <a:spcPts val="1200"/>
              </a:spcBef>
              <a:spcAft>
                <a:spcPts val="1000"/>
              </a:spcAft>
              <a:buNone/>
            </a:pPr>
            <a:r>
              <a:rPr lang="en-US" dirty="0">
                <a:solidFill>
                  <a:srgbClr val="000000"/>
                </a:solidFill>
                <a:ea typeface="ＭＳ Ｐゴシック" charset="-128"/>
              </a:rPr>
              <a:t>Place the sample on the scale.</a:t>
            </a:r>
          </a:p>
          <a:p>
            <a:pPr marL="0" indent="0">
              <a:buNone/>
              <a:defRPr/>
            </a:pPr>
            <a:r>
              <a:rPr lang="en-US" dirty="0">
                <a:solidFill>
                  <a:srgbClr val="000000"/>
                </a:solidFill>
                <a:ea typeface="ＭＳ Ｐゴシック" charset="-128"/>
              </a:rPr>
              <a:t>Record the mass to the nearest 0.1 g    as the </a:t>
            </a:r>
            <a:r>
              <a:rPr lang="en-US" i="1" dirty="0">
                <a:solidFill>
                  <a:srgbClr val="000000"/>
                </a:solidFill>
                <a:ea typeface="ＭＳ Ｐゴシック" charset="-128"/>
              </a:rPr>
              <a:t>Wet Mass </a:t>
            </a:r>
            <a:r>
              <a:rPr lang="en-US" dirty="0">
                <a:solidFill>
                  <a:srgbClr val="000000"/>
                </a:solidFill>
                <a:ea typeface="ＭＳ Ｐゴシック" charset="-128"/>
              </a:rPr>
              <a:t>on the Data Entry app or Data Sheet.</a:t>
            </a:r>
          </a:p>
          <a:p>
            <a:pPr marL="0" indent="0">
              <a:buNone/>
              <a:defRPr/>
            </a:pPr>
            <a:r>
              <a:rPr lang="en-US" dirty="0">
                <a:solidFill>
                  <a:srgbClr val="000000"/>
                </a:solidFill>
                <a:ea typeface="ＭＳ Ｐゴシック" charset="-128"/>
              </a:rPr>
              <a:t>If the sample is in a can, be sure to remove the lid before weighing.</a:t>
            </a:r>
          </a:p>
          <a:p>
            <a:pPr>
              <a:spcBef>
                <a:spcPts val="1200"/>
              </a:spcBef>
              <a:spcAft>
                <a:spcPts val="1000"/>
              </a:spcAft>
              <a:buNone/>
            </a:pPr>
            <a:endParaRPr lang="en-US" dirty="0">
              <a:solidFill>
                <a:srgbClr val="000000"/>
              </a:solidFill>
              <a:ea typeface="ＭＳ Ｐゴシック" charset="-128"/>
            </a:endParaRPr>
          </a:p>
          <a:p>
            <a:r>
              <a:rPr lang="en-US" dirty="0"/>
              <a:t> </a:t>
            </a:r>
          </a:p>
        </p:txBody>
      </p:sp>
      <p:pic>
        <p:nvPicPr>
          <p:cNvPr id="7" name="Picture 7" descr="photo of the digital display of a balan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299" y="1862993"/>
            <a:ext cx="2678567" cy="10602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8" descr="image of a soil sample in a plastic bag on the bal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298" y="3106986"/>
            <a:ext cx="2678567" cy="31073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Imagen 8"/>
          <p:cNvPicPr>
            <a:picLocks noChangeAspect="1"/>
          </p:cNvPicPr>
          <p:nvPr/>
        </p:nvPicPr>
        <p:blipFill>
          <a:blip r:embed="rId4"/>
          <a:stretch>
            <a:fillRect/>
          </a:stretch>
        </p:blipFill>
        <p:spPr>
          <a:xfrm>
            <a:off x="13063" y="13063"/>
            <a:ext cx="9144793" cy="1079086"/>
          </a:xfrm>
          <a:prstGeom prst="rect">
            <a:avLst/>
          </a:prstGeom>
        </p:spPr>
      </p:pic>
    </p:spTree>
    <p:extLst>
      <p:ext uri="{BB962C8B-B14F-4D97-AF65-F5344CB8AC3E}">
        <p14:creationId xmlns:p14="http://schemas.microsoft.com/office/powerpoint/2010/main" val="1567198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25</a:t>
            </a:fld>
            <a:endParaRPr lang="en-US" dirty="0"/>
          </a:p>
        </p:txBody>
      </p:sp>
      <p:sp>
        <p:nvSpPr>
          <p:cNvPr id="2" name="Title 1"/>
          <p:cNvSpPr>
            <a:spLocks noGrp="1"/>
          </p:cNvSpPr>
          <p:nvPr>
            <p:ph type="title"/>
          </p:nvPr>
        </p:nvSpPr>
        <p:spPr>
          <a:xfrm>
            <a:off x="1644162" y="748943"/>
            <a:ext cx="7886700" cy="1325563"/>
          </a:xfrm>
        </p:spPr>
        <p:txBody>
          <a:bodyPr>
            <a:normAutofit/>
          </a:bodyPr>
          <a:lstStyle/>
          <a:p>
            <a:r>
              <a:rPr lang="en-US" sz="3200" dirty="0">
                <a:solidFill>
                  <a:srgbClr val="000000"/>
                </a:solidFill>
                <a:ea typeface="ＭＳ Ｐゴシック" charset="-128"/>
              </a:rPr>
              <a:t>Drying Samples</a:t>
            </a:r>
          </a:p>
        </p:txBody>
      </p:sp>
      <p:sp>
        <p:nvSpPr>
          <p:cNvPr id="3" name="Content Placeholder 2"/>
          <p:cNvSpPr>
            <a:spLocks noGrp="1"/>
          </p:cNvSpPr>
          <p:nvPr>
            <p:ph sz="half" idx="1"/>
          </p:nvPr>
        </p:nvSpPr>
        <p:spPr>
          <a:xfrm>
            <a:off x="1701312" y="1825625"/>
            <a:ext cx="3886200" cy="4351338"/>
          </a:xfrm>
        </p:spPr>
        <p:txBody>
          <a:bodyPr>
            <a:normAutofit fontScale="62500" lnSpcReduction="20000"/>
          </a:bodyPr>
          <a:lstStyle/>
          <a:p>
            <a:pPr>
              <a:spcBef>
                <a:spcPts val="1200"/>
              </a:spcBef>
              <a:spcAft>
                <a:spcPts val="1000"/>
              </a:spcAft>
              <a:buNone/>
            </a:pPr>
            <a:r>
              <a:rPr lang="en-US" dirty="0">
                <a:solidFill>
                  <a:srgbClr val="000000"/>
                </a:solidFill>
                <a:ea typeface="ＭＳ Ｐゴシック" charset="-128"/>
              </a:rPr>
              <a:t>Open the sample bag and roll the edges down to create a larger open area. </a:t>
            </a:r>
          </a:p>
          <a:p>
            <a:pPr>
              <a:spcBef>
                <a:spcPts val="1200"/>
              </a:spcBef>
              <a:spcAft>
                <a:spcPts val="1000"/>
              </a:spcAft>
              <a:buNone/>
            </a:pPr>
            <a:r>
              <a:rPr lang="en-US" dirty="0">
                <a:solidFill>
                  <a:srgbClr val="000000"/>
                </a:solidFill>
                <a:ea typeface="ＭＳ Ｐゴシック" charset="-128"/>
              </a:rPr>
              <a:t>If the sample is in clumps, break them up with your hand outside the plastic bag. Do not touch the soil sample directly.</a:t>
            </a:r>
          </a:p>
          <a:p>
            <a:pPr>
              <a:spcBef>
                <a:spcPts val="1200"/>
              </a:spcBef>
              <a:spcAft>
                <a:spcPts val="1000"/>
              </a:spcAft>
              <a:buNone/>
            </a:pPr>
            <a:r>
              <a:rPr lang="en-US" dirty="0">
                <a:solidFill>
                  <a:srgbClr val="000000"/>
                </a:solidFill>
                <a:ea typeface="ＭＳ Ｐゴシック" charset="-128"/>
              </a:rPr>
              <a:t>Dry your sample by placing the open bag 30-40 cm below the 250 watt infrared heating lamp or other drying source.</a:t>
            </a:r>
          </a:p>
          <a:p>
            <a:pPr>
              <a:buNone/>
            </a:pPr>
            <a:r>
              <a:rPr lang="en-US" dirty="0">
                <a:solidFill>
                  <a:srgbClr val="000000"/>
                </a:solidFill>
                <a:ea typeface="ＭＳ Ｐゴシック" charset="-128"/>
              </a:rPr>
              <a:t>Carefully remove the sample from the drying source using hot mitts. </a:t>
            </a:r>
          </a:p>
          <a:p>
            <a:pPr>
              <a:buNone/>
            </a:pPr>
            <a:endParaRPr lang="en-US" dirty="0">
              <a:solidFill>
                <a:srgbClr val="000000"/>
              </a:solidFill>
              <a:ea typeface="ＭＳ Ｐゴシック" charset="-128"/>
            </a:endParaRPr>
          </a:p>
          <a:p>
            <a:pPr>
              <a:buNone/>
            </a:pPr>
            <a:r>
              <a:rPr lang="en-US" dirty="0">
                <a:solidFill>
                  <a:srgbClr val="000000"/>
                </a:solidFill>
                <a:ea typeface="ＭＳ Ｐゴシック" charset="-128"/>
              </a:rPr>
              <a:t>Weigh the sample after drying it for the recommended 2-3 days.</a:t>
            </a:r>
          </a:p>
          <a:p>
            <a:pPr>
              <a:spcBef>
                <a:spcPts val="1200"/>
              </a:spcBef>
              <a:spcAft>
                <a:spcPts val="1000"/>
              </a:spcAft>
              <a:buNone/>
            </a:pPr>
            <a:endParaRPr lang="en-US" dirty="0">
              <a:solidFill>
                <a:srgbClr val="000000"/>
              </a:solidFill>
              <a:ea typeface="ＭＳ Ｐゴシック" charset="-128"/>
            </a:endParaRPr>
          </a:p>
        </p:txBody>
      </p:sp>
      <p:pic>
        <p:nvPicPr>
          <p:cNvPr id="7" name="Content Placeholder 6" descr="Image of a sample bag, with sides rolled down under a heat lamp. The dried sample is then weighed. Here the initial dry sample mass is 146.3 g.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8457" y="1264274"/>
            <a:ext cx="2086433" cy="5196646"/>
          </a:xfrm>
        </p:spPr>
      </p:pic>
      <p:pic>
        <p:nvPicPr>
          <p:cNvPr id="8" name="Imagen 7"/>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900746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26</a:t>
            </a:fld>
            <a:endParaRPr lang="en-US" dirty="0"/>
          </a:p>
        </p:txBody>
      </p:sp>
      <p:sp>
        <p:nvSpPr>
          <p:cNvPr id="2" name="Title 1"/>
          <p:cNvSpPr>
            <a:spLocks noGrp="1"/>
          </p:cNvSpPr>
          <p:nvPr>
            <p:ph type="title"/>
          </p:nvPr>
        </p:nvSpPr>
        <p:spPr>
          <a:xfrm>
            <a:off x="1467996" y="635265"/>
            <a:ext cx="7886700" cy="1325563"/>
          </a:xfrm>
        </p:spPr>
        <p:txBody>
          <a:bodyPr>
            <a:normAutofit/>
          </a:bodyPr>
          <a:lstStyle/>
          <a:p>
            <a:r>
              <a:rPr lang="en-US" sz="3200" dirty="0">
                <a:solidFill>
                  <a:srgbClr val="000000"/>
                </a:solidFill>
                <a:ea typeface="ＭＳ Ｐゴシック" charset="-128"/>
              </a:rPr>
              <a:t>Determining That the Sample Is Dry</a:t>
            </a:r>
          </a:p>
        </p:txBody>
      </p:sp>
      <p:sp>
        <p:nvSpPr>
          <p:cNvPr id="3" name="Content Placeholder 2"/>
          <p:cNvSpPr>
            <a:spLocks noGrp="1"/>
          </p:cNvSpPr>
          <p:nvPr>
            <p:ph sz="half" idx="1"/>
          </p:nvPr>
        </p:nvSpPr>
        <p:spPr>
          <a:xfrm>
            <a:off x="1666142" y="1665497"/>
            <a:ext cx="3785089" cy="4351338"/>
          </a:xfrm>
        </p:spPr>
        <p:txBody>
          <a:bodyPr>
            <a:normAutofit fontScale="77500" lnSpcReduction="20000"/>
          </a:bodyPr>
          <a:lstStyle/>
          <a:p>
            <a:pPr marL="0" indent="0">
              <a:buNone/>
            </a:pPr>
            <a:r>
              <a:rPr lang="en-US" dirty="0">
                <a:solidFill>
                  <a:srgbClr val="000000"/>
                </a:solidFill>
                <a:ea typeface="ＭＳ Ｐゴシック" charset="-128"/>
              </a:rPr>
              <a:t>To determine if the water is gone, dry the sample for an additional period of two or more hours, and then weigh it again. </a:t>
            </a:r>
          </a:p>
          <a:p>
            <a:pPr>
              <a:spcBef>
                <a:spcPts val="1200"/>
              </a:spcBef>
              <a:spcAft>
                <a:spcPts val="1000"/>
              </a:spcAft>
              <a:buNone/>
            </a:pPr>
            <a:r>
              <a:rPr lang="en-US" dirty="0">
                <a:solidFill>
                  <a:srgbClr val="000000"/>
                </a:solidFill>
                <a:ea typeface="ＭＳ Ｐゴシック" charset="-128"/>
              </a:rPr>
              <a:t>If the mass has changed by 0.3 g or more, dry the sample some more, and weigh it again. </a:t>
            </a:r>
          </a:p>
          <a:p>
            <a:pPr>
              <a:spcBef>
                <a:spcPts val="1200"/>
              </a:spcBef>
              <a:spcAft>
                <a:spcPts val="1000"/>
              </a:spcAft>
              <a:buNone/>
            </a:pPr>
            <a:r>
              <a:rPr lang="en-US" dirty="0">
                <a:solidFill>
                  <a:srgbClr val="000000"/>
                </a:solidFill>
                <a:ea typeface="ＭＳ Ｐゴシック" charset="-128"/>
              </a:rPr>
              <a:t>Repeat these steps until the mass of the sample has not changed by 0.3 g. </a:t>
            </a:r>
          </a:p>
          <a:p>
            <a:pPr>
              <a:spcBef>
                <a:spcPts val="1200"/>
              </a:spcBef>
              <a:spcAft>
                <a:spcPts val="1000"/>
              </a:spcAft>
              <a:buNone/>
            </a:pPr>
            <a:r>
              <a:rPr lang="en-US" dirty="0">
                <a:solidFill>
                  <a:srgbClr val="000000"/>
                </a:solidFill>
                <a:ea typeface="ＭＳ Ｐゴシック" charset="-128"/>
              </a:rPr>
              <a:t>Then the sample can be considered dry. </a:t>
            </a:r>
          </a:p>
          <a:p>
            <a:endParaRPr lang="en-US" dirty="0">
              <a:solidFill>
                <a:srgbClr val="000000"/>
              </a:solidFill>
              <a:ea typeface="ＭＳ Ｐゴシック" charset="-128"/>
            </a:endParaRPr>
          </a:p>
        </p:txBody>
      </p:sp>
      <p:pic>
        <p:nvPicPr>
          <p:cNvPr id="9" name="Picture 8" descr="In a second weighing after two or more hours, this sample now weighs 146.2 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872" y="1665497"/>
            <a:ext cx="2590800" cy="4394200"/>
          </a:xfrm>
          <a:prstGeom prst="rect">
            <a:avLst/>
          </a:prstGeom>
        </p:spPr>
      </p:pic>
      <p:sp>
        <p:nvSpPr>
          <p:cNvPr id="10" name="TextBox 3"/>
          <p:cNvSpPr txBox="1">
            <a:spLocks noChangeArrowheads="1"/>
          </p:cNvSpPr>
          <p:nvPr/>
        </p:nvSpPr>
        <p:spPr bwMode="auto">
          <a:xfrm>
            <a:off x="5046785" y="3225432"/>
            <a:ext cx="1631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rgbClr val="FF0000"/>
                </a:solidFill>
                <a:ea typeface="ＭＳ Ｐゴシック" charset="-128"/>
              </a:rPr>
              <a:t>Initial Dry Sample Mass: 146.3 g</a:t>
            </a:r>
            <a:endParaRPr lang="en-US" sz="1400" dirty="0"/>
          </a:p>
        </p:txBody>
      </p:sp>
      <p:sp>
        <p:nvSpPr>
          <p:cNvPr id="11" name="Rectangle 10"/>
          <p:cNvSpPr/>
          <p:nvPr/>
        </p:nvSpPr>
        <p:spPr>
          <a:xfrm>
            <a:off x="5046785" y="5335353"/>
            <a:ext cx="1746455" cy="523220"/>
          </a:xfrm>
          <a:prstGeom prst="rect">
            <a:avLst/>
          </a:prstGeom>
        </p:spPr>
        <p:txBody>
          <a:bodyPr wrap="square">
            <a:spAutoFit/>
          </a:bodyPr>
          <a:lstStyle/>
          <a:p>
            <a:r>
              <a:rPr lang="en-US" sz="1400" dirty="0">
                <a:solidFill>
                  <a:srgbClr val="FF0000"/>
                </a:solidFill>
                <a:ea typeface="ＭＳ Ｐゴシック" charset="-128"/>
              </a:rPr>
              <a:t>Final Dry Sample Mass: 146.2 g</a:t>
            </a:r>
          </a:p>
        </p:txBody>
      </p:sp>
      <p:pic>
        <p:nvPicPr>
          <p:cNvPr id="12" name="Imagen 11"/>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2279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27</a:t>
            </a:fld>
            <a:endParaRPr lang="en-US" dirty="0"/>
          </a:p>
        </p:txBody>
      </p:sp>
      <p:pic>
        <p:nvPicPr>
          <p:cNvPr id="8" name="Picture 7" descr="Image 1 text &quot;Measure the wet sample mass to the nearest 0.1 grams&quot;  Image shows a Wet mass of 398.0 g.&#10;&#10;Image 2 text &quot;Dry the sample according to the protocol.&#10;&#10;Image 3 text &quot;Measure the dry sample mass to the nearest 0.1 grams - image shows a dry mass of 348.0 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827" y="3664485"/>
            <a:ext cx="5994400" cy="698500"/>
          </a:xfrm>
          <a:prstGeom prst="rect">
            <a:avLst/>
          </a:prstGeom>
        </p:spPr>
      </p:pic>
      <p:sp>
        <p:nvSpPr>
          <p:cNvPr id="2" name="Title 1"/>
          <p:cNvSpPr>
            <a:spLocks noGrp="1"/>
          </p:cNvSpPr>
          <p:nvPr>
            <p:ph type="title"/>
          </p:nvPr>
        </p:nvSpPr>
        <p:spPr>
          <a:xfrm>
            <a:off x="1551842" y="904863"/>
            <a:ext cx="7886700" cy="1325563"/>
          </a:xfrm>
        </p:spPr>
        <p:txBody>
          <a:bodyPr>
            <a:normAutofit/>
          </a:bodyPr>
          <a:lstStyle/>
          <a:p>
            <a:r>
              <a:rPr lang="en-US" sz="2800" dirty="0">
                <a:solidFill>
                  <a:srgbClr val="000000"/>
                </a:solidFill>
                <a:ea typeface="ＭＳ Ｐゴシック" charset="-128"/>
              </a:rPr>
              <a:t>SMAP Soil Moisture – Sample Bulk Density Lab</a:t>
            </a:r>
            <a:br>
              <a:rPr lang="en-US" sz="2800" dirty="0">
                <a:solidFill>
                  <a:srgbClr val="000000"/>
                </a:solidFill>
                <a:ea typeface="ＭＳ Ｐゴシック" charset="-128"/>
              </a:rPr>
            </a:br>
            <a:r>
              <a:rPr lang="en-US" sz="2800" dirty="0">
                <a:solidFill>
                  <a:srgbClr val="000000"/>
                </a:solidFill>
                <a:ea typeface="ＭＳ Ｐゴシック" charset="-128"/>
              </a:rPr>
              <a:t>Protocol For Samples Collected in a Can </a:t>
            </a:r>
          </a:p>
        </p:txBody>
      </p:sp>
      <p:sp>
        <p:nvSpPr>
          <p:cNvPr id="3" name="Content Placeholder 2"/>
          <p:cNvSpPr>
            <a:spLocks noGrp="1"/>
          </p:cNvSpPr>
          <p:nvPr>
            <p:ph sz="half" idx="1"/>
          </p:nvPr>
        </p:nvSpPr>
        <p:spPr>
          <a:xfrm>
            <a:off x="1608992" y="2089962"/>
            <a:ext cx="7236070" cy="4351338"/>
          </a:xfrm>
        </p:spPr>
        <p:txBody>
          <a:bodyPr>
            <a:normAutofit/>
          </a:bodyPr>
          <a:lstStyle/>
          <a:p>
            <a:pPr marL="0" indent="0">
              <a:buNone/>
            </a:pPr>
            <a:r>
              <a:rPr lang="en-US" sz="2000" dirty="0">
                <a:solidFill>
                  <a:srgbClr val="000000"/>
                </a:solidFill>
                <a:ea typeface="ＭＳ Ｐゴシック" charset="-128"/>
              </a:rPr>
              <a:t>If you have a soil drying oven, complete all soil collection and drying using sample cans. Measure sample bulk density every tenth time a sample is collected by pushing the can into the soil. For other times you can simply place soil in the sample can just as your would a bag.</a:t>
            </a:r>
          </a:p>
          <a:p>
            <a:pPr marL="0" indent="0">
              <a:buNone/>
            </a:pPr>
            <a:endParaRPr lang="en-US" dirty="0"/>
          </a:p>
        </p:txBody>
      </p:sp>
      <p:pic>
        <p:nvPicPr>
          <p:cNvPr id="7" name="Content Placeholder 6" descr="Photos show three steps: measure the wet sample mass to the nearest 0.1 grams. then dry the same according to the protocol. Then measure the dry samle mass to the nearest 0.1 grams. In this example the wet mass was 398.0 g and the dry mass is 348.0 g.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969477" y="4362985"/>
            <a:ext cx="6540988" cy="2495015"/>
          </a:xfrm>
        </p:spPr>
      </p:pic>
      <p:pic>
        <p:nvPicPr>
          <p:cNvPr id="9" name="Imagen 8"/>
          <p:cNvPicPr>
            <a:picLocks noChangeAspect="1"/>
          </p:cNvPicPr>
          <p:nvPr/>
        </p:nvPicPr>
        <p:blipFill>
          <a:blip r:embed="rId4"/>
          <a:stretch>
            <a:fillRect/>
          </a:stretch>
        </p:blipFill>
        <p:spPr>
          <a:xfrm>
            <a:off x="13063" y="13063"/>
            <a:ext cx="9144793" cy="1079086"/>
          </a:xfrm>
          <a:prstGeom prst="rect">
            <a:avLst/>
          </a:prstGeom>
        </p:spPr>
      </p:pic>
    </p:spTree>
    <p:extLst>
      <p:ext uri="{BB962C8B-B14F-4D97-AF65-F5344CB8AC3E}">
        <p14:creationId xmlns:p14="http://schemas.microsoft.com/office/powerpoint/2010/main" val="1309522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28</a:t>
            </a:fld>
            <a:endParaRPr lang="en-US" dirty="0"/>
          </a:p>
        </p:txBody>
      </p:sp>
      <p:sp>
        <p:nvSpPr>
          <p:cNvPr id="2" name="Title 1"/>
          <p:cNvSpPr>
            <a:spLocks noGrp="1"/>
          </p:cNvSpPr>
          <p:nvPr>
            <p:ph type="title"/>
          </p:nvPr>
        </p:nvSpPr>
        <p:spPr>
          <a:xfrm>
            <a:off x="1643842" y="1010910"/>
            <a:ext cx="7886700" cy="1325563"/>
          </a:xfrm>
        </p:spPr>
        <p:txBody>
          <a:bodyPr/>
          <a:lstStyle/>
          <a:p>
            <a:r>
              <a:rPr lang="en-US" sz="3200" dirty="0">
                <a:solidFill>
                  <a:srgbClr val="000000"/>
                </a:solidFill>
                <a:ea typeface="ＭＳ Ｐゴシック" charset="-128"/>
              </a:rPr>
              <a:t>Record the Dry Mass</a:t>
            </a:r>
            <a:r>
              <a:rPr lang="en-US" dirty="0">
                <a:solidFill>
                  <a:srgbClr val="000000"/>
                </a:solidFill>
                <a:ea typeface="ＭＳ Ｐゴシック" charset="-128"/>
              </a:rPr>
              <a:t/>
            </a:r>
            <a:br>
              <a:rPr lang="en-US" dirty="0">
                <a:solidFill>
                  <a:srgbClr val="000000"/>
                </a:solidFill>
                <a:ea typeface="ＭＳ Ｐゴシック" charset="-128"/>
              </a:rPr>
            </a:br>
            <a:endParaRPr lang="en-US" dirty="0"/>
          </a:p>
        </p:txBody>
      </p:sp>
      <p:sp>
        <p:nvSpPr>
          <p:cNvPr id="3" name="Content Placeholder 2"/>
          <p:cNvSpPr>
            <a:spLocks noGrp="1"/>
          </p:cNvSpPr>
          <p:nvPr>
            <p:ph sz="half" idx="1"/>
          </p:nvPr>
        </p:nvSpPr>
        <p:spPr>
          <a:xfrm>
            <a:off x="1846384" y="1752243"/>
            <a:ext cx="6910754" cy="4351338"/>
          </a:xfrm>
        </p:spPr>
        <p:txBody>
          <a:bodyPr>
            <a:normAutofit/>
          </a:bodyPr>
          <a:lstStyle/>
          <a:p>
            <a:pPr marL="0" indent="0">
              <a:buNone/>
              <a:defRPr/>
            </a:pPr>
            <a:r>
              <a:rPr lang="en-US" dirty="0">
                <a:solidFill>
                  <a:srgbClr val="000000"/>
                </a:solidFill>
                <a:ea typeface="ＭＳ Ｐゴシック" charset="-128"/>
              </a:rPr>
              <a:t>When your sample is dry, on the Data Entry app or Data Sheet fill in: </a:t>
            </a:r>
          </a:p>
          <a:p>
            <a:pPr marL="0" indent="0">
              <a:buNone/>
              <a:defRPr/>
            </a:pPr>
            <a:endParaRPr lang="en-US" dirty="0">
              <a:solidFill>
                <a:srgbClr val="000000"/>
              </a:solidFill>
              <a:ea typeface="ＭＳ Ｐゴシック" charset="-128"/>
            </a:endParaRPr>
          </a:p>
          <a:p>
            <a:pPr>
              <a:defRPr/>
            </a:pPr>
            <a:r>
              <a:rPr lang="en-US" dirty="0">
                <a:solidFill>
                  <a:srgbClr val="000000"/>
                </a:solidFill>
                <a:ea typeface="ＭＳ Ｐゴシック" charset="-128"/>
              </a:rPr>
              <a:t>The drying time and drying method </a:t>
            </a:r>
          </a:p>
          <a:p>
            <a:pPr>
              <a:defRPr/>
            </a:pPr>
            <a:r>
              <a:rPr lang="en-US" dirty="0">
                <a:solidFill>
                  <a:srgbClr val="000000"/>
                </a:solidFill>
                <a:ea typeface="ＭＳ Ｐゴシック" charset="-128"/>
              </a:rPr>
              <a:t>The </a:t>
            </a:r>
            <a:r>
              <a:rPr lang="en-US" i="1" dirty="0">
                <a:solidFill>
                  <a:srgbClr val="000000"/>
                </a:solidFill>
                <a:ea typeface="ＭＳ Ｐゴシック" charset="-128"/>
              </a:rPr>
              <a:t>Dry Mass </a:t>
            </a:r>
            <a:r>
              <a:rPr lang="en-US" dirty="0">
                <a:solidFill>
                  <a:srgbClr val="000000"/>
                </a:solidFill>
                <a:ea typeface="ＭＳ Ｐゴシック" charset="-128"/>
              </a:rPr>
              <a:t>next to the appropriate container number</a:t>
            </a:r>
          </a:p>
          <a:p>
            <a:pPr>
              <a:defRPr/>
            </a:pPr>
            <a:r>
              <a:rPr lang="en-US" dirty="0">
                <a:solidFill>
                  <a:srgbClr val="000000"/>
                </a:solidFill>
                <a:ea typeface="ＭＳ Ｐゴシック" charset="-128"/>
              </a:rPr>
              <a:t>The mass of the sealable bag</a:t>
            </a:r>
          </a:p>
        </p:txBody>
      </p:sp>
      <p:pic>
        <p:nvPicPr>
          <p:cNvPr id="7" name="Imagen 6"/>
          <p:cNvPicPr>
            <a:picLocks noChangeAspect="1"/>
          </p:cNvPicPr>
          <p:nvPr/>
        </p:nvPicPr>
        <p:blipFill>
          <a:blip r:embed="rId2"/>
          <a:stretch>
            <a:fillRect/>
          </a:stretch>
        </p:blipFill>
        <p:spPr>
          <a:xfrm>
            <a:off x="13063" y="13063"/>
            <a:ext cx="9144793" cy="1079086"/>
          </a:xfrm>
          <a:prstGeom prst="rect">
            <a:avLst/>
          </a:prstGeom>
        </p:spPr>
      </p:pic>
    </p:spTree>
    <p:extLst>
      <p:ext uri="{BB962C8B-B14F-4D97-AF65-F5344CB8AC3E}">
        <p14:creationId xmlns:p14="http://schemas.microsoft.com/office/powerpoint/2010/main" val="478638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29</a:t>
            </a:fld>
            <a:endParaRPr lang="en-US" dirty="0"/>
          </a:p>
        </p:txBody>
      </p:sp>
      <p:sp>
        <p:nvSpPr>
          <p:cNvPr id="2" name="Title 1"/>
          <p:cNvSpPr>
            <a:spLocks noGrp="1"/>
          </p:cNvSpPr>
          <p:nvPr>
            <p:ph type="title"/>
          </p:nvPr>
        </p:nvSpPr>
        <p:spPr>
          <a:xfrm>
            <a:off x="1467996" y="993407"/>
            <a:ext cx="7886700" cy="1325563"/>
          </a:xfrm>
        </p:spPr>
        <p:txBody>
          <a:bodyPr>
            <a:normAutofit fontScale="90000"/>
          </a:bodyPr>
          <a:lstStyle/>
          <a:p>
            <a:r>
              <a:rPr lang="en-US" sz="3600" dirty="0">
                <a:solidFill>
                  <a:srgbClr val="000000"/>
                </a:solidFill>
                <a:ea typeface="ＭＳ Ｐゴシック" charset="-128"/>
              </a:rPr>
              <a:t>Calculating Gravimetric Soil Water Content</a:t>
            </a:r>
            <a:r>
              <a:rPr lang="en-US" dirty="0">
                <a:solidFill>
                  <a:srgbClr val="000000"/>
                </a:solidFill>
                <a:ea typeface="ＭＳ Ｐゴシック" charset="-128"/>
              </a:rPr>
              <a:t/>
            </a:r>
            <a:br>
              <a:rPr lang="en-US" dirty="0">
                <a:solidFill>
                  <a:srgbClr val="000000"/>
                </a:solidFill>
                <a:ea typeface="ＭＳ Ｐゴシック" charset="-128"/>
              </a:rPr>
            </a:br>
            <a:endParaRPr lang="en-US" dirty="0">
              <a:solidFill>
                <a:srgbClr val="000000"/>
              </a:solidFill>
              <a:ea typeface="ＭＳ Ｐゴシック" charset="-128"/>
            </a:endParaRPr>
          </a:p>
        </p:txBody>
      </p:sp>
      <p:sp>
        <p:nvSpPr>
          <p:cNvPr id="3" name="Content Placeholder 2"/>
          <p:cNvSpPr>
            <a:spLocks noGrp="1"/>
          </p:cNvSpPr>
          <p:nvPr>
            <p:ph sz="half" idx="1"/>
          </p:nvPr>
        </p:nvSpPr>
        <p:spPr>
          <a:xfrm>
            <a:off x="1615586" y="1825625"/>
            <a:ext cx="5912827" cy="4351338"/>
          </a:xfrm>
        </p:spPr>
        <p:txBody>
          <a:bodyPr/>
          <a:lstStyle/>
          <a:p>
            <a:pPr>
              <a:buNone/>
            </a:pPr>
            <a:r>
              <a:rPr lang="en-US" dirty="0">
                <a:solidFill>
                  <a:srgbClr val="000000"/>
                </a:solidFill>
                <a:latin typeface="Palatino" charset="0"/>
                <a:ea typeface="ＭＳ Ｐゴシック" charset="-128"/>
              </a:rPr>
              <a:t>Use this formula to calculate Gravimetric Soil Water Content</a:t>
            </a:r>
            <a:endParaRPr lang="en-US" dirty="0"/>
          </a:p>
        </p:txBody>
      </p:sp>
      <p:pic>
        <p:nvPicPr>
          <p:cNvPr id="7" name="Content Placeholder 6" descr="Image shows the formula used to calculate soil water content: wet sample- dried sample is divided by the dry sample - empy can= soil water content.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28899" y="3146771"/>
            <a:ext cx="5047104" cy="2890347"/>
          </a:xfrm>
        </p:spPr>
      </p:pic>
      <p:pic>
        <p:nvPicPr>
          <p:cNvPr id="8" name="Imagen 7"/>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195063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4779C7-2752-F243-8E4B-2FAFE185352D}" type="slidenum">
              <a:rPr lang="en-US" smtClean="0"/>
              <a:t>3</a:t>
            </a:fld>
            <a:endParaRPr lang="en-US" dirty="0"/>
          </a:p>
        </p:txBody>
      </p:sp>
      <p:sp>
        <p:nvSpPr>
          <p:cNvPr id="2" name="Title 1"/>
          <p:cNvSpPr>
            <a:spLocks noGrp="1"/>
          </p:cNvSpPr>
          <p:nvPr>
            <p:ph type="title"/>
          </p:nvPr>
        </p:nvSpPr>
        <p:spPr>
          <a:xfrm>
            <a:off x="876028" y="687858"/>
            <a:ext cx="7886700" cy="1325563"/>
          </a:xfrm>
        </p:spPr>
        <p:txBody>
          <a:bodyPr>
            <a:normAutofit/>
          </a:bodyPr>
          <a:lstStyle/>
          <a:p>
            <a:r>
              <a:rPr lang="en-US" sz="2800" dirty="0" err="1" smtClean="0">
                <a:solidFill>
                  <a:srgbClr val="000000"/>
                </a:solidFill>
              </a:rPr>
              <a:t>Satélite</a:t>
            </a:r>
            <a:r>
              <a:rPr lang="en-US" sz="2800" dirty="0" smtClean="0">
                <a:solidFill>
                  <a:srgbClr val="000000"/>
                </a:solidFill>
              </a:rPr>
              <a:t> - </a:t>
            </a:r>
            <a:r>
              <a:rPr lang="en-US" sz="2800" dirty="0">
                <a:solidFill>
                  <a:srgbClr val="000000"/>
                </a:solidFill>
              </a:rPr>
              <a:t>Soil Moisture Active Passive (SMAP</a:t>
            </a:r>
            <a:r>
              <a:rPr lang="en-US" sz="2800" dirty="0" smtClean="0">
                <a:solidFill>
                  <a:srgbClr val="000000"/>
                </a:solidFill>
              </a:rPr>
              <a:t>)</a:t>
            </a:r>
            <a:endParaRPr lang="en-US" sz="2800" dirty="0">
              <a:solidFill>
                <a:srgbClr val="000000"/>
              </a:solidFill>
            </a:endParaRPr>
          </a:p>
        </p:txBody>
      </p:sp>
      <p:pic>
        <p:nvPicPr>
          <p:cNvPr id="5" name="Content Placeholder 4" descr="Artist image of SMAP satellite in orbit above Earth"/>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33276" y="1685683"/>
            <a:ext cx="4837339" cy="3631470"/>
          </a:xfrm>
        </p:spPr>
      </p:pic>
      <p:sp>
        <p:nvSpPr>
          <p:cNvPr id="4" name="Content Placeholder 3"/>
          <p:cNvSpPr>
            <a:spLocks noGrp="1"/>
          </p:cNvSpPr>
          <p:nvPr>
            <p:ph sz="half" idx="2"/>
          </p:nvPr>
        </p:nvSpPr>
        <p:spPr>
          <a:xfrm>
            <a:off x="876028" y="5515883"/>
            <a:ext cx="7600540" cy="1205593"/>
          </a:xfrm>
        </p:spPr>
        <p:txBody>
          <a:bodyPr>
            <a:normAutofit lnSpcReduction="10000"/>
          </a:bodyPr>
          <a:lstStyle/>
          <a:p>
            <a:pPr marL="0" indent="0">
              <a:buNone/>
            </a:pPr>
            <a:r>
              <a:rPr lang="es-MX" sz="1800" dirty="0">
                <a:solidFill>
                  <a:srgbClr val="000000"/>
                </a:solidFill>
              </a:rPr>
              <a:t>El satélite SMAP crea un mapa global de la humedad del suelo cada tres días. Mide la humedad volumétrica del suelo en los 5 cm superiores del suelo. El protocolo de humedad del suelo de GLOBE SMAP proporciona a los científicos mediciones sobre el terreno para ayudar a validar las estimaciones de humedad del suelo del satélite.</a:t>
            </a:r>
            <a:endParaRPr lang="en-US" sz="1800" dirty="0"/>
          </a:p>
        </p:txBody>
      </p:sp>
      <p:sp>
        <p:nvSpPr>
          <p:cNvPr id="8" name="Rectangle 7"/>
          <p:cNvSpPr/>
          <p:nvPr/>
        </p:nvSpPr>
        <p:spPr>
          <a:xfrm>
            <a:off x="7483091" y="5040154"/>
            <a:ext cx="993477" cy="276999"/>
          </a:xfrm>
          <a:prstGeom prst="rect">
            <a:avLst/>
          </a:prstGeom>
        </p:spPr>
        <p:txBody>
          <a:bodyPr wrap="none">
            <a:spAutoFit/>
          </a:bodyPr>
          <a:lstStyle/>
          <a:p>
            <a:pPr algn="r"/>
            <a:r>
              <a:rPr lang="en-US" sz="1200" dirty="0">
                <a:solidFill>
                  <a:srgbClr val="000000"/>
                </a:solidFill>
              </a:rPr>
              <a:t>Image: NASA</a:t>
            </a:r>
          </a:p>
        </p:txBody>
      </p:sp>
      <p:pic>
        <p:nvPicPr>
          <p:cNvPr id="9" name="Imagen 8"/>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1681806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30</a:t>
            </a:fld>
            <a:endParaRPr lang="en-US" dirty="0"/>
          </a:p>
        </p:txBody>
      </p:sp>
      <p:sp>
        <p:nvSpPr>
          <p:cNvPr id="2" name="Title 1"/>
          <p:cNvSpPr>
            <a:spLocks noGrp="1"/>
          </p:cNvSpPr>
          <p:nvPr>
            <p:ph type="title"/>
          </p:nvPr>
        </p:nvSpPr>
        <p:spPr>
          <a:xfrm>
            <a:off x="1467996" y="1592537"/>
            <a:ext cx="7886700" cy="466175"/>
          </a:xfrm>
        </p:spPr>
        <p:txBody>
          <a:bodyPr>
            <a:normAutofit fontScale="90000"/>
          </a:bodyPr>
          <a:lstStyle/>
          <a:p>
            <a:r>
              <a:rPr lang="en-US" sz="3600" dirty="0">
                <a:solidFill>
                  <a:srgbClr val="000000"/>
                </a:solidFill>
                <a:ea typeface="ＭＳ Ｐゴシック" charset="-128"/>
              </a:rPr>
              <a:t>Measuring Sample Bulk Density – Filling the Graduated Cylinder</a:t>
            </a:r>
            <a:r>
              <a:rPr lang="en-US" dirty="0">
                <a:solidFill>
                  <a:srgbClr val="000000"/>
                </a:solidFill>
                <a:ea typeface="ＭＳ Ｐゴシック" charset="-128"/>
              </a:rPr>
              <a:t/>
            </a:r>
            <a:br>
              <a:rPr lang="en-US" dirty="0">
                <a:solidFill>
                  <a:srgbClr val="000000"/>
                </a:solidFill>
                <a:ea typeface="ＭＳ Ｐゴシック" charset="-128"/>
              </a:rPr>
            </a:br>
            <a:endParaRPr lang="en-US" dirty="0"/>
          </a:p>
        </p:txBody>
      </p:sp>
      <p:sp>
        <p:nvSpPr>
          <p:cNvPr id="3" name="Content Placeholder 2"/>
          <p:cNvSpPr>
            <a:spLocks noGrp="1"/>
          </p:cNvSpPr>
          <p:nvPr>
            <p:ph sz="half" idx="1"/>
          </p:nvPr>
        </p:nvSpPr>
        <p:spPr>
          <a:xfrm>
            <a:off x="1633176" y="2077609"/>
            <a:ext cx="4282174" cy="4351338"/>
          </a:xfrm>
        </p:spPr>
        <p:txBody>
          <a:bodyPr>
            <a:normAutofit fontScale="55000" lnSpcReduction="20000"/>
          </a:bodyPr>
          <a:lstStyle/>
          <a:p>
            <a:pPr>
              <a:spcBef>
                <a:spcPts val="1200"/>
              </a:spcBef>
              <a:spcAft>
                <a:spcPts val="1000"/>
              </a:spcAft>
            </a:pPr>
            <a:r>
              <a:rPr lang="en-US" sz="2900" dirty="0">
                <a:solidFill>
                  <a:srgbClr val="000000"/>
                </a:solidFill>
                <a:ea typeface="ＭＳ Ｐゴシック" charset="-128"/>
              </a:rPr>
              <a:t>After all the soil in a can has been transferred to a bag or dried in a soil oven, weighed, and emptied you will measure the volume of the clean, dry can by using a graduated cylinder filled with water. </a:t>
            </a:r>
          </a:p>
          <a:p>
            <a:pPr>
              <a:spcBef>
                <a:spcPts val="1200"/>
              </a:spcBef>
              <a:spcAft>
                <a:spcPts val="1000"/>
              </a:spcAft>
            </a:pPr>
            <a:endParaRPr lang="en-US" sz="2900" dirty="0">
              <a:solidFill>
                <a:srgbClr val="000000"/>
              </a:solidFill>
              <a:ea typeface="ＭＳ Ｐゴシック" charset="-128"/>
            </a:endParaRPr>
          </a:p>
          <a:p>
            <a:pPr>
              <a:spcBef>
                <a:spcPts val="1200"/>
              </a:spcBef>
              <a:spcAft>
                <a:spcPts val="1000"/>
              </a:spcAft>
            </a:pPr>
            <a:r>
              <a:rPr lang="en-US" sz="2900" dirty="0">
                <a:solidFill>
                  <a:srgbClr val="000000"/>
                </a:solidFill>
                <a:ea typeface="ＭＳ Ｐゴシック" charset="-128"/>
              </a:rPr>
              <a:t>GLOBE asks that this measurement be made three times.</a:t>
            </a:r>
          </a:p>
          <a:p>
            <a:pPr>
              <a:lnSpc>
                <a:spcPct val="100000"/>
              </a:lnSpc>
            </a:pPr>
            <a:r>
              <a:rPr lang="en-US" sz="2900" dirty="0">
                <a:solidFill>
                  <a:srgbClr val="000000"/>
                </a:solidFill>
                <a:ea typeface="ＭＳ Ｐゴシック" charset="-128"/>
              </a:rPr>
              <a:t>Remember to read the bottom of the Meniscus. </a:t>
            </a:r>
          </a:p>
          <a:p>
            <a:pPr>
              <a:lnSpc>
                <a:spcPct val="100000"/>
              </a:lnSpc>
            </a:pPr>
            <a:endParaRPr lang="en-US" sz="2900" dirty="0">
              <a:solidFill>
                <a:srgbClr val="000000"/>
              </a:solidFill>
              <a:ea typeface="ＭＳ Ｐゴシック" charset="-128"/>
            </a:endParaRPr>
          </a:p>
          <a:p>
            <a:pPr>
              <a:lnSpc>
                <a:spcPct val="100000"/>
              </a:lnSpc>
            </a:pPr>
            <a:r>
              <a:rPr lang="en-US" sz="2900" dirty="0">
                <a:solidFill>
                  <a:srgbClr val="000000"/>
                </a:solidFill>
                <a:ea typeface="ＭＳ Ｐゴシック" charset="-128"/>
              </a:rPr>
              <a:t>Clean any drops off the rim of the graduated cylinder to avoid water entering the can that isn’t included in your measured volume.</a:t>
            </a:r>
          </a:p>
          <a:p>
            <a:pPr>
              <a:lnSpc>
                <a:spcPct val="100000"/>
              </a:lnSpc>
            </a:pPr>
            <a:endParaRPr lang="en-US" sz="2900" dirty="0">
              <a:solidFill>
                <a:srgbClr val="000000"/>
              </a:solidFill>
              <a:ea typeface="ＭＳ Ｐゴシック" charset="-128"/>
            </a:endParaRPr>
          </a:p>
          <a:p>
            <a:pPr>
              <a:lnSpc>
                <a:spcPct val="100000"/>
              </a:lnSpc>
            </a:pPr>
            <a:r>
              <a:rPr lang="en-US" sz="2900" dirty="0">
                <a:solidFill>
                  <a:srgbClr val="000000"/>
                </a:solidFill>
                <a:ea typeface="ＭＳ Ｐゴシック" charset="-128"/>
              </a:rPr>
              <a:t>Record your reading as the Initial Volume.</a:t>
            </a:r>
          </a:p>
          <a:p>
            <a:pPr>
              <a:spcBef>
                <a:spcPts val="1200"/>
              </a:spcBef>
              <a:spcAft>
                <a:spcPts val="1000"/>
              </a:spcAft>
              <a:buNone/>
            </a:pPr>
            <a:endParaRPr lang="en-US" dirty="0">
              <a:solidFill>
                <a:srgbClr val="000000"/>
              </a:solidFill>
              <a:ea typeface="ＭＳ Ｐゴシック" charset="-128"/>
            </a:endParaRPr>
          </a:p>
          <a:p>
            <a:endParaRPr lang="en-US" dirty="0"/>
          </a:p>
        </p:txBody>
      </p:sp>
      <p:pic>
        <p:nvPicPr>
          <p:cNvPr id="7" name="Content Placeholder 6" descr="photograph of a graduated cylinder, with the bottom of the meniscus at 500 mL."/>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0045" y="1984283"/>
            <a:ext cx="2947009" cy="3756627"/>
          </a:xfrm>
        </p:spPr>
      </p:pic>
      <p:sp>
        <p:nvSpPr>
          <p:cNvPr id="8" name="Text Box 9"/>
          <p:cNvSpPr txBox="1">
            <a:spLocks noChangeArrowheads="1"/>
          </p:cNvSpPr>
          <p:nvPr/>
        </p:nvSpPr>
        <p:spPr bwMode="auto">
          <a:xfrm>
            <a:off x="5154348" y="2930641"/>
            <a:ext cx="1482725"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Unicode MS" charset="0"/>
              </a:defRPr>
            </a:lvl9pPr>
          </a:lstStyle>
          <a:p>
            <a:pPr eaLnBrk="1">
              <a:buClrTx/>
              <a:buFontTx/>
              <a:buNone/>
            </a:pPr>
            <a:r>
              <a:rPr lang="en-US" sz="1400" dirty="0">
                <a:solidFill>
                  <a:srgbClr val="FF0000"/>
                </a:solidFill>
                <a:ea typeface="ＭＳ Ｐゴシック" charset="-128"/>
              </a:rPr>
              <a:t>This volume is 500 mL.</a:t>
            </a:r>
          </a:p>
        </p:txBody>
      </p:sp>
      <p:pic>
        <p:nvPicPr>
          <p:cNvPr id="9" name="Imagen 8"/>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1871646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31</a:t>
            </a:fld>
            <a:endParaRPr lang="en-US" dirty="0"/>
          </a:p>
        </p:txBody>
      </p:sp>
      <p:sp>
        <p:nvSpPr>
          <p:cNvPr id="2" name="Title 1"/>
          <p:cNvSpPr>
            <a:spLocks noGrp="1"/>
          </p:cNvSpPr>
          <p:nvPr>
            <p:ph type="title"/>
          </p:nvPr>
        </p:nvSpPr>
        <p:spPr>
          <a:xfrm>
            <a:off x="1467996" y="851198"/>
            <a:ext cx="7886700" cy="1325563"/>
          </a:xfrm>
        </p:spPr>
        <p:txBody>
          <a:bodyPr>
            <a:noAutofit/>
          </a:bodyPr>
          <a:lstStyle/>
          <a:p>
            <a:r>
              <a:rPr lang="en-US" sz="2800" dirty="0">
                <a:solidFill>
                  <a:srgbClr val="000000"/>
                </a:solidFill>
                <a:ea typeface="ＭＳ Ｐゴシック" charset="-128"/>
              </a:rPr>
              <a:t>Measuring Sample Bulk Density – Filling the Can</a:t>
            </a:r>
            <a:br>
              <a:rPr lang="en-US" sz="2800" dirty="0">
                <a:solidFill>
                  <a:srgbClr val="000000"/>
                </a:solidFill>
                <a:ea typeface="ＭＳ Ｐゴシック" charset="-128"/>
              </a:rPr>
            </a:br>
            <a:endParaRPr lang="en-US" sz="2800" dirty="0"/>
          </a:p>
        </p:txBody>
      </p:sp>
      <p:sp>
        <p:nvSpPr>
          <p:cNvPr id="3" name="Content Placeholder 2"/>
          <p:cNvSpPr>
            <a:spLocks noGrp="1"/>
          </p:cNvSpPr>
          <p:nvPr>
            <p:ph sz="half" idx="1"/>
          </p:nvPr>
        </p:nvSpPr>
        <p:spPr>
          <a:xfrm>
            <a:off x="1626173" y="1752243"/>
            <a:ext cx="3886200" cy="4351338"/>
          </a:xfrm>
        </p:spPr>
        <p:txBody>
          <a:bodyPr>
            <a:normAutofit/>
          </a:bodyPr>
          <a:lstStyle/>
          <a:p>
            <a:pPr marL="0" indent="0">
              <a:buClrTx/>
              <a:buFontTx/>
              <a:buNone/>
              <a:defRPr/>
            </a:pPr>
            <a:r>
              <a:rPr lang="en-US" sz="2200" dirty="0"/>
              <a:t>Set the can on a level surface.</a:t>
            </a:r>
          </a:p>
          <a:p>
            <a:pPr marL="0" indent="0">
              <a:buClrTx/>
              <a:buFontTx/>
              <a:buNone/>
              <a:defRPr/>
            </a:pPr>
            <a:endParaRPr lang="en-US" sz="2200" dirty="0"/>
          </a:p>
          <a:p>
            <a:pPr marL="0" indent="0">
              <a:buClrTx/>
              <a:buFontTx/>
              <a:buNone/>
              <a:defRPr/>
            </a:pPr>
            <a:r>
              <a:rPr lang="en-US" sz="2200" dirty="0"/>
              <a:t>Ensure that the can rim is not dented so that the water will have a flat surface.</a:t>
            </a:r>
          </a:p>
          <a:p>
            <a:pPr marL="0" indent="0">
              <a:buClrTx/>
              <a:buFontTx/>
              <a:buNone/>
              <a:defRPr/>
            </a:pPr>
            <a:endParaRPr lang="en-US" sz="2200" dirty="0"/>
          </a:p>
          <a:p>
            <a:pPr marL="0" indent="0">
              <a:buClrTx/>
              <a:buFontTx/>
              <a:buNone/>
              <a:defRPr/>
            </a:pPr>
            <a:r>
              <a:rPr lang="en-US" sz="2200" dirty="0"/>
              <a:t>Pour the water into the can until it is full to the brim. </a:t>
            </a:r>
          </a:p>
          <a:p>
            <a:endParaRPr lang="en-US" dirty="0"/>
          </a:p>
        </p:txBody>
      </p:sp>
      <p:pic>
        <p:nvPicPr>
          <p:cNvPr id="7" name="Content Placeholder 6" descr="Photograph of water being poured from graduated cylinder into a sampling ca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70550" y="1832412"/>
            <a:ext cx="2717800" cy="4191000"/>
          </a:xfrm>
        </p:spPr>
      </p:pic>
      <p:pic>
        <p:nvPicPr>
          <p:cNvPr id="8" name="Imagen 7"/>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2114643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32</a:t>
            </a:fld>
            <a:endParaRPr lang="en-US" dirty="0"/>
          </a:p>
        </p:txBody>
      </p:sp>
      <p:sp>
        <p:nvSpPr>
          <p:cNvPr id="2" name="Title 1"/>
          <p:cNvSpPr>
            <a:spLocks noGrp="1"/>
          </p:cNvSpPr>
          <p:nvPr>
            <p:ph type="title"/>
          </p:nvPr>
        </p:nvSpPr>
        <p:spPr>
          <a:xfrm>
            <a:off x="1467996" y="1145260"/>
            <a:ext cx="7886700" cy="1325563"/>
          </a:xfrm>
        </p:spPr>
        <p:txBody>
          <a:bodyPr>
            <a:normAutofit fontScale="90000"/>
          </a:bodyPr>
          <a:lstStyle/>
          <a:p>
            <a:r>
              <a:rPr lang="en-US" sz="3100" dirty="0">
                <a:solidFill>
                  <a:srgbClr val="000000"/>
                </a:solidFill>
                <a:ea typeface="ＭＳ Ｐゴシック" charset="-128"/>
              </a:rPr>
              <a:t>Measuring Sample Bulk Density – Reading the Final Volume</a:t>
            </a:r>
            <a:r>
              <a:rPr lang="en-US" dirty="0">
                <a:solidFill>
                  <a:srgbClr val="000000"/>
                </a:solidFill>
                <a:ea typeface="ＭＳ Ｐゴシック" charset="-128"/>
              </a:rPr>
              <a:t/>
            </a:r>
            <a:br>
              <a:rPr lang="en-US" dirty="0">
                <a:solidFill>
                  <a:srgbClr val="000000"/>
                </a:solidFill>
                <a:ea typeface="ＭＳ Ｐゴシック" charset="-128"/>
              </a:rPr>
            </a:br>
            <a:endParaRPr lang="en-US" dirty="0"/>
          </a:p>
        </p:txBody>
      </p:sp>
      <p:sp>
        <p:nvSpPr>
          <p:cNvPr id="3" name="Content Placeholder 2"/>
          <p:cNvSpPr>
            <a:spLocks noGrp="1"/>
          </p:cNvSpPr>
          <p:nvPr>
            <p:ph sz="half" idx="1"/>
          </p:nvPr>
        </p:nvSpPr>
        <p:spPr>
          <a:xfrm>
            <a:off x="1467996" y="2031542"/>
            <a:ext cx="3606312" cy="4351338"/>
          </a:xfrm>
        </p:spPr>
        <p:txBody>
          <a:bodyPr>
            <a:normAutofit fontScale="62500" lnSpcReduction="20000"/>
          </a:bodyPr>
          <a:lstStyle/>
          <a:p>
            <a:pPr>
              <a:spcBef>
                <a:spcPts val="1200"/>
              </a:spcBef>
              <a:spcAft>
                <a:spcPts val="1000"/>
              </a:spcAft>
            </a:pPr>
            <a:r>
              <a:rPr lang="en-US" dirty="0">
                <a:solidFill>
                  <a:srgbClr val="000000"/>
                </a:solidFill>
                <a:ea typeface="ＭＳ Ｐゴシック" charset="-128"/>
              </a:rPr>
              <a:t>Record the volume left in the graduated cylinder as the final volume. </a:t>
            </a:r>
          </a:p>
          <a:p>
            <a:pPr>
              <a:spcBef>
                <a:spcPts val="1200"/>
              </a:spcBef>
              <a:spcAft>
                <a:spcPts val="1000"/>
              </a:spcAft>
            </a:pPr>
            <a:r>
              <a:rPr lang="en-US" dirty="0">
                <a:solidFill>
                  <a:srgbClr val="000000"/>
                </a:solidFill>
                <a:ea typeface="ＭＳ Ｐゴシック" charset="-128"/>
              </a:rPr>
              <a:t>If you are using a graduated cylinder with a volume less than the sample can, the water in the graduated cylinder will not fill the can entirely.</a:t>
            </a:r>
          </a:p>
          <a:p>
            <a:pPr>
              <a:spcBef>
                <a:spcPts val="1200"/>
              </a:spcBef>
              <a:spcAft>
                <a:spcPts val="1000"/>
              </a:spcAft>
            </a:pPr>
            <a:r>
              <a:rPr lang="en-US" dirty="0">
                <a:solidFill>
                  <a:srgbClr val="000000"/>
                </a:solidFill>
                <a:ea typeface="ＭＳ Ｐゴシック" charset="-128"/>
              </a:rPr>
              <a:t>In this case, fill the cylinder, record the volume, and empty it into the can. Repeat this, recording the volume each time. When the can is filled, read the amount of water left in the cylinder; this is your final volume. The initial volume is the sum of the starting amounts to which in the cylinder was filled. </a:t>
            </a:r>
          </a:p>
          <a:p>
            <a:pPr>
              <a:spcBef>
                <a:spcPts val="1200"/>
              </a:spcBef>
              <a:spcAft>
                <a:spcPts val="1000"/>
              </a:spcAft>
              <a:buNone/>
            </a:pPr>
            <a:endParaRPr lang="en-US" dirty="0">
              <a:solidFill>
                <a:srgbClr val="000000"/>
              </a:solidFill>
              <a:ea typeface="ＭＳ Ｐゴシック" charset="-128"/>
            </a:endParaRPr>
          </a:p>
        </p:txBody>
      </p:sp>
      <p:pic>
        <p:nvPicPr>
          <p:cNvPr id="5" name="Content Placeholder 4" descr="photograph of a graduated cylinder, which reads 270 mL volum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4308" y="2031542"/>
            <a:ext cx="3875942" cy="3904337"/>
          </a:xfrm>
        </p:spPr>
      </p:pic>
      <p:pic>
        <p:nvPicPr>
          <p:cNvPr id="8" name="Imagen 7"/>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1169029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33</a:t>
            </a:fld>
            <a:endParaRPr lang="en-US" dirty="0"/>
          </a:p>
        </p:txBody>
      </p:sp>
      <p:sp>
        <p:nvSpPr>
          <p:cNvPr id="2" name="Title 1"/>
          <p:cNvSpPr>
            <a:spLocks noGrp="1"/>
          </p:cNvSpPr>
          <p:nvPr>
            <p:ph type="title"/>
          </p:nvPr>
        </p:nvSpPr>
        <p:spPr>
          <a:xfrm>
            <a:off x="1701312" y="1090132"/>
            <a:ext cx="7886700" cy="695692"/>
          </a:xfrm>
        </p:spPr>
        <p:txBody>
          <a:bodyPr>
            <a:normAutofit/>
          </a:bodyPr>
          <a:lstStyle/>
          <a:p>
            <a:r>
              <a:rPr lang="en-US" sz="3600" dirty="0">
                <a:solidFill>
                  <a:srgbClr val="000000"/>
                </a:solidFill>
                <a:ea typeface="ＭＳ Ｐゴシック" charset="-128"/>
              </a:rPr>
              <a:t>Calculating Can Volume</a:t>
            </a:r>
          </a:p>
        </p:txBody>
      </p:sp>
      <p:pic>
        <p:nvPicPr>
          <p:cNvPr id="7" name="Content Placeholder 6" descr="The volume of this sample can would be 500 mL-270 mL=230 mL. The formula is described as the volume of the sample can=initial volume-final volum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44449" y="1878132"/>
            <a:ext cx="6687239" cy="3218232"/>
          </a:xfrm>
        </p:spPr>
      </p:pic>
      <p:sp>
        <p:nvSpPr>
          <p:cNvPr id="3" name="Content Placeholder 2"/>
          <p:cNvSpPr>
            <a:spLocks noGrp="1"/>
          </p:cNvSpPr>
          <p:nvPr>
            <p:ph sz="half" idx="1"/>
          </p:nvPr>
        </p:nvSpPr>
        <p:spPr>
          <a:xfrm>
            <a:off x="1980308" y="5096364"/>
            <a:ext cx="6651380" cy="1357190"/>
          </a:xfrm>
        </p:spPr>
        <p:txBody>
          <a:bodyPr/>
          <a:lstStyle/>
          <a:p>
            <a:r>
              <a:rPr lang="en-US" sz="1800" dirty="0">
                <a:solidFill>
                  <a:srgbClr val="000000"/>
                </a:solidFill>
                <a:ea typeface="ＭＳ Ｐゴシック" charset="-128"/>
              </a:rPr>
              <a:t>V</a:t>
            </a:r>
            <a:r>
              <a:rPr lang="en-US" sz="1800" baseline="-33000" dirty="0">
                <a:solidFill>
                  <a:srgbClr val="000000"/>
                </a:solidFill>
                <a:ea typeface="ＭＳ Ｐゴシック" charset="-128"/>
              </a:rPr>
              <a:t>can</a:t>
            </a:r>
            <a:r>
              <a:rPr lang="en-US" sz="1800" dirty="0">
                <a:solidFill>
                  <a:srgbClr val="000000"/>
                </a:solidFill>
                <a:ea typeface="ＭＳ Ｐゴシック" charset="-128"/>
              </a:rPr>
              <a:t> = V</a:t>
            </a:r>
            <a:r>
              <a:rPr lang="en-US" sz="1800" baseline="-33000" dirty="0">
                <a:solidFill>
                  <a:srgbClr val="000000"/>
                </a:solidFill>
                <a:ea typeface="ＭＳ Ｐゴシック" charset="-128"/>
              </a:rPr>
              <a:t>initial</a:t>
            </a:r>
            <a:r>
              <a:rPr lang="en-US" sz="1800" dirty="0">
                <a:solidFill>
                  <a:srgbClr val="000000"/>
                </a:solidFill>
                <a:ea typeface="ＭＳ Ｐゴシック" charset="-128"/>
              </a:rPr>
              <a:t> – V</a:t>
            </a:r>
            <a:r>
              <a:rPr lang="en-US" sz="1800" baseline="-33000" dirty="0">
                <a:solidFill>
                  <a:srgbClr val="000000"/>
                </a:solidFill>
                <a:ea typeface="ＭＳ Ｐゴシック" charset="-128"/>
              </a:rPr>
              <a:t>final</a:t>
            </a:r>
            <a:endParaRPr lang="en-US" sz="1800" dirty="0"/>
          </a:p>
          <a:p>
            <a:r>
              <a:rPr lang="en-US" sz="1800" dirty="0"/>
              <a:t>If you filled the graduated cylinder twice,  </a:t>
            </a:r>
            <a:r>
              <a:rPr lang="en-US" sz="1800" dirty="0">
                <a:solidFill>
                  <a:srgbClr val="000000"/>
                </a:solidFill>
                <a:ea typeface="ＭＳ Ｐゴシック" charset="-128"/>
              </a:rPr>
              <a:t>V</a:t>
            </a:r>
            <a:r>
              <a:rPr lang="en-US" sz="1800" baseline="-33000" dirty="0">
                <a:solidFill>
                  <a:srgbClr val="000000"/>
                </a:solidFill>
                <a:ea typeface="ＭＳ Ｐゴシック" charset="-128"/>
              </a:rPr>
              <a:t>can</a:t>
            </a:r>
            <a:r>
              <a:rPr lang="en-US" sz="1800" dirty="0">
                <a:solidFill>
                  <a:srgbClr val="000000"/>
                </a:solidFill>
                <a:ea typeface="ＭＳ Ｐゴシック" charset="-128"/>
              </a:rPr>
              <a:t> = V</a:t>
            </a:r>
            <a:r>
              <a:rPr lang="en-US" sz="1800" baseline="-33000" dirty="0">
                <a:solidFill>
                  <a:srgbClr val="000000"/>
                </a:solidFill>
                <a:ea typeface="ＭＳ Ｐゴシック" charset="-128"/>
              </a:rPr>
              <a:t>1</a:t>
            </a:r>
            <a:r>
              <a:rPr lang="en-US" sz="1800" dirty="0">
                <a:solidFill>
                  <a:srgbClr val="000000"/>
                </a:solidFill>
                <a:ea typeface="ＭＳ Ｐゴシック" charset="-128"/>
              </a:rPr>
              <a:t> + V</a:t>
            </a:r>
            <a:r>
              <a:rPr lang="en-US" sz="1800" baseline="-33000" dirty="0">
                <a:solidFill>
                  <a:srgbClr val="000000"/>
                </a:solidFill>
                <a:ea typeface="ＭＳ Ｐゴシック" charset="-128"/>
              </a:rPr>
              <a:t>2</a:t>
            </a:r>
            <a:r>
              <a:rPr lang="en-US" sz="1800" dirty="0">
                <a:solidFill>
                  <a:srgbClr val="000000"/>
                </a:solidFill>
                <a:ea typeface="ＭＳ Ｐゴシック" charset="-128"/>
              </a:rPr>
              <a:t> – V</a:t>
            </a:r>
            <a:r>
              <a:rPr lang="en-US" sz="1800" baseline="-33000" dirty="0">
                <a:solidFill>
                  <a:srgbClr val="000000"/>
                </a:solidFill>
                <a:ea typeface="ＭＳ Ｐゴシック" charset="-128"/>
              </a:rPr>
              <a:t>final</a:t>
            </a:r>
            <a:endParaRPr lang="en-US" sz="1800" dirty="0"/>
          </a:p>
          <a:p>
            <a:r>
              <a:rPr lang="en-US" sz="1800" dirty="0"/>
              <a:t>If you filled the cylinder three times,   </a:t>
            </a:r>
            <a:r>
              <a:rPr lang="en-US" sz="1800" dirty="0">
                <a:solidFill>
                  <a:srgbClr val="000000"/>
                </a:solidFill>
                <a:ea typeface="ＭＳ Ｐゴシック" charset="-128"/>
              </a:rPr>
              <a:t>V</a:t>
            </a:r>
            <a:r>
              <a:rPr lang="en-US" sz="1800" baseline="-33000" dirty="0">
                <a:solidFill>
                  <a:srgbClr val="000000"/>
                </a:solidFill>
                <a:ea typeface="ＭＳ Ｐゴシック" charset="-128"/>
              </a:rPr>
              <a:t>can</a:t>
            </a:r>
            <a:r>
              <a:rPr lang="en-US" sz="1800" dirty="0">
                <a:solidFill>
                  <a:srgbClr val="000000"/>
                </a:solidFill>
                <a:ea typeface="ＭＳ Ｐゴシック" charset="-128"/>
              </a:rPr>
              <a:t> = V</a:t>
            </a:r>
            <a:r>
              <a:rPr lang="en-US" sz="1800" baseline="-33000" dirty="0">
                <a:solidFill>
                  <a:srgbClr val="000000"/>
                </a:solidFill>
                <a:ea typeface="ＭＳ Ｐゴシック" charset="-128"/>
              </a:rPr>
              <a:t>1</a:t>
            </a:r>
            <a:r>
              <a:rPr lang="en-US" sz="1800" dirty="0">
                <a:solidFill>
                  <a:srgbClr val="000000"/>
                </a:solidFill>
                <a:ea typeface="ＭＳ Ｐゴシック" charset="-128"/>
              </a:rPr>
              <a:t> + V</a:t>
            </a:r>
            <a:r>
              <a:rPr lang="en-US" sz="1800" baseline="-33000" dirty="0">
                <a:solidFill>
                  <a:srgbClr val="000000"/>
                </a:solidFill>
                <a:ea typeface="ＭＳ Ｐゴシック" charset="-128"/>
              </a:rPr>
              <a:t>2</a:t>
            </a:r>
            <a:r>
              <a:rPr lang="en-US" sz="1800" dirty="0">
                <a:solidFill>
                  <a:srgbClr val="000000"/>
                </a:solidFill>
                <a:ea typeface="ＭＳ Ｐゴシック" charset="-128"/>
              </a:rPr>
              <a:t> + V</a:t>
            </a:r>
            <a:r>
              <a:rPr lang="en-US" sz="1800" baseline="-33000" dirty="0">
                <a:solidFill>
                  <a:srgbClr val="000000"/>
                </a:solidFill>
                <a:ea typeface="ＭＳ Ｐゴシック" charset="-128"/>
              </a:rPr>
              <a:t>3</a:t>
            </a:r>
            <a:r>
              <a:rPr lang="en-US" sz="1800" dirty="0">
                <a:solidFill>
                  <a:srgbClr val="000000"/>
                </a:solidFill>
                <a:ea typeface="ＭＳ Ｐゴシック" charset="-128"/>
              </a:rPr>
              <a:t> – V</a:t>
            </a:r>
            <a:r>
              <a:rPr lang="en-US" sz="1800" baseline="-33000" dirty="0">
                <a:solidFill>
                  <a:srgbClr val="000000"/>
                </a:solidFill>
                <a:ea typeface="ＭＳ Ｐゴシック" charset="-128"/>
              </a:rPr>
              <a:t>final</a:t>
            </a:r>
            <a:endParaRPr lang="en-US" sz="1800" dirty="0"/>
          </a:p>
          <a:p>
            <a:endParaRPr lang="en-US" dirty="0"/>
          </a:p>
        </p:txBody>
      </p:sp>
      <p:pic>
        <p:nvPicPr>
          <p:cNvPr id="8" name="Imagen 7"/>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1596935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34</a:t>
            </a:fld>
            <a:endParaRPr lang="en-US" dirty="0"/>
          </a:p>
        </p:txBody>
      </p:sp>
      <p:sp>
        <p:nvSpPr>
          <p:cNvPr id="2" name="Title 1"/>
          <p:cNvSpPr>
            <a:spLocks noGrp="1"/>
          </p:cNvSpPr>
          <p:nvPr>
            <p:ph type="title"/>
          </p:nvPr>
        </p:nvSpPr>
        <p:spPr>
          <a:xfrm>
            <a:off x="1467996" y="655863"/>
            <a:ext cx="7886700" cy="1325563"/>
          </a:xfrm>
        </p:spPr>
        <p:txBody>
          <a:bodyPr>
            <a:normAutofit/>
          </a:bodyPr>
          <a:lstStyle/>
          <a:p>
            <a:r>
              <a:rPr lang="en-US" sz="3200" dirty="0">
                <a:solidFill>
                  <a:srgbClr val="000000"/>
                </a:solidFill>
                <a:ea typeface="ＭＳ Ｐゴシック" charset="-128"/>
              </a:rPr>
              <a:t>Calculating Sample Bulk Density</a:t>
            </a:r>
          </a:p>
        </p:txBody>
      </p:sp>
      <p:sp>
        <p:nvSpPr>
          <p:cNvPr id="3" name="Content Placeholder 2" descr="the volume of the can is the average of the three measurements taken. the sample bulk density is the mass of the dry soil divided by the volume of the sample. Sample bulk density =Mass of dry soil- Mass of container divided by the average volume of the sample can (g/ml). Note that 1 mm is equal to 1 cubic centimeter so denisty units are also g/cc.  The term sample bulk density is used in GLOBE to distinguish this quantity form the bulk density measured following the Bulk Density Protocol, which requires sieving the dry sample and measuring the weight and volume of any rocks and sticks in the sample ."/>
          <p:cNvSpPr>
            <a:spLocks noGrp="1"/>
          </p:cNvSpPr>
          <p:nvPr>
            <p:ph sz="half" idx="1"/>
          </p:nvPr>
        </p:nvSpPr>
        <p:spPr>
          <a:xfrm>
            <a:off x="1593286" y="1752242"/>
            <a:ext cx="7251776" cy="4824403"/>
          </a:xfrm>
        </p:spPr>
        <p:txBody>
          <a:bodyPr>
            <a:normAutofit fontScale="77500" lnSpcReduction="20000"/>
          </a:bodyPr>
          <a:lstStyle/>
          <a:p>
            <a:pPr>
              <a:spcBef>
                <a:spcPts val="1200"/>
              </a:spcBef>
              <a:spcAft>
                <a:spcPts val="1000"/>
              </a:spcAft>
              <a:buNone/>
            </a:pPr>
            <a:r>
              <a:rPr lang="en-US" sz="2900" dirty="0">
                <a:solidFill>
                  <a:srgbClr val="000000"/>
                </a:solidFill>
                <a:ea typeface="ＭＳ Ｐゴシック" charset="-128"/>
              </a:rPr>
              <a:t>The volume of the can is the average of the three measurements taken. </a:t>
            </a:r>
          </a:p>
          <a:p>
            <a:pPr algn="ctr">
              <a:spcBef>
                <a:spcPts val="1200"/>
              </a:spcBef>
              <a:spcAft>
                <a:spcPts val="1000"/>
              </a:spcAft>
            </a:pPr>
            <a:r>
              <a:rPr lang="en-US" sz="2900" dirty="0">
                <a:solidFill>
                  <a:srgbClr val="000000"/>
                </a:solidFill>
                <a:ea typeface="ＭＳ Ｐゴシック" charset="-128"/>
              </a:rPr>
              <a:t> V</a:t>
            </a:r>
            <a:r>
              <a:rPr lang="en-US" sz="2900" baseline="-40000" dirty="0">
                <a:solidFill>
                  <a:srgbClr val="000000"/>
                </a:solidFill>
                <a:ea typeface="ＭＳ Ｐゴシック" charset="-128"/>
                <a:cs typeface="Times New Roman" pitchFamily="16" charset="0"/>
              </a:rPr>
              <a:t>avg </a:t>
            </a:r>
            <a:r>
              <a:rPr lang="en-US" sz="2900" dirty="0">
                <a:solidFill>
                  <a:srgbClr val="000000"/>
                </a:solidFill>
                <a:ea typeface="ＭＳ Ｐゴシック" charset="-128"/>
              </a:rPr>
              <a:t>= V</a:t>
            </a:r>
            <a:r>
              <a:rPr lang="en-US" sz="2900" baseline="-40000" dirty="0">
                <a:solidFill>
                  <a:srgbClr val="000000"/>
                </a:solidFill>
                <a:ea typeface="ＭＳ Ｐゴシック" charset="-128"/>
              </a:rPr>
              <a:t>can1 </a:t>
            </a:r>
            <a:r>
              <a:rPr lang="en-US" sz="2900" dirty="0">
                <a:ea typeface="ＭＳ Ｐゴシック" charset="-128"/>
              </a:rPr>
              <a:t>+</a:t>
            </a:r>
            <a:r>
              <a:rPr lang="en-US" sz="2900" baseline="-40000" dirty="0">
                <a:solidFill>
                  <a:srgbClr val="000000"/>
                </a:solidFill>
                <a:ea typeface="ＭＳ Ｐゴシック" charset="-128"/>
              </a:rPr>
              <a:t> </a:t>
            </a:r>
            <a:r>
              <a:rPr lang="en-US" sz="2900" dirty="0">
                <a:solidFill>
                  <a:srgbClr val="000000"/>
                </a:solidFill>
                <a:ea typeface="ＭＳ Ｐゴシック" charset="-128"/>
              </a:rPr>
              <a:t>V</a:t>
            </a:r>
            <a:r>
              <a:rPr lang="en-US" sz="2900" baseline="-40000" dirty="0">
                <a:solidFill>
                  <a:srgbClr val="000000"/>
                </a:solidFill>
                <a:ea typeface="ＭＳ Ｐゴシック" charset="-128"/>
              </a:rPr>
              <a:t>can2 </a:t>
            </a:r>
            <a:r>
              <a:rPr lang="en-US" sz="2900" dirty="0">
                <a:solidFill>
                  <a:srgbClr val="000000"/>
                </a:solidFill>
                <a:ea typeface="ＭＳ Ｐゴシック" charset="-128"/>
              </a:rPr>
              <a:t> + V</a:t>
            </a:r>
            <a:r>
              <a:rPr lang="en-US" sz="2900" baseline="-40000" dirty="0">
                <a:solidFill>
                  <a:srgbClr val="000000"/>
                </a:solidFill>
                <a:ea typeface="ＭＳ Ｐゴシック" charset="-128"/>
              </a:rPr>
              <a:t>can3</a:t>
            </a:r>
          </a:p>
          <a:p>
            <a:pPr algn="ctr">
              <a:spcBef>
                <a:spcPts val="1200"/>
              </a:spcBef>
              <a:spcAft>
                <a:spcPts val="1000"/>
              </a:spcAft>
              <a:buNone/>
            </a:pPr>
            <a:r>
              <a:rPr lang="en-US" sz="2900" dirty="0">
                <a:solidFill>
                  <a:srgbClr val="000000"/>
                </a:solidFill>
                <a:ea typeface="ＭＳ Ｐゴシック" charset="-128"/>
              </a:rPr>
              <a:t>The Sample Bulk Density is the mass of the dry soil divided by the volume of the sample.</a:t>
            </a:r>
          </a:p>
          <a:p>
            <a:pPr algn="ctr">
              <a:spcBef>
                <a:spcPts val="1200"/>
              </a:spcBef>
              <a:spcAft>
                <a:spcPts val="1000"/>
              </a:spcAft>
              <a:buNone/>
            </a:pPr>
            <a:r>
              <a:rPr lang="en-US" sz="2900" dirty="0">
                <a:solidFill>
                  <a:srgbClr val="000000"/>
                </a:solidFill>
                <a:ea typeface="ＭＳ Ｐゴシック" charset="-128"/>
              </a:rPr>
              <a:t>Sample Bulk Density = (M</a:t>
            </a:r>
            <a:r>
              <a:rPr lang="en-US" sz="2900" baseline="-40000" dirty="0">
                <a:solidFill>
                  <a:srgbClr val="000000"/>
                </a:solidFill>
                <a:ea typeface="ＭＳ Ｐゴシック" charset="-128"/>
              </a:rPr>
              <a:t>dry </a:t>
            </a:r>
            <a:r>
              <a:rPr lang="en-US" sz="2900" dirty="0">
                <a:ea typeface="ＭＳ Ｐゴシック" charset="-128"/>
              </a:rPr>
              <a:t>-</a:t>
            </a:r>
            <a:r>
              <a:rPr lang="en-US" sz="2900" baseline="-40000" dirty="0">
                <a:solidFill>
                  <a:srgbClr val="000000"/>
                </a:solidFill>
                <a:ea typeface="ＭＳ Ｐゴシック" charset="-128"/>
              </a:rPr>
              <a:t> </a:t>
            </a:r>
            <a:r>
              <a:rPr lang="en-US" sz="2900" dirty="0">
                <a:solidFill>
                  <a:srgbClr val="000000"/>
                </a:solidFill>
                <a:ea typeface="ＭＳ Ｐゴシック" charset="-128"/>
              </a:rPr>
              <a:t>M</a:t>
            </a:r>
            <a:r>
              <a:rPr lang="en-US" sz="2900" baseline="-40000" dirty="0">
                <a:solidFill>
                  <a:srgbClr val="000000"/>
                </a:solidFill>
                <a:ea typeface="ＭＳ Ｐゴシック" charset="-128"/>
              </a:rPr>
              <a:t>container</a:t>
            </a:r>
            <a:r>
              <a:rPr lang="en-US" sz="2900" dirty="0">
                <a:solidFill>
                  <a:srgbClr val="000000"/>
                </a:solidFill>
                <a:ea typeface="ＭＳ Ｐゴシック" charset="-128"/>
              </a:rPr>
              <a:t>) / V</a:t>
            </a:r>
            <a:r>
              <a:rPr lang="en-US" sz="2900" baseline="-40000" dirty="0">
                <a:solidFill>
                  <a:srgbClr val="000000"/>
                </a:solidFill>
                <a:ea typeface="ＭＳ Ｐゴシック" charset="-128"/>
              </a:rPr>
              <a:t>avg3  </a:t>
            </a:r>
            <a:r>
              <a:rPr lang="en-US" sz="2900" dirty="0">
                <a:solidFill>
                  <a:srgbClr val="000000"/>
                </a:solidFill>
                <a:ea typeface="ＭＳ Ｐゴシック" charset="-128"/>
              </a:rPr>
              <a:t>(g/ml)</a:t>
            </a:r>
          </a:p>
          <a:p>
            <a:pPr>
              <a:spcBef>
                <a:spcPts val="1200"/>
              </a:spcBef>
              <a:spcAft>
                <a:spcPts val="1000"/>
              </a:spcAft>
              <a:buNone/>
            </a:pPr>
            <a:r>
              <a:rPr lang="en-US" sz="2900" dirty="0">
                <a:solidFill>
                  <a:srgbClr val="000000"/>
                </a:solidFill>
                <a:ea typeface="ＭＳ Ｐゴシック" charset="-128"/>
              </a:rPr>
              <a:t>Note: 1 milliliter = 1 cubic centimeter so density units are also (g/cc)</a:t>
            </a:r>
          </a:p>
          <a:p>
            <a:pPr marL="0" indent="0">
              <a:spcBef>
                <a:spcPts val="1200"/>
              </a:spcBef>
              <a:spcAft>
                <a:spcPts val="1000"/>
              </a:spcAft>
              <a:buNone/>
            </a:pPr>
            <a:r>
              <a:rPr lang="en-US" sz="2900" dirty="0">
                <a:solidFill>
                  <a:srgbClr val="000000"/>
                </a:solidFill>
                <a:ea typeface="ＭＳ Ｐゴシック" charset="-128"/>
              </a:rPr>
              <a:t>The term “Sample Bulk Density” is used in GLOBE to distinguish this quantity from the bulk density measured following the Bulk Density Protocol, which requires sieving the dry sample and measuring the weight and volume of any rocks and sticks in the sample. </a:t>
            </a:r>
          </a:p>
          <a:p>
            <a:pPr algn="ctr">
              <a:spcBef>
                <a:spcPts val="1200"/>
              </a:spcBef>
              <a:spcAft>
                <a:spcPts val="1000"/>
              </a:spcAft>
            </a:pPr>
            <a:endParaRPr lang="en-US" dirty="0">
              <a:solidFill>
                <a:srgbClr val="000000"/>
              </a:solidFill>
              <a:ea typeface="ＭＳ Ｐゴシック" charset="-128"/>
            </a:endParaRPr>
          </a:p>
        </p:txBody>
      </p:sp>
      <p:pic>
        <p:nvPicPr>
          <p:cNvPr id="7" name="Imagen 6"/>
          <p:cNvPicPr>
            <a:picLocks noChangeAspect="1"/>
          </p:cNvPicPr>
          <p:nvPr/>
        </p:nvPicPr>
        <p:blipFill>
          <a:blip r:embed="rId2"/>
          <a:stretch>
            <a:fillRect/>
          </a:stretch>
        </p:blipFill>
        <p:spPr>
          <a:xfrm>
            <a:off x="13063" y="13063"/>
            <a:ext cx="9144793" cy="1079086"/>
          </a:xfrm>
          <a:prstGeom prst="rect">
            <a:avLst/>
          </a:prstGeom>
        </p:spPr>
      </p:pic>
    </p:spTree>
    <p:extLst>
      <p:ext uri="{BB962C8B-B14F-4D97-AF65-F5344CB8AC3E}">
        <p14:creationId xmlns:p14="http://schemas.microsoft.com/office/powerpoint/2010/main" val="135936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35</a:t>
            </a:fld>
            <a:endParaRPr lang="en-US" dirty="0"/>
          </a:p>
        </p:txBody>
      </p:sp>
      <p:sp>
        <p:nvSpPr>
          <p:cNvPr id="2" name="Title 1"/>
          <p:cNvSpPr>
            <a:spLocks noGrp="1"/>
          </p:cNvSpPr>
          <p:nvPr>
            <p:ph type="title"/>
          </p:nvPr>
        </p:nvSpPr>
        <p:spPr>
          <a:xfrm>
            <a:off x="1239716" y="684482"/>
            <a:ext cx="7886700" cy="1325563"/>
          </a:xfrm>
        </p:spPr>
        <p:txBody>
          <a:bodyPr>
            <a:normAutofit/>
          </a:bodyPr>
          <a:lstStyle/>
          <a:p>
            <a:pPr algn="ctr"/>
            <a:r>
              <a:rPr lang="en-US" sz="3200" dirty="0">
                <a:solidFill>
                  <a:srgbClr val="000000"/>
                </a:solidFill>
                <a:ea typeface="ＭＳ Ｐゴシック" charset="-128"/>
              </a:rPr>
              <a:t>Calculating Volumetric Soil Moisture Content</a:t>
            </a:r>
          </a:p>
        </p:txBody>
      </p:sp>
      <p:sp>
        <p:nvSpPr>
          <p:cNvPr id="3" name="Content Placeholder 2" descr="SMAP measures volumetric soil moisture content, so the GLOBE gravimetric soil moisture content data must be converted for comparison with the satellite data:  Volumetric soil moisture content= volume of water divided by volume of soi. The density of water  is approximately 1 g/ ml.  The volume of water  is equal to the mass of water divided by the density of water. So, the water volume in milliliters or cubic centimenters is equal to the water mass in grams. "/>
          <p:cNvSpPr>
            <a:spLocks noGrp="1"/>
          </p:cNvSpPr>
          <p:nvPr>
            <p:ph sz="half" idx="1"/>
          </p:nvPr>
        </p:nvSpPr>
        <p:spPr>
          <a:xfrm>
            <a:off x="1593286" y="1752242"/>
            <a:ext cx="7251776" cy="4824403"/>
          </a:xfrm>
        </p:spPr>
        <p:txBody>
          <a:bodyPr>
            <a:normAutofit fontScale="70000" lnSpcReduction="20000"/>
          </a:bodyPr>
          <a:lstStyle/>
          <a:p>
            <a:pPr>
              <a:spcBef>
                <a:spcPts val="1200"/>
              </a:spcBef>
              <a:spcAft>
                <a:spcPts val="1000"/>
              </a:spcAft>
              <a:buNone/>
            </a:pPr>
            <a:r>
              <a:rPr lang="en-US" dirty="0">
                <a:solidFill>
                  <a:srgbClr val="000000"/>
                </a:solidFill>
                <a:ea typeface="ＭＳ Ｐゴシック" charset="-128"/>
              </a:rPr>
              <a:t>SMAP measures volumetric soil moisture content, so the GLOBE gravimetric soil moisture content data must be converted for comparison with the satellite data.</a:t>
            </a:r>
          </a:p>
          <a:p>
            <a:pPr algn="ctr">
              <a:spcBef>
                <a:spcPts val="1200"/>
              </a:spcBef>
              <a:spcAft>
                <a:spcPts val="1000"/>
              </a:spcAft>
              <a:buNone/>
            </a:pPr>
            <a:r>
              <a:rPr lang="en-US" dirty="0">
                <a:solidFill>
                  <a:srgbClr val="000000"/>
                </a:solidFill>
                <a:ea typeface="ＭＳ Ｐゴシック" charset="-128"/>
              </a:rPr>
              <a:t>Volumetric soil moisture content = Volume</a:t>
            </a:r>
            <a:r>
              <a:rPr lang="en-US" baseline="-33000" dirty="0">
                <a:solidFill>
                  <a:srgbClr val="000000"/>
                </a:solidFill>
                <a:ea typeface="ＭＳ Ｐゴシック" charset="-128"/>
              </a:rPr>
              <a:t>water</a:t>
            </a:r>
            <a:r>
              <a:rPr lang="en-US" dirty="0">
                <a:solidFill>
                  <a:srgbClr val="000000"/>
                </a:solidFill>
                <a:ea typeface="ＭＳ Ｐゴシック" charset="-128"/>
              </a:rPr>
              <a:t> / Volume</a:t>
            </a:r>
            <a:r>
              <a:rPr lang="en-US" baseline="-33000" dirty="0">
                <a:solidFill>
                  <a:srgbClr val="000000"/>
                </a:solidFill>
                <a:ea typeface="ＭＳ Ｐゴシック" charset="-128"/>
              </a:rPr>
              <a:t>soil</a:t>
            </a:r>
          </a:p>
          <a:p>
            <a:pPr algn="ctr">
              <a:spcBef>
                <a:spcPts val="1200"/>
              </a:spcBef>
              <a:spcAft>
                <a:spcPts val="1000"/>
              </a:spcAft>
              <a:buNone/>
            </a:pPr>
            <a:r>
              <a:rPr lang="en-US" dirty="0">
                <a:solidFill>
                  <a:srgbClr val="000000"/>
                </a:solidFill>
                <a:ea typeface="ＭＳ Ｐゴシック" charset="-128"/>
              </a:rPr>
              <a:t>The density of water is approximately 1 g/ml.</a:t>
            </a:r>
          </a:p>
          <a:p>
            <a:pPr algn="ctr">
              <a:spcBef>
                <a:spcPts val="1200"/>
              </a:spcBef>
              <a:spcAft>
                <a:spcPts val="1000"/>
              </a:spcAft>
            </a:pPr>
            <a:r>
              <a:rPr lang="en-US" dirty="0">
                <a:solidFill>
                  <a:srgbClr val="000000"/>
                </a:solidFill>
                <a:ea typeface="ＭＳ Ｐゴシック" charset="-128"/>
              </a:rPr>
              <a:t>V</a:t>
            </a:r>
            <a:r>
              <a:rPr lang="en-US" baseline="-33000" dirty="0">
                <a:solidFill>
                  <a:srgbClr val="000000"/>
                </a:solidFill>
                <a:ea typeface="ＭＳ Ｐゴシック" charset="-128"/>
              </a:rPr>
              <a:t>water</a:t>
            </a:r>
            <a:r>
              <a:rPr lang="en-US" dirty="0">
                <a:solidFill>
                  <a:srgbClr val="000000"/>
                </a:solidFill>
                <a:ea typeface="ＭＳ Ｐゴシック" charset="-128"/>
              </a:rPr>
              <a:t> = Mass</a:t>
            </a:r>
            <a:r>
              <a:rPr lang="en-US" baseline="-33000" dirty="0">
                <a:solidFill>
                  <a:srgbClr val="000000"/>
                </a:solidFill>
                <a:ea typeface="ＭＳ Ｐゴシック" charset="-128"/>
              </a:rPr>
              <a:t>water</a:t>
            </a:r>
            <a:r>
              <a:rPr lang="en-US" dirty="0">
                <a:solidFill>
                  <a:srgbClr val="000000"/>
                </a:solidFill>
                <a:ea typeface="ＭＳ Ｐゴシック" charset="-128"/>
              </a:rPr>
              <a:t> / Density</a:t>
            </a:r>
            <a:r>
              <a:rPr lang="en-US" baseline="-33000" dirty="0">
                <a:solidFill>
                  <a:srgbClr val="000000"/>
                </a:solidFill>
                <a:ea typeface="ＭＳ Ｐゴシック" charset="-128"/>
              </a:rPr>
              <a:t>water</a:t>
            </a:r>
          </a:p>
          <a:p>
            <a:pPr algn="ctr">
              <a:spcBef>
                <a:spcPts val="1200"/>
              </a:spcBef>
              <a:spcAft>
                <a:spcPts val="1000"/>
              </a:spcAft>
              <a:buNone/>
            </a:pPr>
            <a:r>
              <a:rPr lang="en-US" dirty="0">
                <a:solidFill>
                  <a:srgbClr val="000000"/>
                </a:solidFill>
                <a:ea typeface="ＭＳ Ｐゴシック" charset="-128"/>
              </a:rPr>
              <a:t>So the water volume in milliliters or cubic centimeters is equal to the water mass in grams.</a:t>
            </a:r>
          </a:p>
          <a:p>
            <a:pPr algn="ctr">
              <a:spcBef>
                <a:spcPts val="1200"/>
              </a:spcBef>
              <a:spcAft>
                <a:spcPts val="1000"/>
              </a:spcAft>
            </a:pPr>
            <a:r>
              <a:rPr lang="en-US" dirty="0">
                <a:solidFill>
                  <a:srgbClr val="000000"/>
                </a:solidFill>
                <a:ea typeface="ＭＳ Ｐゴシック" charset="-128"/>
              </a:rPr>
              <a:t>Volume</a:t>
            </a:r>
            <a:r>
              <a:rPr lang="en-US" baseline="-33000" dirty="0">
                <a:solidFill>
                  <a:srgbClr val="000000"/>
                </a:solidFill>
                <a:ea typeface="ＭＳ Ｐゴシック" charset="-128"/>
              </a:rPr>
              <a:t>soil </a:t>
            </a:r>
            <a:r>
              <a:rPr lang="en-US" dirty="0">
                <a:solidFill>
                  <a:srgbClr val="000000"/>
                </a:solidFill>
                <a:ea typeface="ＭＳ Ｐゴシック" charset="-128"/>
              </a:rPr>
              <a:t>= (Mass</a:t>
            </a:r>
            <a:r>
              <a:rPr lang="en-US" baseline="-40000" dirty="0">
                <a:solidFill>
                  <a:srgbClr val="000000"/>
                </a:solidFill>
                <a:ea typeface="ＭＳ Ｐゴシック" charset="-128"/>
              </a:rPr>
              <a:t>dry </a:t>
            </a:r>
            <a:r>
              <a:rPr lang="en-US" dirty="0">
                <a:ea typeface="ＭＳ Ｐゴシック" charset="-128"/>
              </a:rPr>
              <a:t>-</a:t>
            </a:r>
            <a:r>
              <a:rPr lang="en-US" baseline="-40000" dirty="0">
                <a:solidFill>
                  <a:srgbClr val="000000"/>
                </a:solidFill>
                <a:ea typeface="ＭＳ Ｐゴシック" charset="-128"/>
              </a:rPr>
              <a:t> </a:t>
            </a:r>
            <a:r>
              <a:rPr lang="en-US" dirty="0">
                <a:solidFill>
                  <a:srgbClr val="000000"/>
                </a:solidFill>
                <a:ea typeface="ＭＳ Ｐゴシック" charset="-128"/>
              </a:rPr>
              <a:t>Mass</a:t>
            </a:r>
            <a:r>
              <a:rPr lang="en-US" baseline="-40000" dirty="0">
                <a:solidFill>
                  <a:srgbClr val="000000"/>
                </a:solidFill>
                <a:ea typeface="ＭＳ Ｐゴシック" charset="-128"/>
              </a:rPr>
              <a:t>container</a:t>
            </a:r>
            <a:r>
              <a:rPr lang="en-US" dirty="0">
                <a:solidFill>
                  <a:srgbClr val="000000"/>
                </a:solidFill>
                <a:ea typeface="ＭＳ Ｐゴシック" charset="-128"/>
              </a:rPr>
              <a:t>) / Sample Bulk Density</a:t>
            </a:r>
            <a:r>
              <a:rPr lang="en-US" baseline="-40000" dirty="0">
                <a:solidFill>
                  <a:srgbClr val="000000"/>
                </a:solidFill>
                <a:ea typeface="ＭＳ Ｐゴシック" charset="-128"/>
              </a:rPr>
              <a:t>  </a:t>
            </a:r>
            <a:r>
              <a:rPr lang="en-US" dirty="0">
                <a:solidFill>
                  <a:srgbClr val="000000"/>
                </a:solidFill>
                <a:ea typeface="ＭＳ Ｐゴシック" charset="-128"/>
              </a:rPr>
              <a:t>(g/ml)</a:t>
            </a:r>
          </a:p>
          <a:p>
            <a:pPr algn="ctr">
              <a:spcBef>
                <a:spcPts val="1200"/>
              </a:spcBef>
              <a:spcAft>
                <a:spcPts val="1000"/>
              </a:spcAft>
            </a:pPr>
            <a:r>
              <a:rPr lang="en-US" dirty="0">
                <a:solidFill>
                  <a:srgbClr val="000000"/>
                </a:solidFill>
                <a:ea typeface="ＭＳ Ｐゴシック" charset="-128"/>
              </a:rPr>
              <a:t>OR</a:t>
            </a:r>
          </a:p>
          <a:p>
            <a:pPr algn="ctr">
              <a:spcBef>
                <a:spcPts val="1200"/>
              </a:spcBef>
              <a:spcAft>
                <a:spcPts val="1000"/>
              </a:spcAft>
            </a:pPr>
            <a:r>
              <a:rPr lang="en-US" dirty="0">
                <a:solidFill>
                  <a:srgbClr val="000000"/>
                </a:solidFill>
                <a:ea typeface="ＭＳ Ｐゴシック" charset="-128"/>
              </a:rPr>
              <a:t>Volumetric soil moisture content = Volume</a:t>
            </a:r>
            <a:r>
              <a:rPr lang="en-US" baseline="-33000" dirty="0">
                <a:solidFill>
                  <a:srgbClr val="000000"/>
                </a:solidFill>
                <a:ea typeface="ＭＳ Ｐゴシック" charset="-128"/>
              </a:rPr>
              <a:t>water</a:t>
            </a:r>
            <a:r>
              <a:rPr lang="en-US" dirty="0">
                <a:solidFill>
                  <a:srgbClr val="000000"/>
                </a:solidFill>
                <a:ea typeface="ＭＳ Ｐゴシック" charset="-128"/>
              </a:rPr>
              <a:t> / Volume</a:t>
            </a:r>
            <a:r>
              <a:rPr lang="en-US" baseline="-33000" dirty="0">
                <a:solidFill>
                  <a:srgbClr val="000000"/>
                </a:solidFill>
                <a:ea typeface="ＭＳ Ｐゴシック" charset="-128"/>
              </a:rPr>
              <a:t>can</a:t>
            </a:r>
          </a:p>
          <a:p>
            <a:pPr algn="ctr">
              <a:spcBef>
                <a:spcPts val="1200"/>
              </a:spcBef>
              <a:spcAft>
                <a:spcPts val="1000"/>
              </a:spcAft>
            </a:pPr>
            <a:endParaRPr lang="en-US" dirty="0">
              <a:solidFill>
                <a:srgbClr val="000000"/>
              </a:solidFill>
              <a:ea typeface="ＭＳ Ｐゴシック" charset="-128"/>
            </a:endParaRPr>
          </a:p>
        </p:txBody>
      </p:sp>
      <p:pic>
        <p:nvPicPr>
          <p:cNvPr id="7" name="Imagen 6"/>
          <p:cNvPicPr>
            <a:picLocks noChangeAspect="1"/>
          </p:cNvPicPr>
          <p:nvPr/>
        </p:nvPicPr>
        <p:blipFill>
          <a:blip r:embed="rId2"/>
          <a:stretch>
            <a:fillRect/>
          </a:stretch>
        </p:blipFill>
        <p:spPr>
          <a:xfrm>
            <a:off x="13063" y="13063"/>
            <a:ext cx="9144793" cy="1079086"/>
          </a:xfrm>
          <a:prstGeom prst="rect">
            <a:avLst/>
          </a:prstGeom>
        </p:spPr>
      </p:pic>
    </p:spTree>
    <p:extLst>
      <p:ext uri="{BB962C8B-B14F-4D97-AF65-F5344CB8AC3E}">
        <p14:creationId xmlns:p14="http://schemas.microsoft.com/office/powerpoint/2010/main" val="44865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36</a:t>
            </a:fld>
            <a:endParaRPr lang="en-US" dirty="0"/>
          </a:p>
        </p:txBody>
      </p:sp>
      <p:sp>
        <p:nvSpPr>
          <p:cNvPr id="2" name="Title 1"/>
          <p:cNvSpPr>
            <a:spLocks noGrp="1"/>
          </p:cNvSpPr>
          <p:nvPr>
            <p:ph type="title"/>
          </p:nvPr>
        </p:nvSpPr>
        <p:spPr>
          <a:xfrm>
            <a:off x="1630974" y="675562"/>
            <a:ext cx="7886700" cy="1325563"/>
          </a:xfrm>
        </p:spPr>
        <p:txBody>
          <a:bodyPr>
            <a:normAutofit/>
          </a:bodyPr>
          <a:lstStyle/>
          <a:p>
            <a:r>
              <a:rPr lang="en-US" sz="3200" dirty="0">
                <a:solidFill>
                  <a:srgbClr val="000000"/>
                </a:solidFill>
                <a:ea typeface="ＭＳ Ｐゴシック" charset="-128"/>
              </a:rPr>
              <a:t>SMAP Soil Moisture Data Entry</a:t>
            </a:r>
            <a:endParaRPr lang="en-US" sz="3200" dirty="0"/>
          </a:p>
        </p:txBody>
      </p:sp>
      <p:sp>
        <p:nvSpPr>
          <p:cNvPr id="3" name="Content Placeholder 2"/>
          <p:cNvSpPr>
            <a:spLocks noGrp="1"/>
          </p:cNvSpPr>
          <p:nvPr>
            <p:ph sz="half" idx="1"/>
          </p:nvPr>
        </p:nvSpPr>
        <p:spPr>
          <a:xfrm>
            <a:off x="1494802" y="1673387"/>
            <a:ext cx="7420597" cy="4351338"/>
          </a:xfrm>
        </p:spPr>
        <p:txBody>
          <a:bodyPr>
            <a:normAutofit/>
          </a:bodyPr>
          <a:lstStyle/>
          <a:p>
            <a:r>
              <a:rPr lang="en-US" sz="2000" dirty="0"/>
              <a:t>On the GLOBE Data Entry app, click on </a:t>
            </a:r>
            <a:r>
              <a:rPr lang="en-US" sz="2000" i="1" dirty="0"/>
              <a:t>Data Entry.</a:t>
            </a:r>
          </a:p>
          <a:p>
            <a:r>
              <a:rPr lang="en-US" sz="2000" dirty="0"/>
              <a:t>Select your organization, and click on your site. </a:t>
            </a:r>
          </a:p>
          <a:p>
            <a:r>
              <a:rPr lang="en-US" sz="2000" dirty="0"/>
              <a:t>Under </a:t>
            </a:r>
            <a:r>
              <a:rPr lang="en-US" sz="2000" i="1" dirty="0"/>
              <a:t>Soil Moisture – SMAP Block Pattern</a:t>
            </a:r>
            <a:r>
              <a:rPr lang="en-US" sz="2000" dirty="0"/>
              <a:t>, click on </a:t>
            </a:r>
            <a:r>
              <a:rPr lang="en-US" sz="2000" i="1" dirty="0"/>
              <a:t>New observation</a:t>
            </a:r>
            <a:r>
              <a:rPr lang="en-US" sz="2000" dirty="0"/>
              <a:t>.</a:t>
            </a:r>
            <a:r>
              <a:rPr lang="en-US" sz="2000" dirty="0">
                <a:solidFill>
                  <a:srgbClr val="000000"/>
                </a:solidFill>
                <a:ea typeface="ＭＳ Ｐゴシック" charset="-128"/>
              </a:rPr>
              <a:t> On the GLOBE.gov website, click on </a:t>
            </a:r>
            <a:r>
              <a:rPr lang="en-US" sz="2000" i="1" dirty="0">
                <a:solidFill>
                  <a:srgbClr val="000000"/>
                </a:solidFill>
                <a:ea typeface="ＭＳ Ｐゴシック" charset="-128"/>
              </a:rPr>
              <a:t>Live Data Entry</a:t>
            </a:r>
            <a:r>
              <a:rPr lang="en-US" sz="2000" dirty="0">
                <a:solidFill>
                  <a:srgbClr val="000000"/>
                </a:solidFill>
                <a:ea typeface="ＭＳ Ｐゴシック" charset="-128"/>
              </a:rPr>
              <a:t>. </a:t>
            </a:r>
            <a:endParaRPr lang="en-US" sz="2000" dirty="0"/>
          </a:p>
          <a:p>
            <a:r>
              <a:rPr lang="en-US" sz="2000" dirty="0"/>
              <a:t>You will be prompted to log in with your email address and password.</a:t>
            </a:r>
          </a:p>
          <a:p>
            <a:r>
              <a:rPr lang="en-US" sz="2000" dirty="0"/>
              <a:t>Select your organization, and click on your site. </a:t>
            </a:r>
          </a:p>
        </p:txBody>
      </p:sp>
      <p:pic>
        <p:nvPicPr>
          <p:cNvPr id="8" name="Content Placeholder 7" descr="Screenshot of Soil Moisture data entry. The screen shows the selection, Soil Moisture, SMAP block pattern. Click on New observatio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62550" y="4431322"/>
            <a:ext cx="6285100" cy="2103744"/>
          </a:xfrm>
        </p:spPr>
      </p:pic>
      <p:pic>
        <p:nvPicPr>
          <p:cNvPr id="9" name="Imagen 8"/>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1398980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4779C7-2752-F243-8E4B-2FAFE185352D}" type="slidenum">
              <a:rPr lang="en-US" smtClean="0"/>
              <a:t>37</a:t>
            </a:fld>
            <a:endParaRPr lang="en-US" dirty="0"/>
          </a:p>
        </p:txBody>
      </p:sp>
      <p:sp>
        <p:nvSpPr>
          <p:cNvPr id="2" name="Title 1"/>
          <p:cNvSpPr>
            <a:spLocks noGrp="1"/>
          </p:cNvSpPr>
          <p:nvPr>
            <p:ph type="title"/>
          </p:nvPr>
        </p:nvSpPr>
        <p:spPr>
          <a:xfrm>
            <a:off x="1459523" y="621833"/>
            <a:ext cx="7886700" cy="1325563"/>
          </a:xfrm>
        </p:spPr>
        <p:txBody>
          <a:bodyPr>
            <a:normAutofit/>
          </a:bodyPr>
          <a:lstStyle/>
          <a:p>
            <a:r>
              <a:rPr lang="en-US" sz="2800" dirty="0">
                <a:solidFill>
                  <a:srgbClr val="000000"/>
                </a:solidFill>
                <a:ea typeface="ＭＳ Ｐゴシック" charset="-128"/>
              </a:rPr>
              <a:t>Gravimetric Surface Soil Moisture Visualization</a:t>
            </a:r>
          </a:p>
        </p:txBody>
      </p:sp>
      <p:sp>
        <p:nvSpPr>
          <p:cNvPr id="4" name="Content Placeholder 3"/>
          <p:cNvSpPr>
            <a:spLocks noGrp="1"/>
          </p:cNvSpPr>
          <p:nvPr>
            <p:ph sz="half" idx="2"/>
          </p:nvPr>
        </p:nvSpPr>
        <p:spPr>
          <a:xfrm>
            <a:off x="1459523" y="1728116"/>
            <a:ext cx="7139354" cy="399622"/>
          </a:xfrm>
        </p:spPr>
        <p:txBody>
          <a:bodyPr/>
          <a:lstStyle/>
          <a:p>
            <a:pPr marL="0" indent="0">
              <a:buNone/>
            </a:pPr>
            <a:r>
              <a:rPr lang="en-US" sz="2000" dirty="0">
                <a:solidFill>
                  <a:srgbClr val="000000"/>
                </a:solidFill>
              </a:rPr>
              <a:t>Visualization data layer for 0-5 cm gravimetric soil moisture</a:t>
            </a:r>
          </a:p>
          <a:p>
            <a:pPr marL="0" indent="0">
              <a:buNone/>
            </a:pPr>
            <a:endParaRPr lang="en-US" dirty="0"/>
          </a:p>
        </p:txBody>
      </p:sp>
      <p:pic>
        <p:nvPicPr>
          <p:cNvPr id="7" name="Picture 4" descr="screenshot of map interface, GLOBE Visualization System, showing an icon representating a SMAP sample for gravimetric soil mois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658" y="2127738"/>
            <a:ext cx="6372592" cy="39523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Imagen 8"/>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151099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94779C7-2752-F243-8E4B-2FAFE185352D}" type="slidenum">
              <a:rPr lang="en-US" smtClean="0"/>
              <a:t>4</a:t>
            </a:fld>
            <a:endParaRPr lang="en-US" dirty="0"/>
          </a:p>
        </p:txBody>
      </p:sp>
      <p:sp>
        <p:nvSpPr>
          <p:cNvPr id="2" name="Title 1"/>
          <p:cNvSpPr>
            <a:spLocks noGrp="1"/>
          </p:cNvSpPr>
          <p:nvPr>
            <p:ph type="title"/>
          </p:nvPr>
        </p:nvSpPr>
        <p:spPr>
          <a:xfrm>
            <a:off x="271702" y="992778"/>
            <a:ext cx="8566961" cy="737984"/>
          </a:xfrm>
        </p:spPr>
        <p:txBody>
          <a:bodyPr>
            <a:normAutofit fontScale="90000"/>
          </a:bodyPr>
          <a:lstStyle/>
          <a:p>
            <a:r>
              <a:rPr lang="en-US" sz="2800" b="1" dirty="0">
                <a:solidFill>
                  <a:srgbClr val="000000"/>
                </a:solidFill>
                <a:latin typeface="+mn-lt"/>
              </a:rPr>
              <a:t>SMAP </a:t>
            </a:r>
            <a:r>
              <a:rPr lang="es-MX" sz="2800" b="1" dirty="0">
                <a:solidFill>
                  <a:srgbClr val="000000"/>
                </a:solidFill>
                <a:latin typeface="+mn-lt"/>
              </a:rPr>
              <a:t>Protocolo de humedad del suelo materiales requeridos</a:t>
            </a:r>
            <a:endParaRPr lang="en-US" sz="2800" b="1" dirty="0">
              <a:solidFill>
                <a:srgbClr val="000000"/>
              </a:solidFill>
              <a:latin typeface="+mn-lt"/>
            </a:endParaRPr>
          </a:p>
        </p:txBody>
      </p:sp>
      <p:sp>
        <p:nvSpPr>
          <p:cNvPr id="3" name="Content Placeholder 2"/>
          <p:cNvSpPr>
            <a:spLocks noGrp="1"/>
          </p:cNvSpPr>
          <p:nvPr>
            <p:ph sz="half" idx="1"/>
          </p:nvPr>
        </p:nvSpPr>
        <p:spPr>
          <a:xfrm>
            <a:off x="509451" y="1730761"/>
            <a:ext cx="8329212" cy="4351338"/>
          </a:xfrm>
        </p:spPr>
        <p:txBody>
          <a:bodyPr>
            <a:noAutofit/>
          </a:bodyPr>
          <a:lstStyle/>
          <a:p>
            <a:r>
              <a:rPr lang="es-MX" sz="1600" dirty="0">
                <a:solidFill>
                  <a:srgbClr val="000000"/>
                </a:solidFill>
              </a:rPr>
              <a:t>Lámpara de calentamiento que puede alcanzar un sostenido </a:t>
            </a:r>
            <a:r>
              <a:rPr lang="es-MX" sz="1600" dirty="0" smtClean="0">
                <a:solidFill>
                  <a:srgbClr val="000000"/>
                </a:solidFill>
              </a:rPr>
              <a:t>60-90°C </a:t>
            </a:r>
            <a:r>
              <a:rPr lang="es-MX" sz="1600" dirty="0">
                <a:solidFill>
                  <a:srgbClr val="000000"/>
                </a:solidFill>
              </a:rPr>
              <a:t>(para 2 o 3 días) como una lámpara de calentamiento de alimentos infrarrojos de 250 vatios (con una o dos bombillas) o una lámpara de calefacción de la habitación; alternativamente un horno de secado del suelo </a:t>
            </a:r>
            <a:r>
              <a:rPr lang="es-MX" sz="1600" dirty="0" smtClean="0">
                <a:solidFill>
                  <a:srgbClr val="000000"/>
                </a:solidFill>
              </a:rPr>
              <a:t>puede ser utilizado.</a:t>
            </a:r>
          </a:p>
          <a:p>
            <a:r>
              <a:rPr lang="es-MX" sz="1600" dirty="0" smtClean="0">
                <a:solidFill>
                  <a:srgbClr val="000000"/>
                </a:solidFill>
              </a:rPr>
              <a:t>Una </a:t>
            </a:r>
            <a:r>
              <a:rPr lang="es-MX" sz="1600" dirty="0">
                <a:solidFill>
                  <a:srgbClr val="000000"/>
                </a:solidFill>
              </a:rPr>
              <a:t>balanza </a:t>
            </a:r>
            <a:r>
              <a:rPr lang="es-MX" sz="1600" dirty="0" smtClean="0">
                <a:solidFill>
                  <a:srgbClr val="000000"/>
                </a:solidFill>
              </a:rPr>
              <a:t>con </a:t>
            </a:r>
            <a:r>
              <a:rPr lang="es-MX" sz="1600" dirty="0">
                <a:solidFill>
                  <a:srgbClr val="000000"/>
                </a:solidFill>
              </a:rPr>
              <a:t>sensibilidad 0,1 g (se recomiendan 600 g de capacidad, 400 g de capacidad mínima requerida</a:t>
            </a:r>
            <a:r>
              <a:rPr lang="es-MX" sz="1600" dirty="0" smtClean="0">
                <a:solidFill>
                  <a:srgbClr val="000000"/>
                </a:solidFill>
              </a:rPr>
              <a:t>)</a:t>
            </a:r>
          </a:p>
          <a:p>
            <a:r>
              <a:rPr lang="es-MX" sz="1600" dirty="0" smtClean="0">
                <a:solidFill>
                  <a:srgbClr val="000000"/>
                </a:solidFill>
              </a:rPr>
              <a:t>Bolsas </a:t>
            </a:r>
            <a:r>
              <a:rPr lang="es-MX" sz="1600" dirty="0">
                <a:solidFill>
                  <a:srgbClr val="000000"/>
                </a:solidFill>
              </a:rPr>
              <a:t>plásticas </a:t>
            </a:r>
            <a:r>
              <a:rPr lang="es-MX" sz="1600" dirty="0" err="1">
                <a:solidFill>
                  <a:srgbClr val="000000"/>
                </a:solidFill>
              </a:rPr>
              <a:t>sellables</a:t>
            </a:r>
            <a:r>
              <a:rPr lang="es-MX" sz="1600" dirty="0">
                <a:solidFill>
                  <a:srgbClr val="000000"/>
                </a:solidFill>
              </a:rPr>
              <a:t> (p. ej., bolsa con cierre hermético</a:t>
            </a:r>
            <a:r>
              <a:rPr lang="es-MX" sz="1600" dirty="0" smtClean="0">
                <a:solidFill>
                  <a:srgbClr val="000000"/>
                </a:solidFill>
              </a:rPr>
              <a:t>)</a:t>
            </a:r>
          </a:p>
          <a:p>
            <a:r>
              <a:rPr lang="es-MX" sz="1600" dirty="0" smtClean="0">
                <a:solidFill>
                  <a:srgbClr val="000000"/>
                </a:solidFill>
              </a:rPr>
              <a:t>Latas (las latas de alimentos de gatos se puede reutilizar, o de atún</a:t>
            </a:r>
            <a:r>
              <a:rPr lang="es-MX" sz="1600" dirty="0">
                <a:solidFill>
                  <a:srgbClr val="000000"/>
                </a:solidFill>
              </a:rPr>
              <a:t>, o latas pequeñas de piña de 5 cm de profundidad sin un labio. Nota: los bordes pueden ser afilados</a:t>
            </a:r>
            <a:r>
              <a:rPr lang="es-MX" sz="1600" dirty="0" smtClean="0">
                <a:solidFill>
                  <a:srgbClr val="000000"/>
                </a:solidFill>
              </a:rPr>
              <a:t>.</a:t>
            </a:r>
          </a:p>
          <a:p>
            <a:r>
              <a:rPr lang="es-MX" sz="1600" dirty="0" smtClean="0">
                <a:solidFill>
                  <a:srgbClr val="000000"/>
                </a:solidFill>
              </a:rPr>
              <a:t>Envoltura </a:t>
            </a:r>
            <a:r>
              <a:rPr lang="es-MX" sz="1600" dirty="0">
                <a:solidFill>
                  <a:srgbClr val="000000"/>
                </a:solidFill>
              </a:rPr>
              <a:t>plástica para sellar las latas de estaño; bandas de goma para sostener la envoltura alrededor de la </a:t>
            </a:r>
            <a:r>
              <a:rPr lang="es-MX" sz="1600" dirty="0" smtClean="0">
                <a:solidFill>
                  <a:srgbClr val="000000"/>
                </a:solidFill>
              </a:rPr>
              <a:t>lata. </a:t>
            </a:r>
          </a:p>
          <a:p>
            <a:r>
              <a:rPr lang="es-MX" sz="1600" dirty="0" smtClean="0">
                <a:solidFill>
                  <a:srgbClr val="000000"/>
                </a:solidFill>
              </a:rPr>
              <a:t>Cilindro </a:t>
            </a:r>
            <a:r>
              <a:rPr lang="es-MX" sz="1600" dirty="0">
                <a:solidFill>
                  <a:srgbClr val="000000"/>
                </a:solidFill>
              </a:rPr>
              <a:t>graduado con una capacidad de al menos 100 </a:t>
            </a:r>
            <a:r>
              <a:rPr lang="es-MX" sz="1600" dirty="0" smtClean="0">
                <a:solidFill>
                  <a:srgbClr val="000000"/>
                </a:solidFill>
              </a:rPr>
              <a:t>ml </a:t>
            </a:r>
            <a:r>
              <a:rPr lang="es-MX" sz="1600" dirty="0">
                <a:solidFill>
                  <a:srgbClr val="000000"/>
                </a:solidFill>
              </a:rPr>
              <a:t>(se recomiendan 500 </a:t>
            </a:r>
            <a:r>
              <a:rPr lang="es-MX" sz="1600" dirty="0" smtClean="0">
                <a:solidFill>
                  <a:srgbClr val="000000"/>
                </a:solidFill>
              </a:rPr>
              <a:t>ml)</a:t>
            </a:r>
          </a:p>
          <a:p>
            <a:r>
              <a:rPr lang="es-MX" sz="1600" dirty="0" smtClean="0">
                <a:solidFill>
                  <a:srgbClr val="000000"/>
                </a:solidFill>
              </a:rPr>
              <a:t>Dispositivo </a:t>
            </a:r>
            <a:r>
              <a:rPr lang="es-MX" sz="1600" dirty="0">
                <a:solidFill>
                  <a:srgbClr val="000000"/>
                </a:solidFill>
              </a:rPr>
              <a:t>GPS para la definición del </a:t>
            </a:r>
            <a:r>
              <a:rPr lang="es-MX" sz="1600" dirty="0" smtClean="0">
                <a:solidFill>
                  <a:srgbClr val="000000"/>
                </a:solidFill>
              </a:rPr>
              <a:t>sitio</a:t>
            </a:r>
          </a:p>
          <a:p>
            <a:r>
              <a:rPr lang="es-MX" sz="1600" dirty="0" smtClean="0">
                <a:solidFill>
                  <a:srgbClr val="000000"/>
                </a:solidFill>
              </a:rPr>
              <a:t>Un </a:t>
            </a:r>
            <a:r>
              <a:rPr lang="es-MX" sz="1600" dirty="0">
                <a:solidFill>
                  <a:srgbClr val="000000"/>
                </a:solidFill>
              </a:rPr>
              <a:t>palillo de medidor y una regla marcada en </a:t>
            </a:r>
            <a:r>
              <a:rPr lang="es-MX" sz="1600" dirty="0" smtClean="0">
                <a:solidFill>
                  <a:srgbClr val="000000"/>
                </a:solidFill>
              </a:rPr>
              <a:t>milímetros</a:t>
            </a:r>
          </a:p>
          <a:p>
            <a:r>
              <a:rPr lang="es-MX" sz="1600" dirty="0" smtClean="0">
                <a:solidFill>
                  <a:srgbClr val="000000"/>
                </a:solidFill>
              </a:rPr>
              <a:t>Marcadores </a:t>
            </a:r>
            <a:r>
              <a:rPr lang="es-MX" sz="1600" dirty="0">
                <a:solidFill>
                  <a:srgbClr val="000000"/>
                </a:solidFill>
              </a:rPr>
              <a:t>permanentes para etiquetar los envases de suelo</a:t>
            </a:r>
            <a:endParaRPr lang="en-US" sz="1600" dirty="0"/>
          </a:p>
        </p:txBody>
      </p:sp>
      <p:pic>
        <p:nvPicPr>
          <p:cNvPr id="5" name="Picture 3" descr="Icon: H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388" y="6187627"/>
            <a:ext cx="391885" cy="3918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ontent Placeholder 3"/>
          <p:cNvSpPr>
            <a:spLocks noGrp="1"/>
          </p:cNvSpPr>
          <p:nvPr>
            <p:ph sz="half" idx="2"/>
          </p:nvPr>
        </p:nvSpPr>
        <p:spPr>
          <a:xfrm>
            <a:off x="1804542" y="6212115"/>
            <a:ext cx="6367915" cy="509361"/>
          </a:xfrm>
        </p:spPr>
        <p:txBody>
          <a:bodyPr>
            <a:normAutofit fontScale="25000" lnSpcReduction="20000"/>
          </a:bodyPr>
          <a:lstStyle/>
          <a:p>
            <a:pPr marL="0" indent="0">
              <a:buNone/>
            </a:pPr>
            <a:r>
              <a:rPr lang="es-MX" sz="4900" b="1" dirty="0">
                <a:solidFill>
                  <a:srgbClr val="000000"/>
                </a:solidFill>
              </a:rPr>
              <a:t>Defina su sitio de muestreo antes de entrar en el campo para probar el suelo. Localice el sitio de muestreo en la aplicación entrada de datos y prepárese para introducir todos los datos relevantes fuera.</a:t>
            </a:r>
            <a:endParaRPr lang="en-US" dirty="0"/>
          </a:p>
        </p:txBody>
      </p:sp>
      <p:pic>
        <p:nvPicPr>
          <p:cNvPr id="9" name="Imagen 8"/>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1203013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1" y="6477471"/>
            <a:ext cx="2057400" cy="365125"/>
          </a:xfrm>
        </p:spPr>
        <p:txBody>
          <a:bodyPr/>
          <a:lstStyle/>
          <a:p>
            <a:fld id="{794779C7-2752-F243-8E4B-2FAFE185352D}" type="slidenum">
              <a:rPr lang="en-US" smtClean="0"/>
              <a:t>5</a:t>
            </a:fld>
            <a:endParaRPr lang="en-US" dirty="0"/>
          </a:p>
        </p:txBody>
      </p:sp>
      <p:sp>
        <p:nvSpPr>
          <p:cNvPr id="2" name="Title 1"/>
          <p:cNvSpPr>
            <a:spLocks noGrp="1"/>
          </p:cNvSpPr>
          <p:nvPr>
            <p:ph type="title"/>
          </p:nvPr>
        </p:nvSpPr>
        <p:spPr>
          <a:xfrm>
            <a:off x="535578" y="1039165"/>
            <a:ext cx="8112034" cy="638399"/>
          </a:xfrm>
        </p:spPr>
        <p:txBody>
          <a:bodyPr>
            <a:normAutofit fontScale="90000"/>
          </a:bodyPr>
          <a:lstStyle/>
          <a:p>
            <a:r>
              <a:rPr lang="es-MX" sz="2800" dirty="0">
                <a:solidFill>
                  <a:srgbClr val="000000"/>
                </a:solidFill>
              </a:rPr>
              <a:t>Cuándo tomar las mediciones de humedad del suelo SMAP</a:t>
            </a:r>
            <a:endParaRPr lang="en-US" sz="2800" dirty="0">
              <a:solidFill>
                <a:srgbClr val="000000"/>
              </a:solidFill>
            </a:endParaRPr>
          </a:p>
        </p:txBody>
      </p:sp>
      <p:sp>
        <p:nvSpPr>
          <p:cNvPr id="3" name="Content Placeholder 2"/>
          <p:cNvSpPr>
            <a:spLocks noGrp="1"/>
          </p:cNvSpPr>
          <p:nvPr>
            <p:ph sz="half" idx="1"/>
          </p:nvPr>
        </p:nvSpPr>
        <p:spPr>
          <a:xfrm>
            <a:off x="666206" y="1835731"/>
            <a:ext cx="7849145" cy="2864335"/>
          </a:xfrm>
        </p:spPr>
        <p:txBody>
          <a:bodyPr>
            <a:normAutofit/>
          </a:bodyPr>
          <a:lstStyle/>
          <a:p>
            <a:pPr>
              <a:buFontTx/>
              <a:buAutoNum type="arabicPeriod"/>
            </a:pPr>
            <a:r>
              <a:rPr lang="es-MX" sz="1800" dirty="0">
                <a:solidFill>
                  <a:srgbClr val="000000"/>
                </a:solidFill>
                <a:cs typeface="Times New Roman" pitchFamily="16" charset="0"/>
              </a:rPr>
              <a:t>Determine su latitud y longitud </a:t>
            </a:r>
            <a:endParaRPr lang="es-MX" sz="1800" dirty="0" smtClean="0">
              <a:solidFill>
                <a:srgbClr val="000000"/>
              </a:solidFill>
              <a:cs typeface="Times New Roman" pitchFamily="16" charset="0"/>
            </a:endParaRPr>
          </a:p>
          <a:p>
            <a:pPr>
              <a:buFontTx/>
              <a:buAutoNum type="arabicPeriod"/>
            </a:pPr>
            <a:r>
              <a:rPr lang="es-MX" sz="1800" dirty="0" smtClean="0">
                <a:solidFill>
                  <a:srgbClr val="000000"/>
                </a:solidFill>
                <a:cs typeface="Times New Roman" pitchFamily="16" charset="0"/>
              </a:rPr>
              <a:t>Determine cuándo </a:t>
            </a:r>
            <a:r>
              <a:rPr lang="es-MX" sz="1800" dirty="0">
                <a:solidFill>
                  <a:srgbClr val="000000"/>
                </a:solidFill>
                <a:cs typeface="Times New Roman" pitchFamily="16" charset="0"/>
              </a:rPr>
              <a:t>SMAP sobrevolará su sitio introduciendo su latitud y longitud en el </a:t>
            </a:r>
            <a:r>
              <a:rPr lang="en-US" sz="1800" dirty="0" smtClean="0">
                <a:solidFill>
                  <a:srgbClr val="000000"/>
                </a:solidFill>
                <a:cs typeface="Times New Roman" pitchFamily="16" charset="0"/>
                <a:hlinkClick r:id="rId2"/>
              </a:rPr>
              <a:t>SMAP </a:t>
            </a:r>
            <a:r>
              <a:rPr lang="en-US" sz="1800" dirty="0">
                <a:solidFill>
                  <a:srgbClr val="000000"/>
                </a:solidFill>
                <a:cs typeface="Times New Roman" pitchFamily="16" charset="0"/>
                <a:hlinkClick r:id="rId2"/>
              </a:rPr>
              <a:t>Overflights Tool</a:t>
            </a:r>
            <a:endParaRPr lang="en-US" sz="1800" dirty="0">
              <a:solidFill>
                <a:srgbClr val="000000"/>
              </a:solidFill>
              <a:cs typeface="Times New Roman" pitchFamily="16" charset="0"/>
            </a:endParaRPr>
          </a:p>
          <a:p>
            <a:pPr>
              <a:buFont typeface="Arial" charset="0"/>
              <a:buAutoNum type="arabicPeriod" startAt="3"/>
            </a:pPr>
            <a:r>
              <a:rPr lang="es-MX" sz="1800" dirty="0">
                <a:solidFill>
                  <a:srgbClr val="000000"/>
                </a:solidFill>
                <a:cs typeface="Times New Roman" pitchFamily="16" charset="0"/>
              </a:rPr>
              <a:t>Busque días en los que el satélite vuela sobre su ubicación por la </a:t>
            </a:r>
            <a:r>
              <a:rPr lang="es-MX" sz="1800" dirty="0" smtClean="0">
                <a:solidFill>
                  <a:srgbClr val="000000"/>
                </a:solidFill>
                <a:cs typeface="Times New Roman" pitchFamily="16" charset="0"/>
              </a:rPr>
              <a:t>mañana</a:t>
            </a:r>
          </a:p>
          <a:p>
            <a:pPr>
              <a:buFont typeface="Arial" charset="0"/>
              <a:buAutoNum type="arabicPeriod" startAt="3"/>
            </a:pPr>
            <a:r>
              <a:rPr lang="es-MX" sz="1800" dirty="0" smtClean="0">
                <a:solidFill>
                  <a:srgbClr val="000000"/>
                </a:solidFill>
                <a:cs typeface="Times New Roman" pitchFamily="16" charset="0"/>
              </a:rPr>
              <a:t>Decida </a:t>
            </a:r>
            <a:r>
              <a:rPr lang="es-MX" sz="1800" dirty="0">
                <a:solidFill>
                  <a:srgbClr val="000000"/>
                </a:solidFill>
                <a:cs typeface="Times New Roman" pitchFamily="16" charset="0"/>
              </a:rPr>
              <a:t>sobre su horario de muestreo</a:t>
            </a:r>
            <a:r>
              <a:rPr lang="es-MX" sz="1800" dirty="0" smtClean="0">
                <a:solidFill>
                  <a:srgbClr val="000000"/>
                </a:solidFill>
                <a:cs typeface="Times New Roman" pitchFamily="16" charset="0"/>
              </a:rPr>
              <a:t>.</a:t>
            </a:r>
          </a:p>
          <a:p>
            <a:pPr>
              <a:buFont typeface="Arial" charset="0"/>
              <a:buAutoNum type="arabicPeriod" startAt="3"/>
            </a:pPr>
            <a:r>
              <a:rPr lang="es-MX" sz="1800" dirty="0" smtClean="0">
                <a:solidFill>
                  <a:srgbClr val="000000"/>
                </a:solidFill>
                <a:cs typeface="Times New Roman" pitchFamily="16" charset="0"/>
              </a:rPr>
              <a:t>Trate </a:t>
            </a:r>
            <a:r>
              <a:rPr lang="es-MX" sz="1800" dirty="0">
                <a:solidFill>
                  <a:srgbClr val="000000"/>
                </a:solidFill>
                <a:cs typeface="Times New Roman" pitchFamily="16" charset="0"/>
              </a:rPr>
              <a:t>de recolectar muestras de humedad del suelo lo más cerca posible de 6:00 AM </a:t>
            </a:r>
            <a:r>
              <a:rPr lang="es-MX" sz="1800" dirty="0" smtClean="0">
                <a:solidFill>
                  <a:srgbClr val="000000"/>
                </a:solidFill>
                <a:cs typeface="Times New Roman" pitchFamily="16" charset="0"/>
              </a:rPr>
              <a:t>+/- tres </a:t>
            </a:r>
            <a:r>
              <a:rPr lang="es-MX" sz="1800" dirty="0">
                <a:solidFill>
                  <a:srgbClr val="000000"/>
                </a:solidFill>
                <a:cs typeface="Times New Roman" pitchFamily="16" charset="0"/>
              </a:rPr>
              <a:t>horas de hora local en los días de paso por la mañana de SMAP.</a:t>
            </a:r>
            <a:endParaRPr lang="en-US" dirty="0"/>
          </a:p>
        </p:txBody>
      </p:sp>
      <p:pic>
        <p:nvPicPr>
          <p:cNvPr id="5" name="Content Placeholder 4" descr="Artist image of SMAP satellite in orbit above Earth"/>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65489" y="4821186"/>
            <a:ext cx="2274568" cy="1707554"/>
          </a:xfrm>
        </p:spPr>
      </p:pic>
      <p:sp>
        <p:nvSpPr>
          <p:cNvPr id="12" name="Rectangle 11"/>
          <p:cNvSpPr/>
          <p:nvPr/>
        </p:nvSpPr>
        <p:spPr>
          <a:xfrm>
            <a:off x="3303132" y="6528740"/>
            <a:ext cx="993477" cy="276999"/>
          </a:xfrm>
          <a:prstGeom prst="rect">
            <a:avLst/>
          </a:prstGeom>
        </p:spPr>
        <p:txBody>
          <a:bodyPr wrap="none">
            <a:spAutoFit/>
          </a:bodyPr>
          <a:lstStyle/>
          <a:p>
            <a:pPr algn="r"/>
            <a:r>
              <a:rPr lang="en-US" sz="1200" dirty="0">
                <a:solidFill>
                  <a:srgbClr val="000000"/>
                </a:solidFill>
              </a:rPr>
              <a:t>Image: NASA</a:t>
            </a:r>
          </a:p>
        </p:txBody>
      </p:sp>
      <p:pic>
        <p:nvPicPr>
          <p:cNvPr id="6" name="Picture 6" descr="Hin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638" y="5674963"/>
            <a:ext cx="609600" cy="60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1"/>
          <p:cNvSpPr txBox="1">
            <a:spLocks noChangeArrowheads="1"/>
          </p:cNvSpPr>
          <p:nvPr/>
        </p:nvSpPr>
        <p:spPr bwMode="auto">
          <a:xfrm>
            <a:off x="5157759" y="5796083"/>
            <a:ext cx="3021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chemeClr val="tx1"/>
                </a:solidFill>
              </a:rPr>
              <a:t>SMAP </a:t>
            </a:r>
            <a:r>
              <a:rPr lang="es-MX" sz="1400" dirty="0"/>
              <a:t>vuela en una órbita con un patrón de repetición de 8-DY.</a:t>
            </a:r>
            <a:endParaRPr lang="en-US" sz="1400" dirty="0">
              <a:solidFill>
                <a:schemeClr val="tx1"/>
              </a:solidFill>
            </a:endParaRPr>
          </a:p>
        </p:txBody>
      </p:sp>
      <p:pic>
        <p:nvPicPr>
          <p:cNvPr id="13" name="Imagen 12"/>
          <p:cNvPicPr>
            <a:picLocks noChangeAspect="1"/>
          </p:cNvPicPr>
          <p:nvPr/>
        </p:nvPicPr>
        <p:blipFill>
          <a:blip r:embed="rId5"/>
          <a:stretch>
            <a:fillRect/>
          </a:stretch>
        </p:blipFill>
        <p:spPr>
          <a:xfrm>
            <a:off x="13063" y="13063"/>
            <a:ext cx="9144793" cy="1079086"/>
          </a:xfrm>
          <a:prstGeom prst="rect">
            <a:avLst/>
          </a:prstGeom>
        </p:spPr>
      </p:pic>
    </p:spTree>
    <p:extLst>
      <p:ext uri="{BB962C8B-B14F-4D97-AF65-F5344CB8AC3E}">
        <p14:creationId xmlns:p14="http://schemas.microsoft.com/office/powerpoint/2010/main" val="4105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6</a:t>
            </a:fld>
            <a:endParaRPr lang="en-US" dirty="0"/>
          </a:p>
        </p:txBody>
      </p:sp>
      <p:sp>
        <p:nvSpPr>
          <p:cNvPr id="2" name="Title 1"/>
          <p:cNvSpPr>
            <a:spLocks noGrp="1"/>
          </p:cNvSpPr>
          <p:nvPr>
            <p:ph type="title"/>
          </p:nvPr>
        </p:nvSpPr>
        <p:spPr>
          <a:xfrm>
            <a:off x="832478" y="920460"/>
            <a:ext cx="6129930" cy="922504"/>
          </a:xfrm>
        </p:spPr>
        <p:txBody>
          <a:bodyPr>
            <a:normAutofit/>
          </a:bodyPr>
          <a:lstStyle/>
          <a:p>
            <a:r>
              <a:rPr lang="es-AR" sz="3200" dirty="0" smtClean="0">
                <a:solidFill>
                  <a:srgbClr val="000000"/>
                </a:solidFill>
              </a:rPr>
              <a:t>Calibrar su balanza</a:t>
            </a:r>
            <a:endParaRPr lang="es-AR" sz="3200" dirty="0">
              <a:solidFill>
                <a:srgbClr val="000000"/>
              </a:solidFill>
            </a:endParaRPr>
          </a:p>
        </p:txBody>
      </p:sp>
      <p:sp>
        <p:nvSpPr>
          <p:cNvPr id="3" name="Content Placeholder 2"/>
          <p:cNvSpPr>
            <a:spLocks noGrp="1"/>
          </p:cNvSpPr>
          <p:nvPr>
            <p:ph sz="half" idx="1"/>
          </p:nvPr>
        </p:nvSpPr>
        <p:spPr>
          <a:xfrm>
            <a:off x="770710" y="2154781"/>
            <a:ext cx="7773216" cy="4201569"/>
          </a:xfrm>
        </p:spPr>
        <p:txBody>
          <a:bodyPr>
            <a:normAutofit/>
          </a:bodyPr>
          <a:lstStyle/>
          <a:p>
            <a:pPr marL="0" indent="0">
              <a:buNone/>
            </a:pPr>
            <a:r>
              <a:rPr lang="es-MX" sz="2000" dirty="0"/>
              <a:t>Calibrar la balanza de acuerdo con las instrucciones del fabricante. Registre la masa estándar utilizada para </a:t>
            </a:r>
            <a:r>
              <a:rPr lang="es-MX" sz="2000" dirty="0" smtClean="0"/>
              <a:t>calibrar la balanza en </a:t>
            </a:r>
            <a:r>
              <a:rPr lang="es-MX" sz="2000" dirty="0"/>
              <a:t>la aplicación de entrada de datos. </a:t>
            </a:r>
            <a:endParaRPr lang="es-MX" sz="2000" dirty="0" smtClean="0"/>
          </a:p>
          <a:p>
            <a:pPr marL="0" indent="0">
              <a:buNone/>
            </a:pPr>
            <a:r>
              <a:rPr lang="es-MX" sz="2000" dirty="0" smtClean="0"/>
              <a:t>Si </a:t>
            </a:r>
            <a:r>
              <a:rPr lang="es-MX" sz="2000" dirty="0"/>
              <a:t>utiliza </a:t>
            </a:r>
            <a:r>
              <a:rPr lang="es-MX" sz="2000" dirty="0" smtClean="0"/>
              <a:t>una balanza electrónica, </a:t>
            </a:r>
            <a:r>
              <a:rPr lang="es-MX" sz="2000" dirty="0"/>
              <a:t>compruebe que la balanza está midiendo en gramos y </a:t>
            </a:r>
            <a:r>
              <a:rPr lang="es-MX" sz="2000" dirty="0" smtClean="0"/>
              <a:t>si se </a:t>
            </a:r>
            <a:r>
              <a:rPr lang="es-MX" sz="2000" dirty="0"/>
              <a:t>pone a cero correctamente.</a:t>
            </a:r>
            <a:endParaRPr lang="en-US" sz="1800" dirty="0"/>
          </a:p>
        </p:txBody>
      </p:sp>
      <p:pic>
        <p:nvPicPr>
          <p:cNvPr id="5" name="Content Placeholder 4" descr="photograph of a digital balance used to weigh samples, showing 0.0 in screen are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09564" y="4180682"/>
            <a:ext cx="4775007" cy="1863851"/>
          </a:xfrm>
        </p:spPr>
      </p:pic>
      <p:pic>
        <p:nvPicPr>
          <p:cNvPr id="8" name="Imagen 7"/>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44262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7</a:t>
            </a:fld>
            <a:endParaRPr lang="en-US" dirty="0"/>
          </a:p>
        </p:txBody>
      </p:sp>
      <p:sp>
        <p:nvSpPr>
          <p:cNvPr id="2" name="Title 1"/>
          <p:cNvSpPr>
            <a:spLocks noGrp="1"/>
          </p:cNvSpPr>
          <p:nvPr>
            <p:ph type="title"/>
          </p:nvPr>
        </p:nvSpPr>
        <p:spPr>
          <a:xfrm>
            <a:off x="496389" y="1092149"/>
            <a:ext cx="8360228" cy="929880"/>
          </a:xfrm>
        </p:spPr>
        <p:txBody>
          <a:bodyPr>
            <a:normAutofit/>
          </a:bodyPr>
          <a:lstStyle/>
          <a:p>
            <a:r>
              <a:rPr lang="es-MX" sz="2800" dirty="0">
                <a:solidFill>
                  <a:srgbClr val="000000"/>
                </a:solidFill>
              </a:rPr>
              <a:t>P</a:t>
            </a:r>
            <a:r>
              <a:rPr lang="es-MX" sz="2800" dirty="0" smtClean="0">
                <a:solidFill>
                  <a:srgbClr val="000000"/>
                </a:solidFill>
              </a:rPr>
              <a:t>reparación de recipientes de muestra para el campo</a:t>
            </a:r>
            <a:endParaRPr lang="en-US" sz="2800" dirty="0">
              <a:solidFill>
                <a:srgbClr val="000000"/>
              </a:solidFill>
            </a:endParaRPr>
          </a:p>
        </p:txBody>
      </p:sp>
      <p:sp>
        <p:nvSpPr>
          <p:cNvPr id="3" name="Content Placeholder 2"/>
          <p:cNvSpPr>
            <a:spLocks noGrp="1"/>
          </p:cNvSpPr>
          <p:nvPr>
            <p:ph sz="half" idx="1"/>
          </p:nvPr>
        </p:nvSpPr>
        <p:spPr>
          <a:xfrm>
            <a:off x="496389" y="2022028"/>
            <a:ext cx="8227887" cy="4431023"/>
          </a:xfrm>
        </p:spPr>
        <p:txBody>
          <a:bodyPr>
            <a:normAutofit fontScale="77500" lnSpcReduction="20000"/>
          </a:bodyPr>
          <a:lstStyle/>
          <a:p>
            <a:pPr marL="398462" indent="-342900">
              <a:buFont typeface="+mj-lt"/>
              <a:buAutoNum type="arabicPeriod"/>
              <a:defRPr/>
            </a:pPr>
            <a:r>
              <a:rPr lang="es-MX" dirty="0">
                <a:solidFill>
                  <a:srgbClr val="000000"/>
                </a:solidFill>
              </a:rPr>
              <a:t>Obtenga la masa de cada recipiente de muestreo. Si está usando una </a:t>
            </a:r>
            <a:r>
              <a:rPr lang="es-MX" dirty="0" smtClean="0">
                <a:solidFill>
                  <a:srgbClr val="000000"/>
                </a:solidFill>
              </a:rPr>
              <a:t>lata, pésela sin la </a:t>
            </a:r>
            <a:r>
              <a:rPr lang="es-MX" dirty="0">
                <a:solidFill>
                  <a:srgbClr val="000000"/>
                </a:solidFill>
              </a:rPr>
              <a:t>tapa</a:t>
            </a:r>
            <a:r>
              <a:rPr lang="es-MX" dirty="0" smtClean="0">
                <a:solidFill>
                  <a:srgbClr val="000000"/>
                </a:solidFill>
              </a:rPr>
              <a:t>.</a:t>
            </a:r>
          </a:p>
          <a:p>
            <a:pPr marL="398462" indent="-342900">
              <a:buFont typeface="+mj-lt"/>
              <a:buAutoNum type="arabicPeriod"/>
              <a:defRPr/>
            </a:pPr>
            <a:endParaRPr lang="en-US" dirty="0">
              <a:solidFill>
                <a:srgbClr val="000000"/>
              </a:solidFill>
            </a:endParaRPr>
          </a:p>
          <a:p>
            <a:pPr marL="398462" indent="-342900">
              <a:buFont typeface="+mj-lt"/>
              <a:buAutoNum type="arabicPeriod" startAt="2"/>
              <a:defRPr/>
            </a:pPr>
            <a:r>
              <a:rPr lang="es-AR" dirty="0" smtClean="0">
                <a:solidFill>
                  <a:srgbClr val="000000"/>
                </a:solidFill>
              </a:rPr>
              <a:t>Etiquete el recipiente con:</a:t>
            </a:r>
            <a:endParaRPr lang="es-AR" dirty="0" smtClean="0">
              <a:solidFill>
                <a:srgbClr val="000000"/>
              </a:solidFill>
            </a:endParaRPr>
          </a:p>
          <a:p>
            <a:pPr>
              <a:defRPr/>
            </a:pPr>
            <a:r>
              <a:rPr lang="es-MX" dirty="0">
                <a:solidFill>
                  <a:srgbClr val="000000"/>
                </a:solidFill>
              </a:rPr>
              <a:t>La masa del </a:t>
            </a:r>
            <a:r>
              <a:rPr lang="es-MX" dirty="0" smtClean="0">
                <a:solidFill>
                  <a:srgbClr val="000000"/>
                </a:solidFill>
              </a:rPr>
              <a:t>recipiente</a:t>
            </a:r>
          </a:p>
          <a:p>
            <a:pPr>
              <a:defRPr/>
            </a:pPr>
            <a:r>
              <a:rPr lang="es-MX" dirty="0" smtClean="0">
                <a:solidFill>
                  <a:srgbClr val="000000"/>
                </a:solidFill>
              </a:rPr>
              <a:t>Un </a:t>
            </a:r>
            <a:r>
              <a:rPr lang="es-MX" dirty="0">
                <a:solidFill>
                  <a:srgbClr val="000000"/>
                </a:solidFill>
              </a:rPr>
              <a:t>número de identificación único en el </a:t>
            </a:r>
            <a:r>
              <a:rPr lang="es-MX" dirty="0" smtClean="0">
                <a:solidFill>
                  <a:srgbClr val="000000"/>
                </a:solidFill>
              </a:rPr>
              <a:t>campo</a:t>
            </a:r>
            <a:r>
              <a:rPr lang="en-US" dirty="0" smtClean="0">
                <a:solidFill>
                  <a:srgbClr val="000000"/>
                </a:solidFill>
              </a:rPr>
              <a:t>.</a:t>
            </a:r>
            <a:endParaRPr lang="en-US" dirty="0">
              <a:solidFill>
                <a:srgbClr val="000000"/>
              </a:solidFill>
            </a:endParaRPr>
          </a:p>
          <a:p>
            <a:pPr marL="0" indent="0">
              <a:buNone/>
              <a:defRPr/>
            </a:pPr>
            <a:endParaRPr lang="en-US" dirty="0">
              <a:solidFill>
                <a:srgbClr val="000000"/>
              </a:solidFill>
            </a:endParaRPr>
          </a:p>
          <a:p>
            <a:pPr marL="0" indent="0">
              <a:buNone/>
              <a:defRPr/>
            </a:pPr>
            <a:r>
              <a:rPr lang="en-US" dirty="0">
                <a:solidFill>
                  <a:srgbClr val="000000"/>
                </a:solidFill>
              </a:rPr>
              <a:t> </a:t>
            </a:r>
            <a:r>
              <a:rPr lang="es-MX" dirty="0">
                <a:solidFill>
                  <a:srgbClr val="000000"/>
                </a:solidFill>
              </a:rPr>
              <a:t>Si está utilizando bolsas, </a:t>
            </a:r>
            <a:r>
              <a:rPr lang="es-MX" dirty="0" smtClean="0">
                <a:solidFill>
                  <a:srgbClr val="000000"/>
                </a:solidFill>
              </a:rPr>
              <a:t>añada</a:t>
            </a:r>
            <a:r>
              <a:rPr lang="en-US" dirty="0" smtClean="0">
                <a:solidFill>
                  <a:srgbClr val="000000"/>
                </a:solidFill>
              </a:rPr>
              <a:t>:</a:t>
            </a:r>
            <a:endParaRPr lang="en-US" dirty="0">
              <a:solidFill>
                <a:srgbClr val="000000"/>
              </a:solidFill>
            </a:endParaRPr>
          </a:p>
          <a:p>
            <a:r>
              <a:rPr lang="es-MX" dirty="0" smtClean="0">
                <a:solidFill>
                  <a:srgbClr val="000000"/>
                </a:solidFill>
              </a:rPr>
              <a:t>Fecha </a:t>
            </a:r>
            <a:r>
              <a:rPr lang="es-MX" dirty="0">
                <a:solidFill>
                  <a:srgbClr val="000000"/>
                </a:solidFill>
              </a:rPr>
              <a:t>de </a:t>
            </a:r>
            <a:r>
              <a:rPr lang="es-MX" dirty="0" smtClean="0">
                <a:solidFill>
                  <a:srgbClr val="000000"/>
                </a:solidFill>
              </a:rPr>
              <a:t>muestreo</a:t>
            </a:r>
          </a:p>
          <a:p>
            <a:r>
              <a:rPr lang="es-MX" dirty="0" smtClean="0">
                <a:solidFill>
                  <a:srgbClr val="000000"/>
                </a:solidFill>
              </a:rPr>
              <a:t>Tiempo </a:t>
            </a:r>
            <a:r>
              <a:rPr lang="es-MX" dirty="0">
                <a:solidFill>
                  <a:srgbClr val="000000"/>
                </a:solidFill>
              </a:rPr>
              <a:t>de </a:t>
            </a:r>
            <a:r>
              <a:rPr lang="es-MX" dirty="0" smtClean="0">
                <a:solidFill>
                  <a:srgbClr val="000000"/>
                </a:solidFill>
              </a:rPr>
              <a:t>muestreo</a:t>
            </a:r>
          </a:p>
          <a:p>
            <a:r>
              <a:rPr lang="es-MX" dirty="0" smtClean="0">
                <a:solidFill>
                  <a:srgbClr val="000000"/>
                </a:solidFill>
              </a:rPr>
              <a:t>Número </a:t>
            </a:r>
            <a:r>
              <a:rPr lang="es-MX" dirty="0">
                <a:solidFill>
                  <a:srgbClr val="000000"/>
                </a:solidFill>
              </a:rPr>
              <a:t>de muestra</a:t>
            </a:r>
            <a:endParaRPr lang="en-US" dirty="0">
              <a:solidFill>
                <a:srgbClr val="000000"/>
              </a:solidFill>
            </a:endParaRPr>
          </a:p>
          <a:p>
            <a:pPr>
              <a:buClrTx/>
              <a:buFontTx/>
              <a:buNone/>
            </a:pPr>
            <a:r>
              <a:rPr lang="en-US" dirty="0">
                <a:solidFill>
                  <a:srgbClr val="000000"/>
                </a:solidFill>
              </a:rPr>
              <a:t>3. </a:t>
            </a:r>
            <a:r>
              <a:rPr lang="es-MX" dirty="0">
                <a:solidFill>
                  <a:srgbClr val="000000"/>
                </a:solidFill>
              </a:rPr>
              <a:t>Registre la masa en la 0,1 g más cercana en la aplicación entrada de datos en "vaciar masa de contenedor</a:t>
            </a:r>
            <a:r>
              <a:rPr lang="en-US" dirty="0" smtClean="0">
                <a:solidFill>
                  <a:srgbClr val="000000"/>
                </a:solidFill>
              </a:rPr>
              <a:t>.”</a:t>
            </a:r>
            <a:endParaRPr lang="en-US" dirty="0">
              <a:solidFill>
                <a:srgbClr val="000000"/>
              </a:solidFill>
            </a:endParaRPr>
          </a:p>
          <a:p>
            <a:pPr>
              <a:buFontTx/>
              <a:buChar char="-"/>
              <a:defRPr/>
            </a:pPr>
            <a:endParaRPr lang="en-US" dirty="0">
              <a:solidFill>
                <a:srgbClr val="000000"/>
              </a:solidFill>
            </a:endParaRPr>
          </a:p>
          <a:p>
            <a:endParaRPr lang="en-US" dirty="0"/>
          </a:p>
        </p:txBody>
      </p:sp>
      <p:pic>
        <p:nvPicPr>
          <p:cNvPr id="5" name="Content Placeholder 4" descr="photo of a can being weighed on a digital balanc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87574" y="2808502"/>
            <a:ext cx="2769043" cy="2429700"/>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138091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94779C7-2752-F243-8E4B-2FAFE185352D}" type="slidenum">
              <a:rPr lang="en-US" smtClean="0"/>
              <a:t>8</a:t>
            </a:fld>
            <a:endParaRPr lang="en-US" dirty="0"/>
          </a:p>
        </p:txBody>
      </p:sp>
      <p:sp>
        <p:nvSpPr>
          <p:cNvPr id="2" name="Title 1"/>
          <p:cNvSpPr>
            <a:spLocks noGrp="1"/>
          </p:cNvSpPr>
          <p:nvPr>
            <p:ph type="title"/>
          </p:nvPr>
        </p:nvSpPr>
        <p:spPr>
          <a:xfrm>
            <a:off x="431482" y="831389"/>
            <a:ext cx="8581889" cy="1325563"/>
          </a:xfrm>
        </p:spPr>
        <p:txBody>
          <a:bodyPr>
            <a:normAutofit/>
          </a:bodyPr>
          <a:lstStyle/>
          <a:p>
            <a:r>
              <a:rPr lang="es-MX" sz="3200" dirty="0">
                <a:solidFill>
                  <a:srgbClr val="000000"/>
                </a:solidFill>
              </a:rPr>
              <a:t>Preparaciones </a:t>
            </a:r>
            <a:r>
              <a:rPr lang="es-MX" sz="3200" dirty="0" smtClean="0">
                <a:solidFill>
                  <a:srgbClr val="000000"/>
                </a:solidFill>
              </a:rPr>
              <a:t>finales </a:t>
            </a:r>
            <a:r>
              <a:rPr lang="es-MX" sz="3200" dirty="0">
                <a:solidFill>
                  <a:srgbClr val="000000"/>
                </a:solidFill>
              </a:rPr>
              <a:t>para definir su sitio y </a:t>
            </a:r>
            <a:r>
              <a:rPr lang="es-MX" sz="3200" dirty="0" smtClean="0">
                <a:solidFill>
                  <a:srgbClr val="000000"/>
                </a:solidFill>
              </a:rPr>
              <a:t>comenzar a tomar mediciones</a:t>
            </a:r>
            <a:endParaRPr lang="en-US" sz="3200" dirty="0">
              <a:solidFill>
                <a:srgbClr val="000000"/>
              </a:solidFill>
            </a:endParaRPr>
          </a:p>
        </p:txBody>
      </p:sp>
      <p:sp>
        <p:nvSpPr>
          <p:cNvPr id="3" name="Content Placeholder 2"/>
          <p:cNvSpPr>
            <a:spLocks noGrp="1"/>
          </p:cNvSpPr>
          <p:nvPr>
            <p:ph sz="half" idx="1"/>
          </p:nvPr>
        </p:nvSpPr>
        <p:spPr>
          <a:xfrm>
            <a:off x="431482" y="2156952"/>
            <a:ext cx="8333695" cy="4564524"/>
          </a:xfrm>
        </p:spPr>
        <p:txBody>
          <a:bodyPr>
            <a:noAutofit/>
          </a:bodyPr>
          <a:lstStyle/>
          <a:p>
            <a:pPr marL="398462" indent="-342900">
              <a:buFont typeface="+mj-lt"/>
              <a:buAutoNum type="arabicPeriod"/>
              <a:defRPr/>
            </a:pPr>
            <a:r>
              <a:rPr lang="es-MX" sz="1800" dirty="0">
                <a:solidFill>
                  <a:srgbClr val="000000"/>
                </a:solidFill>
              </a:rPr>
              <a:t>Únase a la comunidad de SMAP en el sitio web de GLOBE.	</a:t>
            </a:r>
            <a:endParaRPr lang="es-MX" sz="1800" dirty="0" smtClean="0">
              <a:solidFill>
                <a:srgbClr val="000000"/>
              </a:solidFill>
            </a:endParaRPr>
          </a:p>
          <a:p>
            <a:pPr marL="398462" indent="-342900">
              <a:buFont typeface="+mj-lt"/>
              <a:buAutoNum type="arabicPeriod"/>
              <a:defRPr/>
            </a:pPr>
            <a:r>
              <a:rPr lang="es-MX" sz="1800" dirty="0" smtClean="0">
                <a:solidFill>
                  <a:srgbClr val="000000"/>
                </a:solidFill>
              </a:rPr>
              <a:t>Completa </a:t>
            </a:r>
            <a:r>
              <a:rPr lang="es-MX" sz="1800" dirty="0">
                <a:solidFill>
                  <a:srgbClr val="000000"/>
                </a:solidFill>
              </a:rPr>
              <a:t>la primera parte de la aplicación de entrada de datos en la humedad del suelo</a:t>
            </a:r>
            <a:r>
              <a:rPr lang="es-MX" sz="1800" dirty="0" smtClean="0">
                <a:solidFill>
                  <a:srgbClr val="000000"/>
                </a:solidFill>
              </a:rPr>
              <a:t>.</a:t>
            </a:r>
          </a:p>
          <a:p>
            <a:pPr marL="398462" indent="-342900">
              <a:buFont typeface="+mj-lt"/>
              <a:buAutoNum type="arabicPeriod"/>
              <a:defRPr/>
            </a:pPr>
            <a:r>
              <a:rPr lang="es-MX" sz="1800" dirty="0" smtClean="0">
                <a:solidFill>
                  <a:srgbClr val="000000"/>
                </a:solidFill>
              </a:rPr>
              <a:t>Marque </a:t>
            </a:r>
            <a:r>
              <a:rPr lang="es-MX" sz="1800" dirty="0">
                <a:solidFill>
                  <a:srgbClr val="000000"/>
                </a:solidFill>
              </a:rPr>
              <a:t>su paleta 5 cm de la punta para asegurarse de no ir más profundo cuando tome muestras</a:t>
            </a:r>
            <a:r>
              <a:rPr lang="es-MX" sz="1800" dirty="0" smtClean="0">
                <a:solidFill>
                  <a:srgbClr val="000000"/>
                </a:solidFill>
              </a:rPr>
              <a:t>.</a:t>
            </a:r>
          </a:p>
          <a:p>
            <a:pPr marL="398462" indent="-342900">
              <a:buFont typeface="+mj-lt"/>
              <a:buAutoNum type="arabicPeriod"/>
              <a:defRPr/>
            </a:pPr>
            <a:r>
              <a:rPr lang="es-MX" sz="1800" dirty="0" smtClean="0">
                <a:solidFill>
                  <a:srgbClr val="000000"/>
                </a:solidFill>
              </a:rPr>
              <a:t>Reúna </a:t>
            </a:r>
            <a:r>
              <a:rPr lang="es-MX" sz="1800" dirty="0">
                <a:solidFill>
                  <a:srgbClr val="000000"/>
                </a:solidFill>
              </a:rPr>
              <a:t>el equipo </a:t>
            </a:r>
            <a:r>
              <a:rPr lang="es-MX" sz="1800" dirty="0" smtClean="0">
                <a:solidFill>
                  <a:srgbClr val="000000"/>
                </a:solidFill>
              </a:rPr>
              <a:t>necesario</a:t>
            </a:r>
            <a:r>
              <a:rPr lang="en-US" sz="1800" dirty="0" smtClean="0">
                <a:solidFill>
                  <a:srgbClr val="000000"/>
                </a:solidFill>
              </a:rPr>
              <a:t>:</a:t>
            </a:r>
            <a:endParaRPr lang="en-US" sz="1800" dirty="0">
              <a:solidFill>
                <a:srgbClr val="000000"/>
              </a:solidFill>
            </a:endParaRPr>
          </a:p>
          <a:p>
            <a:pPr marL="433387" lvl="1" indent="0">
              <a:defRPr/>
            </a:pPr>
            <a:r>
              <a:rPr lang="es-MX" sz="1800" dirty="0">
                <a:solidFill>
                  <a:srgbClr val="000000"/>
                </a:solidFill>
              </a:rPr>
              <a:t>La muestra etiquetada puede y la tapa o la envoltura plástica y la banda </a:t>
            </a:r>
            <a:r>
              <a:rPr lang="es-MX" sz="1800" dirty="0" smtClean="0">
                <a:solidFill>
                  <a:srgbClr val="000000"/>
                </a:solidFill>
              </a:rPr>
              <a:t>elástica</a:t>
            </a:r>
          </a:p>
          <a:p>
            <a:pPr marL="433387" lvl="1" indent="0">
              <a:defRPr/>
            </a:pPr>
            <a:r>
              <a:rPr lang="es-MX" sz="1800" dirty="0" smtClean="0">
                <a:solidFill>
                  <a:srgbClr val="000000"/>
                </a:solidFill>
              </a:rPr>
              <a:t>Barra </a:t>
            </a:r>
            <a:r>
              <a:rPr lang="es-MX" sz="1800" dirty="0">
                <a:solidFill>
                  <a:srgbClr val="000000"/>
                </a:solidFill>
              </a:rPr>
              <a:t>métrica o cinta </a:t>
            </a:r>
            <a:r>
              <a:rPr lang="es-MX" sz="1800" dirty="0" smtClean="0">
                <a:solidFill>
                  <a:srgbClr val="000000"/>
                </a:solidFill>
              </a:rPr>
              <a:t>métrica</a:t>
            </a:r>
          </a:p>
          <a:p>
            <a:pPr marL="433387" lvl="1" indent="0">
              <a:defRPr/>
            </a:pPr>
            <a:r>
              <a:rPr lang="es-MX" sz="1800" dirty="0" smtClean="0">
                <a:solidFill>
                  <a:srgbClr val="000000"/>
                </a:solidFill>
              </a:rPr>
              <a:t>Receptor </a:t>
            </a:r>
            <a:r>
              <a:rPr lang="es-MX" sz="1800" dirty="0">
                <a:solidFill>
                  <a:srgbClr val="000000"/>
                </a:solidFill>
              </a:rPr>
              <a:t>GPS o teléfono inteligente con aplicación </a:t>
            </a:r>
            <a:r>
              <a:rPr lang="es-MX" sz="1800" dirty="0" smtClean="0">
                <a:solidFill>
                  <a:srgbClr val="000000"/>
                </a:solidFill>
              </a:rPr>
              <a:t>GPS</a:t>
            </a:r>
          </a:p>
          <a:p>
            <a:pPr marL="433387" lvl="1" indent="0">
              <a:defRPr/>
            </a:pPr>
            <a:r>
              <a:rPr lang="es-MX" sz="1800" dirty="0" smtClean="0">
                <a:solidFill>
                  <a:srgbClr val="000000"/>
                </a:solidFill>
              </a:rPr>
              <a:t>Teléfono </a:t>
            </a:r>
            <a:r>
              <a:rPr lang="es-MX" sz="1800" dirty="0">
                <a:solidFill>
                  <a:srgbClr val="000000"/>
                </a:solidFill>
              </a:rPr>
              <a:t>inteligente con la aplicación de entrada de datos GLOBE o hoja de entrada de </a:t>
            </a:r>
            <a:r>
              <a:rPr lang="es-MX" sz="1800" dirty="0" smtClean="0">
                <a:solidFill>
                  <a:srgbClr val="000000"/>
                </a:solidFill>
              </a:rPr>
              <a:t>datos</a:t>
            </a:r>
          </a:p>
          <a:p>
            <a:pPr marL="433387" lvl="1" indent="0">
              <a:defRPr/>
            </a:pPr>
            <a:r>
              <a:rPr lang="es-MX" sz="1800" dirty="0" smtClean="0">
                <a:solidFill>
                  <a:srgbClr val="000000"/>
                </a:solidFill>
              </a:rPr>
              <a:t>Banderas </a:t>
            </a:r>
            <a:r>
              <a:rPr lang="es-MX" sz="1800" dirty="0">
                <a:solidFill>
                  <a:srgbClr val="000000"/>
                </a:solidFill>
              </a:rPr>
              <a:t>u otros marcadores para definir su sitio</a:t>
            </a:r>
            <a:endParaRPr lang="en-US" sz="1800" dirty="0">
              <a:solidFill>
                <a:srgbClr val="000000"/>
              </a:solidFill>
            </a:endParaRPr>
          </a:p>
        </p:txBody>
      </p:sp>
      <p:pic>
        <p:nvPicPr>
          <p:cNvPr id="5" name="Picture 6" descr="Hin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740" y="5878286"/>
            <a:ext cx="405672" cy="3502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ontent Placeholder 3"/>
          <p:cNvSpPr>
            <a:spLocks noGrp="1"/>
          </p:cNvSpPr>
          <p:nvPr>
            <p:ph sz="half" idx="2"/>
          </p:nvPr>
        </p:nvSpPr>
        <p:spPr>
          <a:xfrm>
            <a:off x="1842016" y="5986469"/>
            <a:ext cx="6648875" cy="735008"/>
          </a:xfrm>
        </p:spPr>
        <p:txBody>
          <a:bodyPr>
            <a:normAutofit fontScale="92500"/>
          </a:bodyPr>
          <a:lstStyle/>
          <a:p>
            <a:pPr marL="0" indent="0">
              <a:buNone/>
            </a:pPr>
            <a:r>
              <a:rPr lang="es-MX" sz="1400" dirty="0">
                <a:solidFill>
                  <a:srgbClr val="000000"/>
                </a:solidFill>
              </a:rPr>
              <a:t>Recuerde que es importante tratar de recoger las muestras de humedad del suelo aproximadamente a la misma hora todos los días para garantizar la consistencia de la medición. Si puede, tome muestras de humedad del suelo a más tardar a las 9:00 A.M. hora local.</a:t>
            </a:r>
            <a:endParaRPr lang="en-US" sz="1400" dirty="0">
              <a:solidFill>
                <a:srgbClr val="000000"/>
              </a:solidFill>
            </a:endParaRPr>
          </a:p>
        </p:txBody>
      </p:sp>
      <p:pic>
        <p:nvPicPr>
          <p:cNvPr id="9" name="Imagen 8"/>
          <p:cNvPicPr>
            <a:picLocks noChangeAspect="1"/>
          </p:cNvPicPr>
          <p:nvPr/>
        </p:nvPicPr>
        <p:blipFill>
          <a:blip r:embed="rId3"/>
          <a:stretch>
            <a:fillRect/>
          </a:stretch>
        </p:blipFill>
        <p:spPr>
          <a:xfrm>
            <a:off x="13063" y="13063"/>
            <a:ext cx="9144793" cy="1079086"/>
          </a:xfrm>
          <a:prstGeom prst="rect">
            <a:avLst/>
          </a:prstGeom>
        </p:spPr>
      </p:pic>
    </p:spTree>
    <p:extLst>
      <p:ext uri="{BB962C8B-B14F-4D97-AF65-F5344CB8AC3E}">
        <p14:creationId xmlns:p14="http://schemas.microsoft.com/office/powerpoint/2010/main" val="13883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779C7-2752-F243-8E4B-2FAFE185352D}" type="slidenum">
              <a:rPr lang="en-US" smtClean="0"/>
              <a:t>9</a:t>
            </a:fld>
            <a:endParaRPr lang="en-US" dirty="0"/>
          </a:p>
        </p:txBody>
      </p:sp>
      <p:sp>
        <p:nvSpPr>
          <p:cNvPr id="2" name="Title 1"/>
          <p:cNvSpPr>
            <a:spLocks noGrp="1"/>
          </p:cNvSpPr>
          <p:nvPr>
            <p:ph type="title"/>
          </p:nvPr>
        </p:nvSpPr>
        <p:spPr>
          <a:xfrm>
            <a:off x="1807762" y="756981"/>
            <a:ext cx="7886700" cy="1325563"/>
          </a:xfrm>
        </p:spPr>
        <p:txBody>
          <a:bodyPr>
            <a:normAutofit/>
          </a:bodyPr>
          <a:lstStyle/>
          <a:p>
            <a:r>
              <a:rPr lang="en-US" sz="3200" dirty="0">
                <a:solidFill>
                  <a:srgbClr val="000000"/>
                </a:solidFill>
              </a:rPr>
              <a:t>SMAP Soil Moisture Site Selection</a:t>
            </a:r>
          </a:p>
        </p:txBody>
      </p:sp>
      <p:sp>
        <p:nvSpPr>
          <p:cNvPr id="3" name="Content Placeholder 2"/>
          <p:cNvSpPr>
            <a:spLocks noGrp="1"/>
          </p:cNvSpPr>
          <p:nvPr>
            <p:ph sz="half" idx="1"/>
          </p:nvPr>
        </p:nvSpPr>
        <p:spPr>
          <a:xfrm>
            <a:off x="1864911" y="1767748"/>
            <a:ext cx="4522981" cy="4351338"/>
          </a:xfrm>
        </p:spPr>
        <p:txBody>
          <a:bodyPr>
            <a:normAutofit/>
          </a:bodyPr>
          <a:lstStyle/>
          <a:p>
            <a:pPr marL="0" indent="0">
              <a:buNone/>
              <a:defRPr/>
            </a:pPr>
            <a:r>
              <a:rPr lang="en-US" sz="1800" dirty="0">
                <a:solidFill>
                  <a:srgbClr val="000000"/>
                </a:solidFill>
              </a:rPr>
              <a:t>Select a site that is large enough for one year of measurements spaced 25 cm apart and:</a:t>
            </a:r>
          </a:p>
          <a:p>
            <a:pPr>
              <a:defRPr/>
            </a:pPr>
            <a:r>
              <a:rPr lang="en-US" sz="1800" dirty="0">
                <a:solidFill>
                  <a:srgbClr val="000000"/>
                </a:solidFill>
              </a:rPr>
              <a:t>flat </a:t>
            </a:r>
          </a:p>
          <a:p>
            <a:pPr>
              <a:defRPr/>
            </a:pPr>
            <a:r>
              <a:rPr lang="en-US" sz="1800" dirty="0">
                <a:solidFill>
                  <a:srgbClr val="000000"/>
                </a:solidFill>
              </a:rPr>
              <a:t>uniform in surface cover </a:t>
            </a:r>
          </a:p>
          <a:p>
            <a:pPr>
              <a:defRPr/>
            </a:pPr>
            <a:r>
              <a:rPr lang="en-US" sz="1800" dirty="0">
                <a:solidFill>
                  <a:srgbClr val="000000"/>
                </a:solidFill>
              </a:rPr>
              <a:t>not under trees or other tall plants</a:t>
            </a:r>
          </a:p>
          <a:p>
            <a:pPr>
              <a:defRPr/>
            </a:pPr>
            <a:r>
              <a:rPr lang="en-US" sz="1800" dirty="0">
                <a:solidFill>
                  <a:srgbClr val="000000"/>
                </a:solidFill>
              </a:rPr>
              <a:t>relatively free of rocks </a:t>
            </a:r>
          </a:p>
          <a:p>
            <a:pPr marL="0" lvl="1">
              <a:buNone/>
              <a:defRPr/>
            </a:pPr>
            <a:r>
              <a:rPr lang="en-US" sz="1800" dirty="0">
                <a:solidFill>
                  <a:srgbClr val="000000"/>
                </a:solidFill>
              </a:rPr>
              <a:t>Try to avoid an area that is irrigated unless it is located in a large field that is consistently irrigated.</a:t>
            </a:r>
            <a:endParaRPr lang="en-US" sz="1800" dirty="0"/>
          </a:p>
          <a:p>
            <a:pPr marL="0" lvl="1">
              <a:buNone/>
              <a:defRPr/>
            </a:pPr>
            <a:endParaRPr lang="en-US" sz="1800" dirty="0">
              <a:solidFill>
                <a:srgbClr val="000000"/>
              </a:solidFill>
            </a:endParaRPr>
          </a:p>
        </p:txBody>
      </p:sp>
      <p:pic>
        <p:nvPicPr>
          <p:cNvPr id="5" name="Picture 12" descr="Diagram of SMAP sampling grid: a 2 m x 4 m rectangle, with flags in cor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0890" y="1754806"/>
            <a:ext cx="1957721" cy="30195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6" descr="DIagram of SMAP sampling grid, 3 m x 3 m, with flags in the corners of the sampling squ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480" y="4519247"/>
            <a:ext cx="2132393" cy="20264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0" descr="North arrow"/>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1058" y="5045166"/>
            <a:ext cx="431065" cy="673100"/>
          </a:xfrm>
          <a:prstGeom prst="rect">
            <a:avLst/>
          </a:prstGeom>
        </p:spPr>
      </p:pic>
      <p:pic>
        <p:nvPicPr>
          <p:cNvPr id="12" name="Imagen 11"/>
          <p:cNvPicPr>
            <a:picLocks noChangeAspect="1"/>
          </p:cNvPicPr>
          <p:nvPr/>
        </p:nvPicPr>
        <p:blipFill>
          <a:blip r:embed="rId5"/>
          <a:stretch>
            <a:fillRect/>
          </a:stretch>
        </p:blipFill>
        <p:spPr>
          <a:xfrm>
            <a:off x="13063" y="13063"/>
            <a:ext cx="9144793" cy="1079086"/>
          </a:xfrm>
          <a:prstGeom prst="rect">
            <a:avLst/>
          </a:prstGeom>
        </p:spPr>
      </p:pic>
    </p:spTree>
    <p:extLst>
      <p:ext uri="{BB962C8B-B14F-4D97-AF65-F5344CB8AC3E}">
        <p14:creationId xmlns:p14="http://schemas.microsoft.com/office/powerpoint/2010/main" val="8464078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478</TotalTime>
  <Words>2541</Words>
  <Application>Microsoft Office PowerPoint</Application>
  <PresentationFormat>Presentación en pantalla (4:3)</PresentationFormat>
  <Paragraphs>241</Paragraphs>
  <Slides>37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37</vt:i4>
      </vt:variant>
    </vt:vector>
  </HeadingPairs>
  <TitlesOfParts>
    <vt:vector size="45" baseType="lpstr">
      <vt:lpstr>Arial Unicode MS</vt:lpstr>
      <vt:lpstr>ＭＳ Ｐゴシック</vt:lpstr>
      <vt:lpstr>Arial</vt:lpstr>
      <vt:lpstr>Calibri</vt:lpstr>
      <vt:lpstr>Calibri Light</vt:lpstr>
      <vt:lpstr>Palatino</vt:lpstr>
      <vt:lpstr>Times New Roman</vt:lpstr>
      <vt:lpstr>Office Theme</vt:lpstr>
      <vt:lpstr>Intro Slide</vt:lpstr>
      <vt:lpstr>SMAP - Protocolo de humedad del suelo</vt:lpstr>
      <vt:lpstr>Satélite - Soil Moisture Active Passive (SMAP)</vt:lpstr>
      <vt:lpstr>SMAP Protocolo de humedad del suelo materiales requeridos</vt:lpstr>
      <vt:lpstr>Cuándo tomar las mediciones de humedad del suelo SMAP</vt:lpstr>
      <vt:lpstr>Calibrar su balanza</vt:lpstr>
      <vt:lpstr>Preparación de recipientes de muestra para el campo</vt:lpstr>
      <vt:lpstr>Preparaciones finales para definir su sitio y comenzar a tomar mediciones</vt:lpstr>
      <vt:lpstr>SMAP Soil Moisture Site Selection</vt:lpstr>
      <vt:lpstr>SMAP Consideraciones del sitio de humedad de suelo</vt:lpstr>
      <vt:lpstr>SMAP Selección del sitio de humedad del suelo 1</vt:lpstr>
      <vt:lpstr>SMAP Instrucciones de muestreo para medir Muestra densidad a granel</vt:lpstr>
      <vt:lpstr>Preparación para tomar una muestra suelo</vt:lpstr>
      <vt:lpstr>Tomar una muestra de humedad del suelo SMAP de volumen conocido</vt:lpstr>
      <vt:lpstr>Removing the Sample Can from the Ground  </vt:lpstr>
      <vt:lpstr>Seal the Can to Keep All the Moisture in the Sample </vt:lpstr>
      <vt:lpstr>Routine Collection of a Surface Soil Sample</vt:lpstr>
      <vt:lpstr>Spacing Your Samples</vt:lpstr>
      <vt:lpstr>SMAP Soil Moisture Sampling Grid Example</vt:lpstr>
      <vt:lpstr>SMAP Soil Moisture Lab Measurements</vt:lpstr>
      <vt:lpstr>SMAP Soil Moisture – Lab Instructions</vt:lpstr>
      <vt:lpstr>SMAP Soil Moisture Lab- Required Materials</vt:lpstr>
      <vt:lpstr>What to Do With Samples Collected in a Can</vt:lpstr>
      <vt:lpstr>Measuring the Wet Mass of Samples</vt:lpstr>
      <vt:lpstr>Drying Samples</vt:lpstr>
      <vt:lpstr>Determining That the Sample Is Dry</vt:lpstr>
      <vt:lpstr>SMAP Soil Moisture – Sample Bulk Density Lab Protocol For Samples Collected in a Can </vt:lpstr>
      <vt:lpstr>Record the Dry Mass </vt:lpstr>
      <vt:lpstr>Calculating Gravimetric Soil Water Content </vt:lpstr>
      <vt:lpstr>Measuring Sample Bulk Density – Filling the Graduated Cylinder </vt:lpstr>
      <vt:lpstr>Measuring Sample Bulk Density – Filling the Can </vt:lpstr>
      <vt:lpstr>Measuring Sample Bulk Density – Reading the Final Volume </vt:lpstr>
      <vt:lpstr>Calculating Can Volume</vt:lpstr>
      <vt:lpstr>Calculating Sample Bulk Density</vt:lpstr>
      <vt:lpstr>Calculating Volumetric Soil Moisture Content</vt:lpstr>
      <vt:lpstr>SMAP Soil Moisture Data Entry</vt:lpstr>
      <vt:lpstr>Gravimetric Surface Soil Moisture Visualization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ana prieto</cp:lastModifiedBy>
  <cp:revision>71</cp:revision>
  <dcterms:created xsi:type="dcterms:W3CDTF">2016-03-25T01:35:42Z</dcterms:created>
  <dcterms:modified xsi:type="dcterms:W3CDTF">2019-05-13T05:18:11Z</dcterms:modified>
</cp:coreProperties>
</file>