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56" r:id="rId2"/>
    <p:sldId id="257" r:id="rId3"/>
    <p:sldId id="268" r:id="rId4"/>
    <p:sldId id="265" r:id="rId5"/>
    <p:sldId id="269" r:id="rId6"/>
    <p:sldId id="289" r:id="rId7"/>
    <p:sldId id="259" r:id="rId8"/>
    <p:sldId id="271" r:id="rId9"/>
    <p:sldId id="290" r:id="rId10"/>
    <p:sldId id="272" r:id="rId11"/>
    <p:sldId id="260" r:id="rId12"/>
    <p:sldId id="274" r:id="rId13"/>
    <p:sldId id="275" r:id="rId14"/>
    <p:sldId id="276" r:id="rId15"/>
    <p:sldId id="277" r:id="rId16"/>
    <p:sldId id="278" r:id="rId17"/>
    <p:sldId id="279" r:id="rId18"/>
    <p:sldId id="281" r:id="rId19"/>
    <p:sldId id="282" r:id="rId20"/>
    <p:sldId id="283" r:id="rId21"/>
    <p:sldId id="284" r:id="rId22"/>
    <p:sldId id="261" r:id="rId23"/>
    <p:sldId id="262" r:id="rId24"/>
    <p:sldId id="285" r:id="rId25"/>
    <p:sldId id="286" r:id="rId26"/>
    <p:sldId id="263" r:id="rId27"/>
    <p:sldId id="266" r:id="rId28"/>
    <p:sldId id="287" r:id="rId29"/>
    <p:sldId id="291" r:id="rId30"/>
    <p:sldId id="288" r:id="rId31"/>
    <p:sldId id="267"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2"/>
    <p:restoredTop sz="94624"/>
  </p:normalViewPr>
  <p:slideViewPr>
    <p:cSldViewPr snapToGrid="0" snapToObjects="1">
      <p:cViewPr varScale="1">
        <p:scale>
          <a:sx n="69" d="100"/>
          <a:sy n="69" d="100"/>
        </p:scale>
        <p:origin x="13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0F703-6E2D-8F41-BE52-B0A7C1BBBC39}"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D04B-B1EC-D445-A411-34AD5540F841}" type="slidenum">
              <a:rPr lang="en-US" smtClean="0"/>
              <a:t>‹Nº›</a:t>
            </a:fld>
            <a:endParaRPr lang="en-US"/>
          </a:p>
        </p:txBody>
      </p:sp>
    </p:spTree>
    <p:extLst>
      <p:ext uri="{BB962C8B-B14F-4D97-AF65-F5344CB8AC3E}">
        <p14:creationId xmlns:p14="http://schemas.microsoft.com/office/powerpoint/2010/main" val="41189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2D04B-B1EC-D445-A411-34AD5540F841}" type="slidenum">
              <a:rPr lang="en-US" smtClean="0"/>
              <a:t>31</a:t>
            </a:fld>
            <a:endParaRPr lang="en-US"/>
          </a:p>
        </p:txBody>
      </p:sp>
    </p:spTree>
    <p:extLst>
      <p:ext uri="{BB962C8B-B14F-4D97-AF65-F5344CB8AC3E}">
        <p14:creationId xmlns:p14="http://schemas.microsoft.com/office/powerpoint/2010/main" val="146053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14005-43FE-A148-92D6-CD156D74E439}" type="datetime1">
              <a:rPr lang="en-US" smtClean="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65654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34457-3DDF-474F-A7DF-F813A898FFD7}" type="datetime1">
              <a:rPr lang="en-US" smtClean="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51539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ED439-AAF0-1949-88A4-F552FC302D24}" type="datetime1">
              <a:rPr lang="en-US" smtClean="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1356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61F6F-3610-0948-9EC6-87E7B593A78C}" type="datetime1">
              <a:rPr lang="en-US" smtClean="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64979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30EA0-476A-2D46-B0FA-03D81AB982BC}" type="datetime1">
              <a:rPr lang="en-US" smtClean="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202284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BF912-BEFF-A744-AF25-F36ED56586A7}" type="datetime1">
              <a:rPr lang="en-US" smtClean="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1751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0CEF-E566-3644-A3FB-BACB1FC1879D}" type="datetime1">
              <a:rPr lang="en-US" smtClean="0"/>
              <a:t>3/28/2022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73954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0D5EB-46B3-854B-9CD9-A113A02F3E55}" type="datetime1">
              <a:rPr lang="en-US" smtClean="0"/>
              <a:t>3/28/2022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201782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3DE41-3CD2-194E-A55E-F32AC356DB01}" type="datetime1">
              <a:rPr lang="en-US" smtClean="0"/>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49466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BAB30-67A2-894B-A854-481E1C023720}" type="datetime1">
              <a:rPr lang="en-US" smtClean="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97868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ACB83-F3A2-7D46-A72A-23E8A9A4F2DC}" type="datetime1">
              <a:rPr lang="en-US" smtClean="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‹Nº›</a:t>
            </a:fld>
            <a:endParaRPr lang="en-US" dirty="0"/>
          </a:p>
        </p:txBody>
      </p:sp>
    </p:spTree>
    <p:extLst>
      <p:ext uri="{BB962C8B-B14F-4D97-AF65-F5344CB8AC3E}">
        <p14:creationId xmlns:p14="http://schemas.microsoft.com/office/powerpoint/2010/main" val="118544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E655F-E6F6-C640-93B1-F684879CD64E}" type="datetime1">
              <a:rPr lang="en-US" smtClean="0"/>
              <a:t>3/28/2022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DAA85-E8A1-3440-BC14-D9C7CD2B27D7}" type="slidenum">
              <a:rPr lang="en-US" smtClean="0"/>
              <a:t>‹Nº›</a:t>
            </a:fld>
            <a:endParaRPr lang="en-US" dirty="0"/>
          </a:p>
        </p:txBody>
      </p:sp>
      <p:sp>
        <p:nvSpPr>
          <p:cNvPr id="7" name="Rectángulo 6"/>
          <p:cNvSpPr/>
          <p:nvPr userDrawn="1"/>
        </p:nvSpPr>
        <p:spPr>
          <a:xfrm>
            <a:off x="0" y="-8577"/>
            <a:ext cx="9144000" cy="958695"/>
          </a:xfrm>
          <a:prstGeom prst="rect">
            <a:avLst/>
          </a:prstGeom>
          <a:solidFill>
            <a:srgbClr val="B3A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8" name="Rectángulo 7"/>
          <p:cNvSpPr/>
          <p:nvPr userDrawn="1"/>
        </p:nvSpPr>
        <p:spPr>
          <a:xfrm>
            <a:off x="0" y="-1"/>
            <a:ext cx="1190003" cy="6858001"/>
          </a:xfrm>
          <a:prstGeom prst="rect">
            <a:avLst/>
          </a:prstGeom>
          <a:solidFill>
            <a:srgbClr val="B3A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9" name="CuadroTexto 8"/>
          <p:cNvSpPr txBox="1"/>
          <p:nvPr userDrawn="1"/>
        </p:nvSpPr>
        <p:spPr>
          <a:xfrm>
            <a:off x="1822545" y="55270"/>
            <a:ext cx="1779396" cy="830997"/>
          </a:xfrm>
          <a:prstGeom prst="rect">
            <a:avLst/>
          </a:prstGeom>
          <a:noFill/>
        </p:spPr>
        <p:txBody>
          <a:bodyPr wrap="square" rtlCol="0">
            <a:spAutoFit/>
          </a:bodyPr>
          <a:lstStyle/>
          <a:p>
            <a:pPr algn="ctr"/>
            <a:r>
              <a:rPr lang="es-AR" sz="2400" b="1" dirty="0" smtClean="0">
                <a:solidFill>
                  <a:srgbClr val="462920"/>
                </a:solidFill>
              </a:rPr>
              <a:t>Suelo (</a:t>
            </a:r>
            <a:r>
              <a:rPr lang="es-AR" sz="2400" b="1" dirty="0" err="1" smtClean="0">
                <a:solidFill>
                  <a:srgbClr val="462920"/>
                </a:solidFill>
              </a:rPr>
              <a:t>Pedósfera</a:t>
            </a:r>
            <a:r>
              <a:rPr lang="es-AR" sz="2400" b="1" dirty="0" smtClean="0">
                <a:solidFill>
                  <a:srgbClr val="462920"/>
                </a:solidFill>
              </a:rPr>
              <a:t>)</a:t>
            </a:r>
            <a:endParaRPr lang="es-AR" sz="2400" b="1" dirty="0">
              <a:solidFill>
                <a:srgbClr val="462920"/>
              </a:solidFill>
            </a:endParaRPr>
          </a:p>
        </p:txBody>
      </p:sp>
      <p:sp>
        <p:nvSpPr>
          <p:cNvPr id="10" name="CuadroTexto 9"/>
          <p:cNvSpPr txBox="1"/>
          <p:nvPr userDrawn="1"/>
        </p:nvSpPr>
        <p:spPr>
          <a:xfrm>
            <a:off x="4901240" y="223676"/>
            <a:ext cx="3716287" cy="461665"/>
          </a:xfrm>
          <a:prstGeom prst="rect">
            <a:avLst/>
          </a:prstGeom>
          <a:noFill/>
        </p:spPr>
        <p:txBody>
          <a:bodyPr wrap="square" rtlCol="0">
            <a:spAutoFit/>
          </a:bodyPr>
          <a:lstStyle/>
          <a:p>
            <a:pPr algn="ctr"/>
            <a:r>
              <a:rPr lang="es-AR" sz="2400" b="1" dirty="0" smtClean="0">
                <a:solidFill>
                  <a:srgbClr val="462920"/>
                </a:solidFill>
              </a:rPr>
              <a:t>Densidad aparente</a:t>
            </a:r>
            <a:endParaRPr lang="es-AR" sz="2400" b="1" dirty="0">
              <a:solidFill>
                <a:srgbClr val="462920"/>
              </a:solidFill>
            </a:endParaRPr>
          </a:p>
        </p:txBody>
      </p:sp>
      <p:sp>
        <p:nvSpPr>
          <p:cNvPr id="13" name="Rectángulo 12"/>
          <p:cNvSpPr/>
          <p:nvPr userDrawn="1"/>
        </p:nvSpPr>
        <p:spPr>
          <a:xfrm>
            <a:off x="0" y="0"/>
            <a:ext cx="1190003" cy="950117"/>
          </a:xfrm>
          <a:prstGeom prst="rect">
            <a:avLst/>
          </a:prstGeom>
          <a:solidFill>
            <a:srgbClr val="A5A0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a:p>
        </p:txBody>
      </p:sp>
      <p:pic>
        <p:nvPicPr>
          <p:cNvPr id="11" name="Picture 2" descr="GLOBE Program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1250" y="135640"/>
            <a:ext cx="747502" cy="6702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4" descr="Banner: introduction to Soil (Pedosphere)"/>
          <p:cNvPicPr>
            <a:picLocks noChangeAspect="1"/>
          </p:cNvPicPr>
          <p:nvPr userDrawn="1"/>
        </p:nvPicPr>
        <p:blipFill rotWithShape="1">
          <a:blip r:embed="rId14">
            <a:extLst>
              <a:ext uri="{28A0092B-C50C-407E-A947-70E740481C1C}">
                <a14:useLocalDpi xmlns:a14="http://schemas.microsoft.com/office/drawing/2010/main" val="0"/>
              </a:ext>
            </a:extLst>
          </a:blip>
          <a:srcRect l="47221" t="13405" r="44780" b="13370"/>
          <a:stretch/>
        </p:blipFill>
        <p:spPr>
          <a:xfrm>
            <a:off x="4254197" y="135553"/>
            <a:ext cx="635606" cy="637909"/>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099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globe.gov/documents/352961/5b9110c4-e026-4ad1-914d-237e1219fb40"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jpg"/><Relationship Id="rId7" Type="http://schemas.openxmlformats.org/officeDocument/2006/relationships/hyperlink" Target="http://nasawavelength.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globe.gov/" TargetMode="External"/><Relationship Id="rId5" Type="http://schemas.openxmlformats.org/officeDocument/2006/relationships/hyperlink" Target="mailto:help@globe.gov" TargetMode="External"/><Relationship Id="rId4" Type="http://schemas.openxmlformats.org/officeDocument/2006/relationships/hyperlink" Target="https://docs.google.com/forms/d/1nF4DOebsUPFN2I3Sl73HZkrN_BzFnjAgCBdAQAt_E0I/viewform?c=0&amp;w=1" TargetMode="Externa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mailto:GLOBELAC.COMMUNICATIONS@EDUC.AUSTRAL.EDU.AR" TargetMode="External"/><Relationship Id="rId7" Type="http://schemas.openxmlformats.org/officeDocument/2006/relationships/image" Target="../media/image27.png"/><Relationship Id="rId2" Type="http://schemas.openxmlformats.org/officeDocument/2006/relationships/hyperlink" Target="mailto:lac_rco@educ.austral.edu.ar"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facebook.com/GLOBELAC" TargetMode="External"/><Relationship Id="rId4" Type="http://schemas.openxmlformats.org/officeDocument/2006/relationships/hyperlink" Target="https://www.instagram.com/globe_lac/" TargetMode="External"/><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lobe.gov/documents/352961/e5d46e27-2ac0-4a34-8fbf-7a871c66a4be" TargetMode="External"/><Relationship Id="rId2" Type="http://schemas.openxmlformats.org/officeDocument/2006/relationships/hyperlink" Target="http://www.globe.gov/documents/352961/a3624505-f6c3-4f22-be4c-75d2b6e98d78" TargetMode="External"/><Relationship Id="rId1" Type="http://schemas.openxmlformats.org/officeDocument/2006/relationships/slideLayout" Target="../slideLayouts/slideLayout4.xml"/><Relationship Id="rId6" Type="http://schemas.openxmlformats.org/officeDocument/2006/relationships/hyperlink" Target="http://www.globe.gov/documents/352961/d759b444-cdfa-4123-a78f-b92b82dfa4ab" TargetMode="External"/><Relationship Id="rId5" Type="http://schemas.openxmlformats.org/officeDocument/2006/relationships/hyperlink" Target="http://www.globe.gov/documents/352961/2e8a655a-3f5b-442b-be16-d32d2953e899" TargetMode="External"/><Relationship Id="rId4" Type="http://schemas.openxmlformats.org/officeDocument/2006/relationships/hyperlink" Target="http://www.globe.gov/documents/352961/5b9110c4-e026-4ad1-914d-237e1219fb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lobe.gov/do-globe/globe-teachers-guide/instruments" TargetMode="External"/><Relationship Id="rId2" Type="http://schemas.openxmlformats.org/officeDocument/2006/relationships/hyperlink" Target="http://www.globe.gov/documents/10157/380993/Tool+Kit" TargetMode="Externa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Slide One</a:t>
            </a:r>
          </a:p>
        </p:txBody>
      </p:sp>
      <p:pic>
        <p:nvPicPr>
          <p:cNvPr id="4" name="Picture 3" descr="Illustration of two hands holding a a handful of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2632"/>
            <a:ext cx="9144000" cy="5855368"/>
          </a:xfrm>
          <a:prstGeom prst="rect">
            <a:avLst/>
          </a:prstGeom>
        </p:spPr>
      </p:pic>
      <p:grpSp>
        <p:nvGrpSpPr>
          <p:cNvPr id="3" name="Grupo 2"/>
          <p:cNvGrpSpPr/>
          <p:nvPr/>
        </p:nvGrpSpPr>
        <p:grpSpPr>
          <a:xfrm>
            <a:off x="0" y="318"/>
            <a:ext cx="9144000" cy="1043708"/>
            <a:chOff x="0" y="1237762"/>
            <a:chExt cx="9144000" cy="1043708"/>
          </a:xfrm>
        </p:grpSpPr>
        <p:sp>
          <p:nvSpPr>
            <p:cNvPr id="6" name="Rectángulo 5"/>
            <p:cNvSpPr/>
            <p:nvPr/>
          </p:nvSpPr>
          <p:spPr>
            <a:xfrm>
              <a:off x="3676207" y="1237762"/>
              <a:ext cx="5467793" cy="1043708"/>
            </a:xfrm>
            <a:prstGeom prst="rect">
              <a:avLst/>
            </a:prstGeom>
            <a:solidFill>
              <a:srgbClr val="A29E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7" name="CuadroTexto 6"/>
            <p:cNvSpPr txBox="1"/>
            <p:nvPr/>
          </p:nvSpPr>
          <p:spPr>
            <a:xfrm>
              <a:off x="5100588" y="1343223"/>
              <a:ext cx="3833290" cy="830997"/>
            </a:xfrm>
            <a:prstGeom prst="rect">
              <a:avLst/>
            </a:prstGeom>
            <a:noFill/>
          </p:spPr>
          <p:txBody>
            <a:bodyPr wrap="square" rtlCol="0">
              <a:spAutoFit/>
            </a:bodyPr>
            <a:lstStyle/>
            <a:p>
              <a:pPr algn="ctr"/>
              <a:r>
                <a:rPr lang="es-AR" sz="2800" b="1" dirty="0" smtClean="0">
                  <a:solidFill>
                    <a:srgbClr val="462920"/>
                  </a:solidFill>
                </a:rPr>
                <a:t>Suelo (</a:t>
              </a:r>
              <a:r>
                <a:rPr lang="es-AR" sz="2800" b="1" dirty="0" err="1" smtClean="0">
                  <a:solidFill>
                    <a:srgbClr val="462920"/>
                  </a:solidFill>
                </a:rPr>
                <a:t>pedósfera</a:t>
              </a:r>
              <a:r>
                <a:rPr lang="es-AR" sz="2800" b="1" dirty="0" smtClean="0">
                  <a:solidFill>
                    <a:srgbClr val="462920"/>
                  </a:solidFill>
                </a:rPr>
                <a:t>)</a:t>
              </a:r>
            </a:p>
            <a:p>
              <a:pPr algn="ctr"/>
              <a:r>
                <a:rPr lang="es-AR" sz="2000" b="1" dirty="0" smtClean="0">
                  <a:solidFill>
                    <a:srgbClr val="462920"/>
                  </a:solidFill>
                </a:rPr>
                <a:t>Densidad aparente</a:t>
              </a:r>
              <a:endParaRPr lang="es-AR" sz="2000" b="1" dirty="0">
                <a:solidFill>
                  <a:srgbClr val="462920"/>
                </a:solidFill>
              </a:endParaRPr>
            </a:p>
          </p:txBody>
        </p:sp>
        <p:pic>
          <p:nvPicPr>
            <p:cNvPr id="8" name="Picture 4" descr="Banner: introduction to Soil (Pedosphere)"/>
            <p:cNvPicPr>
              <a:picLocks noChangeAspect="1"/>
            </p:cNvPicPr>
            <p:nvPr/>
          </p:nvPicPr>
          <p:blipFill rotWithShape="1">
            <a:blip r:embed="rId3">
              <a:extLst>
                <a:ext uri="{28A0092B-C50C-407E-A947-70E740481C1C}">
                  <a14:useLocalDpi xmlns:a14="http://schemas.microsoft.com/office/drawing/2010/main" val="0"/>
                </a:ext>
              </a:extLst>
            </a:blip>
            <a:srcRect l="47221" t="13405" r="44780" b="13370"/>
            <a:stretch/>
          </p:blipFill>
          <p:spPr>
            <a:xfrm>
              <a:off x="3964984" y="1321915"/>
              <a:ext cx="853817" cy="856911"/>
            </a:xfrm>
            <a:prstGeom prst="ellipse">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4"/>
            <a:stretch>
              <a:fillRect/>
            </a:stretch>
          </p:blipFill>
          <p:spPr>
            <a:xfrm>
              <a:off x="0" y="1237762"/>
              <a:ext cx="3676207" cy="1042506"/>
            </a:xfrm>
            <a:prstGeom prst="rect">
              <a:avLst/>
            </a:prstGeom>
          </p:spPr>
        </p:pic>
      </p:grpSp>
    </p:spTree>
    <p:extLst>
      <p:ext uri="{BB962C8B-B14F-4D97-AF65-F5344CB8AC3E}">
        <p14:creationId xmlns:p14="http://schemas.microsoft.com/office/powerpoint/2010/main" val="23389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10</a:t>
            </a:fld>
            <a:endParaRPr lang="en-US" dirty="0"/>
          </a:p>
        </p:txBody>
      </p:sp>
      <p:sp>
        <p:nvSpPr>
          <p:cNvPr id="2" name="Title 1"/>
          <p:cNvSpPr>
            <a:spLocks noGrp="1"/>
          </p:cNvSpPr>
          <p:nvPr>
            <p:ph type="title"/>
          </p:nvPr>
        </p:nvSpPr>
        <p:spPr>
          <a:xfrm>
            <a:off x="1257300" y="1011572"/>
            <a:ext cx="7886700" cy="885118"/>
          </a:xfrm>
        </p:spPr>
        <p:txBody>
          <a:bodyPr>
            <a:normAutofit/>
          </a:bodyPr>
          <a:lstStyle/>
          <a:p>
            <a:r>
              <a:rPr lang="es-ES" sz="2400" b="1" dirty="0">
                <a:solidFill>
                  <a:srgbClr val="432B01"/>
                </a:solidFill>
              </a:rPr>
              <a:t>Etiquetado de latas de muestra para el transporte al laboratorio</a:t>
            </a:r>
            <a:endParaRPr lang="en-US" sz="2400" b="1" dirty="0">
              <a:solidFill>
                <a:srgbClr val="432B01"/>
              </a:solidFill>
              <a:latin typeface="+mn-lt"/>
            </a:endParaRPr>
          </a:p>
        </p:txBody>
      </p:sp>
      <p:sp>
        <p:nvSpPr>
          <p:cNvPr id="3" name="Content Placeholder 2"/>
          <p:cNvSpPr>
            <a:spLocks noGrp="1"/>
          </p:cNvSpPr>
          <p:nvPr>
            <p:ph sz="half" idx="1"/>
          </p:nvPr>
        </p:nvSpPr>
        <p:spPr>
          <a:xfrm>
            <a:off x="1244450" y="1896690"/>
            <a:ext cx="3762448" cy="4351338"/>
          </a:xfrm>
        </p:spPr>
        <p:txBody>
          <a:bodyPr>
            <a:normAutofit/>
          </a:bodyPr>
          <a:lstStyle/>
          <a:p>
            <a:pPr>
              <a:spcBef>
                <a:spcPts val="1200"/>
              </a:spcBef>
              <a:spcAft>
                <a:spcPts val="1000"/>
              </a:spcAft>
            </a:pPr>
            <a:r>
              <a:rPr lang="es-ES" sz="1800" dirty="0">
                <a:cs typeface="Times New Roman" pitchFamily="16" charset="0"/>
              </a:rPr>
              <a:t>Etiquete el lado de cada lata con su ubicación de muestra, número de muestra, fecha de muestra, número de horizonte y profundidades de horizonte superior e inferior.</a:t>
            </a:r>
          </a:p>
          <a:p>
            <a:pPr>
              <a:spcBef>
                <a:spcPts val="1200"/>
              </a:spcBef>
              <a:spcAft>
                <a:spcPts val="1000"/>
              </a:spcAft>
            </a:pPr>
            <a:r>
              <a:rPr lang="es-ES" sz="1800" dirty="0">
                <a:cs typeface="Times New Roman" pitchFamily="16" charset="0"/>
              </a:rPr>
              <a:t>Tome 3 muestras de cada horizonte.</a:t>
            </a:r>
          </a:p>
          <a:p>
            <a:pPr>
              <a:spcBef>
                <a:spcPts val="1200"/>
              </a:spcBef>
              <a:spcAft>
                <a:spcPts val="1000"/>
              </a:spcAft>
            </a:pPr>
            <a:r>
              <a:rPr lang="es-ES" sz="1800" dirty="0">
                <a:cs typeface="Times New Roman" pitchFamily="16" charset="0"/>
              </a:rPr>
              <a:t>Cubra las latas etiquetadas con las tapas u otras cubiertas y devuélvalas al salón de clases.</a:t>
            </a:r>
            <a:endParaRPr lang="en-US" sz="1800" dirty="0">
              <a:cs typeface="Times New Roman" pitchFamily="16" charset="0"/>
            </a:endParaRPr>
          </a:p>
          <a:p>
            <a:pPr marL="63500" indent="0">
              <a:buClrTx/>
            </a:pPr>
            <a:endParaRPr lang="en-US" sz="1800" dirty="0">
              <a:cs typeface="Times New Roman" pitchFamily="16" charset="0"/>
            </a:endParaRPr>
          </a:p>
        </p:txBody>
      </p:sp>
      <p:pic>
        <p:nvPicPr>
          <p:cNvPr id="7" name="Content Placeholder 6" descr="Two photographs showing 1. a soil sample can with label describing the sample and sample date; 2. three soil cans filled with soil from different sol horizon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1026" y="1953728"/>
            <a:ext cx="3295245" cy="4230577"/>
          </a:xfrm>
        </p:spPr>
      </p:pic>
      <p:sp>
        <p:nvSpPr>
          <p:cNvPr id="8" name="CuadroTexto 7"/>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chemeClr val="bg1"/>
                </a:solidFill>
              </a:rPr>
              <a:t>D. Muestreo</a:t>
            </a:r>
            <a:endParaRPr lang="es-AR" sz="1300" b="1" dirty="0">
              <a:solidFill>
                <a:schemeClr val="bg1"/>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24160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11</a:t>
            </a:fld>
            <a:endParaRPr lang="en-US" dirty="0"/>
          </a:p>
        </p:txBody>
      </p:sp>
      <p:sp>
        <p:nvSpPr>
          <p:cNvPr id="2" name="Title 1"/>
          <p:cNvSpPr>
            <a:spLocks noGrp="1"/>
          </p:cNvSpPr>
          <p:nvPr>
            <p:ph type="title"/>
          </p:nvPr>
        </p:nvSpPr>
        <p:spPr>
          <a:xfrm>
            <a:off x="1257300" y="847876"/>
            <a:ext cx="7886700" cy="1325563"/>
          </a:xfrm>
        </p:spPr>
        <p:txBody>
          <a:bodyPr>
            <a:normAutofit/>
          </a:bodyPr>
          <a:lstStyle/>
          <a:p>
            <a:r>
              <a:rPr lang="en-US" sz="2800" b="1" dirty="0" err="1">
                <a:solidFill>
                  <a:srgbClr val="432B01"/>
                </a:solidFill>
                <a:latin typeface="+mn-lt"/>
              </a:rPr>
              <a:t>Medición</a:t>
            </a:r>
            <a:r>
              <a:rPr lang="en-US" sz="2800" b="1" dirty="0">
                <a:solidFill>
                  <a:srgbClr val="432B01"/>
                </a:solidFill>
                <a:latin typeface="+mn-lt"/>
              </a:rPr>
              <a:t> de masa </a:t>
            </a:r>
            <a:r>
              <a:rPr lang="en-US" sz="2800" b="1" dirty="0" err="1">
                <a:solidFill>
                  <a:srgbClr val="432B01"/>
                </a:solidFill>
                <a:latin typeface="+mn-lt"/>
              </a:rPr>
              <a:t>húmeda</a:t>
            </a:r>
            <a:endParaRPr lang="en-US" sz="2800" b="1" dirty="0">
              <a:solidFill>
                <a:srgbClr val="432B01"/>
              </a:solidFill>
              <a:latin typeface="+mn-lt"/>
            </a:endParaRPr>
          </a:p>
        </p:txBody>
      </p:sp>
      <p:sp>
        <p:nvSpPr>
          <p:cNvPr id="3" name="Content Placeholder 2"/>
          <p:cNvSpPr>
            <a:spLocks noGrp="1"/>
          </p:cNvSpPr>
          <p:nvPr>
            <p:ph sz="half" idx="1"/>
          </p:nvPr>
        </p:nvSpPr>
        <p:spPr>
          <a:xfrm>
            <a:off x="1505803" y="2016836"/>
            <a:ext cx="3886200" cy="4351338"/>
          </a:xfrm>
        </p:spPr>
        <p:txBody>
          <a:bodyPr>
            <a:normAutofit/>
          </a:bodyPr>
          <a:lstStyle/>
          <a:p>
            <a:pPr marL="0" indent="0">
              <a:buNone/>
            </a:pPr>
            <a:r>
              <a:rPr lang="es-ES" sz="1800" dirty="0"/>
              <a:t>Calibre la balanza de acuerdo con las instrucciones del fabricante.</a:t>
            </a:r>
          </a:p>
          <a:p>
            <a:pPr marL="0" indent="0">
              <a:buNone/>
            </a:pPr>
            <a:endParaRPr lang="es-ES" sz="1800" dirty="0"/>
          </a:p>
          <a:p>
            <a:pPr marL="0" indent="0">
              <a:buNone/>
            </a:pPr>
            <a:r>
              <a:rPr lang="es-ES" sz="1800" dirty="0"/>
              <a:t>Poner a cero el saldo</a:t>
            </a:r>
            <a:r>
              <a:rPr lang="es-ES" sz="1800" dirty="0" smtClean="0"/>
              <a:t>.</a:t>
            </a:r>
          </a:p>
          <a:p>
            <a:pPr marL="0" indent="0">
              <a:buNone/>
            </a:pPr>
            <a:endParaRPr lang="es-ES" sz="1800" dirty="0"/>
          </a:p>
          <a:p>
            <a:pPr marL="0" indent="0">
              <a:buNone/>
            </a:pPr>
            <a:r>
              <a:rPr lang="es-ES" sz="1800" dirty="0"/>
              <a:t>Mida la masa húmeda de cada muestra (suelo + agua) pesándola en su lata (sin tapa).</a:t>
            </a:r>
          </a:p>
          <a:p>
            <a:pPr marL="0" indent="0">
              <a:buNone/>
            </a:pPr>
            <a:endParaRPr lang="es-ES" sz="1800" dirty="0"/>
          </a:p>
          <a:p>
            <a:pPr marL="0" indent="0">
              <a:buNone/>
            </a:pPr>
            <a:endParaRPr lang="es-ES" sz="1800" dirty="0"/>
          </a:p>
          <a:p>
            <a:pPr marL="0" indent="0">
              <a:buNone/>
            </a:pPr>
            <a:r>
              <a:rPr lang="es-ES" sz="1800" dirty="0"/>
              <a:t>Registre esta masa húmeda en la aplicación de entrada de datos o en la hoja de datos de densidad aparente.</a:t>
            </a:r>
            <a:endParaRPr lang="en-US" sz="1800" dirty="0"/>
          </a:p>
        </p:txBody>
      </p:sp>
      <p:pic>
        <p:nvPicPr>
          <p:cNvPr id="7" name="Content Placeholder 6" descr="2 Photographs, 1. close up of the balance and the digital display reading 0.0; 2. photo of a can with soil on the balen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7154" y="1869899"/>
            <a:ext cx="2901588" cy="4270262"/>
          </a:xfrm>
        </p:spPr>
      </p:pic>
      <p:sp>
        <p:nvSpPr>
          <p:cNvPr id="9" name="CuadroTexto 8"/>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50508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12</a:t>
            </a:fld>
            <a:endParaRPr lang="en-US" dirty="0"/>
          </a:p>
        </p:txBody>
      </p:sp>
      <p:sp>
        <p:nvSpPr>
          <p:cNvPr id="2" name="Title 1"/>
          <p:cNvSpPr>
            <a:spLocks noGrp="1"/>
          </p:cNvSpPr>
          <p:nvPr>
            <p:ph type="title"/>
          </p:nvPr>
        </p:nvSpPr>
        <p:spPr>
          <a:xfrm>
            <a:off x="1158039" y="882484"/>
            <a:ext cx="7886700" cy="1325563"/>
          </a:xfrm>
        </p:spPr>
        <p:txBody>
          <a:bodyPr>
            <a:normAutofit/>
          </a:bodyPr>
          <a:lstStyle/>
          <a:p>
            <a:r>
              <a:rPr lang="es-ES" sz="2800" b="1" dirty="0">
                <a:solidFill>
                  <a:srgbClr val="432B01"/>
                </a:solidFill>
              </a:rPr>
              <a:t>Secado de muestras de suelo en un horno de secado de suelos</a:t>
            </a:r>
            <a:endParaRPr lang="en-US" sz="2800" b="1" dirty="0">
              <a:solidFill>
                <a:srgbClr val="432B01"/>
              </a:solidFill>
              <a:latin typeface="+mn-lt"/>
            </a:endParaRPr>
          </a:p>
        </p:txBody>
      </p:sp>
      <p:sp>
        <p:nvSpPr>
          <p:cNvPr id="3" name="Content Placeholder 2"/>
          <p:cNvSpPr>
            <a:spLocks noGrp="1"/>
          </p:cNvSpPr>
          <p:nvPr>
            <p:ph sz="half" idx="1"/>
          </p:nvPr>
        </p:nvSpPr>
        <p:spPr>
          <a:xfrm>
            <a:off x="1481848" y="2109027"/>
            <a:ext cx="3886200" cy="4351338"/>
          </a:xfrm>
        </p:spPr>
        <p:txBody>
          <a:bodyPr>
            <a:normAutofit/>
          </a:bodyPr>
          <a:lstStyle/>
          <a:p>
            <a:pPr marL="0" indent="0">
              <a:buClrTx/>
              <a:buFontTx/>
              <a:buNone/>
            </a:pPr>
            <a:r>
              <a:rPr lang="es-ES" sz="1800" dirty="0"/>
              <a:t>Coloque las muestras en el horno de secado de suelos hasta que los suelos estén secos (al menos 10 horas a 105 °C).</a:t>
            </a:r>
          </a:p>
          <a:p>
            <a:pPr marL="0" indent="0">
              <a:buClrTx/>
              <a:buFontTx/>
              <a:buNone/>
            </a:pPr>
            <a:endParaRPr lang="es-ES" sz="1800" dirty="0"/>
          </a:p>
          <a:p>
            <a:pPr marL="0" indent="0">
              <a:buClrTx/>
              <a:buFontTx/>
              <a:buNone/>
            </a:pPr>
            <a:endParaRPr lang="es-ES" sz="1800" dirty="0"/>
          </a:p>
          <a:p>
            <a:pPr marL="0" indent="0">
              <a:buClrTx/>
              <a:buFontTx/>
              <a:buNone/>
            </a:pPr>
            <a:endParaRPr lang="es-ES" sz="1800" dirty="0"/>
          </a:p>
          <a:p>
            <a:pPr marL="0" indent="0">
              <a:buClrTx/>
              <a:buFontTx/>
              <a:buNone/>
            </a:pPr>
            <a:endParaRPr lang="es-ES" sz="1800" dirty="0"/>
          </a:p>
          <a:p>
            <a:pPr marL="0" indent="0">
              <a:buClrTx/>
              <a:buFontTx/>
              <a:buNone/>
            </a:pPr>
            <a:r>
              <a:rPr lang="es-ES" sz="1800" dirty="0"/>
              <a:t>Pesar la muestra seca.</a:t>
            </a:r>
            <a:endParaRPr lang="en-US" sz="1800" dirty="0"/>
          </a:p>
        </p:txBody>
      </p:sp>
      <p:pic>
        <p:nvPicPr>
          <p:cNvPr id="8" name="Content Placeholder 7" descr="2 Photographs. Photo 1: open soil can filled iwith soil placed in drying oven.  Photo 2. can of dry soil on the balan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3505" y="1904507"/>
            <a:ext cx="2297178" cy="4555858"/>
          </a:xfrm>
        </p:spPr>
      </p:pic>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37265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13</a:t>
            </a:fld>
            <a:endParaRPr lang="en-US" dirty="0"/>
          </a:p>
        </p:txBody>
      </p:sp>
      <p:sp>
        <p:nvSpPr>
          <p:cNvPr id="2" name="Title 1"/>
          <p:cNvSpPr>
            <a:spLocks noGrp="1"/>
          </p:cNvSpPr>
          <p:nvPr>
            <p:ph type="title"/>
          </p:nvPr>
        </p:nvSpPr>
        <p:spPr>
          <a:xfrm>
            <a:off x="1158039" y="882484"/>
            <a:ext cx="7886700" cy="1325563"/>
          </a:xfrm>
        </p:spPr>
        <p:txBody>
          <a:bodyPr>
            <a:normAutofit/>
          </a:bodyPr>
          <a:lstStyle/>
          <a:p>
            <a:r>
              <a:rPr lang="es-ES" sz="2800" b="1" dirty="0">
                <a:solidFill>
                  <a:srgbClr val="432B01"/>
                </a:solidFill>
              </a:rPr>
              <a:t>Secado de muestras de suelo usando una lámpara de calor</a:t>
            </a:r>
            <a:endParaRPr lang="en-US" sz="2800" b="1" dirty="0">
              <a:solidFill>
                <a:srgbClr val="432B01"/>
              </a:solidFill>
              <a:latin typeface="+mn-lt"/>
            </a:endParaRPr>
          </a:p>
        </p:txBody>
      </p:sp>
      <p:sp>
        <p:nvSpPr>
          <p:cNvPr id="3" name="Content Placeholder 2"/>
          <p:cNvSpPr>
            <a:spLocks noGrp="1"/>
          </p:cNvSpPr>
          <p:nvPr>
            <p:ph sz="half" idx="1"/>
          </p:nvPr>
        </p:nvSpPr>
        <p:spPr>
          <a:xfrm>
            <a:off x="1398665" y="2016836"/>
            <a:ext cx="4974708" cy="4351338"/>
          </a:xfrm>
        </p:spPr>
        <p:txBody>
          <a:bodyPr>
            <a:normAutofit/>
          </a:bodyPr>
          <a:lstStyle/>
          <a:p>
            <a:pPr marL="0" indent="0">
              <a:buClrTx/>
              <a:buFontTx/>
              <a:buNone/>
            </a:pPr>
            <a:r>
              <a:rPr lang="es-ES" sz="1800" dirty="0"/>
              <a:t>Si utiliza lámparas de calor para secar la muestra, transfiera toda la muestra de suelo a una bolsa de plástico transparente y etiquete la bolsa.</a:t>
            </a:r>
          </a:p>
          <a:p>
            <a:pPr marL="0" indent="0">
              <a:buClrTx/>
              <a:buFontTx/>
              <a:buNone/>
            </a:pPr>
            <a:endParaRPr lang="es-ES" sz="1800" dirty="0"/>
          </a:p>
          <a:p>
            <a:pPr marL="0" indent="0">
              <a:buClrTx/>
              <a:buFontTx/>
              <a:buNone/>
            </a:pPr>
            <a:r>
              <a:rPr lang="es-ES" sz="1800" dirty="0"/>
              <a:t>Seque la muestra bajo las luces durante dos o tres días.</a:t>
            </a:r>
          </a:p>
          <a:p>
            <a:pPr marL="0" indent="0">
              <a:buClrTx/>
              <a:buFontTx/>
              <a:buNone/>
            </a:pPr>
            <a:endParaRPr lang="es-ES" sz="1800" dirty="0"/>
          </a:p>
          <a:p>
            <a:pPr marL="0" indent="0">
              <a:buClrTx/>
              <a:buFontTx/>
              <a:buNone/>
            </a:pPr>
            <a:r>
              <a:rPr lang="es-ES" sz="1800" dirty="0"/>
              <a:t>Pesar la muestra seca.</a:t>
            </a:r>
          </a:p>
          <a:p>
            <a:pPr marL="0" indent="0">
              <a:buClrTx/>
              <a:buFontTx/>
              <a:buNone/>
            </a:pPr>
            <a:endParaRPr lang="es-ES" sz="1800" dirty="0"/>
          </a:p>
          <a:p>
            <a:pPr marL="0" indent="0">
              <a:buClrTx/>
              <a:buFontTx/>
              <a:buNone/>
            </a:pPr>
            <a:r>
              <a:rPr lang="es-ES" sz="1800" dirty="0"/>
              <a:t>Compruebe que la muestra esté seca secándola durante otra hora y volviéndola a pesar. Si la masa cambia en 0,3 g o menos, considérelo seco.</a:t>
            </a:r>
            <a:endParaRPr lang="en-US" sz="1800" dirty="0"/>
          </a:p>
        </p:txBody>
      </p:sp>
      <p:pic>
        <p:nvPicPr>
          <p:cNvPr id="7" name="Content Placeholder 6" descr="Two photographs. Photo 1 is a heat lamp with a plastic sample bag of soil open so it can dry. Photo 2 is an image of a dry soil sample bag being weighed on a balan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1387" y="1996496"/>
            <a:ext cx="1815481" cy="4371678"/>
          </a:xfrm>
        </p:spPr>
      </p:pic>
      <p:sp>
        <p:nvSpPr>
          <p:cNvPr id="8" name="CuadroTexto 7"/>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77191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14</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Medición de la masa seca y tamizado del suelo seco</a:t>
            </a:r>
            <a:endParaRPr lang="en-US" sz="2400" b="1" dirty="0">
              <a:solidFill>
                <a:srgbClr val="432B01"/>
              </a:solidFill>
              <a:latin typeface="+mn-lt"/>
            </a:endParaRPr>
          </a:p>
        </p:txBody>
      </p:sp>
      <p:sp>
        <p:nvSpPr>
          <p:cNvPr id="3" name="Content Placeholder 2"/>
          <p:cNvSpPr>
            <a:spLocks noGrp="1"/>
          </p:cNvSpPr>
          <p:nvPr>
            <p:ph sz="half" idx="1"/>
          </p:nvPr>
        </p:nvSpPr>
        <p:spPr>
          <a:xfrm>
            <a:off x="1190652" y="1828209"/>
            <a:ext cx="5192119" cy="4351338"/>
          </a:xfrm>
        </p:spPr>
        <p:txBody>
          <a:bodyPr>
            <a:normAutofit fontScale="92500"/>
          </a:bodyPr>
          <a:lstStyle/>
          <a:p>
            <a:pPr marL="100584" indent="0" algn="just">
              <a:buNone/>
            </a:pPr>
            <a:r>
              <a:rPr lang="es-ES" sz="1500" dirty="0"/>
              <a:t>Obtenga la masa de cada muestra de densidad aparente seca en su contenedor y registre este peso seco en la aplicación de ingreso de datos o en la hoja de trabajo de datos de densidad aparente.</a:t>
            </a:r>
          </a:p>
          <a:p>
            <a:pPr marL="100584" indent="0" algn="just">
              <a:buNone/>
            </a:pPr>
            <a:r>
              <a:rPr lang="es-ES" sz="1500" dirty="0"/>
              <a:t>Coloque un tamiz (n.° 10, malla de 2 mm) en una hoja grande de papel (como un periódico) y vierta una muestra en el tamiz. Póngase guantes de goma para evitar contaminar su muestra con ácidos de su piel.</a:t>
            </a:r>
          </a:p>
          <a:p>
            <a:pPr marL="100584" indent="0" algn="just">
              <a:buNone/>
            </a:pPr>
            <a:r>
              <a:rPr lang="es-ES" sz="1500" dirty="0"/>
              <a:t>Las rocas se definen como de 2 mm o más de diámetro. El tamaño de los agujeros en la malla de un tamiz #10 es de 2,0 </a:t>
            </a:r>
            <a:r>
              <a:rPr lang="es-ES" sz="1500" dirty="0" err="1"/>
              <a:t>mm.</a:t>
            </a:r>
            <a:endParaRPr lang="es-ES" sz="1500" dirty="0"/>
          </a:p>
          <a:p>
            <a:pPr marL="100584" indent="0" algn="just">
              <a:buNone/>
            </a:pPr>
            <a:r>
              <a:rPr lang="es-ES" sz="1500" dirty="0"/>
              <a:t>Empuje con cuidado el material de suelo seco a través de la malla sobre el papel. Tenga cuidado de no doblar la malla de alambre forzando el suelo. Las rocas permanecerán en la parte superior del tamiz. (Si no hay un tamiz disponible, retire con cuidado las rocas a mano). Guarde el suelo tamizado de cada muestra para los otros análisis de laboratorio.</a:t>
            </a:r>
          </a:p>
          <a:p>
            <a:pPr marL="100584" indent="0" algn="just">
              <a:buNone/>
            </a:pPr>
            <a:r>
              <a:rPr lang="es-ES" sz="1500" dirty="0"/>
              <a:t>Si la muestra de suelo es demasiado dura para tamizarla fácilmente, use un mortero y una maja para romperla. Asegúrese de no romper ninguna de las partículas más grandes en otras más pequeñas.</a:t>
            </a:r>
            <a:endParaRPr lang="en-US" sz="1800" dirty="0"/>
          </a:p>
        </p:txBody>
      </p:sp>
      <p:pic>
        <p:nvPicPr>
          <p:cNvPr id="8" name="Content Placeholder 7" descr="Two photos. Photo 1 shows gloved hands shaking the soil sample through the sieve onto a piece of newspaper. Photo 2 shows the hands gently breaking and pushing soil clods through the scree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892" y="1815728"/>
            <a:ext cx="2005028" cy="4351338"/>
          </a:xfrm>
        </p:spPr>
      </p:pic>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0521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15</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smtClean="0">
                <a:solidFill>
                  <a:srgbClr val="432B01"/>
                </a:solidFill>
                <a:latin typeface="+mn-lt"/>
              </a:rPr>
              <a:t>Guardado del </a:t>
            </a:r>
            <a:r>
              <a:rPr lang="es-ES" sz="2400" b="1" dirty="0">
                <a:solidFill>
                  <a:srgbClr val="432B01"/>
                </a:solidFill>
                <a:latin typeface="+mn-lt"/>
              </a:rPr>
              <a:t>suelo seco tamizado</a:t>
            </a:r>
            <a:endParaRPr lang="en-US" sz="2400" b="1" dirty="0">
              <a:solidFill>
                <a:srgbClr val="432B01"/>
              </a:solidFill>
              <a:latin typeface="+mn-lt"/>
            </a:endParaRPr>
          </a:p>
        </p:txBody>
      </p:sp>
      <p:sp>
        <p:nvSpPr>
          <p:cNvPr id="3" name="Content Placeholder 2"/>
          <p:cNvSpPr>
            <a:spLocks noGrp="1"/>
          </p:cNvSpPr>
          <p:nvPr>
            <p:ph sz="half" idx="1"/>
          </p:nvPr>
        </p:nvSpPr>
        <p:spPr>
          <a:xfrm>
            <a:off x="1257300" y="1815727"/>
            <a:ext cx="3886200" cy="4964213"/>
          </a:xfrm>
        </p:spPr>
        <p:txBody>
          <a:bodyPr>
            <a:normAutofit/>
          </a:bodyPr>
          <a:lstStyle/>
          <a:p>
            <a:pPr marL="0" indent="0">
              <a:spcBef>
                <a:spcPts val="1200"/>
              </a:spcBef>
              <a:spcAft>
                <a:spcPts val="1000"/>
              </a:spcAft>
              <a:buClrTx/>
              <a:buFontTx/>
              <a:buNone/>
            </a:pPr>
            <a:r>
              <a:rPr lang="es-ES" sz="1600" dirty="0"/>
              <a:t>Transfiera la tierra seca y sin rocas del papel debajo del tamiz para limpiar bolsas o recipientes de plástico secos. Selle los contenedores y etiquételos con lo siguiente:</a:t>
            </a:r>
          </a:p>
          <a:p>
            <a:pPr marL="457200" lvl="1" indent="0">
              <a:lnSpc>
                <a:spcPct val="120000"/>
              </a:lnSpc>
              <a:spcBef>
                <a:spcPts val="0"/>
              </a:spcBef>
              <a:buFontTx/>
              <a:buNone/>
            </a:pPr>
            <a:r>
              <a:rPr lang="es-ES" sz="1600" dirty="0"/>
              <a:t>Fecha</a:t>
            </a:r>
          </a:p>
          <a:p>
            <a:pPr marL="457200" lvl="1" indent="0">
              <a:lnSpc>
                <a:spcPct val="120000"/>
              </a:lnSpc>
              <a:spcBef>
                <a:spcPts val="0"/>
              </a:spcBef>
              <a:buFontTx/>
              <a:buNone/>
            </a:pPr>
            <a:r>
              <a:rPr lang="es-ES" sz="1600" dirty="0"/>
              <a:t>Nombre del sitio</a:t>
            </a:r>
          </a:p>
          <a:p>
            <a:pPr marL="457200" lvl="1" indent="0">
              <a:lnSpc>
                <a:spcPct val="120000"/>
              </a:lnSpc>
              <a:spcBef>
                <a:spcPts val="0"/>
              </a:spcBef>
              <a:buFontTx/>
              <a:buNone/>
            </a:pPr>
            <a:r>
              <a:rPr lang="es-ES" sz="1600" dirty="0"/>
              <a:t>Ubicación del sitio</a:t>
            </a:r>
          </a:p>
          <a:p>
            <a:pPr marL="457200" lvl="1" indent="0">
              <a:lnSpc>
                <a:spcPct val="120000"/>
              </a:lnSpc>
              <a:spcBef>
                <a:spcPts val="0"/>
              </a:spcBef>
              <a:buFontTx/>
              <a:buNone/>
            </a:pPr>
            <a:r>
              <a:rPr lang="es-ES" sz="1600" dirty="0"/>
              <a:t>Numero de muestra</a:t>
            </a:r>
          </a:p>
          <a:p>
            <a:pPr marL="457200" lvl="1" indent="0">
              <a:lnSpc>
                <a:spcPct val="120000"/>
              </a:lnSpc>
              <a:spcBef>
                <a:spcPts val="0"/>
              </a:spcBef>
              <a:buFontTx/>
              <a:buNone/>
            </a:pPr>
            <a:r>
              <a:rPr lang="es-ES" sz="1600" dirty="0"/>
              <a:t>Número de horizonte</a:t>
            </a:r>
          </a:p>
          <a:p>
            <a:pPr marL="457200" lvl="1" indent="0">
              <a:lnSpc>
                <a:spcPct val="120000"/>
              </a:lnSpc>
              <a:spcBef>
                <a:spcPts val="0"/>
              </a:spcBef>
              <a:buFontTx/>
              <a:buNone/>
            </a:pPr>
            <a:r>
              <a:rPr lang="es-ES" sz="1600" dirty="0"/>
              <a:t>Profundidad superior e inferior en </a:t>
            </a:r>
            <a:r>
              <a:rPr lang="es-ES" sz="1600" dirty="0" smtClean="0"/>
              <a:t>cm</a:t>
            </a:r>
            <a:endParaRPr lang="es-ES" sz="1600" dirty="0"/>
          </a:p>
          <a:p>
            <a:pPr marL="0" indent="0">
              <a:spcBef>
                <a:spcPts val="1200"/>
              </a:spcBef>
              <a:spcAft>
                <a:spcPts val="1000"/>
              </a:spcAft>
              <a:buClrTx/>
              <a:buFontTx/>
              <a:buNone/>
            </a:pPr>
            <a:r>
              <a:rPr lang="es-ES" sz="1600" dirty="0"/>
              <a:t>Este suelo ahora se puede utilizar para otros análisis de laboratorio.</a:t>
            </a:r>
          </a:p>
          <a:p>
            <a:pPr marL="0" indent="0">
              <a:spcBef>
                <a:spcPts val="1200"/>
              </a:spcBef>
              <a:spcAft>
                <a:spcPts val="1000"/>
              </a:spcAft>
              <a:buClrTx/>
              <a:buFontTx/>
              <a:buNone/>
            </a:pPr>
            <a:r>
              <a:rPr lang="es-ES" sz="1600" dirty="0"/>
              <a:t>Guarde estas muestras en un lugar seco y seguro hasta que las use.</a:t>
            </a:r>
            <a:endParaRPr lang="en-US" sz="1800" dirty="0"/>
          </a:p>
        </p:txBody>
      </p:sp>
      <p:pic>
        <p:nvPicPr>
          <p:cNvPr id="7" name="Content Placeholder 6" descr="photograph of sieved, dry soil sample in a labeled plastic ba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3200" y="1899599"/>
            <a:ext cx="3721100" cy="3378200"/>
          </a:xfrm>
        </p:spPr>
      </p:pic>
      <p:sp>
        <p:nvSpPr>
          <p:cNvPr id="8" name="CuadroTexto 7"/>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68673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16</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Medición de la masa de la lata de muestreo</a:t>
            </a:r>
            <a:endParaRPr lang="en-US" sz="2400" b="1" dirty="0">
              <a:solidFill>
                <a:srgbClr val="432B01"/>
              </a:solidFill>
              <a:latin typeface="+mn-lt"/>
            </a:endParaRPr>
          </a:p>
        </p:txBody>
      </p:sp>
      <p:sp>
        <p:nvSpPr>
          <p:cNvPr id="3" name="Content Placeholder 2"/>
          <p:cNvSpPr>
            <a:spLocks noGrp="1"/>
          </p:cNvSpPr>
          <p:nvPr>
            <p:ph sz="half" idx="1"/>
          </p:nvPr>
        </p:nvSpPr>
        <p:spPr>
          <a:xfrm>
            <a:off x="1314449" y="1759231"/>
            <a:ext cx="4659659" cy="4351338"/>
          </a:xfrm>
        </p:spPr>
        <p:txBody>
          <a:bodyPr>
            <a:normAutofit fontScale="85000" lnSpcReduction="20000"/>
          </a:bodyPr>
          <a:lstStyle/>
          <a:p>
            <a:pPr marL="0" indent="0">
              <a:buClrTx/>
              <a:buFontTx/>
              <a:buNone/>
            </a:pPr>
            <a:r>
              <a:rPr lang="es-ES" sz="1900" dirty="0"/>
              <a:t>Calibre la balanza de acuerdo con las instrucciones del fabricante.</a:t>
            </a:r>
          </a:p>
          <a:p>
            <a:pPr marL="0" indent="0">
              <a:buClrTx/>
              <a:buFontTx/>
              <a:buNone/>
            </a:pPr>
            <a:endParaRPr lang="es-ES" sz="1900" dirty="0"/>
          </a:p>
          <a:p>
            <a:pPr marL="0" indent="0">
              <a:buClrTx/>
              <a:buFontTx/>
              <a:buNone/>
            </a:pPr>
            <a:r>
              <a:rPr lang="es-ES" sz="1900" dirty="0"/>
              <a:t>Si usa una balanza electrónica, verifique que la balanza mida en gramos y que esté correctamente puesta a cero.</a:t>
            </a:r>
          </a:p>
          <a:p>
            <a:pPr marL="0" indent="0">
              <a:buClrTx/>
              <a:buFontTx/>
              <a:buNone/>
            </a:pPr>
            <a:endParaRPr lang="es-ES" sz="1900" dirty="0"/>
          </a:p>
          <a:p>
            <a:pPr marL="0" indent="0">
              <a:buClrTx/>
              <a:buFontTx/>
              <a:buNone/>
            </a:pPr>
            <a:r>
              <a:rPr lang="es-ES" sz="1900" dirty="0"/>
              <a:t>Limpia el interior de la lata o pipa con una toalla. Mida la masa de la lata o tubería sin la tapa y registre esta masa en la aplicación de Entrada de datos o en la Hoja de datos.</a:t>
            </a:r>
          </a:p>
          <a:p>
            <a:pPr marL="0" indent="0">
              <a:buClrTx/>
              <a:buFontTx/>
              <a:buNone/>
            </a:pPr>
            <a:endParaRPr lang="es-ES" sz="1900" dirty="0"/>
          </a:p>
          <a:p>
            <a:pPr marL="0" indent="0">
              <a:buClrTx/>
              <a:buFontTx/>
              <a:buNone/>
            </a:pPr>
            <a:r>
              <a:rPr lang="es-ES" sz="1900" dirty="0"/>
              <a:t>Obtenga la masa en gramos de cada lata/tubo de muestreo con una precisión de 0,1 g.</a:t>
            </a:r>
          </a:p>
          <a:p>
            <a:pPr marL="0" indent="0">
              <a:buClrTx/>
              <a:buFontTx/>
              <a:buNone/>
            </a:pPr>
            <a:endParaRPr lang="es-ES" sz="1900" dirty="0"/>
          </a:p>
          <a:p>
            <a:pPr marL="0" indent="0">
              <a:buClrTx/>
              <a:buFontTx/>
              <a:buNone/>
            </a:pPr>
            <a:r>
              <a:rPr lang="es-ES" sz="1900" dirty="0"/>
              <a:t>Escribe la masa de la lata vacía en el exterior de la lata con marcador </a:t>
            </a:r>
            <a:r>
              <a:rPr lang="es-ES" sz="1900" dirty="0" smtClean="0"/>
              <a:t>permanente</a:t>
            </a:r>
            <a:r>
              <a:rPr lang="es-ES" sz="1900" dirty="0"/>
              <a:t>.</a:t>
            </a:r>
            <a:endParaRPr lang="en-US" sz="1800" dirty="0"/>
          </a:p>
        </p:txBody>
      </p:sp>
      <p:pic>
        <p:nvPicPr>
          <p:cNvPr id="8" name="Content Placeholder 7" descr="Two photographs. Photograph 1 is of a digital balance with the display reading 0.0. Photo 2 is of an empty can being weighed on the balan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7905" y="1759231"/>
            <a:ext cx="2675344" cy="4351338"/>
          </a:xfrm>
        </p:spPr>
      </p:pic>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41461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6DFDAA85-E8A1-3440-BC14-D9C7CD2B27D7}" type="slidenum">
              <a:rPr lang="en-US" smtClean="0"/>
              <a:t>17</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Medición del volumen de la lata de muestreo</a:t>
            </a:r>
            <a:endParaRPr lang="en-US" sz="2400" b="1" dirty="0">
              <a:solidFill>
                <a:srgbClr val="432B01"/>
              </a:solidFill>
              <a:latin typeface="+mn-lt"/>
            </a:endParaRPr>
          </a:p>
        </p:txBody>
      </p:sp>
      <p:sp>
        <p:nvSpPr>
          <p:cNvPr id="3" name="Content Placeholder 2"/>
          <p:cNvSpPr>
            <a:spLocks noGrp="1"/>
          </p:cNvSpPr>
          <p:nvPr>
            <p:ph sz="half" idx="1"/>
          </p:nvPr>
        </p:nvSpPr>
        <p:spPr>
          <a:xfrm>
            <a:off x="1416205" y="1739794"/>
            <a:ext cx="4917688" cy="4351338"/>
          </a:xfrm>
        </p:spPr>
        <p:txBody>
          <a:bodyPr>
            <a:normAutofit/>
          </a:bodyPr>
          <a:lstStyle/>
          <a:p>
            <a:r>
              <a:rPr lang="es-ES" sz="1800" dirty="0"/>
              <a:t>Limpie el borde del cilindro graduado para evitar que entren gotas de agua en su lata.</a:t>
            </a:r>
          </a:p>
          <a:p>
            <a:endParaRPr lang="es-ES" sz="1800" dirty="0"/>
          </a:p>
          <a:p>
            <a:r>
              <a:rPr lang="es-ES" sz="1800" dirty="0"/>
              <a:t>Para encontrar el volumen de la lata limpia y seca: llena un cilindro graduado con agua. Registre el volumen inicial.</a:t>
            </a:r>
          </a:p>
          <a:p>
            <a:endParaRPr lang="es-ES" sz="1800" dirty="0"/>
          </a:p>
          <a:p>
            <a:r>
              <a:rPr lang="es-ES" sz="1800" dirty="0"/>
              <a:t>Vierta el agua en la lata hasta que la llene hasta el borde. Asegúrate de que la lata tenga una superficie plana.</a:t>
            </a:r>
          </a:p>
          <a:p>
            <a:endParaRPr lang="es-ES" sz="1800" dirty="0"/>
          </a:p>
          <a:p>
            <a:r>
              <a:rPr lang="es-ES" sz="1800" dirty="0"/>
              <a:t>Recuerde leer la parte inferior del menisco.</a:t>
            </a: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8" name="Marcador de contenido 7"/>
          <p:cNvPicPr>
            <a:picLocks noGrp="1" noChangeAspect="1"/>
          </p:cNvPicPr>
          <p:nvPr>
            <p:ph sz="half" idx="2"/>
          </p:nvPr>
        </p:nvPicPr>
        <p:blipFill>
          <a:blip r:embed="rId2"/>
          <a:stretch>
            <a:fillRect/>
          </a:stretch>
        </p:blipFill>
        <p:spPr>
          <a:xfrm>
            <a:off x="6400541" y="1825625"/>
            <a:ext cx="1860983" cy="4351338"/>
          </a:xfrm>
          <a:prstGeom prst="rect">
            <a:avLst/>
          </a:prstGeom>
        </p:spPr>
      </p:pic>
      <p:sp>
        <p:nvSpPr>
          <p:cNvPr id="13" name="CuadroTexto 12"/>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41387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18</a:t>
            </a:fld>
            <a:endParaRPr lang="en-US" dirty="0"/>
          </a:p>
        </p:txBody>
      </p:sp>
      <p:sp>
        <p:nvSpPr>
          <p:cNvPr id="2" name="Title 1"/>
          <p:cNvSpPr>
            <a:spLocks noGrp="1"/>
          </p:cNvSpPr>
          <p:nvPr>
            <p:ph type="title"/>
          </p:nvPr>
        </p:nvSpPr>
        <p:spPr>
          <a:xfrm>
            <a:off x="1257300" y="808565"/>
            <a:ext cx="7886700" cy="1325563"/>
          </a:xfrm>
        </p:spPr>
        <p:txBody>
          <a:bodyPr>
            <a:normAutofit/>
          </a:bodyPr>
          <a:lstStyle/>
          <a:p>
            <a:r>
              <a:rPr lang="es-ES" sz="2400" b="1" dirty="0">
                <a:solidFill>
                  <a:srgbClr val="432B01"/>
                </a:solidFill>
                <a:latin typeface="+mn-lt"/>
              </a:rPr>
              <a:t>Cómo determinar el volumen si llenar el recipiente requiere más de un cilindro lleno de agua</a:t>
            </a:r>
            <a:endParaRPr lang="en-US" sz="2400" b="1" dirty="0">
              <a:solidFill>
                <a:srgbClr val="432B01"/>
              </a:solidFill>
              <a:latin typeface="+mn-lt"/>
            </a:endParaRPr>
          </a:p>
        </p:txBody>
      </p:sp>
      <p:sp>
        <p:nvSpPr>
          <p:cNvPr id="3" name="Content Placeholder 2"/>
          <p:cNvSpPr>
            <a:spLocks noGrp="1"/>
          </p:cNvSpPr>
          <p:nvPr>
            <p:ph sz="half" idx="1"/>
          </p:nvPr>
        </p:nvSpPr>
        <p:spPr>
          <a:xfrm>
            <a:off x="1356477" y="1931821"/>
            <a:ext cx="6951182" cy="4390920"/>
          </a:xfrm>
        </p:spPr>
        <p:txBody>
          <a:bodyPr>
            <a:normAutofit fontScale="47500" lnSpcReduction="20000"/>
          </a:bodyPr>
          <a:lstStyle/>
          <a:p>
            <a:pPr marL="0" indent="0" algn="just">
              <a:spcBef>
                <a:spcPts val="1200"/>
              </a:spcBef>
              <a:spcAft>
                <a:spcPts val="1000"/>
              </a:spcAft>
              <a:buClrTx/>
              <a:buFontTx/>
              <a:buNone/>
            </a:pPr>
            <a:r>
              <a:rPr lang="es-ES" sz="4000" dirty="0"/>
              <a:t>Si el agua en el cilindro graduado no llena la lata por completo, registre el primer volumen del cilindro graduado como volumen 1. Vuelva a llenar el cilindro graduado y vierta esta agua adicional en la lata de muestra. Registre este valor como volumen 2. Repita si es necesario, registrando el volumen inicial 3, etc. Llene la lata hasta el borde y registre el volumen final de agua que queda en el cilindro graduado. Usa la siguiente ecuación para encontrar el volumen de la lata.</a:t>
            </a:r>
          </a:p>
          <a:p>
            <a:pPr marL="0" indent="0" algn="ctr">
              <a:spcBef>
                <a:spcPts val="1200"/>
              </a:spcBef>
              <a:spcAft>
                <a:spcPts val="1000"/>
              </a:spcAft>
              <a:buClrTx/>
              <a:buFontTx/>
              <a:buNone/>
            </a:pPr>
            <a:r>
              <a:rPr lang="es-ES" sz="4000" dirty="0"/>
              <a:t>Fórmula del volumen de la lata</a:t>
            </a:r>
            <a:r>
              <a:rPr lang="es-ES" sz="4000" dirty="0" smtClean="0"/>
              <a:t>:</a:t>
            </a:r>
          </a:p>
          <a:p>
            <a:pPr marL="0" indent="0" algn="just">
              <a:spcBef>
                <a:spcPts val="1200"/>
              </a:spcBef>
              <a:spcAft>
                <a:spcPts val="1000"/>
              </a:spcAft>
              <a:buClrTx/>
              <a:buFontTx/>
              <a:buNone/>
            </a:pPr>
            <a:r>
              <a:rPr lang="en-US" sz="6200" b="1" dirty="0" smtClean="0">
                <a:solidFill>
                  <a:srgbClr val="FF0000"/>
                </a:solidFill>
              </a:rPr>
              <a:t> </a:t>
            </a:r>
            <a:r>
              <a:rPr lang="en-US" sz="6200" b="1" dirty="0" err="1" smtClean="0">
                <a:solidFill>
                  <a:srgbClr val="FF0000"/>
                </a:solidFill>
                <a:cs typeface="Arial Unicode MS" charset="0"/>
              </a:rPr>
              <a:t>V</a:t>
            </a:r>
            <a:r>
              <a:rPr lang="en-US" sz="6200" b="1" baseline="-40000" dirty="0" err="1" smtClean="0">
                <a:solidFill>
                  <a:srgbClr val="FF0000"/>
                </a:solidFill>
              </a:rPr>
              <a:t>lata</a:t>
            </a:r>
            <a:r>
              <a:rPr lang="en-US" sz="6200" b="1" baseline="-40000" dirty="0" smtClean="0">
                <a:solidFill>
                  <a:srgbClr val="FF0000"/>
                </a:solidFill>
              </a:rPr>
              <a:t> </a:t>
            </a:r>
            <a:r>
              <a:rPr lang="en-US" sz="6200" b="1" dirty="0">
                <a:solidFill>
                  <a:srgbClr val="FF0000"/>
                </a:solidFill>
                <a:cs typeface="Arial Unicode MS" charset="0"/>
              </a:rPr>
              <a:t>= V</a:t>
            </a:r>
            <a:r>
              <a:rPr lang="en-US" sz="6200" b="1" baseline="-40000" dirty="0">
                <a:solidFill>
                  <a:srgbClr val="FF0000"/>
                </a:solidFill>
              </a:rPr>
              <a:t>1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2 </a:t>
            </a:r>
            <a:r>
              <a:rPr lang="en-US" sz="6200" b="1" dirty="0">
                <a:solidFill>
                  <a:srgbClr val="FF0000"/>
                </a:solidFill>
                <a:cs typeface="Arial Unicode MS" charset="0"/>
              </a:rPr>
              <a:t> – V</a:t>
            </a:r>
            <a:r>
              <a:rPr lang="en-US" sz="6200" b="1" baseline="-40000" dirty="0">
                <a:solidFill>
                  <a:srgbClr val="FF0000"/>
                </a:solidFill>
              </a:rPr>
              <a:t>f</a:t>
            </a:r>
            <a:r>
              <a:rPr lang="en-US" sz="6200" b="1" dirty="0">
                <a:solidFill>
                  <a:srgbClr val="FF0000"/>
                </a:solidFill>
                <a:cs typeface="Arial Unicode MS" charset="0"/>
              </a:rPr>
              <a:t> or </a:t>
            </a:r>
            <a:r>
              <a:rPr lang="en-US" sz="6200" b="1" dirty="0" err="1" smtClean="0">
                <a:solidFill>
                  <a:srgbClr val="FF0000"/>
                </a:solidFill>
                <a:cs typeface="Arial Unicode MS" charset="0"/>
              </a:rPr>
              <a:t>V</a:t>
            </a:r>
            <a:r>
              <a:rPr lang="en-US" sz="6200" b="1" baseline="-40000" dirty="0" err="1" smtClean="0">
                <a:solidFill>
                  <a:srgbClr val="FF0000"/>
                </a:solidFill>
              </a:rPr>
              <a:t>lata</a:t>
            </a:r>
            <a:r>
              <a:rPr lang="en-US" sz="6200" b="1" baseline="-40000" dirty="0" smtClean="0">
                <a:solidFill>
                  <a:srgbClr val="FF0000"/>
                </a:solidFill>
              </a:rPr>
              <a:t> </a:t>
            </a:r>
            <a:r>
              <a:rPr lang="en-US" sz="6200" b="1" dirty="0">
                <a:solidFill>
                  <a:srgbClr val="FF0000"/>
                </a:solidFill>
                <a:cs typeface="Arial Unicode MS" charset="0"/>
              </a:rPr>
              <a:t>= V</a:t>
            </a:r>
            <a:r>
              <a:rPr lang="en-US" sz="6200" b="1" baseline="-40000" dirty="0">
                <a:solidFill>
                  <a:srgbClr val="FF0000"/>
                </a:solidFill>
              </a:rPr>
              <a:t>1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2 </a:t>
            </a:r>
            <a:r>
              <a:rPr lang="en-US" sz="6200" b="1" dirty="0">
                <a:solidFill>
                  <a:srgbClr val="FF0000"/>
                </a:solidFill>
                <a:cs typeface="Arial Unicode MS" charset="0"/>
              </a:rPr>
              <a:t>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3 </a:t>
            </a:r>
            <a:r>
              <a:rPr lang="en-US" sz="6200" b="1" dirty="0">
                <a:solidFill>
                  <a:srgbClr val="FF0000"/>
                </a:solidFill>
                <a:cs typeface="Arial Unicode MS" charset="0"/>
              </a:rPr>
              <a:t> – V</a:t>
            </a:r>
            <a:r>
              <a:rPr lang="en-US" sz="6200" b="1" baseline="-40000" dirty="0">
                <a:solidFill>
                  <a:srgbClr val="FF0000"/>
                </a:solidFill>
              </a:rPr>
              <a:t>f</a:t>
            </a:r>
          </a:p>
          <a:p>
            <a:pPr marL="0" indent="0" algn="just">
              <a:spcBef>
                <a:spcPts val="1200"/>
              </a:spcBef>
              <a:spcAft>
                <a:spcPts val="1000"/>
              </a:spcAft>
              <a:buNone/>
            </a:pPr>
            <a:r>
              <a:rPr lang="es-ES" sz="4900" dirty="0"/>
              <a:t>Mida el volumen de cada lata 3 veces y registre los resultados en la aplicación de entrada de datos o en la hoja de datos.</a:t>
            </a: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7" name="Content Placeholder 6" descr="Photo shows a graduated cylinder with a measured water volume of 270 m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3174" y="5199129"/>
            <a:ext cx="1842655" cy="1413545"/>
          </a:xfrm>
        </p:spPr>
      </p:pic>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4200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19</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Medición de la masa y el volumen de la tubería de muestreo</a:t>
            </a:r>
            <a:endParaRPr lang="en-US" sz="2400" b="1" dirty="0">
              <a:solidFill>
                <a:srgbClr val="432B01"/>
              </a:solidFill>
              <a:latin typeface="+mn-lt"/>
            </a:endParaRPr>
          </a:p>
        </p:txBody>
      </p:sp>
      <p:sp>
        <p:nvSpPr>
          <p:cNvPr id="3" name="Content Placeholder 2"/>
          <p:cNvSpPr>
            <a:spLocks noGrp="1"/>
          </p:cNvSpPr>
          <p:nvPr>
            <p:ph sz="half" idx="1"/>
          </p:nvPr>
        </p:nvSpPr>
        <p:spPr>
          <a:xfrm>
            <a:off x="1397919" y="1728642"/>
            <a:ext cx="7645720" cy="4351338"/>
          </a:xfrm>
        </p:spPr>
        <p:txBody>
          <a:bodyPr>
            <a:normAutofit lnSpcReduction="10000"/>
          </a:bodyPr>
          <a:lstStyle/>
          <a:p>
            <a:pPr marL="0" indent="0">
              <a:buClrTx/>
              <a:buFontTx/>
              <a:buNone/>
            </a:pPr>
            <a:r>
              <a:rPr lang="es-ES" sz="1900" dirty="0"/>
              <a:t>Si está utilizando un tubo de muestreo, obtenga su masa siguiendo las instrucciones de masa para la lata.</a:t>
            </a:r>
          </a:p>
          <a:p>
            <a:pPr marL="0" indent="0">
              <a:buClrTx/>
              <a:buFontTx/>
              <a:buNone/>
            </a:pPr>
            <a:endParaRPr lang="es-ES" sz="1900" dirty="0"/>
          </a:p>
          <a:p>
            <a:pPr marL="0" indent="0">
              <a:buClrTx/>
              <a:buFontTx/>
              <a:buNone/>
            </a:pPr>
            <a:r>
              <a:rPr lang="es-ES" sz="1900" dirty="0"/>
              <a:t>Luego, calcule el volumen de la tubería usando la siguiente ecuación:</a:t>
            </a:r>
            <a:endParaRPr lang="en-US" sz="1900" dirty="0"/>
          </a:p>
          <a:p>
            <a:pPr marL="0" indent="0">
              <a:buClrTx/>
              <a:buFontTx/>
              <a:buNone/>
            </a:pPr>
            <a:r>
              <a:rPr lang="en-US" b="1" dirty="0" err="1">
                <a:solidFill>
                  <a:srgbClr val="FF0000"/>
                </a:solidFill>
              </a:rPr>
              <a:t>Tubería</a:t>
            </a:r>
            <a:r>
              <a:rPr lang="en-US" b="1" dirty="0">
                <a:solidFill>
                  <a:srgbClr val="FF0000"/>
                </a:solidFill>
              </a:rPr>
              <a:t> de </a:t>
            </a:r>
            <a:r>
              <a:rPr lang="en-US" b="1" dirty="0" err="1">
                <a:solidFill>
                  <a:srgbClr val="FF0000"/>
                </a:solidFill>
              </a:rPr>
              <a:t>volumen</a:t>
            </a:r>
            <a:r>
              <a:rPr lang="en-US" b="1" dirty="0">
                <a:solidFill>
                  <a:srgbClr val="FF0000"/>
                </a:solidFill>
              </a:rPr>
              <a:t> = </a:t>
            </a:r>
            <a:r>
              <a:rPr lang="en-US" b="1" dirty="0">
                <a:solidFill>
                  <a:srgbClr val="FF0000"/>
                </a:solidFill>
              </a:rPr>
              <a:t>π x r</a:t>
            </a:r>
            <a:r>
              <a:rPr lang="en-US" b="1" baseline="30000" dirty="0">
                <a:solidFill>
                  <a:srgbClr val="FF0000"/>
                </a:solidFill>
              </a:rPr>
              <a:t>2</a:t>
            </a:r>
            <a:r>
              <a:rPr lang="en-US" b="1" dirty="0">
                <a:solidFill>
                  <a:srgbClr val="FF0000"/>
                </a:solidFill>
              </a:rPr>
              <a:t> x h</a:t>
            </a:r>
          </a:p>
          <a:p>
            <a:pPr marL="0" indent="0">
              <a:buClrTx/>
              <a:buFontTx/>
              <a:buNone/>
            </a:pPr>
            <a:endParaRPr lang="en-US" sz="1900" dirty="0"/>
          </a:p>
          <a:p>
            <a:r>
              <a:rPr lang="es-ES" sz="1900" dirty="0"/>
              <a:t>donde π es la constante matemática aproximadamente igual a 3.141592654</a:t>
            </a:r>
          </a:p>
          <a:p>
            <a:r>
              <a:rPr lang="es-ES" sz="1900" dirty="0"/>
              <a:t>r es el radio de la base de la tubería (cm)</a:t>
            </a:r>
          </a:p>
          <a:p>
            <a:r>
              <a:rPr lang="es-ES" sz="1900" dirty="0"/>
              <a:t>h es la altura de la tubería (cm)</a:t>
            </a:r>
          </a:p>
          <a:p>
            <a:r>
              <a:rPr lang="es-ES" sz="1900" dirty="0"/>
              <a:t>1 cm</a:t>
            </a:r>
            <a:r>
              <a:rPr lang="es-ES" sz="1900" baseline="30000" dirty="0"/>
              <a:t>3</a:t>
            </a:r>
            <a:r>
              <a:rPr lang="es-ES" sz="1900" dirty="0"/>
              <a:t> = 1 </a:t>
            </a:r>
            <a:r>
              <a:rPr lang="es-ES" sz="1900" dirty="0" err="1"/>
              <a:t>mL</a:t>
            </a:r>
            <a:r>
              <a:rPr lang="es-ES" sz="1900" dirty="0"/>
              <a:t> por lo que su respuesta es la misma en cualquier unidad de medida.</a:t>
            </a:r>
            <a:endParaRPr lang="en-US" sz="800" dirty="0"/>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26638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of two hands holding a a handful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90002" y="942109"/>
            <a:ext cx="7953997" cy="5925127"/>
          </a:xfrm>
          <a:prstGeom prst="rect">
            <a:avLst/>
          </a:prstGeom>
        </p:spPr>
      </p:pic>
      <p:sp>
        <p:nvSpPr>
          <p:cNvPr id="9" name="Slide Number Placeholder 8"/>
          <p:cNvSpPr>
            <a:spLocks noGrp="1"/>
          </p:cNvSpPr>
          <p:nvPr>
            <p:ph type="sldNum" sz="quarter" idx="12"/>
          </p:nvPr>
        </p:nvSpPr>
        <p:spPr/>
        <p:txBody>
          <a:bodyPr/>
          <a:lstStyle/>
          <a:p>
            <a:fld id="{6DFDAA85-E8A1-3440-BC14-D9C7CD2B27D7}" type="slidenum">
              <a:rPr lang="en-US" smtClean="0"/>
              <a:t>2</a:t>
            </a:fld>
            <a:endParaRPr lang="en-US" dirty="0"/>
          </a:p>
        </p:txBody>
      </p:sp>
      <p:sp>
        <p:nvSpPr>
          <p:cNvPr id="2" name="Title 1"/>
          <p:cNvSpPr>
            <a:spLocks noGrp="1"/>
          </p:cNvSpPr>
          <p:nvPr>
            <p:ph type="title"/>
          </p:nvPr>
        </p:nvSpPr>
        <p:spPr>
          <a:xfrm>
            <a:off x="1371599" y="788376"/>
            <a:ext cx="7886700" cy="1325563"/>
          </a:xfrm>
        </p:spPr>
        <p:txBody>
          <a:bodyPr>
            <a:normAutofit/>
          </a:bodyPr>
          <a:lstStyle/>
          <a:p>
            <a:r>
              <a:rPr lang="es-AR" sz="2800" b="1" dirty="0" smtClean="0">
                <a:solidFill>
                  <a:srgbClr val="432B01"/>
                </a:solidFill>
                <a:latin typeface="+mn-lt"/>
              </a:rPr>
              <a:t>Resumen</a:t>
            </a:r>
            <a:endParaRPr lang="es-AR" sz="2800" b="1" dirty="0">
              <a:solidFill>
                <a:srgbClr val="432B01"/>
              </a:solidFill>
              <a:latin typeface="+mn-lt"/>
            </a:endParaRPr>
          </a:p>
        </p:txBody>
      </p:sp>
      <p:sp>
        <p:nvSpPr>
          <p:cNvPr id="3" name="Content Placeholder 2"/>
          <p:cNvSpPr>
            <a:spLocks noGrp="1"/>
          </p:cNvSpPr>
          <p:nvPr>
            <p:ph sz="half" idx="1"/>
          </p:nvPr>
        </p:nvSpPr>
        <p:spPr>
          <a:xfrm>
            <a:off x="1371599" y="2024655"/>
            <a:ext cx="7091083" cy="4351338"/>
          </a:xfrm>
        </p:spPr>
        <p:txBody>
          <a:bodyPr>
            <a:normAutofit fontScale="92500" lnSpcReduction="10000"/>
          </a:bodyPr>
          <a:lstStyle/>
          <a:p>
            <a:pPr marL="0" indent="0">
              <a:buNone/>
            </a:pPr>
            <a:r>
              <a:rPr lang="es-ES" sz="2000" dirty="0">
                <a:solidFill>
                  <a:srgbClr val="000000"/>
                </a:solidFill>
              </a:rPr>
              <a:t>Este módulo proporciona instrucciones paso a paso sobre cómo realizar el Protocolo de densidad a granel</a:t>
            </a:r>
            <a:r>
              <a:rPr lang="es-ES" sz="2000" dirty="0" smtClean="0">
                <a:solidFill>
                  <a:srgbClr val="000000"/>
                </a:solidFill>
              </a:rPr>
              <a:t>.</a:t>
            </a:r>
          </a:p>
          <a:p>
            <a:pPr marL="0" indent="0">
              <a:buNone/>
            </a:pPr>
            <a:endParaRPr lang="es-AR" sz="1400" dirty="0" smtClean="0">
              <a:solidFill>
                <a:srgbClr val="000000"/>
              </a:solidFill>
            </a:endParaRPr>
          </a:p>
          <a:p>
            <a:pPr marL="0" indent="0">
              <a:buNone/>
            </a:pPr>
            <a:r>
              <a:rPr lang="es-AR" b="1" dirty="0" smtClean="0">
                <a:solidFill>
                  <a:srgbClr val="432B01"/>
                </a:solidFill>
              </a:rPr>
              <a:t>Objetivos del aprendizaje:</a:t>
            </a:r>
            <a:endParaRPr lang="es-AR" dirty="0" smtClean="0">
              <a:solidFill>
                <a:srgbClr val="432B01"/>
              </a:solidFill>
            </a:endParaRPr>
          </a:p>
          <a:p>
            <a:pPr marL="0" indent="0">
              <a:buNone/>
            </a:pPr>
            <a:r>
              <a:rPr lang="es-AR" sz="2000" dirty="0" smtClean="0">
                <a:solidFill>
                  <a:srgbClr val="000000"/>
                </a:solidFill>
              </a:rPr>
              <a:t>Tras completar este módulo usted será capaz de:</a:t>
            </a:r>
          </a:p>
          <a:p>
            <a:pPr>
              <a:buFont typeface="Arial" charset="0"/>
              <a:buChar char="•"/>
            </a:pPr>
            <a:r>
              <a:rPr lang="es-ES" sz="2000" dirty="0" smtClean="0">
                <a:solidFill>
                  <a:srgbClr val="000000"/>
                </a:solidFill>
              </a:rPr>
              <a:t>Explicar </a:t>
            </a:r>
            <a:r>
              <a:rPr lang="es-ES" sz="2000" dirty="0">
                <a:solidFill>
                  <a:srgbClr val="000000"/>
                </a:solidFill>
              </a:rPr>
              <a:t>por qué vale la pena medir la densidad aparente</a:t>
            </a:r>
          </a:p>
          <a:p>
            <a:pPr>
              <a:buFont typeface="Arial" charset="0"/>
              <a:buChar char="•"/>
            </a:pPr>
            <a:r>
              <a:rPr lang="es-ES" sz="2000" dirty="0">
                <a:solidFill>
                  <a:srgbClr val="000000"/>
                </a:solidFill>
              </a:rPr>
              <a:t>Tomar muestras de volumen conocido correctamente</a:t>
            </a:r>
          </a:p>
          <a:p>
            <a:pPr>
              <a:buFont typeface="Arial" charset="0"/>
              <a:buChar char="•"/>
            </a:pPr>
            <a:r>
              <a:rPr lang="es-ES" sz="2000" dirty="0">
                <a:solidFill>
                  <a:srgbClr val="000000"/>
                </a:solidFill>
              </a:rPr>
              <a:t>Medir la densidad aparente</a:t>
            </a:r>
          </a:p>
          <a:p>
            <a:pPr>
              <a:buFont typeface="Arial" charset="0"/>
              <a:buChar char="•"/>
            </a:pPr>
            <a:r>
              <a:rPr lang="es-ES" sz="2000" dirty="0">
                <a:solidFill>
                  <a:srgbClr val="000000"/>
                </a:solidFill>
              </a:rPr>
              <a:t>Relacionar las mediciones de densidad aparente con la densidad y porosidad de las partículas del suelo</a:t>
            </a:r>
          </a:p>
          <a:p>
            <a:pPr>
              <a:buFont typeface="Arial" charset="0"/>
              <a:buChar char="•"/>
            </a:pPr>
            <a:r>
              <a:rPr lang="es-ES" sz="2000" dirty="0" smtClean="0">
                <a:solidFill>
                  <a:srgbClr val="000000"/>
                </a:solidFill>
              </a:rPr>
              <a:t>Reportar </a:t>
            </a:r>
            <a:r>
              <a:rPr lang="es-ES" sz="2000" dirty="0">
                <a:solidFill>
                  <a:srgbClr val="000000"/>
                </a:solidFill>
              </a:rPr>
              <a:t>estos datos a GLOBE</a:t>
            </a:r>
          </a:p>
          <a:p>
            <a:pPr>
              <a:buFont typeface="Arial" charset="0"/>
              <a:buChar char="•"/>
            </a:pPr>
            <a:r>
              <a:rPr lang="es-ES" sz="2000" dirty="0" smtClean="0">
                <a:solidFill>
                  <a:srgbClr val="000000"/>
                </a:solidFill>
              </a:rPr>
              <a:t>Visualizar </a:t>
            </a:r>
            <a:r>
              <a:rPr lang="es-ES" sz="2000" dirty="0">
                <a:solidFill>
                  <a:srgbClr val="000000"/>
                </a:solidFill>
              </a:rPr>
              <a:t>estos datos </a:t>
            </a:r>
            <a:r>
              <a:rPr lang="es-ES" sz="2000" dirty="0" smtClean="0">
                <a:solidFill>
                  <a:srgbClr val="000000"/>
                </a:solidFill>
              </a:rPr>
              <a:t>utilizando el </a:t>
            </a:r>
            <a:r>
              <a:rPr lang="es-ES" sz="2000" dirty="0">
                <a:solidFill>
                  <a:srgbClr val="000000"/>
                </a:solidFill>
              </a:rPr>
              <a:t>sitio de visualización de GLOBE</a:t>
            </a:r>
            <a:endParaRPr lang="es-AR" sz="1800" dirty="0" smtClean="0">
              <a:solidFill>
                <a:srgbClr val="000000"/>
              </a:solidFill>
            </a:endParaRPr>
          </a:p>
          <a:p>
            <a:pPr>
              <a:buFont typeface="Arial" charset="0"/>
              <a:buChar char="•"/>
            </a:pPr>
            <a:endParaRPr lang="es-AR" sz="1800" dirty="0" smtClean="0">
              <a:solidFill>
                <a:srgbClr val="000000"/>
              </a:solidFill>
            </a:endParaRPr>
          </a:p>
          <a:p>
            <a:pPr>
              <a:buFont typeface="Arial" charset="0"/>
              <a:buChar char="•"/>
            </a:pPr>
            <a:endParaRPr lang="es-AR" sz="1800" dirty="0" smtClean="0">
              <a:solidFill>
                <a:srgbClr val="000000"/>
              </a:solidFill>
            </a:endParaRPr>
          </a:p>
          <a:p>
            <a:pPr>
              <a:buFont typeface="Arial" charset="0"/>
              <a:buChar char="•"/>
            </a:pPr>
            <a:endParaRPr lang="es-AR" sz="1800" dirty="0">
              <a:solidFill>
                <a:srgbClr val="000000"/>
              </a:solidFill>
            </a:endParaRPr>
          </a:p>
        </p:txBody>
      </p:sp>
      <p:sp>
        <p:nvSpPr>
          <p:cNvPr id="8" name="CuadroTexto 7"/>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smtClean="0">
                <a:solidFill>
                  <a:schemeClr val="bg1"/>
                </a:solidFill>
              </a:rPr>
              <a:t>A. </a:t>
            </a:r>
            <a:r>
              <a:rPr lang="es-AR" sz="1300" b="1" dirty="0" smtClean="0">
                <a:solidFill>
                  <a:schemeClr val="bg1"/>
                </a:solidFill>
              </a:rPr>
              <a:t>Introducción</a:t>
            </a:r>
            <a:endParaRPr lang="es-AR" sz="1300" b="1" dirty="0" smtClean="0">
              <a:solidFill>
                <a:srgbClr val="462920"/>
              </a:solidFill>
            </a:endParaRPr>
          </a:p>
          <a:p>
            <a:pPr>
              <a:spcAft>
                <a:spcPts val="600"/>
              </a:spcAft>
            </a:pPr>
            <a:r>
              <a:rPr lang="es-AR" sz="1300" b="1" dirty="0">
                <a:solidFill>
                  <a:srgbClr val="462920"/>
                </a:solidFill>
              </a:rPr>
              <a:t>B</a:t>
            </a:r>
            <a:r>
              <a:rPr lang="es-AR" sz="1300" b="1" dirty="0" smtClean="0">
                <a:solidFill>
                  <a:srgbClr val="462920"/>
                </a:solidFill>
              </a:rPr>
              <a:t>. </a:t>
            </a:r>
            <a:r>
              <a:rPr lang="es-AR" sz="1300" b="1" dirty="0" smtClean="0">
                <a:solidFill>
                  <a:srgbClr val="462920"/>
                </a:solidFill>
              </a:rPr>
              <a:t>¿Por qué medir la densidad aparente?</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Preparación para el protocolo</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7488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20</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Midiendo la masa de las rocas</a:t>
            </a:r>
            <a:endParaRPr lang="en-US" sz="2400" b="1" dirty="0">
              <a:solidFill>
                <a:srgbClr val="432B01"/>
              </a:solidFill>
              <a:latin typeface="+mn-lt"/>
            </a:endParaRPr>
          </a:p>
        </p:txBody>
      </p:sp>
      <p:sp>
        <p:nvSpPr>
          <p:cNvPr id="3" name="Content Placeholder 2"/>
          <p:cNvSpPr>
            <a:spLocks noGrp="1"/>
          </p:cNvSpPr>
          <p:nvPr>
            <p:ph sz="half" idx="1"/>
          </p:nvPr>
        </p:nvSpPr>
        <p:spPr>
          <a:xfrm>
            <a:off x="1314450" y="1914835"/>
            <a:ext cx="3886200" cy="4351338"/>
          </a:xfrm>
        </p:spPr>
        <p:txBody>
          <a:bodyPr>
            <a:normAutofit/>
          </a:bodyPr>
          <a:lstStyle/>
          <a:p>
            <a:pPr marL="0" indent="0">
              <a:buNone/>
            </a:pPr>
            <a:r>
              <a:rPr lang="es-ES" sz="2000" dirty="0"/>
              <a:t>Pese las rocas que quedan encima del tamiz y registre este peso en la aplicación de ingreso de datos o en la hoja de ingreso de datos de densidad aparente.</a:t>
            </a:r>
          </a:p>
          <a:p>
            <a:pPr marL="0" indent="0">
              <a:buNone/>
            </a:pPr>
            <a:endParaRPr lang="es-ES" sz="2000" dirty="0"/>
          </a:p>
          <a:p>
            <a:pPr marL="0" indent="0">
              <a:buNone/>
            </a:pPr>
            <a:r>
              <a:rPr lang="es-ES" sz="2000" dirty="0"/>
              <a:t>Si su muestra contiene raíces o palos, péselos junto con las rocas.</a:t>
            </a:r>
            <a:endParaRPr lang="en-US" sz="2000" dirty="0" smtClean="0"/>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7" name="Content Placeholder 6" descr="Photograph of a digital balance with rocks being weigh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9425" y="2019701"/>
            <a:ext cx="3276085" cy="2054999"/>
          </a:xfrm>
        </p:spPr>
      </p:pic>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77477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21</a:t>
            </a:fld>
            <a:endParaRPr lang="en-US" dirty="0"/>
          </a:p>
        </p:txBody>
      </p:sp>
      <p:sp>
        <p:nvSpPr>
          <p:cNvPr id="2" name="Title 1"/>
          <p:cNvSpPr>
            <a:spLocks noGrp="1"/>
          </p:cNvSpPr>
          <p:nvPr>
            <p:ph type="title"/>
          </p:nvPr>
        </p:nvSpPr>
        <p:spPr>
          <a:xfrm>
            <a:off x="1257300" y="694138"/>
            <a:ext cx="7886700" cy="1325563"/>
          </a:xfrm>
        </p:spPr>
        <p:txBody>
          <a:bodyPr>
            <a:normAutofit/>
          </a:bodyPr>
          <a:lstStyle/>
          <a:p>
            <a:r>
              <a:rPr lang="es-ES" sz="2400" b="1" dirty="0">
                <a:solidFill>
                  <a:srgbClr val="432B01"/>
                </a:solidFill>
                <a:latin typeface="+mn-lt"/>
              </a:rPr>
              <a:t>Medir el volumen de las rocas</a:t>
            </a:r>
            <a:endParaRPr lang="en-US" sz="2400" b="1" dirty="0">
              <a:solidFill>
                <a:srgbClr val="432B01"/>
              </a:solidFill>
              <a:latin typeface="+mn-lt"/>
            </a:endParaRPr>
          </a:p>
        </p:txBody>
      </p:sp>
      <p:sp>
        <p:nvSpPr>
          <p:cNvPr id="3" name="Content Placeholder 2"/>
          <p:cNvSpPr>
            <a:spLocks noGrp="1"/>
          </p:cNvSpPr>
          <p:nvPr>
            <p:ph sz="half" idx="1"/>
          </p:nvPr>
        </p:nvSpPr>
        <p:spPr>
          <a:xfrm>
            <a:off x="1257299" y="1716160"/>
            <a:ext cx="5123074" cy="4907663"/>
          </a:xfrm>
        </p:spPr>
        <p:txBody>
          <a:bodyPr>
            <a:normAutofit/>
          </a:bodyPr>
          <a:lstStyle/>
          <a:p>
            <a:pPr marL="64008" indent="0">
              <a:buNone/>
            </a:pPr>
            <a:r>
              <a:rPr lang="es-ES" sz="1700" dirty="0"/>
              <a:t>Coloque 30 </a:t>
            </a:r>
            <a:r>
              <a:rPr lang="es-ES" sz="1700" dirty="0" err="1"/>
              <a:t>mL</a:t>
            </a:r>
            <a:r>
              <a:rPr lang="es-ES" sz="1700" dirty="0"/>
              <a:t> de agua en un cilindro graduado de 100 </a:t>
            </a:r>
            <a:r>
              <a:rPr lang="es-ES" sz="1700" dirty="0" err="1"/>
              <a:t>mL</a:t>
            </a:r>
            <a:r>
              <a:rPr lang="es-ES" sz="1700" dirty="0"/>
              <a:t>.</a:t>
            </a:r>
          </a:p>
          <a:p>
            <a:pPr marL="64008" indent="0">
              <a:buNone/>
            </a:pPr>
            <a:r>
              <a:rPr lang="es-ES" sz="1700" dirty="0"/>
              <a:t>Sin derramar, </a:t>
            </a:r>
            <a:r>
              <a:rPr lang="es-ES" sz="1700" dirty="0" smtClean="0"/>
              <a:t>añada </a:t>
            </a:r>
            <a:r>
              <a:rPr lang="es-ES" sz="1700" dirty="0"/>
              <a:t>las rocas al agua.</a:t>
            </a:r>
          </a:p>
          <a:p>
            <a:pPr marL="64008" indent="0">
              <a:buNone/>
            </a:pPr>
            <a:r>
              <a:rPr lang="es-ES" sz="1700" dirty="0"/>
              <a:t>Después de agregar todas las rocas, lea el nivel del agua e ingrese este valor y el volumen original de agua en la hoja de datos de densidad aparente de la aplicación de ingreso de datos.</a:t>
            </a:r>
          </a:p>
          <a:p>
            <a:pPr marL="64008" indent="0">
              <a:buNone/>
            </a:pPr>
            <a:r>
              <a:rPr lang="es-ES" sz="1700" dirty="0"/>
              <a:t>A medida que agrega las rocas, si el volumen del agua se acerca a los 100 </a:t>
            </a:r>
            <a:r>
              <a:rPr lang="es-ES" sz="1700" dirty="0" err="1"/>
              <a:t>mL</a:t>
            </a:r>
            <a:r>
              <a:rPr lang="es-ES" sz="1700" dirty="0"/>
              <a:t>, registre el volumen, vacíe el cilindro y repita el procedimiento para las rocas restantes. En este caso, debes registrar la suma de los volúmenes de agua con las rocas y la suma de los volúmenes de agua sin las rocas.</a:t>
            </a:r>
          </a:p>
          <a:p>
            <a:pPr marL="64008" indent="0">
              <a:buNone/>
            </a:pPr>
            <a:r>
              <a:rPr lang="es-ES" sz="1700" dirty="0"/>
              <a:t>Si su muestra contiene raíces o palos, por lo general flotarán en el agua. Para medir su volumen, sustituya el alcohol por agua en el cilindro graduado. (El alcohol tiene una densidad más ligera que el agua</a:t>
            </a:r>
            <a:r>
              <a:rPr lang="es-ES" sz="1700" dirty="0" smtClean="0"/>
              <a:t>.)</a:t>
            </a:r>
            <a:endParaRPr lang="en-US" sz="2000" dirty="0"/>
          </a:p>
        </p:txBody>
      </p:sp>
      <p:pic>
        <p:nvPicPr>
          <p:cNvPr id="8" name="Content Placeholder 7" descr="Two photographs. Photograph 1 is of a graduated cylinder with water in it. Photo 2 shows how the water level increases as the water is displaced by rock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7021" y="1716161"/>
            <a:ext cx="1633209" cy="4351338"/>
          </a:xfrm>
        </p:spPr>
      </p:pic>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chemeClr val="bg1"/>
                </a:solidFill>
              </a:rPr>
              <a:t>E. Cómo tomar mediciones de laboratorio</a:t>
            </a:r>
            <a:endParaRPr lang="es-AR" sz="1300" b="1" dirty="0">
              <a:solidFill>
                <a:schemeClr val="bg1"/>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28666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22</a:t>
            </a:fld>
            <a:endParaRPr lang="en-US" dirty="0"/>
          </a:p>
        </p:txBody>
      </p:sp>
      <p:sp>
        <p:nvSpPr>
          <p:cNvPr id="2" name="Title 1"/>
          <p:cNvSpPr>
            <a:spLocks noGrp="1"/>
          </p:cNvSpPr>
          <p:nvPr>
            <p:ph type="title"/>
          </p:nvPr>
        </p:nvSpPr>
        <p:spPr>
          <a:xfrm>
            <a:off x="1257300" y="652243"/>
            <a:ext cx="7886700" cy="1325563"/>
          </a:xfrm>
        </p:spPr>
        <p:txBody>
          <a:bodyPr>
            <a:normAutofit/>
          </a:bodyPr>
          <a:lstStyle/>
          <a:p>
            <a:r>
              <a:rPr lang="en-US" sz="2800" b="1" dirty="0" err="1">
                <a:solidFill>
                  <a:srgbClr val="432B01"/>
                </a:solidFill>
                <a:latin typeface="+mn-lt"/>
              </a:rPr>
              <a:t>Cálculo</a:t>
            </a:r>
            <a:r>
              <a:rPr lang="en-US" sz="2800" b="1" dirty="0">
                <a:solidFill>
                  <a:srgbClr val="432B01"/>
                </a:solidFill>
                <a:latin typeface="+mn-lt"/>
              </a:rPr>
              <a:t> de </a:t>
            </a:r>
            <a:r>
              <a:rPr lang="en-US" sz="2800" b="1" dirty="0" err="1">
                <a:solidFill>
                  <a:srgbClr val="432B01"/>
                </a:solidFill>
                <a:latin typeface="+mn-lt"/>
              </a:rPr>
              <a:t>densidad</a:t>
            </a:r>
            <a:r>
              <a:rPr lang="en-US" sz="2800" b="1" dirty="0">
                <a:solidFill>
                  <a:srgbClr val="432B01"/>
                </a:solidFill>
                <a:latin typeface="+mn-lt"/>
              </a:rPr>
              <a:t> </a:t>
            </a:r>
            <a:r>
              <a:rPr lang="en-US" sz="2800" b="1" dirty="0" err="1">
                <a:solidFill>
                  <a:srgbClr val="432B01"/>
                </a:solidFill>
                <a:latin typeface="+mn-lt"/>
              </a:rPr>
              <a:t>aparente</a:t>
            </a:r>
            <a:endParaRPr lang="en-US" sz="2800" b="1" dirty="0">
              <a:solidFill>
                <a:srgbClr val="432B01"/>
              </a:solidFill>
              <a:latin typeface="+mn-lt"/>
            </a:endParaRPr>
          </a:p>
        </p:txBody>
      </p:sp>
      <p:sp>
        <p:nvSpPr>
          <p:cNvPr id="8" name="Content Placeholder 7"/>
          <p:cNvSpPr>
            <a:spLocks noGrp="1"/>
          </p:cNvSpPr>
          <p:nvPr>
            <p:ph sz="half" idx="1"/>
          </p:nvPr>
        </p:nvSpPr>
        <p:spPr>
          <a:xfrm>
            <a:off x="1284187" y="1747566"/>
            <a:ext cx="7634404" cy="860122"/>
          </a:xfrm>
        </p:spPr>
        <p:txBody>
          <a:bodyPr>
            <a:normAutofit/>
          </a:bodyPr>
          <a:lstStyle/>
          <a:p>
            <a:pPr marL="0" indent="0">
              <a:buNone/>
            </a:pPr>
            <a:r>
              <a:rPr lang="es-ES" sz="1800" dirty="0"/>
              <a:t>La Guía de campo GLOBE proporciona un cuadro para ayudarlo a mantener sus datos organizados, para que pueda ingresar los valores correctos en la fórmula y calcular la densidad aparente.</a:t>
            </a:r>
            <a:endParaRPr lang="en-US" sz="1800" dirty="0"/>
          </a:p>
        </p:txBody>
      </p:sp>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2983844535"/>
                  </p:ext>
                </p:extLst>
              </p:nvPr>
            </p:nvGraphicFramePr>
            <p:xfrm>
              <a:off x="1671780" y="2607688"/>
              <a:ext cx="6568241" cy="4080066"/>
            </p:xfrm>
            <a:graphic>
              <a:graphicData uri="http://schemas.openxmlformats.org/drawingml/2006/table">
                <a:tbl>
                  <a:tblPr firstRow="1" bandRow="1">
                    <a:tableStyleId>{5940675A-B579-460E-94D1-54222C63F5DA}</a:tableStyleId>
                  </a:tblPr>
                  <a:tblGrid>
                    <a:gridCol w="387929">
                      <a:extLst>
                        <a:ext uri="{9D8B030D-6E8A-4147-A177-3AD203B41FA5}">
                          <a16:colId xmlns:a16="http://schemas.microsoft.com/office/drawing/2014/main" val="2531408012"/>
                        </a:ext>
                      </a:extLst>
                    </a:gridCol>
                    <a:gridCol w="3260436">
                      <a:extLst>
                        <a:ext uri="{9D8B030D-6E8A-4147-A177-3AD203B41FA5}">
                          <a16:colId xmlns:a16="http://schemas.microsoft.com/office/drawing/2014/main" val="3926833659"/>
                        </a:ext>
                      </a:extLst>
                    </a:gridCol>
                    <a:gridCol w="973292">
                      <a:extLst>
                        <a:ext uri="{9D8B030D-6E8A-4147-A177-3AD203B41FA5}">
                          <a16:colId xmlns:a16="http://schemas.microsoft.com/office/drawing/2014/main" val="2936814217"/>
                        </a:ext>
                      </a:extLst>
                    </a:gridCol>
                    <a:gridCol w="973292">
                      <a:extLst>
                        <a:ext uri="{9D8B030D-6E8A-4147-A177-3AD203B41FA5}">
                          <a16:colId xmlns:a16="http://schemas.microsoft.com/office/drawing/2014/main" val="145556183"/>
                        </a:ext>
                      </a:extLst>
                    </a:gridCol>
                    <a:gridCol w="973292">
                      <a:extLst>
                        <a:ext uri="{9D8B030D-6E8A-4147-A177-3AD203B41FA5}">
                          <a16:colId xmlns:a16="http://schemas.microsoft.com/office/drawing/2014/main" val="697555097"/>
                        </a:ext>
                      </a:extLst>
                    </a:gridCol>
                  </a:tblGrid>
                  <a:tr h="0">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gridSpan="3">
                      <a:txBody>
                        <a:bodyPr/>
                        <a:lstStyle/>
                        <a:p>
                          <a:pPr algn="ctr"/>
                          <a:r>
                            <a:rPr lang="es-AR" sz="1400" dirty="0" smtClean="0"/>
                            <a:t>Número</a:t>
                          </a:r>
                          <a:r>
                            <a:rPr lang="es-AR" sz="1400" baseline="0" dirty="0" smtClean="0"/>
                            <a:t> de muestra</a:t>
                          </a:r>
                          <a:endParaRPr lang="es-AR" sz="1400" dirty="0">
                            <a:latin typeface="Times New Roman" panose="02020603050405020304" pitchFamily="18" charset="0"/>
                            <a:cs typeface="Times New Roman" panose="02020603050405020304" pitchFamily="18" charset="0"/>
                          </a:endParaRPr>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3399260563"/>
                      </a:ext>
                    </a:extLst>
                  </a:tr>
                  <a:tr h="0">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1</a:t>
                          </a:r>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2</a:t>
                          </a:r>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3</a:t>
                          </a:r>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5590615"/>
                      </a:ext>
                    </a:extLst>
                  </a:tr>
                  <a:tr h="0">
                    <a:tc>
                      <a:txBody>
                        <a:bodyPr/>
                        <a:lstStyle/>
                        <a:p>
                          <a:pPr algn="ctr"/>
                          <a:r>
                            <a:rPr lang="es-AR" sz="1400" dirty="0" smtClean="0"/>
                            <a:t>A</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Contenedor #</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474278"/>
                      </a:ext>
                    </a:extLst>
                  </a:tr>
                  <a:tr h="0">
                    <a:tc>
                      <a:txBody>
                        <a:bodyPr/>
                        <a:lstStyle/>
                        <a:p>
                          <a:pPr algn="ctr"/>
                          <a:r>
                            <a:rPr lang="es-AR" sz="1400" dirty="0" smtClean="0"/>
                            <a:t>B</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ES" sz="1400" dirty="0" smtClean="0"/>
                            <a:t>Masa húmeda de suelo y recipiente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666091"/>
                      </a:ext>
                    </a:extLst>
                  </a:tr>
                  <a:tr h="0">
                    <a:tc>
                      <a:txBody>
                        <a:bodyPr/>
                        <a:lstStyle/>
                        <a:p>
                          <a:pPr algn="ctr"/>
                          <a:r>
                            <a:rPr lang="es-AR" sz="1400" dirty="0" smtClean="0"/>
                            <a:t>C</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ES" sz="1400" dirty="0" smtClean="0"/>
                            <a:t>Masa seca de suelo y recipiente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3576497"/>
                      </a:ext>
                    </a:extLst>
                  </a:tr>
                  <a:tr h="0">
                    <a:tc>
                      <a:txBody>
                        <a:bodyPr/>
                        <a:lstStyle/>
                        <a:p>
                          <a:pPr algn="ctr"/>
                          <a:r>
                            <a:rPr lang="es-AR" sz="1400" dirty="0" smtClean="0"/>
                            <a:t>D</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 del contenedor (</a:t>
                          </a:r>
                          <a:r>
                            <a:rPr lang="es-AR" sz="1400" dirty="0" err="1" smtClean="0"/>
                            <a:t>mL</a:t>
                          </a:r>
                          <a:r>
                            <a:rPr lang="es-AR" sz="140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1698453"/>
                      </a:ext>
                    </a:extLst>
                  </a:tr>
                  <a:tr h="0">
                    <a:tc>
                      <a:txBody>
                        <a:bodyPr/>
                        <a:lstStyle/>
                        <a:p>
                          <a:pPr algn="ctr"/>
                          <a:r>
                            <a:rPr lang="es-AR" sz="1400" dirty="0" smtClean="0"/>
                            <a:t>E</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del contenedor</a:t>
                          </a:r>
                          <a:r>
                            <a:rPr lang="es-AR" sz="1400" baseline="0" dirty="0" smtClean="0"/>
                            <a:t>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5181723"/>
                      </a:ext>
                    </a:extLst>
                  </a:tr>
                  <a:tr h="0">
                    <a:tc>
                      <a:txBody>
                        <a:bodyPr/>
                        <a:lstStyle/>
                        <a:p>
                          <a:pPr algn="ctr"/>
                          <a:r>
                            <a:rPr lang="es-AR" sz="1400" dirty="0" smtClean="0"/>
                            <a:t>F</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 las rocas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3200154"/>
                      </a:ext>
                    </a:extLst>
                  </a:tr>
                  <a:tr h="0">
                    <a:tc>
                      <a:txBody>
                        <a:bodyPr/>
                        <a:lstStyle/>
                        <a:p>
                          <a:pPr algn="ctr"/>
                          <a:r>
                            <a:rPr lang="es-AR" sz="1400" dirty="0" smtClean="0"/>
                            <a:t>G</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 del agua sin las rocas (</a:t>
                          </a:r>
                          <a:r>
                            <a:rPr lang="es-AR" sz="1400" dirty="0" err="1" smtClean="0"/>
                            <a:t>mL</a:t>
                          </a:r>
                          <a:r>
                            <a:rPr lang="es-AR" sz="140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3177385"/>
                      </a:ext>
                    </a:extLst>
                  </a:tr>
                  <a:tr h="0">
                    <a:tc>
                      <a:txBody>
                        <a:bodyPr/>
                        <a:lstStyle/>
                        <a:p>
                          <a:pPr algn="ctr"/>
                          <a:r>
                            <a:rPr lang="es-AR" sz="1400" dirty="0" smtClean="0"/>
                            <a:t>H</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a:t>
                          </a:r>
                          <a:r>
                            <a:rPr lang="es-AR" sz="1400" baseline="0" dirty="0" smtClean="0"/>
                            <a:t> del agua con las rocas (</a:t>
                          </a:r>
                          <a:r>
                            <a:rPr lang="es-AR" sz="1400" baseline="0" dirty="0" err="1" smtClean="0"/>
                            <a:t>mL</a:t>
                          </a:r>
                          <a:r>
                            <a:rPr lang="es-AR" sz="1400" baseline="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2926193"/>
                      </a:ext>
                    </a:extLst>
                  </a:tr>
                  <a:tr h="0">
                    <a:tc>
                      <a:txBody>
                        <a:bodyPr/>
                        <a:lstStyle/>
                        <a:p>
                          <a:pPr algn="ctr"/>
                          <a:r>
                            <a:rPr lang="es-AR" sz="1400" dirty="0" smtClean="0"/>
                            <a:t>I</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del suelo seco (g) =</a:t>
                          </a:r>
                          <a:r>
                            <a:rPr lang="es-AR" sz="1400" baseline="0" dirty="0" smtClean="0"/>
                            <a:t> C-E</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0501816"/>
                      </a:ext>
                    </a:extLst>
                  </a:tr>
                  <a:tr h="0">
                    <a:tc>
                      <a:txBody>
                        <a:bodyPr/>
                        <a:lstStyle/>
                        <a:p>
                          <a:pPr algn="ctr"/>
                          <a:r>
                            <a:rPr lang="es-AR" sz="1400" dirty="0" smtClean="0"/>
                            <a:t>J</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a:t>
                          </a:r>
                          <a:r>
                            <a:rPr lang="es-AR" sz="1400" baseline="0" dirty="0" smtClean="0"/>
                            <a:t> de las rocas (</a:t>
                          </a:r>
                          <a:r>
                            <a:rPr lang="es-AR" sz="1400" baseline="0" dirty="0" err="1" smtClean="0"/>
                            <a:t>mL</a:t>
                          </a:r>
                          <a:r>
                            <a:rPr lang="es-AR" sz="1400" baseline="0" dirty="0" smtClean="0"/>
                            <a:t> o cm</a:t>
                          </a:r>
                          <a:r>
                            <a:rPr lang="es-AR" sz="1400" baseline="30000" dirty="0" smtClean="0"/>
                            <a:t>3</a:t>
                          </a:r>
                          <a:r>
                            <a:rPr lang="es-AR" sz="1400" baseline="0" dirty="0" smtClean="0"/>
                            <a:t>) = H-G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8123963"/>
                      </a:ext>
                    </a:extLst>
                  </a:tr>
                  <a:tr h="0">
                    <a:tc>
                      <a:txBody>
                        <a:bodyPr/>
                        <a:lstStyle/>
                        <a:p>
                          <a:pPr algn="ctr"/>
                          <a:r>
                            <a:rPr lang="es-AR" sz="1400" dirty="0" smtClean="0"/>
                            <a:t>K</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Densidad</a:t>
                          </a:r>
                          <a:r>
                            <a:rPr lang="es-AR" sz="1400" baseline="0" dirty="0" smtClean="0"/>
                            <a:t> a granel (g/</a:t>
                          </a:r>
                          <a:r>
                            <a:rPr lang="es-AR" sz="1400" baseline="0" dirty="0" err="1" smtClean="0"/>
                            <a:t>mL</a:t>
                          </a:r>
                          <a:r>
                            <a:rPr lang="es-AR" sz="1400" baseline="0" dirty="0" smtClean="0"/>
                            <a:t> o g/cm</a:t>
                          </a:r>
                          <a:r>
                            <a:rPr lang="es-AR" sz="1400" baseline="30000" dirty="0" smtClean="0"/>
                            <a:t>3</a:t>
                          </a:r>
                          <a:r>
                            <a:rPr lang="es-AR" sz="1400" baseline="0" dirty="0" smtClean="0"/>
                            <a:t>) = </a:t>
                          </a:r>
                          <a14:m>
                            <m:oMath xmlns:m="http://schemas.openxmlformats.org/officeDocument/2006/math">
                              <m:f>
                                <m:fPr>
                                  <m:ctrlPr>
                                    <a:rPr lang="es-AR" sz="1400" baseline="0" smtClean="0"/>
                                  </m:ctrlPr>
                                </m:fPr>
                                <m:num>
                                  <m:r>
                                    <m:rPr>
                                      <m:sty m:val="p"/>
                                    </m:rPr>
                                    <a:rPr lang="es-AR" sz="1400" baseline="0" smtClean="0"/>
                                    <m:t>I</m:t>
                                  </m:r>
                                  <m:r>
                                    <a:rPr lang="es-AR" sz="1400" baseline="0" smtClean="0"/>
                                    <m:t>−</m:t>
                                  </m:r>
                                  <m:r>
                                    <m:rPr>
                                      <m:sty m:val="p"/>
                                    </m:rPr>
                                    <a:rPr lang="es-AR" sz="1400" baseline="0" smtClean="0"/>
                                    <m:t>F</m:t>
                                  </m:r>
                                </m:num>
                                <m:den>
                                  <m:r>
                                    <m:rPr>
                                      <m:sty m:val="p"/>
                                    </m:rPr>
                                    <a:rPr lang="es-AR" sz="1400" baseline="0" smtClean="0"/>
                                    <m:t>D</m:t>
                                  </m:r>
                                  <m:r>
                                    <a:rPr lang="es-AR" sz="1400" baseline="0" smtClean="0"/>
                                    <m:t>−</m:t>
                                  </m:r>
                                  <m:r>
                                    <m:rPr>
                                      <m:sty m:val="p"/>
                                    </m:rPr>
                                    <a:rPr lang="es-AR" sz="1400" baseline="0" smtClean="0"/>
                                    <m:t>J</m:t>
                                  </m:r>
                                </m:den>
                              </m:f>
                            </m:oMath>
                          </a14:m>
                          <a:endParaRPr lang="es-AR" sz="1400" i="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6898870"/>
                      </a:ext>
                    </a:extLst>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2983844535"/>
                  </p:ext>
                </p:extLst>
              </p:nvPr>
            </p:nvGraphicFramePr>
            <p:xfrm>
              <a:off x="1671780" y="2607688"/>
              <a:ext cx="6568241" cy="4080066"/>
            </p:xfrm>
            <a:graphic>
              <a:graphicData uri="http://schemas.openxmlformats.org/drawingml/2006/table">
                <a:tbl>
                  <a:tblPr firstRow="1" bandRow="1">
                    <a:tableStyleId>{5940675A-B579-460E-94D1-54222C63F5DA}</a:tableStyleId>
                  </a:tblPr>
                  <a:tblGrid>
                    <a:gridCol w="387929">
                      <a:extLst>
                        <a:ext uri="{9D8B030D-6E8A-4147-A177-3AD203B41FA5}">
                          <a16:colId xmlns:a16="http://schemas.microsoft.com/office/drawing/2014/main" val="2531408012"/>
                        </a:ext>
                      </a:extLst>
                    </a:gridCol>
                    <a:gridCol w="3260436">
                      <a:extLst>
                        <a:ext uri="{9D8B030D-6E8A-4147-A177-3AD203B41FA5}">
                          <a16:colId xmlns:a16="http://schemas.microsoft.com/office/drawing/2014/main" val="3926833659"/>
                        </a:ext>
                      </a:extLst>
                    </a:gridCol>
                    <a:gridCol w="973292">
                      <a:extLst>
                        <a:ext uri="{9D8B030D-6E8A-4147-A177-3AD203B41FA5}">
                          <a16:colId xmlns:a16="http://schemas.microsoft.com/office/drawing/2014/main" val="2936814217"/>
                        </a:ext>
                      </a:extLst>
                    </a:gridCol>
                    <a:gridCol w="973292">
                      <a:extLst>
                        <a:ext uri="{9D8B030D-6E8A-4147-A177-3AD203B41FA5}">
                          <a16:colId xmlns:a16="http://schemas.microsoft.com/office/drawing/2014/main" val="145556183"/>
                        </a:ext>
                      </a:extLst>
                    </a:gridCol>
                    <a:gridCol w="973292">
                      <a:extLst>
                        <a:ext uri="{9D8B030D-6E8A-4147-A177-3AD203B41FA5}">
                          <a16:colId xmlns:a16="http://schemas.microsoft.com/office/drawing/2014/main" val="697555097"/>
                        </a:ext>
                      </a:extLst>
                    </a:gridCol>
                  </a:tblGrid>
                  <a:tr h="304800">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gridSpan="3">
                      <a:txBody>
                        <a:bodyPr/>
                        <a:lstStyle/>
                        <a:p>
                          <a:pPr algn="ctr"/>
                          <a:r>
                            <a:rPr lang="es-AR" sz="1400" dirty="0" smtClean="0"/>
                            <a:t>Número</a:t>
                          </a:r>
                          <a:r>
                            <a:rPr lang="es-AR" sz="1400" baseline="0" dirty="0" smtClean="0"/>
                            <a:t> de muestra</a:t>
                          </a:r>
                          <a:endParaRPr lang="es-AR" sz="1400" dirty="0">
                            <a:latin typeface="Times New Roman" panose="02020603050405020304" pitchFamily="18" charset="0"/>
                            <a:cs typeface="Times New Roman" panose="02020603050405020304" pitchFamily="18" charset="0"/>
                          </a:endParaRPr>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3399260563"/>
                      </a:ext>
                    </a:extLst>
                  </a:tr>
                  <a:tr h="304800">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1</a:t>
                          </a:r>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2</a:t>
                          </a:r>
                          <a:endParaRPr lang="es-AR" sz="1400" dirty="0">
                            <a:latin typeface="Times New Roman" panose="02020603050405020304" pitchFamily="18" charset="0"/>
                            <a:cs typeface="Times New Roman" panose="02020603050405020304" pitchFamily="18" charset="0"/>
                          </a:endParaRPr>
                        </a:p>
                      </a:txBody>
                      <a:tcPr/>
                    </a:tc>
                    <a:tc>
                      <a:txBody>
                        <a:bodyPr/>
                        <a:lstStyle/>
                        <a:p>
                          <a:pPr algn="ctr"/>
                          <a:r>
                            <a:rPr lang="es-AR" sz="1400" dirty="0" smtClean="0"/>
                            <a:t>3</a:t>
                          </a:r>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5590615"/>
                      </a:ext>
                    </a:extLst>
                  </a:tr>
                  <a:tr h="304800">
                    <a:tc>
                      <a:txBody>
                        <a:bodyPr/>
                        <a:lstStyle/>
                        <a:p>
                          <a:pPr algn="ctr"/>
                          <a:r>
                            <a:rPr lang="es-AR" sz="1400" dirty="0" smtClean="0"/>
                            <a:t>A</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Contenedor #</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474278"/>
                      </a:ext>
                    </a:extLst>
                  </a:tr>
                  <a:tr h="304800">
                    <a:tc>
                      <a:txBody>
                        <a:bodyPr/>
                        <a:lstStyle/>
                        <a:p>
                          <a:pPr algn="ctr"/>
                          <a:r>
                            <a:rPr lang="es-AR" sz="1400" dirty="0" smtClean="0"/>
                            <a:t>B</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ES" sz="1400" dirty="0" smtClean="0"/>
                            <a:t>Masa húmeda de suelo y recipiente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666091"/>
                      </a:ext>
                    </a:extLst>
                  </a:tr>
                  <a:tr h="304800">
                    <a:tc>
                      <a:txBody>
                        <a:bodyPr/>
                        <a:lstStyle/>
                        <a:p>
                          <a:pPr algn="ctr"/>
                          <a:r>
                            <a:rPr lang="es-AR" sz="1400" dirty="0" smtClean="0"/>
                            <a:t>C</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ES" sz="1400" dirty="0" smtClean="0"/>
                            <a:t>Masa seca de suelo y recipiente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3576497"/>
                      </a:ext>
                    </a:extLst>
                  </a:tr>
                  <a:tr h="304800">
                    <a:tc>
                      <a:txBody>
                        <a:bodyPr/>
                        <a:lstStyle/>
                        <a:p>
                          <a:pPr algn="ctr"/>
                          <a:r>
                            <a:rPr lang="es-AR" sz="1400" dirty="0" smtClean="0"/>
                            <a:t>D</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 del contenedor (</a:t>
                          </a:r>
                          <a:r>
                            <a:rPr lang="es-AR" sz="1400" dirty="0" err="1" smtClean="0"/>
                            <a:t>mL</a:t>
                          </a:r>
                          <a:r>
                            <a:rPr lang="es-AR" sz="140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1698453"/>
                      </a:ext>
                    </a:extLst>
                  </a:tr>
                  <a:tr h="304800">
                    <a:tc>
                      <a:txBody>
                        <a:bodyPr/>
                        <a:lstStyle/>
                        <a:p>
                          <a:pPr algn="ctr"/>
                          <a:r>
                            <a:rPr lang="es-AR" sz="1400" dirty="0" smtClean="0"/>
                            <a:t>E</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del contenedor</a:t>
                          </a:r>
                          <a:r>
                            <a:rPr lang="es-AR" sz="1400" baseline="0" dirty="0" smtClean="0"/>
                            <a:t>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5181723"/>
                      </a:ext>
                    </a:extLst>
                  </a:tr>
                  <a:tr h="304800">
                    <a:tc>
                      <a:txBody>
                        <a:bodyPr/>
                        <a:lstStyle/>
                        <a:p>
                          <a:pPr algn="ctr"/>
                          <a:r>
                            <a:rPr lang="es-AR" sz="1400" dirty="0" smtClean="0"/>
                            <a:t>F</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 las rocas (g)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3200154"/>
                      </a:ext>
                    </a:extLst>
                  </a:tr>
                  <a:tr h="304800">
                    <a:tc>
                      <a:txBody>
                        <a:bodyPr/>
                        <a:lstStyle/>
                        <a:p>
                          <a:pPr algn="ctr"/>
                          <a:r>
                            <a:rPr lang="es-AR" sz="1400" dirty="0" smtClean="0"/>
                            <a:t>G</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 del agua sin las rocas (</a:t>
                          </a:r>
                          <a:r>
                            <a:rPr lang="es-AR" sz="1400" dirty="0" err="1" smtClean="0"/>
                            <a:t>mL</a:t>
                          </a:r>
                          <a:r>
                            <a:rPr lang="es-AR" sz="140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3177385"/>
                      </a:ext>
                    </a:extLst>
                  </a:tr>
                  <a:tr h="304800">
                    <a:tc>
                      <a:txBody>
                        <a:bodyPr/>
                        <a:lstStyle/>
                        <a:p>
                          <a:pPr algn="ctr"/>
                          <a:r>
                            <a:rPr lang="es-AR" sz="1400" dirty="0" smtClean="0"/>
                            <a:t>H</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a:t>
                          </a:r>
                          <a:r>
                            <a:rPr lang="es-AR" sz="1400" baseline="0" dirty="0" smtClean="0"/>
                            <a:t> del agua con las rocas (</a:t>
                          </a:r>
                          <a:r>
                            <a:rPr lang="es-AR" sz="1400" baseline="0" dirty="0" err="1" smtClean="0"/>
                            <a:t>mL</a:t>
                          </a:r>
                          <a:r>
                            <a:rPr lang="es-AR" sz="1400" baseline="0" dirty="0" smtClean="0"/>
                            <a:t>)</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2926193"/>
                      </a:ext>
                    </a:extLst>
                  </a:tr>
                  <a:tr h="304800">
                    <a:tc>
                      <a:txBody>
                        <a:bodyPr/>
                        <a:lstStyle/>
                        <a:p>
                          <a:pPr algn="ctr"/>
                          <a:r>
                            <a:rPr lang="es-AR" sz="1400" dirty="0" smtClean="0"/>
                            <a:t>I</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Masa del suelo seco (g) =</a:t>
                          </a:r>
                          <a:r>
                            <a:rPr lang="es-AR" sz="1400" baseline="0" dirty="0" smtClean="0"/>
                            <a:t> C-E</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0501816"/>
                      </a:ext>
                    </a:extLst>
                  </a:tr>
                  <a:tr h="304800">
                    <a:tc>
                      <a:txBody>
                        <a:bodyPr/>
                        <a:lstStyle/>
                        <a:p>
                          <a:pPr algn="ctr"/>
                          <a:r>
                            <a:rPr lang="es-AR" sz="1400" dirty="0" smtClean="0"/>
                            <a:t>J</a:t>
                          </a:r>
                          <a:endParaRPr lang="es-AR" sz="1400" dirty="0">
                            <a:latin typeface="Times New Roman" panose="02020603050405020304" pitchFamily="18" charset="0"/>
                            <a:cs typeface="Times New Roman" panose="02020603050405020304" pitchFamily="18" charset="0"/>
                          </a:endParaRPr>
                        </a:p>
                      </a:txBody>
                      <a:tcPr/>
                    </a:tc>
                    <a:tc>
                      <a:txBody>
                        <a:bodyPr/>
                        <a:lstStyle/>
                        <a:p>
                          <a:r>
                            <a:rPr lang="es-AR" sz="1400" dirty="0" smtClean="0"/>
                            <a:t>Volumen</a:t>
                          </a:r>
                          <a:r>
                            <a:rPr lang="es-AR" sz="1400" baseline="0" dirty="0" smtClean="0"/>
                            <a:t> de las rocas (</a:t>
                          </a:r>
                          <a:r>
                            <a:rPr lang="es-AR" sz="1400" baseline="0" dirty="0" err="1" smtClean="0"/>
                            <a:t>mL</a:t>
                          </a:r>
                          <a:r>
                            <a:rPr lang="es-AR" sz="1400" baseline="0" dirty="0" smtClean="0"/>
                            <a:t> o cm</a:t>
                          </a:r>
                          <a:r>
                            <a:rPr lang="es-AR" sz="1400" baseline="30000" dirty="0" smtClean="0"/>
                            <a:t>3</a:t>
                          </a:r>
                          <a:r>
                            <a:rPr lang="es-AR" sz="1400" baseline="0" dirty="0" smtClean="0"/>
                            <a:t>) = H-G</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8123963"/>
                      </a:ext>
                    </a:extLst>
                  </a:tr>
                  <a:tr h="422466">
                    <a:tc>
                      <a:txBody>
                        <a:bodyPr/>
                        <a:lstStyle/>
                        <a:p>
                          <a:pPr algn="ctr"/>
                          <a:r>
                            <a:rPr lang="es-AR" sz="1400" dirty="0" smtClean="0"/>
                            <a:t>K</a:t>
                          </a:r>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a:p>
                      </a:txBody>
                      <a:tcPr>
                        <a:blipFill>
                          <a:blip r:embed="rId2"/>
                          <a:stretch>
                            <a:fillRect l="-12150" t="-873913" r="-89907" b="-2899"/>
                          </a:stretch>
                        </a:blipFill>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tc>
                      <a:txBody>
                        <a:bodyPr/>
                        <a:lstStyle/>
                        <a:p>
                          <a:endParaRPr lang="es-A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6898870"/>
                      </a:ext>
                    </a:extLst>
                  </a:tr>
                </a:tbl>
              </a:graphicData>
            </a:graphic>
          </p:graphicFrame>
        </mc:Fallback>
      </mc:AlternateContent>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chemeClr val="bg1"/>
                </a:solidFill>
              </a:rPr>
              <a:t>F. Cómo calcular la densidad aparente</a:t>
            </a:r>
            <a:endParaRPr lang="es-AR" sz="1300" b="1" dirty="0">
              <a:solidFill>
                <a:schemeClr val="bg1"/>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22873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23</a:t>
            </a:fld>
            <a:endParaRPr lang="en-US" dirty="0"/>
          </a:p>
        </p:txBody>
      </p:sp>
      <p:sp>
        <p:nvSpPr>
          <p:cNvPr id="2" name="Title 1"/>
          <p:cNvSpPr>
            <a:spLocks noGrp="1"/>
          </p:cNvSpPr>
          <p:nvPr>
            <p:ph type="title"/>
          </p:nvPr>
        </p:nvSpPr>
        <p:spPr>
          <a:xfrm>
            <a:off x="1386639" y="1192940"/>
            <a:ext cx="7517216" cy="666584"/>
          </a:xfrm>
        </p:spPr>
        <p:txBody>
          <a:bodyPr>
            <a:normAutofit/>
          </a:bodyPr>
          <a:lstStyle/>
          <a:p>
            <a:r>
              <a:rPr lang="en-US" sz="2800" b="1" dirty="0">
                <a:solidFill>
                  <a:srgbClr val="432B01"/>
                </a:solidFill>
                <a:latin typeface="+mn-lt"/>
              </a:rPr>
              <a:t>Entrada de </a:t>
            </a:r>
            <a:r>
              <a:rPr lang="en-US" sz="2800" b="1" dirty="0" err="1">
                <a:solidFill>
                  <a:srgbClr val="432B01"/>
                </a:solidFill>
                <a:latin typeface="+mn-lt"/>
              </a:rPr>
              <a:t>datos</a:t>
            </a:r>
            <a:r>
              <a:rPr lang="en-US" sz="2800" b="1" dirty="0">
                <a:solidFill>
                  <a:srgbClr val="432B01"/>
                </a:solidFill>
                <a:latin typeface="+mn-lt"/>
              </a:rPr>
              <a:t> de </a:t>
            </a:r>
            <a:r>
              <a:rPr lang="en-US" sz="2800" b="1" dirty="0" err="1">
                <a:solidFill>
                  <a:srgbClr val="432B01"/>
                </a:solidFill>
                <a:latin typeface="+mn-lt"/>
              </a:rPr>
              <a:t>densidad</a:t>
            </a:r>
            <a:r>
              <a:rPr lang="en-US" sz="2800" b="1" dirty="0">
                <a:solidFill>
                  <a:srgbClr val="432B01"/>
                </a:solidFill>
                <a:latin typeface="+mn-lt"/>
              </a:rPr>
              <a:t> a </a:t>
            </a:r>
            <a:r>
              <a:rPr lang="en-US" sz="2800" b="1" dirty="0" err="1">
                <a:solidFill>
                  <a:srgbClr val="432B01"/>
                </a:solidFill>
                <a:latin typeface="+mn-lt"/>
              </a:rPr>
              <a:t>granel</a:t>
            </a:r>
            <a:endParaRPr lang="en-US" sz="2800" dirty="0">
              <a:solidFill>
                <a:srgbClr val="432B01"/>
              </a:solidFill>
              <a:latin typeface="+mn-lt"/>
            </a:endParaRPr>
          </a:p>
        </p:txBody>
      </p:sp>
      <p:pic>
        <p:nvPicPr>
          <p:cNvPr id="8" name="Content Placeholder 7" descr="Screenshot of GLOBE data entry. Navigate to Soil Caracterization and select &quot;Soil Bulk Density&quot; and &quot;new observation&quo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9774" y="2849030"/>
            <a:ext cx="6785457" cy="2559311"/>
          </a:xfrm>
        </p:spPr>
      </p:pic>
      <p:sp>
        <p:nvSpPr>
          <p:cNvPr id="3" name="Content Placeholder 2"/>
          <p:cNvSpPr>
            <a:spLocks noGrp="1"/>
          </p:cNvSpPr>
          <p:nvPr>
            <p:ph sz="half" idx="1"/>
          </p:nvPr>
        </p:nvSpPr>
        <p:spPr>
          <a:xfrm>
            <a:off x="1386639" y="2026500"/>
            <a:ext cx="7344766" cy="3995899"/>
          </a:xfrm>
        </p:spPr>
        <p:txBody>
          <a:bodyPr>
            <a:normAutofit/>
          </a:bodyPr>
          <a:lstStyle/>
          <a:p>
            <a:r>
              <a:rPr lang="es-ES" sz="1800" dirty="0"/>
              <a:t>Seleccione "Entrada de datos en vivo". En Caracterización del suelo, haga clic en "Nueva observación".</a:t>
            </a:r>
          </a:p>
          <a:p>
            <a:r>
              <a:rPr lang="es-ES" sz="1800" dirty="0"/>
              <a:t>Esto abrirá la página de entrada de datos en el sitio web de GLOBE.</a:t>
            </a:r>
            <a:endParaRPr lang="en-US" sz="1800" dirty="0"/>
          </a:p>
        </p:txBody>
      </p:sp>
      <p:sp>
        <p:nvSpPr>
          <p:cNvPr id="12" name="CuadroTexto 11"/>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chemeClr val="bg1"/>
                </a:solidFill>
              </a:rPr>
              <a:t>G. Cómo reportar sus datos a GLOBE</a:t>
            </a:r>
            <a:endParaRPr lang="es-AR" sz="1300" b="1" dirty="0">
              <a:solidFill>
                <a:schemeClr val="bg1"/>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09359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467375" y="2304278"/>
            <a:ext cx="6523285" cy="4157832"/>
          </a:xfrm>
          <a:prstGeom prst="rect">
            <a:avLst/>
          </a:prstGeom>
        </p:spPr>
      </p:pic>
      <p:sp>
        <p:nvSpPr>
          <p:cNvPr id="11" name="Slide Number Placeholder 10"/>
          <p:cNvSpPr>
            <a:spLocks noGrp="1"/>
          </p:cNvSpPr>
          <p:nvPr>
            <p:ph type="sldNum" sz="quarter" idx="12"/>
          </p:nvPr>
        </p:nvSpPr>
        <p:spPr/>
        <p:txBody>
          <a:bodyPr/>
          <a:lstStyle/>
          <a:p>
            <a:fld id="{6DFDAA85-E8A1-3440-BC14-D9C7CD2B27D7}" type="slidenum">
              <a:rPr lang="en-US" smtClean="0"/>
              <a:t>24</a:t>
            </a:fld>
            <a:endParaRPr lang="en-US" dirty="0"/>
          </a:p>
        </p:txBody>
      </p:sp>
      <p:sp>
        <p:nvSpPr>
          <p:cNvPr id="2" name="Title 1"/>
          <p:cNvSpPr>
            <a:spLocks noGrp="1"/>
          </p:cNvSpPr>
          <p:nvPr>
            <p:ph type="title"/>
          </p:nvPr>
        </p:nvSpPr>
        <p:spPr>
          <a:xfrm>
            <a:off x="1386637" y="1004478"/>
            <a:ext cx="7581872" cy="953631"/>
          </a:xfrm>
        </p:spPr>
        <p:txBody>
          <a:bodyPr>
            <a:normAutofit/>
          </a:bodyPr>
          <a:lstStyle/>
          <a:p>
            <a:r>
              <a:rPr lang="es-ES" sz="2800" b="1" dirty="0">
                <a:solidFill>
                  <a:srgbClr val="432B01"/>
                </a:solidFill>
                <a:latin typeface="+mn-lt"/>
              </a:rPr>
              <a:t>Ejemplo de entrada de datos de densidad aparente</a:t>
            </a:r>
            <a:endParaRPr lang="en-US" sz="2800" b="1" dirty="0">
              <a:solidFill>
                <a:srgbClr val="432B01"/>
              </a:solidFill>
              <a:latin typeface="+mn-lt"/>
            </a:endParaRPr>
          </a:p>
        </p:txBody>
      </p:sp>
      <p:sp>
        <p:nvSpPr>
          <p:cNvPr id="3" name="Content Placeholder 2" descr="Screenshot of GLOBE Data Entry. To enter additional data for the same horizon, and click &quot;add sample.&quot;  To enter data for a different horizon select that horizon and enter its data. "/>
          <p:cNvSpPr>
            <a:spLocks noGrp="1"/>
          </p:cNvSpPr>
          <p:nvPr>
            <p:ph sz="half" idx="1"/>
          </p:nvPr>
        </p:nvSpPr>
        <p:spPr>
          <a:xfrm>
            <a:off x="1386637" y="1940065"/>
            <a:ext cx="5270639" cy="469972"/>
          </a:xfrm>
        </p:spPr>
        <p:txBody>
          <a:bodyPr>
            <a:normAutofit fontScale="92500"/>
          </a:bodyPr>
          <a:lstStyle/>
          <a:p>
            <a:r>
              <a:rPr lang="es-ES" sz="1800" dirty="0"/>
              <a:t>Ingrese los datos de densidad aparente en esta página.</a:t>
            </a:r>
            <a:endParaRPr lang="en-US" sz="1800" dirty="0"/>
          </a:p>
        </p:txBody>
      </p:sp>
      <p:sp>
        <p:nvSpPr>
          <p:cNvPr id="4" name="CuadroTexto 3"/>
          <p:cNvSpPr txBox="1"/>
          <p:nvPr/>
        </p:nvSpPr>
        <p:spPr>
          <a:xfrm>
            <a:off x="5569527" y="3282486"/>
            <a:ext cx="2290618" cy="2308324"/>
          </a:xfrm>
          <a:prstGeom prst="rect">
            <a:avLst/>
          </a:prstGeom>
          <a:noFill/>
        </p:spPr>
        <p:txBody>
          <a:bodyPr wrap="square" rtlCol="0">
            <a:spAutoFit/>
          </a:bodyPr>
          <a:lstStyle/>
          <a:p>
            <a:r>
              <a:rPr lang="es-ES" sz="1600" dirty="0"/>
              <a:t>Para ingresar datos adicionales para el mismo horizonte, haga clic en "agregar simple</a:t>
            </a:r>
            <a:r>
              <a:rPr lang="es-ES" sz="1600" dirty="0" smtClean="0"/>
              <a:t>".</a:t>
            </a:r>
          </a:p>
          <a:p>
            <a:endParaRPr lang="es-ES" sz="1600" dirty="0"/>
          </a:p>
          <a:p>
            <a:r>
              <a:rPr lang="es-ES" sz="1600" dirty="0"/>
              <a:t>Para ingresar datos para un horizonte diferente, seleccione ese horizonte e ingrese sus datos.</a:t>
            </a:r>
            <a:endParaRPr lang="es-AR" sz="1600" dirty="0"/>
          </a:p>
        </p:txBody>
      </p:sp>
      <p:sp>
        <p:nvSpPr>
          <p:cNvPr id="12" name="CuadroTexto 11"/>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chemeClr val="bg1"/>
                </a:solidFill>
              </a:rPr>
              <a:t>G. Cómo reportar sus datos a GLOBE</a:t>
            </a:r>
            <a:endParaRPr lang="es-AR" sz="1300" b="1" dirty="0">
              <a:solidFill>
                <a:schemeClr val="bg1"/>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42729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contenido 17"/>
          <p:cNvPicPr>
            <a:picLocks noGrp="1" noChangeAspect="1"/>
          </p:cNvPicPr>
          <p:nvPr>
            <p:ph sz="half" idx="2"/>
          </p:nvPr>
        </p:nvPicPr>
        <p:blipFill>
          <a:blip r:embed="rId2"/>
          <a:stretch>
            <a:fillRect/>
          </a:stretch>
        </p:blipFill>
        <p:spPr>
          <a:xfrm>
            <a:off x="1946975" y="2056556"/>
            <a:ext cx="6226730" cy="4499116"/>
          </a:xfrm>
          <a:prstGeom prst="rect">
            <a:avLst/>
          </a:prstGeom>
        </p:spPr>
      </p:pic>
      <p:sp>
        <p:nvSpPr>
          <p:cNvPr id="11" name="Slide Number Placeholder 10"/>
          <p:cNvSpPr>
            <a:spLocks noGrp="1"/>
          </p:cNvSpPr>
          <p:nvPr>
            <p:ph type="sldNum" sz="quarter" idx="12"/>
          </p:nvPr>
        </p:nvSpPr>
        <p:spPr/>
        <p:txBody>
          <a:bodyPr/>
          <a:lstStyle/>
          <a:p>
            <a:fld id="{6DFDAA85-E8A1-3440-BC14-D9C7CD2B27D7}" type="slidenum">
              <a:rPr lang="en-US" smtClean="0"/>
              <a:t>25</a:t>
            </a:fld>
            <a:endParaRPr lang="en-US" dirty="0"/>
          </a:p>
        </p:txBody>
      </p:sp>
      <p:sp>
        <p:nvSpPr>
          <p:cNvPr id="2" name="Title 1"/>
          <p:cNvSpPr>
            <a:spLocks noGrp="1"/>
          </p:cNvSpPr>
          <p:nvPr>
            <p:ph type="title"/>
          </p:nvPr>
        </p:nvSpPr>
        <p:spPr>
          <a:xfrm>
            <a:off x="1386638" y="1004478"/>
            <a:ext cx="6630526" cy="636529"/>
          </a:xfrm>
        </p:spPr>
        <p:txBody>
          <a:bodyPr>
            <a:normAutofit/>
          </a:bodyPr>
          <a:lstStyle/>
          <a:p>
            <a:r>
              <a:rPr lang="en-US" sz="2800" b="1" dirty="0" err="1">
                <a:solidFill>
                  <a:srgbClr val="432B01"/>
                </a:solidFill>
                <a:latin typeface="+mn-lt"/>
              </a:rPr>
              <a:t>Enviar</a:t>
            </a:r>
            <a:r>
              <a:rPr lang="en-US" sz="2800" b="1" dirty="0">
                <a:solidFill>
                  <a:srgbClr val="432B01"/>
                </a:solidFill>
                <a:latin typeface="+mn-lt"/>
              </a:rPr>
              <a:t> </a:t>
            </a:r>
            <a:r>
              <a:rPr lang="en-US" sz="2800" b="1" dirty="0" err="1">
                <a:solidFill>
                  <a:srgbClr val="432B01"/>
                </a:solidFill>
                <a:latin typeface="+mn-lt"/>
              </a:rPr>
              <a:t>datos</a:t>
            </a:r>
            <a:endParaRPr lang="en-US" sz="2800" b="1" dirty="0">
              <a:solidFill>
                <a:srgbClr val="432B01"/>
              </a:solidFill>
              <a:latin typeface="+mn-lt"/>
            </a:endParaRPr>
          </a:p>
        </p:txBody>
      </p:sp>
      <p:sp>
        <p:nvSpPr>
          <p:cNvPr id="3" name="Content Placeholder 2"/>
          <p:cNvSpPr>
            <a:spLocks noGrp="1"/>
          </p:cNvSpPr>
          <p:nvPr>
            <p:ph sz="half" idx="1"/>
          </p:nvPr>
        </p:nvSpPr>
        <p:spPr>
          <a:xfrm>
            <a:off x="1386638" y="1671062"/>
            <a:ext cx="7249362" cy="355439"/>
          </a:xfrm>
        </p:spPr>
        <p:txBody>
          <a:bodyPr>
            <a:normAutofit/>
          </a:bodyPr>
          <a:lstStyle/>
          <a:p>
            <a:r>
              <a:rPr lang="es-ES" sz="1800" b="1" dirty="0"/>
              <a:t>Si sus datos se ingresaron correctamente, haga clic en Enviar datos.</a:t>
            </a:r>
            <a:endParaRPr lang="en-US" sz="1800" dirty="0"/>
          </a:p>
        </p:txBody>
      </p:sp>
      <p:sp>
        <p:nvSpPr>
          <p:cNvPr id="4" name="CuadroTexto 3"/>
          <p:cNvSpPr txBox="1"/>
          <p:nvPr/>
        </p:nvSpPr>
        <p:spPr>
          <a:xfrm>
            <a:off x="2094958" y="5949908"/>
            <a:ext cx="5956555" cy="523220"/>
          </a:xfrm>
          <a:prstGeom prst="rect">
            <a:avLst/>
          </a:prstGeom>
          <a:noFill/>
        </p:spPr>
        <p:txBody>
          <a:bodyPr wrap="square" rtlCol="0">
            <a:spAutoFit/>
          </a:bodyPr>
          <a:lstStyle/>
          <a:p>
            <a:r>
              <a:rPr lang="es-ES" sz="1400" b="1" dirty="0" smtClean="0">
                <a:solidFill>
                  <a:srgbClr val="FF0000"/>
                </a:solidFill>
              </a:rPr>
              <a:t>Si </a:t>
            </a:r>
            <a:r>
              <a:rPr lang="es-ES" sz="1400" b="1" dirty="0">
                <a:solidFill>
                  <a:srgbClr val="FF0000"/>
                </a:solidFill>
              </a:rPr>
              <a:t>no obtiene datos dentro de un cierto rango, comuníquese con </a:t>
            </a:r>
            <a:r>
              <a:rPr lang="es-ES" sz="1400" b="1" dirty="0" smtClean="0">
                <a:solidFill>
                  <a:srgbClr val="FF0000"/>
                </a:solidFill>
              </a:rPr>
              <a:t>el soporte de comunidad de GLOBE</a:t>
            </a:r>
            <a:endParaRPr lang="es-AR" sz="1400" b="1" dirty="0">
              <a:solidFill>
                <a:srgbClr val="FF0000"/>
              </a:solidFill>
            </a:endParaRPr>
          </a:p>
        </p:txBody>
      </p:sp>
      <p:sp>
        <p:nvSpPr>
          <p:cNvPr id="9" name="CuadroTexto 8"/>
          <p:cNvSpPr txBox="1"/>
          <p:nvPr/>
        </p:nvSpPr>
        <p:spPr>
          <a:xfrm>
            <a:off x="2069165" y="2292602"/>
            <a:ext cx="5982349" cy="338554"/>
          </a:xfrm>
          <a:prstGeom prst="rect">
            <a:avLst/>
          </a:prstGeom>
          <a:noFill/>
        </p:spPr>
        <p:txBody>
          <a:bodyPr wrap="square" rtlCol="0">
            <a:spAutoFit/>
          </a:bodyPr>
          <a:lstStyle/>
          <a:p>
            <a:pPr algn="ctr"/>
            <a:r>
              <a:rPr lang="es-ES" sz="1600" b="1" dirty="0"/>
              <a:t>Si sus datos se ingresaron correctamente, haga clic en Enviar datos</a:t>
            </a:r>
            <a:r>
              <a:rPr lang="es-ES" sz="1600" b="1" dirty="0" smtClean="0"/>
              <a:t>.</a:t>
            </a:r>
            <a:endParaRPr lang="es-ES" sz="1600" b="1" dirty="0"/>
          </a:p>
        </p:txBody>
      </p:sp>
      <p:sp>
        <p:nvSpPr>
          <p:cNvPr id="13" name="CuadroTexto 12"/>
          <p:cNvSpPr txBox="1"/>
          <p:nvPr/>
        </p:nvSpPr>
        <p:spPr>
          <a:xfrm>
            <a:off x="2212518" y="3683234"/>
            <a:ext cx="5909613" cy="523220"/>
          </a:xfrm>
          <a:prstGeom prst="rect">
            <a:avLst/>
          </a:prstGeom>
          <a:noFill/>
        </p:spPr>
        <p:txBody>
          <a:bodyPr wrap="square" rtlCol="0">
            <a:spAutoFit/>
          </a:bodyPr>
          <a:lstStyle>
            <a:defPPr>
              <a:defRPr lang="en-US"/>
            </a:defPPr>
            <a:lvl1pPr algn="ctr">
              <a:defRPr sz="1600" b="1"/>
            </a:lvl1pPr>
          </a:lstStyle>
          <a:p>
            <a:pPr algn="l"/>
            <a:r>
              <a:rPr lang="es-ES" sz="1400" b="0" dirty="0"/>
              <a:t>Si sus </a:t>
            </a:r>
            <a:r>
              <a:rPr lang="es-ES" sz="1400" b="0" dirty="0"/>
              <a:t>datos</a:t>
            </a:r>
            <a:r>
              <a:rPr lang="es-ES" sz="1400" b="0" dirty="0"/>
              <a:t> están dentro de los rangos apropiados para la densidad aparente, verá la imagen a continuación.</a:t>
            </a:r>
          </a:p>
        </p:txBody>
      </p:sp>
      <p:sp>
        <p:nvSpPr>
          <p:cNvPr id="14" name="CuadroTexto 13"/>
          <p:cNvSpPr txBox="1"/>
          <p:nvPr/>
        </p:nvSpPr>
        <p:spPr>
          <a:xfrm>
            <a:off x="2212519" y="4668920"/>
            <a:ext cx="5909613" cy="523220"/>
          </a:xfrm>
          <a:prstGeom prst="rect">
            <a:avLst/>
          </a:prstGeom>
          <a:noFill/>
        </p:spPr>
        <p:txBody>
          <a:bodyPr wrap="square" rtlCol="0">
            <a:spAutoFit/>
          </a:bodyPr>
          <a:lstStyle>
            <a:defPPr>
              <a:defRPr lang="en-US"/>
            </a:defPPr>
            <a:lvl1pPr algn="ctr">
              <a:defRPr sz="1600" b="1"/>
            </a:lvl1pPr>
          </a:lstStyle>
          <a:p>
            <a:pPr algn="l"/>
            <a:r>
              <a:rPr lang="es-ES" sz="1400" b="0" dirty="0" smtClean="0"/>
              <a:t>Si sus datos no están dentro del rango apropiado o tienen otros problemas, verá lo siguiente:</a:t>
            </a:r>
            <a:endParaRPr lang="es-ES" sz="1400" b="0" dirty="0"/>
          </a:p>
        </p:txBody>
      </p:sp>
      <p:sp>
        <p:nvSpPr>
          <p:cNvPr id="19" name="CuadroTexto 18"/>
          <p:cNvSpPr txBox="1"/>
          <p:nvPr/>
        </p:nvSpPr>
        <p:spPr>
          <a:xfrm>
            <a:off x="2094958" y="5642131"/>
            <a:ext cx="5956556" cy="307777"/>
          </a:xfrm>
          <a:prstGeom prst="rect">
            <a:avLst/>
          </a:prstGeom>
          <a:noFill/>
        </p:spPr>
        <p:txBody>
          <a:bodyPr wrap="square" rtlCol="0">
            <a:spAutoFit/>
          </a:bodyPr>
          <a:lstStyle/>
          <a:p>
            <a:r>
              <a:rPr lang="es-ES" sz="1400" dirty="0" smtClean="0"/>
              <a:t>Corrija </a:t>
            </a:r>
            <a:r>
              <a:rPr lang="es-ES" sz="1400" dirty="0"/>
              <a:t>los errores que se detallan en la página y vuelva a enviar sus datos</a:t>
            </a:r>
            <a:r>
              <a:rPr lang="es-ES" sz="1400" dirty="0" smtClean="0"/>
              <a:t>.</a:t>
            </a:r>
            <a:endParaRPr lang="es-ES" sz="1400" dirty="0"/>
          </a:p>
        </p:txBody>
      </p:sp>
      <p:sp>
        <p:nvSpPr>
          <p:cNvPr id="20" name="CuadroTexto 1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chemeClr val="bg1"/>
                </a:solidFill>
              </a:rPr>
              <a:t>G. Cómo reportar sus datos a GLOBE</a:t>
            </a:r>
            <a:endParaRPr lang="es-AR" sz="1300" b="1" dirty="0">
              <a:solidFill>
                <a:schemeClr val="bg1"/>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17986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26</a:t>
            </a:fld>
            <a:endParaRPr lang="en-US" dirty="0"/>
          </a:p>
        </p:txBody>
      </p:sp>
      <p:sp>
        <p:nvSpPr>
          <p:cNvPr id="2" name="Title 1"/>
          <p:cNvSpPr>
            <a:spLocks noGrp="1"/>
          </p:cNvSpPr>
          <p:nvPr>
            <p:ph type="title"/>
          </p:nvPr>
        </p:nvSpPr>
        <p:spPr>
          <a:xfrm>
            <a:off x="1414517" y="663845"/>
            <a:ext cx="7886700" cy="1325563"/>
          </a:xfrm>
        </p:spPr>
        <p:txBody>
          <a:bodyPr>
            <a:normAutofit/>
          </a:bodyPr>
          <a:lstStyle/>
          <a:p>
            <a:r>
              <a:rPr lang="es-ES" sz="2800" b="1" dirty="0">
                <a:solidFill>
                  <a:srgbClr val="432B01"/>
                </a:solidFill>
                <a:latin typeface="+mn-lt"/>
              </a:rPr>
              <a:t>Visualización de datos de densidad masiva</a:t>
            </a:r>
            <a:endParaRPr lang="en-US" sz="2800" b="1" dirty="0">
              <a:solidFill>
                <a:srgbClr val="432B01"/>
              </a:solidFill>
              <a:latin typeface="+mn-lt"/>
            </a:endParaRPr>
          </a:p>
        </p:txBody>
      </p:sp>
      <p:sp>
        <p:nvSpPr>
          <p:cNvPr id="3" name="Content Placeholder 2"/>
          <p:cNvSpPr>
            <a:spLocks noGrp="1"/>
          </p:cNvSpPr>
          <p:nvPr>
            <p:ph sz="half" idx="1"/>
          </p:nvPr>
        </p:nvSpPr>
        <p:spPr>
          <a:xfrm>
            <a:off x="1500498" y="1658133"/>
            <a:ext cx="6327657" cy="4351338"/>
          </a:xfrm>
        </p:spPr>
        <p:txBody>
          <a:bodyPr>
            <a:normAutofit/>
          </a:bodyPr>
          <a:lstStyle/>
          <a:p>
            <a:r>
              <a:rPr lang="es-ES" sz="1800" dirty="0">
                <a:solidFill>
                  <a:srgbClr val="000000"/>
                </a:solidFill>
              </a:rPr>
              <a:t>La visualización para el primer horizonte muestra los valores de densidad aparente</a:t>
            </a:r>
            <a:endParaRPr lang="en-US" sz="1800" dirty="0"/>
          </a:p>
        </p:txBody>
      </p:sp>
      <p:pic>
        <p:nvPicPr>
          <p:cNvPr id="7" name="Picture 3" descr="Screenshot, Map interface, GLOBE Visualization System. Icons indicate locations where samples have been tak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19796" y="2187394"/>
            <a:ext cx="5496847" cy="42862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CuadroTexto 8"/>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9804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llustration of two hands holding a a handful of soil."/>
          <p:cNvPicPr>
            <a:picLocks noGrp="1" noChangeAspect="1"/>
          </p:cNvPicPr>
          <p:nvPr>
            <p:ph sz="half" idx="2"/>
          </p:nvPr>
        </p:nvPicPr>
        <p:blipFill rotWithShape="1">
          <a:blip r:embed="rId2">
            <a:alphaModFix amt="20000"/>
            <a:extLst>
              <a:ext uri="{28A0092B-C50C-407E-A947-70E740481C1C}">
                <a14:useLocalDpi xmlns:a14="http://schemas.microsoft.com/office/drawing/2010/main" val="0"/>
              </a:ext>
            </a:extLst>
          </a:blip>
          <a:srcRect l="9916" t="247"/>
          <a:stretch/>
        </p:blipFill>
        <p:spPr>
          <a:xfrm>
            <a:off x="1173018" y="932873"/>
            <a:ext cx="7970982" cy="5925127"/>
          </a:xfrm>
          <a:prstGeom prst="rect">
            <a:avLst/>
          </a:prstGeom>
        </p:spPr>
      </p:pic>
      <p:sp>
        <p:nvSpPr>
          <p:cNvPr id="10" name="Slide Number Placeholder 9"/>
          <p:cNvSpPr>
            <a:spLocks noGrp="1"/>
          </p:cNvSpPr>
          <p:nvPr>
            <p:ph type="sldNum" sz="quarter" idx="12"/>
          </p:nvPr>
        </p:nvSpPr>
        <p:spPr/>
        <p:txBody>
          <a:bodyPr/>
          <a:lstStyle/>
          <a:p>
            <a:fld id="{6DFDAA85-E8A1-3440-BC14-D9C7CD2B27D7}" type="slidenum">
              <a:rPr lang="en-US" smtClean="0"/>
              <a:t>27</a:t>
            </a:fld>
            <a:endParaRPr lang="en-US" dirty="0"/>
          </a:p>
        </p:txBody>
      </p:sp>
      <p:sp>
        <p:nvSpPr>
          <p:cNvPr id="2" name="Title 1"/>
          <p:cNvSpPr>
            <a:spLocks noGrp="1"/>
          </p:cNvSpPr>
          <p:nvPr>
            <p:ph type="title"/>
          </p:nvPr>
        </p:nvSpPr>
        <p:spPr>
          <a:xfrm>
            <a:off x="1257300" y="764698"/>
            <a:ext cx="3490191" cy="1325563"/>
          </a:xfrm>
        </p:spPr>
        <p:txBody>
          <a:bodyPr>
            <a:normAutofit/>
          </a:bodyPr>
          <a:lstStyle/>
          <a:p>
            <a:r>
              <a:rPr lang="en-US" sz="2800" b="1" dirty="0" smtClean="0">
                <a:solidFill>
                  <a:srgbClr val="432B01"/>
                </a:solidFill>
                <a:latin typeface="+mn-lt"/>
              </a:rPr>
              <a:t>Auto </a:t>
            </a:r>
            <a:r>
              <a:rPr lang="en-US" sz="2800" b="1" dirty="0" err="1" smtClean="0">
                <a:solidFill>
                  <a:srgbClr val="432B01"/>
                </a:solidFill>
                <a:latin typeface="+mn-lt"/>
              </a:rPr>
              <a:t>evaluación</a:t>
            </a:r>
            <a:endParaRPr lang="en-US" sz="2800" b="1" dirty="0">
              <a:solidFill>
                <a:srgbClr val="432B01"/>
              </a:solidFill>
              <a:latin typeface="+mn-lt"/>
            </a:endParaRPr>
          </a:p>
        </p:txBody>
      </p:sp>
      <p:sp>
        <p:nvSpPr>
          <p:cNvPr id="3" name="Content Placeholder 2"/>
          <p:cNvSpPr>
            <a:spLocks noGrp="1"/>
          </p:cNvSpPr>
          <p:nvPr>
            <p:ph sz="half" idx="1"/>
          </p:nvPr>
        </p:nvSpPr>
        <p:spPr>
          <a:xfrm>
            <a:off x="1257300" y="1786721"/>
            <a:ext cx="7440392" cy="4351338"/>
          </a:xfrm>
        </p:spPr>
        <p:txBody>
          <a:bodyPr>
            <a:normAutofit fontScale="92500" lnSpcReduction="20000"/>
          </a:bodyPr>
          <a:lstStyle/>
          <a:p>
            <a:pPr marL="0" indent="0">
              <a:buNone/>
            </a:pPr>
            <a:r>
              <a:rPr lang="es-ES" sz="1800" dirty="0">
                <a:solidFill>
                  <a:srgbClr val="432B01"/>
                </a:solidFill>
              </a:rPr>
              <a:t>¿Estás listo para </a:t>
            </a:r>
            <a:r>
              <a:rPr lang="es-ES" sz="1800" dirty="0" smtClean="0">
                <a:solidFill>
                  <a:srgbClr val="432B01"/>
                </a:solidFill>
              </a:rPr>
              <a:t>ponerte a </a:t>
            </a:r>
            <a:r>
              <a:rPr lang="es-ES" sz="1800" dirty="0">
                <a:solidFill>
                  <a:srgbClr val="432B01"/>
                </a:solidFill>
              </a:rPr>
              <a:t>prueba? Pon a prueba tus conocimientos con algunos ejemplos de preguntas. Cuando esté listo para realizar el cuestionario, haga clic en el cuadro de cuestionario junto a donde descargó este conjunto de diapositivas.</a:t>
            </a:r>
          </a:p>
          <a:p>
            <a:pPr marL="0" indent="0">
              <a:buNone/>
            </a:pPr>
            <a:r>
              <a:rPr lang="es-ES" sz="1800" dirty="0">
                <a:solidFill>
                  <a:srgbClr val="432B01"/>
                </a:solidFill>
              </a:rPr>
              <a:t> </a:t>
            </a:r>
          </a:p>
          <a:p>
            <a:pPr marL="342900" indent="-342900">
              <a:buFont typeface="+mj-lt"/>
              <a:buAutoNum type="arabicPeriod"/>
            </a:pPr>
            <a:r>
              <a:rPr lang="es-ES" sz="1800" dirty="0">
                <a:solidFill>
                  <a:srgbClr val="432B01"/>
                </a:solidFill>
              </a:rPr>
              <a:t>¿Cuáles son algunos de los factores que contribuyen a la medición de la densidad aparente de un suelo?</a:t>
            </a:r>
          </a:p>
          <a:p>
            <a:pPr marL="342900" indent="-342900">
              <a:buFont typeface="+mj-lt"/>
              <a:buAutoNum type="arabicPeriod"/>
            </a:pPr>
            <a:r>
              <a:rPr lang="es-ES" sz="1800" dirty="0">
                <a:solidFill>
                  <a:srgbClr val="432B01"/>
                </a:solidFill>
              </a:rPr>
              <a:t>V/F La densidad aparente es un factor que influye en la facilidad con la que las raíces pueden crecer a través del suelo e influye en la forma en que el agua se filtra por el perfil del suelo.</a:t>
            </a:r>
          </a:p>
          <a:p>
            <a:pPr marL="342900" indent="-342900">
              <a:buFont typeface="+mj-lt"/>
              <a:buAutoNum type="arabicPeriod"/>
            </a:pPr>
            <a:r>
              <a:rPr lang="es-ES" sz="1800" dirty="0">
                <a:solidFill>
                  <a:srgbClr val="432B01"/>
                </a:solidFill>
              </a:rPr>
              <a:t>¿Cuántas muestras tomas de cada horizonte?</a:t>
            </a:r>
          </a:p>
          <a:p>
            <a:pPr marL="342900" indent="-342900">
              <a:buFont typeface="+mj-lt"/>
              <a:buAutoNum type="arabicPeriod"/>
            </a:pPr>
            <a:r>
              <a:rPr lang="es-ES" sz="1800" dirty="0">
                <a:solidFill>
                  <a:srgbClr val="432B01"/>
                </a:solidFill>
              </a:rPr>
              <a:t>¿Cómo determina el volumen de su lata de muestreo?</a:t>
            </a:r>
          </a:p>
          <a:p>
            <a:pPr marL="342900" indent="-342900">
              <a:buFont typeface="+mj-lt"/>
              <a:buAutoNum type="arabicPeriod"/>
            </a:pPr>
            <a:r>
              <a:rPr lang="es-ES" sz="1800" dirty="0">
                <a:solidFill>
                  <a:srgbClr val="432B01"/>
                </a:solidFill>
              </a:rPr>
              <a:t>¿Cómo mides el volumen de rocas en tu muestra?</a:t>
            </a:r>
          </a:p>
          <a:p>
            <a:pPr marL="342900" indent="-342900">
              <a:buFont typeface="+mj-lt"/>
              <a:buAutoNum type="arabicPeriod"/>
            </a:pPr>
            <a:r>
              <a:rPr lang="es-ES" sz="1800" dirty="0">
                <a:solidFill>
                  <a:srgbClr val="432B01"/>
                </a:solidFill>
              </a:rPr>
              <a:t>¿Esperaría que un horizonte con alto contenido orgánico tuviera una densidad aparente alta o baja?</a:t>
            </a:r>
          </a:p>
          <a:p>
            <a:pPr marL="342900" indent="-342900">
              <a:buFont typeface="+mj-lt"/>
              <a:buAutoNum type="arabicPeriod"/>
            </a:pPr>
            <a:r>
              <a:rPr lang="es-ES" sz="1800" dirty="0">
                <a:solidFill>
                  <a:srgbClr val="432B01"/>
                </a:solidFill>
              </a:rPr>
              <a:t>¿Por qué quiere muestrear en áreas que no son transitadas por automóviles o en un camino?</a:t>
            </a:r>
            <a:endParaRPr lang="en-US" sz="1800" dirty="0"/>
          </a:p>
        </p:txBody>
      </p:sp>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chemeClr val="bg1"/>
                </a:solidFill>
              </a:rPr>
              <a:t>H. Visualización de datos</a:t>
            </a: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34376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Illustration of two hands holding a a handful of soil."/>
          <p:cNvPicPr>
            <a:picLocks noChangeAspect="1"/>
          </p:cNvPicPr>
          <p:nvPr/>
        </p:nvPicPr>
        <p:blipFill rotWithShape="1">
          <a:blip r:embed="rId2">
            <a:alphaModFix amt="20000"/>
            <a:extLst>
              <a:ext uri="{28A0092B-C50C-407E-A947-70E740481C1C}">
                <a14:useLocalDpi xmlns:a14="http://schemas.microsoft.com/office/drawing/2010/main" val="0"/>
              </a:ext>
            </a:extLst>
          </a:blip>
          <a:srcRect l="12038" t="3052"/>
          <a:stretch/>
        </p:blipFill>
        <p:spPr>
          <a:xfrm>
            <a:off x="1173018" y="960582"/>
            <a:ext cx="7970982" cy="5897418"/>
          </a:xfrm>
          <a:prstGeom prst="rect">
            <a:avLst/>
          </a:prstGeom>
        </p:spPr>
      </p:pic>
      <p:sp>
        <p:nvSpPr>
          <p:cNvPr id="6" name="Slide Number Placeholder 5"/>
          <p:cNvSpPr>
            <a:spLocks noGrp="1"/>
          </p:cNvSpPr>
          <p:nvPr>
            <p:ph type="sldNum" sz="quarter" idx="12"/>
          </p:nvPr>
        </p:nvSpPr>
        <p:spPr/>
        <p:txBody>
          <a:bodyPr/>
          <a:lstStyle/>
          <a:p>
            <a:fld id="{6DFDAA85-E8A1-3440-BC14-D9C7CD2B27D7}" type="slidenum">
              <a:rPr lang="en-US" smtClean="0"/>
              <a:t>28</a:t>
            </a:fld>
            <a:endParaRPr lang="en-US" dirty="0"/>
          </a:p>
        </p:txBody>
      </p:sp>
      <p:sp>
        <p:nvSpPr>
          <p:cNvPr id="2" name="Title 1"/>
          <p:cNvSpPr>
            <a:spLocks noGrp="1"/>
          </p:cNvSpPr>
          <p:nvPr>
            <p:ph type="title"/>
          </p:nvPr>
        </p:nvSpPr>
        <p:spPr>
          <a:xfrm>
            <a:off x="1263275" y="662888"/>
            <a:ext cx="7886700" cy="1325563"/>
          </a:xfrm>
        </p:spPr>
        <p:txBody>
          <a:bodyPr>
            <a:normAutofit/>
          </a:bodyPr>
          <a:lstStyle/>
          <a:p>
            <a:r>
              <a:rPr lang="en-US" sz="2400" b="1" dirty="0" err="1" smtClean="0">
                <a:solidFill>
                  <a:srgbClr val="432B01"/>
                </a:solidFill>
                <a:latin typeface="+mn-lt"/>
              </a:rPr>
              <a:t>Preguntas</a:t>
            </a:r>
            <a:r>
              <a:rPr lang="en-US" sz="2400" b="1" dirty="0" smtClean="0">
                <a:solidFill>
                  <a:srgbClr val="432B01"/>
                </a:solidFill>
                <a:latin typeface="+mn-lt"/>
              </a:rPr>
              <a:t> </a:t>
            </a:r>
            <a:r>
              <a:rPr lang="en-US" sz="2400" b="1" dirty="0" err="1" smtClean="0">
                <a:solidFill>
                  <a:srgbClr val="432B01"/>
                </a:solidFill>
                <a:latin typeface="+mn-lt"/>
              </a:rPr>
              <a:t>frecuentes</a:t>
            </a:r>
            <a:r>
              <a:rPr lang="en-US" sz="2400" b="1" dirty="0" smtClean="0">
                <a:solidFill>
                  <a:srgbClr val="432B01"/>
                </a:solidFill>
                <a:latin typeface="+mn-lt"/>
              </a:rPr>
              <a:t> - 1</a:t>
            </a:r>
            <a:endParaRPr lang="en-US" sz="2400" b="1" dirty="0">
              <a:solidFill>
                <a:srgbClr val="432B01"/>
              </a:solidFill>
              <a:latin typeface="+mn-lt"/>
            </a:endParaRPr>
          </a:p>
        </p:txBody>
      </p:sp>
      <p:sp>
        <p:nvSpPr>
          <p:cNvPr id="3" name="Content Placeholder 2"/>
          <p:cNvSpPr>
            <a:spLocks noGrp="1"/>
          </p:cNvSpPr>
          <p:nvPr>
            <p:ph sz="half" idx="1"/>
          </p:nvPr>
        </p:nvSpPr>
        <p:spPr>
          <a:xfrm>
            <a:off x="1263275" y="1640784"/>
            <a:ext cx="7560609" cy="4351338"/>
          </a:xfrm>
        </p:spPr>
        <p:txBody>
          <a:bodyPr>
            <a:noAutofit/>
          </a:bodyPr>
          <a:lstStyle/>
          <a:p>
            <a:pPr marL="0" indent="0">
              <a:buNone/>
            </a:pPr>
            <a:r>
              <a:rPr lang="es-ES" sz="1600" b="1" dirty="0"/>
              <a:t>¿Cuáles fueron los resultados de sus datos?</a:t>
            </a:r>
          </a:p>
          <a:p>
            <a:pPr marL="0" indent="0">
              <a:buNone/>
            </a:pPr>
            <a:r>
              <a:rPr lang="es-ES" sz="1600" dirty="0"/>
              <a:t>Si la densidad aparente de una muestra de suelo es &lt;1,0, tiene una densidad muy baja y puede tener un alto contenido de materia orgánica. Para identificar la materia orgánica, busque un color oscuro y la presencia de raíces. Muchas veces, los horizontes del suelo en la superficie tienen un alto contenido de materia orgánica.</a:t>
            </a:r>
          </a:p>
          <a:p>
            <a:pPr marL="0" indent="0">
              <a:buNone/>
            </a:pPr>
            <a:r>
              <a:rPr lang="es-ES" sz="1600" dirty="0"/>
              <a:t>Si la densidad aparente de una muestra de suelo está cerca de 2,0 o más, es un suelo muy denso. Los suelos se vuelven densos si han sido compactados y no tienen un alto contenido de materia orgánica. Esto es común en suelos superficiales sobre los que camina la gente o donde la maquinaria ha comprimido el suelo. Los suelos con estructura masiva o de un solo grano tendrán densidades más altas que los suelos con estructura granular o de bloques. La textura del suelo también puede afectar la densidad aparente. En general, los suelos arenosos tienen una densidad aparente mayor que los suelos arcillosos o limosos, porque la porosidad es menor aunque el tamaño de los poros es mayor en los suelos arenosos.</a:t>
            </a:r>
          </a:p>
          <a:p>
            <a:pPr marL="0" indent="0">
              <a:buNone/>
            </a:pPr>
            <a:r>
              <a:rPr lang="es-ES" sz="1600" dirty="0"/>
              <a:t>Si las densidades aparentes de las muestras de suelo no parecen ser consistentes con las otras propiedades del mismo horizonte (color, estructura, textura, profundidad en el perfil, contenido de raíces), entonces puede haber un error en la medición. La metodología y los cálculos deben verificarse en busca de errores.</a:t>
            </a:r>
            <a:endParaRPr lang="en-US" sz="1600" dirty="0"/>
          </a:p>
        </p:txBody>
      </p:sp>
      <p:sp>
        <p:nvSpPr>
          <p:cNvPr id="9" name="CuadroTexto 8"/>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73149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Illustration of two hands holding a a handful of soil."/>
          <p:cNvPicPr>
            <a:picLocks noChangeAspect="1"/>
          </p:cNvPicPr>
          <p:nvPr/>
        </p:nvPicPr>
        <p:blipFill rotWithShape="1">
          <a:blip r:embed="rId2">
            <a:alphaModFix amt="20000"/>
            <a:extLst>
              <a:ext uri="{28A0092B-C50C-407E-A947-70E740481C1C}">
                <a14:useLocalDpi xmlns:a14="http://schemas.microsoft.com/office/drawing/2010/main" val="0"/>
              </a:ext>
            </a:extLst>
          </a:blip>
          <a:srcRect l="12344" t="2748"/>
          <a:stretch/>
        </p:blipFill>
        <p:spPr>
          <a:xfrm>
            <a:off x="1200727" y="942109"/>
            <a:ext cx="7943273" cy="5915891"/>
          </a:xfrm>
          <a:prstGeom prst="rect">
            <a:avLst/>
          </a:prstGeom>
        </p:spPr>
      </p:pic>
      <p:sp>
        <p:nvSpPr>
          <p:cNvPr id="6" name="Slide Number Placeholder 5"/>
          <p:cNvSpPr>
            <a:spLocks noGrp="1"/>
          </p:cNvSpPr>
          <p:nvPr>
            <p:ph type="sldNum" sz="quarter" idx="12"/>
          </p:nvPr>
        </p:nvSpPr>
        <p:spPr/>
        <p:txBody>
          <a:bodyPr/>
          <a:lstStyle/>
          <a:p>
            <a:fld id="{6DFDAA85-E8A1-3440-BC14-D9C7CD2B27D7}" type="slidenum">
              <a:rPr lang="en-US" smtClean="0"/>
              <a:t>29</a:t>
            </a:fld>
            <a:endParaRPr lang="en-US" dirty="0"/>
          </a:p>
        </p:txBody>
      </p:sp>
      <p:sp>
        <p:nvSpPr>
          <p:cNvPr id="2" name="Title 1"/>
          <p:cNvSpPr>
            <a:spLocks noGrp="1"/>
          </p:cNvSpPr>
          <p:nvPr>
            <p:ph type="title"/>
          </p:nvPr>
        </p:nvSpPr>
        <p:spPr>
          <a:xfrm>
            <a:off x="1263275" y="662888"/>
            <a:ext cx="7886700" cy="1325563"/>
          </a:xfrm>
        </p:spPr>
        <p:txBody>
          <a:bodyPr>
            <a:normAutofit/>
          </a:bodyPr>
          <a:lstStyle/>
          <a:p>
            <a:r>
              <a:rPr lang="en-US" sz="2400" b="1" dirty="0" err="1">
                <a:solidFill>
                  <a:srgbClr val="432B01"/>
                </a:solidFill>
                <a:latin typeface="+mn-lt"/>
              </a:rPr>
              <a:t>Preguntas</a:t>
            </a:r>
            <a:r>
              <a:rPr lang="en-US" sz="2400" b="1" dirty="0">
                <a:solidFill>
                  <a:srgbClr val="432B01"/>
                </a:solidFill>
                <a:latin typeface="+mn-lt"/>
              </a:rPr>
              <a:t> frecuentes-2</a:t>
            </a:r>
            <a:endParaRPr lang="en-US" sz="2400" b="1" dirty="0">
              <a:solidFill>
                <a:srgbClr val="432B01"/>
              </a:solidFill>
              <a:latin typeface="+mn-lt"/>
            </a:endParaRPr>
          </a:p>
        </p:txBody>
      </p:sp>
      <p:sp>
        <p:nvSpPr>
          <p:cNvPr id="3" name="Content Placeholder 2"/>
          <p:cNvSpPr>
            <a:spLocks noGrp="1"/>
          </p:cNvSpPr>
          <p:nvPr>
            <p:ph sz="half" idx="1"/>
          </p:nvPr>
        </p:nvSpPr>
        <p:spPr>
          <a:xfrm>
            <a:off x="1263275" y="1640784"/>
            <a:ext cx="7560609" cy="4351338"/>
          </a:xfrm>
        </p:spPr>
        <p:txBody>
          <a:bodyPr>
            <a:noAutofit/>
          </a:bodyPr>
          <a:lstStyle/>
          <a:p>
            <a:pPr marL="0" indent="0">
              <a:buNone/>
            </a:pPr>
            <a:r>
              <a:rPr lang="es-ES" sz="1600" b="1" dirty="0"/>
              <a:t>¿Son razonables los datos?</a:t>
            </a:r>
          </a:p>
          <a:p>
            <a:pPr marL="0" indent="0">
              <a:buNone/>
            </a:pPr>
            <a:r>
              <a:rPr lang="es-ES" sz="1600" dirty="0"/>
              <a:t>Los valores típicos de densidad aparente para suelos promedian alrededor de 1,3 g/</a:t>
            </a:r>
            <a:r>
              <a:rPr lang="es-ES" sz="1600" dirty="0" err="1"/>
              <a:t>mL</a:t>
            </a:r>
            <a:r>
              <a:rPr lang="es-ES" sz="1600" dirty="0"/>
              <a:t> (g/cm3) para suelos compuestos principalmente de partículas minerales. Sin embargo, pueden ser tan altos como 2,0 g/</a:t>
            </a:r>
            <a:r>
              <a:rPr lang="es-ES" sz="1600" dirty="0" err="1"/>
              <a:t>mL</a:t>
            </a:r>
            <a:r>
              <a:rPr lang="es-ES" sz="1600" dirty="0"/>
              <a:t> (g/cm3) para horizontes muy densos y tan bajos como 0,5 g/</a:t>
            </a:r>
            <a:r>
              <a:rPr lang="es-ES" sz="1600" dirty="0" err="1"/>
              <a:t>mL</a:t>
            </a:r>
            <a:r>
              <a:rPr lang="es-ES" sz="1600" dirty="0"/>
              <a:t> (g/cm3) o menos para suelos orgánicos.</a:t>
            </a:r>
          </a:p>
          <a:p>
            <a:pPr marL="0" indent="0">
              <a:buNone/>
            </a:pPr>
            <a:r>
              <a:rPr lang="es-ES" sz="1600" dirty="0"/>
              <a:t>Para calcular la densidad aparente de una muestra de suelo, complete los cálculos en la </a:t>
            </a:r>
            <a:r>
              <a:rPr lang="es-ES" sz="1600" i="1" dirty="0"/>
              <a:t>Hoja de datos de densidad aparente del suelo</a:t>
            </a:r>
            <a:r>
              <a:rPr lang="es-ES" sz="1600" dirty="0"/>
              <a:t>.</a:t>
            </a:r>
          </a:p>
          <a:p>
            <a:pPr marL="0" indent="0">
              <a:buNone/>
            </a:pPr>
            <a:endParaRPr lang="es-ES" sz="1600" b="1" dirty="0"/>
          </a:p>
          <a:p>
            <a:pPr marL="0" indent="0">
              <a:buNone/>
            </a:pPr>
            <a:r>
              <a:rPr lang="es-ES" sz="1600" b="1" dirty="0"/>
              <a:t>¿Qué buscan los científicos en estos datos?</a:t>
            </a:r>
          </a:p>
          <a:p>
            <a:pPr marL="0" indent="0">
              <a:buNone/>
            </a:pPr>
            <a:r>
              <a:rPr lang="es-ES" sz="1600" dirty="0"/>
              <a:t>Muchos científicos diferentes usan información sobre la densidad aparente del suelo, la densidad de partículas y la porosidad. Usan la densidad aparente para estimar qué tan apretados están los componentes del suelo en cada horizonte.</a:t>
            </a:r>
            <a:endParaRPr lang="en-US" sz="1600" dirty="0">
              <a:latin typeface="Palatino" pitchFamily="16" charset="0"/>
            </a:endParaRPr>
          </a:p>
        </p:txBody>
      </p:sp>
      <p:sp>
        <p:nvSpPr>
          <p:cNvPr id="10" name="CuadroTexto 9"/>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205018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FDAA85-E8A1-3440-BC14-D9C7CD2B27D7}" type="slidenum">
              <a:rPr lang="en-US" smtClean="0"/>
              <a:t>3</a:t>
            </a:fld>
            <a:endParaRPr lang="en-US" dirty="0"/>
          </a:p>
        </p:txBody>
      </p:sp>
      <p:sp>
        <p:nvSpPr>
          <p:cNvPr id="2" name="Title 1"/>
          <p:cNvSpPr>
            <a:spLocks noGrp="1"/>
          </p:cNvSpPr>
          <p:nvPr>
            <p:ph type="title"/>
          </p:nvPr>
        </p:nvSpPr>
        <p:spPr>
          <a:xfrm>
            <a:off x="1371599" y="744657"/>
            <a:ext cx="7886700" cy="1325563"/>
          </a:xfrm>
        </p:spPr>
        <p:txBody>
          <a:bodyPr>
            <a:normAutofit/>
          </a:bodyPr>
          <a:lstStyle/>
          <a:p>
            <a:r>
              <a:rPr lang="es-AR" sz="2800" b="1" dirty="0" smtClean="0">
                <a:solidFill>
                  <a:srgbClr val="432B01"/>
                </a:solidFill>
                <a:latin typeface="+mn-lt"/>
              </a:rPr>
              <a:t>Introducción a la densidad aparente del suelo</a:t>
            </a:r>
            <a:endParaRPr lang="es-AR" sz="2800" b="1" dirty="0">
              <a:solidFill>
                <a:srgbClr val="432B01"/>
              </a:solidFill>
              <a:latin typeface="+mn-lt"/>
            </a:endParaRPr>
          </a:p>
        </p:txBody>
      </p:sp>
      <p:sp>
        <p:nvSpPr>
          <p:cNvPr id="3" name="Content Placeholder 2"/>
          <p:cNvSpPr>
            <a:spLocks noGrp="1"/>
          </p:cNvSpPr>
          <p:nvPr>
            <p:ph sz="half" idx="1"/>
          </p:nvPr>
        </p:nvSpPr>
        <p:spPr>
          <a:xfrm>
            <a:off x="1371599" y="1810399"/>
            <a:ext cx="7539319" cy="4351338"/>
          </a:xfrm>
        </p:spPr>
        <p:txBody>
          <a:bodyPr>
            <a:noAutofit/>
          </a:bodyPr>
          <a:lstStyle/>
          <a:p>
            <a:pPr marL="0" indent="0">
              <a:buNone/>
            </a:pPr>
            <a:r>
              <a:rPr lang="es-ES" sz="1600" dirty="0"/>
              <a:t>La densidad aparente del suelo es una medida de cuán compacto o denso es el suelo y se mide por la masa de suelo seco en una unidad de volumen (g/</a:t>
            </a:r>
            <a:r>
              <a:rPr lang="es-ES" sz="1600" dirty="0" err="1"/>
              <a:t>mL</a:t>
            </a:r>
            <a:r>
              <a:rPr lang="es-ES" sz="1600" dirty="0"/>
              <a:t> o g/cm3). La densidad aparente del suelo depende de la composición del suelo, la estructura de los sedimentos del suelo, la distribución de las partículas de arena, limo y arcilla, el volumen del espacio poroso y qué tan compactas están las partículas</a:t>
            </a:r>
            <a:r>
              <a:rPr lang="es-ES" sz="1600" dirty="0" smtClean="0"/>
              <a:t>.</a:t>
            </a:r>
            <a:endParaRPr lang="es-ES" sz="1600" dirty="0"/>
          </a:p>
          <a:p>
            <a:pPr marL="0" indent="0">
              <a:buNone/>
            </a:pPr>
            <a:r>
              <a:rPr lang="es-ES" sz="1600" dirty="0"/>
              <a:t>La densidad aparente medida con este protocolo es una propiedad del suelo. Difiere de la densidad aparente de la muestra medida en el protocolo de humedad del suelo del patrón de bloques SMAP que se utiliza para convertir las mediciones gravimétricas de la humedad del suelo en mediciones volumétricas de la humedad del suelo. En este protocolo, las rocas y raíces se eliminan de la muestra de suelo</a:t>
            </a:r>
            <a:r>
              <a:rPr lang="es-ES" sz="1600" dirty="0" smtClean="0"/>
              <a:t>.</a:t>
            </a:r>
            <a:endParaRPr lang="es-ES" sz="1600" dirty="0"/>
          </a:p>
          <a:p>
            <a:pPr marL="0" indent="0">
              <a:buNone/>
            </a:pPr>
            <a:r>
              <a:rPr lang="es-ES" sz="1600" dirty="0"/>
              <a:t>Para determinar la densidad aparente, se debe recolectar una muestra de volumen conocido. Esto requiere que uno sea capaz de empujar una lata hacia el horizonte del suelo. Para hacer esto se requiere que el horizonte esté expuesto. Por lo tanto, no se puede medir la densidad aparente de los horizontes del subsuelo en los perfiles de barrena. La determinación de la densidad aparente de las capas de suelo debajo de la superficie requiere un pozo de suelo de otros perfiles expuestos, como un corte de carretera.</a:t>
            </a:r>
            <a:endParaRPr lang="es-AR" sz="1600" dirty="0" smtClean="0">
              <a:cs typeface="Calibri" panose="020F0502020204030204" pitchFamily="34" charset="0"/>
            </a:endParaRPr>
          </a:p>
          <a:p>
            <a:pPr>
              <a:buClrTx/>
              <a:buFontTx/>
              <a:buNone/>
            </a:pPr>
            <a:r>
              <a:rPr lang="es-ES" sz="1600" dirty="0">
                <a:cs typeface="Calibri" panose="020F0502020204030204" pitchFamily="34" charset="0"/>
              </a:rPr>
              <a:t>Para acceder al Protocolo de </a:t>
            </a:r>
            <a:r>
              <a:rPr lang="es-ES" sz="1600" dirty="0" smtClean="0">
                <a:cs typeface="Calibri" panose="020F0502020204030204" pitchFamily="34" charset="0"/>
              </a:rPr>
              <a:t>Densidad Aparente en </a:t>
            </a:r>
            <a:r>
              <a:rPr lang="es-ES" sz="1600" dirty="0">
                <a:cs typeface="Calibri" panose="020F0502020204030204" pitchFamily="34" charset="0"/>
              </a:rPr>
              <a:t>el sitio web de GLOBE, </a:t>
            </a:r>
            <a:r>
              <a:rPr lang="es-AR" sz="1600" dirty="0" smtClean="0">
                <a:solidFill>
                  <a:srgbClr val="CCCCFF"/>
                </a:solidFill>
                <a:cs typeface="Calibri" panose="020F0502020204030204" pitchFamily="34" charset="0"/>
                <a:hlinkClick r:id="rId2"/>
              </a:rPr>
              <a:t>haga clic en este enlace</a:t>
            </a:r>
            <a:r>
              <a:rPr lang="es-AR" sz="1600" dirty="0" smtClean="0">
                <a:cs typeface="Calibri" panose="020F0502020204030204" pitchFamily="34" charset="0"/>
                <a:hlinkClick r:id="rId2"/>
              </a:rPr>
              <a:t>. </a:t>
            </a:r>
            <a:endParaRPr lang="es-AR" sz="1600" dirty="0">
              <a:cs typeface="Calibri" panose="020F0502020204030204" pitchFamily="34" charset="0"/>
            </a:endParaRPr>
          </a:p>
        </p:txBody>
      </p:sp>
      <p:sp>
        <p:nvSpPr>
          <p:cNvPr id="7" name="CuadroTexto 6"/>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smtClean="0">
                <a:solidFill>
                  <a:schemeClr val="bg1"/>
                </a:solidFill>
              </a:rPr>
              <a:t>A. </a:t>
            </a:r>
            <a:r>
              <a:rPr lang="es-AR" sz="1300" b="1" dirty="0" smtClean="0">
                <a:solidFill>
                  <a:schemeClr val="bg1"/>
                </a:solidFill>
              </a:rPr>
              <a:t>Introducción</a:t>
            </a:r>
            <a:endParaRPr lang="es-AR" sz="1300" b="1" dirty="0" smtClean="0">
              <a:solidFill>
                <a:srgbClr val="462920"/>
              </a:solidFill>
            </a:endParaRPr>
          </a:p>
          <a:p>
            <a:pPr>
              <a:spcAft>
                <a:spcPts val="600"/>
              </a:spcAft>
            </a:pPr>
            <a:r>
              <a:rPr lang="es-AR" sz="1300" b="1" dirty="0">
                <a:solidFill>
                  <a:srgbClr val="462920"/>
                </a:solidFill>
              </a:rPr>
              <a:t>B</a:t>
            </a:r>
            <a:r>
              <a:rPr lang="es-AR" sz="1300" b="1" dirty="0" smtClean="0">
                <a:solidFill>
                  <a:srgbClr val="462920"/>
                </a:solidFill>
              </a:rPr>
              <a:t>. </a:t>
            </a:r>
            <a:r>
              <a:rPr lang="es-AR" sz="1300" b="1" dirty="0" smtClean="0">
                <a:solidFill>
                  <a:srgbClr val="462920"/>
                </a:solidFill>
              </a:rPr>
              <a:t>¿Por qué medir la densidad aparente?</a:t>
            </a:r>
            <a:endParaRPr lang="es-AR" sz="1300" b="1" dirty="0">
              <a:solidFill>
                <a:srgbClr val="462920"/>
              </a:solidFill>
            </a:endParaRPr>
          </a:p>
          <a:p>
            <a:pPr>
              <a:spcAft>
                <a:spcPts val="600"/>
              </a:spcAft>
            </a:pPr>
            <a:r>
              <a:rPr lang="es-AR" sz="1300" b="1" dirty="0" smtClean="0">
                <a:solidFill>
                  <a:srgbClr val="462920"/>
                </a:solidFill>
              </a:rPr>
              <a:t>C. </a:t>
            </a:r>
            <a:r>
              <a:rPr lang="es-AR" sz="1300" b="1" dirty="0" smtClean="0">
                <a:solidFill>
                  <a:srgbClr val="462920"/>
                </a:solidFill>
              </a:rPr>
              <a:t>Preparación para el protocolo</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49839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llustration of two hands holding a a handful of soil."/>
          <p:cNvPicPr>
            <a:picLocks noGrp="1" noChangeAspect="1"/>
          </p:cNvPicPr>
          <p:nvPr>
            <p:ph sz="half" idx="2"/>
          </p:nvPr>
        </p:nvPicPr>
        <p:blipFill rotWithShape="1">
          <a:blip r:embed="rId2">
            <a:alphaModFix amt="20000"/>
            <a:extLst>
              <a:ext uri="{28A0092B-C50C-407E-A947-70E740481C1C}">
                <a14:useLocalDpi xmlns:a14="http://schemas.microsoft.com/office/drawing/2010/main" val="0"/>
              </a:ext>
            </a:extLst>
          </a:blip>
          <a:srcRect l="12242" t="2445"/>
          <a:stretch/>
        </p:blipFill>
        <p:spPr>
          <a:xfrm>
            <a:off x="1191491" y="923636"/>
            <a:ext cx="7952509" cy="5934364"/>
          </a:xfrm>
          <a:prstGeom prst="rect">
            <a:avLst/>
          </a:prstGeom>
        </p:spPr>
      </p:pic>
      <p:sp>
        <p:nvSpPr>
          <p:cNvPr id="6" name="Slide Number Placeholder 5"/>
          <p:cNvSpPr>
            <a:spLocks noGrp="1"/>
          </p:cNvSpPr>
          <p:nvPr>
            <p:ph type="sldNum" sz="quarter" idx="12"/>
          </p:nvPr>
        </p:nvSpPr>
        <p:spPr/>
        <p:txBody>
          <a:bodyPr/>
          <a:lstStyle/>
          <a:p>
            <a:fld id="{6DFDAA85-E8A1-3440-BC14-D9C7CD2B27D7}" type="slidenum">
              <a:rPr lang="en-US" smtClean="0"/>
              <a:t>30</a:t>
            </a:fld>
            <a:endParaRPr lang="en-US" dirty="0"/>
          </a:p>
        </p:txBody>
      </p:sp>
      <p:sp>
        <p:nvSpPr>
          <p:cNvPr id="2" name="Title 1"/>
          <p:cNvSpPr>
            <a:spLocks noGrp="1"/>
          </p:cNvSpPr>
          <p:nvPr>
            <p:ph type="title"/>
          </p:nvPr>
        </p:nvSpPr>
        <p:spPr>
          <a:xfrm>
            <a:off x="1263275" y="690686"/>
            <a:ext cx="7886700" cy="1325563"/>
          </a:xfrm>
        </p:spPr>
        <p:txBody>
          <a:bodyPr>
            <a:normAutofit/>
          </a:bodyPr>
          <a:lstStyle/>
          <a:p>
            <a:r>
              <a:rPr lang="es-ES" sz="2400" b="1" dirty="0">
                <a:solidFill>
                  <a:srgbClr val="432B01"/>
                </a:solidFill>
                <a:latin typeface="+mn-lt"/>
              </a:rPr>
              <a:t>Algunas preguntas para una mayor investigación</a:t>
            </a:r>
            <a:endParaRPr lang="en-US" sz="2400" b="1" dirty="0">
              <a:solidFill>
                <a:srgbClr val="432B01"/>
              </a:solidFill>
              <a:latin typeface="+mn-lt"/>
            </a:endParaRPr>
          </a:p>
        </p:txBody>
      </p:sp>
      <p:sp>
        <p:nvSpPr>
          <p:cNvPr id="3" name="Content Placeholder 2"/>
          <p:cNvSpPr>
            <a:spLocks noGrp="1"/>
          </p:cNvSpPr>
          <p:nvPr>
            <p:ph sz="half" idx="1"/>
          </p:nvPr>
        </p:nvSpPr>
        <p:spPr>
          <a:xfrm>
            <a:off x="1263275" y="1712709"/>
            <a:ext cx="7560609" cy="2758930"/>
          </a:xfrm>
        </p:spPr>
        <p:txBody>
          <a:bodyPr>
            <a:normAutofit fontScale="92500"/>
          </a:bodyPr>
          <a:lstStyle/>
          <a:p>
            <a:pPr>
              <a:buFont typeface="+mj-lt"/>
              <a:buAutoNum type="arabicPeriod"/>
            </a:pPr>
            <a:r>
              <a:rPr lang="es-ES" sz="1800" dirty="0"/>
              <a:t>¿Qué actividades humanas podrían cambiar la densidad aparente del suelo?</a:t>
            </a:r>
          </a:p>
          <a:p>
            <a:pPr>
              <a:buFont typeface="+mj-lt"/>
              <a:buAutoNum type="arabicPeriod"/>
            </a:pPr>
            <a:r>
              <a:rPr lang="es-ES" sz="1800" dirty="0"/>
              <a:t>¿Qué cambios naturales podrían alterar la densidad aparente de un horizonte?</a:t>
            </a:r>
          </a:p>
          <a:p>
            <a:pPr>
              <a:buFont typeface="+mj-lt"/>
              <a:buAutoNum type="arabicPeriod"/>
            </a:pPr>
            <a:r>
              <a:rPr lang="es-ES" sz="1800" dirty="0"/>
              <a:t>¿Cómo afecta la densidad aparente a los tipos de vegetación que pueden crecer en un suelo?</a:t>
            </a:r>
          </a:p>
          <a:p>
            <a:pPr>
              <a:buFont typeface="+mj-lt"/>
              <a:buAutoNum type="arabicPeriod"/>
            </a:pPr>
            <a:r>
              <a:rPr lang="es-ES" sz="1800" dirty="0"/>
              <a:t>¿Cómo afecta la densidad aparente al crecimiento y la distribución de las raíces?</a:t>
            </a:r>
          </a:p>
          <a:p>
            <a:pPr>
              <a:buFont typeface="+mj-lt"/>
              <a:buAutoNum type="arabicPeriod"/>
            </a:pPr>
            <a:r>
              <a:rPr lang="es-ES" sz="1800" dirty="0"/>
              <a:t>¿Cómo se relacionan la textura del suelo y la densidad aparente?</a:t>
            </a:r>
          </a:p>
          <a:p>
            <a:pPr>
              <a:buFont typeface="+mj-lt"/>
              <a:buAutoNum type="arabicPeriod"/>
            </a:pPr>
            <a:r>
              <a:rPr lang="es-ES" sz="1800" dirty="0"/>
              <a:t>¿Cómo se relacionan la estructura del suelo y la densidad aparente?</a:t>
            </a:r>
          </a:p>
          <a:p>
            <a:pPr>
              <a:buFont typeface="+mj-lt"/>
              <a:buAutoNum type="arabicPeriod"/>
            </a:pPr>
            <a:r>
              <a:rPr lang="es-ES" sz="1800" dirty="0"/>
              <a:t>¿Cómo afecta la densidad aparente al flujo de agua o calor en el suelo?</a:t>
            </a:r>
            <a:endParaRPr lang="en-US" sz="1800" dirty="0">
              <a:latin typeface="Palatino" pitchFamily="16" charset="0"/>
            </a:endParaRPr>
          </a:p>
        </p:txBody>
      </p:sp>
      <p:sp>
        <p:nvSpPr>
          <p:cNvPr id="8" name="CuadroTexto 7"/>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chemeClr val="bg1"/>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82831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mark of hands holding a clump of soil"/>
          <p:cNvPicPr>
            <a:picLocks noChangeAspect="1"/>
          </p:cNvPicPr>
          <p:nvPr/>
        </p:nvPicPr>
        <p:blipFill rotWithShape="1">
          <a:blip r:embed="rId3">
            <a:alphaModFix amt="20000"/>
            <a:extLst>
              <a:ext uri="{28A0092B-C50C-407E-A947-70E740481C1C}">
                <a14:useLocalDpi xmlns:a14="http://schemas.microsoft.com/office/drawing/2010/main" val="0"/>
              </a:ext>
            </a:extLst>
          </a:blip>
          <a:srcRect l="13021"/>
          <a:stretch/>
        </p:blipFill>
        <p:spPr>
          <a:xfrm>
            <a:off x="1191490" y="942024"/>
            <a:ext cx="7953373" cy="5921969"/>
          </a:xfrm>
          <a:prstGeom prst="rect">
            <a:avLst/>
          </a:prstGeom>
        </p:spPr>
      </p:pic>
      <p:sp>
        <p:nvSpPr>
          <p:cNvPr id="10" name="Slide Number Placeholder 9"/>
          <p:cNvSpPr>
            <a:spLocks noGrp="1"/>
          </p:cNvSpPr>
          <p:nvPr>
            <p:ph type="sldNum" sz="quarter" idx="12"/>
          </p:nvPr>
        </p:nvSpPr>
        <p:spPr/>
        <p:txBody>
          <a:bodyPr/>
          <a:lstStyle/>
          <a:p>
            <a:fld id="{6DFDAA85-E8A1-3440-BC14-D9C7CD2B27D7}" type="slidenum">
              <a:rPr lang="en-US" smtClean="0"/>
              <a:t>31</a:t>
            </a:fld>
            <a:endParaRPr lang="en-US" dirty="0"/>
          </a:p>
        </p:txBody>
      </p:sp>
      <p:sp>
        <p:nvSpPr>
          <p:cNvPr id="2" name="Title 1"/>
          <p:cNvSpPr>
            <a:spLocks noGrp="1"/>
          </p:cNvSpPr>
          <p:nvPr>
            <p:ph type="title"/>
          </p:nvPr>
        </p:nvSpPr>
        <p:spPr>
          <a:xfrm>
            <a:off x="1314444" y="1162843"/>
            <a:ext cx="7635592" cy="1018839"/>
          </a:xfrm>
        </p:spPr>
        <p:txBody>
          <a:bodyPr>
            <a:normAutofit/>
          </a:bodyPr>
          <a:lstStyle/>
          <a:p>
            <a:r>
              <a:rPr lang="es-ES" sz="1600" b="1" dirty="0">
                <a:latin typeface="+mn-lt"/>
              </a:rPr>
              <a:t>Envíenos sus comentarios sobre este módulo. ¡Este es un proyecto comunitario y agradecemos sus comentarios, sugerencias y ediciones! Comente </a:t>
            </a:r>
            <a:r>
              <a:rPr lang="es-ES" sz="1600" b="1" dirty="0" smtClean="0">
                <a:latin typeface="+mn-lt"/>
              </a:rPr>
              <a:t>aquí</a:t>
            </a:r>
            <a:r>
              <a:rPr lang="en-US" sz="1600" b="1" dirty="0" smtClean="0">
                <a:latin typeface="+mn-lt"/>
              </a:rPr>
              <a:t>: </a:t>
            </a:r>
            <a:r>
              <a:rPr lang="en-US" sz="1600" b="1" dirty="0" err="1" smtClean="0">
                <a:latin typeface="+mn-lt"/>
                <a:hlinkClick r:id="rId4"/>
              </a:rPr>
              <a:t>Comentarios</a:t>
            </a:r>
            <a:r>
              <a:rPr lang="en-US" sz="1600" b="1" dirty="0" smtClean="0">
                <a:latin typeface="+mn-lt"/>
                <a:hlinkClick r:id="rId4"/>
              </a:rPr>
              <a:t> del </a:t>
            </a:r>
            <a:r>
              <a:rPr lang="en-US" sz="1600" b="1" dirty="0" err="1" smtClean="0">
                <a:latin typeface="+mn-lt"/>
                <a:hlinkClick r:id="rId4"/>
              </a:rPr>
              <a:t>eTraining</a:t>
            </a:r>
            <a:r>
              <a:rPr lang="en-US" sz="1600" b="1" dirty="0">
                <a:latin typeface="+mn-lt"/>
              </a:rPr>
              <a:t/>
            </a:r>
            <a:br>
              <a:rPr lang="en-US" sz="1600" b="1" dirty="0">
                <a:latin typeface="+mn-lt"/>
              </a:rPr>
            </a:br>
            <a:r>
              <a:rPr lang="en-US" sz="1600" b="1" dirty="0" smtClean="0">
                <a:latin typeface="+mn-lt"/>
              </a:rPr>
              <a:t>¿</a:t>
            </a:r>
            <a:r>
              <a:rPr lang="en-US" sz="1600" b="1" dirty="0" err="1" smtClean="0">
                <a:latin typeface="+mn-lt"/>
              </a:rPr>
              <a:t>Tiene</a:t>
            </a:r>
            <a:r>
              <a:rPr lang="en-US" sz="1600" b="1" dirty="0" smtClean="0">
                <a:latin typeface="+mn-lt"/>
              </a:rPr>
              <a:t> </a:t>
            </a:r>
            <a:r>
              <a:rPr lang="en-US" sz="1600" b="1" dirty="0" err="1" smtClean="0">
                <a:latin typeface="+mn-lt"/>
              </a:rPr>
              <a:t>preguntas</a:t>
            </a:r>
            <a:r>
              <a:rPr lang="en-US" sz="1600" b="1" dirty="0" smtClean="0">
                <a:latin typeface="+mn-lt"/>
              </a:rPr>
              <a:t> </a:t>
            </a:r>
            <a:r>
              <a:rPr lang="en-US" sz="1600" b="1" dirty="0" err="1" smtClean="0">
                <a:latin typeface="+mn-lt"/>
              </a:rPr>
              <a:t>sobre</a:t>
            </a:r>
            <a:r>
              <a:rPr lang="en-US" sz="1600" b="1" dirty="0" smtClean="0">
                <a:latin typeface="+mn-lt"/>
              </a:rPr>
              <a:t> </a:t>
            </a:r>
            <a:r>
              <a:rPr lang="en-US" sz="1600" b="1" dirty="0" err="1" smtClean="0">
                <a:latin typeface="+mn-lt"/>
              </a:rPr>
              <a:t>este</a:t>
            </a:r>
            <a:r>
              <a:rPr lang="en-US" sz="1600" b="1" dirty="0" smtClean="0">
                <a:latin typeface="+mn-lt"/>
              </a:rPr>
              <a:t> modulo? </a:t>
            </a:r>
            <a:r>
              <a:rPr lang="en-US" sz="1600" b="1" dirty="0" err="1" smtClean="0">
                <a:latin typeface="+mn-lt"/>
              </a:rPr>
              <a:t>Contacte</a:t>
            </a:r>
            <a:r>
              <a:rPr lang="en-US" sz="1600" b="1" dirty="0" smtClean="0">
                <a:latin typeface="+mn-lt"/>
              </a:rPr>
              <a:t> a</a:t>
            </a:r>
            <a:r>
              <a:rPr lang="en-US" sz="1600" b="1" dirty="0" smtClean="0">
                <a:latin typeface="+mn-lt"/>
              </a:rPr>
              <a:t> </a:t>
            </a:r>
            <a:r>
              <a:rPr lang="en-US" sz="1600" b="1" dirty="0">
                <a:latin typeface="+mn-lt"/>
              </a:rPr>
              <a:t>GLOBE: </a:t>
            </a:r>
            <a:r>
              <a:rPr lang="en-US" sz="1600" b="1" dirty="0" smtClean="0">
                <a:latin typeface="+mn-lt"/>
                <a:hlinkClick r:id="rId5"/>
              </a:rPr>
              <a:t>help@globe.gov</a:t>
            </a:r>
            <a:endParaRPr lang="en-US" sz="2400" dirty="0">
              <a:solidFill>
                <a:srgbClr val="432B01"/>
              </a:solidFill>
              <a:latin typeface="+mn-lt"/>
            </a:endParaRPr>
          </a:p>
        </p:txBody>
      </p:sp>
      <p:sp>
        <p:nvSpPr>
          <p:cNvPr id="3" name="Content Placeholder 2"/>
          <p:cNvSpPr>
            <a:spLocks noGrp="1"/>
          </p:cNvSpPr>
          <p:nvPr>
            <p:ph sz="half" idx="1"/>
          </p:nvPr>
        </p:nvSpPr>
        <p:spPr>
          <a:xfrm>
            <a:off x="1401669" y="2181682"/>
            <a:ext cx="6586772" cy="4539794"/>
          </a:xfrm>
        </p:spPr>
        <p:txBody>
          <a:bodyPr>
            <a:normAutofit fontScale="92500" lnSpcReduction="20000"/>
          </a:bodyPr>
          <a:lstStyle/>
          <a:p>
            <a:pPr marL="0" indent="0">
              <a:buNone/>
            </a:pPr>
            <a:r>
              <a:rPr lang="en-US" sz="2400" b="1" dirty="0" err="1" smtClean="0"/>
              <a:t>Créditos</a:t>
            </a:r>
            <a:r>
              <a:rPr lang="en-US" sz="2400" b="1" dirty="0" smtClean="0"/>
              <a:t>: </a:t>
            </a:r>
            <a:endParaRPr lang="en-US" sz="2400" b="1" dirty="0"/>
          </a:p>
          <a:p>
            <a:pPr marL="0" indent="0">
              <a:buNone/>
            </a:pPr>
            <a:r>
              <a:rPr lang="en-US" sz="1800" b="1" dirty="0" err="1" smtClean="0"/>
              <a:t>Diapositivas</a:t>
            </a:r>
            <a:r>
              <a:rPr lang="en-US" sz="1800" b="1" dirty="0" smtClean="0"/>
              <a:t>: </a:t>
            </a:r>
            <a:r>
              <a:rPr lang="en-US" sz="1800" b="1" dirty="0"/>
              <a:t>Izolda </a:t>
            </a:r>
            <a:r>
              <a:rPr lang="en-US" sz="1800" dirty="0"/>
              <a:t>Trachtenberg, Dixon Butler, Russanne Low</a:t>
            </a:r>
          </a:p>
          <a:p>
            <a:pPr marL="0" indent="0">
              <a:buNone/>
            </a:pPr>
            <a:r>
              <a:rPr lang="en-US" sz="1800" b="1" dirty="0" err="1" smtClean="0"/>
              <a:t>Fotografías</a:t>
            </a:r>
            <a:r>
              <a:rPr lang="en-US" sz="1800" b="1" dirty="0" smtClean="0"/>
              <a:t>: </a:t>
            </a:r>
            <a:r>
              <a:rPr lang="en-US" sz="1800" dirty="0"/>
              <a:t>Izolda Trachtenberg</a:t>
            </a:r>
          </a:p>
          <a:p>
            <a:pPr marL="0" indent="0">
              <a:buNone/>
            </a:pPr>
            <a:r>
              <a:rPr lang="en-US" sz="1800" b="1" dirty="0" smtClean="0"/>
              <a:t>Arte de la tapa: </a:t>
            </a:r>
            <a:r>
              <a:rPr lang="en-US" sz="1800" dirty="0"/>
              <a:t>Jenn Glaser, </a:t>
            </a:r>
            <a:r>
              <a:rPr lang="en-US" sz="1800" i="1" dirty="0"/>
              <a:t>ScribeArts</a:t>
            </a:r>
          </a:p>
          <a:p>
            <a:pPr marL="0" indent="0">
              <a:buNone/>
            </a:pPr>
            <a:r>
              <a:rPr lang="en-US" sz="2400" b="1" dirty="0" err="1" smtClean="0"/>
              <a:t>Más</a:t>
            </a:r>
            <a:r>
              <a:rPr lang="en-US" sz="2400" b="1" dirty="0" smtClean="0"/>
              <a:t> </a:t>
            </a:r>
            <a:r>
              <a:rPr lang="en-US" sz="2400" b="1" dirty="0" err="1" smtClean="0"/>
              <a:t>información</a:t>
            </a:r>
            <a:r>
              <a:rPr lang="en-US" sz="2400" b="1" dirty="0" smtClean="0"/>
              <a:t>:</a:t>
            </a:r>
            <a:endParaRPr lang="en-US" sz="2400" b="1" dirty="0"/>
          </a:p>
          <a:p>
            <a:pPr marL="0" indent="0">
              <a:buNone/>
            </a:pPr>
            <a:r>
              <a:rPr lang="en-US" sz="1800" dirty="0">
                <a:hlinkClick r:id="rId6"/>
              </a:rPr>
              <a:t>The GLOBE Program</a:t>
            </a:r>
            <a:endParaRPr lang="en-US" sz="1800" dirty="0"/>
          </a:p>
          <a:p>
            <a:pPr marL="0" indent="0">
              <a:buNone/>
            </a:pPr>
            <a:r>
              <a:rPr lang="en-US" sz="1800" dirty="0">
                <a:hlinkClick r:id="rId7"/>
              </a:rPr>
              <a:t>NASA Wavelength </a:t>
            </a:r>
            <a:r>
              <a:rPr lang="en-US" sz="1800" dirty="0"/>
              <a:t> NASA’s Digital Library for Earth and Space Science Education</a:t>
            </a:r>
          </a:p>
          <a:p>
            <a:pPr marL="0" indent="0">
              <a:buNone/>
            </a:pPr>
            <a:r>
              <a:rPr lang="en-US" sz="1800" dirty="0">
                <a:hlinkClick r:id="rId8"/>
              </a:rPr>
              <a:t>NASA Global Climate Change: Vital Signs of the Planet</a:t>
            </a:r>
            <a:endParaRPr lang="en-US" sz="1800" dirty="0"/>
          </a:p>
          <a:p>
            <a:pPr marL="0" indent="0">
              <a:buNone/>
            </a:pPr>
            <a:r>
              <a:rPr lang="en-US" sz="1800" dirty="0" smtClean="0"/>
              <a:t>El </a:t>
            </a:r>
            <a:r>
              <a:rPr lang="en-US" sz="1800" dirty="0" err="1" smtClean="0"/>
              <a:t>Programa</a:t>
            </a:r>
            <a:r>
              <a:rPr lang="en-US" sz="1800" dirty="0" smtClean="0"/>
              <a:t> GLOBE </a:t>
            </a:r>
            <a:r>
              <a:rPr lang="en-US" sz="1800" dirty="0" err="1" smtClean="0"/>
              <a:t>es</a:t>
            </a:r>
            <a:r>
              <a:rPr lang="en-US" sz="1800" dirty="0" smtClean="0"/>
              <a:t> </a:t>
            </a:r>
            <a:r>
              <a:rPr lang="en-US" sz="1800" dirty="0" err="1" smtClean="0"/>
              <a:t>patrocinado</a:t>
            </a:r>
            <a:r>
              <a:rPr lang="en-US" sz="1800" dirty="0" smtClean="0"/>
              <a:t> </a:t>
            </a:r>
            <a:r>
              <a:rPr lang="en-US" sz="1800" dirty="0" err="1" smtClean="0"/>
              <a:t>por</a:t>
            </a:r>
            <a:r>
              <a:rPr lang="en-US" sz="1800" dirty="0" smtClean="0"/>
              <a:t> las </a:t>
            </a:r>
            <a:r>
              <a:rPr lang="en-US" sz="1800" dirty="0" err="1" smtClean="0"/>
              <a:t>siguientes</a:t>
            </a:r>
            <a:r>
              <a:rPr lang="en-US" sz="1800" dirty="0" smtClean="0"/>
              <a:t> </a:t>
            </a:r>
            <a:r>
              <a:rPr lang="en-US" sz="1800" dirty="0" err="1" smtClean="0"/>
              <a:t>organizaciones</a:t>
            </a:r>
            <a:r>
              <a:rPr lang="en-US" sz="1800" dirty="0" smtClean="0"/>
              <a:t>:</a:t>
            </a:r>
            <a:r>
              <a:rPr lang="en-US" sz="1800" dirty="0" smtClean="0"/>
              <a:t> </a:t>
            </a: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s-ES" altLang="en-US" sz="1400" i="1" dirty="0">
                <a:solidFill>
                  <a:srgbClr val="000000"/>
                </a:solidFill>
              </a:rPr>
              <a:t>Versión 22/04/20. Si edita y modifica este conjunto de diapositivas para fines educativos, anote "modificado por (y su nombre y fecha)" en esta página. Gracias.</a:t>
            </a:r>
            <a:endParaRPr lang="en-US" sz="1800" dirty="0"/>
          </a:p>
        </p:txBody>
      </p:sp>
      <p:pic>
        <p:nvPicPr>
          <p:cNvPr id="9" name="Content Placeholder 8" descr="Logos for NASA, NOAA, NSF and the U.S. Department of State."/>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3477536" y="5371613"/>
            <a:ext cx="2435038" cy="505841"/>
          </a:xfrm>
          <a:prstGeom prst="rect">
            <a:avLst/>
          </a:prstGeom>
        </p:spPr>
      </p:pic>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rgbClr val="462920"/>
                </a:solidFill>
              </a:rPr>
              <a:t>I. Auto evaluación</a:t>
            </a:r>
          </a:p>
          <a:p>
            <a:pPr>
              <a:spcAft>
                <a:spcPts val="600"/>
              </a:spcAft>
            </a:pPr>
            <a:r>
              <a:rPr lang="es-AR" sz="1300" b="1" dirty="0">
                <a:solidFill>
                  <a:schemeClr val="bg1"/>
                </a:solidFill>
              </a:rPr>
              <a:t>J. Información adicional</a:t>
            </a:r>
            <a:endParaRPr lang="es-AR" sz="1300" b="1" dirty="0">
              <a:solidFill>
                <a:schemeClr val="bg1"/>
              </a:solidFill>
            </a:endParaRPr>
          </a:p>
        </p:txBody>
      </p:sp>
    </p:spTree>
    <p:extLst>
      <p:ext uri="{BB962C8B-B14F-4D97-AF65-F5344CB8AC3E}">
        <p14:creationId xmlns:p14="http://schemas.microsoft.com/office/powerpoint/2010/main" val="18853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DFDAA85-E8A1-3440-BC14-D9C7CD2B27D7}" type="slidenum">
              <a:rPr lang="en-US" smtClean="0"/>
              <a:t>32</a:t>
            </a:fld>
            <a:endParaRPr lang="en-US" dirty="0"/>
          </a:p>
        </p:txBody>
      </p:sp>
      <p:sp>
        <p:nvSpPr>
          <p:cNvPr id="6" name="Shape 438"/>
          <p:cNvSpPr txBox="1">
            <a:spLocks/>
          </p:cNvSpPr>
          <p:nvPr/>
        </p:nvSpPr>
        <p:spPr>
          <a:xfrm>
            <a:off x="1853721" y="1447889"/>
            <a:ext cx="5429250" cy="500174"/>
          </a:xfrm>
          <a:prstGeom prst="rect">
            <a:avLst/>
          </a:prstGeom>
          <a:noFill/>
          <a:ln>
            <a:noFill/>
          </a:ln>
        </p:spPr>
        <p:txBody>
          <a:bodyPr vert="horz" wrap="square" lIns="68569" tIns="34275" rIns="68569" bIns="34275"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pPr>
            <a:r>
              <a:rPr lang="es-AR" sz="2800" b="1" dirty="0">
                <a:solidFill>
                  <a:srgbClr val="48340C"/>
                </a:solidFill>
                <a:latin typeface="+mn-lt"/>
              </a:rPr>
              <a:t>Traducción al español</a:t>
            </a:r>
            <a:endParaRPr lang="es-AR" sz="2800" b="1" dirty="0">
              <a:solidFill>
                <a:srgbClr val="48340C"/>
              </a:solidFill>
              <a:latin typeface="+mn-lt"/>
              <a:sym typeface="Arial"/>
            </a:endParaRPr>
          </a:p>
        </p:txBody>
      </p:sp>
      <p:sp>
        <p:nvSpPr>
          <p:cNvPr id="7" name="Title 1"/>
          <p:cNvSpPr txBox="1">
            <a:spLocks/>
          </p:cNvSpPr>
          <p:nvPr/>
        </p:nvSpPr>
        <p:spPr>
          <a:xfrm>
            <a:off x="1853721" y="2243318"/>
            <a:ext cx="5607844" cy="31761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None/>
            </a:pPr>
            <a:r>
              <a:rPr lang="es-AR" sz="1600" b="1" dirty="0"/>
              <a:t>Oficina Regional Para América Latina Y El Caribe</a:t>
            </a:r>
            <a:br>
              <a:rPr lang="es-AR" sz="1600" b="1" dirty="0"/>
            </a:br>
            <a:endParaRPr lang="es-AR" sz="1600" b="1" dirty="0"/>
          </a:p>
          <a:p>
            <a:pPr marL="152400" indent="0">
              <a:buNone/>
            </a:pPr>
            <a:r>
              <a:rPr lang="es-AR" sz="1600" b="1" dirty="0"/>
              <a:t>Para más información contáctese con:</a:t>
            </a:r>
          </a:p>
          <a:p>
            <a:pPr marL="452438" lvl="1" indent="0">
              <a:buNone/>
            </a:pPr>
            <a:r>
              <a:rPr lang="es-AR" sz="1600" dirty="0">
                <a:hlinkClick r:id="rId2"/>
              </a:rPr>
              <a:t>lac_rco@educ.austral.edu.ar</a:t>
            </a:r>
            <a:r>
              <a:rPr lang="es-AR" sz="1600" dirty="0"/>
              <a:t/>
            </a:r>
            <a:br>
              <a:rPr lang="es-AR" sz="1600" dirty="0"/>
            </a:br>
            <a:r>
              <a:rPr lang="es-AR" sz="1600" dirty="0">
                <a:hlinkClick r:id="rId3"/>
              </a:rPr>
              <a:t>globelac.communications@educ.austral.edu.ar</a:t>
            </a:r>
            <a:r>
              <a:rPr lang="es-AR" sz="1600" dirty="0"/>
              <a:t/>
            </a:r>
            <a:br>
              <a:rPr lang="es-AR" sz="1600" dirty="0"/>
            </a:br>
            <a:endParaRPr lang="es-AR" sz="1600" dirty="0"/>
          </a:p>
          <a:p>
            <a:pPr marL="152400" indent="0">
              <a:buNone/>
            </a:pPr>
            <a:r>
              <a:rPr lang="es-AR" sz="1600" b="1" dirty="0"/>
              <a:t>Redes sociales </a:t>
            </a:r>
          </a:p>
          <a:p>
            <a:pPr marL="752475" lvl="2" indent="0">
              <a:lnSpc>
                <a:spcPct val="200000"/>
              </a:lnSpc>
              <a:buNone/>
            </a:pPr>
            <a:r>
              <a:rPr lang="es-AR" sz="1600" dirty="0">
                <a:hlinkClick r:id="rId4"/>
              </a:rPr>
              <a:t>@</a:t>
            </a:r>
            <a:r>
              <a:rPr lang="es-AR" sz="1600" dirty="0" err="1">
                <a:hlinkClick r:id="rId4"/>
              </a:rPr>
              <a:t>globe_lac</a:t>
            </a:r>
            <a:r>
              <a:rPr lang="es-AR" sz="1600" dirty="0"/>
              <a:t/>
            </a:r>
            <a:br>
              <a:rPr lang="es-AR" sz="1600" dirty="0"/>
            </a:br>
            <a:r>
              <a:rPr lang="es-AR" sz="1600" dirty="0">
                <a:hlinkClick r:id="rId5"/>
              </a:rPr>
              <a:t>GLOBE Latinoamérica y Caribe</a:t>
            </a:r>
            <a:endParaRPr lang="es-AR" sz="1600" dirty="0"/>
          </a:p>
        </p:txBody>
      </p:sp>
      <p:pic>
        <p:nvPicPr>
          <p:cNvPr id="8"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0" t="25134" r="71323" b="45539"/>
          <a:stretch/>
        </p:blipFill>
        <p:spPr bwMode="auto">
          <a:xfrm>
            <a:off x="2141925" y="4282182"/>
            <a:ext cx="436653" cy="456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2215" b="71856"/>
          <a:stretch/>
        </p:blipFill>
        <p:spPr bwMode="auto">
          <a:xfrm>
            <a:off x="2162463" y="4769395"/>
            <a:ext cx="395578" cy="4006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082" y="6060417"/>
            <a:ext cx="865909" cy="649202"/>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7382" y="6009983"/>
            <a:ext cx="4765964" cy="628202"/>
          </a:xfrm>
          <a:prstGeom prst="rect">
            <a:avLst/>
          </a:prstGeom>
        </p:spPr>
      </p:pic>
      <p:sp>
        <p:nvSpPr>
          <p:cNvPr id="13" name="CuadroTexto 12"/>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rgbClr val="462920"/>
                </a:solidFill>
              </a:rPr>
              <a:t>D. Muestreo</a:t>
            </a:r>
          </a:p>
          <a:p>
            <a:pPr>
              <a:spcAft>
                <a:spcPts val="600"/>
              </a:spcAft>
            </a:pPr>
            <a:r>
              <a:rPr lang="es-AR" sz="1300" b="1" dirty="0">
                <a:solidFill>
                  <a:srgbClr val="462920"/>
                </a:solidFill>
              </a:rPr>
              <a:t>E. Cómo tomar mediciones de laboratorio</a:t>
            </a:r>
          </a:p>
          <a:p>
            <a:pPr>
              <a:spcAft>
                <a:spcPts val="600"/>
              </a:spcAft>
            </a:pPr>
            <a:r>
              <a:rPr lang="es-AR" sz="1300" b="1" dirty="0">
                <a:solidFill>
                  <a:srgbClr val="462920"/>
                </a:solidFill>
              </a:rPr>
              <a:t>F. Cómo calcular la densidad aparente</a:t>
            </a:r>
          </a:p>
          <a:p>
            <a:pPr>
              <a:spcAft>
                <a:spcPts val="600"/>
              </a:spcAft>
            </a:pPr>
            <a:r>
              <a:rPr lang="es-AR" sz="1300" b="1" dirty="0">
                <a:solidFill>
                  <a:srgbClr val="462920"/>
                </a:solidFill>
              </a:rPr>
              <a:t>G. Cómo reportar sus datos a GLOBE</a:t>
            </a:r>
          </a:p>
          <a:p>
            <a:pPr>
              <a:spcAft>
                <a:spcPts val="600"/>
              </a:spcAft>
            </a:pPr>
            <a:r>
              <a:rPr lang="es-AR" sz="1300" b="1" dirty="0">
                <a:solidFill>
                  <a:srgbClr val="462920"/>
                </a:solidFill>
              </a:rPr>
              <a:t>H. Visualización de datos</a:t>
            </a:r>
          </a:p>
          <a:p>
            <a:pPr>
              <a:spcAft>
                <a:spcPts val="600"/>
              </a:spcAft>
            </a:pPr>
            <a:r>
              <a:rPr lang="es-AR" sz="1300" b="1" dirty="0">
                <a:solidFill>
                  <a:srgbClr val="462920"/>
                </a:solidFill>
              </a:rPr>
              <a:t>I. Auto evaluación</a:t>
            </a:r>
          </a:p>
          <a:p>
            <a:pPr>
              <a:spcAft>
                <a:spcPts val="600"/>
              </a:spcAft>
            </a:pPr>
            <a:r>
              <a:rPr lang="es-AR" sz="1300" b="1" dirty="0">
                <a:solidFill>
                  <a:schemeClr val="bg1"/>
                </a:solidFill>
              </a:rPr>
              <a:t>J. Información adicional</a:t>
            </a:r>
            <a:endParaRPr lang="es-AR" sz="1300" b="1" dirty="0">
              <a:solidFill>
                <a:schemeClr val="bg1"/>
              </a:solidFill>
            </a:endParaRPr>
          </a:p>
        </p:txBody>
      </p:sp>
    </p:spTree>
    <p:extLst>
      <p:ext uri="{BB962C8B-B14F-4D97-AF65-F5344CB8AC3E}">
        <p14:creationId xmlns:p14="http://schemas.microsoft.com/office/powerpoint/2010/main" val="95395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4</a:t>
            </a:fld>
            <a:endParaRPr lang="en-US" dirty="0"/>
          </a:p>
        </p:txBody>
      </p:sp>
      <p:sp>
        <p:nvSpPr>
          <p:cNvPr id="2" name="Title 1"/>
          <p:cNvSpPr>
            <a:spLocks noGrp="1"/>
          </p:cNvSpPr>
          <p:nvPr>
            <p:ph type="title"/>
          </p:nvPr>
        </p:nvSpPr>
        <p:spPr>
          <a:xfrm>
            <a:off x="1318844" y="749095"/>
            <a:ext cx="7886700" cy="1325563"/>
          </a:xfrm>
        </p:spPr>
        <p:txBody>
          <a:bodyPr>
            <a:normAutofit/>
          </a:bodyPr>
          <a:lstStyle/>
          <a:p>
            <a:r>
              <a:rPr lang="es-AR" sz="2800" b="1" dirty="0" smtClean="0">
                <a:solidFill>
                  <a:srgbClr val="432B01"/>
                </a:solidFill>
                <a:latin typeface="+mn-lt"/>
              </a:rPr>
              <a:t>¿Por qué medir la densidad aparente?</a:t>
            </a:r>
            <a:endParaRPr lang="es-AR" sz="2800" b="1" dirty="0">
              <a:solidFill>
                <a:srgbClr val="432B01"/>
              </a:solidFill>
              <a:latin typeface="+mn-lt"/>
            </a:endParaRPr>
          </a:p>
        </p:txBody>
      </p:sp>
      <p:sp>
        <p:nvSpPr>
          <p:cNvPr id="3" name="Content Placeholder 2"/>
          <p:cNvSpPr>
            <a:spLocks noGrp="1"/>
          </p:cNvSpPr>
          <p:nvPr>
            <p:ph sz="half" idx="1"/>
          </p:nvPr>
        </p:nvSpPr>
        <p:spPr>
          <a:xfrm>
            <a:off x="1281126" y="1822450"/>
            <a:ext cx="7683580" cy="4351338"/>
          </a:xfrm>
        </p:spPr>
        <p:txBody>
          <a:bodyPr>
            <a:normAutofit/>
          </a:bodyPr>
          <a:lstStyle/>
          <a:p>
            <a:pPr marL="0" indent="0">
              <a:buClrTx/>
              <a:buFontTx/>
              <a:buNone/>
            </a:pPr>
            <a:r>
              <a:rPr lang="es-ES" sz="1800" dirty="0">
                <a:cs typeface="Calibri" panose="020F0502020204030204" pitchFamily="34" charset="0"/>
              </a:rPr>
              <a:t>La densidad aparente brinda información sobre la facilidad con la que las raíces pueden crecer y el agua se filtrará a través de los diferentes horizontes del suelo de un perfil.</a:t>
            </a:r>
          </a:p>
          <a:p>
            <a:pPr marL="0" indent="0">
              <a:buClrTx/>
              <a:buFontTx/>
              <a:buNone/>
            </a:pPr>
            <a:endParaRPr lang="es-ES" sz="1800" dirty="0">
              <a:cs typeface="Calibri" panose="020F0502020204030204" pitchFamily="34" charset="0"/>
            </a:endParaRPr>
          </a:p>
          <a:p>
            <a:pPr marL="0" indent="0">
              <a:buClrTx/>
              <a:buFontTx/>
              <a:buNone/>
            </a:pPr>
            <a:r>
              <a:rPr lang="es-ES" sz="1800" dirty="0">
                <a:cs typeface="Calibri" panose="020F0502020204030204" pitchFamily="34" charset="0"/>
              </a:rPr>
              <a:t>La densidad aparente también se usa cuando se convierte entre masa y volumen para una muestra de suelo. Si conocemos la masa de una muestra de suelo, podemos calcular su volumen y aprender mucho sobre la composición de ese suelo y sus horizontes individuales.</a:t>
            </a:r>
            <a:endParaRPr lang="es-AR" sz="1800" dirty="0">
              <a:cs typeface="Calibri" panose="020F0502020204030204" pitchFamily="34" charset="0"/>
            </a:endParaRPr>
          </a:p>
        </p:txBody>
      </p:sp>
      <p:sp>
        <p:nvSpPr>
          <p:cNvPr id="7" name="CuadroTexto 6"/>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chemeClr val="bg1"/>
                </a:solidFill>
              </a:rPr>
              <a:t>B</a:t>
            </a:r>
            <a:r>
              <a:rPr lang="es-AR" sz="1300" b="1" dirty="0">
                <a:solidFill>
                  <a:schemeClr val="bg1"/>
                </a:solidFill>
              </a:rPr>
              <a:t>. ¿Por qué medir la densidad aparente?</a:t>
            </a:r>
            <a:endParaRPr lang="es-AR" sz="1300" b="1" dirty="0">
              <a:solidFill>
                <a:schemeClr val="bg1"/>
              </a:solidFill>
            </a:endParaRPr>
          </a:p>
          <a:p>
            <a:pPr>
              <a:spcAft>
                <a:spcPts val="600"/>
              </a:spcAft>
            </a:pPr>
            <a:r>
              <a:rPr lang="es-AR" sz="1300" b="1" dirty="0" smtClean="0">
                <a:solidFill>
                  <a:srgbClr val="462920"/>
                </a:solidFill>
              </a:rPr>
              <a:t>C. </a:t>
            </a:r>
            <a:r>
              <a:rPr lang="es-AR" sz="1300" b="1" dirty="0" smtClean="0">
                <a:solidFill>
                  <a:srgbClr val="462920"/>
                </a:solidFill>
              </a:rPr>
              <a:t>Preparación para el protocolo</a:t>
            </a:r>
            <a:endParaRPr lang="es-AR" sz="1300" b="1" dirty="0">
              <a:solidFill>
                <a:srgbClr val="462920"/>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212562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6DFDAA85-E8A1-3440-BC14-D9C7CD2B27D7}" type="slidenum">
              <a:rPr lang="en-US" smtClean="0"/>
              <a:t>5</a:t>
            </a:fld>
            <a:endParaRPr lang="en-US" dirty="0"/>
          </a:p>
        </p:txBody>
      </p:sp>
      <p:sp>
        <p:nvSpPr>
          <p:cNvPr id="2" name="Title 1"/>
          <p:cNvSpPr>
            <a:spLocks noGrp="1"/>
          </p:cNvSpPr>
          <p:nvPr>
            <p:ph type="title"/>
          </p:nvPr>
        </p:nvSpPr>
        <p:spPr>
          <a:xfrm>
            <a:off x="1388401" y="657405"/>
            <a:ext cx="7886700" cy="1325563"/>
          </a:xfrm>
        </p:spPr>
        <p:txBody>
          <a:bodyPr>
            <a:normAutofit/>
          </a:bodyPr>
          <a:lstStyle/>
          <a:p>
            <a:r>
              <a:rPr lang="es-AR" sz="3200" b="1" dirty="0" smtClean="0">
                <a:solidFill>
                  <a:srgbClr val="432B01"/>
                </a:solidFill>
                <a:latin typeface="+mn-lt"/>
              </a:rPr>
              <a:t>Vistazo del protocolo</a:t>
            </a:r>
            <a:endParaRPr lang="es-AR" sz="3200" b="1" dirty="0">
              <a:solidFill>
                <a:srgbClr val="432B01"/>
              </a:solidFill>
              <a:latin typeface="+mn-lt"/>
            </a:endParaRPr>
          </a:p>
        </p:txBody>
      </p:sp>
      <p:graphicFrame>
        <p:nvGraphicFramePr>
          <p:cNvPr id="9" name="Content Placeholder 8" descr="Table of what is needed to do this protocol:  Where: Soil Characterization Site; Time Required 2 or 3 (50 minte) class periods; Frequency: once for a soil profile (collected and prepared soil samples can be stored for study and analyses at any time during the school year. Prerequisistes: Soil Characterization Protocol. This Protocol= Bulk Denisty Protocol; Field Guides, Soil Bulk Density Field and Lab Guide. Data Sheets- Bulk density Data Sheet and Soil Characterization Site Definition Sheet."/>
          <p:cNvGraphicFramePr>
            <a:graphicFrameLocks noGrp="1"/>
          </p:cNvGraphicFramePr>
          <p:nvPr>
            <p:ph sz="half" idx="1"/>
            <p:extLst>
              <p:ext uri="{D42A27DB-BD31-4B8C-83A1-F6EECF244321}">
                <p14:modId xmlns:p14="http://schemas.microsoft.com/office/powerpoint/2010/main" val="2693881527"/>
              </p:ext>
            </p:extLst>
          </p:nvPr>
        </p:nvGraphicFramePr>
        <p:xfrm>
          <a:off x="1587038" y="1679428"/>
          <a:ext cx="6985189" cy="4546825"/>
        </p:xfrm>
        <a:graphic>
          <a:graphicData uri="http://schemas.openxmlformats.org/drawingml/2006/table">
            <a:tbl>
              <a:tblPr firstRow="1" bandRow="1">
                <a:tableStyleId>{0505E3EF-67EA-436B-97B2-0124C06EBD24}</a:tableStyleId>
              </a:tblPr>
              <a:tblGrid>
                <a:gridCol w="1500370">
                  <a:extLst>
                    <a:ext uri="{9D8B030D-6E8A-4147-A177-3AD203B41FA5}">
                      <a16:colId xmlns:a16="http://schemas.microsoft.com/office/drawing/2014/main" val="20000"/>
                    </a:ext>
                  </a:extLst>
                </a:gridCol>
                <a:gridCol w="5484819">
                  <a:extLst>
                    <a:ext uri="{9D8B030D-6E8A-4147-A177-3AD203B41FA5}">
                      <a16:colId xmlns:a16="http://schemas.microsoft.com/office/drawing/2014/main" val="20001"/>
                    </a:ext>
                  </a:extLst>
                </a:gridCol>
              </a:tblGrid>
              <a:tr h="537903">
                <a:tc>
                  <a:txBody>
                    <a:bodyPr/>
                    <a:lstStyle/>
                    <a:p>
                      <a:r>
                        <a:rPr lang="es-AR" b="0" noProof="0" dirty="0" smtClean="0"/>
                        <a:t>Dónde</a:t>
                      </a:r>
                      <a:endParaRPr lang="es-AR" b="0" noProof="0" dirty="0"/>
                    </a:p>
                  </a:txBody>
                  <a:tcPr/>
                </a:tc>
                <a:tc>
                  <a:txBody>
                    <a:bodyPr/>
                    <a:lstStyle/>
                    <a:p>
                      <a:r>
                        <a:rPr lang="es-ES" noProof="0" dirty="0" smtClean="0">
                          <a:hlinkClick r:id="rId2"/>
                        </a:rPr>
                        <a:t>Sitio de Caracterización de Suelos</a:t>
                      </a:r>
                      <a:endParaRPr lang="es-AR" noProof="0" dirty="0"/>
                    </a:p>
                  </a:txBody>
                  <a:tcPr/>
                </a:tc>
                <a:extLst>
                  <a:ext uri="{0D108BD9-81ED-4DB2-BD59-A6C34878D82A}">
                    <a16:rowId xmlns:a16="http://schemas.microsoft.com/office/drawing/2014/main" val="10000"/>
                  </a:ext>
                </a:extLst>
              </a:tr>
              <a:tr h="505326">
                <a:tc>
                  <a:txBody>
                    <a:bodyPr/>
                    <a:lstStyle/>
                    <a:p>
                      <a:r>
                        <a:rPr lang="es-AR" noProof="0" dirty="0" smtClean="0"/>
                        <a:t>Cuándo</a:t>
                      </a:r>
                      <a:endParaRPr lang="es-AR" noProof="0" dirty="0"/>
                    </a:p>
                  </a:txBody>
                  <a:tcPr/>
                </a:tc>
                <a:tc>
                  <a:txBody>
                    <a:bodyPr/>
                    <a:lstStyle/>
                    <a:p>
                      <a:r>
                        <a:rPr lang="pt-BR" noProof="0" dirty="0" smtClean="0"/>
                        <a:t>2 o 3 períodos de classe (de 50 minutos) </a:t>
                      </a:r>
                      <a:endParaRPr lang="es-AR" noProof="0" dirty="0"/>
                    </a:p>
                  </a:txBody>
                  <a:tcPr/>
                </a:tc>
                <a:extLst>
                  <a:ext uri="{0D108BD9-81ED-4DB2-BD59-A6C34878D82A}">
                    <a16:rowId xmlns:a16="http://schemas.microsoft.com/office/drawing/2014/main" val="10001"/>
                  </a:ext>
                </a:extLst>
              </a:tr>
              <a:tr h="914400">
                <a:tc>
                  <a:txBody>
                    <a:bodyPr/>
                    <a:lstStyle/>
                    <a:p>
                      <a:r>
                        <a:rPr lang="es-AR" noProof="0" dirty="0" smtClean="0"/>
                        <a:t>Frecuencia</a:t>
                      </a:r>
                      <a:endParaRPr lang="es-AR" noProof="0" dirty="0"/>
                    </a:p>
                  </a:txBody>
                  <a:tcPr/>
                </a:tc>
                <a:tc>
                  <a:txBody>
                    <a:bodyPr/>
                    <a:lstStyle/>
                    <a:p>
                      <a:r>
                        <a:rPr lang="es-ES" noProof="0" dirty="0" smtClean="0"/>
                        <a:t>Una vez para un perfil de suelo</a:t>
                      </a:r>
                    </a:p>
                    <a:p>
                      <a:r>
                        <a:rPr lang="es-ES" noProof="0" dirty="0" smtClean="0"/>
                        <a:t>Las muestras de suelo recolectadas y preparadas se pueden almacenar para su estudio y análisis en cualquier momento durante el año escolar.</a:t>
                      </a:r>
                      <a:endParaRPr lang="es-AR" noProof="0" dirty="0"/>
                    </a:p>
                  </a:txBody>
                  <a:tcPr/>
                </a:tc>
                <a:extLst>
                  <a:ext uri="{0D108BD9-81ED-4DB2-BD59-A6C34878D82A}">
                    <a16:rowId xmlns:a16="http://schemas.microsoft.com/office/drawing/2014/main" val="10002"/>
                  </a:ext>
                </a:extLst>
              </a:tr>
              <a:tr h="493295">
                <a:tc>
                  <a:txBody>
                    <a:bodyPr/>
                    <a:lstStyle/>
                    <a:p>
                      <a:r>
                        <a:rPr lang="es-AR" noProof="0" dirty="0" smtClean="0"/>
                        <a:t>Pre requisitos</a:t>
                      </a:r>
                      <a:endParaRPr lang="es-AR" noProof="0" dirty="0"/>
                    </a:p>
                  </a:txBody>
                  <a:tcPr/>
                </a:tc>
                <a:tc>
                  <a:txBody>
                    <a:bodyPr/>
                    <a:lstStyle/>
                    <a:p>
                      <a:r>
                        <a:rPr lang="es-ES" baseline="0" noProof="0" dirty="0" smtClean="0">
                          <a:hlinkClick r:id="rId3"/>
                        </a:rPr>
                        <a:t>Protocolo de Caracterización de Suelos</a:t>
                      </a:r>
                      <a:endParaRPr lang="es-AR" noProof="0" dirty="0"/>
                    </a:p>
                  </a:txBody>
                  <a:tcPr/>
                </a:tc>
                <a:extLst>
                  <a:ext uri="{0D108BD9-81ED-4DB2-BD59-A6C34878D82A}">
                    <a16:rowId xmlns:a16="http://schemas.microsoft.com/office/drawing/2014/main" val="10003"/>
                  </a:ext>
                </a:extLst>
              </a:tr>
              <a:tr h="541421">
                <a:tc>
                  <a:txBody>
                    <a:bodyPr/>
                    <a:lstStyle/>
                    <a:p>
                      <a:r>
                        <a:rPr lang="es-AR" noProof="0" dirty="0" smtClean="0"/>
                        <a:t>Protocolo</a:t>
                      </a:r>
                      <a:endParaRPr lang="es-AR" noProof="0" dirty="0"/>
                    </a:p>
                  </a:txBody>
                  <a:tcPr/>
                </a:tc>
                <a:tc>
                  <a:txBody>
                    <a:bodyPr/>
                    <a:lstStyle/>
                    <a:p>
                      <a:r>
                        <a:rPr lang="es-AR" baseline="0" noProof="0" dirty="0" smtClean="0">
                          <a:hlinkClick r:id="rId4"/>
                        </a:rPr>
                        <a:t>Protocolo de densidad aparente</a:t>
                      </a:r>
                      <a:endParaRPr lang="es-AR" noProof="0" dirty="0"/>
                    </a:p>
                  </a:txBody>
                  <a:tcPr/>
                </a:tc>
                <a:extLst>
                  <a:ext uri="{0D108BD9-81ED-4DB2-BD59-A6C34878D82A}">
                    <a16:rowId xmlns:a16="http://schemas.microsoft.com/office/drawing/2014/main" val="10004"/>
                  </a:ext>
                </a:extLst>
              </a:tr>
              <a:tr h="469232">
                <a:tc>
                  <a:txBody>
                    <a:bodyPr/>
                    <a:lstStyle/>
                    <a:p>
                      <a:r>
                        <a:rPr lang="es-AR" noProof="0" dirty="0" smtClean="0"/>
                        <a:t>Guías</a:t>
                      </a:r>
                      <a:r>
                        <a:rPr lang="es-AR" baseline="0" noProof="0" dirty="0" smtClean="0"/>
                        <a:t> de campo</a:t>
                      </a:r>
                      <a:endParaRPr lang="es-AR" noProof="0" dirty="0"/>
                    </a:p>
                  </a:txBody>
                  <a:tcPr/>
                </a:tc>
                <a:tc>
                  <a:txBody>
                    <a:bodyPr/>
                    <a:lstStyle/>
                    <a:p>
                      <a:r>
                        <a:rPr lang="es-ES" noProof="0" dirty="0" smtClean="0">
                          <a:hlinkClick r:id="rId5"/>
                        </a:rPr>
                        <a:t>Guía de campo y laboratorio de densidad aparente del suelo</a:t>
                      </a:r>
                      <a:endParaRPr lang="es-AR" noProof="0" dirty="0"/>
                    </a:p>
                  </a:txBody>
                  <a:tcPr/>
                </a:tc>
                <a:extLst>
                  <a:ext uri="{0D108BD9-81ED-4DB2-BD59-A6C34878D82A}">
                    <a16:rowId xmlns:a16="http://schemas.microsoft.com/office/drawing/2014/main" val="10005"/>
                  </a:ext>
                </a:extLst>
              </a:tr>
              <a:tr h="640080">
                <a:tc>
                  <a:txBody>
                    <a:bodyPr/>
                    <a:lstStyle/>
                    <a:p>
                      <a:r>
                        <a:rPr lang="es-AR" noProof="0" dirty="0" smtClean="0"/>
                        <a:t>Hojas de</a:t>
                      </a:r>
                      <a:r>
                        <a:rPr lang="es-AR" baseline="0" noProof="0" dirty="0" smtClean="0"/>
                        <a:t> datos</a:t>
                      </a:r>
                      <a:endParaRPr lang="es-AR" noProof="0" dirty="0"/>
                    </a:p>
                  </a:txBody>
                  <a:tcPr/>
                </a:tc>
                <a:tc>
                  <a:txBody>
                    <a:bodyPr/>
                    <a:lstStyle/>
                    <a:p>
                      <a:r>
                        <a:rPr lang="es-AR" baseline="0" noProof="0" dirty="0" smtClean="0">
                          <a:hlinkClick r:id="rId6"/>
                        </a:rPr>
                        <a:t>Hoja de datos de densidad aparente</a:t>
                      </a:r>
                      <a:endParaRPr lang="es-AR" baseline="0" noProof="0" dirty="0" smtClean="0"/>
                    </a:p>
                    <a:p>
                      <a:r>
                        <a:rPr lang="es-AR" baseline="0" noProof="0" dirty="0" smtClean="0">
                          <a:hlinkClick r:id="rId2"/>
                        </a:rPr>
                        <a:t>Hoja de definición de sitio de caracterización de suelo</a:t>
                      </a:r>
                      <a:endParaRPr lang="es-AR" noProof="0" dirty="0"/>
                    </a:p>
                  </a:txBody>
                  <a:tcPr/>
                </a:tc>
                <a:extLst>
                  <a:ext uri="{0D108BD9-81ED-4DB2-BD59-A6C34878D82A}">
                    <a16:rowId xmlns:a16="http://schemas.microsoft.com/office/drawing/2014/main" val="10006"/>
                  </a:ext>
                </a:extLst>
              </a:tr>
            </a:tbl>
          </a:graphicData>
        </a:graphic>
      </p:graphicFrame>
      <p:sp>
        <p:nvSpPr>
          <p:cNvPr id="7" name="CuadroTexto 6"/>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chemeClr val="bg1"/>
                </a:solidFill>
              </a:rPr>
              <a:t>C. Preparación para el protocolo</a:t>
            </a:r>
            <a:endParaRPr lang="es-AR" sz="1300" b="1" dirty="0">
              <a:solidFill>
                <a:schemeClr val="bg1"/>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52143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6</a:t>
            </a:fld>
            <a:endParaRPr lang="en-US" dirty="0"/>
          </a:p>
        </p:txBody>
      </p:sp>
      <p:sp>
        <p:nvSpPr>
          <p:cNvPr id="2" name="Title 1"/>
          <p:cNvSpPr>
            <a:spLocks noGrp="1"/>
          </p:cNvSpPr>
          <p:nvPr>
            <p:ph type="title"/>
          </p:nvPr>
        </p:nvSpPr>
        <p:spPr>
          <a:xfrm>
            <a:off x="1269213" y="703613"/>
            <a:ext cx="7886700" cy="1325563"/>
          </a:xfrm>
        </p:spPr>
        <p:txBody>
          <a:bodyPr>
            <a:normAutofit/>
          </a:bodyPr>
          <a:lstStyle/>
          <a:p>
            <a:r>
              <a:rPr lang="es-AR" sz="2400" b="1" dirty="0" smtClean="0">
                <a:solidFill>
                  <a:srgbClr val="432B01"/>
                </a:solidFill>
                <a:latin typeface="+mn-lt"/>
              </a:rPr>
              <a:t>Materiales e instrumentos requeridos para el trabajo de campo</a:t>
            </a:r>
            <a:endParaRPr lang="es-AR" sz="2400" b="1" dirty="0">
              <a:solidFill>
                <a:srgbClr val="432B01"/>
              </a:solidFill>
              <a:latin typeface="+mn-lt"/>
            </a:endParaRPr>
          </a:p>
        </p:txBody>
      </p:sp>
      <p:sp>
        <p:nvSpPr>
          <p:cNvPr id="3" name="Content Placeholder 2"/>
          <p:cNvSpPr>
            <a:spLocks noGrp="1"/>
          </p:cNvSpPr>
          <p:nvPr>
            <p:ph sz="half" idx="1"/>
          </p:nvPr>
        </p:nvSpPr>
        <p:spPr>
          <a:xfrm>
            <a:off x="1419489" y="1708092"/>
            <a:ext cx="4479506" cy="4718437"/>
          </a:xfrm>
        </p:spPr>
        <p:txBody>
          <a:bodyPr>
            <a:normAutofit/>
          </a:bodyPr>
          <a:lstStyle/>
          <a:p>
            <a:r>
              <a:rPr lang="es-ES" sz="1800" dirty="0">
                <a:cs typeface="Times New Roman" pitchFamily="16" charset="0"/>
              </a:rPr>
              <a:t>Bolsas o contenedores </a:t>
            </a:r>
            <a:r>
              <a:rPr lang="es-ES" sz="1800" dirty="0" err="1">
                <a:cs typeface="Times New Roman" pitchFamily="16" charset="0"/>
              </a:rPr>
              <a:t>sellables</a:t>
            </a:r>
            <a:r>
              <a:rPr lang="es-ES" sz="1800" dirty="0">
                <a:cs typeface="Times New Roman" pitchFamily="16" charset="0"/>
              </a:rPr>
              <a:t> de 4 litros (1 cuarto de galón)</a:t>
            </a:r>
          </a:p>
          <a:p>
            <a:r>
              <a:rPr lang="es-ES" sz="1800" dirty="0">
                <a:cs typeface="Times New Roman" pitchFamily="16" charset="0"/>
              </a:rPr>
              <a:t>3 o más latas de muestreo</a:t>
            </a:r>
          </a:p>
          <a:p>
            <a:r>
              <a:rPr lang="es-ES" sz="1800" dirty="0">
                <a:cs typeface="Times New Roman" pitchFamily="16" charset="0"/>
              </a:rPr>
              <a:t>Bloque de madera</a:t>
            </a:r>
          </a:p>
          <a:p>
            <a:r>
              <a:rPr lang="es-ES" sz="1800" dirty="0">
                <a:cs typeface="Times New Roman" pitchFamily="16" charset="0"/>
              </a:rPr>
              <a:t>Martillo</a:t>
            </a:r>
          </a:p>
          <a:p>
            <a:r>
              <a:rPr lang="es-ES" sz="1800" dirty="0">
                <a:cs typeface="Times New Roman" pitchFamily="16" charset="0"/>
              </a:rPr>
              <a:t>paleta o pala</a:t>
            </a:r>
          </a:p>
          <a:p>
            <a:r>
              <a:rPr lang="es-ES" sz="1800" dirty="0">
                <a:cs typeface="Times New Roman" pitchFamily="16" charset="0"/>
              </a:rPr>
              <a:t>Marcador</a:t>
            </a:r>
            <a:endParaRPr lang="es-AR" sz="1500" dirty="0" smtClean="0">
              <a:cs typeface="Times New Roman" pitchFamily="16" charset="0"/>
            </a:endParaRPr>
          </a:p>
          <a:p>
            <a:pPr marL="0" indent="0">
              <a:buClrTx/>
              <a:buFontTx/>
              <a:buNone/>
            </a:pPr>
            <a:r>
              <a:rPr lang="es-ES" sz="1500" dirty="0">
                <a:cs typeface="Times New Roman" pitchFamily="16" charset="0"/>
              </a:rPr>
              <a:t>Consulte el conjunto de diapositivas Definición de un sitio de muestreo para la caracterización del suelo para obtener una lista completa de todos los equipos necesarios para el trabajo de campo de caracterización del suelo y el muestreo para análisis de laboratorio</a:t>
            </a:r>
            <a:r>
              <a:rPr lang="es-ES" sz="1500" dirty="0" smtClean="0">
                <a:cs typeface="Times New Roman" pitchFamily="16" charset="0"/>
              </a:rPr>
              <a:t>.</a:t>
            </a:r>
          </a:p>
          <a:p>
            <a:pPr marL="0" indent="0">
              <a:buClrTx/>
              <a:buFontTx/>
              <a:buNone/>
            </a:pPr>
            <a:r>
              <a:rPr lang="es-AR" sz="1500" dirty="0" smtClean="0"/>
              <a:t>Dónde encontrar las </a:t>
            </a:r>
            <a:r>
              <a:rPr lang="es-AR" sz="1500" dirty="0" smtClean="0">
                <a:hlinkClick r:id="rId2"/>
              </a:rPr>
              <a:t>especificaciones de los instrumentos </a:t>
            </a:r>
            <a:r>
              <a:rPr lang="es-AR" sz="1500" dirty="0" smtClean="0"/>
              <a:t>utilizados en investigaciones de GLOBE.</a:t>
            </a:r>
            <a:endParaRPr lang="es-AR" sz="1500" dirty="0" smtClean="0"/>
          </a:p>
          <a:p>
            <a:pPr marL="0" indent="0">
              <a:buClrTx/>
              <a:buFontTx/>
              <a:buNone/>
            </a:pPr>
            <a:r>
              <a:rPr lang="es-AR" sz="1500" dirty="0" smtClean="0">
                <a:hlinkClick r:id="rId3"/>
              </a:rPr>
              <a:t>Dónde encontrar los instrumentos científicos</a:t>
            </a:r>
            <a:r>
              <a:rPr lang="es-AR" sz="1500" dirty="0" smtClean="0"/>
              <a:t> </a:t>
            </a:r>
            <a:r>
              <a:rPr lang="es-AR" sz="1500" dirty="0" smtClean="0"/>
              <a:t>necesarios para este protocolo</a:t>
            </a:r>
            <a:r>
              <a:rPr lang="es-AR" sz="1500" dirty="0" smtClean="0"/>
              <a:t>.</a:t>
            </a:r>
            <a:endParaRPr lang="es-AR" sz="1500" dirty="0" smtClean="0"/>
          </a:p>
          <a:p>
            <a:pPr>
              <a:buClrTx/>
              <a:buFontTx/>
              <a:buNone/>
            </a:pPr>
            <a:endParaRPr lang="es-AR" sz="1800" dirty="0" smtClean="0">
              <a:cs typeface="Times New Roman" pitchFamily="16" charset="0"/>
            </a:endParaRPr>
          </a:p>
          <a:p>
            <a:pPr>
              <a:buClrTx/>
              <a:buFontTx/>
              <a:buNone/>
            </a:pPr>
            <a:endParaRPr lang="es-AR" sz="1800" dirty="0" smtClean="0">
              <a:cs typeface="Times New Roman" pitchFamily="16" charset="0"/>
            </a:endParaRPr>
          </a:p>
          <a:p>
            <a:pPr>
              <a:buClrTx/>
              <a:buFontTx/>
              <a:buNone/>
            </a:pPr>
            <a:endParaRPr lang="es-AR" sz="1800" dirty="0">
              <a:cs typeface="Times New Roman" pitchFamily="16" charset="0"/>
            </a:endParaRPr>
          </a:p>
        </p:txBody>
      </p:sp>
      <p:pic>
        <p:nvPicPr>
          <p:cNvPr id="4" name="Content Placeholder 3" descr="Illustration of equipment needed for fieldwork and listed on this pag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99136" y="2029176"/>
            <a:ext cx="3166444" cy="3267861"/>
          </a:xfrm>
        </p:spPr>
      </p:pic>
      <p:sp>
        <p:nvSpPr>
          <p:cNvPr id="9" name="CuadroTexto 8"/>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chemeClr val="bg1"/>
                </a:solidFill>
              </a:rPr>
              <a:t>C. Preparación para el protocolo</a:t>
            </a:r>
            <a:endParaRPr lang="es-AR" sz="1300" b="1" dirty="0">
              <a:solidFill>
                <a:schemeClr val="bg1"/>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99781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7</a:t>
            </a:fld>
            <a:endParaRPr lang="en-US" dirty="0"/>
          </a:p>
        </p:txBody>
      </p:sp>
      <p:sp>
        <p:nvSpPr>
          <p:cNvPr id="2" name="Title 1"/>
          <p:cNvSpPr>
            <a:spLocks noGrp="1"/>
          </p:cNvSpPr>
          <p:nvPr>
            <p:ph type="title"/>
          </p:nvPr>
        </p:nvSpPr>
        <p:spPr>
          <a:xfrm>
            <a:off x="1246174" y="761043"/>
            <a:ext cx="7886700" cy="1325563"/>
          </a:xfrm>
        </p:spPr>
        <p:txBody>
          <a:bodyPr>
            <a:normAutofit/>
          </a:bodyPr>
          <a:lstStyle/>
          <a:p>
            <a:r>
              <a:rPr lang="es-ES" sz="2800" b="1" dirty="0">
                <a:solidFill>
                  <a:srgbClr val="432B01"/>
                </a:solidFill>
                <a:latin typeface="+mn-lt"/>
              </a:rPr>
              <a:t>Toma de muestras de volumen conocido</a:t>
            </a:r>
            <a:endParaRPr lang="en-US" sz="2800" b="1" dirty="0">
              <a:solidFill>
                <a:srgbClr val="432B01"/>
              </a:solidFill>
              <a:latin typeface="+mn-lt"/>
            </a:endParaRPr>
          </a:p>
        </p:txBody>
      </p:sp>
      <p:sp>
        <p:nvSpPr>
          <p:cNvPr id="3" name="Content Placeholder 2"/>
          <p:cNvSpPr>
            <a:spLocks noGrp="1"/>
          </p:cNvSpPr>
          <p:nvPr>
            <p:ph sz="half" idx="1"/>
          </p:nvPr>
        </p:nvSpPr>
        <p:spPr>
          <a:xfrm>
            <a:off x="1244450" y="1700089"/>
            <a:ext cx="5586656" cy="4351338"/>
          </a:xfrm>
        </p:spPr>
        <p:txBody>
          <a:bodyPr>
            <a:normAutofit fontScale="92500" lnSpcReduction="20000"/>
          </a:bodyPr>
          <a:lstStyle/>
          <a:p>
            <a:pPr marL="63500" indent="0">
              <a:buClrTx/>
              <a:buNone/>
            </a:pPr>
            <a:r>
              <a:rPr lang="es-ES" sz="1800" dirty="0">
                <a:cs typeface="Times New Roman" pitchFamily="16" charset="0"/>
              </a:rPr>
              <a:t>Para cada horizonte en su perfil de suelo, empuje una lata o tubería (más adelante medirá la masa y el volumen de las latas) en el costado del horizonte. Si es necesario, humedezca primero la tierra para que la lata entre fácilmente. Deténgase cuando la lata esté nivelada con la superficie del suelo. (Recuerde, recolectará tres muestras de cada horizonte en su perfil).</a:t>
            </a:r>
          </a:p>
          <a:p>
            <a:pPr marL="63500" indent="0">
              <a:buClrTx/>
              <a:buNone/>
            </a:pPr>
            <a:endParaRPr lang="es-ES" sz="1800" dirty="0">
              <a:cs typeface="Times New Roman" pitchFamily="16" charset="0"/>
            </a:endParaRPr>
          </a:p>
          <a:p>
            <a:pPr marL="63500" indent="0">
              <a:buClrTx/>
              <a:buNone/>
            </a:pPr>
            <a:r>
              <a:rPr lang="es-ES" sz="1800" dirty="0">
                <a:cs typeface="Times New Roman" pitchFamily="16" charset="0"/>
              </a:rPr>
              <a:t>Si todavía es difícil empujar la lata hacia el suelo, es posible que deba colocar un trozo de madera sobre la lata y golpear la madera con el martillo para distribuir la fuerza del golpe del martillo en todos los bordes de la lata a la vez y para minimice las abolladuras de la lata.</a:t>
            </a:r>
          </a:p>
          <a:p>
            <a:pPr marL="63500" indent="0">
              <a:buClrTx/>
              <a:buNone/>
            </a:pPr>
            <a:endParaRPr lang="es-ES" sz="1800" dirty="0">
              <a:cs typeface="Times New Roman" pitchFamily="16" charset="0"/>
            </a:endParaRPr>
          </a:p>
          <a:p>
            <a:pPr marL="63500" indent="0">
              <a:buClrTx/>
              <a:buNone/>
            </a:pPr>
            <a:r>
              <a:rPr lang="es-ES" sz="1800" dirty="0">
                <a:cs typeface="Times New Roman" pitchFamily="16" charset="0"/>
              </a:rPr>
              <a:t>Se permiten algunas abolladuras en el procedimiento, pero si las abolladuras </a:t>
            </a:r>
            <a:r>
              <a:rPr lang="es-ES" sz="1800" dirty="0" smtClean="0">
                <a:cs typeface="Times New Roman" pitchFamily="16" charset="0"/>
              </a:rPr>
              <a:t>son demasiado </a:t>
            </a:r>
            <a:r>
              <a:rPr lang="es-ES" sz="1800" dirty="0">
                <a:cs typeface="Times New Roman" pitchFamily="16" charset="0"/>
              </a:rPr>
              <a:t>graves, considere tomar solo una muestra de densidad aparente de la superficie o espere hasta después de la lluvia, cuando el suelo </a:t>
            </a:r>
            <a:r>
              <a:rPr lang="es-ES" sz="1800" dirty="0" smtClean="0">
                <a:cs typeface="Times New Roman" pitchFamily="16" charset="0"/>
              </a:rPr>
              <a:t>puede estar </a:t>
            </a:r>
            <a:r>
              <a:rPr lang="es-ES" sz="1800" dirty="0">
                <a:cs typeface="Times New Roman" pitchFamily="16" charset="0"/>
              </a:rPr>
              <a:t>más blando.</a:t>
            </a:r>
            <a:endParaRPr lang="en-US" sz="1800" dirty="0">
              <a:cs typeface="Times New Roman" pitchFamily="16" charset="0"/>
            </a:endParaRPr>
          </a:p>
        </p:txBody>
      </p:sp>
      <p:pic>
        <p:nvPicPr>
          <p:cNvPr id="7" name="Content Placeholder 6" descr="Three photographs showing the steps in taking samples:  1. push can into soil, open end down. 2. Same can with a board over it. 3. If it is difficult to push the can into the soil, use a hammer on the wood to push can into soi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1106" y="1618226"/>
            <a:ext cx="1954119" cy="4901582"/>
          </a:xfrm>
        </p:spPr>
      </p:pic>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chemeClr val="bg1"/>
                </a:solidFill>
              </a:rPr>
              <a:t>D. Muestreo</a:t>
            </a:r>
            <a:endParaRPr lang="es-AR" sz="1300" b="1" dirty="0">
              <a:solidFill>
                <a:schemeClr val="bg1"/>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37630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8</a:t>
            </a:fld>
            <a:endParaRPr lang="en-US" dirty="0"/>
          </a:p>
        </p:txBody>
      </p:sp>
      <p:sp>
        <p:nvSpPr>
          <p:cNvPr id="2" name="Title 1"/>
          <p:cNvSpPr>
            <a:spLocks noGrp="1"/>
          </p:cNvSpPr>
          <p:nvPr>
            <p:ph type="title"/>
          </p:nvPr>
        </p:nvSpPr>
        <p:spPr>
          <a:xfrm>
            <a:off x="1246174" y="761043"/>
            <a:ext cx="7886700" cy="1325563"/>
          </a:xfrm>
        </p:spPr>
        <p:txBody>
          <a:bodyPr>
            <a:normAutofit/>
          </a:bodyPr>
          <a:lstStyle/>
          <a:p>
            <a:r>
              <a:rPr lang="es-ES" sz="2800" b="1" dirty="0">
                <a:solidFill>
                  <a:srgbClr val="432B01"/>
                </a:solidFill>
                <a:latin typeface="+mn-lt"/>
              </a:rPr>
              <a:t>Eliminar muestras del horizonte del suelo</a:t>
            </a:r>
            <a:endParaRPr lang="en-US" sz="2800" b="1" dirty="0">
              <a:solidFill>
                <a:srgbClr val="432B01"/>
              </a:solidFill>
              <a:latin typeface="+mn-lt"/>
            </a:endParaRPr>
          </a:p>
        </p:txBody>
      </p:sp>
      <p:sp>
        <p:nvSpPr>
          <p:cNvPr id="3" name="Content Placeholder 2"/>
          <p:cNvSpPr>
            <a:spLocks noGrp="1"/>
          </p:cNvSpPr>
          <p:nvPr>
            <p:ph sz="half" idx="1"/>
          </p:nvPr>
        </p:nvSpPr>
        <p:spPr>
          <a:xfrm>
            <a:off x="1414582" y="1769804"/>
            <a:ext cx="4688000" cy="4351338"/>
          </a:xfrm>
        </p:spPr>
        <p:txBody>
          <a:bodyPr>
            <a:normAutofit/>
          </a:bodyPr>
          <a:lstStyle/>
          <a:p>
            <a:pPr marL="0" indent="0">
              <a:spcBef>
                <a:spcPts val="1200"/>
              </a:spcBef>
              <a:spcAft>
                <a:spcPts val="1000"/>
              </a:spcAft>
              <a:buClrTx/>
              <a:buFontTx/>
              <a:buNone/>
            </a:pPr>
            <a:r>
              <a:rPr lang="es-ES" sz="1800" dirty="0">
                <a:cs typeface="Times New Roman" pitchFamily="16" charset="0"/>
              </a:rPr>
              <a:t>Con una llana o pala, retire la lata y la tierra que la rodea. </a:t>
            </a:r>
            <a:r>
              <a:rPr lang="es-ES" sz="1800" dirty="0" smtClean="0">
                <a:cs typeface="Times New Roman" pitchFamily="16" charset="0"/>
              </a:rPr>
              <a:t>Retire la </a:t>
            </a:r>
            <a:r>
              <a:rPr lang="es-ES" sz="1800" dirty="0">
                <a:cs typeface="Times New Roman" pitchFamily="16" charset="0"/>
              </a:rPr>
              <a:t>tierra alrededor de la lata hasta que quede plana contra los bordes de la lata para que el volumen de la tierra sea el mismo que el volumen de la lata.</a:t>
            </a:r>
          </a:p>
          <a:p>
            <a:pPr marL="0" indent="0">
              <a:spcBef>
                <a:spcPts val="1200"/>
              </a:spcBef>
              <a:spcAft>
                <a:spcPts val="1000"/>
              </a:spcAft>
              <a:buClrTx/>
              <a:buFontTx/>
              <a:buNone/>
            </a:pPr>
            <a:endParaRPr lang="es-ES" sz="1800" dirty="0">
              <a:cs typeface="Times New Roman" pitchFamily="16" charset="0"/>
            </a:endParaRPr>
          </a:p>
          <a:p>
            <a:pPr marL="0" indent="0">
              <a:spcBef>
                <a:spcPts val="1200"/>
              </a:spcBef>
              <a:spcAft>
                <a:spcPts val="1000"/>
              </a:spcAft>
              <a:buClrTx/>
              <a:buFontTx/>
              <a:buNone/>
            </a:pPr>
            <a:endParaRPr lang="es-ES" sz="1800" dirty="0" smtClean="0">
              <a:cs typeface="Times New Roman" pitchFamily="16" charset="0"/>
            </a:endParaRPr>
          </a:p>
          <a:p>
            <a:pPr marL="0" indent="0">
              <a:spcBef>
                <a:spcPts val="1200"/>
              </a:spcBef>
              <a:spcAft>
                <a:spcPts val="1000"/>
              </a:spcAft>
              <a:buClrTx/>
              <a:buFontTx/>
              <a:buNone/>
            </a:pPr>
            <a:r>
              <a:rPr lang="es-ES" sz="1800" dirty="0" smtClean="0">
                <a:cs typeface="Times New Roman" pitchFamily="16" charset="0"/>
              </a:rPr>
              <a:t>Si </a:t>
            </a:r>
            <a:r>
              <a:rPr lang="es-ES" sz="1800" dirty="0">
                <a:cs typeface="Times New Roman" pitchFamily="16" charset="0"/>
              </a:rPr>
              <a:t>una piedra u otro objeto sobresale de la parte superior de la muestra, regrese la muestra al suelo, limpie la lata y tome una nueva muestra cerca del mismo lugar. Asegúrese de tomar muestras en suelo no perturbado.</a:t>
            </a:r>
            <a:endParaRPr lang="en-US" sz="1800" dirty="0">
              <a:cs typeface="Times New Roman" pitchFamily="16" charset="0"/>
            </a:endParaRPr>
          </a:p>
        </p:txBody>
      </p:sp>
      <p:pic>
        <p:nvPicPr>
          <p:cNvPr id="8" name="Content Placeholder 7" descr="Two photographs showing how to remove the sample can. 1. Loosen soil around can using a trowel. 2. Scrape the top so that the soil is flat against the edge of the can and fills the full volume of the ca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715" y="1783065"/>
            <a:ext cx="2168757" cy="4261149"/>
          </a:xfrm>
        </p:spPr>
      </p:pic>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rgbClr val="462920"/>
                </a:solidFill>
              </a:rPr>
              <a:t>C. Preparación para el protocolo</a:t>
            </a:r>
          </a:p>
          <a:p>
            <a:pPr>
              <a:spcAft>
                <a:spcPts val="600"/>
              </a:spcAft>
            </a:pPr>
            <a:r>
              <a:rPr lang="es-AR" sz="1300" b="1" dirty="0">
                <a:solidFill>
                  <a:schemeClr val="bg1"/>
                </a:solidFill>
              </a:rPr>
              <a:t>D. Muestreo</a:t>
            </a:r>
            <a:endParaRPr lang="es-AR" sz="1300" b="1" dirty="0">
              <a:solidFill>
                <a:schemeClr val="bg1"/>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24600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llustration of the equipment needed for lab work and listed on this sli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2129" y="1708093"/>
            <a:ext cx="3886200" cy="3293235"/>
          </a:xfrm>
        </p:spPr>
      </p:pic>
      <p:sp>
        <p:nvSpPr>
          <p:cNvPr id="9" name="Slide Number Placeholder 8"/>
          <p:cNvSpPr>
            <a:spLocks noGrp="1"/>
          </p:cNvSpPr>
          <p:nvPr>
            <p:ph type="sldNum" sz="quarter" idx="12"/>
          </p:nvPr>
        </p:nvSpPr>
        <p:spPr/>
        <p:txBody>
          <a:bodyPr/>
          <a:lstStyle/>
          <a:p>
            <a:fld id="{6DFDAA85-E8A1-3440-BC14-D9C7CD2B27D7}" type="slidenum">
              <a:rPr lang="en-US" smtClean="0"/>
              <a:t>9</a:t>
            </a:fld>
            <a:endParaRPr lang="en-US" dirty="0"/>
          </a:p>
        </p:txBody>
      </p:sp>
      <p:sp>
        <p:nvSpPr>
          <p:cNvPr id="2" name="Title 1"/>
          <p:cNvSpPr>
            <a:spLocks noGrp="1"/>
          </p:cNvSpPr>
          <p:nvPr>
            <p:ph type="title"/>
          </p:nvPr>
        </p:nvSpPr>
        <p:spPr>
          <a:xfrm>
            <a:off x="1347774" y="649990"/>
            <a:ext cx="7886700" cy="1325563"/>
          </a:xfrm>
        </p:spPr>
        <p:txBody>
          <a:bodyPr>
            <a:normAutofit/>
          </a:bodyPr>
          <a:lstStyle/>
          <a:p>
            <a:r>
              <a:rPr lang="es-ES" sz="2400" b="1" dirty="0">
                <a:solidFill>
                  <a:srgbClr val="432B01"/>
                </a:solidFill>
                <a:latin typeface="+mn-lt"/>
              </a:rPr>
              <a:t>Materiales e instrumentos necesarios para el trabajo de laboratorio</a:t>
            </a:r>
            <a:endParaRPr lang="en-US" sz="2400" b="1" dirty="0">
              <a:solidFill>
                <a:srgbClr val="432B01"/>
              </a:solidFill>
              <a:latin typeface="+mn-lt"/>
            </a:endParaRPr>
          </a:p>
        </p:txBody>
      </p:sp>
      <p:sp>
        <p:nvSpPr>
          <p:cNvPr id="3" name="Content Placeholder 2"/>
          <p:cNvSpPr>
            <a:spLocks noGrp="1"/>
          </p:cNvSpPr>
          <p:nvPr>
            <p:ph sz="half" idx="1"/>
          </p:nvPr>
        </p:nvSpPr>
        <p:spPr>
          <a:xfrm>
            <a:off x="1347774" y="1708093"/>
            <a:ext cx="3886200" cy="4351338"/>
          </a:xfrm>
        </p:spPr>
        <p:txBody>
          <a:bodyPr>
            <a:normAutofit/>
          </a:bodyPr>
          <a:lstStyle/>
          <a:p>
            <a:r>
              <a:rPr lang="es-ES" sz="1800" dirty="0">
                <a:cs typeface="Times New Roman" pitchFamily="16" charset="0"/>
              </a:rPr>
              <a:t>Horno de secado</a:t>
            </a:r>
          </a:p>
          <a:p>
            <a:r>
              <a:rPr lang="es-ES" sz="1800" dirty="0">
                <a:cs typeface="Times New Roman" pitchFamily="16" charset="0"/>
              </a:rPr>
              <a:t>Cilindro graduado</a:t>
            </a:r>
          </a:p>
          <a:p>
            <a:r>
              <a:rPr lang="es-ES" sz="1800" dirty="0">
                <a:cs typeface="Times New Roman" pitchFamily="16" charset="0"/>
              </a:rPr>
              <a:t>Agua (o posiblemente alcohol si las muestras de suelo contienen ramitas)</a:t>
            </a:r>
          </a:p>
          <a:p>
            <a:r>
              <a:rPr lang="es-ES" sz="1800" dirty="0">
                <a:cs typeface="Times New Roman" pitchFamily="16" charset="0"/>
              </a:rPr>
              <a:t>Tamiz #10 (aberturas de malla de 2 mm)</a:t>
            </a:r>
          </a:p>
          <a:p>
            <a:r>
              <a:rPr lang="es-ES" sz="1800" dirty="0">
                <a:cs typeface="Times New Roman" pitchFamily="16" charset="0"/>
              </a:rPr>
              <a:t>Guantes de </a:t>
            </a:r>
            <a:r>
              <a:rPr lang="es-ES" sz="1800" dirty="0" err="1">
                <a:cs typeface="Times New Roman" pitchFamily="16" charset="0"/>
              </a:rPr>
              <a:t>latex</a:t>
            </a:r>
            <a:endParaRPr lang="es-ES" sz="1800" dirty="0">
              <a:cs typeface="Times New Roman" pitchFamily="16" charset="0"/>
            </a:endParaRPr>
          </a:p>
          <a:p>
            <a:r>
              <a:rPr lang="es-ES" sz="1800" dirty="0">
                <a:cs typeface="Times New Roman" pitchFamily="16" charset="0"/>
              </a:rPr>
              <a:t>Papel para atrapar tierra tamizada</a:t>
            </a:r>
          </a:p>
          <a:p>
            <a:r>
              <a:rPr lang="es-ES" sz="1800" dirty="0">
                <a:cs typeface="Times New Roman" pitchFamily="16" charset="0"/>
              </a:rPr>
              <a:t>Rodillo, martillo u otro utensilio para triturar y separar partículas</a:t>
            </a:r>
          </a:p>
          <a:p>
            <a:r>
              <a:rPr lang="es-ES" sz="1800" dirty="0">
                <a:cs typeface="Times New Roman" pitchFamily="16" charset="0"/>
              </a:rPr>
              <a:t>Toalla de tela o papel</a:t>
            </a:r>
            <a:endParaRPr lang="en-US" sz="1800" dirty="0">
              <a:cs typeface="Times New Roman" pitchFamily="16" charset="0"/>
            </a:endParaRPr>
          </a:p>
          <a:p>
            <a:pPr>
              <a:buClrTx/>
              <a:buFontTx/>
              <a:buNone/>
            </a:pPr>
            <a:endParaRPr lang="en-US" sz="1800" dirty="0">
              <a:cs typeface="Times New Roman" pitchFamily="16" charset="0"/>
            </a:endParaRPr>
          </a:p>
        </p:txBody>
      </p:sp>
      <p:sp>
        <p:nvSpPr>
          <p:cNvPr id="11" name="CuadroTexto 10"/>
          <p:cNvSpPr txBox="1"/>
          <p:nvPr/>
        </p:nvSpPr>
        <p:spPr>
          <a:xfrm>
            <a:off x="29532" y="1011572"/>
            <a:ext cx="1160471" cy="5786199"/>
          </a:xfrm>
          <a:prstGeom prst="rect">
            <a:avLst/>
          </a:prstGeom>
          <a:noFill/>
        </p:spPr>
        <p:txBody>
          <a:bodyPr wrap="square" lIns="36000" rIns="36000" rtlCol="0">
            <a:spAutoFit/>
          </a:bodyPr>
          <a:lstStyle/>
          <a:p>
            <a:pPr>
              <a:spcAft>
                <a:spcPts val="600"/>
              </a:spcAft>
            </a:pPr>
            <a:r>
              <a:rPr lang="es-AR" sz="1300" b="1" dirty="0">
                <a:solidFill>
                  <a:srgbClr val="462920"/>
                </a:solidFill>
              </a:rPr>
              <a:t>A. Introducción</a:t>
            </a:r>
          </a:p>
          <a:p>
            <a:pPr>
              <a:spcAft>
                <a:spcPts val="600"/>
              </a:spcAft>
            </a:pPr>
            <a:r>
              <a:rPr lang="es-AR" sz="1300" b="1" dirty="0">
                <a:solidFill>
                  <a:srgbClr val="462920"/>
                </a:solidFill>
              </a:rPr>
              <a:t>B. ¿Por qué medir la densidad aparente?</a:t>
            </a:r>
          </a:p>
          <a:p>
            <a:pPr>
              <a:spcAft>
                <a:spcPts val="600"/>
              </a:spcAft>
            </a:pPr>
            <a:r>
              <a:rPr lang="es-AR" sz="1300" b="1" dirty="0">
                <a:solidFill>
                  <a:schemeClr val="bg1"/>
                </a:solidFill>
              </a:rPr>
              <a:t>C. Preparación para el protocolo</a:t>
            </a:r>
            <a:endParaRPr lang="es-AR" sz="1300" b="1" dirty="0">
              <a:solidFill>
                <a:schemeClr val="bg1"/>
              </a:solidFill>
            </a:endParaRPr>
          </a:p>
          <a:p>
            <a:pPr>
              <a:spcAft>
                <a:spcPts val="600"/>
              </a:spcAft>
            </a:pPr>
            <a:r>
              <a:rPr lang="es-AR" sz="1300" b="1" dirty="0" smtClean="0">
                <a:solidFill>
                  <a:srgbClr val="462920"/>
                </a:solidFill>
              </a:rPr>
              <a:t>D. </a:t>
            </a:r>
            <a:r>
              <a:rPr lang="es-AR" sz="1300" b="1" dirty="0" smtClean="0">
                <a:solidFill>
                  <a:srgbClr val="462920"/>
                </a:solidFill>
              </a:rPr>
              <a:t>Muestreo</a:t>
            </a:r>
            <a:endParaRPr lang="es-AR" sz="1300" b="1" dirty="0">
              <a:solidFill>
                <a:srgbClr val="462920"/>
              </a:solidFill>
            </a:endParaRPr>
          </a:p>
          <a:p>
            <a:pPr>
              <a:spcAft>
                <a:spcPts val="600"/>
              </a:spcAft>
            </a:pPr>
            <a:r>
              <a:rPr lang="es-AR" sz="1300" b="1" dirty="0" smtClean="0">
                <a:solidFill>
                  <a:srgbClr val="462920"/>
                </a:solidFill>
              </a:rPr>
              <a:t>E. </a:t>
            </a:r>
            <a:r>
              <a:rPr lang="es-AR" sz="1300" b="1" dirty="0" smtClean="0">
                <a:solidFill>
                  <a:srgbClr val="462920"/>
                </a:solidFill>
              </a:rPr>
              <a:t>Cómo tomar mediciones de laboratorio</a:t>
            </a:r>
            <a:endParaRPr lang="es-AR" sz="1300" b="1" dirty="0">
              <a:solidFill>
                <a:srgbClr val="462920"/>
              </a:solidFill>
            </a:endParaRPr>
          </a:p>
          <a:p>
            <a:pPr>
              <a:spcAft>
                <a:spcPts val="600"/>
              </a:spcAft>
            </a:pPr>
            <a:r>
              <a:rPr lang="es-AR" sz="1300" b="1" dirty="0" smtClean="0">
                <a:solidFill>
                  <a:srgbClr val="462920"/>
                </a:solidFill>
              </a:rPr>
              <a:t>F. </a:t>
            </a:r>
            <a:r>
              <a:rPr lang="es-AR" sz="1300" b="1" dirty="0" smtClean="0">
                <a:solidFill>
                  <a:srgbClr val="462920"/>
                </a:solidFill>
              </a:rPr>
              <a:t>Cómo calcular la densidad aparente</a:t>
            </a:r>
            <a:endParaRPr lang="es-AR" sz="1300" b="1" dirty="0">
              <a:solidFill>
                <a:srgbClr val="462920"/>
              </a:solidFill>
            </a:endParaRPr>
          </a:p>
          <a:p>
            <a:pPr>
              <a:spcAft>
                <a:spcPts val="600"/>
              </a:spcAft>
            </a:pPr>
            <a:r>
              <a:rPr lang="es-AR" sz="1300" b="1" dirty="0" smtClean="0">
                <a:solidFill>
                  <a:srgbClr val="462920"/>
                </a:solidFill>
              </a:rPr>
              <a:t>G. </a:t>
            </a:r>
            <a:r>
              <a:rPr lang="es-AR" sz="1300" b="1" dirty="0" smtClean="0">
                <a:solidFill>
                  <a:srgbClr val="462920"/>
                </a:solidFill>
              </a:rPr>
              <a:t>Cómo reportar sus datos a GLOBE</a:t>
            </a:r>
            <a:endParaRPr lang="es-AR" sz="1300" b="1" dirty="0">
              <a:solidFill>
                <a:srgbClr val="462920"/>
              </a:solidFill>
            </a:endParaRPr>
          </a:p>
          <a:p>
            <a:pPr>
              <a:spcAft>
                <a:spcPts val="600"/>
              </a:spcAft>
            </a:pPr>
            <a:r>
              <a:rPr lang="es-AR" sz="1300" b="1" dirty="0" smtClean="0">
                <a:solidFill>
                  <a:srgbClr val="462920"/>
                </a:solidFill>
              </a:rPr>
              <a:t>H. </a:t>
            </a:r>
            <a:r>
              <a:rPr lang="es-AR" sz="1300" b="1" dirty="0" smtClean="0">
                <a:solidFill>
                  <a:srgbClr val="462920"/>
                </a:solidFill>
              </a:rPr>
              <a:t>Visualización de datos</a:t>
            </a:r>
            <a:endParaRPr lang="es-AR" sz="1300" b="1" dirty="0" smtClean="0">
              <a:solidFill>
                <a:srgbClr val="462920"/>
              </a:solidFill>
            </a:endParaRPr>
          </a:p>
          <a:p>
            <a:pPr>
              <a:spcAft>
                <a:spcPts val="600"/>
              </a:spcAft>
            </a:pPr>
            <a:r>
              <a:rPr lang="es-AR" sz="1300" b="1" dirty="0" smtClean="0">
                <a:solidFill>
                  <a:srgbClr val="462920"/>
                </a:solidFill>
              </a:rPr>
              <a:t>I. Auto evaluación</a:t>
            </a:r>
          </a:p>
          <a:p>
            <a:pPr>
              <a:spcAft>
                <a:spcPts val="600"/>
              </a:spcAft>
            </a:pPr>
            <a:r>
              <a:rPr lang="es-AR" sz="1300" b="1" dirty="0" smtClean="0">
                <a:solidFill>
                  <a:srgbClr val="462920"/>
                </a:solidFill>
              </a:rPr>
              <a:t>J. Información adicional</a:t>
            </a:r>
            <a:endParaRPr lang="es-AR" sz="1300" b="1" dirty="0">
              <a:solidFill>
                <a:srgbClr val="462920"/>
              </a:solidFill>
            </a:endParaRPr>
          </a:p>
        </p:txBody>
      </p:sp>
    </p:spTree>
    <p:extLst>
      <p:ext uri="{BB962C8B-B14F-4D97-AF65-F5344CB8AC3E}">
        <p14:creationId xmlns:p14="http://schemas.microsoft.com/office/powerpoint/2010/main" val="1674159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2575</TotalTime>
  <Words>5196</Words>
  <Application>Microsoft Office PowerPoint</Application>
  <PresentationFormat>Presentación en pantalla (4:3)</PresentationFormat>
  <Paragraphs>631</Paragraphs>
  <Slides>32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Arial Unicode MS</vt:lpstr>
      <vt:lpstr>Calibri</vt:lpstr>
      <vt:lpstr>Palatino</vt:lpstr>
      <vt:lpstr>Times New Roman</vt:lpstr>
      <vt:lpstr>Office Theme</vt:lpstr>
      <vt:lpstr>Slide One</vt:lpstr>
      <vt:lpstr>Resumen</vt:lpstr>
      <vt:lpstr>Introducción a la densidad aparente del suelo</vt:lpstr>
      <vt:lpstr>¿Por qué medir la densidad aparente?</vt:lpstr>
      <vt:lpstr>Vistazo del protocolo</vt:lpstr>
      <vt:lpstr>Materiales e instrumentos requeridos para el trabajo de campo</vt:lpstr>
      <vt:lpstr>Toma de muestras de volumen conocido</vt:lpstr>
      <vt:lpstr>Eliminar muestras del horizonte del suelo</vt:lpstr>
      <vt:lpstr>Materiales e instrumentos necesarios para el trabajo de laboratorio</vt:lpstr>
      <vt:lpstr>Etiquetado de latas de muestra para el transporte al laboratorio</vt:lpstr>
      <vt:lpstr>Medición de masa húmeda</vt:lpstr>
      <vt:lpstr>Secado de muestras de suelo en un horno de secado de suelos</vt:lpstr>
      <vt:lpstr>Secado de muestras de suelo usando una lámpara de calor</vt:lpstr>
      <vt:lpstr>Medición de la masa seca y tamizado del suelo seco</vt:lpstr>
      <vt:lpstr>Guardado del suelo seco tamizado</vt:lpstr>
      <vt:lpstr>Medición de la masa de la lata de muestreo</vt:lpstr>
      <vt:lpstr>Medición del volumen de la lata de muestreo</vt:lpstr>
      <vt:lpstr>Cómo determinar el volumen si llenar el recipiente requiere más de un cilindro lleno de agua</vt:lpstr>
      <vt:lpstr>Medición de la masa y el volumen de la tubería de muestreo</vt:lpstr>
      <vt:lpstr>Midiendo la masa de las rocas</vt:lpstr>
      <vt:lpstr>Medir el volumen de las rocas</vt:lpstr>
      <vt:lpstr>Cálculo de densidad aparente</vt:lpstr>
      <vt:lpstr>Entrada de datos de densidad a granel</vt:lpstr>
      <vt:lpstr>Ejemplo de entrada de datos de densidad aparente</vt:lpstr>
      <vt:lpstr>Enviar datos</vt:lpstr>
      <vt:lpstr>Visualización de datos de densidad masiva</vt:lpstr>
      <vt:lpstr>Auto evaluación</vt:lpstr>
      <vt:lpstr>Preguntas frecuentes - 1</vt:lpstr>
      <vt:lpstr>Preguntas frecuentes-2</vt:lpstr>
      <vt:lpstr>Algunas preguntas para una mayor investigación</vt:lpstr>
      <vt:lpstr>Envíenos sus comentarios sobre este módulo. ¡Este es un proyecto comunitario y agradecemos sus comentarios, sugerencias y ediciones! Comente aquí: Comentarios del eTraining ¿Tiene preguntas sobre este modulo? Contacte a GLOBE: help@globe.gov</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María Paz Fernández</cp:lastModifiedBy>
  <cp:revision>68</cp:revision>
  <dcterms:created xsi:type="dcterms:W3CDTF">2016-07-06T18:23:00Z</dcterms:created>
  <dcterms:modified xsi:type="dcterms:W3CDTF">2022-03-29T14:11:36Z</dcterms:modified>
</cp:coreProperties>
</file>