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6" r:id="rId2"/>
    <p:sldId id="318" r:id="rId3"/>
    <p:sldId id="357" r:id="rId4"/>
    <p:sldId id="328" r:id="rId5"/>
    <p:sldId id="329" r:id="rId6"/>
    <p:sldId id="319" r:id="rId7"/>
    <p:sldId id="331" r:id="rId8"/>
    <p:sldId id="332" r:id="rId9"/>
    <p:sldId id="320" r:id="rId10"/>
    <p:sldId id="321" r:id="rId11"/>
    <p:sldId id="322" r:id="rId12"/>
    <p:sldId id="333" r:id="rId13"/>
    <p:sldId id="334" r:id="rId14"/>
    <p:sldId id="335" r:id="rId15"/>
    <p:sldId id="323"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24" r:id="rId30"/>
    <p:sldId id="349" r:id="rId31"/>
    <p:sldId id="350" r:id="rId32"/>
    <p:sldId id="351" r:id="rId33"/>
    <p:sldId id="352" r:id="rId34"/>
    <p:sldId id="353" r:id="rId35"/>
    <p:sldId id="354" r:id="rId36"/>
    <p:sldId id="355" r:id="rId37"/>
    <p:sldId id="356" r:id="rId38"/>
    <p:sldId id="358" r:id="rId39"/>
    <p:sldId id="359" r:id="rId40"/>
    <p:sldId id="360" r:id="rId41"/>
    <p:sldId id="327" r:id="rId42"/>
    <p:sldId id="270" r:id="rId43"/>
    <p:sldId id="307" r:id="rId44"/>
    <p:sldId id="316" r:id="rId45"/>
    <p:sldId id="314" r:id="rId46"/>
    <p:sldId id="36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a:srgbClr val="48340C"/>
    <a:srgbClr val="3B2B0E"/>
    <a:srgbClr val="B3AFA3"/>
    <a:srgbClr val="A29E95"/>
    <a:srgbClr val="BBB3A6"/>
    <a:srgbClr val="00A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4" autoAdjust="0"/>
    <p:restoredTop sz="93063" autoAdjust="0"/>
  </p:normalViewPr>
  <p:slideViewPr>
    <p:cSldViewPr snapToGrid="0" snapToObjects="1">
      <p:cViewPr varScale="1">
        <p:scale>
          <a:sx n="69" d="100"/>
          <a:sy n="69" d="100"/>
        </p:scale>
        <p:origin x="1284" y="56"/>
      </p:cViewPr>
      <p:guideLst/>
    </p:cSldViewPr>
  </p:slideViewPr>
  <p:outlineViewPr>
    <p:cViewPr>
      <p:scale>
        <a:sx n="33" d="100"/>
        <a:sy n="33" d="100"/>
      </p:scale>
      <p:origin x="0" y="-5640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056F8-FC79-684C-8792-AD66FD4495E0}" type="datetimeFigureOut">
              <a:rPr lang="en-US" smtClean="0"/>
              <a:t>3/18/2022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1C7BD-F1DD-7E4E-B95B-E5752594A8CD}" type="slidenum">
              <a:rPr lang="en-US" smtClean="0"/>
              <a:t>‹Nº›</a:t>
            </a:fld>
            <a:endParaRPr lang="en-US"/>
          </a:p>
        </p:txBody>
      </p:sp>
    </p:spTree>
    <p:extLst>
      <p:ext uri="{BB962C8B-B14F-4D97-AF65-F5344CB8AC3E}">
        <p14:creationId xmlns:p14="http://schemas.microsoft.com/office/powerpoint/2010/main" val="65702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1C7BD-F1DD-7E4E-B95B-E5752594A8CD}" type="slidenum">
              <a:rPr lang="en-US" smtClean="0"/>
              <a:t>10</a:t>
            </a:fld>
            <a:endParaRPr lang="en-US"/>
          </a:p>
        </p:txBody>
      </p:sp>
    </p:spTree>
    <p:extLst>
      <p:ext uri="{BB962C8B-B14F-4D97-AF65-F5344CB8AC3E}">
        <p14:creationId xmlns:p14="http://schemas.microsoft.com/office/powerpoint/2010/main" val="65181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1C7BD-F1DD-7E4E-B95B-E5752594A8CD}" type="slidenum">
              <a:rPr lang="en-US" smtClean="0"/>
              <a:t>11</a:t>
            </a:fld>
            <a:endParaRPr lang="en-US"/>
          </a:p>
        </p:txBody>
      </p:sp>
    </p:spTree>
    <p:extLst>
      <p:ext uri="{BB962C8B-B14F-4D97-AF65-F5344CB8AC3E}">
        <p14:creationId xmlns:p14="http://schemas.microsoft.com/office/powerpoint/2010/main" val="33580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1C7BD-F1DD-7E4E-B95B-E5752594A8CD}" type="slidenum">
              <a:rPr lang="en-US" smtClean="0"/>
              <a:t>12</a:t>
            </a:fld>
            <a:endParaRPr lang="en-US"/>
          </a:p>
        </p:txBody>
      </p:sp>
    </p:spTree>
    <p:extLst>
      <p:ext uri="{BB962C8B-B14F-4D97-AF65-F5344CB8AC3E}">
        <p14:creationId xmlns:p14="http://schemas.microsoft.com/office/powerpoint/2010/main" val="66837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1C7BD-F1DD-7E4E-B95B-E5752594A8CD}" type="slidenum">
              <a:rPr lang="en-US" smtClean="0"/>
              <a:t>13</a:t>
            </a:fld>
            <a:endParaRPr lang="en-US"/>
          </a:p>
        </p:txBody>
      </p:sp>
    </p:spTree>
    <p:extLst>
      <p:ext uri="{BB962C8B-B14F-4D97-AF65-F5344CB8AC3E}">
        <p14:creationId xmlns:p14="http://schemas.microsoft.com/office/powerpoint/2010/main" val="199526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1C7BD-F1DD-7E4E-B95B-E5752594A8CD}" type="slidenum">
              <a:rPr lang="en-US" smtClean="0"/>
              <a:t>14</a:t>
            </a:fld>
            <a:endParaRPr lang="en-US"/>
          </a:p>
        </p:txBody>
      </p:sp>
    </p:spTree>
    <p:extLst>
      <p:ext uri="{BB962C8B-B14F-4D97-AF65-F5344CB8AC3E}">
        <p14:creationId xmlns:p14="http://schemas.microsoft.com/office/powerpoint/2010/main" val="193818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1C7BD-F1DD-7E4E-B95B-E5752594A8CD}" type="slidenum">
              <a:rPr lang="en-US" smtClean="0"/>
              <a:t>44</a:t>
            </a:fld>
            <a:endParaRPr lang="en-US"/>
          </a:p>
        </p:txBody>
      </p:sp>
    </p:spTree>
    <p:extLst>
      <p:ext uri="{BB962C8B-B14F-4D97-AF65-F5344CB8AC3E}">
        <p14:creationId xmlns:p14="http://schemas.microsoft.com/office/powerpoint/2010/main" val="247595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4A1BF8-5E61-4375-818D-5CDFC63F9729}"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‹Nº›</a:t>
            </a:fld>
            <a:endParaRPr lang="en-US" dirty="0"/>
          </a:p>
        </p:txBody>
      </p:sp>
    </p:spTree>
    <p:extLst>
      <p:ext uri="{BB962C8B-B14F-4D97-AF65-F5344CB8AC3E}">
        <p14:creationId xmlns:p14="http://schemas.microsoft.com/office/powerpoint/2010/main" val="34900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7DFC28-AD68-4EB0-8560-6CAFAED46C15}"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‹Nº›</a:t>
            </a:fld>
            <a:endParaRPr lang="en-US" dirty="0"/>
          </a:p>
        </p:txBody>
      </p:sp>
    </p:spTree>
    <p:extLst>
      <p:ext uri="{BB962C8B-B14F-4D97-AF65-F5344CB8AC3E}">
        <p14:creationId xmlns:p14="http://schemas.microsoft.com/office/powerpoint/2010/main" val="10104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7DBC4D-A614-4929-9D41-574E862363D4}"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‹Nº›</a:t>
            </a:fld>
            <a:endParaRPr lang="en-US" dirty="0"/>
          </a:p>
        </p:txBody>
      </p:sp>
    </p:spTree>
    <p:extLst>
      <p:ext uri="{BB962C8B-B14F-4D97-AF65-F5344CB8AC3E}">
        <p14:creationId xmlns:p14="http://schemas.microsoft.com/office/powerpoint/2010/main" val="169324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8319C-9518-4CEB-8023-2B5FA9461CAD}"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‹Nº›</a:t>
            </a:fld>
            <a:endParaRPr lang="en-US" dirty="0"/>
          </a:p>
        </p:txBody>
      </p:sp>
    </p:spTree>
    <p:extLst>
      <p:ext uri="{BB962C8B-B14F-4D97-AF65-F5344CB8AC3E}">
        <p14:creationId xmlns:p14="http://schemas.microsoft.com/office/powerpoint/2010/main" val="88211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B6F314-AE59-438B-B233-141F0BD86334}"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‹Nº›</a:t>
            </a:fld>
            <a:endParaRPr lang="en-US" dirty="0"/>
          </a:p>
        </p:txBody>
      </p:sp>
    </p:spTree>
    <p:extLst>
      <p:ext uri="{BB962C8B-B14F-4D97-AF65-F5344CB8AC3E}">
        <p14:creationId xmlns:p14="http://schemas.microsoft.com/office/powerpoint/2010/main" val="168275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7300" y="977106"/>
            <a:ext cx="7886700" cy="1325563"/>
          </a:xfrm>
        </p:spPr>
        <p:txBody>
          <a:bodyPr>
            <a:normAutofit/>
          </a:bodyPr>
          <a:lstStyle>
            <a:lvl1pPr>
              <a:defRPr sz="2800" b="1">
                <a:solidFill>
                  <a:srgbClr val="48340C"/>
                </a:solidFill>
                <a:latin typeface="+mn-lt"/>
              </a:defRPr>
            </a:lvl1pPr>
          </a:lstStyle>
          <a:p>
            <a:r>
              <a:rPr lang="en-US" sz="2800" dirty="0">
                <a:latin typeface="+mn-lt"/>
              </a:rPr>
              <a:t>Soil</a:t>
            </a:r>
            <a:endParaRPr lang="en-US" dirty="0"/>
          </a:p>
        </p:txBody>
      </p:sp>
      <p:sp>
        <p:nvSpPr>
          <p:cNvPr id="3" name="Content Placeholder 2"/>
          <p:cNvSpPr>
            <a:spLocks noGrp="1"/>
          </p:cNvSpPr>
          <p:nvPr>
            <p:ph sz="half" idx="1"/>
          </p:nvPr>
        </p:nvSpPr>
        <p:spPr>
          <a:xfrm>
            <a:off x="1257300" y="2099602"/>
            <a:ext cx="3886200" cy="4351338"/>
          </a:xfrm>
        </p:spPr>
        <p:txBody>
          <a:bodyPr/>
          <a:lstStyle>
            <a:lvl1pPr marL="0" indent="0">
              <a:buNone/>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05BA5E-F1D7-49D2-8EED-30C665A1D069}" type="datetime1">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‹Nº›</a:t>
            </a:fld>
            <a:endParaRPr lang="en-US" dirty="0"/>
          </a:p>
        </p:txBody>
      </p:sp>
      <p:sp>
        <p:nvSpPr>
          <p:cNvPr id="8" name="Rectángulo 7"/>
          <p:cNvSpPr/>
          <p:nvPr userDrawn="1"/>
        </p:nvSpPr>
        <p:spPr>
          <a:xfrm>
            <a:off x="0" y="-8577"/>
            <a:ext cx="9144000" cy="958695"/>
          </a:xfrm>
          <a:prstGeom prst="rect">
            <a:avLst/>
          </a:prstGeom>
          <a:solidFill>
            <a:srgbClr val="B3A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AR" sz="1350" dirty="0"/>
          </a:p>
        </p:txBody>
      </p:sp>
      <p:sp>
        <p:nvSpPr>
          <p:cNvPr id="9" name="Rectángulo 8"/>
          <p:cNvSpPr/>
          <p:nvPr userDrawn="1"/>
        </p:nvSpPr>
        <p:spPr>
          <a:xfrm>
            <a:off x="0" y="-1"/>
            <a:ext cx="1190003" cy="6858001"/>
          </a:xfrm>
          <a:prstGeom prst="rect">
            <a:avLst/>
          </a:prstGeom>
          <a:solidFill>
            <a:srgbClr val="B3A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AR" sz="1350" dirty="0"/>
          </a:p>
        </p:txBody>
      </p:sp>
      <p:sp>
        <p:nvSpPr>
          <p:cNvPr id="10" name="CuadroTexto 9"/>
          <p:cNvSpPr txBox="1"/>
          <p:nvPr userDrawn="1"/>
        </p:nvSpPr>
        <p:spPr>
          <a:xfrm>
            <a:off x="1411253" y="55270"/>
            <a:ext cx="1779396" cy="830997"/>
          </a:xfrm>
          <a:prstGeom prst="rect">
            <a:avLst/>
          </a:prstGeom>
          <a:noFill/>
        </p:spPr>
        <p:txBody>
          <a:bodyPr wrap="square" rtlCol="0">
            <a:spAutoFit/>
          </a:bodyPr>
          <a:lstStyle/>
          <a:p>
            <a:pPr algn="ctr"/>
            <a:r>
              <a:rPr lang="es-AR" sz="2400" b="1" dirty="0" smtClean="0">
                <a:solidFill>
                  <a:srgbClr val="462920"/>
                </a:solidFill>
              </a:rPr>
              <a:t>Suelo (</a:t>
            </a:r>
            <a:r>
              <a:rPr lang="es-AR" sz="2400" b="1" dirty="0" err="1" smtClean="0">
                <a:solidFill>
                  <a:srgbClr val="462920"/>
                </a:solidFill>
              </a:rPr>
              <a:t>Pedósfera</a:t>
            </a:r>
            <a:r>
              <a:rPr lang="es-AR" sz="2400" b="1" dirty="0" smtClean="0">
                <a:solidFill>
                  <a:srgbClr val="462920"/>
                </a:solidFill>
              </a:rPr>
              <a:t>)</a:t>
            </a:r>
            <a:endParaRPr lang="es-AR" sz="2400" b="1" dirty="0">
              <a:solidFill>
                <a:srgbClr val="462920"/>
              </a:solidFill>
            </a:endParaRPr>
          </a:p>
        </p:txBody>
      </p:sp>
      <p:sp>
        <p:nvSpPr>
          <p:cNvPr id="11" name="Rectángulo 10"/>
          <p:cNvSpPr/>
          <p:nvPr userDrawn="1"/>
        </p:nvSpPr>
        <p:spPr>
          <a:xfrm>
            <a:off x="0" y="0"/>
            <a:ext cx="1190003" cy="950117"/>
          </a:xfrm>
          <a:prstGeom prst="rect">
            <a:avLst/>
          </a:prstGeom>
          <a:solidFill>
            <a:srgbClr val="A5A0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AR" sz="1350"/>
          </a:p>
        </p:txBody>
      </p:sp>
      <p:sp>
        <p:nvSpPr>
          <p:cNvPr id="12" name="CuadroTexto 11"/>
          <p:cNvSpPr txBox="1"/>
          <p:nvPr userDrawn="1"/>
        </p:nvSpPr>
        <p:spPr>
          <a:xfrm>
            <a:off x="5134264" y="55270"/>
            <a:ext cx="3463636" cy="830997"/>
          </a:xfrm>
          <a:prstGeom prst="rect">
            <a:avLst/>
          </a:prstGeom>
          <a:noFill/>
        </p:spPr>
        <p:txBody>
          <a:bodyPr wrap="square" rtlCol="0">
            <a:spAutoFit/>
          </a:bodyPr>
          <a:lstStyle/>
          <a:p>
            <a:pPr algn="ctr"/>
            <a:r>
              <a:rPr lang="es-ES" sz="2400" b="1" dirty="0" smtClean="0">
                <a:solidFill>
                  <a:srgbClr val="462920"/>
                </a:solidFill>
              </a:rPr>
              <a:t>Protocolo de infiltración del suelo</a:t>
            </a:r>
            <a:endParaRPr lang="es-AR" sz="2400" b="1" dirty="0">
              <a:solidFill>
                <a:srgbClr val="462920"/>
              </a:solidFill>
            </a:endParaRPr>
          </a:p>
        </p:txBody>
      </p:sp>
      <p:pic>
        <p:nvPicPr>
          <p:cNvPr id="13" name="Picture 2" descr="GLOBE Program - Wikipedi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1250" y="135640"/>
            <a:ext cx="747502" cy="67025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4" descr="Banner: introduction to Soil (Pedosphere)"/>
          <p:cNvPicPr>
            <a:picLocks noChangeAspect="1"/>
          </p:cNvPicPr>
          <p:nvPr userDrawn="1"/>
        </p:nvPicPr>
        <p:blipFill rotWithShape="1">
          <a:blip r:embed="rId3">
            <a:extLst>
              <a:ext uri="{28A0092B-C50C-407E-A947-70E740481C1C}">
                <a14:useLocalDpi xmlns:a14="http://schemas.microsoft.com/office/drawing/2010/main" val="0"/>
              </a:ext>
            </a:extLst>
          </a:blip>
          <a:srcRect l="47221" t="13405" r="44780" b="13370"/>
          <a:stretch/>
        </p:blipFill>
        <p:spPr>
          <a:xfrm>
            <a:off x="3728141" y="135555"/>
            <a:ext cx="635606" cy="637909"/>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930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A8F1E3-D4F3-43C4-9CD1-D9BF64CF702A}" type="datetime1">
              <a:rPr lang="en-US" smtClean="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12239-1292-C749-8343-A6DE4C9B54BD}" type="slidenum">
              <a:rPr lang="en-US" smtClean="0"/>
              <a:t>‹Nº›</a:t>
            </a:fld>
            <a:endParaRPr lang="en-US" dirty="0"/>
          </a:p>
        </p:txBody>
      </p:sp>
    </p:spTree>
    <p:extLst>
      <p:ext uri="{BB962C8B-B14F-4D97-AF65-F5344CB8AC3E}">
        <p14:creationId xmlns:p14="http://schemas.microsoft.com/office/powerpoint/2010/main" val="175936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377AA-65BE-4FF2-A348-17D32E5F9F2A}" type="datetime1">
              <a:rPr lang="en-US" smtClean="0"/>
              <a:t>3/18/2022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12239-1292-C749-8343-A6DE4C9B54BD}" type="slidenum">
              <a:rPr lang="en-US" smtClean="0"/>
              <a:t>‹Nº›</a:t>
            </a:fld>
            <a:endParaRPr lang="en-US" dirty="0"/>
          </a:p>
        </p:txBody>
      </p:sp>
    </p:spTree>
    <p:extLst>
      <p:ext uri="{BB962C8B-B14F-4D97-AF65-F5344CB8AC3E}">
        <p14:creationId xmlns:p14="http://schemas.microsoft.com/office/powerpoint/2010/main" val="89977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CCD49-E264-4089-8916-1B48880163D8}" type="datetime1">
              <a:rPr lang="en-US" smtClean="0"/>
              <a:t>3/18/2022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12239-1292-C749-8343-A6DE4C9B54BD}" type="slidenum">
              <a:rPr lang="en-US" smtClean="0"/>
              <a:t>‹Nº›</a:t>
            </a:fld>
            <a:endParaRPr lang="en-US" dirty="0"/>
          </a:p>
        </p:txBody>
      </p:sp>
    </p:spTree>
    <p:extLst>
      <p:ext uri="{BB962C8B-B14F-4D97-AF65-F5344CB8AC3E}">
        <p14:creationId xmlns:p14="http://schemas.microsoft.com/office/powerpoint/2010/main" val="205798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FA02E3-AD99-4EDA-8623-F02AE5FCDCBC}" type="datetime1">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‹Nº›</a:t>
            </a:fld>
            <a:endParaRPr lang="en-US" dirty="0"/>
          </a:p>
        </p:txBody>
      </p:sp>
    </p:spTree>
    <p:extLst>
      <p:ext uri="{BB962C8B-B14F-4D97-AF65-F5344CB8AC3E}">
        <p14:creationId xmlns:p14="http://schemas.microsoft.com/office/powerpoint/2010/main" val="113145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227540-A81F-4303-8544-D0F4F2B5D2B5}" type="datetime1">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‹Nº›</a:t>
            </a:fld>
            <a:endParaRPr lang="en-US" dirty="0"/>
          </a:p>
        </p:txBody>
      </p:sp>
    </p:spTree>
    <p:extLst>
      <p:ext uri="{BB962C8B-B14F-4D97-AF65-F5344CB8AC3E}">
        <p14:creationId xmlns:p14="http://schemas.microsoft.com/office/powerpoint/2010/main" val="34691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87BBA-93CD-4BC2-93AF-E99637996364}" type="datetime1">
              <a:rPr lang="en-US" smtClean="0"/>
              <a:t>3/18/2022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12239-1292-C749-8343-A6DE4C9B54BD}" type="slidenum">
              <a:rPr lang="en-US" smtClean="0"/>
              <a:t>‹Nº›</a:t>
            </a:fld>
            <a:endParaRPr lang="en-US" dirty="0"/>
          </a:p>
        </p:txBody>
      </p:sp>
    </p:spTree>
    <p:extLst>
      <p:ext uri="{BB962C8B-B14F-4D97-AF65-F5344CB8AC3E}">
        <p14:creationId xmlns:p14="http://schemas.microsoft.com/office/powerpoint/2010/main" val="428444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globe.gov/documents/352961/bd487244-d864-41bd-965a-61743033c29b" TargetMode="External"/><Relationship Id="rId2" Type="http://schemas.openxmlformats.org/officeDocument/2006/relationships/hyperlink" Target="http://www.globe.gov/documents/352961/cbca34da-fcc7-4e5b-a8d9-eae745c7c17d"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globe.gov/documents/10157/2660220/implementation_guide-intro.pdf"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docs.google.com/forms/d/1nF4DOebsUPFN2I3Sl73HZkrN_BzFnjAgCBdAQAt_E0I/viewform?c=0&amp;w=1" TargetMode="External"/><Relationship Id="rId7" Type="http://schemas.openxmlformats.org/officeDocument/2006/relationships/hyperlink" Target="http://climate.nasa.gov/" TargetMode="External"/><Relationship Id="rId2" Type="http://schemas.openxmlformats.org/officeDocument/2006/relationships/image" Target="../media/image36.jpg"/><Relationship Id="rId1" Type="http://schemas.openxmlformats.org/officeDocument/2006/relationships/slideLayout" Target="../slideLayouts/slideLayout4.xml"/><Relationship Id="rId6" Type="http://schemas.openxmlformats.org/officeDocument/2006/relationships/hyperlink" Target="http://www.nasa.gov/topics/earth/index.html" TargetMode="External"/><Relationship Id="rId5" Type="http://schemas.openxmlformats.org/officeDocument/2006/relationships/hyperlink" Target="http://www.globe.gov/" TargetMode="External"/><Relationship Id="rId4" Type="http://schemas.openxmlformats.org/officeDocument/2006/relationships/hyperlink" Target="mailto:help@globe.gov"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mailto:GLOBELAC.COMMUNICATIONS@EDUC.AUSTRAL.EDU.AR" TargetMode="External"/><Relationship Id="rId7" Type="http://schemas.openxmlformats.org/officeDocument/2006/relationships/image" Target="../media/image39.png"/><Relationship Id="rId2" Type="http://schemas.openxmlformats.org/officeDocument/2006/relationships/hyperlink" Target="mailto:lac_rco@educ.austral.edu.ar" TargetMode="Externa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hyperlink" Target="https://www.facebook.com/GLOBELAC" TargetMode="External"/><Relationship Id="rId4" Type="http://schemas.openxmlformats.org/officeDocument/2006/relationships/hyperlink" Target="https://www.instagram.com/globe_lac/" TargetMode="External"/><Relationship Id="rId9" Type="http://schemas.openxmlformats.org/officeDocument/2006/relationships/image" Target="../media/image41.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globe.gov/documents/352961/d55ccdb4-3c6d-40bc-803a-9c855ba064e6" TargetMode="External"/><Relationship Id="rId2" Type="http://schemas.openxmlformats.org/officeDocument/2006/relationships/hyperlink" Target="http://www.globe.gov/documents/352961/41672784-81d0-4189-81f4-280acaa3364d"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ner: introduction to Soil (Pedosphe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4" y="-32658"/>
            <a:ext cx="9160324" cy="1002632"/>
          </a:xfrm>
          <a:prstGeom prst="rect">
            <a:avLst/>
          </a:prstGeom>
          <a:solidFill>
            <a:srgbClr val="A29E95"/>
          </a:solidFill>
        </p:spPr>
      </p:pic>
      <p:sp>
        <p:nvSpPr>
          <p:cNvPr id="6" name="Rectangle 5"/>
          <p:cNvSpPr/>
          <p:nvPr/>
        </p:nvSpPr>
        <p:spPr>
          <a:xfrm>
            <a:off x="5279405" y="-37548"/>
            <a:ext cx="3848271" cy="1002631"/>
          </a:xfrm>
          <a:prstGeom prst="rect">
            <a:avLst/>
          </a:prstGeom>
          <a:solidFill>
            <a:srgbClr val="A29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8340C"/>
                </a:solidFill>
              </a:rPr>
              <a:t>Soil (Pedosphere) </a:t>
            </a:r>
          </a:p>
          <a:p>
            <a:pPr algn="ctr"/>
            <a:r>
              <a:rPr lang="en-US" sz="2000" b="1" dirty="0">
                <a:solidFill>
                  <a:srgbClr val="48340C"/>
                </a:solidFill>
              </a:rPr>
              <a:t>Infiltration Protocol</a:t>
            </a:r>
          </a:p>
        </p:txBody>
      </p:sp>
      <p:sp>
        <p:nvSpPr>
          <p:cNvPr id="3" name="Title 2"/>
          <p:cNvSpPr>
            <a:spLocks noGrp="1"/>
          </p:cNvSpPr>
          <p:nvPr>
            <p:ph type="ctrTitle"/>
          </p:nvPr>
        </p:nvSpPr>
        <p:spPr/>
        <p:txBody>
          <a:bodyPr/>
          <a:lstStyle/>
          <a:p>
            <a:r>
              <a:rPr lang="en-US" dirty="0"/>
              <a:t>Slide 1</a:t>
            </a:r>
          </a:p>
        </p:txBody>
      </p:sp>
      <p:pic>
        <p:nvPicPr>
          <p:cNvPr id="2" name="Picture 1" descr="Illustration of dry cracked soil and a rainst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4864"/>
            <a:ext cx="9144000" cy="6096000"/>
          </a:xfrm>
          <a:prstGeom prst="rect">
            <a:avLst/>
          </a:prstGeom>
        </p:spPr>
      </p:pic>
      <p:sp>
        <p:nvSpPr>
          <p:cNvPr id="7" name="Slide Number Placeholder 6"/>
          <p:cNvSpPr>
            <a:spLocks noGrp="1"/>
          </p:cNvSpPr>
          <p:nvPr>
            <p:ph type="sldNum" sz="quarter" idx="12"/>
          </p:nvPr>
        </p:nvSpPr>
        <p:spPr/>
        <p:txBody>
          <a:bodyPr/>
          <a:lstStyle/>
          <a:p>
            <a:fld id="{17412239-1292-C749-8343-A6DE4C9B54BD}" type="slidenum">
              <a:rPr lang="en-US" smtClean="0"/>
              <a:t>1</a:t>
            </a:fld>
            <a:endParaRPr lang="en-US" dirty="0"/>
          </a:p>
        </p:txBody>
      </p:sp>
    </p:spTree>
    <p:extLst>
      <p:ext uri="{BB962C8B-B14F-4D97-AF65-F5344CB8AC3E}">
        <p14:creationId xmlns:p14="http://schemas.microsoft.com/office/powerpoint/2010/main" val="120186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10</a:t>
            </a:fld>
            <a:endParaRPr lang="en-US" dirty="0"/>
          </a:p>
        </p:txBody>
      </p:sp>
      <p:sp>
        <p:nvSpPr>
          <p:cNvPr id="2" name="Title 1"/>
          <p:cNvSpPr>
            <a:spLocks noGrp="1"/>
          </p:cNvSpPr>
          <p:nvPr>
            <p:ph type="title"/>
          </p:nvPr>
        </p:nvSpPr>
        <p:spPr>
          <a:xfrm>
            <a:off x="1290540" y="734126"/>
            <a:ext cx="7886700" cy="1325563"/>
          </a:xfrm>
        </p:spPr>
        <p:txBody>
          <a:bodyPr/>
          <a:lstStyle/>
          <a:p>
            <a:r>
              <a:rPr lang="es-AR" dirty="0" smtClean="0"/>
              <a:t>Materiales requeridos</a:t>
            </a:r>
            <a:endParaRPr lang="es-AR" dirty="0"/>
          </a:p>
        </p:txBody>
      </p:sp>
      <p:sp>
        <p:nvSpPr>
          <p:cNvPr id="3" name="Content Placeholder 2"/>
          <p:cNvSpPr>
            <a:spLocks noGrp="1"/>
          </p:cNvSpPr>
          <p:nvPr>
            <p:ph sz="half" idx="1"/>
          </p:nvPr>
        </p:nvSpPr>
        <p:spPr>
          <a:xfrm>
            <a:off x="1257300" y="2099602"/>
            <a:ext cx="6927330" cy="4351338"/>
          </a:xfrm>
        </p:spPr>
        <p:txBody>
          <a:bodyPr>
            <a:normAutofit fontScale="92500" lnSpcReduction="10000"/>
          </a:bodyPr>
          <a:lstStyle/>
          <a:p>
            <a:pPr marL="363538" indent="-285750">
              <a:buClrTx/>
              <a:buFontTx/>
              <a:buChar char="-"/>
              <a:defRPr/>
            </a:pPr>
            <a:r>
              <a:rPr lang="es-ES" dirty="0">
                <a:cs typeface="Arial Unicode MS" charset="0"/>
              </a:rPr>
              <a:t>Anillo de metal con un diámetro de 10 - 20 cm (¡Las latas de café funcionan!)</a:t>
            </a:r>
          </a:p>
          <a:p>
            <a:pPr marL="363538" indent="-285750">
              <a:buClrTx/>
              <a:buFontTx/>
              <a:buChar char="-"/>
              <a:defRPr/>
            </a:pPr>
            <a:r>
              <a:rPr lang="es-ES" dirty="0">
                <a:cs typeface="Arial Unicode MS" charset="0"/>
              </a:rPr>
              <a:t>Anillo de metal con un diámetro de 15 - 25 cm (¡las latas de café funcionan!)</a:t>
            </a:r>
          </a:p>
          <a:p>
            <a:pPr marL="363538" indent="-285750">
              <a:buClrTx/>
              <a:buFontTx/>
              <a:buChar char="-"/>
              <a:defRPr/>
            </a:pPr>
            <a:r>
              <a:rPr lang="es-ES" dirty="0">
                <a:cs typeface="Arial Unicode MS" charset="0"/>
              </a:rPr>
              <a:t>Baldes u otros recipientes para transportar al menos 8 L de agua al sitio</a:t>
            </a:r>
          </a:p>
          <a:p>
            <a:pPr marL="363538" indent="-285750">
              <a:buClrTx/>
              <a:buFontTx/>
              <a:buChar char="-"/>
              <a:defRPr/>
            </a:pPr>
            <a:r>
              <a:rPr lang="es-ES" dirty="0">
                <a:cs typeface="Arial Unicode MS" charset="0"/>
              </a:rPr>
              <a:t>gobernante</a:t>
            </a:r>
          </a:p>
          <a:p>
            <a:pPr marL="363538" indent="-285750">
              <a:buClrTx/>
              <a:buFontTx/>
              <a:buChar char="-"/>
              <a:defRPr/>
            </a:pPr>
            <a:r>
              <a:rPr lang="es-ES" dirty="0">
                <a:cs typeface="Arial Unicode MS" charset="0"/>
              </a:rPr>
              <a:t>Marcador resistente al agua</a:t>
            </a:r>
          </a:p>
          <a:p>
            <a:pPr marL="363538" indent="-285750">
              <a:buClrTx/>
              <a:buFontTx/>
              <a:buChar char="-"/>
              <a:defRPr/>
            </a:pPr>
            <a:r>
              <a:rPr lang="es-ES" dirty="0">
                <a:cs typeface="Arial Unicode MS" charset="0"/>
              </a:rPr>
              <a:t>Cronómetro o reloj con segundero</a:t>
            </a:r>
          </a:p>
          <a:p>
            <a:pPr marL="363538" indent="-285750">
              <a:buClrTx/>
              <a:buFontTx/>
              <a:buChar char="-"/>
              <a:defRPr/>
            </a:pPr>
            <a:r>
              <a:rPr lang="es-ES" dirty="0">
                <a:cs typeface="Arial Unicode MS" charset="0"/>
              </a:rPr>
              <a:t>Bloque de madera</a:t>
            </a:r>
          </a:p>
          <a:p>
            <a:pPr marL="363538" indent="-285750">
              <a:buClrTx/>
              <a:buFontTx/>
              <a:buChar char="-"/>
              <a:defRPr/>
            </a:pPr>
            <a:r>
              <a:rPr lang="es-ES" dirty="0">
                <a:cs typeface="Arial Unicode MS" charset="0"/>
              </a:rPr>
              <a:t>Martillo</a:t>
            </a:r>
          </a:p>
          <a:p>
            <a:pPr marL="363538" indent="-285750">
              <a:buClrTx/>
              <a:buFontTx/>
              <a:buChar char="-"/>
              <a:defRPr/>
            </a:pPr>
            <a:r>
              <a:rPr lang="es-ES" dirty="0">
                <a:cs typeface="Arial Unicode MS" charset="0"/>
              </a:rPr>
              <a:t>Tres recipientes para muestras de suelo adecuados para la medición de la humedad del suelo</a:t>
            </a:r>
          </a:p>
          <a:p>
            <a:pPr marL="363538" indent="-285750">
              <a:buClrTx/>
              <a:buFontTx/>
              <a:buChar char="-"/>
              <a:defRPr/>
            </a:pPr>
            <a:r>
              <a:rPr lang="es-ES" dirty="0">
                <a:cs typeface="Arial Unicode MS" charset="0"/>
              </a:rPr>
              <a:t>Podadoras de césped</a:t>
            </a:r>
          </a:p>
          <a:p>
            <a:pPr marL="363538" indent="-285750">
              <a:buClrTx/>
              <a:buFontTx/>
              <a:buChar char="-"/>
              <a:defRPr/>
            </a:pPr>
            <a:r>
              <a:rPr lang="es-ES" dirty="0" smtClean="0">
                <a:cs typeface="Arial Unicode MS" charset="0"/>
              </a:rPr>
              <a:t>Embudo</a:t>
            </a:r>
            <a:endParaRPr lang="es-AR" dirty="0">
              <a:cs typeface="Arial Unicode MS" charset="0"/>
            </a:endParaRPr>
          </a:p>
        </p:txBody>
      </p:sp>
      <p:sp>
        <p:nvSpPr>
          <p:cNvPr id="7" name="CuadroTexto 6"/>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chemeClr val="bg1"/>
                </a:solidFill>
              </a:rPr>
              <a:t>D. Equipamiento requerido</a:t>
            </a:r>
            <a:endParaRPr lang="es-AR" sz="1300" b="1" dirty="0">
              <a:solidFill>
                <a:schemeClr val="bg1"/>
              </a:solidFill>
            </a:endParaRPr>
          </a:p>
          <a:p>
            <a:pPr>
              <a:spcAft>
                <a:spcPts val="600"/>
              </a:spcAft>
            </a:pPr>
            <a:r>
              <a:rPr lang="es-AR" sz="1300" b="1" dirty="0" smtClean="0">
                <a:solidFill>
                  <a:srgbClr val="462920"/>
                </a:solidFill>
              </a:rPr>
              <a:t>E. </a:t>
            </a:r>
            <a:r>
              <a:rPr lang="es-AR" sz="1300" b="1" dirty="0" smtClean="0">
                <a:solidFill>
                  <a:srgbClr val="462920"/>
                </a:solidFill>
              </a:rPr>
              <a:t>Pr</a:t>
            </a:r>
            <a:r>
              <a:rPr lang="es-ES" sz="1300" b="1" dirty="0" err="1" smtClean="0">
                <a:solidFill>
                  <a:srgbClr val="462920"/>
                </a:solidFill>
              </a:rPr>
              <a:t>eparación</a:t>
            </a:r>
            <a:r>
              <a:rPr lang="es-ES" sz="1300" b="1" dirty="0" smtClean="0">
                <a:solidFill>
                  <a:srgbClr val="462920"/>
                </a:solidFill>
              </a:rPr>
              <a:t> </a:t>
            </a:r>
            <a:r>
              <a:rPr lang="es-ES" sz="1300" b="1" dirty="0">
                <a:solidFill>
                  <a:srgbClr val="462920"/>
                </a:solidFill>
              </a:rPr>
              <a:t>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smtClean="0">
                <a:solidFill>
                  <a:srgbClr val="462920"/>
                </a:solidFill>
              </a:rPr>
              <a:t>F. </a:t>
            </a:r>
            <a:r>
              <a:rPr lang="es-ES" sz="1300" b="1" dirty="0" smtClean="0">
                <a:solidFill>
                  <a:srgbClr val="462920"/>
                </a:solidFill>
              </a:rPr>
              <a:t>M</a:t>
            </a:r>
            <a:r>
              <a:rPr lang="es-ES" sz="1300" b="1" dirty="0" smtClean="0">
                <a:solidFill>
                  <a:srgbClr val="462920"/>
                </a:solidFill>
              </a:rPr>
              <a:t>edir </a:t>
            </a:r>
            <a:r>
              <a:rPr lang="es-ES" sz="1300" b="1" dirty="0">
                <a:solidFill>
                  <a:srgbClr val="462920"/>
                </a:solidFill>
              </a:rPr>
              <a:t>las tasas de infiltración</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845358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11</a:t>
            </a:fld>
            <a:endParaRPr lang="en-US" dirty="0"/>
          </a:p>
        </p:txBody>
      </p:sp>
      <p:sp>
        <p:nvSpPr>
          <p:cNvPr id="2" name="Title 1"/>
          <p:cNvSpPr>
            <a:spLocks noGrp="1"/>
          </p:cNvSpPr>
          <p:nvPr>
            <p:ph type="title"/>
          </p:nvPr>
        </p:nvSpPr>
        <p:spPr>
          <a:xfrm>
            <a:off x="1327419" y="734126"/>
            <a:ext cx="7886700" cy="1325563"/>
          </a:xfrm>
        </p:spPr>
        <p:txBody>
          <a:bodyPr/>
          <a:lstStyle/>
          <a:p>
            <a:r>
              <a:rPr lang="es-ES" dirty="0"/>
              <a:t>Construcción de un </a:t>
            </a:r>
            <a:r>
              <a:rPr lang="es-ES" dirty="0" err="1"/>
              <a:t>infiltrómetro</a:t>
            </a:r>
            <a:r>
              <a:rPr lang="es-ES" dirty="0"/>
              <a:t> de doble anillo</a:t>
            </a:r>
            <a:endParaRPr lang="es-AR" dirty="0"/>
          </a:p>
        </p:txBody>
      </p:sp>
      <p:sp>
        <p:nvSpPr>
          <p:cNvPr id="3" name="Content Placeholder 2"/>
          <p:cNvSpPr>
            <a:spLocks noGrp="1"/>
          </p:cNvSpPr>
          <p:nvPr>
            <p:ph sz="half" idx="1"/>
          </p:nvPr>
        </p:nvSpPr>
        <p:spPr>
          <a:xfrm>
            <a:off x="1327420" y="2065725"/>
            <a:ext cx="3574364" cy="4589907"/>
          </a:xfrm>
        </p:spPr>
        <p:txBody>
          <a:bodyPr>
            <a:normAutofit lnSpcReduction="10000"/>
          </a:bodyPr>
          <a:lstStyle/>
          <a:p>
            <a:pPr marL="285750" indent="-285750">
              <a:buFont typeface="Arial" charset="0"/>
              <a:buChar char="•"/>
            </a:pPr>
            <a:r>
              <a:rPr lang="es-ES" dirty="0" smtClean="0"/>
              <a:t>Recorte </a:t>
            </a:r>
            <a:r>
              <a:rPr lang="es-ES" dirty="0"/>
              <a:t>el fondo de </a:t>
            </a:r>
            <a:r>
              <a:rPr lang="es-ES" dirty="0" smtClean="0"/>
              <a:t>sus latas</a:t>
            </a:r>
          </a:p>
          <a:p>
            <a:pPr marL="285750" indent="-285750">
              <a:buFont typeface="Arial" charset="0"/>
              <a:buChar char="•"/>
            </a:pPr>
            <a:endParaRPr lang="es-ES" dirty="0"/>
          </a:p>
          <a:p>
            <a:pPr marL="285750" indent="-285750">
              <a:buFont typeface="Arial" charset="0"/>
              <a:buChar char="•"/>
            </a:pPr>
            <a:endParaRPr lang="es-ES" dirty="0" smtClean="0"/>
          </a:p>
          <a:p>
            <a:pPr marL="285750" indent="-285750">
              <a:buFont typeface="Arial" charset="0"/>
              <a:buChar char="•"/>
            </a:pPr>
            <a:endParaRPr lang="es-ES" dirty="0"/>
          </a:p>
          <a:p>
            <a:pPr marL="285750" indent="-285750">
              <a:buFont typeface="Arial" charset="0"/>
              <a:buChar char="•"/>
            </a:pPr>
            <a:endParaRPr lang="es-ES" dirty="0" smtClean="0"/>
          </a:p>
          <a:p>
            <a:pPr marL="285750" indent="-285750">
              <a:buFont typeface="Arial" charset="0"/>
              <a:buChar char="•"/>
            </a:pPr>
            <a:endParaRPr lang="es-ES" dirty="0"/>
          </a:p>
          <a:p>
            <a:pPr marL="285750" indent="-285750">
              <a:buFont typeface="Arial" charset="0"/>
              <a:buChar char="•"/>
            </a:pPr>
            <a:r>
              <a:rPr lang="es-ES" dirty="0" smtClean="0"/>
              <a:t>Coloque </a:t>
            </a:r>
            <a:r>
              <a:rPr lang="es-ES" dirty="0"/>
              <a:t>uno dentro del otro y asegúrese de que la distancia entre las paredes de las latas sea de 2 a 5 cm.</a:t>
            </a:r>
            <a:endParaRPr lang="es-AR" dirty="0" smtClean="0"/>
          </a:p>
          <a:p>
            <a:pPr marL="285750" indent="-285750">
              <a:buFont typeface="Arial" charset="0"/>
              <a:buChar char="•"/>
            </a:pPr>
            <a:endParaRPr lang="es-AR" dirty="0" smtClean="0"/>
          </a:p>
          <a:p>
            <a:r>
              <a:rPr lang="es-ES" sz="1400" i="1" dirty="0"/>
              <a:t>Precaución </a:t>
            </a:r>
            <a:r>
              <a:rPr lang="es-ES" sz="1400" i="1" dirty="0" smtClean="0"/>
              <a:t>con </a:t>
            </a:r>
            <a:r>
              <a:rPr lang="es-ES" sz="1400" i="1" dirty="0"/>
              <a:t>los estudiantes al cortar el fondo de las latas y al manipular las latas al realizar el protocolo de infiltración: los bordes sin rematar están afilados.</a:t>
            </a:r>
            <a:endParaRPr lang="es-AR" sz="1400" i="1" dirty="0"/>
          </a:p>
        </p:txBody>
      </p:sp>
      <p:pic>
        <p:nvPicPr>
          <p:cNvPr id="10" name="Content Placeholder 9" descr="Two photographs. The first photograph show two different sized coffee cans. The second photo shows the smaller can placed inside the larger.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1783" y="1772482"/>
            <a:ext cx="3991178" cy="4644582"/>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chemeClr val="bg1"/>
                </a:solidFill>
              </a:rPr>
              <a:t>E. Pr</a:t>
            </a:r>
            <a:r>
              <a:rPr lang="es-ES" sz="1300" b="1" dirty="0" err="1">
                <a:solidFill>
                  <a:schemeClr val="bg1"/>
                </a:solidFill>
              </a:rPr>
              <a:t>eparación</a:t>
            </a:r>
            <a:r>
              <a:rPr lang="es-ES" sz="1300" b="1" dirty="0">
                <a:solidFill>
                  <a:schemeClr val="bg1"/>
                </a:solidFill>
              </a:rPr>
              <a:t> </a:t>
            </a:r>
            <a:r>
              <a:rPr lang="es-ES" sz="1300" b="1" dirty="0">
                <a:solidFill>
                  <a:schemeClr val="bg1"/>
                </a:solidFill>
              </a:rPr>
              <a:t>de un </a:t>
            </a:r>
            <a:r>
              <a:rPr lang="es-ES" sz="1300" b="1" dirty="0" err="1">
                <a:solidFill>
                  <a:schemeClr val="bg1"/>
                </a:solidFill>
              </a:rPr>
              <a:t>infiltrómetro</a:t>
            </a:r>
            <a:r>
              <a:rPr lang="es-ES" sz="1300" b="1" dirty="0">
                <a:solidFill>
                  <a:schemeClr val="bg1"/>
                </a:solidFill>
              </a:rPr>
              <a:t> de doble anillo</a:t>
            </a:r>
            <a:endParaRPr lang="es-AR" sz="1300" b="1" dirty="0">
              <a:solidFill>
                <a:schemeClr val="bg1"/>
              </a:solidFill>
            </a:endParaRPr>
          </a:p>
          <a:p>
            <a:pPr>
              <a:spcAft>
                <a:spcPts val="600"/>
              </a:spcAft>
            </a:pPr>
            <a:r>
              <a:rPr lang="es-AR" sz="1300" b="1" dirty="0" smtClean="0">
                <a:solidFill>
                  <a:srgbClr val="462920"/>
                </a:solidFill>
              </a:rPr>
              <a:t>F. </a:t>
            </a:r>
            <a:r>
              <a:rPr lang="es-ES" sz="1300" b="1" dirty="0" smtClean="0">
                <a:solidFill>
                  <a:srgbClr val="462920"/>
                </a:solidFill>
              </a:rPr>
              <a:t>M</a:t>
            </a:r>
            <a:r>
              <a:rPr lang="es-ES" sz="1300" b="1" dirty="0" smtClean="0">
                <a:solidFill>
                  <a:srgbClr val="462920"/>
                </a:solidFill>
              </a:rPr>
              <a:t>edir </a:t>
            </a:r>
            <a:r>
              <a:rPr lang="es-ES" sz="1300" b="1" dirty="0">
                <a:solidFill>
                  <a:srgbClr val="462920"/>
                </a:solidFill>
              </a:rPr>
              <a:t>las tasas de infiltración</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86614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12</a:t>
            </a:fld>
            <a:endParaRPr lang="en-US" dirty="0"/>
          </a:p>
        </p:txBody>
      </p:sp>
      <p:sp>
        <p:nvSpPr>
          <p:cNvPr id="2" name="Title 1"/>
          <p:cNvSpPr>
            <a:spLocks noGrp="1"/>
          </p:cNvSpPr>
          <p:nvPr>
            <p:ph type="title"/>
          </p:nvPr>
        </p:nvSpPr>
        <p:spPr>
          <a:xfrm>
            <a:off x="1327419" y="734126"/>
            <a:ext cx="7886700" cy="1325563"/>
          </a:xfrm>
        </p:spPr>
        <p:txBody>
          <a:bodyPr/>
          <a:lstStyle/>
          <a:p>
            <a:r>
              <a:rPr lang="es-ES" dirty="0"/>
              <a:t>Medición de su </a:t>
            </a:r>
            <a:r>
              <a:rPr lang="es-ES" dirty="0" err="1"/>
              <a:t>infiltrómetro</a:t>
            </a:r>
            <a:r>
              <a:rPr lang="es-ES" dirty="0"/>
              <a:t> de doble anillo</a:t>
            </a:r>
            <a:endParaRPr lang="es-AR" dirty="0"/>
          </a:p>
        </p:txBody>
      </p:sp>
      <p:sp>
        <p:nvSpPr>
          <p:cNvPr id="3" name="Content Placeholder 2"/>
          <p:cNvSpPr>
            <a:spLocks noGrp="1"/>
          </p:cNvSpPr>
          <p:nvPr>
            <p:ph sz="half" idx="1"/>
          </p:nvPr>
        </p:nvSpPr>
        <p:spPr>
          <a:xfrm>
            <a:off x="1545317" y="2065726"/>
            <a:ext cx="6789214" cy="4351338"/>
          </a:xfrm>
        </p:spPr>
        <p:txBody>
          <a:bodyPr>
            <a:normAutofit/>
          </a:bodyPr>
          <a:lstStyle/>
          <a:p>
            <a:pPr marL="285750" indent="-285750">
              <a:buFont typeface="Arial" charset="0"/>
              <a:buChar char="•"/>
            </a:pPr>
            <a:r>
              <a:rPr lang="es-ES" altLang="en-US" dirty="0">
                <a:solidFill>
                  <a:srgbClr val="000000"/>
                </a:solidFill>
              </a:rPr>
              <a:t>Mida y registre el ancho de su banda de referencia (en mm).</a:t>
            </a:r>
          </a:p>
          <a:p>
            <a:pPr marL="285750" indent="-285750">
              <a:buFont typeface="Arial" charset="0"/>
              <a:buChar char="•"/>
            </a:pPr>
            <a:r>
              <a:rPr lang="es-ES" altLang="en-US" dirty="0">
                <a:solidFill>
                  <a:srgbClr val="000000"/>
                </a:solidFill>
              </a:rPr>
              <a:t>Mida y registre los anchos de sus anillos interior y exterior (en cm, vea a continuación).</a:t>
            </a:r>
            <a:endParaRPr lang="es-AR" altLang="en-US" dirty="0">
              <a:solidFill>
                <a:srgbClr val="000000"/>
              </a:solidFill>
            </a:endParaRPr>
          </a:p>
        </p:txBody>
      </p:sp>
      <p:pic>
        <p:nvPicPr>
          <p:cNvPr id="8" name="Content Placeholder 7" descr="Photos showing the investigator measuring the width of the reference band in mm, and showing how to measure the width of the inner and outer rings in cm."/>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27419" y="3549595"/>
            <a:ext cx="7696660" cy="2488235"/>
          </a:xfrm>
        </p:spPr>
      </p:pic>
      <p:sp>
        <p:nvSpPr>
          <p:cNvPr id="10" name="CuadroTexto 9"/>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chemeClr val="bg1"/>
                </a:solidFill>
              </a:rPr>
              <a:t>E. Pr</a:t>
            </a:r>
            <a:r>
              <a:rPr lang="es-ES" sz="1300" b="1" dirty="0" err="1">
                <a:solidFill>
                  <a:schemeClr val="bg1"/>
                </a:solidFill>
              </a:rPr>
              <a:t>eparación</a:t>
            </a:r>
            <a:r>
              <a:rPr lang="es-ES" sz="1300" b="1" dirty="0">
                <a:solidFill>
                  <a:schemeClr val="bg1"/>
                </a:solidFill>
              </a:rPr>
              <a:t> </a:t>
            </a:r>
            <a:r>
              <a:rPr lang="es-ES" sz="1300" b="1" dirty="0">
                <a:solidFill>
                  <a:schemeClr val="bg1"/>
                </a:solidFill>
              </a:rPr>
              <a:t>de un </a:t>
            </a:r>
            <a:r>
              <a:rPr lang="es-ES" sz="1300" b="1" dirty="0" err="1">
                <a:solidFill>
                  <a:schemeClr val="bg1"/>
                </a:solidFill>
              </a:rPr>
              <a:t>infiltrómetro</a:t>
            </a:r>
            <a:r>
              <a:rPr lang="es-ES" sz="1300" b="1" dirty="0">
                <a:solidFill>
                  <a:schemeClr val="bg1"/>
                </a:solidFill>
              </a:rPr>
              <a:t> de doble anillo</a:t>
            </a:r>
            <a:endParaRPr lang="es-AR" sz="1300" b="1" dirty="0">
              <a:solidFill>
                <a:schemeClr val="bg1"/>
              </a:solidFill>
            </a:endParaRPr>
          </a:p>
          <a:p>
            <a:pPr>
              <a:spcAft>
                <a:spcPts val="600"/>
              </a:spcAft>
            </a:pPr>
            <a:r>
              <a:rPr lang="es-AR" sz="1300" b="1" dirty="0" smtClean="0">
                <a:solidFill>
                  <a:srgbClr val="462920"/>
                </a:solidFill>
              </a:rPr>
              <a:t>F. </a:t>
            </a:r>
            <a:r>
              <a:rPr lang="es-ES" sz="1300" b="1" dirty="0" smtClean="0">
                <a:solidFill>
                  <a:srgbClr val="462920"/>
                </a:solidFill>
              </a:rPr>
              <a:t>M</a:t>
            </a:r>
            <a:r>
              <a:rPr lang="es-ES" sz="1300" b="1" dirty="0" smtClean="0">
                <a:solidFill>
                  <a:srgbClr val="462920"/>
                </a:solidFill>
              </a:rPr>
              <a:t>edir </a:t>
            </a:r>
            <a:r>
              <a:rPr lang="es-ES" sz="1300" b="1" dirty="0">
                <a:solidFill>
                  <a:srgbClr val="462920"/>
                </a:solidFill>
              </a:rPr>
              <a:t>las tasas de infiltración</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23182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13</a:t>
            </a:fld>
            <a:endParaRPr lang="en-US" dirty="0"/>
          </a:p>
        </p:txBody>
      </p:sp>
      <p:sp>
        <p:nvSpPr>
          <p:cNvPr id="2" name="Title 1"/>
          <p:cNvSpPr>
            <a:spLocks noGrp="1"/>
          </p:cNvSpPr>
          <p:nvPr>
            <p:ph type="title"/>
          </p:nvPr>
        </p:nvSpPr>
        <p:spPr>
          <a:xfrm>
            <a:off x="1327419" y="734126"/>
            <a:ext cx="7886700" cy="1325563"/>
          </a:xfrm>
        </p:spPr>
        <p:txBody>
          <a:bodyPr/>
          <a:lstStyle/>
          <a:p>
            <a:r>
              <a:rPr lang="es-ES" dirty="0"/>
              <a:t>Marcado del exterior del </a:t>
            </a:r>
            <a:r>
              <a:rPr lang="es-ES" dirty="0" err="1"/>
              <a:t>infiltrómetro</a:t>
            </a:r>
            <a:r>
              <a:rPr lang="es-ES" dirty="0"/>
              <a:t> de doble anillo</a:t>
            </a:r>
            <a:endParaRPr lang="es-AR" dirty="0"/>
          </a:p>
        </p:txBody>
      </p:sp>
      <p:sp>
        <p:nvSpPr>
          <p:cNvPr id="3" name="Content Placeholder 2"/>
          <p:cNvSpPr>
            <a:spLocks noGrp="1"/>
          </p:cNvSpPr>
          <p:nvPr>
            <p:ph sz="half" idx="1"/>
          </p:nvPr>
        </p:nvSpPr>
        <p:spPr>
          <a:xfrm>
            <a:off x="1545317" y="2065726"/>
            <a:ext cx="6789214" cy="4351338"/>
          </a:xfrm>
        </p:spPr>
        <p:txBody>
          <a:bodyPr>
            <a:normAutofit/>
          </a:bodyPr>
          <a:lstStyle/>
          <a:p>
            <a:r>
              <a:rPr lang="es-ES" altLang="en-US" dirty="0">
                <a:solidFill>
                  <a:srgbClr val="000000"/>
                </a:solidFill>
              </a:rPr>
              <a:t>Marque 2 cm y 5 cm desde el fondo de cada lata como referencia para </a:t>
            </a:r>
            <a:r>
              <a:rPr lang="es-ES" altLang="en-US" dirty="0" smtClean="0">
                <a:solidFill>
                  <a:srgbClr val="000000"/>
                </a:solidFill>
              </a:rPr>
              <a:t>cuando </a:t>
            </a:r>
            <a:r>
              <a:rPr lang="es-ES" altLang="en-US" dirty="0">
                <a:solidFill>
                  <a:srgbClr val="000000"/>
                </a:solidFill>
              </a:rPr>
              <a:t>empujará la lata en el suelo al menos 2 cm pero no más profundo de 5 cm.</a:t>
            </a:r>
            <a:endParaRPr lang="es-AR" altLang="en-US" dirty="0">
              <a:solidFill>
                <a:srgbClr val="000000"/>
              </a:solidFill>
            </a:endParaRPr>
          </a:p>
        </p:txBody>
      </p:sp>
      <p:pic>
        <p:nvPicPr>
          <p:cNvPr id="5" name="Content Placeholder 4" descr="Photograph of the outside of the can. There are marks at 2 cm and 5 cm showing the range where you should push the can into the soil.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80624" y="3011600"/>
            <a:ext cx="4919585" cy="3606349"/>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chemeClr val="bg1"/>
                </a:solidFill>
              </a:rPr>
              <a:t>E. Pr</a:t>
            </a:r>
            <a:r>
              <a:rPr lang="es-ES" sz="1300" b="1" dirty="0" err="1">
                <a:solidFill>
                  <a:schemeClr val="bg1"/>
                </a:solidFill>
              </a:rPr>
              <a:t>eparación</a:t>
            </a:r>
            <a:r>
              <a:rPr lang="es-ES" sz="1300" b="1" dirty="0">
                <a:solidFill>
                  <a:schemeClr val="bg1"/>
                </a:solidFill>
              </a:rPr>
              <a:t> </a:t>
            </a:r>
            <a:r>
              <a:rPr lang="es-ES" sz="1300" b="1" dirty="0">
                <a:solidFill>
                  <a:schemeClr val="bg1"/>
                </a:solidFill>
              </a:rPr>
              <a:t>de un </a:t>
            </a:r>
            <a:r>
              <a:rPr lang="es-ES" sz="1300" b="1" dirty="0" err="1">
                <a:solidFill>
                  <a:schemeClr val="bg1"/>
                </a:solidFill>
              </a:rPr>
              <a:t>infiltrómetro</a:t>
            </a:r>
            <a:r>
              <a:rPr lang="es-ES" sz="1300" b="1" dirty="0">
                <a:solidFill>
                  <a:schemeClr val="bg1"/>
                </a:solidFill>
              </a:rPr>
              <a:t> de doble anillo</a:t>
            </a:r>
            <a:endParaRPr lang="es-AR" sz="1300" b="1" dirty="0">
              <a:solidFill>
                <a:schemeClr val="bg1"/>
              </a:solidFill>
            </a:endParaRPr>
          </a:p>
          <a:p>
            <a:pPr>
              <a:spcAft>
                <a:spcPts val="600"/>
              </a:spcAft>
            </a:pPr>
            <a:r>
              <a:rPr lang="es-AR" sz="1300" b="1" dirty="0" smtClean="0">
                <a:solidFill>
                  <a:srgbClr val="462920"/>
                </a:solidFill>
              </a:rPr>
              <a:t>F. </a:t>
            </a:r>
            <a:r>
              <a:rPr lang="es-ES" sz="1300" b="1" dirty="0" smtClean="0">
                <a:solidFill>
                  <a:srgbClr val="462920"/>
                </a:solidFill>
              </a:rPr>
              <a:t>M</a:t>
            </a:r>
            <a:r>
              <a:rPr lang="es-ES" sz="1300" b="1" dirty="0" smtClean="0">
                <a:solidFill>
                  <a:srgbClr val="462920"/>
                </a:solidFill>
              </a:rPr>
              <a:t>edir </a:t>
            </a:r>
            <a:r>
              <a:rPr lang="es-ES" sz="1300" b="1" dirty="0">
                <a:solidFill>
                  <a:srgbClr val="462920"/>
                </a:solidFill>
              </a:rPr>
              <a:t>las tasas de infiltración</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81914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14</a:t>
            </a:fld>
            <a:endParaRPr lang="en-US" dirty="0"/>
          </a:p>
        </p:txBody>
      </p:sp>
      <p:sp>
        <p:nvSpPr>
          <p:cNvPr id="2" name="Title 1"/>
          <p:cNvSpPr>
            <a:spLocks noGrp="1"/>
          </p:cNvSpPr>
          <p:nvPr>
            <p:ph type="title"/>
          </p:nvPr>
        </p:nvSpPr>
        <p:spPr>
          <a:xfrm>
            <a:off x="1327419" y="734126"/>
            <a:ext cx="7886700" cy="1325563"/>
          </a:xfrm>
        </p:spPr>
        <p:txBody>
          <a:bodyPr/>
          <a:lstStyle/>
          <a:p>
            <a:r>
              <a:rPr lang="es-ES" dirty="0"/>
              <a:t>Diagrama del </a:t>
            </a:r>
            <a:r>
              <a:rPr lang="es-ES" dirty="0" err="1"/>
              <a:t>infiltrómetro</a:t>
            </a:r>
            <a:r>
              <a:rPr lang="es-ES" dirty="0"/>
              <a:t> de doble anillo terminado</a:t>
            </a:r>
            <a:endParaRPr lang="es-AR" dirty="0"/>
          </a:p>
        </p:txBody>
      </p:sp>
      <p:sp>
        <p:nvSpPr>
          <p:cNvPr id="3" name="Content Placeholder 2"/>
          <p:cNvSpPr>
            <a:spLocks noGrp="1"/>
          </p:cNvSpPr>
          <p:nvPr>
            <p:ph sz="half" idx="1"/>
          </p:nvPr>
        </p:nvSpPr>
        <p:spPr>
          <a:xfrm>
            <a:off x="1530327" y="1753917"/>
            <a:ext cx="6789214" cy="4351338"/>
          </a:xfrm>
        </p:spPr>
        <p:txBody>
          <a:bodyPr>
            <a:normAutofit/>
          </a:bodyPr>
          <a:lstStyle/>
          <a:p>
            <a:pPr>
              <a:defRPr/>
            </a:pPr>
            <a:r>
              <a:rPr lang="es-ES" dirty="0">
                <a:solidFill>
                  <a:srgbClr val="000000"/>
                </a:solidFill>
              </a:rPr>
              <a:t>Esta ilustración muestra un </a:t>
            </a:r>
            <a:r>
              <a:rPr lang="es-ES" dirty="0" err="1">
                <a:solidFill>
                  <a:srgbClr val="000000"/>
                </a:solidFill>
              </a:rPr>
              <a:t>infiltrómetro</a:t>
            </a:r>
            <a:r>
              <a:rPr lang="es-ES" dirty="0">
                <a:solidFill>
                  <a:srgbClr val="000000"/>
                </a:solidFill>
              </a:rPr>
              <a:t> de doble anillo completamente construido en el suelo.</a:t>
            </a:r>
            <a:endParaRPr lang="es-AR" altLang="en-US" dirty="0">
              <a:solidFill>
                <a:srgbClr val="000000"/>
              </a:solidFill>
            </a:endParaRPr>
          </a:p>
        </p:txBody>
      </p:sp>
      <p:pic>
        <p:nvPicPr>
          <p:cNvPr id="11" name="Marcador de contenido 10"/>
          <p:cNvPicPr>
            <a:picLocks noGrp="1" noChangeAspect="1"/>
          </p:cNvPicPr>
          <p:nvPr>
            <p:ph sz="half" idx="2"/>
          </p:nvPr>
        </p:nvPicPr>
        <p:blipFill>
          <a:blip r:embed="rId3"/>
          <a:stretch>
            <a:fillRect/>
          </a:stretch>
        </p:blipFill>
        <p:spPr>
          <a:xfrm>
            <a:off x="2251252" y="2741364"/>
            <a:ext cx="6039034" cy="3614987"/>
          </a:xfrm>
          <a:prstGeom prst="rect">
            <a:avLst/>
          </a:prstGeom>
        </p:spPr>
      </p:pic>
      <p:sp>
        <p:nvSpPr>
          <p:cNvPr id="12" name="CuadroTexto 11"/>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chemeClr val="bg1"/>
                </a:solidFill>
              </a:rPr>
              <a:t>E. Pr</a:t>
            </a:r>
            <a:r>
              <a:rPr lang="es-ES" sz="1300" b="1" dirty="0" err="1">
                <a:solidFill>
                  <a:schemeClr val="bg1"/>
                </a:solidFill>
              </a:rPr>
              <a:t>eparación</a:t>
            </a:r>
            <a:r>
              <a:rPr lang="es-ES" sz="1300" b="1" dirty="0">
                <a:solidFill>
                  <a:schemeClr val="bg1"/>
                </a:solidFill>
              </a:rPr>
              <a:t> </a:t>
            </a:r>
            <a:r>
              <a:rPr lang="es-ES" sz="1300" b="1" dirty="0">
                <a:solidFill>
                  <a:schemeClr val="bg1"/>
                </a:solidFill>
              </a:rPr>
              <a:t>de un </a:t>
            </a:r>
            <a:r>
              <a:rPr lang="es-ES" sz="1300" b="1" dirty="0" err="1">
                <a:solidFill>
                  <a:schemeClr val="bg1"/>
                </a:solidFill>
              </a:rPr>
              <a:t>infiltrómetro</a:t>
            </a:r>
            <a:r>
              <a:rPr lang="es-ES" sz="1300" b="1" dirty="0">
                <a:solidFill>
                  <a:schemeClr val="bg1"/>
                </a:solidFill>
              </a:rPr>
              <a:t> de doble anillo</a:t>
            </a:r>
            <a:endParaRPr lang="es-AR" sz="1300" b="1" dirty="0">
              <a:solidFill>
                <a:schemeClr val="bg1"/>
              </a:solidFill>
            </a:endParaRPr>
          </a:p>
          <a:p>
            <a:pPr>
              <a:spcAft>
                <a:spcPts val="600"/>
              </a:spcAft>
            </a:pPr>
            <a:r>
              <a:rPr lang="es-AR" sz="1300" b="1" dirty="0" smtClean="0">
                <a:solidFill>
                  <a:srgbClr val="462920"/>
                </a:solidFill>
              </a:rPr>
              <a:t>F. </a:t>
            </a:r>
            <a:r>
              <a:rPr lang="es-ES" sz="1300" b="1" dirty="0" smtClean="0">
                <a:solidFill>
                  <a:srgbClr val="462920"/>
                </a:solidFill>
              </a:rPr>
              <a:t>M</a:t>
            </a:r>
            <a:r>
              <a:rPr lang="es-ES" sz="1300" b="1" dirty="0" smtClean="0">
                <a:solidFill>
                  <a:srgbClr val="462920"/>
                </a:solidFill>
              </a:rPr>
              <a:t>edir </a:t>
            </a:r>
            <a:r>
              <a:rPr lang="es-ES" sz="1300" b="1" dirty="0">
                <a:solidFill>
                  <a:srgbClr val="462920"/>
                </a:solidFill>
              </a:rPr>
              <a:t>las tasas de infiltración</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63957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15</a:t>
            </a:fld>
            <a:endParaRPr lang="en-US" dirty="0"/>
          </a:p>
        </p:txBody>
      </p:sp>
      <p:sp>
        <p:nvSpPr>
          <p:cNvPr id="2" name="Title 1"/>
          <p:cNvSpPr>
            <a:spLocks noGrp="1"/>
          </p:cNvSpPr>
          <p:nvPr>
            <p:ph type="title"/>
          </p:nvPr>
        </p:nvSpPr>
        <p:spPr/>
        <p:txBody>
          <a:bodyPr/>
          <a:lstStyle/>
          <a:p>
            <a:r>
              <a:rPr lang="es-ES" dirty="0"/>
              <a:t>Medición de las tasas de infiltración: </a:t>
            </a:r>
            <a:r>
              <a:rPr lang="es-ES" dirty="0" smtClean="0"/>
              <a:t>despeje la vegetación</a:t>
            </a:r>
            <a:endParaRPr lang="es-AR" dirty="0"/>
          </a:p>
        </p:txBody>
      </p:sp>
      <p:sp>
        <p:nvSpPr>
          <p:cNvPr id="3" name="Content Placeholder 2"/>
          <p:cNvSpPr>
            <a:spLocks noGrp="1"/>
          </p:cNvSpPr>
          <p:nvPr>
            <p:ph sz="half" idx="1"/>
          </p:nvPr>
        </p:nvSpPr>
        <p:spPr>
          <a:xfrm>
            <a:off x="1467611" y="2064147"/>
            <a:ext cx="2652810" cy="4351338"/>
          </a:xfrm>
        </p:spPr>
        <p:txBody>
          <a:bodyPr/>
          <a:lstStyle/>
          <a:p>
            <a:pPr>
              <a:spcBef>
                <a:spcPts val="1200"/>
              </a:spcBef>
              <a:spcAft>
                <a:spcPts val="1000"/>
              </a:spcAft>
              <a:defRPr/>
            </a:pPr>
            <a:r>
              <a:rPr lang="es-ES" dirty="0">
                <a:solidFill>
                  <a:srgbClr val="000000"/>
                </a:solidFill>
              </a:rPr>
              <a:t>Recorte cualquier vegetación (hierba) a la superficie del suelo y elimine toda la cubierta orgánica suelta sobre un área un poco más grande que su lata más grande. Trate de no perturbar el suelo.</a:t>
            </a:r>
            <a:endParaRPr lang="es-AR" dirty="0">
              <a:solidFill>
                <a:srgbClr val="000000"/>
              </a:solidFill>
            </a:endParaRPr>
          </a:p>
        </p:txBody>
      </p:sp>
      <p:pic>
        <p:nvPicPr>
          <p:cNvPr id="7" name="Content Placeholder 6" descr="Photograph of soil with vegetation and debris removed, in preparation for placing the apparatu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9910" y="2064147"/>
            <a:ext cx="3684600" cy="4351338"/>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33524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16</a:t>
            </a:fld>
            <a:endParaRPr lang="en-US" dirty="0"/>
          </a:p>
        </p:txBody>
      </p:sp>
      <p:sp>
        <p:nvSpPr>
          <p:cNvPr id="2" name="Title 1"/>
          <p:cNvSpPr>
            <a:spLocks noGrp="1"/>
          </p:cNvSpPr>
          <p:nvPr>
            <p:ph type="title"/>
          </p:nvPr>
        </p:nvSpPr>
        <p:spPr>
          <a:xfrm>
            <a:off x="1362185" y="853387"/>
            <a:ext cx="7886700" cy="1325563"/>
          </a:xfrm>
        </p:spPr>
        <p:txBody>
          <a:bodyPr/>
          <a:lstStyle/>
          <a:p>
            <a:r>
              <a:rPr lang="es-ES" dirty="0"/>
              <a:t>Empuje latas en el suelo</a:t>
            </a:r>
            <a:endParaRPr lang="es-AR" dirty="0"/>
          </a:p>
        </p:txBody>
      </p:sp>
      <p:sp>
        <p:nvSpPr>
          <p:cNvPr id="3" name="Content Placeholder 2"/>
          <p:cNvSpPr>
            <a:spLocks noGrp="1"/>
          </p:cNvSpPr>
          <p:nvPr>
            <p:ph sz="half" idx="1"/>
          </p:nvPr>
        </p:nvSpPr>
        <p:spPr>
          <a:xfrm>
            <a:off x="1467610" y="2064147"/>
            <a:ext cx="4003799" cy="4351338"/>
          </a:xfrm>
        </p:spPr>
        <p:txBody>
          <a:bodyPr>
            <a:normAutofit/>
          </a:bodyPr>
          <a:lstStyle/>
          <a:p>
            <a:pPr marL="285750" indent="-285750">
              <a:buFont typeface="Arial" charset="0"/>
              <a:buChar char="•"/>
            </a:pPr>
            <a:r>
              <a:rPr lang="es-ES" altLang="en-US" dirty="0">
                <a:solidFill>
                  <a:srgbClr val="000000"/>
                </a:solidFill>
              </a:rPr>
              <a:t>Comenzando con la lata más pequeña, gire las latas de 2 a 5 cm en el suelo.</a:t>
            </a:r>
          </a:p>
          <a:p>
            <a:pPr marL="285750" indent="-285750">
              <a:buFont typeface="Arial" charset="0"/>
              <a:buChar char="•"/>
            </a:pPr>
            <a:endParaRPr lang="es-ES" altLang="en-US" dirty="0">
              <a:solidFill>
                <a:srgbClr val="000000"/>
              </a:solidFill>
            </a:endParaRPr>
          </a:p>
          <a:p>
            <a:pPr marL="285750" indent="-285750">
              <a:buFont typeface="Arial" charset="0"/>
              <a:buChar char="•"/>
            </a:pPr>
            <a:endParaRPr lang="es-ES" altLang="en-US" dirty="0">
              <a:solidFill>
                <a:srgbClr val="000000"/>
              </a:solidFill>
            </a:endParaRPr>
          </a:p>
          <a:p>
            <a:pPr marL="285750" indent="-285750">
              <a:buFont typeface="Arial" charset="0"/>
              <a:buChar char="•"/>
            </a:pPr>
            <a:endParaRPr lang="es-ES" altLang="en-US" dirty="0">
              <a:solidFill>
                <a:srgbClr val="000000"/>
              </a:solidFill>
            </a:endParaRPr>
          </a:p>
          <a:p>
            <a:pPr marL="285750" indent="-285750">
              <a:buFont typeface="Arial" charset="0"/>
              <a:buChar char="•"/>
            </a:pPr>
            <a:endParaRPr lang="es-ES" altLang="en-US" dirty="0">
              <a:solidFill>
                <a:srgbClr val="000000"/>
              </a:solidFill>
            </a:endParaRPr>
          </a:p>
          <a:p>
            <a:pPr marL="285750" indent="-285750">
              <a:buFont typeface="Arial" charset="0"/>
              <a:buChar char="•"/>
            </a:pPr>
            <a:endParaRPr lang="es-ES" altLang="en-US" dirty="0">
              <a:solidFill>
                <a:srgbClr val="000000"/>
              </a:solidFill>
            </a:endParaRPr>
          </a:p>
          <a:p>
            <a:pPr marL="285750" indent="-285750">
              <a:buFont typeface="Arial" charset="0"/>
              <a:buChar char="•"/>
            </a:pPr>
            <a:r>
              <a:rPr lang="es-ES" altLang="en-US" dirty="0">
                <a:solidFill>
                  <a:srgbClr val="000000"/>
                </a:solidFill>
              </a:rPr>
              <a:t>Utilice los puntos de referencia que marcó anteriormente como guías.</a:t>
            </a:r>
            <a:endParaRPr lang="es-AR" altLang="en-US" dirty="0">
              <a:solidFill>
                <a:srgbClr val="000000"/>
              </a:solidFill>
            </a:endParaRPr>
          </a:p>
        </p:txBody>
      </p:sp>
      <p:pic>
        <p:nvPicPr>
          <p:cNvPr id="5" name="Content Placeholder 4" descr="Image of the two cans and the reference marks made with a permanent marker on the outside, to provide a reference for how deep to install the cans.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68200" y="1417783"/>
            <a:ext cx="2761005" cy="5162384"/>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885419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17</a:t>
            </a:fld>
            <a:endParaRPr lang="en-US" dirty="0"/>
          </a:p>
        </p:txBody>
      </p:sp>
      <p:sp>
        <p:nvSpPr>
          <p:cNvPr id="2" name="Title 1"/>
          <p:cNvSpPr>
            <a:spLocks noGrp="1"/>
          </p:cNvSpPr>
          <p:nvPr>
            <p:ph type="title"/>
          </p:nvPr>
        </p:nvSpPr>
        <p:spPr>
          <a:xfrm>
            <a:off x="1362185" y="853387"/>
            <a:ext cx="7886700" cy="1325563"/>
          </a:xfrm>
        </p:spPr>
        <p:txBody>
          <a:bodyPr/>
          <a:lstStyle/>
          <a:p>
            <a:r>
              <a:rPr lang="es-ES" dirty="0" smtClean="0"/>
              <a:t>Instilar latas </a:t>
            </a:r>
            <a:r>
              <a:rPr lang="es-ES" dirty="0"/>
              <a:t>en suelo duro</a:t>
            </a:r>
            <a:endParaRPr lang="es-AR" dirty="0"/>
          </a:p>
        </p:txBody>
      </p:sp>
      <p:sp>
        <p:nvSpPr>
          <p:cNvPr id="3" name="Content Placeholder 2"/>
          <p:cNvSpPr>
            <a:spLocks noGrp="1"/>
          </p:cNvSpPr>
          <p:nvPr>
            <p:ph sz="half" idx="1"/>
          </p:nvPr>
        </p:nvSpPr>
        <p:spPr>
          <a:xfrm>
            <a:off x="1583808" y="2004187"/>
            <a:ext cx="7300164" cy="1745778"/>
          </a:xfrm>
        </p:spPr>
        <p:txBody>
          <a:bodyPr>
            <a:normAutofit/>
          </a:bodyPr>
          <a:lstStyle/>
          <a:p>
            <a:pPr>
              <a:spcBef>
                <a:spcPts val="1200"/>
              </a:spcBef>
              <a:spcAft>
                <a:spcPts val="1000"/>
              </a:spcAft>
              <a:defRPr/>
            </a:pPr>
            <a:r>
              <a:rPr lang="es-ES" dirty="0">
                <a:solidFill>
                  <a:srgbClr val="000000"/>
                </a:solidFill>
              </a:rPr>
              <a:t>Puede usar un martillo para golpear la lata contra la superficie. Si lo hace, coloque un bloque de madera entre el martillo y la parte superior de la lata para distribuir la fuerza del martilleo</a:t>
            </a:r>
            <a:r>
              <a:rPr lang="es-ES" dirty="0" smtClean="0">
                <a:solidFill>
                  <a:srgbClr val="000000"/>
                </a:solidFill>
              </a:rPr>
              <a:t>.</a:t>
            </a:r>
            <a:endParaRPr lang="es-ES" dirty="0">
              <a:solidFill>
                <a:srgbClr val="000000"/>
              </a:solidFill>
            </a:endParaRPr>
          </a:p>
          <a:p>
            <a:pPr>
              <a:spcBef>
                <a:spcPts val="1200"/>
              </a:spcBef>
              <a:spcAft>
                <a:spcPts val="1000"/>
              </a:spcAft>
              <a:defRPr/>
            </a:pPr>
            <a:r>
              <a:rPr lang="es-ES" dirty="0">
                <a:solidFill>
                  <a:srgbClr val="000000"/>
                </a:solidFill>
              </a:rPr>
              <a:t>No martille tan fuerte que la lata se arrugue, pero un poco de flexión en la parte superior está bien.</a:t>
            </a:r>
            <a:endParaRPr lang="es-AR" altLang="en-US" dirty="0" smtClean="0">
              <a:solidFill>
                <a:srgbClr val="000000"/>
              </a:solidFill>
            </a:endParaRPr>
          </a:p>
          <a:p>
            <a:pPr marL="285750" indent="-285750">
              <a:buFont typeface="Arial" charset="0"/>
              <a:buChar char="•"/>
            </a:pPr>
            <a:endParaRPr lang="es-AR" altLang="en-US" dirty="0" smtClean="0">
              <a:solidFill>
                <a:srgbClr val="000000"/>
              </a:solidFill>
            </a:endParaRPr>
          </a:p>
          <a:p>
            <a:pPr marL="285750" indent="-285750">
              <a:buFont typeface="Arial" charset="0"/>
              <a:buChar char="•"/>
            </a:pPr>
            <a:endParaRPr lang="es-AR" altLang="en-US" dirty="0">
              <a:solidFill>
                <a:srgbClr val="000000"/>
              </a:solidFill>
            </a:endParaRPr>
          </a:p>
        </p:txBody>
      </p:sp>
      <p:pic>
        <p:nvPicPr>
          <p:cNvPr id="7" name="Content Placeholder 6" descr="Photgraph of using a block of wood placed on top of the cans and a hammer to push the apparatus into hard soil.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37656" y="3909751"/>
            <a:ext cx="4936913" cy="2822441"/>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396986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18</a:t>
            </a:fld>
            <a:endParaRPr lang="en-US" dirty="0"/>
          </a:p>
        </p:txBody>
      </p:sp>
      <p:sp>
        <p:nvSpPr>
          <p:cNvPr id="2" name="Title 1"/>
          <p:cNvSpPr>
            <a:spLocks noGrp="1"/>
          </p:cNvSpPr>
          <p:nvPr>
            <p:ph type="title"/>
          </p:nvPr>
        </p:nvSpPr>
        <p:spPr>
          <a:xfrm>
            <a:off x="1362185" y="678623"/>
            <a:ext cx="7886700" cy="1325563"/>
          </a:xfrm>
        </p:spPr>
        <p:txBody>
          <a:bodyPr/>
          <a:lstStyle/>
          <a:p>
            <a:r>
              <a:rPr lang="es-AR" dirty="0" smtClean="0"/>
              <a:t>Pantallazo de la medición de la infiltración del suelo</a:t>
            </a:r>
            <a:endParaRPr lang="es-AR" dirty="0"/>
          </a:p>
        </p:txBody>
      </p:sp>
      <p:sp>
        <p:nvSpPr>
          <p:cNvPr id="3" name="Content Placeholder 2"/>
          <p:cNvSpPr>
            <a:spLocks noGrp="1"/>
          </p:cNvSpPr>
          <p:nvPr>
            <p:ph sz="half" idx="1"/>
          </p:nvPr>
        </p:nvSpPr>
        <p:spPr>
          <a:xfrm>
            <a:off x="1362185" y="1738890"/>
            <a:ext cx="7300164" cy="2122872"/>
          </a:xfrm>
        </p:spPr>
        <p:txBody>
          <a:bodyPr>
            <a:normAutofit fontScale="92500" lnSpcReduction="20000"/>
          </a:bodyPr>
          <a:lstStyle/>
          <a:p>
            <a:pPr marL="285750" indent="-285750">
              <a:buFont typeface="Arial" charset="0"/>
              <a:buChar char="•"/>
            </a:pPr>
            <a:r>
              <a:rPr lang="es-ES" altLang="en-US" dirty="0">
                <a:solidFill>
                  <a:srgbClr val="000000"/>
                </a:solidFill>
              </a:rPr>
              <a:t>Una vez que los anillos estén en el suelo, si está usando un cronómetro, enciéndalo.</a:t>
            </a:r>
          </a:p>
          <a:p>
            <a:pPr marL="285750" indent="-285750">
              <a:buFont typeface="Arial" charset="0"/>
              <a:buChar char="•"/>
            </a:pPr>
            <a:r>
              <a:rPr lang="es-ES" altLang="en-US" dirty="0">
                <a:solidFill>
                  <a:srgbClr val="000000"/>
                </a:solidFill>
              </a:rPr>
              <a:t>Vierta agua en ambos anillos.</a:t>
            </a:r>
          </a:p>
          <a:p>
            <a:pPr marL="285750" indent="-285750">
              <a:buFont typeface="Arial" charset="0"/>
              <a:buChar char="•"/>
            </a:pPr>
            <a:r>
              <a:rPr lang="es-ES" altLang="en-US" dirty="0">
                <a:solidFill>
                  <a:srgbClr val="000000"/>
                </a:solidFill>
              </a:rPr>
              <a:t>Cuando </a:t>
            </a:r>
            <a:r>
              <a:rPr lang="es-ES" altLang="en-US" dirty="0" smtClean="0">
                <a:solidFill>
                  <a:srgbClr val="000000"/>
                </a:solidFill>
              </a:rPr>
              <a:t>vierta </a:t>
            </a:r>
            <a:r>
              <a:rPr lang="es-ES" altLang="en-US" dirty="0">
                <a:solidFill>
                  <a:srgbClr val="000000"/>
                </a:solidFill>
              </a:rPr>
              <a:t>agua en los anillos, el anillo exterior no debe tener fugas de agua hacia la superficie alrededor de su borde. Si es así, comience de nuevo en otro lugar, empuje el anillo exterior más profundo en el suelo o empaque barro alrededor de su base.</a:t>
            </a:r>
          </a:p>
          <a:p>
            <a:pPr marL="285750" indent="-285750">
              <a:buFont typeface="Arial" charset="0"/>
              <a:buChar char="•"/>
            </a:pPr>
            <a:r>
              <a:rPr lang="es-ES" altLang="en-US" dirty="0">
                <a:solidFill>
                  <a:srgbClr val="000000"/>
                </a:solidFill>
              </a:rPr>
              <a:t>Prepárese para registrar sus datos con la aplicación de ingreso de datos o en la hoja de ingreso de datos</a:t>
            </a:r>
            <a:r>
              <a:rPr lang="es-AR" altLang="en-US" dirty="0" smtClean="0">
                <a:solidFill>
                  <a:srgbClr val="000000"/>
                </a:solidFill>
              </a:rPr>
              <a:t> </a:t>
            </a:r>
          </a:p>
          <a:p>
            <a:pPr marL="285750" indent="-285750">
              <a:buFont typeface="Arial" charset="0"/>
              <a:buChar char="•"/>
            </a:pPr>
            <a:endParaRPr lang="es-AR" altLang="en-US" dirty="0" smtClean="0">
              <a:solidFill>
                <a:srgbClr val="000000"/>
              </a:solidFill>
            </a:endParaRPr>
          </a:p>
          <a:p>
            <a:pPr marL="285750" indent="-285750">
              <a:buFont typeface="Arial" charset="0"/>
              <a:buChar char="•"/>
            </a:pPr>
            <a:endParaRPr lang="es-AR" altLang="en-US" dirty="0">
              <a:solidFill>
                <a:srgbClr val="000000"/>
              </a:solidFill>
            </a:endParaRPr>
          </a:p>
        </p:txBody>
      </p:sp>
      <p:pic>
        <p:nvPicPr>
          <p:cNvPr id="5" name="Content Placeholder 4" descr="Photograph of water being poured into both rings of the infiltromete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05871" y="4036496"/>
            <a:ext cx="5953906" cy="2510245"/>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586032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19</a:t>
            </a:fld>
            <a:endParaRPr lang="en-US" dirty="0"/>
          </a:p>
        </p:txBody>
      </p:sp>
      <p:sp>
        <p:nvSpPr>
          <p:cNvPr id="2" name="Title 1"/>
          <p:cNvSpPr>
            <a:spLocks noGrp="1"/>
          </p:cNvSpPr>
          <p:nvPr>
            <p:ph type="title"/>
          </p:nvPr>
        </p:nvSpPr>
        <p:spPr>
          <a:xfrm>
            <a:off x="1362185" y="678623"/>
            <a:ext cx="7886700" cy="1325563"/>
          </a:xfrm>
        </p:spPr>
        <p:txBody>
          <a:bodyPr/>
          <a:lstStyle/>
          <a:p>
            <a:r>
              <a:rPr lang="es-ES" dirty="0"/>
              <a:t>Verter agua en los anillos</a:t>
            </a:r>
            <a:endParaRPr lang="es-AR" dirty="0"/>
          </a:p>
        </p:txBody>
      </p:sp>
      <p:sp>
        <p:nvSpPr>
          <p:cNvPr id="3" name="Content Placeholder 2"/>
          <p:cNvSpPr>
            <a:spLocks noGrp="1"/>
          </p:cNvSpPr>
          <p:nvPr>
            <p:ph sz="half" idx="1"/>
          </p:nvPr>
        </p:nvSpPr>
        <p:spPr>
          <a:xfrm>
            <a:off x="1362185" y="1738889"/>
            <a:ext cx="7300164" cy="3077479"/>
          </a:xfrm>
        </p:spPr>
        <p:txBody>
          <a:bodyPr>
            <a:normAutofit/>
          </a:bodyPr>
          <a:lstStyle/>
          <a:p>
            <a:r>
              <a:rPr lang="es-ES" altLang="en-US" dirty="0">
                <a:solidFill>
                  <a:srgbClr val="000000"/>
                </a:solidFill>
              </a:rPr>
              <a:t>En el anillo interior, vierta agua justo por encima de la banda de referencia superior y mantenga el mismo nivel de agua del anillo exterior.</a:t>
            </a:r>
            <a:r>
              <a:rPr lang="es-AR" altLang="en-US" dirty="0" smtClean="0">
                <a:solidFill>
                  <a:srgbClr val="000000"/>
                </a:solidFill>
              </a:rPr>
              <a:t> </a:t>
            </a:r>
          </a:p>
          <a:p>
            <a:pPr marL="285750" indent="-285750">
              <a:buFont typeface="Arial" charset="0"/>
              <a:buChar char="•"/>
            </a:pPr>
            <a:endParaRPr lang="es-AR" altLang="en-US" dirty="0" smtClean="0">
              <a:solidFill>
                <a:srgbClr val="000000"/>
              </a:solidFill>
            </a:endParaRPr>
          </a:p>
          <a:p>
            <a:pPr marL="285750" indent="-285750">
              <a:buFont typeface="Arial" charset="0"/>
              <a:buChar char="•"/>
            </a:pPr>
            <a:endParaRPr lang="es-AR" altLang="en-US" dirty="0" smtClean="0">
              <a:solidFill>
                <a:srgbClr val="000000"/>
              </a:solidFill>
            </a:endParaRPr>
          </a:p>
          <a:p>
            <a:pPr marL="285750" indent="-285750">
              <a:buFont typeface="Arial" charset="0"/>
              <a:buChar char="•"/>
            </a:pPr>
            <a:endParaRPr lang="es-AR" altLang="en-US" dirty="0">
              <a:solidFill>
                <a:srgbClr val="000000"/>
              </a:solidFill>
            </a:endParaRPr>
          </a:p>
        </p:txBody>
      </p:sp>
      <p:pic>
        <p:nvPicPr>
          <p:cNvPr id="7" name="Content Placeholder 6" descr="Photograph showing water in the two ring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69167" y="2524921"/>
            <a:ext cx="3631436" cy="3935804"/>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65406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a:t>
            </a:fld>
            <a:endParaRPr lang="en-US" dirty="0"/>
          </a:p>
        </p:txBody>
      </p:sp>
      <p:sp>
        <p:nvSpPr>
          <p:cNvPr id="2" name="Title 1"/>
          <p:cNvSpPr>
            <a:spLocks noGrp="1"/>
          </p:cNvSpPr>
          <p:nvPr>
            <p:ph type="title"/>
          </p:nvPr>
        </p:nvSpPr>
        <p:spPr>
          <a:xfrm>
            <a:off x="1347690" y="1052945"/>
            <a:ext cx="7886700" cy="579724"/>
          </a:xfrm>
        </p:spPr>
        <p:txBody>
          <a:bodyPr>
            <a:normAutofit/>
          </a:bodyPr>
          <a:lstStyle/>
          <a:p>
            <a:r>
              <a:rPr lang="es-AR" sz="2800" b="1" dirty="0" smtClean="0">
                <a:solidFill>
                  <a:srgbClr val="48340C"/>
                </a:solidFill>
                <a:latin typeface="+mn-lt"/>
              </a:rPr>
              <a:t>Resumen y objetivos del aprendizaje</a:t>
            </a:r>
            <a:endParaRPr lang="es-AR" sz="2800" b="1" dirty="0">
              <a:solidFill>
                <a:srgbClr val="48340C"/>
              </a:solidFill>
              <a:latin typeface="+mn-lt"/>
            </a:endParaRPr>
          </a:p>
        </p:txBody>
      </p:sp>
      <p:sp>
        <p:nvSpPr>
          <p:cNvPr id="3" name="Content Placeholder 2"/>
          <p:cNvSpPr>
            <a:spLocks noGrp="1"/>
          </p:cNvSpPr>
          <p:nvPr>
            <p:ph sz="half" idx="1"/>
          </p:nvPr>
        </p:nvSpPr>
        <p:spPr>
          <a:xfrm>
            <a:off x="1347691" y="1818841"/>
            <a:ext cx="6896900" cy="4351338"/>
          </a:xfrm>
        </p:spPr>
        <p:txBody>
          <a:bodyPr>
            <a:noAutofit/>
          </a:bodyPr>
          <a:lstStyle/>
          <a:p>
            <a:r>
              <a:rPr lang="es-ES" sz="1600" dirty="0"/>
              <a:t>La infiltración del suelo es una medida de la velocidad a la que el suelo es capaz de absorber la lluvia o el agua de riego. Este módulo proporciona instrucciones paso a paso sobre cómo hacer el Protocolo de Infiltración</a:t>
            </a:r>
            <a:r>
              <a:rPr lang="es-ES" sz="1600" dirty="0" smtClean="0"/>
              <a:t>.</a:t>
            </a:r>
          </a:p>
          <a:p>
            <a:r>
              <a:rPr lang="es-AR" altLang="en-US" sz="2000" b="1" dirty="0" smtClean="0">
                <a:solidFill>
                  <a:srgbClr val="000000"/>
                </a:solidFill>
              </a:rPr>
              <a:t>Objetivos del aprendizaje:</a:t>
            </a:r>
            <a:endParaRPr lang="es-AR" altLang="en-US" sz="1600" b="1" dirty="0" smtClean="0">
              <a:solidFill>
                <a:srgbClr val="000000"/>
              </a:solidFill>
            </a:endParaRPr>
          </a:p>
          <a:p>
            <a:pPr>
              <a:buClrTx/>
            </a:pPr>
            <a:r>
              <a:rPr lang="es-AR" altLang="en-US" sz="1600" dirty="0" smtClean="0">
                <a:solidFill>
                  <a:srgbClr val="000000"/>
                </a:solidFill>
              </a:rPr>
              <a:t>Tras completar este módulo usted podrá:</a:t>
            </a:r>
          </a:p>
          <a:p>
            <a:pPr marL="285750" indent="-285750">
              <a:buFont typeface="Arial" panose="020B0604020202020204" pitchFamily="34" charset="0"/>
              <a:buChar char="•"/>
            </a:pPr>
            <a:r>
              <a:rPr lang="es-ES" altLang="en-US" sz="1600" dirty="0" smtClean="0">
                <a:solidFill>
                  <a:srgbClr val="000000"/>
                </a:solidFill>
              </a:rPr>
              <a:t>Explicar </a:t>
            </a:r>
            <a:r>
              <a:rPr lang="es-ES" altLang="en-US" sz="1600" dirty="0">
                <a:solidFill>
                  <a:srgbClr val="000000"/>
                </a:solidFill>
              </a:rPr>
              <a:t>por qué vale la pena estudiar la humedad del suelo.</a:t>
            </a:r>
          </a:p>
          <a:p>
            <a:pPr marL="285750" indent="-285750">
              <a:buFont typeface="Arial" panose="020B0604020202020204" pitchFamily="34" charset="0"/>
              <a:buChar char="•"/>
            </a:pPr>
            <a:r>
              <a:rPr lang="es-ES" altLang="en-US" sz="1600" dirty="0">
                <a:solidFill>
                  <a:srgbClr val="000000"/>
                </a:solidFill>
              </a:rPr>
              <a:t>Decidir dónde hacer una medición de infiltración</a:t>
            </a:r>
          </a:p>
          <a:p>
            <a:pPr marL="285750" indent="-285750">
              <a:buFont typeface="Arial" panose="020B0604020202020204" pitchFamily="34" charset="0"/>
              <a:buChar char="•"/>
            </a:pPr>
            <a:r>
              <a:rPr lang="es-ES" altLang="en-US" sz="1600" dirty="0" smtClean="0">
                <a:solidFill>
                  <a:srgbClr val="000000"/>
                </a:solidFill>
              </a:rPr>
              <a:t>Determinar </a:t>
            </a:r>
            <a:r>
              <a:rPr lang="es-ES" altLang="en-US" sz="1600" dirty="0">
                <a:solidFill>
                  <a:srgbClr val="000000"/>
                </a:solidFill>
              </a:rPr>
              <a:t>un programa para tomar esta medida.</a:t>
            </a:r>
          </a:p>
          <a:p>
            <a:pPr marL="285750" indent="-285750">
              <a:buFont typeface="Arial" panose="020B0604020202020204" pitchFamily="34" charset="0"/>
              <a:buChar char="•"/>
            </a:pPr>
            <a:r>
              <a:rPr lang="es-ES" altLang="en-US" sz="1600" dirty="0" smtClean="0">
                <a:solidFill>
                  <a:srgbClr val="000000"/>
                </a:solidFill>
              </a:rPr>
              <a:t>Medir </a:t>
            </a:r>
            <a:r>
              <a:rPr lang="es-ES" altLang="en-US" sz="1600" dirty="0">
                <a:solidFill>
                  <a:srgbClr val="000000"/>
                </a:solidFill>
              </a:rPr>
              <a:t>la infiltración usando un </a:t>
            </a:r>
            <a:r>
              <a:rPr lang="es-ES" altLang="en-US" sz="1600" dirty="0" err="1">
                <a:solidFill>
                  <a:srgbClr val="000000"/>
                </a:solidFill>
              </a:rPr>
              <a:t>infiltrómetro</a:t>
            </a:r>
            <a:r>
              <a:rPr lang="es-ES" altLang="en-US" sz="1600" dirty="0">
                <a:solidFill>
                  <a:srgbClr val="000000"/>
                </a:solidFill>
              </a:rPr>
              <a:t> de doble anillo</a:t>
            </a:r>
          </a:p>
          <a:p>
            <a:pPr marL="285750" indent="-285750">
              <a:buFont typeface="Arial" panose="020B0604020202020204" pitchFamily="34" charset="0"/>
              <a:buChar char="•"/>
            </a:pPr>
            <a:r>
              <a:rPr lang="es-ES" altLang="en-US" sz="1600" dirty="0">
                <a:solidFill>
                  <a:srgbClr val="000000"/>
                </a:solidFill>
              </a:rPr>
              <a:t>Medir el contenido de humedad del suelo gravimétrico</a:t>
            </a:r>
          </a:p>
          <a:p>
            <a:pPr marL="285750" indent="-285750">
              <a:buFont typeface="Arial" panose="020B0604020202020204" pitchFamily="34" charset="0"/>
              <a:buChar char="•"/>
            </a:pPr>
            <a:r>
              <a:rPr lang="es-ES" altLang="en-US" sz="1600" dirty="0" smtClean="0">
                <a:solidFill>
                  <a:srgbClr val="000000"/>
                </a:solidFill>
              </a:rPr>
              <a:t>Reportar </a:t>
            </a:r>
            <a:r>
              <a:rPr lang="es-ES" altLang="en-US" sz="1600" dirty="0">
                <a:solidFill>
                  <a:srgbClr val="000000"/>
                </a:solidFill>
              </a:rPr>
              <a:t>estos datos a GLOBE</a:t>
            </a:r>
            <a:endParaRPr lang="es-AR" altLang="en-US" sz="1600" dirty="0" smtClean="0">
              <a:solidFill>
                <a:srgbClr val="000000"/>
              </a:solidFill>
            </a:endParaRPr>
          </a:p>
          <a:p>
            <a:pPr>
              <a:buClrTx/>
            </a:pPr>
            <a:r>
              <a:rPr lang="es-AR" altLang="en-US" sz="1600" dirty="0" smtClean="0">
                <a:solidFill>
                  <a:srgbClr val="000000"/>
                </a:solidFill>
              </a:rPr>
              <a:t>Para completar el protocolo, también deberá aprender el </a:t>
            </a:r>
            <a:r>
              <a:rPr lang="es-AR" altLang="en-US" sz="1600" dirty="0" smtClean="0">
                <a:solidFill>
                  <a:srgbClr val="000000"/>
                </a:solidFill>
                <a:hlinkClick r:id="rId2"/>
              </a:rPr>
              <a:t>Protocolo de humedad gravimétrica del suelo </a:t>
            </a:r>
            <a:r>
              <a:rPr lang="es-AR" altLang="en-US" sz="1600" dirty="0" smtClean="0">
                <a:solidFill>
                  <a:srgbClr val="000000"/>
                </a:solidFill>
              </a:rPr>
              <a:t>o el </a:t>
            </a:r>
            <a:r>
              <a:rPr lang="es-AR" altLang="en-US" sz="1600" dirty="0" smtClean="0">
                <a:solidFill>
                  <a:srgbClr val="000000"/>
                </a:solidFill>
                <a:hlinkClick r:id="rId3"/>
              </a:rPr>
              <a:t>Protocolo de humedad del suelo SMAP.</a:t>
            </a:r>
            <a:endParaRPr lang="es-AR" altLang="en-US" sz="1600" dirty="0" smtClean="0">
              <a:solidFill>
                <a:srgbClr val="000000"/>
              </a:solidFill>
            </a:endParaRPr>
          </a:p>
          <a:p>
            <a:pPr>
              <a:buClrTx/>
            </a:pPr>
            <a:endParaRPr lang="es-AR" altLang="en-US" sz="1600" dirty="0" smtClean="0">
              <a:solidFill>
                <a:srgbClr val="000000"/>
              </a:solidFill>
            </a:endParaRPr>
          </a:p>
          <a:p>
            <a:pPr>
              <a:buClrTx/>
            </a:pPr>
            <a:r>
              <a:rPr lang="es-AR" altLang="en-US" sz="1600" i="1" dirty="0">
                <a:solidFill>
                  <a:srgbClr val="000000"/>
                </a:solidFill>
              </a:rPr>
              <a:t>Tiempo estimado necesario para completar este módulo: 1,5 horas</a:t>
            </a:r>
          </a:p>
        </p:txBody>
      </p:sp>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smtClean="0">
                <a:solidFill>
                  <a:schemeClr val="bg1"/>
                </a:solidFill>
              </a:rPr>
              <a:t>A. ¿Por qué </a:t>
            </a:r>
            <a:r>
              <a:rPr lang="es-AR" sz="1300" b="1" dirty="0" smtClean="0">
                <a:solidFill>
                  <a:schemeClr val="bg1"/>
                </a:solidFill>
              </a:rPr>
              <a:t>medir la infiltración?</a:t>
            </a:r>
            <a:endParaRPr lang="es-AR" sz="1300" b="1" dirty="0" smtClean="0">
              <a:solidFill>
                <a:schemeClr val="bg1"/>
              </a:solidFill>
            </a:endParaRPr>
          </a:p>
          <a:p>
            <a:pPr>
              <a:spcAft>
                <a:spcPts val="600"/>
              </a:spcAft>
            </a:pPr>
            <a:r>
              <a:rPr lang="es-AR" sz="1300" b="1" dirty="0" smtClean="0">
                <a:solidFill>
                  <a:srgbClr val="462920"/>
                </a:solidFill>
              </a:rPr>
              <a:t>B</a:t>
            </a:r>
            <a:r>
              <a:rPr lang="es-AR" sz="1300" b="1" dirty="0" smtClean="0">
                <a:solidFill>
                  <a:srgbClr val="462920"/>
                </a:solidFill>
              </a:rPr>
              <a:t>. </a:t>
            </a:r>
            <a:r>
              <a:rPr lang="es-AR" sz="1300" b="1" dirty="0" smtClean="0">
                <a:solidFill>
                  <a:srgbClr val="462920"/>
                </a:solidFill>
              </a:rPr>
              <a:t>Propiedades del suelo afectando la infiltración</a:t>
            </a:r>
            <a:endParaRPr lang="es-AR" sz="1300" b="1" dirty="0">
              <a:solidFill>
                <a:srgbClr val="462920"/>
              </a:solidFill>
            </a:endParaRPr>
          </a:p>
          <a:p>
            <a:pPr>
              <a:spcAft>
                <a:spcPts val="600"/>
              </a:spcAft>
            </a:pPr>
            <a:r>
              <a:rPr lang="es-AR" sz="1300" b="1" dirty="0" smtClean="0">
                <a:solidFill>
                  <a:srgbClr val="462920"/>
                </a:solidFill>
              </a:rPr>
              <a:t>C. </a:t>
            </a:r>
            <a:r>
              <a:rPr lang="es-AR" sz="1300" b="1" dirty="0" smtClean="0">
                <a:solidFill>
                  <a:srgbClr val="462920"/>
                </a:solidFill>
              </a:rPr>
              <a:t>Cuándo y dónde medir</a:t>
            </a:r>
            <a:endParaRPr lang="es-AR" sz="1300" b="1" dirty="0">
              <a:solidFill>
                <a:srgbClr val="462920"/>
              </a:solidFill>
            </a:endParaRPr>
          </a:p>
          <a:p>
            <a:pPr>
              <a:spcAft>
                <a:spcPts val="600"/>
              </a:spcAft>
            </a:pPr>
            <a:r>
              <a:rPr lang="es-AR" sz="1300" b="1" dirty="0" smtClean="0">
                <a:solidFill>
                  <a:srgbClr val="462920"/>
                </a:solidFill>
              </a:rPr>
              <a:t>D. </a:t>
            </a:r>
            <a:r>
              <a:rPr lang="es-AR" sz="1300" b="1" dirty="0" smtClean="0">
                <a:solidFill>
                  <a:srgbClr val="462920"/>
                </a:solidFill>
              </a:rPr>
              <a:t>Equipamiento requerido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Pr</a:t>
            </a:r>
            <a:r>
              <a:rPr lang="es-ES" sz="1300" b="1" dirty="0" err="1" smtClean="0">
                <a:solidFill>
                  <a:srgbClr val="462920"/>
                </a:solidFill>
              </a:rPr>
              <a:t>eparación</a:t>
            </a:r>
            <a:r>
              <a:rPr lang="es-ES" sz="1300" b="1" dirty="0" smtClean="0">
                <a:solidFill>
                  <a:srgbClr val="462920"/>
                </a:solidFill>
              </a:rPr>
              <a:t> </a:t>
            </a:r>
            <a:r>
              <a:rPr lang="es-ES" sz="1300" b="1" dirty="0">
                <a:solidFill>
                  <a:srgbClr val="462920"/>
                </a:solidFill>
              </a:rPr>
              <a:t>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smtClean="0">
                <a:solidFill>
                  <a:srgbClr val="462920"/>
                </a:solidFill>
              </a:rPr>
              <a:t>F. </a:t>
            </a:r>
            <a:r>
              <a:rPr lang="es-ES" sz="1300" b="1" dirty="0" smtClean="0">
                <a:solidFill>
                  <a:srgbClr val="462920"/>
                </a:solidFill>
              </a:rPr>
              <a:t>M</a:t>
            </a:r>
            <a:r>
              <a:rPr lang="es-ES" sz="1300" b="1" dirty="0" smtClean="0">
                <a:solidFill>
                  <a:srgbClr val="462920"/>
                </a:solidFill>
              </a:rPr>
              <a:t>edir </a:t>
            </a:r>
            <a:r>
              <a:rPr lang="es-ES" sz="1300" b="1" dirty="0">
                <a:solidFill>
                  <a:srgbClr val="462920"/>
                </a:solidFill>
              </a:rPr>
              <a:t>las tasas de infiltración</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523453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20</a:t>
            </a:fld>
            <a:endParaRPr lang="en-US" dirty="0"/>
          </a:p>
        </p:txBody>
      </p:sp>
      <p:sp>
        <p:nvSpPr>
          <p:cNvPr id="2" name="Title 1"/>
          <p:cNvSpPr>
            <a:spLocks noGrp="1"/>
          </p:cNvSpPr>
          <p:nvPr>
            <p:ph type="title"/>
          </p:nvPr>
        </p:nvSpPr>
        <p:spPr>
          <a:xfrm>
            <a:off x="1362185" y="678623"/>
            <a:ext cx="7886700" cy="1325563"/>
          </a:xfrm>
        </p:spPr>
        <p:txBody>
          <a:bodyPr/>
          <a:lstStyle/>
          <a:p>
            <a:r>
              <a:rPr lang="es-AR" dirty="0"/>
              <a:t>Relleno del anillo exterior</a:t>
            </a:r>
          </a:p>
        </p:txBody>
      </p:sp>
      <p:sp>
        <p:nvSpPr>
          <p:cNvPr id="3" name="Content Placeholder 2"/>
          <p:cNvSpPr>
            <a:spLocks noGrp="1"/>
          </p:cNvSpPr>
          <p:nvPr>
            <p:ph sz="half" idx="1"/>
          </p:nvPr>
        </p:nvSpPr>
        <p:spPr>
          <a:xfrm>
            <a:off x="1590227" y="1738889"/>
            <a:ext cx="3614549" cy="4766842"/>
          </a:xfrm>
        </p:spPr>
        <p:txBody>
          <a:bodyPr>
            <a:normAutofit/>
          </a:bodyPr>
          <a:lstStyle/>
          <a:p>
            <a:r>
              <a:rPr lang="es-ES" altLang="en-US" dirty="0">
                <a:solidFill>
                  <a:srgbClr val="000000"/>
                </a:solidFill>
              </a:rPr>
              <a:t>El nivel del agua en el anillo exterior tiende a descender más rápido que en el anillo interior, ya que el agua se esparce hacia afuera y no solo hacia abajo.</a:t>
            </a:r>
          </a:p>
          <a:p>
            <a:endParaRPr lang="es-ES" altLang="en-US" dirty="0">
              <a:solidFill>
                <a:srgbClr val="000000"/>
              </a:solidFill>
            </a:endParaRPr>
          </a:p>
          <a:p>
            <a:r>
              <a:rPr lang="es-ES" altLang="en-US" dirty="0">
                <a:solidFill>
                  <a:srgbClr val="000000"/>
                </a:solidFill>
              </a:rPr>
              <a:t>Para que el agua del anillo interior fluya solo hacia abajo, es importante mantener el nivel del agua en el anillo exterior al mismo nivel que el anillo interior añadiendo agua al espacio entre los anillos.</a:t>
            </a:r>
            <a:endParaRPr lang="es-AR" altLang="en-US" dirty="0" smtClean="0">
              <a:solidFill>
                <a:srgbClr val="000000"/>
              </a:solidFill>
            </a:endParaRPr>
          </a:p>
          <a:p>
            <a:pPr marL="285750" indent="-285750">
              <a:buFont typeface="Arial" charset="0"/>
              <a:buChar char="•"/>
            </a:pPr>
            <a:endParaRPr lang="es-AR" altLang="en-US" dirty="0" smtClean="0">
              <a:solidFill>
                <a:srgbClr val="000000"/>
              </a:solidFill>
            </a:endParaRPr>
          </a:p>
          <a:p>
            <a:pPr marL="285750" indent="-285750">
              <a:buFont typeface="Arial" charset="0"/>
              <a:buChar char="•"/>
            </a:pPr>
            <a:endParaRPr lang="es-AR" altLang="en-US" dirty="0">
              <a:solidFill>
                <a:srgbClr val="000000"/>
              </a:solidFill>
            </a:endParaRPr>
          </a:p>
        </p:txBody>
      </p:sp>
      <p:pic>
        <p:nvPicPr>
          <p:cNvPr id="5" name="Content Placeholder 4" descr="Photograph of pouring water in the outer ring so that it stays level with the inner r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76109" y="1738889"/>
            <a:ext cx="3073400" cy="3810000"/>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60207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21</a:t>
            </a:fld>
            <a:endParaRPr lang="en-US" dirty="0"/>
          </a:p>
        </p:txBody>
      </p:sp>
      <p:sp>
        <p:nvSpPr>
          <p:cNvPr id="2" name="Title 1"/>
          <p:cNvSpPr>
            <a:spLocks noGrp="1"/>
          </p:cNvSpPr>
          <p:nvPr>
            <p:ph type="title"/>
          </p:nvPr>
        </p:nvSpPr>
        <p:spPr>
          <a:xfrm>
            <a:off x="1362185" y="678623"/>
            <a:ext cx="7886700" cy="1325563"/>
          </a:xfrm>
        </p:spPr>
        <p:txBody>
          <a:bodyPr/>
          <a:lstStyle/>
          <a:p>
            <a:r>
              <a:rPr lang="es-ES" dirty="0"/>
              <a:t>Comenzar la tasa de infiltración de tiempo</a:t>
            </a:r>
            <a:endParaRPr lang="es-AR" dirty="0"/>
          </a:p>
        </p:txBody>
      </p:sp>
      <p:sp>
        <p:nvSpPr>
          <p:cNvPr id="3" name="Content Placeholder 2"/>
          <p:cNvSpPr>
            <a:spLocks noGrp="1"/>
          </p:cNvSpPr>
          <p:nvPr>
            <p:ph sz="half" idx="1"/>
          </p:nvPr>
        </p:nvSpPr>
        <p:spPr>
          <a:xfrm>
            <a:off x="1590227" y="1738889"/>
            <a:ext cx="7283950" cy="1936264"/>
          </a:xfrm>
        </p:spPr>
        <p:txBody>
          <a:bodyPr>
            <a:normAutofit fontScale="92500" lnSpcReduction="20000"/>
          </a:bodyPr>
          <a:lstStyle/>
          <a:p>
            <a:pPr marL="285750" indent="-285750">
              <a:spcBef>
                <a:spcPts val="1200"/>
              </a:spcBef>
              <a:spcAft>
                <a:spcPts val="1000"/>
              </a:spcAft>
              <a:buFont typeface="Arial" charset="0"/>
              <a:buChar char="•"/>
            </a:pPr>
            <a:r>
              <a:rPr lang="es-ES" altLang="en-US" dirty="0">
                <a:solidFill>
                  <a:srgbClr val="000000"/>
                </a:solidFill>
              </a:rPr>
              <a:t>A medida que el nivel del agua en el anillo interior alcance la marca de referencia superior de la banda, lea el cronómetro o anote el tiempo al segundo.</a:t>
            </a:r>
          </a:p>
          <a:p>
            <a:pPr marL="285750" indent="-285750">
              <a:spcBef>
                <a:spcPts val="1200"/>
              </a:spcBef>
              <a:spcAft>
                <a:spcPts val="1000"/>
              </a:spcAft>
              <a:buFont typeface="Arial" charset="0"/>
              <a:buChar char="•"/>
            </a:pPr>
            <a:r>
              <a:rPr lang="es-ES" altLang="en-US" dirty="0">
                <a:solidFill>
                  <a:srgbClr val="000000"/>
                </a:solidFill>
              </a:rPr>
              <a:t>Esta es su hora de inicio.</a:t>
            </a:r>
          </a:p>
          <a:p>
            <a:pPr marL="285750" indent="-285750">
              <a:spcBef>
                <a:spcPts val="1200"/>
              </a:spcBef>
              <a:spcAft>
                <a:spcPts val="1000"/>
              </a:spcAft>
              <a:buFont typeface="Arial" charset="0"/>
              <a:buChar char="•"/>
            </a:pPr>
            <a:r>
              <a:rPr lang="es-ES" altLang="en-US" dirty="0">
                <a:solidFill>
                  <a:srgbClr val="000000"/>
                </a:solidFill>
              </a:rPr>
              <a:t>Registre este tiempo en la aplicación de ingreso de datos o en la hoja de ingreso de datos.</a:t>
            </a:r>
            <a:endParaRPr lang="es-AR" altLang="en-US" dirty="0" smtClean="0">
              <a:solidFill>
                <a:srgbClr val="000000"/>
              </a:solidFill>
            </a:endParaRPr>
          </a:p>
          <a:p>
            <a:pPr marL="285750" indent="-285750">
              <a:buFont typeface="Arial" charset="0"/>
              <a:buChar char="•"/>
            </a:pPr>
            <a:endParaRPr lang="es-AR" altLang="en-US" dirty="0" smtClean="0">
              <a:solidFill>
                <a:srgbClr val="000000"/>
              </a:solidFill>
            </a:endParaRPr>
          </a:p>
          <a:p>
            <a:pPr marL="285750" indent="-285750">
              <a:buFont typeface="Arial" charset="0"/>
              <a:buChar char="•"/>
            </a:pPr>
            <a:endParaRPr lang="es-AR" altLang="en-US" dirty="0">
              <a:solidFill>
                <a:srgbClr val="000000"/>
              </a:solidFill>
            </a:endParaRPr>
          </a:p>
        </p:txBody>
      </p:sp>
      <p:pic>
        <p:nvPicPr>
          <p:cNvPr id="7" name="Content Placeholder 6" descr="Photograph of the apparatus with water and a digital clock."/>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24622" y="3675153"/>
            <a:ext cx="5955076" cy="2561524"/>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64932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22</a:t>
            </a:fld>
            <a:endParaRPr lang="en-US" dirty="0"/>
          </a:p>
        </p:txBody>
      </p:sp>
      <p:sp>
        <p:nvSpPr>
          <p:cNvPr id="2" name="Title 1"/>
          <p:cNvSpPr>
            <a:spLocks noGrp="1"/>
          </p:cNvSpPr>
          <p:nvPr>
            <p:ph type="title"/>
          </p:nvPr>
        </p:nvSpPr>
        <p:spPr>
          <a:xfrm>
            <a:off x="1362185" y="914317"/>
            <a:ext cx="7886700" cy="1325563"/>
          </a:xfrm>
        </p:spPr>
        <p:txBody>
          <a:bodyPr/>
          <a:lstStyle/>
          <a:p>
            <a:r>
              <a:rPr lang="es-ES" dirty="0"/>
              <a:t>Mantenga el nivel del agua en el anillo exterior igual al nivel del agua en el anillo interior</a:t>
            </a:r>
            <a:endParaRPr lang="es-AR" dirty="0"/>
          </a:p>
        </p:txBody>
      </p:sp>
      <p:sp>
        <p:nvSpPr>
          <p:cNvPr id="3" name="Content Placeholder 2"/>
          <p:cNvSpPr>
            <a:spLocks noGrp="1"/>
          </p:cNvSpPr>
          <p:nvPr>
            <p:ph sz="half" idx="1"/>
          </p:nvPr>
        </p:nvSpPr>
        <p:spPr>
          <a:xfrm>
            <a:off x="1591915" y="2091158"/>
            <a:ext cx="7283950" cy="4766842"/>
          </a:xfrm>
        </p:spPr>
        <p:txBody>
          <a:bodyPr>
            <a:normAutofit/>
          </a:bodyPr>
          <a:lstStyle/>
          <a:p>
            <a:pPr>
              <a:spcBef>
                <a:spcPts val="1200"/>
              </a:spcBef>
              <a:spcAft>
                <a:spcPts val="1000"/>
              </a:spcAft>
              <a:defRPr/>
            </a:pPr>
            <a:r>
              <a:rPr lang="es-ES" dirty="0">
                <a:solidFill>
                  <a:srgbClr val="000000"/>
                </a:solidFill>
              </a:rPr>
              <a:t>Durante el intervalo de tiempo, mantenga el nivel del agua en el anillo exterior aproximadamente igual al nivel del anillo interior.</a:t>
            </a:r>
            <a:endParaRPr lang="es-AR" altLang="en-US" dirty="0" smtClean="0">
              <a:solidFill>
                <a:srgbClr val="000000"/>
              </a:solidFill>
            </a:endParaRPr>
          </a:p>
          <a:p>
            <a:pPr marL="285750" indent="-285750">
              <a:buFont typeface="Arial" charset="0"/>
              <a:buChar char="•"/>
            </a:pPr>
            <a:endParaRPr lang="es-AR" altLang="en-US" dirty="0" smtClean="0">
              <a:solidFill>
                <a:srgbClr val="000000"/>
              </a:solidFill>
            </a:endParaRPr>
          </a:p>
          <a:p>
            <a:pPr marL="285750" indent="-285750">
              <a:buFont typeface="Arial" charset="0"/>
              <a:buChar char="•"/>
            </a:pPr>
            <a:endParaRPr lang="es-AR" altLang="en-US" dirty="0">
              <a:solidFill>
                <a:srgbClr val="000000"/>
              </a:solidFill>
            </a:endParaRPr>
          </a:p>
        </p:txBody>
      </p:sp>
      <p:pic>
        <p:nvPicPr>
          <p:cNvPr id="5" name="Content Placeholder 4" descr="Photograph of pouring water in the outer ring so that it stays level with the inner r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82396" y="2905763"/>
            <a:ext cx="3073400" cy="3810000"/>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991530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23</a:t>
            </a:fld>
            <a:endParaRPr lang="en-US" dirty="0"/>
          </a:p>
        </p:txBody>
      </p:sp>
      <p:sp>
        <p:nvSpPr>
          <p:cNvPr id="2" name="Title 1"/>
          <p:cNvSpPr>
            <a:spLocks noGrp="1"/>
          </p:cNvSpPr>
          <p:nvPr>
            <p:ph type="title"/>
          </p:nvPr>
        </p:nvSpPr>
        <p:spPr>
          <a:xfrm>
            <a:off x="1362185" y="914317"/>
            <a:ext cx="7886700" cy="1325563"/>
          </a:xfrm>
        </p:spPr>
        <p:txBody>
          <a:bodyPr/>
          <a:lstStyle/>
          <a:p>
            <a:r>
              <a:rPr lang="es-ES" dirty="0"/>
              <a:t>Registrar la hora de finalización</a:t>
            </a:r>
            <a:endParaRPr lang="es-AR" dirty="0"/>
          </a:p>
        </p:txBody>
      </p:sp>
      <p:sp>
        <p:nvSpPr>
          <p:cNvPr id="3" name="Content Placeholder 2"/>
          <p:cNvSpPr>
            <a:spLocks noGrp="1"/>
          </p:cNvSpPr>
          <p:nvPr>
            <p:ph sz="half" idx="1"/>
          </p:nvPr>
        </p:nvSpPr>
        <p:spPr>
          <a:xfrm>
            <a:off x="1591915" y="2091158"/>
            <a:ext cx="7283950" cy="1096905"/>
          </a:xfrm>
        </p:spPr>
        <p:txBody>
          <a:bodyPr>
            <a:normAutofit lnSpcReduction="10000"/>
          </a:bodyPr>
          <a:lstStyle/>
          <a:p>
            <a:r>
              <a:rPr lang="es-ES" altLang="en-US" dirty="0">
                <a:solidFill>
                  <a:srgbClr val="000000"/>
                </a:solidFill>
              </a:rPr>
              <a:t>A medida que el nivel del agua en la lata interior alcance la marca de referencia inferior, anote la hora en el cronómetro. Este es tu tiempo final.</a:t>
            </a:r>
          </a:p>
          <a:p>
            <a:r>
              <a:rPr lang="es-ES" altLang="en-US" dirty="0">
                <a:solidFill>
                  <a:srgbClr val="000000"/>
                </a:solidFill>
              </a:rPr>
              <a:t>Tenga cuidado de no verter agua en el anillo interior (usar un embudo puede ayudar).</a:t>
            </a:r>
            <a:endParaRPr lang="es-AR" altLang="en-US" dirty="0" smtClean="0">
              <a:solidFill>
                <a:srgbClr val="000000"/>
              </a:solidFill>
            </a:endParaRPr>
          </a:p>
          <a:p>
            <a:endParaRPr lang="es-AR" altLang="en-US" dirty="0" smtClean="0">
              <a:solidFill>
                <a:srgbClr val="000000"/>
              </a:solidFill>
            </a:endParaRPr>
          </a:p>
          <a:p>
            <a:pPr marL="285750" indent="-285750">
              <a:buFont typeface="Arial" charset="0"/>
              <a:buChar char="•"/>
            </a:pPr>
            <a:endParaRPr lang="es-AR" altLang="en-US" dirty="0" smtClean="0">
              <a:solidFill>
                <a:srgbClr val="000000"/>
              </a:solidFill>
            </a:endParaRPr>
          </a:p>
          <a:p>
            <a:pPr marL="285750" indent="-285750">
              <a:buFont typeface="Arial" charset="0"/>
              <a:buChar char="•"/>
            </a:pPr>
            <a:endParaRPr lang="es-AR" altLang="en-US" dirty="0">
              <a:solidFill>
                <a:srgbClr val="000000"/>
              </a:solidFill>
            </a:endParaRPr>
          </a:p>
        </p:txBody>
      </p:sp>
      <p:pic>
        <p:nvPicPr>
          <p:cNvPr id="7" name="Content Placeholder 6" descr="Image of one small bucket placed inside another larger bucke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33075" y="3230089"/>
            <a:ext cx="3886200" cy="3272589"/>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704985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24</a:t>
            </a:fld>
            <a:endParaRPr lang="en-US" dirty="0"/>
          </a:p>
        </p:txBody>
      </p:sp>
      <p:sp>
        <p:nvSpPr>
          <p:cNvPr id="2" name="Title 1"/>
          <p:cNvSpPr>
            <a:spLocks noGrp="1"/>
          </p:cNvSpPr>
          <p:nvPr>
            <p:ph type="title"/>
          </p:nvPr>
        </p:nvSpPr>
        <p:spPr>
          <a:xfrm>
            <a:off x="1362185" y="914317"/>
            <a:ext cx="7886700" cy="1325563"/>
          </a:xfrm>
        </p:spPr>
        <p:txBody>
          <a:bodyPr/>
          <a:lstStyle/>
          <a:p>
            <a:r>
              <a:rPr lang="es-ES" dirty="0"/>
              <a:t>Solución de problemas: suelos impermeables a la infiltración de agua</a:t>
            </a:r>
            <a:endParaRPr lang="es-AR" dirty="0"/>
          </a:p>
        </p:txBody>
      </p:sp>
      <p:sp>
        <p:nvSpPr>
          <p:cNvPr id="3" name="Content Placeholder 2"/>
          <p:cNvSpPr>
            <a:spLocks noGrp="1"/>
          </p:cNvSpPr>
          <p:nvPr>
            <p:ph sz="half" idx="1"/>
          </p:nvPr>
        </p:nvSpPr>
        <p:spPr>
          <a:xfrm>
            <a:off x="1591915" y="2091158"/>
            <a:ext cx="7283950" cy="4766842"/>
          </a:xfrm>
        </p:spPr>
        <p:txBody>
          <a:bodyPr>
            <a:normAutofit/>
          </a:bodyPr>
          <a:lstStyle/>
          <a:p>
            <a:r>
              <a:rPr lang="es-ES" altLang="en-US" dirty="0">
                <a:solidFill>
                  <a:srgbClr val="000000"/>
                </a:solidFill>
              </a:rPr>
              <a:t>A veces, algunas arcillas y suelos compactados serán impermeables a la infiltración de agua y su nivel de agua no descenderá hasta el fondo de la banda marcada en un período de 45 minutos.</a:t>
            </a:r>
            <a:endParaRPr lang="es-AR" altLang="en-US" dirty="0" smtClean="0">
              <a:solidFill>
                <a:srgbClr val="000000"/>
              </a:solidFill>
            </a:endParaRPr>
          </a:p>
          <a:p>
            <a:endParaRPr lang="es-AR" altLang="en-US" dirty="0" smtClean="0">
              <a:solidFill>
                <a:srgbClr val="000000"/>
              </a:solidFill>
            </a:endParaRPr>
          </a:p>
          <a:p>
            <a:r>
              <a:rPr lang="es-AR" altLang="en-US" b="1" dirty="0" smtClean="0">
                <a:solidFill>
                  <a:srgbClr val="48340C"/>
                </a:solidFill>
              </a:rPr>
              <a:t>En este caso:</a:t>
            </a:r>
            <a:endParaRPr lang="es-AR" altLang="en-US" dirty="0" smtClean="0">
              <a:solidFill>
                <a:srgbClr val="000000"/>
              </a:solidFill>
            </a:endParaRPr>
          </a:p>
          <a:p>
            <a:pPr marL="285750" indent="-285750">
              <a:buFont typeface="Arial" charset="0"/>
              <a:buChar char="•"/>
            </a:pPr>
            <a:r>
              <a:rPr lang="es-ES" altLang="en-US" dirty="0">
                <a:solidFill>
                  <a:srgbClr val="000000"/>
                </a:solidFill>
              </a:rPr>
              <a:t>Registre la hora en que detuvo sus observaciones como la hora final.</a:t>
            </a:r>
          </a:p>
          <a:p>
            <a:pPr marL="285750" indent="-285750">
              <a:buFont typeface="Arial" charset="0"/>
              <a:buChar char="•"/>
            </a:pPr>
            <a:r>
              <a:rPr lang="es-ES" altLang="en-US" dirty="0">
                <a:solidFill>
                  <a:srgbClr val="000000"/>
                </a:solidFill>
              </a:rPr>
              <a:t>Registre el nivel al que cayó el agua y repórtelo como:</a:t>
            </a:r>
          </a:p>
          <a:p>
            <a:pPr marL="285750" indent="-285750">
              <a:buFont typeface="Arial" charset="0"/>
              <a:buChar char="•"/>
            </a:pPr>
            <a:r>
              <a:rPr lang="es-ES" altLang="en-US" dirty="0">
                <a:solidFill>
                  <a:srgbClr val="000000"/>
                </a:solidFill>
              </a:rPr>
              <a:t>“Altura sobre el suelo (marca inferior)”.</a:t>
            </a:r>
          </a:p>
          <a:p>
            <a:pPr marL="285750" indent="-285750">
              <a:buFont typeface="Arial" charset="0"/>
              <a:buChar char="•"/>
            </a:pPr>
            <a:r>
              <a:rPr lang="es-ES" altLang="en-US" dirty="0">
                <a:solidFill>
                  <a:srgbClr val="000000"/>
                </a:solidFill>
              </a:rPr>
              <a:t>Su medición de infiltración consistirá en un solo intervalo.</a:t>
            </a:r>
            <a:endParaRPr lang="es-AR" altLang="en-US" dirty="0" smtClean="0">
              <a:solidFill>
                <a:srgbClr val="000000"/>
              </a:solidFill>
            </a:endParaRPr>
          </a:p>
          <a:p>
            <a:endParaRPr lang="es-AR" altLang="en-US" dirty="0" smtClean="0">
              <a:solidFill>
                <a:srgbClr val="000000"/>
              </a:solidFill>
            </a:endParaRPr>
          </a:p>
          <a:p>
            <a:pPr marL="285750" indent="-285750">
              <a:buFont typeface="Arial" charset="0"/>
              <a:buChar char="•"/>
            </a:pPr>
            <a:endParaRPr lang="es-AR" altLang="en-US" dirty="0" smtClean="0">
              <a:solidFill>
                <a:srgbClr val="000000"/>
              </a:solidFill>
            </a:endParaRPr>
          </a:p>
          <a:p>
            <a:pPr marL="285750" indent="-285750">
              <a:buFont typeface="Arial" charset="0"/>
              <a:buChar char="•"/>
            </a:pPr>
            <a:endParaRPr lang="es-AR" altLang="en-US" dirty="0">
              <a:solidFill>
                <a:srgbClr val="000000"/>
              </a:solidFill>
            </a:endParaRPr>
          </a:p>
        </p:txBody>
      </p:sp>
      <p:sp>
        <p:nvSpPr>
          <p:cNvPr id="7" name="CuadroTexto 6"/>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425691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25</a:t>
            </a:fld>
            <a:endParaRPr lang="en-US" dirty="0"/>
          </a:p>
        </p:txBody>
      </p:sp>
      <p:sp>
        <p:nvSpPr>
          <p:cNvPr id="2" name="Title 1"/>
          <p:cNvSpPr>
            <a:spLocks noGrp="1"/>
          </p:cNvSpPr>
          <p:nvPr>
            <p:ph type="title"/>
          </p:nvPr>
        </p:nvSpPr>
        <p:spPr>
          <a:xfrm>
            <a:off x="1362185" y="914317"/>
            <a:ext cx="7886700" cy="1325563"/>
          </a:xfrm>
        </p:spPr>
        <p:txBody>
          <a:bodyPr/>
          <a:lstStyle/>
          <a:p>
            <a:r>
              <a:rPr lang="es-ES" dirty="0"/>
              <a:t>Registro y cálculo del intervalo de tiempo</a:t>
            </a:r>
            <a:endParaRPr lang="es-AR" dirty="0"/>
          </a:p>
        </p:txBody>
      </p:sp>
      <p:sp>
        <p:nvSpPr>
          <p:cNvPr id="3" name="Content Placeholder 2"/>
          <p:cNvSpPr>
            <a:spLocks noGrp="1"/>
          </p:cNvSpPr>
          <p:nvPr>
            <p:ph sz="half" idx="1"/>
          </p:nvPr>
        </p:nvSpPr>
        <p:spPr>
          <a:xfrm>
            <a:off x="1591915" y="1934108"/>
            <a:ext cx="7297252" cy="1735956"/>
          </a:xfrm>
        </p:spPr>
        <p:txBody>
          <a:bodyPr>
            <a:normAutofit fontScale="85000" lnSpcReduction="20000"/>
          </a:bodyPr>
          <a:lstStyle/>
          <a:p>
            <a:pPr marL="285750" indent="-285750">
              <a:spcBef>
                <a:spcPts val="1200"/>
              </a:spcBef>
              <a:spcAft>
                <a:spcPts val="1000"/>
              </a:spcAft>
              <a:buFont typeface="Arial" charset="0"/>
              <a:buChar char="•"/>
              <a:defRPr/>
            </a:pPr>
            <a:r>
              <a:rPr lang="es-ES" dirty="0">
                <a:solidFill>
                  <a:srgbClr val="000000"/>
                </a:solidFill>
              </a:rPr>
              <a:t>Registre su hora de finalización en la aplicación de ingreso de datos o en la hoja de ingreso de datos.</a:t>
            </a:r>
          </a:p>
          <a:p>
            <a:pPr marL="285750" indent="-285750">
              <a:spcBef>
                <a:spcPts val="1200"/>
              </a:spcBef>
              <a:spcAft>
                <a:spcPts val="1000"/>
              </a:spcAft>
              <a:buFont typeface="Arial" charset="0"/>
              <a:buChar char="•"/>
              <a:defRPr/>
            </a:pPr>
            <a:r>
              <a:rPr lang="es-ES" dirty="0">
                <a:solidFill>
                  <a:srgbClr val="000000"/>
                </a:solidFill>
              </a:rPr>
              <a:t>Calcule el intervalo de tiempo tomando la diferencia entre las horas de inicio y finalización.</a:t>
            </a:r>
          </a:p>
          <a:p>
            <a:pPr marL="285750" indent="-285750">
              <a:spcBef>
                <a:spcPts val="1200"/>
              </a:spcBef>
              <a:spcAft>
                <a:spcPts val="1000"/>
              </a:spcAft>
              <a:buFont typeface="Arial" charset="0"/>
              <a:buChar char="•"/>
              <a:defRPr/>
            </a:pPr>
            <a:r>
              <a:rPr lang="es-ES" dirty="0">
                <a:solidFill>
                  <a:srgbClr val="000000"/>
                </a:solidFill>
              </a:rPr>
              <a:t>Registre este intervalo en la aplicación de ingreso de datos o en la hoja de ingreso de datos</a:t>
            </a:r>
            <a:r>
              <a:rPr lang="es-ES" dirty="0" smtClean="0">
                <a:solidFill>
                  <a:srgbClr val="000000"/>
                </a:solidFill>
              </a:rPr>
              <a:t>.</a:t>
            </a:r>
            <a:endParaRPr lang="es-AR" altLang="en-US" dirty="0" smtClean="0">
              <a:solidFill>
                <a:srgbClr val="000000"/>
              </a:solidFill>
            </a:endParaRPr>
          </a:p>
        </p:txBody>
      </p:sp>
      <p:pic>
        <p:nvPicPr>
          <p:cNvPr id="5" name="Content Placeholder 4" descr="A pair of photographs showing the start and end times of the infiltration. Subtract the beginning tme from the end time to obtain the infiltration rat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38904" y="3670064"/>
            <a:ext cx="5266039" cy="2816718"/>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542102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26</a:t>
            </a:fld>
            <a:endParaRPr lang="en-US" dirty="0"/>
          </a:p>
        </p:txBody>
      </p:sp>
      <p:sp>
        <p:nvSpPr>
          <p:cNvPr id="2" name="Title 1"/>
          <p:cNvSpPr>
            <a:spLocks noGrp="1"/>
          </p:cNvSpPr>
          <p:nvPr>
            <p:ph type="title"/>
          </p:nvPr>
        </p:nvSpPr>
        <p:spPr>
          <a:xfrm>
            <a:off x="1362185" y="914317"/>
            <a:ext cx="7886700" cy="1325563"/>
          </a:xfrm>
        </p:spPr>
        <p:txBody>
          <a:bodyPr/>
          <a:lstStyle/>
          <a:p>
            <a:r>
              <a:rPr lang="es-AR" dirty="0" smtClean="0"/>
              <a:t>Repetir la medición</a:t>
            </a:r>
            <a:endParaRPr lang="es-AR" dirty="0"/>
          </a:p>
        </p:txBody>
      </p:sp>
      <p:sp>
        <p:nvSpPr>
          <p:cNvPr id="3" name="Content Placeholder 2"/>
          <p:cNvSpPr>
            <a:spLocks noGrp="1"/>
          </p:cNvSpPr>
          <p:nvPr>
            <p:ph sz="half" idx="1"/>
          </p:nvPr>
        </p:nvSpPr>
        <p:spPr>
          <a:xfrm>
            <a:off x="1591915" y="2091158"/>
            <a:ext cx="7297252" cy="4766842"/>
          </a:xfrm>
        </p:spPr>
        <p:txBody>
          <a:bodyPr>
            <a:normAutofit/>
          </a:bodyPr>
          <a:lstStyle/>
          <a:p>
            <a:pPr>
              <a:spcBef>
                <a:spcPts val="1200"/>
              </a:spcBef>
              <a:spcAft>
                <a:spcPts val="1000"/>
              </a:spcAft>
              <a:defRPr/>
            </a:pPr>
            <a:r>
              <a:rPr lang="es-ES" dirty="0">
                <a:solidFill>
                  <a:srgbClr val="000000"/>
                </a:solidFill>
              </a:rPr>
              <a:t>Vuelva a llenar las dos latas hasta el nivel de la parte superior de la banda.</a:t>
            </a:r>
          </a:p>
          <a:p>
            <a:pPr>
              <a:spcBef>
                <a:spcPts val="1200"/>
              </a:spcBef>
              <a:spcAft>
                <a:spcPts val="1000"/>
              </a:spcAft>
              <a:defRPr/>
            </a:pPr>
            <a:r>
              <a:rPr lang="es-ES" dirty="0">
                <a:solidFill>
                  <a:srgbClr val="000000"/>
                </a:solidFill>
              </a:rPr>
              <a:t>Repita el cronometraje de la caída del nivel del agua en el anillo interior durante 45 minutos o hasta que dos intervalos de tiempo consecutivos estén dentro de los 10 segundos uno del otro.</a:t>
            </a:r>
          </a:p>
          <a:p>
            <a:pPr>
              <a:spcBef>
                <a:spcPts val="1200"/>
              </a:spcBef>
              <a:spcAft>
                <a:spcPts val="1000"/>
              </a:spcAft>
              <a:defRPr/>
            </a:pPr>
            <a:r>
              <a:rPr lang="es-ES" dirty="0">
                <a:solidFill>
                  <a:srgbClr val="000000"/>
                </a:solidFill>
              </a:rPr>
              <a:t>Después de haber terminado los pasos anteriores, espere cinco minutos. Si el agua no ha penetrado en la tierra, retire las latas.</a:t>
            </a:r>
            <a:endParaRPr lang="es-AR" dirty="0" smtClean="0">
              <a:solidFill>
                <a:srgbClr val="000000"/>
              </a:solidFill>
            </a:endParaRPr>
          </a:p>
          <a:p>
            <a:endParaRPr lang="es-AR" altLang="en-US" dirty="0" smtClean="0">
              <a:solidFill>
                <a:srgbClr val="000000"/>
              </a:solidFill>
            </a:endParaRPr>
          </a:p>
          <a:p>
            <a:endParaRPr lang="es-AR" altLang="en-US" dirty="0" smtClean="0">
              <a:solidFill>
                <a:srgbClr val="000000"/>
              </a:solidFill>
            </a:endParaRPr>
          </a:p>
          <a:p>
            <a:pPr marL="285750" indent="-285750">
              <a:buFont typeface="Arial" charset="0"/>
              <a:buChar char="•"/>
            </a:pPr>
            <a:endParaRPr lang="es-AR" altLang="en-US" dirty="0" smtClean="0">
              <a:solidFill>
                <a:srgbClr val="000000"/>
              </a:solidFill>
            </a:endParaRPr>
          </a:p>
          <a:p>
            <a:pPr marL="285750" indent="-285750">
              <a:buFont typeface="Arial" charset="0"/>
              <a:buChar char="•"/>
            </a:pPr>
            <a:endParaRPr lang="es-AR" altLang="en-US" dirty="0">
              <a:solidFill>
                <a:srgbClr val="000000"/>
              </a:solidFill>
            </a:endParaRPr>
          </a:p>
        </p:txBody>
      </p:sp>
      <p:pic>
        <p:nvPicPr>
          <p:cNvPr id="5" name="Content Placeholder 4" descr="A pair of photographs showing the start and end times of the infiltration. Subtract the beginning tme from the end time to obtain the infiltration rat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978550" y="4253284"/>
            <a:ext cx="4231719" cy="2263477"/>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976141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27</a:t>
            </a:fld>
            <a:endParaRPr lang="en-US" dirty="0"/>
          </a:p>
        </p:txBody>
      </p:sp>
      <p:sp>
        <p:nvSpPr>
          <p:cNvPr id="2" name="Title 1"/>
          <p:cNvSpPr>
            <a:spLocks noGrp="1"/>
          </p:cNvSpPr>
          <p:nvPr>
            <p:ph type="title"/>
          </p:nvPr>
        </p:nvSpPr>
        <p:spPr>
          <a:xfrm>
            <a:off x="1362185" y="914317"/>
            <a:ext cx="7615560" cy="1325563"/>
          </a:xfrm>
        </p:spPr>
        <p:txBody>
          <a:bodyPr/>
          <a:lstStyle/>
          <a:p>
            <a:r>
              <a:rPr lang="es-ES" dirty="0"/>
              <a:t>Medición de infiltración de una muestra superior de humedad del suelo de 5 cm- 1</a:t>
            </a:r>
            <a:endParaRPr lang="es-AR" dirty="0"/>
          </a:p>
        </p:txBody>
      </p:sp>
      <p:sp>
        <p:nvSpPr>
          <p:cNvPr id="3" name="Content Placeholder 2"/>
          <p:cNvSpPr>
            <a:spLocks noGrp="1"/>
          </p:cNvSpPr>
          <p:nvPr>
            <p:ph sz="half" idx="1"/>
          </p:nvPr>
        </p:nvSpPr>
        <p:spPr>
          <a:xfrm>
            <a:off x="1591915" y="2091158"/>
            <a:ext cx="7297252" cy="4766842"/>
          </a:xfrm>
        </p:spPr>
        <p:txBody>
          <a:bodyPr>
            <a:normAutofit/>
          </a:bodyPr>
          <a:lstStyle/>
          <a:p>
            <a:r>
              <a:rPr lang="es-ES" altLang="en-US" dirty="0">
                <a:solidFill>
                  <a:srgbClr val="000000"/>
                </a:solidFill>
              </a:rPr>
              <a:t>Tome una sola muestra de humedad del suelo de 0-5 cm de donde se asienta el anillo interior.</a:t>
            </a:r>
          </a:p>
          <a:p>
            <a:r>
              <a:rPr lang="es-ES" altLang="en-US" dirty="0">
                <a:solidFill>
                  <a:srgbClr val="000000"/>
                </a:solidFill>
              </a:rPr>
              <a:t>Proceda a medir la humedad gravimétrica del suelo de esta muestra siguiendo el Protocolo </a:t>
            </a:r>
            <a:r>
              <a:rPr lang="es-ES" altLang="en-US" dirty="0" smtClean="0">
                <a:solidFill>
                  <a:srgbClr val="000000"/>
                </a:solidFill>
              </a:rPr>
              <a:t>de Humedad Gravimétrica </a:t>
            </a:r>
            <a:r>
              <a:rPr lang="es-ES" altLang="en-US" dirty="0">
                <a:solidFill>
                  <a:srgbClr val="000000"/>
                </a:solidFill>
              </a:rPr>
              <a:t>del Suelo.</a:t>
            </a:r>
            <a:endParaRPr lang="es-AR" dirty="0" smtClean="0">
              <a:solidFill>
                <a:srgbClr val="000000"/>
              </a:solidFill>
            </a:endParaRPr>
          </a:p>
          <a:p>
            <a:endParaRPr lang="es-AR" altLang="en-US" dirty="0" smtClean="0">
              <a:solidFill>
                <a:srgbClr val="000000"/>
              </a:solidFill>
            </a:endParaRPr>
          </a:p>
          <a:p>
            <a:endParaRPr lang="es-AR" altLang="en-US" dirty="0" smtClean="0">
              <a:solidFill>
                <a:srgbClr val="000000"/>
              </a:solidFill>
            </a:endParaRPr>
          </a:p>
          <a:p>
            <a:pPr marL="285750" indent="-285750">
              <a:buFont typeface="Arial" charset="0"/>
              <a:buChar char="•"/>
            </a:pPr>
            <a:endParaRPr lang="es-AR" altLang="en-US" dirty="0" smtClean="0">
              <a:solidFill>
                <a:srgbClr val="000000"/>
              </a:solidFill>
            </a:endParaRPr>
          </a:p>
          <a:p>
            <a:pPr marL="285750" indent="-285750">
              <a:buFont typeface="Arial" charset="0"/>
              <a:buChar char="•"/>
            </a:pPr>
            <a:endParaRPr lang="es-AR" altLang="en-US" dirty="0">
              <a:solidFill>
                <a:srgbClr val="000000"/>
              </a:solidFill>
            </a:endParaRPr>
          </a:p>
        </p:txBody>
      </p:sp>
      <p:pic>
        <p:nvPicPr>
          <p:cNvPr id="7" name="Content Placeholder 6" descr="photograph of a trowel, marked at  5 cm, and an image of a trowel with soil being placed into the inner r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96008" y="3598483"/>
            <a:ext cx="6388621" cy="2507232"/>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239909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28</a:t>
            </a:fld>
            <a:endParaRPr lang="en-US" dirty="0"/>
          </a:p>
        </p:txBody>
      </p:sp>
      <p:sp>
        <p:nvSpPr>
          <p:cNvPr id="2" name="Title 1"/>
          <p:cNvSpPr>
            <a:spLocks noGrp="1"/>
          </p:cNvSpPr>
          <p:nvPr>
            <p:ph type="title"/>
          </p:nvPr>
        </p:nvSpPr>
        <p:spPr>
          <a:xfrm>
            <a:off x="1362185" y="914317"/>
            <a:ext cx="7886700" cy="1325563"/>
          </a:xfrm>
        </p:spPr>
        <p:txBody>
          <a:bodyPr/>
          <a:lstStyle/>
          <a:p>
            <a:r>
              <a:rPr lang="es-ES" dirty="0"/>
              <a:t>Medición de infiltración de una muestra superior de humedad del suelo de 5 cm- </a:t>
            </a:r>
            <a:r>
              <a:rPr lang="es-ES" dirty="0" smtClean="0"/>
              <a:t>2</a:t>
            </a:r>
            <a:endParaRPr lang="es-AR" dirty="0"/>
          </a:p>
        </p:txBody>
      </p:sp>
      <p:sp>
        <p:nvSpPr>
          <p:cNvPr id="3" name="Content Placeholder 2"/>
          <p:cNvSpPr>
            <a:spLocks noGrp="1"/>
          </p:cNvSpPr>
          <p:nvPr>
            <p:ph sz="half" idx="1"/>
          </p:nvPr>
        </p:nvSpPr>
        <p:spPr>
          <a:xfrm>
            <a:off x="1591915" y="2091158"/>
            <a:ext cx="7297252" cy="4766842"/>
          </a:xfrm>
        </p:spPr>
        <p:txBody>
          <a:bodyPr>
            <a:normAutofit/>
          </a:bodyPr>
          <a:lstStyle/>
          <a:p>
            <a:r>
              <a:rPr lang="es-ES" altLang="en-US" dirty="0">
                <a:solidFill>
                  <a:srgbClr val="000000"/>
                </a:solidFill>
              </a:rPr>
              <a:t>Realice otras dos mediciones de infiltración dentro de un área de 5 m de diámetro de su primer sitio de muestreo. Estas mediciones se pueden hacer al mismo tiempo usando otros grupos o durante varios días (si el contenido de agua del suelo cerca de la superficie no cambia con la lluvia).</a:t>
            </a:r>
          </a:p>
          <a:p>
            <a:endParaRPr lang="es-ES" altLang="en-US" dirty="0">
              <a:solidFill>
                <a:srgbClr val="000000"/>
              </a:solidFill>
            </a:endParaRPr>
          </a:p>
          <a:p>
            <a:r>
              <a:rPr lang="es-ES" altLang="en-US" dirty="0">
                <a:solidFill>
                  <a:srgbClr val="000000"/>
                </a:solidFill>
              </a:rPr>
              <a:t>No es crítico que varias ejecuciones tengan la misma cantidad de conjuntos de lectura, pero no envíe ejecuciones que estén incompletas (por ejemplo, una ejecución que se interrumpió debido a la falta de tiempo).</a:t>
            </a:r>
          </a:p>
          <a:p>
            <a:r>
              <a:rPr lang="es-ES" altLang="en-US" dirty="0">
                <a:solidFill>
                  <a:srgbClr val="000000"/>
                </a:solidFill>
              </a:rPr>
              <a:t> </a:t>
            </a:r>
          </a:p>
          <a:p>
            <a:r>
              <a:rPr lang="es-ES" altLang="en-US" dirty="0">
                <a:solidFill>
                  <a:srgbClr val="000000"/>
                </a:solidFill>
              </a:rPr>
              <a:t>Informe sus datos a GLOBE incluso si realiza una o dos series de mediciones de infiltración. Si toma más de tres conjuntos de medidas, ingrese sus tres mejores conjuntos en la aplicación de ingreso de datos.</a:t>
            </a:r>
            <a:r>
              <a:rPr lang="es-AR" altLang="en-US" dirty="0" smtClean="0">
                <a:solidFill>
                  <a:srgbClr val="000000"/>
                </a:solidFill>
              </a:rPr>
              <a:t> </a:t>
            </a:r>
          </a:p>
          <a:p>
            <a:pPr>
              <a:spcBef>
                <a:spcPts val="1200"/>
              </a:spcBef>
              <a:spcAft>
                <a:spcPts val="1000"/>
              </a:spcAft>
              <a:defRPr/>
            </a:pPr>
            <a:endParaRPr lang="es-AR" dirty="0" smtClean="0">
              <a:solidFill>
                <a:srgbClr val="000000"/>
              </a:solidFill>
            </a:endParaRPr>
          </a:p>
          <a:p>
            <a:endParaRPr lang="es-AR" altLang="en-US" dirty="0" smtClean="0">
              <a:solidFill>
                <a:srgbClr val="000000"/>
              </a:solidFill>
            </a:endParaRPr>
          </a:p>
          <a:p>
            <a:endParaRPr lang="es-AR" altLang="en-US" dirty="0" smtClean="0">
              <a:solidFill>
                <a:srgbClr val="000000"/>
              </a:solidFill>
            </a:endParaRPr>
          </a:p>
          <a:p>
            <a:pPr marL="285750" indent="-285750">
              <a:buFont typeface="Arial" charset="0"/>
              <a:buChar char="•"/>
            </a:pPr>
            <a:endParaRPr lang="es-AR" altLang="en-US" dirty="0" smtClean="0">
              <a:solidFill>
                <a:srgbClr val="000000"/>
              </a:solidFill>
            </a:endParaRPr>
          </a:p>
          <a:p>
            <a:pPr marL="285750" indent="-285750">
              <a:buFont typeface="Arial" charset="0"/>
              <a:buChar char="•"/>
            </a:pPr>
            <a:endParaRPr lang="es-AR" altLang="en-US" dirty="0">
              <a:solidFill>
                <a:srgbClr val="000000"/>
              </a:solidFill>
            </a:endParaRPr>
          </a:p>
        </p:txBody>
      </p:sp>
      <p:sp>
        <p:nvSpPr>
          <p:cNvPr id="7" name="CuadroTexto 6"/>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chemeClr val="bg1"/>
                </a:solidFill>
              </a:rPr>
              <a:t>F. </a:t>
            </a:r>
            <a:r>
              <a:rPr lang="es-ES" sz="1300" b="1" dirty="0">
                <a:solidFill>
                  <a:schemeClr val="bg1"/>
                </a:solidFill>
              </a:rPr>
              <a:t>Medir </a:t>
            </a:r>
            <a:r>
              <a:rPr lang="es-ES" sz="1300" b="1" dirty="0">
                <a:solidFill>
                  <a:schemeClr val="bg1"/>
                </a:solidFill>
              </a:rPr>
              <a:t>las tasas de infiltración</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736286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29</a:t>
            </a:fld>
            <a:endParaRPr lang="en-US" dirty="0"/>
          </a:p>
        </p:txBody>
      </p:sp>
      <p:sp>
        <p:nvSpPr>
          <p:cNvPr id="2" name="Title 1"/>
          <p:cNvSpPr>
            <a:spLocks noGrp="1"/>
          </p:cNvSpPr>
          <p:nvPr>
            <p:ph type="title"/>
          </p:nvPr>
        </p:nvSpPr>
        <p:spPr>
          <a:xfrm>
            <a:off x="1358262" y="959081"/>
            <a:ext cx="7886700" cy="1100608"/>
          </a:xfrm>
        </p:spPr>
        <p:txBody>
          <a:bodyPr/>
          <a:lstStyle/>
          <a:p>
            <a:r>
              <a:rPr lang="es-ES" dirty="0"/>
              <a:t>Entrada de datos del protocolo de infiltración del suelo</a:t>
            </a:r>
            <a:endParaRPr lang="es-AR" dirty="0"/>
          </a:p>
        </p:txBody>
      </p:sp>
      <p:pic>
        <p:nvPicPr>
          <p:cNvPr id="7" name="Content Placeholder 6" descr="Screenshot of GLOBE Data Entry. Under soil moisture and temperature, select &quot;Live Data Entry&quot; and &quot;New Observation&quot;"/>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9610" b="14428"/>
          <a:stretch/>
        </p:blipFill>
        <p:spPr>
          <a:xfrm>
            <a:off x="1358262" y="2235200"/>
            <a:ext cx="7215213" cy="2807855"/>
          </a:xfrm>
        </p:spPr>
      </p:pic>
      <p:sp>
        <p:nvSpPr>
          <p:cNvPr id="4" name="CuadroTexto 3"/>
          <p:cNvSpPr txBox="1"/>
          <p:nvPr/>
        </p:nvSpPr>
        <p:spPr>
          <a:xfrm>
            <a:off x="3246013" y="1883973"/>
            <a:ext cx="3925456" cy="369332"/>
          </a:xfrm>
          <a:prstGeom prst="rect">
            <a:avLst/>
          </a:prstGeom>
          <a:noFill/>
        </p:spPr>
        <p:txBody>
          <a:bodyPr wrap="square" rtlCol="0">
            <a:spAutoFit/>
          </a:bodyPr>
          <a:lstStyle/>
          <a:p>
            <a:pPr algn="ctr"/>
            <a:r>
              <a:rPr lang="es-AR" b="1" dirty="0" smtClean="0"/>
              <a:t>Seleccione “entrada de datos en vivo”</a:t>
            </a:r>
            <a:endParaRPr lang="es-AR" b="1" dirty="0"/>
          </a:p>
        </p:txBody>
      </p:sp>
      <p:sp>
        <p:nvSpPr>
          <p:cNvPr id="8" name="CuadroTexto 7"/>
          <p:cNvSpPr txBox="1"/>
          <p:nvPr/>
        </p:nvSpPr>
        <p:spPr>
          <a:xfrm>
            <a:off x="1661977" y="5053371"/>
            <a:ext cx="6493732" cy="646331"/>
          </a:xfrm>
          <a:prstGeom prst="rect">
            <a:avLst/>
          </a:prstGeom>
          <a:noFill/>
        </p:spPr>
        <p:txBody>
          <a:bodyPr wrap="square" rtlCol="0">
            <a:spAutoFit/>
          </a:bodyPr>
          <a:lstStyle/>
          <a:p>
            <a:pPr algn="ctr"/>
            <a:r>
              <a:rPr lang="es-ES" b="1" dirty="0" smtClean="0"/>
              <a:t>Bajo humedad </a:t>
            </a:r>
            <a:r>
              <a:rPr lang="es-ES" b="1" dirty="0"/>
              <a:t>y temperatura del suelo, haga clic en "nueva observación"</a:t>
            </a:r>
            <a:endParaRPr lang="es-AR" b="1" dirty="0"/>
          </a:p>
        </p:txBody>
      </p:sp>
      <p:sp>
        <p:nvSpPr>
          <p:cNvPr id="10" name="CuadroTexto 9"/>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chemeClr val="bg1"/>
                </a:solidFill>
              </a:rPr>
              <a:t>G. 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81486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a:t>
            </a:fld>
            <a:endParaRPr lang="en-US" dirty="0"/>
          </a:p>
        </p:txBody>
      </p:sp>
      <p:sp>
        <p:nvSpPr>
          <p:cNvPr id="2" name="Title 1"/>
          <p:cNvSpPr>
            <a:spLocks noGrp="1"/>
          </p:cNvSpPr>
          <p:nvPr>
            <p:ph type="title"/>
          </p:nvPr>
        </p:nvSpPr>
        <p:spPr>
          <a:xfrm>
            <a:off x="1435749" y="734126"/>
            <a:ext cx="7886700" cy="1325563"/>
          </a:xfrm>
        </p:spPr>
        <p:txBody>
          <a:bodyPr>
            <a:normAutofit/>
          </a:bodyPr>
          <a:lstStyle/>
          <a:p>
            <a:r>
              <a:rPr lang="es-AR" sz="2800" b="1" dirty="0" smtClean="0">
                <a:latin typeface="+mn-lt"/>
              </a:rPr>
              <a:t>¿Qué es la tasa de infiltración del suelo?</a:t>
            </a:r>
            <a:endParaRPr lang="es-AR" sz="2800" b="1" dirty="0">
              <a:latin typeface="+mn-lt"/>
            </a:endParaRPr>
          </a:p>
        </p:txBody>
      </p:sp>
      <p:sp>
        <p:nvSpPr>
          <p:cNvPr id="3" name="Content Placeholder 2"/>
          <p:cNvSpPr>
            <a:spLocks noGrp="1"/>
          </p:cNvSpPr>
          <p:nvPr>
            <p:ph sz="half" idx="1"/>
          </p:nvPr>
        </p:nvSpPr>
        <p:spPr>
          <a:xfrm>
            <a:off x="1492899" y="1886952"/>
            <a:ext cx="7396268" cy="4351338"/>
          </a:xfrm>
        </p:spPr>
        <p:txBody>
          <a:bodyPr>
            <a:normAutofit/>
          </a:bodyPr>
          <a:lstStyle/>
          <a:p>
            <a:r>
              <a:rPr lang="es-ES" dirty="0"/>
              <a:t>La tasa de infiltración se determina midiendo el tiempo que tarda el agua asentada en un suelo en caer una distancia fija. Esta tasa cambia con el tiempo a medida que los espacios porosos del suelo, originalmente llenos de aire, se llenan de agua.</a:t>
            </a:r>
          </a:p>
          <a:p>
            <a:endParaRPr lang="es-ES" dirty="0"/>
          </a:p>
          <a:p>
            <a:r>
              <a:rPr lang="es-ES" dirty="0"/>
              <a:t>Hay tres caudales:</a:t>
            </a:r>
          </a:p>
          <a:p>
            <a:pPr marL="285750" indent="-285750">
              <a:buFont typeface="Arial" panose="020B0604020202020204" pitchFamily="34" charset="0"/>
              <a:buChar char="•"/>
            </a:pPr>
            <a:r>
              <a:rPr lang="es-ES" dirty="0"/>
              <a:t>El flujo no saturado es la tasa de flujo inicial y es alta a medida que los espacios porosos del suelo seco se llenan de agua.</a:t>
            </a:r>
          </a:p>
          <a:p>
            <a:pPr marL="285750" indent="-285750">
              <a:buFont typeface="Arial" panose="020B0604020202020204" pitchFamily="34" charset="0"/>
              <a:buChar char="•"/>
            </a:pPr>
            <a:r>
              <a:rPr lang="es-ES" dirty="0"/>
              <a:t>El flujo saturado es una tasa de flujo constante que ocurre a medida que el agua se mueve hacia el suelo a una tasa determinada por la textura y la estructura del suelo.</a:t>
            </a:r>
          </a:p>
          <a:p>
            <a:pPr marL="285750" indent="-285750">
              <a:buFont typeface="Arial" panose="020B0604020202020204" pitchFamily="34" charset="0"/>
              <a:buChar char="•"/>
            </a:pPr>
            <a:r>
              <a:rPr lang="es-ES" dirty="0"/>
              <a:t>El estancamiento es la tasa de flujo que ocurre cuando el suelo se satura por completo y ya no puede conducir agua a través de sus poros.</a:t>
            </a:r>
            <a:endParaRPr lang="es-AR" altLang="en-US" dirty="0">
              <a:solidFill>
                <a:srgbClr val="000000"/>
              </a:solidFill>
            </a:endParaRPr>
          </a:p>
        </p:txBody>
      </p:sp>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smtClean="0">
                <a:solidFill>
                  <a:schemeClr val="bg1"/>
                </a:solidFill>
              </a:rPr>
              <a:t>A. ¿Por qué </a:t>
            </a:r>
            <a:r>
              <a:rPr lang="es-AR" sz="1300" b="1" dirty="0" smtClean="0">
                <a:solidFill>
                  <a:schemeClr val="bg1"/>
                </a:solidFill>
              </a:rPr>
              <a:t>medir la infiltración?</a:t>
            </a:r>
            <a:endParaRPr lang="es-AR" sz="1300" b="1" dirty="0" smtClean="0">
              <a:solidFill>
                <a:schemeClr val="bg1"/>
              </a:solidFill>
            </a:endParaRPr>
          </a:p>
          <a:p>
            <a:pPr>
              <a:spcAft>
                <a:spcPts val="600"/>
              </a:spcAft>
            </a:pPr>
            <a:r>
              <a:rPr lang="es-AR" sz="1300" b="1" dirty="0" smtClean="0">
                <a:solidFill>
                  <a:srgbClr val="462920"/>
                </a:solidFill>
              </a:rPr>
              <a:t>B</a:t>
            </a:r>
            <a:r>
              <a:rPr lang="es-AR" sz="1300" b="1" dirty="0" smtClean="0">
                <a:solidFill>
                  <a:srgbClr val="462920"/>
                </a:solidFill>
              </a:rPr>
              <a:t>. </a:t>
            </a:r>
            <a:r>
              <a:rPr lang="es-AR" sz="1300" b="1" dirty="0" smtClean="0">
                <a:solidFill>
                  <a:srgbClr val="462920"/>
                </a:solidFill>
              </a:rPr>
              <a:t>Propiedades del suelo afectando la infiltración</a:t>
            </a:r>
            <a:endParaRPr lang="es-AR" sz="1300" b="1" dirty="0">
              <a:solidFill>
                <a:srgbClr val="462920"/>
              </a:solidFill>
            </a:endParaRPr>
          </a:p>
          <a:p>
            <a:pPr>
              <a:spcAft>
                <a:spcPts val="600"/>
              </a:spcAft>
            </a:pPr>
            <a:r>
              <a:rPr lang="es-AR" sz="1300" b="1" dirty="0" smtClean="0">
                <a:solidFill>
                  <a:srgbClr val="462920"/>
                </a:solidFill>
              </a:rPr>
              <a:t>C. </a:t>
            </a:r>
            <a:r>
              <a:rPr lang="es-AR" sz="1300" b="1" dirty="0" smtClean="0">
                <a:solidFill>
                  <a:srgbClr val="462920"/>
                </a:solidFill>
              </a:rPr>
              <a:t>Cuándo y dónde medir</a:t>
            </a:r>
            <a:endParaRPr lang="es-AR" sz="1300" b="1" dirty="0">
              <a:solidFill>
                <a:srgbClr val="462920"/>
              </a:solidFill>
            </a:endParaRPr>
          </a:p>
          <a:p>
            <a:pPr>
              <a:spcAft>
                <a:spcPts val="600"/>
              </a:spcAft>
            </a:pPr>
            <a:r>
              <a:rPr lang="es-AR" sz="1300" b="1" dirty="0" smtClean="0">
                <a:solidFill>
                  <a:srgbClr val="462920"/>
                </a:solidFill>
              </a:rPr>
              <a:t>D. </a:t>
            </a:r>
            <a:r>
              <a:rPr lang="es-AR" sz="1300" b="1" dirty="0" smtClean="0">
                <a:solidFill>
                  <a:srgbClr val="462920"/>
                </a:solidFill>
              </a:rPr>
              <a:t>Equipamiento requerido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Pr</a:t>
            </a:r>
            <a:r>
              <a:rPr lang="es-ES" sz="1300" b="1" dirty="0" err="1" smtClean="0">
                <a:solidFill>
                  <a:srgbClr val="462920"/>
                </a:solidFill>
              </a:rPr>
              <a:t>eparación</a:t>
            </a:r>
            <a:r>
              <a:rPr lang="es-ES" sz="1300" b="1" dirty="0" smtClean="0">
                <a:solidFill>
                  <a:srgbClr val="462920"/>
                </a:solidFill>
              </a:rPr>
              <a:t> </a:t>
            </a:r>
            <a:r>
              <a:rPr lang="es-ES" sz="1300" b="1" dirty="0">
                <a:solidFill>
                  <a:srgbClr val="462920"/>
                </a:solidFill>
              </a:rPr>
              <a:t>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smtClean="0">
                <a:solidFill>
                  <a:srgbClr val="462920"/>
                </a:solidFill>
              </a:rPr>
              <a:t>F. </a:t>
            </a:r>
            <a:r>
              <a:rPr lang="es-ES" sz="1300" b="1" dirty="0" smtClean="0">
                <a:solidFill>
                  <a:srgbClr val="462920"/>
                </a:solidFill>
              </a:rPr>
              <a:t>M</a:t>
            </a:r>
            <a:r>
              <a:rPr lang="es-ES" sz="1300" b="1" dirty="0" smtClean="0">
                <a:solidFill>
                  <a:srgbClr val="462920"/>
                </a:solidFill>
              </a:rPr>
              <a:t>edir </a:t>
            </a:r>
            <a:r>
              <a:rPr lang="es-ES" sz="1300" b="1" dirty="0">
                <a:solidFill>
                  <a:srgbClr val="462920"/>
                </a:solidFill>
              </a:rPr>
              <a:t>las tasas de infiltración</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226990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30</a:t>
            </a:fld>
            <a:endParaRPr lang="en-US" dirty="0"/>
          </a:p>
        </p:txBody>
      </p:sp>
      <p:sp>
        <p:nvSpPr>
          <p:cNvPr id="2" name="Title 1"/>
          <p:cNvSpPr>
            <a:spLocks noGrp="1"/>
          </p:cNvSpPr>
          <p:nvPr>
            <p:ph type="title"/>
          </p:nvPr>
        </p:nvSpPr>
        <p:spPr>
          <a:xfrm>
            <a:off x="1358262" y="734126"/>
            <a:ext cx="7886700" cy="1325563"/>
          </a:xfrm>
        </p:spPr>
        <p:txBody>
          <a:bodyPr/>
          <a:lstStyle/>
          <a:p>
            <a:r>
              <a:rPr lang="es-ES" dirty="0"/>
              <a:t>Introducción de datos de medición</a:t>
            </a:r>
            <a:endParaRPr lang="es-AR" dirty="0"/>
          </a:p>
        </p:txBody>
      </p:sp>
      <p:sp>
        <p:nvSpPr>
          <p:cNvPr id="4" name="Content Placeholder 3"/>
          <p:cNvSpPr>
            <a:spLocks noGrp="1"/>
          </p:cNvSpPr>
          <p:nvPr>
            <p:ph sz="half" idx="2"/>
          </p:nvPr>
        </p:nvSpPr>
        <p:spPr>
          <a:xfrm>
            <a:off x="1415412" y="4207992"/>
            <a:ext cx="7168109" cy="1760466"/>
          </a:xfrm>
        </p:spPr>
        <p:txBody>
          <a:bodyPr>
            <a:normAutofit/>
          </a:bodyPr>
          <a:lstStyle/>
          <a:p>
            <a:r>
              <a:rPr lang="es-ES" altLang="en-US" sz="2000">
                <a:solidFill>
                  <a:srgbClr val="000000"/>
                </a:solidFill>
              </a:rPr>
              <a:t>Ingrese la fecha en que tomó las medidas.</a:t>
            </a:r>
          </a:p>
          <a:p>
            <a:endParaRPr lang="es-ES" altLang="en-US" sz="2000" dirty="0">
              <a:solidFill>
                <a:srgbClr val="000000"/>
              </a:solidFill>
            </a:endParaRPr>
          </a:p>
          <a:p>
            <a:r>
              <a:rPr lang="es-ES" altLang="en-US" sz="2000" dirty="0">
                <a:solidFill>
                  <a:srgbClr val="000000"/>
                </a:solidFill>
              </a:rPr>
              <a:t>Una vez que ingrese la fecha, aparecerá la parte de ingreso de datos de la página.</a:t>
            </a:r>
            <a:endParaRPr lang="es-AR" altLang="en-US" sz="2000" dirty="0">
              <a:solidFill>
                <a:srgbClr val="000000"/>
              </a:solidFill>
            </a:endParaRPr>
          </a:p>
        </p:txBody>
      </p:sp>
      <p:pic>
        <p:nvPicPr>
          <p:cNvPr id="5" name="Content Placeholder 4" descr="Screenshot GLOBE Data Entry. Enter the date you took the measurements and you will access the data entry portion of the pag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15412" y="1753916"/>
            <a:ext cx="7165098" cy="1573899"/>
          </a:xfrm>
        </p:spPr>
      </p:pic>
      <p:sp>
        <p:nvSpPr>
          <p:cNvPr id="10" name="CuadroTexto 9"/>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chemeClr val="bg1"/>
                </a:solidFill>
              </a:rPr>
              <a:t>G. 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049619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31</a:t>
            </a:fld>
            <a:endParaRPr lang="en-US" dirty="0"/>
          </a:p>
        </p:txBody>
      </p:sp>
      <p:sp>
        <p:nvSpPr>
          <p:cNvPr id="2" name="Title 1"/>
          <p:cNvSpPr>
            <a:spLocks noGrp="1"/>
          </p:cNvSpPr>
          <p:nvPr>
            <p:ph type="title"/>
          </p:nvPr>
        </p:nvSpPr>
        <p:spPr>
          <a:xfrm>
            <a:off x="1358262" y="734126"/>
            <a:ext cx="7886700" cy="1325563"/>
          </a:xfrm>
        </p:spPr>
        <p:txBody>
          <a:bodyPr/>
          <a:lstStyle/>
          <a:p>
            <a:r>
              <a:rPr lang="es-ES" dirty="0"/>
              <a:t>Selección del conjunto de datos apropiado</a:t>
            </a:r>
            <a:endParaRPr lang="es-AR" dirty="0"/>
          </a:p>
        </p:txBody>
      </p:sp>
      <p:sp>
        <p:nvSpPr>
          <p:cNvPr id="4" name="Content Placeholder 3"/>
          <p:cNvSpPr>
            <a:spLocks noGrp="1"/>
          </p:cNvSpPr>
          <p:nvPr>
            <p:ph sz="half" idx="2"/>
          </p:nvPr>
        </p:nvSpPr>
        <p:spPr>
          <a:xfrm>
            <a:off x="1358262" y="5887959"/>
            <a:ext cx="7168109" cy="677732"/>
          </a:xfrm>
        </p:spPr>
        <p:txBody>
          <a:bodyPr>
            <a:normAutofit/>
          </a:bodyPr>
          <a:lstStyle/>
          <a:p>
            <a:r>
              <a:rPr lang="es-ES" altLang="en-US" sz="2000" dirty="0"/>
              <a:t>Elija cuál de sus conjuntos de datos ingresar.</a:t>
            </a:r>
            <a:endParaRPr lang="es-AR" altLang="en-US" sz="2000" dirty="0"/>
          </a:p>
        </p:txBody>
      </p:sp>
      <p:pic>
        <p:nvPicPr>
          <p:cNvPr id="7" name="Content Placeholder 6" descr="Screenshot GLOBE Data Entry.  Select from one of three options_ Soil Infiltration Set: 1, 2, o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47043" y="1925580"/>
            <a:ext cx="7053840" cy="3680741"/>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chemeClr val="bg1"/>
                </a:solidFill>
              </a:rPr>
              <a:t>G. 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704195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32</a:t>
            </a:fld>
            <a:endParaRPr lang="en-US" dirty="0"/>
          </a:p>
        </p:txBody>
      </p:sp>
      <p:sp>
        <p:nvSpPr>
          <p:cNvPr id="2" name="Title 1"/>
          <p:cNvSpPr>
            <a:spLocks noGrp="1"/>
          </p:cNvSpPr>
          <p:nvPr>
            <p:ph type="title"/>
          </p:nvPr>
        </p:nvSpPr>
        <p:spPr>
          <a:xfrm>
            <a:off x="1358262" y="734126"/>
            <a:ext cx="7886700" cy="1325563"/>
          </a:xfrm>
        </p:spPr>
        <p:txBody>
          <a:bodyPr/>
          <a:lstStyle/>
          <a:p>
            <a:r>
              <a:rPr lang="es-ES" dirty="0"/>
              <a:t>Introduzca las especificaciones de su </a:t>
            </a:r>
            <a:r>
              <a:rPr lang="es-ES" dirty="0" err="1"/>
              <a:t>infiltrómetro</a:t>
            </a:r>
            <a:r>
              <a:rPr lang="es-ES" dirty="0"/>
              <a:t> de doble anillo</a:t>
            </a:r>
            <a:endParaRPr lang="es-AR" dirty="0"/>
          </a:p>
        </p:txBody>
      </p:sp>
      <p:pic>
        <p:nvPicPr>
          <p:cNvPr id="5" name="Content Placeholder 4" descr="Screenshot, GLOBE Data Entry. Enter either water level change (interval depth) and saturated soil water content."/>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0837"/>
          <a:stretch/>
        </p:blipFill>
        <p:spPr>
          <a:xfrm>
            <a:off x="1751975" y="1883979"/>
            <a:ext cx="6732458" cy="3962639"/>
          </a:xfrm>
        </p:spPr>
      </p:pic>
      <p:sp>
        <p:nvSpPr>
          <p:cNvPr id="4" name="CuadroTexto 3"/>
          <p:cNvSpPr txBox="1"/>
          <p:nvPr/>
        </p:nvSpPr>
        <p:spPr>
          <a:xfrm>
            <a:off x="1736516" y="5840632"/>
            <a:ext cx="6763375" cy="553998"/>
          </a:xfrm>
          <a:prstGeom prst="rect">
            <a:avLst/>
          </a:prstGeom>
          <a:solidFill>
            <a:schemeClr val="bg1"/>
          </a:solidFill>
        </p:spPr>
        <p:txBody>
          <a:bodyPr wrap="square" lIns="0" tIns="0" rIns="0" bIns="0" rtlCol="0">
            <a:spAutoFit/>
          </a:bodyPr>
          <a:lstStyle/>
          <a:p>
            <a:r>
              <a:rPr lang="es-ES" dirty="0"/>
              <a:t>Ingrese los datos de humedad del suelo que recopila para el suelo saturado desde el centro del </a:t>
            </a:r>
            <a:r>
              <a:rPr lang="es-ES" dirty="0" err="1"/>
              <a:t>infiltrómetro</a:t>
            </a:r>
            <a:r>
              <a:rPr lang="es-ES" dirty="0"/>
              <a:t> al final del protocolo.</a:t>
            </a:r>
            <a:endParaRPr lang="es-AR" dirty="0"/>
          </a:p>
        </p:txBody>
      </p:sp>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chemeClr val="bg1"/>
                </a:solidFill>
              </a:rPr>
              <a:t>G. 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457852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33</a:t>
            </a:fld>
            <a:endParaRPr lang="en-US" dirty="0"/>
          </a:p>
        </p:txBody>
      </p:sp>
      <p:sp>
        <p:nvSpPr>
          <p:cNvPr id="2" name="Title 1"/>
          <p:cNvSpPr>
            <a:spLocks noGrp="1"/>
          </p:cNvSpPr>
          <p:nvPr>
            <p:ph type="title"/>
          </p:nvPr>
        </p:nvSpPr>
        <p:spPr>
          <a:xfrm>
            <a:off x="1358262" y="734126"/>
            <a:ext cx="7886700" cy="1325563"/>
          </a:xfrm>
        </p:spPr>
        <p:txBody>
          <a:bodyPr/>
          <a:lstStyle/>
          <a:p>
            <a:r>
              <a:rPr lang="es-AR" dirty="0" smtClean="0"/>
              <a:t>Datos de ejemplo</a:t>
            </a:r>
            <a:endParaRPr lang="es-AR" dirty="0"/>
          </a:p>
        </p:txBody>
      </p:sp>
      <p:pic>
        <p:nvPicPr>
          <p:cNvPr id="4" name="Content Placeholder 3" descr="GLOBE Data Entry. Example of data filled in the boxes: height above ground level, height above ground level, diameter of the inner ring, and diameter of the outer ring. For saturated water content, enter wet weight in g, dry weight in g, and weight of can in g.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15412" y="1900571"/>
            <a:ext cx="7547120" cy="4335337"/>
          </a:xfrm>
        </p:spPr>
      </p:pic>
      <p:sp>
        <p:nvSpPr>
          <p:cNvPr id="7" name="CuadroTexto 6"/>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chemeClr val="bg1"/>
                </a:solidFill>
              </a:rPr>
              <a:t>G. 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818429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34</a:t>
            </a:fld>
            <a:endParaRPr lang="en-US" dirty="0"/>
          </a:p>
        </p:txBody>
      </p:sp>
      <p:sp>
        <p:nvSpPr>
          <p:cNvPr id="2" name="Title 1"/>
          <p:cNvSpPr>
            <a:spLocks noGrp="1"/>
          </p:cNvSpPr>
          <p:nvPr>
            <p:ph type="title"/>
          </p:nvPr>
        </p:nvSpPr>
        <p:spPr>
          <a:xfrm>
            <a:off x="1358262" y="734126"/>
            <a:ext cx="7886700" cy="1325563"/>
          </a:xfrm>
        </p:spPr>
        <p:txBody>
          <a:bodyPr/>
          <a:lstStyle/>
          <a:p>
            <a:r>
              <a:rPr lang="es-ES" dirty="0"/>
              <a:t>Adición de una secuencia adicional</a:t>
            </a:r>
            <a:endParaRPr lang="es-AR" dirty="0"/>
          </a:p>
        </p:txBody>
      </p:sp>
      <p:pic>
        <p:nvPicPr>
          <p:cNvPr id="5" name="Content Placeholder 4" descr="Screenshot, GLOBE Data Entry. Continue to add sequence of measurements as necessary. Click on &quot;add sequence&quot;."/>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20764"/>
          <a:stretch/>
        </p:blipFill>
        <p:spPr>
          <a:xfrm>
            <a:off x="1587082" y="1864816"/>
            <a:ext cx="7032261" cy="3492275"/>
          </a:xfrm>
        </p:spPr>
      </p:pic>
      <p:sp>
        <p:nvSpPr>
          <p:cNvPr id="4" name="CuadroTexto 3"/>
          <p:cNvSpPr txBox="1"/>
          <p:nvPr/>
        </p:nvSpPr>
        <p:spPr>
          <a:xfrm>
            <a:off x="1690255" y="5344820"/>
            <a:ext cx="6696363" cy="492443"/>
          </a:xfrm>
          <a:prstGeom prst="rect">
            <a:avLst/>
          </a:prstGeom>
          <a:solidFill>
            <a:schemeClr val="bg1"/>
          </a:solidFill>
        </p:spPr>
        <p:txBody>
          <a:bodyPr wrap="square" lIns="0" tIns="0" rIns="0" bIns="0" rtlCol="0">
            <a:spAutoFit/>
          </a:bodyPr>
          <a:lstStyle/>
          <a:p>
            <a:r>
              <a:rPr lang="es-ES" sz="1600" dirty="0"/>
              <a:t>Para agregar la siguiente secuencia de horas de inicio y finalización para la misma medición de infiltración continua, haga clic en "agregar secuencia".</a:t>
            </a:r>
            <a:r>
              <a:rPr lang="es-AR" sz="1600" dirty="0" smtClean="0"/>
              <a:t> </a:t>
            </a:r>
            <a:endParaRPr lang="es-AR" sz="1600" dirty="0"/>
          </a:p>
        </p:txBody>
      </p:sp>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chemeClr val="bg1"/>
                </a:solidFill>
              </a:rPr>
              <a:t>G. 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575389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35</a:t>
            </a:fld>
            <a:endParaRPr lang="en-US" dirty="0"/>
          </a:p>
        </p:txBody>
      </p:sp>
      <p:sp>
        <p:nvSpPr>
          <p:cNvPr id="2" name="Title 1"/>
          <p:cNvSpPr>
            <a:spLocks noGrp="1"/>
          </p:cNvSpPr>
          <p:nvPr>
            <p:ph type="title"/>
          </p:nvPr>
        </p:nvSpPr>
        <p:spPr>
          <a:xfrm>
            <a:off x="1358262" y="734126"/>
            <a:ext cx="7886700" cy="1325563"/>
          </a:xfrm>
        </p:spPr>
        <p:txBody>
          <a:bodyPr/>
          <a:lstStyle/>
          <a:p>
            <a:r>
              <a:rPr lang="es-AR" dirty="0" smtClean="0"/>
              <a:t>Ejemplo de secuencia</a:t>
            </a:r>
            <a:endParaRPr lang="es-AR" dirty="0"/>
          </a:p>
        </p:txBody>
      </p:sp>
      <p:pic>
        <p:nvPicPr>
          <p:cNvPr id="4" name="Content Placeholder 3" descr="Screenshot of GLOBE Data Entry. For each data sequence, enter start and end time.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58262" y="1753917"/>
            <a:ext cx="7096190" cy="4863801"/>
          </a:xfrm>
        </p:spPr>
      </p:pic>
      <p:sp>
        <p:nvSpPr>
          <p:cNvPr id="7" name="CuadroTexto 6"/>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chemeClr val="bg1"/>
                </a:solidFill>
              </a:rPr>
              <a:t>G. 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851110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36</a:t>
            </a:fld>
            <a:endParaRPr lang="en-US" dirty="0"/>
          </a:p>
        </p:txBody>
      </p:sp>
      <p:sp>
        <p:nvSpPr>
          <p:cNvPr id="2" name="Title 1"/>
          <p:cNvSpPr>
            <a:spLocks noGrp="1"/>
          </p:cNvSpPr>
          <p:nvPr>
            <p:ph type="title"/>
          </p:nvPr>
        </p:nvSpPr>
        <p:spPr>
          <a:xfrm>
            <a:off x="1358262" y="734126"/>
            <a:ext cx="7886700" cy="1325563"/>
          </a:xfrm>
        </p:spPr>
        <p:txBody>
          <a:bodyPr/>
          <a:lstStyle/>
          <a:p>
            <a:r>
              <a:rPr lang="es-AR" dirty="0" smtClean="0"/>
              <a:t>Agregue comentarios y envíe sus datos</a:t>
            </a:r>
            <a:endParaRPr lang="es-AR" dirty="0"/>
          </a:p>
        </p:txBody>
      </p:sp>
      <p:pic>
        <p:nvPicPr>
          <p:cNvPr id="5" name="Content Placeholder 4" descr="Screenshot GLOBE data entry. Add  any metadata in the comments section. When you have entered your moisture data, click &quot;Send Data&quot;. "/>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4004" b="20487"/>
          <a:stretch/>
        </p:blipFill>
        <p:spPr>
          <a:xfrm>
            <a:off x="1751975" y="2604655"/>
            <a:ext cx="7130683" cy="2549236"/>
          </a:xfrm>
        </p:spPr>
      </p:pic>
      <p:sp>
        <p:nvSpPr>
          <p:cNvPr id="7" name="CuadroTexto 6"/>
          <p:cNvSpPr txBox="1"/>
          <p:nvPr/>
        </p:nvSpPr>
        <p:spPr>
          <a:xfrm>
            <a:off x="1854866" y="2326445"/>
            <a:ext cx="3197426" cy="276999"/>
          </a:xfrm>
          <a:prstGeom prst="rect">
            <a:avLst/>
          </a:prstGeom>
          <a:solidFill>
            <a:schemeClr val="bg1"/>
          </a:solidFill>
        </p:spPr>
        <p:txBody>
          <a:bodyPr wrap="square" lIns="0" tIns="0" rIns="0" bIns="0" rtlCol="0">
            <a:spAutoFit/>
          </a:bodyPr>
          <a:lstStyle/>
          <a:p>
            <a:r>
              <a:rPr lang="es-AR" dirty="0" smtClean="0"/>
              <a:t>Agregue cualquier metadato aquí</a:t>
            </a:r>
            <a:endParaRPr lang="es-AR" dirty="0"/>
          </a:p>
        </p:txBody>
      </p:sp>
      <p:sp>
        <p:nvSpPr>
          <p:cNvPr id="8" name="CuadroTexto 7"/>
          <p:cNvSpPr txBox="1"/>
          <p:nvPr/>
        </p:nvSpPr>
        <p:spPr>
          <a:xfrm>
            <a:off x="1854865" y="5166719"/>
            <a:ext cx="5940625" cy="553998"/>
          </a:xfrm>
          <a:prstGeom prst="rect">
            <a:avLst/>
          </a:prstGeom>
          <a:solidFill>
            <a:schemeClr val="bg1"/>
          </a:solidFill>
        </p:spPr>
        <p:txBody>
          <a:bodyPr wrap="square" lIns="0" tIns="0" rIns="0" bIns="0" rtlCol="0">
            <a:spAutoFit/>
          </a:bodyPr>
          <a:lstStyle/>
          <a:p>
            <a:r>
              <a:rPr lang="es-AR" dirty="0" smtClean="0"/>
              <a:t>Cuando haya ingresado sus datos de humedad del suelo, haga clic en “enviar datos”.</a:t>
            </a:r>
            <a:endParaRPr lang="es-AR" dirty="0"/>
          </a:p>
        </p:txBody>
      </p:sp>
      <p:sp>
        <p:nvSpPr>
          <p:cNvPr id="10" name="CuadroTexto 9"/>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chemeClr val="bg1"/>
                </a:solidFill>
              </a:rPr>
              <a:t>G. 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807632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37</a:t>
            </a:fld>
            <a:endParaRPr lang="en-US" dirty="0"/>
          </a:p>
        </p:txBody>
      </p:sp>
      <p:sp>
        <p:nvSpPr>
          <p:cNvPr id="2" name="Title 1"/>
          <p:cNvSpPr>
            <a:spLocks noGrp="1"/>
          </p:cNvSpPr>
          <p:nvPr>
            <p:ph type="title"/>
          </p:nvPr>
        </p:nvSpPr>
        <p:spPr>
          <a:xfrm>
            <a:off x="1358262" y="734126"/>
            <a:ext cx="7886700" cy="1325563"/>
          </a:xfrm>
        </p:spPr>
        <p:txBody>
          <a:bodyPr/>
          <a:lstStyle/>
          <a:p>
            <a:r>
              <a:rPr lang="es-AR" dirty="0" smtClean="0"/>
              <a:t>Respuesta del sistema de datos</a:t>
            </a:r>
            <a:endParaRPr lang="es-AR" dirty="0"/>
          </a:p>
        </p:txBody>
      </p:sp>
      <p:pic>
        <p:nvPicPr>
          <p:cNvPr id="10" name="Content Placeholder 9" descr="Screenshot, GLOBE Data entry. If you data are within the appropriate ranges for soil infiltration, you will get a smiley face and message, &quot;observation created successfully&quot;.  If there are errors, you get a message with the numbers of errors and a frowny face.  If data are not within the accepted range, contact GLOBE Community Support.">
            <a:extLst>
              <a:ext uri="{FF2B5EF4-FFF2-40B4-BE49-F238E27FC236}">
                <a16:creationId xmlns:a16="http://schemas.microsoft.com/office/drawing/2014/main" id="{6C6D868B-C312-4486-857D-E90C18761933}"/>
              </a:ext>
            </a:extLst>
          </p:cNvPr>
          <p:cNvPicPr>
            <a:picLocks noGrp="1" noChangeAspect="1"/>
          </p:cNvPicPr>
          <p:nvPr>
            <p:ph sz="half" idx="1"/>
          </p:nvPr>
        </p:nvPicPr>
        <p:blipFill rotWithShape="1">
          <a:blip r:embed="rId2"/>
          <a:srcRect t="24009" b="59655"/>
          <a:stretch/>
        </p:blipFill>
        <p:spPr>
          <a:xfrm>
            <a:off x="1714500" y="2835564"/>
            <a:ext cx="6535420" cy="655781"/>
          </a:xfrm>
        </p:spPr>
      </p:pic>
      <p:sp>
        <p:nvSpPr>
          <p:cNvPr id="8" name="CuadroTexto 7"/>
          <p:cNvSpPr txBox="1"/>
          <p:nvPr/>
        </p:nvSpPr>
        <p:spPr>
          <a:xfrm>
            <a:off x="2163245" y="2391571"/>
            <a:ext cx="6032988" cy="276999"/>
          </a:xfrm>
          <a:prstGeom prst="rect">
            <a:avLst/>
          </a:prstGeom>
          <a:solidFill>
            <a:schemeClr val="bg1"/>
          </a:solidFill>
        </p:spPr>
        <p:txBody>
          <a:bodyPr wrap="square" lIns="0" tIns="0" rIns="0" bIns="0" rtlCol="0">
            <a:spAutoFit/>
          </a:bodyPr>
          <a:lstStyle/>
          <a:p>
            <a:r>
              <a:rPr lang="es-AR" dirty="0" smtClean="0"/>
              <a:t>Si sus datos son aceptados, verá la imagen a continuación</a:t>
            </a:r>
            <a:endParaRPr lang="es-AR" dirty="0"/>
          </a:p>
        </p:txBody>
      </p:sp>
      <p:sp>
        <p:nvSpPr>
          <p:cNvPr id="12" name="CuadroTexto 11"/>
          <p:cNvSpPr txBox="1"/>
          <p:nvPr/>
        </p:nvSpPr>
        <p:spPr>
          <a:xfrm>
            <a:off x="2216932" y="5059960"/>
            <a:ext cx="6032988" cy="276999"/>
          </a:xfrm>
          <a:prstGeom prst="rect">
            <a:avLst/>
          </a:prstGeom>
          <a:solidFill>
            <a:schemeClr val="bg1"/>
          </a:solidFill>
        </p:spPr>
        <p:txBody>
          <a:bodyPr wrap="square" lIns="0" tIns="0" rIns="0" bIns="0" rtlCol="0">
            <a:spAutoFit/>
          </a:bodyPr>
          <a:lstStyle/>
          <a:p>
            <a:r>
              <a:rPr lang="es-ES" dirty="0"/>
              <a:t>Resuelva los errores que la página detalla y envíe sus datos.</a:t>
            </a:r>
            <a:endParaRPr lang="es-AR" dirty="0"/>
          </a:p>
        </p:txBody>
      </p:sp>
      <p:sp>
        <p:nvSpPr>
          <p:cNvPr id="13" name="CuadroTexto 12"/>
          <p:cNvSpPr txBox="1"/>
          <p:nvPr/>
        </p:nvSpPr>
        <p:spPr>
          <a:xfrm>
            <a:off x="1965716" y="3656516"/>
            <a:ext cx="6032988" cy="553998"/>
          </a:xfrm>
          <a:prstGeom prst="rect">
            <a:avLst/>
          </a:prstGeom>
          <a:solidFill>
            <a:schemeClr val="bg1"/>
          </a:solidFill>
        </p:spPr>
        <p:txBody>
          <a:bodyPr wrap="square" lIns="0" tIns="0" rIns="0" bIns="0" rtlCol="0">
            <a:spAutoFit/>
          </a:bodyPr>
          <a:lstStyle/>
          <a:p>
            <a:r>
              <a:rPr lang="es-ES" dirty="0"/>
              <a:t>Si sus datos no están dentro del rango apropiado o tienen otros problemas, verá lo siguiente.</a:t>
            </a:r>
            <a:endParaRPr lang="es-AR" dirty="0"/>
          </a:p>
        </p:txBody>
      </p:sp>
      <p:pic>
        <p:nvPicPr>
          <p:cNvPr id="14" name="Content Placeholder 9" descr="Screenshot, GLOBE Data entry. If you data are within the appropriate ranges for soil infiltration, you will get a smiley face and message, &quot;observation created successfully&quot;.  If there are errors, you get a message with the numbers of errors and a frowny face.  If data are not within the accepted range, contact GLOBE Community Support.">
            <a:extLst>
              <a:ext uri="{FF2B5EF4-FFF2-40B4-BE49-F238E27FC236}">
                <a16:creationId xmlns:a16="http://schemas.microsoft.com/office/drawing/2014/main" id="{6C6D868B-C312-4486-857D-E90C18761933}"/>
              </a:ext>
            </a:extLst>
          </p:cNvPr>
          <p:cNvPicPr>
            <a:picLocks noGrp="1" noChangeAspect="1"/>
          </p:cNvPicPr>
          <p:nvPr>
            <p:ph sz="half" idx="1"/>
          </p:nvPr>
        </p:nvPicPr>
        <p:blipFill rotWithShape="1">
          <a:blip r:embed="rId2"/>
          <a:srcRect t="59788" b="19963"/>
          <a:stretch/>
        </p:blipFill>
        <p:spPr>
          <a:xfrm>
            <a:off x="1714500" y="4204682"/>
            <a:ext cx="6535420" cy="812800"/>
          </a:xfrm>
        </p:spPr>
      </p:pic>
      <p:sp>
        <p:nvSpPr>
          <p:cNvPr id="15" name="CuadroTexto 14"/>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chemeClr val="bg1"/>
                </a:solidFill>
              </a:rPr>
              <a:t>G. 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2056634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38</a:t>
            </a:fld>
            <a:endParaRPr lang="en-US" dirty="0"/>
          </a:p>
        </p:txBody>
      </p:sp>
      <p:sp>
        <p:nvSpPr>
          <p:cNvPr id="2" name="Title 1"/>
          <p:cNvSpPr>
            <a:spLocks noGrp="1"/>
          </p:cNvSpPr>
          <p:nvPr>
            <p:ph type="title"/>
          </p:nvPr>
        </p:nvSpPr>
        <p:spPr/>
        <p:txBody>
          <a:bodyPr/>
          <a:lstStyle/>
          <a:p>
            <a:r>
              <a:rPr lang="es-AR" dirty="0" smtClean="0"/>
              <a:t>Visualizar los datos -1</a:t>
            </a:r>
            <a:br>
              <a:rPr lang="es-AR" dirty="0" smtClean="0"/>
            </a:br>
            <a:endParaRPr lang="es-AR" dirty="0"/>
          </a:p>
        </p:txBody>
      </p:sp>
      <p:sp>
        <p:nvSpPr>
          <p:cNvPr id="3" name="Content Placeholder 2"/>
          <p:cNvSpPr>
            <a:spLocks noGrp="1"/>
          </p:cNvSpPr>
          <p:nvPr>
            <p:ph sz="half" idx="1"/>
          </p:nvPr>
        </p:nvSpPr>
        <p:spPr>
          <a:xfrm>
            <a:off x="1232251" y="1829705"/>
            <a:ext cx="7676838" cy="688643"/>
          </a:xfrm>
        </p:spPr>
        <p:txBody>
          <a:bodyPr>
            <a:normAutofit fontScale="92500" lnSpcReduction="20000"/>
          </a:bodyPr>
          <a:lstStyle/>
          <a:p>
            <a:r>
              <a:rPr lang="es-ES" dirty="0"/>
              <a:t>Actualmente, los datos de infiltración del suelo no están disponibles en el Sistema de Visualización GLOBE. Sin embargo, los datos de humedad del suelo están disponibles y se muestran a continuación.</a:t>
            </a:r>
            <a:endParaRPr lang="es-AR" dirty="0"/>
          </a:p>
        </p:txBody>
      </p:sp>
      <p:pic>
        <p:nvPicPr>
          <p:cNvPr id="5" name="Content Placeholder 4" descr="Screenshot, Map interface, GLOBE Visualization System. Select the appropriate data layer, and &quot;add&quot;.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46302" y="2614916"/>
            <a:ext cx="6079850" cy="3126356"/>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rgbClr val="462920"/>
                </a:solidFill>
              </a:rPr>
              <a:t>G. Reportar sus datos a GLOBE</a:t>
            </a:r>
          </a:p>
          <a:p>
            <a:pPr>
              <a:spcAft>
                <a:spcPts val="600"/>
              </a:spcAft>
            </a:pPr>
            <a:r>
              <a:rPr lang="es-AR" sz="1300" b="1" dirty="0">
                <a:solidFill>
                  <a:schemeClr val="bg1"/>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25723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39</a:t>
            </a:fld>
            <a:endParaRPr lang="en-US" dirty="0"/>
          </a:p>
        </p:txBody>
      </p:sp>
      <p:sp>
        <p:nvSpPr>
          <p:cNvPr id="2" name="Title 1"/>
          <p:cNvSpPr>
            <a:spLocks noGrp="1"/>
          </p:cNvSpPr>
          <p:nvPr>
            <p:ph type="title"/>
          </p:nvPr>
        </p:nvSpPr>
        <p:spPr/>
        <p:txBody>
          <a:bodyPr/>
          <a:lstStyle/>
          <a:p>
            <a:r>
              <a:rPr lang="es-AR" dirty="0" smtClean="0"/>
              <a:t>Visualizar los datos-2</a:t>
            </a:r>
            <a:br>
              <a:rPr lang="es-AR" dirty="0" smtClean="0"/>
            </a:br>
            <a:endParaRPr lang="es-AR" dirty="0"/>
          </a:p>
        </p:txBody>
      </p:sp>
      <p:sp>
        <p:nvSpPr>
          <p:cNvPr id="3" name="Content Placeholder 2"/>
          <p:cNvSpPr>
            <a:spLocks noGrp="1"/>
          </p:cNvSpPr>
          <p:nvPr>
            <p:ph sz="half" idx="1"/>
          </p:nvPr>
        </p:nvSpPr>
        <p:spPr>
          <a:xfrm>
            <a:off x="1232251" y="1829705"/>
            <a:ext cx="7676838" cy="688643"/>
          </a:xfrm>
        </p:spPr>
        <p:txBody>
          <a:bodyPr>
            <a:normAutofit fontScale="92500" lnSpcReduction="20000"/>
          </a:bodyPr>
          <a:lstStyle/>
          <a:p>
            <a:r>
              <a:rPr lang="es-ES" dirty="0"/>
              <a:t>Actualmente, los datos de infiltración del suelo no están disponibles en el Sistema de Visualización GLOBE. Sin embargo, los datos de humedad del suelo están disponibles y se muestran a continuación.</a:t>
            </a:r>
            <a:endParaRPr lang="es-AR" dirty="0"/>
          </a:p>
        </p:txBody>
      </p:sp>
      <p:pic>
        <p:nvPicPr>
          <p:cNvPr id="7" name="Content Placeholder 6" descr="Screenshot, Map interface, GLOBE Visualization System. Enter the date or range of dates of interest and you will see icons where data have been submitted.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91077" y="2598083"/>
            <a:ext cx="6587770" cy="3591379"/>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rgbClr val="462920"/>
                </a:solidFill>
              </a:rPr>
              <a:t>G. Reportar sus datos a GLOBE</a:t>
            </a:r>
          </a:p>
          <a:p>
            <a:pPr>
              <a:spcAft>
                <a:spcPts val="600"/>
              </a:spcAft>
            </a:pPr>
            <a:r>
              <a:rPr lang="es-AR" sz="1300" b="1" dirty="0">
                <a:solidFill>
                  <a:schemeClr val="bg1"/>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8771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4</a:t>
            </a:fld>
            <a:endParaRPr lang="en-US" dirty="0"/>
          </a:p>
        </p:txBody>
      </p:sp>
      <p:sp>
        <p:nvSpPr>
          <p:cNvPr id="2" name="Title 1"/>
          <p:cNvSpPr>
            <a:spLocks noGrp="1"/>
          </p:cNvSpPr>
          <p:nvPr>
            <p:ph type="title"/>
          </p:nvPr>
        </p:nvSpPr>
        <p:spPr>
          <a:xfrm>
            <a:off x="1435749" y="1086251"/>
            <a:ext cx="7578942" cy="800702"/>
          </a:xfrm>
        </p:spPr>
        <p:txBody>
          <a:bodyPr>
            <a:normAutofit/>
          </a:bodyPr>
          <a:lstStyle/>
          <a:p>
            <a:r>
              <a:rPr lang="es-AR" sz="2800" b="1" dirty="0" smtClean="0">
                <a:latin typeface="+mn-lt"/>
              </a:rPr>
              <a:t>El rol de la humedad del suelo en el ambiente</a:t>
            </a:r>
            <a:endParaRPr lang="es-AR" sz="2800" b="1" dirty="0">
              <a:latin typeface="+mn-lt"/>
            </a:endParaRPr>
          </a:p>
        </p:txBody>
      </p:sp>
      <p:sp>
        <p:nvSpPr>
          <p:cNvPr id="3" name="Content Placeholder 2"/>
          <p:cNvSpPr>
            <a:spLocks noGrp="1"/>
          </p:cNvSpPr>
          <p:nvPr>
            <p:ph sz="half" idx="1"/>
          </p:nvPr>
        </p:nvSpPr>
        <p:spPr>
          <a:xfrm>
            <a:off x="1492899" y="1886952"/>
            <a:ext cx="7396268" cy="4351338"/>
          </a:xfrm>
        </p:spPr>
        <p:txBody>
          <a:bodyPr>
            <a:normAutofit/>
          </a:bodyPr>
          <a:lstStyle/>
          <a:p>
            <a:pPr marL="285750" indent="-285750">
              <a:buFont typeface="Arial" charset="0"/>
              <a:buChar char="•"/>
            </a:pPr>
            <a:r>
              <a:rPr lang="es-ES" altLang="en-US" dirty="0">
                <a:solidFill>
                  <a:srgbClr val="000000"/>
                </a:solidFill>
              </a:rPr>
              <a:t>El suelo actúa como una esponja esparcida por la superficie terrestre. Absorbe la lluvia y el deshielo, frena la escorrentía y ayuda a controlar las inundaciones.</a:t>
            </a:r>
          </a:p>
          <a:p>
            <a:pPr marL="285750" indent="-285750">
              <a:buFont typeface="Arial" charset="0"/>
              <a:buChar char="•"/>
            </a:pPr>
            <a:r>
              <a:rPr lang="es-ES" altLang="en-US" dirty="0">
                <a:solidFill>
                  <a:srgbClr val="000000"/>
                </a:solidFill>
              </a:rPr>
              <a:t>El agua absorbida se mantiene en la superficie de las partículas del suelo y en los espacios porosos entre las partículas. Esta agua está disponible para el uso de las plantas.</a:t>
            </a:r>
          </a:p>
          <a:p>
            <a:pPr marL="285750" indent="-285750">
              <a:buFont typeface="Arial" charset="0"/>
              <a:buChar char="•"/>
            </a:pPr>
            <a:r>
              <a:rPr lang="es-ES" altLang="en-US" dirty="0">
                <a:solidFill>
                  <a:srgbClr val="000000"/>
                </a:solidFill>
              </a:rPr>
              <a:t>Parte de esta agua se vuelve a evaporar en el aire; parte de esta agua es transpirada por las plantas; </a:t>
            </a:r>
            <a:r>
              <a:rPr lang="es-ES" altLang="en-US" dirty="0" smtClean="0">
                <a:solidFill>
                  <a:srgbClr val="000000"/>
                </a:solidFill>
              </a:rPr>
              <a:t>una parte drena </a:t>
            </a:r>
            <a:r>
              <a:rPr lang="es-ES" altLang="en-US" dirty="0">
                <a:solidFill>
                  <a:srgbClr val="000000"/>
                </a:solidFill>
              </a:rPr>
              <a:t>a través del suelo hacia las aguas subterráneas.</a:t>
            </a:r>
          </a:p>
          <a:p>
            <a:pPr marL="285750" indent="-285750">
              <a:buFont typeface="Arial" charset="0"/>
              <a:buChar char="•"/>
            </a:pPr>
            <a:r>
              <a:rPr lang="es-ES" altLang="en-US" dirty="0">
                <a:solidFill>
                  <a:srgbClr val="000000"/>
                </a:solidFill>
              </a:rPr>
              <a:t>La tasa de infiltración de agua en el suelo cambia dependiendo del nivel de saturación del suelo. El agua que no se almacena en el suelo se evapora o se convierte en escorrentía y puede acumularse en la superficie por un tiempo. Es posible determinar qué tan propensa a inundaciones es un área, en función de la tasa de infiltración del suelo.</a:t>
            </a:r>
            <a:endParaRPr lang="es-AR" altLang="en-US" dirty="0">
              <a:solidFill>
                <a:srgbClr val="000000"/>
              </a:solidFill>
            </a:endParaRPr>
          </a:p>
        </p:txBody>
      </p:sp>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smtClean="0">
                <a:solidFill>
                  <a:schemeClr val="bg1"/>
                </a:solidFill>
              </a:rPr>
              <a:t>A. ¿Por qué </a:t>
            </a:r>
            <a:r>
              <a:rPr lang="es-AR" sz="1300" b="1" dirty="0" smtClean="0">
                <a:solidFill>
                  <a:schemeClr val="bg1"/>
                </a:solidFill>
              </a:rPr>
              <a:t>medir la infiltración?</a:t>
            </a:r>
            <a:endParaRPr lang="es-AR" sz="1300" b="1" dirty="0" smtClean="0">
              <a:solidFill>
                <a:schemeClr val="bg1"/>
              </a:solidFill>
            </a:endParaRPr>
          </a:p>
          <a:p>
            <a:pPr>
              <a:spcAft>
                <a:spcPts val="600"/>
              </a:spcAft>
            </a:pPr>
            <a:r>
              <a:rPr lang="es-AR" sz="1300" b="1" dirty="0" smtClean="0">
                <a:solidFill>
                  <a:srgbClr val="462920"/>
                </a:solidFill>
              </a:rPr>
              <a:t>B</a:t>
            </a:r>
            <a:r>
              <a:rPr lang="es-AR" sz="1300" b="1" dirty="0" smtClean="0">
                <a:solidFill>
                  <a:srgbClr val="462920"/>
                </a:solidFill>
              </a:rPr>
              <a:t>. </a:t>
            </a:r>
            <a:r>
              <a:rPr lang="es-AR" sz="1300" b="1" dirty="0" smtClean="0">
                <a:solidFill>
                  <a:srgbClr val="462920"/>
                </a:solidFill>
              </a:rPr>
              <a:t>Propiedades del suelo afectando la infiltración</a:t>
            </a:r>
            <a:endParaRPr lang="es-AR" sz="1300" b="1" dirty="0">
              <a:solidFill>
                <a:srgbClr val="462920"/>
              </a:solidFill>
            </a:endParaRPr>
          </a:p>
          <a:p>
            <a:pPr>
              <a:spcAft>
                <a:spcPts val="600"/>
              </a:spcAft>
            </a:pPr>
            <a:r>
              <a:rPr lang="es-AR" sz="1300" b="1" dirty="0" smtClean="0">
                <a:solidFill>
                  <a:srgbClr val="462920"/>
                </a:solidFill>
              </a:rPr>
              <a:t>C. </a:t>
            </a:r>
            <a:r>
              <a:rPr lang="es-AR" sz="1300" b="1" dirty="0" smtClean="0">
                <a:solidFill>
                  <a:srgbClr val="462920"/>
                </a:solidFill>
              </a:rPr>
              <a:t>Cuándo y dónde medir</a:t>
            </a:r>
            <a:endParaRPr lang="es-AR" sz="1300" b="1" dirty="0">
              <a:solidFill>
                <a:srgbClr val="462920"/>
              </a:solidFill>
            </a:endParaRPr>
          </a:p>
          <a:p>
            <a:pPr>
              <a:spcAft>
                <a:spcPts val="600"/>
              </a:spcAft>
            </a:pPr>
            <a:r>
              <a:rPr lang="es-AR" sz="1300" b="1" dirty="0" smtClean="0">
                <a:solidFill>
                  <a:srgbClr val="462920"/>
                </a:solidFill>
              </a:rPr>
              <a:t>D. </a:t>
            </a:r>
            <a:r>
              <a:rPr lang="es-AR" sz="1300" b="1" dirty="0" smtClean="0">
                <a:solidFill>
                  <a:srgbClr val="462920"/>
                </a:solidFill>
              </a:rPr>
              <a:t>Equipamiento requerido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Pr</a:t>
            </a:r>
            <a:r>
              <a:rPr lang="es-ES" sz="1300" b="1" dirty="0" err="1" smtClean="0">
                <a:solidFill>
                  <a:srgbClr val="462920"/>
                </a:solidFill>
              </a:rPr>
              <a:t>eparación</a:t>
            </a:r>
            <a:r>
              <a:rPr lang="es-ES" sz="1300" b="1" dirty="0" smtClean="0">
                <a:solidFill>
                  <a:srgbClr val="462920"/>
                </a:solidFill>
              </a:rPr>
              <a:t> </a:t>
            </a:r>
            <a:r>
              <a:rPr lang="es-ES" sz="1300" b="1" dirty="0">
                <a:solidFill>
                  <a:srgbClr val="462920"/>
                </a:solidFill>
              </a:rPr>
              <a:t>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smtClean="0">
                <a:solidFill>
                  <a:srgbClr val="462920"/>
                </a:solidFill>
              </a:rPr>
              <a:t>F. </a:t>
            </a:r>
            <a:r>
              <a:rPr lang="es-ES" sz="1300" b="1" dirty="0" smtClean="0">
                <a:solidFill>
                  <a:srgbClr val="462920"/>
                </a:solidFill>
              </a:rPr>
              <a:t>M</a:t>
            </a:r>
            <a:r>
              <a:rPr lang="es-ES" sz="1300" b="1" dirty="0" smtClean="0">
                <a:solidFill>
                  <a:srgbClr val="462920"/>
                </a:solidFill>
              </a:rPr>
              <a:t>edir </a:t>
            </a:r>
            <a:r>
              <a:rPr lang="es-ES" sz="1300" b="1" dirty="0">
                <a:solidFill>
                  <a:srgbClr val="462920"/>
                </a:solidFill>
              </a:rPr>
              <a:t>las tasas de infiltración</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66798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40</a:t>
            </a:fld>
            <a:endParaRPr lang="en-US" dirty="0"/>
          </a:p>
        </p:txBody>
      </p:sp>
      <p:sp>
        <p:nvSpPr>
          <p:cNvPr id="2" name="Title 1"/>
          <p:cNvSpPr>
            <a:spLocks noGrp="1"/>
          </p:cNvSpPr>
          <p:nvPr>
            <p:ph type="title"/>
          </p:nvPr>
        </p:nvSpPr>
        <p:spPr/>
        <p:txBody>
          <a:bodyPr/>
          <a:lstStyle/>
          <a:p>
            <a:r>
              <a:rPr lang="es-AR" dirty="0" smtClean="0"/>
              <a:t>Visualizar los datos - 3</a:t>
            </a:r>
            <a:br>
              <a:rPr lang="es-AR" dirty="0" smtClean="0"/>
            </a:br>
            <a:endParaRPr lang="es-AR" dirty="0"/>
          </a:p>
        </p:txBody>
      </p:sp>
      <p:sp>
        <p:nvSpPr>
          <p:cNvPr id="3" name="Content Placeholder 2"/>
          <p:cNvSpPr>
            <a:spLocks noGrp="1"/>
          </p:cNvSpPr>
          <p:nvPr>
            <p:ph sz="half" idx="1"/>
          </p:nvPr>
        </p:nvSpPr>
        <p:spPr>
          <a:xfrm>
            <a:off x="1232251" y="1829705"/>
            <a:ext cx="7676838" cy="688643"/>
          </a:xfrm>
        </p:spPr>
        <p:txBody>
          <a:bodyPr>
            <a:normAutofit fontScale="92500" lnSpcReduction="20000"/>
          </a:bodyPr>
          <a:lstStyle/>
          <a:p>
            <a:r>
              <a:rPr lang="es-ES" dirty="0"/>
              <a:t>Actualmente, los datos de infiltración del suelo no están disponibles en el Sistema de Visualización GLOBE. Sin embargo, los datos de humedad del suelo están disponibles y se muestran a continuación como ejemplo.</a:t>
            </a:r>
            <a:endParaRPr lang="es-AR" dirty="0"/>
          </a:p>
        </p:txBody>
      </p:sp>
      <p:pic>
        <p:nvPicPr>
          <p:cNvPr id="5" name="Content Placeholder 4" descr="Screenshot, Map interface, GLOBE Visualization System. Click on an  icon where data have been submitted and you will obtain data from this locati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76360" y="2611959"/>
            <a:ext cx="6388620" cy="3721071"/>
          </a:xfrm>
        </p:spPr>
      </p:pic>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rgbClr val="462920"/>
                </a:solidFill>
              </a:rPr>
              <a:t>G. Reportar sus datos a GLOBE</a:t>
            </a:r>
          </a:p>
          <a:p>
            <a:pPr>
              <a:spcAft>
                <a:spcPts val="600"/>
              </a:spcAft>
            </a:pPr>
            <a:r>
              <a:rPr lang="es-AR" sz="1300" b="1" dirty="0">
                <a:solidFill>
                  <a:schemeClr val="bg1"/>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006222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41</a:t>
            </a:fld>
            <a:endParaRPr lang="en-US" dirty="0"/>
          </a:p>
        </p:txBody>
      </p:sp>
      <p:sp>
        <p:nvSpPr>
          <p:cNvPr id="2" name="Title 1"/>
          <p:cNvSpPr>
            <a:spLocks noGrp="1"/>
          </p:cNvSpPr>
          <p:nvPr>
            <p:ph type="title"/>
          </p:nvPr>
        </p:nvSpPr>
        <p:spPr>
          <a:xfrm>
            <a:off x="1297058" y="576396"/>
            <a:ext cx="7886700" cy="1325563"/>
          </a:xfrm>
        </p:spPr>
        <p:txBody>
          <a:bodyPr/>
          <a:lstStyle/>
          <a:p>
            <a:r>
              <a:rPr lang="es-AR" dirty="0" smtClean="0"/>
              <a:t>Mirando los datos</a:t>
            </a:r>
            <a:endParaRPr lang="es-AR" dirty="0"/>
          </a:p>
        </p:txBody>
      </p:sp>
      <p:sp>
        <p:nvSpPr>
          <p:cNvPr id="6" name="Content Placeholder 5"/>
          <p:cNvSpPr>
            <a:spLocks noGrp="1"/>
          </p:cNvSpPr>
          <p:nvPr>
            <p:ph sz="half" idx="1"/>
          </p:nvPr>
        </p:nvSpPr>
        <p:spPr>
          <a:xfrm>
            <a:off x="1497143" y="1737425"/>
            <a:ext cx="3464601" cy="4351338"/>
          </a:xfrm>
        </p:spPr>
        <p:txBody>
          <a:bodyPr>
            <a:normAutofit fontScale="85000" lnSpcReduction="20000"/>
          </a:bodyPr>
          <a:lstStyle/>
          <a:p>
            <a:r>
              <a:rPr lang="es-ES" dirty="0"/>
              <a:t>La tasa de infiltración se determina dividiendo la distancia que el nivel del agua disminuye por el tiempo requerido para esta disminución. Para las mediciones GLOBE, esto es igual al ancho de la banda de referencia en el </a:t>
            </a:r>
            <a:r>
              <a:rPr lang="es-ES" dirty="0" err="1"/>
              <a:t>infiltrómetro</a:t>
            </a:r>
            <a:r>
              <a:rPr lang="es-ES" dirty="0"/>
              <a:t> dividido por la diferencia entre las horas de inicio y finalización de un intervalo.</a:t>
            </a:r>
          </a:p>
          <a:p>
            <a:r>
              <a:rPr lang="es-ES" dirty="0"/>
              <a:t>La hoja de datos de infiltración se puede utilizar para registrar y ayudar a calcular los valores necesarios para trazar los resultados de las mediciones. El caudal para cada intervalo de tiempo es el valor promedio durante un intervalo. El caudal debe representarse en el punto medio de los intervalos de tiempo.</a:t>
            </a:r>
          </a:p>
          <a:p>
            <a:r>
              <a:rPr lang="es-ES" dirty="0"/>
              <a:t>La infiltración debería disminuir con el tiempo y es importante realizar un seguimiento del tiempo acumulado desde que se vertió agua por primera vez en el anillo interior. La tabla y el gráfico a continuación muestran cómo calcular las tasas de infiltración y trazarlas en un gráfico.</a:t>
            </a:r>
            <a:endParaRPr lang="es-AR" dirty="0"/>
          </a:p>
        </p:txBody>
      </p:sp>
      <p:pic>
        <p:nvPicPr>
          <p:cNvPr id="10" name="Content Placeholder 9" descr="Graph of soil infiltration. The rate of soil infiltration decreased exponentially as time passed in this example, wth no further soil infiltrtion after 37 minute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61829" y="1737425"/>
            <a:ext cx="3505200" cy="3149600"/>
          </a:xfrm>
        </p:spPr>
      </p:pic>
      <p:sp>
        <p:nvSpPr>
          <p:cNvPr id="8" name="CuadroTexto 7"/>
          <p:cNvSpPr txBox="1"/>
          <p:nvPr/>
        </p:nvSpPr>
        <p:spPr>
          <a:xfrm>
            <a:off x="0" y="1129210"/>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rgbClr val="462920"/>
                </a:solidFill>
              </a:rPr>
              <a:t>G. Reportar sus datos a GLOBE</a:t>
            </a:r>
          </a:p>
          <a:p>
            <a:pPr>
              <a:spcAft>
                <a:spcPts val="600"/>
              </a:spcAft>
            </a:pPr>
            <a:r>
              <a:rPr lang="es-AR" sz="1300" b="1" dirty="0">
                <a:solidFill>
                  <a:schemeClr val="bg1"/>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351919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42</a:t>
            </a:fld>
            <a:endParaRPr lang="en-US" dirty="0"/>
          </a:p>
        </p:txBody>
      </p:sp>
      <p:sp>
        <p:nvSpPr>
          <p:cNvPr id="2" name="Title 1"/>
          <p:cNvSpPr>
            <a:spLocks noGrp="1"/>
          </p:cNvSpPr>
          <p:nvPr>
            <p:ph type="title"/>
          </p:nvPr>
        </p:nvSpPr>
        <p:spPr>
          <a:xfrm>
            <a:off x="1404937" y="718047"/>
            <a:ext cx="7886700" cy="1325563"/>
          </a:xfrm>
        </p:spPr>
        <p:txBody>
          <a:bodyPr>
            <a:normAutofit/>
          </a:bodyPr>
          <a:lstStyle/>
          <a:p>
            <a:r>
              <a:rPr lang="es-AR" altLang="en-US" sz="3200" dirty="0" smtClean="0">
                <a:solidFill>
                  <a:srgbClr val="000000"/>
                </a:solidFill>
              </a:rPr>
              <a:t>Los suelos del planeta tierra</a:t>
            </a:r>
            <a:endParaRPr lang="es-AR" sz="3200" dirty="0"/>
          </a:p>
        </p:txBody>
      </p:sp>
      <p:sp>
        <p:nvSpPr>
          <p:cNvPr id="3" name="Content Placeholder 2"/>
          <p:cNvSpPr>
            <a:spLocks noGrp="1"/>
          </p:cNvSpPr>
          <p:nvPr>
            <p:ph sz="half" idx="1"/>
          </p:nvPr>
        </p:nvSpPr>
        <p:spPr>
          <a:xfrm>
            <a:off x="1404936" y="1822450"/>
            <a:ext cx="4716917" cy="4349750"/>
          </a:xfrm>
        </p:spPr>
        <p:txBody>
          <a:bodyPr>
            <a:normAutofit/>
          </a:bodyPr>
          <a:lstStyle/>
          <a:p>
            <a:r>
              <a:rPr lang="es-ES" altLang="en-US" dirty="0">
                <a:solidFill>
                  <a:srgbClr val="000000"/>
                </a:solidFill>
              </a:rPr>
              <a:t>Al estudiar el suelo en su área y reportar estos datos a GLOBE, hará una contribución invaluable a nuestro conocimiento del planeta Tierra.</a:t>
            </a:r>
          </a:p>
          <a:p>
            <a:endParaRPr lang="es-ES" altLang="en-US" dirty="0">
              <a:solidFill>
                <a:srgbClr val="000000"/>
              </a:solidFill>
            </a:endParaRPr>
          </a:p>
          <a:p>
            <a:r>
              <a:rPr lang="es-ES" altLang="en-US" dirty="0">
                <a:solidFill>
                  <a:srgbClr val="000000"/>
                </a:solidFill>
              </a:rPr>
              <a:t>Cuando tome las medidas del suelo, recuerde que es probable que usted sea el único que estudiará su suelo específico. Para gran parte de esta información crítica, no existe otra forma de estudiar el suelo en su comunidad. Su contribución a la ciencia será importante y única.</a:t>
            </a:r>
            <a:endParaRPr lang="es-AR" altLang="en-US" dirty="0">
              <a:solidFill>
                <a:srgbClr val="000000"/>
              </a:solidFill>
            </a:endParaRPr>
          </a:p>
        </p:txBody>
      </p:sp>
      <p:pic>
        <p:nvPicPr>
          <p:cNvPr id="5" name="Content Placeholder 4" descr="Photo image of a soil profile. Taken together, the different profiles in this presentation show how very different soils can be, because of differences in the soil formation factors at any one location.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9491" y="1420142"/>
            <a:ext cx="2376572" cy="5155953"/>
          </a:xfrm>
        </p:spPr>
      </p:pic>
      <p:sp>
        <p:nvSpPr>
          <p:cNvPr id="12" name="CuadroTexto 11"/>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rgbClr val="462920"/>
                </a:solidFill>
              </a:rPr>
              <a:t>G. Reportar sus datos a GLOBE</a:t>
            </a:r>
          </a:p>
          <a:p>
            <a:pPr>
              <a:spcAft>
                <a:spcPts val="600"/>
              </a:spcAft>
            </a:pPr>
            <a:r>
              <a:rPr lang="es-AR" sz="1300" b="1" dirty="0">
                <a:solidFill>
                  <a:srgbClr val="462920"/>
                </a:solidFill>
              </a:rPr>
              <a:t>H. Visualización de datos</a:t>
            </a:r>
          </a:p>
          <a:p>
            <a:pPr>
              <a:spcAft>
                <a:spcPts val="600"/>
              </a:spcAft>
            </a:pPr>
            <a:r>
              <a:rPr lang="es-AR" sz="1300" b="1" dirty="0">
                <a:solidFill>
                  <a:schemeClr val="bg1"/>
                </a:solidFill>
              </a:rPr>
              <a:t>I. Información adicional</a:t>
            </a:r>
            <a:endParaRPr lang="es-AR" sz="1300" b="1" dirty="0">
              <a:solidFill>
                <a:schemeClr val="bg1"/>
              </a:solidFill>
            </a:endParaRPr>
          </a:p>
        </p:txBody>
      </p:sp>
    </p:spTree>
    <p:extLst>
      <p:ext uri="{BB962C8B-B14F-4D97-AF65-F5344CB8AC3E}">
        <p14:creationId xmlns:p14="http://schemas.microsoft.com/office/powerpoint/2010/main" val="1494390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mark of hands holding a clump of soil"/>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905080"/>
            <a:ext cx="9144000" cy="5921969"/>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43</a:t>
            </a:fld>
            <a:endParaRPr lang="en-US" dirty="0"/>
          </a:p>
        </p:txBody>
      </p:sp>
      <p:sp>
        <p:nvSpPr>
          <p:cNvPr id="2" name="Title 1"/>
          <p:cNvSpPr>
            <a:spLocks noGrp="1"/>
          </p:cNvSpPr>
          <p:nvPr>
            <p:ph type="title"/>
          </p:nvPr>
        </p:nvSpPr>
        <p:spPr>
          <a:xfrm>
            <a:off x="1378747" y="709689"/>
            <a:ext cx="7886700" cy="1325563"/>
          </a:xfrm>
        </p:spPr>
        <p:txBody>
          <a:bodyPr>
            <a:normAutofit/>
          </a:bodyPr>
          <a:lstStyle/>
          <a:p>
            <a:r>
              <a:rPr lang="es-AR" sz="3600" dirty="0" smtClean="0"/>
              <a:t>Preguntas frecuentes</a:t>
            </a:r>
            <a:endParaRPr lang="es-AR" sz="3600" dirty="0"/>
          </a:p>
        </p:txBody>
      </p:sp>
      <p:sp>
        <p:nvSpPr>
          <p:cNvPr id="3" name="Content Placeholder 2"/>
          <p:cNvSpPr>
            <a:spLocks noGrp="1"/>
          </p:cNvSpPr>
          <p:nvPr>
            <p:ph sz="half" idx="1"/>
          </p:nvPr>
        </p:nvSpPr>
        <p:spPr>
          <a:xfrm>
            <a:off x="1378747" y="1736542"/>
            <a:ext cx="7169830" cy="4351338"/>
          </a:xfrm>
        </p:spPr>
        <p:txBody>
          <a:bodyPr>
            <a:noAutofit/>
          </a:bodyPr>
          <a:lstStyle/>
          <a:p>
            <a:r>
              <a:rPr lang="es-ES" sz="2000" b="1" dirty="0"/>
              <a:t>¿Con qué frecuencia debo realizar los protocolos de suelo?</a:t>
            </a:r>
          </a:p>
          <a:p>
            <a:r>
              <a:rPr lang="es-ES" sz="2000" dirty="0"/>
              <a:t>Depende de la propiedad del suelo que esté examinando. Las propiedades del suelo cambian con el tiempo en diferentes escalas de tiempo. Propiedades como la temperatura, el contenido de humedad y la composición local del aire cambian en un período de minutos u horas. Otras propiedades cambian durante meses o años, incluido el pH del suelo, el color del suelo, la estructura del suelo, la densidad aparente, la materia orgánica del suelo, la fertilidad del suelo y los microorganismos, animales y plantas en el suelo. En escalas de tiempo mucho más largas, es decir, de decenas a cientos y miles de años, se producen cambios en el contenido mineral, la distribución del tamaño de las partículas, los horizontes y la densidad de las partículas. </a:t>
            </a:r>
            <a:r>
              <a:rPr lang="es-ES" sz="2000" dirty="0" smtClean="0"/>
              <a:t>Debe hacer estas </a:t>
            </a:r>
            <a:r>
              <a:rPr lang="es-ES" sz="2000" dirty="0"/>
              <a:t>últimas </a:t>
            </a:r>
            <a:r>
              <a:rPr lang="es-ES" sz="2000" dirty="0" smtClean="0"/>
              <a:t>medidas una </a:t>
            </a:r>
            <a:r>
              <a:rPr lang="es-ES" sz="2000" dirty="0"/>
              <a:t>sola vez.</a:t>
            </a:r>
            <a:endParaRPr lang="es-AR" sz="2000" dirty="0"/>
          </a:p>
        </p:txBody>
      </p:sp>
      <p:sp>
        <p:nvSpPr>
          <p:cNvPr id="10" name="CuadroTexto 9"/>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rgbClr val="462920"/>
                </a:solidFill>
              </a:rPr>
              <a:t>G. Reportar sus datos a GLOBE</a:t>
            </a:r>
          </a:p>
          <a:p>
            <a:pPr>
              <a:spcAft>
                <a:spcPts val="600"/>
              </a:spcAft>
            </a:pPr>
            <a:r>
              <a:rPr lang="es-AR" sz="1300" b="1" dirty="0">
                <a:solidFill>
                  <a:srgbClr val="462920"/>
                </a:solidFill>
              </a:rPr>
              <a:t>H. Visualización de datos</a:t>
            </a:r>
          </a:p>
          <a:p>
            <a:pPr>
              <a:spcAft>
                <a:spcPts val="600"/>
              </a:spcAft>
            </a:pPr>
            <a:r>
              <a:rPr lang="es-AR" sz="1300" b="1" dirty="0">
                <a:solidFill>
                  <a:schemeClr val="bg1"/>
                </a:solidFill>
              </a:rPr>
              <a:t>I. Información adicional</a:t>
            </a:r>
            <a:endParaRPr lang="es-AR" sz="1300" b="1" dirty="0">
              <a:solidFill>
                <a:schemeClr val="bg1"/>
              </a:solidFill>
            </a:endParaRPr>
          </a:p>
        </p:txBody>
      </p:sp>
    </p:spTree>
    <p:extLst>
      <p:ext uri="{BB962C8B-B14F-4D97-AF65-F5344CB8AC3E}">
        <p14:creationId xmlns:p14="http://schemas.microsoft.com/office/powerpoint/2010/main" val="2122255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mark of hands holding a clump of soil"/>
          <p:cNvPicPr>
            <a:picLocks noChangeAspect="1"/>
          </p:cNvPicPr>
          <p:nvPr/>
        </p:nvPicPr>
        <p:blipFill rotWithShape="1">
          <a:blip r:embed="rId3">
            <a:alphaModFix amt="18000"/>
            <a:extLst>
              <a:ext uri="{28A0092B-C50C-407E-A947-70E740481C1C}">
                <a14:useLocalDpi xmlns:a14="http://schemas.microsoft.com/office/drawing/2010/main" val="0"/>
              </a:ext>
            </a:extLst>
          </a:blip>
          <a:srcRect l="12939"/>
          <a:stretch/>
        </p:blipFill>
        <p:spPr>
          <a:xfrm>
            <a:off x="1182254" y="951261"/>
            <a:ext cx="7960881" cy="5921969"/>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44</a:t>
            </a:fld>
            <a:endParaRPr lang="en-US" dirty="0"/>
          </a:p>
        </p:txBody>
      </p:sp>
      <p:sp>
        <p:nvSpPr>
          <p:cNvPr id="2" name="Title 1"/>
          <p:cNvSpPr>
            <a:spLocks noGrp="1"/>
          </p:cNvSpPr>
          <p:nvPr>
            <p:ph type="title"/>
          </p:nvPr>
        </p:nvSpPr>
        <p:spPr>
          <a:xfrm>
            <a:off x="1253661" y="576212"/>
            <a:ext cx="7886700" cy="1325563"/>
          </a:xfrm>
        </p:spPr>
        <p:txBody>
          <a:bodyPr>
            <a:normAutofit/>
          </a:bodyPr>
          <a:lstStyle/>
          <a:p>
            <a:r>
              <a:rPr lang="es-AR" sz="3600" dirty="0"/>
              <a:t>Preguntas frecuentes (continuación)</a:t>
            </a:r>
            <a:endParaRPr lang="es-AR" sz="3600" dirty="0"/>
          </a:p>
        </p:txBody>
      </p:sp>
      <p:sp>
        <p:nvSpPr>
          <p:cNvPr id="3" name="Content Placeholder 2"/>
          <p:cNvSpPr>
            <a:spLocks noGrp="1"/>
          </p:cNvSpPr>
          <p:nvPr>
            <p:ph sz="half" idx="1"/>
          </p:nvPr>
        </p:nvSpPr>
        <p:spPr>
          <a:xfrm>
            <a:off x="1378747" y="1736542"/>
            <a:ext cx="7169830" cy="4351338"/>
          </a:xfrm>
        </p:spPr>
        <p:txBody>
          <a:bodyPr>
            <a:noAutofit/>
          </a:bodyPr>
          <a:lstStyle/>
          <a:p>
            <a:r>
              <a:rPr lang="es-ES" sz="2400" b="1" dirty="0"/>
              <a:t>¿Cómo puedo usar los protocolos del suelo en mi salón de clases?</a:t>
            </a:r>
          </a:p>
          <a:p>
            <a:r>
              <a:rPr lang="es-ES" sz="2400" dirty="0"/>
              <a:t>La </a:t>
            </a:r>
            <a:r>
              <a:rPr lang="es-AR" sz="2400" dirty="0" smtClean="0">
                <a:hlinkClick r:id="rId4"/>
              </a:rPr>
              <a:t>Guía de implementación de GLOBE </a:t>
            </a:r>
            <a:r>
              <a:rPr lang="es-ES" sz="2400" dirty="0" smtClean="0"/>
              <a:t>brinda </a:t>
            </a:r>
            <a:r>
              <a:rPr lang="es-ES" sz="2400" dirty="0"/>
              <a:t>un ejemplo de una unidad de suelo en el aula y muchos consejos para usar las investigaciones de GLOBE para cumplir con los requisitos de su plan de estudios</a:t>
            </a:r>
            <a:r>
              <a:rPr lang="es-ES" sz="2400" dirty="0" smtClean="0"/>
              <a:t>.</a:t>
            </a:r>
            <a:endParaRPr lang="es-AR" sz="2400" dirty="0"/>
          </a:p>
        </p:txBody>
      </p:sp>
      <p:sp>
        <p:nvSpPr>
          <p:cNvPr id="10" name="CuadroTexto 9"/>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rgbClr val="462920"/>
                </a:solidFill>
              </a:rPr>
              <a:t>G. Reportar sus datos a GLOBE</a:t>
            </a:r>
          </a:p>
          <a:p>
            <a:pPr>
              <a:spcAft>
                <a:spcPts val="600"/>
              </a:spcAft>
            </a:pPr>
            <a:r>
              <a:rPr lang="es-AR" sz="1300" b="1" dirty="0">
                <a:solidFill>
                  <a:srgbClr val="462920"/>
                </a:solidFill>
              </a:rPr>
              <a:t>H. Visualización de datos</a:t>
            </a:r>
          </a:p>
          <a:p>
            <a:pPr>
              <a:spcAft>
                <a:spcPts val="600"/>
              </a:spcAft>
            </a:pPr>
            <a:r>
              <a:rPr lang="es-AR" sz="1300" b="1" dirty="0">
                <a:solidFill>
                  <a:schemeClr val="bg1"/>
                </a:solidFill>
              </a:rPr>
              <a:t>I. Información adicional</a:t>
            </a:r>
            <a:endParaRPr lang="es-AR" sz="1300" b="1" dirty="0">
              <a:solidFill>
                <a:schemeClr val="bg1"/>
              </a:solidFill>
            </a:endParaRPr>
          </a:p>
        </p:txBody>
      </p:sp>
    </p:spTree>
    <p:extLst>
      <p:ext uri="{BB962C8B-B14F-4D97-AF65-F5344CB8AC3E}">
        <p14:creationId xmlns:p14="http://schemas.microsoft.com/office/powerpoint/2010/main" val="1406914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mark of hands holding a clump of soil"/>
          <p:cNvPicPr>
            <a:picLocks noChangeAspect="1"/>
          </p:cNvPicPr>
          <p:nvPr/>
        </p:nvPicPr>
        <p:blipFill rotWithShape="1">
          <a:blip r:embed="rId2">
            <a:alphaModFix amt="20000"/>
            <a:extLst>
              <a:ext uri="{28A0092B-C50C-407E-A947-70E740481C1C}">
                <a14:useLocalDpi xmlns:a14="http://schemas.microsoft.com/office/drawing/2010/main" val="0"/>
              </a:ext>
            </a:extLst>
          </a:blip>
          <a:srcRect l="13140"/>
          <a:stretch/>
        </p:blipFill>
        <p:spPr>
          <a:xfrm>
            <a:off x="1173018" y="917997"/>
            <a:ext cx="7942410" cy="5921969"/>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45</a:t>
            </a:fld>
            <a:endParaRPr lang="en-US" dirty="0"/>
          </a:p>
        </p:txBody>
      </p:sp>
      <p:sp>
        <p:nvSpPr>
          <p:cNvPr id="2" name="Title 1"/>
          <p:cNvSpPr>
            <a:spLocks noGrp="1"/>
          </p:cNvSpPr>
          <p:nvPr>
            <p:ph type="title"/>
          </p:nvPr>
        </p:nvSpPr>
        <p:spPr>
          <a:xfrm>
            <a:off x="1257300" y="815718"/>
            <a:ext cx="7886700" cy="1325563"/>
          </a:xfrm>
        </p:spPr>
        <p:txBody>
          <a:bodyPr>
            <a:noAutofit/>
          </a:bodyPr>
          <a:lstStyle/>
          <a:p>
            <a:r>
              <a:rPr lang="es-ES" sz="1600" dirty="0"/>
              <a:t>¡Solicite sus comentarios sobre este módulo! Envíenos sus comentarios sobre este módulo. ¡Este es un proyecto comunitario y necesitamos sus comentarios, sugerencias y modificaciones! Comente aquí: </a:t>
            </a:r>
            <a:r>
              <a:rPr lang="en-US" sz="1600" dirty="0" err="1">
                <a:hlinkClick r:id="rId3"/>
              </a:rPr>
              <a:t>eTraining</a:t>
            </a:r>
            <a:r>
              <a:rPr lang="en-US" sz="1600" dirty="0">
                <a:hlinkClick r:id="rId3"/>
              </a:rPr>
              <a:t> Feedback</a:t>
            </a:r>
            <a:r>
              <a:rPr lang="en-US" sz="1600" dirty="0"/>
              <a:t> </a:t>
            </a:r>
            <a:r>
              <a:rPr lang="en-US" sz="1600" dirty="0" smtClean="0"/>
              <a:t/>
            </a:r>
            <a:br>
              <a:rPr lang="en-US" sz="1600" dirty="0" smtClean="0"/>
            </a:br>
            <a:r>
              <a:rPr lang="es-ES" sz="1600" dirty="0" smtClean="0"/>
              <a:t>¿</a:t>
            </a:r>
            <a:r>
              <a:rPr lang="es-ES" sz="1600" dirty="0"/>
              <a:t>Tiene preguntas después de revisar este módulo? Comuníquese con GLOBE: </a:t>
            </a:r>
            <a:r>
              <a:rPr lang="en-US" sz="1600" dirty="0" smtClean="0">
                <a:hlinkClick r:id="rId4"/>
              </a:rPr>
              <a:t>help@globe.gov</a:t>
            </a:r>
            <a:endParaRPr lang="en-US" sz="1600" b="1" dirty="0"/>
          </a:p>
        </p:txBody>
      </p:sp>
      <p:sp>
        <p:nvSpPr>
          <p:cNvPr id="3" name="Content Placeholder 2"/>
          <p:cNvSpPr>
            <a:spLocks noGrp="1"/>
          </p:cNvSpPr>
          <p:nvPr>
            <p:ph sz="half" idx="1"/>
          </p:nvPr>
        </p:nvSpPr>
        <p:spPr>
          <a:xfrm>
            <a:off x="1257300" y="2039002"/>
            <a:ext cx="7379494" cy="4351338"/>
          </a:xfrm>
        </p:spPr>
        <p:txBody>
          <a:bodyPr>
            <a:normAutofit fontScale="85000" lnSpcReduction="20000"/>
          </a:bodyPr>
          <a:lstStyle/>
          <a:p>
            <a:pPr marL="0" indent="0">
              <a:buNone/>
            </a:pPr>
            <a:r>
              <a:rPr lang="es-AR" sz="2000" b="1" dirty="0" smtClean="0">
                <a:solidFill>
                  <a:srgbClr val="48340C"/>
                </a:solidFill>
              </a:rPr>
              <a:t>Créditos</a:t>
            </a:r>
          </a:p>
          <a:p>
            <a:pPr marL="0" indent="0">
              <a:buNone/>
            </a:pPr>
            <a:r>
              <a:rPr lang="es-AR" sz="1600" b="1" dirty="0" smtClean="0"/>
              <a:t>Diapositivas: </a:t>
            </a:r>
            <a:r>
              <a:rPr lang="es-AR" sz="1600" dirty="0" err="1" smtClean="0"/>
              <a:t>Izolda</a:t>
            </a:r>
            <a:r>
              <a:rPr lang="es-AR" sz="1600" b="1" dirty="0" smtClean="0"/>
              <a:t> </a:t>
            </a:r>
            <a:r>
              <a:rPr lang="es-AR" sz="1600" dirty="0" err="1" smtClean="0"/>
              <a:t>Trachtenberg</a:t>
            </a:r>
            <a:r>
              <a:rPr lang="es-AR" sz="1600" dirty="0" smtClean="0"/>
              <a:t>, Dixon Butler, </a:t>
            </a:r>
            <a:r>
              <a:rPr lang="es-AR" sz="1600" dirty="0" err="1" smtClean="0"/>
              <a:t>Russanne</a:t>
            </a:r>
            <a:r>
              <a:rPr lang="es-AR" sz="1600" dirty="0" smtClean="0"/>
              <a:t> </a:t>
            </a:r>
            <a:r>
              <a:rPr lang="es-AR" sz="1600" dirty="0" err="1" smtClean="0"/>
              <a:t>Low</a:t>
            </a:r>
            <a:endParaRPr lang="es-AR" sz="1600" dirty="0" smtClean="0"/>
          </a:p>
          <a:p>
            <a:pPr marL="0" indent="0">
              <a:buNone/>
            </a:pPr>
            <a:r>
              <a:rPr lang="es-AR" sz="1600" b="1" dirty="0" smtClean="0"/>
              <a:t>Fotografías: </a:t>
            </a:r>
            <a:r>
              <a:rPr lang="es-AR" sz="1600" dirty="0" err="1" smtClean="0"/>
              <a:t>Izolda</a:t>
            </a:r>
            <a:r>
              <a:rPr lang="es-AR" sz="1600" dirty="0" smtClean="0"/>
              <a:t> </a:t>
            </a:r>
            <a:r>
              <a:rPr lang="es-AR" sz="1600" dirty="0" err="1" smtClean="0"/>
              <a:t>Trachtenberg</a:t>
            </a:r>
            <a:endParaRPr lang="es-AR" sz="1600" dirty="0" smtClean="0"/>
          </a:p>
          <a:p>
            <a:pPr marL="0" indent="0">
              <a:buNone/>
            </a:pPr>
            <a:r>
              <a:rPr lang="es-AR" sz="1600" b="1" dirty="0" smtClean="0"/>
              <a:t>Ilustraciones: </a:t>
            </a:r>
            <a:r>
              <a:rPr lang="es-AR" sz="1600" dirty="0" err="1" smtClean="0"/>
              <a:t>Rich</a:t>
            </a:r>
            <a:r>
              <a:rPr lang="es-AR" sz="1600" dirty="0" smtClean="0"/>
              <a:t> Potter</a:t>
            </a:r>
          </a:p>
          <a:p>
            <a:pPr marL="0" indent="0">
              <a:buNone/>
            </a:pPr>
            <a:r>
              <a:rPr lang="es-AR" sz="1600" b="1" dirty="0" smtClean="0"/>
              <a:t>Arte de la cubierta: </a:t>
            </a:r>
            <a:r>
              <a:rPr lang="es-AR" sz="1600" dirty="0" err="1" smtClean="0"/>
              <a:t>Jenn</a:t>
            </a:r>
            <a:r>
              <a:rPr lang="es-AR" sz="1600" dirty="0" smtClean="0"/>
              <a:t> </a:t>
            </a:r>
            <a:r>
              <a:rPr lang="es-AR" sz="1600" dirty="0" err="1" smtClean="0"/>
              <a:t>Glaser</a:t>
            </a:r>
            <a:r>
              <a:rPr lang="es-AR" sz="1600" dirty="0" smtClean="0"/>
              <a:t>, </a:t>
            </a:r>
            <a:r>
              <a:rPr lang="es-AR" sz="1600" i="1" dirty="0" err="1" smtClean="0"/>
              <a:t>ScribeArts</a:t>
            </a:r>
            <a:endParaRPr lang="es-AR" sz="1600" i="1" dirty="0" smtClean="0"/>
          </a:p>
          <a:p>
            <a:pPr marL="0" indent="0">
              <a:buNone/>
            </a:pPr>
            <a:r>
              <a:rPr lang="es-AR" sz="1600" b="1" dirty="0" smtClean="0"/>
              <a:t>Más información:</a:t>
            </a:r>
          </a:p>
          <a:p>
            <a:pPr marL="0" indent="0">
              <a:buNone/>
            </a:pPr>
            <a:r>
              <a:rPr lang="es-AR" sz="1600" dirty="0" err="1" smtClean="0">
                <a:hlinkClick r:id="rId5"/>
              </a:rPr>
              <a:t>The</a:t>
            </a:r>
            <a:r>
              <a:rPr lang="es-AR" sz="1600" dirty="0" smtClean="0">
                <a:hlinkClick r:id="rId5"/>
              </a:rPr>
              <a:t> GLOBE </a:t>
            </a:r>
            <a:r>
              <a:rPr lang="es-AR" sz="1600" dirty="0" err="1" smtClean="0">
                <a:hlinkClick r:id="rId5"/>
              </a:rPr>
              <a:t>Program</a:t>
            </a:r>
            <a:endParaRPr lang="es-AR" sz="1600" dirty="0" smtClean="0"/>
          </a:p>
          <a:p>
            <a:pPr marL="0" indent="0">
              <a:buNone/>
            </a:pPr>
            <a:r>
              <a:rPr lang="es-AR" sz="1600" dirty="0" smtClean="0">
                <a:hlinkClick r:id="rId6"/>
              </a:rPr>
              <a:t>NASA </a:t>
            </a:r>
            <a:r>
              <a:rPr lang="es-AR" sz="1600" dirty="0" err="1" smtClean="0">
                <a:hlinkClick r:id="rId6"/>
              </a:rPr>
              <a:t>Earth</a:t>
            </a:r>
            <a:r>
              <a:rPr lang="es-AR" sz="1600" dirty="0" smtClean="0">
                <a:hlinkClick r:id="rId6"/>
              </a:rPr>
              <a:t> </a:t>
            </a:r>
            <a:r>
              <a:rPr lang="es-AR" sz="1600" dirty="0" err="1" smtClean="0">
                <a:hlinkClick r:id="rId6"/>
              </a:rPr>
              <a:t>Science</a:t>
            </a:r>
            <a:r>
              <a:rPr lang="es-AR" sz="1600" dirty="0" smtClean="0">
                <a:hlinkClick r:id="rId6"/>
              </a:rPr>
              <a:t> </a:t>
            </a:r>
            <a:endParaRPr lang="es-AR" sz="1600" dirty="0" smtClean="0"/>
          </a:p>
          <a:p>
            <a:pPr marL="0" indent="0">
              <a:buNone/>
            </a:pPr>
            <a:r>
              <a:rPr lang="es-AR" sz="1600" dirty="0" smtClean="0">
                <a:hlinkClick r:id="rId7"/>
              </a:rPr>
              <a:t>NASA Global </a:t>
            </a:r>
            <a:r>
              <a:rPr lang="es-AR" sz="1600" dirty="0" err="1" smtClean="0">
                <a:hlinkClick r:id="rId7"/>
              </a:rPr>
              <a:t>Climate</a:t>
            </a:r>
            <a:r>
              <a:rPr lang="es-AR" sz="1600" dirty="0" smtClean="0">
                <a:hlinkClick r:id="rId7"/>
              </a:rPr>
              <a:t> </a:t>
            </a:r>
            <a:r>
              <a:rPr lang="es-AR" sz="1600" dirty="0" err="1" smtClean="0">
                <a:hlinkClick r:id="rId7"/>
              </a:rPr>
              <a:t>Change</a:t>
            </a:r>
            <a:r>
              <a:rPr lang="es-AR" sz="1600" dirty="0" smtClean="0">
                <a:hlinkClick r:id="rId7"/>
              </a:rPr>
              <a:t>: Vital </a:t>
            </a:r>
            <a:r>
              <a:rPr lang="es-AR" sz="1600" dirty="0" err="1" smtClean="0">
                <a:hlinkClick r:id="rId7"/>
              </a:rPr>
              <a:t>Signs</a:t>
            </a:r>
            <a:r>
              <a:rPr lang="es-AR" sz="1600" dirty="0" smtClean="0">
                <a:hlinkClick r:id="rId7"/>
              </a:rPr>
              <a:t> of </a:t>
            </a:r>
            <a:r>
              <a:rPr lang="es-AR" sz="1600" dirty="0" err="1" smtClean="0">
                <a:hlinkClick r:id="rId7"/>
              </a:rPr>
              <a:t>the</a:t>
            </a:r>
            <a:r>
              <a:rPr lang="es-AR" sz="1600" dirty="0" smtClean="0">
                <a:hlinkClick r:id="rId7"/>
              </a:rPr>
              <a:t> </a:t>
            </a:r>
            <a:r>
              <a:rPr lang="es-AR" sz="1600" dirty="0" err="1" smtClean="0">
                <a:hlinkClick r:id="rId7"/>
              </a:rPr>
              <a:t>Planet</a:t>
            </a:r>
            <a:endParaRPr lang="es-AR" sz="1600" dirty="0" smtClean="0"/>
          </a:p>
          <a:p>
            <a:pPr marL="0" indent="0">
              <a:buNone/>
            </a:pPr>
            <a:endParaRPr lang="es-AR" sz="1600" dirty="0" smtClean="0"/>
          </a:p>
          <a:p>
            <a:pPr marL="0" indent="0">
              <a:buNone/>
            </a:pPr>
            <a:r>
              <a:rPr lang="es-AR" sz="1600" dirty="0" smtClean="0"/>
              <a:t>El </a:t>
            </a:r>
            <a:r>
              <a:rPr lang="es-AR" sz="1600" dirty="0" smtClean="0"/>
              <a:t>Programa GLOBE es promocionado por estas organizaciones</a:t>
            </a:r>
            <a:r>
              <a:rPr lang="es-AR" sz="1600" dirty="0" smtClean="0"/>
              <a:t>: </a:t>
            </a:r>
          </a:p>
          <a:p>
            <a:pPr marL="0" indent="0">
              <a:buNone/>
            </a:pPr>
            <a:endParaRPr lang="es-AR" sz="1600" dirty="0" smtClean="0"/>
          </a:p>
          <a:p>
            <a:pPr marL="0" indent="0">
              <a:buNone/>
            </a:pPr>
            <a:endParaRPr lang="es-AR" sz="1600" dirty="0" smtClean="0"/>
          </a:p>
          <a:p>
            <a:pPr marL="0" indent="0">
              <a:buNone/>
            </a:pPr>
            <a:endParaRPr lang="es-AR" sz="1600" dirty="0" smtClean="0"/>
          </a:p>
          <a:p>
            <a:r>
              <a:rPr lang="es-ES" altLang="en-US" sz="1400" i="1" dirty="0">
                <a:solidFill>
                  <a:srgbClr val="000000"/>
                </a:solidFill>
              </a:rPr>
              <a:t>Versión 5/12/20. Si edita y modifica este conjunto de diapositivas para fines educativos, anote "modificado por (y su nombre y fecha)" en esta página. Gracias.</a:t>
            </a:r>
            <a:endParaRPr lang="es-AR" sz="2000" dirty="0"/>
          </a:p>
        </p:txBody>
      </p:sp>
      <p:pic>
        <p:nvPicPr>
          <p:cNvPr id="8" name="Picture 7" descr="Logos for NASA, NOAA, NSF and the U.S. Department of Stat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3217" y="5204873"/>
            <a:ext cx="2297876" cy="480889"/>
          </a:xfrm>
          <a:prstGeom prst="rect">
            <a:avLst/>
          </a:prstGeom>
        </p:spPr>
      </p:pic>
      <p:sp>
        <p:nvSpPr>
          <p:cNvPr id="12" name="CuadroTexto 11"/>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rgbClr val="462920"/>
                </a:solidFill>
              </a:rPr>
              <a:t>G. Reportar sus datos a GLOBE</a:t>
            </a:r>
          </a:p>
          <a:p>
            <a:pPr>
              <a:spcAft>
                <a:spcPts val="600"/>
              </a:spcAft>
            </a:pPr>
            <a:r>
              <a:rPr lang="es-AR" sz="1300" b="1" dirty="0">
                <a:solidFill>
                  <a:srgbClr val="462920"/>
                </a:solidFill>
              </a:rPr>
              <a:t>H. Visualización de datos</a:t>
            </a:r>
          </a:p>
          <a:p>
            <a:pPr>
              <a:spcAft>
                <a:spcPts val="600"/>
              </a:spcAft>
            </a:pPr>
            <a:r>
              <a:rPr lang="es-AR" sz="1300" b="1" dirty="0">
                <a:solidFill>
                  <a:schemeClr val="bg1"/>
                </a:solidFill>
              </a:rPr>
              <a:t>I. Información adicional</a:t>
            </a:r>
            <a:endParaRPr lang="es-AR" sz="1300" b="1" dirty="0">
              <a:solidFill>
                <a:schemeClr val="bg1"/>
              </a:solidFill>
            </a:endParaRPr>
          </a:p>
        </p:txBody>
      </p:sp>
    </p:spTree>
    <p:extLst>
      <p:ext uri="{BB962C8B-B14F-4D97-AF65-F5344CB8AC3E}">
        <p14:creationId xmlns:p14="http://schemas.microsoft.com/office/powerpoint/2010/main" val="15939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7412239-1292-C749-8343-A6DE4C9B54BD}" type="slidenum">
              <a:rPr lang="en-US" smtClean="0"/>
              <a:t>46</a:t>
            </a:fld>
            <a:endParaRPr lang="en-US" dirty="0"/>
          </a:p>
        </p:txBody>
      </p:sp>
      <p:sp>
        <p:nvSpPr>
          <p:cNvPr id="6" name="CuadroTexto 5"/>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rgbClr val="462920"/>
                </a:solidFill>
              </a:rPr>
              <a:t>C. Cuándo y dónde medir</a:t>
            </a:r>
          </a:p>
          <a:p>
            <a:pPr>
              <a:spcAft>
                <a:spcPts val="600"/>
              </a:spcAft>
            </a:pPr>
            <a:r>
              <a:rPr lang="es-AR" sz="1300" b="1" dirty="0">
                <a:solidFill>
                  <a:srgbClr val="462920"/>
                </a:solidFill>
              </a:rPr>
              <a:t>D. Equipamiento requerido</a:t>
            </a:r>
          </a:p>
          <a:p>
            <a:pPr>
              <a:spcAft>
                <a:spcPts val="600"/>
              </a:spcAft>
            </a:pPr>
            <a:r>
              <a:rPr lang="es-AR" sz="1300" b="1" dirty="0">
                <a:solidFill>
                  <a:srgbClr val="462920"/>
                </a:solidFill>
              </a:rPr>
              <a:t>E. Pr</a:t>
            </a:r>
            <a:r>
              <a:rPr lang="es-ES" sz="1300" b="1" dirty="0" err="1">
                <a:solidFill>
                  <a:srgbClr val="462920"/>
                </a:solidFill>
              </a:rPr>
              <a:t>eparación</a:t>
            </a:r>
            <a:r>
              <a:rPr lang="es-ES" sz="1300" b="1" dirty="0">
                <a:solidFill>
                  <a:srgbClr val="462920"/>
                </a:solidFill>
              </a:rPr>
              <a:t> 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a:solidFill>
                  <a:srgbClr val="462920"/>
                </a:solidFill>
              </a:rPr>
              <a:t>F. </a:t>
            </a:r>
            <a:r>
              <a:rPr lang="es-ES" sz="1300" b="1" dirty="0">
                <a:solidFill>
                  <a:srgbClr val="462920"/>
                </a:solidFill>
              </a:rPr>
              <a:t>Medir las tasas de infiltración</a:t>
            </a:r>
            <a:endParaRPr lang="es-AR" sz="1300" b="1" dirty="0">
              <a:solidFill>
                <a:srgbClr val="462920"/>
              </a:solidFill>
            </a:endParaRPr>
          </a:p>
          <a:p>
            <a:pPr>
              <a:spcAft>
                <a:spcPts val="600"/>
              </a:spcAft>
            </a:pPr>
            <a:r>
              <a:rPr lang="es-AR" sz="1300" b="1" dirty="0">
                <a:solidFill>
                  <a:srgbClr val="462920"/>
                </a:solidFill>
              </a:rPr>
              <a:t>G. Reportar sus datos a GLOBE</a:t>
            </a:r>
          </a:p>
          <a:p>
            <a:pPr>
              <a:spcAft>
                <a:spcPts val="600"/>
              </a:spcAft>
            </a:pPr>
            <a:r>
              <a:rPr lang="es-AR" sz="1300" b="1" dirty="0">
                <a:solidFill>
                  <a:srgbClr val="462920"/>
                </a:solidFill>
              </a:rPr>
              <a:t>H. Visualización de datos</a:t>
            </a:r>
          </a:p>
          <a:p>
            <a:pPr>
              <a:spcAft>
                <a:spcPts val="600"/>
              </a:spcAft>
            </a:pPr>
            <a:r>
              <a:rPr lang="es-AR" sz="1300" b="1" dirty="0">
                <a:solidFill>
                  <a:schemeClr val="bg1"/>
                </a:solidFill>
              </a:rPr>
              <a:t>I. Información adicional</a:t>
            </a:r>
            <a:endParaRPr lang="es-AR" sz="1300" b="1" dirty="0">
              <a:solidFill>
                <a:schemeClr val="bg1"/>
              </a:solidFill>
            </a:endParaRPr>
          </a:p>
        </p:txBody>
      </p:sp>
      <p:sp>
        <p:nvSpPr>
          <p:cNvPr id="7" name="Shape 438"/>
          <p:cNvSpPr txBox="1">
            <a:spLocks/>
          </p:cNvSpPr>
          <p:nvPr/>
        </p:nvSpPr>
        <p:spPr>
          <a:xfrm>
            <a:off x="1853721" y="1447889"/>
            <a:ext cx="5429250" cy="500174"/>
          </a:xfrm>
          <a:prstGeom prst="rect">
            <a:avLst/>
          </a:prstGeom>
          <a:noFill/>
          <a:ln>
            <a:noFill/>
          </a:ln>
        </p:spPr>
        <p:txBody>
          <a:bodyPr vert="horz" wrap="square" lIns="68569" tIns="34275" rIns="68569" bIns="34275"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0"/>
              </a:spcBef>
            </a:pPr>
            <a:r>
              <a:rPr lang="es-AR" sz="2800" b="1" dirty="0">
                <a:solidFill>
                  <a:srgbClr val="48340C"/>
                </a:solidFill>
                <a:latin typeface="+mn-lt"/>
              </a:rPr>
              <a:t>Traducción al español</a:t>
            </a:r>
            <a:endParaRPr lang="es-AR" sz="2800" b="1" dirty="0">
              <a:solidFill>
                <a:srgbClr val="48340C"/>
              </a:solidFill>
              <a:latin typeface="+mn-lt"/>
              <a:sym typeface="Arial"/>
            </a:endParaRPr>
          </a:p>
        </p:txBody>
      </p:sp>
      <p:sp>
        <p:nvSpPr>
          <p:cNvPr id="8" name="Title 1"/>
          <p:cNvSpPr txBox="1">
            <a:spLocks/>
          </p:cNvSpPr>
          <p:nvPr/>
        </p:nvSpPr>
        <p:spPr>
          <a:xfrm>
            <a:off x="1853721" y="2243318"/>
            <a:ext cx="5607844" cy="317615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None/>
            </a:pPr>
            <a:r>
              <a:rPr lang="es-AR" sz="1600" b="1" dirty="0"/>
              <a:t>Oficina Regional Para América Latina Y El Caribe</a:t>
            </a:r>
            <a:br>
              <a:rPr lang="es-AR" sz="1600" b="1" dirty="0"/>
            </a:br>
            <a:endParaRPr lang="es-AR" sz="1600" b="1" dirty="0"/>
          </a:p>
          <a:p>
            <a:pPr marL="152400" indent="0">
              <a:buNone/>
            </a:pPr>
            <a:r>
              <a:rPr lang="es-AR" sz="1600" b="1" dirty="0"/>
              <a:t>Para más información contáctese con:</a:t>
            </a:r>
          </a:p>
          <a:p>
            <a:pPr marL="452438" lvl="1" indent="0">
              <a:buNone/>
            </a:pPr>
            <a:r>
              <a:rPr lang="es-AR" sz="1600" dirty="0">
                <a:hlinkClick r:id="rId2"/>
              </a:rPr>
              <a:t>lac_rco@educ.austral.edu.ar</a:t>
            </a:r>
            <a:r>
              <a:rPr lang="es-AR" sz="1600" dirty="0"/>
              <a:t/>
            </a:r>
            <a:br>
              <a:rPr lang="es-AR" sz="1600" dirty="0"/>
            </a:br>
            <a:r>
              <a:rPr lang="es-AR" sz="1600" dirty="0">
                <a:hlinkClick r:id="rId3"/>
              </a:rPr>
              <a:t>globelac.communications@educ.austral.edu.ar</a:t>
            </a:r>
            <a:r>
              <a:rPr lang="es-AR" sz="1600" dirty="0"/>
              <a:t/>
            </a:r>
            <a:br>
              <a:rPr lang="es-AR" sz="1600" dirty="0"/>
            </a:br>
            <a:endParaRPr lang="es-AR" sz="1600" dirty="0"/>
          </a:p>
          <a:p>
            <a:pPr marL="152400" indent="0">
              <a:buNone/>
            </a:pPr>
            <a:r>
              <a:rPr lang="es-AR" sz="1600" b="1" dirty="0"/>
              <a:t>Redes sociales </a:t>
            </a:r>
          </a:p>
          <a:p>
            <a:pPr marL="752475" lvl="2" indent="0">
              <a:lnSpc>
                <a:spcPct val="200000"/>
              </a:lnSpc>
              <a:buNone/>
            </a:pPr>
            <a:r>
              <a:rPr lang="es-AR" sz="1600" dirty="0">
                <a:hlinkClick r:id="rId4"/>
              </a:rPr>
              <a:t>@</a:t>
            </a:r>
            <a:r>
              <a:rPr lang="es-AR" sz="1600" dirty="0" err="1">
                <a:hlinkClick r:id="rId4"/>
              </a:rPr>
              <a:t>globe_lac</a:t>
            </a:r>
            <a:r>
              <a:rPr lang="es-AR" sz="1600" dirty="0"/>
              <a:t/>
            </a:r>
            <a:br>
              <a:rPr lang="es-AR" sz="1600" dirty="0"/>
            </a:br>
            <a:r>
              <a:rPr lang="es-AR" sz="1600" dirty="0">
                <a:hlinkClick r:id="rId5"/>
              </a:rPr>
              <a:t>GLOBE Latinoamérica y Caribe</a:t>
            </a:r>
            <a:endParaRPr lang="es-AR" sz="1600" dirty="0"/>
          </a:p>
        </p:txBody>
      </p:sp>
      <p:pic>
        <p:nvPicPr>
          <p:cNvPr id="9" name="Picture 2" descr="Gray Social Media Icons Set Symbol, Social Icons, Social Media Icons, Social  Media PNG and Vector with Transparent Background for Free Download | Social  media icons, Media icon, Social media icons fre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40" t="25134" r="71323" b="45539"/>
          <a:stretch/>
        </p:blipFill>
        <p:spPr bwMode="auto">
          <a:xfrm>
            <a:off x="2141925" y="4282182"/>
            <a:ext cx="436653" cy="4567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ay Social Media Icons Set Symbol, Social Icons, Social Media Icons, Social  Media PNG and Vector with Transparent Background for Free Download | Social  media icons, Media icon, Social media icons fre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2215" b="71856"/>
          <a:stretch/>
        </p:blipFill>
        <p:spPr bwMode="auto">
          <a:xfrm>
            <a:off x="2162463" y="4769395"/>
            <a:ext cx="395578" cy="40068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7082" y="6060417"/>
            <a:ext cx="865909" cy="649202"/>
          </a:xfrm>
          <a:prstGeom prst="rect">
            <a:avLst/>
          </a:prstGeom>
        </p:spPr>
      </p:pic>
      <p:pic>
        <p:nvPicPr>
          <p:cNvPr id="12" name="Imagen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7382" y="6009983"/>
            <a:ext cx="4765964" cy="628202"/>
          </a:xfrm>
          <a:prstGeom prst="rect">
            <a:avLst/>
          </a:prstGeom>
        </p:spPr>
      </p:pic>
    </p:spTree>
    <p:extLst>
      <p:ext uri="{BB962C8B-B14F-4D97-AF65-F5344CB8AC3E}">
        <p14:creationId xmlns:p14="http://schemas.microsoft.com/office/powerpoint/2010/main" val="90278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a:blip r:embed="rId2"/>
          <a:stretch>
            <a:fillRect/>
          </a:stretch>
        </p:blipFill>
        <p:spPr>
          <a:xfrm>
            <a:off x="1912699" y="3241622"/>
            <a:ext cx="6523285" cy="3078747"/>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5</a:t>
            </a:fld>
            <a:endParaRPr lang="en-US" dirty="0"/>
          </a:p>
        </p:txBody>
      </p:sp>
      <p:sp>
        <p:nvSpPr>
          <p:cNvPr id="2" name="Title 1"/>
          <p:cNvSpPr>
            <a:spLocks noGrp="1"/>
          </p:cNvSpPr>
          <p:nvPr>
            <p:ph type="title"/>
          </p:nvPr>
        </p:nvSpPr>
        <p:spPr>
          <a:xfrm>
            <a:off x="1327419" y="734126"/>
            <a:ext cx="7886700" cy="1325563"/>
          </a:xfrm>
        </p:spPr>
        <p:txBody>
          <a:bodyPr>
            <a:normAutofit/>
          </a:bodyPr>
          <a:lstStyle/>
          <a:p>
            <a:r>
              <a:rPr lang="es-AR" sz="2800" b="1" dirty="0" smtClean="0">
                <a:solidFill>
                  <a:srgbClr val="48340C"/>
                </a:solidFill>
                <a:latin typeface="+mn-lt"/>
              </a:rPr>
              <a:t>La importancia de la infiltraci</a:t>
            </a:r>
            <a:r>
              <a:rPr lang="es-AR" dirty="0" smtClean="0"/>
              <a:t>ón</a:t>
            </a:r>
            <a:endParaRPr lang="es-AR" sz="2800" b="1" dirty="0">
              <a:solidFill>
                <a:srgbClr val="48340C"/>
              </a:solidFill>
              <a:latin typeface="+mn-lt"/>
            </a:endParaRPr>
          </a:p>
        </p:txBody>
      </p:sp>
      <p:sp>
        <p:nvSpPr>
          <p:cNvPr id="3" name="Content Placeholder 2"/>
          <p:cNvSpPr>
            <a:spLocks noGrp="1"/>
          </p:cNvSpPr>
          <p:nvPr>
            <p:ph sz="half" idx="1"/>
          </p:nvPr>
        </p:nvSpPr>
        <p:spPr>
          <a:xfrm>
            <a:off x="1384568" y="1763028"/>
            <a:ext cx="7579549" cy="1269887"/>
          </a:xfrm>
        </p:spPr>
        <p:txBody>
          <a:bodyPr>
            <a:normAutofit/>
          </a:bodyPr>
          <a:lstStyle/>
          <a:p>
            <a:r>
              <a:rPr lang="es-ES" altLang="en-US" dirty="0">
                <a:solidFill>
                  <a:srgbClr val="000000"/>
                </a:solidFill>
                <a:ea typeface="Arial Unicode MS" charset="0"/>
              </a:rPr>
              <a:t>La velocidad a la que fluye el agua a través del suelo afecta la cantidad de agua disponible para uso de las plantas; cómo se mueven los nutrientes y otras partículas a través del suelo; la cantidad de agua disponible para uso de los animales; y el tiempo que permanecerá el agua en el suelo.</a:t>
            </a:r>
            <a:endParaRPr lang="es-AR" altLang="en-US" dirty="0">
              <a:solidFill>
                <a:srgbClr val="000000"/>
              </a:solidFill>
              <a:ea typeface="Arial Unicode MS" charset="0"/>
            </a:endParaRPr>
          </a:p>
        </p:txBody>
      </p:sp>
      <p:sp>
        <p:nvSpPr>
          <p:cNvPr id="9" name="CuadroTexto 8"/>
          <p:cNvSpPr txBox="1"/>
          <p:nvPr/>
        </p:nvSpPr>
        <p:spPr>
          <a:xfrm>
            <a:off x="2249016" y="2986597"/>
            <a:ext cx="5467926" cy="369332"/>
          </a:xfrm>
          <a:prstGeom prst="rect">
            <a:avLst/>
          </a:prstGeom>
          <a:noFill/>
        </p:spPr>
        <p:txBody>
          <a:bodyPr wrap="square" rtlCol="0">
            <a:spAutoFit/>
          </a:bodyPr>
          <a:lstStyle/>
          <a:p>
            <a:pPr algn="ctr"/>
            <a:r>
              <a:rPr lang="es-AR" b="1" dirty="0" smtClean="0"/>
              <a:t>La infiltración del suelo es importante porque afecta:</a:t>
            </a:r>
            <a:endParaRPr lang="es-AR" b="1" dirty="0"/>
          </a:p>
        </p:txBody>
      </p:sp>
      <p:sp>
        <p:nvSpPr>
          <p:cNvPr id="10" name="CuadroTexto 9"/>
          <p:cNvSpPr txBox="1"/>
          <p:nvPr/>
        </p:nvSpPr>
        <p:spPr>
          <a:xfrm>
            <a:off x="2072395" y="4714911"/>
            <a:ext cx="1718850" cy="584775"/>
          </a:xfrm>
          <a:prstGeom prst="rect">
            <a:avLst/>
          </a:prstGeom>
          <a:noFill/>
        </p:spPr>
        <p:txBody>
          <a:bodyPr wrap="square" rtlCol="0">
            <a:spAutoFit/>
          </a:bodyPr>
          <a:lstStyle/>
          <a:p>
            <a:pPr algn="ctr"/>
            <a:r>
              <a:rPr lang="es-AR" sz="1600" dirty="0" smtClean="0"/>
              <a:t>Al agua para el uso de las plantas</a:t>
            </a:r>
            <a:endParaRPr lang="es-AR" sz="1600" dirty="0"/>
          </a:p>
        </p:txBody>
      </p:sp>
      <p:sp>
        <p:nvSpPr>
          <p:cNvPr id="11" name="CuadroTexto 10"/>
          <p:cNvSpPr txBox="1"/>
          <p:nvPr/>
        </p:nvSpPr>
        <p:spPr>
          <a:xfrm>
            <a:off x="4236354" y="4677518"/>
            <a:ext cx="1718850" cy="338554"/>
          </a:xfrm>
          <a:prstGeom prst="rect">
            <a:avLst/>
          </a:prstGeom>
          <a:noFill/>
        </p:spPr>
        <p:txBody>
          <a:bodyPr wrap="square" rtlCol="0">
            <a:spAutoFit/>
          </a:bodyPr>
          <a:lstStyle/>
          <a:p>
            <a:pPr algn="ctr"/>
            <a:r>
              <a:rPr lang="es-AR" sz="1600" dirty="0" smtClean="0"/>
              <a:t>Las inundaciones</a:t>
            </a:r>
            <a:endParaRPr lang="es-AR" sz="1600" dirty="0"/>
          </a:p>
        </p:txBody>
      </p:sp>
      <p:sp>
        <p:nvSpPr>
          <p:cNvPr id="13" name="CuadroTexto 12"/>
          <p:cNvSpPr txBox="1"/>
          <p:nvPr/>
        </p:nvSpPr>
        <p:spPr>
          <a:xfrm>
            <a:off x="6457950" y="4798350"/>
            <a:ext cx="1718850" cy="584775"/>
          </a:xfrm>
          <a:prstGeom prst="rect">
            <a:avLst/>
          </a:prstGeom>
          <a:noFill/>
        </p:spPr>
        <p:txBody>
          <a:bodyPr wrap="square" rtlCol="0">
            <a:spAutoFit/>
          </a:bodyPr>
          <a:lstStyle/>
          <a:p>
            <a:pPr algn="ctr"/>
            <a:r>
              <a:rPr lang="es-AR" sz="1600" dirty="0" smtClean="0"/>
              <a:t>Las tasa de evaporación</a:t>
            </a:r>
            <a:endParaRPr lang="es-AR" sz="1600" dirty="0"/>
          </a:p>
        </p:txBody>
      </p:sp>
      <p:sp>
        <p:nvSpPr>
          <p:cNvPr id="14" name="CuadroTexto 13"/>
          <p:cNvSpPr txBox="1"/>
          <p:nvPr/>
        </p:nvSpPr>
        <p:spPr>
          <a:xfrm>
            <a:off x="6361584" y="5419107"/>
            <a:ext cx="1718850" cy="584775"/>
          </a:xfrm>
          <a:prstGeom prst="rect">
            <a:avLst/>
          </a:prstGeom>
          <a:noFill/>
        </p:spPr>
        <p:txBody>
          <a:bodyPr wrap="square" rtlCol="0">
            <a:spAutoFit/>
          </a:bodyPr>
          <a:lstStyle/>
          <a:p>
            <a:pPr algn="ctr"/>
            <a:r>
              <a:rPr lang="es-AR" sz="1600" dirty="0" smtClean="0"/>
              <a:t>El desgaste y la erosión</a:t>
            </a:r>
            <a:endParaRPr lang="es-AR" sz="1600" dirty="0"/>
          </a:p>
        </p:txBody>
      </p:sp>
      <p:sp>
        <p:nvSpPr>
          <p:cNvPr id="15" name="CuadroTexto 14"/>
          <p:cNvSpPr txBox="1"/>
          <p:nvPr/>
        </p:nvSpPr>
        <p:spPr>
          <a:xfrm>
            <a:off x="1736360" y="5517640"/>
            <a:ext cx="2055328" cy="584775"/>
          </a:xfrm>
          <a:prstGeom prst="rect">
            <a:avLst/>
          </a:prstGeom>
          <a:noFill/>
        </p:spPr>
        <p:txBody>
          <a:bodyPr wrap="square" rtlCol="0">
            <a:spAutoFit/>
          </a:bodyPr>
          <a:lstStyle/>
          <a:p>
            <a:pPr algn="ctr"/>
            <a:r>
              <a:rPr lang="es-AR" sz="1600" dirty="0" smtClean="0"/>
              <a:t>El almacenamiento del agua </a:t>
            </a:r>
            <a:endParaRPr lang="es-AR" sz="1600" dirty="0"/>
          </a:p>
        </p:txBody>
      </p:sp>
      <p:sp>
        <p:nvSpPr>
          <p:cNvPr id="16" name="CuadroTexto 15"/>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smtClean="0">
                <a:solidFill>
                  <a:schemeClr val="bg1"/>
                </a:solidFill>
              </a:rPr>
              <a:t>A. ¿Por qué </a:t>
            </a:r>
            <a:r>
              <a:rPr lang="es-AR" sz="1300" b="1" dirty="0" smtClean="0">
                <a:solidFill>
                  <a:schemeClr val="bg1"/>
                </a:solidFill>
              </a:rPr>
              <a:t>medir la infiltración?</a:t>
            </a:r>
            <a:endParaRPr lang="es-AR" sz="1300" b="1" dirty="0" smtClean="0">
              <a:solidFill>
                <a:schemeClr val="bg1"/>
              </a:solidFill>
            </a:endParaRPr>
          </a:p>
          <a:p>
            <a:pPr>
              <a:spcAft>
                <a:spcPts val="600"/>
              </a:spcAft>
            </a:pPr>
            <a:r>
              <a:rPr lang="es-AR" sz="1300" b="1" dirty="0" smtClean="0">
                <a:solidFill>
                  <a:srgbClr val="462920"/>
                </a:solidFill>
              </a:rPr>
              <a:t>B</a:t>
            </a:r>
            <a:r>
              <a:rPr lang="es-AR" sz="1300" b="1" dirty="0" smtClean="0">
                <a:solidFill>
                  <a:srgbClr val="462920"/>
                </a:solidFill>
              </a:rPr>
              <a:t>. </a:t>
            </a:r>
            <a:r>
              <a:rPr lang="es-AR" sz="1300" b="1" dirty="0" smtClean="0">
                <a:solidFill>
                  <a:srgbClr val="462920"/>
                </a:solidFill>
              </a:rPr>
              <a:t>Propiedades del suelo afectando la infiltración</a:t>
            </a:r>
            <a:endParaRPr lang="es-AR" sz="1300" b="1" dirty="0">
              <a:solidFill>
                <a:srgbClr val="462920"/>
              </a:solidFill>
            </a:endParaRPr>
          </a:p>
          <a:p>
            <a:pPr>
              <a:spcAft>
                <a:spcPts val="600"/>
              </a:spcAft>
            </a:pPr>
            <a:r>
              <a:rPr lang="es-AR" sz="1300" b="1" dirty="0" smtClean="0">
                <a:solidFill>
                  <a:srgbClr val="462920"/>
                </a:solidFill>
              </a:rPr>
              <a:t>C. </a:t>
            </a:r>
            <a:r>
              <a:rPr lang="es-AR" sz="1300" b="1" dirty="0" smtClean="0">
                <a:solidFill>
                  <a:srgbClr val="462920"/>
                </a:solidFill>
              </a:rPr>
              <a:t>Cuándo y dónde medir</a:t>
            </a:r>
            <a:endParaRPr lang="es-AR" sz="1300" b="1" dirty="0">
              <a:solidFill>
                <a:srgbClr val="462920"/>
              </a:solidFill>
            </a:endParaRPr>
          </a:p>
          <a:p>
            <a:pPr>
              <a:spcAft>
                <a:spcPts val="600"/>
              </a:spcAft>
            </a:pPr>
            <a:r>
              <a:rPr lang="es-AR" sz="1300" b="1" dirty="0" smtClean="0">
                <a:solidFill>
                  <a:srgbClr val="462920"/>
                </a:solidFill>
              </a:rPr>
              <a:t>D. </a:t>
            </a:r>
            <a:r>
              <a:rPr lang="es-AR" sz="1300" b="1" dirty="0" smtClean="0">
                <a:solidFill>
                  <a:srgbClr val="462920"/>
                </a:solidFill>
              </a:rPr>
              <a:t>Equipamiento requerido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Pr</a:t>
            </a:r>
            <a:r>
              <a:rPr lang="es-ES" sz="1300" b="1" dirty="0" err="1" smtClean="0">
                <a:solidFill>
                  <a:srgbClr val="462920"/>
                </a:solidFill>
              </a:rPr>
              <a:t>eparación</a:t>
            </a:r>
            <a:r>
              <a:rPr lang="es-ES" sz="1300" b="1" dirty="0" smtClean="0">
                <a:solidFill>
                  <a:srgbClr val="462920"/>
                </a:solidFill>
              </a:rPr>
              <a:t> </a:t>
            </a:r>
            <a:r>
              <a:rPr lang="es-ES" sz="1300" b="1" dirty="0">
                <a:solidFill>
                  <a:srgbClr val="462920"/>
                </a:solidFill>
              </a:rPr>
              <a:t>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smtClean="0">
                <a:solidFill>
                  <a:srgbClr val="462920"/>
                </a:solidFill>
              </a:rPr>
              <a:t>F. </a:t>
            </a:r>
            <a:r>
              <a:rPr lang="es-ES" sz="1300" b="1" dirty="0" smtClean="0">
                <a:solidFill>
                  <a:srgbClr val="462920"/>
                </a:solidFill>
              </a:rPr>
              <a:t>M</a:t>
            </a:r>
            <a:r>
              <a:rPr lang="es-ES" sz="1300" b="1" dirty="0" smtClean="0">
                <a:solidFill>
                  <a:srgbClr val="462920"/>
                </a:solidFill>
              </a:rPr>
              <a:t>edir </a:t>
            </a:r>
            <a:r>
              <a:rPr lang="es-ES" sz="1300" b="1" dirty="0">
                <a:solidFill>
                  <a:srgbClr val="462920"/>
                </a:solidFill>
              </a:rPr>
              <a:t>las tasas de infiltración</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7256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4457628" y="2099602"/>
            <a:ext cx="4566300" cy="3249450"/>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6</a:t>
            </a:fld>
            <a:endParaRPr lang="en-US" dirty="0"/>
          </a:p>
        </p:txBody>
      </p:sp>
      <p:sp>
        <p:nvSpPr>
          <p:cNvPr id="2" name="Title 1"/>
          <p:cNvSpPr>
            <a:spLocks noGrp="1"/>
          </p:cNvSpPr>
          <p:nvPr>
            <p:ph type="title"/>
          </p:nvPr>
        </p:nvSpPr>
        <p:spPr>
          <a:xfrm>
            <a:off x="1479377" y="774039"/>
            <a:ext cx="7886700" cy="1325563"/>
          </a:xfrm>
        </p:spPr>
        <p:txBody>
          <a:bodyPr/>
          <a:lstStyle/>
          <a:p>
            <a:r>
              <a:rPr lang="es-ES" dirty="0"/>
              <a:t>Las propiedades del suelo afectan las tasas de infiltración</a:t>
            </a:r>
            <a:endParaRPr lang="es-AR" dirty="0"/>
          </a:p>
        </p:txBody>
      </p:sp>
      <p:sp>
        <p:nvSpPr>
          <p:cNvPr id="11" name="Content Placeholder 10"/>
          <p:cNvSpPr>
            <a:spLocks noGrp="1"/>
          </p:cNvSpPr>
          <p:nvPr>
            <p:ph sz="half" idx="1"/>
          </p:nvPr>
        </p:nvSpPr>
        <p:spPr>
          <a:xfrm>
            <a:off x="1664996" y="1991377"/>
            <a:ext cx="3029887" cy="4351338"/>
          </a:xfrm>
        </p:spPr>
        <p:txBody>
          <a:bodyPr>
            <a:normAutofit lnSpcReduction="10000"/>
          </a:bodyPr>
          <a:lstStyle/>
          <a:p>
            <a:r>
              <a:rPr lang="es-ES" altLang="en-US" dirty="0">
                <a:solidFill>
                  <a:srgbClr val="000000"/>
                </a:solidFill>
              </a:rPr>
              <a:t>La estructura, la textura, la densidad y la cantidad relativa de material orgánico de un suelo afectan la velocidad a la que el agua fluye a través del suelo.</a:t>
            </a:r>
          </a:p>
          <a:p>
            <a:endParaRPr lang="es-ES" altLang="en-US" dirty="0">
              <a:solidFill>
                <a:srgbClr val="000000"/>
              </a:solidFill>
            </a:endParaRPr>
          </a:p>
          <a:p>
            <a:r>
              <a:rPr lang="es-ES" altLang="en-US" dirty="0">
                <a:solidFill>
                  <a:srgbClr val="000000"/>
                </a:solidFill>
              </a:rPr>
              <a:t>Si el suelo es denso y/o compacto, es probable que el agua se mueva más lentamente.</a:t>
            </a:r>
          </a:p>
          <a:p>
            <a:endParaRPr lang="es-ES" altLang="en-US" dirty="0">
              <a:solidFill>
                <a:srgbClr val="000000"/>
              </a:solidFill>
            </a:endParaRPr>
          </a:p>
          <a:p>
            <a:r>
              <a:rPr lang="es-ES" altLang="en-US" dirty="0">
                <a:solidFill>
                  <a:srgbClr val="000000"/>
                </a:solidFill>
              </a:rPr>
              <a:t>Si el suelo tiene relativamente poco espacio poroso o ya está saturado, se producirán inundaciones o escurrimientos.</a:t>
            </a:r>
            <a:endParaRPr lang="es-AR" altLang="en-US" dirty="0">
              <a:solidFill>
                <a:srgbClr val="000000"/>
              </a:solidFill>
            </a:endParaRPr>
          </a:p>
        </p:txBody>
      </p:sp>
      <p:sp>
        <p:nvSpPr>
          <p:cNvPr id="6" name="CuadroTexto 5"/>
          <p:cNvSpPr txBox="1"/>
          <p:nvPr/>
        </p:nvSpPr>
        <p:spPr>
          <a:xfrm>
            <a:off x="4749935" y="4424218"/>
            <a:ext cx="1224674" cy="584775"/>
          </a:xfrm>
          <a:prstGeom prst="rect">
            <a:avLst/>
          </a:prstGeom>
          <a:noFill/>
        </p:spPr>
        <p:txBody>
          <a:bodyPr wrap="square" rtlCol="0">
            <a:spAutoFit/>
          </a:bodyPr>
          <a:lstStyle/>
          <a:p>
            <a:r>
              <a:rPr lang="es-AR" sz="1600" dirty="0" smtClean="0"/>
              <a:t>Suelo arenoso</a:t>
            </a:r>
            <a:endParaRPr lang="es-AR" sz="1600" dirty="0"/>
          </a:p>
        </p:txBody>
      </p:sp>
      <p:sp>
        <p:nvSpPr>
          <p:cNvPr id="9" name="CuadroTexto 8"/>
          <p:cNvSpPr txBox="1"/>
          <p:nvPr/>
        </p:nvSpPr>
        <p:spPr>
          <a:xfrm>
            <a:off x="7102050" y="1691195"/>
            <a:ext cx="1450109" cy="338554"/>
          </a:xfrm>
          <a:prstGeom prst="rect">
            <a:avLst/>
          </a:prstGeom>
          <a:noFill/>
        </p:spPr>
        <p:txBody>
          <a:bodyPr wrap="square" rtlCol="0">
            <a:spAutoFit/>
          </a:bodyPr>
          <a:lstStyle/>
          <a:p>
            <a:r>
              <a:rPr lang="es-AR" sz="1600" dirty="0" smtClean="0"/>
              <a:t>High </a:t>
            </a:r>
            <a:r>
              <a:rPr lang="es-AR" sz="1600" dirty="0" err="1" smtClean="0"/>
              <a:t>clay</a:t>
            </a:r>
            <a:r>
              <a:rPr lang="es-AR" sz="1600" dirty="0" smtClean="0"/>
              <a:t> </a:t>
            </a:r>
            <a:r>
              <a:rPr lang="es-AR" sz="1600" dirty="0" err="1" smtClean="0"/>
              <a:t>soil</a:t>
            </a:r>
            <a:endParaRPr lang="es-AR" sz="1600" dirty="0"/>
          </a:p>
        </p:txBody>
      </p:sp>
      <p:sp>
        <p:nvSpPr>
          <p:cNvPr id="10" name="CuadroTexto 9"/>
          <p:cNvSpPr txBox="1"/>
          <p:nvPr/>
        </p:nvSpPr>
        <p:spPr>
          <a:xfrm>
            <a:off x="4749935" y="1694217"/>
            <a:ext cx="1450109" cy="338554"/>
          </a:xfrm>
          <a:prstGeom prst="rect">
            <a:avLst/>
          </a:prstGeom>
          <a:noFill/>
        </p:spPr>
        <p:txBody>
          <a:bodyPr wrap="square" rtlCol="0">
            <a:spAutoFit/>
          </a:bodyPr>
          <a:lstStyle/>
          <a:p>
            <a:r>
              <a:rPr lang="es-AR" sz="1600" dirty="0" smtClean="0"/>
              <a:t>Suelo orgánico</a:t>
            </a:r>
            <a:endParaRPr lang="es-AR" sz="1600" dirty="0"/>
          </a:p>
        </p:txBody>
      </p:sp>
      <p:sp>
        <p:nvSpPr>
          <p:cNvPr id="12" name="CuadroTexto 11"/>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chemeClr val="bg1"/>
                </a:solidFill>
              </a:rPr>
              <a:t>B. Propiedades del suelo afectando la infiltración</a:t>
            </a:r>
            <a:endParaRPr lang="es-AR" sz="1300" b="1" dirty="0">
              <a:solidFill>
                <a:schemeClr val="bg1"/>
              </a:solidFill>
            </a:endParaRPr>
          </a:p>
          <a:p>
            <a:pPr>
              <a:spcAft>
                <a:spcPts val="600"/>
              </a:spcAft>
            </a:pPr>
            <a:r>
              <a:rPr lang="es-AR" sz="1300" b="1" dirty="0" smtClean="0">
                <a:solidFill>
                  <a:srgbClr val="462920"/>
                </a:solidFill>
              </a:rPr>
              <a:t>C. </a:t>
            </a:r>
            <a:r>
              <a:rPr lang="es-AR" sz="1300" b="1" dirty="0" smtClean="0">
                <a:solidFill>
                  <a:srgbClr val="462920"/>
                </a:solidFill>
              </a:rPr>
              <a:t>Cuándo y dónde medir</a:t>
            </a:r>
            <a:endParaRPr lang="es-AR" sz="1300" b="1" dirty="0">
              <a:solidFill>
                <a:srgbClr val="462920"/>
              </a:solidFill>
            </a:endParaRPr>
          </a:p>
          <a:p>
            <a:pPr>
              <a:spcAft>
                <a:spcPts val="600"/>
              </a:spcAft>
            </a:pPr>
            <a:r>
              <a:rPr lang="es-AR" sz="1300" b="1" dirty="0" smtClean="0">
                <a:solidFill>
                  <a:srgbClr val="462920"/>
                </a:solidFill>
              </a:rPr>
              <a:t>D. </a:t>
            </a:r>
            <a:r>
              <a:rPr lang="es-AR" sz="1300" b="1" dirty="0" smtClean="0">
                <a:solidFill>
                  <a:srgbClr val="462920"/>
                </a:solidFill>
              </a:rPr>
              <a:t>Equipamiento requerido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Pr</a:t>
            </a:r>
            <a:r>
              <a:rPr lang="es-ES" sz="1300" b="1" dirty="0" err="1" smtClean="0">
                <a:solidFill>
                  <a:srgbClr val="462920"/>
                </a:solidFill>
              </a:rPr>
              <a:t>eparación</a:t>
            </a:r>
            <a:r>
              <a:rPr lang="es-ES" sz="1300" b="1" dirty="0" smtClean="0">
                <a:solidFill>
                  <a:srgbClr val="462920"/>
                </a:solidFill>
              </a:rPr>
              <a:t> </a:t>
            </a:r>
            <a:r>
              <a:rPr lang="es-ES" sz="1300" b="1" dirty="0">
                <a:solidFill>
                  <a:srgbClr val="462920"/>
                </a:solidFill>
              </a:rPr>
              <a:t>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smtClean="0">
                <a:solidFill>
                  <a:srgbClr val="462920"/>
                </a:solidFill>
              </a:rPr>
              <a:t>F. </a:t>
            </a:r>
            <a:r>
              <a:rPr lang="es-ES" sz="1300" b="1" dirty="0" smtClean="0">
                <a:solidFill>
                  <a:srgbClr val="462920"/>
                </a:solidFill>
              </a:rPr>
              <a:t>M</a:t>
            </a:r>
            <a:r>
              <a:rPr lang="es-ES" sz="1300" b="1" dirty="0" smtClean="0">
                <a:solidFill>
                  <a:srgbClr val="462920"/>
                </a:solidFill>
              </a:rPr>
              <a:t>edir </a:t>
            </a:r>
            <a:r>
              <a:rPr lang="es-ES" sz="1300" b="1" dirty="0">
                <a:solidFill>
                  <a:srgbClr val="462920"/>
                </a:solidFill>
              </a:rPr>
              <a:t>las tasas de infiltración</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3940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7</a:t>
            </a:fld>
            <a:endParaRPr lang="en-US" dirty="0"/>
          </a:p>
        </p:txBody>
      </p:sp>
      <p:sp>
        <p:nvSpPr>
          <p:cNvPr id="2" name="Title 1"/>
          <p:cNvSpPr>
            <a:spLocks noGrp="1"/>
          </p:cNvSpPr>
          <p:nvPr>
            <p:ph type="title"/>
          </p:nvPr>
        </p:nvSpPr>
        <p:spPr>
          <a:xfrm>
            <a:off x="1479377" y="774039"/>
            <a:ext cx="7886700" cy="1325563"/>
          </a:xfrm>
        </p:spPr>
        <p:txBody>
          <a:bodyPr/>
          <a:lstStyle/>
          <a:p>
            <a:r>
              <a:rPr lang="es-AR" dirty="0" smtClean="0"/>
              <a:t>Composición ideal del suelo</a:t>
            </a:r>
            <a:endParaRPr lang="es-AR" dirty="0"/>
          </a:p>
        </p:txBody>
      </p:sp>
      <p:sp>
        <p:nvSpPr>
          <p:cNvPr id="11" name="Content Placeholder 10"/>
          <p:cNvSpPr>
            <a:spLocks noGrp="1"/>
          </p:cNvSpPr>
          <p:nvPr>
            <p:ph sz="half" idx="1"/>
          </p:nvPr>
        </p:nvSpPr>
        <p:spPr>
          <a:xfrm>
            <a:off x="1545854" y="5198536"/>
            <a:ext cx="7239161" cy="1414794"/>
          </a:xfrm>
        </p:spPr>
        <p:txBody>
          <a:bodyPr>
            <a:normAutofit lnSpcReduction="10000"/>
          </a:bodyPr>
          <a:lstStyle/>
          <a:p>
            <a:r>
              <a:rPr lang="es-ES" altLang="en-US" dirty="0">
                <a:solidFill>
                  <a:srgbClr val="000000"/>
                </a:solidFill>
              </a:rPr>
              <a:t>El aire y el agua en el suelo representan el espacio poroso del suelo. Volumétricamente, deben comprender aproximadamente el 50% del volumen del suelo.</a:t>
            </a:r>
          </a:p>
          <a:p>
            <a:r>
              <a:rPr lang="es-ES" altLang="en-US" dirty="0">
                <a:solidFill>
                  <a:srgbClr val="000000"/>
                </a:solidFill>
              </a:rPr>
              <a:t>El espacio poroso permite el movimiento de aire, agua y organismos a través del suelo.</a:t>
            </a:r>
            <a:endParaRPr lang="es-AR" altLang="en-US" dirty="0">
              <a:solidFill>
                <a:srgbClr val="000000"/>
              </a:solidFill>
            </a:endParaRPr>
          </a:p>
        </p:txBody>
      </p:sp>
      <p:pic>
        <p:nvPicPr>
          <p:cNvPr id="6" name="Content Placeholder 5" descr="A pie chart graph showing ideal soil composition by approximate soil volume: 45% minerals, 25% water, 5% organic matter and 25% air. "/>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34412" b="15911"/>
          <a:stretch/>
        </p:blipFill>
        <p:spPr>
          <a:xfrm>
            <a:off x="2742017" y="1631689"/>
            <a:ext cx="3289328" cy="3060384"/>
          </a:xfrm>
        </p:spPr>
      </p:pic>
      <p:sp>
        <p:nvSpPr>
          <p:cNvPr id="5" name="CuadroTexto 4"/>
          <p:cNvSpPr txBox="1"/>
          <p:nvPr/>
        </p:nvSpPr>
        <p:spPr>
          <a:xfrm>
            <a:off x="6003636" y="2609159"/>
            <a:ext cx="1246909" cy="338554"/>
          </a:xfrm>
          <a:prstGeom prst="rect">
            <a:avLst/>
          </a:prstGeom>
          <a:noFill/>
        </p:spPr>
        <p:txBody>
          <a:bodyPr wrap="square" rtlCol="0">
            <a:spAutoFit/>
          </a:bodyPr>
          <a:lstStyle/>
          <a:p>
            <a:r>
              <a:rPr lang="es-AR" sz="1600" dirty="0" smtClean="0"/>
              <a:t>Minerales</a:t>
            </a:r>
            <a:endParaRPr lang="es-AR" sz="1600" dirty="0"/>
          </a:p>
        </p:txBody>
      </p:sp>
      <p:sp>
        <p:nvSpPr>
          <p:cNvPr id="9" name="CuadroTexto 8"/>
          <p:cNvSpPr txBox="1"/>
          <p:nvPr/>
        </p:nvSpPr>
        <p:spPr>
          <a:xfrm>
            <a:off x="6003635" y="2870851"/>
            <a:ext cx="1967346" cy="338554"/>
          </a:xfrm>
          <a:prstGeom prst="rect">
            <a:avLst/>
          </a:prstGeom>
          <a:noFill/>
        </p:spPr>
        <p:txBody>
          <a:bodyPr wrap="square" rtlCol="0">
            <a:spAutoFit/>
          </a:bodyPr>
          <a:lstStyle/>
          <a:p>
            <a:r>
              <a:rPr lang="es-AR" sz="1600" dirty="0" smtClean="0"/>
              <a:t>Materia orgánica</a:t>
            </a:r>
            <a:endParaRPr lang="es-AR" sz="1600" dirty="0"/>
          </a:p>
        </p:txBody>
      </p:sp>
      <p:sp>
        <p:nvSpPr>
          <p:cNvPr id="10" name="CuadroTexto 9"/>
          <p:cNvSpPr txBox="1"/>
          <p:nvPr/>
        </p:nvSpPr>
        <p:spPr>
          <a:xfrm>
            <a:off x="6003636" y="3127830"/>
            <a:ext cx="1967346" cy="338554"/>
          </a:xfrm>
          <a:prstGeom prst="rect">
            <a:avLst/>
          </a:prstGeom>
          <a:noFill/>
        </p:spPr>
        <p:txBody>
          <a:bodyPr wrap="square" rtlCol="0">
            <a:spAutoFit/>
          </a:bodyPr>
          <a:lstStyle/>
          <a:p>
            <a:r>
              <a:rPr lang="es-AR" sz="1600" dirty="0" smtClean="0"/>
              <a:t>Aire</a:t>
            </a:r>
            <a:endParaRPr lang="es-AR" sz="1600" dirty="0"/>
          </a:p>
        </p:txBody>
      </p:sp>
      <p:sp>
        <p:nvSpPr>
          <p:cNvPr id="12" name="CuadroTexto 11"/>
          <p:cNvSpPr txBox="1"/>
          <p:nvPr/>
        </p:nvSpPr>
        <p:spPr>
          <a:xfrm>
            <a:off x="6003636" y="3394258"/>
            <a:ext cx="1967346" cy="338554"/>
          </a:xfrm>
          <a:prstGeom prst="rect">
            <a:avLst/>
          </a:prstGeom>
          <a:noFill/>
        </p:spPr>
        <p:txBody>
          <a:bodyPr wrap="square" rtlCol="0">
            <a:spAutoFit/>
          </a:bodyPr>
          <a:lstStyle/>
          <a:p>
            <a:r>
              <a:rPr lang="es-AR" sz="1600" dirty="0" smtClean="0"/>
              <a:t>Agua</a:t>
            </a:r>
            <a:endParaRPr lang="es-AR" sz="1600" dirty="0"/>
          </a:p>
        </p:txBody>
      </p:sp>
      <p:sp>
        <p:nvSpPr>
          <p:cNvPr id="14" name="CuadroTexto 13"/>
          <p:cNvSpPr txBox="1"/>
          <p:nvPr/>
        </p:nvSpPr>
        <p:spPr>
          <a:xfrm>
            <a:off x="3389744" y="4784734"/>
            <a:ext cx="3237346" cy="338554"/>
          </a:xfrm>
          <a:prstGeom prst="rect">
            <a:avLst/>
          </a:prstGeom>
          <a:noFill/>
        </p:spPr>
        <p:txBody>
          <a:bodyPr wrap="square" rtlCol="0">
            <a:spAutoFit/>
          </a:bodyPr>
          <a:lstStyle/>
          <a:p>
            <a:r>
              <a:rPr lang="es-ES" sz="1600" dirty="0" smtClean="0"/>
              <a:t>Volumen </a:t>
            </a:r>
            <a:r>
              <a:rPr lang="es-ES" sz="1600" dirty="0"/>
              <a:t>total aproximado del suelo</a:t>
            </a:r>
            <a:endParaRPr lang="es-AR" sz="1600" dirty="0"/>
          </a:p>
        </p:txBody>
      </p:sp>
      <p:sp>
        <p:nvSpPr>
          <p:cNvPr id="13" name="CuadroTexto 12"/>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chemeClr val="bg1"/>
                </a:solidFill>
              </a:rPr>
              <a:t>B. Propiedades del suelo afectando la infiltración</a:t>
            </a:r>
            <a:endParaRPr lang="es-AR" sz="1300" b="1" dirty="0">
              <a:solidFill>
                <a:schemeClr val="bg1"/>
              </a:solidFill>
            </a:endParaRPr>
          </a:p>
          <a:p>
            <a:pPr>
              <a:spcAft>
                <a:spcPts val="600"/>
              </a:spcAft>
            </a:pPr>
            <a:r>
              <a:rPr lang="es-AR" sz="1300" b="1" dirty="0" smtClean="0">
                <a:solidFill>
                  <a:srgbClr val="462920"/>
                </a:solidFill>
              </a:rPr>
              <a:t>C. </a:t>
            </a:r>
            <a:r>
              <a:rPr lang="es-AR" sz="1300" b="1" dirty="0" smtClean="0">
                <a:solidFill>
                  <a:srgbClr val="462920"/>
                </a:solidFill>
              </a:rPr>
              <a:t>Cuándo y dónde medir</a:t>
            </a:r>
            <a:endParaRPr lang="es-AR" sz="1300" b="1" dirty="0">
              <a:solidFill>
                <a:srgbClr val="462920"/>
              </a:solidFill>
            </a:endParaRPr>
          </a:p>
          <a:p>
            <a:pPr>
              <a:spcAft>
                <a:spcPts val="600"/>
              </a:spcAft>
            </a:pPr>
            <a:r>
              <a:rPr lang="es-AR" sz="1300" b="1" dirty="0" smtClean="0">
                <a:solidFill>
                  <a:srgbClr val="462920"/>
                </a:solidFill>
              </a:rPr>
              <a:t>D. </a:t>
            </a:r>
            <a:r>
              <a:rPr lang="es-AR" sz="1300" b="1" dirty="0" smtClean="0">
                <a:solidFill>
                  <a:srgbClr val="462920"/>
                </a:solidFill>
              </a:rPr>
              <a:t>Equipamiento requerido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Pr</a:t>
            </a:r>
            <a:r>
              <a:rPr lang="es-ES" sz="1300" b="1" dirty="0" err="1" smtClean="0">
                <a:solidFill>
                  <a:srgbClr val="462920"/>
                </a:solidFill>
              </a:rPr>
              <a:t>eparación</a:t>
            </a:r>
            <a:r>
              <a:rPr lang="es-ES" sz="1300" b="1" dirty="0" smtClean="0">
                <a:solidFill>
                  <a:srgbClr val="462920"/>
                </a:solidFill>
              </a:rPr>
              <a:t> </a:t>
            </a:r>
            <a:r>
              <a:rPr lang="es-ES" sz="1300" b="1" dirty="0">
                <a:solidFill>
                  <a:srgbClr val="462920"/>
                </a:solidFill>
              </a:rPr>
              <a:t>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smtClean="0">
                <a:solidFill>
                  <a:srgbClr val="462920"/>
                </a:solidFill>
              </a:rPr>
              <a:t>F. </a:t>
            </a:r>
            <a:r>
              <a:rPr lang="es-ES" sz="1300" b="1" dirty="0" smtClean="0">
                <a:solidFill>
                  <a:srgbClr val="462920"/>
                </a:solidFill>
              </a:rPr>
              <a:t>M</a:t>
            </a:r>
            <a:r>
              <a:rPr lang="es-ES" sz="1300" b="1" dirty="0" smtClean="0">
                <a:solidFill>
                  <a:srgbClr val="462920"/>
                </a:solidFill>
              </a:rPr>
              <a:t>edir </a:t>
            </a:r>
            <a:r>
              <a:rPr lang="es-ES" sz="1300" b="1" dirty="0">
                <a:solidFill>
                  <a:srgbClr val="462920"/>
                </a:solidFill>
              </a:rPr>
              <a:t>las tasas de infiltración</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3410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8</a:t>
            </a:fld>
            <a:endParaRPr lang="en-US" dirty="0"/>
          </a:p>
        </p:txBody>
      </p:sp>
      <p:sp>
        <p:nvSpPr>
          <p:cNvPr id="2" name="Title 1"/>
          <p:cNvSpPr>
            <a:spLocks noGrp="1"/>
          </p:cNvSpPr>
          <p:nvPr>
            <p:ph type="title"/>
          </p:nvPr>
        </p:nvSpPr>
        <p:spPr>
          <a:xfrm>
            <a:off x="1479377" y="774039"/>
            <a:ext cx="7886700" cy="1325563"/>
          </a:xfrm>
        </p:spPr>
        <p:txBody>
          <a:bodyPr/>
          <a:lstStyle/>
          <a:p>
            <a:r>
              <a:rPr lang="es-ES" dirty="0"/>
              <a:t>Muestra de componentes del suelo</a:t>
            </a:r>
            <a:endParaRPr lang="es-AR" dirty="0"/>
          </a:p>
        </p:txBody>
      </p:sp>
      <p:sp>
        <p:nvSpPr>
          <p:cNvPr id="11" name="Content Placeholder 10"/>
          <p:cNvSpPr>
            <a:spLocks noGrp="1"/>
          </p:cNvSpPr>
          <p:nvPr>
            <p:ph sz="half" idx="1"/>
          </p:nvPr>
        </p:nvSpPr>
        <p:spPr>
          <a:xfrm>
            <a:off x="1479377" y="4656206"/>
            <a:ext cx="7239161" cy="1909486"/>
          </a:xfrm>
        </p:spPr>
        <p:txBody>
          <a:bodyPr>
            <a:normAutofit fontScale="85000" lnSpcReduction="10000"/>
          </a:bodyPr>
          <a:lstStyle/>
          <a:p>
            <a:r>
              <a:rPr lang="es-ES" altLang="en-US" dirty="0">
                <a:solidFill>
                  <a:srgbClr val="000000"/>
                </a:solidFill>
              </a:rPr>
              <a:t>Si el espacio poroso del suelo aumenta y la densidad disminuye, el agua se mueve a través del suelo más rápidamente. Si el espacio poroso disminuye y la densidad del suelo aumenta, el agua se mueve a través del suelo más lentamente.</a:t>
            </a:r>
          </a:p>
          <a:p>
            <a:r>
              <a:rPr lang="es-ES" altLang="en-US" dirty="0">
                <a:solidFill>
                  <a:srgbClr val="000000"/>
                </a:solidFill>
              </a:rPr>
              <a:t>Una alta tasa de infiltración mantiene el agua y los nutrientes disponibles para el crecimiento de las plantas. Una tasa demasiado alta podría generar sustancias químicas y nutrientes no deseados en las aguas subterráneas u otras aguas subterráneas.</a:t>
            </a:r>
          </a:p>
          <a:p>
            <a:r>
              <a:rPr lang="es-ES" altLang="en-US" dirty="0">
                <a:solidFill>
                  <a:srgbClr val="000000"/>
                </a:solidFill>
              </a:rPr>
              <a:t>Una tasa de infiltración baja podría conducir a un aumento de la escorrentía, lo que también podría provocar inundaciones y erosión.</a:t>
            </a:r>
            <a:endParaRPr lang="es-AR" altLang="en-US" dirty="0">
              <a:solidFill>
                <a:srgbClr val="000000"/>
              </a:solidFill>
            </a:endParaRPr>
          </a:p>
        </p:txBody>
      </p:sp>
      <p:pic>
        <p:nvPicPr>
          <p:cNvPr id="14" name="Marcador de contenido 13"/>
          <p:cNvPicPr>
            <a:picLocks noGrp="1" noChangeAspect="1"/>
          </p:cNvPicPr>
          <p:nvPr>
            <p:ph sz="half" idx="2"/>
          </p:nvPr>
        </p:nvPicPr>
        <p:blipFill>
          <a:blip r:embed="rId2"/>
          <a:stretch>
            <a:fillRect/>
          </a:stretch>
        </p:blipFill>
        <p:spPr>
          <a:xfrm>
            <a:off x="2374679" y="1541498"/>
            <a:ext cx="5688666" cy="3050904"/>
          </a:xfrm>
          <a:prstGeom prst="rect">
            <a:avLst/>
          </a:prstGeom>
        </p:spPr>
      </p:pic>
      <p:sp>
        <p:nvSpPr>
          <p:cNvPr id="15" name="CuadroTexto 14"/>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chemeClr val="bg1"/>
                </a:solidFill>
              </a:rPr>
              <a:t>B. Propiedades del suelo afectando la infiltración</a:t>
            </a:r>
            <a:endParaRPr lang="es-AR" sz="1300" b="1" dirty="0">
              <a:solidFill>
                <a:schemeClr val="bg1"/>
              </a:solidFill>
            </a:endParaRPr>
          </a:p>
          <a:p>
            <a:pPr>
              <a:spcAft>
                <a:spcPts val="600"/>
              </a:spcAft>
            </a:pPr>
            <a:r>
              <a:rPr lang="es-AR" sz="1300" b="1" dirty="0" smtClean="0">
                <a:solidFill>
                  <a:srgbClr val="462920"/>
                </a:solidFill>
              </a:rPr>
              <a:t>C. </a:t>
            </a:r>
            <a:r>
              <a:rPr lang="es-AR" sz="1300" b="1" dirty="0" smtClean="0">
                <a:solidFill>
                  <a:srgbClr val="462920"/>
                </a:solidFill>
              </a:rPr>
              <a:t>Cuándo y dónde medir</a:t>
            </a:r>
            <a:endParaRPr lang="es-AR" sz="1300" b="1" dirty="0">
              <a:solidFill>
                <a:srgbClr val="462920"/>
              </a:solidFill>
            </a:endParaRPr>
          </a:p>
          <a:p>
            <a:pPr>
              <a:spcAft>
                <a:spcPts val="600"/>
              </a:spcAft>
            </a:pPr>
            <a:r>
              <a:rPr lang="es-AR" sz="1300" b="1" dirty="0" smtClean="0">
                <a:solidFill>
                  <a:srgbClr val="462920"/>
                </a:solidFill>
              </a:rPr>
              <a:t>D. </a:t>
            </a:r>
            <a:r>
              <a:rPr lang="es-AR" sz="1300" b="1" dirty="0" smtClean="0">
                <a:solidFill>
                  <a:srgbClr val="462920"/>
                </a:solidFill>
              </a:rPr>
              <a:t>Equipamiento requerido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Pr</a:t>
            </a:r>
            <a:r>
              <a:rPr lang="es-ES" sz="1300" b="1" dirty="0" err="1" smtClean="0">
                <a:solidFill>
                  <a:srgbClr val="462920"/>
                </a:solidFill>
              </a:rPr>
              <a:t>eparación</a:t>
            </a:r>
            <a:r>
              <a:rPr lang="es-ES" sz="1300" b="1" dirty="0" smtClean="0">
                <a:solidFill>
                  <a:srgbClr val="462920"/>
                </a:solidFill>
              </a:rPr>
              <a:t> </a:t>
            </a:r>
            <a:r>
              <a:rPr lang="es-ES" sz="1300" b="1" dirty="0">
                <a:solidFill>
                  <a:srgbClr val="462920"/>
                </a:solidFill>
              </a:rPr>
              <a:t>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smtClean="0">
                <a:solidFill>
                  <a:srgbClr val="462920"/>
                </a:solidFill>
              </a:rPr>
              <a:t>F. </a:t>
            </a:r>
            <a:r>
              <a:rPr lang="es-ES" sz="1300" b="1" dirty="0" smtClean="0">
                <a:solidFill>
                  <a:srgbClr val="462920"/>
                </a:solidFill>
              </a:rPr>
              <a:t>M</a:t>
            </a:r>
            <a:r>
              <a:rPr lang="es-ES" sz="1300" b="1" dirty="0" smtClean="0">
                <a:solidFill>
                  <a:srgbClr val="462920"/>
                </a:solidFill>
              </a:rPr>
              <a:t>edir </a:t>
            </a:r>
            <a:r>
              <a:rPr lang="es-ES" sz="1300" b="1" dirty="0">
                <a:solidFill>
                  <a:srgbClr val="462920"/>
                </a:solidFill>
              </a:rPr>
              <a:t>las tasas de infiltración</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172622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9</a:t>
            </a:fld>
            <a:endParaRPr lang="en-US" dirty="0"/>
          </a:p>
        </p:txBody>
      </p:sp>
      <p:sp>
        <p:nvSpPr>
          <p:cNvPr id="2" name="Title 1"/>
          <p:cNvSpPr>
            <a:spLocks noGrp="1"/>
          </p:cNvSpPr>
          <p:nvPr>
            <p:ph type="title"/>
          </p:nvPr>
        </p:nvSpPr>
        <p:spPr>
          <a:xfrm>
            <a:off x="1327419" y="734126"/>
            <a:ext cx="7886700" cy="1325563"/>
          </a:xfrm>
        </p:spPr>
        <p:txBody>
          <a:bodyPr/>
          <a:lstStyle/>
          <a:p>
            <a:r>
              <a:rPr lang="es-AR" dirty="0" smtClean="0"/>
              <a:t>Resumen del protocolo</a:t>
            </a:r>
            <a:endParaRPr lang="es-AR" dirty="0"/>
          </a:p>
        </p:txBody>
      </p:sp>
      <p:graphicFrame>
        <p:nvGraphicFramePr>
          <p:cNvPr id="7" name="Content Placeholder 6" descr="Chart Overview of the Protocol: Where- Conduct this protocol at your soil moisture study site and your soil characterization site, within 5 m of your sample site. Key Equipment- Infiltrometer, can be build using 2 different sized coffee cans. Time: One class period to build and test the double-rig infiltrometer, 45 minutes to make the measurement. Frequency: 3-4 times a year at the soil moisture study site, 1 time at the soil characterization sample site. Documents needed- hot links to the Soil Infiltration Protocol and Field Guide and Soil Infiltration Data Sheet."/>
          <p:cNvGraphicFramePr>
            <a:graphicFrameLocks noGrp="1"/>
          </p:cNvGraphicFramePr>
          <p:nvPr>
            <p:ph sz="half" idx="1"/>
            <p:extLst>
              <p:ext uri="{D42A27DB-BD31-4B8C-83A1-F6EECF244321}">
                <p14:modId xmlns:p14="http://schemas.microsoft.com/office/powerpoint/2010/main" val="631286929"/>
              </p:ext>
            </p:extLst>
          </p:nvPr>
        </p:nvGraphicFramePr>
        <p:xfrm>
          <a:off x="1327419" y="1978702"/>
          <a:ext cx="7496956" cy="3779208"/>
        </p:xfrm>
        <a:graphic>
          <a:graphicData uri="http://schemas.openxmlformats.org/drawingml/2006/table">
            <a:tbl>
              <a:tblPr firstRow="1" bandRow="1">
                <a:tableStyleId>{D7AC3CCA-C797-4891-BE02-D94E43425B78}</a:tableStyleId>
              </a:tblPr>
              <a:tblGrid>
                <a:gridCol w="1655624">
                  <a:extLst>
                    <a:ext uri="{9D8B030D-6E8A-4147-A177-3AD203B41FA5}">
                      <a16:colId xmlns:a16="http://schemas.microsoft.com/office/drawing/2014/main" val="20000"/>
                    </a:ext>
                  </a:extLst>
                </a:gridCol>
                <a:gridCol w="5841332">
                  <a:extLst>
                    <a:ext uri="{9D8B030D-6E8A-4147-A177-3AD203B41FA5}">
                      <a16:colId xmlns:a16="http://schemas.microsoft.com/office/drawing/2014/main" val="20001"/>
                    </a:ext>
                  </a:extLst>
                </a:gridCol>
              </a:tblGrid>
              <a:tr h="914400">
                <a:tc>
                  <a:txBody>
                    <a:bodyPr/>
                    <a:lstStyle/>
                    <a:p>
                      <a:r>
                        <a:rPr lang="es-AR" b="1" noProof="0" dirty="0" smtClean="0"/>
                        <a:t>Dónde</a:t>
                      </a:r>
                      <a:endParaRPr lang="es-AR" b="1" noProof="0" dirty="0"/>
                    </a:p>
                  </a:txBody>
                  <a:tcPr/>
                </a:tc>
                <a:tc>
                  <a:txBody>
                    <a:bodyPr/>
                    <a:lstStyle/>
                    <a:p>
                      <a:r>
                        <a:rPr lang="es-ES" b="0" noProof="0" dirty="0" smtClean="0"/>
                        <a:t>Lleve a cabo este protocolo en su sitio de estudio de humedad del suelo y su sitio de muestra de caracterización del suelo, dentro de los 5 m de su sitio de muestra</a:t>
                      </a:r>
                      <a:endParaRPr lang="es-AR" b="0" noProof="0" dirty="0"/>
                    </a:p>
                  </a:txBody>
                  <a:tcPr/>
                </a:tc>
                <a:extLst>
                  <a:ext uri="{0D108BD9-81ED-4DB2-BD59-A6C34878D82A}">
                    <a16:rowId xmlns:a16="http://schemas.microsoft.com/office/drawing/2014/main" val="10000"/>
                  </a:ext>
                </a:extLst>
              </a:tr>
              <a:tr h="716202">
                <a:tc>
                  <a:txBody>
                    <a:bodyPr/>
                    <a:lstStyle/>
                    <a:p>
                      <a:r>
                        <a:rPr lang="es-AR" b="1" noProof="0" dirty="0" smtClean="0"/>
                        <a:t>Equipamiento clave</a:t>
                      </a:r>
                      <a:endParaRPr lang="es-AR" b="1" noProof="0" dirty="0"/>
                    </a:p>
                  </a:txBody>
                  <a:tcPr/>
                </a:tc>
                <a:tc>
                  <a:txBody>
                    <a:bodyPr/>
                    <a:lstStyle/>
                    <a:p>
                      <a:r>
                        <a:rPr lang="es-AR" baseline="0" noProof="0" dirty="0" err="1" smtClean="0"/>
                        <a:t>Infiltrómetro</a:t>
                      </a:r>
                      <a:r>
                        <a:rPr lang="es-AR" baseline="0" noProof="0" dirty="0" smtClean="0"/>
                        <a:t>, se puede construir usando 2 latas de café de diferentes tamaños</a:t>
                      </a:r>
                      <a:endParaRPr lang="es-AR" noProof="0" dirty="0"/>
                    </a:p>
                  </a:txBody>
                  <a:tcPr/>
                </a:tc>
                <a:extLst>
                  <a:ext uri="{0D108BD9-81ED-4DB2-BD59-A6C34878D82A}">
                    <a16:rowId xmlns:a16="http://schemas.microsoft.com/office/drawing/2014/main" val="10001"/>
                  </a:ext>
                </a:extLst>
              </a:tr>
              <a:tr h="716202">
                <a:tc>
                  <a:txBody>
                    <a:bodyPr/>
                    <a:lstStyle/>
                    <a:p>
                      <a:r>
                        <a:rPr lang="es-AR" b="1" noProof="0" dirty="0" smtClean="0"/>
                        <a:t>Tiempo</a:t>
                      </a:r>
                      <a:endParaRPr lang="es-AR" b="1" noProof="0" dirty="0"/>
                    </a:p>
                  </a:txBody>
                  <a:tcPr/>
                </a:tc>
                <a:tc>
                  <a:txBody>
                    <a:bodyPr/>
                    <a:lstStyle/>
                    <a:p>
                      <a:r>
                        <a:rPr lang="es-ES" noProof="0" dirty="0" smtClean="0"/>
                        <a:t>Un período de clase para construir y probar el </a:t>
                      </a:r>
                      <a:r>
                        <a:rPr lang="es-ES" noProof="0" dirty="0" err="1" smtClean="0"/>
                        <a:t>infiltrómetro</a:t>
                      </a:r>
                      <a:r>
                        <a:rPr lang="es-ES" noProof="0" dirty="0" smtClean="0"/>
                        <a:t> de doble plataforma; 45 minutos para realizar la medición</a:t>
                      </a:r>
                      <a:endParaRPr lang="es-AR" noProof="0" dirty="0"/>
                    </a:p>
                  </a:txBody>
                  <a:tcPr/>
                </a:tc>
                <a:extLst>
                  <a:ext uri="{0D108BD9-81ED-4DB2-BD59-A6C34878D82A}">
                    <a16:rowId xmlns:a16="http://schemas.microsoft.com/office/drawing/2014/main" val="10002"/>
                  </a:ext>
                </a:extLst>
              </a:tr>
              <a:tr h="716202">
                <a:tc>
                  <a:txBody>
                    <a:bodyPr/>
                    <a:lstStyle/>
                    <a:p>
                      <a:r>
                        <a:rPr lang="es-AR" b="1" noProof="0" dirty="0" smtClean="0"/>
                        <a:t>Frecuencia</a:t>
                      </a:r>
                      <a:endParaRPr lang="es-AR" b="1" noProof="0" dirty="0"/>
                    </a:p>
                  </a:txBody>
                  <a:tcPr/>
                </a:tc>
                <a:tc>
                  <a:txBody>
                    <a:bodyPr/>
                    <a:lstStyle/>
                    <a:p>
                      <a:r>
                        <a:rPr lang="es-ES" noProof="0" dirty="0" smtClean="0"/>
                        <a:t>3-4 veces al año en el sitio de estudio de humedad del suelo</a:t>
                      </a:r>
                    </a:p>
                    <a:p>
                      <a:r>
                        <a:rPr lang="es-ES" noProof="0" dirty="0" smtClean="0"/>
                        <a:t>1 vez en el Sitio de Muestreo de Caracterización de Suelos</a:t>
                      </a:r>
                      <a:endParaRPr lang="es-AR" noProof="0" dirty="0"/>
                    </a:p>
                  </a:txBody>
                  <a:tcPr/>
                </a:tc>
                <a:extLst>
                  <a:ext uri="{0D108BD9-81ED-4DB2-BD59-A6C34878D82A}">
                    <a16:rowId xmlns:a16="http://schemas.microsoft.com/office/drawing/2014/main" val="10003"/>
                  </a:ext>
                </a:extLst>
              </a:tr>
              <a:tr h="716202">
                <a:tc>
                  <a:txBody>
                    <a:bodyPr/>
                    <a:lstStyle/>
                    <a:p>
                      <a:r>
                        <a:rPr lang="es-AR" b="1" noProof="0" dirty="0" smtClean="0"/>
                        <a:t>Documentos necesarios</a:t>
                      </a:r>
                      <a:endParaRPr lang="es-AR" b="1" noProof="0" dirty="0"/>
                    </a:p>
                  </a:txBody>
                  <a:tcPr/>
                </a:tc>
                <a:tc>
                  <a:txBody>
                    <a:bodyPr/>
                    <a:lstStyle/>
                    <a:p>
                      <a:r>
                        <a:rPr lang="es-AR" noProof="0" dirty="0" smtClean="0">
                          <a:hlinkClick r:id="rId2"/>
                        </a:rPr>
                        <a:t>Protocolo</a:t>
                      </a:r>
                      <a:r>
                        <a:rPr lang="es-AR" baseline="0" noProof="0" dirty="0" smtClean="0">
                          <a:hlinkClick r:id="rId2"/>
                        </a:rPr>
                        <a:t> </a:t>
                      </a:r>
                      <a:r>
                        <a:rPr lang="es-ES" baseline="0" noProof="0" dirty="0" smtClean="0">
                          <a:hlinkClick r:id="rId2"/>
                        </a:rPr>
                        <a:t>de Infiltración de Suelos y Guía de Campo</a:t>
                      </a:r>
                      <a:endParaRPr lang="es-AR" baseline="0" noProof="0" dirty="0" smtClean="0"/>
                    </a:p>
                    <a:p>
                      <a:r>
                        <a:rPr lang="es-AR" baseline="0" noProof="0" dirty="0" smtClean="0">
                          <a:hlinkClick r:id="rId3"/>
                        </a:rPr>
                        <a:t>Hoja de datos de Infiltración de Suelo</a:t>
                      </a:r>
                      <a:endParaRPr lang="es-AR" noProof="0" dirty="0"/>
                    </a:p>
                  </a:txBody>
                  <a:tcPr/>
                </a:tc>
                <a:extLst>
                  <a:ext uri="{0D108BD9-81ED-4DB2-BD59-A6C34878D82A}">
                    <a16:rowId xmlns:a16="http://schemas.microsoft.com/office/drawing/2014/main" val="10004"/>
                  </a:ext>
                </a:extLst>
              </a:tr>
            </a:tbl>
          </a:graphicData>
        </a:graphic>
      </p:graphicFrame>
      <p:sp>
        <p:nvSpPr>
          <p:cNvPr id="8" name="CuadroTexto 7"/>
          <p:cNvSpPr txBox="1"/>
          <p:nvPr/>
        </p:nvSpPr>
        <p:spPr>
          <a:xfrm>
            <a:off x="0" y="1138446"/>
            <a:ext cx="1190004" cy="5709255"/>
          </a:xfrm>
          <a:prstGeom prst="rect">
            <a:avLst/>
          </a:prstGeom>
          <a:noFill/>
        </p:spPr>
        <p:txBody>
          <a:bodyPr wrap="square" lIns="36000" rIns="0" rtlCol="0">
            <a:spAutoFit/>
          </a:bodyPr>
          <a:lstStyle/>
          <a:p>
            <a:pPr>
              <a:spcAft>
                <a:spcPts val="600"/>
              </a:spcAft>
            </a:pPr>
            <a:r>
              <a:rPr lang="es-AR" sz="1300" b="1" dirty="0">
                <a:solidFill>
                  <a:srgbClr val="462920"/>
                </a:solidFill>
              </a:rPr>
              <a:t>A. ¿Por qué medir la </a:t>
            </a:r>
            <a:r>
              <a:rPr lang="es-AR" sz="1300" b="1" dirty="0">
                <a:solidFill>
                  <a:srgbClr val="462920"/>
                </a:solidFill>
              </a:rPr>
              <a:t>infiltración?</a:t>
            </a:r>
          </a:p>
          <a:p>
            <a:pPr>
              <a:spcAft>
                <a:spcPts val="600"/>
              </a:spcAft>
            </a:pPr>
            <a:r>
              <a:rPr lang="es-AR" sz="1300" b="1" dirty="0">
                <a:solidFill>
                  <a:srgbClr val="462920"/>
                </a:solidFill>
              </a:rPr>
              <a:t>B. Propiedades del suelo afectando la infiltración</a:t>
            </a:r>
          </a:p>
          <a:p>
            <a:pPr>
              <a:spcAft>
                <a:spcPts val="600"/>
              </a:spcAft>
            </a:pPr>
            <a:r>
              <a:rPr lang="es-AR" sz="1300" b="1" dirty="0">
                <a:solidFill>
                  <a:schemeClr val="bg1"/>
                </a:solidFill>
              </a:rPr>
              <a:t>C. Cuándo y dónde medir</a:t>
            </a:r>
            <a:endParaRPr lang="es-AR" sz="1300" b="1" dirty="0">
              <a:solidFill>
                <a:schemeClr val="bg1"/>
              </a:solidFill>
            </a:endParaRPr>
          </a:p>
          <a:p>
            <a:pPr>
              <a:spcAft>
                <a:spcPts val="600"/>
              </a:spcAft>
            </a:pPr>
            <a:r>
              <a:rPr lang="es-AR" sz="1300" b="1" dirty="0" smtClean="0">
                <a:solidFill>
                  <a:srgbClr val="462920"/>
                </a:solidFill>
              </a:rPr>
              <a:t>D. </a:t>
            </a:r>
            <a:r>
              <a:rPr lang="es-AR" sz="1300" b="1" dirty="0" smtClean="0">
                <a:solidFill>
                  <a:srgbClr val="462920"/>
                </a:solidFill>
              </a:rPr>
              <a:t>Equipamiento requerido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Pr</a:t>
            </a:r>
            <a:r>
              <a:rPr lang="es-ES" sz="1300" b="1" dirty="0" err="1" smtClean="0">
                <a:solidFill>
                  <a:srgbClr val="462920"/>
                </a:solidFill>
              </a:rPr>
              <a:t>eparación</a:t>
            </a:r>
            <a:r>
              <a:rPr lang="es-ES" sz="1300" b="1" dirty="0" smtClean="0">
                <a:solidFill>
                  <a:srgbClr val="462920"/>
                </a:solidFill>
              </a:rPr>
              <a:t> </a:t>
            </a:r>
            <a:r>
              <a:rPr lang="es-ES" sz="1300" b="1" dirty="0">
                <a:solidFill>
                  <a:srgbClr val="462920"/>
                </a:solidFill>
              </a:rPr>
              <a:t>de un </a:t>
            </a:r>
            <a:r>
              <a:rPr lang="es-ES" sz="1300" b="1" dirty="0" err="1">
                <a:solidFill>
                  <a:srgbClr val="462920"/>
                </a:solidFill>
              </a:rPr>
              <a:t>infiltrómetro</a:t>
            </a:r>
            <a:r>
              <a:rPr lang="es-ES" sz="1300" b="1" dirty="0">
                <a:solidFill>
                  <a:srgbClr val="462920"/>
                </a:solidFill>
              </a:rPr>
              <a:t> de doble anillo</a:t>
            </a:r>
            <a:endParaRPr lang="es-AR" sz="1300" b="1" dirty="0">
              <a:solidFill>
                <a:srgbClr val="462920"/>
              </a:solidFill>
            </a:endParaRPr>
          </a:p>
          <a:p>
            <a:pPr>
              <a:spcAft>
                <a:spcPts val="600"/>
              </a:spcAft>
            </a:pPr>
            <a:r>
              <a:rPr lang="es-AR" sz="1300" b="1" dirty="0" smtClean="0">
                <a:solidFill>
                  <a:srgbClr val="462920"/>
                </a:solidFill>
              </a:rPr>
              <a:t>F. </a:t>
            </a:r>
            <a:r>
              <a:rPr lang="es-ES" sz="1300" b="1" dirty="0" smtClean="0">
                <a:solidFill>
                  <a:srgbClr val="462920"/>
                </a:solidFill>
              </a:rPr>
              <a:t>M</a:t>
            </a:r>
            <a:r>
              <a:rPr lang="es-ES" sz="1300" b="1" dirty="0" smtClean="0">
                <a:solidFill>
                  <a:srgbClr val="462920"/>
                </a:solidFill>
              </a:rPr>
              <a:t>edir </a:t>
            </a:r>
            <a:r>
              <a:rPr lang="es-ES" sz="1300" b="1" dirty="0">
                <a:solidFill>
                  <a:srgbClr val="462920"/>
                </a:solidFill>
              </a:rPr>
              <a:t>las tasas de infiltración</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Reportar sus datos a GLOBE</a:t>
            </a:r>
          </a:p>
          <a:p>
            <a:pPr>
              <a:spcAft>
                <a:spcPts val="600"/>
              </a:spcAft>
            </a:pPr>
            <a:r>
              <a:rPr lang="es-AR" sz="1300" b="1" dirty="0" smtClean="0">
                <a:solidFill>
                  <a:srgbClr val="462920"/>
                </a:solidFill>
              </a:rPr>
              <a:t>H. Visualización de datos</a:t>
            </a:r>
          </a:p>
          <a:p>
            <a:pPr>
              <a:spcAft>
                <a:spcPts val="600"/>
              </a:spcAft>
            </a:pPr>
            <a:r>
              <a:rPr lang="es-AR" sz="1300" b="1" dirty="0" smtClean="0">
                <a:solidFill>
                  <a:srgbClr val="462920"/>
                </a:solidFill>
              </a:rPr>
              <a:t>I. Información adicional</a:t>
            </a:r>
            <a:endParaRPr lang="es-AR" sz="1300" b="1" dirty="0">
              <a:solidFill>
                <a:srgbClr val="462920"/>
              </a:solidFill>
            </a:endParaRPr>
          </a:p>
        </p:txBody>
      </p:sp>
    </p:spTree>
    <p:extLst>
      <p:ext uri="{BB962C8B-B14F-4D97-AF65-F5344CB8AC3E}">
        <p14:creationId xmlns:p14="http://schemas.microsoft.com/office/powerpoint/2010/main" val="7521713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3715</TotalTime>
  <Words>5848</Words>
  <Application>Microsoft Office PowerPoint</Application>
  <PresentationFormat>Presentación en pantalla (4:3)</PresentationFormat>
  <Paragraphs>688</Paragraphs>
  <Slides>46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46</vt:i4>
      </vt:variant>
    </vt:vector>
  </HeadingPairs>
  <TitlesOfParts>
    <vt:vector size="51" baseType="lpstr">
      <vt:lpstr>Arial</vt:lpstr>
      <vt:lpstr>Arial Unicode MS</vt:lpstr>
      <vt:lpstr>Calibri</vt:lpstr>
      <vt:lpstr>Calibri Light</vt:lpstr>
      <vt:lpstr>Office Theme</vt:lpstr>
      <vt:lpstr>Slide 1</vt:lpstr>
      <vt:lpstr>Resumen y objetivos del aprendizaje</vt:lpstr>
      <vt:lpstr>¿Qué es la tasa de infiltración del suelo?</vt:lpstr>
      <vt:lpstr>El rol de la humedad del suelo en el ambiente</vt:lpstr>
      <vt:lpstr>La importancia de la infiltración</vt:lpstr>
      <vt:lpstr>Las propiedades del suelo afectan las tasas de infiltración</vt:lpstr>
      <vt:lpstr>Composición ideal del suelo</vt:lpstr>
      <vt:lpstr>Muestra de componentes del suelo</vt:lpstr>
      <vt:lpstr>Resumen del protocolo</vt:lpstr>
      <vt:lpstr>Materiales requeridos</vt:lpstr>
      <vt:lpstr>Construcción de un infiltrómetro de doble anillo</vt:lpstr>
      <vt:lpstr>Medición de su infiltrómetro de doble anillo</vt:lpstr>
      <vt:lpstr>Marcado del exterior del infiltrómetro de doble anillo</vt:lpstr>
      <vt:lpstr>Diagrama del infiltrómetro de doble anillo terminado</vt:lpstr>
      <vt:lpstr>Medición de las tasas de infiltración: despeje la vegetación</vt:lpstr>
      <vt:lpstr>Empuje latas en el suelo</vt:lpstr>
      <vt:lpstr>Instilar latas en suelo duro</vt:lpstr>
      <vt:lpstr>Pantallazo de la medición de la infiltración del suelo</vt:lpstr>
      <vt:lpstr>Verter agua en los anillos</vt:lpstr>
      <vt:lpstr>Relleno del anillo exterior</vt:lpstr>
      <vt:lpstr>Comenzar la tasa de infiltración de tiempo</vt:lpstr>
      <vt:lpstr>Mantenga el nivel del agua en el anillo exterior igual al nivel del agua en el anillo interior</vt:lpstr>
      <vt:lpstr>Registrar la hora de finalización</vt:lpstr>
      <vt:lpstr>Solución de problemas: suelos impermeables a la infiltración de agua</vt:lpstr>
      <vt:lpstr>Registro y cálculo del intervalo de tiempo</vt:lpstr>
      <vt:lpstr>Repetir la medición</vt:lpstr>
      <vt:lpstr>Medición de infiltración de una muestra superior de humedad del suelo de 5 cm- 1</vt:lpstr>
      <vt:lpstr>Medición de infiltración de una muestra superior de humedad del suelo de 5 cm- 2</vt:lpstr>
      <vt:lpstr>Entrada de datos del protocolo de infiltración del suelo</vt:lpstr>
      <vt:lpstr>Introducción de datos de medición</vt:lpstr>
      <vt:lpstr>Selección del conjunto de datos apropiado</vt:lpstr>
      <vt:lpstr>Introduzca las especificaciones de su infiltrómetro de doble anillo</vt:lpstr>
      <vt:lpstr>Datos de ejemplo</vt:lpstr>
      <vt:lpstr>Adición de una secuencia adicional</vt:lpstr>
      <vt:lpstr>Ejemplo de secuencia</vt:lpstr>
      <vt:lpstr>Agregue comentarios y envíe sus datos</vt:lpstr>
      <vt:lpstr>Respuesta del sistema de datos</vt:lpstr>
      <vt:lpstr>Visualizar los datos -1 </vt:lpstr>
      <vt:lpstr>Visualizar los datos-2 </vt:lpstr>
      <vt:lpstr>Visualizar los datos - 3 </vt:lpstr>
      <vt:lpstr>Mirando los datos</vt:lpstr>
      <vt:lpstr>Los suelos del planeta tierra</vt:lpstr>
      <vt:lpstr>Preguntas frecuentes</vt:lpstr>
      <vt:lpstr>Preguntas frecuentes (continuación)</vt:lpstr>
      <vt:lpstr>¡Solicite sus comentarios sobre este módulo! Envíenos sus comentarios sobre este módulo. ¡Este es un proyecto comunitario y necesitamos sus comentarios, sugerencias y modificaciones! Comente aquí: eTraining Feedback  ¿Tiene preguntas después de revisar este módulo? Comuníquese con GLOBE: help@globe.gov</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María Paz Fernández</cp:lastModifiedBy>
  <cp:revision>136</cp:revision>
  <dcterms:created xsi:type="dcterms:W3CDTF">2016-04-01T00:37:38Z</dcterms:created>
  <dcterms:modified xsi:type="dcterms:W3CDTF">2022-03-18T15:37:39Z</dcterms:modified>
</cp:coreProperties>
</file>