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1"/>
  </p:notesMasterIdLst>
  <p:handoutMasterIdLst>
    <p:handoutMasterId r:id="rId72"/>
  </p:handoutMasterIdLst>
  <p:sldIdLst>
    <p:sldId id="257" r:id="rId2"/>
    <p:sldId id="259" r:id="rId3"/>
    <p:sldId id="275" r:id="rId4"/>
    <p:sldId id="276" r:id="rId5"/>
    <p:sldId id="277" r:id="rId6"/>
    <p:sldId id="266" r:id="rId7"/>
    <p:sldId id="263" r:id="rId8"/>
    <p:sldId id="303" r:id="rId9"/>
    <p:sldId id="313" r:id="rId10"/>
    <p:sldId id="314" r:id="rId11"/>
    <p:sldId id="315" r:id="rId12"/>
    <p:sldId id="316" r:id="rId13"/>
    <p:sldId id="317" r:id="rId14"/>
    <p:sldId id="318" r:id="rId15"/>
    <p:sldId id="319" r:id="rId16"/>
    <p:sldId id="320" r:id="rId17"/>
    <p:sldId id="305" r:id="rId18"/>
    <p:sldId id="331" r:id="rId19"/>
    <p:sldId id="304" r:id="rId20"/>
    <p:sldId id="278" r:id="rId21"/>
    <p:sldId id="279" r:id="rId22"/>
    <p:sldId id="281" r:id="rId23"/>
    <p:sldId id="328" r:id="rId24"/>
    <p:sldId id="280" r:id="rId25"/>
    <p:sldId id="282" r:id="rId26"/>
    <p:sldId id="285" r:id="rId27"/>
    <p:sldId id="287" r:id="rId28"/>
    <p:sldId id="306" r:id="rId29"/>
    <p:sldId id="307" r:id="rId30"/>
    <p:sldId id="308" r:id="rId31"/>
    <p:sldId id="309" r:id="rId32"/>
    <p:sldId id="310" r:id="rId33"/>
    <p:sldId id="311" r:id="rId34"/>
    <p:sldId id="312" r:id="rId35"/>
    <p:sldId id="329" r:id="rId36"/>
    <p:sldId id="332" r:id="rId37"/>
    <p:sldId id="284" r:id="rId38"/>
    <p:sldId id="333" r:id="rId39"/>
    <p:sldId id="334" r:id="rId40"/>
    <p:sldId id="288" r:id="rId41"/>
    <p:sldId id="289" r:id="rId42"/>
    <p:sldId id="321" r:id="rId43"/>
    <p:sldId id="323" r:id="rId44"/>
    <p:sldId id="324" r:id="rId45"/>
    <p:sldId id="325" r:id="rId46"/>
    <p:sldId id="326" r:id="rId47"/>
    <p:sldId id="327" r:id="rId48"/>
    <p:sldId id="335" r:id="rId49"/>
    <p:sldId id="336" r:id="rId50"/>
    <p:sldId id="337" r:id="rId51"/>
    <p:sldId id="338" r:id="rId52"/>
    <p:sldId id="339" r:id="rId53"/>
    <p:sldId id="340" r:id="rId54"/>
    <p:sldId id="341" r:id="rId55"/>
    <p:sldId id="342" r:id="rId56"/>
    <p:sldId id="290" r:id="rId57"/>
    <p:sldId id="292" r:id="rId58"/>
    <p:sldId id="293" r:id="rId59"/>
    <p:sldId id="295" r:id="rId60"/>
    <p:sldId id="296" r:id="rId61"/>
    <p:sldId id="297" r:id="rId62"/>
    <p:sldId id="294" r:id="rId63"/>
    <p:sldId id="273" r:id="rId64"/>
    <p:sldId id="298" r:id="rId65"/>
    <p:sldId id="299" r:id="rId66"/>
    <p:sldId id="300" r:id="rId67"/>
    <p:sldId id="302" r:id="rId68"/>
    <p:sldId id="274" r:id="rId69"/>
    <p:sldId id="34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3979" autoAdjust="0"/>
  </p:normalViewPr>
  <p:slideViewPr>
    <p:cSldViewPr snapToGrid="0" snapToObjects="1">
      <p:cViewPr varScale="1">
        <p:scale>
          <a:sx n="65" d="100"/>
          <a:sy n="65" d="100"/>
        </p:scale>
        <p:origin x="137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9"/>
    </p:cViewPr>
  </p:sorterViewPr>
  <p:notesViewPr>
    <p:cSldViewPr snapToGrid="0" snapToObject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1D2A79-21A5-440A-B83F-45E5F0C03871}" type="datetimeFigureOut">
              <a:rPr lang="es-AR" smtClean="0"/>
              <a:t>18/03/2022</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AF502C-9C3D-49D5-B02D-6E15FABEEC10}" type="slidenum">
              <a:rPr lang="es-AR" smtClean="0"/>
              <a:t>‹Nº›</a:t>
            </a:fld>
            <a:endParaRPr lang="es-AR"/>
          </a:p>
        </p:txBody>
      </p:sp>
    </p:spTree>
    <p:extLst>
      <p:ext uri="{BB962C8B-B14F-4D97-AF65-F5344CB8AC3E}">
        <p14:creationId xmlns:p14="http://schemas.microsoft.com/office/powerpoint/2010/main" val="96267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27E70-729D-A548-A256-6F2AE54F3B68}" type="datetimeFigureOut">
              <a:rPr lang="en-US" smtClean="0"/>
              <a:t>3/18/2022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48B56-BCAF-6C49-8156-9F67C16622ED}" type="slidenum">
              <a:rPr lang="en-US" smtClean="0"/>
              <a:t>‹Nº›</a:t>
            </a:fld>
            <a:endParaRPr lang="en-US" dirty="0"/>
          </a:p>
        </p:txBody>
      </p:sp>
    </p:spTree>
    <p:extLst>
      <p:ext uri="{BB962C8B-B14F-4D97-AF65-F5344CB8AC3E}">
        <p14:creationId xmlns:p14="http://schemas.microsoft.com/office/powerpoint/2010/main" val="7750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48B56-BCAF-6C49-8156-9F67C16622ED}" type="slidenum">
              <a:rPr lang="en-US" smtClean="0"/>
              <a:t>0</a:t>
            </a:fld>
            <a:endParaRPr lang="en-US" dirty="0"/>
          </a:p>
        </p:txBody>
      </p:sp>
    </p:spTree>
    <p:extLst>
      <p:ext uri="{BB962C8B-B14F-4D97-AF65-F5344CB8AC3E}">
        <p14:creationId xmlns:p14="http://schemas.microsoft.com/office/powerpoint/2010/main" val="211654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sz="1200" kern="1200" dirty="0">
                <a:solidFill>
                  <a:schemeClr val="tx1"/>
                </a:solidFill>
                <a:effectLst/>
                <a:latin typeface="+mn-lt"/>
                <a:ea typeface="+mn-ea"/>
                <a:cs typeface="+mn-cs"/>
              </a:rPr>
              <a:t>Mediciones de la  Hidrósfera de GLOBE</a:t>
            </a:r>
          </a:p>
          <a:p>
            <a:r>
              <a:rPr lang="es-ES" sz="1200" kern="1200" dirty="0">
                <a:solidFill>
                  <a:schemeClr val="tx1"/>
                </a:solidFill>
                <a:effectLst/>
                <a:latin typeface="+mn-lt"/>
                <a:ea typeface="+mn-ea"/>
                <a:cs typeface="+mn-cs"/>
              </a:rPr>
              <a:t>Sitio de Estudio de la Hidrósfera</a:t>
            </a:r>
            <a:endParaRPr lang="en-UY" sz="1200" kern="1200" dirty="0">
              <a:solidFill>
                <a:schemeClr val="tx1"/>
              </a:solidFill>
              <a:effectLst/>
              <a:latin typeface="+mn-lt"/>
              <a:ea typeface="+mn-ea"/>
              <a:cs typeface="+mn-cs"/>
            </a:endParaRPr>
          </a:p>
          <a:p>
            <a:r>
              <a:rPr lang="en-UY" sz="1200" kern="1200" dirty="0">
                <a:solidFill>
                  <a:schemeClr val="tx1"/>
                </a:solidFill>
                <a:effectLst/>
                <a:latin typeface="+mn-lt"/>
                <a:ea typeface="+mn-ea"/>
                <a:cs typeface="+mn-cs"/>
              </a:rPr>
              <a:t>Temperatura del Agua</a:t>
            </a:r>
          </a:p>
          <a:p>
            <a:r>
              <a:rPr lang="en-UY" sz="1200" kern="1200" dirty="0">
                <a:solidFill>
                  <a:schemeClr val="tx1"/>
                </a:solidFill>
                <a:effectLst/>
                <a:latin typeface="+mn-lt"/>
                <a:ea typeface="+mn-ea"/>
                <a:cs typeface="+mn-cs"/>
              </a:rPr>
              <a:t>Transparencia del Agua</a:t>
            </a:r>
          </a:p>
          <a:p>
            <a:r>
              <a:rPr lang="en-UY" sz="1200" kern="1200" dirty="0">
                <a:solidFill>
                  <a:schemeClr val="tx1"/>
                </a:solidFill>
                <a:effectLst/>
                <a:latin typeface="+mn-lt"/>
                <a:ea typeface="+mn-ea"/>
                <a:cs typeface="+mn-cs"/>
              </a:rPr>
              <a:t>Conductividad</a:t>
            </a:r>
          </a:p>
          <a:p>
            <a:r>
              <a:rPr lang="en-UY" sz="1200" kern="1200" dirty="0">
                <a:solidFill>
                  <a:schemeClr val="tx1"/>
                </a:solidFill>
                <a:effectLst/>
                <a:latin typeface="+mn-lt"/>
                <a:ea typeface="+mn-ea"/>
                <a:cs typeface="+mn-cs"/>
              </a:rPr>
              <a:t>pH</a:t>
            </a:r>
          </a:p>
          <a:p>
            <a:r>
              <a:rPr lang="es-ES" sz="1200" kern="1200" dirty="0">
                <a:solidFill>
                  <a:schemeClr val="tx1"/>
                </a:solidFill>
                <a:effectLst/>
                <a:latin typeface="+mn-lt"/>
                <a:ea typeface="+mn-ea"/>
                <a:cs typeface="+mn-cs"/>
              </a:rPr>
              <a:t>Larva de </a:t>
            </a:r>
            <a:r>
              <a:rPr lang="en-UY" sz="1200" kern="1200" dirty="0">
                <a:solidFill>
                  <a:schemeClr val="tx1"/>
                </a:solidFill>
                <a:effectLst/>
                <a:latin typeface="+mn-lt"/>
                <a:ea typeface="+mn-ea"/>
                <a:cs typeface="+mn-cs"/>
              </a:rPr>
              <a:t>Mosquitos</a:t>
            </a:r>
          </a:p>
          <a:p>
            <a:r>
              <a:rPr lang="en-UY" sz="1200" kern="1200" dirty="0">
                <a:solidFill>
                  <a:schemeClr val="tx1"/>
                </a:solidFill>
                <a:effectLst/>
                <a:latin typeface="+mn-lt"/>
                <a:ea typeface="+mn-ea"/>
                <a:cs typeface="+mn-cs"/>
              </a:rPr>
              <a:t>Alcalinidad</a:t>
            </a:r>
          </a:p>
          <a:p>
            <a:r>
              <a:rPr lang="en-UY" sz="1200" kern="1200" dirty="0">
                <a:solidFill>
                  <a:schemeClr val="tx1"/>
                </a:solidFill>
                <a:effectLst/>
                <a:latin typeface="+mn-lt"/>
                <a:ea typeface="+mn-ea"/>
                <a:cs typeface="+mn-cs"/>
              </a:rPr>
              <a:t>Oxígeno Disuelto</a:t>
            </a:r>
          </a:p>
          <a:p>
            <a:r>
              <a:rPr lang="en-UY" sz="1200" kern="1200" dirty="0">
                <a:solidFill>
                  <a:schemeClr val="tx1"/>
                </a:solidFill>
                <a:effectLst/>
                <a:latin typeface="+mn-lt"/>
                <a:ea typeface="+mn-ea"/>
                <a:cs typeface="+mn-cs"/>
              </a:rPr>
              <a:t>Salinidad</a:t>
            </a:r>
          </a:p>
          <a:p>
            <a:r>
              <a:rPr lang="en-UY" sz="1200" kern="1200" dirty="0">
                <a:solidFill>
                  <a:schemeClr val="tx1"/>
                </a:solidFill>
                <a:effectLst/>
                <a:latin typeface="+mn-lt"/>
                <a:ea typeface="+mn-ea"/>
                <a:cs typeface="+mn-cs"/>
              </a:rPr>
              <a:t>Nitratos</a:t>
            </a:r>
          </a:p>
          <a:p>
            <a:r>
              <a:rPr lang="en-UY" sz="1200" kern="1200" dirty="0">
                <a:solidFill>
                  <a:schemeClr val="tx1"/>
                </a:solidFill>
                <a:effectLst/>
                <a:latin typeface="+mn-lt"/>
                <a:ea typeface="+mn-ea"/>
                <a:cs typeface="+mn-cs"/>
              </a:rPr>
              <a:t>Macroinvertebrados de Agua Dulce</a:t>
            </a:r>
          </a:p>
          <a:p>
            <a:endParaRPr lang="en-UY" dirty="0"/>
          </a:p>
        </p:txBody>
      </p:sp>
      <p:sp>
        <p:nvSpPr>
          <p:cNvPr id="4" name="Slide Number Placeholder 3"/>
          <p:cNvSpPr>
            <a:spLocks noGrp="1"/>
          </p:cNvSpPr>
          <p:nvPr>
            <p:ph type="sldNum" sz="quarter" idx="5"/>
          </p:nvPr>
        </p:nvSpPr>
        <p:spPr/>
        <p:txBody>
          <a:bodyPr/>
          <a:lstStyle/>
          <a:p>
            <a:fld id="{16C48B56-BCAF-6C49-8156-9F67C16622ED}" type="slidenum">
              <a:rPr lang="en-US" smtClean="0"/>
              <a:t>3</a:t>
            </a:fld>
            <a:endParaRPr lang="en-US" dirty="0"/>
          </a:p>
        </p:txBody>
      </p:sp>
    </p:spTree>
    <p:extLst>
      <p:ext uri="{BB962C8B-B14F-4D97-AF65-F5344CB8AC3E}">
        <p14:creationId xmlns:p14="http://schemas.microsoft.com/office/powerpoint/2010/main" val="122238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Y" dirty="0"/>
              <a:t>SEGURIDAD Asegúrese de usar guantes y gafas de protección durante su investigación</a:t>
            </a:r>
          </a:p>
          <a:p>
            <a:endParaRPr lang="en-UY" dirty="0"/>
          </a:p>
        </p:txBody>
      </p:sp>
      <p:sp>
        <p:nvSpPr>
          <p:cNvPr id="4" name="Slide Number Placeholder 3"/>
          <p:cNvSpPr>
            <a:spLocks noGrp="1"/>
          </p:cNvSpPr>
          <p:nvPr>
            <p:ph type="sldNum" sz="quarter" idx="5"/>
          </p:nvPr>
        </p:nvSpPr>
        <p:spPr/>
        <p:txBody>
          <a:bodyPr/>
          <a:lstStyle/>
          <a:p>
            <a:fld id="{16C48B56-BCAF-6C49-8156-9F67C16622ED}" type="slidenum">
              <a:rPr lang="en-US" smtClean="0"/>
              <a:t>26</a:t>
            </a:fld>
            <a:endParaRPr lang="en-US" dirty="0"/>
          </a:p>
        </p:txBody>
      </p:sp>
    </p:spTree>
    <p:extLst>
      <p:ext uri="{BB962C8B-B14F-4D97-AF65-F5344CB8AC3E}">
        <p14:creationId xmlns:p14="http://schemas.microsoft.com/office/powerpoint/2010/main" val="405767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dirty="0"/>
              <a:t>SEGURIDAD Asegúrese de usar guantes y gafas de protección durante su investigación</a:t>
            </a:r>
          </a:p>
        </p:txBody>
      </p:sp>
      <p:sp>
        <p:nvSpPr>
          <p:cNvPr id="4" name="Slide Number Placeholder 3"/>
          <p:cNvSpPr>
            <a:spLocks noGrp="1"/>
          </p:cNvSpPr>
          <p:nvPr>
            <p:ph type="sldNum" sz="quarter" idx="5"/>
          </p:nvPr>
        </p:nvSpPr>
        <p:spPr/>
        <p:txBody>
          <a:bodyPr/>
          <a:lstStyle/>
          <a:p>
            <a:fld id="{16C48B56-BCAF-6C49-8156-9F67C16622ED}" type="slidenum">
              <a:rPr lang="en-US" smtClean="0"/>
              <a:t>39</a:t>
            </a:fld>
            <a:endParaRPr lang="en-US" dirty="0"/>
          </a:p>
        </p:txBody>
      </p:sp>
    </p:spTree>
    <p:extLst>
      <p:ext uri="{BB962C8B-B14F-4D97-AF65-F5344CB8AC3E}">
        <p14:creationId xmlns:p14="http://schemas.microsoft.com/office/powerpoint/2010/main" val="44344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dirty="0"/>
              <a:t>Identificar su Sitio de Muestreo</a:t>
            </a:r>
          </a:p>
          <a:p>
            <a:pPr marL="0" lvl="0" indent="0" algn="l" rtl="0">
              <a:spcBef>
                <a:spcPts val="0"/>
              </a:spcBef>
              <a:spcAft>
                <a:spcPts val="0"/>
              </a:spcAft>
              <a:buNone/>
            </a:pPr>
            <a:r>
              <a:rPr lang="es-ES" dirty="0"/>
              <a:t>Seleccione “Hidrología Integrada” y “Nueva Observación”</a:t>
            </a:r>
            <a:endParaRPr lang="en-UY" dirty="0"/>
          </a:p>
        </p:txBody>
      </p:sp>
      <p:sp>
        <p:nvSpPr>
          <p:cNvPr id="4" name="Slide Number Placeholder 3"/>
          <p:cNvSpPr>
            <a:spLocks noGrp="1"/>
          </p:cNvSpPr>
          <p:nvPr>
            <p:ph type="sldNum" sz="quarter" idx="5"/>
          </p:nvPr>
        </p:nvSpPr>
        <p:spPr/>
        <p:txBody>
          <a:bodyPr/>
          <a:lstStyle/>
          <a:p>
            <a:fld id="{16C48B56-BCAF-6C49-8156-9F67C16622ED}" type="slidenum">
              <a:rPr lang="en-US" smtClean="0"/>
              <a:t>56</a:t>
            </a:fld>
            <a:endParaRPr lang="en-US" dirty="0"/>
          </a:p>
        </p:txBody>
      </p:sp>
    </p:spTree>
    <p:extLst>
      <p:ext uri="{BB962C8B-B14F-4D97-AF65-F5344CB8AC3E}">
        <p14:creationId xmlns:p14="http://schemas.microsoft.com/office/powerpoint/2010/main" val="309162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Y" dirty="0"/>
              <a:t>Seleccione la masa de agua aquí</a:t>
            </a:r>
          </a:p>
          <a:p>
            <a:pPr marL="228600" indent="-228600">
              <a:buAutoNum type="arabicPeriod"/>
            </a:pPr>
            <a:r>
              <a:rPr lang="en-UY" dirty="0"/>
              <a:t>Seleccione el protocolo. Asegúrese de ingresar datos como el Kit de Oxígeno Disuelto/Sonda</a:t>
            </a:r>
          </a:p>
          <a:p>
            <a:pPr marL="228600" indent="-228600">
              <a:buAutoNum type="arabicPeriod"/>
            </a:pPr>
            <a:r>
              <a:rPr lang="en-UY" dirty="0"/>
              <a:t>Ingrese cada medición y haga clic en ”agregar”</a:t>
            </a:r>
          </a:p>
          <a:p>
            <a:pPr marL="228600" indent="-228600">
              <a:buAutoNum type="arabicPeriod"/>
            </a:pPr>
            <a:r>
              <a:rPr lang="en-UY" dirty="0"/>
              <a:t>Haga clic en envíar datos</a:t>
            </a:r>
          </a:p>
          <a:p>
            <a:pPr marL="228600" indent="-228600">
              <a:buAutoNum type="arabicPeriod"/>
            </a:pPr>
            <a:r>
              <a:rPr lang="en-UY" dirty="0"/>
              <a:t>¡Ha terminado! Quisiera verificar quién más ha entregado datos sobre el OD utilizando el Sistema de Visualización de GLOBE?</a:t>
            </a:r>
          </a:p>
          <a:p>
            <a:endParaRPr lang="en-UY" dirty="0"/>
          </a:p>
        </p:txBody>
      </p:sp>
      <p:sp>
        <p:nvSpPr>
          <p:cNvPr id="4" name="Slide Number Placeholder 3"/>
          <p:cNvSpPr>
            <a:spLocks noGrp="1"/>
          </p:cNvSpPr>
          <p:nvPr>
            <p:ph type="sldNum" sz="quarter" idx="5"/>
          </p:nvPr>
        </p:nvSpPr>
        <p:spPr/>
        <p:txBody>
          <a:bodyPr/>
          <a:lstStyle/>
          <a:p>
            <a:fld id="{16C48B56-BCAF-6C49-8156-9F67C16622ED}" type="slidenum">
              <a:rPr lang="en-US" smtClean="0"/>
              <a:t>57</a:t>
            </a:fld>
            <a:endParaRPr lang="en-US" dirty="0"/>
          </a:p>
        </p:txBody>
      </p:sp>
    </p:spTree>
    <p:extLst>
      <p:ext uri="{BB962C8B-B14F-4D97-AF65-F5344CB8AC3E}">
        <p14:creationId xmlns:p14="http://schemas.microsoft.com/office/powerpoint/2010/main" val="59730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Y" dirty="0"/>
              <a:t>Localidades donde los datos de OD están disponibles</a:t>
            </a:r>
          </a:p>
        </p:txBody>
      </p:sp>
      <p:sp>
        <p:nvSpPr>
          <p:cNvPr id="4" name="Slide Number Placeholder 3"/>
          <p:cNvSpPr>
            <a:spLocks noGrp="1"/>
          </p:cNvSpPr>
          <p:nvPr>
            <p:ph type="sldNum" sz="quarter" idx="5"/>
          </p:nvPr>
        </p:nvSpPr>
        <p:spPr/>
        <p:txBody>
          <a:bodyPr/>
          <a:lstStyle/>
          <a:p>
            <a:fld id="{16C48B56-BCAF-6C49-8156-9F67C16622ED}" type="slidenum">
              <a:rPr lang="en-US" smtClean="0"/>
              <a:t>59</a:t>
            </a:fld>
            <a:endParaRPr lang="en-US" dirty="0"/>
          </a:p>
        </p:txBody>
      </p:sp>
    </p:spTree>
    <p:extLst>
      <p:ext uri="{BB962C8B-B14F-4D97-AF65-F5344CB8AC3E}">
        <p14:creationId xmlns:p14="http://schemas.microsoft.com/office/powerpoint/2010/main" val="196029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 </a:t>
            </a:r>
            <a:r>
              <a:rPr lang="en-US" sz="1200" b="1" dirty="0" err="1"/>
              <a:t>hacer</a:t>
            </a:r>
            <a:r>
              <a:rPr lang="en-US" sz="1200" b="1" dirty="0"/>
              <a:t> </a:t>
            </a:r>
            <a:r>
              <a:rPr lang="en-US" sz="1200" b="1" dirty="0" err="1"/>
              <a:t>clic</a:t>
            </a:r>
            <a:r>
              <a:rPr lang="en-US" sz="1200" b="1" dirty="0"/>
              <a:t> </a:t>
            </a:r>
            <a:r>
              <a:rPr lang="en-US" sz="1200" b="1" dirty="0" err="1"/>
              <a:t>en</a:t>
            </a:r>
            <a:r>
              <a:rPr lang="en-US" sz="1200" b="1" dirty="0"/>
              <a:t> una </a:t>
            </a:r>
            <a:r>
              <a:rPr lang="en-US" sz="1200" b="1" dirty="0" err="1"/>
              <a:t>ubicación</a:t>
            </a:r>
            <a:r>
              <a:rPr lang="en-US" sz="1200" b="1" dirty="0"/>
              <a:t> se </a:t>
            </a:r>
            <a:r>
              <a:rPr lang="en-US" sz="1200" b="1" dirty="0" err="1"/>
              <a:t>abrirá</a:t>
            </a:r>
            <a:r>
              <a:rPr lang="en-US" sz="1200" b="1" dirty="0"/>
              <a:t> una nota de </a:t>
            </a:r>
            <a:r>
              <a:rPr lang="en-US" sz="1200" b="1" dirty="0" err="1"/>
              <a:t>mapa</a:t>
            </a:r>
            <a:r>
              <a:rPr lang="en-US" sz="1200" b="1" dirty="0"/>
              <a:t> que </a:t>
            </a:r>
            <a:r>
              <a:rPr lang="en-US" sz="1200" b="1" dirty="0" err="1"/>
              <a:t>proporciona</a:t>
            </a:r>
            <a:r>
              <a:rPr lang="en-US" sz="1200" b="1" dirty="0"/>
              <a:t> </a:t>
            </a:r>
            <a:r>
              <a:rPr lang="en-US" sz="1200" b="1" dirty="0" err="1"/>
              <a:t>datos</a:t>
            </a:r>
            <a:r>
              <a:rPr lang="en-US" sz="1200" b="1" dirty="0"/>
              <a:t> del DO  para </a:t>
            </a:r>
            <a:r>
              <a:rPr lang="en-US" sz="1200" b="1" dirty="0" err="1"/>
              <a:t>esa</a:t>
            </a:r>
            <a:r>
              <a:rPr lang="en-US" sz="1200" b="1" dirty="0"/>
              <a:t> </a:t>
            </a:r>
            <a:r>
              <a:rPr lang="en-US" sz="1200" b="1" dirty="0" err="1"/>
              <a:t>ubicación</a:t>
            </a:r>
            <a:r>
              <a:rPr lang="en-US" sz="1200" b="1" dirty="0"/>
              <a:t> y hora.  </a:t>
            </a:r>
            <a:r>
              <a:rPr lang="en-US" sz="1200" b="1" dirty="0" err="1"/>
              <a:t>Siga</a:t>
            </a:r>
            <a:r>
              <a:rPr lang="en-US" sz="1200" b="1" dirty="0"/>
              <a:t> las </a:t>
            </a:r>
            <a:r>
              <a:rPr lang="en-US" sz="1200" b="1" dirty="0" err="1"/>
              <a:t>instrucciones</a:t>
            </a:r>
            <a:r>
              <a:rPr lang="en-US" sz="1200" b="1" dirty="0"/>
              <a:t> del tutorial para </a:t>
            </a:r>
            <a:r>
              <a:rPr lang="en-US" sz="1200" b="1" dirty="0" err="1"/>
              <a:t>descargar</a:t>
            </a:r>
            <a:r>
              <a:rPr lang="en-US" sz="1200" b="1" dirty="0"/>
              <a:t> los </a:t>
            </a:r>
            <a:r>
              <a:rPr lang="en-US" sz="1200" b="1" dirty="0" err="1"/>
              <a:t>datos</a:t>
            </a:r>
            <a:r>
              <a:rPr lang="en-US" sz="1200" b="1" dirty="0"/>
              <a:t> </a:t>
            </a:r>
            <a:r>
              <a:rPr lang="en-US" sz="1200" b="1" dirty="0" err="1"/>
              <a:t>como</a:t>
            </a:r>
            <a:r>
              <a:rPr lang="en-US" sz="1200" b="1" dirty="0"/>
              <a:t> </a:t>
            </a:r>
            <a:r>
              <a:rPr lang="en-US" sz="1200" b="1" dirty="0" err="1"/>
              <a:t>archivo</a:t>
            </a:r>
            <a:r>
              <a:rPr lang="en-US" sz="1200" b="1" dirty="0"/>
              <a:t> .csv para </a:t>
            </a:r>
            <a:r>
              <a:rPr lang="en-US" sz="1200" b="1" dirty="0" err="1"/>
              <a:t>su</a:t>
            </a:r>
            <a:r>
              <a:rPr lang="en-US" sz="1200" b="1" dirty="0"/>
              <a:t> </a:t>
            </a:r>
            <a:r>
              <a:rPr lang="en-US" sz="1200" b="1" dirty="0" err="1"/>
              <a:t>análisis</a:t>
            </a:r>
            <a:endParaRPr lang="en-UY" dirty="0"/>
          </a:p>
          <a:p>
            <a:endParaRPr lang="en-UY" dirty="0"/>
          </a:p>
        </p:txBody>
      </p:sp>
      <p:sp>
        <p:nvSpPr>
          <p:cNvPr id="4" name="Slide Number Placeholder 3"/>
          <p:cNvSpPr>
            <a:spLocks noGrp="1"/>
          </p:cNvSpPr>
          <p:nvPr>
            <p:ph type="sldNum" sz="quarter" idx="5"/>
          </p:nvPr>
        </p:nvSpPr>
        <p:spPr/>
        <p:txBody>
          <a:bodyPr/>
          <a:lstStyle/>
          <a:p>
            <a:fld id="{16C48B56-BCAF-6C49-8156-9F67C16622ED}" type="slidenum">
              <a:rPr lang="en-US" smtClean="0"/>
              <a:t>60</a:t>
            </a:fld>
            <a:endParaRPr lang="en-US" dirty="0"/>
          </a:p>
        </p:txBody>
      </p:sp>
    </p:spTree>
    <p:extLst>
      <p:ext uri="{BB962C8B-B14F-4D97-AF65-F5344CB8AC3E}">
        <p14:creationId xmlns:p14="http://schemas.microsoft.com/office/powerpoint/2010/main" val="258412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1122363"/>
            <a:ext cx="7137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4605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D7F23E-60C7-734B-952B-A9EC50AFFA52}"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93820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7ADE2-8405-5349-ABC1-9178DFB7FAE1}"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40325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52945"/>
            <a:ext cx="1971675" cy="512401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2327" y="1052945"/>
            <a:ext cx="5127048" cy="5124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E61D6-94EE-9F4C-8AFF-D15C271618D6}"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89717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031" y="1041541"/>
            <a:ext cx="7105319" cy="69439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FA996-D1E2-384D-BC62-FF3016D31303}"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23249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4714" y="1709739"/>
            <a:ext cx="7105873"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404714" y="4589464"/>
            <a:ext cx="710587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49709-BF43-B94B-ADE3-D46A8C02B793}" type="datetime1">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31889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4714" y="983455"/>
            <a:ext cx="7587713" cy="852247"/>
          </a:xfrm>
        </p:spPr>
        <p:txBody>
          <a:bodyPr>
            <a:normAutofit/>
          </a:bodyPr>
          <a:lstStyle>
            <a:lvl1pPr>
              <a:defRPr sz="2800" b="1">
                <a:solidFill>
                  <a:srgbClr val="000072"/>
                </a:solidFill>
                <a:latin typeface="+mn-lt"/>
              </a:defRPr>
            </a:lvl1pPr>
          </a:lstStyle>
          <a:p>
            <a:r>
              <a:rPr lang="en-US" dirty="0"/>
              <a:t>Click to edit Master title style</a:t>
            </a:r>
          </a:p>
        </p:txBody>
      </p:sp>
      <p:sp>
        <p:nvSpPr>
          <p:cNvPr id="3" name="Content Placeholder 2"/>
          <p:cNvSpPr>
            <a:spLocks noGrp="1"/>
          </p:cNvSpPr>
          <p:nvPr>
            <p:ph sz="half" idx="1"/>
          </p:nvPr>
        </p:nvSpPr>
        <p:spPr>
          <a:xfrm>
            <a:off x="1404714" y="2059708"/>
            <a:ext cx="3587214" cy="4127331"/>
          </a:xfrm>
        </p:spPr>
        <p:txBody>
          <a:bodyPr/>
          <a:lstStyle>
            <a:lvl1pPr marL="0" indent="0">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42575" y="2032361"/>
            <a:ext cx="3587214" cy="4127331"/>
          </a:xfrm>
        </p:spPr>
        <p:txBody>
          <a:bodyPr/>
          <a:lstStyle>
            <a:lvl1pPr marL="0" indent="0">
              <a:buNone/>
              <a:defRPr/>
            </a:lvl1pPr>
          </a:lstStyle>
          <a:p>
            <a:pPr lvl="0"/>
            <a:r>
              <a:rPr lang="en-US" dirty="0" smtClean="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1B7A5B-F364-0A48-B35B-70685BCFE707}"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37190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3089" y="960582"/>
            <a:ext cx="7223451" cy="730107"/>
          </a:xfrm>
        </p:spPr>
        <p:txBody>
          <a:bodyPr/>
          <a:lstStyle/>
          <a:p>
            <a:r>
              <a:rPr lang="en-US" dirty="0"/>
              <a:t>Click to edit Master title style</a:t>
            </a:r>
          </a:p>
        </p:txBody>
      </p:sp>
      <p:sp>
        <p:nvSpPr>
          <p:cNvPr id="3" name="Text Placeholder 2"/>
          <p:cNvSpPr>
            <a:spLocks noGrp="1"/>
          </p:cNvSpPr>
          <p:nvPr>
            <p:ph type="body" idx="1"/>
          </p:nvPr>
        </p:nvSpPr>
        <p:spPr>
          <a:xfrm>
            <a:off x="1293090" y="1681163"/>
            <a:ext cx="32050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090" y="2505075"/>
            <a:ext cx="32050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95665" y="1681163"/>
            <a:ext cx="3220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95665" y="2505075"/>
            <a:ext cx="322087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3E0E0-2F41-0C42-B3B8-767EC8A41FEA}" type="datetime1">
              <a:rPr lang="en-US" smtClean="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5122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A0270B-9738-2446-A973-2BCE07CAEEF7}" type="datetime1">
              <a:rPr lang="en-US" smtClean="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7977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F0B38-563E-AC40-9E3D-B46DFD08851E}" type="datetime1">
              <a:rPr lang="en-US" smtClean="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65672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4096" y="987425"/>
            <a:ext cx="2949178" cy="107242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608945" y="987426"/>
            <a:ext cx="390759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04096" y="210603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0918-BF7D-0C4A-87AF-8D5F0AF729C6}"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67790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4715" y="987426"/>
            <a:ext cx="2949178" cy="111861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645891" y="987426"/>
            <a:ext cx="38706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404715" y="210603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DA851-4ED5-F64F-A08F-E55E72DF0F57}" type="datetime1">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27880F-858B-9E41-870C-DA30FBF153BE}" type="slidenum">
              <a:rPr lang="en-US" smtClean="0"/>
              <a:t>‹Nº›</a:t>
            </a:fld>
            <a:endParaRPr lang="en-US" dirty="0"/>
          </a:p>
        </p:txBody>
      </p:sp>
    </p:spTree>
    <p:extLst>
      <p:ext uri="{BB962C8B-B14F-4D97-AF65-F5344CB8AC3E}">
        <p14:creationId xmlns:p14="http://schemas.microsoft.com/office/powerpoint/2010/main" val="198363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030" y="950117"/>
            <a:ext cx="7105319" cy="6943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10030" y="1825625"/>
            <a:ext cx="710531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04715" y="634884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24A09-0CBB-4049-AB23-07B0A1E9B6CE}" type="datetime1">
              <a:rPr lang="en-US" smtClean="0"/>
              <a:t>3/18/2022</a:t>
            </a:fld>
            <a:endParaRPr lang="en-US" dirty="0"/>
          </a:p>
        </p:txBody>
      </p:sp>
      <p:sp>
        <p:nvSpPr>
          <p:cNvPr id="5" name="Footer Placeholder 4"/>
          <p:cNvSpPr>
            <a:spLocks noGrp="1"/>
          </p:cNvSpPr>
          <p:nvPr>
            <p:ph type="ftr" sz="quarter" idx="3"/>
          </p:nvPr>
        </p:nvSpPr>
        <p:spPr>
          <a:xfrm>
            <a:off x="3419639"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7880F-858B-9E41-870C-DA30FBF153BE}" type="slidenum">
              <a:rPr lang="en-US" smtClean="0"/>
              <a:t>‹Nº›</a:t>
            </a:fld>
            <a:endParaRPr lang="en-US" dirty="0"/>
          </a:p>
        </p:txBody>
      </p:sp>
      <p:sp>
        <p:nvSpPr>
          <p:cNvPr id="7" name="Rectángulo 6"/>
          <p:cNvSpPr/>
          <p:nvPr userDrawn="1"/>
        </p:nvSpPr>
        <p:spPr>
          <a:xfrm>
            <a:off x="0" y="-8577"/>
            <a:ext cx="9144000" cy="958695"/>
          </a:xfrm>
          <a:prstGeom prst="rect">
            <a:avLst/>
          </a:prstGeom>
          <a:solidFill>
            <a:srgbClr val="EAE8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8" name="Rectángulo 7"/>
          <p:cNvSpPr/>
          <p:nvPr userDrawn="1"/>
        </p:nvSpPr>
        <p:spPr>
          <a:xfrm>
            <a:off x="0" y="-1"/>
            <a:ext cx="1190003" cy="6858001"/>
          </a:xfrm>
          <a:prstGeom prst="rect">
            <a:avLst/>
          </a:prstGeom>
          <a:solidFill>
            <a:srgbClr val="EAE8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dirty="0"/>
          </a:p>
        </p:txBody>
      </p:sp>
      <p:sp>
        <p:nvSpPr>
          <p:cNvPr id="9" name="CuadroTexto 8"/>
          <p:cNvSpPr txBox="1"/>
          <p:nvPr userDrawn="1"/>
        </p:nvSpPr>
        <p:spPr>
          <a:xfrm>
            <a:off x="1410031" y="270715"/>
            <a:ext cx="1580851" cy="400110"/>
          </a:xfrm>
          <a:prstGeom prst="rect">
            <a:avLst/>
          </a:prstGeom>
          <a:noFill/>
        </p:spPr>
        <p:txBody>
          <a:bodyPr wrap="square" rtlCol="0">
            <a:spAutoFit/>
          </a:bodyPr>
          <a:lstStyle/>
          <a:p>
            <a:r>
              <a:rPr lang="es-AR" sz="2000" b="1" spc="225" dirty="0" smtClean="0">
                <a:solidFill>
                  <a:srgbClr val="122258"/>
                </a:solidFill>
              </a:rPr>
              <a:t>Hidrósfera</a:t>
            </a:r>
            <a:endParaRPr lang="es-AR" sz="2000" b="1" spc="225" dirty="0">
              <a:solidFill>
                <a:srgbClr val="122258"/>
              </a:solidFill>
            </a:endParaRPr>
          </a:p>
        </p:txBody>
      </p:sp>
      <p:sp>
        <p:nvSpPr>
          <p:cNvPr id="10" name="Rectángulo 9"/>
          <p:cNvSpPr/>
          <p:nvPr userDrawn="1"/>
        </p:nvSpPr>
        <p:spPr>
          <a:xfrm>
            <a:off x="0" y="0"/>
            <a:ext cx="1190003" cy="950117"/>
          </a:xfrm>
          <a:prstGeom prst="rect">
            <a:avLst/>
          </a:prstGeom>
          <a:solidFill>
            <a:srgbClr val="D7D3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AR" sz="1350"/>
          </a:p>
        </p:txBody>
      </p:sp>
      <p:sp>
        <p:nvSpPr>
          <p:cNvPr id="11" name="CuadroTexto 10"/>
          <p:cNvSpPr txBox="1"/>
          <p:nvPr userDrawn="1"/>
        </p:nvSpPr>
        <p:spPr>
          <a:xfrm>
            <a:off x="3933349" y="286104"/>
            <a:ext cx="3536270" cy="369332"/>
          </a:xfrm>
          <a:prstGeom prst="rect">
            <a:avLst/>
          </a:prstGeom>
          <a:noFill/>
        </p:spPr>
        <p:txBody>
          <a:bodyPr wrap="square" rtlCol="0">
            <a:spAutoFit/>
          </a:bodyPr>
          <a:lstStyle/>
          <a:p>
            <a:r>
              <a:rPr lang="es-AR" b="1" dirty="0" smtClean="0">
                <a:solidFill>
                  <a:srgbClr val="11244F"/>
                </a:solidFill>
              </a:rPr>
              <a:t>Protocolo de oxígeno disuelto</a:t>
            </a:r>
            <a:endParaRPr lang="es-AR" b="1" dirty="0">
              <a:solidFill>
                <a:srgbClr val="11244F"/>
              </a:solidFill>
            </a:endParaRPr>
          </a:p>
        </p:txBody>
      </p:sp>
      <p:pic>
        <p:nvPicPr>
          <p:cNvPr id="12" name="Picture 2" descr="GLOBE Program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1250" y="135640"/>
            <a:ext cx="747502" cy="6702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Google Shape;89;p1" descr="Banner: The GLOBE Program: Water pH Protocol"/>
          <p:cNvPicPr preferRelativeResize="0"/>
          <p:nvPr userDrawn="1"/>
        </p:nvPicPr>
        <p:blipFill rotWithShape="1">
          <a:blip r:embed="rId14">
            <a:alphaModFix/>
          </a:blip>
          <a:srcRect l="43169" t="9303" r="50002" b="18187"/>
          <a:stretch/>
        </p:blipFill>
        <p:spPr>
          <a:xfrm>
            <a:off x="3150692" y="158473"/>
            <a:ext cx="622847" cy="624594"/>
          </a:xfrm>
          <a:prstGeom prst="ellipse">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3015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globe.gov/documents/11865/4b0995e6-9d08-4578-830a-95d339f1f47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hyperlink" Target="http://www.globe.gov/documents/11865/3464b426-6d54-4ba2-9cca-8d398fb38ef8" TargetMode="Externa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www.globe.gov/documents/11865/680502f7-9024-4891-bec5-64aba3a6bc4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globe.gov/do-globe/globe-teachers-guide/instruments#http:/www.globe.gov/documents/10157/21dc2a21-f1d2-417e-a2d1-b9f6ec527f04" TargetMode="External"/><Relationship Id="rId2" Type="http://schemas.openxmlformats.org/officeDocument/2006/relationships/hyperlink" Target="http://www.globe.gov/documents/10157/380993/Tool+Kit"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hyperlink" Target="https://www.globe.gov/documents/11865/4b0995e6-9d08-4578-830a-95d339f1f47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globe.gov/documents/11865/4b0995e6-9d08-4578-830a-95d339f1f47f"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www.globe.gov/documents/11865/2246c86a-73c0-44c5-8376-a9cb19ad5b1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globe.gov/documents/11865/bbb8660e-d25c-45bc-b204-79f4da0dbb16"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play.google.com/store/apps/details?id=gov.nasa.globe.deapp&amp;hl=en" TargetMode="External"/><Relationship Id="rId2" Type="http://schemas.openxmlformats.org/officeDocument/2006/relationships/hyperlink" Target="mailto:DATA@GLOBE.GOV"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itunes.apple.com/us/app/globe-data-entry/id980592274?ls=1&amp;mt=8"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globe.gov/documents/10157/7349361/Viz+tutorial.pdf"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mailto:help@globe.gov" TargetMode="External"/><Relationship Id="rId7" Type="http://schemas.openxmlformats.org/officeDocument/2006/relationships/image" Target="../media/image31.png"/><Relationship Id="rId2" Type="http://schemas.openxmlformats.org/officeDocument/2006/relationships/hyperlink" Target="https://docs.google.com/forms/d/1nF4DOebsUPFN2I3Sl73HZkrN_BzFnjAgCBdAQAt_E0I/viewform?c=0&amp;w=1" TargetMode="External"/><Relationship Id="rId1" Type="http://schemas.openxmlformats.org/officeDocument/2006/relationships/slideLayout" Target="../slideLayouts/slideLayout4.xml"/><Relationship Id="rId6" Type="http://schemas.openxmlformats.org/officeDocument/2006/relationships/hyperlink" Target="http://climate.nasa.gov/" TargetMode="External"/><Relationship Id="rId5" Type="http://schemas.openxmlformats.org/officeDocument/2006/relationships/hyperlink" Target="http://nasawavelength.org/" TargetMode="External"/><Relationship Id="rId4" Type="http://schemas.openxmlformats.org/officeDocument/2006/relationships/hyperlink" Target="http://www.globe.gov/"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GLOBELAC.COMMUNICATIONS@EDUC.AUSTRAL.EDU.AR" TargetMode="External"/><Relationship Id="rId7" Type="http://schemas.openxmlformats.org/officeDocument/2006/relationships/image" Target="../media/image33.jpg"/><Relationship Id="rId2" Type="http://schemas.openxmlformats.org/officeDocument/2006/relationships/hyperlink" Target="mailto:lac_rco@educ.austral.edu.ar"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www.facebook.com/GLOBELAC" TargetMode="External"/><Relationship Id="rId4" Type="http://schemas.openxmlformats.org/officeDocument/2006/relationships/hyperlink" Target="https://www.instagram.com/globe_lac/" TargetMode="External"/><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earthobservatory.nasa.gov/Features/ChesapeakeBay/" TargetMode="External"/><Relationship Id="rId1" Type="http://schemas.openxmlformats.org/officeDocument/2006/relationships/slideLayout" Target="../slideLayouts/slideLayout4.xml"/><Relationship Id="rId4" Type="http://schemas.openxmlformats.org/officeDocument/2006/relationships/hyperlink" Target="http://rapidfire.sci.gsfc.nas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27880F-858B-9E41-870C-DA30FBF153BE}" type="slidenum">
              <a:rPr lang="en-US" smtClean="0"/>
              <a:pPr/>
              <a:t>0</a:t>
            </a:fld>
            <a:endParaRPr lang="en-US" dirty="0"/>
          </a:p>
        </p:txBody>
      </p:sp>
      <p:sp>
        <p:nvSpPr>
          <p:cNvPr id="5" name="Title 4" hidden="1"/>
          <p:cNvSpPr>
            <a:spLocks noGrp="1"/>
          </p:cNvSpPr>
          <p:nvPr>
            <p:ph type="title"/>
          </p:nvPr>
        </p:nvSpPr>
        <p:spPr/>
        <p:txBody>
          <a:bodyPr/>
          <a:lstStyle/>
          <a:p>
            <a:r>
              <a:rPr lang="en-US" dirty="0"/>
              <a:t>Slide One</a:t>
            </a:r>
          </a:p>
        </p:txBody>
      </p:sp>
      <p:pic>
        <p:nvPicPr>
          <p:cNvPr id="7" name="Content Placeholder 6" descr="Artistic image of a person taking a reading from a bucket of sample water using a probe."/>
          <p:cNvPicPr>
            <a:picLocks noGrp="1" noChangeAspect="1"/>
          </p:cNvPicPr>
          <p:nvPr>
            <p:ph sz="half" idx="2"/>
          </p:nvPr>
        </p:nvPicPr>
        <p:blipFill rotWithShape="1">
          <a:blip r:embed="rId3"/>
          <a:srcRect t="12042"/>
          <a:stretch/>
        </p:blipFill>
        <p:spPr>
          <a:xfrm>
            <a:off x="595" y="845573"/>
            <a:ext cx="9142809" cy="6176613"/>
          </a:xfrm>
        </p:spPr>
      </p:pic>
      <p:pic>
        <p:nvPicPr>
          <p:cNvPr id="3" name="Imagen 2"/>
          <p:cNvPicPr>
            <a:picLocks noChangeAspect="1"/>
          </p:cNvPicPr>
          <p:nvPr/>
        </p:nvPicPr>
        <p:blipFill>
          <a:blip r:embed="rId4"/>
          <a:stretch>
            <a:fillRect/>
          </a:stretch>
        </p:blipFill>
        <p:spPr>
          <a:xfrm>
            <a:off x="-25775" y="1"/>
            <a:ext cx="9169179" cy="804742"/>
          </a:xfrm>
          <a:prstGeom prst="rect">
            <a:avLst/>
          </a:prstGeom>
        </p:spPr>
      </p:pic>
    </p:spTree>
    <p:extLst>
      <p:ext uri="{BB962C8B-B14F-4D97-AF65-F5344CB8AC3E}">
        <p14:creationId xmlns:p14="http://schemas.microsoft.com/office/powerpoint/2010/main" val="178477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9</a:t>
            </a:fld>
            <a:endParaRPr lang="en-US" dirty="0"/>
          </a:p>
        </p:txBody>
      </p:sp>
      <p:sp>
        <p:nvSpPr>
          <p:cNvPr id="2" name="Title 1"/>
          <p:cNvSpPr>
            <a:spLocks noGrp="1"/>
          </p:cNvSpPr>
          <p:nvPr>
            <p:ph type="title"/>
          </p:nvPr>
        </p:nvSpPr>
        <p:spPr>
          <a:xfrm>
            <a:off x="1105728" y="983455"/>
            <a:ext cx="7886700" cy="684883"/>
          </a:xfrm>
        </p:spPr>
        <p:txBody>
          <a:bodyPr>
            <a:normAutofit fontScale="90000"/>
          </a:bodyPr>
          <a:lstStyle/>
          <a:p>
            <a:r>
              <a:rPr lang="es-AR" dirty="0" smtClean="0"/>
              <a:t>¡Evaluemos su conocimiento! Respuesta de la pregunta 1</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Verdadero o falso: La medición del oxígeno disuelto mide el oxígeno que se encuentra en la molécula de agua.</a:t>
            </a:r>
          </a:p>
          <a:p>
            <a:endParaRPr lang="es-AR" sz="2400" dirty="0" smtClean="0">
              <a:solidFill>
                <a:srgbClr val="FF0000"/>
              </a:solidFill>
            </a:endParaRPr>
          </a:p>
          <a:p>
            <a:r>
              <a:rPr lang="es-AR" sz="2400" b="1" dirty="0" smtClean="0">
                <a:solidFill>
                  <a:srgbClr val="FF0000"/>
                </a:solidFill>
              </a:rPr>
              <a:t>Respuesta: Falso. La medición no mide el oxígeno en las moléculas de agua</a:t>
            </a:r>
            <a:endParaRPr lang="es-AR" sz="2400" b="1"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2494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10</a:t>
            </a:fld>
            <a:endParaRPr lang="en-US" dirty="0"/>
          </a:p>
        </p:txBody>
      </p:sp>
      <p:sp>
        <p:nvSpPr>
          <p:cNvPr id="2" name="Title 1"/>
          <p:cNvSpPr>
            <a:spLocks noGrp="1"/>
          </p:cNvSpPr>
          <p:nvPr>
            <p:ph type="title"/>
          </p:nvPr>
        </p:nvSpPr>
        <p:spPr>
          <a:xfrm>
            <a:off x="1105728" y="983455"/>
            <a:ext cx="7886700" cy="684883"/>
          </a:xfrm>
        </p:spPr>
        <p:txBody>
          <a:bodyPr>
            <a:normAutofit/>
          </a:bodyPr>
          <a:lstStyle/>
          <a:p>
            <a:r>
              <a:rPr lang="es-AR" dirty="0" smtClean="0"/>
              <a:t>¡Evaluemos su conocimiento! Pregunta 2</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Verdadero o falso: En igualdad de condiciones, el agua más fría puede disolver más oxígeno que el agua más caliente.</a:t>
            </a:r>
            <a:endParaRPr lang="es-AR" sz="2400"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3285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11</a:t>
            </a:fld>
            <a:endParaRPr lang="en-US" dirty="0"/>
          </a:p>
        </p:txBody>
      </p:sp>
      <p:sp>
        <p:nvSpPr>
          <p:cNvPr id="2" name="Title 1"/>
          <p:cNvSpPr>
            <a:spLocks noGrp="1"/>
          </p:cNvSpPr>
          <p:nvPr>
            <p:ph type="title"/>
          </p:nvPr>
        </p:nvSpPr>
        <p:spPr>
          <a:xfrm>
            <a:off x="1105728" y="983455"/>
            <a:ext cx="7886700" cy="684883"/>
          </a:xfrm>
        </p:spPr>
        <p:txBody>
          <a:bodyPr>
            <a:normAutofit fontScale="90000"/>
          </a:bodyPr>
          <a:lstStyle/>
          <a:p>
            <a:r>
              <a:rPr lang="es-AR" dirty="0" smtClean="0"/>
              <a:t>¡Evaluemos su conocimiento! Respuesta de la pregunta 2</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Verdadero o falso: En igualdad de condiciones, el agua más fría puede disolver más oxígeno que el agua más caliente.</a:t>
            </a:r>
          </a:p>
          <a:p>
            <a:endParaRPr lang="es-AR" sz="2400" dirty="0" smtClean="0"/>
          </a:p>
          <a:p>
            <a:r>
              <a:rPr lang="es-AR" sz="2400" b="1" dirty="0" smtClean="0">
                <a:solidFill>
                  <a:srgbClr val="FF0000"/>
                </a:solidFill>
              </a:rPr>
              <a:t>Respuesta: Correcto</a:t>
            </a:r>
            <a:r>
              <a:rPr lang="es-AR" sz="2400" b="1" dirty="0" smtClean="0">
                <a:solidFill>
                  <a:srgbClr val="FF0000"/>
                </a:solidFill>
                <a:sym typeface="Wingdings"/>
              </a:rPr>
              <a:t> </a:t>
            </a:r>
            <a:endParaRPr lang="es-AR" sz="2400" b="1" dirty="0" smtClean="0">
              <a:solidFill>
                <a:srgbClr val="FF0000"/>
              </a:solidFill>
            </a:endParaRPr>
          </a:p>
          <a:p>
            <a:endParaRPr lang="es-AR" sz="2400"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81074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12</a:t>
            </a:fld>
            <a:endParaRPr lang="en-US" dirty="0"/>
          </a:p>
        </p:txBody>
      </p:sp>
      <p:sp>
        <p:nvSpPr>
          <p:cNvPr id="2" name="Title 1"/>
          <p:cNvSpPr>
            <a:spLocks noGrp="1"/>
          </p:cNvSpPr>
          <p:nvPr>
            <p:ph type="title"/>
          </p:nvPr>
        </p:nvSpPr>
        <p:spPr>
          <a:xfrm>
            <a:off x="1105728" y="983455"/>
            <a:ext cx="7886700" cy="684883"/>
          </a:xfrm>
        </p:spPr>
        <p:txBody>
          <a:bodyPr>
            <a:normAutofit/>
          </a:bodyPr>
          <a:lstStyle/>
          <a:p>
            <a:r>
              <a:rPr lang="es-AR" dirty="0" smtClean="0"/>
              <a:t>¡Evaluemos su conocimiento! Pregunta 3</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¿Cuál de las siguientes es una forma de añadir oxígeno a un sistema acuático?</a:t>
            </a:r>
          </a:p>
          <a:p>
            <a:endParaRPr lang="es-AR" sz="2400" dirty="0" smtClean="0"/>
          </a:p>
          <a:p>
            <a:pPr marL="457200" indent="-457200">
              <a:buFont typeface="+mj-lt"/>
              <a:buAutoNum type="alphaUcPeriod"/>
            </a:pPr>
            <a:r>
              <a:rPr lang="es-AR" sz="2400" dirty="0" smtClean="0"/>
              <a:t>Por las plantas durante la fotosíntesis.</a:t>
            </a:r>
          </a:p>
          <a:p>
            <a:pPr marL="457200" indent="-457200">
              <a:buFont typeface="+mj-lt"/>
              <a:buAutoNum type="alphaUcPeriod"/>
            </a:pPr>
            <a:r>
              <a:rPr lang="es-AR" sz="2400" dirty="0" smtClean="0"/>
              <a:t>Por difusión desde la atmósfera.</a:t>
            </a:r>
          </a:p>
          <a:p>
            <a:pPr marL="457200" indent="-457200">
              <a:buFont typeface="+mj-lt"/>
              <a:buAutoNum type="alphaUcPeriod"/>
            </a:pPr>
            <a:r>
              <a:rPr lang="es-AR" sz="2400" dirty="0" smtClean="0"/>
              <a:t>Por aireación, que es la mezcla del agua por el aire, a través de elementos como las olas y las cascadas.</a:t>
            </a:r>
          </a:p>
          <a:p>
            <a:pPr marL="457200" indent="-457200">
              <a:buFont typeface="+mj-lt"/>
              <a:buAutoNum type="alphaUcPeriod"/>
            </a:pPr>
            <a:r>
              <a:rPr lang="es-AR" sz="2400" dirty="0" smtClean="0"/>
              <a:t>A y B solamente</a:t>
            </a:r>
          </a:p>
          <a:p>
            <a:pPr marL="457200" indent="-457200">
              <a:buFont typeface="+mj-lt"/>
              <a:buAutoNum type="alphaUcPeriod"/>
            </a:pPr>
            <a:r>
              <a:rPr lang="es-AR" sz="2400" dirty="0" smtClean="0"/>
              <a:t>A, B y C</a:t>
            </a:r>
          </a:p>
          <a:p>
            <a:pPr marL="457200" indent="-457200">
              <a:buFont typeface="+mj-lt"/>
              <a:buAutoNum type="alphaUcPeriod"/>
            </a:pPr>
            <a:endParaRPr lang="es-AR" sz="2400" dirty="0" smtClean="0"/>
          </a:p>
          <a:p>
            <a:endParaRPr lang="es-AR" sz="2400"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5550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13</a:t>
            </a:fld>
            <a:endParaRPr lang="en-US" dirty="0"/>
          </a:p>
        </p:txBody>
      </p:sp>
      <p:sp>
        <p:nvSpPr>
          <p:cNvPr id="2" name="Title 1"/>
          <p:cNvSpPr>
            <a:spLocks noGrp="1"/>
          </p:cNvSpPr>
          <p:nvPr>
            <p:ph type="title"/>
          </p:nvPr>
        </p:nvSpPr>
        <p:spPr>
          <a:xfrm>
            <a:off x="1105728" y="983455"/>
            <a:ext cx="7886700" cy="684883"/>
          </a:xfrm>
        </p:spPr>
        <p:txBody>
          <a:bodyPr>
            <a:normAutofit fontScale="90000"/>
          </a:bodyPr>
          <a:lstStyle/>
          <a:p>
            <a:r>
              <a:rPr lang="es-AR" dirty="0" smtClean="0"/>
              <a:t>¡Evaluemos su conocimiento! Respuesta de la pregunta 3</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¿Cuál de las siguientes es una forma de añadir oxígeno a un sistema acuático?</a:t>
            </a:r>
          </a:p>
          <a:p>
            <a:endParaRPr lang="es-AR" sz="2400" dirty="0" smtClean="0"/>
          </a:p>
          <a:p>
            <a:r>
              <a:rPr lang="es-AR" sz="2400" dirty="0" smtClean="0"/>
              <a:t>A.    Por las plantas durante la fotosíntesis.</a:t>
            </a:r>
          </a:p>
          <a:p>
            <a:pPr marL="457200" indent="-457200">
              <a:buAutoNum type="alphaUcPeriod" startAt="2"/>
            </a:pPr>
            <a:r>
              <a:rPr lang="es-AR" sz="2400" dirty="0" smtClean="0"/>
              <a:t>Por difusión desde la atmósfera.</a:t>
            </a:r>
          </a:p>
          <a:p>
            <a:pPr marL="457200" indent="-457200">
              <a:buAutoNum type="alphaUcPeriod" startAt="2"/>
            </a:pPr>
            <a:r>
              <a:rPr lang="es-AR" sz="2400" dirty="0" smtClean="0"/>
              <a:t>Por aireación, que es la mezcla del agua por el aire, a través de elementos como las olas y las cascadas.</a:t>
            </a:r>
          </a:p>
          <a:p>
            <a:r>
              <a:rPr lang="es-AR" sz="2400" dirty="0" smtClean="0"/>
              <a:t>D.    A y B solamente</a:t>
            </a:r>
          </a:p>
          <a:p>
            <a:r>
              <a:rPr lang="es-AR" sz="2400" b="1" dirty="0" smtClean="0">
                <a:solidFill>
                  <a:srgbClr val="FF0000"/>
                </a:solidFill>
              </a:rPr>
              <a:t>E.     A, B y C ¡Correcto </a:t>
            </a:r>
            <a:r>
              <a:rPr lang="es-AR" sz="2400" b="1" dirty="0" smtClean="0">
                <a:solidFill>
                  <a:srgbClr val="FF0000"/>
                </a:solidFill>
                <a:sym typeface="Wingdings" pitchFamily="2" charset="2"/>
              </a:rPr>
              <a:t>!</a:t>
            </a:r>
            <a:endParaRPr lang="es-AR" sz="2400" b="1" dirty="0" smtClean="0">
              <a:solidFill>
                <a:srgbClr val="FF0000"/>
              </a:solidFill>
            </a:endParaRPr>
          </a:p>
          <a:p>
            <a:pPr marL="457200" indent="-457200">
              <a:buFont typeface="+mj-lt"/>
              <a:buAutoNum type="alphaUcPeriod"/>
            </a:pPr>
            <a:endParaRPr lang="es-AR" sz="2400" dirty="0" smtClean="0"/>
          </a:p>
          <a:p>
            <a:pPr marL="457200" indent="-457200">
              <a:buFont typeface="+mj-lt"/>
              <a:buAutoNum type="alphaUcPeriod"/>
            </a:pPr>
            <a:endParaRPr lang="es-AR" sz="2400" b="1" dirty="0" smtClean="0">
              <a:solidFill>
                <a:srgbClr val="FF0000"/>
              </a:solidFill>
            </a:endParaRPr>
          </a:p>
          <a:p>
            <a:pPr marL="457200" indent="-457200">
              <a:buFont typeface="+mj-lt"/>
              <a:buAutoNum type="alphaUcPeriod"/>
            </a:pPr>
            <a:endParaRPr lang="es-AR" sz="2400" b="1" dirty="0" smtClean="0">
              <a:solidFill>
                <a:srgbClr val="FF0000"/>
              </a:solidFill>
            </a:endParaRPr>
          </a:p>
          <a:p>
            <a:endParaRPr lang="es-AR" sz="2400" dirty="0" smtClean="0"/>
          </a:p>
          <a:p>
            <a:endParaRPr lang="es-AR" sz="2400"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01148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14</a:t>
            </a:fld>
            <a:endParaRPr lang="en-US" dirty="0"/>
          </a:p>
        </p:txBody>
      </p:sp>
      <p:sp>
        <p:nvSpPr>
          <p:cNvPr id="2" name="Title 1"/>
          <p:cNvSpPr>
            <a:spLocks noGrp="1"/>
          </p:cNvSpPr>
          <p:nvPr>
            <p:ph type="title"/>
          </p:nvPr>
        </p:nvSpPr>
        <p:spPr>
          <a:xfrm>
            <a:off x="1105728" y="983455"/>
            <a:ext cx="7886700" cy="684883"/>
          </a:xfrm>
        </p:spPr>
        <p:txBody>
          <a:bodyPr>
            <a:normAutofit/>
          </a:bodyPr>
          <a:lstStyle/>
          <a:p>
            <a:r>
              <a:rPr lang="es-AR" dirty="0" smtClean="0"/>
              <a:t>¡Evaluemos su conocimiento! Pregunta 4</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¿Cuándo se considera que el agua es </a:t>
            </a:r>
            <a:r>
              <a:rPr lang="es-AR" sz="2400" dirty="0" err="1" smtClean="0"/>
              <a:t>hipóxica</a:t>
            </a:r>
            <a:r>
              <a:rPr lang="es-AR" sz="2400" dirty="0" smtClean="0"/>
              <a:t>? La hipoxia es una condición en la que hay: </a:t>
            </a:r>
          </a:p>
          <a:p>
            <a:endParaRPr lang="es-AR" sz="2400" dirty="0" smtClean="0"/>
          </a:p>
          <a:p>
            <a:pPr marL="457200" indent="-457200">
              <a:buFont typeface="+mj-lt"/>
              <a:buAutoNum type="alphaUcPeriod"/>
            </a:pPr>
            <a:r>
              <a:rPr lang="es-AR" sz="2400" dirty="0" smtClean="0"/>
              <a:t>Menos de 2 ppm de oxígeno disuelto en el agua</a:t>
            </a:r>
          </a:p>
          <a:p>
            <a:pPr marL="457200" indent="-457200">
              <a:buFont typeface="+mj-lt"/>
              <a:buAutoNum type="alphaUcPeriod"/>
            </a:pPr>
            <a:r>
              <a:rPr lang="es-AR" sz="2400" dirty="0" smtClean="0"/>
              <a:t>Cuando no hay oxígeno disuelto en el agua</a:t>
            </a:r>
          </a:p>
          <a:p>
            <a:pPr marL="457200" indent="-457200">
              <a:buFont typeface="+mj-lt"/>
              <a:buAutoNum type="alphaUcPeriod"/>
            </a:pPr>
            <a:r>
              <a:rPr lang="es-AR" sz="2400" dirty="0" smtClean="0"/>
              <a:t>Cuando hay demasiado oxígeno disuelto en el agua </a:t>
            </a:r>
          </a:p>
          <a:p>
            <a:pPr marL="457200" indent="-457200">
              <a:buFont typeface="+mj-lt"/>
              <a:buAutoNum type="alphaUcPeriod"/>
            </a:pPr>
            <a:endParaRPr lang="es-AR" sz="2400"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57321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15</a:t>
            </a:fld>
            <a:endParaRPr lang="en-US" dirty="0"/>
          </a:p>
        </p:txBody>
      </p:sp>
      <p:sp>
        <p:nvSpPr>
          <p:cNvPr id="2" name="Title 1"/>
          <p:cNvSpPr>
            <a:spLocks noGrp="1"/>
          </p:cNvSpPr>
          <p:nvPr>
            <p:ph type="title"/>
          </p:nvPr>
        </p:nvSpPr>
        <p:spPr>
          <a:xfrm>
            <a:off x="1105728" y="983455"/>
            <a:ext cx="7886700" cy="684883"/>
          </a:xfrm>
        </p:spPr>
        <p:txBody>
          <a:bodyPr>
            <a:normAutofit fontScale="90000"/>
          </a:bodyPr>
          <a:lstStyle/>
          <a:p>
            <a:r>
              <a:rPr lang="es-AR" dirty="0" smtClean="0"/>
              <a:t>¡Evaluemos su conocimiento! Respuesta de la pregunta 4</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¿Cuándo se considera que el agua es </a:t>
            </a:r>
            <a:r>
              <a:rPr lang="es-AR" sz="2400" dirty="0" err="1" smtClean="0"/>
              <a:t>hipóxica</a:t>
            </a:r>
            <a:r>
              <a:rPr lang="es-AR" sz="2400" dirty="0" smtClean="0"/>
              <a:t>? La hipoxia es una condición en la que hay: </a:t>
            </a:r>
          </a:p>
          <a:p>
            <a:endParaRPr lang="es-AR" sz="2400" dirty="0" smtClean="0"/>
          </a:p>
          <a:p>
            <a:pPr marL="457200" indent="-457200">
              <a:buFont typeface="+mj-lt"/>
              <a:buAutoNum type="alphaUcPeriod"/>
            </a:pPr>
            <a:r>
              <a:rPr lang="es-AR" sz="2400" b="1" dirty="0" smtClean="0">
                <a:solidFill>
                  <a:srgbClr val="FF0000"/>
                </a:solidFill>
              </a:rPr>
              <a:t>Menos de 2 ppm de oxígeno disuelto en el agua ¡Correcto </a:t>
            </a:r>
            <a:r>
              <a:rPr lang="es-AR" sz="2400" b="1" dirty="0" smtClean="0">
                <a:solidFill>
                  <a:srgbClr val="FF0000"/>
                </a:solidFill>
                <a:sym typeface="Wingdings" pitchFamily="2" charset="2"/>
              </a:rPr>
              <a:t>!</a:t>
            </a:r>
            <a:endParaRPr lang="es-AR" sz="2400" b="1" dirty="0" smtClean="0">
              <a:solidFill>
                <a:srgbClr val="FF0000"/>
              </a:solidFill>
            </a:endParaRPr>
          </a:p>
          <a:p>
            <a:pPr marL="457200" indent="-457200">
              <a:buFont typeface="+mj-lt"/>
              <a:buAutoNum type="alphaUcPeriod"/>
            </a:pPr>
            <a:r>
              <a:rPr lang="es-AR" sz="2400" dirty="0" smtClean="0"/>
              <a:t>Cuando no hay oxígeno disuelto en el agua</a:t>
            </a:r>
          </a:p>
          <a:p>
            <a:pPr marL="457200" indent="-457200">
              <a:buFont typeface="+mj-lt"/>
              <a:buAutoNum type="alphaUcPeriod"/>
            </a:pPr>
            <a:r>
              <a:rPr lang="es-AR" sz="2400" dirty="0" smtClean="0"/>
              <a:t>Cuando hay demasiado oxígeno disuelto en el agua </a:t>
            </a:r>
          </a:p>
          <a:p>
            <a:endParaRPr lang="es-AR" sz="2400" dirty="0" smtClean="0"/>
          </a:p>
          <a:p>
            <a:endParaRPr lang="es-AR" sz="2400" dirty="0">
              <a:solidFill>
                <a:srgbClr val="FF0000"/>
              </a:solidFill>
            </a:endParaRPr>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79260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27880F-858B-9E41-870C-DA30FBF153BE}" type="slidenum">
              <a:rPr lang="en-US" smtClean="0"/>
              <a:t>16</a:t>
            </a:fld>
            <a:endParaRPr lang="en-US" dirty="0"/>
          </a:p>
        </p:txBody>
      </p:sp>
      <p:sp>
        <p:nvSpPr>
          <p:cNvPr id="2" name="Title 1"/>
          <p:cNvSpPr>
            <a:spLocks noGrp="1"/>
          </p:cNvSpPr>
          <p:nvPr>
            <p:ph type="title"/>
          </p:nvPr>
        </p:nvSpPr>
        <p:spPr>
          <a:xfrm>
            <a:off x="1148242" y="1051420"/>
            <a:ext cx="7367108" cy="896650"/>
          </a:xfrm>
        </p:spPr>
        <p:txBody>
          <a:bodyPr>
            <a:normAutofit/>
          </a:bodyPr>
          <a:lstStyle/>
          <a:p>
            <a:r>
              <a:rPr lang="es-AR" dirty="0" smtClean="0"/>
              <a:t>Métodos de los Protocolos del Oxígeno Disuelto</a:t>
            </a:r>
            <a:endParaRPr lang="es-AR" dirty="0"/>
          </a:p>
        </p:txBody>
      </p:sp>
      <p:sp>
        <p:nvSpPr>
          <p:cNvPr id="9" name="Rectangle 8">
            <a:extLst>
              <a:ext uri="{FF2B5EF4-FFF2-40B4-BE49-F238E27FC236}">
                <a16:creationId xmlns:a16="http://schemas.microsoft.com/office/drawing/2014/main" id="{F7BDDCB6-0357-4A51-852D-86122B3C866B}"/>
              </a:ext>
            </a:extLst>
          </p:cNvPr>
          <p:cNvSpPr/>
          <p:nvPr/>
        </p:nvSpPr>
        <p:spPr>
          <a:xfrm>
            <a:off x="1996750" y="2967334"/>
            <a:ext cx="6229351" cy="1754326"/>
          </a:xfrm>
          <a:prstGeom prst="rect">
            <a:avLst/>
          </a:prstGeom>
        </p:spPr>
        <p:txBody>
          <a:bodyPr wrap="square">
            <a:spAutoFit/>
          </a:bodyPr>
          <a:lstStyle/>
          <a:p>
            <a:r>
              <a:rPr lang="es-AR" dirty="0" smtClean="0"/>
              <a:t>Este conjunto de diapositivas cubre dos métodos para medir el Oxígeno Disuelto:</a:t>
            </a:r>
          </a:p>
          <a:p>
            <a:endParaRPr lang="es-AR" dirty="0" smtClean="0"/>
          </a:p>
          <a:p>
            <a:pPr marL="400050" indent="-400050">
              <a:buAutoNum type="romanUcPeriod"/>
            </a:pPr>
            <a:r>
              <a:rPr lang="es-AR" dirty="0" smtClean="0">
                <a:hlinkClick r:id="rId2"/>
              </a:rPr>
              <a:t>Protocolo del Oxígeno Disuelto usando un Kit de Prueba</a:t>
            </a:r>
            <a:endParaRPr lang="es-AR" dirty="0" smtClean="0"/>
          </a:p>
          <a:p>
            <a:endParaRPr lang="es-AR" dirty="0" smtClean="0"/>
          </a:p>
          <a:p>
            <a:pPr marL="400050" indent="-400050">
              <a:buFont typeface="+mj-lt"/>
              <a:buAutoNum type="romanUcPeriod" startAt="2"/>
            </a:pPr>
            <a:r>
              <a:rPr lang="es-AR" dirty="0" smtClean="0">
                <a:hlinkClick r:id="rId2"/>
              </a:rPr>
              <a:t>Protocolo del Oxígeno Disuelto usando una Sonda</a:t>
            </a:r>
            <a:endParaRPr lang="es-AR" dirty="0"/>
          </a:p>
        </p:txBody>
      </p:sp>
      <p:sp>
        <p:nvSpPr>
          <p:cNvPr id="12" name="Rectángulo redondeado 11"/>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3" name="CuadroTexto 12"/>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87190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27880F-858B-9E41-870C-DA30FBF153BE}" type="slidenum">
              <a:rPr lang="en-US" smtClean="0"/>
              <a:t>17</a:t>
            </a:fld>
            <a:endParaRPr lang="en-US" dirty="0"/>
          </a:p>
        </p:txBody>
      </p:sp>
      <p:sp>
        <p:nvSpPr>
          <p:cNvPr id="2" name="Title 1"/>
          <p:cNvSpPr>
            <a:spLocks noGrp="1"/>
          </p:cNvSpPr>
          <p:nvPr>
            <p:ph type="title"/>
          </p:nvPr>
        </p:nvSpPr>
        <p:spPr>
          <a:xfrm>
            <a:off x="1105728" y="983456"/>
            <a:ext cx="7886700" cy="812688"/>
          </a:xfrm>
        </p:spPr>
        <p:txBody>
          <a:bodyPr/>
          <a:lstStyle/>
          <a:p>
            <a:r>
              <a:rPr lang="es-AR" dirty="0" smtClean="0"/>
              <a:t>Un vistazo al protocolo</a:t>
            </a:r>
            <a:endParaRPr lang="es-AR" dirty="0"/>
          </a:p>
        </p:txBody>
      </p:sp>
      <p:graphicFrame>
        <p:nvGraphicFramePr>
          <p:cNvPr id="5" name="Content Placeholder 4" descr="Table:  Where=hydrology study site, Time Needed=Quality Control 20 mins., Kit measurements 20 minutes, prerequisites= hydrology investigation study site definition. salinity protocol, if investigating ocean or brackish waters, Key instrument= DO kit, Skill level= Middle and secondary, Frequency= ideally weekly. Quality Control procedure every 6 months, Probe calibration every time probe is used. "/>
          <p:cNvGraphicFramePr>
            <a:graphicFrameLocks noGrp="1"/>
          </p:cNvGraphicFramePr>
          <p:nvPr>
            <p:ph sz="half" idx="2"/>
            <p:extLst>
              <p:ext uri="{D42A27DB-BD31-4B8C-83A1-F6EECF244321}">
                <p14:modId xmlns:p14="http://schemas.microsoft.com/office/powerpoint/2010/main" val="48723594"/>
              </p:ext>
            </p:extLst>
          </p:nvPr>
        </p:nvGraphicFramePr>
        <p:xfrm>
          <a:off x="1665514" y="2014274"/>
          <a:ext cx="6906984" cy="4500680"/>
        </p:xfrm>
        <a:graphic>
          <a:graphicData uri="http://schemas.openxmlformats.org/drawingml/2006/table">
            <a:tbl>
              <a:tblPr firstCol="1" bandRow="1">
                <a:tableStyleId>{5C22544A-7EE6-4342-B048-85BDC9FD1C3A}</a:tableStyleId>
              </a:tblPr>
              <a:tblGrid>
                <a:gridCol w="1579131">
                  <a:extLst>
                    <a:ext uri="{9D8B030D-6E8A-4147-A177-3AD203B41FA5}">
                      <a16:colId xmlns:a16="http://schemas.microsoft.com/office/drawing/2014/main" val="20000"/>
                    </a:ext>
                  </a:extLst>
                </a:gridCol>
                <a:gridCol w="5327853">
                  <a:extLst>
                    <a:ext uri="{9D8B030D-6E8A-4147-A177-3AD203B41FA5}">
                      <a16:colId xmlns:a16="http://schemas.microsoft.com/office/drawing/2014/main" val="20001"/>
                    </a:ext>
                  </a:extLst>
                </a:gridCol>
              </a:tblGrid>
              <a:tr h="477320">
                <a:tc>
                  <a:txBody>
                    <a:bodyPr/>
                    <a:lstStyle/>
                    <a:p>
                      <a:r>
                        <a:rPr lang="es-AR" noProof="0" dirty="0" smtClean="0"/>
                        <a:t>Dónde</a:t>
                      </a:r>
                      <a:endParaRPr lang="es-AR" b="0" noProof="0" dirty="0"/>
                    </a:p>
                  </a:txBody>
                  <a:tcPr/>
                </a:tc>
                <a:tc>
                  <a:txBody>
                    <a:bodyPr/>
                    <a:lstStyle/>
                    <a:p>
                      <a:r>
                        <a:rPr lang="es-AR" noProof="0" dirty="0" smtClean="0"/>
                        <a:t>Sitio de Estudio de la Hidrología</a:t>
                      </a:r>
                      <a:endParaRPr lang="es-AR" b="0" noProof="0" dirty="0"/>
                    </a:p>
                  </a:txBody>
                  <a:tcPr/>
                </a:tc>
                <a:extLst>
                  <a:ext uri="{0D108BD9-81ED-4DB2-BD59-A6C34878D82A}">
                    <a16:rowId xmlns:a16="http://schemas.microsoft.com/office/drawing/2014/main" val="10000"/>
                  </a:ext>
                </a:extLst>
              </a:tr>
              <a:tr h="640080">
                <a:tc>
                  <a:txBody>
                    <a:bodyPr/>
                    <a:lstStyle/>
                    <a:p>
                      <a:r>
                        <a:rPr lang="es-AR" noProof="0" dirty="0" smtClean="0"/>
                        <a:t>Tiempo Necesario</a:t>
                      </a:r>
                      <a:endParaRPr lang="es-AR"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smtClean="0"/>
                        <a:t>Control de calidad del kit: 20 minutos; mediciones del kit 20 minutos / Configuración de la sonda: 20-30 minutos; mediciones de la sonda 10 minutos</a:t>
                      </a:r>
                      <a:endParaRPr lang="es-AR" noProof="0" dirty="0"/>
                    </a:p>
                  </a:txBody>
                  <a:tcPr/>
                </a:tc>
                <a:extLst>
                  <a:ext uri="{0D108BD9-81ED-4DB2-BD59-A6C34878D82A}">
                    <a16:rowId xmlns:a16="http://schemas.microsoft.com/office/drawing/2014/main" val="10001"/>
                  </a:ext>
                </a:extLst>
              </a:tr>
              <a:tr h="885257">
                <a:tc>
                  <a:txBody>
                    <a:bodyPr/>
                    <a:lstStyle/>
                    <a:p>
                      <a:r>
                        <a:rPr lang="es-AR" noProof="0" dirty="0" smtClean="0"/>
                        <a:t>Prerrequisitos</a:t>
                      </a:r>
                      <a:endParaRPr lang="es-AR" noProof="0" dirty="0"/>
                    </a:p>
                  </a:txBody>
                  <a:tcPr/>
                </a:tc>
                <a:tc>
                  <a:txBody>
                    <a:bodyPr/>
                    <a:lstStyle/>
                    <a:p>
                      <a:r>
                        <a:rPr lang="es-AR" noProof="0" dirty="0" smtClean="0"/>
                        <a:t>Definición del Sitio de Estudio de la Investigación Hidrológica. Protocolo de Salinidad, si se investigan aguas oceánicas o salobres</a:t>
                      </a:r>
                      <a:endParaRPr lang="es-AR" noProof="0" dirty="0"/>
                    </a:p>
                  </a:txBody>
                  <a:tcPr/>
                </a:tc>
                <a:extLst>
                  <a:ext uri="{0D108BD9-81ED-4DB2-BD59-A6C34878D82A}">
                    <a16:rowId xmlns:a16="http://schemas.microsoft.com/office/drawing/2014/main" val="10002"/>
                  </a:ext>
                </a:extLst>
              </a:tr>
              <a:tr h="640080">
                <a:tc>
                  <a:txBody>
                    <a:bodyPr/>
                    <a:lstStyle/>
                    <a:p>
                      <a:r>
                        <a:rPr lang="es-AR" noProof="0" dirty="0" smtClean="0"/>
                        <a:t> Instrumento Clave</a:t>
                      </a:r>
                      <a:endParaRPr lang="es-AR"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smtClean="0"/>
                        <a:t>Kit de oxígeno disuelto / Sonda de oxígeno disuelto</a:t>
                      </a:r>
                      <a:endParaRPr lang="es-AR" noProof="0" dirty="0"/>
                    </a:p>
                  </a:txBody>
                  <a:tcPr/>
                </a:tc>
                <a:extLst>
                  <a:ext uri="{0D108BD9-81ED-4DB2-BD59-A6C34878D82A}">
                    <a16:rowId xmlns:a16="http://schemas.microsoft.com/office/drawing/2014/main" val="10003"/>
                  </a:ext>
                </a:extLst>
              </a:tr>
              <a:tr h="452101">
                <a:tc>
                  <a:txBody>
                    <a:bodyPr/>
                    <a:lstStyle/>
                    <a:p>
                      <a:r>
                        <a:rPr lang="es-AR" noProof="0" dirty="0" smtClean="0"/>
                        <a:t>Nivel de Destreza</a:t>
                      </a:r>
                      <a:endParaRPr lang="es-AR" noProof="0" dirty="0"/>
                    </a:p>
                  </a:txBody>
                  <a:tcPr/>
                </a:tc>
                <a:tc>
                  <a:txBody>
                    <a:bodyPr/>
                    <a:lstStyle/>
                    <a:p>
                      <a:r>
                        <a:rPr lang="es-AR" noProof="0" dirty="0" smtClean="0"/>
                        <a:t>Mediano y Secundario</a:t>
                      </a:r>
                      <a:endParaRPr lang="es-AR" noProof="0" dirty="0"/>
                    </a:p>
                  </a:txBody>
                  <a:tcPr/>
                </a:tc>
                <a:extLst>
                  <a:ext uri="{0D108BD9-81ED-4DB2-BD59-A6C34878D82A}">
                    <a16:rowId xmlns:a16="http://schemas.microsoft.com/office/drawing/2014/main" val="10004"/>
                  </a:ext>
                </a:extLst>
              </a:tr>
              <a:tr h="885257">
                <a:tc>
                  <a:txBody>
                    <a:bodyPr/>
                    <a:lstStyle/>
                    <a:p>
                      <a:r>
                        <a:rPr lang="es-AR" noProof="0" dirty="0" smtClean="0"/>
                        <a:t>Frecuencia</a:t>
                      </a:r>
                      <a:endParaRPr lang="es-AR" noProof="0" dirty="0"/>
                    </a:p>
                  </a:txBody>
                  <a:tcPr/>
                </a:tc>
                <a:tc>
                  <a:txBody>
                    <a:bodyPr/>
                    <a:lstStyle/>
                    <a:p>
                      <a:r>
                        <a:rPr lang="es-AR" baseline="0" noProof="0" dirty="0" smtClean="0"/>
                        <a:t>Idealmente, semanalmente. Procedimiento de control de calidad del kit cada 6 meses. Calibración de la sonda cada vez que se utilice.</a:t>
                      </a:r>
                      <a:endParaRPr lang="es-AR" noProof="0" dirty="0"/>
                    </a:p>
                  </a:txBody>
                  <a:tcPr/>
                </a:tc>
                <a:extLst>
                  <a:ext uri="{0D108BD9-81ED-4DB2-BD59-A6C34878D82A}">
                    <a16:rowId xmlns:a16="http://schemas.microsoft.com/office/drawing/2014/main" val="10005"/>
                  </a:ext>
                </a:extLst>
              </a:tr>
            </a:tbl>
          </a:graphicData>
        </a:graphic>
      </p:graphicFrame>
      <p:sp>
        <p:nvSpPr>
          <p:cNvPr id="11" name="Rectángulo redondeado 10"/>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2" name="CuadroTexto 11"/>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27500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18</a:t>
            </a:fld>
            <a:endParaRPr lang="en-US" dirty="0"/>
          </a:p>
        </p:txBody>
      </p:sp>
      <p:sp>
        <p:nvSpPr>
          <p:cNvPr id="2" name="Title 1"/>
          <p:cNvSpPr>
            <a:spLocks noGrp="1"/>
          </p:cNvSpPr>
          <p:nvPr>
            <p:ph type="title"/>
          </p:nvPr>
        </p:nvSpPr>
        <p:spPr>
          <a:xfrm>
            <a:off x="1190002" y="825375"/>
            <a:ext cx="7802425" cy="1325563"/>
          </a:xfrm>
        </p:spPr>
        <p:txBody>
          <a:bodyPr>
            <a:normAutofit/>
          </a:bodyPr>
          <a:lstStyle/>
          <a:p>
            <a:r>
              <a:rPr lang="es-AR" sz="2400" dirty="0" smtClean="0"/>
              <a:t>Investigaciones simultáneas o previas requeridas antes de realizar el Protocolo de Oxígeno Disuelto</a:t>
            </a:r>
            <a:endParaRPr lang="es-AR" sz="2400" dirty="0"/>
          </a:p>
        </p:txBody>
      </p:sp>
      <p:sp>
        <p:nvSpPr>
          <p:cNvPr id="3" name="Content Placeholder 2"/>
          <p:cNvSpPr>
            <a:spLocks noGrp="1"/>
          </p:cNvSpPr>
          <p:nvPr>
            <p:ph sz="half" idx="1"/>
          </p:nvPr>
        </p:nvSpPr>
        <p:spPr>
          <a:xfrm>
            <a:off x="1129377" y="1868099"/>
            <a:ext cx="7483101" cy="4738462"/>
          </a:xfrm>
        </p:spPr>
        <p:txBody>
          <a:bodyPr>
            <a:normAutofit/>
          </a:bodyPr>
          <a:lstStyle/>
          <a:p>
            <a:pPr lvl="0" algn="just"/>
            <a:r>
              <a:rPr lang="es-AR" dirty="0" smtClean="0"/>
              <a:t>El Protocolo de OD del agua le permitirá determinar la cantidad de oxígeno disuelto de un cuerpo de agua . Este protocolo se realiza en su </a:t>
            </a:r>
            <a:r>
              <a:rPr lang="es-AR" b="1" dirty="0" smtClean="0">
                <a:solidFill>
                  <a:srgbClr val="000072"/>
                </a:solidFill>
              </a:rPr>
              <a:t>Sitio de Estudio GLOBE</a:t>
            </a:r>
            <a:r>
              <a:rPr lang="es-AR" dirty="0" smtClean="0"/>
              <a:t>. Deberá definir su </a:t>
            </a:r>
            <a:r>
              <a:rPr lang="es-AR" b="1" dirty="0" smtClean="0">
                <a:solidFill>
                  <a:srgbClr val="000072"/>
                </a:solidFill>
              </a:rPr>
              <a:t>Sitio de Estudio GLOBE</a:t>
            </a:r>
            <a:r>
              <a:rPr lang="es-AR" dirty="0" smtClean="0"/>
              <a:t> donde realizará su </a:t>
            </a:r>
            <a:r>
              <a:rPr lang="es-AR" b="1" dirty="0" smtClean="0">
                <a:solidFill>
                  <a:srgbClr val="000072"/>
                </a:solidFill>
              </a:rPr>
              <a:t>Investigación de la Hidrósfera</a:t>
            </a:r>
            <a:r>
              <a:rPr lang="es-AR" dirty="0" smtClean="0"/>
              <a:t> antes de comenzar este protocolo. La </a:t>
            </a:r>
            <a:r>
              <a:rPr lang="es-AR" b="1" dirty="0" smtClean="0">
                <a:solidFill>
                  <a:srgbClr val="000072"/>
                </a:solidFill>
              </a:rPr>
              <a:t>Hoja de Datos de la Investigación de la Hidrósfera </a:t>
            </a:r>
            <a:r>
              <a:rPr lang="es-AR" dirty="0" smtClean="0"/>
              <a:t>se </a:t>
            </a:r>
            <a:r>
              <a:rPr lang="es-AR" dirty="0" err="1" smtClean="0"/>
              <a:t>se</a:t>
            </a:r>
            <a:r>
              <a:rPr lang="es-AR" dirty="0" smtClean="0"/>
              <a:t> utiliza para registrar todas las mediciones de la Hidrósfera, incluido el Oxígeno Disuelto. En algún momento también querrá hacer un mapa de su Sitio de Estudio de la Hidrósfera.</a:t>
            </a:r>
          </a:p>
          <a:p>
            <a:pPr lvl="0" algn="just">
              <a:buClr>
                <a:schemeClr val="dk1"/>
              </a:buClr>
              <a:buSzPts val="1800"/>
            </a:pPr>
            <a:r>
              <a:rPr lang="es-AR" dirty="0" smtClean="0"/>
              <a:t>Para definir su sitio de  estudio necesitará estos documentos:</a:t>
            </a:r>
          </a:p>
          <a:p>
            <a:pPr marL="228600" lvl="0" indent="-228600" algn="just">
              <a:buClr>
                <a:schemeClr val="dk2"/>
              </a:buClr>
              <a:buSzPts val="1800"/>
              <a:buChar char="•"/>
            </a:pPr>
            <a:r>
              <a:rPr lang="es-AR" b="1" u="sng" dirty="0" smtClean="0">
                <a:solidFill>
                  <a:schemeClr val="accent5">
                    <a:lumMod val="75000"/>
                  </a:schemeClr>
                </a:solidFill>
                <a:hlinkClick r:id="rId2">
                  <a:extLst>
                    <a:ext uri="{A12FA001-AC4F-418D-AE19-62706E023703}">
                      <ahyp:hlinkClr xmlns="" xmlns:ahyp="http://schemas.microsoft.com/office/drawing/2018/hyperlinkcolor" val="tx"/>
                    </a:ext>
                  </a:extLst>
                </a:hlinkClick>
              </a:rPr>
              <a:t>Hoja de Definición del Sitio de Estudio</a:t>
            </a:r>
            <a:r>
              <a:rPr lang="es-AR" b="1" u="sng" dirty="0" smtClean="0">
                <a:solidFill>
                  <a:schemeClr val="accent5">
                    <a:lumMod val="75000"/>
                  </a:schemeClr>
                </a:solidFill>
              </a:rPr>
              <a:t> GLOBE</a:t>
            </a:r>
          </a:p>
          <a:p>
            <a:pPr marL="228600" lvl="0" indent="-228600" algn="just">
              <a:buClr>
                <a:schemeClr val="dk2"/>
              </a:buClr>
              <a:buSzPts val="1800"/>
              <a:buChar char="•"/>
            </a:pPr>
            <a:r>
              <a:rPr lang="es-AR" b="1" u="sng" dirty="0" smtClean="0">
                <a:solidFill>
                  <a:schemeClr val="accent5">
                    <a:lumMod val="75000"/>
                  </a:schemeClr>
                </a:solidFill>
                <a:hlinkClick r:id="rId3">
                  <a:extLst>
                    <a:ext uri="{A12FA001-AC4F-418D-AE19-62706E023703}">
                      <ahyp:hlinkClr xmlns="" xmlns:ahyp="http://schemas.microsoft.com/office/drawing/2018/hyperlinkcolor" val="tx"/>
                    </a:ext>
                  </a:extLst>
                </a:hlinkClick>
              </a:rPr>
              <a:t>Hoja de Datos de la Investigación de la </a:t>
            </a:r>
            <a:r>
              <a:rPr lang="es-AR" b="1" u="sng" dirty="0" smtClean="0">
                <a:solidFill>
                  <a:schemeClr val="accent5">
                    <a:lumMod val="75000"/>
                  </a:schemeClr>
                </a:solidFill>
                <a:hlinkClick r:id="rId3">
                  <a:extLst>
                    <a:ext uri="{A12FA001-AC4F-418D-AE19-62706E023703}">
                      <ahyp:hlinkClr xmlns="" xmlns:ahyp="http://schemas.microsoft.com/office/drawing/2018/hyperlinkcolor" val="tx"/>
                    </a:ext>
                  </a:extLst>
                </a:hlinkClick>
              </a:rPr>
              <a:t>Hidrós</a:t>
            </a:r>
            <a:r>
              <a:rPr lang="es-AR" b="1" u="sng" dirty="0" smtClean="0">
                <a:solidFill>
                  <a:schemeClr val="accent5">
                    <a:lumMod val="75000"/>
                  </a:schemeClr>
                </a:solidFill>
              </a:rPr>
              <a:t>fera</a:t>
            </a:r>
            <a:endParaRPr lang="es-AR" b="1" dirty="0" smtClean="0">
              <a:solidFill>
                <a:schemeClr val="accent5">
                  <a:lumMod val="75000"/>
                </a:schemeClr>
              </a:solidFill>
            </a:endParaRPr>
          </a:p>
          <a:p>
            <a:pPr marL="228600" lvl="0" indent="-228600" algn="just">
              <a:buClr>
                <a:schemeClr val="dk2"/>
              </a:buClr>
              <a:buSzPts val="1800"/>
              <a:buChar char="•"/>
            </a:pPr>
            <a:r>
              <a:rPr lang="es-AR" b="1" u="sng" dirty="0" smtClean="0">
                <a:solidFill>
                  <a:schemeClr val="accent5">
                    <a:lumMod val="75000"/>
                  </a:schemeClr>
                </a:solidFill>
                <a:hlinkClick r:id="rId4">
                  <a:extLst>
                    <a:ext uri="{A12FA001-AC4F-418D-AE19-62706E023703}">
                      <ahyp:hlinkClr xmlns="" xmlns:ahyp="http://schemas.microsoft.com/office/drawing/2018/hyperlinkcolor" val="tx"/>
                    </a:ext>
                  </a:extLst>
                </a:hlinkClick>
              </a:rPr>
              <a:t>Guía de Campo de cómo hacer un Mapa del Sitio de Estudio de la Hidrósfera</a:t>
            </a:r>
            <a:endParaRPr lang="es-AR" b="1" dirty="0" smtClean="0">
              <a:solidFill>
                <a:schemeClr val="accent5">
                  <a:lumMod val="75000"/>
                </a:schemeClr>
              </a:solidFill>
            </a:endParaRPr>
          </a:p>
          <a:p>
            <a:pPr algn="just"/>
            <a:endParaRPr lang="es-AR" dirty="0"/>
          </a:p>
        </p:txBody>
      </p:sp>
      <p:pic>
        <p:nvPicPr>
          <p:cNvPr id="7" name="Content Placeholder 6" descr="photograph of a lake as seen through rushes and grasses on the shor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681604" y="5136273"/>
            <a:ext cx="2130282" cy="1599253"/>
          </a:xfrm>
          <a:prstGeom prst="rect">
            <a:avLst/>
          </a:prstGeom>
        </p:spPr>
      </p:pic>
      <p:sp>
        <p:nvSpPr>
          <p:cNvPr id="11" name="Rectángulo redondeado 10"/>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2" name="CuadroTexto 11"/>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09591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ckground image of a person placing a probe into a bucket of sample water."/>
          <p:cNvPicPr>
            <a:picLocks noGrp="1" noChangeAspect="1"/>
          </p:cNvPicPr>
          <p:nvPr>
            <p:ph sz="half" idx="2"/>
          </p:nvPr>
        </p:nvPicPr>
        <p:blipFill>
          <a:blip r:embed="rId2">
            <a:alphaModFix amt="15000"/>
            <a:extLst>
              <a:ext uri="{28A0092B-C50C-407E-A947-70E740481C1C}">
                <a14:useLocalDpi xmlns:a14="http://schemas.microsoft.com/office/drawing/2010/main" val="0"/>
              </a:ext>
            </a:extLst>
          </a:blip>
          <a:stretch>
            <a:fillRect/>
          </a:stretch>
        </p:blipFill>
        <p:spPr>
          <a:xfrm>
            <a:off x="1190003" y="953730"/>
            <a:ext cx="7953997" cy="5904270"/>
          </a:xfrm>
          <a:prstGeom prst="rect">
            <a:avLst/>
          </a:prstGeom>
        </p:spPr>
      </p:pic>
      <p:sp>
        <p:nvSpPr>
          <p:cNvPr id="4" name="Slide Number Placeholder 3"/>
          <p:cNvSpPr>
            <a:spLocks noGrp="1"/>
          </p:cNvSpPr>
          <p:nvPr>
            <p:ph type="sldNum" sz="quarter" idx="12"/>
          </p:nvPr>
        </p:nvSpPr>
        <p:spPr/>
        <p:txBody>
          <a:bodyPr/>
          <a:lstStyle/>
          <a:p>
            <a:fld id="{9127880F-858B-9E41-870C-DA30FBF153BE}" type="slidenum">
              <a:rPr lang="en-US" smtClean="0"/>
              <a:t>1</a:t>
            </a:fld>
            <a:endParaRPr lang="en-US" dirty="0"/>
          </a:p>
        </p:txBody>
      </p:sp>
      <p:sp>
        <p:nvSpPr>
          <p:cNvPr id="2" name="Title 1"/>
          <p:cNvSpPr>
            <a:spLocks noGrp="1"/>
          </p:cNvSpPr>
          <p:nvPr>
            <p:ph type="title"/>
          </p:nvPr>
        </p:nvSpPr>
        <p:spPr>
          <a:xfrm>
            <a:off x="1167580" y="1037860"/>
            <a:ext cx="4477846" cy="402987"/>
          </a:xfrm>
        </p:spPr>
        <p:txBody>
          <a:bodyPr>
            <a:normAutofit fontScale="90000"/>
          </a:bodyPr>
          <a:lstStyle/>
          <a:p>
            <a:r>
              <a:rPr lang="es-AR" dirty="0" smtClean="0"/>
              <a:t>Descripción General </a:t>
            </a:r>
            <a:endParaRPr lang="es-AR" dirty="0"/>
          </a:p>
        </p:txBody>
      </p:sp>
      <p:sp>
        <p:nvSpPr>
          <p:cNvPr id="3" name="Content Placeholder 2" descr="Watermark: Illustration of a student using a probe in a water bucket."/>
          <p:cNvSpPr>
            <a:spLocks noGrp="1"/>
          </p:cNvSpPr>
          <p:nvPr>
            <p:ph sz="half" idx="1"/>
          </p:nvPr>
        </p:nvSpPr>
        <p:spPr>
          <a:xfrm>
            <a:off x="1105725" y="1696278"/>
            <a:ext cx="7532086" cy="5161722"/>
          </a:xfrm>
        </p:spPr>
        <p:txBody>
          <a:bodyPr>
            <a:normAutofit fontScale="70000" lnSpcReduction="20000"/>
          </a:bodyPr>
          <a:lstStyle/>
          <a:p>
            <a:pPr marR="0" lvl="0">
              <a:spcBef>
                <a:spcPts val="0"/>
              </a:spcBef>
              <a:spcAft>
                <a:spcPts val="0"/>
              </a:spcAft>
              <a:tabLst>
                <a:tab pos="457200" algn="l"/>
              </a:tabLst>
            </a:pPr>
            <a:r>
              <a:rPr lang="es-AR" sz="2800" b="1" i="1" dirty="0" smtClean="0">
                <a:solidFill>
                  <a:srgbClr val="000090"/>
                </a:solidFill>
                <a:ea typeface="ＭＳ 明朝"/>
                <a:cs typeface="Times New Roman"/>
              </a:rPr>
              <a:t>Este módulo: </a:t>
            </a:r>
          </a:p>
          <a:p>
            <a:pPr marL="342900" marR="0" lvl="0" indent="-342900">
              <a:spcBef>
                <a:spcPts val="0"/>
              </a:spcBef>
              <a:spcAft>
                <a:spcPts val="0"/>
              </a:spcAft>
              <a:buFont typeface="Arial"/>
              <a:buChar char="•"/>
              <a:tabLst>
                <a:tab pos="457200" algn="l"/>
              </a:tabLst>
            </a:pPr>
            <a:endParaRPr lang="es-AR" sz="2800" b="1" i="1" dirty="0" smtClean="0">
              <a:solidFill>
                <a:srgbClr val="000090"/>
              </a:solidFill>
              <a:ea typeface="ＭＳ 明朝"/>
              <a:cs typeface="Times New Roman"/>
            </a:endParaRP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Revisa la selección de un Sitio de Hidrología GLOBE </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Revisa la técnica de muestreo de agua utilizada en los Protocolos de Hidrología GLOBE</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Proporciona una introducción paso a paso del método del protocolo</a:t>
            </a:r>
          </a:p>
          <a:p>
            <a:pPr marL="342900" marR="0" lvl="0" indent="-342900">
              <a:spcBef>
                <a:spcPts val="0"/>
              </a:spcBef>
              <a:spcAft>
                <a:spcPts val="0"/>
              </a:spcAft>
              <a:buFont typeface="Arial"/>
              <a:buChar char="•"/>
              <a:tabLst>
                <a:tab pos="457200" algn="l"/>
              </a:tabLst>
            </a:pPr>
            <a:endParaRPr lang="es-AR" sz="2800" b="1" i="1" dirty="0" smtClean="0">
              <a:solidFill>
                <a:srgbClr val="000090"/>
              </a:solidFill>
              <a:ea typeface="ＭＳ 明朝"/>
              <a:cs typeface="Times New Roman"/>
            </a:endParaRPr>
          </a:p>
          <a:p>
            <a:pPr marR="0" lvl="0">
              <a:spcBef>
                <a:spcPts val="0"/>
              </a:spcBef>
              <a:spcAft>
                <a:spcPts val="0"/>
              </a:spcAft>
              <a:tabLst>
                <a:tab pos="457200" algn="l"/>
              </a:tabLst>
            </a:pPr>
            <a:r>
              <a:rPr lang="es-AR" sz="2800" b="1" i="1" dirty="0" smtClean="0">
                <a:solidFill>
                  <a:srgbClr val="000090"/>
                </a:solidFill>
                <a:ea typeface="ＭＳ 明朝"/>
                <a:cs typeface="Times New Roman"/>
              </a:rPr>
              <a:t>Objetivos de aprendizaje</a:t>
            </a:r>
          </a:p>
          <a:p>
            <a:pPr marL="342900" marR="0" lvl="0" indent="-342900">
              <a:spcBef>
                <a:spcPts val="0"/>
              </a:spcBef>
              <a:spcAft>
                <a:spcPts val="0"/>
              </a:spcAft>
              <a:buFont typeface="Arial"/>
              <a:buChar char="•"/>
              <a:tabLst>
                <a:tab pos="457200" algn="l"/>
              </a:tabLst>
            </a:pPr>
            <a:endParaRPr lang="es-AR" sz="2800" b="1" i="1" dirty="0" smtClean="0">
              <a:solidFill>
                <a:srgbClr val="000090"/>
              </a:solidFill>
              <a:ea typeface="ＭＳ 明朝"/>
              <a:cs typeface="Times New Roman"/>
            </a:endParaRPr>
          </a:p>
          <a:p>
            <a:pPr marR="0" lvl="0">
              <a:spcBef>
                <a:spcPts val="0"/>
              </a:spcBef>
              <a:spcAft>
                <a:spcPts val="0"/>
              </a:spcAft>
              <a:tabLst>
                <a:tab pos="457200" algn="l"/>
              </a:tabLst>
            </a:pPr>
            <a:r>
              <a:rPr lang="es-AR" sz="2800" b="1" i="1" dirty="0" smtClean="0">
                <a:solidFill>
                  <a:srgbClr val="000090"/>
                </a:solidFill>
                <a:ea typeface="ＭＳ 明朝"/>
                <a:cs typeface="Times New Roman"/>
              </a:rPr>
              <a:t>Después de completar este módulo, usted estará en con de:</a:t>
            </a:r>
          </a:p>
          <a:p>
            <a:pPr marL="342900" marR="0" lvl="0" indent="-342900">
              <a:spcBef>
                <a:spcPts val="0"/>
              </a:spcBef>
              <a:spcAft>
                <a:spcPts val="0"/>
              </a:spcAft>
              <a:buFont typeface="Arial"/>
              <a:buChar char="•"/>
              <a:tabLst>
                <a:tab pos="457200" algn="l"/>
              </a:tabLst>
            </a:pPr>
            <a:endParaRPr lang="es-AR" sz="2800" b="1" i="1" dirty="0" smtClean="0">
              <a:solidFill>
                <a:srgbClr val="000090"/>
              </a:solidFill>
              <a:ea typeface="ＭＳ 明朝"/>
              <a:cs typeface="Times New Roman"/>
            </a:endParaRP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Definir el oxígeno disuelto y explicar cómo las condiciones ambientales cambiantes dan lugar a diferentes mediciones</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Describir la importancia de la calibración de los instrumentos para la obtención de datos precisos</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Realizar mediciones de oxígeno disuelto utilizando un kit de prueba o una sonda</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Cargar los datos en el portal de GLOBE</a:t>
            </a:r>
          </a:p>
          <a:p>
            <a:pPr marL="342900" marR="0" lvl="0" indent="-342900">
              <a:spcBef>
                <a:spcPts val="0"/>
              </a:spcBef>
              <a:spcAft>
                <a:spcPts val="0"/>
              </a:spcAft>
              <a:buFont typeface="Arial"/>
              <a:buChar char="•"/>
              <a:tabLst>
                <a:tab pos="457200" algn="l"/>
              </a:tabLst>
            </a:pPr>
            <a:r>
              <a:rPr lang="es-AR" sz="2800" b="1" i="1" dirty="0" smtClean="0">
                <a:solidFill>
                  <a:srgbClr val="000090"/>
                </a:solidFill>
                <a:ea typeface="ＭＳ 明朝"/>
                <a:cs typeface="Times New Roman"/>
              </a:rPr>
              <a:t>Visualizar los datos utilizando el sistema de visualización de GLOBE</a:t>
            </a:r>
          </a:p>
          <a:p>
            <a:pPr marR="0" lvl="0">
              <a:spcBef>
                <a:spcPts val="0"/>
              </a:spcBef>
              <a:spcAft>
                <a:spcPts val="0"/>
              </a:spcAft>
              <a:tabLst>
                <a:tab pos="457200" algn="l"/>
              </a:tabLst>
            </a:pPr>
            <a:endParaRPr lang="es-AR" sz="2800" b="1" i="1" dirty="0" smtClean="0">
              <a:solidFill>
                <a:srgbClr val="000090"/>
              </a:solidFill>
              <a:ea typeface="ＭＳ 明朝"/>
              <a:cs typeface="Times New Roman"/>
            </a:endParaRPr>
          </a:p>
          <a:p>
            <a:pPr marR="0" lvl="0">
              <a:spcBef>
                <a:spcPts val="0"/>
              </a:spcBef>
              <a:spcAft>
                <a:spcPts val="0"/>
              </a:spcAft>
              <a:tabLst>
                <a:tab pos="457200" algn="l"/>
              </a:tabLst>
            </a:pPr>
            <a:endParaRPr lang="es-AR" sz="2800" b="1" i="1" dirty="0" smtClean="0">
              <a:solidFill>
                <a:srgbClr val="000090"/>
              </a:solidFill>
              <a:ea typeface="ＭＳ 明朝"/>
              <a:cs typeface="Times New Roman"/>
            </a:endParaRPr>
          </a:p>
          <a:p>
            <a:pPr marR="0" lvl="0">
              <a:spcBef>
                <a:spcPts val="0"/>
              </a:spcBef>
              <a:spcAft>
                <a:spcPts val="0"/>
              </a:spcAft>
              <a:tabLst>
                <a:tab pos="457200" algn="l"/>
              </a:tabLst>
            </a:pPr>
            <a:r>
              <a:rPr lang="es-AR" sz="2800" b="1" i="1" dirty="0" smtClean="0">
                <a:solidFill>
                  <a:srgbClr val="000090"/>
                </a:solidFill>
                <a:ea typeface="ＭＳ 明朝"/>
                <a:cs typeface="Times New Roman"/>
              </a:rPr>
              <a:t>Tiempo estimado para completar el módulo: 1,5 horas</a:t>
            </a:r>
          </a:p>
          <a:p>
            <a:pPr marL="342900" marR="0" lvl="0" indent="-342900">
              <a:spcBef>
                <a:spcPts val="0"/>
              </a:spcBef>
              <a:spcAft>
                <a:spcPts val="0"/>
              </a:spcAft>
              <a:buFont typeface="Arial"/>
              <a:buChar char="•"/>
              <a:tabLst>
                <a:tab pos="457200" algn="l"/>
              </a:tabLst>
            </a:pPr>
            <a:endParaRPr lang="es-AR" sz="1000" b="1" dirty="0" smtClean="0">
              <a:solidFill>
                <a:srgbClr val="000090"/>
              </a:solidFill>
              <a:ea typeface="ＭＳ 明朝"/>
              <a:cs typeface="Times New Roman"/>
            </a:endParaRPr>
          </a:p>
          <a:p>
            <a:pPr marL="342900" marR="0" lvl="0" indent="-342900">
              <a:spcBef>
                <a:spcPts val="0"/>
              </a:spcBef>
              <a:spcAft>
                <a:spcPts val="0"/>
              </a:spcAft>
              <a:buFont typeface="Arial"/>
              <a:buChar char="•"/>
              <a:tabLst>
                <a:tab pos="457200" algn="l"/>
              </a:tabLst>
            </a:pPr>
            <a:endParaRPr lang="es-AR" sz="1000" dirty="0" smtClean="0">
              <a:ea typeface="ＭＳ 明朝"/>
              <a:cs typeface="Times New Roman"/>
            </a:endParaRPr>
          </a:p>
          <a:p>
            <a:endParaRPr lang="es-AR" dirty="0"/>
          </a:p>
        </p:txBody>
      </p:sp>
      <p:sp>
        <p:nvSpPr>
          <p:cNvPr id="9" name="Rectángulo redondeado 8"/>
          <p:cNvSpPr/>
          <p:nvPr/>
        </p:nvSpPr>
        <p:spPr>
          <a:xfrm>
            <a:off x="7629429" y="138808"/>
            <a:ext cx="12945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el oxígeno disuelto?</a:t>
            </a:r>
            <a:endParaRPr lang="es-AR" sz="1100" dirty="0">
              <a:solidFill>
                <a:schemeClr val="bg1"/>
              </a:solidFill>
            </a:endParaRPr>
          </a:p>
        </p:txBody>
      </p:sp>
      <p:sp>
        <p:nvSpPr>
          <p:cNvPr id="10" name="CuadroTexto 9"/>
          <p:cNvSpPr txBox="1"/>
          <p:nvPr/>
        </p:nvSpPr>
        <p:spPr>
          <a:xfrm>
            <a:off x="29532" y="1078395"/>
            <a:ext cx="1160471" cy="5447645"/>
          </a:xfrm>
          <a:prstGeom prst="rect">
            <a:avLst/>
          </a:prstGeom>
          <a:noFill/>
        </p:spPr>
        <p:txBody>
          <a:bodyPr wrap="square" rtlCol="0">
            <a:spAutoFit/>
          </a:bodyPr>
          <a:lstStyle/>
          <a:p>
            <a:r>
              <a:rPr lang="es-AR" sz="1200" b="1" dirty="0" smtClean="0">
                <a:solidFill>
                  <a:srgbClr val="0B037B"/>
                </a:solidFill>
              </a:rPr>
              <a:t>A. ¿Qué es el oxígeno disuelto?</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del oxígeno disuelto?</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9897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19</a:t>
            </a:fld>
            <a:endParaRPr lang="en-US" dirty="0"/>
          </a:p>
        </p:txBody>
      </p:sp>
      <p:sp>
        <p:nvSpPr>
          <p:cNvPr id="2" name="Title 1"/>
          <p:cNvSpPr>
            <a:spLocks noGrp="1"/>
          </p:cNvSpPr>
          <p:nvPr>
            <p:ph type="title"/>
          </p:nvPr>
        </p:nvSpPr>
        <p:spPr>
          <a:xfrm>
            <a:off x="1190002" y="967364"/>
            <a:ext cx="7177249" cy="896027"/>
          </a:xfrm>
        </p:spPr>
        <p:txBody>
          <a:bodyPr>
            <a:normAutofit/>
          </a:bodyPr>
          <a:lstStyle/>
          <a:p>
            <a:pPr algn="just"/>
            <a:r>
              <a:rPr lang="es-AR" sz="2400" dirty="0" smtClean="0"/>
              <a:t>Selección del Sitio: Requisitos para el  estudio de la Hidrósfera</a:t>
            </a:r>
            <a:endParaRPr lang="es-AR" sz="2400" dirty="0"/>
          </a:p>
        </p:txBody>
      </p:sp>
      <p:sp>
        <p:nvSpPr>
          <p:cNvPr id="3" name="Content Placeholder 2"/>
          <p:cNvSpPr>
            <a:spLocks noGrp="1"/>
          </p:cNvSpPr>
          <p:nvPr>
            <p:ph sz="half" idx="1"/>
          </p:nvPr>
        </p:nvSpPr>
        <p:spPr>
          <a:xfrm>
            <a:off x="1333399" y="1844705"/>
            <a:ext cx="7293629" cy="4351338"/>
          </a:xfrm>
        </p:spPr>
        <p:txBody>
          <a:bodyPr>
            <a:normAutofit/>
          </a:bodyPr>
          <a:lstStyle/>
          <a:p>
            <a:pPr algn="just"/>
            <a:r>
              <a:rPr lang="es-AR" sz="1600" dirty="0" smtClean="0">
                <a:solidFill>
                  <a:srgbClr val="000000"/>
                </a:solidFill>
              </a:rPr>
              <a:t>Todas las mediciones de la Hidrósfera se realizan en el mismo Sitio de Estudio de la Hidrósfera. Puede tratarse de cualquier lugar de aguas superficiales que pueda visitarse con seguridad y controlarse regularmente, aunque es preferible que se trate de aguas naturales.  Los sitios pueden incluir (en orden de preferencia):</a:t>
            </a:r>
          </a:p>
          <a:p>
            <a:pPr algn="just"/>
            <a:endParaRPr lang="es-AR" sz="1600" b="1" dirty="0" smtClean="0">
              <a:solidFill>
                <a:srgbClr val="000000"/>
              </a:solidFill>
            </a:endParaRPr>
          </a:p>
          <a:p>
            <a:pPr algn="just"/>
            <a:r>
              <a:rPr lang="es-AR" b="1" dirty="0" smtClean="0">
                <a:solidFill>
                  <a:srgbClr val="000000"/>
                </a:solidFill>
              </a:rPr>
              <a:t> 1. Arroyo o río</a:t>
            </a:r>
          </a:p>
          <a:p>
            <a:pPr algn="just"/>
            <a:r>
              <a:rPr lang="es-AR" b="1" dirty="0" smtClean="0">
                <a:solidFill>
                  <a:srgbClr val="000000"/>
                </a:solidFill>
              </a:rPr>
              <a:t>2. Lago, embalse, bahía u océano</a:t>
            </a:r>
          </a:p>
          <a:p>
            <a:pPr algn="just"/>
            <a:r>
              <a:rPr lang="es-AR" b="1" dirty="0" smtClean="0">
                <a:solidFill>
                  <a:srgbClr val="000000"/>
                </a:solidFill>
              </a:rPr>
              <a:t>3. Estanque</a:t>
            </a:r>
          </a:p>
          <a:p>
            <a:pPr algn="just"/>
            <a:r>
              <a:rPr lang="es-AR" b="1" dirty="0" smtClean="0">
                <a:solidFill>
                  <a:srgbClr val="000000"/>
                </a:solidFill>
              </a:rPr>
              <a:t>4. Una acequia de irrigación u otra </a:t>
            </a:r>
          </a:p>
          <a:p>
            <a:pPr algn="just"/>
            <a:r>
              <a:rPr lang="es-AR" b="1" dirty="0" smtClean="0">
                <a:solidFill>
                  <a:srgbClr val="000000"/>
                </a:solidFill>
              </a:rPr>
              <a:t>masa de agua </a:t>
            </a:r>
          </a:p>
          <a:p>
            <a:pPr algn="just"/>
            <a:r>
              <a:rPr lang="es-AR" b="1" dirty="0" smtClean="0">
                <a:solidFill>
                  <a:srgbClr val="000000"/>
                </a:solidFill>
              </a:rPr>
              <a:t>de agua, si no se dispone de una masa natural</a:t>
            </a:r>
            <a:endParaRPr lang="es-AR" dirty="0"/>
          </a:p>
        </p:txBody>
      </p:sp>
      <p:pic>
        <p:nvPicPr>
          <p:cNvPr id="8" name="Content Placeholder 7" descr="Photo: Students measure nitrate, pH and DO through ice covering the Volga River.&#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8884" y="2830755"/>
            <a:ext cx="3651129" cy="2736909"/>
          </a:xfrm>
          <a:prstGeom prst="rect">
            <a:avLst/>
          </a:prstGeom>
        </p:spPr>
      </p:pic>
      <p:sp>
        <p:nvSpPr>
          <p:cNvPr id="9" name="Rectangle 8" descr="Photograph: Students measure nitrate, pH and DO through ice covering the Volga River.&#10;"/>
          <p:cNvSpPr/>
          <p:nvPr/>
        </p:nvSpPr>
        <p:spPr>
          <a:xfrm>
            <a:off x="5032193" y="5627718"/>
            <a:ext cx="3782438" cy="461665"/>
          </a:xfrm>
          <a:prstGeom prst="rect">
            <a:avLst/>
          </a:prstGeom>
        </p:spPr>
        <p:txBody>
          <a:bodyPr wrap="square">
            <a:spAutoFit/>
          </a:bodyPr>
          <a:lstStyle/>
          <a:p>
            <a:r>
              <a:rPr lang="es-AR" sz="1200" dirty="0" smtClean="0"/>
              <a:t>Los alumnos miden el nitrato, el pH y el OD a través del hielo que cubre el Río Volga</a:t>
            </a:r>
            <a:endParaRPr lang="es-AR" sz="1200" dirty="0"/>
          </a:p>
        </p:txBody>
      </p:sp>
      <p:sp>
        <p:nvSpPr>
          <p:cNvPr id="11" name="Rectángulo redondeado 10"/>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2" name="CuadroTexto 11"/>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62127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20</a:t>
            </a:fld>
            <a:endParaRPr lang="en-US" dirty="0"/>
          </a:p>
        </p:txBody>
      </p:sp>
      <p:sp>
        <p:nvSpPr>
          <p:cNvPr id="2" name="Title 1"/>
          <p:cNvSpPr>
            <a:spLocks noGrp="1"/>
          </p:cNvSpPr>
          <p:nvPr>
            <p:ph type="title"/>
          </p:nvPr>
        </p:nvSpPr>
        <p:spPr>
          <a:xfrm>
            <a:off x="1105728" y="825375"/>
            <a:ext cx="7886700" cy="896027"/>
          </a:xfrm>
        </p:spPr>
        <p:txBody>
          <a:bodyPr>
            <a:normAutofit/>
          </a:bodyPr>
          <a:lstStyle/>
          <a:p>
            <a:pPr algn="just"/>
            <a:r>
              <a:rPr lang="es-AR" sz="2400" dirty="0" smtClean="0"/>
              <a:t>Sitio de  Selección: Sitio de Estudio de la Hidrósfera</a:t>
            </a:r>
            <a:endParaRPr lang="es-AR" sz="2400" dirty="0"/>
          </a:p>
        </p:txBody>
      </p:sp>
      <p:sp>
        <p:nvSpPr>
          <p:cNvPr id="3" name="Content Placeholder 2"/>
          <p:cNvSpPr>
            <a:spLocks noGrp="1"/>
          </p:cNvSpPr>
          <p:nvPr>
            <p:ph sz="half" idx="1"/>
          </p:nvPr>
        </p:nvSpPr>
        <p:spPr>
          <a:xfrm>
            <a:off x="1289503" y="1766995"/>
            <a:ext cx="4296116" cy="4989641"/>
          </a:xfrm>
        </p:spPr>
        <p:txBody>
          <a:bodyPr>
            <a:normAutofit/>
          </a:bodyPr>
          <a:lstStyle/>
          <a:p>
            <a:pPr algn="just"/>
            <a:r>
              <a:rPr lang="es-AR" sz="1600" dirty="0" smtClean="0"/>
              <a:t>Seleccione un sitio específico donde se tomarán las mediciones de la Hidrósfera (temperatura del agua, oxígeno disuelto, nitrato, pH, alcalinidad, turbidez y conductividad o salinidad). Si el sitio de estudio seleccionado es una masa de agua en movimiento (es decir, un arroyo o un río), sitúe el sitio de muestreo en una zona de riachuelos, en lugar de en aguas tranquilas o rápidas. Esto proporcionará una medición más representativa del agua en el arroyo o río. Si el sitio de estudio seleccionado es una masa de agua quieta (es decir, un lago o embalse), busque un sitio de muestreo cerca de la zona de salida o a lo largo del centro de la masa de agua. Evite las zonas de entrada. Un puente o un muelle son buenas opciones. Si la masa de agua es salobre o salada, deberá conocer las horas de la marea alta y baja en un lugar lo más cercano posible al sitio de estudio.</a:t>
            </a:r>
          </a:p>
          <a:p>
            <a:endParaRPr lang="es-AR" dirty="0"/>
          </a:p>
        </p:txBody>
      </p:sp>
      <p:pic>
        <p:nvPicPr>
          <p:cNvPr id="10" name="Content Placeholder 9" descr="Photo of student obtaining a water sample from a safe position on a bridge, using the bucket sampling metho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0431" y="1721402"/>
            <a:ext cx="2821082" cy="2115812"/>
          </a:xfrm>
          <a:prstGeom prst="rect">
            <a:avLst/>
          </a:prstGeom>
        </p:spPr>
      </p:pic>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37331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21</a:t>
            </a:fld>
            <a:endParaRPr lang="en-US" dirty="0"/>
          </a:p>
        </p:txBody>
      </p:sp>
      <p:sp>
        <p:nvSpPr>
          <p:cNvPr id="2" name="Title 1"/>
          <p:cNvSpPr>
            <a:spLocks noGrp="1"/>
          </p:cNvSpPr>
          <p:nvPr>
            <p:ph type="title"/>
          </p:nvPr>
        </p:nvSpPr>
        <p:spPr>
          <a:xfrm>
            <a:off x="1115534" y="962800"/>
            <a:ext cx="7886700" cy="896027"/>
          </a:xfrm>
        </p:spPr>
        <p:txBody>
          <a:bodyPr>
            <a:normAutofit/>
          </a:bodyPr>
          <a:lstStyle/>
          <a:p>
            <a:r>
              <a:rPr lang="es-AR" sz="2400" dirty="0" smtClean="0"/>
              <a:t>Fuentes para el equipo que necesita para el Protocolo de Agua del OD</a:t>
            </a:r>
            <a:endParaRPr lang="es-AR" sz="2400" dirty="0">
              <a:solidFill>
                <a:srgbClr val="055000"/>
              </a:solidFill>
            </a:endParaRPr>
          </a:p>
        </p:txBody>
      </p:sp>
      <p:sp>
        <p:nvSpPr>
          <p:cNvPr id="3" name="Content Placeholder 2"/>
          <p:cNvSpPr>
            <a:spLocks noGrp="1"/>
          </p:cNvSpPr>
          <p:nvPr>
            <p:ph sz="half" idx="1"/>
          </p:nvPr>
        </p:nvSpPr>
        <p:spPr>
          <a:xfrm>
            <a:off x="1306896" y="1886627"/>
            <a:ext cx="4561214" cy="4989641"/>
          </a:xfrm>
        </p:spPr>
        <p:txBody>
          <a:bodyPr>
            <a:normAutofit/>
          </a:bodyPr>
          <a:lstStyle/>
          <a:p>
            <a:pPr algn="just"/>
            <a:r>
              <a:rPr lang="es-AR" dirty="0" smtClean="0"/>
              <a:t>Los siguientes recursos resumen las mediciones asociadas a cada protocolo, el nivel de destreza asociado, las especificaciones científicas de los instrumentos y cómo acceder al equipo que necesita (compra, construcción o descarga). </a:t>
            </a:r>
          </a:p>
          <a:p>
            <a:pPr algn="just"/>
            <a:endParaRPr lang="es-AR" dirty="0" smtClean="0"/>
          </a:p>
          <a:p>
            <a:pPr marL="228600" lvl="0" indent="-228600">
              <a:buClr>
                <a:schemeClr val="dk1"/>
              </a:buClr>
              <a:buSzPts val="1800"/>
              <a:buFont typeface="Arial"/>
              <a:buChar char="•"/>
            </a:pPr>
            <a:r>
              <a:rPr lang="es-AR" sz="1600" b="1" u="sng" dirty="0" smtClean="0">
                <a:solidFill>
                  <a:schemeClr val="accent5">
                    <a:lumMod val="75000"/>
                  </a:schemeClr>
                </a:solidFill>
                <a:ea typeface="Calibri"/>
                <a:cs typeface="Calibri"/>
                <a:sym typeface="Calibri"/>
                <a:hlinkClick r:id="rId2">
                  <a:extLst>
                    <a:ext uri="{A12FA001-AC4F-418D-AE19-62706E023703}">
                      <ahyp:hlinkClr xmlns="" xmlns:ahyp="http://schemas.microsoft.com/office/drawing/2018/hyperlinkcolor" val="tx"/>
                    </a:ext>
                  </a:extLst>
                </a:hlinkClick>
              </a:rPr>
              <a:t>Dónde encontrar especificaciones para los instrumentos utilizados en las Investigaciones de GLOBE</a:t>
            </a:r>
            <a:endParaRPr lang="es-AR" sz="1600" b="1" dirty="0" smtClean="0">
              <a:solidFill>
                <a:schemeClr val="accent5">
                  <a:lumMod val="75000"/>
                </a:schemeClr>
              </a:solidFill>
              <a:ea typeface="Calibri"/>
              <a:cs typeface="Calibri"/>
              <a:sym typeface="Calibri"/>
            </a:endParaRPr>
          </a:p>
          <a:p>
            <a:pPr marL="228600" lvl="0" indent="-228600">
              <a:buClr>
                <a:schemeClr val="dk1"/>
              </a:buClr>
              <a:buSzPts val="1800"/>
              <a:buFont typeface="Arial"/>
              <a:buChar char="•"/>
            </a:pPr>
            <a:r>
              <a:rPr lang="es-AR" sz="1600" b="1" u="sng" dirty="0" smtClean="0">
                <a:solidFill>
                  <a:schemeClr val="accent5">
                    <a:lumMod val="75000"/>
                  </a:schemeClr>
                </a:solidFill>
                <a:ea typeface="Calibri"/>
                <a:cs typeface="Calibri"/>
                <a:sym typeface="Calibri"/>
                <a:hlinkClick r:id="rId3">
                  <a:extLst>
                    <a:ext uri="{A12FA001-AC4F-418D-AE19-62706E023703}">
                      <ahyp:hlinkClr xmlns="" xmlns:ahyp="http://schemas.microsoft.com/office/drawing/2018/hyperlinkcolor" val="tx"/>
                    </a:ext>
                  </a:extLst>
                </a:hlinkClick>
              </a:rPr>
              <a:t>Dónde encontrar instrumentos científicos utilizados en las investigaciones de GLOBE</a:t>
            </a:r>
            <a:endParaRPr lang="es-AR" sz="1600" dirty="0" smtClean="0">
              <a:solidFill>
                <a:schemeClr val="accent5">
                  <a:lumMod val="75000"/>
                </a:schemeClr>
              </a:solidFill>
              <a:ea typeface="Calibri"/>
              <a:cs typeface="Calibri"/>
              <a:sym typeface="Calibri"/>
            </a:endParaRPr>
          </a:p>
          <a:p>
            <a:pPr algn="just"/>
            <a:endParaRPr lang="es-AR" sz="1600" dirty="0" smtClean="0"/>
          </a:p>
          <a:p>
            <a:pPr algn="just">
              <a:spcAft>
                <a:spcPts val="600"/>
              </a:spcAft>
            </a:pPr>
            <a:endParaRPr lang="es-AR" sz="1600" dirty="0" smtClean="0"/>
          </a:p>
          <a:p>
            <a:endParaRPr lang="es-AR" dirty="0"/>
          </a:p>
        </p:txBody>
      </p:sp>
      <p:pic>
        <p:nvPicPr>
          <p:cNvPr id="7" name="Content Placeholder 6" descr="Screen Shot  of the Toolkit chapter, found in the GLOBE Teacher's Guid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791986">
            <a:off x="6070045" y="2054588"/>
            <a:ext cx="2399662" cy="3072344"/>
          </a:xfrm>
          <a:prstGeom prst="rect">
            <a:avLst/>
          </a:prstGeom>
          <a:ln>
            <a:noFill/>
          </a:ln>
          <a:effectLst>
            <a:outerShdw blurRad="292100" dist="139700" dir="2700000" algn="tl" rotWithShape="0">
              <a:srgbClr val="333333">
                <a:alpha val="65000"/>
              </a:srgbClr>
            </a:outerShdw>
          </a:effectLst>
        </p:spPr>
      </p:pic>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7056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22</a:t>
            </a:fld>
            <a:endParaRPr lang="en-US" dirty="0"/>
          </a:p>
        </p:txBody>
      </p:sp>
      <p:sp>
        <p:nvSpPr>
          <p:cNvPr id="2" name="Title 1"/>
          <p:cNvSpPr>
            <a:spLocks noGrp="1"/>
          </p:cNvSpPr>
          <p:nvPr>
            <p:ph type="title"/>
          </p:nvPr>
        </p:nvSpPr>
        <p:spPr>
          <a:xfrm>
            <a:off x="1460292" y="2010363"/>
            <a:ext cx="7235839" cy="1665898"/>
          </a:xfrm>
        </p:spPr>
        <p:txBody>
          <a:bodyPr>
            <a:normAutofit/>
          </a:bodyPr>
          <a:lstStyle/>
          <a:p>
            <a:pPr algn="ctr"/>
            <a:r>
              <a:rPr lang="en-US" sz="2400" dirty="0"/>
              <a:t>I. </a:t>
            </a:r>
            <a:r>
              <a:rPr lang="en-US" sz="2400" dirty="0">
                <a:hlinkClick r:id="rId2"/>
              </a:rPr>
              <a:t>Protocolo del Oxígeno Disuelto: usando Kit de Prueba</a:t>
            </a:r>
            <a:r>
              <a:rPr lang="en-US" sz="2400" dirty="0"/>
              <a:t/>
            </a:r>
            <a:br>
              <a:rPr lang="en-US" sz="2400" dirty="0"/>
            </a:br>
            <a:endParaRPr lang="en-US" sz="24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381697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23</a:t>
            </a:fld>
            <a:endParaRPr lang="en-US" dirty="0"/>
          </a:p>
        </p:txBody>
      </p:sp>
      <p:sp>
        <p:nvSpPr>
          <p:cNvPr id="2" name="Title 1"/>
          <p:cNvSpPr>
            <a:spLocks noGrp="1"/>
          </p:cNvSpPr>
          <p:nvPr>
            <p:ph type="title"/>
          </p:nvPr>
        </p:nvSpPr>
        <p:spPr>
          <a:xfrm>
            <a:off x="1115534" y="929639"/>
            <a:ext cx="7886700" cy="896027"/>
          </a:xfrm>
        </p:spPr>
        <p:txBody>
          <a:bodyPr>
            <a:normAutofit/>
          </a:bodyPr>
          <a:lstStyle/>
          <a:p>
            <a:pPr algn="just">
              <a:spcAft>
                <a:spcPts val="600"/>
              </a:spcAft>
            </a:pPr>
            <a:r>
              <a:rPr lang="es-AR" sz="2400" dirty="0" smtClean="0"/>
              <a:t>Descripción General del Protocolo del Agua de OD (Kit de Prueba)</a:t>
            </a:r>
            <a:endParaRPr lang="es-AR" sz="2400" dirty="0"/>
          </a:p>
        </p:txBody>
      </p:sp>
      <p:sp>
        <p:nvSpPr>
          <p:cNvPr id="3" name="Content Placeholder 2"/>
          <p:cNvSpPr>
            <a:spLocks noGrp="1"/>
          </p:cNvSpPr>
          <p:nvPr>
            <p:ph sz="half" idx="1"/>
          </p:nvPr>
        </p:nvSpPr>
        <p:spPr>
          <a:xfrm>
            <a:off x="1300134" y="2012950"/>
            <a:ext cx="7369729" cy="4989641"/>
          </a:xfrm>
        </p:spPr>
        <p:txBody>
          <a:bodyPr>
            <a:normAutofit/>
          </a:bodyPr>
          <a:lstStyle/>
          <a:p>
            <a:pPr marL="342900" indent="-342900" algn="just">
              <a:spcAft>
                <a:spcPts val="600"/>
              </a:spcAft>
              <a:buAutoNum type="arabicPeriod"/>
            </a:pPr>
            <a:r>
              <a:rPr lang="es-AR" dirty="0" smtClean="0"/>
              <a:t>Para comprobar la exactitud del procedimiento y la precisión del kit (por ejemplo, los componentes y los productos químicos), debe realizarse un procedimiento de control de calidad.</a:t>
            </a:r>
          </a:p>
          <a:p>
            <a:pPr marL="342900" indent="-342900" algn="just">
              <a:spcAft>
                <a:spcPts val="600"/>
              </a:spcAft>
              <a:buAutoNum type="arabicPeriod"/>
            </a:pPr>
            <a:r>
              <a:rPr lang="es-AR" dirty="0" smtClean="0"/>
              <a:t>Los kits tienen dos partes principales: la preservación de la muestra (estabilización o fijación) y la prueba de la muestra. La preservación implica la adición de un producto químico a la muestra que precipita en presencia de oxígeno disuelto, seguido de la adición de un producto químico que produce una solución coloreada. La prueba consiste en añadir gotas de una solución </a:t>
            </a:r>
            <a:r>
              <a:rPr lang="es-AR" dirty="0" err="1" smtClean="0"/>
              <a:t>valorante</a:t>
            </a:r>
            <a:r>
              <a:rPr lang="es-AR" dirty="0" smtClean="0"/>
              <a:t> hasta que el color desaparezca. El valor del oxígeno disuelto se calcula a partir del volumen de </a:t>
            </a:r>
            <a:r>
              <a:rPr lang="es-AR" dirty="0" err="1" smtClean="0"/>
              <a:t>valorante</a:t>
            </a:r>
            <a:r>
              <a:rPr lang="es-AR" dirty="0" smtClean="0"/>
              <a:t> añadido.</a:t>
            </a:r>
            <a:endParaRPr lang="es-AR" dirty="0"/>
          </a:p>
        </p:txBody>
      </p:sp>
      <p:pic>
        <p:nvPicPr>
          <p:cNvPr id="8" name="Content Placeholder 7" descr="graphic: caution ic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63917" y="5204504"/>
            <a:ext cx="456240" cy="4676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flipH="1">
            <a:off x="1823715" y="5257801"/>
            <a:ext cx="6846148" cy="1831271"/>
          </a:xfrm>
          <a:prstGeom prst="rect">
            <a:avLst/>
          </a:prstGeom>
          <a:noFill/>
        </p:spPr>
        <p:txBody>
          <a:bodyPr wrap="square" rtlCol="0">
            <a:spAutoFit/>
          </a:bodyPr>
          <a:lstStyle/>
          <a:p>
            <a:pPr algn="just">
              <a:spcAft>
                <a:spcPts val="600"/>
              </a:spcAft>
            </a:pPr>
            <a:r>
              <a:rPr lang="es-AR" b="1" dirty="0" smtClean="0">
                <a:solidFill>
                  <a:srgbClr val="000000"/>
                </a:solidFill>
              </a:rPr>
              <a:t>La cantidad de OD puede cambiar rápidamente tras la recopilación de una muestra. Es importante conservar la muestra de agua poco después de su recopilación. Después de la conservación de la muestra, se puede realizar el análisis de la muestra en el campo o llevarla al laboratorio para determinar la cantidad de OD en el agua.</a:t>
            </a:r>
          </a:p>
          <a:p>
            <a:pPr algn="just">
              <a:spcAft>
                <a:spcPts val="600"/>
              </a:spcAft>
            </a:pPr>
            <a:endParaRPr lang="es-AR" b="1" dirty="0">
              <a:solidFill>
                <a:srgbClr val="000000"/>
              </a:solidFill>
            </a:endParaRPr>
          </a:p>
        </p:txBody>
      </p:sp>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03928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24</a:t>
            </a:fld>
            <a:endParaRPr lang="en-US" dirty="0"/>
          </a:p>
        </p:txBody>
      </p:sp>
      <p:sp>
        <p:nvSpPr>
          <p:cNvPr id="2" name="Title 1"/>
          <p:cNvSpPr>
            <a:spLocks noGrp="1"/>
          </p:cNvSpPr>
          <p:nvPr>
            <p:ph type="title"/>
          </p:nvPr>
        </p:nvSpPr>
        <p:spPr>
          <a:xfrm>
            <a:off x="1257300" y="1031316"/>
            <a:ext cx="7886700" cy="682577"/>
          </a:xfrm>
        </p:spPr>
        <p:txBody>
          <a:bodyPr>
            <a:normAutofit/>
          </a:bodyPr>
          <a:lstStyle/>
          <a:p>
            <a:r>
              <a:rPr lang="es-AR" sz="2000" dirty="0" smtClean="0">
                <a:latin typeface="Calibri" panose="020F0502020204030204" pitchFamily="34" charset="0"/>
              </a:rPr>
              <a:t>Procedimiento de Control de Calidad para los Kits de Oxígeno Disuelto (1/7)</a:t>
            </a:r>
            <a:endParaRPr lang="es-AR" sz="2000" dirty="0">
              <a:latin typeface="Calibri" panose="020F0502020204030204" pitchFamily="34" charset="0"/>
            </a:endParaRPr>
          </a:p>
        </p:txBody>
      </p:sp>
      <p:sp>
        <p:nvSpPr>
          <p:cNvPr id="3" name="Content Placeholder 2"/>
          <p:cNvSpPr>
            <a:spLocks noGrp="1"/>
          </p:cNvSpPr>
          <p:nvPr>
            <p:ph sz="half" idx="1"/>
          </p:nvPr>
        </p:nvSpPr>
        <p:spPr>
          <a:xfrm>
            <a:off x="1257300" y="1868359"/>
            <a:ext cx="7516686" cy="4989641"/>
          </a:xfrm>
        </p:spPr>
        <p:txBody>
          <a:bodyPr>
            <a:normAutofit lnSpcReduction="10000"/>
          </a:bodyPr>
          <a:lstStyle/>
          <a:p>
            <a:pPr algn="just">
              <a:lnSpc>
                <a:spcPct val="100000"/>
              </a:lnSpc>
            </a:pPr>
            <a:r>
              <a:rPr lang="es-AR" dirty="0" smtClean="0"/>
              <a:t>Para el procedimiento de control de calidad, se compara el oxígeno disuelto medido en la solución estándar con el valor saturado de una tabla para determinar si el kit y los procedimientos son correctos.</a:t>
            </a:r>
          </a:p>
          <a:p>
            <a:pPr algn="just">
              <a:lnSpc>
                <a:spcPct val="100000"/>
              </a:lnSpc>
            </a:pPr>
            <a:endParaRPr lang="es-AR" dirty="0" smtClean="0"/>
          </a:p>
          <a:p>
            <a:pPr algn="just">
              <a:lnSpc>
                <a:spcPct val="100000"/>
              </a:lnSpc>
            </a:pPr>
            <a:r>
              <a:rPr lang="es-AR" dirty="0" smtClean="0"/>
              <a:t>Para hacer un estándar saturado, se satura el agua destilada agitando una botella parcialmente llena de agua destilada durante 5 minutos. Dado que la solubilidad disminuye con el aumento de la temperatura, el aumento de la salinidad y la disminución de la presión atmosférica, usted controla estas variables en su estándar de oxígeno disuelto utilizando agua destilada y corrigiendo la temperatura del agua y la elevación (una medida indirecta de la presión atmosférica). Es necesario conocer la elevación en la que se realizará el procedimiento. La tabla </a:t>
            </a:r>
            <a:r>
              <a:rPr lang="es-AR" b="1" u="sng" dirty="0" smtClean="0">
                <a:solidFill>
                  <a:schemeClr val="accent5">
                    <a:lumMod val="75000"/>
                  </a:schemeClr>
                </a:solidFill>
              </a:rPr>
              <a:t>HY-DO-2</a:t>
            </a:r>
            <a:r>
              <a:rPr lang="es-AR" dirty="0" smtClean="0"/>
              <a:t> contiene los valores de corrección para varias presiones atmosféricas y elevaciones.</a:t>
            </a:r>
          </a:p>
          <a:p>
            <a:pPr algn="just"/>
            <a:endParaRPr lang="es-AR" dirty="0" smtClean="0">
              <a:solidFill>
                <a:srgbClr val="FF0000"/>
              </a:solidFill>
            </a:endParaRPr>
          </a:p>
          <a:p>
            <a:r>
              <a:rPr lang="es-AR" b="1" dirty="0" smtClean="0"/>
              <a:t>	</a:t>
            </a:r>
            <a:endParaRPr lang="es-AR" sz="1600" b="1" dirty="0" smtClean="0">
              <a:solidFill>
                <a:srgbClr val="000090"/>
              </a:solidFill>
            </a:endParaRPr>
          </a:p>
          <a:p>
            <a:r>
              <a:rPr lang="es-AR" sz="1600" b="1" dirty="0" smtClean="0">
                <a:solidFill>
                  <a:srgbClr val="000090"/>
                </a:solidFill>
              </a:rPr>
              <a:t>	</a:t>
            </a:r>
            <a:r>
              <a:rPr lang="es-AR" sz="1600" dirty="0" smtClean="0"/>
              <a:t>.</a:t>
            </a:r>
          </a:p>
          <a:p>
            <a:endParaRPr lang="es-AR" dirty="0"/>
          </a:p>
        </p:txBody>
      </p:sp>
      <p:pic>
        <p:nvPicPr>
          <p:cNvPr id="8" name="Content Placeholder 7" descr="graphic: caution ic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44534" y="5487888"/>
            <a:ext cx="519638" cy="5326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145227" y="5420328"/>
            <a:ext cx="6622444" cy="923330"/>
          </a:xfrm>
          <a:prstGeom prst="rect">
            <a:avLst/>
          </a:prstGeom>
          <a:noFill/>
        </p:spPr>
        <p:txBody>
          <a:bodyPr wrap="square" rtlCol="0">
            <a:spAutoFit/>
          </a:bodyPr>
          <a:lstStyle/>
          <a:p>
            <a:r>
              <a:rPr lang="es-AR" b="1" dirty="0" smtClean="0">
                <a:solidFill>
                  <a:schemeClr val="accent5">
                    <a:lumMod val="75000"/>
                  </a:schemeClr>
                </a:solidFill>
              </a:rPr>
              <a:t>¡Preste mucha atención a su Procedimiento de Control de Calidad! Sin los pasos de control de calidad, sus datos de OD no serán significativos ni comparables con los datos recopilados por otros. </a:t>
            </a:r>
            <a:endParaRPr lang="es-AR" b="1" dirty="0">
              <a:solidFill>
                <a:schemeClr val="accent5">
                  <a:lumMod val="75000"/>
                </a:schemeClr>
              </a:solidFill>
            </a:endParaRPr>
          </a:p>
        </p:txBody>
      </p:sp>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07742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llustration of the equipment listed on this p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35983" y="1975919"/>
            <a:ext cx="3408015" cy="4333649"/>
          </a:xfrm>
        </p:spPr>
      </p:pic>
      <p:sp>
        <p:nvSpPr>
          <p:cNvPr id="4" name="Slide Number Placeholder 3"/>
          <p:cNvSpPr>
            <a:spLocks noGrp="1"/>
          </p:cNvSpPr>
          <p:nvPr>
            <p:ph type="sldNum" sz="quarter" idx="12"/>
          </p:nvPr>
        </p:nvSpPr>
        <p:spPr/>
        <p:txBody>
          <a:bodyPr/>
          <a:lstStyle/>
          <a:p>
            <a:fld id="{9127880F-858B-9E41-870C-DA30FBF153BE}" type="slidenum">
              <a:rPr lang="en-US" smtClean="0"/>
              <a:t>25</a:t>
            </a:fld>
            <a:endParaRPr lang="en-US" dirty="0"/>
          </a:p>
        </p:txBody>
      </p:sp>
      <p:sp>
        <p:nvSpPr>
          <p:cNvPr id="2" name="Title 1"/>
          <p:cNvSpPr>
            <a:spLocks noGrp="1"/>
          </p:cNvSpPr>
          <p:nvPr>
            <p:ph type="title"/>
          </p:nvPr>
        </p:nvSpPr>
        <p:spPr>
          <a:xfrm>
            <a:off x="1247494" y="1085803"/>
            <a:ext cx="7886700" cy="665413"/>
          </a:xfrm>
        </p:spPr>
        <p:txBody>
          <a:bodyPr>
            <a:normAutofit/>
          </a:bodyPr>
          <a:lstStyle/>
          <a:p>
            <a:pPr marL="514350" indent="-514350"/>
            <a:r>
              <a:rPr lang="es-AR" sz="2000" dirty="0" smtClean="0">
                <a:latin typeface="Calibri" panose="020F0502020204030204" pitchFamily="34" charset="0"/>
              </a:rPr>
              <a:t>Procedimiento de Control de Calidad para los Kits de Oxígeno Disuelto (2/7)</a:t>
            </a:r>
            <a:endParaRPr lang="es-AR" sz="2000" dirty="0"/>
          </a:p>
        </p:txBody>
      </p:sp>
      <p:sp>
        <p:nvSpPr>
          <p:cNvPr id="3" name="Content Placeholder 2"/>
          <p:cNvSpPr>
            <a:spLocks noGrp="1"/>
          </p:cNvSpPr>
          <p:nvPr>
            <p:ph sz="half" idx="1"/>
          </p:nvPr>
        </p:nvSpPr>
        <p:spPr>
          <a:xfrm>
            <a:off x="1257299" y="1574445"/>
            <a:ext cx="7516686" cy="4989641"/>
          </a:xfrm>
        </p:spPr>
        <p:txBody>
          <a:bodyPr>
            <a:normAutofit fontScale="77500" lnSpcReduction="20000"/>
          </a:bodyPr>
          <a:lstStyle/>
          <a:p>
            <a:endParaRPr lang="es-AR" dirty="0" smtClean="0"/>
          </a:p>
          <a:p>
            <a:r>
              <a:rPr lang="es-AR" b="1" dirty="0" smtClean="0">
                <a:solidFill>
                  <a:srgbClr val="000072"/>
                </a:solidFill>
              </a:rPr>
              <a:t>Equipo de montaje</a:t>
            </a:r>
            <a:r>
              <a:rPr lang="es-AR" dirty="0" smtClean="0">
                <a:solidFill>
                  <a:srgbClr val="000000"/>
                </a:solidFill>
              </a:rPr>
              <a:t>:</a:t>
            </a:r>
            <a:endParaRPr lang="es-AR" sz="2400" b="1" dirty="0" smtClean="0">
              <a:solidFill>
                <a:srgbClr val="000072"/>
              </a:solidFill>
            </a:endParaRPr>
          </a:p>
          <a:p>
            <a:pPr marL="342900" indent="-342900">
              <a:buFont typeface="Arial" charset="0"/>
              <a:buChar char="•"/>
            </a:pPr>
            <a:r>
              <a:rPr lang="es-AR" dirty="0" smtClean="0"/>
              <a:t> Agua destilada</a:t>
            </a:r>
          </a:p>
          <a:p>
            <a:pPr marL="342900" indent="-342900">
              <a:buFont typeface="Arial" charset="0"/>
              <a:buChar char="•"/>
            </a:pPr>
            <a:r>
              <a:rPr lang="es-AR" dirty="0" smtClean="0"/>
              <a:t>Cilindro graduado de 100 </a:t>
            </a:r>
            <a:r>
              <a:rPr lang="es-AR" dirty="0" err="1" smtClean="0"/>
              <a:t>mL</a:t>
            </a:r>
            <a:endParaRPr lang="es-AR" dirty="0" smtClean="0"/>
          </a:p>
          <a:p>
            <a:pPr marL="342900" indent="-342900">
              <a:buFont typeface="Arial" charset="0"/>
              <a:buChar char="•"/>
            </a:pPr>
            <a:r>
              <a:rPr lang="es-AR" dirty="0" smtClean="0"/>
              <a:t>Frasco de polietileno de 250 ml con tapa</a:t>
            </a:r>
          </a:p>
          <a:p>
            <a:pPr marL="342900" indent="-342900">
              <a:buFont typeface="Arial" charset="0"/>
              <a:buChar char="•"/>
            </a:pPr>
            <a:r>
              <a:rPr lang="es-AR" dirty="0" smtClean="0"/>
              <a:t>Termómetro</a:t>
            </a:r>
          </a:p>
          <a:p>
            <a:pPr marL="342900" indent="-342900">
              <a:buFont typeface="Arial" charset="0"/>
              <a:buChar char="•"/>
            </a:pPr>
            <a:r>
              <a:rPr lang="es-AR" dirty="0" smtClean="0"/>
              <a:t>Frasco de residuos con tapa para desechar los productos químicos usados</a:t>
            </a:r>
          </a:p>
          <a:p>
            <a:pPr marL="342900" indent="-342900">
              <a:buFont typeface="Arial" charset="0"/>
              <a:buChar char="•"/>
            </a:pPr>
            <a:r>
              <a:rPr lang="es-AR" dirty="0" smtClean="0"/>
              <a:t>Kit de Prueba de Oxígeno Disuelto</a:t>
            </a:r>
          </a:p>
          <a:p>
            <a:pPr marL="342900" indent="-342900">
              <a:buFont typeface="Arial" charset="0"/>
              <a:buChar char="•"/>
            </a:pPr>
            <a:r>
              <a:rPr lang="es-AR" dirty="0" smtClean="0"/>
              <a:t>Guantes de látex</a:t>
            </a:r>
          </a:p>
          <a:p>
            <a:pPr marL="342900" indent="-342900">
              <a:buFont typeface="Arial" charset="0"/>
              <a:buChar char="•"/>
            </a:pPr>
            <a:r>
              <a:rPr lang="es-AR" dirty="0" smtClean="0"/>
              <a:t>Gafas de protección</a:t>
            </a:r>
          </a:p>
          <a:p>
            <a:pPr marL="342900" indent="-342900">
              <a:buFont typeface="Arial" charset="0"/>
              <a:buChar char="•"/>
            </a:pPr>
            <a:r>
              <a:rPr lang="es-AR" dirty="0" smtClean="0"/>
              <a:t>Bolígrafo o lápiz</a:t>
            </a:r>
          </a:p>
          <a:p>
            <a:pPr marL="342900" indent="-342900">
              <a:buFont typeface="Arial" charset="0"/>
              <a:buChar char="•"/>
            </a:pPr>
            <a:r>
              <a:rPr lang="es-AR" dirty="0" smtClean="0"/>
              <a:t>Reloj </a:t>
            </a:r>
          </a:p>
          <a:p>
            <a:endParaRPr lang="es-AR" b="1" dirty="0" smtClean="0">
              <a:solidFill>
                <a:srgbClr val="000072"/>
              </a:solidFill>
            </a:endParaRPr>
          </a:p>
          <a:p>
            <a:endParaRPr lang="es-AR" b="1" dirty="0" smtClean="0">
              <a:solidFill>
                <a:srgbClr val="000072"/>
              </a:solidFill>
            </a:endParaRPr>
          </a:p>
          <a:p>
            <a:r>
              <a:rPr lang="es-AR" b="1" dirty="0" smtClean="0">
                <a:solidFill>
                  <a:srgbClr val="000072"/>
                </a:solidFill>
              </a:rPr>
              <a:t>Documentos necesarios para el montaje:</a:t>
            </a:r>
          </a:p>
          <a:p>
            <a:r>
              <a:rPr lang="es-AR" dirty="0" smtClean="0">
                <a:hlinkClick r:id="rId3"/>
              </a:rPr>
              <a:t>Guía de Campo para el Protocolo de Oxígeno Disuelto (Kit de Prueba)</a:t>
            </a:r>
            <a:endParaRPr lang="es-AR" dirty="0" smtClean="0"/>
          </a:p>
          <a:p>
            <a:r>
              <a:rPr lang="es-AR" dirty="0" smtClean="0">
                <a:hlinkClick r:id="rId4"/>
              </a:rPr>
              <a:t>Hoja de Datos del Procedimiento de Control de Calidad</a:t>
            </a:r>
            <a:endParaRPr lang="es-AR" dirty="0" smtClean="0"/>
          </a:p>
          <a:p>
            <a:r>
              <a:rPr lang="es-AR" u="sng" dirty="0" smtClean="0">
                <a:solidFill>
                  <a:schemeClr val="accent1">
                    <a:lumMod val="75000"/>
                  </a:schemeClr>
                </a:solidFill>
              </a:rPr>
              <a:t>Guía de Laboratorio para el P</a:t>
            </a:r>
            <a:r>
              <a:rPr lang="es-AR" dirty="0" smtClean="0">
                <a:solidFill>
                  <a:srgbClr val="0563C1"/>
                </a:solidFill>
                <a:hlinkClick r:id="rId4">
                  <a:extLst>
                    <a:ext uri="{A12FA001-AC4F-418D-AE19-62706E023703}">
                      <ahyp:hlinkClr xmlns="" xmlns:ahyp="http://schemas.microsoft.com/office/drawing/2018/hyperlinkcolor" val="tx"/>
                    </a:ext>
                  </a:extLst>
                </a:hlinkClick>
              </a:rPr>
              <a:t>rocedimiento</a:t>
            </a:r>
            <a:r>
              <a:rPr lang="es-AR" dirty="0" smtClean="0">
                <a:solidFill>
                  <a:srgbClr val="0563C1"/>
                </a:solidFill>
                <a:hlinkClick r:id="rId4">
                  <a:extLst>
                    <a:ext uri="{A12FA001-AC4F-418D-AE19-62706E023703}">
                      <ahyp:hlinkClr xmlns="" xmlns:ahyp="http://schemas.microsoft.com/office/drawing/2018/hyperlinkcolor" val="tx"/>
                    </a:ext>
                  </a:extLst>
                </a:hlinkClick>
              </a:rPr>
              <a:t> de Control de </a:t>
            </a:r>
            <a:r>
              <a:rPr lang="es-AR" u="sng" dirty="0" smtClean="0">
                <a:solidFill>
                  <a:schemeClr val="accent1">
                    <a:lumMod val="75000"/>
                  </a:schemeClr>
                </a:solidFill>
                <a:hlinkClick r:id="rId4">
                  <a:extLst>
                    <a:ext uri="{A12FA001-AC4F-418D-AE19-62706E023703}">
                      <ahyp:hlinkClr xmlns="" xmlns:ahyp="http://schemas.microsoft.com/office/drawing/2018/hyperlinkcolor" val="tx"/>
                    </a:ext>
                  </a:extLst>
                </a:hlinkClick>
              </a:rPr>
              <a:t>Calidad</a:t>
            </a:r>
            <a:r>
              <a:rPr lang="es-AR" u="sng" dirty="0" smtClean="0">
                <a:solidFill>
                  <a:schemeClr val="accent1">
                    <a:lumMod val="75000"/>
                  </a:schemeClr>
                </a:solidFill>
              </a:rPr>
              <a:t> de los Kits del OD</a:t>
            </a:r>
          </a:p>
          <a:p>
            <a:endParaRPr lang="es-AR" b="1" dirty="0" smtClean="0"/>
          </a:p>
          <a:p>
            <a:pPr>
              <a:buFont typeface="Arial"/>
              <a:buChar char="•"/>
            </a:pPr>
            <a:endParaRPr lang="es-AR" b="1" dirty="0" smtClean="0">
              <a:solidFill>
                <a:srgbClr val="000072"/>
              </a:solidFill>
            </a:endParaRPr>
          </a:p>
          <a:p>
            <a:endParaRPr lang="es-AR" dirty="0"/>
          </a:p>
        </p:txBody>
      </p:sp>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85673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26</a:t>
            </a:fld>
            <a:endParaRPr lang="en-US" dirty="0"/>
          </a:p>
        </p:txBody>
      </p:sp>
      <p:sp>
        <p:nvSpPr>
          <p:cNvPr id="2" name="Title 1"/>
          <p:cNvSpPr>
            <a:spLocks noGrp="1"/>
          </p:cNvSpPr>
          <p:nvPr>
            <p:ph type="title"/>
          </p:nvPr>
        </p:nvSpPr>
        <p:spPr>
          <a:xfrm>
            <a:off x="1257298" y="1118973"/>
            <a:ext cx="7541468" cy="450809"/>
          </a:xfrm>
        </p:spPr>
        <p:txBody>
          <a:bodyPr>
            <a:normAutofit fontScale="90000"/>
          </a:bodyPr>
          <a:lstStyle/>
          <a:p>
            <a:pPr marL="514350" indent="-514350"/>
            <a:r>
              <a:rPr lang="es-AR" sz="2000" dirty="0" smtClean="0">
                <a:latin typeface="Calibri" panose="020F0502020204030204" pitchFamily="34" charset="0"/>
              </a:rPr>
              <a:t>Procedimiento de Control de Calidad para los Kits de Oxígeno Disuelto (3/7)</a:t>
            </a:r>
            <a:endParaRPr lang="es-AR" sz="2000" dirty="0"/>
          </a:p>
        </p:txBody>
      </p:sp>
      <p:sp>
        <p:nvSpPr>
          <p:cNvPr id="3" name="Content Placeholder 2"/>
          <p:cNvSpPr>
            <a:spLocks noGrp="1"/>
          </p:cNvSpPr>
          <p:nvPr>
            <p:ph sz="half" idx="1"/>
          </p:nvPr>
        </p:nvSpPr>
        <p:spPr>
          <a:xfrm>
            <a:off x="1257298" y="1806831"/>
            <a:ext cx="7637319" cy="4989641"/>
          </a:xfrm>
        </p:spPr>
        <p:txBody>
          <a:bodyPr>
            <a:normAutofit/>
          </a:bodyPr>
          <a:lstStyle/>
          <a:p>
            <a:pPr>
              <a:lnSpc>
                <a:spcPct val="100000"/>
              </a:lnSpc>
            </a:pPr>
            <a:r>
              <a:rPr lang="es-AR" dirty="0" smtClean="0"/>
              <a:t> </a:t>
            </a:r>
            <a:r>
              <a:rPr lang="es-AR" sz="1600" dirty="0" smtClean="0"/>
              <a:t>1. Colóquese los guantes y las gafas de protección.</a:t>
            </a:r>
          </a:p>
          <a:p>
            <a:pPr>
              <a:lnSpc>
                <a:spcPct val="100000"/>
              </a:lnSpc>
            </a:pPr>
            <a:r>
              <a:rPr lang="es-AR" sz="1600" dirty="0" smtClean="0"/>
              <a:t>2.  Enjuague la botella de 250 ml dos veces con agua destilada.</a:t>
            </a:r>
          </a:p>
          <a:p>
            <a:pPr>
              <a:lnSpc>
                <a:spcPct val="100000"/>
              </a:lnSpc>
            </a:pPr>
            <a:r>
              <a:rPr lang="es-AR" sz="1600" dirty="0" smtClean="0"/>
              <a:t>3.  Vierta 100 ml de agua destilada en la botella de 250 ml.</a:t>
            </a:r>
          </a:p>
          <a:p>
            <a:pPr>
              <a:lnSpc>
                <a:spcPct val="100000"/>
              </a:lnSpc>
            </a:pPr>
            <a:r>
              <a:rPr lang="es-AR" sz="1600" dirty="0" smtClean="0"/>
              <a:t>4.  Ponga la tapa en el frasco. Agite la botella enérgicamente durante 5 minutos. Este es el estándar que usará para probar su kit.</a:t>
            </a:r>
          </a:p>
          <a:p>
            <a:pPr>
              <a:lnSpc>
                <a:spcPct val="100000"/>
              </a:lnSpc>
            </a:pPr>
            <a:r>
              <a:rPr lang="es-AR" sz="1600" dirty="0" smtClean="0"/>
              <a:t>5.  Destape la botella y tome la temperatura del agua (véase la </a:t>
            </a:r>
            <a:r>
              <a:rPr lang="es-AR" sz="1600" i="1" dirty="0" smtClean="0"/>
              <a:t>Guía de Campo del Protocolo de Temperatura del Agua</a:t>
            </a:r>
            <a:r>
              <a:rPr lang="es-AR" sz="1600" dirty="0" smtClean="0"/>
              <a:t>). Asegúrese de que la punta del termómetro no toque el fondo o los lados de la botella. </a:t>
            </a:r>
          </a:p>
          <a:p>
            <a:pPr>
              <a:lnSpc>
                <a:spcPct val="100000"/>
              </a:lnSpc>
            </a:pPr>
            <a:r>
              <a:rPr lang="es-AR" sz="1600" dirty="0" smtClean="0"/>
              <a:t>6.  Registre la temperatura del estándar de agua destilada en la </a:t>
            </a:r>
            <a:r>
              <a:rPr lang="es-AR" sz="1600" i="1" dirty="0" smtClean="0"/>
              <a:t>Hoja de Datos de Control de Calidad de la Investigación de la Hidrosfera</a:t>
            </a:r>
            <a:r>
              <a:rPr lang="es-AR" sz="1600" dirty="0" smtClean="0"/>
              <a:t>.</a:t>
            </a:r>
          </a:p>
          <a:p>
            <a:endParaRPr lang="es-AR" dirty="0"/>
          </a:p>
        </p:txBody>
      </p:sp>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pic>
        <p:nvPicPr>
          <p:cNvPr id="15" name="Google Shape;312;p23" descr="Safety icon: Be sure that students wear globes and goggle during your investigations"/>
          <p:cNvPicPr preferRelativeResize="0">
            <a:picLocks/>
          </p:cNvPicPr>
          <p:nvPr/>
        </p:nvPicPr>
        <p:blipFill rotWithShape="1">
          <a:blip r:embed="rId3">
            <a:alphaModFix/>
          </a:blip>
          <a:srcRect l="1399" t="19524" r="92657" b="46678"/>
          <a:stretch/>
        </p:blipFill>
        <p:spPr>
          <a:xfrm>
            <a:off x="1596787" y="5936776"/>
            <a:ext cx="454925" cy="386687"/>
          </a:xfrm>
          <a:prstGeom prst="triangle">
            <a:avLst/>
          </a:prstGeom>
          <a:noFill/>
          <a:ln>
            <a:noFill/>
          </a:ln>
        </p:spPr>
      </p:pic>
      <p:sp>
        <p:nvSpPr>
          <p:cNvPr id="16" name="CuadroTexto 15"/>
          <p:cNvSpPr txBox="1"/>
          <p:nvPr/>
        </p:nvSpPr>
        <p:spPr>
          <a:xfrm>
            <a:off x="2202427" y="5868595"/>
            <a:ext cx="4591664" cy="523220"/>
          </a:xfrm>
          <a:prstGeom prst="rect">
            <a:avLst/>
          </a:prstGeom>
          <a:noFill/>
        </p:spPr>
        <p:txBody>
          <a:bodyPr wrap="square" rtlCol="0">
            <a:spAutoFit/>
          </a:bodyPr>
          <a:lstStyle/>
          <a:p>
            <a:r>
              <a:rPr lang="es-AR" sz="1400" b="1" i="1" dirty="0" smtClean="0">
                <a:latin typeface="Calibri" panose="020F0502020204030204" pitchFamily="34" charset="0"/>
                <a:cs typeface="Calibri" panose="020F0502020204030204" pitchFamily="34" charset="0"/>
              </a:rPr>
              <a:t>SEGURIDAD</a:t>
            </a:r>
            <a:r>
              <a:rPr lang="es-AR" sz="1400" i="1" dirty="0" smtClean="0">
                <a:latin typeface="Calibri" panose="020F0502020204030204" pitchFamily="34" charset="0"/>
                <a:cs typeface="Calibri" panose="020F0502020204030204" pitchFamily="34" charset="0"/>
              </a:rPr>
              <a:t>: asegúrese usar utilicen guantes y gafas durante su investigación.</a:t>
            </a:r>
            <a:endParaRPr lang="es-AR" sz="1400" b="1" i="1" dirty="0">
              <a:latin typeface="Calibri" panose="020F0502020204030204" pitchFamily="34" charset="0"/>
              <a:cs typeface="Calibri" panose="020F0502020204030204" pitchFamily="34" charset="0"/>
            </a:endParaRPr>
          </a:p>
        </p:txBody>
      </p:sp>
      <p:pic>
        <p:nvPicPr>
          <p:cNvPr id="17" name="Google Shape;312;p23" descr="Safety icon: Be sure that students wear globes and goggle during your investigations"/>
          <p:cNvPicPr preferRelativeResize="0">
            <a:picLocks/>
          </p:cNvPicPr>
          <p:nvPr/>
        </p:nvPicPr>
        <p:blipFill rotWithShape="1">
          <a:blip r:embed="rId3">
            <a:alphaModFix/>
          </a:blip>
          <a:srcRect l="69362" t="-7234" r="-6742" b="-39723"/>
          <a:stretch/>
        </p:blipFill>
        <p:spPr>
          <a:xfrm>
            <a:off x="6681853" y="5608859"/>
            <a:ext cx="2127978" cy="1250462"/>
          </a:xfrm>
          <a:prstGeom prst="diamond">
            <a:avLst/>
          </a:prstGeom>
          <a:noFill/>
          <a:ln>
            <a:noFill/>
          </a:ln>
        </p:spPr>
      </p:pic>
    </p:spTree>
    <p:extLst>
      <p:ext uri="{BB962C8B-B14F-4D97-AF65-F5344CB8AC3E}">
        <p14:creationId xmlns:p14="http://schemas.microsoft.com/office/powerpoint/2010/main" val="396103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27</a:t>
            </a:fld>
            <a:endParaRPr lang="en-US" dirty="0"/>
          </a:p>
        </p:txBody>
      </p:sp>
      <p:sp>
        <p:nvSpPr>
          <p:cNvPr id="2" name="Title 1"/>
          <p:cNvSpPr>
            <a:spLocks noGrp="1"/>
          </p:cNvSpPr>
          <p:nvPr>
            <p:ph type="title"/>
          </p:nvPr>
        </p:nvSpPr>
        <p:spPr>
          <a:xfrm>
            <a:off x="1247494" y="1051420"/>
            <a:ext cx="7886700" cy="523025"/>
          </a:xfrm>
        </p:spPr>
        <p:txBody>
          <a:bodyPr>
            <a:normAutofit fontScale="90000"/>
          </a:bodyPr>
          <a:lstStyle/>
          <a:p>
            <a:pPr marL="514350" indent="-514350"/>
            <a:r>
              <a:rPr lang="es-AR" sz="2000" dirty="0" smtClean="0">
                <a:latin typeface="Calibri" panose="020F0502020204030204" pitchFamily="34" charset="0"/>
              </a:rPr>
              <a:t>Procedimiento de Control de Calidad para los Kits de Oxígeno Disuelto (4/7)</a:t>
            </a:r>
            <a:endParaRPr lang="es-AR" sz="2000" dirty="0"/>
          </a:p>
        </p:txBody>
      </p:sp>
      <p:sp>
        <p:nvSpPr>
          <p:cNvPr id="3" name="Content Placeholder 2"/>
          <p:cNvSpPr>
            <a:spLocks noGrp="1"/>
          </p:cNvSpPr>
          <p:nvPr>
            <p:ph sz="half" idx="1"/>
          </p:nvPr>
        </p:nvSpPr>
        <p:spPr>
          <a:xfrm>
            <a:off x="1247494" y="1731835"/>
            <a:ext cx="7637319" cy="4989641"/>
          </a:xfrm>
        </p:spPr>
        <p:txBody>
          <a:bodyPr>
            <a:normAutofit/>
          </a:bodyPr>
          <a:lstStyle/>
          <a:p>
            <a:pPr algn="just">
              <a:lnSpc>
                <a:spcPct val="100000"/>
              </a:lnSpc>
            </a:pPr>
            <a:r>
              <a:rPr lang="es-AR" dirty="0" smtClean="0"/>
              <a:t>7. Vierta el estándar en la botella de muestra de su kit de oxígeno disuelto. Llene el frasco de muestra completamente hasta arriba. Ponga la tapa en el frasco de muestra. Gire el frasco mientras está tapado. No debe haber ninguna burbuja de aire. </a:t>
            </a:r>
          </a:p>
          <a:p>
            <a:pPr algn="just">
              <a:lnSpc>
                <a:spcPct val="100000"/>
              </a:lnSpc>
            </a:pPr>
            <a:endParaRPr lang="es-AR" dirty="0" smtClean="0"/>
          </a:p>
          <a:p>
            <a:pPr algn="just">
              <a:lnSpc>
                <a:spcPct val="100000"/>
              </a:lnSpc>
            </a:pPr>
            <a:r>
              <a:rPr lang="es-AR" b="1" dirty="0" smtClean="0"/>
              <a:t>Nota: </a:t>
            </a:r>
            <a:r>
              <a:rPr lang="es-AR" dirty="0" smtClean="0"/>
              <a:t>No es necesario sumergir la botella de muestra en el agua para recoger su muestra cuando esté realizando el procedimiento de control de calidad.</a:t>
            </a:r>
          </a:p>
          <a:p>
            <a:pPr algn="just">
              <a:lnSpc>
                <a:spcPct val="100000"/>
              </a:lnSpc>
            </a:pPr>
            <a:endParaRPr lang="es-AR" dirty="0" smtClean="0"/>
          </a:p>
          <a:p>
            <a:pPr algn="just">
              <a:lnSpc>
                <a:spcPct val="100000"/>
              </a:lnSpc>
            </a:pPr>
            <a:r>
              <a:rPr lang="es-AR" dirty="0" smtClean="0"/>
              <a:t>8. Siga las instrucciones de su kit de oxígeno disuelto para medir el oxígeno disuelto de su estándar.</a:t>
            </a:r>
          </a:p>
          <a:p>
            <a:pPr algn="just">
              <a:lnSpc>
                <a:spcPct val="100000"/>
              </a:lnSpc>
            </a:pPr>
            <a:endParaRPr lang="es-AR" dirty="0" smtClean="0"/>
          </a:p>
          <a:p>
            <a:pPr algn="just">
              <a:lnSpc>
                <a:spcPct val="100000"/>
              </a:lnSpc>
            </a:pPr>
            <a:r>
              <a:rPr lang="es-AR" dirty="0" smtClean="0"/>
              <a:t>9. Registre la cantidad de oxígeno disuelto (mg/L) de su estándar en su Hoja de Datos de Control de Calidad de la Investigación de la Hidrósfera. </a:t>
            </a:r>
          </a:p>
          <a:p>
            <a:pPr algn="just"/>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3170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28</a:t>
            </a:fld>
            <a:endParaRPr lang="en-US" dirty="0"/>
          </a:p>
        </p:txBody>
      </p:sp>
      <p:sp>
        <p:nvSpPr>
          <p:cNvPr id="2" name="Title 1"/>
          <p:cNvSpPr>
            <a:spLocks noGrp="1"/>
          </p:cNvSpPr>
          <p:nvPr>
            <p:ph type="title"/>
          </p:nvPr>
        </p:nvSpPr>
        <p:spPr>
          <a:xfrm>
            <a:off x="1257298" y="1051420"/>
            <a:ext cx="7485485" cy="523025"/>
          </a:xfrm>
        </p:spPr>
        <p:txBody>
          <a:bodyPr>
            <a:normAutofit fontScale="90000"/>
          </a:bodyPr>
          <a:lstStyle/>
          <a:p>
            <a:pPr marL="514350" indent="-514350"/>
            <a:r>
              <a:rPr lang="es-AR" sz="2000" dirty="0" smtClean="0">
                <a:latin typeface="Calibri" panose="020F0502020204030204" pitchFamily="34" charset="0"/>
              </a:rPr>
              <a:t>Procedimiento de Control de Calidad para los Kits de Oxígeno Disuelto (5/7)</a:t>
            </a:r>
            <a:endParaRPr lang="es-AR" sz="2000" dirty="0"/>
          </a:p>
        </p:txBody>
      </p:sp>
      <p:sp>
        <p:nvSpPr>
          <p:cNvPr id="3" name="Content Placeholder 2"/>
          <p:cNvSpPr>
            <a:spLocks noGrp="1"/>
          </p:cNvSpPr>
          <p:nvPr>
            <p:ph sz="half" idx="1"/>
          </p:nvPr>
        </p:nvSpPr>
        <p:spPr>
          <a:xfrm>
            <a:off x="1257298" y="1574445"/>
            <a:ext cx="7637319" cy="4989641"/>
          </a:xfrm>
        </p:spPr>
        <p:txBody>
          <a:bodyPr>
            <a:normAutofit/>
          </a:bodyPr>
          <a:lstStyle/>
          <a:p>
            <a:pPr>
              <a:lnSpc>
                <a:spcPct val="100000"/>
              </a:lnSpc>
            </a:pPr>
            <a:r>
              <a:rPr lang="es-AR" sz="1600" dirty="0" smtClean="0"/>
              <a:t>10.  Busque la temperatura que registró anteriormente en la Tabla de Solubilidad del Oxígeno. </a:t>
            </a:r>
            <a:r>
              <a:rPr lang="es-AR" sz="1600" u="sng" dirty="0" smtClean="0">
                <a:solidFill>
                  <a:schemeClr val="accent5">
                    <a:lumMod val="75000"/>
                  </a:schemeClr>
                </a:solidFill>
              </a:rPr>
              <a:t>Consulte la Tabla HY-DO-1.</a:t>
            </a:r>
          </a:p>
          <a:p>
            <a:pPr>
              <a:lnSpc>
                <a:spcPct val="100000"/>
              </a:lnSpc>
            </a:pPr>
            <a:r>
              <a:rPr lang="es-AR" sz="1600" dirty="0" smtClean="0"/>
              <a:t>11. Registre la solubilidad para la temperatura de su agua</a:t>
            </a:r>
            <a:endParaRPr lang="es-AR" sz="1600" b="1" dirty="0" smtClean="0">
              <a:solidFill>
                <a:srgbClr val="000072"/>
              </a:solidFill>
            </a:endParaRPr>
          </a:p>
          <a:p>
            <a:endParaRPr lang="es-AR" dirty="0"/>
          </a:p>
        </p:txBody>
      </p:sp>
      <p:pic>
        <p:nvPicPr>
          <p:cNvPr id="7" name="Content Placeholder 10" descr="Screenshot of Table: Soluability of Oxygen in Fresh Water exposed to air at 1013.25 mB Pressure. As temperature increases, soluability decreases: 1 degree C, soluability is 14.6 mg/L, at 40 degrees C, soluability is 6.4 mg/L.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19447" y="2546776"/>
            <a:ext cx="6194021" cy="3946059"/>
          </a:xfrm>
          <a:prstGeom prst="rect">
            <a:avLst/>
          </a:prstGeom>
        </p:spPr>
      </p:pic>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0850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3132" y="1102409"/>
            <a:ext cx="2947035" cy="4127500"/>
          </a:xfrm>
        </p:spPr>
      </p:pic>
      <p:sp>
        <p:nvSpPr>
          <p:cNvPr id="4" name="Slide Number Placeholder 3"/>
          <p:cNvSpPr>
            <a:spLocks noGrp="1"/>
          </p:cNvSpPr>
          <p:nvPr>
            <p:ph type="sldNum" sz="quarter" idx="12"/>
          </p:nvPr>
        </p:nvSpPr>
        <p:spPr/>
        <p:txBody>
          <a:bodyPr/>
          <a:lstStyle/>
          <a:p>
            <a:fld id="{9127880F-858B-9E41-870C-DA30FBF153BE}" type="slidenum">
              <a:rPr lang="en-US" smtClean="0"/>
              <a:t>2</a:t>
            </a:fld>
            <a:endParaRPr lang="en-US" dirty="0"/>
          </a:p>
        </p:txBody>
      </p:sp>
      <p:sp>
        <p:nvSpPr>
          <p:cNvPr id="2" name="Title 1"/>
          <p:cNvSpPr>
            <a:spLocks noGrp="1"/>
          </p:cNvSpPr>
          <p:nvPr>
            <p:ph type="title"/>
          </p:nvPr>
        </p:nvSpPr>
        <p:spPr>
          <a:xfrm>
            <a:off x="1257300" y="733002"/>
            <a:ext cx="7886700" cy="1325563"/>
          </a:xfrm>
        </p:spPr>
        <p:txBody>
          <a:bodyPr/>
          <a:lstStyle/>
          <a:p>
            <a:r>
              <a:rPr lang="es-AR" dirty="0" smtClean="0"/>
              <a:t>La Hidrósfera</a:t>
            </a:r>
            <a:endParaRPr lang="es-AR" dirty="0"/>
          </a:p>
        </p:txBody>
      </p:sp>
      <p:sp>
        <p:nvSpPr>
          <p:cNvPr id="3" name="Content Placeholder 2"/>
          <p:cNvSpPr>
            <a:spLocks noGrp="1"/>
          </p:cNvSpPr>
          <p:nvPr>
            <p:ph sz="half" idx="1"/>
          </p:nvPr>
        </p:nvSpPr>
        <p:spPr>
          <a:xfrm>
            <a:off x="1361522" y="1881281"/>
            <a:ext cx="4736133" cy="4351338"/>
          </a:xfrm>
        </p:spPr>
        <p:txBody>
          <a:bodyPr>
            <a:normAutofit fontScale="85000" lnSpcReduction="20000"/>
          </a:bodyPr>
          <a:lstStyle/>
          <a:p>
            <a:pPr algn="just">
              <a:lnSpc>
                <a:spcPct val="120000"/>
              </a:lnSpc>
            </a:pPr>
            <a:r>
              <a:rPr lang="es-AR" sz="1600" dirty="0" smtClean="0"/>
              <a:t>La Hidrósfera es la parte del sistema terrestre que incluye el agua, el hielo y el vapor de agua. El agua participa en muchas reacciones químicas naturales importantes y es un buen disolvente. La modificación de cualquier parte del sistema terrestre, como la cantidad o el tipo de vegetación de una región o el paso de una cubierta terrestre natural a otra impermeable, puede afectar al resto del sistema.</a:t>
            </a:r>
          </a:p>
          <a:p>
            <a:pPr>
              <a:lnSpc>
                <a:spcPct val="120000"/>
              </a:lnSpc>
            </a:pPr>
            <a:r>
              <a:rPr lang="es-AR" dirty="0" smtClean="0"/>
              <a:t>La lluvia y la nieve captan los aerosoles del aire. El agua ácida disuelve lentamente las rocas, colocando sólidos disueltos en el agua. Las impurezas disueltas o suspendidas determinan la composición química del agua.</a:t>
            </a:r>
          </a:p>
          <a:p>
            <a:pPr>
              <a:lnSpc>
                <a:spcPct val="120000"/>
              </a:lnSpc>
            </a:pPr>
            <a:r>
              <a:rPr lang="es-AR" dirty="0" smtClean="0"/>
              <a:t>Los programas actuales de medición en muchas zonas del mundo sólo cubren unas pocas masas de agua unas pocas veces al año. Los Protocolos de Hidrósfera de  GLOBE le permitirán recopilar datos valiosos para ayudar a llenar estas lagunas y mejorar nuestra comprensión de las aguas naturales de la Tierra.</a:t>
            </a:r>
            <a:endParaRPr lang="es-AR" dirty="0"/>
          </a:p>
        </p:txBody>
      </p:sp>
      <p:sp>
        <p:nvSpPr>
          <p:cNvPr id="8" name="TextBox 7"/>
          <p:cNvSpPr txBox="1"/>
          <p:nvPr/>
        </p:nvSpPr>
        <p:spPr>
          <a:xfrm>
            <a:off x="6176715" y="4725537"/>
            <a:ext cx="2747432" cy="523220"/>
          </a:xfrm>
          <a:prstGeom prst="rect">
            <a:avLst/>
          </a:prstGeom>
          <a:noFill/>
        </p:spPr>
        <p:txBody>
          <a:bodyPr wrap="square" rtlCol="0">
            <a:spAutoFit/>
          </a:bodyPr>
          <a:lstStyle/>
          <a:p>
            <a:r>
              <a:rPr lang="es-AR" sz="1400" i="1" dirty="0" smtClean="0"/>
              <a:t>El Sistema Tierra: Flujos de energía y ciclos de la materia.</a:t>
            </a:r>
            <a:endParaRPr lang="es-AR" sz="1400" i="1" dirty="0"/>
          </a:p>
        </p:txBody>
      </p:sp>
      <p:sp>
        <p:nvSpPr>
          <p:cNvPr id="10" name="Rectángulo redondeado 9"/>
          <p:cNvSpPr/>
          <p:nvPr/>
        </p:nvSpPr>
        <p:spPr>
          <a:xfrm>
            <a:off x="7629429" y="138808"/>
            <a:ext cx="12945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el oxígeno disuelto?</a:t>
            </a:r>
            <a:endParaRPr lang="es-AR" sz="1100" dirty="0">
              <a:solidFill>
                <a:schemeClr val="bg1"/>
              </a:solidFill>
            </a:endParaRPr>
          </a:p>
        </p:txBody>
      </p:sp>
      <p:sp>
        <p:nvSpPr>
          <p:cNvPr id="11" name="CuadroTexto 10"/>
          <p:cNvSpPr txBox="1"/>
          <p:nvPr/>
        </p:nvSpPr>
        <p:spPr>
          <a:xfrm>
            <a:off x="29532" y="1078395"/>
            <a:ext cx="1160471" cy="5447645"/>
          </a:xfrm>
          <a:prstGeom prst="rect">
            <a:avLst/>
          </a:prstGeom>
          <a:noFill/>
        </p:spPr>
        <p:txBody>
          <a:bodyPr wrap="square" rtlCol="0">
            <a:spAutoFit/>
          </a:bodyPr>
          <a:lstStyle/>
          <a:p>
            <a:r>
              <a:rPr lang="es-AR" sz="1200" b="1" dirty="0" smtClean="0">
                <a:solidFill>
                  <a:srgbClr val="0B037B"/>
                </a:solidFill>
              </a:rPr>
              <a:t>A. ¿Qué es el oxígeno disuelto?</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del oxígeno disuelto?</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65050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29</a:t>
            </a:fld>
            <a:endParaRPr lang="en-US" dirty="0"/>
          </a:p>
        </p:txBody>
      </p:sp>
      <p:sp>
        <p:nvSpPr>
          <p:cNvPr id="2" name="Title 1"/>
          <p:cNvSpPr>
            <a:spLocks noGrp="1"/>
          </p:cNvSpPr>
          <p:nvPr>
            <p:ph type="title"/>
          </p:nvPr>
        </p:nvSpPr>
        <p:spPr>
          <a:xfrm>
            <a:off x="1257299" y="825375"/>
            <a:ext cx="7886700" cy="896027"/>
          </a:xfrm>
        </p:spPr>
        <p:txBody>
          <a:bodyPr>
            <a:normAutofit/>
          </a:bodyPr>
          <a:lstStyle/>
          <a:p>
            <a:pPr marL="514350" indent="-514350"/>
            <a:r>
              <a:rPr lang="es-AR" sz="2000" dirty="0" smtClean="0">
                <a:latin typeface="Calibri" panose="020F0502020204030204" pitchFamily="34" charset="0"/>
              </a:rPr>
              <a:t>Procedimiento de Control de Calidad para los Kits de Oxígeno Disuelto (6/7)</a:t>
            </a:r>
            <a:endParaRPr lang="es-AR" sz="2000" dirty="0"/>
          </a:p>
        </p:txBody>
      </p:sp>
      <p:sp>
        <p:nvSpPr>
          <p:cNvPr id="3" name="Content Placeholder 2"/>
          <p:cNvSpPr>
            <a:spLocks noGrp="1"/>
          </p:cNvSpPr>
          <p:nvPr>
            <p:ph sz="half" idx="1"/>
          </p:nvPr>
        </p:nvSpPr>
        <p:spPr>
          <a:xfrm>
            <a:off x="1257299" y="1731835"/>
            <a:ext cx="7637319" cy="4989641"/>
          </a:xfrm>
        </p:spPr>
        <p:txBody>
          <a:bodyPr>
            <a:normAutofit/>
          </a:bodyPr>
          <a:lstStyle/>
          <a:p>
            <a:pPr>
              <a:lnSpc>
                <a:spcPct val="100000"/>
              </a:lnSpc>
            </a:pPr>
            <a:r>
              <a:rPr lang="es-AR" sz="1600" dirty="0" smtClean="0"/>
              <a:t>12. Encuentre la elevación más cercana a la suya en la Tabla de Corrección por Elevación/Presión. </a:t>
            </a:r>
            <a:r>
              <a:rPr lang="es-AR" sz="1600" u="sng" dirty="0" smtClean="0">
                <a:solidFill>
                  <a:schemeClr val="accent5">
                    <a:lumMod val="75000"/>
                  </a:schemeClr>
                </a:solidFill>
              </a:rPr>
              <a:t>Consulte la tabla HY-DO-2.</a:t>
            </a:r>
            <a:endParaRPr lang="es-AR" sz="1600" dirty="0" smtClean="0"/>
          </a:p>
          <a:p>
            <a:pPr>
              <a:lnSpc>
                <a:spcPct val="100000"/>
              </a:lnSpc>
            </a:pPr>
            <a:r>
              <a:rPr lang="es-AR" sz="1600" dirty="0" smtClean="0"/>
              <a:t>13. Registre el valor de corrección para su elevación.</a:t>
            </a:r>
            <a:endParaRPr lang="es-AR" sz="1600" b="1" dirty="0" smtClean="0">
              <a:solidFill>
                <a:srgbClr val="000072"/>
              </a:solidFill>
            </a:endParaRPr>
          </a:p>
          <a:p>
            <a:endParaRPr lang="es-AR" dirty="0"/>
          </a:p>
        </p:txBody>
      </p:sp>
      <p:pic>
        <p:nvPicPr>
          <p:cNvPr id="9" name="Content Placeholder 8" descr="Screenshot of table: Correction vlaues for various atmospheric pressures and elevations. Obtain the pressure in mB for your location and your elevation and the table supplies a correction factor between 1.01% (for high pressure and low elevation) and .66% for lower pressure (669 mB and 3371 eleva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4960" y="2949384"/>
            <a:ext cx="5096741" cy="3718540"/>
          </a:xfrm>
          <a:prstGeom prst="rect">
            <a:avLst/>
          </a:prstGeom>
        </p:spPr>
      </p:pic>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1027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30</a:t>
            </a:fld>
            <a:endParaRPr lang="en-US" dirty="0"/>
          </a:p>
        </p:txBody>
      </p:sp>
      <p:sp>
        <p:nvSpPr>
          <p:cNvPr id="2" name="Title 1"/>
          <p:cNvSpPr>
            <a:spLocks noGrp="1"/>
          </p:cNvSpPr>
          <p:nvPr>
            <p:ph type="title"/>
          </p:nvPr>
        </p:nvSpPr>
        <p:spPr>
          <a:xfrm>
            <a:off x="1257299" y="1051420"/>
            <a:ext cx="7886700" cy="896027"/>
          </a:xfrm>
        </p:spPr>
        <p:txBody>
          <a:bodyPr>
            <a:normAutofit/>
          </a:bodyPr>
          <a:lstStyle/>
          <a:p>
            <a:pPr marL="514350" indent="-514350"/>
            <a:r>
              <a:rPr lang="es-AR" sz="2000" dirty="0" smtClean="0">
                <a:latin typeface="Calibri" panose="020F0502020204030204" pitchFamily="34" charset="0"/>
              </a:rPr>
              <a:t>Procedimiento de Control de Calidad para los Kits de Oxígeno Disuelto (7/7)</a:t>
            </a:r>
            <a:endParaRPr lang="es-AR" sz="2000" dirty="0"/>
          </a:p>
        </p:txBody>
      </p:sp>
      <p:sp>
        <p:nvSpPr>
          <p:cNvPr id="3" name="Content Placeholder 2"/>
          <p:cNvSpPr>
            <a:spLocks noGrp="1"/>
          </p:cNvSpPr>
          <p:nvPr>
            <p:ph sz="half" idx="1"/>
          </p:nvPr>
        </p:nvSpPr>
        <p:spPr>
          <a:xfrm>
            <a:off x="1257299" y="1868359"/>
            <a:ext cx="7637319" cy="4989641"/>
          </a:xfrm>
        </p:spPr>
        <p:txBody>
          <a:bodyPr>
            <a:normAutofit fontScale="70000" lnSpcReduction="20000"/>
          </a:bodyPr>
          <a:lstStyle/>
          <a:p>
            <a:pPr>
              <a:lnSpc>
                <a:spcPct val="120000"/>
              </a:lnSpc>
            </a:pPr>
            <a:r>
              <a:rPr lang="es-AR" dirty="0" smtClean="0"/>
              <a:t>14. Multiplique la solubilidad de su estándar por el valor de corrección. Esta es la cantidad esperada de oxígeno disuelto en su estándar.</a:t>
            </a:r>
          </a:p>
          <a:p>
            <a:pPr>
              <a:lnSpc>
                <a:spcPct val="120000"/>
              </a:lnSpc>
            </a:pPr>
            <a:endParaRPr lang="es-AR" dirty="0" smtClean="0"/>
          </a:p>
          <a:p>
            <a:pPr>
              <a:lnSpc>
                <a:spcPct val="120000"/>
              </a:lnSpc>
            </a:pPr>
            <a:r>
              <a:rPr lang="es-AR" dirty="0" smtClean="0"/>
              <a:t>15. Compare la cantidad de oxígeno disuelto que midió con el Kit con la cantidad esperada para su estándar.</a:t>
            </a:r>
          </a:p>
          <a:p>
            <a:pPr>
              <a:lnSpc>
                <a:spcPct val="120000"/>
              </a:lnSpc>
            </a:pPr>
            <a:endParaRPr lang="es-AR" dirty="0" smtClean="0"/>
          </a:p>
          <a:p>
            <a:pPr>
              <a:lnSpc>
                <a:spcPct val="120000"/>
              </a:lnSpc>
            </a:pPr>
            <a:r>
              <a:rPr lang="es-AR" dirty="0" smtClean="0"/>
              <a:t>16. Si la medición está dentro de ±1mg/L, registre el valor de oxígeno disuelto en la Hoja de Datos del Procedimiento de Control de Calidad de la Investigación de la </a:t>
            </a:r>
            <a:r>
              <a:rPr lang="es-AR" dirty="0" err="1" smtClean="0"/>
              <a:t>Hidrósféra</a:t>
            </a:r>
            <a:r>
              <a:rPr lang="es-AR" dirty="0" smtClean="0"/>
              <a:t>. Si la medición no está dentro de este rango, repita todo el procedimiento de control de calidad. </a:t>
            </a:r>
          </a:p>
          <a:p>
            <a:pPr>
              <a:lnSpc>
                <a:spcPct val="120000"/>
              </a:lnSpc>
            </a:pPr>
            <a:endParaRPr lang="es-AR" dirty="0" smtClean="0"/>
          </a:p>
          <a:p>
            <a:pPr>
              <a:lnSpc>
                <a:spcPct val="120000"/>
              </a:lnSpc>
            </a:pPr>
            <a:r>
              <a:rPr lang="es-AR" dirty="0" smtClean="0"/>
              <a:t>17. Si las mediciones siguen sin estar dentro del rango, es posible que su kit no esté funcionando correctamente.</a:t>
            </a:r>
          </a:p>
          <a:p>
            <a:pPr>
              <a:lnSpc>
                <a:spcPct val="120000"/>
              </a:lnSpc>
            </a:pPr>
            <a:endParaRPr lang="es-AR" dirty="0" smtClean="0"/>
          </a:p>
          <a:p>
            <a:pPr>
              <a:lnSpc>
                <a:spcPct val="120000"/>
              </a:lnSpc>
            </a:pPr>
            <a:r>
              <a:rPr lang="es-AR" dirty="0" smtClean="0"/>
              <a:t>18. Vierta todos los productos químicos usados en la botella de residuos. </a:t>
            </a:r>
          </a:p>
          <a:p>
            <a:pPr>
              <a:lnSpc>
                <a:spcPct val="120000"/>
              </a:lnSpc>
            </a:pPr>
            <a:r>
              <a:rPr lang="es-AR" dirty="0" smtClean="0"/>
              <a:t>19. Limpie su kit con agua destilada</a:t>
            </a:r>
          </a:p>
          <a:p>
            <a:endParaRPr lang="es-AR" dirty="0" smtClean="0"/>
          </a:p>
          <a:p>
            <a:pPr>
              <a:lnSpc>
                <a:spcPct val="120000"/>
              </a:lnSpc>
            </a:pPr>
            <a:r>
              <a:rPr lang="es-AR" b="1" dirty="0" smtClean="0">
                <a:solidFill>
                  <a:srgbClr val="FF0000"/>
                </a:solidFill>
              </a:rPr>
              <a:t>Ha terminado con el Procedimiento de Control de Calidad de Oxígeno Disuelto y ahora puede pasar al Protocolo de Oxígeno Disuelto.</a:t>
            </a:r>
          </a:p>
          <a:p>
            <a:endParaRPr lang="es-AR" b="1" dirty="0" smtClean="0">
              <a:solidFill>
                <a:srgbClr val="000072"/>
              </a:solidFill>
            </a:endParaRPr>
          </a:p>
          <a:p>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40535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llustration of the equipment listed on this slide needed to conduct the protocol.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21862" y="1925216"/>
            <a:ext cx="4872176" cy="4227329"/>
          </a:xfrm>
        </p:spPr>
      </p:pic>
      <p:sp>
        <p:nvSpPr>
          <p:cNvPr id="4" name="Slide Number Placeholder 3"/>
          <p:cNvSpPr>
            <a:spLocks noGrp="1"/>
          </p:cNvSpPr>
          <p:nvPr>
            <p:ph type="sldNum" sz="quarter" idx="12"/>
          </p:nvPr>
        </p:nvSpPr>
        <p:spPr/>
        <p:txBody>
          <a:bodyPr/>
          <a:lstStyle/>
          <a:p>
            <a:fld id="{9127880F-858B-9E41-870C-DA30FBF153BE}" type="slidenum">
              <a:rPr lang="en-US" smtClean="0"/>
              <a:t>31</a:t>
            </a:fld>
            <a:endParaRPr lang="en-US" dirty="0"/>
          </a:p>
        </p:txBody>
      </p:sp>
      <p:sp>
        <p:nvSpPr>
          <p:cNvPr id="2" name="Title 1"/>
          <p:cNvSpPr>
            <a:spLocks noGrp="1"/>
          </p:cNvSpPr>
          <p:nvPr>
            <p:ph type="title"/>
          </p:nvPr>
        </p:nvSpPr>
        <p:spPr>
          <a:xfrm>
            <a:off x="1197868" y="1029189"/>
            <a:ext cx="7886700" cy="896027"/>
          </a:xfrm>
        </p:spPr>
        <p:txBody>
          <a:bodyPr>
            <a:normAutofit/>
          </a:bodyPr>
          <a:lstStyle/>
          <a:p>
            <a:pPr marL="514350" indent="-514350"/>
            <a:r>
              <a:rPr lang="es-AR" sz="2400" dirty="0" smtClean="0"/>
              <a:t>Protocolo de Oxígeno Disuelto Usando un Kit de Prueba  Comercial (1/3)</a:t>
            </a:r>
            <a:endParaRPr lang="es-AR" sz="2400" dirty="0"/>
          </a:p>
        </p:txBody>
      </p:sp>
      <p:sp>
        <p:nvSpPr>
          <p:cNvPr id="3" name="Content Placeholder 2"/>
          <p:cNvSpPr>
            <a:spLocks noGrp="1"/>
          </p:cNvSpPr>
          <p:nvPr>
            <p:ph sz="half" idx="1"/>
          </p:nvPr>
        </p:nvSpPr>
        <p:spPr>
          <a:xfrm>
            <a:off x="1197869" y="2040466"/>
            <a:ext cx="3315138" cy="4315885"/>
          </a:xfrm>
        </p:spPr>
        <p:txBody>
          <a:bodyPr>
            <a:normAutofit lnSpcReduction="10000"/>
          </a:bodyPr>
          <a:lstStyle/>
          <a:p>
            <a:pPr>
              <a:defRPr/>
            </a:pPr>
            <a:r>
              <a:rPr lang="es-AR" b="1" dirty="0" smtClean="0"/>
              <a:t>Objetivo: </a:t>
            </a:r>
            <a:r>
              <a:rPr lang="es-AR" dirty="0" smtClean="0"/>
              <a:t>Medir el oxígeno disuelto de la muestra de agua con el Kit de Prueba</a:t>
            </a:r>
          </a:p>
          <a:p>
            <a:pPr>
              <a:defRPr/>
            </a:pPr>
            <a:endParaRPr lang="es-AR" b="1" dirty="0" smtClean="0"/>
          </a:p>
          <a:p>
            <a:pPr>
              <a:defRPr/>
            </a:pPr>
            <a:r>
              <a:rPr lang="es-AR" b="1" dirty="0" smtClean="0"/>
              <a:t>Lo que necesita</a:t>
            </a:r>
          </a:p>
          <a:p>
            <a:pPr>
              <a:defRPr/>
            </a:pPr>
            <a:r>
              <a:rPr lang="es-AR" dirty="0" smtClean="0"/>
              <a:t>Agua destilada</a:t>
            </a:r>
          </a:p>
          <a:p>
            <a:pPr>
              <a:defRPr/>
            </a:pPr>
            <a:r>
              <a:rPr lang="es-AR" dirty="0" smtClean="0"/>
              <a:t>Botella de residuos con tapa para los </a:t>
            </a:r>
          </a:p>
          <a:p>
            <a:pPr>
              <a:defRPr/>
            </a:pPr>
            <a:r>
              <a:rPr lang="es-AR" dirty="0" smtClean="0"/>
              <a:t>productos químicos usados</a:t>
            </a:r>
          </a:p>
          <a:p>
            <a:pPr>
              <a:defRPr/>
            </a:pPr>
            <a:r>
              <a:rPr lang="es-AR" dirty="0" smtClean="0"/>
              <a:t>Guantes de látex</a:t>
            </a:r>
          </a:p>
          <a:p>
            <a:pPr>
              <a:defRPr/>
            </a:pPr>
            <a:r>
              <a:rPr lang="es-AR" dirty="0" smtClean="0"/>
              <a:t>Lápiz o bolígrafo</a:t>
            </a:r>
          </a:p>
          <a:p>
            <a:pPr>
              <a:defRPr/>
            </a:pPr>
            <a:r>
              <a:rPr lang="es-AR" dirty="0" smtClean="0"/>
              <a:t>Gafas de protección</a:t>
            </a:r>
          </a:p>
          <a:p>
            <a:pPr>
              <a:defRPr/>
            </a:pPr>
            <a:r>
              <a:rPr lang="es-AR" dirty="0" smtClean="0"/>
              <a:t>Kit de Prueba de Oxígeno Disuelto</a:t>
            </a:r>
            <a:endParaRPr lang="es-AR" b="1" dirty="0" smtClean="0">
              <a:solidFill>
                <a:srgbClr val="000072"/>
              </a:solidFill>
            </a:endParaRPr>
          </a:p>
          <a:p>
            <a:endParaRPr lang="es-AR" dirty="0"/>
          </a:p>
        </p:txBody>
      </p:sp>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1837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32</a:t>
            </a:fld>
            <a:endParaRPr lang="en-US" dirty="0"/>
          </a:p>
        </p:txBody>
      </p:sp>
      <p:sp>
        <p:nvSpPr>
          <p:cNvPr id="2" name="Title 1"/>
          <p:cNvSpPr>
            <a:spLocks noGrp="1"/>
          </p:cNvSpPr>
          <p:nvPr>
            <p:ph type="title"/>
          </p:nvPr>
        </p:nvSpPr>
        <p:spPr>
          <a:xfrm>
            <a:off x="1197868" y="980768"/>
            <a:ext cx="7886700" cy="896027"/>
          </a:xfrm>
        </p:spPr>
        <p:txBody>
          <a:bodyPr>
            <a:normAutofit/>
          </a:bodyPr>
          <a:lstStyle/>
          <a:p>
            <a:pPr marL="514350" indent="-514350"/>
            <a:r>
              <a:rPr lang="es-AR" sz="2400" dirty="0" smtClean="0"/>
              <a:t>Protocolo de Oxígeno Disuelto Usando un Kit de Prueba  Comercial (2/3)</a:t>
            </a:r>
            <a:endParaRPr lang="es-AR" sz="2400" dirty="0"/>
          </a:p>
        </p:txBody>
      </p:sp>
      <p:sp>
        <p:nvSpPr>
          <p:cNvPr id="3" name="Content Placeholder 2"/>
          <p:cNvSpPr>
            <a:spLocks noGrp="1"/>
          </p:cNvSpPr>
          <p:nvPr>
            <p:ph sz="half" idx="1"/>
          </p:nvPr>
        </p:nvSpPr>
        <p:spPr>
          <a:xfrm>
            <a:off x="1197868" y="1924790"/>
            <a:ext cx="5742018" cy="4989641"/>
          </a:xfrm>
        </p:spPr>
        <p:txBody>
          <a:bodyPr>
            <a:normAutofit fontScale="92500" lnSpcReduction="20000"/>
          </a:bodyPr>
          <a:lstStyle/>
          <a:p>
            <a:pPr>
              <a:defRPr/>
            </a:pPr>
            <a:r>
              <a:rPr lang="es-AR" b="1" dirty="0" smtClean="0">
                <a:solidFill>
                  <a:srgbClr val="000072"/>
                </a:solidFill>
              </a:rPr>
              <a:t>En el campo</a:t>
            </a:r>
          </a:p>
          <a:p>
            <a:pPr>
              <a:lnSpc>
                <a:spcPct val="110000"/>
              </a:lnSpc>
              <a:buFont typeface="+mj-lt"/>
              <a:buAutoNum type="arabicPeriod"/>
              <a:defRPr/>
            </a:pPr>
            <a:r>
              <a:rPr lang="es-AR" dirty="0" smtClean="0"/>
              <a:t> Rellene la parte superior de </a:t>
            </a:r>
            <a:r>
              <a:rPr lang="es-AR" i="1" dirty="0" smtClean="0"/>
              <a:t>la Hoja de Datos de Investigación de la Hidrósfera. </a:t>
            </a:r>
          </a:p>
          <a:p>
            <a:pPr>
              <a:lnSpc>
                <a:spcPct val="110000"/>
              </a:lnSpc>
              <a:buFont typeface="+mj-lt"/>
              <a:buAutoNum type="arabicPeriod"/>
              <a:defRPr/>
            </a:pPr>
            <a:r>
              <a:rPr lang="es-AR" dirty="0" smtClean="0"/>
              <a:t> Colóquese el equipo de protección (guantes y gafas) antes de trabajar con los productos químicos.</a:t>
            </a:r>
          </a:p>
          <a:p>
            <a:pPr>
              <a:lnSpc>
                <a:spcPct val="110000"/>
              </a:lnSpc>
              <a:buFont typeface="+mj-lt"/>
              <a:buAutoNum type="arabicPeriod"/>
              <a:defRPr/>
            </a:pPr>
            <a:r>
              <a:rPr lang="es-AR" dirty="0" smtClean="0"/>
              <a:t> Enjuague la botella de muestra y las manos con agua de muestra tres veces.</a:t>
            </a:r>
          </a:p>
          <a:p>
            <a:pPr>
              <a:lnSpc>
                <a:spcPct val="110000"/>
              </a:lnSpc>
              <a:buFont typeface="+mj-lt"/>
              <a:buAutoNum type="arabicPeriod"/>
              <a:defRPr/>
            </a:pPr>
            <a:r>
              <a:rPr lang="es-AR" dirty="0" smtClean="0"/>
              <a:t> Coloque la tapa en la botella de muestra y sumérjala en el agua de muestra.</a:t>
            </a:r>
          </a:p>
          <a:p>
            <a:pPr>
              <a:lnSpc>
                <a:spcPct val="110000"/>
              </a:lnSpc>
              <a:buFont typeface="+mj-lt"/>
              <a:buAutoNum type="arabicPeriod"/>
              <a:defRPr/>
            </a:pPr>
            <a:r>
              <a:rPr lang="es-AR" dirty="0" smtClean="0"/>
              <a:t> Retire el tapón y deje que la botella se llene (agite la botella para eliminar las burbujas de aire).</a:t>
            </a:r>
          </a:p>
          <a:p>
            <a:pPr>
              <a:lnSpc>
                <a:spcPct val="110000"/>
              </a:lnSpc>
              <a:buFont typeface="+mj-lt"/>
              <a:buAutoNum type="arabicPeriod"/>
              <a:defRPr/>
            </a:pPr>
            <a:r>
              <a:rPr lang="es-AR" dirty="0" smtClean="0"/>
              <a:t> Vuelva a colocar el tapón mientras la botella está sumergida.</a:t>
            </a:r>
          </a:p>
          <a:p>
            <a:pPr>
              <a:lnSpc>
                <a:spcPct val="110000"/>
              </a:lnSpc>
              <a:buFont typeface="+mj-lt"/>
              <a:buAutoNum type="arabicPeriod"/>
              <a:defRPr/>
            </a:pPr>
            <a:r>
              <a:rPr lang="es-AR" dirty="0" smtClean="0"/>
              <a:t> Retire la botella de muestra y voltéela para comprobar si hay burbujas de aire (si las hay, deseche el agua de muestra y repita el proceso).</a:t>
            </a:r>
          </a:p>
          <a:p>
            <a:pPr>
              <a:lnSpc>
                <a:spcPct val="110000"/>
              </a:lnSpc>
              <a:buFont typeface="+mj-lt"/>
              <a:buAutoNum type="arabicPeriod"/>
              <a:defRPr/>
            </a:pPr>
            <a:r>
              <a:rPr lang="es-AR" dirty="0" smtClean="0"/>
              <a:t> Siga las instrucciones de medición incluidas en el Kit.</a:t>
            </a:r>
          </a:p>
          <a:p>
            <a:pPr>
              <a:defRPr/>
            </a:pPr>
            <a:endParaRPr lang="es-AR" dirty="0" smtClean="0"/>
          </a:p>
          <a:p>
            <a:pPr>
              <a:buFont typeface="Arial"/>
              <a:buChar char="•"/>
            </a:pPr>
            <a:endParaRPr lang="es-AR" b="1" dirty="0" smtClean="0">
              <a:solidFill>
                <a:srgbClr val="000072"/>
              </a:solidFill>
            </a:endParaRPr>
          </a:p>
          <a:p>
            <a:endParaRPr lang="es-AR" dirty="0"/>
          </a:p>
        </p:txBody>
      </p:sp>
      <p:pic>
        <p:nvPicPr>
          <p:cNvPr id="9" name="Content Placeholder 8" descr="Illustration showing the test sample bottle. You will be asked by the instructions in the kit to add chemicals to determine the DO of the sampl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7544" y="1721402"/>
            <a:ext cx="1388228" cy="4351338"/>
          </a:xfrm>
          <a:prstGeom prst="rect">
            <a:avLst/>
          </a:prstGeom>
        </p:spPr>
      </p:pic>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18898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33</a:t>
            </a:fld>
            <a:endParaRPr lang="en-US" dirty="0"/>
          </a:p>
        </p:txBody>
      </p:sp>
      <p:sp>
        <p:nvSpPr>
          <p:cNvPr id="2" name="Title 1"/>
          <p:cNvSpPr>
            <a:spLocks noGrp="1"/>
          </p:cNvSpPr>
          <p:nvPr>
            <p:ph type="title"/>
          </p:nvPr>
        </p:nvSpPr>
        <p:spPr>
          <a:xfrm>
            <a:off x="1257299" y="825375"/>
            <a:ext cx="7886700" cy="896027"/>
          </a:xfrm>
        </p:spPr>
        <p:txBody>
          <a:bodyPr>
            <a:normAutofit/>
          </a:bodyPr>
          <a:lstStyle/>
          <a:p>
            <a:r>
              <a:rPr lang="es-AR" sz="2400" dirty="0" smtClean="0"/>
              <a:t>Protocolo de Oxígeno Disuelto Usando un Kit de Prueba Comercial (3/3)</a:t>
            </a:r>
            <a:endParaRPr lang="es-AR" sz="2400" dirty="0"/>
          </a:p>
        </p:txBody>
      </p:sp>
      <p:sp>
        <p:nvSpPr>
          <p:cNvPr id="3" name="Content Placeholder 2"/>
          <p:cNvSpPr>
            <a:spLocks noGrp="1"/>
          </p:cNvSpPr>
          <p:nvPr>
            <p:ph sz="half" idx="1"/>
          </p:nvPr>
        </p:nvSpPr>
        <p:spPr>
          <a:xfrm>
            <a:off x="1257299" y="1580419"/>
            <a:ext cx="7570817" cy="4989641"/>
          </a:xfrm>
        </p:spPr>
        <p:txBody>
          <a:bodyPr>
            <a:normAutofit fontScale="85000" lnSpcReduction="10000"/>
          </a:bodyPr>
          <a:lstStyle/>
          <a:p>
            <a:pPr>
              <a:lnSpc>
                <a:spcPct val="110000"/>
              </a:lnSpc>
              <a:defRPr/>
            </a:pPr>
            <a:r>
              <a:rPr lang="es-AR" sz="1400" dirty="0" smtClean="0"/>
              <a:t>9. Registre el oxígeno disuelto en la Hoja de Datos como Prueba 1.</a:t>
            </a:r>
          </a:p>
          <a:p>
            <a:pPr>
              <a:lnSpc>
                <a:spcPct val="110000"/>
              </a:lnSpc>
              <a:defRPr/>
            </a:pPr>
            <a:r>
              <a:rPr lang="es-AR" sz="1400" dirty="0" smtClean="0"/>
              <a:t>10. Haga que otras dos personas repitan el proceso con diferentes muestras de agua cada vez y registra en la hoja de datos como Prueba 2 y Prueba 3.</a:t>
            </a:r>
          </a:p>
          <a:p>
            <a:pPr>
              <a:lnSpc>
                <a:spcPct val="110000"/>
              </a:lnSpc>
              <a:defRPr/>
            </a:pPr>
            <a:r>
              <a:rPr lang="es-AR" sz="1400" dirty="0" smtClean="0"/>
              <a:t>11. Calcule el promedio de las tres mediciones.</a:t>
            </a:r>
          </a:p>
          <a:p>
            <a:pPr>
              <a:lnSpc>
                <a:spcPct val="110000"/>
              </a:lnSpc>
              <a:defRPr/>
            </a:pPr>
            <a:r>
              <a:rPr lang="es-AR" sz="1400" dirty="0" smtClean="0"/>
              <a:t>Nota: Cada medición debe estar dentro de 1 mg/L de la media. Si una de las mediciones no lo está, tome el promedio de las dos mediciones restantes.</a:t>
            </a:r>
          </a:p>
          <a:p>
            <a:pPr>
              <a:lnSpc>
                <a:spcPct val="110000"/>
              </a:lnSpc>
              <a:defRPr/>
            </a:pPr>
            <a:r>
              <a:rPr lang="es-AR" sz="1400" dirty="0" smtClean="0"/>
              <a:t>12. Deseche todos los productos químicos utilizados en el contenedor de residuos y limpie el kit con agua destilada</a:t>
            </a:r>
            <a:r>
              <a:rPr lang="en-UY" sz="1600" dirty="0"/>
              <a:t/>
            </a:r>
            <a:br>
              <a:rPr lang="en-UY" sz="1600" dirty="0"/>
            </a:b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r>
              <a:rPr lang="en-US" sz="1600" dirty="0"/>
              <a:t> </a:t>
            </a:r>
          </a:p>
          <a:p>
            <a:pPr>
              <a:defRPr/>
            </a:pPr>
            <a:endParaRPr lang="en-US" b="1" dirty="0">
              <a:solidFill>
                <a:srgbClr val="FF0000"/>
              </a:solidFill>
            </a:endParaRPr>
          </a:p>
          <a:p>
            <a:pPr>
              <a:defRPr/>
            </a:pPr>
            <a:endParaRPr lang="en-US" b="1" dirty="0">
              <a:solidFill>
                <a:srgbClr val="FF0000"/>
              </a:solidFill>
            </a:endParaRPr>
          </a:p>
          <a:p>
            <a:pPr>
              <a:defRPr/>
            </a:pPr>
            <a:endParaRPr lang="en-US" b="1" dirty="0">
              <a:solidFill>
                <a:srgbClr val="FF0000"/>
              </a:solidFill>
            </a:endParaRPr>
          </a:p>
          <a:p>
            <a:pPr>
              <a:defRPr/>
            </a:pPr>
            <a:r>
              <a:rPr lang="es-AR" b="1" dirty="0" smtClean="0">
                <a:solidFill>
                  <a:srgbClr val="FF0000"/>
                </a:solidFill>
              </a:rPr>
              <a:t>¡Ha completado el Protocolo de Oxígeno Disuelto usando un Kit de Prueba Comercial!</a:t>
            </a:r>
            <a:endParaRPr lang="es-AR" dirty="0" smtClean="0"/>
          </a:p>
          <a:p>
            <a:pPr>
              <a:defRPr/>
            </a:pPr>
            <a:endParaRPr lang="en-US" dirty="0"/>
          </a:p>
          <a:p>
            <a:pPr>
              <a:buFont typeface="Arial"/>
              <a:buAutoNum type="arabicPeriod" startAt="7"/>
              <a:defRPr/>
            </a:pPr>
            <a:endParaRPr lang="en-US" dirty="0"/>
          </a:p>
          <a:p>
            <a:pPr>
              <a:defRPr/>
            </a:pPr>
            <a:endParaRPr lang="en-US" dirty="0"/>
          </a:p>
          <a:p>
            <a:pPr>
              <a:buFont typeface="Arial"/>
              <a:buChar char="•"/>
            </a:pPr>
            <a:endParaRPr lang="en-US" b="1" dirty="0">
              <a:solidFill>
                <a:srgbClr val="000072"/>
              </a:solidFill>
            </a:endParaRPr>
          </a:p>
          <a:p>
            <a:endParaRPr lang="en-US" dirty="0"/>
          </a:p>
        </p:txBody>
      </p:sp>
      <p:pic>
        <p:nvPicPr>
          <p:cNvPr id="10" name="Content Placeholder 9" descr="Screen Shot of the Hydrosphere Investigation data sheet. Be sure to fill out the part of the data sheet that pertains to the use of a DO test kit.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19350" y="3561941"/>
            <a:ext cx="4046714" cy="2491466"/>
          </a:xfrm>
          <a:prstGeom prst="rect">
            <a:avLst/>
          </a:prstGeom>
          <a:ln>
            <a:solidFill>
              <a:schemeClr val="tx1"/>
            </a:solidFill>
          </a:ln>
        </p:spPr>
      </p:pic>
      <p:cxnSp>
        <p:nvCxnSpPr>
          <p:cNvPr id="7" name="Straight Arrow Connector 6" descr="arrow points to the area in the image where the test kit data is to be supplied by the user."/>
          <p:cNvCxnSpPr/>
          <p:nvPr/>
        </p:nvCxnSpPr>
        <p:spPr>
          <a:xfrm flipV="1">
            <a:off x="1828799" y="4322618"/>
            <a:ext cx="1426968" cy="4821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8209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34</a:t>
            </a:fld>
            <a:endParaRPr lang="en-US" dirty="0"/>
          </a:p>
        </p:txBody>
      </p:sp>
      <p:sp>
        <p:nvSpPr>
          <p:cNvPr id="2" name="Title 1"/>
          <p:cNvSpPr>
            <a:spLocks noGrp="1"/>
          </p:cNvSpPr>
          <p:nvPr>
            <p:ph type="title"/>
          </p:nvPr>
        </p:nvSpPr>
        <p:spPr>
          <a:xfrm>
            <a:off x="1460292" y="2500603"/>
            <a:ext cx="7235839" cy="1175657"/>
          </a:xfrm>
        </p:spPr>
        <p:txBody>
          <a:bodyPr>
            <a:normAutofit/>
          </a:bodyPr>
          <a:lstStyle/>
          <a:p>
            <a:pPr algn="ctr"/>
            <a:r>
              <a:rPr lang="es-AR" sz="2400" dirty="0" smtClean="0"/>
              <a:t>II. Protocolo de Oxígeno Disuelto: Usando una Sonda</a:t>
            </a:r>
            <a:endParaRPr lang="es-AR" sz="24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97726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35</a:t>
            </a:fld>
            <a:endParaRPr lang="en-US" dirty="0"/>
          </a:p>
        </p:txBody>
      </p:sp>
      <p:sp>
        <p:nvSpPr>
          <p:cNvPr id="2" name="Title 1"/>
          <p:cNvSpPr>
            <a:spLocks noGrp="1"/>
          </p:cNvSpPr>
          <p:nvPr>
            <p:ph type="title"/>
          </p:nvPr>
        </p:nvSpPr>
        <p:spPr>
          <a:xfrm>
            <a:off x="1105728" y="825375"/>
            <a:ext cx="7886700" cy="896027"/>
          </a:xfrm>
        </p:spPr>
        <p:txBody>
          <a:bodyPr>
            <a:normAutofit/>
          </a:bodyPr>
          <a:lstStyle/>
          <a:p>
            <a:pPr algn="just">
              <a:spcAft>
                <a:spcPts val="600"/>
              </a:spcAft>
            </a:pPr>
            <a:r>
              <a:rPr lang="es-AR" sz="2400" dirty="0" smtClean="0"/>
              <a:t>Descripción del Protocolo del Agua de OD (Sonda)</a:t>
            </a:r>
            <a:endParaRPr lang="es-AR" sz="2400" dirty="0"/>
          </a:p>
        </p:txBody>
      </p:sp>
      <p:sp>
        <p:nvSpPr>
          <p:cNvPr id="3" name="Content Placeholder 2"/>
          <p:cNvSpPr>
            <a:spLocks noGrp="1"/>
          </p:cNvSpPr>
          <p:nvPr>
            <p:ph sz="half" idx="1"/>
          </p:nvPr>
        </p:nvSpPr>
        <p:spPr>
          <a:xfrm>
            <a:off x="1453836" y="1721402"/>
            <a:ext cx="7369729" cy="4989641"/>
          </a:xfrm>
        </p:spPr>
        <p:txBody>
          <a:bodyPr>
            <a:normAutofit/>
          </a:bodyPr>
          <a:lstStyle/>
          <a:p>
            <a:pPr algn="just">
              <a:spcAft>
                <a:spcPts val="600"/>
              </a:spcAft>
            </a:pPr>
            <a:r>
              <a:rPr lang="es-AR" dirty="0" smtClean="0"/>
              <a:t>Para medir el oxígeno disuelto con una sonda, escuchará referirse a las sondas de conductividad o a los medidores. Para aclarar, las sondas son los instrumentos que miden la tensión o la resistencia en una muestra de agua. Los medidores son instrumentos que convierten las mediciones eléctricas (tensión o resistencia) en concentraciones. Para medir el oxígeno disuelto (u otros tipos de mediciones), se necesitan tanto una sonda como un medidor. A veces, la sonda y el medidor están dentro de un mismo instrumento y no pueden separarse. Otros instrumentos tienen sondas que están separadas de los medidores y deben conectarse a éstos para poder realizar las mediciones del agua.</a:t>
            </a:r>
          </a:p>
          <a:p>
            <a:pPr algn="just">
              <a:spcAft>
                <a:spcPts val="600"/>
              </a:spcAft>
            </a:pPr>
            <a:endParaRPr lang="es-AR" sz="1600" dirty="0" smtClean="0"/>
          </a:p>
          <a:p>
            <a:endParaRPr lang="es-AR" dirty="0"/>
          </a:p>
        </p:txBody>
      </p:sp>
      <p:pic>
        <p:nvPicPr>
          <p:cNvPr id="8" name="Content Placeholder 7" descr="graphic: caution ic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15790" y="4940126"/>
            <a:ext cx="456240" cy="4676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07743" y="4830739"/>
            <a:ext cx="6721876" cy="1754326"/>
          </a:xfrm>
          <a:prstGeom prst="rect">
            <a:avLst/>
          </a:prstGeom>
          <a:noFill/>
        </p:spPr>
        <p:txBody>
          <a:bodyPr wrap="square" rtlCol="0">
            <a:spAutoFit/>
          </a:bodyPr>
          <a:lstStyle/>
          <a:p>
            <a:r>
              <a:rPr lang="es-AR" b="1" dirty="0" smtClean="0"/>
              <a:t>La cantidad de OD puede cambiar rápidamente tras la recopilación de una muestra. Es importante conservar la muestra de agua poco después de su recopilación. Después de la conservación de la muestra, se puede realizar el análisis de la muestra en el campo o llevarla al laboratorio para determinar la cantidad de OD en el agua</a:t>
            </a:r>
            <a:r>
              <a:rPr lang="es-AR" dirty="0" smtClean="0"/>
              <a:t>.</a:t>
            </a:r>
          </a:p>
          <a:p>
            <a:endParaRPr lang="es-AR" dirty="0"/>
          </a:p>
        </p:txBody>
      </p:sp>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901366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36</a:t>
            </a:fld>
            <a:endParaRPr lang="en-US" dirty="0"/>
          </a:p>
        </p:txBody>
      </p:sp>
      <p:sp>
        <p:nvSpPr>
          <p:cNvPr id="2" name="Title 1"/>
          <p:cNvSpPr>
            <a:spLocks noGrp="1"/>
          </p:cNvSpPr>
          <p:nvPr>
            <p:ph type="title"/>
          </p:nvPr>
        </p:nvSpPr>
        <p:spPr>
          <a:xfrm>
            <a:off x="1257300" y="1045692"/>
            <a:ext cx="7886700" cy="896027"/>
          </a:xfrm>
        </p:spPr>
        <p:txBody>
          <a:bodyPr>
            <a:normAutofit/>
          </a:bodyPr>
          <a:lstStyle/>
          <a:p>
            <a:r>
              <a:rPr lang="es-AR" sz="2400" dirty="0" smtClean="0"/>
              <a:t>Protocolo del Agua de OD Usando una Sonda: Corrección de la Salinidad</a:t>
            </a:r>
            <a:endParaRPr lang="es-AR" sz="2400" dirty="0"/>
          </a:p>
        </p:txBody>
      </p:sp>
      <p:sp>
        <p:nvSpPr>
          <p:cNvPr id="3" name="Content Placeholder 2"/>
          <p:cNvSpPr>
            <a:spLocks noGrp="1"/>
          </p:cNvSpPr>
          <p:nvPr>
            <p:ph sz="half" idx="1"/>
          </p:nvPr>
        </p:nvSpPr>
        <p:spPr>
          <a:xfrm>
            <a:off x="1333400" y="1721402"/>
            <a:ext cx="7516686" cy="4989641"/>
          </a:xfrm>
        </p:spPr>
        <p:txBody>
          <a:bodyPr>
            <a:normAutofit/>
          </a:bodyPr>
          <a:lstStyle/>
          <a:p>
            <a:endParaRPr lang="es-AR" dirty="0" smtClean="0"/>
          </a:p>
          <a:p>
            <a:pPr>
              <a:lnSpc>
                <a:spcPct val="100000"/>
              </a:lnSpc>
            </a:pPr>
            <a:r>
              <a:rPr lang="es-AR" dirty="0" smtClean="0"/>
              <a:t>Al medir el oxígeno disuelto en aguas saladas (conductividad superior a 1000 mg/L o salinidad superior a 1 </a:t>
            </a:r>
            <a:r>
              <a:rPr lang="es-AR" dirty="0" err="1" smtClean="0"/>
              <a:t>ppt</a:t>
            </a:r>
            <a:r>
              <a:rPr lang="es-AR" dirty="0" smtClean="0"/>
              <a:t>), deberá aplicar un factor de corrección de la salinidad a la medición realizada por la sonda. El agua salada puede retener menos oxígeno a la misma temperatura y presión que el agua dulce. Las diferentes sondas tienen diferentes procedimientos para esta corrección. Algunas tienen la corrección de salinidad antes de medir el OD y otras después. Consulte el manual de su sonda para conocer el procedimiento correspondiente. Como esta corrección puede afectar a su medición, es necesario medir la salinidad cada vez que mida el OD y marcarlo en su </a:t>
            </a:r>
            <a:r>
              <a:rPr lang="es-AR" i="1" dirty="0" smtClean="0"/>
              <a:t>Hoja de Datos de Investigación de la Hidrósfera.</a:t>
            </a:r>
          </a:p>
          <a:p>
            <a:r>
              <a:rPr lang="es-AR" sz="2400" b="1" dirty="0" smtClean="0">
                <a:solidFill>
                  <a:schemeClr val="accent1">
                    <a:lumMod val="75000"/>
                  </a:schemeClr>
                </a:solidFill>
              </a:rPr>
              <a:t>Protocolo del Agua de OD Usando una Sonda: :  Elevación</a:t>
            </a:r>
          </a:p>
          <a:p>
            <a:r>
              <a:rPr lang="es-AR" dirty="0" smtClean="0"/>
              <a:t>Determine la elevación en su sitio de muestreo si no está utilizando un barómetro.</a:t>
            </a:r>
          </a:p>
          <a:p>
            <a:pPr algn="just">
              <a:spcAft>
                <a:spcPts val="600"/>
              </a:spcAft>
            </a:pPr>
            <a:endParaRPr lang="es-AR" sz="1600" dirty="0" smtClean="0"/>
          </a:p>
          <a:p>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06356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Illustration of the equipment needed for this protocol, as listed on the sli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0837" y="1412426"/>
            <a:ext cx="3163148" cy="3724351"/>
          </a:xfrm>
        </p:spPr>
      </p:pic>
      <p:sp>
        <p:nvSpPr>
          <p:cNvPr id="4" name="Slide Number Placeholder 3"/>
          <p:cNvSpPr>
            <a:spLocks noGrp="1"/>
          </p:cNvSpPr>
          <p:nvPr>
            <p:ph type="sldNum" sz="quarter" idx="12"/>
          </p:nvPr>
        </p:nvSpPr>
        <p:spPr/>
        <p:txBody>
          <a:bodyPr/>
          <a:lstStyle/>
          <a:p>
            <a:fld id="{9127880F-858B-9E41-870C-DA30FBF153BE}" type="slidenum">
              <a:rPr lang="en-US" smtClean="0"/>
              <a:t>37</a:t>
            </a:fld>
            <a:endParaRPr lang="en-US" dirty="0"/>
          </a:p>
        </p:txBody>
      </p:sp>
      <p:sp>
        <p:nvSpPr>
          <p:cNvPr id="2" name="Title 1"/>
          <p:cNvSpPr>
            <a:spLocks noGrp="1"/>
          </p:cNvSpPr>
          <p:nvPr>
            <p:ph type="title"/>
          </p:nvPr>
        </p:nvSpPr>
        <p:spPr>
          <a:xfrm>
            <a:off x="1257299" y="825375"/>
            <a:ext cx="7886700" cy="896027"/>
          </a:xfrm>
        </p:spPr>
        <p:txBody>
          <a:bodyPr>
            <a:normAutofit/>
          </a:bodyPr>
          <a:lstStyle/>
          <a:p>
            <a:r>
              <a:rPr lang="es-AR" sz="2400" dirty="0" smtClean="0"/>
              <a:t>Materiales</a:t>
            </a:r>
            <a:endParaRPr lang="es-AR" sz="2400" dirty="0"/>
          </a:p>
        </p:txBody>
      </p:sp>
      <p:sp>
        <p:nvSpPr>
          <p:cNvPr id="3" name="Content Placeholder 2"/>
          <p:cNvSpPr>
            <a:spLocks noGrp="1"/>
          </p:cNvSpPr>
          <p:nvPr>
            <p:ph sz="half" idx="1"/>
          </p:nvPr>
        </p:nvSpPr>
        <p:spPr>
          <a:xfrm>
            <a:off x="1257299" y="1574445"/>
            <a:ext cx="5104172" cy="4989641"/>
          </a:xfrm>
        </p:spPr>
        <p:txBody>
          <a:bodyPr>
            <a:normAutofit lnSpcReduction="10000"/>
          </a:bodyPr>
          <a:lstStyle/>
          <a:p>
            <a:r>
              <a:rPr lang="es-AR" b="1" dirty="0" smtClean="0">
                <a:solidFill>
                  <a:srgbClr val="000072"/>
                </a:solidFill>
              </a:rPr>
              <a:t>Equipo de montaje</a:t>
            </a:r>
            <a:r>
              <a:rPr lang="es-AR" dirty="0" smtClean="0">
                <a:solidFill>
                  <a:srgbClr val="000000"/>
                </a:solidFill>
              </a:rPr>
              <a:t>:</a:t>
            </a:r>
            <a:endParaRPr lang="es-AR" sz="2400" b="1" dirty="0" smtClean="0">
              <a:solidFill>
                <a:srgbClr val="000072"/>
              </a:solidFill>
            </a:endParaRPr>
          </a:p>
          <a:p>
            <a:pPr>
              <a:buFont typeface="Arial"/>
              <a:buChar char="•"/>
            </a:pPr>
            <a:r>
              <a:rPr lang="es-AR" dirty="0" smtClean="0"/>
              <a:t> Sonda de oxígeno disuelto</a:t>
            </a:r>
          </a:p>
          <a:p>
            <a:pPr>
              <a:buFont typeface="Arial"/>
              <a:buChar char="•"/>
            </a:pPr>
            <a:r>
              <a:rPr lang="es-AR" dirty="0" smtClean="0"/>
              <a:t> Solución de oxígeno cero (si es aplicable a su sonda)</a:t>
            </a:r>
          </a:p>
          <a:p>
            <a:pPr>
              <a:buFont typeface="Arial"/>
              <a:buChar char="•"/>
            </a:pPr>
            <a:r>
              <a:rPr lang="es-AR" dirty="0" smtClean="0"/>
              <a:t> Frasco de polietileno de 250 </a:t>
            </a:r>
            <a:r>
              <a:rPr lang="es-AR" dirty="0" err="1" smtClean="0"/>
              <a:t>mL</a:t>
            </a:r>
            <a:r>
              <a:rPr lang="es-AR" dirty="0" smtClean="0"/>
              <a:t> con tapa</a:t>
            </a:r>
          </a:p>
          <a:p>
            <a:pPr>
              <a:buFont typeface="Arial"/>
              <a:buChar char="•"/>
            </a:pPr>
            <a:r>
              <a:rPr lang="es-AR" dirty="0" smtClean="0"/>
              <a:t> Guantes de látex</a:t>
            </a:r>
          </a:p>
          <a:p>
            <a:pPr>
              <a:buFont typeface="Arial"/>
              <a:buChar char="•"/>
            </a:pPr>
            <a:r>
              <a:rPr lang="es-AR" dirty="0" smtClean="0"/>
              <a:t> Agua destilada</a:t>
            </a:r>
          </a:p>
          <a:p>
            <a:pPr>
              <a:buFont typeface="Arial"/>
              <a:buChar char="•"/>
            </a:pPr>
            <a:r>
              <a:rPr lang="es-AR" dirty="0" smtClean="0"/>
              <a:t> Tablas de corrección de la salinidad (si es adecuado)</a:t>
            </a:r>
          </a:p>
          <a:p>
            <a:pPr>
              <a:buFont typeface="Arial"/>
              <a:buChar char="•"/>
            </a:pPr>
            <a:r>
              <a:rPr lang="es-AR" dirty="0" smtClean="0"/>
              <a:t> Barómetro</a:t>
            </a:r>
          </a:p>
          <a:p>
            <a:pPr>
              <a:buFont typeface="Arial"/>
              <a:buChar char="•"/>
            </a:pPr>
            <a:r>
              <a:rPr lang="es-AR" dirty="0" smtClean="0"/>
              <a:t> Bolígrafo o lápiz</a:t>
            </a:r>
            <a:endParaRPr lang="es-AR" b="1" dirty="0" smtClean="0">
              <a:solidFill>
                <a:srgbClr val="000072"/>
              </a:solidFill>
            </a:endParaRPr>
          </a:p>
          <a:p>
            <a:pPr>
              <a:buFont typeface="Arial"/>
              <a:buChar char="•"/>
            </a:pPr>
            <a:endParaRPr lang="es-AR" b="1" dirty="0" smtClean="0">
              <a:solidFill>
                <a:srgbClr val="000072"/>
              </a:solidFill>
            </a:endParaRPr>
          </a:p>
          <a:p>
            <a:pPr>
              <a:buFont typeface="Arial"/>
              <a:buChar char="•"/>
            </a:pPr>
            <a:r>
              <a:rPr lang="es-AR" b="1" dirty="0" smtClean="0">
                <a:solidFill>
                  <a:srgbClr val="000072"/>
                </a:solidFill>
              </a:rPr>
              <a:t> Documentos necesarios para el montaje:</a:t>
            </a:r>
          </a:p>
          <a:p>
            <a:r>
              <a:rPr lang="es-AR" dirty="0" smtClean="0">
                <a:hlinkClick r:id="rId3"/>
              </a:rPr>
              <a:t>Guía de Campo del Protocolo de Oxígeno Disuelto (Sonda)</a:t>
            </a:r>
            <a:endParaRPr lang="es-AR" dirty="0" smtClean="0"/>
          </a:p>
          <a:p>
            <a:endParaRPr lang="es-AR" b="1"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140984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38</a:t>
            </a:fld>
            <a:endParaRPr lang="en-US" dirty="0"/>
          </a:p>
        </p:txBody>
      </p:sp>
      <p:sp>
        <p:nvSpPr>
          <p:cNvPr id="2" name="Title 1"/>
          <p:cNvSpPr>
            <a:spLocks noGrp="1"/>
          </p:cNvSpPr>
          <p:nvPr>
            <p:ph type="title"/>
          </p:nvPr>
        </p:nvSpPr>
        <p:spPr>
          <a:xfrm>
            <a:off x="1257299" y="969041"/>
            <a:ext cx="7886700" cy="896027"/>
          </a:xfrm>
        </p:spPr>
        <p:txBody>
          <a:bodyPr>
            <a:normAutofit/>
          </a:bodyPr>
          <a:lstStyle/>
          <a:p>
            <a:r>
              <a:rPr lang="es-AR" sz="2400" dirty="0" smtClean="0"/>
              <a:t>Procedimiento de Control de Calidad: Calibración de una Sonda</a:t>
            </a:r>
            <a:endParaRPr lang="es-AR" sz="2400" dirty="0"/>
          </a:p>
        </p:txBody>
      </p:sp>
      <p:sp>
        <p:nvSpPr>
          <p:cNvPr id="3" name="Content Placeholder 2"/>
          <p:cNvSpPr>
            <a:spLocks noGrp="1"/>
          </p:cNvSpPr>
          <p:nvPr>
            <p:ph sz="half" idx="1"/>
          </p:nvPr>
        </p:nvSpPr>
        <p:spPr>
          <a:xfrm>
            <a:off x="1148242" y="1876717"/>
            <a:ext cx="7516686" cy="4989641"/>
          </a:xfrm>
        </p:spPr>
        <p:txBody>
          <a:bodyPr>
            <a:normAutofit lnSpcReduction="10000"/>
          </a:bodyPr>
          <a:lstStyle/>
          <a:p>
            <a:pPr algn="just">
              <a:defRPr/>
            </a:pPr>
            <a:r>
              <a:rPr lang="es-AR" dirty="0" smtClean="0"/>
              <a:t>La</a:t>
            </a:r>
            <a:r>
              <a:rPr lang="es-AR" b="1" i="1" dirty="0" smtClean="0"/>
              <a:t> calibración </a:t>
            </a:r>
            <a:r>
              <a:rPr lang="es-AR" dirty="0" smtClean="0"/>
              <a:t>puede realizarse en el laboratorio o sobre el terreno. Se realiza en las 24 horas previas a la medición.</a:t>
            </a:r>
          </a:p>
          <a:p>
            <a:pPr algn="just">
              <a:defRPr/>
            </a:pPr>
            <a:endParaRPr lang="es-AR" dirty="0" smtClean="0"/>
          </a:p>
          <a:p>
            <a:pPr algn="just">
              <a:defRPr/>
            </a:pPr>
            <a:r>
              <a:rPr lang="es-AR" dirty="0" smtClean="0"/>
              <a:t>Caliente la sonda según el procedimiento manual.</a:t>
            </a:r>
          </a:p>
          <a:p>
            <a:pPr algn="just">
              <a:defRPr/>
            </a:pPr>
            <a:r>
              <a:rPr lang="es-AR" dirty="0" smtClean="0"/>
              <a:t>Utilice el barómetro para medir la presión atmosférica en el lugar o utilice la elevación para aproximarse.</a:t>
            </a:r>
          </a:p>
          <a:p>
            <a:pPr algn="just">
              <a:defRPr/>
            </a:pPr>
            <a:r>
              <a:rPr lang="es-AR" dirty="0" smtClean="0"/>
              <a:t>Siga las instrucciones del manual para introducir la información de calibración de la sonda.</a:t>
            </a:r>
          </a:p>
          <a:p>
            <a:pPr algn="just">
              <a:defRPr/>
            </a:pPr>
            <a:r>
              <a:rPr lang="es-AR" dirty="0" smtClean="0"/>
              <a:t>Siga las instrucciones del manual para medir el primer punto de calibración (punto de oxígeno cero).</a:t>
            </a:r>
          </a:p>
          <a:p>
            <a:pPr algn="just">
              <a:defRPr/>
            </a:pPr>
            <a:r>
              <a:rPr lang="es-AR" dirty="0" smtClean="0"/>
              <a:t>Enjuague la sonda con agua destilada y séquela con palmaditas sin tocar la membrana.</a:t>
            </a:r>
          </a:p>
          <a:p>
            <a:pPr algn="just">
              <a:defRPr/>
            </a:pPr>
            <a:r>
              <a:rPr lang="es-AR" dirty="0" smtClean="0"/>
              <a:t>Siga las instrucciones del manual para medir el segundo punto de calibración (100% de oxígeno).</a:t>
            </a:r>
          </a:p>
          <a:p>
            <a:pPr>
              <a:defRPr/>
            </a:pPr>
            <a:r>
              <a:rPr lang="es-AR" b="1" dirty="0" smtClean="0">
                <a:solidFill>
                  <a:srgbClr val="FF0000"/>
                </a:solidFill>
              </a:rPr>
              <a:t>Una vez completados estos pasos, estará listo para tomar las medidas de OD de su muestra de agua.</a:t>
            </a:r>
          </a:p>
          <a:p>
            <a:endParaRPr lang="es-AR" b="1" dirty="0" smtClean="0">
              <a:solidFill>
                <a:srgbClr val="000072"/>
              </a:solidFill>
            </a:endParaRPr>
          </a:p>
          <a:p>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37780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3</a:t>
            </a:fld>
            <a:endParaRPr lang="en-US" dirty="0"/>
          </a:p>
        </p:txBody>
      </p:sp>
      <p:sp>
        <p:nvSpPr>
          <p:cNvPr id="2" name="Title 1"/>
          <p:cNvSpPr>
            <a:spLocks noGrp="1"/>
          </p:cNvSpPr>
          <p:nvPr>
            <p:ph type="title"/>
          </p:nvPr>
        </p:nvSpPr>
        <p:spPr>
          <a:xfrm>
            <a:off x="1257300" y="733002"/>
            <a:ext cx="7886700" cy="1325563"/>
          </a:xfrm>
        </p:spPr>
        <p:txBody>
          <a:bodyPr/>
          <a:lstStyle/>
          <a:p>
            <a:pPr algn="just"/>
            <a:r>
              <a:rPr lang="es-AR" dirty="0" smtClean="0"/>
              <a:t>¿Qué es el Oxígeno Disuelto (OD)?</a:t>
            </a:r>
            <a:endParaRPr lang="es-AR" dirty="0"/>
          </a:p>
        </p:txBody>
      </p:sp>
      <p:sp>
        <p:nvSpPr>
          <p:cNvPr id="3" name="Content Placeholder 2"/>
          <p:cNvSpPr>
            <a:spLocks noGrp="1"/>
          </p:cNvSpPr>
          <p:nvPr>
            <p:ph sz="half" idx="1"/>
          </p:nvPr>
        </p:nvSpPr>
        <p:spPr>
          <a:xfrm>
            <a:off x="1361523" y="1766981"/>
            <a:ext cx="3886200" cy="4351338"/>
          </a:xfrm>
        </p:spPr>
        <p:txBody>
          <a:bodyPr>
            <a:normAutofit fontScale="92500" lnSpcReduction="10000"/>
          </a:bodyPr>
          <a:lstStyle/>
          <a:p>
            <a:pPr algn="just"/>
            <a:r>
              <a:rPr lang="es-AR" dirty="0" smtClean="0"/>
              <a:t>El oxígeno disuelto (OD) es una de las 10 mediciones utilizadas por GLOBE para describir las características de una masa de agua. Mide la cantidad de oxígeno molecular (O2) en el agua. No mide la cantidad de oxígeno en la molécula de agua (H2O).</a:t>
            </a:r>
          </a:p>
          <a:p>
            <a:pPr algn="just"/>
            <a:endParaRPr lang="es-AR" dirty="0" smtClean="0"/>
          </a:p>
          <a:p>
            <a:pPr algn="just"/>
            <a:r>
              <a:rPr lang="es-AR" dirty="0" smtClean="0"/>
              <a:t>Llamamos solubilidad del oxígeno disuelto a la cantidad de oxígeno disuelto que el agua puede contener (en condiciones específicas). Los factores que afectan a la solubilidad del oxígeno disuelto son la temperatura del agua, la presión atmosférica y la salinidad. El agua más fría puede disolver más oxígeno que el agua más caliente. El agua a mayor altura retiene menos oxígeno disuelto porque la presión atmosférica es menor. </a:t>
            </a:r>
            <a:endParaRPr lang="es-AR" dirty="0"/>
          </a:p>
        </p:txBody>
      </p:sp>
      <p:sp>
        <p:nvSpPr>
          <p:cNvPr id="8" name="Rectángulo redondeado 7"/>
          <p:cNvSpPr/>
          <p:nvPr/>
        </p:nvSpPr>
        <p:spPr>
          <a:xfrm>
            <a:off x="7629429" y="119144"/>
            <a:ext cx="12945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el oxígeno disuelto?</a:t>
            </a:r>
            <a:endParaRPr lang="es-AR" sz="1100" dirty="0">
              <a:solidFill>
                <a:schemeClr val="bg1"/>
              </a:solidFill>
            </a:endParaRPr>
          </a:p>
        </p:txBody>
      </p:sp>
      <p:sp>
        <p:nvSpPr>
          <p:cNvPr id="11" name="CuadroTexto 10"/>
          <p:cNvSpPr txBox="1"/>
          <p:nvPr/>
        </p:nvSpPr>
        <p:spPr>
          <a:xfrm>
            <a:off x="29532" y="1058731"/>
            <a:ext cx="1160471" cy="5447645"/>
          </a:xfrm>
          <a:prstGeom prst="rect">
            <a:avLst/>
          </a:prstGeom>
          <a:noFill/>
        </p:spPr>
        <p:txBody>
          <a:bodyPr wrap="square" rtlCol="0">
            <a:spAutoFit/>
          </a:bodyPr>
          <a:lstStyle/>
          <a:p>
            <a:r>
              <a:rPr lang="es-AR" sz="1200" b="1" dirty="0" smtClean="0">
                <a:solidFill>
                  <a:srgbClr val="0B037B"/>
                </a:solidFill>
              </a:rPr>
              <a:t>A. ¿Qué es el oxígeno disuelto?</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del oxígeno disuelto?</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
        <p:nvSpPr>
          <p:cNvPr id="12" name="Rectángulo 11"/>
          <p:cNvSpPr/>
          <p:nvPr/>
        </p:nvSpPr>
        <p:spPr>
          <a:xfrm>
            <a:off x="5954307" y="1578954"/>
            <a:ext cx="2809576" cy="47365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Aft>
                <a:spcPts val="900"/>
              </a:spcAft>
            </a:pPr>
            <a:r>
              <a:rPr lang="es-AR" sz="1400" b="1" u="sng" dirty="0" smtClean="0">
                <a:solidFill>
                  <a:schemeClr val="accent5">
                    <a:lumMod val="50000"/>
                  </a:schemeClr>
                </a:solidFill>
                <a:latin typeface="Calibri" panose="020F0502020204030204" pitchFamily="34" charset="0"/>
                <a:cs typeface="Calibri" panose="020F0502020204030204" pitchFamily="34" charset="0"/>
              </a:rPr>
              <a:t>Mediciones de Hidrósfera de GLOBE</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Sitio de estudio de hidrósfera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Temperatura del agua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Transparencia del agua</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Conductividad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pH</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Larva de mosquitos</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Alcalinidad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Oxígeno disuelto</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Salinidad </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Nitratos</a:t>
            </a:r>
          </a:p>
          <a:p>
            <a:pPr algn="ctr">
              <a:spcAft>
                <a:spcPts val="900"/>
              </a:spcAft>
            </a:pPr>
            <a:r>
              <a:rPr lang="es-AR" sz="1400" b="1" dirty="0" smtClean="0">
                <a:solidFill>
                  <a:schemeClr val="accent5">
                    <a:lumMod val="50000"/>
                  </a:schemeClr>
                </a:solidFill>
                <a:latin typeface="Calibri" panose="020F0502020204030204" pitchFamily="34" charset="0"/>
                <a:cs typeface="Calibri" panose="020F0502020204030204" pitchFamily="34" charset="0"/>
              </a:rPr>
              <a:t>Macro invertebrados de agua dulce</a:t>
            </a:r>
          </a:p>
          <a:p>
            <a:pPr algn="ctr">
              <a:spcAft>
                <a:spcPts val="900"/>
              </a:spcAft>
            </a:pPr>
            <a:endParaRPr lang="es-AR" sz="1400" b="1" dirty="0" smtClean="0">
              <a:solidFill>
                <a:schemeClr val="accent5">
                  <a:lumMod val="50000"/>
                </a:schemeClr>
              </a:solidFill>
              <a:latin typeface="Calibri" panose="020F0502020204030204" pitchFamily="34" charset="0"/>
              <a:cs typeface="Calibri" panose="020F0502020204030204" pitchFamily="34" charset="0"/>
            </a:endParaRPr>
          </a:p>
        </p:txBody>
      </p:sp>
      <p:sp>
        <p:nvSpPr>
          <p:cNvPr id="13" name="Rectángulo redondeado 12"/>
          <p:cNvSpPr/>
          <p:nvPr/>
        </p:nvSpPr>
        <p:spPr>
          <a:xfrm>
            <a:off x="6600269" y="4532670"/>
            <a:ext cx="1517652" cy="344850"/>
          </a:xfrm>
          <a:prstGeom prst="roundRect">
            <a:avLst>
              <a:gd name="adj" fmla="val 50000"/>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491729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312;p23" descr="Safety icon: Be sure that students wear globes and goggle during your investigations"/>
          <p:cNvPicPr preferRelativeResize="0">
            <a:picLocks/>
          </p:cNvPicPr>
          <p:nvPr/>
        </p:nvPicPr>
        <p:blipFill rotWithShape="1">
          <a:blip r:embed="rId3">
            <a:alphaModFix/>
          </a:blip>
          <a:srcRect l="1399" t="19524" r="92657" b="46678"/>
          <a:stretch/>
        </p:blipFill>
        <p:spPr>
          <a:xfrm>
            <a:off x="1596787" y="5944515"/>
            <a:ext cx="454925" cy="378948"/>
          </a:xfrm>
          <a:prstGeom prst="triangle">
            <a:avLst/>
          </a:prstGeom>
          <a:noFill/>
          <a:ln>
            <a:noFill/>
          </a:ln>
        </p:spPr>
      </p:pic>
      <p:sp>
        <p:nvSpPr>
          <p:cNvPr id="12" name="CuadroTexto 11"/>
          <p:cNvSpPr txBox="1"/>
          <p:nvPr/>
        </p:nvSpPr>
        <p:spPr>
          <a:xfrm>
            <a:off x="2202427" y="5868595"/>
            <a:ext cx="4591664" cy="523220"/>
          </a:xfrm>
          <a:prstGeom prst="rect">
            <a:avLst/>
          </a:prstGeom>
          <a:noFill/>
        </p:spPr>
        <p:txBody>
          <a:bodyPr wrap="square" rtlCol="0">
            <a:spAutoFit/>
          </a:bodyPr>
          <a:lstStyle/>
          <a:p>
            <a:r>
              <a:rPr lang="es-AR" sz="1400" b="1" i="1" dirty="0" smtClean="0">
                <a:latin typeface="Calibri" panose="020F0502020204030204" pitchFamily="34" charset="0"/>
                <a:cs typeface="Calibri" panose="020F0502020204030204" pitchFamily="34" charset="0"/>
              </a:rPr>
              <a:t>SEGURIDAD</a:t>
            </a:r>
            <a:r>
              <a:rPr lang="es-AR" sz="1400" i="1" dirty="0" smtClean="0">
                <a:latin typeface="Calibri" panose="020F0502020204030204" pitchFamily="34" charset="0"/>
                <a:cs typeface="Calibri" panose="020F0502020204030204" pitchFamily="34" charset="0"/>
              </a:rPr>
              <a:t>: asegúrese usar utilicen guantes y gafas durante su investigación.</a:t>
            </a:r>
            <a:endParaRPr lang="es-AR" sz="1400" b="1" i="1" dirty="0">
              <a:latin typeface="Calibri" panose="020F0502020204030204" pitchFamily="34" charset="0"/>
              <a:cs typeface="Calibri" panose="020F0502020204030204" pitchFamily="34" charset="0"/>
            </a:endParaRPr>
          </a:p>
        </p:txBody>
      </p:sp>
      <p:pic>
        <p:nvPicPr>
          <p:cNvPr id="13" name="Google Shape;312;p23" descr="Safety icon: Be sure that students wear globes and goggle during your investigations"/>
          <p:cNvPicPr preferRelativeResize="0">
            <a:picLocks/>
          </p:cNvPicPr>
          <p:nvPr/>
        </p:nvPicPr>
        <p:blipFill rotWithShape="1">
          <a:blip r:embed="rId3">
            <a:alphaModFix/>
          </a:blip>
          <a:srcRect l="69362" t="-7234" r="-6742" b="-39723"/>
          <a:stretch/>
        </p:blipFill>
        <p:spPr>
          <a:xfrm>
            <a:off x="6681853" y="5633883"/>
            <a:ext cx="2127978" cy="1225437"/>
          </a:xfrm>
          <a:prstGeom prst="diamond">
            <a:avLst/>
          </a:prstGeom>
          <a:noFill/>
          <a:ln>
            <a:noFill/>
          </a:ln>
        </p:spPr>
      </p:pic>
      <p:sp>
        <p:nvSpPr>
          <p:cNvPr id="4" name="Slide Number Placeholder 3"/>
          <p:cNvSpPr>
            <a:spLocks noGrp="1"/>
          </p:cNvSpPr>
          <p:nvPr>
            <p:ph type="sldNum" sz="quarter" idx="12"/>
          </p:nvPr>
        </p:nvSpPr>
        <p:spPr/>
        <p:txBody>
          <a:bodyPr/>
          <a:lstStyle/>
          <a:p>
            <a:fld id="{9127880F-858B-9E41-870C-DA30FBF153BE}" type="slidenum">
              <a:rPr lang="en-US" smtClean="0"/>
              <a:t>39</a:t>
            </a:fld>
            <a:endParaRPr lang="en-US" dirty="0"/>
          </a:p>
        </p:txBody>
      </p:sp>
      <p:sp>
        <p:nvSpPr>
          <p:cNvPr id="2" name="Title 1"/>
          <p:cNvSpPr>
            <a:spLocks noGrp="1"/>
          </p:cNvSpPr>
          <p:nvPr>
            <p:ph type="title"/>
          </p:nvPr>
        </p:nvSpPr>
        <p:spPr>
          <a:xfrm>
            <a:off x="1257299" y="825375"/>
            <a:ext cx="7886700" cy="896027"/>
          </a:xfrm>
        </p:spPr>
        <p:txBody>
          <a:bodyPr>
            <a:normAutofit/>
          </a:bodyPr>
          <a:lstStyle/>
          <a:p>
            <a:pPr marL="514350" indent="-514350"/>
            <a:r>
              <a:rPr lang="es-AR" sz="2400" dirty="0" smtClean="0"/>
              <a:t>Protocolo del Oxígeno Disuelto Usando  una Sonda (1/1)</a:t>
            </a:r>
            <a:endParaRPr lang="es-AR" sz="2400" dirty="0"/>
          </a:p>
        </p:txBody>
      </p:sp>
      <p:sp>
        <p:nvSpPr>
          <p:cNvPr id="3" name="Content Placeholder 2"/>
          <p:cNvSpPr>
            <a:spLocks noGrp="1"/>
          </p:cNvSpPr>
          <p:nvPr>
            <p:ph sz="half" idx="1"/>
          </p:nvPr>
        </p:nvSpPr>
        <p:spPr>
          <a:xfrm>
            <a:off x="1257299" y="1574445"/>
            <a:ext cx="3657601" cy="4989641"/>
          </a:xfrm>
        </p:spPr>
        <p:txBody>
          <a:bodyPr>
            <a:normAutofit/>
          </a:bodyPr>
          <a:lstStyle/>
          <a:p>
            <a:pPr algn="just">
              <a:defRPr/>
            </a:pPr>
            <a:r>
              <a:rPr lang="es-AR" sz="2000" b="1" dirty="0" smtClean="0"/>
              <a:t>En el campo:</a:t>
            </a:r>
          </a:p>
          <a:p>
            <a:pPr marL="342900" indent="-342900" algn="just">
              <a:buFont typeface="+mj-lt"/>
              <a:buAutoNum type="arabicPeriod"/>
            </a:pPr>
            <a:r>
              <a:rPr lang="es-AR" dirty="0" smtClean="0"/>
              <a:t>Caliente la sonda como se describe en el manual de la sonda.</a:t>
            </a:r>
          </a:p>
          <a:p>
            <a:pPr marL="342900" indent="-342900" algn="just">
              <a:buFont typeface="+mj-lt"/>
              <a:buAutoNum type="arabicPeriod"/>
            </a:pPr>
            <a:endParaRPr lang="es-AR" dirty="0" smtClean="0"/>
          </a:p>
          <a:p>
            <a:pPr marL="342900" indent="-342900" algn="just">
              <a:buFont typeface="+mj-lt"/>
              <a:buAutoNum type="arabicPeriod"/>
            </a:pPr>
            <a:r>
              <a:rPr lang="es-AR" dirty="0" smtClean="0"/>
              <a:t>Baje la punta de la sonda en la masa de agua que está muestreando y muévala lentamente hacia adelante y hacia atrás. Si está midiendo un arroyo o un río y el agua se mueve más allá de la sonda, puede simplemente mantener la sonda en su lugar.</a:t>
            </a:r>
          </a:p>
          <a:p>
            <a:pPr>
              <a:buFont typeface="Arial"/>
              <a:buChar char="•"/>
            </a:pPr>
            <a:endParaRPr lang="es-AR" b="1" dirty="0" smtClean="0">
              <a:solidFill>
                <a:srgbClr val="000072"/>
              </a:solidFill>
            </a:endParaRPr>
          </a:p>
          <a:p>
            <a:endParaRPr lang="es-AR" dirty="0"/>
          </a:p>
        </p:txBody>
      </p:sp>
      <p:pic>
        <p:nvPicPr>
          <p:cNvPr id="8" name="Content Placeholder 7" descr="Photograph: Students measure nitrate, pH and DO through ice covering the Volga River.&#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70071" y="1987243"/>
            <a:ext cx="3303914" cy="2476635"/>
          </a:xfrm>
          <a:prstGeom prst="rect">
            <a:avLst/>
          </a:prstGeom>
        </p:spPr>
      </p:pic>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70819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40</a:t>
            </a:fld>
            <a:endParaRPr lang="en-US" dirty="0"/>
          </a:p>
        </p:txBody>
      </p:sp>
      <p:sp>
        <p:nvSpPr>
          <p:cNvPr id="2" name="Title 1"/>
          <p:cNvSpPr>
            <a:spLocks noGrp="1"/>
          </p:cNvSpPr>
          <p:nvPr>
            <p:ph type="title"/>
          </p:nvPr>
        </p:nvSpPr>
        <p:spPr>
          <a:xfrm>
            <a:off x="1257299" y="835208"/>
            <a:ext cx="7886700" cy="896027"/>
          </a:xfrm>
        </p:spPr>
        <p:txBody>
          <a:bodyPr>
            <a:normAutofit/>
          </a:bodyPr>
          <a:lstStyle/>
          <a:p>
            <a:pPr marL="514350" indent="-514350"/>
            <a:r>
              <a:rPr lang="es-AR" sz="2400" dirty="0" smtClean="0"/>
              <a:t>Protocolo del Oxígeno Disuelto Usando  una Sonda (2/2)</a:t>
            </a:r>
            <a:endParaRPr lang="es-AR" sz="2400" dirty="0"/>
          </a:p>
        </p:txBody>
      </p:sp>
      <p:sp>
        <p:nvSpPr>
          <p:cNvPr id="3" name="Content Placeholder 2"/>
          <p:cNvSpPr>
            <a:spLocks noGrp="1"/>
          </p:cNvSpPr>
          <p:nvPr>
            <p:ph sz="half" idx="1"/>
          </p:nvPr>
        </p:nvSpPr>
        <p:spPr>
          <a:xfrm>
            <a:off x="1257298" y="1584279"/>
            <a:ext cx="4135339" cy="5283554"/>
          </a:xfrm>
        </p:spPr>
        <p:txBody>
          <a:bodyPr>
            <a:normAutofit fontScale="70000" lnSpcReduction="20000"/>
          </a:bodyPr>
          <a:lstStyle/>
          <a:p>
            <a:pPr marL="457200" indent="-457200" algn="just">
              <a:lnSpc>
                <a:spcPct val="120000"/>
              </a:lnSpc>
              <a:buFont typeface="+mj-lt"/>
              <a:buAutoNum type="arabicPeriod" startAt="3"/>
            </a:pPr>
            <a:r>
              <a:rPr lang="es-AR" sz="1900" dirty="0" smtClean="0"/>
              <a:t>Cuando la lectura se haya estabilizado, registre el oxígeno disuelto en su masa de agua en su </a:t>
            </a:r>
            <a:r>
              <a:rPr lang="es-AR" sz="1900" i="1" dirty="0" smtClean="0"/>
              <a:t>Hoja de Datos de Investigación de la Hidrósfera.</a:t>
            </a:r>
          </a:p>
          <a:p>
            <a:pPr marL="457200" indent="-457200" algn="just">
              <a:lnSpc>
                <a:spcPct val="120000"/>
              </a:lnSpc>
              <a:buFont typeface="+mj-lt"/>
              <a:buAutoNum type="arabicPeriod" startAt="3"/>
            </a:pPr>
            <a:r>
              <a:rPr lang="es-AR" sz="1900" dirty="0" smtClean="0"/>
              <a:t>Repita las lecturas dos veces más y registre el oxígeno disuelto en la prueba 2 y en la prueba 3.</a:t>
            </a:r>
          </a:p>
          <a:p>
            <a:pPr marL="457200" indent="-457200" algn="just">
              <a:lnSpc>
                <a:spcPct val="120000"/>
              </a:lnSpc>
              <a:buFont typeface="+mj-lt"/>
              <a:buAutoNum type="arabicPeriod" startAt="3"/>
            </a:pPr>
            <a:r>
              <a:rPr lang="es-AR" sz="1900" dirty="0" smtClean="0"/>
              <a:t>Compruebe que las tres lecturas tienen una diferencia de 0,2 mg/L entre sí. Si no es así, continúe tomando lecturas hasta que las tres últimas estén dentro de 0,2 mg/L entre sí.</a:t>
            </a:r>
          </a:p>
          <a:p>
            <a:pPr marL="457200" indent="-457200" algn="just">
              <a:lnSpc>
                <a:spcPct val="120000"/>
              </a:lnSpc>
              <a:buFont typeface="+mj-lt"/>
              <a:buAutoNum type="arabicPeriod" startAt="3"/>
            </a:pPr>
            <a:r>
              <a:rPr lang="es-AR" sz="1900" dirty="0" smtClean="0"/>
              <a:t>Aplique la corrección de salinidad (si procede).</a:t>
            </a:r>
          </a:p>
          <a:p>
            <a:pPr marL="457200" indent="-457200" algn="just">
              <a:lnSpc>
                <a:spcPct val="120000"/>
              </a:lnSpc>
              <a:buFont typeface="+mj-lt"/>
              <a:buAutoNum type="arabicPeriod" startAt="3"/>
            </a:pPr>
            <a:r>
              <a:rPr lang="es-AR" sz="1900" dirty="0" smtClean="0"/>
              <a:t>Calcule el promedio de las tres (ajustado si se aplicó la corrección de salinidad).</a:t>
            </a:r>
          </a:p>
          <a:p>
            <a:pPr marL="457200" indent="-457200" algn="just">
              <a:lnSpc>
                <a:spcPct val="120000"/>
              </a:lnSpc>
              <a:buFont typeface="+mj-lt"/>
              <a:buAutoNum type="arabicPeriod" startAt="3"/>
            </a:pPr>
            <a:r>
              <a:rPr lang="es-AR" sz="1900" dirty="0" smtClean="0"/>
              <a:t>Enjuague el electrodo con agua destilada y séquelo con un paño. Tape el electrodo para proteger la membrana y apagar el medidor.</a:t>
            </a:r>
          </a:p>
          <a:p>
            <a:pPr algn="just"/>
            <a:endParaRPr lang="es-AR" sz="1900" dirty="0" smtClean="0"/>
          </a:p>
          <a:p>
            <a:pPr algn="just"/>
            <a:endParaRPr lang="es-AR" sz="1900" dirty="0" smtClean="0"/>
          </a:p>
          <a:p>
            <a:r>
              <a:rPr lang="es-AR" sz="1900" b="1" dirty="0" smtClean="0">
                <a:solidFill>
                  <a:srgbClr val="FF0000"/>
                </a:solidFill>
              </a:rPr>
              <a:t>¡Ha completado las mediciones del Oxígeno Disuelto! </a:t>
            </a:r>
            <a:endParaRPr lang="es-AR" b="1" dirty="0" smtClean="0"/>
          </a:p>
          <a:p>
            <a:pPr>
              <a:buFont typeface="Arial"/>
              <a:buChar char="•"/>
            </a:pPr>
            <a:endParaRPr lang="es-AR" b="1" dirty="0" smtClean="0">
              <a:solidFill>
                <a:srgbClr val="000072"/>
              </a:solidFill>
            </a:endParaRPr>
          </a:p>
          <a:p>
            <a:endParaRPr lang="es-AR" dirty="0"/>
          </a:p>
        </p:txBody>
      </p:sp>
      <p:pic>
        <p:nvPicPr>
          <p:cNvPr id="9" name="Content Placeholder 8" descr="Screen Shot showing where you enter the data from the DO probe on your Hydrosphere Investigation Data Shee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2993" y="1926759"/>
            <a:ext cx="3087133" cy="1854555"/>
          </a:xfrm>
          <a:prstGeom prst="rect">
            <a:avLst/>
          </a:prstGeom>
          <a:ln>
            <a:noFill/>
          </a:ln>
          <a:effectLst>
            <a:outerShdw blurRad="292100" dist="139700" dir="2700000" algn="tl" rotWithShape="0">
              <a:srgbClr val="333333">
                <a:alpha val="65000"/>
              </a:srgbClr>
            </a:outerShdw>
          </a:effectLst>
        </p:spPr>
      </p:pic>
      <p:cxnSp>
        <p:nvCxnSpPr>
          <p:cNvPr id="10" name="Straight Arrow Connector 9" descr="arrow pointing to where the DO data is inputted when you are using a probe. "/>
          <p:cNvCxnSpPr/>
          <p:nvPr/>
        </p:nvCxnSpPr>
        <p:spPr>
          <a:xfrm>
            <a:off x="5140036" y="2854037"/>
            <a:ext cx="1343891" cy="415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recopilar sus datos</a:t>
            </a:r>
            <a:endParaRPr lang="es-AR" sz="1100" dirty="0">
              <a:solidFill>
                <a:schemeClr val="bg1"/>
              </a:solidFill>
            </a:endParaRPr>
          </a:p>
        </p:txBody>
      </p:sp>
      <p:sp>
        <p:nvSpPr>
          <p:cNvPr id="12" name="CuadroTexto 11"/>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924460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41</a:t>
            </a:fld>
            <a:endParaRPr lang="en-US" dirty="0"/>
          </a:p>
        </p:txBody>
      </p:sp>
      <p:sp>
        <p:nvSpPr>
          <p:cNvPr id="2" name="Title 1"/>
          <p:cNvSpPr>
            <a:spLocks noGrp="1"/>
          </p:cNvSpPr>
          <p:nvPr>
            <p:ph type="title"/>
          </p:nvPr>
        </p:nvSpPr>
        <p:spPr>
          <a:xfrm>
            <a:off x="1257299" y="825375"/>
            <a:ext cx="7886700" cy="896027"/>
          </a:xfrm>
        </p:spPr>
        <p:txBody>
          <a:bodyPr>
            <a:normAutofit/>
          </a:bodyPr>
          <a:lstStyle/>
          <a:p>
            <a:pPr marL="514350" indent="-514350"/>
            <a:r>
              <a:rPr lang="es-AR" sz="2400" dirty="0" smtClean="0"/>
              <a:t>¡Evaluemos su conocimiento hasta ahora! Pregunta  5</a:t>
            </a:r>
            <a:endParaRPr lang="es-AR" sz="2400" dirty="0"/>
          </a:p>
        </p:txBody>
      </p:sp>
      <p:sp>
        <p:nvSpPr>
          <p:cNvPr id="3" name="Content Placeholder 2"/>
          <p:cNvSpPr>
            <a:spLocks noGrp="1"/>
          </p:cNvSpPr>
          <p:nvPr>
            <p:ph sz="half" idx="1"/>
          </p:nvPr>
        </p:nvSpPr>
        <p:spPr>
          <a:xfrm>
            <a:off x="1257299" y="2027659"/>
            <a:ext cx="7570817" cy="2802682"/>
          </a:xfrm>
        </p:spPr>
        <p:txBody>
          <a:bodyPr>
            <a:normAutofit/>
          </a:bodyPr>
          <a:lstStyle/>
          <a:p>
            <a:r>
              <a:rPr lang="es-AR" dirty="0" smtClean="0"/>
              <a:t>¿Con qué frecuencia debe realizar el procedimiento de Control de Calidad de los Kits de OD?</a:t>
            </a:r>
          </a:p>
          <a:p>
            <a:endParaRPr lang="es-AR" dirty="0" smtClean="0"/>
          </a:p>
          <a:p>
            <a:r>
              <a:rPr lang="es-AR" dirty="0" smtClean="0"/>
              <a:t>A.  Cada vez que realice el Protocolo de Oxígeno Disuelto</a:t>
            </a:r>
          </a:p>
          <a:p>
            <a:r>
              <a:rPr lang="es-AR" dirty="0" smtClean="0"/>
              <a:t>B.  Una vez cada 6 meses</a:t>
            </a:r>
          </a:p>
          <a:p>
            <a:r>
              <a:rPr lang="es-AR" dirty="0" smtClean="0"/>
              <a:t>C.  Cada 48 horas</a:t>
            </a:r>
          </a:p>
          <a:p>
            <a:pPr>
              <a:buFont typeface="Arial"/>
              <a:buAutoNum type="arabicPeriod" startAt="7"/>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49695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42</a:t>
            </a:fld>
            <a:endParaRPr lang="en-US" dirty="0"/>
          </a:p>
        </p:txBody>
      </p:sp>
      <p:sp>
        <p:nvSpPr>
          <p:cNvPr id="2" name="Title 1"/>
          <p:cNvSpPr>
            <a:spLocks noGrp="1"/>
          </p:cNvSpPr>
          <p:nvPr>
            <p:ph type="title"/>
          </p:nvPr>
        </p:nvSpPr>
        <p:spPr>
          <a:xfrm>
            <a:off x="1202771" y="1048173"/>
            <a:ext cx="7886700" cy="896027"/>
          </a:xfrm>
        </p:spPr>
        <p:txBody>
          <a:bodyPr>
            <a:normAutofit/>
          </a:bodyPr>
          <a:lstStyle/>
          <a:p>
            <a:r>
              <a:rPr lang="es-AR" sz="2400" dirty="0" smtClean="0"/>
              <a:t>¡Evaluemos su conocimiento hasta ahora! Respuesta de la pregunta  5</a:t>
            </a:r>
            <a:endParaRPr lang="es-AR" sz="2400" dirty="0"/>
          </a:p>
        </p:txBody>
      </p:sp>
      <p:sp>
        <p:nvSpPr>
          <p:cNvPr id="3" name="Content Placeholder 2"/>
          <p:cNvSpPr>
            <a:spLocks noGrp="1"/>
          </p:cNvSpPr>
          <p:nvPr>
            <p:ph sz="half" idx="1"/>
          </p:nvPr>
        </p:nvSpPr>
        <p:spPr>
          <a:xfrm>
            <a:off x="1257299" y="2216727"/>
            <a:ext cx="7570817" cy="2613614"/>
          </a:xfrm>
        </p:spPr>
        <p:txBody>
          <a:bodyPr>
            <a:normAutofit/>
          </a:bodyPr>
          <a:lstStyle/>
          <a:p>
            <a:r>
              <a:rPr lang="es-AR" dirty="0" smtClean="0"/>
              <a:t>¿Con qué frecuencia debe realizar el procedimiento de Control de Calidad de los Kits de OD?</a:t>
            </a:r>
          </a:p>
          <a:p>
            <a:endParaRPr lang="es-AR" dirty="0" smtClean="0"/>
          </a:p>
          <a:p>
            <a:r>
              <a:rPr lang="es-AR" dirty="0" smtClean="0"/>
              <a:t>A.  Cada vez que realice el Protocolo de Oxígeno Disuelto</a:t>
            </a:r>
          </a:p>
          <a:p>
            <a:r>
              <a:rPr lang="es-AR" b="1" dirty="0" smtClean="0">
                <a:solidFill>
                  <a:srgbClr val="FF0000"/>
                </a:solidFill>
              </a:rPr>
              <a:t>B.  Una vez cada 6 meses ¡Correcto </a:t>
            </a:r>
            <a:r>
              <a:rPr lang="es-AR" b="1" dirty="0" smtClean="0">
                <a:solidFill>
                  <a:srgbClr val="FF0000"/>
                </a:solidFill>
                <a:sym typeface="Wingdings" pitchFamily="2" charset="2"/>
              </a:rPr>
              <a:t>!</a:t>
            </a:r>
            <a:endParaRPr lang="es-AR" b="1" dirty="0" smtClean="0">
              <a:solidFill>
                <a:srgbClr val="FF0000"/>
              </a:solidFill>
            </a:endParaRPr>
          </a:p>
          <a:p>
            <a:r>
              <a:rPr lang="es-AR" dirty="0" smtClean="0"/>
              <a:t>C.  Cada 48 horas</a:t>
            </a:r>
          </a:p>
          <a:p>
            <a:pPr>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83513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43</a:t>
            </a:fld>
            <a:endParaRPr lang="en-US" dirty="0"/>
          </a:p>
        </p:txBody>
      </p:sp>
      <p:sp>
        <p:nvSpPr>
          <p:cNvPr id="2" name="Title 1"/>
          <p:cNvSpPr>
            <a:spLocks noGrp="1"/>
          </p:cNvSpPr>
          <p:nvPr>
            <p:ph type="title"/>
          </p:nvPr>
        </p:nvSpPr>
        <p:spPr>
          <a:xfrm>
            <a:off x="1257299" y="845039"/>
            <a:ext cx="7886700" cy="896027"/>
          </a:xfrm>
        </p:spPr>
        <p:txBody>
          <a:bodyPr>
            <a:normAutofit/>
          </a:bodyPr>
          <a:lstStyle/>
          <a:p>
            <a:pPr marL="514350" indent="-514350"/>
            <a:r>
              <a:rPr lang="es-AR" sz="2400" dirty="0" smtClean="0"/>
              <a:t>¡Evaluemos su conocimiento hasta ahora! Pregunta  6</a:t>
            </a:r>
            <a:endParaRPr lang="es-AR" sz="2400" dirty="0"/>
          </a:p>
        </p:txBody>
      </p:sp>
      <p:sp>
        <p:nvSpPr>
          <p:cNvPr id="3" name="Content Placeholder 2"/>
          <p:cNvSpPr>
            <a:spLocks noGrp="1"/>
          </p:cNvSpPr>
          <p:nvPr>
            <p:ph sz="half" idx="1"/>
          </p:nvPr>
        </p:nvSpPr>
        <p:spPr>
          <a:xfrm>
            <a:off x="1257299" y="2027659"/>
            <a:ext cx="7570817" cy="2802682"/>
          </a:xfrm>
        </p:spPr>
        <p:txBody>
          <a:bodyPr>
            <a:normAutofit/>
          </a:bodyPr>
          <a:lstStyle/>
          <a:p>
            <a:pPr>
              <a:defRPr/>
            </a:pPr>
            <a:r>
              <a:rPr lang="es-AR" dirty="0" smtClean="0"/>
              <a:t>Cuando se calcula el oxígeno disuelto hay que corregirlo para: </a:t>
            </a:r>
          </a:p>
          <a:p>
            <a:pPr>
              <a:defRPr/>
            </a:pPr>
            <a:endParaRPr lang="es-AR" dirty="0" smtClean="0"/>
          </a:p>
          <a:p>
            <a:pPr>
              <a:defRPr/>
            </a:pPr>
            <a:r>
              <a:rPr lang="es-AR" dirty="0" smtClean="0"/>
              <a:t>A.  El uso de agua destilada</a:t>
            </a:r>
          </a:p>
          <a:p>
            <a:pPr>
              <a:defRPr/>
            </a:pPr>
            <a:r>
              <a:rPr lang="es-AR" dirty="0" smtClean="0"/>
              <a:t>B.  La temperatura del agua</a:t>
            </a:r>
          </a:p>
          <a:p>
            <a:pPr>
              <a:defRPr/>
            </a:pPr>
            <a:r>
              <a:rPr lang="es-AR" dirty="0" smtClean="0"/>
              <a:t>C.  La presión atmosférica y las elevaciones</a:t>
            </a:r>
          </a:p>
          <a:p>
            <a:pPr>
              <a:defRPr/>
            </a:pPr>
            <a:r>
              <a:rPr lang="es-AR" dirty="0" smtClean="0"/>
              <a:t>D.  Todo lo anterior</a:t>
            </a:r>
          </a:p>
          <a:p>
            <a:pPr>
              <a:defRPr/>
            </a:pPr>
            <a:r>
              <a:rPr lang="es-AR" dirty="0" smtClean="0"/>
              <a:t>E.  Sólo B y C</a:t>
            </a:r>
          </a:p>
          <a:p>
            <a:pPr>
              <a:buFont typeface="Arial"/>
              <a:buAutoNum type="arabicPeriod" startAt="7"/>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78657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44</a:t>
            </a:fld>
            <a:endParaRPr lang="en-US" dirty="0"/>
          </a:p>
        </p:txBody>
      </p:sp>
      <p:sp>
        <p:nvSpPr>
          <p:cNvPr id="2" name="Title 1"/>
          <p:cNvSpPr>
            <a:spLocks noGrp="1"/>
          </p:cNvSpPr>
          <p:nvPr>
            <p:ph type="title"/>
          </p:nvPr>
        </p:nvSpPr>
        <p:spPr>
          <a:xfrm>
            <a:off x="1202771" y="915150"/>
            <a:ext cx="7886700" cy="896027"/>
          </a:xfrm>
        </p:spPr>
        <p:txBody>
          <a:bodyPr>
            <a:normAutofit/>
          </a:bodyPr>
          <a:lstStyle/>
          <a:p>
            <a:r>
              <a:rPr lang="es-AR" sz="2400" dirty="0" smtClean="0"/>
              <a:t>¡Evaluemos su conocimiento hasta ahora! Respuesta de la pregunta 6</a:t>
            </a:r>
            <a:endParaRPr lang="es-AR" sz="2400" dirty="0"/>
          </a:p>
        </p:txBody>
      </p:sp>
      <p:sp>
        <p:nvSpPr>
          <p:cNvPr id="3" name="Content Placeholder 2"/>
          <p:cNvSpPr>
            <a:spLocks noGrp="1"/>
          </p:cNvSpPr>
          <p:nvPr>
            <p:ph sz="half" idx="1"/>
          </p:nvPr>
        </p:nvSpPr>
        <p:spPr>
          <a:xfrm>
            <a:off x="1257299" y="2027659"/>
            <a:ext cx="7570817" cy="2802682"/>
          </a:xfrm>
        </p:spPr>
        <p:txBody>
          <a:bodyPr>
            <a:normAutofit/>
          </a:bodyPr>
          <a:lstStyle/>
          <a:p>
            <a:pPr>
              <a:defRPr/>
            </a:pPr>
            <a:r>
              <a:rPr lang="es-AR" dirty="0" smtClean="0"/>
              <a:t>Cuando se calcula el oxígeno disuelto hay que corregirlo para: </a:t>
            </a:r>
          </a:p>
          <a:p>
            <a:pPr>
              <a:defRPr/>
            </a:pPr>
            <a:endParaRPr lang="es-AR" dirty="0" smtClean="0"/>
          </a:p>
          <a:p>
            <a:pPr>
              <a:defRPr/>
            </a:pPr>
            <a:r>
              <a:rPr lang="es-AR" dirty="0" smtClean="0"/>
              <a:t>A.  El uso de agua destilada</a:t>
            </a:r>
          </a:p>
          <a:p>
            <a:pPr>
              <a:defRPr/>
            </a:pPr>
            <a:r>
              <a:rPr lang="es-AR" dirty="0" smtClean="0"/>
              <a:t>B.  La temperatura del agua</a:t>
            </a:r>
          </a:p>
          <a:p>
            <a:pPr>
              <a:defRPr/>
            </a:pPr>
            <a:r>
              <a:rPr lang="es-AR" dirty="0" smtClean="0"/>
              <a:t>C.  La presión atmosférica y las elevaciones</a:t>
            </a:r>
          </a:p>
          <a:p>
            <a:pPr>
              <a:defRPr/>
            </a:pPr>
            <a:r>
              <a:rPr lang="es-AR" dirty="0" smtClean="0"/>
              <a:t>D.  Todo lo anterior</a:t>
            </a:r>
          </a:p>
          <a:p>
            <a:pPr>
              <a:defRPr/>
            </a:pPr>
            <a:r>
              <a:rPr lang="es-AR" b="1" dirty="0" smtClean="0">
                <a:solidFill>
                  <a:srgbClr val="FF0000"/>
                </a:solidFill>
              </a:rPr>
              <a:t>E.  Sólo B y C ¡Correcto </a:t>
            </a:r>
            <a:r>
              <a:rPr lang="es-AR" b="1" dirty="0" smtClean="0">
                <a:solidFill>
                  <a:srgbClr val="FF0000"/>
                </a:solidFill>
                <a:sym typeface="Wingdings" pitchFamily="2" charset="2"/>
              </a:rPr>
              <a:t>!</a:t>
            </a:r>
            <a:endParaRPr lang="es-AR" b="1" dirty="0" smtClean="0">
              <a:solidFill>
                <a:srgbClr val="FF0000"/>
              </a:solidFill>
            </a:endParaRPr>
          </a:p>
          <a:p>
            <a:pPr>
              <a:defRPr/>
            </a:pPr>
            <a:endParaRPr lang="es-AR" dirty="0" smtClean="0"/>
          </a:p>
          <a:p>
            <a:pPr>
              <a:buFont typeface="Arial"/>
              <a:buAutoNum type="arabicPeriod" startAt="7"/>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72980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45</a:t>
            </a:fld>
            <a:endParaRPr lang="en-US" dirty="0"/>
          </a:p>
        </p:txBody>
      </p:sp>
      <p:sp>
        <p:nvSpPr>
          <p:cNvPr id="2" name="Title 1"/>
          <p:cNvSpPr>
            <a:spLocks noGrp="1"/>
          </p:cNvSpPr>
          <p:nvPr>
            <p:ph type="title"/>
          </p:nvPr>
        </p:nvSpPr>
        <p:spPr>
          <a:xfrm>
            <a:off x="1257299" y="825375"/>
            <a:ext cx="7886700" cy="896027"/>
          </a:xfrm>
        </p:spPr>
        <p:txBody>
          <a:bodyPr>
            <a:normAutofit/>
          </a:bodyPr>
          <a:lstStyle/>
          <a:p>
            <a:pPr marL="514350" indent="-514350"/>
            <a:r>
              <a:rPr lang="es-AR" sz="2400" dirty="0" smtClean="0"/>
              <a:t>¡Evaluemos su conocimiento hasta ahora! Pregunta  7</a:t>
            </a:r>
            <a:endParaRPr lang="es-AR" sz="2400" dirty="0"/>
          </a:p>
        </p:txBody>
      </p:sp>
      <p:sp>
        <p:nvSpPr>
          <p:cNvPr id="3" name="Content Placeholder 2"/>
          <p:cNvSpPr>
            <a:spLocks noGrp="1"/>
          </p:cNvSpPr>
          <p:nvPr>
            <p:ph sz="half" idx="1"/>
          </p:nvPr>
        </p:nvSpPr>
        <p:spPr>
          <a:xfrm>
            <a:off x="1257299" y="2027659"/>
            <a:ext cx="7570817" cy="2802682"/>
          </a:xfrm>
        </p:spPr>
        <p:txBody>
          <a:bodyPr>
            <a:normAutofit/>
          </a:bodyPr>
          <a:lstStyle/>
          <a:p>
            <a:pPr>
              <a:defRPr/>
            </a:pPr>
            <a:r>
              <a:rPr lang="es-AR" dirty="0" smtClean="0"/>
              <a:t>Cuando se mide el oxígeno disuelto con un kit de prueba, no se acepta una diferencia mayor de ±1mg/L en el valor medido para:</a:t>
            </a:r>
          </a:p>
          <a:p>
            <a:pPr>
              <a:defRPr/>
            </a:pPr>
            <a:r>
              <a:rPr lang="es-AR" dirty="0" smtClean="0"/>
              <a:t>A.  Cada una de las tres mediciones de oxígeno disuelto que se realicen en la muestra</a:t>
            </a:r>
          </a:p>
          <a:p>
            <a:pPr>
              <a:defRPr/>
            </a:pPr>
            <a:r>
              <a:rPr lang="es-AR" dirty="0" smtClean="0"/>
              <a:t>B.  La diferencia entre la cantidad de oxígeno disuelto esperada usando el kit y la medición usando el estándar</a:t>
            </a:r>
          </a:p>
          <a:p>
            <a:pPr>
              <a:defRPr/>
            </a:pPr>
            <a:r>
              <a:rPr lang="es-AR" dirty="0" smtClean="0"/>
              <a:t>C.  Ninguna de las anteriores</a:t>
            </a:r>
          </a:p>
          <a:p>
            <a:pPr>
              <a:defRPr/>
            </a:pPr>
            <a:r>
              <a:rPr lang="es-AR" dirty="0" smtClean="0"/>
              <a:t>D.  A y B</a:t>
            </a:r>
          </a:p>
          <a:p>
            <a:pPr>
              <a:defRPr/>
            </a:pPr>
            <a:endParaRPr lang="es-AR" dirty="0" smtClean="0"/>
          </a:p>
          <a:p>
            <a:pPr>
              <a:buFont typeface="Arial"/>
              <a:buAutoNum type="arabicPeriod" startAt="7"/>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53568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46</a:t>
            </a:fld>
            <a:endParaRPr lang="en-US" dirty="0"/>
          </a:p>
        </p:txBody>
      </p:sp>
      <p:sp>
        <p:nvSpPr>
          <p:cNvPr id="2" name="Title 1"/>
          <p:cNvSpPr>
            <a:spLocks noGrp="1"/>
          </p:cNvSpPr>
          <p:nvPr>
            <p:ph type="title"/>
          </p:nvPr>
        </p:nvSpPr>
        <p:spPr>
          <a:xfrm>
            <a:off x="1202771" y="1048173"/>
            <a:ext cx="7886700" cy="896027"/>
          </a:xfrm>
        </p:spPr>
        <p:txBody>
          <a:bodyPr>
            <a:normAutofit/>
          </a:bodyPr>
          <a:lstStyle/>
          <a:p>
            <a:r>
              <a:rPr lang="es-AR" sz="2400" dirty="0" smtClean="0"/>
              <a:t>¡Evaluemos su conocimiento hasta ahora! Respuesta de la pregunta  7</a:t>
            </a:r>
            <a:endParaRPr lang="es-AR" sz="2400" dirty="0"/>
          </a:p>
        </p:txBody>
      </p:sp>
      <p:sp>
        <p:nvSpPr>
          <p:cNvPr id="3" name="Content Placeholder 2"/>
          <p:cNvSpPr>
            <a:spLocks noGrp="1"/>
          </p:cNvSpPr>
          <p:nvPr>
            <p:ph sz="half" idx="1"/>
          </p:nvPr>
        </p:nvSpPr>
        <p:spPr>
          <a:xfrm>
            <a:off x="1202771" y="2111119"/>
            <a:ext cx="7570817" cy="2802682"/>
          </a:xfrm>
        </p:spPr>
        <p:txBody>
          <a:bodyPr>
            <a:normAutofit/>
          </a:bodyPr>
          <a:lstStyle/>
          <a:p>
            <a:pPr>
              <a:defRPr/>
            </a:pPr>
            <a:r>
              <a:rPr lang="es-AR" dirty="0" smtClean="0"/>
              <a:t>Cuando se mide el oxígeno disuelto con un kit de prueba, no se acepta una diferencia mayor de ±1mg/L en el valor medido para:</a:t>
            </a:r>
          </a:p>
          <a:p>
            <a:pPr>
              <a:defRPr/>
            </a:pPr>
            <a:r>
              <a:rPr lang="es-AR" dirty="0" smtClean="0"/>
              <a:t>A.  Cada una de las tres mediciones de oxígeno disuelto que se realicen en la muestra</a:t>
            </a:r>
          </a:p>
          <a:p>
            <a:pPr>
              <a:defRPr/>
            </a:pPr>
            <a:r>
              <a:rPr lang="es-AR" dirty="0" smtClean="0"/>
              <a:t>B.  La diferencia entre la cantidad de oxígeno disuelto esperada usando el kit y la medición usando el estándar</a:t>
            </a:r>
          </a:p>
          <a:p>
            <a:pPr>
              <a:defRPr/>
            </a:pPr>
            <a:r>
              <a:rPr lang="es-AR" dirty="0" smtClean="0"/>
              <a:t>C.  Ninguna de las anteriores</a:t>
            </a:r>
          </a:p>
          <a:p>
            <a:pPr>
              <a:defRPr/>
            </a:pPr>
            <a:r>
              <a:rPr lang="es-AR" b="1" dirty="0" smtClean="0">
                <a:solidFill>
                  <a:srgbClr val="FF0000"/>
                </a:solidFill>
              </a:rPr>
              <a:t>D.  A y B ¡Correcto </a:t>
            </a:r>
            <a:r>
              <a:rPr lang="es-AR" b="1" dirty="0" smtClean="0">
                <a:solidFill>
                  <a:srgbClr val="FF0000"/>
                </a:solidFill>
                <a:sym typeface="Wingdings" pitchFamily="2" charset="2"/>
              </a:rPr>
              <a:t>!</a:t>
            </a:r>
            <a:endParaRPr lang="es-AR" b="1" dirty="0" smtClean="0">
              <a:solidFill>
                <a:srgbClr val="FF0000"/>
              </a:solidFill>
            </a:endParaRPr>
          </a:p>
          <a:p>
            <a:pPr>
              <a:defRPr/>
            </a:pPr>
            <a:endParaRPr lang="es-AR" dirty="0" smtClean="0"/>
          </a:p>
          <a:p>
            <a:pPr>
              <a:buFont typeface="Arial"/>
              <a:buAutoNum type="arabicPeriod" startAt="7"/>
              <a:defRPr/>
            </a:pPr>
            <a:endParaRPr lang="es-AR" dirty="0" smtClean="0"/>
          </a:p>
          <a:p>
            <a:pPr>
              <a:defRPr/>
            </a:pPr>
            <a:endParaRPr lang="es-AR" dirty="0" smtClean="0"/>
          </a:p>
          <a:p>
            <a:pPr>
              <a:buFont typeface="Arial"/>
              <a:buChar char="•"/>
            </a:pPr>
            <a:endParaRPr lang="es-AR" b="1" dirty="0" smtClean="0">
              <a:solidFill>
                <a:srgbClr val="000072"/>
              </a:solidFill>
            </a:endParaRPr>
          </a:p>
          <a:p>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507649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47</a:t>
            </a:fld>
            <a:endParaRPr lang="en-US" dirty="0"/>
          </a:p>
        </p:txBody>
      </p:sp>
      <p:sp>
        <p:nvSpPr>
          <p:cNvPr id="2" name="Title 1"/>
          <p:cNvSpPr>
            <a:spLocks noGrp="1"/>
          </p:cNvSpPr>
          <p:nvPr>
            <p:ph type="title"/>
          </p:nvPr>
        </p:nvSpPr>
        <p:spPr>
          <a:xfrm>
            <a:off x="1257299" y="835208"/>
            <a:ext cx="7886700" cy="896027"/>
          </a:xfrm>
        </p:spPr>
        <p:txBody>
          <a:bodyPr>
            <a:normAutofit/>
          </a:bodyPr>
          <a:lstStyle/>
          <a:p>
            <a:pPr marL="514350" indent="-514350"/>
            <a:r>
              <a:rPr lang="es-AR" sz="2400" dirty="0" smtClean="0"/>
              <a:t>¡Evaluemos su conocimiento hasta ahora! Pregunta  8</a:t>
            </a:r>
            <a:endParaRPr lang="es-AR" sz="2400" dirty="0"/>
          </a:p>
        </p:txBody>
      </p:sp>
      <p:sp>
        <p:nvSpPr>
          <p:cNvPr id="3" name="Content Placeholder 2"/>
          <p:cNvSpPr>
            <a:spLocks noGrp="1"/>
          </p:cNvSpPr>
          <p:nvPr>
            <p:ph sz="half" idx="1"/>
          </p:nvPr>
        </p:nvSpPr>
        <p:spPr>
          <a:xfrm>
            <a:off x="1257298" y="1584279"/>
            <a:ext cx="7383782" cy="5283554"/>
          </a:xfrm>
        </p:spPr>
        <p:txBody>
          <a:bodyPr>
            <a:normAutofit/>
          </a:bodyPr>
          <a:lstStyle/>
          <a:p>
            <a:endParaRPr lang="es-AR" b="1" dirty="0" smtClean="0"/>
          </a:p>
          <a:p>
            <a:endParaRPr lang="es-AR" dirty="0" smtClean="0"/>
          </a:p>
          <a:p>
            <a:r>
              <a:rPr lang="es-AR" dirty="0" smtClean="0"/>
              <a:t>Verdadero o falso: El contenido de oxígeno disuelto de una muestra puede cambiar muy rápidamente tras su recopilación.</a:t>
            </a:r>
            <a:endParaRPr lang="es-AR"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341402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48</a:t>
            </a:fld>
            <a:endParaRPr lang="en-US" dirty="0"/>
          </a:p>
        </p:txBody>
      </p:sp>
      <p:sp>
        <p:nvSpPr>
          <p:cNvPr id="2" name="Title 1"/>
          <p:cNvSpPr>
            <a:spLocks noGrp="1"/>
          </p:cNvSpPr>
          <p:nvPr>
            <p:ph type="title"/>
          </p:nvPr>
        </p:nvSpPr>
        <p:spPr>
          <a:xfrm>
            <a:off x="1257298" y="1120058"/>
            <a:ext cx="7886700" cy="896027"/>
          </a:xfrm>
        </p:spPr>
        <p:txBody>
          <a:bodyPr>
            <a:normAutofit/>
          </a:bodyPr>
          <a:lstStyle/>
          <a:p>
            <a:r>
              <a:rPr lang="es-AR" sz="2400" dirty="0" smtClean="0"/>
              <a:t>¡Evaluemos su conocimiento hasta ahora! Respuesta de la pregunta  8</a:t>
            </a:r>
            <a:endParaRPr lang="es-AR" sz="2400" dirty="0"/>
          </a:p>
        </p:txBody>
      </p:sp>
      <p:sp>
        <p:nvSpPr>
          <p:cNvPr id="3" name="Content Placeholder 2"/>
          <p:cNvSpPr>
            <a:spLocks noGrp="1"/>
          </p:cNvSpPr>
          <p:nvPr>
            <p:ph sz="half" idx="1"/>
          </p:nvPr>
        </p:nvSpPr>
        <p:spPr>
          <a:xfrm>
            <a:off x="1257298" y="2389238"/>
            <a:ext cx="7383782" cy="4468761"/>
          </a:xfrm>
        </p:spPr>
        <p:txBody>
          <a:bodyPr>
            <a:normAutofit/>
          </a:bodyPr>
          <a:lstStyle/>
          <a:p>
            <a:r>
              <a:rPr lang="es-AR" sz="2000" dirty="0" smtClean="0"/>
              <a:t>Verdadero o falso: El contenido de oxígeno disuelto de una muestra puede cambiar muy rápidamente tras su recopilación.</a:t>
            </a:r>
          </a:p>
          <a:p>
            <a:endParaRPr lang="es-AR" sz="2000" dirty="0" smtClean="0"/>
          </a:p>
          <a:p>
            <a:r>
              <a:rPr lang="es-AR" sz="2000" b="1" dirty="0" smtClean="0">
                <a:solidFill>
                  <a:srgbClr val="FF0000"/>
                </a:solidFill>
              </a:rPr>
              <a:t>Respuesta: ¡Correcto </a:t>
            </a:r>
            <a:r>
              <a:rPr lang="es-AR" sz="2000" b="1" dirty="0" smtClean="0">
                <a:solidFill>
                  <a:srgbClr val="FF0000"/>
                </a:solidFill>
                <a:sym typeface="Wingdings"/>
              </a:rPr>
              <a:t>!</a:t>
            </a:r>
            <a:endParaRPr lang="es-AR" sz="2000" b="1" dirty="0">
              <a:solidFill>
                <a:srgbClr val="FF0000"/>
              </a:solidFill>
            </a:endParaRPr>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9805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a:t>
            </a:fld>
            <a:endParaRPr lang="en-US" dirty="0"/>
          </a:p>
        </p:txBody>
      </p:sp>
      <p:sp>
        <p:nvSpPr>
          <p:cNvPr id="2" name="Title 1"/>
          <p:cNvSpPr>
            <a:spLocks noGrp="1"/>
          </p:cNvSpPr>
          <p:nvPr>
            <p:ph type="title"/>
          </p:nvPr>
        </p:nvSpPr>
        <p:spPr>
          <a:xfrm>
            <a:off x="1257300" y="733002"/>
            <a:ext cx="7886700" cy="1325563"/>
          </a:xfrm>
        </p:spPr>
        <p:txBody>
          <a:bodyPr/>
          <a:lstStyle/>
          <a:p>
            <a:pPr algn="just"/>
            <a:r>
              <a:rPr lang="es-AR" dirty="0" smtClean="0"/>
              <a:t>¡Qué saber sobre el OD! </a:t>
            </a:r>
            <a:endParaRPr lang="es-AR" dirty="0"/>
          </a:p>
        </p:txBody>
      </p:sp>
      <p:sp>
        <p:nvSpPr>
          <p:cNvPr id="3" name="Content Placeholder 2"/>
          <p:cNvSpPr>
            <a:spLocks noGrp="1"/>
          </p:cNvSpPr>
          <p:nvPr>
            <p:ph sz="half" idx="1"/>
          </p:nvPr>
        </p:nvSpPr>
        <p:spPr>
          <a:xfrm>
            <a:off x="1361523" y="1818339"/>
            <a:ext cx="7472234" cy="4299980"/>
          </a:xfrm>
        </p:spPr>
        <p:txBody>
          <a:bodyPr>
            <a:normAutofit fontScale="92500" lnSpcReduction="10000"/>
          </a:bodyPr>
          <a:lstStyle/>
          <a:p>
            <a:pPr algn="just"/>
            <a:r>
              <a:rPr lang="es-AR" dirty="0" smtClean="0"/>
              <a:t>El oxígeno disuelto (O2) en el agua se mide en partes por millón (ppm). La cantidad de O2 en el agua es mucho menor que en el aire. Aproximadamente, dos de cada diez moléculas de aire son oxígeno molecular. En el agua, sin embargo, sólo hay cinco o seis moléculas de oxígeno por cada millón de moléculas de agua.</a:t>
            </a:r>
          </a:p>
          <a:p>
            <a:pPr algn="just"/>
            <a:endParaRPr lang="es-AR" dirty="0" smtClean="0"/>
          </a:p>
          <a:p>
            <a:pPr algn="just"/>
            <a:r>
              <a:rPr lang="es-AR" dirty="0" smtClean="0"/>
              <a:t>El oxígeno disuelto puede ser añadido al agua por las plantas durante la fotosíntesis, por difusión desde la atmósfera o por aireación. La aireación se produce cuando el agua se mezcla con el aire. Este tipo de mezcla se produce en las olas, las correntadas y las cascadas.</a:t>
            </a:r>
          </a:p>
          <a:p>
            <a:pPr algn="just"/>
            <a:endParaRPr lang="es-AR" dirty="0" smtClean="0"/>
          </a:p>
          <a:p>
            <a:pPr algn="just"/>
            <a:r>
              <a:rPr lang="es-AR" dirty="0" smtClean="0"/>
              <a:t>El oxígeno disuelto puede consumirse durante la respiración de la biota (por ejemplo, animales y bacterias). Muchas especies de peces necesitan al menos 5 ppm para sobrevivir y reproducirse. </a:t>
            </a:r>
          </a:p>
          <a:p>
            <a:pPr algn="just"/>
            <a:endParaRPr lang="es-AR" dirty="0" smtClean="0"/>
          </a:p>
          <a:p>
            <a:pPr algn="just"/>
            <a:r>
              <a:rPr lang="es-AR" dirty="0" smtClean="0"/>
              <a:t>La hipoxia es una condición cuando hay menos de 2 ppm de OD en el agua. La anoxia es cuando hay poco o nada de OD en el agua.</a:t>
            </a:r>
            <a:endParaRPr lang="es-AR" dirty="0"/>
          </a:p>
        </p:txBody>
      </p:sp>
      <p:sp>
        <p:nvSpPr>
          <p:cNvPr id="7" name="Rectángulo redondeado 6"/>
          <p:cNvSpPr/>
          <p:nvPr/>
        </p:nvSpPr>
        <p:spPr>
          <a:xfrm>
            <a:off x="7629429" y="119144"/>
            <a:ext cx="12945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¿Qué es el oxígeno disuelto?</a:t>
            </a:r>
            <a:endParaRPr lang="es-AR" sz="1100" dirty="0">
              <a:solidFill>
                <a:schemeClr val="bg1"/>
              </a:solidFill>
            </a:endParaRPr>
          </a:p>
        </p:txBody>
      </p:sp>
      <p:sp>
        <p:nvSpPr>
          <p:cNvPr id="9" name="CuadroTexto 8"/>
          <p:cNvSpPr txBox="1"/>
          <p:nvPr/>
        </p:nvSpPr>
        <p:spPr>
          <a:xfrm>
            <a:off x="29532" y="1058731"/>
            <a:ext cx="1160471" cy="5447645"/>
          </a:xfrm>
          <a:prstGeom prst="rect">
            <a:avLst/>
          </a:prstGeom>
          <a:noFill/>
        </p:spPr>
        <p:txBody>
          <a:bodyPr wrap="square" rtlCol="0">
            <a:spAutoFit/>
          </a:bodyPr>
          <a:lstStyle/>
          <a:p>
            <a:r>
              <a:rPr lang="es-AR" sz="1200" b="1" dirty="0" smtClean="0">
                <a:solidFill>
                  <a:srgbClr val="0B037B"/>
                </a:solidFill>
              </a:rPr>
              <a:t>A. ¿Qué es el oxígeno disuelto?</a:t>
            </a:r>
          </a:p>
          <a:p>
            <a:endParaRPr lang="es-AR" sz="1200" b="1" dirty="0" smtClean="0">
              <a:solidFill>
                <a:srgbClr val="91AAC6"/>
              </a:solidFill>
            </a:endParaRPr>
          </a:p>
          <a:p>
            <a:r>
              <a:rPr lang="es-AR" sz="1200" b="1" dirty="0">
                <a:solidFill>
                  <a:srgbClr val="95A9C1"/>
                </a:solidFill>
              </a:rPr>
              <a:t>B</a:t>
            </a:r>
            <a:r>
              <a:rPr lang="es-AR" sz="1200" b="1" dirty="0" smtClean="0">
                <a:solidFill>
                  <a:srgbClr val="95A9C1"/>
                </a:solidFill>
              </a:rPr>
              <a:t>. ¿Por qué recolectar datos del oxígeno disuelto?</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705593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49</a:t>
            </a:fld>
            <a:endParaRPr lang="en-US" dirty="0"/>
          </a:p>
        </p:txBody>
      </p:sp>
      <p:sp>
        <p:nvSpPr>
          <p:cNvPr id="2" name="Title 1"/>
          <p:cNvSpPr>
            <a:spLocks noGrp="1"/>
          </p:cNvSpPr>
          <p:nvPr>
            <p:ph type="title"/>
          </p:nvPr>
        </p:nvSpPr>
        <p:spPr>
          <a:xfrm>
            <a:off x="1257299" y="835207"/>
            <a:ext cx="7886700" cy="896027"/>
          </a:xfrm>
        </p:spPr>
        <p:txBody>
          <a:bodyPr>
            <a:normAutofit/>
          </a:bodyPr>
          <a:lstStyle/>
          <a:p>
            <a:pPr marL="514350" indent="-514350"/>
            <a:r>
              <a:rPr lang="es-AR" sz="2400" dirty="0" smtClean="0"/>
              <a:t>¡Evaluemos su conocimiento hasta ahora! Pregunta  9</a:t>
            </a:r>
            <a:endParaRPr lang="es-AR" sz="2400" dirty="0"/>
          </a:p>
        </p:txBody>
      </p:sp>
      <p:sp>
        <p:nvSpPr>
          <p:cNvPr id="3" name="Content Placeholder 2"/>
          <p:cNvSpPr>
            <a:spLocks noGrp="1"/>
          </p:cNvSpPr>
          <p:nvPr>
            <p:ph sz="half" idx="1"/>
          </p:nvPr>
        </p:nvSpPr>
        <p:spPr>
          <a:xfrm>
            <a:off x="1257298" y="1584278"/>
            <a:ext cx="7383782" cy="5283554"/>
          </a:xfrm>
        </p:spPr>
        <p:txBody>
          <a:bodyPr>
            <a:normAutofit/>
          </a:bodyPr>
          <a:lstStyle/>
          <a:p>
            <a:endParaRPr lang="es-AR" b="1" dirty="0" smtClean="0"/>
          </a:p>
          <a:p>
            <a:pPr>
              <a:buFont typeface="Arial"/>
              <a:buChar char="•"/>
            </a:pPr>
            <a:endParaRPr lang="es-AR" b="1" dirty="0" smtClean="0">
              <a:solidFill>
                <a:srgbClr val="000072"/>
              </a:solidFill>
            </a:endParaRPr>
          </a:p>
          <a:p>
            <a:r>
              <a:rPr lang="es-AR" sz="2000" dirty="0" smtClean="0"/>
              <a:t>¿Con qué frecuencia hay que calibrar la sonda de oxígeno disuelto?</a:t>
            </a:r>
          </a:p>
          <a:p>
            <a:pPr marL="457200" indent="-457200">
              <a:buAutoNum type="alphaUcPeriod"/>
            </a:pPr>
            <a:r>
              <a:rPr lang="es-AR" sz="2000" dirty="0" smtClean="0"/>
              <a:t>A las 24 horas de utilizar la sonda</a:t>
            </a:r>
          </a:p>
          <a:p>
            <a:r>
              <a:rPr lang="es-AR" sz="2000" dirty="0" smtClean="0"/>
              <a:t>B.     A los 6 meses de utilizar la sonda</a:t>
            </a: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039244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50</a:t>
            </a:fld>
            <a:endParaRPr lang="en-US" dirty="0"/>
          </a:p>
        </p:txBody>
      </p:sp>
      <p:sp>
        <p:nvSpPr>
          <p:cNvPr id="2" name="Title 1"/>
          <p:cNvSpPr>
            <a:spLocks noGrp="1"/>
          </p:cNvSpPr>
          <p:nvPr>
            <p:ph type="title"/>
          </p:nvPr>
        </p:nvSpPr>
        <p:spPr>
          <a:xfrm>
            <a:off x="1257299" y="1000494"/>
            <a:ext cx="7886700" cy="896027"/>
          </a:xfrm>
        </p:spPr>
        <p:txBody>
          <a:bodyPr>
            <a:normAutofit/>
          </a:bodyPr>
          <a:lstStyle/>
          <a:p>
            <a:r>
              <a:rPr lang="es-AR" sz="2400" dirty="0" smtClean="0"/>
              <a:t>¡Evaluemos su conocimiento hasta ahora! Respuesta de la pregunta 9</a:t>
            </a:r>
            <a:endParaRPr lang="es-AR" sz="2400" dirty="0"/>
          </a:p>
        </p:txBody>
      </p:sp>
      <p:sp>
        <p:nvSpPr>
          <p:cNvPr id="3" name="Content Placeholder 2"/>
          <p:cNvSpPr>
            <a:spLocks noGrp="1"/>
          </p:cNvSpPr>
          <p:nvPr>
            <p:ph sz="half" idx="1"/>
          </p:nvPr>
        </p:nvSpPr>
        <p:spPr>
          <a:xfrm>
            <a:off x="1257298" y="2340076"/>
            <a:ext cx="7383782" cy="4527755"/>
          </a:xfrm>
        </p:spPr>
        <p:txBody>
          <a:bodyPr>
            <a:normAutofit/>
          </a:bodyPr>
          <a:lstStyle/>
          <a:p>
            <a:r>
              <a:rPr lang="es-AR" sz="2000" dirty="0" smtClean="0"/>
              <a:t>¿Con qué frecuencia hay que calibrar la sonda de oxígeno disuelto?</a:t>
            </a:r>
          </a:p>
          <a:p>
            <a:pPr marL="457200" indent="-457200">
              <a:buAutoNum type="alphaUcPeriod"/>
            </a:pPr>
            <a:r>
              <a:rPr lang="es-AR" sz="2000" b="1" dirty="0" smtClean="0">
                <a:solidFill>
                  <a:srgbClr val="FF0000"/>
                </a:solidFill>
              </a:rPr>
              <a:t>A las 24 horas de utilizar la sonda ¡Correcto </a:t>
            </a:r>
            <a:r>
              <a:rPr lang="es-AR" sz="2000" b="1" dirty="0" smtClean="0">
                <a:solidFill>
                  <a:srgbClr val="FF0000"/>
                </a:solidFill>
                <a:sym typeface="Wingdings" pitchFamily="2" charset="2"/>
              </a:rPr>
              <a:t>!</a:t>
            </a:r>
            <a:endParaRPr lang="es-AR" sz="2000" b="1" dirty="0" smtClean="0">
              <a:solidFill>
                <a:srgbClr val="FF0000"/>
              </a:solidFill>
            </a:endParaRPr>
          </a:p>
          <a:p>
            <a:r>
              <a:rPr lang="es-AR" sz="2000" dirty="0" smtClean="0"/>
              <a:t>B.     A los 6 meses de utilizar la sonda</a:t>
            </a: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973960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51</a:t>
            </a:fld>
            <a:endParaRPr lang="en-US" dirty="0"/>
          </a:p>
        </p:txBody>
      </p:sp>
      <p:sp>
        <p:nvSpPr>
          <p:cNvPr id="2" name="Title 1"/>
          <p:cNvSpPr>
            <a:spLocks noGrp="1"/>
          </p:cNvSpPr>
          <p:nvPr>
            <p:ph type="title"/>
          </p:nvPr>
        </p:nvSpPr>
        <p:spPr>
          <a:xfrm>
            <a:off x="1257299" y="835207"/>
            <a:ext cx="7886700" cy="896027"/>
          </a:xfrm>
        </p:spPr>
        <p:txBody>
          <a:bodyPr>
            <a:normAutofit/>
          </a:bodyPr>
          <a:lstStyle/>
          <a:p>
            <a:pPr marL="514350" indent="-514350"/>
            <a:r>
              <a:rPr lang="es-AR" sz="2400" dirty="0" smtClean="0"/>
              <a:t>¡Evaluemos su conocimiento hasta ahora! Pregunta  10</a:t>
            </a:r>
            <a:endParaRPr lang="es-AR" sz="2400" dirty="0"/>
          </a:p>
        </p:txBody>
      </p:sp>
      <p:sp>
        <p:nvSpPr>
          <p:cNvPr id="3" name="Content Placeholder 2"/>
          <p:cNvSpPr>
            <a:spLocks noGrp="1"/>
          </p:cNvSpPr>
          <p:nvPr>
            <p:ph sz="half" idx="1"/>
          </p:nvPr>
        </p:nvSpPr>
        <p:spPr>
          <a:xfrm>
            <a:off x="1257298" y="1584278"/>
            <a:ext cx="7383782" cy="5283554"/>
          </a:xfrm>
        </p:spPr>
        <p:txBody>
          <a:bodyPr>
            <a:normAutofit/>
          </a:bodyPr>
          <a:lstStyle/>
          <a:p>
            <a:endParaRPr lang="es-AR" b="1" dirty="0" smtClean="0"/>
          </a:p>
          <a:p>
            <a:pPr>
              <a:buFont typeface="Arial"/>
              <a:buChar char="•"/>
            </a:pPr>
            <a:endParaRPr lang="es-AR" b="1" dirty="0" smtClean="0">
              <a:solidFill>
                <a:srgbClr val="000072"/>
              </a:solidFill>
            </a:endParaRPr>
          </a:p>
          <a:p>
            <a:r>
              <a:rPr lang="es-AR" sz="2000" b="1" dirty="0" smtClean="0"/>
              <a:t>En el campo, ¿qué es necesario para probar la calibración de la sonda?</a:t>
            </a:r>
          </a:p>
          <a:p>
            <a:r>
              <a:rPr lang="es-AR" sz="2000" dirty="0" smtClean="0"/>
              <a:t>A.  Colocar la sonda en agua saturada de oxígeno al 100%.</a:t>
            </a:r>
          </a:p>
          <a:p>
            <a:r>
              <a:rPr lang="es-AR" sz="2000" dirty="0" smtClean="0"/>
              <a:t>B.  El valor del oxígeno disuelto en la muestra agitada durante 5 minutos está dentro de ± 0,2 mg/L del valor esperado.</a:t>
            </a:r>
          </a:p>
          <a:p>
            <a:r>
              <a:rPr lang="es-AR" sz="2000" dirty="0" smtClean="0"/>
              <a:t>C.  Comprobar en las tablas de calibración la cantidad de oxígeno presente al 100% de saturación a esa temperatura.</a:t>
            </a:r>
          </a:p>
          <a:p>
            <a:r>
              <a:rPr lang="es-AR" sz="2000" dirty="0" smtClean="0"/>
              <a:t>D.  Todo lo anterior.</a:t>
            </a:r>
          </a:p>
          <a:p>
            <a:r>
              <a:rPr lang="es-AR" sz="2000" dirty="0" smtClean="0"/>
              <a:t>E.  Sólo A y C.</a:t>
            </a: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613015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52</a:t>
            </a:fld>
            <a:endParaRPr lang="en-US" dirty="0"/>
          </a:p>
        </p:txBody>
      </p:sp>
      <p:sp>
        <p:nvSpPr>
          <p:cNvPr id="2" name="Title 1"/>
          <p:cNvSpPr>
            <a:spLocks noGrp="1"/>
          </p:cNvSpPr>
          <p:nvPr>
            <p:ph type="title"/>
          </p:nvPr>
        </p:nvSpPr>
        <p:spPr>
          <a:xfrm>
            <a:off x="1257299" y="825375"/>
            <a:ext cx="7886700" cy="896027"/>
          </a:xfrm>
        </p:spPr>
        <p:txBody>
          <a:bodyPr>
            <a:normAutofit/>
          </a:bodyPr>
          <a:lstStyle/>
          <a:p>
            <a:pPr marL="514350" indent="-514350"/>
            <a:r>
              <a:rPr lang="es-AR" sz="2400" dirty="0" smtClean="0"/>
              <a:t>¡Evaluemos su conocimiento hasta ahora! Respuesta de la pregunta  10</a:t>
            </a:r>
            <a:endParaRPr lang="es-AR" sz="2400" dirty="0"/>
          </a:p>
        </p:txBody>
      </p:sp>
      <p:sp>
        <p:nvSpPr>
          <p:cNvPr id="3" name="Content Placeholder 2"/>
          <p:cNvSpPr>
            <a:spLocks noGrp="1"/>
          </p:cNvSpPr>
          <p:nvPr>
            <p:ph sz="half" idx="1"/>
          </p:nvPr>
        </p:nvSpPr>
        <p:spPr>
          <a:xfrm>
            <a:off x="1257298" y="1584278"/>
            <a:ext cx="7383782" cy="5283554"/>
          </a:xfrm>
        </p:spPr>
        <p:txBody>
          <a:bodyPr>
            <a:normAutofit/>
          </a:bodyPr>
          <a:lstStyle/>
          <a:p>
            <a:endParaRPr lang="es-AR" b="1" dirty="0" smtClean="0"/>
          </a:p>
          <a:p>
            <a:pPr>
              <a:buFont typeface="Arial"/>
              <a:buChar char="•"/>
            </a:pPr>
            <a:endParaRPr lang="es-AR" b="1" dirty="0" smtClean="0">
              <a:solidFill>
                <a:srgbClr val="000072"/>
              </a:solidFill>
            </a:endParaRPr>
          </a:p>
          <a:p>
            <a:r>
              <a:rPr lang="es-AR" sz="2000" b="1" dirty="0" smtClean="0"/>
              <a:t>En el campo, ¿qué es necesario para probar la calibración de la sonda?</a:t>
            </a:r>
          </a:p>
          <a:p>
            <a:r>
              <a:rPr lang="es-AR" sz="2000" dirty="0" smtClean="0"/>
              <a:t>A.  Colocar la sonda en agua saturada de oxígeno al 100%.</a:t>
            </a:r>
          </a:p>
          <a:p>
            <a:r>
              <a:rPr lang="es-AR" sz="2000" dirty="0" smtClean="0"/>
              <a:t>B.  El valor del oxígeno disuelto en la muestra agitada durante 5 minutos está dentro de ± 0,2 mg/L del valor esperado.</a:t>
            </a:r>
          </a:p>
          <a:p>
            <a:r>
              <a:rPr lang="es-AR" sz="2000" dirty="0" smtClean="0"/>
              <a:t>C.  Comprobar en las tablas de calibración la cantidad de oxígeno presente al 100% de saturación a esa temperatura.</a:t>
            </a:r>
          </a:p>
          <a:p>
            <a:r>
              <a:rPr lang="es-AR" sz="2000" b="1" dirty="0" smtClean="0">
                <a:solidFill>
                  <a:srgbClr val="FF0000"/>
                </a:solidFill>
              </a:rPr>
              <a:t>D.  Todo lo anterior ¡Correcto </a:t>
            </a:r>
            <a:r>
              <a:rPr lang="es-AR" sz="2000" b="1" dirty="0" smtClean="0">
                <a:solidFill>
                  <a:srgbClr val="FF0000"/>
                </a:solidFill>
                <a:sym typeface="Wingdings" pitchFamily="2" charset="2"/>
              </a:rPr>
              <a:t>!</a:t>
            </a:r>
            <a:endParaRPr lang="es-AR" sz="2000" b="1" dirty="0" smtClean="0">
              <a:solidFill>
                <a:srgbClr val="FF0000"/>
              </a:solidFill>
            </a:endParaRPr>
          </a:p>
          <a:p>
            <a:r>
              <a:rPr lang="es-AR" sz="2000" dirty="0" smtClean="0"/>
              <a:t>E.  Sólo A y C.</a:t>
            </a: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5484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53</a:t>
            </a:fld>
            <a:endParaRPr lang="en-US" dirty="0"/>
          </a:p>
        </p:txBody>
      </p:sp>
      <p:sp>
        <p:nvSpPr>
          <p:cNvPr id="2" name="Title 1"/>
          <p:cNvSpPr>
            <a:spLocks noGrp="1"/>
          </p:cNvSpPr>
          <p:nvPr>
            <p:ph type="title"/>
          </p:nvPr>
        </p:nvSpPr>
        <p:spPr>
          <a:xfrm>
            <a:off x="1257299" y="835208"/>
            <a:ext cx="7886700" cy="896027"/>
          </a:xfrm>
        </p:spPr>
        <p:txBody>
          <a:bodyPr>
            <a:normAutofit/>
          </a:bodyPr>
          <a:lstStyle/>
          <a:p>
            <a:pPr marL="514350" indent="-514350"/>
            <a:r>
              <a:rPr lang="es-AR" sz="2400" dirty="0" smtClean="0"/>
              <a:t>¡Evaluemos su conocimiento hasta ahora! Pregunta  11</a:t>
            </a:r>
            <a:endParaRPr lang="es-AR" sz="2400" dirty="0"/>
          </a:p>
        </p:txBody>
      </p:sp>
      <p:sp>
        <p:nvSpPr>
          <p:cNvPr id="3" name="Content Placeholder 2"/>
          <p:cNvSpPr>
            <a:spLocks noGrp="1"/>
          </p:cNvSpPr>
          <p:nvPr>
            <p:ph sz="half" idx="1"/>
          </p:nvPr>
        </p:nvSpPr>
        <p:spPr>
          <a:xfrm>
            <a:off x="1257298" y="1584279"/>
            <a:ext cx="7383782" cy="5283554"/>
          </a:xfrm>
        </p:spPr>
        <p:txBody>
          <a:bodyPr>
            <a:normAutofit/>
          </a:bodyPr>
          <a:lstStyle/>
          <a:p>
            <a:endParaRPr lang="es-AR" b="1" dirty="0" smtClean="0"/>
          </a:p>
          <a:p>
            <a:r>
              <a:rPr lang="es-AR" b="1" dirty="0" smtClean="0"/>
              <a:t>Verdadero o falso: </a:t>
            </a:r>
            <a:r>
              <a:rPr lang="es-AR" dirty="0" smtClean="0"/>
              <a:t>El agua salina puede contener más oxígeno que el agua dulce a la misma presión y temperatura</a:t>
            </a:r>
            <a:r>
              <a:rPr lang="es-AR" b="1" dirty="0" smtClean="0">
                <a:solidFill>
                  <a:srgbClr val="000072"/>
                </a:solidFill>
              </a:rPr>
              <a:t>. </a:t>
            </a:r>
          </a:p>
          <a:p>
            <a:endParaRPr lang="es-AR" b="1" dirty="0" smtClean="0">
              <a:solidFill>
                <a:srgbClr val="000072"/>
              </a:solidFill>
            </a:endParaRP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2143567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54</a:t>
            </a:fld>
            <a:endParaRPr lang="en-US" dirty="0"/>
          </a:p>
        </p:txBody>
      </p:sp>
      <p:sp>
        <p:nvSpPr>
          <p:cNvPr id="2" name="Title 1"/>
          <p:cNvSpPr>
            <a:spLocks noGrp="1"/>
          </p:cNvSpPr>
          <p:nvPr>
            <p:ph type="title"/>
          </p:nvPr>
        </p:nvSpPr>
        <p:spPr>
          <a:xfrm>
            <a:off x="1257298" y="1005491"/>
            <a:ext cx="7886700" cy="896027"/>
          </a:xfrm>
        </p:spPr>
        <p:txBody>
          <a:bodyPr>
            <a:normAutofit/>
          </a:bodyPr>
          <a:lstStyle/>
          <a:p>
            <a:r>
              <a:rPr lang="es-AR" sz="2400" dirty="0" smtClean="0"/>
              <a:t>¡Evaluemos su conocimiento hasta ahora! Respuesta de la pregunta  11</a:t>
            </a:r>
            <a:endParaRPr lang="es-AR" sz="2400" dirty="0"/>
          </a:p>
        </p:txBody>
      </p:sp>
      <p:sp>
        <p:nvSpPr>
          <p:cNvPr id="3" name="Content Placeholder 2"/>
          <p:cNvSpPr>
            <a:spLocks noGrp="1"/>
          </p:cNvSpPr>
          <p:nvPr>
            <p:ph sz="half" idx="1"/>
          </p:nvPr>
        </p:nvSpPr>
        <p:spPr>
          <a:xfrm>
            <a:off x="1257298" y="1584278"/>
            <a:ext cx="7383782" cy="5283554"/>
          </a:xfrm>
        </p:spPr>
        <p:txBody>
          <a:bodyPr>
            <a:normAutofit/>
          </a:bodyPr>
          <a:lstStyle/>
          <a:p>
            <a:endParaRPr lang="es-AR" b="1" dirty="0" smtClean="0"/>
          </a:p>
          <a:p>
            <a:pPr>
              <a:buFont typeface="Arial"/>
              <a:buChar char="•"/>
            </a:pPr>
            <a:endParaRPr lang="es-AR" b="1" dirty="0" smtClean="0">
              <a:solidFill>
                <a:srgbClr val="000072"/>
              </a:solidFill>
            </a:endParaRPr>
          </a:p>
          <a:p>
            <a:r>
              <a:rPr lang="es-AR" sz="2000" b="1" dirty="0" smtClean="0"/>
              <a:t>Verdadero o falso: </a:t>
            </a:r>
            <a:r>
              <a:rPr lang="es-AR" sz="2000" dirty="0" smtClean="0"/>
              <a:t>El agua salina puede contener más oxígeno que el agua dulce a la misma presión y temperatura</a:t>
            </a:r>
            <a:r>
              <a:rPr lang="es-AR" sz="2000" b="1" dirty="0" smtClean="0">
                <a:solidFill>
                  <a:srgbClr val="000072"/>
                </a:solidFill>
              </a:rPr>
              <a:t>. </a:t>
            </a:r>
          </a:p>
          <a:p>
            <a:endParaRPr lang="es-AR" sz="2000" dirty="0" smtClean="0"/>
          </a:p>
          <a:p>
            <a:r>
              <a:rPr lang="es-AR" sz="2000" b="1" dirty="0" smtClean="0">
                <a:solidFill>
                  <a:srgbClr val="FF0000"/>
                </a:solidFill>
              </a:rPr>
              <a:t>Respuesta: ¡Falso </a:t>
            </a:r>
            <a:r>
              <a:rPr lang="es-AR" sz="2000" b="1" dirty="0" smtClean="0">
                <a:solidFill>
                  <a:srgbClr val="FF0000"/>
                </a:solidFill>
                <a:sym typeface="Wingdings"/>
              </a:rPr>
              <a:t> !</a:t>
            </a:r>
            <a:r>
              <a:rPr lang="es-AR" sz="2000" b="1" dirty="0" smtClean="0">
                <a:solidFill>
                  <a:srgbClr val="FF0000"/>
                </a:solidFill>
              </a:rPr>
              <a:t> </a:t>
            </a:r>
          </a:p>
          <a:p>
            <a:endParaRPr lang="es-AR" sz="20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0B037B"/>
              </a:solidFill>
            </a:endParaRPr>
          </a:p>
          <a:p>
            <a:r>
              <a:rPr lang="es-AR" sz="1200" b="1" dirty="0">
                <a:solidFill>
                  <a:srgbClr val="0B037B"/>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335861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55</a:t>
            </a:fld>
            <a:endParaRPr lang="en-US" dirty="0"/>
          </a:p>
        </p:txBody>
      </p:sp>
      <p:sp>
        <p:nvSpPr>
          <p:cNvPr id="2" name="Title 1"/>
          <p:cNvSpPr>
            <a:spLocks noGrp="1"/>
          </p:cNvSpPr>
          <p:nvPr>
            <p:ph type="title"/>
          </p:nvPr>
        </p:nvSpPr>
        <p:spPr>
          <a:xfrm>
            <a:off x="1257299" y="835207"/>
            <a:ext cx="7886700" cy="896027"/>
          </a:xfrm>
        </p:spPr>
        <p:txBody>
          <a:bodyPr>
            <a:normAutofit/>
          </a:bodyPr>
          <a:lstStyle/>
          <a:p>
            <a:pPr marL="514350" indent="-514350"/>
            <a:r>
              <a:rPr lang="es-AR" sz="2400" dirty="0" smtClean="0"/>
              <a:t>Informe sus datos a  GLOBE</a:t>
            </a:r>
            <a:endParaRPr lang="es-AR" sz="2400" dirty="0"/>
          </a:p>
        </p:txBody>
      </p:sp>
      <p:sp>
        <p:nvSpPr>
          <p:cNvPr id="3" name="Content Placeholder 2"/>
          <p:cNvSpPr>
            <a:spLocks noGrp="1"/>
          </p:cNvSpPr>
          <p:nvPr>
            <p:ph sz="half" idx="1"/>
          </p:nvPr>
        </p:nvSpPr>
        <p:spPr>
          <a:xfrm>
            <a:off x="1257298" y="1584278"/>
            <a:ext cx="4135339" cy="5283554"/>
          </a:xfrm>
        </p:spPr>
        <p:txBody>
          <a:bodyPr>
            <a:normAutofit fontScale="92500" lnSpcReduction="10000"/>
          </a:bodyPr>
          <a:lstStyle/>
          <a:p>
            <a:pPr>
              <a:lnSpc>
                <a:spcPct val="120000"/>
              </a:lnSpc>
            </a:pPr>
            <a:r>
              <a:rPr lang="es-ES" b="1" u="sng" dirty="0">
                <a:solidFill>
                  <a:srgbClr val="0070C0"/>
                </a:solidFill>
              </a:rPr>
              <a:t>Entrada de datos en vivo</a:t>
            </a:r>
            <a:r>
              <a:rPr lang="es-ES" b="1" dirty="0"/>
              <a:t> </a:t>
            </a:r>
            <a:r>
              <a:rPr lang="es-ES" dirty="0"/>
              <a:t>cargue sus datos en la Base de Datos Científica oficial de GLOBE</a:t>
            </a:r>
          </a:p>
          <a:p>
            <a:pPr>
              <a:lnSpc>
                <a:spcPct val="120000"/>
              </a:lnSpc>
            </a:pPr>
            <a:endParaRPr lang="es-AR" dirty="0" smtClean="0"/>
          </a:p>
          <a:p>
            <a:pPr>
              <a:lnSpc>
                <a:spcPct val="120000"/>
              </a:lnSpc>
            </a:pPr>
            <a:r>
              <a:rPr lang="es-AR" b="1" dirty="0" smtClean="0"/>
              <a:t>Ingreso de datos por correo electrónico: </a:t>
            </a:r>
            <a:r>
              <a:rPr lang="es-AR" dirty="0" smtClean="0"/>
              <a:t>Envíe los datos en el cuerpo de su correo electrónico (no como un adjunto) al </a:t>
            </a:r>
            <a:r>
              <a:rPr lang="es-AR" b="1" u="sng" dirty="0" smtClean="0">
                <a:solidFill>
                  <a:srgbClr val="0563C1"/>
                </a:solidFill>
                <a:hlinkClick r:id="rId2"/>
              </a:rPr>
              <a:t>DATA@GLOBE.GOV</a:t>
            </a:r>
            <a:endParaRPr lang="es-AR" b="1" dirty="0" smtClean="0"/>
          </a:p>
          <a:p>
            <a:endParaRPr lang="es-AR" b="1" dirty="0" smtClean="0"/>
          </a:p>
          <a:p>
            <a:pPr lvl="0">
              <a:lnSpc>
                <a:spcPct val="70000"/>
              </a:lnSpc>
              <a:spcBef>
                <a:spcPts val="0"/>
              </a:spcBef>
            </a:pPr>
            <a:endParaRPr lang="es-AR" b="1" dirty="0" smtClean="0"/>
          </a:p>
          <a:p>
            <a:pPr lvl="0">
              <a:lnSpc>
                <a:spcPct val="120000"/>
              </a:lnSpc>
              <a:spcBef>
                <a:spcPts val="0"/>
              </a:spcBef>
            </a:pPr>
            <a:r>
              <a:rPr lang="es-AR" b="1" dirty="0" smtClean="0"/>
              <a:t>Aplicación de datos móviles</a:t>
            </a:r>
            <a:r>
              <a:rPr lang="en-US" b="1" dirty="0" smtClean="0"/>
              <a:t>: </a:t>
            </a:r>
            <a:r>
              <a:rPr lang="es-ES" dirty="0"/>
              <a:t>Descargue la aplicación de ingreso de datos científicos para  GLOBE en su dispositivo móvil y seleccione la opción correcta.</a:t>
            </a:r>
            <a:endParaRPr lang="en-US" dirty="0"/>
          </a:p>
          <a:p>
            <a:pPr lvl="0">
              <a:lnSpc>
                <a:spcPct val="120000"/>
              </a:lnSpc>
            </a:pPr>
            <a:r>
              <a:rPr lang="es-AR" b="1" dirty="0" smtClean="0"/>
              <a:t>Para Android </a:t>
            </a:r>
            <a:r>
              <a:rPr lang="es-AR" dirty="0" smtClean="0"/>
              <a:t>a través de  </a:t>
            </a:r>
            <a:r>
              <a:rPr lang="es-AR" b="1" u="sng" dirty="0" smtClean="0">
                <a:solidFill>
                  <a:srgbClr val="0563C1"/>
                </a:solidFill>
                <a:hlinkClick r:id="rId3"/>
              </a:rPr>
              <a:t>Google Play</a:t>
            </a:r>
            <a:endParaRPr lang="es-AR" b="1" dirty="0" smtClean="0"/>
          </a:p>
          <a:p>
            <a:pPr lvl="0">
              <a:lnSpc>
                <a:spcPct val="120000"/>
              </a:lnSpc>
            </a:pPr>
            <a:r>
              <a:rPr lang="es-AR" b="1" dirty="0" smtClean="0"/>
              <a:t>Para IOS </a:t>
            </a:r>
            <a:r>
              <a:rPr lang="es-AR" dirty="0" smtClean="0"/>
              <a:t>a través de  </a:t>
            </a:r>
            <a:r>
              <a:rPr lang="es-AR" b="1" u="sng" dirty="0" smtClean="0">
                <a:solidFill>
                  <a:srgbClr val="0563C1"/>
                </a:solidFill>
                <a:hlinkClick r:id="rId4"/>
              </a:rPr>
              <a:t>App Store</a:t>
            </a:r>
            <a:r>
              <a:rPr lang="es-AR" b="1" dirty="0" smtClean="0"/>
              <a:t> </a:t>
            </a:r>
            <a:endParaRPr lang="es-AR" sz="1400" dirty="0" smtClean="0"/>
          </a:p>
          <a:p>
            <a:endParaRPr lang="en-US" b="1" dirty="0"/>
          </a:p>
          <a:p>
            <a:pPr>
              <a:buFont typeface="Arial"/>
              <a:buChar char="•"/>
            </a:pPr>
            <a:endParaRPr lang="en-US" b="1" dirty="0">
              <a:solidFill>
                <a:srgbClr val="000072"/>
              </a:solidFill>
            </a:endParaRPr>
          </a:p>
          <a:p>
            <a:endParaRPr lang="en-US" dirty="0"/>
          </a:p>
        </p:txBody>
      </p:sp>
      <p:pic>
        <p:nvPicPr>
          <p:cNvPr id="8" name="Content Placeholder 4" descr="Screen Shot of GLOBE Science Data Entry Mobile App"/>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789225" y="1721402"/>
            <a:ext cx="2958186" cy="4351338"/>
          </a:xfrm>
          <a:prstGeom prst="rect">
            <a:avLst/>
          </a:prstGeom>
        </p:spPr>
      </p:pic>
      <p:sp>
        <p:nvSpPr>
          <p:cNvPr id="13" name="Rectángulo redondeado 12"/>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4" name="CuadroTexto 13"/>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419679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27880F-858B-9E41-870C-DA30FBF153BE}" type="slidenum">
              <a:rPr lang="en-US" smtClean="0"/>
              <a:t>56</a:t>
            </a:fld>
            <a:endParaRPr lang="en-US" dirty="0"/>
          </a:p>
        </p:txBody>
      </p:sp>
      <p:sp>
        <p:nvSpPr>
          <p:cNvPr id="2" name="Title 1"/>
          <p:cNvSpPr>
            <a:spLocks noGrp="1"/>
          </p:cNvSpPr>
          <p:nvPr>
            <p:ph type="title"/>
          </p:nvPr>
        </p:nvSpPr>
        <p:spPr>
          <a:xfrm>
            <a:off x="1257299" y="923918"/>
            <a:ext cx="7886700" cy="896027"/>
          </a:xfrm>
        </p:spPr>
        <p:txBody>
          <a:bodyPr>
            <a:normAutofit/>
          </a:bodyPr>
          <a:lstStyle/>
          <a:p>
            <a:r>
              <a:rPr lang="es-AR" sz="2400" dirty="0" smtClean="0">
                <a:solidFill>
                  <a:srgbClr val="000090"/>
                </a:solidFill>
              </a:rPr>
              <a:t>Ingreso de sus datos a través del Ingreso de Datos en Vivo o la Aplicación de Datos Móviles-  1</a:t>
            </a:r>
            <a:endParaRPr lang="es-AR" sz="2400" dirty="0"/>
          </a:p>
        </p:txBody>
      </p:sp>
      <p:pic>
        <p:nvPicPr>
          <p:cNvPr id="7" name="Content Placeholder 4" descr="Screenshot of data entry form. You will need to identify your sampling site. Select Integrated hydrology, and &quot;new observation&quot; to get started.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7793"/>
          <a:stretch/>
        </p:blipFill>
        <p:spPr>
          <a:xfrm>
            <a:off x="4306529" y="1819945"/>
            <a:ext cx="4240761" cy="4943902"/>
          </a:xfrm>
        </p:spPr>
      </p:pic>
      <p:sp>
        <p:nvSpPr>
          <p:cNvPr id="4" name="CuadroTexto 3"/>
          <p:cNvSpPr txBox="1"/>
          <p:nvPr/>
        </p:nvSpPr>
        <p:spPr>
          <a:xfrm>
            <a:off x="2585884" y="3952567"/>
            <a:ext cx="1848464" cy="668593"/>
          </a:xfrm>
          <a:prstGeom prst="rect">
            <a:avLst/>
          </a:prstGeom>
          <a:noFill/>
        </p:spPr>
        <p:txBody>
          <a:bodyPr wrap="square" rtlCol="0">
            <a:spAutoFit/>
          </a:bodyPr>
          <a:lstStyle/>
          <a:p>
            <a:r>
              <a:rPr lang="es-AR" b="1" dirty="0" smtClean="0">
                <a:solidFill>
                  <a:srgbClr val="000072"/>
                </a:solidFill>
              </a:rPr>
              <a:t>Identifique su sitio de muestreo</a:t>
            </a:r>
            <a:endParaRPr lang="es-AR" b="1" dirty="0">
              <a:solidFill>
                <a:srgbClr val="000072"/>
              </a:solidFill>
            </a:endParaRPr>
          </a:p>
        </p:txBody>
      </p:sp>
      <p:sp>
        <p:nvSpPr>
          <p:cNvPr id="14" name="CuadroTexto 13"/>
          <p:cNvSpPr txBox="1"/>
          <p:nvPr/>
        </p:nvSpPr>
        <p:spPr>
          <a:xfrm>
            <a:off x="2050025" y="5340206"/>
            <a:ext cx="2403987" cy="923330"/>
          </a:xfrm>
          <a:prstGeom prst="rect">
            <a:avLst/>
          </a:prstGeom>
          <a:noFill/>
        </p:spPr>
        <p:txBody>
          <a:bodyPr wrap="square" rtlCol="0">
            <a:spAutoFit/>
          </a:bodyPr>
          <a:lstStyle/>
          <a:p>
            <a:r>
              <a:rPr lang="es-AR" b="1" dirty="0" smtClean="0">
                <a:solidFill>
                  <a:srgbClr val="000072"/>
                </a:solidFill>
              </a:rPr>
              <a:t>Seleccione “</a:t>
            </a:r>
            <a:r>
              <a:rPr lang="es-AR" b="1" i="1" dirty="0" smtClean="0">
                <a:solidFill>
                  <a:srgbClr val="000072"/>
                </a:solidFill>
              </a:rPr>
              <a:t>Hidrología integrada</a:t>
            </a:r>
            <a:r>
              <a:rPr lang="es-AR" b="1" dirty="0" smtClean="0">
                <a:solidFill>
                  <a:srgbClr val="000072"/>
                </a:solidFill>
              </a:rPr>
              <a:t>” y “</a:t>
            </a:r>
            <a:r>
              <a:rPr lang="es-AR" b="1" i="1" dirty="0" smtClean="0">
                <a:solidFill>
                  <a:srgbClr val="000072"/>
                </a:solidFill>
              </a:rPr>
              <a:t>nueva observación</a:t>
            </a:r>
            <a:r>
              <a:rPr lang="es-AR" b="1" dirty="0" smtClean="0">
                <a:solidFill>
                  <a:srgbClr val="000072"/>
                </a:solidFill>
              </a:rPr>
              <a:t>”</a:t>
            </a:r>
            <a:endParaRPr lang="es-AR" b="1" dirty="0">
              <a:solidFill>
                <a:srgbClr val="000072"/>
              </a:solidFill>
            </a:endParaRPr>
          </a:p>
        </p:txBody>
      </p:sp>
      <p:sp>
        <p:nvSpPr>
          <p:cNvPr id="17" name="Rectángulo redondeado 1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8" name="CuadroTexto 1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02012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27880F-858B-9E41-870C-DA30FBF153BE}" type="slidenum">
              <a:rPr lang="en-US" smtClean="0"/>
              <a:t>57</a:t>
            </a:fld>
            <a:endParaRPr lang="en-US" dirty="0"/>
          </a:p>
        </p:txBody>
      </p:sp>
      <p:sp>
        <p:nvSpPr>
          <p:cNvPr id="2" name="Title 1"/>
          <p:cNvSpPr>
            <a:spLocks noGrp="1"/>
          </p:cNvSpPr>
          <p:nvPr>
            <p:ph type="title"/>
          </p:nvPr>
        </p:nvSpPr>
        <p:spPr>
          <a:xfrm>
            <a:off x="1257299" y="923918"/>
            <a:ext cx="7886700" cy="896027"/>
          </a:xfrm>
        </p:spPr>
        <p:txBody>
          <a:bodyPr>
            <a:normAutofit/>
          </a:bodyPr>
          <a:lstStyle/>
          <a:p>
            <a:r>
              <a:rPr lang="es-AR" sz="2400" dirty="0" smtClean="0">
                <a:solidFill>
                  <a:srgbClr val="000090"/>
                </a:solidFill>
              </a:rPr>
              <a:t>Ingreso de sus datos a través del Ingreso de Datos en Vivo o la Aplicación de Datos Móviles- 2</a:t>
            </a:r>
            <a:endParaRPr lang="es-AR" sz="2400" dirty="0"/>
          </a:p>
        </p:txBody>
      </p:sp>
      <p:pic>
        <p:nvPicPr>
          <p:cNvPr id="5" name="Imagen 4"/>
          <p:cNvPicPr>
            <a:picLocks noChangeAspect="1"/>
          </p:cNvPicPr>
          <p:nvPr/>
        </p:nvPicPr>
        <p:blipFill>
          <a:blip r:embed="rId3"/>
          <a:stretch>
            <a:fillRect/>
          </a:stretch>
        </p:blipFill>
        <p:spPr>
          <a:xfrm>
            <a:off x="1362884" y="1862543"/>
            <a:ext cx="7675529" cy="4858933"/>
          </a:xfrm>
          <a:prstGeom prst="rect">
            <a:avLst/>
          </a:prstGeom>
        </p:spPr>
      </p:pic>
      <p:sp>
        <p:nvSpPr>
          <p:cNvPr id="20" name="Rectángulo redondeado 1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21" name="CuadroTexto 2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100729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r="24848"/>
          <a:stretch/>
        </p:blipFill>
        <p:spPr>
          <a:xfrm>
            <a:off x="2103984" y="1681844"/>
            <a:ext cx="5974463" cy="3615241"/>
          </a:xfrm>
          <a:prstGeom prst="rect">
            <a:avLst/>
          </a:prstGeom>
        </p:spPr>
      </p:pic>
      <p:sp>
        <p:nvSpPr>
          <p:cNvPr id="4" name="Slide Number Placeholder 3"/>
          <p:cNvSpPr>
            <a:spLocks noGrp="1"/>
          </p:cNvSpPr>
          <p:nvPr>
            <p:ph type="sldNum" sz="quarter" idx="12"/>
          </p:nvPr>
        </p:nvSpPr>
        <p:spPr/>
        <p:txBody>
          <a:bodyPr/>
          <a:lstStyle/>
          <a:p>
            <a:fld id="{9127880F-858B-9E41-870C-DA30FBF153BE}" type="slidenum">
              <a:rPr lang="en-US" smtClean="0"/>
              <a:t>58</a:t>
            </a:fld>
            <a:endParaRPr lang="en-US" dirty="0"/>
          </a:p>
        </p:txBody>
      </p:sp>
      <p:sp>
        <p:nvSpPr>
          <p:cNvPr id="2" name="Title 1"/>
          <p:cNvSpPr>
            <a:spLocks noGrp="1"/>
          </p:cNvSpPr>
          <p:nvPr>
            <p:ph type="title"/>
          </p:nvPr>
        </p:nvSpPr>
        <p:spPr>
          <a:xfrm>
            <a:off x="1190002" y="983456"/>
            <a:ext cx="7802425" cy="698388"/>
          </a:xfrm>
        </p:spPr>
        <p:txBody>
          <a:bodyPr/>
          <a:lstStyle/>
          <a:p>
            <a:r>
              <a:rPr lang="es-AR" dirty="0" smtClean="0"/>
              <a:t>Visualice y  recupere datos del agua del DO-1</a:t>
            </a:r>
            <a:endParaRPr lang="es-AR" dirty="0"/>
          </a:p>
        </p:txBody>
      </p:sp>
      <p:sp>
        <p:nvSpPr>
          <p:cNvPr id="3" name="Content Placeholder 2"/>
          <p:cNvSpPr>
            <a:spLocks noGrp="1"/>
          </p:cNvSpPr>
          <p:nvPr>
            <p:ph sz="half" idx="1"/>
          </p:nvPr>
        </p:nvSpPr>
        <p:spPr>
          <a:xfrm>
            <a:off x="1257300" y="4993486"/>
            <a:ext cx="7886700" cy="2360741"/>
          </a:xfrm>
        </p:spPr>
        <p:txBody>
          <a:bodyPr/>
          <a:lstStyle/>
          <a:p>
            <a:r>
              <a:rPr lang="es-ES" sz="1600" dirty="0" smtClean="0"/>
              <a:t>Nuestra </a:t>
            </a:r>
            <a:r>
              <a:rPr lang="es-ES" sz="1600" u="sng" dirty="0">
                <a:solidFill>
                  <a:srgbClr val="0070C0"/>
                </a:solidFill>
              </a:rPr>
              <a:t>herramienta de visualización </a:t>
            </a:r>
            <a:r>
              <a:rPr lang="es-ES" sz="1600" dirty="0"/>
              <a:t>para mapear, graficar, filtrar y exportar datos que se han medido a través de protocolos GLOBE desde 1995. A continuación se muestran los pasos que se seguirán cuando se utilice la herramienta de visualización.</a:t>
            </a:r>
            <a:endParaRPr lang="en-US" sz="1600" b="1" dirty="0">
              <a:solidFill>
                <a:srgbClr val="000072"/>
              </a:solidFill>
            </a:endParaRPr>
          </a:p>
          <a:p>
            <a:r>
              <a:rPr lang="en-US" sz="1600" b="1" dirty="0">
                <a:solidFill>
                  <a:srgbClr val="000072"/>
                </a:solidFill>
              </a:rPr>
              <a:t> </a:t>
            </a:r>
            <a:r>
              <a:rPr lang="es-AR" sz="1600" b="1" u="sng" dirty="0" smtClean="0">
                <a:solidFill>
                  <a:schemeClr val="accent1">
                    <a:lumMod val="75000"/>
                  </a:schemeClr>
                </a:solidFill>
              </a:rPr>
              <a:t>Enlace</a:t>
            </a:r>
            <a:r>
              <a:rPr lang="es-AR" sz="1600" b="1" dirty="0" smtClean="0"/>
              <a:t> a los tutoriales  paso a paso sobre el uso del Sistema de Visualización de Datos lo asistirá a encontrar y analizar datos de GLOBE </a:t>
            </a:r>
            <a:r>
              <a:rPr lang="es-AR" sz="1600" dirty="0" smtClean="0">
                <a:hlinkClick r:id="rId3"/>
              </a:rPr>
              <a:t>Versión PDF</a:t>
            </a:r>
            <a:endParaRPr lang="en-US" dirty="0"/>
          </a:p>
        </p:txBody>
      </p:sp>
      <p:sp>
        <p:nvSpPr>
          <p:cNvPr id="15" name="Rectángulo redondeado 14"/>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6" name="CuadroTexto 15"/>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65641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a:t>
            </a:fld>
            <a:endParaRPr lang="en-US" dirty="0"/>
          </a:p>
        </p:txBody>
      </p:sp>
      <p:sp>
        <p:nvSpPr>
          <p:cNvPr id="2" name="Title 1"/>
          <p:cNvSpPr>
            <a:spLocks noGrp="1"/>
          </p:cNvSpPr>
          <p:nvPr>
            <p:ph type="title"/>
          </p:nvPr>
        </p:nvSpPr>
        <p:spPr>
          <a:xfrm>
            <a:off x="1255903" y="1022633"/>
            <a:ext cx="7664241" cy="871595"/>
          </a:xfrm>
        </p:spPr>
        <p:txBody>
          <a:bodyPr/>
          <a:lstStyle/>
          <a:p>
            <a:r>
              <a:rPr lang="es-AR" dirty="0" smtClean="0"/>
              <a:t>¿Porqué recopilar  datos sobre el agua ?</a:t>
            </a:r>
            <a:endParaRPr lang="es-AR" dirty="0"/>
          </a:p>
        </p:txBody>
      </p:sp>
      <p:sp>
        <p:nvSpPr>
          <p:cNvPr id="3" name="Content Placeholder 2"/>
          <p:cNvSpPr>
            <a:spLocks noGrp="1"/>
          </p:cNvSpPr>
          <p:nvPr>
            <p:ph sz="half" idx="1"/>
          </p:nvPr>
        </p:nvSpPr>
        <p:spPr>
          <a:xfrm>
            <a:off x="1255904" y="1855050"/>
            <a:ext cx="5393043" cy="4351338"/>
          </a:xfrm>
        </p:spPr>
        <p:txBody>
          <a:bodyPr>
            <a:normAutofit fontScale="85000" lnSpcReduction="10000"/>
          </a:bodyPr>
          <a:lstStyle/>
          <a:p>
            <a:pPr algn="just"/>
            <a:r>
              <a:rPr lang="es-AR" dirty="0" smtClean="0"/>
              <a:t>Al igual que los animales que viven en la tierra, los que viven en el agua necesitan oxígeno molecular para respirar.</a:t>
            </a:r>
          </a:p>
          <a:p>
            <a:pPr algn="just"/>
            <a:endParaRPr lang="es-AR" dirty="0" smtClean="0"/>
          </a:p>
          <a:p>
            <a:pPr algn="just"/>
            <a:r>
              <a:rPr lang="es-AR" dirty="0" smtClean="0"/>
              <a:t>La mayor parte de la materia orgánica de los ecosistemas acuáticos es inerte y se denomina colectivamente detritus. La materia orgánica puede producirse in situ o entrar en las masas de agua desde la tierra circundante (tanto de origen natural como humano). El ciclo del carbono orgánico entre los componentes vivos y no vivos se conoce como el ciclo del carbono. La materia orgánica se produce durante la fotosíntesis y se consume durante la respiración. Durante la respiración, la biota (peces, bacterias, etc.) consume el oxígeno disuelto.</a:t>
            </a:r>
          </a:p>
          <a:p>
            <a:pPr algn="just"/>
            <a:endParaRPr lang="es-AR" dirty="0" smtClean="0"/>
          </a:p>
          <a:p>
            <a:pPr algn="just"/>
            <a:r>
              <a:rPr lang="es-AR" dirty="0" smtClean="0"/>
              <a:t>Aunque las plantas y las algas añaden un valioso oxígeno al agua, su crecimiento excesivo puede provocar una reducción de los niveles de luz en la masa de agua. A medida que las plantas y las algas mueren y se descomponen, las bacterias se multiplican y utilizan el oxígeno disuelto en el agua. La cantidad de oxígeno disuelto disponible en el agua puede ser muy baja y perjudicar a los peces y otros animales acuáticos.</a:t>
            </a:r>
          </a:p>
          <a:p>
            <a:endParaRPr lang="es-AR" dirty="0"/>
          </a:p>
        </p:txBody>
      </p:sp>
      <p:pic>
        <p:nvPicPr>
          <p:cNvPr id="7" name="Content Placeholder 6" descr="Artist's illustration of algae overgrown, typical of the phenomenon known as cultural eutrofication- that is, excess nutrients causing algae overgrowth, leading to loss of dissolved oxygen in the system.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4329" y="1535620"/>
            <a:ext cx="1869805" cy="4351338"/>
          </a:xfrm>
          <a:prstGeom prst="rect">
            <a:avLst/>
          </a:prstGeom>
        </p:spPr>
      </p:pic>
      <p:sp>
        <p:nvSpPr>
          <p:cNvPr id="8" name="TextBox 7"/>
          <p:cNvSpPr txBox="1"/>
          <p:nvPr/>
        </p:nvSpPr>
        <p:spPr>
          <a:xfrm>
            <a:off x="6878319" y="5886958"/>
            <a:ext cx="2041826" cy="769441"/>
          </a:xfrm>
          <a:prstGeom prst="rect">
            <a:avLst/>
          </a:prstGeom>
          <a:noFill/>
        </p:spPr>
        <p:txBody>
          <a:bodyPr wrap="square" rtlCol="0">
            <a:spAutoFit/>
          </a:bodyPr>
          <a:lstStyle/>
          <a:p>
            <a:r>
              <a:rPr lang="es-AR" sz="1100" i="1" dirty="0" smtClean="0"/>
              <a:t>Diagrama conceptual: Columna de agua eutrófica con algas microscópicas ampliadas para destacar.</a:t>
            </a:r>
            <a:endParaRPr lang="es-AR" sz="1100" i="1" dirty="0"/>
          </a:p>
        </p:txBody>
      </p:sp>
      <p:sp>
        <p:nvSpPr>
          <p:cNvPr id="10" name="Rectángulo redondeado 9"/>
          <p:cNvSpPr/>
          <p:nvPr/>
        </p:nvSpPr>
        <p:spPr>
          <a:xfrm>
            <a:off x="7354529" y="119144"/>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¿Por qué recopilar datos sobre el oxígeno disuelto?</a:t>
            </a:r>
            <a:endParaRPr lang="es-AR" sz="1100" dirty="0">
              <a:solidFill>
                <a:schemeClr val="bg1"/>
              </a:solidFill>
            </a:endParaRPr>
          </a:p>
        </p:txBody>
      </p:sp>
      <p:sp>
        <p:nvSpPr>
          <p:cNvPr id="11" name="CuadroTexto 10"/>
          <p:cNvSpPr txBox="1"/>
          <p:nvPr/>
        </p:nvSpPr>
        <p:spPr>
          <a:xfrm>
            <a:off x="29532" y="1058731"/>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0B037B"/>
              </a:solidFill>
            </a:endParaRPr>
          </a:p>
          <a:p>
            <a:r>
              <a:rPr lang="es-AR" sz="1200" b="1" dirty="0">
                <a:solidFill>
                  <a:srgbClr val="0B037B"/>
                </a:solidFill>
              </a:rPr>
              <a:t>B. ¿Por qué recolectar datos del oxígeno disuelto?</a:t>
            </a:r>
          </a:p>
          <a:p>
            <a:endParaRPr lang="es-AR" sz="1200" b="1" dirty="0">
              <a:solidFill>
                <a:srgbClr val="95A9C1"/>
              </a:solidFill>
            </a:endParaRPr>
          </a:p>
          <a:p>
            <a:r>
              <a:rPr lang="es-AR" sz="1200" b="1" dirty="0" smtClean="0">
                <a:solidFill>
                  <a:srgbClr val="95A9C1"/>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382021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59</a:t>
            </a:fld>
            <a:endParaRPr lang="en-US" dirty="0"/>
          </a:p>
        </p:txBody>
      </p:sp>
      <p:sp>
        <p:nvSpPr>
          <p:cNvPr id="2" name="Title 1"/>
          <p:cNvSpPr>
            <a:spLocks noGrp="1"/>
          </p:cNvSpPr>
          <p:nvPr>
            <p:ph type="title"/>
          </p:nvPr>
        </p:nvSpPr>
        <p:spPr>
          <a:xfrm>
            <a:off x="1257300" y="983456"/>
            <a:ext cx="7735128" cy="698388"/>
          </a:xfrm>
        </p:spPr>
        <p:txBody>
          <a:bodyPr/>
          <a:lstStyle/>
          <a:p>
            <a:r>
              <a:rPr lang="es-AR" dirty="0" smtClean="0"/>
              <a:t>Visualice y  recupere datos del agua del DO-1</a:t>
            </a:r>
            <a:endParaRPr lang="es-AR" dirty="0"/>
          </a:p>
        </p:txBody>
      </p:sp>
      <p:sp>
        <p:nvSpPr>
          <p:cNvPr id="3" name="Content Placeholder 2"/>
          <p:cNvSpPr>
            <a:spLocks noGrp="1"/>
          </p:cNvSpPr>
          <p:nvPr>
            <p:ph sz="half" idx="1"/>
          </p:nvPr>
        </p:nvSpPr>
        <p:spPr>
          <a:xfrm>
            <a:off x="1257300" y="1909180"/>
            <a:ext cx="7886700" cy="2360741"/>
          </a:xfrm>
        </p:spPr>
        <p:txBody>
          <a:bodyPr/>
          <a:lstStyle/>
          <a:p>
            <a:r>
              <a:rPr lang="es-AR" dirty="0" smtClean="0"/>
              <a:t>Seleccione la fecha para la que necesita los datos del OD, añada la capa y podrá ver dónde están disponibles los datos</a:t>
            </a:r>
          </a:p>
          <a:p>
            <a:r>
              <a:rPr lang="es-AR" dirty="0" smtClean="0"/>
              <a:t/>
            </a:r>
            <a:br>
              <a:rPr lang="es-AR" dirty="0" smtClean="0"/>
            </a:br>
            <a:endParaRPr lang="es-AR" dirty="0" smtClean="0"/>
          </a:p>
          <a:p>
            <a:endParaRPr lang="es-AR" dirty="0" smtClean="0"/>
          </a:p>
          <a:p>
            <a:endParaRPr lang="es-AR" dirty="0"/>
          </a:p>
        </p:txBody>
      </p:sp>
      <p:pic>
        <p:nvPicPr>
          <p:cNvPr id="12" name="Imagen 11"/>
          <p:cNvPicPr>
            <a:picLocks noChangeAspect="1"/>
          </p:cNvPicPr>
          <p:nvPr/>
        </p:nvPicPr>
        <p:blipFill>
          <a:blip r:embed="rId3"/>
          <a:stretch>
            <a:fillRect/>
          </a:stretch>
        </p:blipFill>
        <p:spPr>
          <a:xfrm>
            <a:off x="1216568" y="2758733"/>
            <a:ext cx="7968163" cy="3962743"/>
          </a:xfrm>
          <a:prstGeom prst="rect">
            <a:avLst/>
          </a:prstGeom>
        </p:spPr>
      </p:pic>
      <p:sp>
        <p:nvSpPr>
          <p:cNvPr id="15" name="Rectángulo redondeado 14"/>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6" name="CuadroTexto 15"/>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45453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60</a:t>
            </a:fld>
            <a:endParaRPr lang="en-US" dirty="0"/>
          </a:p>
        </p:txBody>
      </p:sp>
      <p:sp>
        <p:nvSpPr>
          <p:cNvPr id="2" name="Title 1"/>
          <p:cNvSpPr>
            <a:spLocks noGrp="1"/>
          </p:cNvSpPr>
          <p:nvPr>
            <p:ph type="title"/>
          </p:nvPr>
        </p:nvSpPr>
        <p:spPr>
          <a:xfrm>
            <a:off x="1257300" y="983456"/>
            <a:ext cx="7735128" cy="698388"/>
          </a:xfrm>
        </p:spPr>
        <p:txBody>
          <a:bodyPr/>
          <a:lstStyle/>
          <a:p>
            <a:r>
              <a:rPr lang="es-AR" dirty="0" smtClean="0"/>
              <a:t>Visualice y  recupere datos del agua del DO-3</a:t>
            </a:r>
            <a:endParaRPr lang="es-AR" dirty="0"/>
          </a:p>
        </p:txBody>
      </p:sp>
      <p:sp>
        <p:nvSpPr>
          <p:cNvPr id="3" name="Content Placeholder 2"/>
          <p:cNvSpPr>
            <a:spLocks noGrp="1"/>
          </p:cNvSpPr>
          <p:nvPr>
            <p:ph sz="half" idx="1"/>
          </p:nvPr>
        </p:nvSpPr>
        <p:spPr>
          <a:xfrm>
            <a:off x="1257300" y="1909180"/>
            <a:ext cx="7886700" cy="2360741"/>
          </a:xfrm>
        </p:spPr>
        <p:txBody>
          <a:bodyPr/>
          <a:lstStyle/>
          <a:p>
            <a:r>
              <a:rPr lang="es-AR" dirty="0" smtClean="0"/>
              <a:t>Seleccione el sitio de muestreo para el que necesita datos de OD, y se abrirá un cuadro con el resumen de datos para ese sitio. </a:t>
            </a:r>
            <a:br>
              <a:rPr lang="es-AR" dirty="0" smtClean="0"/>
            </a:br>
            <a:endParaRPr lang="es-AR" dirty="0" smtClean="0"/>
          </a:p>
          <a:p>
            <a:endParaRPr lang="es-AR" dirty="0" smtClean="0"/>
          </a:p>
          <a:p>
            <a:endParaRPr lang="es-AR" dirty="0"/>
          </a:p>
        </p:txBody>
      </p:sp>
      <p:pic>
        <p:nvPicPr>
          <p:cNvPr id="12" name="Imagen 11"/>
          <p:cNvPicPr>
            <a:picLocks noChangeAspect="1"/>
          </p:cNvPicPr>
          <p:nvPr/>
        </p:nvPicPr>
        <p:blipFill>
          <a:blip r:embed="rId3"/>
          <a:stretch>
            <a:fillRect/>
          </a:stretch>
        </p:blipFill>
        <p:spPr>
          <a:xfrm>
            <a:off x="1547861" y="2686241"/>
            <a:ext cx="7523116" cy="3670110"/>
          </a:xfrm>
          <a:prstGeom prst="rect">
            <a:avLst/>
          </a:prstGeom>
        </p:spPr>
      </p:pic>
      <p:sp>
        <p:nvSpPr>
          <p:cNvPr id="13" name="Rectángulo redondeado 12"/>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Entender los datos</a:t>
            </a:r>
            <a:endParaRPr lang="es-AR" sz="1100" dirty="0">
              <a:solidFill>
                <a:schemeClr val="bg1"/>
              </a:solidFill>
            </a:endParaRPr>
          </a:p>
        </p:txBody>
      </p:sp>
      <p:sp>
        <p:nvSpPr>
          <p:cNvPr id="14" name="CuadroTexto 13"/>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0B037B"/>
              </a:solidFill>
            </a:endParaRPr>
          </a:p>
          <a:p>
            <a:r>
              <a:rPr lang="es-AR" sz="1200" b="1" dirty="0">
                <a:solidFill>
                  <a:srgbClr val="0B037B"/>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786300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61</a:t>
            </a:fld>
            <a:endParaRPr lang="en-US" dirty="0"/>
          </a:p>
        </p:txBody>
      </p:sp>
      <p:sp>
        <p:nvSpPr>
          <p:cNvPr id="2" name="Title 1"/>
          <p:cNvSpPr>
            <a:spLocks noGrp="1"/>
          </p:cNvSpPr>
          <p:nvPr>
            <p:ph type="title"/>
          </p:nvPr>
        </p:nvSpPr>
        <p:spPr>
          <a:xfrm>
            <a:off x="1400730" y="958933"/>
            <a:ext cx="7604387" cy="935181"/>
          </a:xfrm>
        </p:spPr>
        <p:txBody>
          <a:bodyPr>
            <a:normAutofit/>
          </a:bodyPr>
          <a:lstStyle/>
          <a:p>
            <a:r>
              <a:rPr lang="es-AR" sz="2400" dirty="0" smtClean="0"/>
              <a:t>Preguntas de repaso que le ayudarán a prepararse para realizar el Protocolo de Oxígeno Disuelto de la Hidrósfera</a:t>
            </a:r>
            <a:endParaRPr lang="es-AR" sz="2400" dirty="0"/>
          </a:p>
        </p:txBody>
      </p:sp>
      <p:sp>
        <p:nvSpPr>
          <p:cNvPr id="3" name="Content Placeholder 2"/>
          <p:cNvSpPr>
            <a:spLocks noGrp="1"/>
          </p:cNvSpPr>
          <p:nvPr>
            <p:ph sz="half" idx="1"/>
          </p:nvPr>
        </p:nvSpPr>
        <p:spPr>
          <a:xfrm>
            <a:off x="1376516" y="1966796"/>
            <a:ext cx="7293955" cy="4630412"/>
          </a:xfrm>
        </p:spPr>
        <p:txBody>
          <a:bodyPr>
            <a:normAutofit fontScale="92500" lnSpcReduction="10000"/>
          </a:bodyPr>
          <a:lstStyle/>
          <a:p>
            <a:r>
              <a:rPr lang="es-AR" b="1" dirty="0" smtClean="0"/>
              <a:t>1. ¿El Protocolo de Oxígeno Disuelto también mide el oxígeno en el agua (H2O)?</a:t>
            </a:r>
          </a:p>
          <a:p>
            <a:r>
              <a:rPr lang="es-AR" b="1" dirty="0" smtClean="0"/>
              <a:t>2. ¿Qué temperatura retiene más oxígeno disuelto: el agua caliente o el agua fría?</a:t>
            </a:r>
          </a:p>
          <a:p>
            <a:r>
              <a:rPr lang="es-AR" b="1" dirty="0" smtClean="0"/>
              <a:t>3. ¿Afecta la salinidad a la solubilidad del oxígeno?</a:t>
            </a:r>
          </a:p>
          <a:p>
            <a:r>
              <a:rPr lang="es-AR" b="1" dirty="0" smtClean="0"/>
              <a:t>4. ¿Cómo afecta la presión atmosférica a la solubilidad del oxígeno?</a:t>
            </a:r>
          </a:p>
          <a:p>
            <a:r>
              <a:rPr lang="es-AR" b="1" dirty="0" smtClean="0"/>
              <a:t>5. ¿Qué es la hipoxia?</a:t>
            </a:r>
          </a:p>
          <a:p>
            <a:r>
              <a:rPr lang="es-AR" b="1" dirty="0" smtClean="0"/>
              <a:t>6. ¿Cuántas ppm de oxígeno disuelto hay en el agua cuando el agua es </a:t>
            </a:r>
            <a:r>
              <a:rPr lang="es-AR" b="1" dirty="0" err="1" smtClean="0"/>
              <a:t>anóxica</a:t>
            </a:r>
            <a:r>
              <a:rPr lang="es-AR" b="1" dirty="0" smtClean="0"/>
              <a:t>?</a:t>
            </a:r>
          </a:p>
          <a:p>
            <a:r>
              <a:rPr lang="es-AR" b="1" dirty="0" smtClean="0"/>
              <a:t>7. ¿Por qué es necesario estabilizar la muestra de oxígeno disuelto inmediatamente después de su recogida? </a:t>
            </a:r>
          </a:p>
          <a:p>
            <a:r>
              <a:rPr lang="es-AR" b="1" dirty="0" smtClean="0"/>
              <a:t>8. ¿Cuáles son las precauciones de seguridad que debes tomar al realizar cualquiera de los Protocolos de Hidrología?</a:t>
            </a:r>
          </a:p>
          <a:p>
            <a:r>
              <a:rPr lang="es-AR" b="1" dirty="0" smtClean="0"/>
              <a:t>9. ¿Cuál es el rango de error aceptable de las tres muestras replicadas que tomas, en ppm? </a:t>
            </a:r>
          </a:p>
          <a:p>
            <a:r>
              <a:rPr lang="es-AR" b="1" dirty="0" smtClean="0"/>
              <a:t>10. ¿Qué paso debe realizar antes de iniciar el Protocolo de Oxígeno Disuelto</a:t>
            </a:r>
            <a:r>
              <a:rPr lang="es-AR" dirty="0" smtClean="0"/>
              <a:t>? </a:t>
            </a:r>
          </a:p>
          <a:p>
            <a:endParaRPr lang="es-AR" dirty="0"/>
          </a:p>
        </p:txBody>
      </p:sp>
      <p:pic>
        <p:nvPicPr>
          <p:cNvPr id="7" name="Content Placeholder 6" descr="watermark of student taking a probe reading of water sample in a bucket"/>
          <p:cNvPicPr>
            <a:picLocks noGrp="1" noChangeAspect="1"/>
          </p:cNvPicPr>
          <p:nvPr>
            <p:ph sz="half" idx="2"/>
          </p:nvPr>
        </p:nvPicPr>
        <p:blipFill>
          <a:blip r:embed="rId2">
            <a:alphaModFix amt="14000"/>
            <a:extLst>
              <a:ext uri="{28A0092B-C50C-407E-A947-70E740481C1C}">
                <a14:useLocalDpi xmlns:a14="http://schemas.microsoft.com/office/drawing/2010/main" val="0"/>
              </a:ext>
            </a:extLst>
          </a:blip>
          <a:stretch>
            <a:fillRect/>
          </a:stretch>
        </p:blipFill>
        <p:spPr>
          <a:xfrm>
            <a:off x="1183787" y="1396290"/>
            <a:ext cx="7960213" cy="5461710"/>
          </a:xfrm>
          <a:prstGeom prst="rect">
            <a:avLst/>
          </a:prstGeom>
        </p:spPr>
      </p:pic>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Auto evaluación</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0B037B"/>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1717857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atermark of student taking a probe reading of water sample in a bucket"/>
          <p:cNvPicPr>
            <a:picLocks noGrp="1" noChangeAspect="1"/>
          </p:cNvPicPr>
          <p:nvPr>
            <p:ph sz="half" idx="2"/>
          </p:nvPr>
        </p:nvPicPr>
        <p:blipFill>
          <a:blip r:embed="rId2">
            <a:alphaModFix amt="14000"/>
            <a:extLst>
              <a:ext uri="{28A0092B-C50C-407E-A947-70E740481C1C}">
                <a14:useLocalDpi xmlns:a14="http://schemas.microsoft.com/office/drawing/2010/main" val="0"/>
              </a:ext>
            </a:extLst>
          </a:blip>
          <a:stretch>
            <a:fillRect/>
          </a:stretch>
        </p:blipFill>
        <p:spPr>
          <a:xfrm>
            <a:off x="1190002" y="983455"/>
            <a:ext cx="7953997" cy="5874545"/>
          </a:xfrm>
          <a:prstGeom prst="rect">
            <a:avLst/>
          </a:prstGeom>
        </p:spPr>
      </p:pic>
      <p:sp>
        <p:nvSpPr>
          <p:cNvPr id="4" name="Slide Number Placeholder 3"/>
          <p:cNvSpPr>
            <a:spLocks noGrp="1"/>
          </p:cNvSpPr>
          <p:nvPr>
            <p:ph type="sldNum" sz="quarter" idx="12"/>
          </p:nvPr>
        </p:nvSpPr>
        <p:spPr/>
        <p:txBody>
          <a:bodyPr/>
          <a:lstStyle/>
          <a:p>
            <a:fld id="{9127880F-858B-9E41-870C-DA30FBF153BE}" type="slidenum">
              <a:rPr lang="en-US" smtClean="0"/>
              <a:t>62</a:t>
            </a:fld>
            <a:endParaRPr lang="en-US" dirty="0"/>
          </a:p>
        </p:txBody>
      </p:sp>
      <p:sp>
        <p:nvSpPr>
          <p:cNvPr id="2" name="Title 1"/>
          <p:cNvSpPr>
            <a:spLocks noGrp="1"/>
          </p:cNvSpPr>
          <p:nvPr>
            <p:ph type="title"/>
          </p:nvPr>
        </p:nvSpPr>
        <p:spPr/>
        <p:txBody>
          <a:bodyPr/>
          <a:lstStyle/>
          <a:p>
            <a:r>
              <a:rPr lang="es-AR" dirty="0" smtClean="0"/>
              <a:t>¡Ha terminado! </a:t>
            </a:r>
            <a:endParaRPr lang="es-AR" dirty="0"/>
          </a:p>
        </p:txBody>
      </p:sp>
      <p:sp>
        <p:nvSpPr>
          <p:cNvPr id="3" name="Content Placeholder 2"/>
          <p:cNvSpPr>
            <a:spLocks noGrp="1"/>
          </p:cNvSpPr>
          <p:nvPr>
            <p:ph sz="half" idx="1"/>
          </p:nvPr>
        </p:nvSpPr>
        <p:spPr>
          <a:xfrm>
            <a:off x="1307527" y="2129616"/>
            <a:ext cx="7483101" cy="4351338"/>
          </a:xfrm>
        </p:spPr>
        <p:txBody>
          <a:bodyPr>
            <a:normAutofit/>
          </a:bodyPr>
          <a:lstStyle/>
          <a:p>
            <a:r>
              <a:rPr lang="es-AR" sz="2400" b="1" dirty="0" smtClean="0">
                <a:solidFill>
                  <a:srgbClr val="000000"/>
                </a:solidFill>
              </a:rPr>
              <a:t>Ya ha completado el conjunto de diapositivas. Si está listo para hacer el examen, inicie sesión y haga la prueba correspondiente al </a:t>
            </a:r>
            <a:r>
              <a:rPr lang="es-AR" sz="2400" b="1" dirty="0" smtClean="0">
                <a:solidFill>
                  <a:srgbClr val="000072"/>
                </a:solidFill>
              </a:rPr>
              <a:t>Protocolo de Oxígeno Disuelto</a:t>
            </a:r>
            <a:r>
              <a:rPr lang="es-AR" sz="2400" b="1" dirty="0" smtClean="0">
                <a:solidFill>
                  <a:srgbClr val="055000"/>
                </a:solidFill>
              </a:rPr>
              <a:t>.</a:t>
            </a:r>
          </a:p>
          <a:p>
            <a:endParaRPr lang="es-AR" sz="2400" b="1" dirty="0" smtClean="0">
              <a:solidFill>
                <a:srgbClr val="000000"/>
              </a:solidFill>
            </a:endParaRPr>
          </a:p>
          <a:p>
            <a:r>
              <a:rPr lang="es-AR" sz="2400" dirty="0" smtClean="0">
                <a:solidFill>
                  <a:srgbClr val="000000"/>
                </a:solidFill>
              </a:rPr>
              <a:t>También puede repasar el conjunto de diapositivas, publicar preguntas en el tablero de discusión o consultar las preguntas frecuentes de la página siguiente. </a:t>
            </a:r>
          </a:p>
          <a:p>
            <a:endParaRPr lang="es-AR" sz="2400" dirty="0" smtClean="0">
              <a:solidFill>
                <a:srgbClr val="000000"/>
              </a:solidFill>
            </a:endParaRPr>
          </a:p>
          <a:p>
            <a:r>
              <a:rPr lang="es-AR" sz="2400" dirty="0" smtClean="0">
                <a:solidFill>
                  <a:srgbClr val="000000"/>
                </a:solidFill>
              </a:rPr>
              <a:t>Cuando apruebe el examen, estará listo para realizar las mediciones del</a:t>
            </a:r>
            <a:r>
              <a:rPr lang="es-AR" sz="2400" b="1" dirty="0" smtClean="0">
                <a:solidFill>
                  <a:srgbClr val="000072"/>
                </a:solidFill>
              </a:rPr>
              <a:t> Protocolo de Oxígeno Disuelto</a:t>
            </a:r>
            <a:r>
              <a:rPr lang="es-AR" sz="2400" b="1" dirty="0" smtClean="0">
                <a:solidFill>
                  <a:srgbClr val="055000"/>
                </a:solidFill>
              </a:rPr>
              <a:t>.</a:t>
            </a:r>
          </a:p>
          <a:p>
            <a:r>
              <a:rPr lang="es-AR" sz="2400" b="1" dirty="0" smtClean="0">
                <a:solidFill>
                  <a:srgbClr val="000072"/>
                </a:solidFill>
              </a:rPr>
              <a:t>   </a:t>
            </a:r>
            <a:endParaRPr lang="es-AR" sz="2400" b="1" dirty="0">
              <a:solidFill>
                <a:srgbClr val="000000"/>
              </a:solidFill>
            </a:endParaRPr>
          </a:p>
        </p:txBody>
      </p:sp>
      <p:sp>
        <p:nvSpPr>
          <p:cNvPr id="9" name="Rectángulo redondeado 8"/>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10" name="CuadroTexto 9"/>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781581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atermark of student taking a probe reading of water sample in a bucket"/>
          <p:cNvPicPr>
            <a:picLocks noGrp="1" noChangeAspect="1"/>
          </p:cNvPicPr>
          <p:nvPr>
            <p:ph sz="half" idx="2"/>
          </p:nvPr>
        </p:nvPicPr>
        <p:blipFill>
          <a:blip r:embed="rId2">
            <a:alphaModFix amt="14000"/>
            <a:extLst>
              <a:ext uri="{28A0092B-C50C-407E-A947-70E740481C1C}">
                <a14:useLocalDpi xmlns:a14="http://schemas.microsoft.com/office/drawing/2010/main" val="0"/>
              </a:ext>
            </a:extLst>
          </a:blip>
          <a:stretch>
            <a:fillRect/>
          </a:stretch>
        </p:blipFill>
        <p:spPr>
          <a:xfrm>
            <a:off x="1190002" y="1390126"/>
            <a:ext cx="7965792" cy="5461710"/>
          </a:xfrm>
          <a:prstGeom prst="rect">
            <a:avLst/>
          </a:prstGeom>
        </p:spPr>
      </p:pic>
      <p:sp>
        <p:nvSpPr>
          <p:cNvPr id="4" name="Slide Number Placeholder 3"/>
          <p:cNvSpPr>
            <a:spLocks noGrp="1"/>
          </p:cNvSpPr>
          <p:nvPr>
            <p:ph type="sldNum" sz="quarter" idx="12"/>
          </p:nvPr>
        </p:nvSpPr>
        <p:spPr/>
        <p:txBody>
          <a:bodyPr/>
          <a:lstStyle/>
          <a:p>
            <a:fld id="{9127880F-858B-9E41-870C-DA30FBF153BE}" type="slidenum">
              <a:rPr lang="en-US" smtClean="0"/>
              <a:t>63</a:t>
            </a:fld>
            <a:endParaRPr lang="en-US" dirty="0"/>
          </a:p>
        </p:txBody>
      </p:sp>
      <p:sp>
        <p:nvSpPr>
          <p:cNvPr id="2" name="Title 1"/>
          <p:cNvSpPr>
            <a:spLocks noGrp="1"/>
          </p:cNvSpPr>
          <p:nvPr>
            <p:ph type="title"/>
          </p:nvPr>
        </p:nvSpPr>
        <p:spPr>
          <a:xfrm>
            <a:off x="1190002" y="804053"/>
            <a:ext cx="7802425" cy="1325563"/>
          </a:xfrm>
        </p:spPr>
        <p:txBody>
          <a:bodyPr/>
          <a:lstStyle/>
          <a:p>
            <a:r>
              <a:rPr lang="es-AR" dirty="0" smtClean="0"/>
              <a:t>PF: Preguntas frecuentes-1</a:t>
            </a:r>
            <a:endParaRPr lang="es-AR" dirty="0"/>
          </a:p>
        </p:txBody>
      </p:sp>
      <p:sp>
        <p:nvSpPr>
          <p:cNvPr id="3" name="Content Placeholder 2"/>
          <p:cNvSpPr>
            <a:spLocks noGrp="1"/>
          </p:cNvSpPr>
          <p:nvPr>
            <p:ph sz="half" idx="1"/>
          </p:nvPr>
        </p:nvSpPr>
        <p:spPr>
          <a:xfrm>
            <a:off x="1105728" y="6721476"/>
            <a:ext cx="7603208" cy="4985982"/>
          </a:xfrm>
        </p:spPr>
        <p:txBody>
          <a:bodyPr>
            <a:normAutofit/>
          </a:bodyPr>
          <a:lstStyle/>
          <a:p>
            <a:r>
              <a:rPr lang="en-US" sz="1400" dirty="0"/>
              <a:t>. </a:t>
            </a:r>
          </a:p>
        </p:txBody>
      </p:sp>
      <p:sp>
        <p:nvSpPr>
          <p:cNvPr id="9" name="Rectangle 8">
            <a:extLst>
              <a:ext uri="{FF2B5EF4-FFF2-40B4-BE49-F238E27FC236}">
                <a16:creationId xmlns:a16="http://schemas.microsoft.com/office/drawing/2014/main" id="{D71D790F-CB27-884C-A0C7-BD25DB221DB4}"/>
              </a:ext>
            </a:extLst>
          </p:cNvPr>
          <p:cNvSpPr/>
          <p:nvPr/>
        </p:nvSpPr>
        <p:spPr>
          <a:xfrm>
            <a:off x="1105728" y="1955146"/>
            <a:ext cx="7886700" cy="4401205"/>
          </a:xfrm>
          <a:prstGeom prst="rect">
            <a:avLst/>
          </a:prstGeom>
        </p:spPr>
        <p:txBody>
          <a:bodyPr wrap="square">
            <a:spAutoFit/>
          </a:bodyPr>
          <a:lstStyle/>
          <a:p>
            <a:r>
              <a:rPr lang="en-UY" sz="1400" b="1" dirty="0">
                <a:solidFill>
                  <a:schemeClr val="accent5">
                    <a:lumMod val="75000"/>
                  </a:schemeClr>
                </a:solidFill>
              </a:rPr>
              <a:t>¿Por qué hay que hacer las mediciones a la misma hora del día?</a:t>
            </a:r>
          </a:p>
          <a:p>
            <a:r>
              <a:rPr lang="en-UY" sz="1400" dirty="0"/>
              <a:t>La cantidad de oxígeno disuelto puede cambiar durante el día cuando el agua empieza a calentarse. Al penetrar más luz en el agua, se produce más fotosíntesis. Esto también puede aumentar la cantidad de oxígeno disuelto. Por este motivo, es importante realizar las mediciones de Hidrósfera a la misma hora del día cada semana.</a:t>
            </a:r>
          </a:p>
          <a:p>
            <a:endParaRPr lang="en-UY" sz="1400" dirty="0"/>
          </a:p>
          <a:p>
            <a:r>
              <a:rPr lang="en-UY" sz="1400" b="1" dirty="0">
                <a:solidFill>
                  <a:schemeClr val="accent5">
                    <a:lumMod val="75000"/>
                  </a:schemeClr>
                </a:solidFill>
              </a:rPr>
              <a:t>¿Qué hace que mis niveles de oxígeno disuelto cambien a lo largo del año?</a:t>
            </a:r>
          </a:p>
          <a:p>
            <a:r>
              <a:rPr lang="en-UY" sz="1400" dirty="0"/>
              <a:t>Además de las diferencias estacionales de temperatura, los cambios estacionales en el caudal de su arroyo, los cambios en la transparencia o los cambios en la productividad (cantidad de crecimiento de plantas y animales en el agua) provocarán cambios en los niveles de oxígeno disuelto.</a:t>
            </a:r>
          </a:p>
          <a:p>
            <a:endParaRPr lang="en-UY" sz="1400" dirty="0"/>
          </a:p>
          <a:p>
            <a:r>
              <a:rPr lang="en-UY" sz="1400" b="1" dirty="0">
                <a:solidFill>
                  <a:schemeClr val="accent5">
                    <a:lumMod val="75000"/>
                  </a:schemeClr>
                </a:solidFill>
              </a:rPr>
              <a:t>¿Qué es la DO saturada?</a:t>
            </a:r>
          </a:p>
          <a:p>
            <a:r>
              <a:rPr lang="en-UY" sz="1400" dirty="0"/>
              <a:t>La DO saturada se refiere al máximo oxígeno que el agua puede retener a una temperatura, presión y salinidad determinadas. Al calibrar su sonda de OD, el punto de saturación del 100% es el oxígeno disuelto saturado. </a:t>
            </a:r>
          </a:p>
          <a:p>
            <a:endParaRPr lang="en-UY" sz="1400" dirty="0"/>
          </a:p>
          <a:p>
            <a:r>
              <a:rPr lang="en-UY" sz="1400" b="1" dirty="0">
                <a:solidFill>
                  <a:schemeClr val="accent5">
                    <a:lumMod val="75000"/>
                  </a:schemeClr>
                </a:solidFill>
              </a:rPr>
              <a:t>¿Por qué hay que medir la salinidad cada vez?</a:t>
            </a:r>
          </a:p>
          <a:p>
            <a:r>
              <a:rPr lang="en-UY" sz="1400" dirty="0"/>
              <a:t>En las zonas áridas y semiáridas, los niveles de salinidad o conductividad varían en función de si es una estación seca o lluviosa. En los estuarios, la salinidad puede variar según la hora de la marea o incluso en años secos o húmedos</a:t>
            </a:r>
          </a:p>
        </p:txBody>
      </p:sp>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35019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64</a:t>
            </a:fld>
            <a:endParaRPr lang="en-US" dirty="0"/>
          </a:p>
        </p:txBody>
      </p:sp>
      <p:sp>
        <p:nvSpPr>
          <p:cNvPr id="2" name="Title 1"/>
          <p:cNvSpPr>
            <a:spLocks noGrp="1"/>
          </p:cNvSpPr>
          <p:nvPr>
            <p:ph type="title"/>
          </p:nvPr>
        </p:nvSpPr>
        <p:spPr>
          <a:xfrm>
            <a:off x="1307526" y="804053"/>
            <a:ext cx="7684901" cy="1325563"/>
          </a:xfrm>
        </p:spPr>
        <p:txBody>
          <a:bodyPr/>
          <a:lstStyle/>
          <a:p>
            <a:r>
              <a:rPr lang="es-AR" dirty="0" smtClean="0"/>
              <a:t>PF: Preguntas frecuentes-2</a:t>
            </a:r>
            <a:endParaRPr lang="es-AR" dirty="0"/>
          </a:p>
        </p:txBody>
      </p:sp>
      <p:sp>
        <p:nvSpPr>
          <p:cNvPr id="3" name="Content Placeholder 2"/>
          <p:cNvSpPr>
            <a:spLocks noGrp="1"/>
          </p:cNvSpPr>
          <p:nvPr>
            <p:ph sz="half" idx="1"/>
          </p:nvPr>
        </p:nvSpPr>
        <p:spPr>
          <a:xfrm>
            <a:off x="1307527" y="1951476"/>
            <a:ext cx="2909415" cy="4351338"/>
          </a:xfrm>
        </p:spPr>
        <p:txBody>
          <a:bodyPr>
            <a:normAutofit/>
          </a:bodyPr>
          <a:lstStyle/>
          <a:p>
            <a:r>
              <a:rPr lang="es-AR" sz="1600" b="1" dirty="0" smtClean="0">
                <a:solidFill>
                  <a:srgbClr val="000090"/>
                </a:solidFill>
              </a:rPr>
              <a:t>¿Por qué la concentración de sal afecta a la saturación de oxígeno?</a:t>
            </a:r>
          </a:p>
          <a:p>
            <a:r>
              <a:rPr lang="es-AR" sz="1600" dirty="0" smtClean="0"/>
              <a:t>A medida que aumenta el contenido de sal en el agua, se pueden disolver menos moléculas de oxígeno. Por lo tanto, a medida que la salinidad aumenta, la DO saturada disminuye en una muestra de agua bajo la misma temperatura y presión</a:t>
            </a:r>
            <a:r>
              <a:rPr lang="es-AR" sz="1600" b="1" dirty="0" smtClean="0">
                <a:solidFill>
                  <a:srgbClr val="000090"/>
                </a:solidFill>
              </a:rPr>
              <a:t>.</a:t>
            </a:r>
            <a:endParaRPr lang="es-AR" sz="1600" b="1" dirty="0">
              <a:solidFill>
                <a:srgbClr val="000090"/>
              </a:solidFill>
            </a:endParaRPr>
          </a:p>
        </p:txBody>
      </p:sp>
      <p:pic>
        <p:nvPicPr>
          <p:cNvPr id="8" name="Content Placeholder 7" descr="Screenshot of table, Soluability of Oxygen in Salt Water at Sea Level, (1013.25 mB, with temperature and salinity. As temperature increases, soluability decreases. As salinity increases, soluabilty decreses. "/>
          <p:cNvPicPr>
            <a:picLocks noGrp="1" noChangeAspect="1"/>
          </p:cNvPicPr>
          <p:nvPr>
            <p:ph sz="half" idx="2"/>
          </p:nvPr>
        </p:nvPicPr>
        <p:blipFill>
          <a:blip r:embed="rId2">
            <a:extLst>
              <a:ext uri="{28A0092B-C50C-407E-A947-70E740481C1C}">
                <a14:useLocalDpi xmlns:a14="http://schemas.microsoft.com/office/drawing/2010/main" val="0"/>
              </a:ext>
            </a:extLst>
          </a:blip>
          <a:srcRect b="33199"/>
          <a:stretch>
            <a:fillRect/>
          </a:stretch>
        </p:blipFill>
        <p:spPr>
          <a:xfrm>
            <a:off x="4363670" y="1951476"/>
            <a:ext cx="4258015" cy="3627026"/>
          </a:xfrm>
          <a:prstGeom prst="rect">
            <a:avLst/>
          </a:prstGeom>
        </p:spPr>
      </p:pic>
      <p:sp>
        <p:nvSpPr>
          <p:cNvPr id="10" name="Rectángulo redondeado 9"/>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1161578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65</a:t>
            </a:fld>
            <a:endParaRPr lang="en-US" dirty="0"/>
          </a:p>
        </p:txBody>
      </p:sp>
      <p:sp>
        <p:nvSpPr>
          <p:cNvPr id="2" name="Title 1"/>
          <p:cNvSpPr>
            <a:spLocks noGrp="1"/>
          </p:cNvSpPr>
          <p:nvPr>
            <p:ph type="title"/>
          </p:nvPr>
        </p:nvSpPr>
        <p:spPr>
          <a:xfrm>
            <a:off x="1209049" y="538581"/>
            <a:ext cx="7886700" cy="1325563"/>
          </a:xfrm>
        </p:spPr>
        <p:txBody>
          <a:bodyPr/>
          <a:lstStyle/>
          <a:p>
            <a:r>
              <a:rPr lang="es-AR" dirty="0" smtClean="0"/>
              <a:t>PF: Preguntas frecuentes-3</a:t>
            </a:r>
            <a:endParaRPr lang="es-AR" dirty="0"/>
          </a:p>
        </p:txBody>
      </p:sp>
      <p:sp>
        <p:nvSpPr>
          <p:cNvPr id="3" name="Content Placeholder 2"/>
          <p:cNvSpPr>
            <a:spLocks noGrp="1"/>
          </p:cNvSpPr>
          <p:nvPr>
            <p:ph sz="half" idx="1"/>
          </p:nvPr>
        </p:nvSpPr>
        <p:spPr>
          <a:xfrm>
            <a:off x="1209049" y="1482400"/>
            <a:ext cx="7558887" cy="4351338"/>
          </a:xfrm>
        </p:spPr>
        <p:txBody>
          <a:bodyPr>
            <a:noAutofit/>
          </a:bodyPr>
          <a:lstStyle/>
          <a:p>
            <a:r>
              <a:rPr lang="es-AR" b="1" dirty="0" smtClean="0">
                <a:solidFill>
                  <a:schemeClr val="accent5">
                    <a:lumMod val="75000"/>
                  </a:schemeClr>
                </a:solidFill>
              </a:rPr>
              <a:t>¿Por qué la cantidad de oxígeno disuelto que he medido no coincide con la cantidad que he calculado?  </a:t>
            </a:r>
          </a:p>
          <a:p>
            <a:pPr marL="285750" indent="-285750" algn="just">
              <a:buFont typeface="Arial" charset="0"/>
              <a:buChar char="•"/>
            </a:pPr>
            <a:r>
              <a:rPr lang="es-AR" sz="1400" dirty="0" smtClean="0"/>
              <a:t>Hay dos razones por las que estas cifras pueden no coincidir. En primer lugar, es posible que no haya seguido exactamente las instrucciones de su kit o que haya cometido pequeños errores en el procedimiento utilizado. Aquí tienes algunos consejos para solucionar el problema:</a:t>
            </a:r>
          </a:p>
          <a:p>
            <a:pPr marL="285750" indent="-285750" algn="just">
              <a:buFont typeface="Arial" charset="0"/>
              <a:buChar char="•"/>
            </a:pPr>
            <a:r>
              <a:rPr lang="es-AR" sz="1400" dirty="0" smtClean="0"/>
              <a:t>Asegúrese de que no haya burbujas de aire en el frasco de la muestra o en el valorador (en el caso de los kits que utilizan un valorador). Para comprobar si hay burbujas de aire en el frasco de muestra, póngalo boca abajo mientras esté tapado y busque burbujas. </a:t>
            </a:r>
          </a:p>
          <a:p>
            <a:pPr marL="285750" indent="-285750" algn="just">
              <a:buFont typeface="Arial" charset="0"/>
              <a:buChar char="•"/>
            </a:pPr>
            <a:r>
              <a:rPr lang="es-AR" sz="1400" dirty="0" smtClean="0"/>
              <a:t>Mida con precisión. Si está añadiendo gotas de una botella, sostenga la botella verticalmente para que todas las gotas sean del mismo tamaño.</a:t>
            </a:r>
          </a:p>
          <a:p>
            <a:pPr marL="285750" indent="-285750" algn="just">
              <a:buFont typeface="Arial" charset="0"/>
              <a:buChar char="•"/>
            </a:pPr>
            <a:r>
              <a:rPr lang="es-AR" sz="1400" dirty="0" smtClean="0"/>
              <a:t>Deje que todo el precipitado se asiente. Si agita demasiado la botella antes de que el precipitado se asiente, pueden pasar 10 minutos o más hasta que se asiente.</a:t>
            </a:r>
          </a:p>
          <a:p>
            <a:pPr marL="285750" indent="-285750" algn="just">
              <a:buFont typeface="Arial" charset="0"/>
              <a:buChar char="•"/>
            </a:pPr>
            <a:r>
              <a:rPr lang="es-AR" sz="1400" dirty="0" smtClean="0"/>
              <a:t>Registre con precisión. Si su kit le pide que cuente las gotas, haga que dos personas las cuenten para asegurar la precisión. Si su kit le pide que lea un titulador, asegúrese de leer las instrucciones para leer con precisión el titulador que viene con su kit.</a:t>
            </a:r>
          </a:p>
          <a:p>
            <a:pPr marL="285750" indent="-285750" algn="just">
              <a:buFont typeface="Arial" charset="0"/>
              <a:buChar char="•"/>
            </a:pPr>
            <a:r>
              <a:rPr lang="es-AR" sz="1400" dirty="0" smtClean="0"/>
              <a:t>Si está realizando la prueba en aguas saladas, asegúrese de consultar la tabla HY-DO-3 para determinar la cantidad máxima de oxígeno que pueden contener las aguas con su salinidad. Cuando están completamente saturadas, las aguas saladas pueden retener menos oxígeno que las aguas dulces.</a:t>
            </a:r>
          </a:p>
          <a:p>
            <a:pPr marL="285750" indent="-285750" algn="just">
              <a:buFont typeface="Arial" charset="0"/>
              <a:buChar char="•"/>
            </a:pPr>
            <a:r>
              <a:rPr lang="es-AR" sz="1400" dirty="0" smtClean="0"/>
              <a:t>Otra razón por la que su valor medido puede no ser el mismo que su valor calculado es que puede haber algún problema con los productos químicos de su kit. En este caso, tendrá que conseguir nuevos productos químicos.</a:t>
            </a:r>
          </a:p>
          <a:p>
            <a:pPr marL="285750" indent="-285750" algn="just">
              <a:buFont typeface="Arial" charset="0"/>
              <a:buChar char="•"/>
            </a:pPr>
            <a:endParaRPr lang="es-AR" sz="1400" dirty="0"/>
          </a:p>
        </p:txBody>
      </p:sp>
      <p:sp>
        <p:nvSpPr>
          <p:cNvPr id="7" name="Rectángulo redondeado 6"/>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8" name="CuadroTexto 7"/>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232137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66</a:t>
            </a:fld>
            <a:endParaRPr lang="en-US" dirty="0"/>
          </a:p>
        </p:txBody>
      </p:sp>
      <p:sp>
        <p:nvSpPr>
          <p:cNvPr id="2" name="Title 1"/>
          <p:cNvSpPr>
            <a:spLocks noGrp="1"/>
          </p:cNvSpPr>
          <p:nvPr>
            <p:ph type="title"/>
          </p:nvPr>
        </p:nvSpPr>
        <p:spPr>
          <a:xfrm>
            <a:off x="1347018" y="1068562"/>
            <a:ext cx="7645409" cy="814500"/>
          </a:xfrm>
        </p:spPr>
        <p:txBody>
          <a:bodyPr/>
          <a:lstStyle/>
          <a:p>
            <a:r>
              <a:rPr lang="es-AR" dirty="0" smtClean="0"/>
              <a:t>Preguntas para las investigaciones</a:t>
            </a:r>
            <a:endParaRPr lang="es-AR" dirty="0"/>
          </a:p>
        </p:txBody>
      </p:sp>
      <p:sp>
        <p:nvSpPr>
          <p:cNvPr id="3" name="Content Placeholder 2"/>
          <p:cNvSpPr>
            <a:spLocks noGrp="1"/>
          </p:cNvSpPr>
          <p:nvPr>
            <p:ph sz="half" idx="1"/>
          </p:nvPr>
        </p:nvSpPr>
        <p:spPr>
          <a:xfrm>
            <a:off x="1347019" y="2009524"/>
            <a:ext cx="7317596" cy="4351338"/>
          </a:xfrm>
        </p:spPr>
        <p:txBody>
          <a:bodyPr>
            <a:noAutofit/>
          </a:bodyPr>
          <a:lstStyle/>
          <a:p>
            <a:pPr marL="285750" indent="-285750">
              <a:buFont typeface="Arial"/>
              <a:buChar char="•"/>
            </a:pPr>
            <a:r>
              <a:rPr lang="es-AR" dirty="0" smtClean="0"/>
              <a:t>¿Cómo un cambio en la cantidad de oxígeno disuelto afectaría a lo que vive en una masa de agua?</a:t>
            </a:r>
          </a:p>
          <a:p>
            <a:pPr marL="285750" indent="-285750">
              <a:buFont typeface="Arial"/>
              <a:buChar char="•"/>
            </a:pPr>
            <a:endParaRPr lang="es-AR" dirty="0" smtClean="0"/>
          </a:p>
          <a:p>
            <a:pPr marL="285750" indent="-285750">
              <a:buFont typeface="Arial"/>
              <a:buChar char="•"/>
            </a:pPr>
            <a:r>
              <a:rPr lang="es-AR" dirty="0" smtClean="0"/>
              <a:t>¿Cómo podría afectar el calentamiento o el enfriamiento de la atmósfera a la cantidad de oxígeno disuelto en su agua?</a:t>
            </a:r>
          </a:p>
          <a:p>
            <a:pPr marL="285750" indent="-285750">
              <a:buFont typeface="Arial"/>
              <a:buChar char="•"/>
            </a:pPr>
            <a:endParaRPr lang="es-AR" dirty="0" smtClean="0"/>
          </a:p>
          <a:p>
            <a:pPr marL="285750" indent="-285750">
              <a:buFont typeface="Arial"/>
              <a:buChar char="•"/>
            </a:pPr>
            <a:r>
              <a:rPr lang="es-AR" dirty="0" smtClean="0"/>
              <a:t>¿Cómo podrían afectar los cambios en la cobertura del suelo alrededor de su sitio de agua a la cantidad de oxígeno disuelto en su agua?</a:t>
            </a:r>
          </a:p>
          <a:p>
            <a:pPr marL="285750" indent="-285750">
              <a:buFont typeface="Arial"/>
              <a:buChar char="•"/>
            </a:pPr>
            <a:endParaRPr lang="es-AR" dirty="0"/>
          </a:p>
        </p:txBody>
      </p:sp>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9" name="CuadroTexto 8"/>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1314746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67</a:t>
            </a:fld>
            <a:endParaRPr lang="en-US" dirty="0"/>
          </a:p>
        </p:txBody>
      </p:sp>
      <p:sp>
        <p:nvSpPr>
          <p:cNvPr id="2" name="Title 1"/>
          <p:cNvSpPr>
            <a:spLocks noGrp="1"/>
          </p:cNvSpPr>
          <p:nvPr>
            <p:ph type="title"/>
          </p:nvPr>
        </p:nvSpPr>
        <p:spPr>
          <a:xfrm>
            <a:off x="1160797" y="934065"/>
            <a:ext cx="7886700" cy="637184"/>
          </a:xfrm>
        </p:spPr>
        <p:txBody>
          <a:bodyPr>
            <a:normAutofit/>
          </a:bodyPr>
          <a:lstStyle/>
          <a:p>
            <a:r>
              <a:rPr lang="es-AR" sz="2000" dirty="0" smtClean="0"/>
              <a:t>¡Queremos su opinión!</a:t>
            </a:r>
            <a:endParaRPr lang="es-AR" sz="2000" dirty="0"/>
          </a:p>
        </p:txBody>
      </p:sp>
      <p:sp>
        <p:nvSpPr>
          <p:cNvPr id="3" name="Content Placeholder 2"/>
          <p:cNvSpPr>
            <a:spLocks noGrp="1"/>
          </p:cNvSpPr>
          <p:nvPr>
            <p:ph sz="half" idx="1"/>
          </p:nvPr>
        </p:nvSpPr>
        <p:spPr>
          <a:xfrm>
            <a:off x="1160798" y="1571249"/>
            <a:ext cx="7646386" cy="5129460"/>
          </a:xfrm>
        </p:spPr>
        <p:txBody>
          <a:bodyPr>
            <a:normAutofit fontScale="47500" lnSpcReduction="20000"/>
          </a:bodyPr>
          <a:lstStyle/>
          <a:p>
            <a:pPr>
              <a:lnSpc>
                <a:spcPct val="120000"/>
              </a:lnSpc>
            </a:pPr>
            <a:r>
              <a:rPr lang="es-AR" sz="2900" dirty="0" smtClean="0"/>
              <a:t>Por favor envíenos </a:t>
            </a:r>
            <a:r>
              <a:rPr lang="es-ES" sz="2900" dirty="0" smtClean="0"/>
              <a:t>sus </a:t>
            </a:r>
            <a:r>
              <a:rPr lang="es-ES" sz="2900" dirty="0"/>
              <a:t>comentarios sobre este módulo. ¡Este es un proyecto comunitario y agradecemos sus comentarios, sugerencias y ediciones</a:t>
            </a:r>
            <a:r>
              <a:rPr lang="es-ES" sz="2900" dirty="0" smtClean="0"/>
              <a:t>!</a:t>
            </a:r>
            <a:r>
              <a:rPr lang="en-US" sz="2900" dirty="0" smtClean="0"/>
              <a:t> </a:t>
            </a:r>
            <a:r>
              <a:rPr lang="es-AR" sz="2900" dirty="0" smtClean="0"/>
              <a:t>Comente aquí: </a:t>
            </a:r>
            <a:r>
              <a:rPr lang="es-AR" sz="2900" u="sng" dirty="0" err="1" smtClean="0">
                <a:solidFill>
                  <a:srgbClr val="0563C1"/>
                </a:solidFill>
                <a:hlinkClick r:id="rId2"/>
              </a:rPr>
              <a:t>eTraining</a:t>
            </a:r>
            <a:r>
              <a:rPr lang="es-AR" sz="2900" u="sng" dirty="0" smtClean="0">
                <a:solidFill>
                  <a:srgbClr val="0563C1"/>
                </a:solidFill>
                <a:hlinkClick r:id="rId2"/>
              </a:rPr>
              <a:t> </a:t>
            </a:r>
            <a:r>
              <a:rPr lang="es-AR" sz="2900" u="sng" dirty="0" err="1" smtClean="0">
                <a:solidFill>
                  <a:srgbClr val="0563C1"/>
                </a:solidFill>
                <a:hlinkClick r:id="rId2"/>
              </a:rPr>
              <a:t>Feedback</a:t>
            </a:r>
            <a:r>
              <a:rPr lang="es-AR" sz="2900" u="sng" dirty="0" smtClean="0">
                <a:solidFill>
                  <a:srgbClr val="0563C1"/>
                </a:solidFill>
              </a:rPr>
              <a:t/>
            </a:r>
            <a:br>
              <a:rPr lang="es-AR" sz="2900" u="sng" dirty="0" smtClean="0">
                <a:solidFill>
                  <a:srgbClr val="0563C1"/>
                </a:solidFill>
              </a:rPr>
            </a:br>
            <a:r>
              <a:rPr lang="es-AR" sz="2900" dirty="0" smtClean="0"/>
              <a:t>¿Preguntas acerca del contenido de este módulo? Contacte a GLOBE: </a:t>
            </a:r>
            <a:r>
              <a:rPr lang="es-AR" sz="2900" u="sng" dirty="0" smtClean="0">
                <a:solidFill>
                  <a:srgbClr val="0563C1"/>
                </a:solidFill>
                <a:hlinkClick r:id="rId3"/>
              </a:rPr>
              <a:t>help@globe.gov</a:t>
            </a:r>
            <a:endParaRPr lang="es-AR" sz="2900" b="1" dirty="0" smtClean="0"/>
          </a:p>
          <a:p>
            <a:endParaRPr lang="es-AR" sz="2500" b="1" dirty="0" smtClean="0">
              <a:solidFill>
                <a:srgbClr val="002060"/>
              </a:solidFill>
            </a:endParaRPr>
          </a:p>
          <a:p>
            <a:r>
              <a:rPr lang="es-AR" sz="3400" b="1" dirty="0" smtClean="0">
                <a:solidFill>
                  <a:srgbClr val="002060"/>
                </a:solidFill>
              </a:rPr>
              <a:t>Créditos</a:t>
            </a:r>
          </a:p>
          <a:p>
            <a:r>
              <a:rPr lang="es-AR" sz="2900" b="1" dirty="0" smtClean="0"/>
              <a:t>Diapositivas:  </a:t>
            </a:r>
          </a:p>
          <a:p>
            <a:r>
              <a:rPr lang="es-AR" sz="2900" dirty="0" err="1" smtClean="0"/>
              <a:t>Russanne</a:t>
            </a:r>
            <a:r>
              <a:rPr lang="es-AR" sz="2900" dirty="0" smtClean="0"/>
              <a:t> </a:t>
            </a:r>
            <a:r>
              <a:rPr lang="es-AR" sz="2900" dirty="0" err="1" smtClean="0"/>
              <a:t>Low</a:t>
            </a:r>
            <a:r>
              <a:rPr lang="es-AR" sz="2900" dirty="0" smtClean="0"/>
              <a:t>, </a:t>
            </a:r>
            <a:r>
              <a:rPr lang="es-AR" sz="2900" dirty="0" err="1" smtClean="0"/>
              <a:t>Ph.D</a:t>
            </a:r>
            <a:r>
              <a:rPr lang="es-AR" sz="2900" dirty="0" smtClean="0"/>
              <a:t>., </a:t>
            </a:r>
            <a:r>
              <a:rPr lang="es-AR" sz="2900" dirty="0" err="1" smtClean="0"/>
              <a:t>University</a:t>
            </a:r>
            <a:r>
              <a:rPr lang="es-AR" sz="2900" dirty="0" smtClean="0"/>
              <a:t> of Nebraska-Lincoln </a:t>
            </a:r>
          </a:p>
          <a:p>
            <a:r>
              <a:rPr lang="es-AR" sz="2900" dirty="0" smtClean="0"/>
              <a:t>Rebecca </a:t>
            </a:r>
            <a:r>
              <a:rPr lang="es-AR" sz="2900" dirty="0" err="1" smtClean="0"/>
              <a:t>Boger</a:t>
            </a:r>
            <a:r>
              <a:rPr lang="es-AR" sz="2900" dirty="0" smtClean="0"/>
              <a:t>, </a:t>
            </a:r>
            <a:r>
              <a:rPr lang="es-AR" sz="2900" dirty="0" err="1" smtClean="0"/>
              <a:t>Ph.D</a:t>
            </a:r>
            <a:r>
              <a:rPr lang="es-AR" sz="2900" dirty="0" smtClean="0"/>
              <a:t>., Brooklyn </a:t>
            </a:r>
            <a:r>
              <a:rPr lang="es-AR" sz="2900" dirty="0" err="1" smtClean="0"/>
              <a:t>College</a:t>
            </a:r>
            <a:endParaRPr lang="es-AR" sz="2900" dirty="0" smtClean="0"/>
          </a:p>
          <a:p>
            <a:r>
              <a:rPr lang="es-AR" sz="2900" b="1" dirty="0" smtClean="0"/>
              <a:t>Créditos de fotos: </a:t>
            </a:r>
            <a:r>
              <a:rPr lang="es-AR" sz="2900" dirty="0" err="1" smtClean="0"/>
              <a:t>Russanne</a:t>
            </a:r>
            <a:r>
              <a:rPr lang="es-AR" sz="2900" dirty="0" smtClean="0"/>
              <a:t> </a:t>
            </a:r>
            <a:r>
              <a:rPr lang="es-AR" sz="2900" dirty="0" err="1" smtClean="0"/>
              <a:t>Low</a:t>
            </a:r>
            <a:endParaRPr lang="es-AR" sz="2900" dirty="0" smtClean="0"/>
          </a:p>
          <a:p>
            <a:r>
              <a:rPr lang="es-AR" sz="2900" b="1" dirty="0" smtClean="0"/>
              <a:t>Arte gráfico:  </a:t>
            </a:r>
            <a:r>
              <a:rPr lang="es-AR" sz="2900" dirty="0" err="1" smtClean="0"/>
              <a:t>Jenn</a:t>
            </a:r>
            <a:r>
              <a:rPr lang="es-AR" sz="2900" dirty="0" smtClean="0"/>
              <a:t> </a:t>
            </a:r>
            <a:r>
              <a:rPr lang="es-AR" sz="2900" dirty="0" err="1" smtClean="0"/>
              <a:t>Glaser</a:t>
            </a:r>
            <a:r>
              <a:rPr lang="es-AR" sz="2900" dirty="0" smtClean="0"/>
              <a:t>, </a:t>
            </a:r>
            <a:r>
              <a:rPr lang="es-AR" sz="2900" dirty="0" err="1" smtClean="0"/>
              <a:t>ScribeArts</a:t>
            </a:r>
            <a:endParaRPr lang="es-AR" sz="2900" dirty="0" smtClean="0"/>
          </a:p>
          <a:p>
            <a:r>
              <a:rPr lang="es-AR" sz="2900" b="1" dirty="0" smtClean="0"/>
              <a:t>Más Información:</a:t>
            </a:r>
          </a:p>
          <a:p>
            <a:r>
              <a:rPr lang="es-AR" sz="2900" dirty="0" err="1" smtClean="0">
                <a:hlinkClick r:id="rId4"/>
              </a:rPr>
              <a:t>The</a:t>
            </a:r>
            <a:r>
              <a:rPr lang="es-AR" sz="2900" dirty="0" smtClean="0">
                <a:hlinkClick r:id="rId4"/>
              </a:rPr>
              <a:t> GLOBE </a:t>
            </a:r>
            <a:r>
              <a:rPr lang="es-AR" sz="2900" dirty="0" err="1" smtClean="0">
                <a:hlinkClick r:id="rId4"/>
              </a:rPr>
              <a:t>Program</a:t>
            </a:r>
            <a:endParaRPr lang="es-AR" sz="2900" dirty="0" smtClean="0"/>
          </a:p>
          <a:p>
            <a:r>
              <a:rPr lang="es-AR" sz="2900" dirty="0" smtClean="0">
                <a:hlinkClick r:id="rId5"/>
              </a:rPr>
              <a:t>NASA </a:t>
            </a:r>
            <a:r>
              <a:rPr lang="es-AR" sz="2900" dirty="0" err="1" smtClean="0">
                <a:hlinkClick r:id="rId5"/>
              </a:rPr>
              <a:t>Wavelength</a:t>
            </a:r>
            <a:r>
              <a:rPr lang="es-AR" sz="2900" dirty="0" smtClean="0">
                <a:hlinkClick r:id="rId5"/>
              </a:rPr>
              <a:t>  </a:t>
            </a:r>
            <a:r>
              <a:rPr lang="es-AR" sz="2900" i="1" dirty="0" smtClean="0"/>
              <a:t>Biblioteca digital de la NASA  para recursos académicos de la Tierra y el espacio </a:t>
            </a:r>
          </a:p>
          <a:p>
            <a:r>
              <a:rPr lang="es-AR" sz="2900" dirty="0" smtClean="0">
                <a:hlinkClick r:id="rId6"/>
              </a:rPr>
              <a:t>NASA Global </a:t>
            </a:r>
            <a:r>
              <a:rPr lang="es-AR" sz="2900" dirty="0" err="1" smtClean="0">
                <a:hlinkClick r:id="rId6"/>
              </a:rPr>
              <a:t>Climate</a:t>
            </a:r>
            <a:r>
              <a:rPr lang="es-AR" sz="2900" dirty="0" smtClean="0">
                <a:hlinkClick r:id="rId6"/>
              </a:rPr>
              <a:t> </a:t>
            </a:r>
            <a:r>
              <a:rPr lang="es-AR" sz="2900" dirty="0" err="1" smtClean="0">
                <a:hlinkClick r:id="rId6"/>
              </a:rPr>
              <a:t>Change</a:t>
            </a:r>
            <a:r>
              <a:rPr lang="es-AR" sz="2900" dirty="0" smtClean="0">
                <a:hlinkClick r:id="rId6"/>
              </a:rPr>
              <a:t>: Vital </a:t>
            </a:r>
            <a:r>
              <a:rPr lang="es-AR" sz="2900" dirty="0" err="1" smtClean="0">
                <a:hlinkClick r:id="rId6"/>
              </a:rPr>
              <a:t>Signs</a:t>
            </a:r>
            <a:r>
              <a:rPr lang="es-AR" sz="2900" dirty="0" smtClean="0">
                <a:hlinkClick r:id="rId6"/>
              </a:rPr>
              <a:t> of </a:t>
            </a:r>
            <a:r>
              <a:rPr lang="es-AR" sz="2900" dirty="0" err="1" smtClean="0">
                <a:hlinkClick r:id="rId6"/>
              </a:rPr>
              <a:t>the</a:t>
            </a:r>
            <a:r>
              <a:rPr lang="es-AR" sz="2900" dirty="0" smtClean="0">
                <a:hlinkClick r:id="rId6"/>
              </a:rPr>
              <a:t> </a:t>
            </a:r>
            <a:r>
              <a:rPr lang="es-AR" sz="2900" dirty="0" err="1" smtClean="0">
                <a:hlinkClick r:id="rId6"/>
              </a:rPr>
              <a:t>Planet</a:t>
            </a:r>
            <a:endParaRPr lang="es-AR" sz="2900" b="1" dirty="0" smtClean="0"/>
          </a:p>
          <a:p>
            <a:endParaRPr lang="es-AR" sz="2500" b="1" dirty="0" smtClean="0"/>
          </a:p>
          <a:p>
            <a:r>
              <a:rPr lang="es-AR" sz="2900" b="1" dirty="0" smtClean="0"/>
              <a:t>El Programa  GLOBE está patrocinado por estas organizaciones : </a:t>
            </a:r>
          </a:p>
          <a:p>
            <a:endParaRPr lang="es-AR" altLang="en-US" i="1" dirty="0" smtClean="0">
              <a:solidFill>
                <a:srgbClr val="000000"/>
              </a:solidFill>
            </a:endParaRPr>
          </a:p>
          <a:p>
            <a:r>
              <a:rPr lang="es-AR" altLang="en-US" i="1" dirty="0" smtClean="0">
                <a:solidFill>
                  <a:srgbClr val="000000"/>
                </a:solidFill>
              </a:rPr>
              <a:t>Versión 5/5/20. </a:t>
            </a:r>
            <a:r>
              <a:rPr lang="es-AR" i="1" dirty="0" smtClean="0"/>
              <a:t>Si edita y modifica este conjunto de diapositivas para utilizarlo con fines educativos, anote "modificado por (y su nombre y fecha)" en esta página. Gracias</a:t>
            </a:r>
          </a:p>
          <a:p>
            <a:endParaRPr lang="en-US" b="1" dirty="0"/>
          </a:p>
        </p:txBody>
      </p:sp>
      <p:pic>
        <p:nvPicPr>
          <p:cNvPr id="9" name="Picture 8" descr="Logos for NASA, NOAA, NSF and the U.S. Department of Stat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4743" y="5415078"/>
            <a:ext cx="1910132" cy="399744"/>
          </a:xfrm>
          <a:prstGeom prst="rect">
            <a:avLst/>
          </a:prstGeom>
        </p:spPr>
      </p:pic>
      <p:sp>
        <p:nvSpPr>
          <p:cNvPr id="8" name="Rectángulo redondeado 7"/>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11" name="CuadroTexto 10"/>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Tree>
    <p:extLst>
      <p:ext uri="{BB962C8B-B14F-4D97-AF65-F5344CB8AC3E}">
        <p14:creationId xmlns:p14="http://schemas.microsoft.com/office/powerpoint/2010/main" val="17225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9127880F-858B-9E41-870C-DA30FBF153BE}" type="slidenum">
              <a:rPr lang="en-US" smtClean="0"/>
              <a:t>68</a:t>
            </a:fld>
            <a:endParaRPr lang="en-US" dirty="0"/>
          </a:p>
        </p:txBody>
      </p:sp>
      <p:sp>
        <p:nvSpPr>
          <p:cNvPr id="6" name="Rectángulo redondeado 5"/>
          <p:cNvSpPr/>
          <p:nvPr/>
        </p:nvSpPr>
        <p:spPr>
          <a:xfrm>
            <a:off x="7354529" y="99479"/>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Información adicional</a:t>
            </a:r>
            <a:endParaRPr lang="es-AR" sz="1100" dirty="0">
              <a:solidFill>
                <a:schemeClr val="bg1"/>
              </a:solidFill>
            </a:endParaRPr>
          </a:p>
        </p:txBody>
      </p:sp>
      <p:sp>
        <p:nvSpPr>
          <p:cNvPr id="7" name="CuadroTexto 6"/>
          <p:cNvSpPr txBox="1"/>
          <p:nvPr/>
        </p:nvSpPr>
        <p:spPr>
          <a:xfrm>
            <a:off x="29532" y="1039066"/>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95A9C1"/>
              </a:solidFill>
            </a:endParaRPr>
          </a:p>
          <a:p>
            <a:r>
              <a:rPr lang="es-AR" sz="1200" b="1" dirty="0">
                <a:solidFill>
                  <a:srgbClr val="95A9C1"/>
                </a:solidFill>
              </a:rPr>
              <a:t>C. Cómo pueden ayudar sus mediciones</a:t>
            </a:r>
          </a:p>
          <a:p>
            <a:endParaRPr lang="es-AR" sz="1200" b="1" dirty="0">
              <a:solidFill>
                <a:srgbClr val="95A9C1"/>
              </a:solidFill>
            </a:endParaRPr>
          </a:p>
          <a:p>
            <a:r>
              <a:rPr lang="es-AR" sz="1200" b="1" dirty="0">
                <a:solidFill>
                  <a:srgbClr val="95A9C1"/>
                </a:solidFill>
              </a:rPr>
              <a:t>D. Cómo recopilar datos</a:t>
            </a:r>
          </a:p>
          <a:p>
            <a:endParaRPr lang="es-AR" sz="1200" b="1" dirty="0">
              <a:solidFill>
                <a:srgbClr val="95A9C1"/>
              </a:solidFill>
            </a:endParaRPr>
          </a:p>
          <a:p>
            <a:r>
              <a:rPr lang="es-AR" sz="1200" b="1" dirty="0">
                <a:solidFill>
                  <a:srgbClr val="95A9C1"/>
                </a:solidFill>
              </a:rPr>
              <a:t>E. Ingresar datos al sitio web de GLOBE</a:t>
            </a:r>
          </a:p>
          <a:p>
            <a:endParaRPr lang="es-AR" sz="1200" b="1" dirty="0">
              <a:solidFill>
                <a:srgbClr val="95A9C1"/>
              </a:solidFill>
            </a:endParaRPr>
          </a:p>
          <a:p>
            <a:r>
              <a:rPr lang="es-AR" sz="1200" b="1" dirty="0">
                <a:solidFill>
                  <a:srgbClr val="95A9C1"/>
                </a:solidFill>
              </a:rPr>
              <a:t>F. Entender los datos</a:t>
            </a:r>
          </a:p>
          <a:p>
            <a:endParaRPr lang="es-AR" sz="1200" b="1" dirty="0">
              <a:solidFill>
                <a:srgbClr val="95A9C1"/>
              </a:solidFill>
            </a:endParaRPr>
          </a:p>
          <a:p>
            <a:r>
              <a:rPr lang="es-AR" sz="1200" b="1" dirty="0">
                <a:solidFill>
                  <a:srgbClr val="95A9C1"/>
                </a:solidFill>
              </a:rPr>
              <a:t>G. Auto evaluación</a:t>
            </a:r>
          </a:p>
          <a:p>
            <a:endParaRPr lang="es-AR" sz="1200" b="1" dirty="0">
              <a:solidFill>
                <a:srgbClr val="95A9C1"/>
              </a:solidFill>
            </a:endParaRPr>
          </a:p>
          <a:p>
            <a:r>
              <a:rPr lang="es-AR" sz="1200" b="1" dirty="0">
                <a:solidFill>
                  <a:srgbClr val="0B037B"/>
                </a:solidFill>
              </a:rPr>
              <a:t>H. Información Adicional</a:t>
            </a:r>
          </a:p>
        </p:txBody>
      </p:sp>
      <p:sp>
        <p:nvSpPr>
          <p:cNvPr id="8" name="Shape 438"/>
          <p:cNvSpPr txBox="1">
            <a:spLocks/>
          </p:cNvSpPr>
          <p:nvPr/>
        </p:nvSpPr>
        <p:spPr>
          <a:xfrm>
            <a:off x="1853721" y="1384810"/>
            <a:ext cx="5429250" cy="500174"/>
          </a:xfrm>
          <a:prstGeom prst="rect">
            <a:avLst/>
          </a:prstGeom>
          <a:noFill/>
          <a:ln>
            <a:noFill/>
          </a:ln>
        </p:spPr>
        <p:txBody>
          <a:bodyPr vert="horz" wrap="square" lIns="68569" tIns="34275" rIns="68569" bIns="34275"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0"/>
              </a:spcBef>
            </a:pPr>
            <a:r>
              <a:rPr lang="es-AR" sz="2800" b="1" dirty="0">
                <a:solidFill>
                  <a:srgbClr val="000072"/>
                </a:solidFill>
                <a:latin typeface="+mn-lt"/>
              </a:rPr>
              <a:t>Traducción al español</a:t>
            </a:r>
            <a:endParaRPr lang="es-AR" sz="2800" b="1" dirty="0">
              <a:solidFill>
                <a:srgbClr val="000072"/>
              </a:solidFill>
              <a:latin typeface="+mn-lt"/>
              <a:sym typeface="Arial"/>
            </a:endParaRPr>
          </a:p>
        </p:txBody>
      </p:sp>
      <p:sp>
        <p:nvSpPr>
          <p:cNvPr id="9" name="Title 1"/>
          <p:cNvSpPr txBox="1">
            <a:spLocks/>
          </p:cNvSpPr>
          <p:nvPr/>
        </p:nvSpPr>
        <p:spPr>
          <a:xfrm>
            <a:off x="1764424" y="2174810"/>
            <a:ext cx="5607844" cy="31761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None/>
            </a:pPr>
            <a:r>
              <a:rPr lang="es-AR" sz="1400" b="1" dirty="0"/>
              <a:t>Oficina Regional Para América Latina Y El Caribe</a:t>
            </a:r>
            <a:br>
              <a:rPr lang="es-AR" sz="1400" b="1" dirty="0"/>
            </a:br>
            <a:endParaRPr lang="es-AR" sz="1400" b="1" dirty="0"/>
          </a:p>
          <a:p>
            <a:pPr marL="152400" indent="0">
              <a:buNone/>
            </a:pPr>
            <a:r>
              <a:rPr lang="es-AR" sz="1400" b="1" dirty="0"/>
              <a:t>Para más información contáctese con:</a:t>
            </a:r>
          </a:p>
          <a:p>
            <a:pPr marL="452438" lvl="1" indent="0">
              <a:buNone/>
            </a:pPr>
            <a:r>
              <a:rPr lang="es-AR" sz="1400" dirty="0">
                <a:hlinkClick r:id="rId2"/>
              </a:rPr>
              <a:t>lac_rco@educ.austral.edu.ar</a:t>
            </a:r>
            <a:r>
              <a:rPr lang="es-AR" sz="1400" dirty="0"/>
              <a:t/>
            </a:r>
            <a:br>
              <a:rPr lang="es-AR" sz="1400" dirty="0"/>
            </a:br>
            <a:r>
              <a:rPr lang="es-AR" sz="1400" dirty="0">
                <a:hlinkClick r:id="rId3"/>
              </a:rPr>
              <a:t>globelac.communications@educ.austral.edu.ar</a:t>
            </a:r>
            <a:r>
              <a:rPr lang="es-AR" sz="1400" dirty="0"/>
              <a:t/>
            </a:r>
            <a:br>
              <a:rPr lang="es-AR" sz="1400" dirty="0"/>
            </a:br>
            <a:endParaRPr lang="es-AR" sz="1400" dirty="0"/>
          </a:p>
          <a:p>
            <a:pPr marL="152400" indent="0">
              <a:buNone/>
            </a:pPr>
            <a:r>
              <a:rPr lang="es-AR" sz="1400" b="1" dirty="0"/>
              <a:t>Redes sociales </a:t>
            </a:r>
          </a:p>
          <a:p>
            <a:pPr marL="752475" lvl="2" indent="0">
              <a:lnSpc>
                <a:spcPct val="200000"/>
              </a:lnSpc>
              <a:buNone/>
            </a:pPr>
            <a:r>
              <a:rPr lang="es-AR" sz="1400" dirty="0">
                <a:hlinkClick r:id="rId4"/>
              </a:rPr>
              <a:t>@</a:t>
            </a:r>
            <a:r>
              <a:rPr lang="es-AR" sz="1400" dirty="0" err="1">
                <a:hlinkClick r:id="rId4"/>
              </a:rPr>
              <a:t>globe_lac</a:t>
            </a:r>
            <a:r>
              <a:rPr lang="es-AR" sz="1400" dirty="0"/>
              <a:t/>
            </a:r>
            <a:br>
              <a:rPr lang="es-AR" sz="1400" dirty="0"/>
            </a:br>
            <a:r>
              <a:rPr lang="es-AR" sz="1400" dirty="0">
                <a:hlinkClick r:id="rId5"/>
              </a:rPr>
              <a:t>GLOBE Latinoamérica y </a:t>
            </a:r>
            <a:r>
              <a:rPr lang="es-AR" sz="1400" dirty="0" smtClean="0">
                <a:hlinkClick r:id="rId5"/>
              </a:rPr>
              <a:t>Caribe</a:t>
            </a:r>
            <a:endParaRPr lang="es-AR" sz="1400" dirty="0"/>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5731" y="5398608"/>
            <a:ext cx="1266798" cy="949762"/>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8280" y="5630391"/>
            <a:ext cx="5447070" cy="717979"/>
          </a:xfrm>
          <a:prstGeom prst="rect">
            <a:avLst/>
          </a:prstGeom>
        </p:spPr>
      </p:pic>
      <p:pic>
        <p:nvPicPr>
          <p:cNvPr id="12"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0" t="25134" r="71323" b="45539"/>
          <a:stretch/>
        </p:blipFill>
        <p:spPr bwMode="auto">
          <a:xfrm>
            <a:off x="2149130" y="3982582"/>
            <a:ext cx="436653" cy="4567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ay Social Media Icons Set Symbol, Social Icons, Social Media Icons, Social  Media PNG and Vector with Transparent Background for Free Download | Social  media icons, Media icon, Social media icons fre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2215" b="71856"/>
          <a:stretch/>
        </p:blipFill>
        <p:spPr bwMode="auto">
          <a:xfrm>
            <a:off x="2190205" y="4410368"/>
            <a:ext cx="395578" cy="40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7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6</a:t>
            </a:fld>
            <a:endParaRPr lang="en-US" dirty="0"/>
          </a:p>
        </p:txBody>
      </p:sp>
      <p:sp>
        <p:nvSpPr>
          <p:cNvPr id="2" name="Title 1"/>
          <p:cNvSpPr>
            <a:spLocks noGrp="1"/>
          </p:cNvSpPr>
          <p:nvPr>
            <p:ph type="title"/>
          </p:nvPr>
        </p:nvSpPr>
        <p:spPr>
          <a:xfrm>
            <a:off x="1105728" y="788234"/>
            <a:ext cx="7886700" cy="1325563"/>
          </a:xfrm>
        </p:spPr>
        <p:txBody>
          <a:bodyPr/>
          <a:lstStyle/>
          <a:p>
            <a:r>
              <a:rPr lang="es-AR" dirty="0" smtClean="0"/>
              <a:t>Estudio de caso: Bahía Chesapeake, EEUU-1</a:t>
            </a:r>
            <a:endParaRPr lang="es-AR" dirty="0"/>
          </a:p>
        </p:txBody>
      </p:sp>
      <p:sp>
        <p:nvSpPr>
          <p:cNvPr id="3" name="Content Placeholder 2"/>
          <p:cNvSpPr>
            <a:spLocks noGrp="1"/>
          </p:cNvSpPr>
          <p:nvPr>
            <p:ph sz="half" idx="1"/>
          </p:nvPr>
        </p:nvSpPr>
        <p:spPr>
          <a:xfrm>
            <a:off x="1224074" y="1835702"/>
            <a:ext cx="4753177" cy="4351338"/>
          </a:xfrm>
        </p:spPr>
        <p:txBody>
          <a:bodyPr>
            <a:normAutofit fontScale="77500" lnSpcReduction="20000"/>
          </a:bodyPr>
          <a:lstStyle/>
          <a:p>
            <a:pPr>
              <a:lnSpc>
                <a:spcPct val="110000"/>
              </a:lnSpc>
            </a:pPr>
            <a:r>
              <a:rPr lang="es-AR" dirty="0" smtClean="0"/>
              <a:t>En el verano de 2004, una zona muerta abarcaba más de un tercio del fondo de la bahía de Chesapeake. En todo el mundo se producen zonas muertas similares con creciente frecuencia en los estuarios y cerca de la desembocadura de los principales ríos. La producción local de cerdos y pollos genera estiércol, que se vierte en los afluentes que alimentan la bahía de Chesapeake. El nitrógeno en el agua hace que las algas y otras plantas unicelulares (fitoplancton) crezcan en exceso. Cuando el exceso de algas muere, las bacterias que descomponen la materia vegetal pueden consumir prácticamente todo el oxígeno disuelto en el agua, creando "zonas muertas" con bajo nivel de oxígeno en el fondo. Este mapa muestra las mediciones de oxígeno disuelto del 15 al 30 de julio de 2004. El gráfico de la derecha muestra los niveles de oxígeno disuelto entre la superficie y una profundidad de 40 metros a través del centro de la Bahía. Los colores naranja y rojo corresponden a la zona muerta.  </a:t>
            </a:r>
          </a:p>
          <a:p>
            <a:pPr>
              <a:lnSpc>
                <a:spcPct val="110000"/>
              </a:lnSpc>
            </a:pPr>
            <a:r>
              <a:rPr lang="es-AR" dirty="0" smtClean="0"/>
              <a:t>Cuando usted controla la concentración de nitratos en su sitio de estudio, está proporcionando exactamente el tipo de información que se necesita para comprender cómo se crean las zonas muertas en nuestros sistemas acuáticos.</a:t>
            </a:r>
            <a:endParaRPr lang="es-AR" dirty="0"/>
          </a:p>
        </p:txBody>
      </p:sp>
      <p:pic>
        <p:nvPicPr>
          <p:cNvPr id="7" name="Content Placeholder 6" descr="Map of dissolved Oxygen concentration in mg/L, by depth. Chesapeake Bay, Maryland, USA. The image shows how dissolved oxygen entering the bay from one of the rivers to the west  has little to no dissolved oxygen, and causes a dead zone in the bay.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8823" y="1835702"/>
            <a:ext cx="2863605" cy="4351338"/>
          </a:xfrm>
        </p:spPr>
      </p:pic>
      <p:sp>
        <p:nvSpPr>
          <p:cNvPr id="9" name="Rectángulo redondeado 8"/>
          <p:cNvSpPr/>
          <p:nvPr/>
        </p:nvSpPr>
        <p:spPr>
          <a:xfrm>
            <a:off x="7354529" y="119144"/>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pueden ayudar sus mediciones</a:t>
            </a:r>
            <a:endParaRPr lang="es-AR" sz="1100" dirty="0">
              <a:solidFill>
                <a:schemeClr val="bg1"/>
              </a:solidFill>
            </a:endParaRPr>
          </a:p>
        </p:txBody>
      </p:sp>
      <p:sp>
        <p:nvSpPr>
          <p:cNvPr id="10" name="CuadroTexto 9"/>
          <p:cNvSpPr txBox="1"/>
          <p:nvPr/>
        </p:nvSpPr>
        <p:spPr>
          <a:xfrm>
            <a:off x="29532" y="1058731"/>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6360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7</a:t>
            </a:fld>
            <a:endParaRPr lang="en-US" dirty="0"/>
          </a:p>
        </p:txBody>
      </p:sp>
      <p:sp>
        <p:nvSpPr>
          <p:cNvPr id="2" name="Title 1"/>
          <p:cNvSpPr>
            <a:spLocks noGrp="1"/>
          </p:cNvSpPr>
          <p:nvPr>
            <p:ph type="title"/>
          </p:nvPr>
        </p:nvSpPr>
        <p:spPr>
          <a:xfrm>
            <a:off x="1105728" y="983455"/>
            <a:ext cx="7886700" cy="684883"/>
          </a:xfrm>
        </p:spPr>
        <p:txBody>
          <a:bodyPr/>
          <a:lstStyle/>
          <a:p>
            <a:r>
              <a:rPr lang="es-AR" dirty="0" smtClean="0"/>
              <a:t>Estudio de caso: Bahía Chesapeake, EEUU-2</a:t>
            </a:r>
            <a:endParaRPr lang="es-AR" dirty="0"/>
          </a:p>
        </p:txBody>
      </p:sp>
      <p:sp>
        <p:nvSpPr>
          <p:cNvPr id="3" name="Content Placeholder 2"/>
          <p:cNvSpPr>
            <a:spLocks noGrp="1"/>
          </p:cNvSpPr>
          <p:nvPr>
            <p:ph sz="half" idx="1"/>
          </p:nvPr>
        </p:nvSpPr>
        <p:spPr>
          <a:xfrm>
            <a:off x="1224074" y="1835702"/>
            <a:ext cx="3617348" cy="4351338"/>
          </a:xfrm>
        </p:spPr>
        <p:txBody>
          <a:bodyPr>
            <a:normAutofit fontScale="85000" lnSpcReduction="10000"/>
          </a:bodyPr>
          <a:lstStyle/>
          <a:p>
            <a:pPr>
              <a:lnSpc>
                <a:spcPct val="110000"/>
              </a:lnSpc>
            </a:pPr>
            <a:r>
              <a:rPr lang="es-AR" sz="1700" dirty="0" smtClean="0"/>
              <a:t>Los investigadores utilizan mediciones por satélite del color del océano para estimar la cantidad de vida vegetal microscópica que vive en la Bahía de Chesapeake y otras masas de agua. El color del océano depende de lo que hay en el agua. Cuando crece un gran número de plantas en el agua, la clorofila y otros pigmentos vegetales afectan al color del agua, haciéndola más verde, a veces incluso con tonos rojos. Los tipos y cantidades de vida vegetal son indicadores de la salud de los ecosistemas marinos.</a:t>
            </a:r>
          </a:p>
          <a:p>
            <a:endParaRPr lang="es-AR" sz="1600" dirty="0" smtClean="0"/>
          </a:p>
          <a:p>
            <a:endParaRPr lang="es-AR" sz="1600" dirty="0" smtClean="0"/>
          </a:p>
          <a:p>
            <a:endParaRPr lang="es-AR" sz="1600" dirty="0" smtClean="0"/>
          </a:p>
          <a:p>
            <a:endParaRPr lang="es-AR" sz="1600" dirty="0" smtClean="0"/>
          </a:p>
          <a:p>
            <a:r>
              <a:rPr lang="es-AR" sz="1600" dirty="0" smtClean="0"/>
              <a:t>Lea más aquí:  O</a:t>
            </a:r>
            <a:r>
              <a:rPr lang="es-AR" sz="1600" dirty="0" smtClean="0">
                <a:hlinkClick r:id="rId2"/>
              </a:rPr>
              <a:t>bservatorio de la Tierra</a:t>
            </a:r>
            <a:endParaRPr lang="es-AR" sz="1600" dirty="0" smtClean="0"/>
          </a:p>
          <a:p>
            <a:endParaRPr lang="es-AR" dirty="0"/>
          </a:p>
        </p:txBody>
      </p:sp>
      <p:pic>
        <p:nvPicPr>
          <p:cNvPr id="8" name="Content Placeholder 7" descr="Satellite image of the Chesapeake Bay, Maryland, USA. Note differences in color exhibited near the mouths of rivers entering the bay.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8064" y="1835702"/>
            <a:ext cx="3405769" cy="3405769"/>
          </a:xfrm>
        </p:spPr>
      </p:pic>
      <p:sp>
        <p:nvSpPr>
          <p:cNvPr id="9" name="TextBox 8"/>
          <p:cNvSpPr txBox="1"/>
          <p:nvPr/>
        </p:nvSpPr>
        <p:spPr>
          <a:xfrm>
            <a:off x="5416389" y="5241471"/>
            <a:ext cx="2769117" cy="461665"/>
          </a:xfrm>
          <a:prstGeom prst="rect">
            <a:avLst/>
          </a:prstGeom>
          <a:noFill/>
        </p:spPr>
        <p:txBody>
          <a:bodyPr wrap="square" rtlCol="0">
            <a:spAutoFit/>
          </a:bodyPr>
          <a:lstStyle/>
          <a:p>
            <a:r>
              <a:rPr lang="en-US" sz="1200" dirty="0"/>
              <a:t>(NASA image courtesy Jeff Schmaltz, </a:t>
            </a:r>
            <a:r>
              <a:rPr lang="en-US" sz="1200" dirty="0">
                <a:hlinkClick r:id="rId4"/>
              </a:rPr>
              <a:t>MODIS Rapid Response</a:t>
            </a:r>
            <a:r>
              <a:rPr lang="en-US" sz="1200" dirty="0"/>
              <a:t>)</a:t>
            </a:r>
          </a:p>
        </p:txBody>
      </p:sp>
      <p:sp>
        <p:nvSpPr>
          <p:cNvPr id="11" name="Rectángulo redondeado 10"/>
          <p:cNvSpPr/>
          <p:nvPr/>
        </p:nvSpPr>
        <p:spPr>
          <a:xfrm>
            <a:off x="7354529" y="119144"/>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Cómo pueden ayudar sus mediciones</a:t>
            </a:r>
            <a:endParaRPr lang="es-AR" sz="1100" dirty="0">
              <a:solidFill>
                <a:schemeClr val="bg1"/>
              </a:solidFill>
            </a:endParaRPr>
          </a:p>
        </p:txBody>
      </p:sp>
      <p:sp>
        <p:nvSpPr>
          <p:cNvPr id="12" name="CuadroTexto 11"/>
          <p:cNvSpPr txBox="1"/>
          <p:nvPr/>
        </p:nvSpPr>
        <p:spPr>
          <a:xfrm>
            <a:off x="29532" y="1058731"/>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6992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27880F-858B-9E41-870C-DA30FBF153BE}" type="slidenum">
              <a:rPr lang="en-US" smtClean="0"/>
              <a:t>8</a:t>
            </a:fld>
            <a:endParaRPr lang="en-US" dirty="0"/>
          </a:p>
        </p:txBody>
      </p:sp>
      <p:sp>
        <p:nvSpPr>
          <p:cNvPr id="2" name="Title 1"/>
          <p:cNvSpPr>
            <a:spLocks noGrp="1"/>
          </p:cNvSpPr>
          <p:nvPr>
            <p:ph type="title"/>
          </p:nvPr>
        </p:nvSpPr>
        <p:spPr>
          <a:xfrm>
            <a:off x="1105728" y="983455"/>
            <a:ext cx="7886700" cy="684883"/>
          </a:xfrm>
        </p:spPr>
        <p:txBody>
          <a:bodyPr/>
          <a:lstStyle/>
          <a:p>
            <a:r>
              <a:rPr lang="es-AR" dirty="0" smtClean="0"/>
              <a:t>¡Evaluemos su conocimiento! Pregunta 1</a:t>
            </a:r>
            <a:endParaRPr lang="es-AR" dirty="0"/>
          </a:p>
        </p:txBody>
      </p:sp>
      <p:sp>
        <p:nvSpPr>
          <p:cNvPr id="3" name="Content Placeholder 2"/>
          <p:cNvSpPr>
            <a:spLocks noGrp="1"/>
          </p:cNvSpPr>
          <p:nvPr>
            <p:ph sz="half" idx="1"/>
          </p:nvPr>
        </p:nvSpPr>
        <p:spPr>
          <a:xfrm>
            <a:off x="1224074" y="1835702"/>
            <a:ext cx="7291276" cy="4351338"/>
          </a:xfrm>
        </p:spPr>
        <p:txBody>
          <a:bodyPr>
            <a:normAutofit/>
          </a:bodyPr>
          <a:lstStyle/>
          <a:p>
            <a:r>
              <a:rPr lang="es-AR" sz="2400" dirty="0" smtClean="0"/>
              <a:t>Verdadero o falso: La medición del oxígeno disuelto mide el oxígeno que se encuentra en la molécula de agua.</a:t>
            </a:r>
            <a:endParaRPr lang="es-AR" sz="2400" dirty="0"/>
          </a:p>
        </p:txBody>
      </p:sp>
      <p:sp>
        <p:nvSpPr>
          <p:cNvPr id="7" name="Rectángulo redondeado 6"/>
          <p:cNvSpPr/>
          <p:nvPr/>
        </p:nvSpPr>
        <p:spPr>
          <a:xfrm>
            <a:off x="7354529" y="119144"/>
            <a:ext cx="1569443" cy="647427"/>
          </a:xfrm>
          <a:prstGeom prst="roundRect">
            <a:avLst>
              <a:gd name="adj" fmla="val 50000"/>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chemeClr val="bg1"/>
                </a:solidFill>
              </a:rPr>
              <a:t>Evalúe sus conocimientos</a:t>
            </a:r>
            <a:endParaRPr lang="es-AR" sz="1100" dirty="0">
              <a:solidFill>
                <a:schemeClr val="bg1"/>
              </a:solidFill>
            </a:endParaRPr>
          </a:p>
        </p:txBody>
      </p:sp>
      <p:sp>
        <p:nvSpPr>
          <p:cNvPr id="8" name="CuadroTexto 7"/>
          <p:cNvSpPr txBox="1"/>
          <p:nvPr/>
        </p:nvSpPr>
        <p:spPr>
          <a:xfrm>
            <a:off x="29532" y="1058731"/>
            <a:ext cx="1160471" cy="5447645"/>
          </a:xfrm>
          <a:prstGeom prst="rect">
            <a:avLst/>
          </a:prstGeom>
          <a:noFill/>
        </p:spPr>
        <p:txBody>
          <a:bodyPr wrap="square" rtlCol="0">
            <a:spAutoFit/>
          </a:bodyPr>
          <a:lstStyle/>
          <a:p>
            <a:r>
              <a:rPr lang="es-AR" sz="1200" b="1" dirty="0">
                <a:solidFill>
                  <a:srgbClr val="95A9C1"/>
                </a:solidFill>
              </a:rPr>
              <a:t>A. ¿Qué es el oxígeno disuelto?</a:t>
            </a:r>
          </a:p>
          <a:p>
            <a:endParaRPr lang="es-AR" sz="1200" b="1" dirty="0">
              <a:solidFill>
                <a:srgbClr val="95A9C1"/>
              </a:solidFill>
            </a:endParaRPr>
          </a:p>
          <a:p>
            <a:r>
              <a:rPr lang="es-AR" sz="1200" b="1" dirty="0">
                <a:solidFill>
                  <a:srgbClr val="95A9C1"/>
                </a:solidFill>
              </a:rPr>
              <a:t>B. ¿Por qué recolectar datos del oxígeno disuelto?</a:t>
            </a:r>
          </a:p>
          <a:p>
            <a:endParaRPr lang="es-AR" sz="1200" b="1" dirty="0">
              <a:solidFill>
                <a:srgbClr val="0B037B"/>
              </a:solidFill>
            </a:endParaRPr>
          </a:p>
          <a:p>
            <a:r>
              <a:rPr lang="es-AR" sz="1200" b="1" dirty="0">
                <a:solidFill>
                  <a:srgbClr val="0B037B"/>
                </a:solidFill>
              </a:rPr>
              <a:t>C. Cómo pueden ayudar sus mediciones</a:t>
            </a:r>
          </a:p>
          <a:p>
            <a:endParaRPr lang="es-AR" sz="1200" b="1" dirty="0">
              <a:solidFill>
                <a:srgbClr val="95A9C1"/>
              </a:solidFill>
            </a:endParaRPr>
          </a:p>
          <a:p>
            <a:r>
              <a:rPr lang="es-AR" sz="1200" b="1" dirty="0" smtClean="0">
                <a:solidFill>
                  <a:srgbClr val="95A9C1"/>
                </a:solidFill>
              </a:rPr>
              <a:t>D. Cómo recopilar datos</a:t>
            </a:r>
          </a:p>
          <a:p>
            <a:endParaRPr lang="es-AR" sz="1200" b="1" dirty="0">
              <a:solidFill>
                <a:srgbClr val="95A9C1"/>
              </a:solidFill>
            </a:endParaRPr>
          </a:p>
          <a:p>
            <a:r>
              <a:rPr lang="es-AR" sz="1200" b="1" dirty="0" smtClean="0">
                <a:solidFill>
                  <a:srgbClr val="95A9C1"/>
                </a:solidFill>
              </a:rPr>
              <a:t>E. Ingresar datos al sitio web de GLOBE</a:t>
            </a:r>
          </a:p>
          <a:p>
            <a:endParaRPr lang="es-AR" sz="1200" b="1" dirty="0">
              <a:solidFill>
                <a:srgbClr val="95A9C1"/>
              </a:solidFill>
            </a:endParaRPr>
          </a:p>
          <a:p>
            <a:r>
              <a:rPr lang="es-AR" sz="1200" b="1" dirty="0" smtClean="0">
                <a:solidFill>
                  <a:srgbClr val="95A9C1"/>
                </a:solidFill>
              </a:rPr>
              <a:t>F. Entender los datos</a:t>
            </a:r>
          </a:p>
          <a:p>
            <a:endParaRPr lang="es-AR" sz="1200" b="1" dirty="0">
              <a:solidFill>
                <a:srgbClr val="95A9C1"/>
              </a:solidFill>
            </a:endParaRPr>
          </a:p>
          <a:p>
            <a:r>
              <a:rPr lang="es-AR" sz="1200" b="1" dirty="0" smtClean="0">
                <a:solidFill>
                  <a:srgbClr val="95A9C1"/>
                </a:solidFill>
              </a:rPr>
              <a:t>G. Auto evaluación</a:t>
            </a:r>
          </a:p>
          <a:p>
            <a:endParaRPr lang="es-AR" sz="1200" b="1" dirty="0">
              <a:solidFill>
                <a:srgbClr val="95A9C1"/>
              </a:solidFill>
            </a:endParaRPr>
          </a:p>
          <a:p>
            <a:r>
              <a:rPr lang="es-AR" sz="1200" b="1" dirty="0" smtClean="0">
                <a:solidFill>
                  <a:srgbClr val="95A9C1"/>
                </a:solidFill>
              </a:rPr>
              <a:t>H. Información Adicional</a:t>
            </a:r>
            <a:endParaRPr lang="es-AR" sz="1200" b="1" dirty="0">
              <a:solidFill>
                <a:srgbClr val="95A9C1"/>
              </a:solidFill>
            </a:endParaRPr>
          </a:p>
        </p:txBody>
      </p:sp>
    </p:spTree>
    <p:extLst>
      <p:ext uri="{BB962C8B-B14F-4D97-AF65-F5344CB8AC3E}">
        <p14:creationId xmlns:p14="http://schemas.microsoft.com/office/powerpoint/2010/main" val="688686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7314</TotalTime>
  <Words>10740</Words>
  <Application>Microsoft Office PowerPoint</Application>
  <PresentationFormat>Presentación en pantalla (4:3)</PresentationFormat>
  <Paragraphs>1693</Paragraphs>
  <Slides>69</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69</vt:i4>
      </vt:variant>
    </vt:vector>
  </HeadingPairs>
  <TitlesOfParts>
    <vt:vector size="76" baseType="lpstr">
      <vt:lpstr>Arial</vt:lpstr>
      <vt:lpstr>Calibri</vt:lpstr>
      <vt:lpstr>Calibri Light</vt:lpstr>
      <vt:lpstr>ＭＳ 明朝</vt:lpstr>
      <vt:lpstr>Times New Roman</vt:lpstr>
      <vt:lpstr>Wingdings</vt:lpstr>
      <vt:lpstr>Office Theme</vt:lpstr>
      <vt:lpstr>Slide One</vt:lpstr>
      <vt:lpstr>Descripción General </vt:lpstr>
      <vt:lpstr>La Hidrósfera</vt:lpstr>
      <vt:lpstr>¿Qué es el Oxígeno Disuelto (OD)?</vt:lpstr>
      <vt:lpstr>¡Qué saber sobre el OD! </vt:lpstr>
      <vt:lpstr>¿Porqué recopilar  datos sobre el agua ?</vt:lpstr>
      <vt:lpstr>Estudio de caso: Bahía Chesapeake, EEUU-1</vt:lpstr>
      <vt:lpstr>Estudio de caso: Bahía Chesapeake, EEUU-2</vt:lpstr>
      <vt:lpstr>¡Evaluemos su conocimiento! Pregunta 1</vt:lpstr>
      <vt:lpstr>¡Evaluemos su conocimiento! Respuesta de la pregunta 1</vt:lpstr>
      <vt:lpstr>¡Evaluemos su conocimiento! Pregunta 2</vt:lpstr>
      <vt:lpstr>¡Evaluemos su conocimiento! Respuesta de la pregunta 2</vt:lpstr>
      <vt:lpstr>¡Evaluemos su conocimiento! Pregunta 3</vt:lpstr>
      <vt:lpstr>¡Evaluemos su conocimiento! Respuesta de la pregunta 3</vt:lpstr>
      <vt:lpstr>¡Evaluemos su conocimiento! Pregunta 4</vt:lpstr>
      <vt:lpstr>¡Evaluemos su conocimiento! Respuesta de la pregunta 4</vt:lpstr>
      <vt:lpstr>Métodos de los Protocolos del Oxígeno Disuelto</vt:lpstr>
      <vt:lpstr>Un vistazo al protocolo</vt:lpstr>
      <vt:lpstr>Investigaciones simultáneas o previas requeridas antes de realizar el Protocolo de Oxígeno Disuelto</vt:lpstr>
      <vt:lpstr>Selección del Sitio: Requisitos para el  estudio de la Hidrósfera</vt:lpstr>
      <vt:lpstr>Sitio de  Selección: Sitio de Estudio de la Hidrósfera</vt:lpstr>
      <vt:lpstr>Fuentes para el equipo que necesita para el Protocolo de Agua del OD</vt:lpstr>
      <vt:lpstr>I. Protocolo del Oxígeno Disuelto: usando Kit de Prueba </vt:lpstr>
      <vt:lpstr>Descripción General del Protocolo del Agua de OD (Kit de Prueba)</vt:lpstr>
      <vt:lpstr>Procedimiento de Control de Calidad para los Kits de Oxígeno Disuelto (1/7)</vt:lpstr>
      <vt:lpstr>Procedimiento de Control de Calidad para los Kits de Oxígeno Disuelto (2/7)</vt:lpstr>
      <vt:lpstr>Procedimiento de Control de Calidad para los Kits de Oxígeno Disuelto (3/7)</vt:lpstr>
      <vt:lpstr>Procedimiento de Control de Calidad para los Kits de Oxígeno Disuelto (4/7)</vt:lpstr>
      <vt:lpstr>Procedimiento de Control de Calidad para los Kits de Oxígeno Disuelto (5/7)</vt:lpstr>
      <vt:lpstr>Procedimiento de Control de Calidad para los Kits de Oxígeno Disuelto (6/7)</vt:lpstr>
      <vt:lpstr>Procedimiento de Control de Calidad para los Kits de Oxígeno Disuelto (7/7)</vt:lpstr>
      <vt:lpstr>Protocolo de Oxígeno Disuelto Usando un Kit de Prueba  Comercial (1/3)</vt:lpstr>
      <vt:lpstr>Protocolo de Oxígeno Disuelto Usando un Kit de Prueba  Comercial (2/3)</vt:lpstr>
      <vt:lpstr>Protocolo de Oxígeno Disuelto Usando un Kit de Prueba Comercial (3/3)</vt:lpstr>
      <vt:lpstr>II. Protocolo de Oxígeno Disuelto: Usando una Sonda</vt:lpstr>
      <vt:lpstr>Descripción del Protocolo del Agua de OD (Sonda)</vt:lpstr>
      <vt:lpstr>Protocolo del Agua de OD Usando una Sonda: Corrección de la Salinidad</vt:lpstr>
      <vt:lpstr>Materiales</vt:lpstr>
      <vt:lpstr>Procedimiento de Control de Calidad: Calibración de una Sonda</vt:lpstr>
      <vt:lpstr>Protocolo del Oxígeno Disuelto Usando  una Sonda (1/1)</vt:lpstr>
      <vt:lpstr>Protocolo del Oxígeno Disuelto Usando  una Sonda (2/2)</vt:lpstr>
      <vt:lpstr>¡Evaluemos su conocimiento hasta ahora! Pregunta  5</vt:lpstr>
      <vt:lpstr>¡Evaluemos su conocimiento hasta ahora! Respuesta de la pregunta  5</vt:lpstr>
      <vt:lpstr>¡Evaluemos su conocimiento hasta ahora! Pregunta  6</vt:lpstr>
      <vt:lpstr>¡Evaluemos su conocimiento hasta ahora! Respuesta de la pregunta 6</vt:lpstr>
      <vt:lpstr>¡Evaluemos su conocimiento hasta ahora! Pregunta  7</vt:lpstr>
      <vt:lpstr>¡Evaluemos su conocimiento hasta ahora! Respuesta de la pregunta  7</vt:lpstr>
      <vt:lpstr>¡Evaluemos su conocimiento hasta ahora! Pregunta  8</vt:lpstr>
      <vt:lpstr>¡Evaluemos su conocimiento hasta ahora! Respuesta de la pregunta  8</vt:lpstr>
      <vt:lpstr>¡Evaluemos su conocimiento hasta ahora! Pregunta  9</vt:lpstr>
      <vt:lpstr>¡Evaluemos su conocimiento hasta ahora! Respuesta de la pregunta 9</vt:lpstr>
      <vt:lpstr>¡Evaluemos su conocimiento hasta ahora! Pregunta  10</vt:lpstr>
      <vt:lpstr>¡Evaluemos su conocimiento hasta ahora! Respuesta de la pregunta  10</vt:lpstr>
      <vt:lpstr>¡Evaluemos su conocimiento hasta ahora! Pregunta  11</vt:lpstr>
      <vt:lpstr>¡Evaluemos su conocimiento hasta ahora! Respuesta de la pregunta  11</vt:lpstr>
      <vt:lpstr>Informe sus datos a  GLOBE</vt:lpstr>
      <vt:lpstr>Ingreso de sus datos a través del Ingreso de Datos en Vivo o la Aplicación de Datos Móviles-  1</vt:lpstr>
      <vt:lpstr>Ingreso de sus datos a través del Ingreso de Datos en Vivo o la Aplicación de Datos Móviles- 2</vt:lpstr>
      <vt:lpstr>Visualice y  recupere datos del agua del DO-1</vt:lpstr>
      <vt:lpstr>Visualice y  recupere datos del agua del DO-1</vt:lpstr>
      <vt:lpstr>Visualice y  recupere datos del agua del DO-3</vt:lpstr>
      <vt:lpstr>Preguntas de repaso que le ayudarán a prepararse para realizar el Protocolo de Oxígeno Disuelto de la Hidrósfera</vt:lpstr>
      <vt:lpstr>¡Ha terminado! </vt:lpstr>
      <vt:lpstr>PF: Preguntas frecuentes-1</vt:lpstr>
      <vt:lpstr>PF: Preguntas frecuentes-2</vt:lpstr>
      <vt:lpstr>PF: Preguntas frecuentes-3</vt:lpstr>
      <vt:lpstr>Preguntas para las investigaciones</vt:lpstr>
      <vt:lpstr>¡Queremos su opinión!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María Paz Fernández</cp:lastModifiedBy>
  <cp:revision>295</cp:revision>
  <dcterms:created xsi:type="dcterms:W3CDTF">2016-05-28T21:57:48Z</dcterms:created>
  <dcterms:modified xsi:type="dcterms:W3CDTF">2022-03-18T13:26:20Z</dcterms:modified>
</cp:coreProperties>
</file>