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9"/>
  </p:notesMasterIdLst>
  <p:sldIdLst>
    <p:sldId id="256" r:id="rId2"/>
    <p:sldId id="266" r:id="rId3"/>
    <p:sldId id="269" r:id="rId4"/>
    <p:sldId id="271" r:id="rId5"/>
    <p:sldId id="272" r:id="rId6"/>
    <p:sldId id="276" r:id="rId7"/>
    <p:sldId id="259" r:id="rId8"/>
    <p:sldId id="260" r:id="rId9"/>
    <p:sldId id="273" r:id="rId10"/>
    <p:sldId id="274" r:id="rId11"/>
    <p:sldId id="292" r:id="rId12"/>
    <p:sldId id="293" r:id="rId13"/>
    <p:sldId id="294" r:id="rId14"/>
    <p:sldId id="295" r:id="rId15"/>
    <p:sldId id="296" r:id="rId16"/>
    <p:sldId id="297" r:id="rId17"/>
    <p:sldId id="261" r:id="rId18"/>
    <p:sldId id="275" r:id="rId19"/>
    <p:sldId id="277" r:id="rId20"/>
    <p:sldId id="278" r:id="rId21"/>
    <p:sldId id="280" r:id="rId22"/>
    <p:sldId id="291" r:id="rId23"/>
    <p:sldId id="279" r:id="rId24"/>
    <p:sldId id="281" r:id="rId25"/>
    <p:sldId id="282" r:id="rId26"/>
    <p:sldId id="284" r:id="rId27"/>
    <p:sldId id="283" r:id="rId28"/>
    <p:sldId id="302" r:id="rId29"/>
    <p:sldId id="303" r:id="rId30"/>
    <p:sldId id="306" r:id="rId31"/>
    <p:sldId id="304" r:id="rId32"/>
    <p:sldId id="305" r:id="rId33"/>
    <p:sldId id="298" r:id="rId34"/>
    <p:sldId id="299" r:id="rId35"/>
    <p:sldId id="300" r:id="rId36"/>
    <p:sldId id="301" r:id="rId37"/>
    <p:sldId id="262" r:id="rId38"/>
    <p:sldId id="285" r:id="rId39"/>
    <p:sldId id="286" r:id="rId40"/>
    <p:sldId id="263" r:id="rId41"/>
    <p:sldId id="287" r:id="rId42"/>
    <p:sldId id="288" r:id="rId43"/>
    <p:sldId id="264" r:id="rId44"/>
    <p:sldId id="289" r:id="rId45"/>
    <p:sldId id="265" r:id="rId46"/>
    <p:sldId id="290" r:id="rId47"/>
    <p:sldId id="307"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3"/>
    <p:restoredTop sz="94690" autoAdjust="0"/>
  </p:normalViewPr>
  <p:slideViewPr>
    <p:cSldViewPr snapToGrid="0" snapToObjects="1">
      <p:cViewPr varScale="1">
        <p:scale>
          <a:sx n="65" d="100"/>
          <a:sy n="65" d="100"/>
        </p:scale>
        <p:origin x="4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D8C34-D86C-324C-8C3B-6CF87D6DDE9F}" type="datetimeFigureOut">
              <a:rPr lang="en-US" smtClean="0"/>
              <a:t>9/2/2021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889E1-2DC5-2547-A008-C861092F8542}" type="slidenum">
              <a:rPr lang="en-US" smtClean="0"/>
              <a:t>‹Nº›</a:t>
            </a:fld>
            <a:endParaRPr lang="en-US"/>
          </a:p>
        </p:txBody>
      </p:sp>
    </p:spTree>
    <p:extLst>
      <p:ext uri="{BB962C8B-B14F-4D97-AF65-F5344CB8AC3E}">
        <p14:creationId xmlns:p14="http://schemas.microsoft.com/office/powerpoint/2010/main" val="204513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E889E1-2DC5-2547-A008-C861092F8542}" type="slidenum">
              <a:rPr lang="en-US" smtClean="0"/>
              <a:t>0</a:t>
            </a:fld>
            <a:endParaRPr lang="en-US"/>
          </a:p>
        </p:txBody>
      </p:sp>
    </p:spTree>
    <p:extLst>
      <p:ext uri="{BB962C8B-B14F-4D97-AF65-F5344CB8AC3E}">
        <p14:creationId xmlns:p14="http://schemas.microsoft.com/office/powerpoint/2010/main" val="2136376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Seleccione</a:t>
            </a:r>
          </a:p>
        </p:txBody>
      </p:sp>
      <p:sp>
        <p:nvSpPr>
          <p:cNvPr id="4" name="Slide Number Placeholder 3"/>
          <p:cNvSpPr>
            <a:spLocks noGrp="1"/>
          </p:cNvSpPr>
          <p:nvPr>
            <p:ph type="sldNum" sz="quarter" idx="5"/>
          </p:nvPr>
        </p:nvSpPr>
        <p:spPr/>
        <p:txBody>
          <a:bodyPr/>
          <a:lstStyle/>
          <a:p>
            <a:fld id="{ACE889E1-2DC5-2547-A008-C861092F8542}" type="slidenum">
              <a:rPr lang="en-US" smtClean="0"/>
              <a:t>37</a:t>
            </a:fld>
            <a:endParaRPr lang="en-US"/>
          </a:p>
        </p:txBody>
      </p:sp>
    </p:spTree>
    <p:extLst>
      <p:ext uri="{BB962C8B-B14F-4D97-AF65-F5344CB8AC3E}">
        <p14:creationId xmlns:p14="http://schemas.microsoft.com/office/powerpoint/2010/main" val="244932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Y" dirty="0"/>
              <a:t>Seleccione la masa de agua aquí</a:t>
            </a:r>
          </a:p>
          <a:p>
            <a:pPr marL="228600" indent="-228600">
              <a:buAutoNum type="arabicPeriod"/>
            </a:pPr>
            <a:r>
              <a:rPr lang="en-UY" dirty="0"/>
              <a:t>Seleccione el protocolo. </a:t>
            </a:r>
          </a:p>
          <a:p>
            <a:pPr marL="228600" indent="-228600">
              <a:buAutoNum type="arabicPeriod"/>
            </a:pPr>
            <a:r>
              <a:rPr lang="en-UY" dirty="0"/>
              <a:t>Ingrese cada medición y haga clic en ”agregar”</a:t>
            </a:r>
          </a:p>
          <a:p>
            <a:pPr marL="228600" indent="-228600">
              <a:buAutoNum type="arabicPeriod"/>
            </a:pPr>
            <a:r>
              <a:rPr lang="en-UY" dirty="0"/>
              <a:t>Haga clic en envíar datos</a:t>
            </a:r>
          </a:p>
          <a:p>
            <a:pPr marL="228600" indent="-228600">
              <a:buAutoNum type="arabicPeriod"/>
            </a:pPr>
            <a:r>
              <a:rPr lang="en-UY" dirty="0"/>
              <a:t>¡Ha terminado! Quisiera verificar quién más ha entregado datos sobre la Temperatura del Agua utilizando el Sistema de Visualización de GLOBE?</a:t>
            </a:r>
          </a:p>
          <a:p>
            <a:endParaRPr lang="en-UY" dirty="0"/>
          </a:p>
        </p:txBody>
      </p:sp>
      <p:sp>
        <p:nvSpPr>
          <p:cNvPr id="4" name="Slide Number Placeholder 3"/>
          <p:cNvSpPr>
            <a:spLocks noGrp="1"/>
          </p:cNvSpPr>
          <p:nvPr>
            <p:ph type="sldNum" sz="quarter" idx="5"/>
          </p:nvPr>
        </p:nvSpPr>
        <p:spPr/>
        <p:txBody>
          <a:bodyPr/>
          <a:lstStyle/>
          <a:p>
            <a:fld id="{ACE889E1-2DC5-2547-A008-C861092F8542}" type="slidenum">
              <a:rPr lang="en-US" smtClean="0"/>
              <a:t>38</a:t>
            </a:fld>
            <a:endParaRPr lang="en-US"/>
          </a:p>
        </p:txBody>
      </p:sp>
    </p:spTree>
    <p:extLst>
      <p:ext uri="{BB962C8B-B14F-4D97-AF65-F5344CB8AC3E}">
        <p14:creationId xmlns:p14="http://schemas.microsoft.com/office/powerpoint/2010/main" val="2347049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Y" dirty="0"/>
              <a:t>Ubicaciones donde se encuentran disponibles  los datos de la Temperatura del Agua para la semana que seleccionó</a:t>
            </a:r>
          </a:p>
          <a:p>
            <a:endParaRPr lang="en-UY" dirty="0"/>
          </a:p>
        </p:txBody>
      </p:sp>
      <p:sp>
        <p:nvSpPr>
          <p:cNvPr id="4" name="Slide Number Placeholder 3"/>
          <p:cNvSpPr>
            <a:spLocks noGrp="1"/>
          </p:cNvSpPr>
          <p:nvPr>
            <p:ph type="sldNum" sz="quarter" idx="5"/>
          </p:nvPr>
        </p:nvSpPr>
        <p:spPr/>
        <p:txBody>
          <a:bodyPr/>
          <a:lstStyle/>
          <a:p>
            <a:fld id="{ACE889E1-2DC5-2547-A008-C861092F8542}" type="slidenum">
              <a:rPr lang="en-US" smtClean="0"/>
              <a:t>40</a:t>
            </a:fld>
            <a:endParaRPr lang="en-US"/>
          </a:p>
        </p:txBody>
      </p:sp>
    </p:spTree>
    <p:extLst>
      <p:ext uri="{BB962C8B-B14F-4D97-AF65-F5344CB8AC3E}">
        <p14:creationId xmlns:p14="http://schemas.microsoft.com/office/powerpoint/2010/main" val="226506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Al </a:t>
            </a:r>
            <a:r>
              <a:rPr lang="en-US" sz="1200" b="1" dirty="0" err="1"/>
              <a:t>hacer</a:t>
            </a:r>
            <a:r>
              <a:rPr lang="en-US" sz="1200" b="1" dirty="0"/>
              <a:t> </a:t>
            </a:r>
            <a:r>
              <a:rPr lang="en-US" sz="1200" b="1" dirty="0" err="1"/>
              <a:t>clic</a:t>
            </a:r>
            <a:r>
              <a:rPr lang="en-US" sz="1200" b="1" dirty="0"/>
              <a:t> </a:t>
            </a:r>
            <a:r>
              <a:rPr lang="en-US" sz="1200" b="1" dirty="0" err="1"/>
              <a:t>en</a:t>
            </a:r>
            <a:r>
              <a:rPr lang="en-US" sz="1200" b="1" dirty="0"/>
              <a:t> una </a:t>
            </a:r>
            <a:r>
              <a:rPr lang="en-US" sz="1200" b="1" dirty="0" err="1"/>
              <a:t>ubicación</a:t>
            </a:r>
            <a:r>
              <a:rPr lang="en-US" sz="1200" b="1" dirty="0"/>
              <a:t> se </a:t>
            </a:r>
            <a:r>
              <a:rPr lang="en-US" sz="1200" b="1" dirty="0" err="1"/>
              <a:t>abrirá</a:t>
            </a:r>
            <a:r>
              <a:rPr lang="en-US" sz="1200" b="1" dirty="0"/>
              <a:t> una nota de </a:t>
            </a:r>
            <a:r>
              <a:rPr lang="en-US" sz="1200" b="1" dirty="0" err="1"/>
              <a:t>mapa</a:t>
            </a:r>
            <a:r>
              <a:rPr lang="en-US" sz="1200" b="1" dirty="0"/>
              <a:t> que </a:t>
            </a:r>
            <a:r>
              <a:rPr lang="en-US" sz="1200" b="1" dirty="0" err="1"/>
              <a:t>proporciona</a:t>
            </a:r>
            <a:r>
              <a:rPr lang="en-US" sz="1200" b="1" dirty="0"/>
              <a:t> </a:t>
            </a:r>
            <a:r>
              <a:rPr lang="en-US" sz="1200" b="1" dirty="0" err="1"/>
              <a:t>datos</a:t>
            </a:r>
            <a:r>
              <a:rPr lang="en-US" sz="1200" b="1" dirty="0"/>
              <a:t> de la </a:t>
            </a:r>
            <a:r>
              <a:rPr lang="en-US" sz="1200" b="1" dirty="0" err="1"/>
              <a:t>Temperatura</a:t>
            </a:r>
            <a:r>
              <a:rPr lang="en-US" sz="1200" b="1" dirty="0"/>
              <a:t> del Agua  para </a:t>
            </a:r>
            <a:r>
              <a:rPr lang="en-US" sz="1200" b="1" dirty="0" err="1"/>
              <a:t>esa</a:t>
            </a:r>
            <a:r>
              <a:rPr lang="en-US" sz="1200" b="1" dirty="0"/>
              <a:t> </a:t>
            </a:r>
            <a:r>
              <a:rPr lang="en-US" sz="1200" b="1" dirty="0" err="1"/>
              <a:t>ubicación</a:t>
            </a:r>
            <a:r>
              <a:rPr lang="en-US" sz="1200" b="1" dirty="0"/>
              <a:t> y hora.  </a:t>
            </a:r>
            <a:r>
              <a:rPr lang="en-US" sz="1200" b="1" dirty="0" err="1"/>
              <a:t>Siga</a:t>
            </a:r>
            <a:r>
              <a:rPr lang="en-US" sz="1200" b="1" dirty="0"/>
              <a:t> las </a:t>
            </a:r>
            <a:r>
              <a:rPr lang="en-US" sz="1200" b="1" dirty="0" err="1"/>
              <a:t>instrucciones</a:t>
            </a:r>
            <a:r>
              <a:rPr lang="en-US" sz="1200" b="1" dirty="0"/>
              <a:t> del tutorial para </a:t>
            </a:r>
            <a:r>
              <a:rPr lang="en-US" sz="1200" b="1" dirty="0" err="1"/>
              <a:t>descargar</a:t>
            </a:r>
            <a:r>
              <a:rPr lang="en-US" sz="1200" b="1" dirty="0"/>
              <a:t> los </a:t>
            </a:r>
            <a:r>
              <a:rPr lang="en-US" sz="1200" b="1" dirty="0" err="1"/>
              <a:t>datos</a:t>
            </a:r>
            <a:r>
              <a:rPr lang="en-US" sz="1200" b="1" dirty="0"/>
              <a:t> </a:t>
            </a:r>
            <a:r>
              <a:rPr lang="en-US" sz="1200" b="1" dirty="0" err="1"/>
              <a:t>como</a:t>
            </a:r>
            <a:r>
              <a:rPr lang="en-US" sz="1200" b="1" dirty="0"/>
              <a:t> </a:t>
            </a:r>
            <a:r>
              <a:rPr lang="en-US" sz="1200" b="1" dirty="0" err="1"/>
              <a:t>archivo</a:t>
            </a:r>
            <a:r>
              <a:rPr lang="en-US" sz="1200" b="1" dirty="0"/>
              <a:t> .csv para </a:t>
            </a:r>
            <a:r>
              <a:rPr lang="en-US" sz="1200" b="1" dirty="0" err="1"/>
              <a:t>su</a:t>
            </a:r>
            <a:r>
              <a:rPr lang="en-US" sz="1200" b="1" dirty="0"/>
              <a:t> </a:t>
            </a:r>
            <a:r>
              <a:rPr lang="en-US" sz="1200" b="1" dirty="0" err="1"/>
              <a:t>análisis</a:t>
            </a:r>
            <a:endParaRPr lang="en-UY" dirty="0"/>
          </a:p>
        </p:txBody>
      </p:sp>
      <p:sp>
        <p:nvSpPr>
          <p:cNvPr id="4" name="Slide Number Placeholder 3"/>
          <p:cNvSpPr>
            <a:spLocks noGrp="1"/>
          </p:cNvSpPr>
          <p:nvPr>
            <p:ph type="sldNum" sz="quarter" idx="5"/>
          </p:nvPr>
        </p:nvSpPr>
        <p:spPr/>
        <p:txBody>
          <a:bodyPr/>
          <a:lstStyle/>
          <a:p>
            <a:fld id="{ACE889E1-2DC5-2547-A008-C861092F8542}" type="slidenum">
              <a:rPr lang="en-US" smtClean="0"/>
              <a:t>41</a:t>
            </a:fld>
            <a:endParaRPr lang="en-US"/>
          </a:p>
        </p:txBody>
      </p:sp>
    </p:spTree>
    <p:extLst>
      <p:ext uri="{BB962C8B-B14F-4D97-AF65-F5344CB8AC3E}">
        <p14:creationId xmlns:p14="http://schemas.microsoft.com/office/powerpoint/2010/main" val="140326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E889E1-2DC5-2547-A008-C861092F8542}" type="slidenum">
              <a:rPr lang="en-US" smtClean="0"/>
              <a:t>1</a:t>
            </a:fld>
            <a:endParaRPr lang="en-US"/>
          </a:p>
        </p:txBody>
      </p:sp>
    </p:spTree>
    <p:extLst>
      <p:ext uri="{BB962C8B-B14F-4D97-AF65-F5344CB8AC3E}">
        <p14:creationId xmlns:p14="http://schemas.microsoft.com/office/powerpoint/2010/main" val="662779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Mediciones de la  Hidrósfera de GLOBE</a:t>
            </a:r>
          </a:p>
          <a:p>
            <a:r>
              <a:rPr lang="en-UY" dirty="0"/>
              <a:t>Sitio de Estudio de Hidrósfera</a:t>
            </a:r>
          </a:p>
          <a:p>
            <a:r>
              <a:rPr lang="en-UY" dirty="0"/>
              <a:t>Temperatura del Agua</a:t>
            </a:r>
          </a:p>
          <a:p>
            <a:r>
              <a:rPr lang="en-UY" dirty="0"/>
              <a:t>Transparencia del Agua</a:t>
            </a:r>
          </a:p>
          <a:p>
            <a:r>
              <a:rPr lang="en-UY" dirty="0"/>
              <a:t>Conductividad</a:t>
            </a:r>
          </a:p>
          <a:p>
            <a:r>
              <a:rPr lang="en-UY" dirty="0"/>
              <a:t>pH</a:t>
            </a:r>
          </a:p>
          <a:p>
            <a:r>
              <a:rPr lang="en-UY" dirty="0"/>
              <a:t>Larvas de Mosquitos</a:t>
            </a:r>
          </a:p>
          <a:p>
            <a:r>
              <a:rPr lang="en-UY" dirty="0"/>
              <a:t>Alcalinidad</a:t>
            </a:r>
          </a:p>
          <a:p>
            <a:r>
              <a:rPr lang="en-UY" dirty="0"/>
              <a:t>Oxígeno Disuelto</a:t>
            </a:r>
          </a:p>
          <a:p>
            <a:r>
              <a:rPr lang="en-UY" dirty="0"/>
              <a:t>Salinidad</a:t>
            </a:r>
          </a:p>
          <a:p>
            <a:r>
              <a:rPr lang="en-UY" dirty="0"/>
              <a:t>Nitratos</a:t>
            </a:r>
          </a:p>
          <a:p>
            <a:r>
              <a:rPr lang="en-UY" dirty="0"/>
              <a:t>Macroinvertebrados de Agua Dulce</a:t>
            </a:r>
          </a:p>
        </p:txBody>
      </p:sp>
      <p:sp>
        <p:nvSpPr>
          <p:cNvPr id="4" name="Slide Number Placeholder 3"/>
          <p:cNvSpPr>
            <a:spLocks noGrp="1"/>
          </p:cNvSpPr>
          <p:nvPr>
            <p:ph type="sldNum" sz="quarter" idx="5"/>
          </p:nvPr>
        </p:nvSpPr>
        <p:spPr/>
        <p:txBody>
          <a:bodyPr/>
          <a:lstStyle/>
          <a:p>
            <a:fld id="{ACE889E1-2DC5-2547-A008-C861092F8542}" type="slidenum">
              <a:rPr lang="en-US" smtClean="0"/>
              <a:t>3</a:t>
            </a:fld>
            <a:endParaRPr lang="en-US"/>
          </a:p>
        </p:txBody>
      </p:sp>
    </p:spTree>
    <p:extLst>
      <p:ext uri="{BB962C8B-B14F-4D97-AF65-F5344CB8AC3E}">
        <p14:creationId xmlns:p14="http://schemas.microsoft.com/office/powerpoint/2010/main" val="196555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PRIMAVERA.   VERANO    OTOÑO   INVIERNO</a:t>
            </a:r>
          </a:p>
        </p:txBody>
      </p:sp>
      <p:sp>
        <p:nvSpPr>
          <p:cNvPr id="4" name="Slide Number Placeholder 3"/>
          <p:cNvSpPr>
            <a:spLocks noGrp="1"/>
          </p:cNvSpPr>
          <p:nvPr>
            <p:ph type="sldNum" sz="quarter" idx="5"/>
          </p:nvPr>
        </p:nvSpPr>
        <p:spPr/>
        <p:txBody>
          <a:bodyPr/>
          <a:lstStyle/>
          <a:p>
            <a:fld id="{ACE889E1-2DC5-2547-A008-C861092F8542}" type="slidenum">
              <a:rPr lang="en-US" smtClean="0"/>
              <a:t>6</a:t>
            </a:fld>
            <a:endParaRPr lang="en-US"/>
          </a:p>
        </p:txBody>
      </p:sp>
    </p:spTree>
    <p:extLst>
      <p:ext uri="{BB962C8B-B14F-4D97-AF65-F5344CB8AC3E}">
        <p14:creationId xmlns:p14="http://schemas.microsoft.com/office/powerpoint/2010/main" val="22555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Asegúrese</a:t>
            </a:r>
            <a:r>
              <a:rPr lang="en-US" dirty="0"/>
              <a:t> que los </a:t>
            </a:r>
            <a:r>
              <a:rPr lang="en-US" dirty="0" err="1"/>
              <a:t>alumnos</a:t>
            </a:r>
            <a:r>
              <a:rPr lang="en-US" dirty="0"/>
              <a:t> </a:t>
            </a:r>
            <a:r>
              <a:rPr lang="en-US" dirty="0" err="1"/>
              <a:t>utilicen</a:t>
            </a:r>
            <a:r>
              <a:rPr lang="en-US" dirty="0"/>
              <a:t> </a:t>
            </a:r>
            <a:r>
              <a:rPr lang="en-US" dirty="0" err="1"/>
              <a:t>guantes</a:t>
            </a:r>
            <a:r>
              <a:rPr lang="en-US" dirty="0"/>
              <a:t> y </a:t>
            </a:r>
            <a:r>
              <a:rPr lang="en-US" dirty="0" err="1"/>
              <a:t>gafas</a:t>
            </a:r>
            <a:r>
              <a:rPr lang="en-US" dirty="0"/>
              <a:t> </a:t>
            </a:r>
            <a:r>
              <a:rPr lang="en-US" dirty="0" err="1"/>
              <a:t>protectoras</a:t>
            </a:r>
            <a:r>
              <a:rPr lang="en-US" dirty="0"/>
              <a:t> </a:t>
            </a:r>
            <a:r>
              <a:rPr lang="en-US" dirty="0" err="1"/>
              <a:t>durante</a:t>
            </a:r>
            <a:r>
              <a:rPr lang="en-US" dirty="0"/>
              <a:t> sus </a:t>
            </a:r>
            <a:r>
              <a:rPr lang="en-US" dirty="0" err="1"/>
              <a:t>investigaciones</a:t>
            </a:r>
            <a:endParaRPr lang="en-UY" dirty="0"/>
          </a:p>
          <a:p>
            <a:endParaRPr lang="en-UY" dirty="0"/>
          </a:p>
        </p:txBody>
      </p:sp>
      <p:sp>
        <p:nvSpPr>
          <p:cNvPr id="4" name="Slide Number Placeholder 3"/>
          <p:cNvSpPr>
            <a:spLocks noGrp="1"/>
          </p:cNvSpPr>
          <p:nvPr>
            <p:ph type="sldNum" sz="quarter" idx="5"/>
          </p:nvPr>
        </p:nvSpPr>
        <p:spPr/>
        <p:txBody>
          <a:bodyPr/>
          <a:lstStyle/>
          <a:p>
            <a:fld id="{ACE889E1-2DC5-2547-A008-C861092F8542}" type="slidenum">
              <a:rPr lang="en-US" smtClean="0"/>
              <a:t>21</a:t>
            </a:fld>
            <a:endParaRPr lang="en-US"/>
          </a:p>
        </p:txBody>
      </p:sp>
    </p:spTree>
    <p:extLst>
      <p:ext uri="{BB962C8B-B14F-4D97-AF65-F5344CB8AC3E}">
        <p14:creationId xmlns:p14="http://schemas.microsoft.com/office/powerpoint/2010/main" val="56187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889E1-2DC5-2547-A008-C861092F8542}" type="slidenum">
              <a:rPr lang="en-US" smtClean="0"/>
              <a:t>22</a:t>
            </a:fld>
            <a:endParaRPr lang="en-US"/>
          </a:p>
        </p:txBody>
      </p:sp>
    </p:spTree>
    <p:extLst>
      <p:ext uri="{BB962C8B-B14F-4D97-AF65-F5344CB8AC3E}">
        <p14:creationId xmlns:p14="http://schemas.microsoft.com/office/powerpoint/2010/main" val="388880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889E1-2DC5-2547-A008-C861092F8542}" type="slidenum">
              <a:rPr lang="en-US" smtClean="0"/>
              <a:t>23</a:t>
            </a:fld>
            <a:endParaRPr lang="en-US"/>
          </a:p>
        </p:txBody>
      </p:sp>
    </p:spTree>
    <p:extLst>
      <p:ext uri="{BB962C8B-B14F-4D97-AF65-F5344CB8AC3E}">
        <p14:creationId xmlns:p14="http://schemas.microsoft.com/office/powerpoint/2010/main" val="474185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Lleve a cabo la calibración cada tres meses</a:t>
            </a:r>
          </a:p>
        </p:txBody>
      </p:sp>
      <p:sp>
        <p:nvSpPr>
          <p:cNvPr id="4" name="Slide Number Placeholder 3"/>
          <p:cNvSpPr>
            <a:spLocks noGrp="1"/>
          </p:cNvSpPr>
          <p:nvPr>
            <p:ph type="sldNum" sz="quarter" idx="5"/>
          </p:nvPr>
        </p:nvSpPr>
        <p:spPr/>
        <p:txBody>
          <a:bodyPr/>
          <a:lstStyle/>
          <a:p>
            <a:fld id="{ACE889E1-2DC5-2547-A008-C861092F8542}" type="slidenum">
              <a:rPr lang="en-US" smtClean="0"/>
              <a:t>24</a:t>
            </a:fld>
            <a:endParaRPr lang="en-US"/>
          </a:p>
        </p:txBody>
      </p:sp>
    </p:spTree>
    <p:extLst>
      <p:ext uri="{BB962C8B-B14F-4D97-AF65-F5344CB8AC3E}">
        <p14:creationId xmlns:p14="http://schemas.microsoft.com/office/powerpoint/2010/main" val="314541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889E1-2DC5-2547-A008-C861092F8542}" type="slidenum">
              <a:rPr lang="en-US" smtClean="0"/>
              <a:t>30</a:t>
            </a:fld>
            <a:endParaRPr lang="en-US"/>
          </a:p>
        </p:txBody>
      </p:sp>
    </p:spTree>
    <p:extLst>
      <p:ext uri="{BB962C8B-B14F-4D97-AF65-F5344CB8AC3E}">
        <p14:creationId xmlns:p14="http://schemas.microsoft.com/office/powerpoint/2010/main" val="288965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411B07-45F6-024D-BD73-3F1D4498640A}"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1610858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D7D0C-C470-B84F-AD4A-6AA1CCCA95CA}"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13671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0979B-8F27-DC40-9B0B-746BFAE716E3}"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206312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AFC294-FCEE-1A43-BC4F-FF02293D74A2}"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37384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D69F6-60DD-FC49-BDB7-44E64676B53B}"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190635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A56EE6-FCD8-544D-ACA6-FA74047283EB}" type="datetime1">
              <a:rPr lang="en-US" smtClean="0"/>
              <a:t>9/2/2021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185272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496AAE-1046-514F-B600-A22F864A2893}" type="datetime1">
              <a:rPr lang="en-US" smtClean="0"/>
              <a:t>9/2/2021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30992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40CD79-7F79-4148-B7A1-BF2C483DDEEE}" type="datetime1">
              <a:rPr lang="en-US" smtClean="0"/>
              <a:t>9/2/2021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127522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B52B7-B900-F540-8E1C-734700E4A32B}" type="datetime1">
              <a:rPr lang="en-US" smtClean="0"/>
              <a:t>9/2/2021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86831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5FAD1-2DEE-6F46-AA0F-3DF851ED4E34}" type="datetime1">
              <a:rPr lang="en-US" smtClean="0"/>
              <a:t>9/2/2021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164497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24B496-9A41-424B-BDE4-2A7187AC40BD}" type="datetime1">
              <a:rPr lang="en-US" smtClean="0"/>
              <a:t>9/2/2021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E70963-1958-454F-9C92-D1B289902E79}" type="slidenum">
              <a:rPr lang="en-US" smtClean="0"/>
              <a:t>‹Nº›</a:t>
            </a:fld>
            <a:endParaRPr lang="en-US" dirty="0"/>
          </a:p>
        </p:txBody>
      </p:sp>
    </p:spTree>
    <p:extLst>
      <p:ext uri="{BB962C8B-B14F-4D97-AF65-F5344CB8AC3E}">
        <p14:creationId xmlns:p14="http://schemas.microsoft.com/office/powerpoint/2010/main" val="39584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E6F81-68EC-8549-896D-B7F090C86175}" type="datetime1">
              <a:rPr lang="en-US" smtClean="0"/>
              <a:t>9/2/2021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70963-1958-454F-9C92-D1B289902E79}" type="slidenum">
              <a:rPr lang="en-US" smtClean="0"/>
              <a:t>‹Nº›</a:t>
            </a:fld>
            <a:endParaRPr lang="en-US" dirty="0"/>
          </a:p>
        </p:txBody>
      </p:sp>
    </p:spTree>
    <p:extLst>
      <p:ext uri="{BB962C8B-B14F-4D97-AF65-F5344CB8AC3E}">
        <p14:creationId xmlns:p14="http://schemas.microsoft.com/office/powerpoint/2010/main" val="1530818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globe.gov/documents/11865/26f37835-c82a-4418-906d-23ec9f6c64a9"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www.globe.gov/documents/348614/ff1147e1-6ae3-4eb1-b38c-20021910c0a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mailto:DATA@GLOBE.GOV"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hyperlink" Target="https://itunes.apple.com/us/app/globe-data-entry/id980592274?ls=1&amp;mt=8" TargetMode="External"/><Relationship Id="rId4" Type="http://schemas.openxmlformats.org/officeDocument/2006/relationships/hyperlink" Target="https://play.google.com/store/apps/details?id=gov.nasa.globe.deapp&amp;hl=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docs.google.com/forms/d/1nF4DOebsUPFN2I3Sl73HZkrN_BzFnjAgCBdAQAt_E0I/viewform?c=0&amp;w=1" TargetMode="External"/><Relationship Id="rId7" Type="http://schemas.openxmlformats.org/officeDocument/2006/relationships/hyperlink" Target="http://climate.nasa.gov/"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nasawavelength.org/" TargetMode="External"/><Relationship Id="rId5" Type="http://schemas.openxmlformats.org/officeDocument/2006/relationships/hyperlink" Target="http://www.globe.gov/" TargetMode="External"/><Relationship Id="rId4" Type="http://schemas.openxmlformats.org/officeDocument/2006/relationships/hyperlink" Target="mailto:help@globe.gov"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lac_rco@educ.austral.edu.ar" TargetMode="External"/><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facebook.com/GLOBELAC" TargetMode="External"/><Relationship Id="rId5" Type="http://schemas.openxmlformats.org/officeDocument/2006/relationships/hyperlink" Target="https://www.instagram.com/globe_lac/" TargetMode="External"/><Relationship Id="rId10" Type="http://schemas.openxmlformats.org/officeDocument/2006/relationships/image" Target="../media/image34.jpg"/><Relationship Id="rId4" Type="http://schemas.openxmlformats.org/officeDocument/2006/relationships/hyperlink" Target="mailto:GLOBELAC.COMMUNICATIONS@EDUC.AUSTRAL.EDU.AR" TargetMode="External"/><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4779"/>
            <a:ext cx="7772400" cy="2387600"/>
          </a:xfrm>
        </p:spPr>
        <p:txBody>
          <a:bodyPr/>
          <a:lstStyle/>
          <a:p>
            <a:r>
              <a:rPr lang="en-US" dirty="0"/>
              <a:t>Slide One</a:t>
            </a:r>
          </a:p>
        </p:txBody>
      </p:sp>
      <p:pic>
        <p:nvPicPr>
          <p:cNvPr id="4" name="Picture 3" descr="Art image of a pond and gr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367"/>
            <a:ext cx="9144000" cy="5990633"/>
          </a:xfrm>
          <a:prstGeom prst="rect">
            <a:avLst/>
          </a:prstGeom>
        </p:spPr>
      </p:pic>
      <p:pic>
        <p:nvPicPr>
          <p:cNvPr id="3" name="Imagen 2"/>
          <p:cNvPicPr>
            <a:picLocks noChangeAspect="1"/>
          </p:cNvPicPr>
          <p:nvPr/>
        </p:nvPicPr>
        <p:blipFill>
          <a:blip r:embed="rId4"/>
          <a:stretch>
            <a:fillRect/>
          </a:stretch>
        </p:blipFill>
        <p:spPr>
          <a:xfrm>
            <a:off x="-12590" y="-56081"/>
            <a:ext cx="9169179" cy="804742"/>
          </a:xfrm>
          <a:prstGeom prst="rect">
            <a:avLst/>
          </a:prstGeom>
        </p:spPr>
      </p:pic>
    </p:spTree>
    <p:extLst>
      <p:ext uri="{BB962C8B-B14F-4D97-AF65-F5344CB8AC3E}">
        <p14:creationId xmlns:p14="http://schemas.microsoft.com/office/powerpoint/2010/main" val="11408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11" name="Rectángulo redondeado 10"/>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pueden ayudar tus mediciones?</a:t>
            </a:r>
            <a:endParaRPr lang="es-AR" sz="1100" dirty="0">
              <a:solidFill>
                <a:schemeClr val="bg1"/>
              </a:solidFill>
            </a:endParaRPr>
          </a:p>
        </p:txBody>
      </p:sp>
      <p:sp>
        <p:nvSpPr>
          <p:cNvPr id="12" name="CuadroTexto 11"/>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3" name="Slide Number Placeholder 2"/>
          <p:cNvSpPr>
            <a:spLocks noGrp="1"/>
          </p:cNvSpPr>
          <p:nvPr>
            <p:ph type="sldNum" sz="quarter" idx="12"/>
          </p:nvPr>
        </p:nvSpPr>
        <p:spPr/>
        <p:txBody>
          <a:bodyPr/>
          <a:lstStyle/>
          <a:p>
            <a:fld id="{E2E70963-1958-454F-9C92-D1B289902E79}" type="slidenum">
              <a:rPr lang="en-US" smtClean="0"/>
              <a:t>9</a:t>
            </a:fld>
            <a:endParaRPr lang="en-US" dirty="0"/>
          </a:p>
        </p:txBody>
      </p:sp>
      <p:sp>
        <p:nvSpPr>
          <p:cNvPr id="2" name="Title 1"/>
          <p:cNvSpPr>
            <a:spLocks noGrp="1"/>
          </p:cNvSpPr>
          <p:nvPr>
            <p:ph type="title"/>
          </p:nvPr>
        </p:nvSpPr>
        <p:spPr>
          <a:xfrm>
            <a:off x="1257300" y="1013553"/>
            <a:ext cx="7886700" cy="867930"/>
          </a:xfrm>
        </p:spPr>
        <p:txBody>
          <a:bodyPr>
            <a:spAutoFit/>
          </a:bodyPr>
          <a:lstStyle/>
          <a:p>
            <a:r>
              <a:rPr lang="es-AR" sz="2800" dirty="0" smtClean="0">
                <a:solidFill>
                  <a:schemeClr val="accent5">
                    <a:lumMod val="75000"/>
                  </a:schemeClr>
                </a:solidFill>
              </a:rPr>
              <a:t>Las observaciones en tierra validan los datos de los satélites</a:t>
            </a:r>
            <a:endParaRPr lang="es-AR" sz="2800" dirty="0">
              <a:solidFill>
                <a:schemeClr val="accent5">
                  <a:lumMod val="75000"/>
                </a:schemeClr>
              </a:solidFill>
            </a:endParaRPr>
          </a:p>
        </p:txBody>
      </p:sp>
      <p:pic>
        <p:nvPicPr>
          <p:cNvPr id="9" name="Content Placeholder 6" descr="Map of the world with 235 lakes indicated in color according to the amount of warming or cooling that has taken place over the past 25 years. The map shows that the vast majority of lakes are warmer than they were 25 years ag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18275" y="1904436"/>
            <a:ext cx="5637798" cy="31581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612499" y="5191545"/>
            <a:ext cx="7112801" cy="1569660"/>
          </a:xfrm>
          <a:prstGeom prst="rect">
            <a:avLst/>
          </a:prstGeom>
          <a:noFill/>
        </p:spPr>
        <p:txBody>
          <a:bodyPr wrap="square" rtlCol="0">
            <a:spAutoFit/>
          </a:bodyPr>
          <a:lstStyle/>
          <a:p>
            <a:r>
              <a:rPr lang="es-AR" sz="1600" i="1" dirty="0" smtClean="0"/>
              <a:t>Cambios globales en las temperaturas de los lagos en los últimos 25 años. Los tonos rojos indican calentamiento; los azules, enfriamiento. El estudio revela que los lagos de la Tierra se están calentando a un promedio de unos 0,61 grados Fahrenheit (0,34 grados Celsius) por década, más rápido que los índices generales de calentamiento del océano y la atmósfera. Crédito: Illinois </a:t>
            </a:r>
            <a:r>
              <a:rPr lang="es-AR" sz="1600" i="1" dirty="0" err="1" smtClean="0"/>
              <a:t>State</a:t>
            </a:r>
            <a:r>
              <a:rPr lang="es-AR" sz="1600" i="1" dirty="0" smtClean="0"/>
              <a:t> </a:t>
            </a:r>
            <a:r>
              <a:rPr lang="es-AR" sz="1600" i="1" dirty="0" err="1" smtClean="0"/>
              <a:t>University</a:t>
            </a:r>
            <a:r>
              <a:rPr lang="es-AR" sz="1600" i="1" dirty="0" smtClean="0"/>
              <a:t>/USGS/California </a:t>
            </a:r>
            <a:r>
              <a:rPr lang="es-AR" sz="1600" i="1" dirty="0" err="1" smtClean="0"/>
              <a:t>University</a:t>
            </a:r>
            <a:r>
              <a:rPr lang="es-AR" sz="1600" i="1" dirty="0" smtClean="0"/>
              <a:t> of Pennsylvania. Historia: NASA JPL</a:t>
            </a:r>
            <a:endParaRPr lang="es-AR" sz="1600" i="1" dirty="0"/>
          </a:p>
        </p:txBody>
      </p:sp>
    </p:spTree>
    <p:extLst>
      <p:ext uri="{BB962C8B-B14F-4D97-AF65-F5344CB8AC3E}">
        <p14:creationId xmlns:p14="http://schemas.microsoft.com/office/powerpoint/2010/main" val="153473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10</a:t>
            </a:fld>
            <a:endParaRPr lang="en-US" dirty="0"/>
          </a:p>
        </p:txBody>
      </p:sp>
      <p:sp>
        <p:nvSpPr>
          <p:cNvPr id="2" name="Title 1"/>
          <p:cNvSpPr>
            <a:spLocks noGrp="1"/>
          </p:cNvSpPr>
          <p:nvPr>
            <p:ph type="title"/>
          </p:nvPr>
        </p:nvSpPr>
        <p:spPr>
          <a:xfrm>
            <a:off x="1155700" y="887016"/>
            <a:ext cx="7886700" cy="1325563"/>
          </a:xfrm>
        </p:spPr>
        <p:txBody>
          <a:bodyPr>
            <a:normAutofit/>
          </a:bodyPr>
          <a:lstStyle/>
          <a:p>
            <a:r>
              <a:rPr lang="es-AR" sz="2800" dirty="0" smtClean="0">
                <a:solidFill>
                  <a:srgbClr val="002060"/>
                </a:solidFill>
              </a:rPr>
              <a:t>¡Hagamos un rápido repaso antes de pasar a la recopilación de datos! Pregunta 1</a:t>
            </a:r>
            <a:endParaRPr lang="es-AR"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s-AR" sz="2400" b="1" dirty="0" smtClean="0">
                <a:solidFill>
                  <a:schemeClr val="accent5">
                    <a:lumMod val="75000"/>
                  </a:schemeClr>
                </a:solidFill>
              </a:rPr>
              <a:t>¿Por qué el agua se calienta y se enfría más lentamente que el mismo volumen de aire? </a:t>
            </a:r>
          </a:p>
          <a:p>
            <a:pPr marL="0" indent="0">
              <a:buNone/>
            </a:pPr>
            <a:endParaRPr lang="es-AR" sz="2400" b="1" dirty="0" smtClean="0">
              <a:solidFill>
                <a:schemeClr val="accent5">
                  <a:lumMod val="75000"/>
                </a:schemeClr>
              </a:solidFill>
            </a:endParaRPr>
          </a:p>
          <a:p>
            <a:pPr marL="457200" indent="-457200">
              <a:buFont typeface="+mj-lt"/>
              <a:buAutoNum type="alphaUcPeriod"/>
            </a:pPr>
            <a:r>
              <a:rPr lang="es-AR" sz="2400" dirty="0" smtClean="0"/>
              <a:t>Tiene una capacidad calorífica superior a la del aire</a:t>
            </a:r>
          </a:p>
          <a:p>
            <a:pPr marL="457200" indent="-457200">
              <a:buFont typeface="+mj-lt"/>
              <a:buAutoNum type="alphaUcPeriod"/>
            </a:pPr>
            <a:r>
              <a:rPr lang="es-AR" sz="2400" dirty="0" smtClean="0"/>
              <a:t>El aire tiene un calor específico mayor</a:t>
            </a:r>
          </a:p>
          <a:p>
            <a:pPr marL="457200" indent="-457200">
              <a:buFont typeface="+mj-lt"/>
              <a:buAutoNum type="alphaUcPeriod"/>
            </a:pPr>
            <a:r>
              <a:rPr lang="es-AR" sz="2400" dirty="0" smtClean="0"/>
              <a:t>Es una variable principal</a:t>
            </a:r>
          </a:p>
          <a:p>
            <a:pPr marL="457200" indent="-457200">
              <a:buFont typeface="+mj-lt"/>
              <a:buAutoNum type="alphaUcPeriod"/>
            </a:pPr>
            <a:r>
              <a:rPr lang="es-AR" sz="2400" dirty="0" smtClean="0"/>
              <a:t>Sólo A y B</a:t>
            </a:r>
          </a:p>
          <a:p>
            <a:pPr marL="0" indent="0">
              <a:buNone/>
            </a:pPr>
            <a:endParaRPr lang="es-AR" sz="2400" dirty="0" smtClean="0"/>
          </a:p>
          <a:p>
            <a:pPr marL="0" indent="0">
              <a:buNone/>
            </a:pPr>
            <a:r>
              <a:rPr lang="es-AR" sz="2400" b="1" dirty="0" smtClean="0">
                <a:solidFill>
                  <a:srgbClr val="FF0000"/>
                </a:solidFill>
              </a:rPr>
              <a:t>¿Cuál es la respuesta?</a:t>
            </a:r>
            <a:endParaRPr lang="es-AR" sz="2400" b="1" dirty="0">
              <a:solidFill>
                <a:srgbClr val="FF0000"/>
              </a:solidFill>
            </a:endParaRPr>
          </a:p>
        </p:txBody>
      </p:sp>
    </p:spTree>
    <p:extLst>
      <p:ext uri="{BB962C8B-B14F-4D97-AF65-F5344CB8AC3E}">
        <p14:creationId xmlns:p14="http://schemas.microsoft.com/office/powerpoint/2010/main" val="41154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11</a:t>
            </a:fld>
            <a:endParaRPr lang="en-US" dirty="0"/>
          </a:p>
        </p:txBody>
      </p:sp>
      <p:sp>
        <p:nvSpPr>
          <p:cNvPr id="2" name="Title 1"/>
          <p:cNvSpPr>
            <a:spLocks noGrp="1"/>
          </p:cNvSpPr>
          <p:nvPr>
            <p:ph type="title"/>
          </p:nvPr>
        </p:nvSpPr>
        <p:spPr>
          <a:xfrm>
            <a:off x="1130300" y="1007301"/>
            <a:ext cx="7886700" cy="867930"/>
          </a:xfrm>
        </p:spPr>
        <p:txBody>
          <a:bodyPr>
            <a:spAutoFit/>
          </a:bodyPr>
          <a:lstStyle/>
          <a:p>
            <a:r>
              <a:rPr lang="es-AR" sz="2800" dirty="0" smtClean="0">
                <a:solidFill>
                  <a:srgbClr val="002060"/>
                </a:solidFill>
              </a:rPr>
              <a:t>¡Hagamos un rápido repaso antes de pasar a la recopilación de datos! Respuesta de la pregunta 1</a:t>
            </a:r>
            <a:endParaRPr lang="es-AR"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spAutoFit/>
          </a:bodyPr>
          <a:lstStyle/>
          <a:p>
            <a:pPr marL="0" indent="0">
              <a:buNone/>
            </a:pPr>
            <a:r>
              <a:rPr lang="es-AR" sz="2400" b="1" dirty="0" smtClean="0">
                <a:solidFill>
                  <a:schemeClr val="accent5">
                    <a:lumMod val="75000"/>
                  </a:schemeClr>
                </a:solidFill>
              </a:rPr>
              <a:t>¿Por qué el agua se calienta y se enfría más lentamente que el mismo volumen de aire? </a:t>
            </a:r>
          </a:p>
          <a:p>
            <a:pPr marL="0" indent="0">
              <a:buNone/>
            </a:pPr>
            <a:endParaRPr lang="es-AR" sz="2400" b="1" dirty="0" smtClean="0">
              <a:solidFill>
                <a:schemeClr val="accent5">
                  <a:lumMod val="75000"/>
                </a:schemeClr>
              </a:solidFill>
            </a:endParaRPr>
          </a:p>
          <a:p>
            <a:pPr marL="457200" indent="-457200">
              <a:buFont typeface="+mj-lt"/>
              <a:buAutoNum type="alphaUcPeriod"/>
            </a:pPr>
            <a:r>
              <a:rPr lang="es-AR" sz="2300" b="1" dirty="0" smtClean="0"/>
              <a:t>Tiene una capacidad calorífica superior a la del aire </a:t>
            </a:r>
            <a:r>
              <a:rPr lang="es-AR" sz="2300" b="1" dirty="0" smtClean="0">
                <a:solidFill>
                  <a:srgbClr val="FF0000"/>
                </a:solidFill>
              </a:rPr>
              <a:t>¡Correcto </a:t>
            </a:r>
            <a:r>
              <a:rPr lang="es-AR" sz="2300" b="1" dirty="0" smtClean="0">
                <a:solidFill>
                  <a:srgbClr val="FF0000"/>
                </a:solidFill>
                <a:sym typeface="Wingdings" pitchFamily="2" charset="2"/>
              </a:rPr>
              <a:t>!</a:t>
            </a:r>
            <a:endParaRPr lang="es-AR" sz="2300" b="1" dirty="0" smtClean="0">
              <a:solidFill>
                <a:srgbClr val="FF0000"/>
              </a:solidFill>
            </a:endParaRPr>
          </a:p>
          <a:p>
            <a:pPr marL="457200" indent="-457200">
              <a:buFont typeface="+mj-lt"/>
              <a:buAutoNum type="alphaUcPeriod"/>
            </a:pPr>
            <a:r>
              <a:rPr lang="es-AR" sz="2300" dirty="0" smtClean="0"/>
              <a:t>El aire tiene un calor específico mayor</a:t>
            </a:r>
          </a:p>
          <a:p>
            <a:pPr marL="457200" indent="-457200">
              <a:buFont typeface="+mj-lt"/>
              <a:buAutoNum type="alphaUcPeriod"/>
            </a:pPr>
            <a:r>
              <a:rPr lang="es-AR" sz="2300" dirty="0" smtClean="0"/>
              <a:t>Es una variable principal</a:t>
            </a:r>
          </a:p>
          <a:p>
            <a:pPr marL="457200" indent="-457200">
              <a:buFont typeface="+mj-lt"/>
              <a:buAutoNum type="alphaUcPeriod"/>
            </a:pPr>
            <a:r>
              <a:rPr lang="es-AR" sz="2300" dirty="0" smtClean="0"/>
              <a:t>Sólo A y B</a:t>
            </a:r>
          </a:p>
          <a:p>
            <a:pPr marL="0" indent="0">
              <a:buNone/>
            </a:pPr>
            <a:endParaRPr lang="es-AR" sz="2400" dirty="0" smtClean="0"/>
          </a:p>
          <a:p>
            <a:pPr marL="0" indent="0">
              <a:buNone/>
            </a:pPr>
            <a:r>
              <a:rPr lang="es-AR" sz="2400" b="1" dirty="0" smtClean="0">
                <a:solidFill>
                  <a:srgbClr val="FF0000"/>
                </a:solidFill>
              </a:rPr>
              <a:t>¿Estuvo en lo cierto?</a:t>
            </a:r>
            <a:endParaRPr lang="es-AR" sz="2400" b="1" dirty="0">
              <a:solidFill>
                <a:srgbClr val="FF0000"/>
              </a:solidFill>
            </a:endParaRPr>
          </a:p>
        </p:txBody>
      </p:sp>
    </p:spTree>
    <p:extLst>
      <p:ext uri="{BB962C8B-B14F-4D97-AF65-F5344CB8AC3E}">
        <p14:creationId xmlns:p14="http://schemas.microsoft.com/office/powerpoint/2010/main" val="1359288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12</a:t>
            </a:fld>
            <a:endParaRPr lang="en-US" dirty="0"/>
          </a:p>
        </p:txBody>
      </p:sp>
      <p:sp>
        <p:nvSpPr>
          <p:cNvPr id="2" name="Title 1"/>
          <p:cNvSpPr>
            <a:spLocks noGrp="1"/>
          </p:cNvSpPr>
          <p:nvPr>
            <p:ph type="title"/>
          </p:nvPr>
        </p:nvSpPr>
        <p:spPr>
          <a:xfrm>
            <a:off x="1257300" y="1028699"/>
            <a:ext cx="7886700" cy="1042195"/>
          </a:xfrm>
        </p:spPr>
        <p:txBody>
          <a:bodyPr>
            <a:normAutofit/>
          </a:bodyPr>
          <a:lstStyle/>
          <a:p>
            <a:r>
              <a:rPr lang="es-AR" sz="2800" dirty="0" smtClean="0">
                <a:solidFill>
                  <a:srgbClr val="002060"/>
                </a:solidFill>
              </a:rPr>
              <a:t>¡Hagamos un rápido repaso antes de pasar a la recopilación de datos! Pregunta 2</a:t>
            </a:r>
            <a:endParaRPr lang="es-AR" sz="2800" dirty="0">
              <a:solidFill>
                <a:srgbClr val="002060"/>
              </a:solidFill>
            </a:endParaRPr>
          </a:p>
        </p:txBody>
      </p:sp>
      <p:sp>
        <p:nvSpPr>
          <p:cNvPr id="3" name="Content Placeholder 2"/>
          <p:cNvSpPr>
            <a:spLocks noGrp="1"/>
          </p:cNvSpPr>
          <p:nvPr>
            <p:ph sz="half" idx="2"/>
          </p:nvPr>
        </p:nvSpPr>
        <p:spPr>
          <a:xfrm>
            <a:off x="1501729" y="2070894"/>
            <a:ext cx="7025217" cy="4351338"/>
          </a:xfrm>
        </p:spPr>
        <p:txBody>
          <a:bodyPr>
            <a:normAutofit/>
          </a:bodyPr>
          <a:lstStyle/>
          <a:p>
            <a:pPr marL="0" indent="0">
              <a:buNone/>
            </a:pPr>
            <a:r>
              <a:rPr lang="es-AR" sz="2400" b="1" dirty="0" smtClean="0"/>
              <a:t>El agua más cálida tiende a tener ______niveles de oxígeno. </a:t>
            </a:r>
          </a:p>
          <a:p>
            <a:pPr marL="0" indent="0">
              <a:buNone/>
            </a:pPr>
            <a:endParaRPr lang="es-AR" sz="2400" b="1" dirty="0" smtClean="0"/>
          </a:p>
          <a:p>
            <a:pPr marL="457200" indent="-457200">
              <a:buFont typeface="+mj-lt"/>
              <a:buAutoNum type="alphaUcPeriod"/>
            </a:pPr>
            <a:r>
              <a:rPr lang="es-AR" sz="2400" dirty="0" smtClean="0"/>
              <a:t>mayores</a:t>
            </a:r>
          </a:p>
          <a:p>
            <a:pPr marL="457200" indent="-457200">
              <a:buFont typeface="+mj-lt"/>
              <a:buAutoNum type="alphaUcPeriod"/>
            </a:pPr>
            <a:r>
              <a:rPr lang="es-AR" sz="2400" dirty="0" smtClean="0"/>
              <a:t>menores</a:t>
            </a:r>
          </a:p>
          <a:p>
            <a:pPr marL="0" indent="0">
              <a:buNone/>
            </a:pPr>
            <a:endParaRPr lang="es-AR" sz="2400" dirty="0" smtClean="0"/>
          </a:p>
          <a:p>
            <a:pPr marL="0" indent="0">
              <a:buNone/>
            </a:pPr>
            <a:r>
              <a:rPr lang="es-AR" sz="2400" b="1" dirty="0" smtClean="0">
                <a:solidFill>
                  <a:srgbClr val="FF0000"/>
                </a:solidFill>
              </a:rPr>
              <a:t>¿Cuál es la respuesta?</a:t>
            </a:r>
          </a:p>
          <a:p>
            <a:pPr marL="0" indent="0">
              <a:buNone/>
            </a:pPr>
            <a:endParaRPr lang="es-AR" sz="2400" dirty="0"/>
          </a:p>
        </p:txBody>
      </p:sp>
    </p:spTree>
    <p:extLst>
      <p:ext uri="{BB962C8B-B14F-4D97-AF65-F5344CB8AC3E}">
        <p14:creationId xmlns:p14="http://schemas.microsoft.com/office/powerpoint/2010/main" val="190352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13</a:t>
            </a:fld>
            <a:endParaRPr lang="en-US" dirty="0"/>
          </a:p>
        </p:txBody>
      </p:sp>
      <p:sp>
        <p:nvSpPr>
          <p:cNvPr id="2" name="Title 1"/>
          <p:cNvSpPr>
            <a:spLocks noGrp="1"/>
          </p:cNvSpPr>
          <p:nvPr>
            <p:ph type="title"/>
          </p:nvPr>
        </p:nvSpPr>
        <p:spPr>
          <a:xfrm>
            <a:off x="1282700" y="1028699"/>
            <a:ext cx="7886700" cy="1042195"/>
          </a:xfrm>
        </p:spPr>
        <p:txBody>
          <a:bodyPr>
            <a:normAutofit/>
          </a:bodyPr>
          <a:lstStyle/>
          <a:p>
            <a:r>
              <a:rPr lang="es-AR" sz="2800" dirty="0" smtClean="0">
                <a:solidFill>
                  <a:srgbClr val="002060"/>
                </a:solidFill>
              </a:rPr>
              <a:t>¡Hagamos un rápido repaso antes de pasar a la recopilación de datos! Respuesta de la pregunta 2</a:t>
            </a:r>
            <a:endParaRPr lang="es-AR"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s-AR" sz="2400" b="1" dirty="0" smtClean="0"/>
              <a:t>El agua más cálida tiende a tener ______niveles de oxígeno. </a:t>
            </a:r>
          </a:p>
          <a:p>
            <a:pPr marL="0" indent="0">
              <a:buNone/>
            </a:pPr>
            <a:endParaRPr lang="es-AR" sz="2400" b="1" dirty="0" smtClean="0"/>
          </a:p>
          <a:p>
            <a:pPr marL="457200" indent="-457200">
              <a:buFont typeface="+mj-lt"/>
              <a:buAutoNum type="alphaUcPeriod"/>
            </a:pPr>
            <a:r>
              <a:rPr lang="es-AR" sz="2400" dirty="0" smtClean="0"/>
              <a:t>mayores</a:t>
            </a:r>
          </a:p>
          <a:p>
            <a:pPr marL="457200" indent="-457200">
              <a:buFont typeface="+mj-lt"/>
              <a:buAutoNum type="alphaUcPeriod"/>
            </a:pPr>
            <a:r>
              <a:rPr lang="es-AR" sz="2400" b="1" dirty="0" smtClean="0"/>
              <a:t>menores </a:t>
            </a:r>
            <a:r>
              <a:rPr lang="es-AR" sz="2400" b="1" dirty="0" smtClean="0">
                <a:solidFill>
                  <a:srgbClr val="FF0000"/>
                </a:solidFill>
              </a:rPr>
              <a:t>¡Correcto </a:t>
            </a:r>
            <a:r>
              <a:rPr lang="es-AR" sz="2400" b="1" dirty="0" smtClean="0">
                <a:solidFill>
                  <a:srgbClr val="FF0000"/>
                </a:solidFill>
                <a:sym typeface="Wingdings" pitchFamily="2" charset="2"/>
              </a:rPr>
              <a:t>!</a:t>
            </a:r>
            <a:endParaRPr lang="es-AR" sz="2400" b="1" dirty="0" smtClean="0"/>
          </a:p>
          <a:p>
            <a:pPr marL="0" indent="0">
              <a:buNone/>
            </a:pPr>
            <a:endParaRPr lang="es-AR" sz="2400" dirty="0" smtClean="0"/>
          </a:p>
          <a:p>
            <a:pPr marL="0" indent="0">
              <a:buNone/>
            </a:pPr>
            <a:r>
              <a:rPr lang="es-AR" sz="2400" b="1" dirty="0" smtClean="0">
                <a:solidFill>
                  <a:srgbClr val="FF0000"/>
                </a:solidFill>
              </a:rPr>
              <a:t>¿Estuvo en lo cierto?</a:t>
            </a:r>
          </a:p>
          <a:p>
            <a:pPr marL="0" indent="0">
              <a:buNone/>
            </a:pPr>
            <a:endParaRPr lang="es-AR" sz="2400" b="1" dirty="0">
              <a:solidFill>
                <a:srgbClr val="FF0000"/>
              </a:solidFill>
            </a:endParaRPr>
          </a:p>
        </p:txBody>
      </p:sp>
    </p:spTree>
    <p:extLst>
      <p:ext uri="{BB962C8B-B14F-4D97-AF65-F5344CB8AC3E}">
        <p14:creationId xmlns:p14="http://schemas.microsoft.com/office/powerpoint/2010/main" val="1215361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14</a:t>
            </a:fld>
            <a:endParaRPr lang="en-US" dirty="0"/>
          </a:p>
        </p:txBody>
      </p:sp>
      <p:sp>
        <p:nvSpPr>
          <p:cNvPr id="2" name="Title 1"/>
          <p:cNvSpPr>
            <a:spLocks noGrp="1"/>
          </p:cNvSpPr>
          <p:nvPr>
            <p:ph type="title"/>
          </p:nvPr>
        </p:nvSpPr>
        <p:spPr>
          <a:xfrm>
            <a:off x="1371599" y="838637"/>
            <a:ext cx="7886700" cy="1325563"/>
          </a:xfrm>
        </p:spPr>
        <p:txBody>
          <a:bodyPr>
            <a:normAutofit/>
          </a:bodyPr>
          <a:lstStyle/>
          <a:p>
            <a:r>
              <a:rPr lang="es-AR" sz="2800" dirty="0" smtClean="0">
                <a:solidFill>
                  <a:srgbClr val="002060"/>
                </a:solidFill>
              </a:rPr>
              <a:t>¡Hagamos un rápido repaso antes de pasar a la recopilación de datos! Pregunta 3</a:t>
            </a:r>
            <a:endParaRPr lang="es-AR" sz="2800" dirty="0">
              <a:solidFill>
                <a:srgbClr val="002060"/>
              </a:solidFill>
            </a:endParaRPr>
          </a:p>
        </p:txBody>
      </p:sp>
      <p:sp>
        <p:nvSpPr>
          <p:cNvPr id="3" name="Content Placeholder 2"/>
          <p:cNvSpPr>
            <a:spLocks noGrp="1"/>
          </p:cNvSpPr>
          <p:nvPr>
            <p:ph sz="half" idx="2"/>
          </p:nvPr>
        </p:nvSpPr>
        <p:spPr>
          <a:xfrm>
            <a:off x="1371599" y="2070894"/>
            <a:ext cx="7025217" cy="4351338"/>
          </a:xfrm>
        </p:spPr>
        <p:txBody>
          <a:bodyPr>
            <a:normAutofit/>
          </a:bodyPr>
          <a:lstStyle/>
          <a:p>
            <a:pPr marL="0" indent="0">
              <a:buNone/>
            </a:pPr>
            <a:r>
              <a:rPr lang="es-AR" sz="2400" b="1" dirty="0" smtClean="0">
                <a:solidFill>
                  <a:srgbClr val="22346F"/>
                </a:solidFill>
              </a:rPr>
              <a:t>Recientes estudios científicos sobre los lagos y otras masas de agua de la Tierra muestran una tendencia general de ___.</a:t>
            </a:r>
          </a:p>
          <a:p>
            <a:pPr marL="0" indent="0">
              <a:buNone/>
            </a:pPr>
            <a:endParaRPr lang="es-AR" sz="2400" b="1" dirty="0" smtClean="0">
              <a:solidFill>
                <a:srgbClr val="22346F"/>
              </a:solidFill>
            </a:endParaRPr>
          </a:p>
          <a:p>
            <a:pPr marL="457200" indent="-457200">
              <a:buAutoNum type="alphaUcPeriod"/>
            </a:pPr>
            <a:r>
              <a:rPr lang="es-AR" sz="2400" dirty="0" smtClean="0"/>
              <a:t>Calentamiento</a:t>
            </a:r>
          </a:p>
          <a:p>
            <a:pPr marL="0" indent="0">
              <a:buNone/>
            </a:pPr>
            <a:r>
              <a:rPr lang="es-AR" sz="2400" dirty="0" smtClean="0"/>
              <a:t>B.   Enfriamiento</a:t>
            </a:r>
          </a:p>
          <a:p>
            <a:pPr marL="457200" indent="-457200">
              <a:buAutoNum type="alphaUcPeriod" startAt="3"/>
            </a:pPr>
            <a:r>
              <a:rPr lang="es-AR" sz="2400" dirty="0" smtClean="0"/>
              <a:t>Estabilidad e invariabilidad </a:t>
            </a:r>
          </a:p>
          <a:p>
            <a:pPr marL="0" indent="0">
              <a:buNone/>
            </a:pPr>
            <a:endParaRPr lang="es-AR" sz="2400" dirty="0" smtClean="0"/>
          </a:p>
          <a:p>
            <a:pPr marL="0" indent="0">
              <a:buNone/>
            </a:pPr>
            <a:r>
              <a:rPr lang="es-AR" sz="2400" b="1" dirty="0" smtClean="0">
                <a:solidFill>
                  <a:srgbClr val="FF0000"/>
                </a:solidFill>
              </a:rPr>
              <a:t>¿Cuál es la respuesta?</a:t>
            </a:r>
          </a:p>
          <a:p>
            <a:pPr marL="0" indent="0">
              <a:buNone/>
            </a:pPr>
            <a:endParaRPr lang="es-AR" sz="2400" dirty="0"/>
          </a:p>
        </p:txBody>
      </p:sp>
    </p:spTree>
    <p:extLst>
      <p:ext uri="{BB962C8B-B14F-4D97-AF65-F5344CB8AC3E}">
        <p14:creationId xmlns:p14="http://schemas.microsoft.com/office/powerpoint/2010/main" val="2121785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15</a:t>
            </a:fld>
            <a:endParaRPr lang="en-US" dirty="0"/>
          </a:p>
        </p:txBody>
      </p:sp>
      <p:sp>
        <p:nvSpPr>
          <p:cNvPr id="2" name="Title 1"/>
          <p:cNvSpPr>
            <a:spLocks noGrp="1"/>
          </p:cNvSpPr>
          <p:nvPr>
            <p:ph type="title"/>
          </p:nvPr>
        </p:nvSpPr>
        <p:spPr>
          <a:xfrm>
            <a:off x="1155700" y="875110"/>
            <a:ext cx="7886700" cy="1325563"/>
          </a:xfrm>
        </p:spPr>
        <p:txBody>
          <a:bodyPr>
            <a:normAutofit/>
          </a:bodyPr>
          <a:lstStyle/>
          <a:p>
            <a:r>
              <a:rPr lang="es-AR" sz="2800" dirty="0" smtClean="0">
                <a:solidFill>
                  <a:srgbClr val="002060"/>
                </a:solidFill>
              </a:rPr>
              <a:t>¡Hagamos un rápido repaso antes de pasar a la recopilación de datos! Respuesta de la pregunta 3</a:t>
            </a:r>
            <a:endParaRPr lang="es-AR" sz="2800" dirty="0">
              <a:solidFill>
                <a:srgbClr val="002060"/>
              </a:solidFill>
            </a:endParaRPr>
          </a:p>
        </p:txBody>
      </p:sp>
      <p:sp>
        <p:nvSpPr>
          <p:cNvPr id="3" name="Content Placeholder 2"/>
          <p:cNvSpPr>
            <a:spLocks noGrp="1"/>
          </p:cNvSpPr>
          <p:nvPr>
            <p:ph sz="half" idx="2"/>
          </p:nvPr>
        </p:nvSpPr>
        <p:spPr>
          <a:xfrm>
            <a:off x="1268962" y="2070894"/>
            <a:ext cx="7025217" cy="4351338"/>
          </a:xfrm>
        </p:spPr>
        <p:txBody>
          <a:bodyPr>
            <a:normAutofit lnSpcReduction="10000"/>
          </a:bodyPr>
          <a:lstStyle/>
          <a:p>
            <a:pPr marL="0" indent="0">
              <a:buNone/>
            </a:pPr>
            <a:r>
              <a:rPr lang="es-AR" sz="2400" b="1" dirty="0" smtClean="0">
                <a:solidFill>
                  <a:srgbClr val="22346F"/>
                </a:solidFill>
              </a:rPr>
              <a:t>Recientes estudios científicos sobre los lagos y otras masas de agua de la Tierra muestran una tendencia general de ___.</a:t>
            </a:r>
          </a:p>
          <a:p>
            <a:pPr marL="0" indent="0">
              <a:buNone/>
            </a:pPr>
            <a:endParaRPr lang="es-AR" sz="2400" b="1" dirty="0" smtClean="0">
              <a:solidFill>
                <a:srgbClr val="22346F"/>
              </a:solidFill>
            </a:endParaRPr>
          </a:p>
          <a:p>
            <a:pPr marL="457200" indent="-457200">
              <a:buAutoNum type="alphaUcPeriod"/>
            </a:pPr>
            <a:r>
              <a:rPr lang="es-AR" sz="2400" b="1" dirty="0" smtClean="0"/>
              <a:t>Calentamiento </a:t>
            </a:r>
            <a:r>
              <a:rPr lang="es-AR" sz="2400" b="1" dirty="0" smtClean="0">
                <a:solidFill>
                  <a:srgbClr val="FF0000"/>
                </a:solidFill>
              </a:rPr>
              <a:t>¡Correcto </a:t>
            </a:r>
            <a:r>
              <a:rPr lang="es-AR" sz="2400" b="1" dirty="0" smtClean="0">
                <a:solidFill>
                  <a:srgbClr val="FF0000"/>
                </a:solidFill>
                <a:sym typeface="Wingdings" pitchFamily="2" charset="2"/>
              </a:rPr>
              <a:t>!</a:t>
            </a:r>
            <a:endParaRPr lang="es-AR" sz="2400" b="1" dirty="0" smtClean="0"/>
          </a:p>
          <a:p>
            <a:pPr marL="0" indent="0">
              <a:buNone/>
            </a:pPr>
            <a:r>
              <a:rPr lang="es-AR" sz="2400" dirty="0" smtClean="0"/>
              <a:t>B.   Enfriamiento</a:t>
            </a:r>
          </a:p>
          <a:p>
            <a:pPr marL="457200" indent="-457200">
              <a:buAutoNum type="alphaUcPeriod" startAt="3"/>
            </a:pPr>
            <a:r>
              <a:rPr lang="es-AR" sz="2400" dirty="0" smtClean="0"/>
              <a:t>Estabilidad e invariabilidad </a:t>
            </a:r>
          </a:p>
          <a:p>
            <a:pPr marL="0" indent="0">
              <a:buNone/>
            </a:pPr>
            <a:endParaRPr lang="es-AR" sz="2400" dirty="0" smtClean="0"/>
          </a:p>
          <a:p>
            <a:pPr marL="0" indent="0">
              <a:buNone/>
            </a:pPr>
            <a:r>
              <a:rPr lang="es-AR" sz="2400" b="1" dirty="0" smtClean="0">
                <a:solidFill>
                  <a:srgbClr val="FF0000"/>
                </a:solidFill>
              </a:rPr>
              <a:t>¿Estuvo en lo cierto? Veamos ahora los pasos del protocolo GLOBE para el Protocolo de la Temperatura del Agua.</a:t>
            </a:r>
            <a:endParaRPr lang="es-AR" sz="2400" b="1" dirty="0">
              <a:solidFill>
                <a:srgbClr val="FF0000"/>
              </a:solidFill>
            </a:endParaRPr>
          </a:p>
        </p:txBody>
      </p:sp>
    </p:spTree>
    <p:extLst>
      <p:ext uri="{BB962C8B-B14F-4D97-AF65-F5344CB8AC3E}">
        <p14:creationId xmlns:p14="http://schemas.microsoft.com/office/powerpoint/2010/main" val="1222487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3346"/>
            <a:ext cx="9144793" cy="6864691"/>
          </a:xfrm>
          <a:prstGeom prst="rect">
            <a:avLst/>
          </a:prstGeom>
        </p:spPr>
      </p:pic>
      <p:sp>
        <p:nvSpPr>
          <p:cNvPr id="12" name="Rectángulo redondeado 11"/>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3" name="CuadroTexto 12"/>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16</a:t>
            </a:fld>
            <a:endParaRPr lang="en-US" dirty="0"/>
          </a:p>
        </p:txBody>
      </p:sp>
      <p:sp>
        <p:nvSpPr>
          <p:cNvPr id="2" name="Title 1"/>
          <p:cNvSpPr>
            <a:spLocks noGrp="1"/>
          </p:cNvSpPr>
          <p:nvPr>
            <p:ph type="title"/>
          </p:nvPr>
        </p:nvSpPr>
        <p:spPr>
          <a:xfrm>
            <a:off x="1257300" y="1126625"/>
            <a:ext cx="7886700" cy="480131"/>
          </a:xfrm>
        </p:spPr>
        <p:txBody>
          <a:bodyPr>
            <a:spAutoFit/>
          </a:bodyPr>
          <a:lstStyle/>
          <a:p>
            <a:r>
              <a:rPr lang="es-AR" sz="2800" b="1" dirty="0" smtClean="0">
                <a:solidFill>
                  <a:srgbClr val="000072"/>
                </a:solidFill>
              </a:rPr>
              <a:t>Selección del sitio: Sitio de Estudio de la Hidrósfera</a:t>
            </a:r>
            <a:endParaRPr lang="es-AR" sz="2800" dirty="0"/>
          </a:p>
        </p:txBody>
      </p:sp>
      <p:sp>
        <p:nvSpPr>
          <p:cNvPr id="3" name="Content Placeholder 2"/>
          <p:cNvSpPr>
            <a:spLocks noGrp="1"/>
          </p:cNvSpPr>
          <p:nvPr>
            <p:ph sz="half" idx="1"/>
          </p:nvPr>
        </p:nvSpPr>
        <p:spPr>
          <a:xfrm>
            <a:off x="1257300" y="1734325"/>
            <a:ext cx="3886199" cy="3582519"/>
          </a:xfrm>
        </p:spPr>
        <p:txBody>
          <a:bodyPr wrap="square">
            <a:spAutoFit/>
          </a:bodyPr>
          <a:lstStyle/>
          <a:p>
            <a:pPr marL="0" indent="0" algn="just">
              <a:buNone/>
            </a:pPr>
            <a:r>
              <a:rPr lang="es-AR" sz="1800" dirty="0" smtClean="0"/>
              <a:t>Seleccione un lugar específico donde se tomarán las mediciones de la hidrosfera (temperatura del agua, oxígeno disuelto, nitrato, pH, alcalinidad, turbidez y conductividad o salinidad). Si el sitio de estudio seleccionado es una masa de agua en movimiento (es decir, un arroyo o un río), sitúe el lugar de muestreo en una zona de riachuelos, en lugar de en aguas tranquilas o rápidos. Esto proporcionará una medición más representativa del agua en el arroyo o río.</a:t>
            </a:r>
            <a:endParaRPr lang="es-AR" sz="1800" dirty="0"/>
          </a:p>
        </p:txBody>
      </p:sp>
      <p:sp>
        <p:nvSpPr>
          <p:cNvPr id="9" name="Content Placeholder 3"/>
          <p:cNvSpPr txBox="1">
            <a:spLocks/>
          </p:cNvSpPr>
          <p:nvPr/>
        </p:nvSpPr>
        <p:spPr>
          <a:xfrm>
            <a:off x="1257300" y="5169743"/>
            <a:ext cx="7422148" cy="158812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AR" sz="1800" dirty="0" smtClean="0"/>
              <a:t>Si el sitio de estudio seleccionado es una masa de agua quieta (es decir, un lago o embalse), busque un lugar de muestreo cerca de la zona de salida o a lo largo del centro de la masa de agua. Evite las zonas de entrada. Un puente o un muelle son buenas opciones. Si la masa de agua es salobre o salada, deberá conocer las horas de la marea alta y baja en un lugar lo más cercano posible al sitio de estudio.</a:t>
            </a:r>
            <a:endParaRPr lang="es-AR" sz="1800" dirty="0"/>
          </a:p>
        </p:txBody>
      </p:sp>
      <p:pic>
        <p:nvPicPr>
          <p:cNvPr id="10" name="Content Placeholder 4" descr="Water sampling using a bucket and rope, from a bridg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43499" y="1892969"/>
            <a:ext cx="3614821" cy="2711116"/>
          </a:xfrm>
          <a:prstGeom prst="rect">
            <a:avLst/>
          </a:prstGeom>
        </p:spPr>
      </p:pic>
    </p:spTree>
    <p:extLst>
      <p:ext uri="{BB962C8B-B14F-4D97-AF65-F5344CB8AC3E}">
        <p14:creationId xmlns:p14="http://schemas.microsoft.com/office/powerpoint/2010/main" val="1902255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17</a:t>
            </a:fld>
            <a:endParaRPr lang="en-US" dirty="0"/>
          </a:p>
        </p:txBody>
      </p:sp>
      <p:sp>
        <p:nvSpPr>
          <p:cNvPr id="2" name="Title 1"/>
          <p:cNvSpPr>
            <a:spLocks noGrp="1"/>
          </p:cNvSpPr>
          <p:nvPr>
            <p:ph type="title"/>
          </p:nvPr>
        </p:nvSpPr>
        <p:spPr>
          <a:xfrm>
            <a:off x="1257300" y="1126625"/>
            <a:ext cx="7886700" cy="480131"/>
          </a:xfrm>
        </p:spPr>
        <p:txBody>
          <a:bodyPr>
            <a:normAutofit/>
          </a:bodyPr>
          <a:lstStyle/>
          <a:p>
            <a:r>
              <a:rPr lang="es-AR" sz="2800" b="1" dirty="0" smtClean="0">
                <a:solidFill>
                  <a:srgbClr val="002060"/>
                </a:solidFill>
              </a:rPr>
              <a:t>Cómo recopilar datos de la Temperatura del Agua</a:t>
            </a:r>
            <a:endParaRPr lang="es-AR" sz="2800" b="1" dirty="0">
              <a:solidFill>
                <a:srgbClr val="002060"/>
              </a:solidFill>
            </a:endParaRPr>
          </a:p>
        </p:txBody>
      </p:sp>
      <p:sp>
        <p:nvSpPr>
          <p:cNvPr id="3" name="Content Placeholder 2"/>
          <p:cNvSpPr>
            <a:spLocks noGrp="1"/>
          </p:cNvSpPr>
          <p:nvPr>
            <p:ph sz="half" idx="1"/>
          </p:nvPr>
        </p:nvSpPr>
        <p:spPr>
          <a:xfrm>
            <a:off x="1379620" y="1767681"/>
            <a:ext cx="4788798" cy="4692113"/>
          </a:xfrm>
        </p:spPr>
        <p:txBody>
          <a:bodyPr>
            <a:normAutofit fontScale="92500" lnSpcReduction="10000"/>
          </a:bodyPr>
          <a:lstStyle/>
          <a:p>
            <a:pPr marL="0" indent="0">
              <a:lnSpc>
                <a:spcPct val="110000"/>
              </a:lnSpc>
              <a:buNone/>
            </a:pPr>
            <a:r>
              <a:rPr lang="es-AR" sz="1800" dirty="0" smtClean="0"/>
              <a:t>Hay dos maneras de recopilar la temperatura del agua para GLOBE: Utilizando </a:t>
            </a:r>
            <a:r>
              <a:rPr lang="es-AR" sz="1800" b="1" dirty="0" smtClean="0"/>
              <a:t>un termómetro lleno de alcohol </a:t>
            </a:r>
            <a:r>
              <a:rPr lang="es-AR" sz="1800" dirty="0" smtClean="0"/>
              <a:t>o </a:t>
            </a:r>
            <a:r>
              <a:rPr lang="es-AR" sz="1800" b="1" dirty="0" smtClean="0"/>
              <a:t>una sonda de temperatura</a:t>
            </a:r>
            <a:r>
              <a:rPr lang="es-AR" sz="1800" dirty="0" smtClean="0"/>
              <a:t>. </a:t>
            </a:r>
          </a:p>
          <a:p>
            <a:pPr marL="0" indent="0">
              <a:lnSpc>
                <a:spcPct val="110000"/>
              </a:lnSpc>
              <a:buNone/>
            </a:pPr>
            <a:r>
              <a:rPr lang="es-AR" sz="1800" dirty="0" smtClean="0"/>
              <a:t>Cuando se utilizan sondas de temperatura, escuchará que se hacen referencias a sondas de temperatura o a medidores. Para aclarar, </a:t>
            </a:r>
            <a:r>
              <a:rPr lang="es-AR" sz="1800" b="1" dirty="0" smtClean="0"/>
              <a:t>las sondas son los instrumentos que miden la tensión o la resistencia en una muestra de agua. Los medidores son instrumentos que convierten las mediciones de tensión o resistencia en concentraciones</a:t>
            </a:r>
            <a:r>
              <a:rPr lang="es-AR" sz="1800" dirty="0" smtClean="0"/>
              <a:t>. Para medir la temperatura (u otros tipos de mediciones), se necesitan tanto una sonda como un medidor. A veces, la sonda y el medidor están dentro de un mismo instrumento y no se pueden separar. Otros instrumentos tienen sondas que están separadas de los medidores y deben conectarse a éstos para poder realizar las mediciones del agua.</a:t>
            </a:r>
          </a:p>
        </p:txBody>
      </p:sp>
      <p:pic>
        <p:nvPicPr>
          <p:cNvPr id="11" name="Content Placeholder 8" descr="Diagram of temperature probe and an alcohol-filled thermomete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0018" y="1767681"/>
            <a:ext cx="2112422" cy="4351338"/>
          </a:xfrm>
        </p:spPr>
      </p:pic>
    </p:spTree>
    <p:extLst>
      <p:ext uri="{BB962C8B-B14F-4D97-AF65-F5344CB8AC3E}">
        <p14:creationId xmlns:p14="http://schemas.microsoft.com/office/powerpoint/2010/main" val="113944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3346"/>
            <a:ext cx="9144793" cy="6864691"/>
          </a:xfrm>
          <a:prstGeom prst="rect">
            <a:avLst/>
          </a:prstGeom>
        </p:spPr>
      </p:pic>
      <p:sp>
        <p:nvSpPr>
          <p:cNvPr id="8" name="Rectángulo redondeado 7"/>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9" name="CuadroTexto 8"/>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18</a:t>
            </a:fld>
            <a:endParaRPr lang="en-US" dirty="0"/>
          </a:p>
        </p:txBody>
      </p:sp>
      <p:sp>
        <p:nvSpPr>
          <p:cNvPr id="2" name="Title 1"/>
          <p:cNvSpPr>
            <a:spLocks noGrp="1"/>
          </p:cNvSpPr>
          <p:nvPr>
            <p:ph type="title"/>
          </p:nvPr>
        </p:nvSpPr>
        <p:spPr>
          <a:xfrm>
            <a:off x="1257300" y="964225"/>
            <a:ext cx="7886700" cy="867930"/>
          </a:xfrm>
        </p:spPr>
        <p:txBody>
          <a:bodyPr>
            <a:spAutoFit/>
          </a:bodyPr>
          <a:lstStyle/>
          <a:p>
            <a:r>
              <a:rPr lang="es-AR" sz="2800" b="1" dirty="0" smtClean="0">
                <a:solidFill>
                  <a:srgbClr val="002060"/>
                </a:solidFill>
              </a:rPr>
              <a:t>Cómo recopilar datos de la Temperatura del Agua: Descripción</a:t>
            </a:r>
            <a:endParaRPr lang="es-AR" sz="2800" b="1" dirty="0">
              <a:solidFill>
                <a:srgbClr val="002060"/>
              </a:solidFill>
            </a:endParaRPr>
          </a:p>
        </p:txBody>
      </p:sp>
      <p:sp>
        <p:nvSpPr>
          <p:cNvPr id="3" name="Content Placeholder 2"/>
          <p:cNvSpPr>
            <a:spLocks noGrp="1"/>
          </p:cNvSpPr>
          <p:nvPr>
            <p:ph sz="half" idx="1"/>
          </p:nvPr>
        </p:nvSpPr>
        <p:spPr>
          <a:xfrm>
            <a:off x="1257300" y="2005013"/>
            <a:ext cx="7427496" cy="4594078"/>
          </a:xfrm>
        </p:spPr>
        <p:txBody>
          <a:bodyPr>
            <a:spAutoFit/>
          </a:bodyPr>
          <a:lstStyle/>
          <a:p>
            <a:pPr marL="0" indent="0">
              <a:buNone/>
            </a:pPr>
            <a:r>
              <a:rPr lang="es-AR" sz="1600" dirty="0" smtClean="0"/>
              <a:t>Excepto en el caso de la transparencia, tome la temperatura del agua antes de las demás mediciones del agua.</a:t>
            </a:r>
          </a:p>
          <a:p>
            <a:pPr marL="0" indent="0">
              <a:buNone/>
            </a:pPr>
            <a:r>
              <a:rPr lang="es-AR" sz="1600" dirty="0" smtClean="0"/>
              <a:t>Realice la medición de la temperatura del agua lo antes posible después de tomar la muestra de agua, ya que la temperatura tiende a cambiar muy rápidamente después de recoger la muestra.</a:t>
            </a:r>
          </a:p>
          <a:p>
            <a:pPr marL="0" indent="0">
              <a:buNone/>
            </a:pPr>
            <a:r>
              <a:rPr lang="es-AR" sz="1600" dirty="0" smtClean="0"/>
              <a:t>Lea el valor de la temperatura en el termómetro o medidor mientras el bulbo del termómetro o la sonda está en el agua. La lectura de la temperatura puede cambiar rápidamente una vez que el termómetro está fuera del agua, especialmente si la temperatura del aire es muy diferente a la del agua o si hace viento. El viento puede hacer que la evaporación se produzca rápidamente, reduciendo la temperatura.</a:t>
            </a:r>
          </a:p>
          <a:p>
            <a:pPr marL="0" indent="0">
              <a:buNone/>
            </a:pPr>
            <a:r>
              <a:rPr lang="es-AR" sz="1600" dirty="0" smtClean="0"/>
              <a:t>Es importante que la temperatura del agua se tome en el mismo lugar cada semana. Puede haber varios grados de diferencia en la temperatura del agua en una pequeña zona de la masa de agua: zonas soleadas frente a zonas sombreadas, o zonas poco profundas y más profundas.</a:t>
            </a:r>
          </a:p>
          <a:p>
            <a:pPr marL="0" indent="0">
              <a:buNone/>
            </a:pPr>
            <a:r>
              <a:rPr lang="es-AR" sz="1600" dirty="0" smtClean="0"/>
              <a:t>La columna de alcohol del termómetro puede separarse, especialmente si el termómetro no se guarda en posición vertical. La columna se puede volver a unir sujetando con fuerza la parte superior del termómetro y agitándolo hacia abajo o balanceándolo</a:t>
            </a:r>
            <a:endParaRPr lang="es-AR" sz="1600" dirty="0"/>
          </a:p>
        </p:txBody>
      </p:sp>
    </p:spTree>
    <p:extLst>
      <p:ext uri="{BB962C8B-B14F-4D97-AF65-F5344CB8AC3E}">
        <p14:creationId xmlns:p14="http://schemas.microsoft.com/office/powerpoint/2010/main" val="86491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3346"/>
            <a:ext cx="9144793" cy="6864691"/>
          </a:xfrm>
          <a:prstGeom prst="rect">
            <a:avLst/>
          </a:prstGeom>
        </p:spPr>
      </p:pic>
      <p:sp>
        <p:nvSpPr>
          <p:cNvPr id="4" name="Slide Number Placeholder 3"/>
          <p:cNvSpPr>
            <a:spLocks noGrp="1"/>
          </p:cNvSpPr>
          <p:nvPr>
            <p:ph type="sldNum" sz="quarter" idx="12"/>
          </p:nvPr>
        </p:nvSpPr>
        <p:spPr/>
        <p:txBody>
          <a:bodyPr/>
          <a:lstStyle/>
          <a:p>
            <a:fld id="{E2E70963-1958-454F-9C92-D1B289902E79}" type="slidenum">
              <a:rPr lang="en-US" smtClean="0"/>
              <a:t>1</a:t>
            </a:fld>
            <a:endParaRPr lang="en-US" dirty="0"/>
          </a:p>
        </p:txBody>
      </p:sp>
      <p:sp>
        <p:nvSpPr>
          <p:cNvPr id="2" name="Title 1"/>
          <p:cNvSpPr>
            <a:spLocks noGrp="1"/>
          </p:cNvSpPr>
          <p:nvPr>
            <p:ph type="title"/>
          </p:nvPr>
        </p:nvSpPr>
        <p:spPr>
          <a:xfrm>
            <a:off x="1121678" y="961403"/>
            <a:ext cx="7886700" cy="535531"/>
          </a:xfrm>
        </p:spPr>
        <p:txBody>
          <a:bodyPr>
            <a:normAutofit/>
          </a:bodyPr>
          <a:lstStyle/>
          <a:p>
            <a:r>
              <a:rPr lang="es-AR" sz="3200" b="1" dirty="0" smtClean="0">
                <a:solidFill>
                  <a:srgbClr val="000090"/>
                </a:solidFill>
              </a:rPr>
              <a:t>Descripción General</a:t>
            </a:r>
            <a:endParaRPr lang="es-AR" sz="3200" b="1" dirty="0">
              <a:solidFill>
                <a:srgbClr val="000090"/>
              </a:solidFill>
            </a:endParaRPr>
          </a:p>
        </p:txBody>
      </p:sp>
      <p:sp>
        <p:nvSpPr>
          <p:cNvPr id="3" name="Content Placeholder 2" descr="Art image of a pond and grass."/>
          <p:cNvSpPr>
            <a:spLocks noGrp="1"/>
          </p:cNvSpPr>
          <p:nvPr>
            <p:ph sz="half" idx="1"/>
          </p:nvPr>
        </p:nvSpPr>
        <p:spPr>
          <a:xfrm>
            <a:off x="1185178" y="1512372"/>
            <a:ext cx="7823200" cy="5032375"/>
          </a:xfrm>
        </p:spPr>
        <p:txBody>
          <a:bodyPr>
            <a:noAutofit/>
          </a:bodyPr>
          <a:lstStyle/>
          <a:p>
            <a:pPr marL="0" indent="0">
              <a:buNone/>
            </a:pPr>
            <a:r>
              <a:rPr lang="es-AR" sz="1400" b="1" dirty="0" smtClean="0">
                <a:solidFill>
                  <a:srgbClr val="000090"/>
                </a:solidFill>
              </a:rPr>
              <a:t>Este módulo: </a:t>
            </a:r>
          </a:p>
          <a:p>
            <a:r>
              <a:rPr lang="es-AR" sz="1400" b="1" dirty="0" smtClean="0">
                <a:solidFill>
                  <a:srgbClr val="000090"/>
                </a:solidFill>
              </a:rPr>
              <a:t>Revisa la selección de un Sitio de hidrología GLOBE </a:t>
            </a:r>
          </a:p>
          <a:p>
            <a:r>
              <a:rPr lang="es-AR" sz="1400" b="1" dirty="0" smtClean="0">
                <a:solidFill>
                  <a:srgbClr val="000090"/>
                </a:solidFill>
              </a:rPr>
              <a:t>Revisa la técnica de muestreo de agua utilizada en los Protocolos de Hidrósfera de GLOBE</a:t>
            </a:r>
          </a:p>
          <a:p>
            <a:r>
              <a:rPr lang="es-AR" sz="1400" b="1" dirty="0" smtClean="0">
                <a:solidFill>
                  <a:srgbClr val="000090"/>
                </a:solidFill>
              </a:rPr>
              <a:t>Orienta la calibración de los instrumentos necesarios para este protocolo</a:t>
            </a:r>
          </a:p>
          <a:p>
            <a:r>
              <a:rPr lang="es-AR" sz="1400" b="1" dirty="0" smtClean="0">
                <a:solidFill>
                  <a:srgbClr val="000090"/>
                </a:solidFill>
              </a:rPr>
              <a:t>Proporciona una introducción paso a paso del método del protocolo</a:t>
            </a:r>
          </a:p>
          <a:p>
            <a:pPr marL="0" indent="0">
              <a:buNone/>
            </a:pPr>
            <a:endParaRPr lang="es-AR" sz="1400" b="1" dirty="0" smtClean="0">
              <a:solidFill>
                <a:srgbClr val="000090"/>
              </a:solidFill>
            </a:endParaRPr>
          </a:p>
          <a:p>
            <a:pPr marL="0" indent="0">
              <a:buNone/>
            </a:pPr>
            <a:r>
              <a:rPr lang="es-AR" sz="1400" b="1" dirty="0" smtClean="0">
                <a:solidFill>
                  <a:srgbClr val="000090"/>
                </a:solidFill>
              </a:rPr>
              <a:t>Objetivos de aprendizaje</a:t>
            </a:r>
          </a:p>
          <a:p>
            <a:pPr marL="0" indent="0">
              <a:buNone/>
            </a:pPr>
            <a:r>
              <a:rPr lang="es-AR" sz="1400" b="1" dirty="0" smtClean="0">
                <a:solidFill>
                  <a:srgbClr val="000090"/>
                </a:solidFill>
              </a:rPr>
              <a:t>Después de completar este módulo, será capaz de:</a:t>
            </a:r>
          </a:p>
          <a:p>
            <a:r>
              <a:rPr lang="es-AR" sz="1400" b="1" dirty="0" smtClean="0">
                <a:solidFill>
                  <a:srgbClr val="000090"/>
                </a:solidFill>
              </a:rPr>
              <a:t>Describir por qué la temperatura del agua se considera una variable maestra</a:t>
            </a:r>
          </a:p>
          <a:p>
            <a:r>
              <a:rPr lang="es-AR" sz="1400" b="1" dirty="0" smtClean="0">
                <a:solidFill>
                  <a:srgbClr val="000090"/>
                </a:solidFill>
              </a:rPr>
              <a:t>Explicar por qué esta medición acompaña a todas las demás mediciones hidrológicas realizadas con los Protocolos GLOBE</a:t>
            </a:r>
          </a:p>
          <a:p>
            <a:r>
              <a:rPr lang="es-AR" sz="1400" b="1" dirty="0" smtClean="0">
                <a:solidFill>
                  <a:srgbClr val="000090"/>
                </a:solidFill>
              </a:rPr>
              <a:t>Describir cómo los procedimientos del protocolo garantizan la recopilación de datos precisos</a:t>
            </a:r>
          </a:p>
          <a:p>
            <a:r>
              <a:rPr lang="es-AR" sz="1400" b="1" dirty="0" smtClean="0">
                <a:solidFill>
                  <a:srgbClr val="000090"/>
                </a:solidFill>
              </a:rPr>
              <a:t>Llevar a cabo los pasos de calibración y medición de este protocolo</a:t>
            </a:r>
          </a:p>
          <a:p>
            <a:r>
              <a:rPr lang="es-AR" sz="1400" b="1" dirty="0" smtClean="0">
                <a:solidFill>
                  <a:srgbClr val="000090"/>
                </a:solidFill>
              </a:rPr>
              <a:t>Cargar los datos en el portal de GLOBE</a:t>
            </a:r>
          </a:p>
          <a:p>
            <a:r>
              <a:rPr lang="es-AR" sz="1400" b="1" dirty="0" smtClean="0">
                <a:solidFill>
                  <a:srgbClr val="000090"/>
                </a:solidFill>
              </a:rPr>
              <a:t>Visualizar los datos utilizando el Sitio de Visualización de GLOBE</a:t>
            </a:r>
          </a:p>
          <a:p>
            <a:pPr marL="0" indent="0">
              <a:buNone/>
            </a:pPr>
            <a:r>
              <a:rPr lang="es-AR" sz="1400" b="1" i="1" dirty="0" smtClean="0"/>
              <a:t>Tiempo estimado para completar este módulo: 1 hora 30 minutos</a:t>
            </a:r>
            <a:endParaRPr lang="es-AR" sz="1400" dirty="0" smtClean="0"/>
          </a:p>
          <a:p>
            <a:pPr marL="0" indent="0">
              <a:buNone/>
            </a:pPr>
            <a:endParaRPr lang="es-AR" sz="1400" b="1" dirty="0" smtClean="0">
              <a:solidFill>
                <a:srgbClr val="002060"/>
              </a:solidFill>
            </a:endParaRPr>
          </a:p>
          <a:p>
            <a:pPr marL="0" indent="0">
              <a:buNone/>
            </a:pPr>
            <a:endParaRPr lang="es-AR" sz="1400" b="1" dirty="0" smtClean="0">
              <a:solidFill>
                <a:srgbClr val="002060"/>
              </a:solidFill>
            </a:endParaRPr>
          </a:p>
          <a:p>
            <a:pPr marL="0" indent="0">
              <a:buNone/>
            </a:pPr>
            <a:endParaRPr lang="es-AR" sz="1400" b="1" dirty="0" smtClean="0">
              <a:solidFill>
                <a:srgbClr val="002060"/>
              </a:solidFill>
            </a:endParaRPr>
          </a:p>
          <a:p>
            <a:pPr marL="0" indent="0">
              <a:buNone/>
            </a:pPr>
            <a:endParaRPr lang="es-AR" sz="1400" b="1" dirty="0" smtClean="0">
              <a:solidFill>
                <a:srgbClr val="002060"/>
              </a:solidFill>
            </a:endParaRPr>
          </a:p>
          <a:p>
            <a:pPr marL="0" indent="0">
              <a:buNone/>
            </a:pPr>
            <a:endParaRPr lang="es-AR" sz="1400" b="1" dirty="0" smtClean="0">
              <a:solidFill>
                <a:srgbClr val="002060"/>
              </a:solidFill>
            </a:endParaRPr>
          </a:p>
          <a:p>
            <a:pPr marL="0" indent="0">
              <a:buNone/>
            </a:pPr>
            <a:endParaRPr lang="es-AR" sz="1400" b="1" dirty="0" smtClean="0">
              <a:solidFill>
                <a:srgbClr val="002060"/>
              </a:solidFill>
            </a:endParaRPr>
          </a:p>
          <a:p>
            <a:pPr marL="0" indent="0">
              <a:buNone/>
            </a:pPr>
            <a:endParaRPr lang="es-AR" sz="1400" b="1" dirty="0" smtClean="0">
              <a:solidFill>
                <a:srgbClr val="002060"/>
              </a:solidFill>
            </a:endParaRPr>
          </a:p>
          <a:p>
            <a:pPr marL="0" indent="0">
              <a:buNone/>
            </a:pPr>
            <a:endParaRPr lang="es-AR" sz="1400" b="1" dirty="0" smtClean="0">
              <a:solidFill>
                <a:srgbClr val="002060"/>
              </a:solidFill>
            </a:endParaRPr>
          </a:p>
          <a:p>
            <a:pPr marL="0" indent="0">
              <a:buNone/>
            </a:pPr>
            <a:r>
              <a:rPr lang="es-AR" sz="1400" b="1" dirty="0" err="1" smtClean="0">
                <a:solidFill>
                  <a:srgbClr val="002060"/>
                </a:solidFill>
              </a:rPr>
              <a:t>Estimated</a:t>
            </a:r>
            <a:r>
              <a:rPr lang="es-AR" sz="1400" b="1" dirty="0" smtClean="0">
                <a:solidFill>
                  <a:srgbClr val="002060"/>
                </a:solidFill>
              </a:rPr>
              <a:t> time to complete module: 1.5 </a:t>
            </a:r>
            <a:r>
              <a:rPr lang="es-AR" sz="1400" b="1" dirty="0" err="1" smtClean="0">
                <a:solidFill>
                  <a:srgbClr val="002060"/>
                </a:solidFill>
              </a:rPr>
              <a:t>hours</a:t>
            </a:r>
            <a:endParaRPr lang="es-AR" sz="1400" b="1" dirty="0">
              <a:solidFill>
                <a:srgbClr val="002060"/>
              </a:solidFill>
            </a:endParaRPr>
          </a:p>
        </p:txBody>
      </p:sp>
      <p:sp>
        <p:nvSpPr>
          <p:cNvPr id="9" name="Rectángulo redondeado 8"/>
          <p:cNvSpPr/>
          <p:nvPr/>
        </p:nvSpPr>
        <p:spPr>
          <a:xfrm>
            <a:off x="7629429" y="14705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¿Qué es </a:t>
            </a:r>
            <a:r>
              <a:rPr lang="es-AR" sz="1100" dirty="0" smtClean="0">
                <a:solidFill>
                  <a:schemeClr val="bg1"/>
                </a:solidFill>
              </a:rPr>
              <a:t>la temperatura</a:t>
            </a:r>
            <a:r>
              <a:rPr lang="es-AR" sz="1100" dirty="0" smtClean="0">
                <a:solidFill>
                  <a:schemeClr val="bg1"/>
                </a:solidFill>
              </a:rPr>
              <a:t> </a:t>
            </a:r>
            <a:r>
              <a:rPr lang="es-AR" sz="1100" dirty="0" smtClean="0">
                <a:solidFill>
                  <a:schemeClr val="bg1"/>
                </a:solidFill>
              </a:rPr>
              <a:t>del agua?</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temperatura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temperatura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62118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19</a:t>
            </a:fld>
            <a:endParaRPr lang="en-US" dirty="0"/>
          </a:p>
        </p:txBody>
      </p:sp>
      <p:sp>
        <p:nvSpPr>
          <p:cNvPr id="2" name="Title 1"/>
          <p:cNvSpPr>
            <a:spLocks noGrp="1"/>
          </p:cNvSpPr>
          <p:nvPr>
            <p:ph type="title"/>
          </p:nvPr>
        </p:nvSpPr>
        <p:spPr>
          <a:xfrm>
            <a:off x="1257300" y="964225"/>
            <a:ext cx="7886700" cy="867930"/>
          </a:xfrm>
        </p:spPr>
        <p:txBody>
          <a:bodyPr>
            <a:normAutofit/>
          </a:bodyPr>
          <a:lstStyle/>
          <a:p>
            <a:r>
              <a:rPr lang="es-AR" sz="2800" b="1" dirty="0" smtClean="0">
                <a:solidFill>
                  <a:schemeClr val="accent5">
                    <a:lumMod val="75000"/>
                  </a:schemeClr>
                </a:solidFill>
              </a:rPr>
              <a:t>Fuentes del equipo que necesita para el Protocolo de la Temperatura del Agua</a:t>
            </a:r>
            <a:endParaRPr lang="es-AR" sz="2800" b="1" dirty="0">
              <a:solidFill>
                <a:schemeClr val="accent5">
                  <a:lumMod val="75000"/>
                </a:schemeClr>
              </a:solidFill>
            </a:endParaRPr>
          </a:p>
        </p:txBody>
      </p:sp>
      <p:sp>
        <p:nvSpPr>
          <p:cNvPr id="3" name="Content Placeholder 2"/>
          <p:cNvSpPr>
            <a:spLocks noGrp="1"/>
          </p:cNvSpPr>
          <p:nvPr>
            <p:ph sz="half" idx="1"/>
          </p:nvPr>
        </p:nvSpPr>
        <p:spPr>
          <a:xfrm>
            <a:off x="1337186" y="1996281"/>
            <a:ext cx="7246009" cy="2720745"/>
          </a:xfrm>
        </p:spPr>
        <p:txBody>
          <a:bodyPr>
            <a:normAutofit/>
          </a:bodyPr>
          <a:lstStyle/>
          <a:p>
            <a:pPr marL="0" indent="0" algn="just">
              <a:buNone/>
            </a:pPr>
            <a:r>
              <a:rPr lang="es-AR" sz="1800" dirty="0" smtClean="0"/>
              <a:t>Los siguientes recursos resumen las mediciones asociadas a cada protocolo, el nivel de habilidad asociado, las especificaciones científicas de los instrumentos y cómo acceder al equipo que se necesita (compra, construcción o descarga).</a:t>
            </a:r>
          </a:p>
          <a:p>
            <a:pPr algn="just"/>
            <a:r>
              <a:rPr lang="es-AR" sz="1800" b="1" u="sng" dirty="0" smtClean="0">
                <a:solidFill>
                  <a:schemeClr val="accent5">
                    <a:lumMod val="75000"/>
                  </a:schemeClr>
                </a:solidFill>
              </a:rPr>
              <a:t>Dónde encontrar las especificaciones de los instrumentos utilizados en las investigaciones GLOBE</a:t>
            </a:r>
          </a:p>
          <a:p>
            <a:pPr algn="just"/>
            <a:r>
              <a:rPr lang="es-AR" sz="1800" b="1" u="sng" dirty="0" smtClean="0">
                <a:solidFill>
                  <a:schemeClr val="accent5">
                    <a:lumMod val="75000"/>
                  </a:schemeClr>
                </a:solidFill>
              </a:rPr>
              <a:t>Dónde encontrar los instrumentos científicos utilizados en las investigaciones GLOBE </a:t>
            </a:r>
          </a:p>
          <a:p>
            <a:pPr marL="0" indent="0" algn="just">
              <a:buNone/>
            </a:pPr>
            <a:endParaRPr lang="es-AR" sz="1800" dirty="0"/>
          </a:p>
        </p:txBody>
      </p:sp>
      <p:pic>
        <p:nvPicPr>
          <p:cNvPr id="7" name="Picture 6" descr="Screen Shot of Toolkit from the GLOBE Teacher'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1986">
            <a:off x="6698182" y="4369159"/>
            <a:ext cx="1806671" cy="23131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9822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3346"/>
            <a:ext cx="9144793" cy="6864691"/>
          </a:xfrm>
          <a:prstGeom prst="rect">
            <a:avLst/>
          </a:prstGeom>
        </p:spPr>
      </p:pic>
      <p:sp>
        <p:nvSpPr>
          <p:cNvPr id="8" name="Rectángulo redondeado 7"/>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9" name="CuadroTexto 8"/>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20</a:t>
            </a:fld>
            <a:endParaRPr lang="en-US" dirty="0"/>
          </a:p>
        </p:txBody>
      </p:sp>
      <p:sp>
        <p:nvSpPr>
          <p:cNvPr id="2" name="Title 1"/>
          <p:cNvSpPr>
            <a:spLocks noGrp="1"/>
          </p:cNvSpPr>
          <p:nvPr>
            <p:ph type="title"/>
          </p:nvPr>
        </p:nvSpPr>
        <p:spPr>
          <a:xfrm>
            <a:off x="1155700" y="869674"/>
            <a:ext cx="6832599" cy="747091"/>
          </a:xfrm>
        </p:spPr>
        <p:txBody>
          <a:bodyPr>
            <a:normAutofit/>
          </a:bodyPr>
          <a:lstStyle/>
          <a:p>
            <a:r>
              <a:rPr lang="es-AR" sz="3200" b="1" dirty="0" smtClean="0">
                <a:solidFill>
                  <a:srgbClr val="000072"/>
                </a:solidFill>
              </a:rPr>
              <a:t>¿Qué necesita para comenzar?</a:t>
            </a:r>
            <a:endParaRPr lang="es-AR" sz="3200" b="1" dirty="0">
              <a:solidFill>
                <a:srgbClr val="055000"/>
              </a:solidFill>
            </a:endParaRPr>
          </a:p>
        </p:txBody>
      </p:sp>
      <p:sp>
        <p:nvSpPr>
          <p:cNvPr id="3" name="Content Placeholder 2"/>
          <p:cNvSpPr>
            <a:spLocks noGrp="1"/>
          </p:cNvSpPr>
          <p:nvPr>
            <p:ph sz="half" idx="1"/>
          </p:nvPr>
        </p:nvSpPr>
        <p:spPr>
          <a:xfrm>
            <a:off x="1453451" y="3984195"/>
            <a:ext cx="7427496" cy="2350387"/>
          </a:xfrm>
        </p:spPr>
        <p:txBody>
          <a:bodyPr>
            <a:spAutoFit/>
          </a:bodyPr>
          <a:lstStyle/>
          <a:p>
            <a:pPr marL="0" indent="0">
              <a:buNone/>
            </a:pPr>
            <a:r>
              <a:rPr lang="es-AR" sz="1800" b="1" dirty="0" smtClean="0">
                <a:solidFill>
                  <a:srgbClr val="22346F"/>
                </a:solidFill>
              </a:rPr>
              <a:t>Referencias:	</a:t>
            </a:r>
            <a:r>
              <a:rPr lang="es-AR" sz="1800" b="1" dirty="0" smtClean="0">
                <a:solidFill>
                  <a:srgbClr val="055000"/>
                </a:solidFill>
              </a:rPr>
              <a:t>	</a:t>
            </a:r>
          </a:p>
          <a:p>
            <a:r>
              <a:rPr lang="es-AR" sz="1800" b="1" dirty="0" smtClean="0">
                <a:solidFill>
                  <a:srgbClr val="0563C1"/>
                </a:solidFill>
                <a:hlinkClick r:id="rId3">
                  <a:extLst>
                    <a:ext uri="{A12FA001-AC4F-418D-AE19-62706E023703}">
                      <ahyp:hlinkClr xmlns="" xmlns:ahyp="http://schemas.microsoft.com/office/drawing/2018/hyperlinkcolor" val="tx"/>
                    </a:ext>
                  </a:extLst>
                </a:hlinkClick>
              </a:rPr>
              <a:t>Hoja de Datos de la  Investigación de la </a:t>
            </a:r>
            <a:r>
              <a:rPr lang="es-AR" sz="1800" b="1" u="sng" dirty="0" smtClean="0">
                <a:solidFill>
                  <a:schemeClr val="accent5">
                    <a:lumMod val="75000"/>
                  </a:schemeClr>
                </a:solidFill>
                <a:hlinkClick r:id="rId3">
                  <a:extLst>
                    <a:ext uri="{A12FA001-AC4F-418D-AE19-62706E023703}">
                      <ahyp:hlinkClr xmlns="" xmlns:ahyp="http://schemas.microsoft.com/office/drawing/2018/hyperlinkcolor" val="tx"/>
                    </a:ext>
                  </a:extLst>
                </a:hlinkClick>
              </a:rPr>
              <a:t>Hidrós</a:t>
            </a:r>
            <a:r>
              <a:rPr lang="es-AR" sz="1800" b="1" u="sng" dirty="0" smtClean="0">
                <a:solidFill>
                  <a:schemeClr val="accent5">
                    <a:lumMod val="75000"/>
                  </a:schemeClr>
                </a:solidFill>
              </a:rPr>
              <a:t>fera</a:t>
            </a:r>
          </a:p>
          <a:p>
            <a:r>
              <a:rPr lang="es-AR" sz="1800" b="1" u="sng" dirty="0" smtClean="0">
                <a:solidFill>
                  <a:schemeClr val="accent5">
                    <a:lumMod val="75000"/>
                  </a:schemeClr>
                </a:solidFill>
              </a:rPr>
              <a:t>Protocolo de Temperatura del Agua para Termómetros</a:t>
            </a:r>
          </a:p>
          <a:p>
            <a:r>
              <a:rPr lang="es-AR" sz="1800" b="1" dirty="0" smtClean="0">
                <a:hlinkClick r:id="rId4"/>
              </a:rPr>
              <a:t>Guía de Laboratorio para la Calibración de un Termómetro lleno de Alcohol </a:t>
            </a:r>
            <a:endParaRPr lang="es-AR" sz="1800" b="1" dirty="0" smtClean="0"/>
          </a:p>
          <a:p>
            <a:r>
              <a:rPr lang="es-AR" sz="1800" b="1" u="sng" dirty="0" smtClean="0">
                <a:solidFill>
                  <a:srgbClr val="0563C1"/>
                </a:solidFill>
                <a:hlinkClick r:id="rId4">
                  <a:extLst>
                    <a:ext uri="{A12FA001-AC4F-418D-AE19-62706E023703}">
                      <ahyp:hlinkClr xmlns="" xmlns:ahyp="http://schemas.microsoft.com/office/drawing/2018/hyperlinkcolor" val="tx"/>
                    </a:ext>
                  </a:extLst>
                </a:hlinkClick>
              </a:rPr>
              <a:t>Guía de </a:t>
            </a:r>
            <a:r>
              <a:rPr lang="es-AR" sz="1800" b="1" u="sng" dirty="0" smtClean="0">
                <a:solidFill>
                  <a:schemeClr val="accent5">
                    <a:lumMod val="75000"/>
                  </a:schemeClr>
                </a:solidFill>
                <a:hlinkClick r:id="rId4">
                  <a:extLst>
                    <a:ext uri="{A12FA001-AC4F-418D-AE19-62706E023703}">
                      <ahyp:hlinkClr xmlns="" xmlns:ahyp="http://schemas.microsoft.com/office/drawing/2018/hyperlinkcolor" val="tx"/>
                    </a:ext>
                  </a:extLst>
                </a:hlinkClick>
              </a:rPr>
              <a:t>Campo para </a:t>
            </a:r>
            <a:r>
              <a:rPr lang="es-AR" sz="1800" b="1" u="sng" dirty="0" smtClean="0">
                <a:solidFill>
                  <a:schemeClr val="accent5">
                    <a:lumMod val="75000"/>
                  </a:schemeClr>
                </a:solidFill>
              </a:rPr>
              <a:t>los Protocolos de la Temperatura del Agua con las Sondas de Temperatura</a:t>
            </a:r>
            <a:endParaRPr lang="es-AR" sz="1800" b="1" u="sng" dirty="0">
              <a:solidFill>
                <a:schemeClr val="accent5">
                  <a:lumMod val="75000"/>
                </a:schemeClr>
              </a:solidFill>
            </a:endParaRPr>
          </a:p>
        </p:txBody>
      </p:sp>
      <p:graphicFrame>
        <p:nvGraphicFramePr>
          <p:cNvPr id="10" name="Tabla 9"/>
          <p:cNvGraphicFramePr>
            <a:graphicFrameLocks noGrp="1"/>
          </p:cNvGraphicFramePr>
          <p:nvPr>
            <p:extLst>
              <p:ext uri="{D42A27DB-BD31-4B8C-83A1-F6EECF244321}">
                <p14:modId xmlns:p14="http://schemas.microsoft.com/office/powerpoint/2010/main" val="1423792225"/>
              </p:ext>
            </p:extLst>
          </p:nvPr>
        </p:nvGraphicFramePr>
        <p:xfrm>
          <a:off x="1453451" y="1720259"/>
          <a:ext cx="7316924" cy="1854200"/>
        </p:xfrm>
        <a:graphic>
          <a:graphicData uri="http://schemas.openxmlformats.org/drawingml/2006/table">
            <a:tbl>
              <a:tblPr firstCol="1" bandRow="1">
                <a:tableStyleId>{5C22544A-7EE6-4342-B048-85BDC9FD1C3A}</a:tableStyleId>
              </a:tblPr>
              <a:tblGrid>
                <a:gridCol w="2086164">
                  <a:extLst>
                    <a:ext uri="{9D8B030D-6E8A-4147-A177-3AD203B41FA5}">
                      <a16:colId xmlns:a16="http://schemas.microsoft.com/office/drawing/2014/main" val="4070744672"/>
                    </a:ext>
                  </a:extLst>
                </a:gridCol>
                <a:gridCol w="5230760">
                  <a:extLst>
                    <a:ext uri="{9D8B030D-6E8A-4147-A177-3AD203B41FA5}">
                      <a16:colId xmlns:a16="http://schemas.microsoft.com/office/drawing/2014/main" val="573023661"/>
                    </a:ext>
                  </a:extLst>
                </a:gridCol>
              </a:tblGrid>
              <a:tr h="370840">
                <a:tc>
                  <a:txBody>
                    <a:bodyPr/>
                    <a:lstStyle/>
                    <a:p>
                      <a:r>
                        <a:rPr lang="es-AR" dirty="0" smtClean="0"/>
                        <a:t>Cuándo</a:t>
                      </a:r>
                      <a:endParaRPr lang="es-AR" dirty="0"/>
                    </a:p>
                  </a:txBody>
                  <a:tcPr/>
                </a:tc>
                <a:tc>
                  <a:txBody>
                    <a:bodyPr/>
                    <a:lstStyle/>
                    <a:p>
                      <a:r>
                        <a:rPr lang="es-AR" dirty="0" smtClean="0"/>
                        <a:t>Semanalmente (en lo posible)</a:t>
                      </a:r>
                      <a:endParaRPr lang="es-AR" dirty="0"/>
                    </a:p>
                  </a:txBody>
                  <a:tcPr/>
                </a:tc>
                <a:extLst>
                  <a:ext uri="{0D108BD9-81ED-4DB2-BD59-A6C34878D82A}">
                    <a16:rowId xmlns:a16="http://schemas.microsoft.com/office/drawing/2014/main" val="1357000514"/>
                  </a:ext>
                </a:extLst>
              </a:tr>
              <a:tr h="370840">
                <a:tc>
                  <a:txBody>
                    <a:bodyPr/>
                    <a:lstStyle/>
                    <a:p>
                      <a:r>
                        <a:rPr lang="es-AR" dirty="0" smtClean="0"/>
                        <a:t>Dónde</a:t>
                      </a:r>
                      <a:endParaRPr lang="es-AR" dirty="0"/>
                    </a:p>
                  </a:txBody>
                  <a:tcPr/>
                </a:tc>
                <a:tc>
                  <a:txBody>
                    <a:bodyPr/>
                    <a:lstStyle/>
                    <a:p>
                      <a:r>
                        <a:rPr lang="es-AR" dirty="0" smtClean="0"/>
                        <a:t>Sitio de Estudio de la Hidrósfera</a:t>
                      </a:r>
                      <a:endParaRPr lang="es-AR" dirty="0"/>
                    </a:p>
                  </a:txBody>
                  <a:tcPr/>
                </a:tc>
                <a:extLst>
                  <a:ext uri="{0D108BD9-81ED-4DB2-BD59-A6C34878D82A}">
                    <a16:rowId xmlns:a16="http://schemas.microsoft.com/office/drawing/2014/main" val="3871728417"/>
                  </a:ext>
                </a:extLst>
              </a:tr>
              <a:tr h="370840">
                <a:tc>
                  <a:txBody>
                    <a:bodyPr/>
                    <a:lstStyle/>
                    <a:p>
                      <a:r>
                        <a:rPr lang="es-AR" dirty="0" smtClean="0"/>
                        <a:t>Tiempo Necesario</a:t>
                      </a:r>
                      <a:endParaRPr lang="es-AR" dirty="0"/>
                    </a:p>
                  </a:txBody>
                  <a:tcPr/>
                </a:tc>
                <a:tc>
                  <a:txBody>
                    <a:bodyPr/>
                    <a:lstStyle/>
                    <a:p>
                      <a:r>
                        <a:rPr lang="es-AR" dirty="0" smtClean="0"/>
                        <a:t>10 minutos</a:t>
                      </a:r>
                      <a:endParaRPr lang="es-AR" dirty="0"/>
                    </a:p>
                  </a:txBody>
                  <a:tcPr/>
                </a:tc>
                <a:extLst>
                  <a:ext uri="{0D108BD9-81ED-4DB2-BD59-A6C34878D82A}">
                    <a16:rowId xmlns:a16="http://schemas.microsoft.com/office/drawing/2014/main" val="441348563"/>
                  </a:ext>
                </a:extLst>
              </a:tr>
              <a:tr h="370840">
                <a:tc>
                  <a:txBody>
                    <a:bodyPr/>
                    <a:lstStyle/>
                    <a:p>
                      <a:r>
                        <a:rPr lang="es-AR" dirty="0" smtClean="0"/>
                        <a:t>Prerrequisitos</a:t>
                      </a:r>
                      <a:endParaRPr lang="es-AR" dirty="0"/>
                    </a:p>
                  </a:txBody>
                  <a:tcPr/>
                </a:tc>
                <a:tc>
                  <a:txBody>
                    <a:bodyPr/>
                    <a:lstStyle/>
                    <a:p>
                      <a:r>
                        <a:rPr lang="es-AR" dirty="0" smtClean="0"/>
                        <a:t>Sitio de Estudio de la Hidrósfera</a:t>
                      </a:r>
                      <a:endParaRPr lang="es-AR" dirty="0"/>
                    </a:p>
                  </a:txBody>
                  <a:tcPr/>
                </a:tc>
                <a:extLst>
                  <a:ext uri="{0D108BD9-81ED-4DB2-BD59-A6C34878D82A}">
                    <a16:rowId xmlns:a16="http://schemas.microsoft.com/office/drawing/2014/main" val="2243509775"/>
                  </a:ext>
                </a:extLst>
              </a:tr>
              <a:tr h="370840">
                <a:tc>
                  <a:txBody>
                    <a:bodyPr/>
                    <a:lstStyle/>
                    <a:p>
                      <a:r>
                        <a:rPr lang="es-AR" dirty="0" smtClean="0"/>
                        <a:t>Instrumentos Clave</a:t>
                      </a:r>
                      <a:endParaRPr lang="es-AR" dirty="0"/>
                    </a:p>
                  </a:txBody>
                  <a:tcPr/>
                </a:tc>
                <a:tc>
                  <a:txBody>
                    <a:bodyPr/>
                    <a:lstStyle/>
                    <a:p>
                      <a:r>
                        <a:rPr lang="es-AR" dirty="0" smtClean="0"/>
                        <a:t>Termómetro lleno de alcohol / Sonda</a:t>
                      </a:r>
                      <a:r>
                        <a:rPr lang="es-AR" baseline="0" dirty="0" smtClean="0"/>
                        <a:t> de temperatura</a:t>
                      </a:r>
                      <a:endParaRPr lang="es-AR" dirty="0"/>
                    </a:p>
                  </a:txBody>
                  <a:tcPr/>
                </a:tc>
                <a:extLst>
                  <a:ext uri="{0D108BD9-81ED-4DB2-BD59-A6C34878D82A}">
                    <a16:rowId xmlns:a16="http://schemas.microsoft.com/office/drawing/2014/main" val="2103651928"/>
                  </a:ext>
                </a:extLst>
              </a:tr>
            </a:tbl>
          </a:graphicData>
        </a:graphic>
      </p:graphicFrame>
    </p:spTree>
    <p:extLst>
      <p:ext uri="{BB962C8B-B14F-4D97-AF65-F5344CB8AC3E}">
        <p14:creationId xmlns:p14="http://schemas.microsoft.com/office/powerpoint/2010/main" val="10881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3346"/>
            <a:ext cx="9144793" cy="6864691"/>
          </a:xfrm>
          <a:prstGeom prst="rect">
            <a:avLst/>
          </a:prstGeom>
        </p:spPr>
      </p:pic>
      <p:sp>
        <p:nvSpPr>
          <p:cNvPr id="12" name="Rectángulo redondeado 11"/>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3" name="CuadroTexto 12"/>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2" name="Slide Number Placeholder 1"/>
          <p:cNvSpPr>
            <a:spLocks noGrp="1"/>
          </p:cNvSpPr>
          <p:nvPr>
            <p:ph type="sldNum" sz="quarter" idx="12"/>
          </p:nvPr>
        </p:nvSpPr>
        <p:spPr/>
        <p:txBody>
          <a:bodyPr/>
          <a:lstStyle/>
          <a:p>
            <a:fld id="{E2E70963-1958-454F-9C92-D1B289902E79}" type="slidenum">
              <a:rPr lang="en-US" smtClean="0"/>
              <a:t>21</a:t>
            </a:fld>
            <a:endParaRPr lang="en-US" dirty="0"/>
          </a:p>
        </p:txBody>
      </p:sp>
      <p:sp>
        <p:nvSpPr>
          <p:cNvPr id="10" name="Title 1"/>
          <p:cNvSpPr>
            <a:spLocks noGrp="1"/>
          </p:cNvSpPr>
          <p:nvPr>
            <p:ph type="title"/>
          </p:nvPr>
        </p:nvSpPr>
        <p:spPr>
          <a:xfrm>
            <a:off x="1287625" y="1072593"/>
            <a:ext cx="7886700" cy="840230"/>
          </a:xfrm>
        </p:spPr>
        <p:txBody>
          <a:bodyPr>
            <a:spAutoFit/>
          </a:bodyPr>
          <a:lstStyle/>
          <a:p>
            <a:r>
              <a:rPr lang="es-AR" sz="2700" b="1" dirty="0" smtClean="0">
                <a:solidFill>
                  <a:schemeClr val="accent5">
                    <a:lumMod val="75000"/>
                  </a:schemeClr>
                </a:solidFill>
              </a:rPr>
              <a:t>Inicie su trabajo de campo y de laboratorio con medidas de seguridad</a:t>
            </a:r>
            <a:endParaRPr lang="es-AR" dirty="0"/>
          </a:p>
        </p:txBody>
      </p:sp>
      <p:sp>
        <p:nvSpPr>
          <p:cNvPr id="11" name="TextBox 10"/>
          <p:cNvSpPr txBox="1"/>
          <p:nvPr/>
        </p:nvSpPr>
        <p:spPr>
          <a:xfrm>
            <a:off x="1374072" y="1912823"/>
            <a:ext cx="7039444" cy="3970318"/>
          </a:xfrm>
          <a:prstGeom prst="rect">
            <a:avLst/>
          </a:prstGeom>
          <a:noFill/>
        </p:spPr>
        <p:txBody>
          <a:bodyPr wrap="square" rtlCol="0">
            <a:spAutoFit/>
          </a:bodyPr>
          <a:lstStyle/>
          <a:p>
            <a:pPr lvl="0"/>
            <a:r>
              <a:rPr lang="es-AR" dirty="0" smtClean="0"/>
              <a:t>La seguridad es importante al realizar los Protocolos de Hidrósfera.  Aunque tendrá que usar su juicio para seleccionar sólo los Sitios de Estudio de la hidrósfera a los que sea seguro acceder y tomar muestras, es necesario tomar precauciones adicionales:</a:t>
            </a:r>
          </a:p>
          <a:p>
            <a:pPr marL="342900" lvl="0" indent="-342900">
              <a:buFont typeface="Arial" charset="0"/>
              <a:buChar char="•"/>
            </a:pPr>
            <a:r>
              <a:rPr lang="es-AR" dirty="0" smtClean="0"/>
              <a:t>Los estudiantes deben usar guantes y gafas protectoras al manipular las muestras de agua y los productos químicos para evitar salpicaduras en las zonas expuestas.</a:t>
            </a:r>
          </a:p>
          <a:p>
            <a:pPr marL="342900" lvl="0" indent="-342900">
              <a:buFont typeface="Arial" charset="0"/>
              <a:buChar char="•"/>
            </a:pPr>
            <a:endParaRPr lang="es-AR" dirty="0" smtClean="0"/>
          </a:p>
          <a:p>
            <a:pPr marL="342900" lvl="0" indent="-342900">
              <a:buFont typeface="Arial" charset="0"/>
              <a:buChar char="•"/>
            </a:pPr>
            <a:r>
              <a:rPr lang="es-AR" dirty="0" smtClean="0"/>
              <a:t>Al realizar los Protocolos de Hidrósfera GLOBE, es importante proteger a los estudiantes de la exposición a insectos que pican, incluidos los mosquitos. Pida a sus alumnos que lleven ropa que cubra el cuerpo para que haya poca zona de picadura expuesta. También es aconsejable aplicar un repelente de insectos si se toman muestras durante la temporada de cría de mosquitos. . </a:t>
            </a:r>
            <a:endParaRPr lang="es-AR" dirty="0"/>
          </a:p>
        </p:txBody>
      </p:sp>
      <p:pic>
        <p:nvPicPr>
          <p:cNvPr id="14" name="Google Shape;312;p23" descr="Safety icon: Be sure that students wear globes and goggle during your investigations"/>
          <p:cNvPicPr preferRelativeResize="0">
            <a:picLocks/>
          </p:cNvPicPr>
          <p:nvPr/>
        </p:nvPicPr>
        <p:blipFill rotWithShape="1">
          <a:blip r:embed="rId4">
            <a:alphaModFix/>
          </a:blip>
          <a:srcRect l="1399" t="19524" r="92657" b="46678"/>
          <a:stretch/>
        </p:blipFill>
        <p:spPr>
          <a:xfrm>
            <a:off x="1596787" y="6042912"/>
            <a:ext cx="454925" cy="386687"/>
          </a:xfrm>
          <a:prstGeom prst="triangle">
            <a:avLst/>
          </a:prstGeom>
          <a:noFill/>
          <a:ln>
            <a:noFill/>
          </a:ln>
        </p:spPr>
      </p:pic>
      <p:sp>
        <p:nvSpPr>
          <p:cNvPr id="15" name="CuadroTexto 14"/>
          <p:cNvSpPr txBox="1"/>
          <p:nvPr/>
        </p:nvSpPr>
        <p:spPr>
          <a:xfrm>
            <a:off x="2181068" y="5957419"/>
            <a:ext cx="4591664" cy="523220"/>
          </a:xfrm>
          <a:prstGeom prst="rect">
            <a:avLst/>
          </a:prstGeom>
          <a:noFill/>
        </p:spPr>
        <p:txBody>
          <a:bodyPr wrap="square" rtlCol="0">
            <a:spAutoFit/>
          </a:bodyPr>
          <a:lstStyle/>
          <a:p>
            <a:r>
              <a:rPr lang="es-AR" sz="1400" b="1" i="1" dirty="0" smtClean="0">
                <a:latin typeface="Calibri" panose="020F0502020204030204" pitchFamily="34" charset="0"/>
                <a:cs typeface="Calibri" panose="020F0502020204030204" pitchFamily="34" charset="0"/>
              </a:rPr>
              <a:t>SEGURIDAD</a:t>
            </a:r>
            <a:r>
              <a:rPr lang="es-AR" sz="1400" i="1" dirty="0" smtClean="0">
                <a:latin typeface="Calibri" panose="020F0502020204030204" pitchFamily="34" charset="0"/>
                <a:cs typeface="Calibri" panose="020F0502020204030204" pitchFamily="34" charset="0"/>
              </a:rPr>
              <a:t>: asegúrese de que sus estudiante utilicen guantes y gafas durante sus investigaciones.</a:t>
            </a:r>
            <a:endParaRPr lang="es-AR" sz="1400" b="1" i="1" dirty="0">
              <a:latin typeface="Calibri" panose="020F0502020204030204" pitchFamily="34" charset="0"/>
              <a:cs typeface="Calibri" panose="020F0502020204030204" pitchFamily="34" charset="0"/>
            </a:endParaRPr>
          </a:p>
        </p:txBody>
      </p:sp>
      <p:pic>
        <p:nvPicPr>
          <p:cNvPr id="16" name="Google Shape;312;p23" descr="Safety icon: Be sure that students wear globes and goggle during your investigations"/>
          <p:cNvPicPr preferRelativeResize="0">
            <a:picLocks/>
          </p:cNvPicPr>
          <p:nvPr/>
        </p:nvPicPr>
        <p:blipFill rotWithShape="1">
          <a:blip r:embed="rId4">
            <a:alphaModFix/>
          </a:blip>
          <a:srcRect l="69362" t="-7234" r="-6742" b="-39723"/>
          <a:stretch/>
        </p:blipFill>
        <p:spPr>
          <a:xfrm>
            <a:off x="6587306" y="5635648"/>
            <a:ext cx="2861187" cy="1681317"/>
          </a:xfrm>
          <a:prstGeom prst="diamond">
            <a:avLst/>
          </a:prstGeom>
          <a:noFill/>
          <a:ln>
            <a:noFill/>
          </a:ln>
        </p:spPr>
      </p:pic>
    </p:spTree>
    <p:extLst>
      <p:ext uri="{BB962C8B-B14F-4D97-AF65-F5344CB8AC3E}">
        <p14:creationId xmlns:p14="http://schemas.microsoft.com/office/powerpoint/2010/main" val="1364256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22</a:t>
            </a:fld>
            <a:endParaRPr lang="en-US" dirty="0"/>
          </a:p>
        </p:txBody>
      </p:sp>
      <p:sp>
        <p:nvSpPr>
          <p:cNvPr id="2" name="Title 1"/>
          <p:cNvSpPr>
            <a:spLocks noGrp="1"/>
          </p:cNvSpPr>
          <p:nvPr>
            <p:ph type="title"/>
          </p:nvPr>
        </p:nvSpPr>
        <p:spPr>
          <a:xfrm>
            <a:off x="1155700" y="922697"/>
            <a:ext cx="7886700" cy="757130"/>
          </a:xfrm>
        </p:spPr>
        <p:txBody>
          <a:bodyPr>
            <a:spAutoFit/>
          </a:bodyPr>
          <a:lstStyle/>
          <a:p>
            <a:r>
              <a:rPr lang="es-AR" sz="2400" b="1" dirty="0" smtClean="0">
                <a:solidFill>
                  <a:srgbClr val="000072"/>
                </a:solidFill>
              </a:rPr>
              <a:t>Protocolo para la Temperatura del Agua  con el Termómetro lleno de Alcohol</a:t>
            </a:r>
            <a:endParaRPr lang="es-AR" sz="2000" b="1" dirty="0">
              <a:solidFill>
                <a:srgbClr val="000072"/>
              </a:solidFill>
            </a:endParaRPr>
          </a:p>
        </p:txBody>
      </p:sp>
      <p:sp>
        <p:nvSpPr>
          <p:cNvPr id="3" name="Content Placeholder 2"/>
          <p:cNvSpPr>
            <a:spLocks noGrp="1"/>
          </p:cNvSpPr>
          <p:nvPr>
            <p:ph sz="half" idx="1"/>
          </p:nvPr>
        </p:nvSpPr>
        <p:spPr>
          <a:xfrm>
            <a:off x="1337186" y="1843866"/>
            <a:ext cx="4213381" cy="4366324"/>
          </a:xfrm>
        </p:spPr>
        <p:txBody>
          <a:bodyPr wrap="square">
            <a:spAutoFit/>
          </a:bodyPr>
          <a:lstStyle/>
          <a:p>
            <a:pPr marL="0" indent="0">
              <a:buNone/>
            </a:pPr>
            <a:r>
              <a:rPr lang="es-AR" sz="1800" b="1" dirty="0" smtClean="0"/>
              <a:t>Equipo de montaje: </a:t>
            </a:r>
          </a:p>
          <a:p>
            <a:r>
              <a:rPr lang="es-AR" sz="1800" dirty="0" smtClean="0"/>
              <a:t>Termómetro lleno de alcohol</a:t>
            </a:r>
          </a:p>
          <a:p>
            <a:r>
              <a:rPr lang="es-AR" sz="1800" dirty="0" smtClean="0"/>
              <a:t>Guantes de </a:t>
            </a:r>
            <a:r>
              <a:rPr lang="es-AR" sz="1800" dirty="0" err="1" smtClean="0"/>
              <a:t>Latex</a:t>
            </a:r>
            <a:r>
              <a:rPr lang="es-AR" sz="1800" dirty="0" smtClean="0"/>
              <a:t> y gafas protectoras</a:t>
            </a:r>
          </a:p>
          <a:p>
            <a:r>
              <a:rPr lang="es-AR" sz="1800" dirty="0" smtClean="0"/>
              <a:t>Reloj o reloj pulsera</a:t>
            </a:r>
          </a:p>
          <a:p>
            <a:r>
              <a:rPr lang="es-AR" sz="1800" dirty="0" smtClean="0"/>
              <a:t>Banda elástica</a:t>
            </a:r>
          </a:p>
          <a:p>
            <a:r>
              <a:rPr lang="es-AR" sz="1800" dirty="0" smtClean="0"/>
              <a:t>Suficiente soga para bajar  el termómetro al agua</a:t>
            </a:r>
          </a:p>
          <a:p>
            <a:pPr marL="0" indent="0">
              <a:buNone/>
            </a:pPr>
            <a:r>
              <a:rPr lang="es-AR" sz="1800" b="1" dirty="0" smtClean="0"/>
              <a:t>Para la calibración, también necesita:</a:t>
            </a:r>
          </a:p>
          <a:p>
            <a:r>
              <a:rPr lang="es-AR" sz="1800" dirty="0" smtClean="0"/>
              <a:t>Termómetro</a:t>
            </a:r>
          </a:p>
          <a:p>
            <a:r>
              <a:rPr lang="es-AR" sz="1800" dirty="0" smtClean="0"/>
              <a:t>400 </a:t>
            </a:r>
            <a:r>
              <a:rPr lang="es-AR" sz="1800" dirty="0" err="1" smtClean="0"/>
              <a:t>mL</a:t>
            </a:r>
            <a:r>
              <a:rPr lang="es-AR" sz="1800" dirty="0" smtClean="0"/>
              <a:t> de hielo</a:t>
            </a:r>
          </a:p>
          <a:p>
            <a:r>
              <a:rPr lang="es-AR" sz="1800" dirty="0" smtClean="0"/>
              <a:t>Agua destilada </a:t>
            </a:r>
          </a:p>
          <a:p>
            <a:r>
              <a:rPr lang="es-AR" sz="1800" dirty="0" smtClean="0"/>
              <a:t>Vaso de 500 </a:t>
            </a:r>
            <a:r>
              <a:rPr lang="es-AR" sz="1800" dirty="0" err="1" smtClean="0"/>
              <a:t>mL</a:t>
            </a:r>
            <a:endParaRPr lang="es-AR" sz="1800" dirty="0"/>
          </a:p>
        </p:txBody>
      </p:sp>
      <p:pic>
        <p:nvPicPr>
          <p:cNvPr id="14" name="Imagen 13"/>
          <p:cNvPicPr>
            <a:picLocks noChangeAspect="1"/>
          </p:cNvPicPr>
          <p:nvPr/>
        </p:nvPicPr>
        <p:blipFill>
          <a:blip r:embed="rId4"/>
          <a:stretch>
            <a:fillRect/>
          </a:stretch>
        </p:blipFill>
        <p:spPr>
          <a:xfrm>
            <a:off x="5613558" y="1679827"/>
            <a:ext cx="3310415" cy="4462659"/>
          </a:xfrm>
          <a:prstGeom prst="rect">
            <a:avLst/>
          </a:prstGeom>
        </p:spPr>
      </p:pic>
    </p:spTree>
    <p:extLst>
      <p:ext uri="{BB962C8B-B14F-4D97-AF65-F5344CB8AC3E}">
        <p14:creationId xmlns:p14="http://schemas.microsoft.com/office/powerpoint/2010/main" val="1491410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397" y="-3346"/>
            <a:ext cx="9144793" cy="6864691"/>
          </a:xfrm>
          <a:prstGeom prst="rect">
            <a:avLst/>
          </a:prstGeom>
        </p:spPr>
      </p:pic>
      <p:sp>
        <p:nvSpPr>
          <p:cNvPr id="13" name="Rectángulo redondeado 12"/>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4" name="CuadroTexto 13"/>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23</a:t>
            </a:fld>
            <a:endParaRPr lang="en-US" dirty="0"/>
          </a:p>
        </p:txBody>
      </p:sp>
      <p:sp>
        <p:nvSpPr>
          <p:cNvPr id="2" name="Title 1"/>
          <p:cNvSpPr>
            <a:spLocks noGrp="1"/>
          </p:cNvSpPr>
          <p:nvPr>
            <p:ph type="title"/>
          </p:nvPr>
        </p:nvSpPr>
        <p:spPr>
          <a:xfrm>
            <a:off x="1155700" y="1105614"/>
            <a:ext cx="7886700" cy="424732"/>
          </a:xfrm>
        </p:spPr>
        <p:txBody>
          <a:bodyPr>
            <a:spAutoFit/>
          </a:bodyPr>
          <a:lstStyle/>
          <a:p>
            <a:r>
              <a:rPr lang="es-AR" sz="2400" b="1" dirty="0" smtClean="0">
                <a:solidFill>
                  <a:srgbClr val="002060"/>
                </a:solidFill>
              </a:rPr>
              <a:t>Calibración del termómetro – Pasos 1-4</a:t>
            </a:r>
            <a:endParaRPr lang="es-AR" sz="2400" b="1" dirty="0">
              <a:solidFill>
                <a:srgbClr val="002060"/>
              </a:solidFill>
            </a:endParaRPr>
          </a:p>
        </p:txBody>
      </p:sp>
      <p:sp>
        <p:nvSpPr>
          <p:cNvPr id="3" name="Content Placeholder 2"/>
          <p:cNvSpPr>
            <a:spLocks noGrp="1"/>
          </p:cNvSpPr>
          <p:nvPr>
            <p:ph sz="half" idx="1"/>
          </p:nvPr>
        </p:nvSpPr>
        <p:spPr>
          <a:xfrm>
            <a:off x="1484671" y="1607259"/>
            <a:ext cx="7129241" cy="2222147"/>
          </a:xfrm>
        </p:spPr>
        <p:txBody>
          <a:bodyPr wrap="square">
            <a:spAutoFit/>
          </a:bodyPr>
          <a:lstStyle/>
          <a:p>
            <a:pPr marL="342900" indent="-342900">
              <a:buFont typeface="+mj-lt"/>
              <a:buAutoNum type="arabicPeriod"/>
            </a:pPr>
            <a:r>
              <a:rPr lang="es-AR" sz="1800" dirty="0" smtClean="0"/>
              <a:t> Mezcle 100 </a:t>
            </a:r>
            <a:r>
              <a:rPr lang="es-AR" sz="1800" dirty="0" err="1" smtClean="0"/>
              <a:t>mL</a:t>
            </a:r>
            <a:r>
              <a:rPr lang="es-AR" sz="1800" dirty="0" smtClean="0"/>
              <a:t> de agua y 400 </a:t>
            </a:r>
            <a:r>
              <a:rPr lang="es-AR" sz="1800" dirty="0" err="1" smtClean="0"/>
              <a:t>mL</a:t>
            </a:r>
            <a:r>
              <a:rPr lang="es-AR" sz="1800" dirty="0" smtClean="0"/>
              <a:t> de hielo picado en un vaso para hacer un baño de agua helada.</a:t>
            </a:r>
          </a:p>
          <a:p>
            <a:pPr marL="342900" indent="-342900">
              <a:buFont typeface="+mj-lt"/>
              <a:buAutoNum type="arabicPeriod"/>
            </a:pPr>
            <a:r>
              <a:rPr lang="es-AR" sz="1800" dirty="0" smtClean="0"/>
              <a:t>Deje reposar el baño de agua helada de 10 a 15 minutos para que alcance su temperatura mínima.</a:t>
            </a:r>
          </a:p>
          <a:p>
            <a:pPr marL="342900" indent="-342900">
              <a:buFont typeface="+mj-lt"/>
              <a:buAutoNum type="arabicPeriod"/>
            </a:pPr>
            <a:r>
              <a:rPr lang="es-AR" sz="1800" dirty="0" smtClean="0"/>
              <a:t>Introduzca el bulbo del termómetro en el baño. Mueva suavemente el termómetro en el baño de agua helada.</a:t>
            </a:r>
          </a:p>
          <a:p>
            <a:pPr marL="342900" indent="-342900">
              <a:buFont typeface="+mj-lt"/>
              <a:buAutoNum type="arabicPeriod"/>
            </a:pPr>
            <a:r>
              <a:rPr lang="es-AR" sz="1800" dirty="0" smtClean="0"/>
              <a:t>Deje el termómetro en el agua durante tres minutos</a:t>
            </a:r>
            <a:endParaRPr lang="es-AR" sz="1800" dirty="0"/>
          </a:p>
        </p:txBody>
      </p:sp>
      <p:pic>
        <p:nvPicPr>
          <p:cNvPr id="8" name="Content Placeholder 7" descr="Photo of thermometer calibration procedure. Two beakers are filled with ice water, and thermometers are in the beakers."/>
          <p:cNvPicPr>
            <a:picLocks noGrp="1" noChangeAspect="1"/>
          </p:cNvPicPr>
          <p:nvPr>
            <p:ph sz="half" idx="2"/>
          </p:nvPr>
        </p:nvPicPr>
        <p:blipFill>
          <a:blip r:embed="rId4"/>
          <a:stretch>
            <a:fillRect/>
          </a:stretch>
        </p:blipFill>
        <p:spPr>
          <a:xfrm>
            <a:off x="1816754" y="4007560"/>
            <a:ext cx="3474452" cy="2316301"/>
          </a:xfrm>
          <a:prstGeom prst="rect">
            <a:avLst/>
          </a:prstGeom>
        </p:spPr>
      </p:pic>
      <p:pic>
        <p:nvPicPr>
          <p:cNvPr id="11" name="Picture 10"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850" y="4126506"/>
            <a:ext cx="399410" cy="4093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966965" y="4126506"/>
            <a:ext cx="2775983" cy="1384995"/>
          </a:xfrm>
          <a:prstGeom prst="rect">
            <a:avLst/>
          </a:prstGeom>
          <a:noFill/>
        </p:spPr>
        <p:txBody>
          <a:bodyPr wrap="square" rtlCol="0">
            <a:spAutoFit/>
          </a:bodyPr>
          <a:lstStyle/>
          <a:p>
            <a:r>
              <a:rPr lang="es-AR" sz="1400" b="1" dirty="0" smtClean="0">
                <a:solidFill>
                  <a:srgbClr val="FF0000"/>
                </a:solidFill>
              </a:rPr>
              <a:t>Preste mucha atención a su procedimiento de calibración. Sin el paso de calibración, sus datos de temperatura no serán significativos ni comparables con los datos recopilados por otros. </a:t>
            </a:r>
            <a:endParaRPr lang="es-AR" sz="1400" b="1" dirty="0">
              <a:solidFill>
                <a:srgbClr val="FF0000"/>
              </a:solidFill>
            </a:endParaRPr>
          </a:p>
        </p:txBody>
      </p:sp>
    </p:spTree>
    <p:extLst>
      <p:ext uri="{BB962C8B-B14F-4D97-AF65-F5344CB8AC3E}">
        <p14:creationId xmlns:p14="http://schemas.microsoft.com/office/powerpoint/2010/main" val="583357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3346"/>
            <a:ext cx="9144793" cy="6864691"/>
          </a:xfrm>
          <a:prstGeom prst="rect">
            <a:avLst/>
          </a:prstGeom>
        </p:spPr>
      </p:pic>
      <p:sp>
        <p:nvSpPr>
          <p:cNvPr id="12" name="Rectángulo redondeado 11"/>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3" name="CuadroTexto 12"/>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24</a:t>
            </a:fld>
            <a:endParaRPr lang="en-US" dirty="0"/>
          </a:p>
        </p:txBody>
      </p:sp>
      <p:sp>
        <p:nvSpPr>
          <p:cNvPr id="2" name="Title 1"/>
          <p:cNvSpPr>
            <a:spLocks noGrp="1"/>
          </p:cNvSpPr>
          <p:nvPr>
            <p:ph type="title"/>
          </p:nvPr>
        </p:nvSpPr>
        <p:spPr>
          <a:xfrm>
            <a:off x="1155700" y="1100948"/>
            <a:ext cx="5302250" cy="424732"/>
          </a:xfrm>
        </p:spPr>
        <p:txBody>
          <a:bodyPr>
            <a:spAutoFit/>
          </a:bodyPr>
          <a:lstStyle/>
          <a:p>
            <a:r>
              <a:rPr lang="es-AR" sz="2400" b="1" dirty="0" smtClean="0">
                <a:solidFill>
                  <a:srgbClr val="002060"/>
                </a:solidFill>
              </a:rPr>
              <a:t>Calibración del termómetro – Pasos 5-9</a:t>
            </a:r>
            <a:endParaRPr lang="es-AR" sz="2400" b="1" dirty="0">
              <a:solidFill>
                <a:srgbClr val="002060"/>
              </a:solidFill>
            </a:endParaRPr>
          </a:p>
        </p:txBody>
      </p:sp>
      <p:sp>
        <p:nvSpPr>
          <p:cNvPr id="3" name="Content Placeholder 2"/>
          <p:cNvSpPr>
            <a:spLocks noGrp="1"/>
          </p:cNvSpPr>
          <p:nvPr>
            <p:ph sz="half" idx="1"/>
          </p:nvPr>
        </p:nvSpPr>
        <p:spPr>
          <a:xfrm>
            <a:off x="1356852" y="1607260"/>
            <a:ext cx="4739148" cy="4344779"/>
          </a:xfrm>
        </p:spPr>
        <p:txBody>
          <a:bodyPr wrap="square">
            <a:spAutoFit/>
          </a:bodyPr>
          <a:lstStyle/>
          <a:p>
            <a:pPr marL="342900" indent="-342900">
              <a:buFont typeface="+mj-lt"/>
              <a:buAutoNum type="arabicPeriod" startAt="5"/>
            </a:pPr>
            <a:r>
              <a:rPr lang="es-AR" sz="1800" dirty="0" smtClean="0"/>
              <a:t>Lea la temperatura sin sacar el bulbo del termómetro del agua.</a:t>
            </a:r>
          </a:p>
          <a:p>
            <a:pPr marL="342900" indent="-342900">
              <a:buFont typeface="+mj-lt"/>
              <a:buAutoNum type="arabicPeriod" startAt="5"/>
            </a:pPr>
            <a:r>
              <a:rPr lang="es-AR" sz="1800" dirty="0" smtClean="0"/>
              <a:t>Deje que el termómetro permanezca en la muestra de agua durante un minuto más.</a:t>
            </a:r>
          </a:p>
          <a:p>
            <a:pPr marL="342900" indent="-342900">
              <a:buFont typeface="+mj-lt"/>
              <a:buAutoNum type="arabicPeriod" startAt="5"/>
            </a:pPr>
            <a:r>
              <a:rPr lang="es-AR" sz="1800" dirty="0" smtClean="0"/>
              <a:t>Vuelva a leer la temperatura. Si la temperatura no ha cambiado, vaya al paso 8. Si la temperatura ha cambiado desde la última lectura, repita el paso 6 hasta que la temperatura sea la misma.</a:t>
            </a:r>
          </a:p>
          <a:p>
            <a:pPr marL="342900" indent="-342900">
              <a:buFont typeface="+mj-lt"/>
              <a:buAutoNum type="arabicPeriod" startAt="5"/>
            </a:pPr>
            <a:r>
              <a:rPr lang="es-AR" sz="1800" dirty="0" smtClean="0"/>
              <a:t>El termómetro debe marcar entre -0,5˚ y 0,5˚ C.</a:t>
            </a:r>
          </a:p>
          <a:p>
            <a:pPr marL="342900" indent="-342900">
              <a:buFont typeface="+mj-lt"/>
              <a:buAutoNum type="arabicPeriod" startAt="5"/>
            </a:pPr>
            <a:r>
              <a:rPr lang="es-AR" sz="1800" dirty="0" smtClean="0"/>
              <a:t>Los termómetros rellenos de alcohol no tienen ajuste y deben ser reemplazados si no leen la temperatura con la precisión esperada (± 0,5° C). </a:t>
            </a:r>
          </a:p>
        </p:txBody>
      </p:sp>
      <p:pic>
        <p:nvPicPr>
          <p:cNvPr id="7" name="Content Placeholder 6" descr="Image of a thermometer in a beaker with crushed ice.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7492"/>
          <a:stretch/>
        </p:blipFill>
        <p:spPr>
          <a:xfrm>
            <a:off x="6912077" y="1607259"/>
            <a:ext cx="2152665" cy="3686635"/>
          </a:xfrm>
        </p:spPr>
      </p:pic>
      <p:pic>
        <p:nvPicPr>
          <p:cNvPr id="11" name="Picture 10"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956" y="6108296"/>
            <a:ext cx="399410" cy="40937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643129" y="6148341"/>
            <a:ext cx="4019755" cy="369332"/>
          </a:xfrm>
          <a:prstGeom prst="rect">
            <a:avLst/>
          </a:prstGeom>
          <a:noFill/>
        </p:spPr>
        <p:txBody>
          <a:bodyPr wrap="none" rtlCol="0">
            <a:spAutoFit/>
          </a:bodyPr>
          <a:lstStyle/>
          <a:p>
            <a:r>
              <a:rPr lang="es-AR" b="1" i="1" dirty="0" smtClean="0"/>
              <a:t>Lleve a cabo la calibración cada 3 meses</a:t>
            </a:r>
            <a:endParaRPr lang="es-AR" b="1" i="1" dirty="0"/>
          </a:p>
        </p:txBody>
      </p:sp>
      <p:sp>
        <p:nvSpPr>
          <p:cNvPr id="14" name="TextBox 8"/>
          <p:cNvSpPr txBox="1"/>
          <p:nvPr/>
        </p:nvSpPr>
        <p:spPr>
          <a:xfrm>
            <a:off x="6096000" y="3835637"/>
            <a:ext cx="924233" cy="523220"/>
          </a:xfrm>
          <a:prstGeom prst="rect">
            <a:avLst/>
          </a:prstGeom>
          <a:noFill/>
        </p:spPr>
        <p:txBody>
          <a:bodyPr wrap="square" rtlCol="0">
            <a:spAutoFit/>
          </a:bodyPr>
          <a:lstStyle/>
          <a:p>
            <a:r>
              <a:rPr lang="es-AR" sz="1400" dirty="0" smtClean="0"/>
              <a:t>Hielo triturado</a:t>
            </a:r>
            <a:endParaRPr lang="es-AR" sz="1400" dirty="0"/>
          </a:p>
        </p:txBody>
      </p:sp>
    </p:spTree>
    <p:extLst>
      <p:ext uri="{BB962C8B-B14F-4D97-AF65-F5344CB8AC3E}">
        <p14:creationId xmlns:p14="http://schemas.microsoft.com/office/powerpoint/2010/main" val="963323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25</a:t>
            </a:fld>
            <a:endParaRPr lang="en-US" dirty="0"/>
          </a:p>
        </p:txBody>
      </p:sp>
      <p:sp>
        <p:nvSpPr>
          <p:cNvPr id="2" name="Title 1"/>
          <p:cNvSpPr>
            <a:spLocks noGrp="1"/>
          </p:cNvSpPr>
          <p:nvPr>
            <p:ph type="title"/>
          </p:nvPr>
        </p:nvSpPr>
        <p:spPr>
          <a:xfrm>
            <a:off x="1523998" y="972176"/>
            <a:ext cx="7569201" cy="757130"/>
          </a:xfrm>
        </p:spPr>
        <p:txBody>
          <a:bodyPr>
            <a:normAutofit/>
          </a:bodyPr>
          <a:lstStyle/>
          <a:p>
            <a:r>
              <a:rPr lang="es-AR" sz="2400" b="1" dirty="0" smtClean="0">
                <a:solidFill>
                  <a:srgbClr val="002060"/>
                </a:solidFill>
              </a:rPr>
              <a:t>Recopilación  de datos en el campo con un termómetro lleno de alcohol - Pasos 1-5</a:t>
            </a:r>
            <a:endParaRPr lang="es-AR" sz="2400" b="1" dirty="0">
              <a:solidFill>
                <a:srgbClr val="002060"/>
              </a:solidFill>
            </a:endParaRPr>
          </a:p>
        </p:txBody>
      </p:sp>
      <p:sp>
        <p:nvSpPr>
          <p:cNvPr id="3" name="Content Placeholder 2"/>
          <p:cNvSpPr>
            <a:spLocks noGrp="1"/>
          </p:cNvSpPr>
          <p:nvPr>
            <p:ph sz="half" idx="1"/>
          </p:nvPr>
        </p:nvSpPr>
        <p:spPr>
          <a:xfrm>
            <a:off x="1523999" y="1895889"/>
            <a:ext cx="7263229" cy="2930675"/>
          </a:xfrm>
        </p:spPr>
        <p:txBody>
          <a:bodyPr>
            <a:normAutofit lnSpcReduction="10000"/>
          </a:bodyPr>
          <a:lstStyle/>
          <a:p>
            <a:pPr marL="0" indent="0" algn="just">
              <a:buNone/>
            </a:pPr>
            <a:r>
              <a:rPr lang="es-AR" sz="1800" dirty="0" smtClean="0"/>
              <a:t>1. Rellene la parte superior de su Hoja de Datos de la Investigación de la Hidrósfera.</a:t>
            </a:r>
          </a:p>
          <a:p>
            <a:pPr marL="0" indent="0" algn="just">
              <a:buNone/>
            </a:pPr>
            <a:r>
              <a:rPr lang="es-AR" sz="1800" dirty="0" smtClean="0"/>
              <a:t>2. Colóquese los guantes.</a:t>
            </a:r>
          </a:p>
          <a:p>
            <a:pPr marL="0" indent="0" algn="just">
              <a:buNone/>
            </a:pPr>
            <a:r>
              <a:rPr lang="es-AR" sz="1800" dirty="0" smtClean="0"/>
              <a:t>3. Coloque la banda elástica alrededor de su muñeca para que el termómetro no se pierda o caiga accidentalmente en el agua.</a:t>
            </a:r>
          </a:p>
          <a:p>
            <a:pPr marL="0" indent="0" algn="just">
              <a:buNone/>
            </a:pPr>
            <a:r>
              <a:rPr lang="es-AR" sz="1800" dirty="0" smtClean="0"/>
              <a:t>4. Compruebe que la columna de alcohol de su termómetro para asegurarse de que no haya burbujas de aire atrapadas en el líquido. Si la línea de líquido se separa, avise a su profesor.</a:t>
            </a:r>
          </a:p>
          <a:p>
            <a:pPr marL="0" indent="0" algn="just">
              <a:buNone/>
            </a:pPr>
            <a:r>
              <a:rPr lang="es-AR" sz="1800" dirty="0" smtClean="0"/>
              <a:t>Introduzca el extremo del bulbo del termómetro en el agua de la muestra hasta una profundidad de 10 cm.</a:t>
            </a:r>
            <a:endParaRPr lang="es-AR" sz="1800" dirty="0"/>
          </a:p>
        </p:txBody>
      </p:sp>
      <p:pic>
        <p:nvPicPr>
          <p:cNvPr id="10" name="Content Placeholder 8" descr="Photo showing two young studnets taking a temperature measurement using a thermometer of a bucket sample of wate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351169" y="4872712"/>
            <a:ext cx="5204661" cy="1913176"/>
          </a:xfrm>
        </p:spPr>
      </p:pic>
    </p:spTree>
    <p:extLst>
      <p:ext uri="{BB962C8B-B14F-4D97-AF65-F5344CB8AC3E}">
        <p14:creationId xmlns:p14="http://schemas.microsoft.com/office/powerpoint/2010/main" val="1672441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26</a:t>
            </a:fld>
            <a:endParaRPr lang="en-US" dirty="0"/>
          </a:p>
        </p:txBody>
      </p:sp>
      <p:sp>
        <p:nvSpPr>
          <p:cNvPr id="2" name="Title 1"/>
          <p:cNvSpPr>
            <a:spLocks noGrp="1"/>
          </p:cNvSpPr>
          <p:nvPr>
            <p:ph type="title"/>
          </p:nvPr>
        </p:nvSpPr>
        <p:spPr>
          <a:xfrm>
            <a:off x="1155700" y="950616"/>
            <a:ext cx="7886700" cy="757130"/>
          </a:xfrm>
        </p:spPr>
        <p:txBody>
          <a:bodyPr>
            <a:spAutoFit/>
          </a:bodyPr>
          <a:lstStyle/>
          <a:p>
            <a:r>
              <a:rPr lang="es-AR" sz="2400" b="1" dirty="0" smtClean="0">
                <a:solidFill>
                  <a:srgbClr val="002060"/>
                </a:solidFill>
              </a:rPr>
              <a:t>Recopilación  de datos en el campo con un termómetro lleno de alcohol - Pasos 6-10</a:t>
            </a:r>
            <a:endParaRPr lang="es-AR" sz="2400" b="1" dirty="0">
              <a:solidFill>
                <a:srgbClr val="002060"/>
              </a:solidFill>
            </a:endParaRPr>
          </a:p>
        </p:txBody>
      </p:sp>
      <p:sp>
        <p:nvSpPr>
          <p:cNvPr id="3" name="Content Placeholder 2"/>
          <p:cNvSpPr>
            <a:spLocks noGrp="1"/>
          </p:cNvSpPr>
          <p:nvPr>
            <p:ph sz="half" idx="1"/>
          </p:nvPr>
        </p:nvSpPr>
        <p:spPr>
          <a:xfrm>
            <a:off x="1155700" y="2046630"/>
            <a:ext cx="4797231" cy="4206280"/>
          </a:xfrm>
        </p:spPr>
        <p:txBody>
          <a:bodyPr>
            <a:spAutoFit/>
          </a:bodyPr>
          <a:lstStyle/>
          <a:p>
            <a:pPr marL="0" indent="0" algn="just">
              <a:buNone/>
            </a:pPr>
            <a:r>
              <a:rPr lang="es-AR" sz="2000" dirty="0" smtClean="0"/>
              <a:t>6. Deje el termómetro en el agua durante tres minutos.</a:t>
            </a:r>
          </a:p>
          <a:p>
            <a:pPr marL="0" indent="0" algn="just">
              <a:buNone/>
            </a:pPr>
            <a:r>
              <a:rPr lang="es-AR" sz="2000" dirty="0" smtClean="0"/>
              <a:t>7. Lea la temperatura sin sacar el bulbo del termómetro del agua.</a:t>
            </a:r>
          </a:p>
          <a:p>
            <a:pPr marL="0" indent="0" algn="just">
              <a:buNone/>
            </a:pPr>
            <a:r>
              <a:rPr lang="es-AR" sz="2000" dirty="0" smtClean="0"/>
              <a:t>8. Deje que el termómetro permanezca en la muestra de agua durante un minuto más.</a:t>
            </a:r>
          </a:p>
          <a:p>
            <a:pPr marL="0" indent="0" algn="just">
              <a:buNone/>
            </a:pPr>
            <a:r>
              <a:rPr lang="es-AR" sz="2000" dirty="0" smtClean="0"/>
              <a:t>9. Vuelva a leer la temperatura. Si la temperatura no ha cambiado, vaya al paso 10. Si la temperatura ha cambiado desde la última lectura, repita el Paso 8 hasta que la temperatura sea la misma.</a:t>
            </a:r>
          </a:p>
          <a:p>
            <a:pPr marL="0" indent="0" algn="just">
              <a:buNone/>
            </a:pPr>
            <a:r>
              <a:rPr lang="es-AR" sz="2000" dirty="0" smtClean="0"/>
              <a:t>10. Registra la temperatura en la </a:t>
            </a:r>
            <a:r>
              <a:rPr lang="es-AR" sz="2000" b="1" dirty="0" smtClean="0">
                <a:solidFill>
                  <a:schemeClr val="accent5">
                    <a:lumMod val="75000"/>
                  </a:schemeClr>
                </a:solidFill>
              </a:rPr>
              <a:t>Hoja de Datos de la Investigación de la Hidrósfera</a:t>
            </a:r>
          </a:p>
        </p:txBody>
      </p:sp>
      <p:pic>
        <p:nvPicPr>
          <p:cNvPr id="12" name="Content Placeholder 11" descr="Photo of  Teacher showing students how to read thermometer in the field"/>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3531" y="1941167"/>
            <a:ext cx="2672306" cy="2032667"/>
          </a:xfrm>
          <a:prstGeom prst="rect">
            <a:avLst/>
          </a:prstGeom>
        </p:spPr>
      </p:pic>
    </p:spTree>
    <p:extLst>
      <p:ext uri="{BB962C8B-B14F-4D97-AF65-F5344CB8AC3E}">
        <p14:creationId xmlns:p14="http://schemas.microsoft.com/office/powerpoint/2010/main" val="1098218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C114E80C-C672-974F-AC0E-1ACDBAE5AB86}" type="slidenum">
              <a:rPr lang="en-US" smtClean="0"/>
              <a:t>27</a:t>
            </a:fld>
            <a:endParaRPr lang="en-US" dirty="0"/>
          </a:p>
        </p:txBody>
      </p:sp>
      <p:sp>
        <p:nvSpPr>
          <p:cNvPr id="2" name="Title 1"/>
          <p:cNvSpPr>
            <a:spLocks noGrp="1"/>
          </p:cNvSpPr>
          <p:nvPr>
            <p:ph type="title"/>
          </p:nvPr>
        </p:nvSpPr>
        <p:spPr>
          <a:xfrm>
            <a:off x="1178549" y="1023964"/>
            <a:ext cx="7886700" cy="951030"/>
          </a:xfrm>
        </p:spPr>
        <p:txBody>
          <a:bodyPr>
            <a:normAutofit/>
          </a:bodyPr>
          <a:lstStyle/>
          <a:p>
            <a:r>
              <a:rPr lang="es-AR" sz="3100" b="1" dirty="0" smtClean="0">
                <a:solidFill>
                  <a:srgbClr val="000072"/>
                </a:solidFill>
              </a:rPr>
              <a:t>Protocolo de la Temperatura del Agua con la Sonda de Temperatura</a:t>
            </a:r>
            <a:endParaRPr lang="es-AR" dirty="0"/>
          </a:p>
        </p:txBody>
      </p:sp>
      <p:sp>
        <p:nvSpPr>
          <p:cNvPr id="3" name="Content Placeholder 2"/>
          <p:cNvSpPr>
            <a:spLocks noGrp="1"/>
          </p:cNvSpPr>
          <p:nvPr>
            <p:ph sz="half" idx="1"/>
          </p:nvPr>
        </p:nvSpPr>
        <p:spPr>
          <a:xfrm>
            <a:off x="1410074" y="2247268"/>
            <a:ext cx="4229101" cy="3785767"/>
          </a:xfrm>
        </p:spPr>
        <p:txBody>
          <a:bodyPr>
            <a:normAutofit/>
          </a:bodyPr>
          <a:lstStyle/>
          <a:p>
            <a:pPr marL="0" indent="0" algn="just">
              <a:buNone/>
            </a:pPr>
            <a:r>
              <a:rPr lang="es-AR" sz="2000" b="1" dirty="0" smtClean="0"/>
              <a:t> Equipo de montaje:</a:t>
            </a:r>
          </a:p>
          <a:p>
            <a:r>
              <a:rPr lang="es-AR" sz="2000" dirty="0" smtClean="0"/>
              <a:t>Medidor y sonda calibrados</a:t>
            </a:r>
          </a:p>
          <a:p>
            <a:r>
              <a:rPr lang="es-AR" sz="2000" dirty="0" smtClean="0"/>
              <a:t>Guantes de </a:t>
            </a:r>
            <a:r>
              <a:rPr lang="es-AR" sz="2000" dirty="0" err="1" smtClean="0"/>
              <a:t>Latex</a:t>
            </a:r>
            <a:r>
              <a:rPr lang="es-AR" sz="2000" dirty="0" smtClean="0"/>
              <a:t> y gafas protectoras</a:t>
            </a:r>
          </a:p>
          <a:p>
            <a:r>
              <a:rPr lang="es-AR" sz="2000" dirty="0" smtClean="0"/>
              <a:t>Bolígrafo o lápiz</a:t>
            </a:r>
          </a:p>
          <a:p>
            <a:r>
              <a:rPr lang="es-AR" sz="2000" dirty="0" smtClean="0"/>
              <a:t>Reloj o reloj pulsera</a:t>
            </a:r>
          </a:p>
          <a:p>
            <a:pPr marL="0" indent="0">
              <a:buNone/>
            </a:pPr>
            <a:endParaRPr lang="es-AR" sz="2000" b="1" dirty="0" smtClean="0"/>
          </a:p>
          <a:p>
            <a:pPr marL="0" indent="0">
              <a:buNone/>
            </a:pPr>
            <a:r>
              <a:rPr lang="es-AR" sz="2000" b="1" dirty="0" smtClean="0"/>
              <a:t>Para la calibración:</a:t>
            </a:r>
          </a:p>
          <a:p>
            <a:pPr marL="0" indent="0">
              <a:buNone/>
            </a:pPr>
            <a:r>
              <a:rPr lang="es-AR" sz="2000" dirty="0" smtClean="0"/>
              <a:t>Consulte las instrucciones del fabricante</a:t>
            </a:r>
            <a:endParaRPr lang="es-AR" dirty="0"/>
          </a:p>
        </p:txBody>
      </p:sp>
      <p:pic>
        <p:nvPicPr>
          <p:cNvPr id="13" name="Content Placeholder 12" descr="Illustration of the equipment needed to conduct the protocol"/>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00650" y="1802100"/>
            <a:ext cx="3426415" cy="4351337"/>
          </a:xfrm>
        </p:spPr>
      </p:pic>
    </p:spTree>
    <p:extLst>
      <p:ext uri="{BB962C8B-B14F-4D97-AF65-F5344CB8AC3E}">
        <p14:creationId xmlns:p14="http://schemas.microsoft.com/office/powerpoint/2010/main" val="1568461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3346"/>
            <a:ext cx="9144793" cy="6864691"/>
          </a:xfrm>
          <a:prstGeom prst="rect">
            <a:avLst/>
          </a:prstGeom>
        </p:spPr>
      </p:pic>
      <p:sp>
        <p:nvSpPr>
          <p:cNvPr id="11" name="Rectángulo redondeado 10"/>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2" name="CuadroTexto 11"/>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C114E80C-C672-974F-AC0E-1ACDBAE5AB86}" type="slidenum">
              <a:rPr lang="en-US" smtClean="0"/>
              <a:t>28</a:t>
            </a:fld>
            <a:endParaRPr lang="en-US" dirty="0"/>
          </a:p>
        </p:txBody>
      </p:sp>
      <p:sp>
        <p:nvSpPr>
          <p:cNvPr id="2" name="Title 1"/>
          <p:cNvSpPr>
            <a:spLocks noGrp="1"/>
          </p:cNvSpPr>
          <p:nvPr>
            <p:ph type="title"/>
          </p:nvPr>
        </p:nvSpPr>
        <p:spPr>
          <a:xfrm>
            <a:off x="1544528" y="1312499"/>
            <a:ext cx="7886700" cy="424732"/>
          </a:xfrm>
        </p:spPr>
        <p:txBody>
          <a:bodyPr>
            <a:normAutofit/>
          </a:bodyPr>
          <a:lstStyle/>
          <a:p>
            <a:r>
              <a:rPr lang="es-AR" sz="2400" b="1" dirty="0" smtClean="0">
                <a:solidFill>
                  <a:srgbClr val="22346F"/>
                </a:solidFill>
              </a:rPr>
              <a:t>Calibración de la Sonda de Temperatura</a:t>
            </a:r>
            <a:endParaRPr lang="es-AR" sz="2400" b="1" dirty="0">
              <a:solidFill>
                <a:srgbClr val="22346F"/>
              </a:solidFill>
            </a:endParaRPr>
          </a:p>
        </p:txBody>
      </p:sp>
      <p:sp>
        <p:nvSpPr>
          <p:cNvPr id="3" name="Content Placeholder 2"/>
          <p:cNvSpPr>
            <a:spLocks noGrp="1"/>
          </p:cNvSpPr>
          <p:nvPr>
            <p:ph sz="half" idx="1"/>
          </p:nvPr>
        </p:nvSpPr>
        <p:spPr>
          <a:xfrm>
            <a:off x="1611829" y="1866199"/>
            <a:ext cx="3938698" cy="4020526"/>
          </a:xfrm>
        </p:spPr>
        <p:txBody>
          <a:bodyPr>
            <a:normAutofit fontScale="62500" lnSpcReduction="20000"/>
          </a:bodyPr>
          <a:lstStyle/>
          <a:p>
            <a:pPr marL="0" indent="0">
              <a:lnSpc>
                <a:spcPct val="120000"/>
              </a:lnSpc>
              <a:buNone/>
            </a:pPr>
            <a:r>
              <a:rPr lang="es-AR" dirty="0" smtClean="0"/>
              <a:t>Los medidores de temperatura deben ser calibrados antes de su uso. Consulte al fabricante de su medidor para asegurarse de que tiene la calibración más reciente. Si lo hace, el medidor de temperatura debe calibrarse en el aula o en el laboratorio antes de ir al Sitio de Estudio de la Hidrósfera. Si su medidor no guarda la calibración más reciente, deberá calibrarlo justo antes de realizar las mediciones, teniendo cuidado de no apagar el medidor ni el software asociado.</a:t>
            </a:r>
            <a:endParaRPr lang="es-AR" dirty="0"/>
          </a:p>
        </p:txBody>
      </p:sp>
      <p:pic>
        <p:nvPicPr>
          <p:cNvPr id="7" name="Content Placeholder 6" descr="Illustration of temperature prob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30310" y="1825625"/>
            <a:ext cx="2597002" cy="2843366"/>
          </a:xfrm>
          <a:prstGeom prst="rect">
            <a:avLst/>
          </a:prstGeom>
          <a:ln>
            <a:noFill/>
          </a:ln>
          <a:effectLst>
            <a:outerShdw blurRad="292100" dist="139700" dir="2700000" algn="tl" rotWithShape="0">
              <a:srgbClr val="333333">
                <a:alpha val="65000"/>
              </a:srgbClr>
            </a:outerShdw>
          </a:effectLst>
        </p:spPr>
      </p:pic>
      <p:pic>
        <p:nvPicPr>
          <p:cNvPr id="9" name="Picture 8"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536" y="5961890"/>
            <a:ext cx="521257" cy="53426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898661" y="6015693"/>
            <a:ext cx="7143001" cy="523220"/>
          </a:xfrm>
          <a:prstGeom prst="rect">
            <a:avLst/>
          </a:prstGeom>
          <a:noFill/>
        </p:spPr>
        <p:txBody>
          <a:bodyPr wrap="square" rtlCol="0">
            <a:normAutofit/>
          </a:bodyPr>
          <a:lstStyle/>
          <a:p>
            <a:r>
              <a:rPr lang="es-AR" sz="1400" b="1" dirty="0" smtClean="0">
                <a:solidFill>
                  <a:schemeClr val="accent5">
                    <a:lumMod val="75000"/>
                  </a:schemeClr>
                </a:solidFill>
              </a:rPr>
              <a:t>Preste mucha atención a su procedimiento de calibración. Sin el paso de calibración, sus datos de temperatura no serán significativos ni comparables con los datos recopilados por otros. </a:t>
            </a:r>
            <a:endParaRPr lang="es-AR" sz="1400" b="1" dirty="0">
              <a:solidFill>
                <a:schemeClr val="accent5">
                  <a:lumMod val="75000"/>
                </a:schemeClr>
              </a:solidFill>
            </a:endParaRPr>
          </a:p>
        </p:txBody>
      </p:sp>
    </p:spTree>
    <p:extLst>
      <p:ext uri="{BB962C8B-B14F-4D97-AF65-F5344CB8AC3E}">
        <p14:creationId xmlns:p14="http://schemas.microsoft.com/office/powerpoint/2010/main" val="58704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3346"/>
            <a:ext cx="9144793" cy="6864691"/>
          </a:xfrm>
          <a:prstGeom prst="rect">
            <a:avLst/>
          </a:prstGeom>
        </p:spPr>
      </p:pic>
      <p:sp>
        <p:nvSpPr>
          <p:cNvPr id="12" name="Rectángulo redondeado 11"/>
          <p:cNvSpPr/>
          <p:nvPr/>
        </p:nvSpPr>
        <p:spPr>
          <a:xfrm>
            <a:off x="7629429" y="14705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¿Qué es </a:t>
            </a:r>
            <a:r>
              <a:rPr lang="es-AR" sz="1100" dirty="0" smtClean="0">
                <a:solidFill>
                  <a:schemeClr val="bg1"/>
                </a:solidFill>
              </a:rPr>
              <a:t>la temperatura</a:t>
            </a:r>
            <a:r>
              <a:rPr lang="es-AR" sz="1100" dirty="0" smtClean="0">
                <a:solidFill>
                  <a:schemeClr val="bg1"/>
                </a:solidFill>
              </a:rPr>
              <a:t> </a:t>
            </a:r>
            <a:r>
              <a:rPr lang="es-AR" sz="1100" dirty="0" smtClean="0">
                <a:solidFill>
                  <a:schemeClr val="bg1"/>
                </a:solidFill>
              </a:rPr>
              <a:t>del agua?</a:t>
            </a:r>
            <a:endParaRPr lang="es-AR" sz="1100" dirty="0">
              <a:solidFill>
                <a:schemeClr val="bg1"/>
              </a:solidFill>
            </a:endParaRPr>
          </a:p>
        </p:txBody>
      </p:sp>
      <p:sp>
        <p:nvSpPr>
          <p:cNvPr id="13" name="CuadroTexto 12"/>
          <p:cNvSpPr txBox="1"/>
          <p:nvPr/>
        </p:nvSpPr>
        <p:spPr>
          <a:xfrm>
            <a:off x="29532" y="1098059"/>
            <a:ext cx="1160471" cy="5632311"/>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temperatura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temperatura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2" name="Slide Number Placeholder 1"/>
          <p:cNvSpPr>
            <a:spLocks noGrp="1"/>
          </p:cNvSpPr>
          <p:nvPr>
            <p:ph type="sldNum" sz="quarter" idx="12"/>
          </p:nvPr>
        </p:nvSpPr>
        <p:spPr/>
        <p:txBody>
          <a:bodyPr/>
          <a:lstStyle/>
          <a:p>
            <a:fld id="{E2E70963-1958-454F-9C92-D1B289902E79}" type="slidenum">
              <a:rPr lang="en-US" smtClean="0"/>
              <a:t>2</a:t>
            </a:fld>
            <a:endParaRPr lang="en-US" dirty="0"/>
          </a:p>
        </p:txBody>
      </p:sp>
      <p:sp>
        <p:nvSpPr>
          <p:cNvPr id="7" name="Title 1"/>
          <p:cNvSpPr>
            <a:spLocks noGrp="1"/>
          </p:cNvSpPr>
          <p:nvPr>
            <p:ph type="title"/>
          </p:nvPr>
        </p:nvSpPr>
        <p:spPr>
          <a:xfrm>
            <a:off x="1186096" y="1163016"/>
            <a:ext cx="7886700" cy="535531"/>
          </a:xfrm>
        </p:spPr>
        <p:txBody>
          <a:bodyPr>
            <a:spAutoFit/>
          </a:bodyPr>
          <a:lstStyle/>
          <a:p>
            <a:r>
              <a:rPr lang="es-AR" sz="3200" b="1" dirty="0" smtClean="0">
                <a:solidFill>
                  <a:srgbClr val="002060"/>
                </a:solidFill>
              </a:rPr>
              <a:t>La Hidrósfera</a:t>
            </a:r>
            <a:endParaRPr lang="es-AR" sz="3200" b="1" dirty="0">
              <a:solidFill>
                <a:srgbClr val="002060"/>
              </a:solidFill>
            </a:endParaRPr>
          </a:p>
        </p:txBody>
      </p:sp>
      <p:sp>
        <p:nvSpPr>
          <p:cNvPr id="8" name="Content Placeholder 2"/>
          <p:cNvSpPr>
            <a:spLocks noGrp="1"/>
          </p:cNvSpPr>
          <p:nvPr>
            <p:ph sz="half" idx="1"/>
          </p:nvPr>
        </p:nvSpPr>
        <p:spPr>
          <a:xfrm>
            <a:off x="1431488" y="1795754"/>
            <a:ext cx="4493456" cy="4874155"/>
          </a:xfrm>
        </p:spPr>
        <p:txBody>
          <a:bodyPr>
            <a:spAutoFit/>
          </a:bodyPr>
          <a:lstStyle/>
          <a:p>
            <a:pPr marL="0" indent="0" algn="just">
              <a:buNone/>
            </a:pPr>
            <a:r>
              <a:rPr lang="es-AR" sz="1600" dirty="0" smtClean="0"/>
              <a:t>La Hidrósfera es la parte del sistema terrestre que incluye el agua, el hielo y el vapor de agua. El agua participa en muchas reacciones químicas naturales importantes y es un buen disolvente. La modificación de cualquier parte del sistema terrestre, como la cantidad o el tipo de vegetación de una región o el paso de una cubierta terrestre natural a otra impermeable, puede afectar al resto del sistema. La lluvia y la nieve capturan los aerosoles del aire. El agua ácida disuelve lentamente las rocas, lo que hace que el agua contenga sólidos disueltos. Las impurezas disueltas o suspendidas determinan la composición química del agua. </a:t>
            </a:r>
          </a:p>
          <a:p>
            <a:pPr marL="0" indent="0" algn="just">
              <a:buNone/>
            </a:pPr>
            <a:r>
              <a:rPr lang="es-AR" sz="1600" dirty="0" smtClean="0"/>
              <a:t>Los programas actuales de medición en muchas zonas del mundo sólo cubren unas pocas masas de agua unas pocas veces al año. Los Protocolos de Hidrósfera de  GLOBE le permitirán recopilar datos valiosos para ayudar a llenar estos vacíos y mejorar nuestra comprensión de las aguas naturales de la Tierra.</a:t>
            </a:r>
            <a:endParaRPr lang="es-AR" sz="1600" dirty="0">
              <a:solidFill>
                <a:schemeClr val="tx1"/>
              </a:solidFill>
            </a:endParaRPr>
          </a:p>
        </p:txBody>
      </p:sp>
      <p:pic>
        <p:nvPicPr>
          <p:cNvPr id="10"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58640" y="1881152"/>
            <a:ext cx="3043616" cy="3095695"/>
          </a:xfrm>
          <a:prstGeom prst="rect">
            <a:avLst/>
          </a:prstGeom>
        </p:spPr>
      </p:pic>
      <p:sp>
        <p:nvSpPr>
          <p:cNvPr id="11" name="Rectangle 10"/>
          <p:cNvSpPr/>
          <p:nvPr/>
        </p:nvSpPr>
        <p:spPr>
          <a:xfrm>
            <a:off x="6192343" y="4976847"/>
            <a:ext cx="2880453" cy="738664"/>
          </a:xfrm>
          <a:prstGeom prst="rect">
            <a:avLst/>
          </a:prstGeom>
        </p:spPr>
        <p:txBody>
          <a:bodyPr wrap="square">
            <a:spAutoFit/>
          </a:bodyPr>
          <a:lstStyle/>
          <a:p>
            <a:r>
              <a:rPr lang="es-AR" sz="1400" i="1" dirty="0" smtClean="0"/>
              <a:t>El Sistema Terrestre:</a:t>
            </a:r>
          </a:p>
          <a:p>
            <a:r>
              <a:rPr lang="es-AR" sz="1400" i="1" dirty="0" smtClean="0"/>
              <a:t> Flujos de energía y ciclos de la materia</a:t>
            </a:r>
            <a:endParaRPr lang="es-AR" sz="1400" i="1" dirty="0"/>
          </a:p>
        </p:txBody>
      </p:sp>
    </p:spTree>
    <p:extLst>
      <p:ext uri="{BB962C8B-B14F-4D97-AF65-F5344CB8AC3E}">
        <p14:creationId xmlns:p14="http://schemas.microsoft.com/office/powerpoint/2010/main" val="1304471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C114E80C-C672-974F-AC0E-1ACDBAE5AB86}" type="slidenum">
              <a:rPr lang="en-US" smtClean="0"/>
              <a:t>29</a:t>
            </a:fld>
            <a:endParaRPr lang="en-US" dirty="0"/>
          </a:p>
        </p:txBody>
      </p:sp>
      <p:sp>
        <p:nvSpPr>
          <p:cNvPr id="2" name="Title 1"/>
          <p:cNvSpPr>
            <a:spLocks noGrp="1"/>
          </p:cNvSpPr>
          <p:nvPr>
            <p:ph type="title"/>
          </p:nvPr>
        </p:nvSpPr>
        <p:spPr>
          <a:xfrm>
            <a:off x="1429024" y="1106594"/>
            <a:ext cx="7886700" cy="1300969"/>
          </a:xfrm>
        </p:spPr>
        <p:txBody>
          <a:bodyPr>
            <a:normAutofit/>
          </a:bodyPr>
          <a:lstStyle/>
          <a:p>
            <a:r>
              <a:rPr lang="es-AR" sz="3200" b="1" dirty="0" smtClean="0">
                <a:solidFill>
                  <a:schemeClr val="accent5">
                    <a:lumMod val="75000"/>
                  </a:schemeClr>
                </a:solidFill>
              </a:rPr>
              <a:t>Cuidado de la Sonda de Temperatura</a:t>
            </a:r>
            <a:endParaRPr lang="es-AR" dirty="0"/>
          </a:p>
        </p:txBody>
      </p:sp>
      <p:sp>
        <p:nvSpPr>
          <p:cNvPr id="3" name="Content Placeholder 2"/>
          <p:cNvSpPr>
            <a:spLocks noGrp="1"/>
          </p:cNvSpPr>
          <p:nvPr>
            <p:ph sz="half" idx="1"/>
          </p:nvPr>
        </p:nvSpPr>
        <p:spPr>
          <a:xfrm>
            <a:off x="1429024" y="2218047"/>
            <a:ext cx="7248047" cy="1456809"/>
          </a:xfrm>
        </p:spPr>
        <p:txBody>
          <a:bodyPr>
            <a:normAutofit/>
          </a:bodyPr>
          <a:lstStyle/>
          <a:p>
            <a:pPr marL="342900" indent="-342900">
              <a:buFont typeface="+mj-lt"/>
              <a:buAutoNum type="arabicPeriod"/>
            </a:pPr>
            <a:r>
              <a:rPr lang="es-AR" sz="2000" dirty="0" smtClean="0"/>
              <a:t>La sonda debe guardarse con la tapa puesta.</a:t>
            </a:r>
          </a:p>
          <a:p>
            <a:pPr marL="342900" indent="-342900">
              <a:buFont typeface="+mj-lt"/>
              <a:buAutoNum type="arabicPeriod"/>
            </a:pPr>
            <a:r>
              <a:rPr lang="es-AR" sz="2000" dirty="0" smtClean="0"/>
              <a:t>La sonda debe enjuagarse bien con agua destilada después de su uso para evitar la acumulación de depósitos minerales.</a:t>
            </a:r>
          </a:p>
          <a:p>
            <a:pPr marL="342900" indent="-342900">
              <a:buFont typeface="+mj-lt"/>
              <a:buAutoNum type="arabicPeriod"/>
            </a:pPr>
            <a:r>
              <a:rPr lang="es-AR" sz="2000" dirty="0" smtClean="0"/>
              <a:t>La sonda debe limpiarse periódicamente con alcohol</a:t>
            </a:r>
            <a:endParaRPr lang="es-AR" sz="2000" dirty="0"/>
          </a:p>
        </p:txBody>
      </p:sp>
      <p:pic>
        <p:nvPicPr>
          <p:cNvPr id="5" name="Content Placeholder 4" descr="Illustration of a temperature probe, washbottle and paper towels.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82510" y="3733057"/>
            <a:ext cx="6032466" cy="3059945"/>
          </a:xfrm>
        </p:spPr>
      </p:pic>
    </p:spTree>
    <p:extLst>
      <p:ext uri="{BB962C8B-B14F-4D97-AF65-F5344CB8AC3E}">
        <p14:creationId xmlns:p14="http://schemas.microsoft.com/office/powerpoint/2010/main" val="1248480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C114E80C-C672-974F-AC0E-1ACDBAE5AB86}" type="slidenum">
              <a:rPr lang="en-US" smtClean="0"/>
              <a:t>30</a:t>
            </a:fld>
            <a:endParaRPr lang="en-US" dirty="0"/>
          </a:p>
        </p:txBody>
      </p:sp>
      <p:sp>
        <p:nvSpPr>
          <p:cNvPr id="2" name="Title 1"/>
          <p:cNvSpPr>
            <a:spLocks noGrp="1"/>
          </p:cNvSpPr>
          <p:nvPr>
            <p:ph type="title"/>
          </p:nvPr>
        </p:nvSpPr>
        <p:spPr>
          <a:xfrm>
            <a:off x="1257300" y="765368"/>
            <a:ext cx="7886700" cy="1060257"/>
          </a:xfrm>
        </p:spPr>
        <p:txBody>
          <a:bodyPr>
            <a:normAutofit/>
          </a:bodyPr>
          <a:lstStyle/>
          <a:p>
            <a:r>
              <a:rPr lang="es-AR" sz="2400" b="1" dirty="0" smtClean="0">
                <a:solidFill>
                  <a:srgbClr val="22346F"/>
                </a:solidFill>
              </a:rPr>
              <a:t>Recopilación de datos en el campo con la Sonda de Temperatura Pasos: 1-7</a:t>
            </a:r>
            <a:endParaRPr lang="es-AR" sz="2400" b="1" dirty="0">
              <a:solidFill>
                <a:srgbClr val="22346F"/>
              </a:solidFill>
            </a:endParaRPr>
          </a:p>
        </p:txBody>
      </p:sp>
      <p:sp>
        <p:nvSpPr>
          <p:cNvPr id="3" name="Content Placeholder 2"/>
          <p:cNvSpPr>
            <a:spLocks noGrp="1"/>
          </p:cNvSpPr>
          <p:nvPr>
            <p:ph sz="half" idx="1"/>
          </p:nvPr>
        </p:nvSpPr>
        <p:spPr>
          <a:xfrm>
            <a:off x="1257300" y="1761056"/>
            <a:ext cx="4422568" cy="5002703"/>
          </a:xfrm>
        </p:spPr>
        <p:txBody>
          <a:bodyPr>
            <a:normAutofit fontScale="40000" lnSpcReduction="20000"/>
          </a:bodyPr>
          <a:lstStyle/>
          <a:p>
            <a:pPr marL="457200" indent="-457200">
              <a:lnSpc>
                <a:spcPct val="120000"/>
              </a:lnSpc>
              <a:buFont typeface="+mj-lt"/>
              <a:buAutoNum type="arabicPeriod"/>
            </a:pPr>
            <a:r>
              <a:rPr lang="es-AR" sz="3800" dirty="0" smtClean="0"/>
              <a:t>Asegúrese de que su sonda de temperatura y su medidor han sido calibrados en las últimas 24 horas (consulte las instrucciones del fabricante).</a:t>
            </a:r>
          </a:p>
          <a:p>
            <a:pPr marL="457200" indent="-457200">
              <a:lnSpc>
                <a:spcPct val="120000"/>
              </a:lnSpc>
              <a:buFont typeface="+mj-lt"/>
              <a:buAutoNum type="arabicPeriod"/>
            </a:pPr>
            <a:r>
              <a:rPr lang="es-AR" sz="3800" dirty="0" smtClean="0"/>
              <a:t>Rellene la parte superior de su Hoja de Datos de Investigación de la Hidrósfera.</a:t>
            </a:r>
          </a:p>
          <a:p>
            <a:pPr marL="457200" indent="-457200">
              <a:lnSpc>
                <a:spcPct val="120000"/>
              </a:lnSpc>
              <a:buFont typeface="+mj-lt"/>
              <a:buAutoNum type="arabicPeriod"/>
            </a:pPr>
            <a:r>
              <a:rPr lang="es-AR" sz="3800" dirty="0" smtClean="0"/>
              <a:t>Introduzca la sonda en el agua de la muestra hasta una profundidad de 10 cm.</a:t>
            </a:r>
          </a:p>
          <a:p>
            <a:pPr marL="457200" indent="-457200">
              <a:lnSpc>
                <a:spcPct val="120000"/>
              </a:lnSpc>
              <a:buFont typeface="+mj-lt"/>
              <a:buAutoNum type="arabicPeriod"/>
            </a:pPr>
            <a:r>
              <a:rPr lang="es-AR" sz="3800" dirty="0" smtClean="0"/>
              <a:t>Deje la sonda en el agua durante tres minutos.</a:t>
            </a:r>
          </a:p>
          <a:p>
            <a:pPr marL="457200" indent="-457200">
              <a:lnSpc>
                <a:spcPct val="120000"/>
              </a:lnSpc>
              <a:buFont typeface="+mj-lt"/>
              <a:buAutoNum type="arabicPeriod"/>
            </a:pPr>
            <a:r>
              <a:rPr lang="es-AR" sz="3800" dirty="0" smtClean="0"/>
              <a:t>Lea la temperatura en el medidor sin sacar la sonda del agua.</a:t>
            </a:r>
          </a:p>
          <a:p>
            <a:pPr marL="457200" indent="-457200">
              <a:lnSpc>
                <a:spcPct val="120000"/>
              </a:lnSpc>
              <a:buFont typeface="+mj-lt"/>
              <a:buAutoNum type="arabicPeriod"/>
            </a:pPr>
            <a:r>
              <a:rPr lang="es-AR" sz="3800" dirty="0" smtClean="0"/>
              <a:t>Deje que la sonda del termómetro permanezca en la muestra de agua durante un minuto más.</a:t>
            </a:r>
          </a:p>
          <a:p>
            <a:pPr marL="457200" indent="-457200">
              <a:lnSpc>
                <a:spcPct val="120000"/>
              </a:lnSpc>
              <a:buFont typeface="+mj-lt"/>
              <a:buAutoNum type="arabicPeriod"/>
            </a:pPr>
            <a:r>
              <a:rPr lang="es-AR" sz="3800" dirty="0" smtClean="0"/>
              <a:t>Vuelva a leer la temperatura. Si la temperatura no ha cambiado, vaya al paso 8. Si la temperatura ha cambiado desde la última lectura, repita el paso 6 hasta que la temperatura sea la misma.</a:t>
            </a:r>
            <a:endParaRPr lang="es-AR" sz="3800" dirty="0" smtClean="0">
              <a:solidFill>
                <a:schemeClr val="tx1"/>
              </a:solidFill>
            </a:endParaRPr>
          </a:p>
          <a:p>
            <a:pPr marL="0" indent="0">
              <a:buNone/>
            </a:pPr>
            <a:endParaRPr lang="es-AR" dirty="0"/>
          </a:p>
        </p:txBody>
      </p:sp>
      <p:pic>
        <p:nvPicPr>
          <p:cNvPr id="7" name="Content Placeholder 6" descr="illustration of temperature pro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30310" y="1825625"/>
            <a:ext cx="2597002" cy="2843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976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recopilar tus datos</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C114E80C-C672-974F-AC0E-1ACDBAE5AB86}" type="slidenum">
              <a:rPr lang="en-US" smtClean="0"/>
              <a:t>31</a:t>
            </a:fld>
            <a:endParaRPr lang="en-US" dirty="0"/>
          </a:p>
        </p:txBody>
      </p:sp>
      <p:sp>
        <p:nvSpPr>
          <p:cNvPr id="2" name="Title 1"/>
          <p:cNvSpPr>
            <a:spLocks noGrp="1"/>
          </p:cNvSpPr>
          <p:nvPr>
            <p:ph type="title"/>
          </p:nvPr>
        </p:nvSpPr>
        <p:spPr>
          <a:xfrm>
            <a:off x="1186719" y="963200"/>
            <a:ext cx="7886700" cy="757130"/>
          </a:xfrm>
        </p:spPr>
        <p:txBody>
          <a:bodyPr>
            <a:normAutofit/>
          </a:bodyPr>
          <a:lstStyle/>
          <a:p>
            <a:r>
              <a:rPr lang="es-AR" sz="2400" b="1" dirty="0" smtClean="0">
                <a:solidFill>
                  <a:srgbClr val="22346F"/>
                </a:solidFill>
              </a:rPr>
              <a:t>Recopilación de datos en el campo con Sondas de Temperatura Pasos: 8-11</a:t>
            </a:r>
            <a:endParaRPr lang="es-AR" sz="2400" b="1" dirty="0">
              <a:solidFill>
                <a:srgbClr val="22346F"/>
              </a:solidFill>
            </a:endParaRPr>
          </a:p>
        </p:txBody>
      </p:sp>
      <p:sp>
        <p:nvSpPr>
          <p:cNvPr id="3" name="Content Placeholder 2"/>
          <p:cNvSpPr>
            <a:spLocks noGrp="1"/>
          </p:cNvSpPr>
          <p:nvPr>
            <p:ph sz="half" idx="1"/>
          </p:nvPr>
        </p:nvSpPr>
        <p:spPr>
          <a:xfrm>
            <a:off x="1235218" y="1755770"/>
            <a:ext cx="7470568" cy="2416046"/>
          </a:xfrm>
        </p:spPr>
        <p:txBody>
          <a:bodyPr>
            <a:normAutofit/>
          </a:bodyPr>
          <a:lstStyle/>
          <a:p>
            <a:pPr marL="342900" indent="-342900">
              <a:buFont typeface="+mj-lt"/>
              <a:buAutoNum type="arabicPeriod" startAt="8"/>
            </a:pPr>
            <a:r>
              <a:rPr lang="es-AR" sz="2000" dirty="0" smtClean="0"/>
              <a:t>Registre la temperatura en la Hoja de Datos de la Investigación sobre la Hidrósfera.</a:t>
            </a:r>
          </a:p>
          <a:p>
            <a:pPr marL="342900" indent="-342900">
              <a:buFont typeface="+mj-lt"/>
              <a:buAutoNum type="arabicPeriod" startAt="8"/>
            </a:pPr>
            <a:r>
              <a:rPr lang="es-AR" sz="2000" dirty="0" smtClean="0"/>
              <a:t>Haga que otros dos alumnos  repitan la medición con nuevas muestras de agua.</a:t>
            </a:r>
          </a:p>
          <a:p>
            <a:pPr marL="342900" indent="-342900">
              <a:buFont typeface="+mj-lt"/>
              <a:buAutoNum type="arabicPeriod" startAt="8"/>
            </a:pPr>
            <a:r>
              <a:rPr lang="es-AR" sz="2000" dirty="0" smtClean="0"/>
              <a:t> Calcule la media de las tres mediciones.</a:t>
            </a:r>
          </a:p>
          <a:p>
            <a:pPr marL="342900" indent="-342900">
              <a:buFont typeface="+mj-lt"/>
              <a:buAutoNum type="arabicPeriod" startAt="8"/>
            </a:pPr>
            <a:r>
              <a:rPr lang="es-AR" sz="2000" dirty="0" smtClean="0"/>
              <a:t> Todas las temperaturas deben estar dentro de 1,0˚ C de la media. Si no es así, repita la medición.</a:t>
            </a:r>
            <a:endParaRPr lang="es-AR" sz="2000" dirty="0"/>
          </a:p>
        </p:txBody>
      </p:sp>
      <p:pic>
        <p:nvPicPr>
          <p:cNvPr id="10" name="Content Placeholder 9" descr="Screen shot of data sheet. Identify whether you used an alcohol filled thermometer or a probe. Record each of the 3 readings. There is a comments section where you can enter metadata. "/>
          <p:cNvPicPr>
            <a:picLocks noGrp="1" noChangeAspect="1"/>
          </p:cNvPicPr>
          <p:nvPr>
            <p:ph sz="half" idx="2"/>
          </p:nvPr>
        </p:nvPicPr>
        <p:blipFill>
          <a:blip r:embed="rId3"/>
          <a:stretch>
            <a:fillRect/>
          </a:stretch>
        </p:blipFill>
        <p:spPr>
          <a:xfrm>
            <a:off x="2099571" y="4433728"/>
            <a:ext cx="6060996" cy="2284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346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32</a:t>
            </a:fld>
            <a:endParaRPr lang="en-US" dirty="0"/>
          </a:p>
        </p:txBody>
      </p:sp>
      <p:sp>
        <p:nvSpPr>
          <p:cNvPr id="2" name="Title 1"/>
          <p:cNvSpPr>
            <a:spLocks noGrp="1"/>
          </p:cNvSpPr>
          <p:nvPr>
            <p:ph type="title"/>
          </p:nvPr>
        </p:nvSpPr>
        <p:spPr>
          <a:xfrm>
            <a:off x="1155700" y="1083281"/>
            <a:ext cx="7886700" cy="1255728"/>
          </a:xfrm>
        </p:spPr>
        <p:txBody>
          <a:bodyPr>
            <a:normAutofit/>
          </a:bodyPr>
          <a:lstStyle/>
          <a:p>
            <a:r>
              <a:rPr lang="es-AR" sz="2800" dirty="0" smtClean="0">
                <a:solidFill>
                  <a:srgbClr val="002060"/>
                </a:solidFill>
              </a:rPr>
              <a:t>¡Hagamos un rápido repaso antes de pasar a la Información y Visualización de datos de GLOBE! Pregunta 4</a:t>
            </a:r>
            <a:endParaRPr lang="es-AR" sz="2800" dirty="0">
              <a:solidFill>
                <a:srgbClr val="002060"/>
              </a:solidFill>
            </a:endParaRPr>
          </a:p>
        </p:txBody>
      </p:sp>
      <p:sp>
        <p:nvSpPr>
          <p:cNvPr id="3" name="Content Placeholder 2"/>
          <p:cNvSpPr>
            <a:spLocks noGrp="1"/>
          </p:cNvSpPr>
          <p:nvPr>
            <p:ph sz="half" idx="2"/>
          </p:nvPr>
        </p:nvSpPr>
        <p:spPr>
          <a:xfrm>
            <a:off x="1331843" y="2548206"/>
            <a:ext cx="7025217" cy="1678408"/>
          </a:xfrm>
        </p:spPr>
        <p:txBody>
          <a:bodyPr>
            <a:normAutofit/>
          </a:bodyPr>
          <a:lstStyle/>
          <a:p>
            <a:pPr marL="0" indent="0">
              <a:buNone/>
            </a:pPr>
            <a:r>
              <a:rPr lang="es-AR" sz="2400" b="1" dirty="0" smtClean="0"/>
              <a:t>Verdadero o Falso: Las sondas de temperatura deben calibrarse antes de su uso.</a:t>
            </a:r>
          </a:p>
          <a:p>
            <a:pPr marL="0" indent="0">
              <a:buNone/>
            </a:pPr>
            <a:r>
              <a:rPr lang="es-AR" sz="2400" b="1" dirty="0" smtClean="0">
                <a:solidFill>
                  <a:srgbClr val="FF0000"/>
                </a:solidFill>
              </a:rPr>
              <a:t>¿Cuál es su respuesta?</a:t>
            </a:r>
          </a:p>
          <a:p>
            <a:endParaRPr lang="es-AR" sz="2400" dirty="0"/>
          </a:p>
        </p:txBody>
      </p:sp>
    </p:spTree>
    <p:extLst>
      <p:ext uri="{BB962C8B-B14F-4D97-AF65-F5344CB8AC3E}">
        <p14:creationId xmlns:p14="http://schemas.microsoft.com/office/powerpoint/2010/main" val="263779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33</a:t>
            </a:fld>
            <a:endParaRPr lang="en-US" dirty="0"/>
          </a:p>
        </p:txBody>
      </p:sp>
      <p:sp>
        <p:nvSpPr>
          <p:cNvPr id="2" name="Title 1"/>
          <p:cNvSpPr>
            <a:spLocks noGrp="1"/>
          </p:cNvSpPr>
          <p:nvPr>
            <p:ph type="title"/>
          </p:nvPr>
        </p:nvSpPr>
        <p:spPr>
          <a:xfrm>
            <a:off x="1155700" y="1028700"/>
            <a:ext cx="7886700" cy="1325563"/>
          </a:xfrm>
        </p:spPr>
        <p:txBody>
          <a:bodyPr>
            <a:normAutofit/>
          </a:bodyPr>
          <a:lstStyle/>
          <a:p>
            <a:r>
              <a:rPr lang="es-AR" sz="2800" dirty="0" smtClean="0">
                <a:solidFill>
                  <a:srgbClr val="002060"/>
                </a:solidFill>
              </a:rPr>
              <a:t>¡Hagamos un rápido repaso antes de pasar a la información y visualización de datos de GLOBE! Respuesta de la pregunta 4</a:t>
            </a:r>
            <a:endParaRPr lang="es-AR" sz="2800" dirty="0">
              <a:solidFill>
                <a:srgbClr val="002060"/>
              </a:solidFill>
            </a:endParaRPr>
          </a:p>
        </p:txBody>
      </p:sp>
      <p:sp>
        <p:nvSpPr>
          <p:cNvPr id="3" name="Content Placeholder 2"/>
          <p:cNvSpPr>
            <a:spLocks noGrp="1"/>
          </p:cNvSpPr>
          <p:nvPr>
            <p:ph sz="half" idx="2"/>
          </p:nvPr>
        </p:nvSpPr>
        <p:spPr>
          <a:xfrm>
            <a:off x="1351279" y="2506662"/>
            <a:ext cx="7025217" cy="3744848"/>
          </a:xfrm>
        </p:spPr>
        <p:txBody>
          <a:bodyPr>
            <a:normAutofit/>
          </a:bodyPr>
          <a:lstStyle/>
          <a:p>
            <a:pPr marL="0" indent="0">
              <a:buNone/>
            </a:pPr>
            <a:r>
              <a:rPr lang="es-AR" sz="2400" b="1" dirty="0" smtClean="0"/>
              <a:t>Verdadero o Falso: Las sondas de temperatura deben calibrarse antes de su uso.</a:t>
            </a:r>
          </a:p>
          <a:p>
            <a:pPr marL="0" indent="0">
              <a:buNone/>
            </a:pPr>
            <a:r>
              <a:rPr lang="es-AR" sz="2400" b="1" dirty="0" smtClean="0">
                <a:solidFill>
                  <a:srgbClr val="FF0000"/>
                </a:solidFill>
              </a:rPr>
              <a:t>La respuesta es Verdadero</a:t>
            </a:r>
            <a:endParaRPr lang="es-AR" sz="2400" dirty="0" smtClean="0"/>
          </a:p>
          <a:p>
            <a:pPr marL="0" indent="0">
              <a:buNone/>
            </a:pPr>
            <a:endParaRPr lang="es-AR" sz="2400" b="1" dirty="0" smtClean="0">
              <a:solidFill>
                <a:srgbClr val="FF0000"/>
              </a:solidFill>
            </a:endParaRPr>
          </a:p>
          <a:p>
            <a:pPr marL="0" indent="0">
              <a:buNone/>
            </a:pPr>
            <a:r>
              <a:rPr lang="es-AR" sz="2400" b="1" dirty="0" smtClean="0">
                <a:solidFill>
                  <a:srgbClr val="FF0000"/>
                </a:solidFill>
              </a:rPr>
              <a:t>¿Estuvo en lo cierto?</a:t>
            </a:r>
          </a:p>
          <a:p>
            <a:endParaRPr lang="es-AR" sz="2400" dirty="0"/>
          </a:p>
        </p:txBody>
      </p:sp>
    </p:spTree>
    <p:extLst>
      <p:ext uri="{BB962C8B-B14F-4D97-AF65-F5344CB8AC3E}">
        <p14:creationId xmlns:p14="http://schemas.microsoft.com/office/powerpoint/2010/main" val="1065073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34</a:t>
            </a:fld>
            <a:endParaRPr lang="en-US" dirty="0"/>
          </a:p>
        </p:txBody>
      </p:sp>
      <p:sp>
        <p:nvSpPr>
          <p:cNvPr id="2" name="Title 1"/>
          <p:cNvSpPr>
            <a:spLocks noGrp="1"/>
          </p:cNvSpPr>
          <p:nvPr>
            <p:ph type="title"/>
          </p:nvPr>
        </p:nvSpPr>
        <p:spPr>
          <a:xfrm>
            <a:off x="1155700" y="875110"/>
            <a:ext cx="7886700" cy="1325563"/>
          </a:xfrm>
        </p:spPr>
        <p:txBody>
          <a:bodyPr>
            <a:normAutofit/>
          </a:bodyPr>
          <a:lstStyle/>
          <a:p>
            <a:r>
              <a:rPr lang="es-AR" sz="2800" dirty="0" smtClean="0">
                <a:solidFill>
                  <a:srgbClr val="002060"/>
                </a:solidFill>
              </a:rPr>
              <a:t>¡Hagamos un rápido repaso antes de pasar a la información y visualización de datos  de GLOBE! Pregunta 5</a:t>
            </a:r>
            <a:endParaRPr lang="es-AR" sz="2800" dirty="0">
              <a:solidFill>
                <a:srgbClr val="002060"/>
              </a:solidFill>
            </a:endParaRPr>
          </a:p>
        </p:txBody>
      </p:sp>
      <p:sp>
        <p:nvSpPr>
          <p:cNvPr id="3" name="Content Placeholder 2"/>
          <p:cNvSpPr>
            <a:spLocks noGrp="1"/>
          </p:cNvSpPr>
          <p:nvPr>
            <p:ph sz="half" idx="2"/>
          </p:nvPr>
        </p:nvSpPr>
        <p:spPr>
          <a:xfrm>
            <a:off x="1371599" y="2353667"/>
            <a:ext cx="7025217" cy="4351338"/>
          </a:xfrm>
        </p:spPr>
        <p:txBody>
          <a:bodyPr>
            <a:normAutofit lnSpcReduction="10000"/>
          </a:bodyPr>
          <a:lstStyle/>
          <a:p>
            <a:pPr marL="0" indent="0">
              <a:buNone/>
            </a:pPr>
            <a:r>
              <a:rPr lang="es-AR" sz="2400" b="1" dirty="0" smtClean="0"/>
              <a:t>Todas las temperaturas deben estar dentro de un promedio de  _____ . </a:t>
            </a:r>
          </a:p>
          <a:p>
            <a:pPr marL="0" indent="0">
              <a:buNone/>
            </a:pPr>
            <a:endParaRPr lang="es-AR" sz="2400" dirty="0" smtClean="0"/>
          </a:p>
          <a:p>
            <a:pPr marL="0" indent="0">
              <a:buNone/>
            </a:pPr>
            <a:r>
              <a:rPr lang="es-AR" sz="2400" dirty="0" smtClean="0"/>
              <a:t>A. 1,0˚ C de la media de 3 lecturas repetidas de la muestra</a:t>
            </a:r>
          </a:p>
          <a:p>
            <a:pPr marL="0" indent="0">
              <a:buNone/>
            </a:pPr>
            <a:r>
              <a:rPr lang="es-AR" sz="2400" dirty="0" smtClean="0"/>
              <a:t>B. 5˚ C de la media de 3 lecturas repetidas de la muestra</a:t>
            </a:r>
          </a:p>
          <a:p>
            <a:pPr marL="0" indent="0">
              <a:buNone/>
            </a:pPr>
            <a:r>
              <a:rPr lang="es-AR" sz="2400" dirty="0" smtClean="0"/>
              <a:t>C. Todas deben ser idénticas, de lo contrario, repita las mediciones</a:t>
            </a:r>
          </a:p>
          <a:p>
            <a:pPr marL="0" indent="0">
              <a:buNone/>
            </a:pPr>
            <a:endParaRPr lang="es-AR" sz="2400" dirty="0" smtClean="0"/>
          </a:p>
          <a:p>
            <a:pPr marL="0" indent="0">
              <a:buNone/>
            </a:pPr>
            <a:r>
              <a:rPr lang="es-AR" sz="2400" b="1" dirty="0" smtClean="0">
                <a:solidFill>
                  <a:srgbClr val="FF0000"/>
                </a:solidFill>
              </a:rPr>
              <a:t>¿Cuál es su respuesta?</a:t>
            </a:r>
          </a:p>
          <a:p>
            <a:pPr marL="0" indent="0">
              <a:buNone/>
            </a:pPr>
            <a:endParaRPr lang="es-AR" sz="2400" b="1" dirty="0" smtClean="0">
              <a:solidFill>
                <a:srgbClr val="FF0000"/>
              </a:solidFill>
            </a:endParaRPr>
          </a:p>
          <a:p>
            <a:endParaRPr lang="es-AR" sz="2400" dirty="0"/>
          </a:p>
        </p:txBody>
      </p:sp>
    </p:spTree>
    <p:extLst>
      <p:ext uri="{BB962C8B-B14F-4D97-AF65-F5344CB8AC3E}">
        <p14:creationId xmlns:p14="http://schemas.microsoft.com/office/powerpoint/2010/main" val="61378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Evalúa tus conocimientos</a:t>
            </a:r>
            <a:endParaRPr lang="es-AR" sz="1100" dirty="0">
              <a:solidFill>
                <a:schemeClr val="bg1"/>
              </a:solidFill>
            </a:endParaRPr>
          </a:p>
        </p:txBody>
      </p:sp>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35</a:t>
            </a:fld>
            <a:endParaRPr lang="en-US" dirty="0"/>
          </a:p>
        </p:txBody>
      </p:sp>
      <p:sp>
        <p:nvSpPr>
          <p:cNvPr id="2" name="Title 1"/>
          <p:cNvSpPr>
            <a:spLocks noGrp="1"/>
          </p:cNvSpPr>
          <p:nvPr>
            <p:ph type="title"/>
          </p:nvPr>
        </p:nvSpPr>
        <p:spPr>
          <a:xfrm>
            <a:off x="1155700" y="1028402"/>
            <a:ext cx="7886700" cy="1325563"/>
          </a:xfrm>
        </p:spPr>
        <p:txBody>
          <a:bodyPr>
            <a:normAutofit/>
          </a:bodyPr>
          <a:lstStyle/>
          <a:p>
            <a:r>
              <a:rPr lang="es-AR" sz="2800" dirty="0" smtClean="0">
                <a:solidFill>
                  <a:srgbClr val="002060"/>
                </a:solidFill>
              </a:rPr>
              <a:t>¡Hagamos un rápido repaso antes de pasar a la información y visualización de datos de GLOBE! Respuesta de la pregunta 5</a:t>
            </a:r>
            <a:endParaRPr lang="es-AR" sz="2800" dirty="0">
              <a:solidFill>
                <a:srgbClr val="002060"/>
              </a:solidFill>
            </a:endParaRPr>
          </a:p>
        </p:txBody>
      </p:sp>
      <p:sp>
        <p:nvSpPr>
          <p:cNvPr id="3" name="Content Placeholder 2"/>
          <p:cNvSpPr>
            <a:spLocks noGrp="1"/>
          </p:cNvSpPr>
          <p:nvPr>
            <p:ph sz="half" idx="2"/>
          </p:nvPr>
        </p:nvSpPr>
        <p:spPr>
          <a:xfrm>
            <a:off x="1371599" y="2353667"/>
            <a:ext cx="7025217" cy="4351338"/>
          </a:xfrm>
        </p:spPr>
        <p:txBody>
          <a:bodyPr>
            <a:normAutofit fontScale="85000" lnSpcReduction="20000"/>
          </a:bodyPr>
          <a:lstStyle/>
          <a:p>
            <a:pPr marL="0" indent="0">
              <a:buNone/>
            </a:pPr>
            <a:endParaRPr lang="es-AR" sz="2400" dirty="0" smtClean="0"/>
          </a:p>
          <a:p>
            <a:pPr marL="0" indent="0">
              <a:buNone/>
            </a:pPr>
            <a:r>
              <a:rPr lang="es-AR" sz="2400" b="1" dirty="0" smtClean="0"/>
              <a:t>Todas las temperaturas deben estar dentro de un promedio de  _____ . </a:t>
            </a:r>
          </a:p>
          <a:p>
            <a:pPr marL="0" indent="0">
              <a:buNone/>
            </a:pPr>
            <a:endParaRPr lang="es-AR" sz="2400" dirty="0" smtClean="0"/>
          </a:p>
          <a:p>
            <a:pPr marL="0" indent="0">
              <a:buNone/>
            </a:pPr>
            <a:r>
              <a:rPr lang="es-AR" sz="2400" b="1" dirty="0" smtClean="0"/>
              <a:t>A. 1,0˚ C de la media de 3 lecturas repetidas de la muestra </a:t>
            </a:r>
            <a:r>
              <a:rPr lang="es-AR" sz="2400" b="1" dirty="0" smtClean="0">
                <a:solidFill>
                  <a:srgbClr val="FF0000"/>
                </a:solidFill>
              </a:rPr>
              <a:t>¡Correcto </a:t>
            </a:r>
            <a:r>
              <a:rPr lang="es-AR" sz="2400" b="1" dirty="0" smtClean="0">
                <a:solidFill>
                  <a:srgbClr val="FF0000"/>
                </a:solidFill>
                <a:sym typeface="Wingdings" pitchFamily="2" charset="2"/>
              </a:rPr>
              <a:t>!</a:t>
            </a:r>
            <a:endParaRPr lang="es-AR" sz="2400" b="1" dirty="0" smtClean="0"/>
          </a:p>
          <a:p>
            <a:pPr marL="0" indent="0">
              <a:buNone/>
            </a:pPr>
            <a:r>
              <a:rPr lang="es-AR" sz="2400" dirty="0" smtClean="0"/>
              <a:t>B. 5˚ C de la media de 3 lecturas repetidas de la muestra</a:t>
            </a:r>
          </a:p>
          <a:p>
            <a:pPr marL="0" indent="0">
              <a:buNone/>
            </a:pPr>
            <a:r>
              <a:rPr lang="es-AR" sz="2400" dirty="0" smtClean="0"/>
              <a:t>C. Todas deben ser idénticas, de lo contrario, repita las mediciones</a:t>
            </a:r>
          </a:p>
          <a:p>
            <a:pPr marL="0" indent="0">
              <a:buNone/>
            </a:pPr>
            <a:endParaRPr lang="es-AR" sz="2400" dirty="0" smtClean="0"/>
          </a:p>
          <a:p>
            <a:pPr marL="0" indent="0">
              <a:buNone/>
            </a:pPr>
            <a:endParaRPr lang="es-AR" sz="2400" dirty="0" smtClean="0"/>
          </a:p>
          <a:p>
            <a:pPr marL="0" indent="0">
              <a:buNone/>
            </a:pPr>
            <a:r>
              <a:rPr lang="es-AR" sz="2400" b="1" dirty="0" smtClean="0">
                <a:solidFill>
                  <a:srgbClr val="FF0000"/>
                </a:solidFill>
              </a:rPr>
              <a:t>¿Estuvo en lo cierto?</a:t>
            </a:r>
          </a:p>
          <a:p>
            <a:pPr marL="0" indent="0">
              <a:buNone/>
            </a:pPr>
            <a:r>
              <a:rPr lang="es-AR" sz="2400" b="1" dirty="0" smtClean="0">
                <a:solidFill>
                  <a:srgbClr val="FF0000"/>
                </a:solidFill>
              </a:rPr>
              <a:t>Ahora repasemos cómo informar sus datos a GLOBE</a:t>
            </a:r>
          </a:p>
          <a:p>
            <a:endParaRPr lang="es-AR" sz="2400" dirty="0"/>
          </a:p>
        </p:txBody>
      </p:sp>
    </p:spTree>
    <p:extLst>
      <p:ext uri="{BB962C8B-B14F-4D97-AF65-F5344CB8AC3E}">
        <p14:creationId xmlns:p14="http://schemas.microsoft.com/office/powerpoint/2010/main" val="104865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3346"/>
            <a:ext cx="9144793" cy="6864691"/>
          </a:xfrm>
          <a:prstGeom prst="rect">
            <a:avLst/>
          </a:prstGeom>
        </p:spPr>
      </p:pic>
      <p:sp>
        <p:nvSpPr>
          <p:cNvPr id="11" name="Rectángulo redondeado 10"/>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Ingresar sus datos al sitio web de GLOBE</a:t>
            </a:r>
            <a:endParaRPr lang="es-AR" sz="1100" dirty="0">
              <a:solidFill>
                <a:schemeClr val="bg1"/>
              </a:solidFill>
            </a:endParaRPr>
          </a:p>
        </p:txBody>
      </p:sp>
      <p:sp>
        <p:nvSpPr>
          <p:cNvPr id="12" name="CuadroTexto 11"/>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0B037B"/>
              </a:solidFill>
            </a:endParaRPr>
          </a:p>
          <a:p>
            <a:r>
              <a:rPr lang="es-AR" sz="1200" b="1" dirty="0">
                <a:solidFill>
                  <a:srgbClr val="0B037B"/>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36</a:t>
            </a:fld>
            <a:endParaRPr lang="en-US" dirty="0"/>
          </a:p>
        </p:txBody>
      </p:sp>
      <p:sp>
        <p:nvSpPr>
          <p:cNvPr id="2" name="Title 1"/>
          <p:cNvSpPr>
            <a:spLocks noGrp="1"/>
          </p:cNvSpPr>
          <p:nvPr>
            <p:ph type="title"/>
          </p:nvPr>
        </p:nvSpPr>
        <p:spPr>
          <a:xfrm>
            <a:off x="1098550" y="722709"/>
            <a:ext cx="7886700" cy="1325563"/>
          </a:xfrm>
        </p:spPr>
        <p:txBody>
          <a:bodyPr>
            <a:normAutofit/>
          </a:bodyPr>
          <a:lstStyle/>
          <a:p>
            <a:r>
              <a:rPr lang="en-US" sz="2800" b="1" dirty="0" err="1">
                <a:solidFill>
                  <a:srgbClr val="000072"/>
                </a:solidFill>
              </a:rPr>
              <a:t>Cómo</a:t>
            </a:r>
            <a:r>
              <a:rPr lang="en-US" sz="2800" b="1" dirty="0">
                <a:solidFill>
                  <a:srgbClr val="000072"/>
                </a:solidFill>
              </a:rPr>
              <a:t> </a:t>
            </a:r>
            <a:r>
              <a:rPr lang="en-US" sz="2800" b="1" dirty="0" err="1">
                <a:solidFill>
                  <a:srgbClr val="000072"/>
                </a:solidFill>
              </a:rPr>
              <a:t>enviar</a:t>
            </a:r>
            <a:r>
              <a:rPr lang="en-US" sz="2800" b="1" dirty="0">
                <a:solidFill>
                  <a:srgbClr val="000072"/>
                </a:solidFill>
              </a:rPr>
              <a:t> sus </a:t>
            </a:r>
            <a:r>
              <a:rPr lang="en-US" sz="2800" b="1" dirty="0" err="1">
                <a:solidFill>
                  <a:srgbClr val="000072"/>
                </a:solidFill>
              </a:rPr>
              <a:t>datos</a:t>
            </a:r>
            <a:r>
              <a:rPr lang="en-US" sz="2800" b="1" dirty="0">
                <a:solidFill>
                  <a:srgbClr val="000072"/>
                </a:solidFill>
              </a:rPr>
              <a:t> a la Base de </a:t>
            </a:r>
            <a:r>
              <a:rPr lang="en-US" sz="2800" b="1" dirty="0" err="1">
                <a:solidFill>
                  <a:srgbClr val="000072"/>
                </a:solidFill>
              </a:rPr>
              <a:t>Datos</a:t>
            </a:r>
            <a:r>
              <a:rPr lang="en-US" sz="2800" b="1" dirty="0">
                <a:solidFill>
                  <a:srgbClr val="000072"/>
                </a:solidFill>
              </a:rPr>
              <a:t> de  GLOBE</a:t>
            </a:r>
            <a:endParaRPr lang="en-US" sz="2800" dirty="0"/>
          </a:p>
        </p:txBody>
      </p:sp>
      <p:sp>
        <p:nvSpPr>
          <p:cNvPr id="3" name="Content Placeholder 2"/>
          <p:cNvSpPr>
            <a:spLocks noGrp="1"/>
          </p:cNvSpPr>
          <p:nvPr>
            <p:ph sz="half" idx="1"/>
          </p:nvPr>
        </p:nvSpPr>
        <p:spPr>
          <a:xfrm>
            <a:off x="1270000" y="1783953"/>
            <a:ext cx="3886200" cy="4351338"/>
          </a:xfrm>
        </p:spPr>
        <p:txBody>
          <a:bodyPr>
            <a:normAutofit fontScale="85000" lnSpcReduction="10000"/>
          </a:bodyPr>
          <a:lstStyle/>
          <a:p>
            <a:pPr>
              <a:lnSpc>
                <a:spcPct val="120000"/>
              </a:lnSpc>
            </a:pPr>
            <a:r>
              <a:rPr lang="es-ES" sz="1800" b="1" u="sng" dirty="0">
                <a:solidFill>
                  <a:srgbClr val="0070C0"/>
                </a:solidFill>
              </a:rPr>
              <a:t>Entrada de datos en vivo</a:t>
            </a:r>
            <a:r>
              <a:rPr lang="es-ES" sz="1800" b="1" dirty="0"/>
              <a:t> </a:t>
            </a:r>
            <a:r>
              <a:rPr lang="es-ES" sz="1800" dirty="0"/>
              <a:t>cargue sus datos en la Base de Datos Científica oficial de GLOBE</a:t>
            </a:r>
            <a:endParaRPr lang="en-US" sz="1800" dirty="0"/>
          </a:p>
          <a:p>
            <a:pPr>
              <a:lnSpc>
                <a:spcPct val="120000"/>
              </a:lnSpc>
            </a:pPr>
            <a:r>
              <a:rPr lang="en-US" sz="1800" b="1" dirty="0" err="1"/>
              <a:t>Ingreso</a:t>
            </a:r>
            <a:r>
              <a:rPr lang="en-US" sz="1800" b="1" dirty="0"/>
              <a:t> de </a:t>
            </a:r>
            <a:r>
              <a:rPr lang="en-US" sz="1800" b="1" dirty="0" err="1"/>
              <a:t>datos</a:t>
            </a:r>
            <a:r>
              <a:rPr lang="en-US" sz="1800" b="1" dirty="0"/>
              <a:t> por </a:t>
            </a:r>
            <a:r>
              <a:rPr lang="en-US" sz="1800" b="1" dirty="0" err="1"/>
              <a:t>correo</a:t>
            </a:r>
            <a:r>
              <a:rPr lang="en-US" sz="1800" b="1" dirty="0"/>
              <a:t> </a:t>
            </a:r>
            <a:r>
              <a:rPr lang="en-US" sz="1800" b="1" dirty="0" err="1"/>
              <a:t>electrónico</a:t>
            </a:r>
            <a:r>
              <a:rPr lang="en-US" sz="1800" b="1" dirty="0"/>
              <a:t>: </a:t>
            </a:r>
            <a:r>
              <a:rPr lang="en-US" sz="1800" dirty="0" err="1"/>
              <a:t>Envíe</a:t>
            </a:r>
            <a:r>
              <a:rPr lang="en-US" sz="1800" dirty="0"/>
              <a:t> los </a:t>
            </a:r>
            <a:r>
              <a:rPr lang="en-US" sz="1800" dirty="0" err="1"/>
              <a:t>datos</a:t>
            </a:r>
            <a:r>
              <a:rPr lang="en-US" sz="1800" dirty="0"/>
              <a:t> </a:t>
            </a:r>
            <a:r>
              <a:rPr lang="en-US" sz="1800" dirty="0" err="1"/>
              <a:t>en</a:t>
            </a:r>
            <a:r>
              <a:rPr lang="en-US" sz="1800" dirty="0"/>
              <a:t> el </a:t>
            </a:r>
            <a:r>
              <a:rPr lang="en-US" sz="1800" dirty="0" err="1"/>
              <a:t>cuerpo</a:t>
            </a:r>
            <a:r>
              <a:rPr lang="en-US" sz="1800" dirty="0"/>
              <a:t> de </a:t>
            </a:r>
            <a:r>
              <a:rPr lang="en-US" sz="1800" dirty="0" err="1"/>
              <a:t>su</a:t>
            </a:r>
            <a:r>
              <a:rPr lang="en-US" sz="1800" dirty="0"/>
              <a:t> </a:t>
            </a:r>
            <a:r>
              <a:rPr lang="en-US" sz="1800" dirty="0" err="1"/>
              <a:t>correo</a:t>
            </a:r>
            <a:r>
              <a:rPr lang="en-US" sz="1800" dirty="0"/>
              <a:t> </a:t>
            </a:r>
            <a:r>
              <a:rPr lang="en-US" sz="1800" dirty="0" err="1"/>
              <a:t>electrónico</a:t>
            </a:r>
            <a:r>
              <a:rPr lang="en-US" sz="1800" dirty="0"/>
              <a:t> (no </a:t>
            </a:r>
            <a:r>
              <a:rPr lang="en-US" sz="1800" dirty="0" err="1"/>
              <a:t>como</a:t>
            </a:r>
            <a:r>
              <a:rPr lang="en-US" sz="1800" dirty="0"/>
              <a:t> un </a:t>
            </a:r>
            <a:r>
              <a:rPr lang="en-US" sz="1800" dirty="0" err="1"/>
              <a:t>adjunto</a:t>
            </a:r>
            <a:r>
              <a:rPr lang="en-US" sz="1800" dirty="0"/>
              <a:t>) al </a:t>
            </a:r>
            <a:r>
              <a:rPr lang="en-US" sz="1800" b="1" u="sng" dirty="0">
                <a:solidFill>
                  <a:srgbClr val="0563C1"/>
                </a:solidFill>
                <a:hlinkClick r:id="rId3"/>
              </a:rPr>
              <a:t>DATA@GLOBE.GOV</a:t>
            </a:r>
            <a:endParaRPr lang="en-US" sz="1800" b="1" dirty="0"/>
          </a:p>
          <a:p>
            <a:endParaRPr lang="en-US" sz="1800" b="1" dirty="0"/>
          </a:p>
          <a:p>
            <a:pPr marL="0" lvl="0" indent="0">
              <a:lnSpc>
                <a:spcPct val="70000"/>
              </a:lnSpc>
              <a:spcBef>
                <a:spcPts val="0"/>
              </a:spcBef>
            </a:pPr>
            <a:endParaRPr lang="en-US" sz="1800" b="1" dirty="0"/>
          </a:p>
          <a:p>
            <a:pPr marL="0" lvl="0" indent="0">
              <a:lnSpc>
                <a:spcPct val="120000"/>
              </a:lnSpc>
              <a:spcBef>
                <a:spcPts val="0"/>
              </a:spcBef>
            </a:pPr>
            <a:r>
              <a:rPr lang="en-US" sz="1800" b="1" dirty="0"/>
              <a:t>  </a:t>
            </a:r>
            <a:r>
              <a:rPr lang="en-US" sz="1800" b="1" dirty="0" err="1"/>
              <a:t>Aplicación</a:t>
            </a:r>
            <a:r>
              <a:rPr lang="en-US" sz="1800" b="1" dirty="0"/>
              <a:t> de </a:t>
            </a:r>
            <a:r>
              <a:rPr lang="en-US" sz="1800" b="1" dirty="0" err="1"/>
              <a:t>datos</a:t>
            </a:r>
            <a:r>
              <a:rPr lang="en-US" sz="1800" b="1" dirty="0"/>
              <a:t> </a:t>
            </a:r>
            <a:r>
              <a:rPr lang="en-US" sz="1800" b="1" dirty="0" err="1"/>
              <a:t>móviles</a:t>
            </a:r>
            <a:r>
              <a:rPr lang="en-US" sz="1800" b="1" dirty="0"/>
              <a:t>: </a:t>
            </a:r>
            <a:r>
              <a:rPr lang="es-ES" sz="1800" dirty="0"/>
              <a:t>Descargue la    aplicación de ingreso de datos científicos para  GLOBE en su dispositivo móvil y seleccione la opción correcta.</a:t>
            </a:r>
            <a:endParaRPr lang="en-US" sz="1800" dirty="0"/>
          </a:p>
          <a:p>
            <a:pPr marL="0" lvl="0" indent="0">
              <a:lnSpc>
                <a:spcPct val="120000"/>
              </a:lnSpc>
            </a:pPr>
            <a:r>
              <a:rPr lang="en-US" sz="1800" b="1" dirty="0"/>
              <a:t>Para Android </a:t>
            </a:r>
            <a:r>
              <a:rPr lang="en-US" sz="1800" dirty="0"/>
              <a:t>a </a:t>
            </a:r>
            <a:r>
              <a:rPr lang="en-US" sz="1800" dirty="0" err="1"/>
              <a:t>través</a:t>
            </a:r>
            <a:r>
              <a:rPr lang="en-US" sz="1800" dirty="0"/>
              <a:t> de  </a:t>
            </a:r>
            <a:r>
              <a:rPr lang="en-US" sz="1800" b="1" u="sng" dirty="0">
                <a:solidFill>
                  <a:srgbClr val="0563C1"/>
                </a:solidFill>
                <a:hlinkClick r:id="rId4"/>
              </a:rPr>
              <a:t>Google Play</a:t>
            </a:r>
            <a:endParaRPr lang="en-US" sz="1800" b="1" dirty="0"/>
          </a:p>
          <a:p>
            <a:pPr marL="0" lvl="0" indent="0">
              <a:lnSpc>
                <a:spcPct val="120000"/>
              </a:lnSpc>
            </a:pPr>
            <a:r>
              <a:rPr lang="en-US" sz="1800" b="1" dirty="0"/>
              <a:t>Para IOS </a:t>
            </a:r>
            <a:r>
              <a:rPr lang="en-US" sz="1800" dirty="0"/>
              <a:t>a </a:t>
            </a:r>
            <a:r>
              <a:rPr lang="en-US" sz="1800" dirty="0" err="1"/>
              <a:t>través</a:t>
            </a:r>
            <a:r>
              <a:rPr lang="en-US" sz="1800" dirty="0"/>
              <a:t> de  </a:t>
            </a:r>
            <a:r>
              <a:rPr lang="en-US" sz="1800" b="1" u="sng" dirty="0">
                <a:solidFill>
                  <a:srgbClr val="0563C1"/>
                </a:solidFill>
                <a:hlinkClick r:id="rId5"/>
              </a:rPr>
              <a:t>App Store</a:t>
            </a:r>
            <a:r>
              <a:rPr lang="en-US" sz="1800" b="1" dirty="0"/>
              <a:t> </a:t>
            </a:r>
            <a:endParaRPr lang="en-US" sz="1400" dirty="0"/>
          </a:p>
          <a:p>
            <a:endParaRPr lang="en-US" sz="1800" b="1" dirty="0"/>
          </a:p>
        </p:txBody>
      </p:sp>
      <p:pic>
        <p:nvPicPr>
          <p:cNvPr id="9" name="Content Placeholder 7" descr="screenshot of the GLOBE Program Science Data Entry App"/>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598694" y="1947716"/>
            <a:ext cx="2384258" cy="3622238"/>
          </a:xfrm>
        </p:spPr>
      </p:pic>
    </p:spTree>
    <p:extLst>
      <p:ext uri="{BB962C8B-B14F-4D97-AF65-F5344CB8AC3E}">
        <p14:creationId xmlns:p14="http://schemas.microsoft.com/office/powerpoint/2010/main" val="1950456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3346"/>
            <a:ext cx="9144793" cy="6864691"/>
          </a:xfrm>
          <a:prstGeom prst="rect">
            <a:avLst/>
          </a:prstGeom>
        </p:spPr>
      </p:pic>
      <p:sp>
        <p:nvSpPr>
          <p:cNvPr id="11" name="Rectángulo redondeado 10"/>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Ingresar sus datos al sitio web de GLOBE</a:t>
            </a:r>
            <a:endParaRPr lang="es-AR" sz="1100" dirty="0">
              <a:solidFill>
                <a:schemeClr val="bg1"/>
              </a:solidFill>
            </a:endParaRPr>
          </a:p>
        </p:txBody>
      </p:sp>
      <p:sp>
        <p:nvSpPr>
          <p:cNvPr id="12" name="CuadroTexto 11"/>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0B037B"/>
              </a:solidFill>
            </a:endParaRPr>
          </a:p>
          <a:p>
            <a:r>
              <a:rPr lang="es-AR" sz="1200" b="1" dirty="0">
                <a:solidFill>
                  <a:srgbClr val="0B037B"/>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3" name="Slide Number Placeholder 2"/>
          <p:cNvSpPr>
            <a:spLocks noGrp="1"/>
          </p:cNvSpPr>
          <p:nvPr>
            <p:ph type="sldNum" sz="quarter" idx="12"/>
          </p:nvPr>
        </p:nvSpPr>
        <p:spPr/>
        <p:txBody>
          <a:bodyPr/>
          <a:lstStyle/>
          <a:p>
            <a:fld id="{E2E70963-1958-454F-9C92-D1B289902E79}" type="slidenum">
              <a:rPr lang="en-US" smtClean="0"/>
              <a:t>37</a:t>
            </a:fld>
            <a:endParaRPr lang="en-US" dirty="0"/>
          </a:p>
        </p:txBody>
      </p:sp>
      <p:sp>
        <p:nvSpPr>
          <p:cNvPr id="2" name="Title 1"/>
          <p:cNvSpPr>
            <a:spLocks noGrp="1"/>
          </p:cNvSpPr>
          <p:nvPr>
            <p:ph type="title"/>
          </p:nvPr>
        </p:nvSpPr>
        <p:spPr>
          <a:xfrm>
            <a:off x="1098550" y="951525"/>
            <a:ext cx="7886700" cy="867930"/>
          </a:xfrm>
        </p:spPr>
        <p:txBody>
          <a:bodyPr>
            <a:normAutofit/>
          </a:bodyPr>
          <a:lstStyle/>
          <a:p>
            <a:r>
              <a:rPr lang="es-AR" sz="2800" b="1" dirty="0" smtClean="0">
                <a:solidFill>
                  <a:srgbClr val="000090"/>
                </a:solidFill>
              </a:rPr>
              <a:t>Ingreso de sus datos a través del Ingreso de Datos en Vivo o la Aplicación de Datos Móviles- Paso 1</a:t>
            </a:r>
            <a:endParaRPr lang="es-AR" sz="2800" dirty="0"/>
          </a:p>
        </p:txBody>
      </p:sp>
      <p:pic>
        <p:nvPicPr>
          <p:cNvPr id="10" name="Content Placeholder 5" descr="Welcome screen at GLOBE data entry site. select you site, then at the bottom of the screen, select integrated hydrology and click on new observation.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1956"/>
          <a:stretch/>
        </p:blipFill>
        <p:spPr>
          <a:xfrm>
            <a:off x="3755923" y="1786969"/>
            <a:ext cx="4348449" cy="4895216"/>
          </a:xfrm>
        </p:spPr>
      </p:pic>
      <p:sp>
        <p:nvSpPr>
          <p:cNvPr id="4" name="CuadroTexto 3"/>
          <p:cNvSpPr txBox="1"/>
          <p:nvPr/>
        </p:nvSpPr>
        <p:spPr>
          <a:xfrm>
            <a:off x="2756055" y="5639458"/>
            <a:ext cx="1067921" cy="338554"/>
          </a:xfrm>
          <a:prstGeom prst="rect">
            <a:avLst/>
          </a:prstGeom>
          <a:noFill/>
        </p:spPr>
        <p:txBody>
          <a:bodyPr wrap="none" rtlCol="0">
            <a:spAutoFit/>
          </a:bodyPr>
          <a:lstStyle/>
          <a:p>
            <a:r>
              <a:rPr lang="es-AR" sz="1600" b="1" dirty="0" smtClean="0">
                <a:solidFill>
                  <a:srgbClr val="000099"/>
                </a:solidFill>
                <a:effectLst>
                  <a:outerShdw blurRad="38100" dist="38100" dir="2700000" algn="tl">
                    <a:srgbClr val="000000">
                      <a:alpha val="43137"/>
                    </a:srgbClr>
                  </a:outerShdw>
                </a:effectLst>
              </a:rPr>
              <a:t>seleccione</a:t>
            </a:r>
            <a:endParaRPr lang="es-AR" sz="16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0400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3346"/>
            <a:ext cx="9144793" cy="6864691"/>
          </a:xfrm>
          <a:prstGeom prst="rect">
            <a:avLst/>
          </a:prstGeom>
        </p:spPr>
      </p:pic>
      <p:sp>
        <p:nvSpPr>
          <p:cNvPr id="11" name="Rectángulo redondeado 10"/>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Ingresar sus datos al sitio web de GLOBE</a:t>
            </a:r>
            <a:endParaRPr lang="es-AR" sz="1100" dirty="0">
              <a:solidFill>
                <a:schemeClr val="bg1"/>
              </a:solidFill>
            </a:endParaRPr>
          </a:p>
        </p:txBody>
      </p:sp>
      <p:sp>
        <p:nvSpPr>
          <p:cNvPr id="12" name="CuadroTexto 11"/>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0B037B"/>
              </a:solidFill>
            </a:endParaRPr>
          </a:p>
          <a:p>
            <a:r>
              <a:rPr lang="es-AR" sz="1200" b="1" dirty="0">
                <a:solidFill>
                  <a:srgbClr val="0B037B"/>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3" name="Slide Number Placeholder 2"/>
          <p:cNvSpPr>
            <a:spLocks noGrp="1"/>
          </p:cNvSpPr>
          <p:nvPr>
            <p:ph type="sldNum" sz="quarter" idx="12"/>
          </p:nvPr>
        </p:nvSpPr>
        <p:spPr/>
        <p:txBody>
          <a:bodyPr/>
          <a:lstStyle/>
          <a:p>
            <a:fld id="{E2E70963-1958-454F-9C92-D1B289902E79}" type="slidenum">
              <a:rPr lang="en-US" smtClean="0"/>
              <a:t>38</a:t>
            </a:fld>
            <a:endParaRPr lang="en-US" dirty="0"/>
          </a:p>
        </p:txBody>
      </p:sp>
      <p:sp>
        <p:nvSpPr>
          <p:cNvPr id="2" name="Title 1"/>
          <p:cNvSpPr>
            <a:spLocks noGrp="1"/>
          </p:cNvSpPr>
          <p:nvPr>
            <p:ph type="title"/>
          </p:nvPr>
        </p:nvSpPr>
        <p:spPr>
          <a:xfrm>
            <a:off x="1098550" y="722709"/>
            <a:ext cx="7886700" cy="1325563"/>
          </a:xfrm>
        </p:spPr>
        <p:txBody>
          <a:bodyPr>
            <a:normAutofit/>
          </a:bodyPr>
          <a:lstStyle/>
          <a:p>
            <a:r>
              <a:rPr lang="en-US" sz="2800" b="1" dirty="0" err="1">
                <a:solidFill>
                  <a:srgbClr val="000090"/>
                </a:solidFill>
              </a:rPr>
              <a:t>Ingreso</a:t>
            </a:r>
            <a:r>
              <a:rPr lang="en-US" sz="2800" b="1" dirty="0">
                <a:solidFill>
                  <a:srgbClr val="000090"/>
                </a:solidFill>
              </a:rPr>
              <a:t> de sus </a:t>
            </a:r>
            <a:r>
              <a:rPr lang="en-US" sz="2800" b="1" dirty="0" err="1">
                <a:solidFill>
                  <a:srgbClr val="000090"/>
                </a:solidFill>
              </a:rPr>
              <a:t>datos</a:t>
            </a:r>
            <a:r>
              <a:rPr lang="en-US" sz="2800" b="1" dirty="0">
                <a:solidFill>
                  <a:srgbClr val="000090"/>
                </a:solidFill>
              </a:rPr>
              <a:t> a </a:t>
            </a:r>
            <a:r>
              <a:rPr lang="en-US" sz="2800" b="1" dirty="0" err="1">
                <a:solidFill>
                  <a:srgbClr val="000090"/>
                </a:solidFill>
              </a:rPr>
              <a:t>través</a:t>
            </a:r>
            <a:r>
              <a:rPr lang="en-US" sz="2800" b="1" dirty="0">
                <a:solidFill>
                  <a:srgbClr val="000090"/>
                </a:solidFill>
              </a:rPr>
              <a:t> del </a:t>
            </a:r>
            <a:r>
              <a:rPr lang="en-US" sz="2800" b="1" dirty="0" err="1">
                <a:solidFill>
                  <a:srgbClr val="000090"/>
                </a:solidFill>
              </a:rPr>
              <a:t>Ingreso</a:t>
            </a:r>
            <a:r>
              <a:rPr lang="en-US" sz="2800" b="1" dirty="0">
                <a:solidFill>
                  <a:srgbClr val="000090"/>
                </a:solidFill>
              </a:rPr>
              <a:t> de </a:t>
            </a:r>
            <a:r>
              <a:rPr lang="en-US" sz="2800" b="1" dirty="0" err="1">
                <a:solidFill>
                  <a:srgbClr val="000090"/>
                </a:solidFill>
              </a:rPr>
              <a:t>Datos</a:t>
            </a:r>
            <a:r>
              <a:rPr lang="en-US" sz="2800" b="1" dirty="0">
                <a:solidFill>
                  <a:srgbClr val="000090"/>
                </a:solidFill>
              </a:rPr>
              <a:t> </a:t>
            </a:r>
            <a:r>
              <a:rPr lang="en-US" sz="2800" b="1" dirty="0" err="1">
                <a:solidFill>
                  <a:srgbClr val="000090"/>
                </a:solidFill>
              </a:rPr>
              <a:t>en</a:t>
            </a:r>
            <a:r>
              <a:rPr lang="en-US" sz="2800" b="1" dirty="0">
                <a:solidFill>
                  <a:srgbClr val="000090"/>
                </a:solidFill>
              </a:rPr>
              <a:t> Vivo o la </a:t>
            </a:r>
            <a:r>
              <a:rPr lang="en-US" sz="2800" b="1" dirty="0" err="1">
                <a:solidFill>
                  <a:srgbClr val="000090"/>
                </a:solidFill>
              </a:rPr>
              <a:t>Aplicación</a:t>
            </a:r>
            <a:r>
              <a:rPr lang="en-US" sz="2800" b="1" dirty="0">
                <a:solidFill>
                  <a:srgbClr val="000090"/>
                </a:solidFill>
              </a:rPr>
              <a:t> de </a:t>
            </a:r>
            <a:r>
              <a:rPr lang="en-US" sz="2800" b="1" dirty="0" err="1">
                <a:solidFill>
                  <a:srgbClr val="000090"/>
                </a:solidFill>
              </a:rPr>
              <a:t>Datos</a:t>
            </a:r>
            <a:r>
              <a:rPr lang="en-US" sz="2800" b="1" dirty="0">
                <a:solidFill>
                  <a:srgbClr val="000090"/>
                </a:solidFill>
              </a:rPr>
              <a:t> </a:t>
            </a:r>
            <a:r>
              <a:rPr lang="en-US" sz="2800" b="1" dirty="0" err="1">
                <a:solidFill>
                  <a:srgbClr val="000090"/>
                </a:solidFill>
              </a:rPr>
              <a:t>Móviles</a:t>
            </a:r>
            <a:r>
              <a:rPr lang="en-US" sz="2800" b="1" dirty="0">
                <a:solidFill>
                  <a:srgbClr val="000090"/>
                </a:solidFill>
              </a:rPr>
              <a:t>- Paso 2</a:t>
            </a:r>
            <a:endParaRPr lang="en-US" sz="2800" dirty="0"/>
          </a:p>
        </p:txBody>
      </p:sp>
      <p:pic>
        <p:nvPicPr>
          <p:cNvPr id="5" name="Imagen 4"/>
          <p:cNvPicPr>
            <a:picLocks noChangeAspect="1"/>
          </p:cNvPicPr>
          <p:nvPr/>
        </p:nvPicPr>
        <p:blipFill>
          <a:blip r:embed="rId4"/>
          <a:stretch>
            <a:fillRect/>
          </a:stretch>
        </p:blipFill>
        <p:spPr>
          <a:xfrm>
            <a:off x="1656756" y="1955605"/>
            <a:ext cx="6858594" cy="4706520"/>
          </a:xfrm>
          <a:prstGeom prst="rect">
            <a:avLst/>
          </a:prstGeom>
        </p:spPr>
      </p:pic>
    </p:spTree>
    <p:extLst>
      <p:ext uri="{BB962C8B-B14F-4D97-AF65-F5344CB8AC3E}">
        <p14:creationId xmlns:p14="http://schemas.microsoft.com/office/powerpoint/2010/main" val="128871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3346"/>
            <a:ext cx="9144793" cy="6864691"/>
          </a:xfrm>
          <a:prstGeom prst="rect">
            <a:avLst/>
          </a:prstGeom>
        </p:spPr>
      </p:pic>
      <p:sp>
        <p:nvSpPr>
          <p:cNvPr id="11" name="Rectángulo redondeado 10"/>
          <p:cNvSpPr/>
          <p:nvPr/>
        </p:nvSpPr>
        <p:spPr>
          <a:xfrm>
            <a:off x="7629429" y="14705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¿Qué es </a:t>
            </a:r>
            <a:r>
              <a:rPr lang="es-AR" sz="1100" dirty="0" smtClean="0">
                <a:solidFill>
                  <a:schemeClr val="bg1"/>
                </a:solidFill>
              </a:rPr>
              <a:t>la temperatura</a:t>
            </a:r>
            <a:r>
              <a:rPr lang="es-AR" sz="1100" dirty="0" smtClean="0">
                <a:solidFill>
                  <a:schemeClr val="bg1"/>
                </a:solidFill>
              </a:rPr>
              <a:t> </a:t>
            </a:r>
            <a:r>
              <a:rPr lang="es-AR" sz="1100" dirty="0" smtClean="0">
                <a:solidFill>
                  <a:schemeClr val="bg1"/>
                </a:solidFill>
              </a:rPr>
              <a:t>del agua?</a:t>
            </a:r>
            <a:endParaRPr lang="es-AR" sz="1100" dirty="0">
              <a:solidFill>
                <a:schemeClr val="bg1"/>
              </a:solidFill>
            </a:endParaRPr>
          </a:p>
        </p:txBody>
      </p:sp>
      <p:sp>
        <p:nvSpPr>
          <p:cNvPr id="12" name="CuadroTexto 11"/>
          <p:cNvSpPr txBox="1"/>
          <p:nvPr/>
        </p:nvSpPr>
        <p:spPr>
          <a:xfrm>
            <a:off x="29532" y="1098059"/>
            <a:ext cx="1160471" cy="5632311"/>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temperatura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temperatura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2" name="Slide Number Placeholder 1"/>
          <p:cNvSpPr>
            <a:spLocks noGrp="1"/>
          </p:cNvSpPr>
          <p:nvPr>
            <p:ph type="sldNum" sz="quarter" idx="12"/>
          </p:nvPr>
        </p:nvSpPr>
        <p:spPr/>
        <p:txBody>
          <a:bodyPr/>
          <a:lstStyle/>
          <a:p>
            <a:fld id="{E2E70963-1958-454F-9C92-D1B289902E79}" type="slidenum">
              <a:rPr lang="en-US" smtClean="0"/>
              <a:t>3</a:t>
            </a:fld>
            <a:endParaRPr lang="en-US" dirty="0"/>
          </a:p>
        </p:txBody>
      </p:sp>
      <p:sp>
        <p:nvSpPr>
          <p:cNvPr id="7" name="Title 1"/>
          <p:cNvSpPr>
            <a:spLocks noGrp="1"/>
          </p:cNvSpPr>
          <p:nvPr>
            <p:ph type="title"/>
          </p:nvPr>
        </p:nvSpPr>
        <p:spPr>
          <a:xfrm>
            <a:off x="1186096" y="1163016"/>
            <a:ext cx="7886700" cy="535531"/>
          </a:xfrm>
        </p:spPr>
        <p:txBody>
          <a:bodyPr>
            <a:spAutoFit/>
          </a:bodyPr>
          <a:lstStyle/>
          <a:p>
            <a:r>
              <a:rPr lang="es-AR" sz="3200" b="1" dirty="0" smtClean="0">
                <a:solidFill>
                  <a:srgbClr val="002060"/>
                </a:solidFill>
              </a:rPr>
              <a:t>¿Qué es la temperatura del agua?</a:t>
            </a:r>
            <a:endParaRPr lang="es-AR" sz="3200" b="1" dirty="0">
              <a:solidFill>
                <a:srgbClr val="002060"/>
              </a:solidFill>
            </a:endParaRPr>
          </a:p>
        </p:txBody>
      </p:sp>
      <p:sp>
        <p:nvSpPr>
          <p:cNvPr id="8" name="Content Placeholder 2"/>
          <p:cNvSpPr>
            <a:spLocks noGrp="1"/>
          </p:cNvSpPr>
          <p:nvPr>
            <p:ph sz="half" idx="1"/>
          </p:nvPr>
        </p:nvSpPr>
        <p:spPr>
          <a:xfrm>
            <a:off x="1431487" y="1795754"/>
            <a:ext cx="4359713" cy="3451201"/>
          </a:xfrm>
        </p:spPr>
        <p:txBody>
          <a:bodyPr wrap="square">
            <a:spAutoFit/>
          </a:bodyPr>
          <a:lstStyle/>
          <a:p>
            <a:pPr marL="0" indent="0">
              <a:buNone/>
            </a:pPr>
            <a:r>
              <a:rPr lang="es-AR" sz="1600" dirty="0" smtClean="0"/>
              <a:t>La medición de la temperatura del agua determina lo caliente o fría que está el agua.</a:t>
            </a:r>
          </a:p>
          <a:p>
            <a:pPr marL="0" indent="0">
              <a:buNone/>
            </a:pPr>
            <a:r>
              <a:rPr lang="es-AR" sz="1600" dirty="0" smtClean="0"/>
              <a:t>La temperatura del agua se llama a veces una </a:t>
            </a:r>
            <a:r>
              <a:rPr lang="es-AR" sz="1600" b="1" dirty="0" smtClean="0">
                <a:solidFill>
                  <a:schemeClr val="accent5">
                    <a:lumMod val="75000"/>
                  </a:schemeClr>
                </a:solidFill>
              </a:rPr>
              <a:t>variable maestra </a:t>
            </a:r>
            <a:r>
              <a:rPr lang="es-AR" sz="1600" dirty="0" smtClean="0"/>
              <a:t>porque casi todas las propiedades del agua, así como las reacciones químicas que tienen lugar en ella, se ven afectadas por ella.  La mayoría de los Protocolos GLOBE de la Hidrósfera requieren mediciones de la temperatura del agua. </a:t>
            </a:r>
          </a:p>
          <a:p>
            <a:pPr marL="0" indent="0">
              <a:buNone/>
            </a:pPr>
            <a:r>
              <a:rPr lang="es-AR" sz="1600" dirty="0" smtClean="0"/>
              <a:t>Los aumentos o disminuciones repentinos de la temperatura del agua son poco habituales. El agua tiene una mayor capacidad térmica (calor específico) que el aire, por lo que se calienta y se enfría más lentamente.</a:t>
            </a:r>
            <a:endParaRPr lang="es-AR" sz="1600" dirty="0"/>
          </a:p>
        </p:txBody>
      </p:sp>
      <p:sp>
        <p:nvSpPr>
          <p:cNvPr id="13" name="Rectángulo 12"/>
          <p:cNvSpPr/>
          <p:nvPr/>
        </p:nvSpPr>
        <p:spPr>
          <a:xfrm>
            <a:off x="5954307" y="1659174"/>
            <a:ext cx="2809576" cy="47365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Aft>
                <a:spcPts val="900"/>
              </a:spcAft>
            </a:pPr>
            <a:r>
              <a:rPr lang="es-AR" sz="1400" b="1" u="sng" dirty="0" smtClean="0">
                <a:solidFill>
                  <a:schemeClr val="accent5">
                    <a:lumMod val="50000"/>
                  </a:schemeClr>
                </a:solidFill>
                <a:latin typeface="Calibri" panose="020F0502020204030204" pitchFamily="34" charset="0"/>
                <a:cs typeface="Calibri" panose="020F0502020204030204" pitchFamily="34" charset="0"/>
              </a:rPr>
              <a:t>Mediciones de Hidrósfera de GLOBE</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Sitio de estudio de hidrósfera</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Temperatura del agua</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Transparencia del agua</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Conductividad </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pH</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Larva de mosquitos</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Alcalinidad </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Oxígeno disuelto</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Salinidad </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Nitratos</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Macro invertebrados de agua dulce</a:t>
            </a:r>
          </a:p>
          <a:p>
            <a:pPr algn="ctr">
              <a:spcAft>
                <a:spcPts val="900"/>
              </a:spcAft>
            </a:pPr>
            <a:endParaRPr lang="es-AR" sz="1400" b="1" dirty="0" smtClean="0">
              <a:solidFill>
                <a:schemeClr val="accent5">
                  <a:lumMod val="50000"/>
                </a:schemeClr>
              </a:solidFill>
              <a:latin typeface="Calibri" panose="020F0502020204030204" pitchFamily="34" charset="0"/>
              <a:cs typeface="Calibri" panose="020F0502020204030204" pitchFamily="34" charset="0"/>
            </a:endParaRPr>
          </a:p>
        </p:txBody>
      </p:sp>
      <p:sp>
        <p:nvSpPr>
          <p:cNvPr id="14" name="Rectángulo redondeado 13"/>
          <p:cNvSpPr/>
          <p:nvPr/>
        </p:nvSpPr>
        <p:spPr>
          <a:xfrm>
            <a:off x="6457949" y="2646182"/>
            <a:ext cx="1801147" cy="344850"/>
          </a:xfrm>
          <a:prstGeom prst="roundRect">
            <a:avLst>
              <a:gd name="adj" fmla="val 50000"/>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AR"/>
          </a:p>
        </p:txBody>
      </p:sp>
    </p:spTree>
    <p:extLst>
      <p:ext uri="{BB962C8B-B14F-4D97-AF65-F5344CB8AC3E}">
        <p14:creationId xmlns:p14="http://schemas.microsoft.com/office/powerpoint/2010/main" val="1235794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97" y="-3346"/>
            <a:ext cx="9144793" cy="6864691"/>
          </a:xfrm>
          <a:prstGeom prst="rect">
            <a:avLst/>
          </a:prstGeom>
        </p:spPr>
      </p:pic>
      <p:sp>
        <p:nvSpPr>
          <p:cNvPr id="13" name="Rectángulo redondeado 12"/>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Entender los datos</a:t>
            </a:r>
            <a:endParaRPr lang="es-AR" sz="1100" dirty="0">
              <a:solidFill>
                <a:schemeClr val="bg1"/>
              </a:solidFill>
            </a:endParaRPr>
          </a:p>
        </p:txBody>
      </p:sp>
      <p:sp>
        <p:nvSpPr>
          <p:cNvPr id="14" name="CuadroTexto 13"/>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0B037B"/>
              </a:solidFill>
            </a:endParaRPr>
          </a:p>
          <a:p>
            <a:r>
              <a:rPr lang="es-AR" sz="1200" b="1" dirty="0">
                <a:solidFill>
                  <a:srgbClr val="0B037B"/>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39</a:t>
            </a:fld>
            <a:endParaRPr lang="en-US" dirty="0"/>
          </a:p>
        </p:txBody>
      </p:sp>
      <p:sp>
        <p:nvSpPr>
          <p:cNvPr id="2" name="Title 1"/>
          <p:cNvSpPr>
            <a:spLocks noGrp="1"/>
          </p:cNvSpPr>
          <p:nvPr>
            <p:ph type="title"/>
          </p:nvPr>
        </p:nvSpPr>
        <p:spPr>
          <a:xfrm>
            <a:off x="1257300" y="690563"/>
            <a:ext cx="7886700" cy="1325563"/>
          </a:xfrm>
        </p:spPr>
        <p:txBody>
          <a:bodyPr>
            <a:normAutofit/>
          </a:bodyPr>
          <a:lstStyle/>
          <a:p>
            <a:r>
              <a:rPr lang="en-US" sz="2400" dirty="0" err="1"/>
              <a:t>V</a:t>
            </a:r>
            <a:r>
              <a:rPr lang="en-US" sz="2400" b="1" dirty="0" err="1">
                <a:solidFill>
                  <a:srgbClr val="000072"/>
                </a:solidFill>
              </a:rPr>
              <a:t>isualice</a:t>
            </a:r>
            <a:r>
              <a:rPr lang="en-US" sz="2400" b="1" dirty="0">
                <a:solidFill>
                  <a:srgbClr val="000072"/>
                </a:solidFill>
              </a:rPr>
              <a:t> y </a:t>
            </a:r>
            <a:r>
              <a:rPr lang="en-US" sz="2400" b="1" dirty="0" err="1">
                <a:solidFill>
                  <a:srgbClr val="000072"/>
                </a:solidFill>
              </a:rPr>
              <a:t>recupere</a:t>
            </a:r>
            <a:r>
              <a:rPr lang="en-US" sz="2400" b="1" dirty="0">
                <a:solidFill>
                  <a:srgbClr val="000072"/>
                </a:solidFill>
              </a:rPr>
              <a:t> </a:t>
            </a:r>
            <a:r>
              <a:rPr lang="en-US" sz="2400" b="1" dirty="0" err="1">
                <a:solidFill>
                  <a:srgbClr val="000072"/>
                </a:solidFill>
              </a:rPr>
              <a:t>datos</a:t>
            </a:r>
            <a:r>
              <a:rPr lang="en-US" sz="2400" b="1" dirty="0">
                <a:solidFill>
                  <a:srgbClr val="000072"/>
                </a:solidFill>
              </a:rPr>
              <a:t> de la </a:t>
            </a:r>
            <a:r>
              <a:rPr lang="en-US" sz="2400" b="1" dirty="0" err="1">
                <a:solidFill>
                  <a:srgbClr val="000072"/>
                </a:solidFill>
              </a:rPr>
              <a:t>Temperatura</a:t>
            </a:r>
            <a:r>
              <a:rPr lang="en-US" sz="2400" b="1" dirty="0">
                <a:solidFill>
                  <a:srgbClr val="000072"/>
                </a:solidFill>
              </a:rPr>
              <a:t> del Agua - Paso 1</a:t>
            </a:r>
            <a:endParaRPr lang="en-US" sz="2400" dirty="0"/>
          </a:p>
        </p:txBody>
      </p:sp>
      <p:sp>
        <p:nvSpPr>
          <p:cNvPr id="3" name="Content Placeholder 2"/>
          <p:cNvSpPr>
            <a:spLocks noGrp="1"/>
          </p:cNvSpPr>
          <p:nvPr>
            <p:ph sz="half" idx="1"/>
          </p:nvPr>
        </p:nvSpPr>
        <p:spPr>
          <a:xfrm>
            <a:off x="1286377" y="1726908"/>
            <a:ext cx="7779753" cy="4351338"/>
          </a:xfrm>
        </p:spPr>
        <p:txBody>
          <a:bodyPr>
            <a:normAutofit/>
          </a:bodyPr>
          <a:lstStyle/>
          <a:p>
            <a:pPr marL="0" indent="0">
              <a:spcAft>
                <a:spcPts val="600"/>
              </a:spcAft>
              <a:buNone/>
            </a:pPr>
            <a:r>
              <a:rPr lang="es-ES" sz="1800" dirty="0"/>
              <a:t>GLOBE brinda la capacidad de ver e interactuar con datos medidos en todo el mundo. Ingrese a nuestra </a:t>
            </a:r>
            <a:r>
              <a:rPr lang="es-ES" sz="1800" u="sng" dirty="0">
                <a:solidFill>
                  <a:srgbClr val="0070C0"/>
                </a:solidFill>
              </a:rPr>
              <a:t>herramienta de visualización </a:t>
            </a:r>
            <a:r>
              <a:rPr lang="es-ES" sz="1800" dirty="0"/>
              <a:t>para mapear, graficar, filtrar y exportar datos que se han medido a través de protocolos GLOBE desde 1995. A continuación se muestran los pasos que se seguirán cuando se utilice la Herramienta de Visualización: </a:t>
            </a:r>
            <a:endParaRPr lang="en-US" sz="1800" dirty="0"/>
          </a:p>
        </p:txBody>
      </p:sp>
      <p:sp>
        <p:nvSpPr>
          <p:cNvPr id="10" name="TextBox 9"/>
          <p:cNvSpPr txBox="1"/>
          <p:nvPr/>
        </p:nvSpPr>
        <p:spPr>
          <a:xfrm>
            <a:off x="1386840" y="6202680"/>
            <a:ext cx="7254240" cy="923330"/>
          </a:xfrm>
          <a:prstGeom prst="rect">
            <a:avLst/>
          </a:prstGeom>
          <a:noFill/>
        </p:spPr>
        <p:txBody>
          <a:bodyPr wrap="square" rtlCol="0">
            <a:spAutoFit/>
          </a:bodyPr>
          <a:lstStyle/>
          <a:p>
            <a:r>
              <a:rPr lang="en-US" b="1" u="sng" dirty="0">
                <a:solidFill>
                  <a:schemeClr val="accent1">
                    <a:lumMod val="75000"/>
                  </a:schemeClr>
                </a:solidFill>
              </a:rPr>
              <a:t>Enlace</a:t>
            </a:r>
            <a:r>
              <a:rPr lang="en-US" b="1" dirty="0"/>
              <a:t> al tutorial paso a paso </a:t>
            </a:r>
            <a:r>
              <a:rPr lang="en-US" b="1" dirty="0" err="1"/>
              <a:t>sobre</a:t>
            </a:r>
            <a:r>
              <a:rPr lang="en-US" b="1" dirty="0"/>
              <a:t> el </a:t>
            </a:r>
            <a:r>
              <a:rPr lang="en-US" b="1" dirty="0" err="1"/>
              <a:t>uso</a:t>
            </a:r>
            <a:r>
              <a:rPr lang="en-US" b="1" dirty="0"/>
              <a:t> del Sistema de </a:t>
            </a:r>
            <a:r>
              <a:rPr lang="en-US" b="1" dirty="0" err="1"/>
              <a:t>Visualización</a:t>
            </a:r>
            <a:r>
              <a:rPr lang="en-US" b="1" dirty="0"/>
              <a:t> de </a:t>
            </a:r>
            <a:r>
              <a:rPr lang="en-US" b="1" dirty="0" err="1"/>
              <a:t>Datos</a:t>
            </a:r>
            <a:r>
              <a:rPr lang="en-US" b="1" dirty="0"/>
              <a:t> GLOBE</a:t>
            </a:r>
          </a:p>
          <a:p>
            <a:endParaRPr lang="en-US" b="1" dirty="0"/>
          </a:p>
        </p:txBody>
      </p:sp>
      <p:pic>
        <p:nvPicPr>
          <p:cNvPr id="8" name="Imagen 7"/>
          <p:cNvPicPr>
            <a:picLocks noChangeAspect="1"/>
          </p:cNvPicPr>
          <p:nvPr/>
        </p:nvPicPr>
        <p:blipFill>
          <a:blip r:embed="rId3"/>
          <a:stretch>
            <a:fillRect/>
          </a:stretch>
        </p:blipFill>
        <p:spPr>
          <a:xfrm>
            <a:off x="2332314" y="3032836"/>
            <a:ext cx="5669771" cy="3029975"/>
          </a:xfrm>
          <a:prstGeom prst="rect">
            <a:avLst/>
          </a:prstGeom>
        </p:spPr>
      </p:pic>
    </p:spTree>
    <p:extLst>
      <p:ext uri="{BB962C8B-B14F-4D97-AF65-F5344CB8AC3E}">
        <p14:creationId xmlns:p14="http://schemas.microsoft.com/office/powerpoint/2010/main" val="2006223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3346"/>
            <a:ext cx="9144793" cy="6864691"/>
          </a:xfrm>
          <a:prstGeom prst="rect">
            <a:avLst/>
          </a:prstGeom>
        </p:spPr>
      </p:pic>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Entender los datos</a:t>
            </a:r>
            <a:endParaRPr lang="es-AR" sz="1100" dirty="0">
              <a:solidFill>
                <a:schemeClr val="bg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40</a:t>
            </a:fld>
            <a:endParaRPr lang="en-US" dirty="0"/>
          </a:p>
        </p:txBody>
      </p:sp>
      <p:sp>
        <p:nvSpPr>
          <p:cNvPr id="2" name="Title 1"/>
          <p:cNvSpPr>
            <a:spLocks noGrp="1"/>
          </p:cNvSpPr>
          <p:nvPr>
            <p:ph type="title"/>
          </p:nvPr>
        </p:nvSpPr>
        <p:spPr>
          <a:xfrm>
            <a:off x="1257300" y="690563"/>
            <a:ext cx="7886700" cy="1325563"/>
          </a:xfrm>
        </p:spPr>
        <p:txBody>
          <a:bodyPr>
            <a:normAutofit/>
          </a:bodyPr>
          <a:lstStyle/>
          <a:p>
            <a:r>
              <a:rPr lang="en-US" sz="2400" dirty="0" err="1"/>
              <a:t>V</a:t>
            </a:r>
            <a:r>
              <a:rPr lang="en-US" sz="2400" b="1" dirty="0" err="1">
                <a:solidFill>
                  <a:srgbClr val="000072"/>
                </a:solidFill>
              </a:rPr>
              <a:t>isualice</a:t>
            </a:r>
            <a:r>
              <a:rPr lang="en-US" sz="2400" b="1" dirty="0">
                <a:solidFill>
                  <a:srgbClr val="000072"/>
                </a:solidFill>
              </a:rPr>
              <a:t> y </a:t>
            </a:r>
            <a:r>
              <a:rPr lang="en-US" sz="2400" b="1" dirty="0" err="1">
                <a:solidFill>
                  <a:srgbClr val="000072"/>
                </a:solidFill>
              </a:rPr>
              <a:t>recupere</a:t>
            </a:r>
            <a:r>
              <a:rPr lang="en-US" sz="2400" b="1" dirty="0">
                <a:solidFill>
                  <a:srgbClr val="000072"/>
                </a:solidFill>
              </a:rPr>
              <a:t> </a:t>
            </a:r>
            <a:r>
              <a:rPr lang="en-US" sz="2400" b="1" dirty="0" err="1">
                <a:solidFill>
                  <a:srgbClr val="000072"/>
                </a:solidFill>
              </a:rPr>
              <a:t>datos</a:t>
            </a:r>
            <a:r>
              <a:rPr lang="en-US" sz="2400" b="1" dirty="0">
                <a:solidFill>
                  <a:srgbClr val="000072"/>
                </a:solidFill>
              </a:rPr>
              <a:t> de la </a:t>
            </a:r>
            <a:r>
              <a:rPr lang="en-US" sz="2400" b="1" dirty="0" err="1">
                <a:solidFill>
                  <a:srgbClr val="000072"/>
                </a:solidFill>
              </a:rPr>
              <a:t>Temperatura</a:t>
            </a:r>
            <a:r>
              <a:rPr lang="en-US" sz="2400" b="1" dirty="0">
                <a:solidFill>
                  <a:srgbClr val="000072"/>
                </a:solidFill>
              </a:rPr>
              <a:t> del Agua - Paso 2</a:t>
            </a:r>
            <a:endParaRPr lang="en-US" sz="2400" dirty="0"/>
          </a:p>
        </p:txBody>
      </p:sp>
      <p:sp>
        <p:nvSpPr>
          <p:cNvPr id="3" name="Content Placeholder 2"/>
          <p:cNvSpPr>
            <a:spLocks noGrp="1"/>
          </p:cNvSpPr>
          <p:nvPr>
            <p:ph sz="half" idx="1"/>
          </p:nvPr>
        </p:nvSpPr>
        <p:spPr>
          <a:xfrm>
            <a:off x="1286377" y="1726908"/>
            <a:ext cx="7779753" cy="4351338"/>
          </a:xfrm>
        </p:spPr>
        <p:txBody>
          <a:bodyPr>
            <a:normAutofit/>
          </a:bodyPr>
          <a:lstStyle/>
          <a:p>
            <a:pPr marL="0" indent="0">
              <a:spcAft>
                <a:spcPts val="600"/>
              </a:spcAft>
              <a:buNone/>
            </a:pPr>
            <a:r>
              <a:rPr lang="en-US" sz="1800" dirty="0" err="1"/>
              <a:t>Seleccione</a:t>
            </a:r>
            <a:r>
              <a:rPr lang="en-US" sz="1800" dirty="0"/>
              <a:t> la </a:t>
            </a:r>
            <a:r>
              <a:rPr lang="en-US" sz="1800" dirty="0" err="1"/>
              <a:t>fecha</a:t>
            </a:r>
            <a:r>
              <a:rPr lang="en-US" sz="1800" dirty="0"/>
              <a:t> para la que </a:t>
            </a:r>
            <a:r>
              <a:rPr lang="en-US" sz="1800" dirty="0" err="1"/>
              <a:t>necesita</a:t>
            </a:r>
            <a:r>
              <a:rPr lang="en-US" sz="1800" dirty="0"/>
              <a:t> los </a:t>
            </a:r>
            <a:r>
              <a:rPr lang="en-US" sz="1800" dirty="0" err="1"/>
              <a:t>datos</a:t>
            </a:r>
            <a:r>
              <a:rPr lang="en-US" sz="1800" dirty="0"/>
              <a:t> de la </a:t>
            </a:r>
            <a:r>
              <a:rPr lang="en-US" sz="1800" dirty="0" err="1"/>
              <a:t>Temperatura</a:t>
            </a:r>
            <a:r>
              <a:rPr lang="en-US" sz="1800" dirty="0"/>
              <a:t>, </a:t>
            </a:r>
            <a:r>
              <a:rPr lang="en-US" sz="1800" dirty="0" err="1"/>
              <a:t>añada</a:t>
            </a:r>
            <a:r>
              <a:rPr lang="en-US" sz="1800" dirty="0"/>
              <a:t> la </a:t>
            </a:r>
            <a:r>
              <a:rPr lang="en-US" sz="1800" dirty="0" err="1"/>
              <a:t>capa</a:t>
            </a:r>
            <a:r>
              <a:rPr lang="en-US" sz="1800" dirty="0"/>
              <a:t> y </a:t>
            </a:r>
            <a:r>
              <a:rPr lang="en-US" sz="1800" dirty="0" err="1"/>
              <a:t>podrá</a:t>
            </a:r>
            <a:r>
              <a:rPr lang="en-US" sz="1800" dirty="0"/>
              <a:t> </a:t>
            </a:r>
            <a:r>
              <a:rPr lang="en-US" sz="1800" dirty="0" err="1"/>
              <a:t>ver</a:t>
            </a:r>
            <a:r>
              <a:rPr lang="en-US" sz="1800" dirty="0"/>
              <a:t> </a:t>
            </a:r>
            <a:r>
              <a:rPr lang="en-US" sz="1800" dirty="0" err="1"/>
              <a:t>dónde</a:t>
            </a:r>
            <a:r>
              <a:rPr lang="en-US" sz="1800" dirty="0"/>
              <a:t> </a:t>
            </a:r>
            <a:r>
              <a:rPr lang="en-US" sz="1800" dirty="0" err="1"/>
              <a:t>están</a:t>
            </a:r>
            <a:r>
              <a:rPr lang="en-US" sz="1800" dirty="0"/>
              <a:t> </a:t>
            </a:r>
            <a:r>
              <a:rPr lang="en-US" sz="1800" dirty="0" err="1"/>
              <a:t>disponibles</a:t>
            </a:r>
            <a:r>
              <a:rPr lang="en-US" sz="1800" dirty="0"/>
              <a:t> los </a:t>
            </a:r>
            <a:r>
              <a:rPr lang="en-US" sz="1800" dirty="0" err="1"/>
              <a:t>datos</a:t>
            </a:r>
            <a:endParaRPr lang="en-US" sz="1800" dirty="0"/>
          </a:p>
        </p:txBody>
      </p:sp>
      <p:pic>
        <p:nvPicPr>
          <p:cNvPr id="11" name="Content Placeholder 6" descr="Screen shot of GLOBE Visualization System. Map view. In the upper left, identify the date or range of dates for the date you wish to examine.  Icons appear on the map in locations where water temperature data are available for the dates you selected.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26006"/>
          <a:stretch/>
        </p:blipFill>
        <p:spPr>
          <a:xfrm>
            <a:off x="1286377" y="2462534"/>
            <a:ext cx="5669227" cy="3874097"/>
          </a:xfrm>
        </p:spPr>
      </p:pic>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0B037B"/>
              </a:solidFill>
            </a:endParaRPr>
          </a:p>
          <a:p>
            <a:r>
              <a:rPr lang="es-AR" sz="1200" b="1" dirty="0">
                <a:solidFill>
                  <a:srgbClr val="0B037B"/>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7" name="CuadroTexto 6"/>
          <p:cNvSpPr txBox="1"/>
          <p:nvPr/>
        </p:nvSpPr>
        <p:spPr>
          <a:xfrm>
            <a:off x="6955604" y="3900560"/>
            <a:ext cx="1943070" cy="1384995"/>
          </a:xfrm>
          <a:prstGeom prst="rect">
            <a:avLst/>
          </a:prstGeom>
          <a:noFill/>
        </p:spPr>
        <p:txBody>
          <a:bodyPr wrap="square" rtlCol="0">
            <a:spAutoFit/>
          </a:bodyPr>
          <a:lstStyle/>
          <a:p>
            <a:r>
              <a:rPr lang="es-AR" sz="1400" b="1" dirty="0" smtClean="0"/>
              <a:t>Ubicaciones donde se encuentran disponibles los datos de la temperatura del agua para la semana que seleccionó</a:t>
            </a:r>
            <a:endParaRPr lang="es-AR" sz="1400" b="1" dirty="0"/>
          </a:p>
        </p:txBody>
      </p:sp>
    </p:spTree>
    <p:extLst>
      <p:ext uri="{BB962C8B-B14F-4D97-AF65-F5344CB8AC3E}">
        <p14:creationId xmlns:p14="http://schemas.microsoft.com/office/powerpoint/2010/main" val="1715171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Entender los datos</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0B037B"/>
              </a:solidFill>
            </a:endParaRPr>
          </a:p>
          <a:p>
            <a:r>
              <a:rPr lang="es-AR" sz="1200" b="1" dirty="0">
                <a:solidFill>
                  <a:srgbClr val="0B037B"/>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41</a:t>
            </a:fld>
            <a:endParaRPr lang="en-US" dirty="0"/>
          </a:p>
        </p:txBody>
      </p:sp>
      <p:sp>
        <p:nvSpPr>
          <p:cNvPr id="2" name="Title 1"/>
          <p:cNvSpPr>
            <a:spLocks noGrp="1"/>
          </p:cNvSpPr>
          <p:nvPr>
            <p:ph type="title"/>
          </p:nvPr>
        </p:nvSpPr>
        <p:spPr>
          <a:xfrm>
            <a:off x="1257300" y="1140978"/>
            <a:ext cx="7886700" cy="424732"/>
          </a:xfrm>
        </p:spPr>
        <p:txBody>
          <a:bodyPr>
            <a:normAutofit/>
          </a:bodyPr>
          <a:lstStyle/>
          <a:p>
            <a:r>
              <a:rPr lang="es-AR" sz="2400" b="1" dirty="0" smtClean="0">
                <a:solidFill>
                  <a:srgbClr val="000072"/>
                </a:solidFill>
              </a:rPr>
              <a:t>Visualice y recupere datos de la Temperatura del Agua - Paso 3</a:t>
            </a:r>
            <a:endParaRPr lang="es-AR" sz="2400" dirty="0"/>
          </a:p>
        </p:txBody>
      </p:sp>
      <p:sp>
        <p:nvSpPr>
          <p:cNvPr id="3" name="Content Placeholder 2"/>
          <p:cNvSpPr>
            <a:spLocks noGrp="1"/>
          </p:cNvSpPr>
          <p:nvPr>
            <p:ph sz="half" idx="1"/>
          </p:nvPr>
        </p:nvSpPr>
        <p:spPr>
          <a:xfrm>
            <a:off x="1286377" y="1726908"/>
            <a:ext cx="7779753" cy="1045414"/>
          </a:xfrm>
        </p:spPr>
        <p:txBody>
          <a:bodyPr>
            <a:normAutofit/>
          </a:bodyPr>
          <a:lstStyle/>
          <a:p>
            <a:pPr marL="0" indent="0">
              <a:spcAft>
                <a:spcPts val="600"/>
              </a:spcAft>
              <a:buNone/>
            </a:pPr>
            <a:r>
              <a:rPr lang="es-AR" sz="1800" dirty="0" smtClean="0"/>
              <a:t>Seleccione el sitio de muestreo para el que necesita datos de la Temperatura, y se abrirá un cuadro con un resumen de datos para ese sitio. </a:t>
            </a:r>
          </a:p>
          <a:p>
            <a:pPr marL="0" indent="0">
              <a:spcAft>
                <a:spcPts val="600"/>
              </a:spcAft>
              <a:buNone/>
            </a:pPr>
            <a:endParaRPr lang="es-AR" sz="1800" dirty="0"/>
          </a:p>
        </p:txBody>
      </p:sp>
      <p:pic>
        <p:nvPicPr>
          <p:cNvPr id="8" name="Content Placeholder 8" descr="Screen shot of GLOBE Visualization System. Click on an icon at a location where you wish to see data. This will open a map note providing temperature data for that location and time. Follow instructions in the tutorial to download data as a .csv file for analysis."/>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28416"/>
          <a:stretch/>
        </p:blipFill>
        <p:spPr>
          <a:xfrm>
            <a:off x="1405632" y="2502419"/>
            <a:ext cx="5398291" cy="3575827"/>
          </a:xfrm>
        </p:spPr>
      </p:pic>
      <p:sp>
        <p:nvSpPr>
          <p:cNvPr id="7" name="CuadroTexto 6"/>
          <p:cNvSpPr txBox="1"/>
          <p:nvPr/>
        </p:nvSpPr>
        <p:spPr>
          <a:xfrm>
            <a:off x="6784259" y="3059225"/>
            <a:ext cx="2139714" cy="2246769"/>
          </a:xfrm>
          <a:prstGeom prst="rect">
            <a:avLst/>
          </a:prstGeom>
          <a:noFill/>
        </p:spPr>
        <p:txBody>
          <a:bodyPr wrap="square" rtlCol="0">
            <a:spAutoFit/>
          </a:bodyPr>
          <a:lstStyle/>
          <a:p>
            <a:r>
              <a:rPr lang="es-ES" sz="1400" b="1"/>
              <a:t>Al hacer clic en una ubicación se abrirá una nota de mapa que proporciona datos de la Temperatura del Agua  para esa ubicación y hora.  Siga las instrucciones del tutorial para descargar los datos como archivo .csv para su análisis</a:t>
            </a:r>
            <a:endParaRPr lang="es-ES" sz="1400" b="1" dirty="0"/>
          </a:p>
        </p:txBody>
      </p:sp>
    </p:spTree>
    <p:extLst>
      <p:ext uri="{BB962C8B-B14F-4D97-AF65-F5344CB8AC3E}">
        <p14:creationId xmlns:p14="http://schemas.microsoft.com/office/powerpoint/2010/main" val="1368302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Auto evaluación</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0B037B"/>
              </a:solidFill>
            </a:endParaRPr>
          </a:p>
          <a:p>
            <a:r>
              <a:rPr lang="es-AR" sz="1200" b="1" dirty="0">
                <a:solidFill>
                  <a:srgbClr val="0B037B"/>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42</a:t>
            </a:fld>
            <a:endParaRPr lang="en-US" dirty="0"/>
          </a:p>
        </p:txBody>
      </p:sp>
      <p:sp>
        <p:nvSpPr>
          <p:cNvPr id="2" name="Title 1"/>
          <p:cNvSpPr>
            <a:spLocks noGrp="1"/>
          </p:cNvSpPr>
          <p:nvPr>
            <p:ph type="title"/>
          </p:nvPr>
        </p:nvSpPr>
        <p:spPr>
          <a:xfrm>
            <a:off x="1155700" y="1028699"/>
            <a:ext cx="7886700" cy="847992"/>
          </a:xfrm>
        </p:spPr>
        <p:txBody>
          <a:bodyPr>
            <a:normAutofit/>
          </a:bodyPr>
          <a:lstStyle/>
          <a:p>
            <a:r>
              <a:rPr lang="es-AR" sz="2400" dirty="0" smtClean="0">
                <a:solidFill>
                  <a:schemeClr val="accent5">
                    <a:lumMod val="75000"/>
                  </a:schemeClr>
                </a:solidFill>
              </a:rPr>
              <a:t>Preguntas de repaso que lo ayudarán a prepararse para realizar el Protocolo de la Temperatura del Agua</a:t>
            </a:r>
            <a:endParaRPr lang="es-AR" sz="2400" dirty="0">
              <a:solidFill>
                <a:schemeClr val="accent5">
                  <a:lumMod val="75000"/>
                </a:schemeClr>
              </a:solidFill>
            </a:endParaRPr>
          </a:p>
        </p:txBody>
      </p:sp>
      <p:sp>
        <p:nvSpPr>
          <p:cNvPr id="3" name="Content Placeholder 2"/>
          <p:cNvSpPr>
            <a:spLocks noGrp="1"/>
          </p:cNvSpPr>
          <p:nvPr>
            <p:ph sz="half" idx="1"/>
          </p:nvPr>
        </p:nvSpPr>
        <p:spPr>
          <a:xfrm>
            <a:off x="1155700" y="1944145"/>
            <a:ext cx="7715584" cy="4351338"/>
          </a:xfrm>
        </p:spPr>
        <p:txBody>
          <a:bodyPr>
            <a:normAutofit fontScale="92500" lnSpcReduction="10000"/>
          </a:bodyPr>
          <a:lstStyle/>
          <a:p>
            <a:pPr marL="342900" indent="-342900">
              <a:buFont typeface="+mj-lt"/>
              <a:buAutoNum type="arabicPeriod"/>
            </a:pPr>
            <a:r>
              <a:rPr lang="es-AR" sz="1800" b="1" dirty="0" smtClean="0"/>
              <a:t>¿Qué medición debe realizar primero, si está realizando protocolos de agua: el oxígeno disuelto, el pH o la temperatura? </a:t>
            </a:r>
          </a:p>
          <a:p>
            <a:pPr marL="342900" indent="-342900">
              <a:buFont typeface="+mj-lt"/>
              <a:buAutoNum type="arabicPeriod"/>
            </a:pPr>
            <a:r>
              <a:rPr lang="es-AR" sz="1800" b="1" dirty="0" smtClean="0"/>
              <a:t>¿Se lee la medición de la temperatura del agua cuando la sonda o el termómetro están en el agua o se mantienen justo por encima de la superficie del agua? </a:t>
            </a:r>
          </a:p>
          <a:p>
            <a:pPr marL="342900" indent="-342900">
              <a:buFont typeface="+mj-lt"/>
              <a:buAutoNum type="arabicPeriod"/>
            </a:pPr>
            <a:r>
              <a:rPr lang="es-AR" sz="1800" b="1" dirty="0" smtClean="0"/>
              <a:t>¿Qué paso debe realizarse en los instrumentos antes de realizar la medición de la temperatura del agua? </a:t>
            </a:r>
          </a:p>
          <a:p>
            <a:pPr marL="342900" indent="-342900">
              <a:buFont typeface="+mj-lt"/>
              <a:buAutoNum type="arabicPeriod"/>
            </a:pPr>
            <a:r>
              <a:rPr lang="es-AR" sz="1800" b="1" dirty="0" smtClean="0"/>
              <a:t>Las tres mediciones repetidas deben estar dentro de un promedio de ___˚ C.</a:t>
            </a:r>
          </a:p>
          <a:p>
            <a:pPr marL="342900" indent="-342900">
              <a:buFont typeface="+mj-lt"/>
              <a:buAutoNum type="arabicPeriod"/>
            </a:pPr>
            <a:r>
              <a:rPr lang="es-AR" sz="1800" b="1" dirty="0" smtClean="0"/>
              <a:t>El agua tiene una capacidad térmica (mayor/menor) que el aire, por lo que se calienta y se enfría más (lentamente/rápidamente). </a:t>
            </a:r>
          </a:p>
          <a:p>
            <a:pPr marL="342900" indent="-342900">
              <a:buFont typeface="+mj-lt"/>
              <a:buAutoNum type="arabicPeriod"/>
            </a:pPr>
            <a:r>
              <a:rPr lang="es-AR" sz="1800" b="1" dirty="0" smtClean="0"/>
              <a:t>El agua más caliente tiende a tener mayores/menores concentraciones de oxígeno disuelto.</a:t>
            </a:r>
          </a:p>
          <a:p>
            <a:pPr marL="342900" indent="-342900">
              <a:buFont typeface="+mj-lt"/>
              <a:buAutoNum type="arabicPeriod"/>
            </a:pPr>
            <a:r>
              <a:rPr lang="es-AR" sz="1800" b="1" dirty="0" smtClean="0"/>
              <a:t>¿De dónde obtendrías la muestra de temperatura del agua más representativa: de una zona tranquila del agua, de los rápidos o de un riachuelo? </a:t>
            </a:r>
          </a:p>
          <a:p>
            <a:pPr marL="342900" indent="-342900">
              <a:buFont typeface="+mj-lt"/>
              <a:buAutoNum type="arabicPeriod"/>
            </a:pPr>
            <a:r>
              <a:rPr lang="es-AR" sz="1800" b="1" dirty="0" smtClean="0"/>
              <a:t>¿Cuáles son las precauciones de seguridad que debes tomar al realizar cualquiera de los Protocolos de Hidrología? </a:t>
            </a:r>
          </a:p>
          <a:p>
            <a:pPr marL="342900" indent="-342900">
              <a:buFont typeface="+mj-lt"/>
              <a:buAutoNum type="arabicPeriod"/>
            </a:pPr>
            <a:endParaRPr lang="es-AR" sz="1800" b="1" dirty="0"/>
          </a:p>
        </p:txBody>
      </p:sp>
    </p:spTree>
    <p:extLst>
      <p:ext uri="{BB962C8B-B14F-4D97-AF65-F5344CB8AC3E}">
        <p14:creationId xmlns:p14="http://schemas.microsoft.com/office/powerpoint/2010/main" val="1960402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3346"/>
            <a:ext cx="9144793" cy="6864691"/>
          </a:xfrm>
          <a:prstGeom prst="rect">
            <a:avLst/>
          </a:prstGeom>
        </p:spPr>
      </p:pic>
      <p:sp>
        <p:nvSpPr>
          <p:cNvPr id="10" name="CuadroTexto 9"/>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0B037B"/>
              </a:solidFill>
            </a:endParaRPr>
          </a:p>
          <a:p>
            <a:r>
              <a:rPr lang="es-AR" sz="1200" b="1" dirty="0">
                <a:solidFill>
                  <a:srgbClr val="0B037B"/>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43</a:t>
            </a:fld>
            <a:endParaRPr lang="en-US" dirty="0"/>
          </a:p>
        </p:txBody>
      </p:sp>
      <p:sp>
        <p:nvSpPr>
          <p:cNvPr id="2" name="Title 1"/>
          <p:cNvSpPr>
            <a:spLocks noGrp="1"/>
          </p:cNvSpPr>
          <p:nvPr>
            <p:ph type="title"/>
          </p:nvPr>
        </p:nvSpPr>
        <p:spPr>
          <a:xfrm>
            <a:off x="1219200" y="735409"/>
            <a:ext cx="7886700" cy="1325563"/>
          </a:xfrm>
        </p:spPr>
        <p:txBody>
          <a:bodyPr>
            <a:normAutofit/>
          </a:bodyPr>
          <a:lstStyle/>
          <a:p>
            <a:r>
              <a:rPr lang="es-AR" sz="2800" b="1" dirty="0" smtClean="0">
                <a:solidFill>
                  <a:srgbClr val="000090"/>
                </a:solidFill>
              </a:rPr>
              <a:t>¿Listo para tomar la prueba ?</a:t>
            </a:r>
            <a:endParaRPr lang="es-AR" sz="2800" dirty="0"/>
          </a:p>
        </p:txBody>
      </p:sp>
      <p:sp>
        <p:nvSpPr>
          <p:cNvPr id="3" name="Content Placeholder 2"/>
          <p:cNvSpPr>
            <a:spLocks noGrp="1"/>
          </p:cNvSpPr>
          <p:nvPr>
            <p:ph sz="half" idx="1"/>
          </p:nvPr>
        </p:nvSpPr>
        <p:spPr>
          <a:xfrm>
            <a:off x="1155700" y="1944145"/>
            <a:ext cx="7715584" cy="4351338"/>
          </a:xfrm>
        </p:spPr>
        <p:txBody>
          <a:bodyPr>
            <a:normAutofit/>
          </a:bodyPr>
          <a:lstStyle/>
          <a:p>
            <a:r>
              <a:rPr lang="es-AR" sz="2000" dirty="0" smtClean="0">
                <a:solidFill>
                  <a:srgbClr val="000000"/>
                </a:solidFill>
              </a:rPr>
              <a:t>Ya ha completado el conjunto de diapositivas. Si está listo para hacer el examen, inicie sesión y haga la prueba correspondiente al </a:t>
            </a:r>
            <a:r>
              <a:rPr lang="es-AR" sz="2000" b="1" dirty="0" smtClean="0">
                <a:solidFill>
                  <a:schemeClr val="accent5">
                    <a:lumMod val="75000"/>
                  </a:schemeClr>
                </a:solidFill>
              </a:rPr>
              <a:t>Protocolo de Temperatura del Agua.</a:t>
            </a:r>
          </a:p>
          <a:p>
            <a:endParaRPr lang="es-AR" sz="2000" dirty="0" smtClean="0">
              <a:solidFill>
                <a:srgbClr val="000000"/>
              </a:solidFill>
            </a:endParaRPr>
          </a:p>
          <a:p>
            <a:r>
              <a:rPr lang="es-AR" sz="2000" dirty="0" smtClean="0">
                <a:solidFill>
                  <a:srgbClr val="000000"/>
                </a:solidFill>
              </a:rPr>
              <a:t>También puede repasar el conjunto de diapositivas, publicar preguntas en el tablero de discusión o consultar las preguntas frecuentes de la página siguiente. </a:t>
            </a:r>
          </a:p>
          <a:p>
            <a:endParaRPr lang="es-AR" sz="2000" dirty="0" smtClean="0">
              <a:solidFill>
                <a:srgbClr val="000000"/>
              </a:solidFill>
            </a:endParaRPr>
          </a:p>
          <a:p>
            <a:r>
              <a:rPr lang="es-AR" sz="2000" dirty="0" smtClean="0">
                <a:solidFill>
                  <a:srgbClr val="000000"/>
                </a:solidFill>
              </a:rPr>
              <a:t>Cuando apruebe el examen, estará listo para realizar las mediciones del </a:t>
            </a:r>
            <a:r>
              <a:rPr lang="es-AR" sz="2000" b="1" dirty="0" smtClean="0">
                <a:solidFill>
                  <a:schemeClr val="accent5">
                    <a:lumMod val="75000"/>
                  </a:schemeClr>
                </a:solidFill>
              </a:rPr>
              <a:t>Protocolo de Temperatura del Agua. </a:t>
            </a:r>
          </a:p>
          <a:p>
            <a:endParaRPr lang="es-AR" sz="2000" dirty="0">
              <a:solidFill>
                <a:srgbClr val="000000"/>
              </a:solidFill>
            </a:endParaRPr>
          </a:p>
        </p:txBody>
      </p:sp>
      <p:sp>
        <p:nvSpPr>
          <p:cNvPr id="11" name="Rectángulo redondeado 10"/>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Auto evaluación</a:t>
            </a:r>
            <a:endParaRPr lang="es-AR" sz="1100" dirty="0">
              <a:solidFill>
                <a:schemeClr val="bg1"/>
              </a:solidFill>
            </a:endParaRPr>
          </a:p>
        </p:txBody>
      </p:sp>
    </p:spTree>
    <p:extLst>
      <p:ext uri="{BB962C8B-B14F-4D97-AF65-F5344CB8AC3E}">
        <p14:creationId xmlns:p14="http://schemas.microsoft.com/office/powerpoint/2010/main" val="563014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97" y="-3346"/>
            <a:ext cx="9144793" cy="6864691"/>
          </a:xfrm>
          <a:prstGeom prst="rect">
            <a:avLst/>
          </a:prstGeom>
        </p:spPr>
      </p:pic>
      <p:sp>
        <p:nvSpPr>
          <p:cNvPr id="8" name="CuadroTexto 7"/>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95A9C1"/>
              </a:solidFill>
            </a:endParaRPr>
          </a:p>
          <a:p>
            <a:r>
              <a:rPr lang="es-AR" sz="1200" b="1" dirty="0">
                <a:solidFill>
                  <a:srgbClr val="95A9C1"/>
                </a:solidFill>
              </a:rPr>
              <a:t>G. Auto evaluación</a:t>
            </a:r>
          </a:p>
          <a:p>
            <a:endParaRPr lang="es-AR" sz="1200" b="1" dirty="0">
              <a:solidFill>
                <a:srgbClr val="0B037B"/>
              </a:solidFill>
            </a:endParaRPr>
          </a:p>
          <a:p>
            <a:r>
              <a:rPr lang="es-AR" sz="1200" b="1" dirty="0">
                <a:solidFill>
                  <a:srgbClr val="0B037B"/>
                </a:solidFill>
              </a:rPr>
              <a:t>H. Información Adicional</a:t>
            </a:r>
            <a:endParaRPr lang="es-AR" sz="1200" b="1" dirty="0">
              <a:solidFill>
                <a:srgbClr val="0B037B"/>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44</a:t>
            </a:fld>
            <a:endParaRPr lang="en-US" dirty="0"/>
          </a:p>
        </p:txBody>
      </p:sp>
      <p:sp>
        <p:nvSpPr>
          <p:cNvPr id="2" name="Title 1"/>
          <p:cNvSpPr>
            <a:spLocks noGrp="1"/>
          </p:cNvSpPr>
          <p:nvPr>
            <p:ph type="title"/>
          </p:nvPr>
        </p:nvSpPr>
        <p:spPr>
          <a:xfrm>
            <a:off x="1206500" y="1044701"/>
            <a:ext cx="7886700" cy="535531"/>
          </a:xfrm>
        </p:spPr>
        <p:txBody>
          <a:bodyPr>
            <a:normAutofit/>
          </a:bodyPr>
          <a:lstStyle/>
          <a:p>
            <a:r>
              <a:rPr lang="es-AR" sz="3200" b="1" dirty="0" smtClean="0">
                <a:solidFill>
                  <a:srgbClr val="000090"/>
                </a:solidFill>
              </a:rPr>
              <a:t>PF: Preguntas Frecuentes</a:t>
            </a:r>
            <a:endParaRPr lang="es-AR" sz="3200" dirty="0"/>
          </a:p>
        </p:txBody>
      </p:sp>
      <p:sp>
        <p:nvSpPr>
          <p:cNvPr id="3" name="Content Placeholder 2"/>
          <p:cNvSpPr>
            <a:spLocks noGrp="1"/>
          </p:cNvSpPr>
          <p:nvPr>
            <p:ph sz="half" idx="1"/>
          </p:nvPr>
        </p:nvSpPr>
        <p:spPr>
          <a:xfrm>
            <a:off x="1276997" y="1767681"/>
            <a:ext cx="7523079" cy="3652282"/>
          </a:xfrm>
        </p:spPr>
        <p:txBody>
          <a:bodyPr>
            <a:normAutofit/>
          </a:bodyPr>
          <a:lstStyle/>
          <a:p>
            <a:pPr marL="0" indent="0">
              <a:buNone/>
            </a:pPr>
            <a:r>
              <a:rPr lang="es-AR" sz="2000" b="1" dirty="0" smtClean="0">
                <a:solidFill>
                  <a:schemeClr val="accent5">
                    <a:lumMod val="75000"/>
                  </a:schemeClr>
                </a:solidFill>
              </a:rPr>
              <a:t>He visto en la página web de GLOBE que algunos colegios informan de temperaturas del agua inferiores a 0,0˚ C. ¿Es esto posible? </a:t>
            </a:r>
          </a:p>
          <a:p>
            <a:pPr marL="0" indent="0">
              <a:buNone/>
            </a:pPr>
            <a:r>
              <a:rPr lang="es-AR" sz="2000" dirty="0" smtClean="0"/>
              <a:t>Sí. El agua destilada se congela a 0,0˚ C, pero la adición de partículas disueltas en el agua puede reducir el punto de congelación.</a:t>
            </a:r>
          </a:p>
          <a:p>
            <a:pPr marL="0" indent="0">
              <a:buNone/>
            </a:pPr>
            <a:endParaRPr lang="es-AR" sz="2000" dirty="0" smtClean="0"/>
          </a:p>
          <a:p>
            <a:pPr marL="0" indent="0">
              <a:buNone/>
            </a:pPr>
            <a:r>
              <a:rPr lang="es-AR" sz="2000" b="1" dirty="0" smtClean="0">
                <a:solidFill>
                  <a:schemeClr val="accent5">
                    <a:lumMod val="75000"/>
                  </a:schemeClr>
                </a:solidFill>
              </a:rPr>
              <a:t>¿Por qué la temperatura del agua es a veces más fría y a veces más caliente que la del aire?</a:t>
            </a:r>
          </a:p>
          <a:p>
            <a:pPr marL="0" indent="0">
              <a:buNone/>
            </a:pPr>
            <a:r>
              <a:rPr lang="es-AR" sz="2000" dirty="0" smtClean="0"/>
              <a:t>El agua tiene un calor específico mayor que el aire. Esto significa que el agua tarda más en calentarse y más en enfriarse que el aire. En consecuencia, el aire responde mucho más rápidamente que el agua a los cambios de temperatura.</a:t>
            </a:r>
            <a:endParaRPr lang="es-AR" sz="2000" dirty="0"/>
          </a:p>
        </p:txBody>
      </p:sp>
      <p:sp>
        <p:nvSpPr>
          <p:cNvPr id="9" name="Rectángulo redondeado 8"/>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Información adicional</a:t>
            </a:r>
            <a:endParaRPr lang="es-AR" sz="1100" dirty="0">
              <a:solidFill>
                <a:schemeClr val="bg1"/>
              </a:solidFill>
            </a:endParaRPr>
          </a:p>
        </p:txBody>
      </p:sp>
    </p:spTree>
    <p:extLst>
      <p:ext uri="{BB962C8B-B14F-4D97-AF65-F5344CB8AC3E}">
        <p14:creationId xmlns:p14="http://schemas.microsoft.com/office/powerpoint/2010/main" val="1304704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3346"/>
            <a:ext cx="9144793" cy="6864691"/>
          </a:xfrm>
          <a:prstGeom prst="rect">
            <a:avLst/>
          </a:prstGeom>
        </p:spPr>
      </p:pic>
      <p:sp>
        <p:nvSpPr>
          <p:cNvPr id="9" name="CuadroTexto 8"/>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95A9C1"/>
              </a:solidFill>
            </a:endParaRPr>
          </a:p>
          <a:p>
            <a:r>
              <a:rPr lang="es-AR" sz="1200" b="1" dirty="0">
                <a:solidFill>
                  <a:srgbClr val="95A9C1"/>
                </a:solidFill>
              </a:rPr>
              <a:t>G. Auto evaluación</a:t>
            </a:r>
          </a:p>
          <a:p>
            <a:endParaRPr lang="es-AR" sz="1200" b="1" dirty="0">
              <a:solidFill>
                <a:srgbClr val="0B037B"/>
              </a:solidFill>
            </a:endParaRPr>
          </a:p>
          <a:p>
            <a:r>
              <a:rPr lang="es-AR" sz="1200" b="1" dirty="0">
                <a:solidFill>
                  <a:srgbClr val="0B037B"/>
                </a:solidFill>
              </a:rPr>
              <a:t>H. Información Adicional</a:t>
            </a:r>
            <a:endParaRPr lang="es-AR" sz="1200" b="1" dirty="0">
              <a:solidFill>
                <a:srgbClr val="0B037B"/>
              </a:solidFill>
            </a:endParaRPr>
          </a:p>
        </p:txBody>
      </p:sp>
      <p:sp>
        <p:nvSpPr>
          <p:cNvPr id="13" name="Rectángulo redondeado 12"/>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Información adicional</a:t>
            </a:r>
            <a:endParaRPr lang="es-AR" sz="1100" dirty="0">
              <a:solidFill>
                <a:schemeClr val="bg1"/>
              </a:solidFill>
            </a:endParaRPr>
          </a:p>
        </p:txBody>
      </p:sp>
      <p:sp>
        <p:nvSpPr>
          <p:cNvPr id="2" name="Slide Number Placeholder 1"/>
          <p:cNvSpPr>
            <a:spLocks noGrp="1"/>
          </p:cNvSpPr>
          <p:nvPr>
            <p:ph type="sldNum" sz="quarter" idx="12"/>
          </p:nvPr>
        </p:nvSpPr>
        <p:spPr/>
        <p:txBody>
          <a:bodyPr/>
          <a:lstStyle/>
          <a:p>
            <a:fld id="{E2E70963-1958-454F-9C92-D1B289902E79}" type="slidenum">
              <a:rPr lang="en-US" smtClean="0"/>
              <a:t>45</a:t>
            </a:fld>
            <a:endParaRPr lang="en-US" dirty="0"/>
          </a:p>
        </p:txBody>
      </p:sp>
      <p:sp>
        <p:nvSpPr>
          <p:cNvPr id="10" name="Title 1"/>
          <p:cNvSpPr>
            <a:spLocks noGrp="1"/>
          </p:cNvSpPr>
          <p:nvPr>
            <p:ph type="title"/>
          </p:nvPr>
        </p:nvSpPr>
        <p:spPr>
          <a:xfrm>
            <a:off x="1147651" y="778840"/>
            <a:ext cx="7886700" cy="1325563"/>
          </a:xfrm>
        </p:spPr>
        <p:txBody>
          <a:bodyPr>
            <a:normAutofit/>
          </a:bodyPr>
          <a:lstStyle/>
          <a:p>
            <a:r>
              <a:rPr lang="es-AR" sz="1600" b="1" dirty="0" smtClean="0"/>
              <a:t>Por favor envíenos </a:t>
            </a:r>
            <a:r>
              <a:rPr lang="es-ES" sz="1600" b="1" dirty="0" smtClean="0"/>
              <a:t>sus </a:t>
            </a:r>
            <a:r>
              <a:rPr lang="es-ES" sz="1600" b="1" dirty="0"/>
              <a:t>comentarios sobre este módulo. ¡Este es un proyecto comunitario y agradecemos sus comentarios, sugerencias y </a:t>
            </a:r>
            <a:r>
              <a:rPr lang="es-ES" sz="1600" b="1" dirty="0" smtClean="0"/>
              <a:t>ediciones!</a:t>
            </a:r>
            <a:r>
              <a:rPr lang="en-US" sz="1600" b="1" dirty="0"/>
              <a:t> </a:t>
            </a:r>
            <a:r>
              <a:rPr lang="es-AR" sz="1600" b="1" dirty="0" smtClean="0"/>
              <a:t>Comente aquí: </a:t>
            </a:r>
            <a:r>
              <a:rPr lang="es-AR" sz="1600" b="1" u="sng" dirty="0" err="1" smtClean="0">
                <a:solidFill>
                  <a:srgbClr val="0563C1"/>
                </a:solidFill>
                <a:hlinkClick r:id="rId3"/>
              </a:rPr>
              <a:t>eTraining</a:t>
            </a:r>
            <a:r>
              <a:rPr lang="es-AR" sz="1600" b="1" u="sng" dirty="0" smtClean="0">
                <a:solidFill>
                  <a:srgbClr val="0563C1"/>
                </a:solidFill>
                <a:hlinkClick r:id="rId3"/>
              </a:rPr>
              <a:t> </a:t>
            </a:r>
            <a:r>
              <a:rPr lang="es-AR" sz="1600" b="1" u="sng" dirty="0" err="1" smtClean="0">
                <a:solidFill>
                  <a:srgbClr val="0563C1"/>
                </a:solidFill>
                <a:hlinkClick r:id="rId3"/>
              </a:rPr>
              <a:t>Feedback</a:t>
            </a:r>
            <a:r>
              <a:rPr lang="es-AR" sz="1600" b="1" u="sng" dirty="0" smtClean="0">
                <a:solidFill>
                  <a:srgbClr val="0563C1"/>
                </a:solidFill>
              </a:rPr>
              <a:t/>
            </a:r>
            <a:br>
              <a:rPr lang="es-AR" sz="1600" b="1" u="sng" dirty="0" smtClean="0">
                <a:solidFill>
                  <a:srgbClr val="0563C1"/>
                </a:solidFill>
              </a:rPr>
            </a:br>
            <a:r>
              <a:rPr lang="es-AR" sz="1600" b="1" dirty="0" smtClean="0"/>
              <a:t>¿Preguntas acerca del contenido de este módulo? Contacte a GLOBE: </a:t>
            </a:r>
            <a:r>
              <a:rPr lang="es-AR" sz="1600" b="1" u="sng" dirty="0" smtClean="0">
                <a:solidFill>
                  <a:srgbClr val="0563C1"/>
                </a:solidFill>
                <a:hlinkClick r:id="rId4"/>
              </a:rPr>
              <a:t>help@globe.gov</a:t>
            </a:r>
            <a:endParaRPr lang="es-AR" sz="1600" b="1" dirty="0">
              <a:solidFill>
                <a:srgbClr val="22346F"/>
              </a:solidFill>
              <a:latin typeface="+mn-lt"/>
            </a:endParaRPr>
          </a:p>
        </p:txBody>
      </p:sp>
      <p:sp>
        <p:nvSpPr>
          <p:cNvPr id="11" name="Content Placeholder 2"/>
          <p:cNvSpPr>
            <a:spLocks noGrp="1"/>
          </p:cNvSpPr>
          <p:nvPr>
            <p:ph sz="half" idx="1"/>
          </p:nvPr>
        </p:nvSpPr>
        <p:spPr>
          <a:xfrm>
            <a:off x="1155700" y="1831326"/>
            <a:ext cx="7886700" cy="5410007"/>
          </a:xfrm>
        </p:spPr>
        <p:txBody>
          <a:bodyPr>
            <a:normAutofit/>
          </a:bodyPr>
          <a:lstStyle/>
          <a:p>
            <a:pPr marL="0" indent="0">
              <a:buNone/>
            </a:pPr>
            <a:r>
              <a:rPr lang="es-AR" sz="3000" b="1" dirty="0" smtClean="0">
                <a:solidFill>
                  <a:srgbClr val="002060"/>
                </a:solidFill>
              </a:rPr>
              <a:t>Créditos</a:t>
            </a:r>
            <a:endParaRPr lang="es-AR" sz="3000" b="1" dirty="0" smtClean="0"/>
          </a:p>
          <a:p>
            <a:pPr marL="0" indent="0">
              <a:buNone/>
            </a:pPr>
            <a:r>
              <a:rPr lang="es-AR" sz="1800" b="1" dirty="0" smtClean="0"/>
              <a:t>Diapositivas:  </a:t>
            </a:r>
          </a:p>
          <a:p>
            <a:r>
              <a:rPr lang="es-AR" sz="1800" dirty="0" err="1" smtClean="0"/>
              <a:t>Russanne</a:t>
            </a:r>
            <a:r>
              <a:rPr lang="es-AR" sz="1800" dirty="0" smtClean="0"/>
              <a:t> </a:t>
            </a:r>
            <a:r>
              <a:rPr lang="es-AR" sz="1800" dirty="0" err="1" smtClean="0"/>
              <a:t>Low</a:t>
            </a:r>
            <a:r>
              <a:rPr lang="es-AR" sz="1800" dirty="0" smtClean="0"/>
              <a:t>, </a:t>
            </a:r>
            <a:r>
              <a:rPr lang="es-AR" sz="1800" dirty="0" err="1" smtClean="0"/>
              <a:t>Ph.D</a:t>
            </a:r>
            <a:r>
              <a:rPr lang="es-AR" sz="1800" dirty="0" smtClean="0"/>
              <a:t>., </a:t>
            </a:r>
            <a:r>
              <a:rPr lang="es-AR" sz="1800" dirty="0" err="1" smtClean="0"/>
              <a:t>University</a:t>
            </a:r>
            <a:r>
              <a:rPr lang="es-AR" sz="1800" dirty="0" smtClean="0"/>
              <a:t> of Nebraska-Lincoln </a:t>
            </a:r>
          </a:p>
          <a:p>
            <a:r>
              <a:rPr lang="es-AR" sz="1800" dirty="0" smtClean="0"/>
              <a:t>Rebecca </a:t>
            </a:r>
            <a:r>
              <a:rPr lang="es-AR" sz="1800" dirty="0" err="1" smtClean="0"/>
              <a:t>Boger</a:t>
            </a:r>
            <a:r>
              <a:rPr lang="es-AR" sz="1800" dirty="0" smtClean="0"/>
              <a:t>, </a:t>
            </a:r>
            <a:r>
              <a:rPr lang="es-AR" sz="1800" dirty="0" err="1" smtClean="0"/>
              <a:t>Ph.D</a:t>
            </a:r>
            <a:r>
              <a:rPr lang="es-AR" sz="1800" dirty="0" smtClean="0"/>
              <a:t>., Brooklyn </a:t>
            </a:r>
            <a:r>
              <a:rPr lang="es-AR" sz="1800" dirty="0" err="1" smtClean="0"/>
              <a:t>College</a:t>
            </a:r>
            <a:endParaRPr lang="es-AR" sz="1800" dirty="0" smtClean="0"/>
          </a:p>
          <a:p>
            <a:pPr marL="0" indent="0">
              <a:buNone/>
            </a:pPr>
            <a:r>
              <a:rPr lang="es-AR" sz="1800" b="1" dirty="0" smtClean="0"/>
              <a:t>Créditos de fotos: </a:t>
            </a:r>
            <a:r>
              <a:rPr lang="es-AR" sz="1800" dirty="0" err="1" smtClean="0"/>
              <a:t>Russanne</a:t>
            </a:r>
            <a:r>
              <a:rPr lang="es-AR" sz="1800" dirty="0" smtClean="0"/>
              <a:t> </a:t>
            </a:r>
            <a:r>
              <a:rPr lang="es-AR" sz="1800" dirty="0" err="1" smtClean="0"/>
              <a:t>Low</a:t>
            </a:r>
            <a:endParaRPr lang="es-AR" sz="1800" dirty="0" smtClean="0"/>
          </a:p>
          <a:p>
            <a:pPr marL="0" indent="0">
              <a:buNone/>
            </a:pPr>
            <a:r>
              <a:rPr lang="es-AR" sz="1800" b="1" dirty="0" smtClean="0"/>
              <a:t>Arte gráfico:  </a:t>
            </a:r>
            <a:r>
              <a:rPr lang="es-AR" sz="1800" dirty="0" err="1" smtClean="0"/>
              <a:t>Jenn</a:t>
            </a:r>
            <a:r>
              <a:rPr lang="es-AR" sz="1800" dirty="0" smtClean="0"/>
              <a:t> </a:t>
            </a:r>
            <a:r>
              <a:rPr lang="es-AR" sz="1800" dirty="0" err="1" smtClean="0"/>
              <a:t>Glaser</a:t>
            </a:r>
            <a:r>
              <a:rPr lang="es-AR" sz="1800" dirty="0" smtClean="0"/>
              <a:t>, </a:t>
            </a:r>
            <a:r>
              <a:rPr lang="es-AR" sz="1800" dirty="0" err="1" smtClean="0"/>
              <a:t>ScribeArts</a:t>
            </a:r>
            <a:endParaRPr lang="es-AR" sz="1800" dirty="0" smtClean="0"/>
          </a:p>
          <a:p>
            <a:pPr marL="0" indent="0">
              <a:buNone/>
            </a:pPr>
            <a:r>
              <a:rPr lang="es-AR" sz="1800" b="1" dirty="0" smtClean="0"/>
              <a:t>Más Información:</a:t>
            </a:r>
          </a:p>
          <a:p>
            <a:r>
              <a:rPr lang="es-AR" sz="1800" dirty="0" err="1" smtClean="0">
                <a:hlinkClick r:id="rId5"/>
              </a:rPr>
              <a:t>The</a:t>
            </a:r>
            <a:r>
              <a:rPr lang="es-AR" sz="1800" dirty="0" smtClean="0">
                <a:hlinkClick r:id="rId5"/>
              </a:rPr>
              <a:t> GLOBE </a:t>
            </a:r>
            <a:r>
              <a:rPr lang="es-AR" sz="1800" dirty="0" err="1" smtClean="0">
                <a:hlinkClick r:id="rId5"/>
              </a:rPr>
              <a:t>Program</a:t>
            </a:r>
            <a:endParaRPr lang="es-AR" sz="1800" dirty="0" smtClean="0"/>
          </a:p>
          <a:p>
            <a:r>
              <a:rPr lang="es-AR" sz="1800" dirty="0" smtClean="0">
                <a:hlinkClick r:id="rId6"/>
              </a:rPr>
              <a:t>NASA </a:t>
            </a:r>
            <a:r>
              <a:rPr lang="es-AR" sz="1800" dirty="0" err="1" smtClean="0">
                <a:hlinkClick r:id="rId6"/>
              </a:rPr>
              <a:t>Wavelength</a:t>
            </a:r>
            <a:r>
              <a:rPr lang="es-AR" sz="1800" dirty="0" smtClean="0">
                <a:hlinkClick r:id="rId6"/>
              </a:rPr>
              <a:t>  </a:t>
            </a:r>
            <a:r>
              <a:rPr lang="es-AR" sz="1800" i="1" dirty="0" smtClean="0"/>
              <a:t>Biblioteca digital de la NASA  para recursos académicos de la Tierra y el espacio </a:t>
            </a:r>
          </a:p>
          <a:p>
            <a:r>
              <a:rPr lang="es-AR" sz="1800" dirty="0" smtClean="0">
                <a:hlinkClick r:id="rId7"/>
              </a:rPr>
              <a:t>NASA Global </a:t>
            </a:r>
            <a:r>
              <a:rPr lang="es-AR" sz="1800" dirty="0" err="1" smtClean="0">
                <a:hlinkClick r:id="rId7"/>
              </a:rPr>
              <a:t>Climate</a:t>
            </a:r>
            <a:r>
              <a:rPr lang="es-AR" sz="1800" dirty="0" smtClean="0">
                <a:hlinkClick r:id="rId7"/>
              </a:rPr>
              <a:t> </a:t>
            </a:r>
            <a:r>
              <a:rPr lang="es-AR" sz="1800" dirty="0" err="1" smtClean="0">
                <a:hlinkClick r:id="rId7"/>
              </a:rPr>
              <a:t>Change</a:t>
            </a:r>
            <a:r>
              <a:rPr lang="es-AR" sz="1800" dirty="0" smtClean="0">
                <a:hlinkClick r:id="rId7"/>
              </a:rPr>
              <a:t>: Vital </a:t>
            </a:r>
            <a:r>
              <a:rPr lang="es-AR" sz="1800" dirty="0" err="1" smtClean="0">
                <a:hlinkClick r:id="rId7"/>
              </a:rPr>
              <a:t>Signs</a:t>
            </a:r>
            <a:r>
              <a:rPr lang="es-AR" sz="1800" dirty="0" smtClean="0">
                <a:hlinkClick r:id="rId7"/>
              </a:rPr>
              <a:t> of </a:t>
            </a:r>
            <a:r>
              <a:rPr lang="es-AR" sz="1800" dirty="0" err="1" smtClean="0">
                <a:hlinkClick r:id="rId7"/>
              </a:rPr>
              <a:t>the</a:t>
            </a:r>
            <a:r>
              <a:rPr lang="es-AR" sz="1800" dirty="0" smtClean="0">
                <a:hlinkClick r:id="rId7"/>
              </a:rPr>
              <a:t> </a:t>
            </a:r>
            <a:r>
              <a:rPr lang="es-AR" sz="1800" dirty="0" err="1" smtClean="0">
                <a:hlinkClick r:id="rId7"/>
              </a:rPr>
              <a:t>Planet</a:t>
            </a:r>
            <a:endParaRPr lang="es-AR" sz="2000" b="1" dirty="0" smtClean="0"/>
          </a:p>
          <a:p>
            <a:r>
              <a:rPr lang="es-AR" sz="1800" b="1" dirty="0" smtClean="0"/>
              <a:t>El Programa  GLOBE está patrocinado por estas organizaciones: </a:t>
            </a:r>
            <a:endParaRPr lang="es-AR" sz="1800" b="1" dirty="0" smtClean="0">
              <a:solidFill>
                <a:schemeClr val="tx1"/>
              </a:solidFill>
            </a:endParaRPr>
          </a:p>
          <a:p>
            <a:pPr marL="0" indent="0">
              <a:buNone/>
            </a:pPr>
            <a:r>
              <a:rPr lang="es-AR" altLang="en-US" sz="1400" i="1" dirty="0" smtClean="0">
                <a:solidFill>
                  <a:srgbClr val="000000"/>
                </a:solidFill>
              </a:rPr>
              <a:t>Versión  12/1/16. </a:t>
            </a:r>
            <a:r>
              <a:rPr lang="es-AR" sz="1200" i="1" dirty="0" smtClean="0"/>
              <a:t>Si edita y modifica este conjunto de diapositivas para utilizarlo con fines educativos, anote "modificado por (y su nombre y fecha)" en esta página. Gracias</a:t>
            </a:r>
          </a:p>
          <a:p>
            <a:pPr marL="0" indent="0">
              <a:buNone/>
            </a:pPr>
            <a:endParaRPr lang="es-AR" sz="1800" b="1" dirty="0">
              <a:solidFill>
                <a:schemeClr val="tx1"/>
              </a:solidFill>
            </a:endParaRPr>
          </a:p>
        </p:txBody>
      </p:sp>
      <p:pic>
        <p:nvPicPr>
          <p:cNvPr id="12" name="Picture 11" descr="Logos for NASA, NOAA, NSF and the U.S. Department of Sta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3779" y="5566347"/>
            <a:ext cx="1789042" cy="374403"/>
          </a:xfrm>
          <a:prstGeom prst="rect">
            <a:avLst/>
          </a:prstGeom>
        </p:spPr>
      </p:pic>
    </p:spTree>
    <p:extLst>
      <p:ext uri="{BB962C8B-B14F-4D97-AF65-F5344CB8AC3E}">
        <p14:creationId xmlns:p14="http://schemas.microsoft.com/office/powerpoint/2010/main" val="52920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97" y="-3346"/>
            <a:ext cx="9144793" cy="6864691"/>
          </a:xfrm>
          <a:prstGeom prst="rect">
            <a:avLst/>
          </a:prstGeom>
        </p:spPr>
      </p:pic>
      <p:sp>
        <p:nvSpPr>
          <p:cNvPr id="7" name="CuadroTexto 6"/>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95A9C1"/>
              </a:solidFill>
            </a:endParaRPr>
          </a:p>
          <a:p>
            <a:r>
              <a:rPr lang="es-AR" sz="1200" b="1" dirty="0">
                <a:solidFill>
                  <a:srgbClr val="95A9C1"/>
                </a:solidFill>
              </a:rPr>
              <a:t>G. Auto evaluación</a:t>
            </a:r>
          </a:p>
          <a:p>
            <a:endParaRPr lang="es-AR" sz="1200" b="1" dirty="0">
              <a:solidFill>
                <a:srgbClr val="0B037B"/>
              </a:solidFill>
            </a:endParaRPr>
          </a:p>
          <a:p>
            <a:r>
              <a:rPr lang="es-AR" sz="1200" b="1" dirty="0">
                <a:solidFill>
                  <a:srgbClr val="0B037B"/>
                </a:solidFill>
              </a:rPr>
              <a:t>H. Información Adicional</a:t>
            </a:r>
            <a:endParaRPr lang="es-AR" sz="1200" b="1" dirty="0">
              <a:solidFill>
                <a:srgbClr val="0B037B"/>
              </a:solidFill>
            </a:endParaRPr>
          </a:p>
        </p:txBody>
      </p:sp>
      <p:sp>
        <p:nvSpPr>
          <p:cNvPr id="8" name="Rectángulo redondeado 7"/>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Información adicional</a:t>
            </a:r>
            <a:endParaRPr lang="es-AR" sz="1100" dirty="0">
              <a:solidFill>
                <a:schemeClr val="bg1"/>
              </a:solidFill>
            </a:endParaRPr>
          </a:p>
        </p:txBody>
      </p:sp>
      <p:sp>
        <p:nvSpPr>
          <p:cNvPr id="5" name="Marcador de número de diapositiva 4"/>
          <p:cNvSpPr>
            <a:spLocks noGrp="1"/>
          </p:cNvSpPr>
          <p:nvPr>
            <p:ph type="sldNum" sz="quarter" idx="12"/>
          </p:nvPr>
        </p:nvSpPr>
        <p:spPr/>
        <p:txBody>
          <a:bodyPr/>
          <a:lstStyle/>
          <a:p>
            <a:fld id="{E2E70963-1958-454F-9C92-D1B289902E79}" type="slidenum">
              <a:rPr lang="en-US" smtClean="0"/>
              <a:t>46</a:t>
            </a:fld>
            <a:endParaRPr lang="en-US" dirty="0"/>
          </a:p>
        </p:txBody>
      </p:sp>
      <p:sp>
        <p:nvSpPr>
          <p:cNvPr id="9" name="Shape 438"/>
          <p:cNvSpPr txBox="1">
            <a:spLocks/>
          </p:cNvSpPr>
          <p:nvPr/>
        </p:nvSpPr>
        <p:spPr>
          <a:xfrm>
            <a:off x="1853721" y="127581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b="1" dirty="0">
                <a:solidFill>
                  <a:srgbClr val="000090"/>
                </a:solidFill>
              </a:rPr>
              <a:t>Traducción al español</a:t>
            </a:r>
            <a:endParaRPr lang="es-AR" b="1" dirty="0">
              <a:solidFill>
                <a:srgbClr val="000090"/>
              </a:solidFill>
              <a:sym typeface="Arial"/>
            </a:endParaRPr>
          </a:p>
        </p:txBody>
      </p:sp>
      <p:sp>
        <p:nvSpPr>
          <p:cNvPr id="11" name="Title 1"/>
          <p:cNvSpPr txBox="1">
            <a:spLocks/>
          </p:cNvSpPr>
          <p:nvPr/>
        </p:nvSpPr>
        <p:spPr>
          <a:xfrm>
            <a:off x="1853721" y="18369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3"/>
              </a:rPr>
              <a:t>lac_rco@educ.austral.edu.ar</a:t>
            </a:r>
            <a:r>
              <a:rPr lang="es-AR" sz="1600" dirty="0"/>
              <a:t/>
            </a:r>
            <a:br>
              <a:rPr lang="es-AR" sz="1600" dirty="0"/>
            </a:br>
            <a:r>
              <a:rPr lang="es-AR" sz="1600" dirty="0">
                <a:hlinkClick r:id="rId4"/>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5"/>
              </a:rPr>
              <a:t>@</a:t>
            </a:r>
            <a:r>
              <a:rPr lang="es-AR" sz="1600" dirty="0" err="1">
                <a:hlinkClick r:id="rId5"/>
              </a:rPr>
              <a:t>globe_lac</a:t>
            </a:r>
            <a:r>
              <a:rPr lang="es-AR" sz="1600" dirty="0"/>
              <a:t/>
            </a:r>
            <a:br>
              <a:rPr lang="es-AR" sz="1600" dirty="0"/>
            </a:br>
            <a:r>
              <a:rPr lang="es-AR" sz="1600" dirty="0">
                <a:hlinkClick r:id="rId6"/>
              </a:rPr>
              <a:t>GLOBE Latinoamérica y Caribe</a:t>
            </a:r>
            <a:endParaRPr lang="es-AR" sz="1600" dirty="0"/>
          </a:p>
        </p:txBody>
      </p:sp>
      <p:pic>
        <p:nvPicPr>
          <p:cNvPr id="12"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0" t="25134" r="71323" b="45539"/>
          <a:stretch/>
        </p:blipFill>
        <p:spPr bwMode="auto">
          <a:xfrm>
            <a:off x="2239463" y="3858907"/>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2215" b="71856"/>
          <a:stretch/>
        </p:blipFill>
        <p:spPr bwMode="auto">
          <a:xfrm>
            <a:off x="2268472" y="4375755"/>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4737" y="5410942"/>
            <a:ext cx="1260991" cy="945409"/>
          </a:xfrm>
          <a:prstGeom prst="rect">
            <a:avLst/>
          </a:prstGeom>
        </p:spPr>
      </p:pic>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4142" y="5782132"/>
            <a:ext cx="4801763" cy="632921"/>
          </a:xfrm>
          <a:prstGeom prst="rect">
            <a:avLst/>
          </a:prstGeom>
        </p:spPr>
      </p:pic>
    </p:spTree>
    <p:extLst>
      <p:ext uri="{BB962C8B-B14F-4D97-AF65-F5344CB8AC3E}">
        <p14:creationId xmlns:p14="http://schemas.microsoft.com/office/powerpoint/2010/main" val="553513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¿Por qué recolectar datos de la temperatura del agua?</a:t>
            </a:r>
            <a:endParaRPr lang="es-AR" sz="1100" dirty="0">
              <a:solidFill>
                <a:schemeClr val="bg1"/>
              </a:solidFill>
            </a:endParaRPr>
          </a:p>
        </p:txBody>
      </p:sp>
      <p:sp>
        <p:nvSpPr>
          <p:cNvPr id="12" name="CuadroTexto 11"/>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smtClean="0">
              <a:solidFill>
                <a:srgbClr val="91AAC6"/>
              </a:solidFill>
            </a:endParaRPr>
          </a:p>
          <a:p>
            <a:r>
              <a:rPr lang="es-AR" sz="1200" b="1" dirty="0">
                <a:solidFill>
                  <a:srgbClr val="0B037B"/>
                </a:solidFill>
              </a:rPr>
              <a:t>B</a:t>
            </a:r>
            <a:r>
              <a:rPr lang="es-AR" sz="1200" b="1" dirty="0">
                <a:solidFill>
                  <a:srgbClr val="0B037B"/>
                </a:solidFill>
              </a:rPr>
              <a:t>. ¿Por qué recolectar datos de la temperatura del 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2" name="Slide Number Placeholder 1"/>
          <p:cNvSpPr>
            <a:spLocks noGrp="1"/>
          </p:cNvSpPr>
          <p:nvPr>
            <p:ph type="sldNum" sz="quarter" idx="12"/>
          </p:nvPr>
        </p:nvSpPr>
        <p:spPr/>
        <p:txBody>
          <a:bodyPr/>
          <a:lstStyle/>
          <a:p>
            <a:fld id="{E2E70963-1958-454F-9C92-D1B289902E79}" type="slidenum">
              <a:rPr lang="en-US" smtClean="0"/>
              <a:t>4</a:t>
            </a:fld>
            <a:endParaRPr lang="en-US" dirty="0"/>
          </a:p>
        </p:txBody>
      </p:sp>
      <p:sp>
        <p:nvSpPr>
          <p:cNvPr id="11" name="Title 1"/>
          <p:cNvSpPr>
            <a:spLocks noGrp="1"/>
          </p:cNvSpPr>
          <p:nvPr>
            <p:ph type="title"/>
          </p:nvPr>
        </p:nvSpPr>
        <p:spPr>
          <a:xfrm>
            <a:off x="1257300" y="1107454"/>
            <a:ext cx="7886700" cy="535531"/>
          </a:xfrm>
        </p:spPr>
        <p:txBody>
          <a:bodyPr>
            <a:spAutoFit/>
          </a:bodyPr>
          <a:lstStyle/>
          <a:p>
            <a:r>
              <a:rPr lang="es-AR" sz="3200" b="1" dirty="0" smtClean="0">
                <a:solidFill>
                  <a:srgbClr val="22346F"/>
                </a:solidFill>
              </a:rPr>
              <a:t>El ciclo del agua</a:t>
            </a:r>
            <a:endParaRPr lang="es-AR" sz="3200" b="1" dirty="0">
              <a:solidFill>
                <a:srgbClr val="22346F"/>
              </a:solidFill>
            </a:endParaRPr>
          </a:p>
        </p:txBody>
      </p:sp>
      <p:sp>
        <p:nvSpPr>
          <p:cNvPr id="16" name="Content Placeholder 2"/>
          <p:cNvSpPr>
            <a:spLocks noGrp="1"/>
          </p:cNvSpPr>
          <p:nvPr>
            <p:ph sz="half" idx="1"/>
          </p:nvPr>
        </p:nvSpPr>
        <p:spPr>
          <a:xfrm>
            <a:off x="1426317" y="1706611"/>
            <a:ext cx="7348031" cy="1588127"/>
          </a:xfrm>
        </p:spPr>
        <p:txBody>
          <a:bodyPr>
            <a:spAutoFit/>
          </a:bodyPr>
          <a:lstStyle/>
          <a:p>
            <a:pPr marL="0" indent="0" algn="just">
              <a:buNone/>
            </a:pPr>
            <a:r>
              <a:rPr lang="es-AR" sz="1800" dirty="0" smtClean="0"/>
              <a:t>La temperatura del agua es importante para entender los patrones climáticos locales y globales. La temperatura del agua cambia de forma diferente a la del aire porque el agua tiene una mayor capacidad calorífica que el aire. El agua también ayuda a cambiar la temperatura del aire mediante los procesos de evaporación y condensación. El flujo de energía, el ciclo hidrológico y el clima están estrechamente relacionados.</a:t>
            </a:r>
            <a:endParaRPr lang="es-AR" sz="1800" dirty="0">
              <a:solidFill>
                <a:schemeClr val="tx1"/>
              </a:solidFill>
            </a:endParaRPr>
          </a:p>
        </p:txBody>
      </p:sp>
      <p:pic>
        <p:nvPicPr>
          <p:cNvPr id="17" name="Picture 16" descr="Diagram of the water cycle. Rain falls on the ground, runs downslope. Some infiltrates the groundwater system, some feeds surface water systems. Water is evaporated from oceans, lakes and streams and is transpired by plants, cools and condenses, and then falls as rain, completing the cyc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497" y="3457069"/>
            <a:ext cx="5181153" cy="2750081"/>
          </a:xfrm>
          <a:prstGeom prst="rect">
            <a:avLst/>
          </a:prstGeom>
        </p:spPr>
      </p:pic>
      <p:sp>
        <p:nvSpPr>
          <p:cNvPr id="18" name="TextBox 17"/>
          <p:cNvSpPr txBox="1"/>
          <p:nvPr/>
        </p:nvSpPr>
        <p:spPr>
          <a:xfrm>
            <a:off x="5757958" y="6307966"/>
            <a:ext cx="1654519" cy="307777"/>
          </a:xfrm>
          <a:prstGeom prst="rect">
            <a:avLst/>
          </a:prstGeom>
          <a:noFill/>
        </p:spPr>
        <p:txBody>
          <a:bodyPr wrap="none" rtlCol="0">
            <a:spAutoFit/>
          </a:bodyPr>
          <a:lstStyle/>
          <a:p>
            <a:r>
              <a:rPr lang="en-US" sz="1400" i="1" dirty="0"/>
              <a:t>Image Credit: NASA</a:t>
            </a:r>
          </a:p>
        </p:txBody>
      </p:sp>
    </p:spTree>
    <p:extLst>
      <p:ext uri="{BB962C8B-B14F-4D97-AF65-F5344CB8AC3E}">
        <p14:creationId xmlns:p14="http://schemas.microsoft.com/office/powerpoint/2010/main" val="57656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¿Por qué recolectar datos de la temperatura del agua?</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smtClean="0">
              <a:solidFill>
                <a:srgbClr val="91AAC6"/>
              </a:solidFill>
            </a:endParaRPr>
          </a:p>
          <a:p>
            <a:r>
              <a:rPr lang="es-AR" sz="1200" b="1" dirty="0">
                <a:solidFill>
                  <a:srgbClr val="0B037B"/>
                </a:solidFill>
              </a:rPr>
              <a:t>B</a:t>
            </a:r>
            <a:r>
              <a:rPr lang="es-AR" sz="1200" b="1" dirty="0">
                <a:solidFill>
                  <a:srgbClr val="0B037B"/>
                </a:solidFill>
              </a:rPr>
              <a:t>. ¿Por qué recolectar datos de la temperatura del 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2" name="Slide Number Placeholder 1"/>
          <p:cNvSpPr>
            <a:spLocks noGrp="1"/>
          </p:cNvSpPr>
          <p:nvPr>
            <p:ph type="sldNum" sz="quarter" idx="12"/>
          </p:nvPr>
        </p:nvSpPr>
        <p:spPr/>
        <p:txBody>
          <a:bodyPr/>
          <a:lstStyle/>
          <a:p>
            <a:fld id="{E2E70963-1958-454F-9C92-D1B289902E79}" type="slidenum">
              <a:rPr lang="en-US" smtClean="0"/>
              <a:t>5</a:t>
            </a:fld>
            <a:endParaRPr lang="en-US" dirty="0"/>
          </a:p>
        </p:txBody>
      </p:sp>
      <p:sp>
        <p:nvSpPr>
          <p:cNvPr id="12" name="Title 1"/>
          <p:cNvSpPr>
            <a:spLocks noGrp="1"/>
          </p:cNvSpPr>
          <p:nvPr>
            <p:ph type="title"/>
          </p:nvPr>
        </p:nvSpPr>
        <p:spPr>
          <a:xfrm>
            <a:off x="1186096" y="985971"/>
            <a:ext cx="7886700" cy="867930"/>
          </a:xfrm>
        </p:spPr>
        <p:txBody>
          <a:bodyPr>
            <a:spAutoFit/>
          </a:bodyPr>
          <a:lstStyle/>
          <a:p>
            <a:r>
              <a:rPr lang="es-AR" sz="2800" b="1" dirty="0" smtClean="0">
                <a:solidFill>
                  <a:srgbClr val="22346F"/>
                </a:solidFill>
              </a:rPr>
              <a:t>¿Por qué recopilar datos sobre la temperatura del agua?</a:t>
            </a:r>
            <a:endParaRPr lang="es-AR" sz="2800" b="1" dirty="0">
              <a:solidFill>
                <a:srgbClr val="22346F"/>
              </a:solidFill>
            </a:endParaRPr>
          </a:p>
        </p:txBody>
      </p:sp>
      <p:sp>
        <p:nvSpPr>
          <p:cNvPr id="13" name="Content Placeholder 2"/>
          <p:cNvSpPr>
            <a:spLocks noGrp="1"/>
          </p:cNvSpPr>
          <p:nvPr>
            <p:ph sz="half" idx="1"/>
          </p:nvPr>
        </p:nvSpPr>
        <p:spPr>
          <a:xfrm>
            <a:off x="1281912" y="1865336"/>
            <a:ext cx="4054912" cy="2627390"/>
          </a:xfrm>
        </p:spPr>
        <p:txBody>
          <a:bodyPr>
            <a:noAutofit/>
          </a:bodyPr>
          <a:lstStyle/>
          <a:p>
            <a:pPr marL="0" indent="0" algn="just">
              <a:buNone/>
            </a:pPr>
            <a:r>
              <a:rPr lang="es-AR" sz="1600" dirty="0" smtClean="0"/>
              <a:t>La temperatura influye en la cantidad y diversidad de la vida acuática. Los lagos que son fríos y tienen poca vida vegetal en invierno, florecen en primavera y verano cuando las temperaturas del agua suben y las aguas del fondo, ricas en nutrientes, se mezclan con las aguas superiores. Debido a esta mezcla y a las temperaturas más cálidas del agua, el vuelco primaveral va seguido de un periodo de rápido crecimiento de plantas y animales acuáticos microscópicos. </a:t>
            </a:r>
            <a:endParaRPr lang="es-AR" sz="1600" dirty="0">
              <a:solidFill>
                <a:schemeClr val="tx1"/>
              </a:solidFill>
            </a:endParaRPr>
          </a:p>
        </p:txBody>
      </p:sp>
      <p:pic>
        <p:nvPicPr>
          <p:cNvPr id="14" name="Content Placeholder 7" descr="Teacher shows students how to read a thermometer and take the temperature of a water body."/>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58928" y="1865336"/>
            <a:ext cx="2827616" cy="2150803"/>
          </a:xfrm>
          <a:prstGeom prst="rect">
            <a:avLst/>
          </a:prstGeom>
        </p:spPr>
      </p:pic>
      <p:sp>
        <p:nvSpPr>
          <p:cNvPr id="15" name="Content Placeholder 2"/>
          <p:cNvSpPr txBox="1">
            <a:spLocks/>
          </p:cNvSpPr>
          <p:nvPr/>
        </p:nvSpPr>
        <p:spPr>
          <a:xfrm>
            <a:off x="1310718" y="4447208"/>
            <a:ext cx="7175826" cy="1909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AR" sz="1600" dirty="0" smtClean="0">
                <a:solidFill>
                  <a:schemeClr val="tx1"/>
                </a:solidFill>
              </a:rPr>
              <a:t>Muchos peces y otros animales acuáticos también desovan en esta época del año, cuando las temperaturas suben y el alimento es abundante. Los lagos poco profundos son una excepción a este ciclo, ya que se mezclan durante todo el año.</a:t>
            </a:r>
          </a:p>
          <a:p>
            <a:pPr marL="0" indent="0" algn="just">
              <a:buNone/>
            </a:pPr>
            <a:r>
              <a:rPr lang="es-AR" sz="1600" dirty="0" smtClean="0">
                <a:solidFill>
                  <a:schemeClr val="tx1"/>
                </a:solidFill>
              </a:rPr>
              <a:t>La temperatura del agua también es importante porque el agua caliente puede ser fatal para especies sensibles, como la trucha o el salmón, que requieren condiciones frías y ricas en oxígeno. El agua más cálida tiende a tener niveles más bajos de oxígeno disuelto</a:t>
            </a:r>
            <a:endParaRPr lang="es-AR" sz="1600" dirty="0">
              <a:solidFill>
                <a:schemeClr val="tx1"/>
              </a:solidFill>
            </a:endParaRPr>
          </a:p>
        </p:txBody>
      </p:sp>
    </p:spTree>
    <p:extLst>
      <p:ext uri="{BB962C8B-B14F-4D97-AF65-F5344CB8AC3E}">
        <p14:creationId xmlns:p14="http://schemas.microsoft.com/office/powerpoint/2010/main" val="93687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¿Por qué recolectar datos de la temperatura del agua?</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smtClean="0">
              <a:solidFill>
                <a:srgbClr val="91AAC6"/>
              </a:solidFill>
            </a:endParaRPr>
          </a:p>
          <a:p>
            <a:r>
              <a:rPr lang="es-AR" sz="1200" b="1" dirty="0">
                <a:solidFill>
                  <a:srgbClr val="0B037B"/>
                </a:solidFill>
              </a:rPr>
              <a:t>B</a:t>
            </a:r>
            <a:r>
              <a:rPr lang="es-AR" sz="1200" b="1" dirty="0">
                <a:solidFill>
                  <a:srgbClr val="0B037B"/>
                </a:solidFill>
              </a:rPr>
              <a:t>. ¿Por qué recolectar datos de la temperatura del 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2" name="Slide Number Placeholder 1"/>
          <p:cNvSpPr>
            <a:spLocks noGrp="1"/>
          </p:cNvSpPr>
          <p:nvPr>
            <p:ph type="sldNum" sz="quarter" idx="12"/>
          </p:nvPr>
        </p:nvSpPr>
        <p:spPr/>
        <p:txBody>
          <a:bodyPr/>
          <a:lstStyle/>
          <a:p>
            <a:fld id="{E2E70963-1958-454F-9C92-D1B289902E79}" type="slidenum">
              <a:rPr lang="en-US" smtClean="0"/>
              <a:t>6</a:t>
            </a:fld>
            <a:endParaRPr lang="en-US" dirty="0"/>
          </a:p>
        </p:txBody>
      </p:sp>
      <p:sp>
        <p:nvSpPr>
          <p:cNvPr id="12" name="Title 1"/>
          <p:cNvSpPr>
            <a:spLocks noGrp="1"/>
          </p:cNvSpPr>
          <p:nvPr>
            <p:ph type="title"/>
          </p:nvPr>
        </p:nvSpPr>
        <p:spPr>
          <a:xfrm>
            <a:off x="1484670" y="985971"/>
            <a:ext cx="7213865" cy="867930"/>
          </a:xfrm>
        </p:spPr>
        <p:txBody>
          <a:bodyPr wrap="square">
            <a:spAutoFit/>
          </a:bodyPr>
          <a:lstStyle/>
          <a:p>
            <a:r>
              <a:rPr lang="es-AR" sz="2800" b="1" dirty="0" smtClean="0">
                <a:solidFill>
                  <a:srgbClr val="22346F"/>
                </a:solidFill>
              </a:rPr>
              <a:t>¿Por qué recopilar datos sobre la temperatura del agua?-2 </a:t>
            </a:r>
            <a:endParaRPr lang="es-AR" sz="2800" b="1" dirty="0">
              <a:solidFill>
                <a:srgbClr val="22346F"/>
              </a:solidFill>
            </a:endParaRPr>
          </a:p>
        </p:txBody>
      </p:sp>
      <p:sp>
        <p:nvSpPr>
          <p:cNvPr id="13" name="Content Placeholder 2"/>
          <p:cNvSpPr>
            <a:spLocks noGrp="1"/>
          </p:cNvSpPr>
          <p:nvPr>
            <p:ph sz="half" idx="1"/>
          </p:nvPr>
        </p:nvSpPr>
        <p:spPr>
          <a:xfrm>
            <a:off x="1484670" y="1870786"/>
            <a:ext cx="7213865" cy="2834622"/>
          </a:xfrm>
        </p:spPr>
        <p:txBody>
          <a:bodyPr wrap="square">
            <a:spAutoFit/>
          </a:bodyPr>
          <a:lstStyle/>
          <a:p>
            <a:pPr marL="0" indent="0" algn="just">
              <a:buNone/>
            </a:pPr>
            <a:r>
              <a:rPr lang="es-AR" sz="1800" dirty="0" smtClean="0"/>
              <a:t>La temperatura influye en la cantidad y diversidad de la vida acuática. Los lagos que son fríos y tienen poca vida vegetal en invierno, florecen en primavera y verano cuando la temperatura del agua sube y las aguas del fondo, ricas en nutrientes, se mezclan con las aguas superiores. La temperatura del agua determina su densidad. El agua es más densa a </a:t>
            </a:r>
            <a:r>
              <a:rPr lang="es-AR" sz="1800" b="1" dirty="0" smtClean="0">
                <a:solidFill>
                  <a:schemeClr val="accent5">
                    <a:lumMod val="75000"/>
                  </a:schemeClr>
                </a:solidFill>
              </a:rPr>
              <a:t>4 °C</a:t>
            </a:r>
            <a:r>
              <a:rPr lang="es-AR" sz="1800" dirty="0" smtClean="0"/>
              <a:t>.  Debido a esta mezcla y a las temperaturas más cálidas del agua, al </a:t>
            </a:r>
            <a:r>
              <a:rPr lang="es-AR" sz="1800" b="1" dirty="0" smtClean="0">
                <a:solidFill>
                  <a:schemeClr val="accent5">
                    <a:lumMod val="75000"/>
                  </a:schemeClr>
                </a:solidFill>
              </a:rPr>
              <a:t>vuelco</a:t>
            </a:r>
            <a:r>
              <a:rPr lang="es-AR" sz="1800" dirty="0" smtClean="0"/>
              <a:t> de primavera le sigue un periodo de rápido crecimiento de plantas y animales acuáticos microscópicos. Muchos peces y otros animales acuáticos también desovan en esta época del año, cuando las temperaturas suben y el alimento es abundante. Los lagos poco profundos son una excepción a este ciclo, ya que se mezclan durante todo el año</a:t>
            </a:r>
            <a:endParaRPr lang="es-AR" sz="1800" dirty="0"/>
          </a:p>
        </p:txBody>
      </p:sp>
      <p:pic>
        <p:nvPicPr>
          <p:cNvPr id="3" name="Content Placeholder 2" descr="diagram showing seasonal lake stratification and seasonal overturn. Spring: overturn takes place, water temperature is the same throughout the column. Summer: thermocline is created, above which water is warm, below which water is colder. Fall: all water is mixed and the same temperature. Winter: water cold above the thermocline, warm below the thermocline.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b="16951"/>
          <a:stretch/>
        </p:blipFill>
        <p:spPr>
          <a:xfrm>
            <a:off x="1364091" y="4740717"/>
            <a:ext cx="7156450" cy="1591257"/>
          </a:xfrm>
        </p:spPr>
      </p:pic>
      <p:sp>
        <p:nvSpPr>
          <p:cNvPr id="4" name="TextBox 3" descr="diagram showing seasonal lake stratification and seasonal overturn. Spring: overturn takes place, water temperature is the same throughout the column. Summer: thermocline is created, above which water is warm, below which water is colder. Fall: all water is mixed and the same temperature. Winter: water cold above the thermocline, warm below the thermocline. "/>
          <p:cNvSpPr txBox="1"/>
          <p:nvPr/>
        </p:nvSpPr>
        <p:spPr>
          <a:xfrm>
            <a:off x="3352800" y="6553568"/>
            <a:ext cx="4305300" cy="307777"/>
          </a:xfrm>
          <a:prstGeom prst="rect">
            <a:avLst/>
          </a:prstGeom>
          <a:noFill/>
        </p:spPr>
        <p:txBody>
          <a:bodyPr wrap="square" rtlCol="0">
            <a:spAutoFit/>
          </a:bodyPr>
          <a:lstStyle/>
          <a:p>
            <a:r>
              <a:rPr lang="en-US" sz="1400" i="1" dirty="0"/>
              <a:t>Image: Wikipedia Commons</a:t>
            </a:r>
          </a:p>
        </p:txBody>
      </p:sp>
      <p:sp>
        <p:nvSpPr>
          <p:cNvPr id="5" name="CuadroTexto 4"/>
          <p:cNvSpPr txBox="1"/>
          <p:nvPr/>
        </p:nvSpPr>
        <p:spPr>
          <a:xfrm>
            <a:off x="1602658" y="6265295"/>
            <a:ext cx="1121096" cy="369332"/>
          </a:xfrm>
          <a:prstGeom prst="rect">
            <a:avLst/>
          </a:prstGeom>
          <a:noFill/>
        </p:spPr>
        <p:txBody>
          <a:bodyPr wrap="square" rtlCol="0">
            <a:spAutoFit/>
          </a:bodyPr>
          <a:lstStyle/>
          <a:p>
            <a:r>
              <a:rPr lang="es-AR" dirty="0" smtClean="0"/>
              <a:t>Primavera</a:t>
            </a:r>
            <a:endParaRPr lang="es-AR" dirty="0"/>
          </a:p>
        </p:txBody>
      </p:sp>
      <p:sp>
        <p:nvSpPr>
          <p:cNvPr id="14" name="CuadroTexto 13"/>
          <p:cNvSpPr txBox="1"/>
          <p:nvPr/>
        </p:nvSpPr>
        <p:spPr>
          <a:xfrm>
            <a:off x="3447716" y="6265295"/>
            <a:ext cx="1121096" cy="369332"/>
          </a:xfrm>
          <a:prstGeom prst="rect">
            <a:avLst/>
          </a:prstGeom>
          <a:noFill/>
        </p:spPr>
        <p:txBody>
          <a:bodyPr wrap="square" rtlCol="0">
            <a:spAutoFit/>
          </a:bodyPr>
          <a:lstStyle/>
          <a:p>
            <a:pPr algn="ctr"/>
            <a:r>
              <a:rPr lang="es-AR" dirty="0" smtClean="0"/>
              <a:t>Verano</a:t>
            </a:r>
            <a:endParaRPr lang="es-AR" dirty="0"/>
          </a:p>
        </p:txBody>
      </p:sp>
      <p:sp>
        <p:nvSpPr>
          <p:cNvPr id="15" name="CuadroTexto 14"/>
          <p:cNvSpPr txBox="1"/>
          <p:nvPr/>
        </p:nvSpPr>
        <p:spPr>
          <a:xfrm>
            <a:off x="5197858" y="6265295"/>
            <a:ext cx="1121096" cy="369332"/>
          </a:xfrm>
          <a:prstGeom prst="rect">
            <a:avLst/>
          </a:prstGeom>
          <a:noFill/>
        </p:spPr>
        <p:txBody>
          <a:bodyPr wrap="square" rtlCol="0">
            <a:spAutoFit/>
          </a:bodyPr>
          <a:lstStyle/>
          <a:p>
            <a:pPr algn="ctr"/>
            <a:r>
              <a:rPr lang="es-AR" dirty="0" smtClean="0"/>
              <a:t>Otoño</a:t>
            </a:r>
            <a:endParaRPr lang="es-AR" dirty="0"/>
          </a:p>
        </p:txBody>
      </p:sp>
      <p:sp>
        <p:nvSpPr>
          <p:cNvPr id="16" name="CuadroTexto 15"/>
          <p:cNvSpPr txBox="1"/>
          <p:nvPr/>
        </p:nvSpPr>
        <p:spPr>
          <a:xfrm>
            <a:off x="6926102" y="6233029"/>
            <a:ext cx="1121096" cy="369332"/>
          </a:xfrm>
          <a:prstGeom prst="rect">
            <a:avLst/>
          </a:prstGeom>
          <a:noFill/>
        </p:spPr>
        <p:txBody>
          <a:bodyPr wrap="square" rtlCol="0">
            <a:spAutoFit/>
          </a:bodyPr>
          <a:lstStyle/>
          <a:p>
            <a:pPr algn="ctr"/>
            <a:r>
              <a:rPr lang="es-AR" dirty="0" smtClean="0"/>
              <a:t>Invierno</a:t>
            </a:r>
            <a:endParaRPr lang="es-AR" dirty="0"/>
          </a:p>
        </p:txBody>
      </p:sp>
    </p:spTree>
    <p:extLst>
      <p:ext uri="{BB962C8B-B14F-4D97-AF65-F5344CB8AC3E}">
        <p14:creationId xmlns:p14="http://schemas.microsoft.com/office/powerpoint/2010/main" val="145717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¿Por qué recolectar datos de la temperatura del agua?</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smtClean="0">
              <a:solidFill>
                <a:srgbClr val="91AAC6"/>
              </a:solidFill>
            </a:endParaRPr>
          </a:p>
          <a:p>
            <a:r>
              <a:rPr lang="es-AR" sz="1200" b="1" dirty="0">
                <a:solidFill>
                  <a:srgbClr val="0B037B"/>
                </a:solidFill>
              </a:rPr>
              <a:t>B</a:t>
            </a:r>
            <a:r>
              <a:rPr lang="es-AR" sz="1200" b="1" dirty="0">
                <a:solidFill>
                  <a:srgbClr val="0B037B"/>
                </a:solidFill>
              </a:rPr>
              <a:t>. ¿Por qué recolectar datos de la temperatura del 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7</a:t>
            </a:fld>
            <a:endParaRPr lang="en-US" dirty="0"/>
          </a:p>
        </p:txBody>
      </p:sp>
      <p:sp>
        <p:nvSpPr>
          <p:cNvPr id="2" name="Title 1"/>
          <p:cNvSpPr>
            <a:spLocks noGrp="1"/>
          </p:cNvSpPr>
          <p:nvPr>
            <p:ph type="title"/>
          </p:nvPr>
        </p:nvSpPr>
        <p:spPr>
          <a:xfrm>
            <a:off x="1130300" y="1140347"/>
            <a:ext cx="7886700" cy="535531"/>
          </a:xfrm>
        </p:spPr>
        <p:txBody>
          <a:bodyPr>
            <a:spAutoFit/>
          </a:bodyPr>
          <a:lstStyle/>
          <a:p>
            <a:r>
              <a:rPr lang="es-AR" sz="3200" b="1" dirty="0" smtClean="0">
                <a:solidFill>
                  <a:srgbClr val="1F497D"/>
                </a:solidFill>
              </a:rPr>
              <a:t>Cómo pueden ayudar sus mediciones</a:t>
            </a:r>
            <a:endParaRPr lang="es-AR" sz="3200" dirty="0"/>
          </a:p>
        </p:txBody>
      </p:sp>
      <p:sp>
        <p:nvSpPr>
          <p:cNvPr id="3" name="Content Placeholder 2"/>
          <p:cNvSpPr>
            <a:spLocks noGrp="1"/>
          </p:cNvSpPr>
          <p:nvPr>
            <p:ph sz="half" idx="1"/>
          </p:nvPr>
        </p:nvSpPr>
        <p:spPr>
          <a:xfrm>
            <a:off x="1206500" y="1825625"/>
            <a:ext cx="7664784" cy="1716367"/>
          </a:xfrm>
        </p:spPr>
        <p:txBody>
          <a:bodyPr>
            <a:spAutoFit/>
          </a:bodyPr>
          <a:lstStyle/>
          <a:p>
            <a:pPr marL="0" indent="0" algn="just">
              <a:buNone/>
            </a:pPr>
            <a:r>
              <a:rPr lang="es-AR" sz="1800" dirty="0" smtClean="0"/>
              <a:t>Las mediciones de la temperatura del agua pueden ayudar de diferentes maneras. A escala local, usted vigila su masa de agua local y, con el tiempo, hace un seguimiento de su evolución a lo largo de las estaciones y de los años. </a:t>
            </a:r>
          </a:p>
          <a:p>
            <a:pPr marL="0" indent="0" algn="just">
              <a:buNone/>
            </a:pPr>
            <a:r>
              <a:rPr lang="es-AR" sz="1800" dirty="0" smtClean="0"/>
              <a:t>A escala regional y global, sus mediciones y las mediciones de la Temperatura del Agua de GLOBE de otros ayudan a comprender mejor los ciclos hidrológicos y energéticos.</a:t>
            </a:r>
          </a:p>
        </p:txBody>
      </p:sp>
      <p:pic>
        <p:nvPicPr>
          <p:cNvPr id="8" name="Content Placeholder 7" descr="Photo of GLOBE participant taking a temperature measurement of a bucket sample.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14650" y="3441701"/>
            <a:ext cx="3886200" cy="2914650"/>
          </a:xfrm>
        </p:spPr>
      </p:pic>
    </p:spTree>
    <p:extLst>
      <p:ext uri="{BB962C8B-B14F-4D97-AF65-F5344CB8AC3E}">
        <p14:creationId xmlns:p14="http://schemas.microsoft.com/office/powerpoint/2010/main" val="583189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3346"/>
            <a:ext cx="9144793" cy="6864691"/>
          </a:xfrm>
          <a:prstGeom prst="rect">
            <a:avLst/>
          </a:prstGeom>
        </p:spPr>
      </p:pic>
      <p:sp>
        <p:nvSpPr>
          <p:cNvPr id="10" name="Rectángulo redondeado 9"/>
          <p:cNvSpPr/>
          <p:nvPr/>
        </p:nvSpPr>
        <p:spPr>
          <a:xfrm>
            <a:off x="7486650" y="147057"/>
            <a:ext cx="14373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¿Cómo pueden ayudar tus mediciones?</a:t>
            </a:r>
            <a:endParaRPr lang="es-AR" sz="1100" dirty="0">
              <a:solidFill>
                <a:schemeClr val="bg1"/>
              </a:solidFill>
            </a:endParaRPr>
          </a:p>
        </p:txBody>
      </p:sp>
      <p:sp>
        <p:nvSpPr>
          <p:cNvPr id="11" name="CuadroTexto 10"/>
          <p:cNvSpPr txBox="1"/>
          <p:nvPr/>
        </p:nvSpPr>
        <p:spPr>
          <a:xfrm>
            <a:off x="29532" y="1098059"/>
            <a:ext cx="1160471" cy="5632311"/>
          </a:xfrm>
          <a:prstGeom prst="rect">
            <a:avLst/>
          </a:prstGeom>
          <a:noFill/>
        </p:spPr>
        <p:txBody>
          <a:bodyPr wrap="square" rtlCol="0">
            <a:spAutoFit/>
          </a:bodyPr>
          <a:lstStyle/>
          <a:p>
            <a:r>
              <a:rPr lang="es-AR" sz="1200" b="1" dirty="0">
                <a:solidFill>
                  <a:srgbClr val="95A9C1"/>
                </a:solidFill>
              </a:rPr>
              <a:t>A. ¿Qué es la temperatura del agua?</a:t>
            </a:r>
          </a:p>
          <a:p>
            <a:endParaRPr lang="es-AR" sz="1200" b="1" dirty="0">
              <a:solidFill>
                <a:srgbClr val="95A9C1"/>
              </a:solidFill>
            </a:endParaRPr>
          </a:p>
          <a:p>
            <a:r>
              <a:rPr lang="es-AR" sz="1200" b="1" dirty="0">
                <a:solidFill>
                  <a:srgbClr val="95A9C1"/>
                </a:solidFill>
              </a:rPr>
              <a:t>B. ¿Por qué recolectar datos de la temperatura del agua?</a:t>
            </a:r>
          </a:p>
          <a:p>
            <a:endParaRPr lang="es-AR" sz="1200" b="1" dirty="0">
              <a:solidFill>
                <a:srgbClr val="95A9C1"/>
              </a:solidFill>
            </a:endParaRPr>
          </a:p>
          <a:p>
            <a:r>
              <a:rPr lang="es-AR" sz="1200" b="1" dirty="0">
                <a:solidFill>
                  <a:srgbClr val="0B037B"/>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E2E70963-1958-454F-9C92-D1B289902E79}" type="slidenum">
              <a:rPr lang="en-US" smtClean="0"/>
              <a:t>8</a:t>
            </a:fld>
            <a:endParaRPr lang="en-US" dirty="0"/>
          </a:p>
        </p:txBody>
      </p:sp>
      <p:sp>
        <p:nvSpPr>
          <p:cNvPr id="2" name="Title 1"/>
          <p:cNvSpPr>
            <a:spLocks noGrp="1"/>
          </p:cNvSpPr>
          <p:nvPr>
            <p:ph type="title"/>
          </p:nvPr>
        </p:nvSpPr>
        <p:spPr>
          <a:xfrm>
            <a:off x="1130300" y="918748"/>
            <a:ext cx="7886700" cy="978729"/>
          </a:xfrm>
        </p:spPr>
        <p:txBody>
          <a:bodyPr>
            <a:spAutoFit/>
          </a:bodyPr>
          <a:lstStyle/>
          <a:p>
            <a:r>
              <a:rPr lang="es-AR" sz="3200" dirty="0" smtClean="0">
                <a:solidFill>
                  <a:schemeClr val="accent5">
                    <a:lumMod val="75000"/>
                  </a:schemeClr>
                </a:solidFill>
              </a:rPr>
              <a:t>El cambio climático está calentando los lagos de la Tierra</a:t>
            </a:r>
            <a:endParaRPr lang="es-AR" sz="3200" dirty="0">
              <a:solidFill>
                <a:schemeClr val="accent5">
                  <a:lumMod val="75000"/>
                </a:schemeClr>
              </a:solidFill>
            </a:endParaRPr>
          </a:p>
        </p:txBody>
      </p:sp>
      <p:sp>
        <p:nvSpPr>
          <p:cNvPr id="3" name="Content Placeholder 2"/>
          <p:cNvSpPr>
            <a:spLocks noGrp="1"/>
          </p:cNvSpPr>
          <p:nvPr>
            <p:ph sz="half" idx="1"/>
          </p:nvPr>
        </p:nvSpPr>
        <p:spPr>
          <a:xfrm>
            <a:off x="1206500" y="1825625"/>
            <a:ext cx="7664784" cy="1421928"/>
          </a:xfrm>
        </p:spPr>
        <p:txBody>
          <a:bodyPr>
            <a:spAutoFit/>
          </a:bodyPr>
          <a:lstStyle/>
          <a:p>
            <a:pPr marL="0" indent="0" algn="just">
              <a:buNone/>
            </a:pPr>
            <a:r>
              <a:rPr lang="es-AR" sz="1600" dirty="0" smtClean="0"/>
              <a:t>El cambio climático está calentando rápidamente los lagos de todo el mundo, amenazando los suministros de agua dulce y los ecosistemas. En esta imagen de la región fronteriza entre California y Nevada, adquirida por el instrumento MODIS de la nave espacial Terra de la NASA, se observan varios grandes lagos. La imagen del lago </a:t>
            </a:r>
            <a:r>
              <a:rPr lang="es-AR" sz="1600" dirty="0" err="1" smtClean="0"/>
              <a:t>Tahoe</a:t>
            </a:r>
            <a:r>
              <a:rPr lang="es-AR" sz="1600" dirty="0" smtClean="0"/>
              <a:t>, obtenida con el instrumento ASTER de Terra, muestra las variaciones de temperatura del lago, que van desde unos 15 grados C (rojo) hasta unos 12,5 grados C (azul). Crédito: NASA</a:t>
            </a:r>
            <a:endParaRPr lang="es-AR" sz="1600" dirty="0"/>
          </a:p>
        </p:txBody>
      </p:sp>
      <p:pic>
        <p:nvPicPr>
          <p:cNvPr id="8" name="Content Placeholder 8" descr="Remotely-sensed temperature variations in Lake Tahoe,CA, USA, from the ASTER instrument on Terra. The temperature of the lake varies, warm in some places and cold in other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35537" y="3256626"/>
            <a:ext cx="6076226" cy="3464850"/>
          </a:xfrm>
        </p:spPr>
      </p:pic>
    </p:spTree>
    <p:extLst>
      <p:ext uri="{BB962C8B-B14F-4D97-AF65-F5344CB8AC3E}">
        <p14:creationId xmlns:p14="http://schemas.microsoft.com/office/powerpoint/2010/main" val="100969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2247</TotalTime>
  <Words>7351</Words>
  <Application>Microsoft Office PowerPoint</Application>
  <PresentationFormat>Presentación en pantalla (4:3)</PresentationFormat>
  <Paragraphs>1126</Paragraphs>
  <Slides>47</Slides>
  <Notes>13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Arial</vt:lpstr>
      <vt:lpstr>Calibri</vt:lpstr>
      <vt:lpstr>Calibri Light</vt:lpstr>
      <vt:lpstr>Wingdings</vt:lpstr>
      <vt:lpstr>Office Theme</vt:lpstr>
      <vt:lpstr>Slide One</vt:lpstr>
      <vt:lpstr>Descripción General</vt:lpstr>
      <vt:lpstr>La Hidrósfera</vt:lpstr>
      <vt:lpstr>¿Qué es la temperatura del agua?</vt:lpstr>
      <vt:lpstr>El ciclo del agua</vt:lpstr>
      <vt:lpstr>¿Por qué recopilar datos sobre la temperatura del agua?</vt:lpstr>
      <vt:lpstr>¿Por qué recopilar datos sobre la temperatura del agua?-2 </vt:lpstr>
      <vt:lpstr>Cómo pueden ayudar sus mediciones</vt:lpstr>
      <vt:lpstr>El cambio climático está calentando los lagos de la Tierra</vt:lpstr>
      <vt:lpstr>Las observaciones en tierra validan los datos de los satélites</vt:lpstr>
      <vt:lpstr>¡Hagamos un rápido repaso antes de pasar a la recopilación de datos! Pregunta 1</vt:lpstr>
      <vt:lpstr>¡Hagamos un rápido repaso antes de pasar a la recopilación de datos! Respuesta de la pregunta 1</vt:lpstr>
      <vt:lpstr>¡Hagamos un rápido repaso antes de pasar a la recopilación de datos! Pregunta 2</vt:lpstr>
      <vt:lpstr>¡Hagamos un rápido repaso antes de pasar a la recopilación de datos! Respuesta de la pregunta 2</vt:lpstr>
      <vt:lpstr>¡Hagamos un rápido repaso antes de pasar a la recopilación de datos! Pregunta 3</vt:lpstr>
      <vt:lpstr>¡Hagamos un rápido repaso antes de pasar a la recopilación de datos! Respuesta de la pregunta 3</vt:lpstr>
      <vt:lpstr>Selección del sitio: Sitio de Estudio de la Hidrósfera</vt:lpstr>
      <vt:lpstr>Cómo recopilar datos de la Temperatura del Agua</vt:lpstr>
      <vt:lpstr>Cómo recopilar datos de la Temperatura del Agua: Descripción</vt:lpstr>
      <vt:lpstr>Fuentes del equipo que necesita para el Protocolo de la Temperatura del Agua</vt:lpstr>
      <vt:lpstr>¿Qué necesita para comenzar?</vt:lpstr>
      <vt:lpstr>Inicie su trabajo de campo y de laboratorio con medidas de seguridad</vt:lpstr>
      <vt:lpstr>Protocolo para la Temperatura del Agua  con el Termómetro lleno de Alcohol</vt:lpstr>
      <vt:lpstr>Calibración del termómetro – Pasos 1-4</vt:lpstr>
      <vt:lpstr>Calibración del termómetro – Pasos 5-9</vt:lpstr>
      <vt:lpstr>Recopilación  de datos en el campo con un termómetro lleno de alcohol - Pasos 1-5</vt:lpstr>
      <vt:lpstr>Recopilación  de datos en el campo con un termómetro lleno de alcohol - Pasos 6-10</vt:lpstr>
      <vt:lpstr>Protocolo de la Temperatura del Agua con la Sonda de Temperatura</vt:lpstr>
      <vt:lpstr>Calibración de la Sonda de Temperatura</vt:lpstr>
      <vt:lpstr>Cuidado de la Sonda de Temperatura</vt:lpstr>
      <vt:lpstr>Recopilación de datos en el campo con la Sonda de Temperatura Pasos: 1-7</vt:lpstr>
      <vt:lpstr>Recopilación de datos en el campo con Sondas de Temperatura Pasos: 8-11</vt:lpstr>
      <vt:lpstr>¡Hagamos un rápido repaso antes de pasar a la Información y Visualización de datos de GLOBE! Pregunta 4</vt:lpstr>
      <vt:lpstr>¡Hagamos un rápido repaso antes de pasar a la información y visualización de datos de GLOBE! Respuesta de la pregunta 4</vt:lpstr>
      <vt:lpstr>¡Hagamos un rápido repaso antes de pasar a la información y visualización de datos  de GLOBE! Pregunta 5</vt:lpstr>
      <vt:lpstr>¡Hagamos un rápido repaso antes de pasar a la información y visualización de datos de GLOBE! Respuesta de la pregunta 5</vt:lpstr>
      <vt:lpstr>Cómo enviar sus datos a la Base de Datos de  GLOBE</vt:lpstr>
      <vt:lpstr>Ingreso de sus datos a través del Ingreso de Datos en Vivo o la Aplicación de Datos Móviles- Paso 1</vt:lpstr>
      <vt:lpstr>Ingreso de sus datos a través del Ingreso de Datos en Vivo o la Aplicación de Datos Móviles- Paso 2</vt:lpstr>
      <vt:lpstr>Visualice y recupere datos de la Temperatura del Agua - Paso 1</vt:lpstr>
      <vt:lpstr>Visualice y recupere datos de la Temperatura del Agua - Paso 2</vt:lpstr>
      <vt:lpstr>Visualice y recupere datos de la Temperatura del Agua - Paso 3</vt:lpstr>
      <vt:lpstr>Preguntas de repaso que lo ayudarán a prepararse para realizar el Protocolo de la Temperatura del Agua</vt:lpstr>
      <vt:lpstr>¿Listo para tomar la prueba ?</vt:lpstr>
      <vt:lpstr>PF: Preguntas Frecuentes</vt:lpstr>
      <vt:lpstr>Por favor envíenos sus comentarios sobre este módulo. ¡Este es un proyecto comunitario y agradecemos sus comentarios, sugerencias y ediciones! Comente aquí: eTraining Feedback ¿Preguntas acerca del contenido de este módulo? Contacte a GLOBE: help@globe.gov</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Donna Candia</cp:lastModifiedBy>
  <cp:revision>270</cp:revision>
  <dcterms:created xsi:type="dcterms:W3CDTF">2016-04-04T05:56:15Z</dcterms:created>
  <dcterms:modified xsi:type="dcterms:W3CDTF">2021-09-02T17:38:11Z</dcterms:modified>
</cp:coreProperties>
</file>