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 id="2147483656" r:id="rId6"/>
    <p:sldMasterId id="2147483667"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45" roundtripDataSignature="AMtx7mgAJqcUZmEUrYBDiHrYzV2cZY4DR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BC4F660-09FF-47EF-8DF9-78A9E8AE6296}">
  <a:tblStyle styleId="{3BC4F660-09FF-47EF-8DF9-78A9E8AE629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20" Type="http://schemas.openxmlformats.org/officeDocument/2006/relationships/slide" Target="slides/slide12.xml"/><Relationship Id="rId42" Type="http://schemas.openxmlformats.org/officeDocument/2006/relationships/slide" Target="slides/slide34.xml"/><Relationship Id="rId41" Type="http://schemas.openxmlformats.org/officeDocument/2006/relationships/slide" Target="slides/slide33.xml"/><Relationship Id="rId22" Type="http://schemas.openxmlformats.org/officeDocument/2006/relationships/slide" Target="slides/slide14.xml"/><Relationship Id="rId44" Type="http://schemas.openxmlformats.org/officeDocument/2006/relationships/slide" Target="slides/slide36.xml"/><Relationship Id="rId21" Type="http://schemas.openxmlformats.org/officeDocument/2006/relationships/slide" Target="slides/slide13.xml"/><Relationship Id="rId43" Type="http://schemas.openxmlformats.org/officeDocument/2006/relationships/slide" Target="slides/slide35.xml"/><Relationship Id="rId24" Type="http://schemas.openxmlformats.org/officeDocument/2006/relationships/slide" Target="slides/slide16.xml"/><Relationship Id="rId23" Type="http://schemas.openxmlformats.org/officeDocument/2006/relationships/slide" Target="slides/slide15.xml"/><Relationship Id="rId45" Type="http://customschemas.google.com/relationships/presentationmetadata" Target="meta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1.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11" Type="http://schemas.openxmlformats.org/officeDocument/2006/relationships/slide" Target="slides/slide3.xml"/><Relationship Id="rId33" Type="http://schemas.openxmlformats.org/officeDocument/2006/relationships/slide" Target="slides/slide25.xml"/><Relationship Id="rId10" Type="http://schemas.openxmlformats.org/officeDocument/2006/relationships/slide" Target="slides/slide2.xml"/><Relationship Id="rId32" Type="http://schemas.openxmlformats.org/officeDocument/2006/relationships/slide" Target="slides/slide24.xml"/><Relationship Id="rId13" Type="http://schemas.openxmlformats.org/officeDocument/2006/relationships/slide" Target="slides/slide5.xml"/><Relationship Id="rId35" Type="http://schemas.openxmlformats.org/officeDocument/2006/relationships/slide" Target="slides/slide27.xml"/><Relationship Id="rId12" Type="http://schemas.openxmlformats.org/officeDocument/2006/relationships/slide" Target="slides/slide4.xml"/><Relationship Id="rId34" Type="http://schemas.openxmlformats.org/officeDocument/2006/relationships/slide" Target="slides/slide26.xml"/><Relationship Id="rId15" Type="http://schemas.openxmlformats.org/officeDocument/2006/relationships/slide" Target="slides/slide7.xml"/><Relationship Id="rId37" Type="http://schemas.openxmlformats.org/officeDocument/2006/relationships/slide" Target="slides/slide29.xml"/><Relationship Id="rId14" Type="http://schemas.openxmlformats.org/officeDocument/2006/relationships/slide" Target="slides/slide6.xml"/><Relationship Id="rId36" Type="http://schemas.openxmlformats.org/officeDocument/2006/relationships/slide" Target="slides/slide28.xml"/><Relationship Id="rId17" Type="http://schemas.openxmlformats.org/officeDocument/2006/relationships/slide" Target="slides/slide9.xml"/><Relationship Id="rId39" Type="http://schemas.openxmlformats.org/officeDocument/2006/relationships/slide" Target="slides/slide31.xml"/><Relationship Id="rId16" Type="http://schemas.openxmlformats.org/officeDocument/2006/relationships/slide" Target="slides/slide8.xml"/><Relationship Id="rId38" Type="http://schemas.openxmlformats.org/officeDocument/2006/relationships/slide" Target="slides/slide30.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0" name="Google Shape;13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4f31e1aa19_1_1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2" name="Google Shape;272;g34f31e1aa19_1_1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4f31e1aa19_1_2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6" name="Google Shape;306;g34f31e1aa19_1_2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34f31e1aa19_1_2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4" name="Google Shape;314;g34f31e1aa19_1_2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4f31e1aa19_1_2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4" name="Google Shape;344;g34f31e1aa19_1_2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4f31e1aa19_1_2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5" name="Google Shape;375;g34f31e1aa19_1_2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4f31e1aa19_1_2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1" name="Google Shape;401;g34f31e1aa19_1_2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4f31e1aa19_1_3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1" name="Google Shape;421;g34f31e1aa19_1_3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4f31e1aa19_1_3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9" name="Google Shape;429;g34f31e1aa19_1_3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4f68edcf2b_4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6" name="Google Shape;436;g34f68edcf2b_4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34f3f0859f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5" name="Google Shape;445;g34f3f0859f4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34f68edcf2b_4_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4" name="Google Shape;454;g34f68edcf2b_4_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34f68edcf2b_4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To establish a standardized, community-based protocol for assessing mangrove ecosystem health through scientifically validated bioindicators, enabling local stakeholders to monitor key ecological parameters linked to mangrove resilience, including vegetation structure, faunal diversity, and abiotic conditions; detect early signs of degradation such as reduced seedling density, shifts in crab abundance, or bird diversity loss; empower communities with actionable data to guide conservation efforts and adaptive management practices; and foster long-term stewardship by integrating local ecological knowledge with systematic monitoring frameworks. This protocol aims to bridge scientific rigor and community accessibility, ensuring data reliability while promoting participatory conservation of mangrove ecosystems.</a:t>
            </a:r>
            <a:endParaRPr/>
          </a:p>
        </p:txBody>
      </p:sp>
      <p:sp>
        <p:nvSpPr>
          <p:cNvPr id="463" name="Google Shape;463;g34f68edcf2b_4_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34f68edcf2b_4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3" name="Google Shape;473;g34f68edcf2b_4_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4f68edcf2b_4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1" name="Google Shape;481;g34f68edcf2b_4_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34f68edcf2b_4_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During the vegetation survey, mangrove tree species are taxonomically identified and enumerated, with seedling density quantified to assess regenerative capacity. The presence and abundance of seedlings serve as a critical bioindicator of ecosystem resilience and successful recruitment dynamics within the mangrove community.</a:t>
            </a:r>
            <a:endParaRPr/>
          </a:p>
        </p:txBody>
      </p:sp>
      <p:sp>
        <p:nvSpPr>
          <p:cNvPr id="499" name="Google Shape;499;g34f68edcf2b_4_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34f68edcf2b_4_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During the vegetation survey, mangrove tree species are taxonomically identified and enumerated, with seedling density quantified to assess regenerative capacity. The presence and abundance of seedlings serve as a critical bioindicator of ecosystem resilience and successful recruitment dynamics within the mangrove community.</a:t>
            </a:r>
            <a:endParaRPr/>
          </a:p>
        </p:txBody>
      </p:sp>
      <p:sp>
        <p:nvSpPr>
          <p:cNvPr id="506" name="Google Shape;506;g34f68edcf2b_4_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34f68edcf2b_4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Stratified random sampling.</a:t>
            </a:r>
            <a:endParaRPr/>
          </a:p>
          <a:p>
            <a:pPr indent="0" lvl="0" marL="0" rtl="0" algn="l">
              <a:lnSpc>
                <a:spcPct val="100000"/>
              </a:lnSpc>
              <a:spcBef>
                <a:spcPts val="0"/>
              </a:spcBef>
              <a:spcAft>
                <a:spcPts val="0"/>
              </a:spcAft>
              <a:buSzPts val="1100"/>
              <a:buNone/>
            </a:pPr>
            <a:r>
              <a:rPr lang="en-US"/>
              <a:t>Define Strata by Inundation Frequency</a:t>
            </a:r>
            <a:endParaRPr/>
          </a:p>
          <a:p>
            <a:pPr indent="0" lvl="0" marL="0" rtl="0" algn="l">
              <a:lnSpc>
                <a:spcPct val="100000"/>
              </a:lnSpc>
              <a:spcBef>
                <a:spcPts val="0"/>
              </a:spcBef>
              <a:spcAft>
                <a:spcPts val="0"/>
              </a:spcAft>
              <a:buSzPts val="1100"/>
              <a:buNone/>
            </a:pPr>
            <a:r>
              <a:rPr lang="en-US"/>
              <a:t>Confirm zones by observing watermarks, sediment types, or vegetation (e.g., Avicennia in high-frequency zones).</a:t>
            </a:r>
            <a:endParaRPr/>
          </a:p>
          <a:p>
            <a:pPr indent="0" lvl="0" marL="0" rtl="0" algn="l">
              <a:lnSpc>
                <a:spcPct val="100000"/>
              </a:lnSpc>
              <a:spcBef>
                <a:spcPts val="0"/>
              </a:spcBef>
              <a:spcAft>
                <a:spcPts val="0"/>
              </a:spcAft>
              <a:buSzPts val="1100"/>
              <a:buNone/>
            </a:pPr>
            <a:r>
              <a:rPr lang="en-US"/>
              <a:t>Sample size: Aim for 3–5 plots of 50x50cm subplots within the 10x10m vegetation plot.</a:t>
            </a:r>
            <a:endParaRPr/>
          </a:p>
        </p:txBody>
      </p:sp>
      <p:sp>
        <p:nvSpPr>
          <p:cNvPr id="513" name="Google Shape;513;g34f68edcf2b_4_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34f68edcf2b_4_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Stratified random sampling.</a:t>
            </a:r>
            <a:endParaRPr/>
          </a:p>
          <a:p>
            <a:pPr indent="0" lvl="0" marL="0" rtl="0" algn="l">
              <a:lnSpc>
                <a:spcPct val="100000"/>
              </a:lnSpc>
              <a:spcBef>
                <a:spcPts val="0"/>
              </a:spcBef>
              <a:spcAft>
                <a:spcPts val="0"/>
              </a:spcAft>
              <a:buSzPts val="1100"/>
              <a:buNone/>
            </a:pPr>
            <a:r>
              <a:rPr lang="en-US"/>
              <a:t>Define Strata by Inundation Frequency</a:t>
            </a:r>
            <a:endParaRPr/>
          </a:p>
          <a:p>
            <a:pPr indent="0" lvl="0" marL="0" rtl="0" algn="l">
              <a:lnSpc>
                <a:spcPct val="100000"/>
              </a:lnSpc>
              <a:spcBef>
                <a:spcPts val="0"/>
              </a:spcBef>
              <a:spcAft>
                <a:spcPts val="0"/>
              </a:spcAft>
              <a:buSzPts val="1100"/>
              <a:buNone/>
            </a:pPr>
            <a:r>
              <a:rPr lang="en-US"/>
              <a:t>Confirm zones by observing watermarks, sediment types, or vegetation (e.g., Avicennia in high-frequency zones).</a:t>
            </a:r>
            <a:endParaRPr/>
          </a:p>
          <a:p>
            <a:pPr indent="0" lvl="0" marL="0" rtl="0" algn="l">
              <a:lnSpc>
                <a:spcPct val="100000"/>
              </a:lnSpc>
              <a:spcBef>
                <a:spcPts val="0"/>
              </a:spcBef>
              <a:spcAft>
                <a:spcPts val="0"/>
              </a:spcAft>
              <a:buSzPts val="1100"/>
              <a:buNone/>
            </a:pPr>
            <a:r>
              <a:rPr lang="en-US"/>
              <a:t>Sample size: Aim for 3–5 plots of 50x50cm subplots within the 10x10m vegetation plot.</a:t>
            </a:r>
            <a:endParaRPr/>
          </a:p>
        </p:txBody>
      </p:sp>
      <p:sp>
        <p:nvSpPr>
          <p:cNvPr id="521" name="Google Shape;521;g34f68edcf2b_4_1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34f68edcf2b_4_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9" name="Google Shape;529;g34f68edcf2b_4_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34fad2d58f3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34fad2d58f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4f3ff3ea37_4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34f3ff3ea37_4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34fad2d58f3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34fad2d58f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34fad2d58f3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34fad2d58f3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34fafc16e4a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34fafc16e4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34fafc16e4a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34fafc16e4a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e3fb5a3aa9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3" name="Google Shape;593;g2e3fb5a3aa9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2e3fb5a3aa9_0_3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5" name="Google Shape;605;g2e3fb5a3aa9_0_3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2e3fb5a3aa9_0_3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8" name="Google Shape;618;g2e3fb5a3aa9_0_3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4f3ff3ea37_4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34f3ff3ea37_4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e3fb5a3aa9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1" name="Google Shape;171;g2e3fb5a3aa9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4d92e536ef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4d92e536e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4f31e1aa19_1_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6" name="Google Shape;186;g34f31e1aa19_1_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4f31e1aa19_1_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5" name="Google Shape;215;g34f31e1aa19_1_1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4f31e1aa19_1_1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2" name="Google Shape;242;g34f31e1aa19_1_1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
        <p:nvSpPr>
          <p:cNvPr id="10" name="Google Shape;10;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1" name="Google Shape;11;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2" name="Google Shape;12;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8" name="Shape 48"/>
        <p:cNvGrpSpPr/>
        <p:nvPr/>
      </p:nvGrpSpPr>
      <p:grpSpPr>
        <a:xfrm>
          <a:off x="0" y="0"/>
          <a:ext cx="0" cy="0"/>
          <a:chOff x="0" y="0"/>
          <a:chExt cx="0" cy="0"/>
        </a:xfrm>
      </p:grpSpPr>
      <p:sp>
        <p:nvSpPr>
          <p:cNvPr id="49" name="Google Shape;49;g34f31e1aa19_1_1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g34f31e1aa19_1_1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51" name="Google Shape;51;g34f31e1aa19_1_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g34f31e1aa19_1_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g34f31e1aa19_1_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4" name="Shape 54"/>
        <p:cNvGrpSpPr/>
        <p:nvPr/>
      </p:nvGrpSpPr>
      <p:grpSpPr>
        <a:xfrm>
          <a:off x="0" y="0"/>
          <a:ext cx="0" cy="0"/>
          <a:chOff x="0" y="0"/>
          <a:chExt cx="0" cy="0"/>
        </a:xfrm>
      </p:grpSpPr>
      <p:sp>
        <p:nvSpPr>
          <p:cNvPr id="55" name="Google Shape;55;g34f31e1aa19_1_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g34f31e1aa19_1_2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57" name="Google Shape;57;g34f31e1aa19_1_2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58" name="Google Shape;58;g34f31e1aa19_1_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g34f31e1aa19_1_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g34f31e1aa19_1_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1" name="Shape 61"/>
        <p:cNvGrpSpPr/>
        <p:nvPr/>
      </p:nvGrpSpPr>
      <p:grpSpPr>
        <a:xfrm>
          <a:off x="0" y="0"/>
          <a:ext cx="0" cy="0"/>
          <a:chOff x="0" y="0"/>
          <a:chExt cx="0" cy="0"/>
        </a:xfrm>
      </p:grpSpPr>
      <p:sp>
        <p:nvSpPr>
          <p:cNvPr id="62" name="Google Shape;62;g34f31e1aa19_1_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g34f31e1aa19_1_2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64" name="Google Shape;64;g34f31e1aa19_1_2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65" name="Google Shape;65;g34f31e1aa19_1_29"/>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66" name="Google Shape;66;g34f31e1aa19_1_29"/>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67" name="Google Shape;67;g34f31e1aa19_1_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g34f31e1aa19_1_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g34f31e1aa19_1_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g34f31e1aa19_1_3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g34f31e1aa19_1_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g34f31e1aa19_1_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g34f31e1aa19_1_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5" name="Shape 75"/>
        <p:cNvGrpSpPr/>
        <p:nvPr/>
      </p:nvGrpSpPr>
      <p:grpSpPr>
        <a:xfrm>
          <a:off x="0" y="0"/>
          <a:ext cx="0" cy="0"/>
          <a:chOff x="0" y="0"/>
          <a:chExt cx="0" cy="0"/>
        </a:xfrm>
      </p:grpSpPr>
      <p:sp>
        <p:nvSpPr>
          <p:cNvPr id="76" name="Google Shape;76;g34f31e1aa19_1_43"/>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g34f31e1aa19_1_43"/>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78" name="Google Shape;78;g34f31e1aa19_1_43"/>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79" name="Google Shape;79;g34f31e1aa19_1_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g34f31e1aa19_1_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g34f31e1aa19_1_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2" name="Shape 82"/>
        <p:cNvGrpSpPr/>
        <p:nvPr/>
      </p:nvGrpSpPr>
      <p:grpSpPr>
        <a:xfrm>
          <a:off x="0" y="0"/>
          <a:ext cx="0" cy="0"/>
          <a:chOff x="0" y="0"/>
          <a:chExt cx="0" cy="0"/>
        </a:xfrm>
      </p:grpSpPr>
      <p:sp>
        <p:nvSpPr>
          <p:cNvPr id="83" name="Google Shape;83;g34f31e1aa19_1_5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g34f31e1aa19_1_50"/>
          <p:cNvSpPr/>
          <p:nvPr>
            <p:ph idx="2" type="pic"/>
          </p:nvPr>
        </p:nvSpPr>
        <p:spPr>
          <a:xfrm>
            <a:off x="1792288" y="612775"/>
            <a:ext cx="5486400" cy="4114800"/>
          </a:xfrm>
          <a:prstGeom prst="rect">
            <a:avLst/>
          </a:prstGeom>
          <a:noFill/>
          <a:ln>
            <a:noFill/>
          </a:ln>
        </p:spPr>
      </p:sp>
      <p:sp>
        <p:nvSpPr>
          <p:cNvPr id="85" name="Google Shape;85;g34f31e1aa19_1_5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86" name="Google Shape;86;g34f31e1aa19_1_5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g34f31e1aa19_1_5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g34f31e1aa19_1_5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9" name="Shape 89"/>
        <p:cNvGrpSpPr/>
        <p:nvPr/>
      </p:nvGrpSpPr>
      <p:grpSpPr>
        <a:xfrm>
          <a:off x="0" y="0"/>
          <a:ext cx="0" cy="0"/>
          <a:chOff x="0" y="0"/>
          <a:chExt cx="0" cy="0"/>
        </a:xfrm>
      </p:grpSpPr>
      <p:sp>
        <p:nvSpPr>
          <p:cNvPr id="90" name="Google Shape;90;g34f31e1aa19_1_5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g34f31e1aa19_1_57"/>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92" name="Google Shape;92;g34f31e1aa19_1_5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g34f31e1aa19_1_5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g34f31e1aa19_1_5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5" name="Shape 95"/>
        <p:cNvGrpSpPr/>
        <p:nvPr/>
      </p:nvGrpSpPr>
      <p:grpSpPr>
        <a:xfrm>
          <a:off x="0" y="0"/>
          <a:ext cx="0" cy="0"/>
          <a:chOff x="0" y="0"/>
          <a:chExt cx="0" cy="0"/>
        </a:xfrm>
      </p:grpSpPr>
      <p:sp>
        <p:nvSpPr>
          <p:cNvPr id="96" name="Google Shape;96;g34f31e1aa19_1_6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g34f31e1aa19_1_6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98" name="Google Shape;98;g34f31e1aa19_1_6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g34f31e1aa19_1_6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g34f31e1aa19_1_6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5" name="Shape 105"/>
        <p:cNvGrpSpPr/>
        <p:nvPr/>
      </p:nvGrpSpPr>
      <p:grpSpPr>
        <a:xfrm>
          <a:off x="0" y="0"/>
          <a:ext cx="0" cy="0"/>
          <a:chOff x="0" y="0"/>
          <a:chExt cx="0" cy="0"/>
        </a:xfrm>
      </p:grpSpPr>
      <p:sp>
        <p:nvSpPr>
          <p:cNvPr id="106" name="Google Shape;106;g34f68edcf2b_4_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7" name="Google Shape;107;g34f68edcf2b_4_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8" name="Google Shape;108;g34f68edcf2b_4_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Objeto" type="obj">
  <p:cSld name="OBJECT">
    <p:spTree>
      <p:nvGrpSpPr>
        <p:cNvPr id="109" name="Shape 109"/>
        <p:cNvGrpSpPr/>
        <p:nvPr/>
      </p:nvGrpSpPr>
      <p:grpSpPr>
        <a:xfrm>
          <a:off x="0" y="0"/>
          <a:ext cx="0" cy="0"/>
          <a:chOff x="0" y="0"/>
          <a:chExt cx="0" cy="0"/>
        </a:xfrm>
      </p:grpSpPr>
      <p:sp>
        <p:nvSpPr>
          <p:cNvPr id="110" name="Google Shape;110;g34f68edcf2b_4_8"/>
          <p:cNvSpPr txBox="1"/>
          <p:nvPr>
            <p:ph type="title"/>
          </p:nvPr>
        </p:nvSpPr>
        <p:spPr>
          <a:xfrm>
            <a:off x="1386509" y="2131944"/>
            <a:ext cx="15644192" cy="404088"/>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6600"/>
              <a:buFont typeface="Calibri"/>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g34f68edcf2b_4_8"/>
          <p:cNvSpPr txBox="1"/>
          <p:nvPr>
            <p:ph idx="1" type="body"/>
          </p:nvPr>
        </p:nvSpPr>
        <p:spPr>
          <a:xfrm>
            <a:off x="1386509" y="3414092"/>
            <a:ext cx="15644192" cy="5329547"/>
          </a:xfrm>
          <a:prstGeom prst="rect">
            <a:avLst/>
          </a:prstGeom>
          <a:noFill/>
          <a:ln>
            <a:noFill/>
          </a:ln>
        </p:spPr>
        <p:txBody>
          <a:bodyPr anchorCtr="0" anchor="t" bIns="45700" lIns="91425" spcFirstLastPara="1" rIns="91425" wrap="square" tIns="45700">
            <a:normAutofit/>
          </a:bodyPr>
          <a:lstStyle>
            <a:lvl1pPr indent="-495300" lvl="0" marL="457200" algn="l">
              <a:lnSpc>
                <a:spcPct val="90000"/>
              </a:lnSpc>
              <a:spcBef>
                <a:spcPts val="1500"/>
              </a:spcBef>
              <a:spcAft>
                <a:spcPts val="0"/>
              </a:spcAft>
              <a:buClr>
                <a:schemeClr val="dk1"/>
              </a:buClr>
              <a:buSzPts val="4200"/>
              <a:buChar char="•"/>
              <a:defRPr>
                <a:latin typeface="Calibri"/>
                <a:ea typeface="Calibri"/>
                <a:cs typeface="Calibri"/>
                <a:sym typeface="Calibri"/>
              </a:defRPr>
            </a:lvl1pPr>
            <a:lvl2pPr indent="-457200" lvl="1" marL="914400" algn="l">
              <a:lnSpc>
                <a:spcPct val="90000"/>
              </a:lnSpc>
              <a:spcBef>
                <a:spcPts val="750"/>
              </a:spcBef>
              <a:spcAft>
                <a:spcPts val="0"/>
              </a:spcAft>
              <a:buClr>
                <a:schemeClr val="dk1"/>
              </a:buClr>
              <a:buSzPts val="3600"/>
              <a:buChar char="•"/>
              <a:defRPr>
                <a:latin typeface="Calibri"/>
                <a:ea typeface="Calibri"/>
                <a:cs typeface="Calibri"/>
                <a:sym typeface="Calibri"/>
              </a:defRPr>
            </a:lvl2pPr>
            <a:lvl3pPr indent="-419100" lvl="2" marL="1371600" algn="l">
              <a:lnSpc>
                <a:spcPct val="90000"/>
              </a:lnSpc>
              <a:spcBef>
                <a:spcPts val="750"/>
              </a:spcBef>
              <a:spcAft>
                <a:spcPts val="0"/>
              </a:spcAft>
              <a:buClr>
                <a:schemeClr val="dk1"/>
              </a:buClr>
              <a:buSzPts val="3000"/>
              <a:buChar char="•"/>
              <a:defRPr>
                <a:latin typeface="Calibri"/>
                <a:ea typeface="Calibri"/>
                <a:cs typeface="Calibri"/>
                <a:sym typeface="Calibri"/>
              </a:defRPr>
            </a:lvl3pPr>
            <a:lvl4pPr indent="-400050" lvl="3" marL="1828800" algn="l">
              <a:lnSpc>
                <a:spcPct val="90000"/>
              </a:lnSpc>
              <a:spcBef>
                <a:spcPts val="750"/>
              </a:spcBef>
              <a:spcAft>
                <a:spcPts val="0"/>
              </a:spcAft>
              <a:buClr>
                <a:schemeClr val="dk1"/>
              </a:buClr>
              <a:buSzPts val="2700"/>
              <a:buChar char="•"/>
              <a:defRPr>
                <a:latin typeface="Calibri"/>
                <a:ea typeface="Calibri"/>
                <a:cs typeface="Calibri"/>
                <a:sym typeface="Calibri"/>
              </a:defRPr>
            </a:lvl4pPr>
            <a:lvl5pPr indent="-400050" lvl="4" marL="2286000" algn="l">
              <a:lnSpc>
                <a:spcPct val="90000"/>
              </a:lnSpc>
              <a:spcBef>
                <a:spcPts val="750"/>
              </a:spcBef>
              <a:spcAft>
                <a:spcPts val="0"/>
              </a:spcAft>
              <a:buClr>
                <a:schemeClr val="dk1"/>
              </a:buClr>
              <a:buSzPts val="2700"/>
              <a:buChar char="•"/>
              <a:defRPr>
                <a:latin typeface="Calibri"/>
                <a:ea typeface="Calibri"/>
                <a:cs typeface="Calibri"/>
                <a:sym typeface="Calibri"/>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Objeto" type="obj">
  <p:cSld name="OBJECT">
    <p:spTree>
      <p:nvGrpSpPr>
        <p:cNvPr id="13" name="Shape 13"/>
        <p:cNvGrpSpPr/>
        <p:nvPr/>
      </p:nvGrpSpPr>
      <p:grpSpPr>
        <a:xfrm>
          <a:off x="0" y="0"/>
          <a:ext cx="0" cy="0"/>
          <a:chOff x="0" y="0"/>
          <a:chExt cx="0" cy="0"/>
        </a:xfrm>
      </p:grpSpPr>
      <p:sp>
        <p:nvSpPr>
          <p:cNvPr id="14" name="Google Shape;14;p19"/>
          <p:cNvSpPr txBox="1"/>
          <p:nvPr>
            <p:ph type="title"/>
          </p:nvPr>
        </p:nvSpPr>
        <p:spPr>
          <a:xfrm>
            <a:off x="1386509" y="2131944"/>
            <a:ext cx="15644192" cy="404088"/>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66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19"/>
          <p:cNvSpPr txBox="1"/>
          <p:nvPr>
            <p:ph idx="1" type="body"/>
          </p:nvPr>
        </p:nvSpPr>
        <p:spPr>
          <a:xfrm>
            <a:off x="1386509" y="3414092"/>
            <a:ext cx="15644192" cy="5329547"/>
          </a:xfrm>
          <a:prstGeom prst="rect">
            <a:avLst/>
          </a:prstGeom>
          <a:noFill/>
          <a:ln>
            <a:noFill/>
          </a:ln>
        </p:spPr>
        <p:txBody>
          <a:bodyPr anchorCtr="0" anchor="t" bIns="45700" lIns="91425" spcFirstLastPara="1" rIns="91425" wrap="square" tIns="45700">
            <a:normAutofit/>
          </a:bodyPr>
          <a:lstStyle>
            <a:lvl1pPr indent="-495300" lvl="0" marL="457200" algn="l">
              <a:lnSpc>
                <a:spcPct val="90000"/>
              </a:lnSpc>
              <a:spcBef>
                <a:spcPts val="1500"/>
              </a:spcBef>
              <a:spcAft>
                <a:spcPts val="0"/>
              </a:spcAft>
              <a:buClr>
                <a:schemeClr val="dk1"/>
              </a:buClr>
              <a:buSzPts val="4200"/>
              <a:buChar char="•"/>
              <a:defRPr>
                <a:latin typeface="Calibri"/>
                <a:ea typeface="Calibri"/>
                <a:cs typeface="Calibri"/>
                <a:sym typeface="Calibri"/>
              </a:defRPr>
            </a:lvl1pPr>
            <a:lvl2pPr indent="-457200" lvl="1" marL="914400" algn="l">
              <a:lnSpc>
                <a:spcPct val="90000"/>
              </a:lnSpc>
              <a:spcBef>
                <a:spcPts val="750"/>
              </a:spcBef>
              <a:spcAft>
                <a:spcPts val="0"/>
              </a:spcAft>
              <a:buClr>
                <a:schemeClr val="dk1"/>
              </a:buClr>
              <a:buSzPts val="3600"/>
              <a:buChar char="•"/>
              <a:defRPr>
                <a:latin typeface="Calibri"/>
                <a:ea typeface="Calibri"/>
                <a:cs typeface="Calibri"/>
                <a:sym typeface="Calibri"/>
              </a:defRPr>
            </a:lvl2pPr>
            <a:lvl3pPr indent="-419100" lvl="2" marL="1371600" algn="l">
              <a:lnSpc>
                <a:spcPct val="90000"/>
              </a:lnSpc>
              <a:spcBef>
                <a:spcPts val="750"/>
              </a:spcBef>
              <a:spcAft>
                <a:spcPts val="0"/>
              </a:spcAft>
              <a:buClr>
                <a:schemeClr val="dk1"/>
              </a:buClr>
              <a:buSzPts val="3000"/>
              <a:buChar char="•"/>
              <a:defRPr>
                <a:latin typeface="Calibri"/>
                <a:ea typeface="Calibri"/>
                <a:cs typeface="Calibri"/>
                <a:sym typeface="Calibri"/>
              </a:defRPr>
            </a:lvl3pPr>
            <a:lvl4pPr indent="-400050" lvl="3" marL="1828800" algn="l">
              <a:lnSpc>
                <a:spcPct val="90000"/>
              </a:lnSpc>
              <a:spcBef>
                <a:spcPts val="750"/>
              </a:spcBef>
              <a:spcAft>
                <a:spcPts val="0"/>
              </a:spcAft>
              <a:buClr>
                <a:schemeClr val="dk1"/>
              </a:buClr>
              <a:buSzPts val="2700"/>
              <a:buChar char="•"/>
              <a:defRPr>
                <a:latin typeface="Calibri"/>
                <a:ea typeface="Calibri"/>
                <a:cs typeface="Calibri"/>
                <a:sym typeface="Calibri"/>
              </a:defRPr>
            </a:lvl4pPr>
            <a:lvl5pPr indent="-400050" lvl="4" marL="2286000" algn="l">
              <a:lnSpc>
                <a:spcPct val="90000"/>
              </a:lnSpc>
              <a:spcBef>
                <a:spcPts val="750"/>
              </a:spcBef>
              <a:spcAft>
                <a:spcPts val="0"/>
              </a:spcAft>
              <a:buClr>
                <a:schemeClr val="dk1"/>
              </a:buClr>
              <a:buSzPts val="2700"/>
              <a:buChar char="•"/>
              <a:defRPr>
                <a:latin typeface="Calibri"/>
                <a:ea typeface="Calibri"/>
                <a:cs typeface="Calibri"/>
                <a:sym typeface="Calibri"/>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o de Título" type="title">
  <p:cSld name="TITLE">
    <p:spTree>
      <p:nvGrpSpPr>
        <p:cNvPr id="112" name="Shape 112"/>
        <p:cNvGrpSpPr/>
        <p:nvPr/>
      </p:nvGrpSpPr>
      <p:grpSpPr>
        <a:xfrm>
          <a:off x="0" y="0"/>
          <a:ext cx="0" cy="0"/>
          <a:chOff x="0" y="0"/>
          <a:chExt cx="0" cy="0"/>
        </a:xfrm>
      </p:grpSpPr>
      <p:sp>
        <p:nvSpPr>
          <p:cNvPr id="113" name="Google Shape;113;g34f68edcf2b_4_11"/>
          <p:cNvSpPr txBox="1"/>
          <p:nvPr>
            <p:ph type="ctrTitle"/>
          </p:nvPr>
        </p:nvSpPr>
        <p:spPr>
          <a:xfrm>
            <a:off x="2286000" y="1683545"/>
            <a:ext cx="13716000" cy="35814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9000"/>
              <a:buFont typeface="Calibri"/>
              <a:buNone/>
              <a:defRPr sz="9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g34f68edcf2b_4_11"/>
          <p:cNvSpPr txBox="1"/>
          <p:nvPr>
            <p:ph idx="1" type="subTitle"/>
          </p:nvPr>
        </p:nvSpPr>
        <p:spPr>
          <a:xfrm>
            <a:off x="2286000" y="5403057"/>
            <a:ext cx="13716000" cy="2483643"/>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500"/>
              </a:spcBef>
              <a:spcAft>
                <a:spcPts val="0"/>
              </a:spcAft>
              <a:buClr>
                <a:schemeClr val="dk1"/>
              </a:buClr>
              <a:buSzPts val="3600"/>
              <a:buNone/>
              <a:defRPr sz="3600">
                <a:latin typeface="Calibri"/>
                <a:ea typeface="Calibri"/>
                <a:cs typeface="Calibri"/>
                <a:sym typeface="Calibri"/>
              </a:defRPr>
            </a:lvl1pPr>
            <a:lvl2pPr lvl="1" algn="ctr">
              <a:lnSpc>
                <a:spcPct val="90000"/>
              </a:lnSpc>
              <a:spcBef>
                <a:spcPts val="750"/>
              </a:spcBef>
              <a:spcAft>
                <a:spcPts val="0"/>
              </a:spcAft>
              <a:buClr>
                <a:schemeClr val="dk1"/>
              </a:buClr>
              <a:buSzPts val="3000"/>
              <a:buNone/>
              <a:defRPr sz="3000"/>
            </a:lvl2pPr>
            <a:lvl3pPr lvl="2" algn="ctr">
              <a:lnSpc>
                <a:spcPct val="90000"/>
              </a:lnSpc>
              <a:spcBef>
                <a:spcPts val="750"/>
              </a:spcBef>
              <a:spcAft>
                <a:spcPts val="0"/>
              </a:spcAft>
              <a:buClr>
                <a:schemeClr val="dk1"/>
              </a:buClr>
              <a:buSzPts val="2700"/>
              <a:buNone/>
              <a:defRPr sz="2700"/>
            </a:lvl3pPr>
            <a:lvl4pPr lvl="3" algn="ctr">
              <a:lnSpc>
                <a:spcPct val="90000"/>
              </a:lnSpc>
              <a:spcBef>
                <a:spcPts val="750"/>
              </a:spcBef>
              <a:spcAft>
                <a:spcPts val="0"/>
              </a:spcAft>
              <a:buClr>
                <a:schemeClr val="dk1"/>
              </a:buClr>
              <a:buSzPts val="2400"/>
              <a:buNone/>
              <a:defRPr sz="2400"/>
            </a:lvl4pPr>
            <a:lvl5pPr lvl="4" algn="ctr">
              <a:lnSpc>
                <a:spcPct val="90000"/>
              </a:lnSpc>
              <a:spcBef>
                <a:spcPts val="750"/>
              </a:spcBef>
              <a:spcAft>
                <a:spcPts val="0"/>
              </a:spcAft>
              <a:buClr>
                <a:schemeClr val="dk1"/>
              </a:buClr>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beçalho da Secção" type="secHead">
  <p:cSld name="SECTION_HEADER">
    <p:spTree>
      <p:nvGrpSpPr>
        <p:cNvPr id="115" name="Shape 115"/>
        <p:cNvGrpSpPr/>
        <p:nvPr/>
      </p:nvGrpSpPr>
      <p:grpSpPr>
        <a:xfrm>
          <a:off x="0" y="0"/>
          <a:ext cx="0" cy="0"/>
          <a:chOff x="0" y="0"/>
          <a:chExt cx="0" cy="0"/>
        </a:xfrm>
      </p:grpSpPr>
      <p:sp>
        <p:nvSpPr>
          <p:cNvPr id="116" name="Google Shape;116;g34f68edcf2b_4_14"/>
          <p:cNvSpPr txBox="1"/>
          <p:nvPr>
            <p:ph type="title"/>
          </p:nvPr>
        </p:nvSpPr>
        <p:spPr>
          <a:xfrm>
            <a:off x="1247775" y="2564608"/>
            <a:ext cx="15773400" cy="4279106"/>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9000"/>
              <a:buFont typeface="Calibri"/>
              <a:buNone/>
              <a:defRPr sz="9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g34f68edcf2b_4_14"/>
          <p:cNvSpPr txBox="1"/>
          <p:nvPr>
            <p:ph idx="1" type="body"/>
          </p:nvPr>
        </p:nvSpPr>
        <p:spPr>
          <a:xfrm>
            <a:off x="1247775" y="6884195"/>
            <a:ext cx="15773400" cy="225028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Clr>
                <a:srgbClr val="757575"/>
              </a:buClr>
              <a:buSzPts val="3600"/>
              <a:buNone/>
              <a:defRPr sz="3600">
                <a:solidFill>
                  <a:srgbClr val="757575"/>
                </a:solidFill>
              </a:defRPr>
            </a:lvl1pPr>
            <a:lvl2pPr indent="-228600" lvl="1" marL="914400" algn="l">
              <a:lnSpc>
                <a:spcPct val="90000"/>
              </a:lnSpc>
              <a:spcBef>
                <a:spcPts val="750"/>
              </a:spcBef>
              <a:spcAft>
                <a:spcPts val="0"/>
              </a:spcAft>
              <a:buClr>
                <a:srgbClr val="757575"/>
              </a:buClr>
              <a:buSzPts val="3000"/>
              <a:buNone/>
              <a:defRPr sz="3000">
                <a:solidFill>
                  <a:srgbClr val="757575"/>
                </a:solidFill>
              </a:defRPr>
            </a:lvl2pPr>
            <a:lvl3pPr indent="-228600" lvl="2" marL="1371600" algn="l">
              <a:lnSpc>
                <a:spcPct val="90000"/>
              </a:lnSpc>
              <a:spcBef>
                <a:spcPts val="750"/>
              </a:spcBef>
              <a:spcAft>
                <a:spcPts val="0"/>
              </a:spcAft>
              <a:buClr>
                <a:srgbClr val="757575"/>
              </a:buClr>
              <a:buSzPts val="2700"/>
              <a:buNone/>
              <a:defRPr sz="2700">
                <a:solidFill>
                  <a:srgbClr val="757575"/>
                </a:solidFill>
              </a:defRPr>
            </a:lvl3pPr>
            <a:lvl4pPr indent="-228600" lvl="3" marL="1828800" algn="l">
              <a:lnSpc>
                <a:spcPct val="90000"/>
              </a:lnSpc>
              <a:spcBef>
                <a:spcPts val="750"/>
              </a:spcBef>
              <a:spcAft>
                <a:spcPts val="0"/>
              </a:spcAft>
              <a:buClr>
                <a:srgbClr val="757575"/>
              </a:buClr>
              <a:buSzPts val="2400"/>
              <a:buNone/>
              <a:defRPr sz="2400">
                <a:solidFill>
                  <a:srgbClr val="757575"/>
                </a:solidFill>
              </a:defRPr>
            </a:lvl4pPr>
            <a:lvl5pPr indent="-228600" lvl="4" marL="2286000" algn="l">
              <a:lnSpc>
                <a:spcPct val="90000"/>
              </a:lnSpc>
              <a:spcBef>
                <a:spcPts val="750"/>
              </a:spcBef>
              <a:spcAft>
                <a:spcPts val="0"/>
              </a:spcAft>
              <a:buClr>
                <a:srgbClr val="757575"/>
              </a:buClr>
              <a:buSzPts val="2400"/>
              <a:buNone/>
              <a:defRPr sz="2400">
                <a:solidFill>
                  <a:srgbClr val="757575"/>
                </a:solidFill>
              </a:defRPr>
            </a:lvl5pPr>
            <a:lvl6pPr indent="-228600" lvl="5" marL="2743200" algn="l">
              <a:lnSpc>
                <a:spcPct val="90000"/>
              </a:lnSpc>
              <a:spcBef>
                <a:spcPts val="750"/>
              </a:spcBef>
              <a:spcAft>
                <a:spcPts val="0"/>
              </a:spcAft>
              <a:buClr>
                <a:srgbClr val="757575"/>
              </a:buClr>
              <a:buSzPts val="2400"/>
              <a:buNone/>
              <a:defRPr sz="2400">
                <a:solidFill>
                  <a:srgbClr val="757575"/>
                </a:solidFill>
              </a:defRPr>
            </a:lvl6pPr>
            <a:lvl7pPr indent="-228600" lvl="6" marL="3200400" algn="l">
              <a:lnSpc>
                <a:spcPct val="90000"/>
              </a:lnSpc>
              <a:spcBef>
                <a:spcPts val="750"/>
              </a:spcBef>
              <a:spcAft>
                <a:spcPts val="0"/>
              </a:spcAft>
              <a:buClr>
                <a:srgbClr val="757575"/>
              </a:buClr>
              <a:buSzPts val="2400"/>
              <a:buNone/>
              <a:defRPr sz="2400">
                <a:solidFill>
                  <a:srgbClr val="757575"/>
                </a:solidFill>
              </a:defRPr>
            </a:lvl7pPr>
            <a:lvl8pPr indent="-228600" lvl="7" marL="3657600" algn="l">
              <a:lnSpc>
                <a:spcPct val="90000"/>
              </a:lnSpc>
              <a:spcBef>
                <a:spcPts val="750"/>
              </a:spcBef>
              <a:spcAft>
                <a:spcPts val="0"/>
              </a:spcAft>
              <a:buClr>
                <a:srgbClr val="757575"/>
              </a:buClr>
              <a:buSzPts val="2400"/>
              <a:buNone/>
              <a:defRPr sz="2400">
                <a:solidFill>
                  <a:srgbClr val="757575"/>
                </a:solidFill>
              </a:defRPr>
            </a:lvl8pPr>
            <a:lvl9pPr indent="-228600" lvl="8" marL="4114800" algn="l">
              <a:lnSpc>
                <a:spcPct val="90000"/>
              </a:lnSpc>
              <a:spcBef>
                <a:spcPts val="750"/>
              </a:spcBef>
              <a:spcAft>
                <a:spcPts val="0"/>
              </a:spcAft>
              <a:buClr>
                <a:srgbClr val="757575"/>
              </a:buClr>
              <a:buSzPts val="2400"/>
              <a:buNone/>
              <a:defRPr sz="2400">
                <a:solidFill>
                  <a:srgbClr val="757575"/>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Duplo" type="twoObj">
  <p:cSld name="TWO_OBJECTS">
    <p:spTree>
      <p:nvGrpSpPr>
        <p:cNvPr id="118" name="Shape 118"/>
        <p:cNvGrpSpPr/>
        <p:nvPr/>
      </p:nvGrpSpPr>
      <p:grpSpPr>
        <a:xfrm>
          <a:off x="0" y="0"/>
          <a:ext cx="0" cy="0"/>
          <a:chOff x="0" y="0"/>
          <a:chExt cx="0" cy="0"/>
        </a:xfrm>
      </p:grpSpPr>
      <p:sp>
        <p:nvSpPr>
          <p:cNvPr id="119" name="Google Shape;119;g34f68edcf2b_4_17"/>
          <p:cNvSpPr txBox="1"/>
          <p:nvPr>
            <p:ph type="title"/>
          </p:nvPr>
        </p:nvSpPr>
        <p:spPr>
          <a:xfrm>
            <a:off x="1386509" y="2131944"/>
            <a:ext cx="15644192" cy="404088"/>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6600"/>
              <a:buFont typeface="Calibri"/>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g34f68edcf2b_4_17"/>
          <p:cNvSpPr txBox="1"/>
          <p:nvPr>
            <p:ph idx="1" type="body"/>
          </p:nvPr>
        </p:nvSpPr>
        <p:spPr>
          <a:xfrm>
            <a:off x="1257301" y="3339548"/>
            <a:ext cx="7270475" cy="5471492"/>
          </a:xfrm>
          <a:prstGeom prst="rect">
            <a:avLst/>
          </a:prstGeom>
          <a:noFill/>
          <a:ln>
            <a:noFill/>
          </a:ln>
        </p:spPr>
        <p:txBody>
          <a:bodyPr anchorCtr="0" anchor="t" bIns="45700" lIns="91425" spcFirstLastPara="1" rIns="91425" wrap="square" tIns="45700">
            <a:normAutofit/>
          </a:bodyPr>
          <a:lstStyle>
            <a:lvl1pPr indent="-495300" lvl="0" marL="457200" algn="l">
              <a:lnSpc>
                <a:spcPct val="90000"/>
              </a:lnSpc>
              <a:spcBef>
                <a:spcPts val="1500"/>
              </a:spcBef>
              <a:spcAft>
                <a:spcPts val="0"/>
              </a:spcAft>
              <a:buClr>
                <a:schemeClr val="dk1"/>
              </a:buClr>
              <a:buSzPts val="4200"/>
              <a:buChar char="•"/>
              <a:defRPr>
                <a:latin typeface="Calibri"/>
                <a:ea typeface="Calibri"/>
                <a:cs typeface="Calibri"/>
                <a:sym typeface="Calibri"/>
              </a:defRPr>
            </a:lvl1pPr>
            <a:lvl2pPr indent="-457200" lvl="1" marL="914400" algn="l">
              <a:lnSpc>
                <a:spcPct val="90000"/>
              </a:lnSpc>
              <a:spcBef>
                <a:spcPts val="750"/>
              </a:spcBef>
              <a:spcAft>
                <a:spcPts val="0"/>
              </a:spcAft>
              <a:buClr>
                <a:schemeClr val="dk1"/>
              </a:buClr>
              <a:buSzPts val="3600"/>
              <a:buChar char="•"/>
              <a:defRPr>
                <a:latin typeface="Calibri"/>
                <a:ea typeface="Calibri"/>
                <a:cs typeface="Calibri"/>
                <a:sym typeface="Calibri"/>
              </a:defRPr>
            </a:lvl2pPr>
            <a:lvl3pPr indent="-419100" lvl="2" marL="1371600" algn="l">
              <a:lnSpc>
                <a:spcPct val="90000"/>
              </a:lnSpc>
              <a:spcBef>
                <a:spcPts val="750"/>
              </a:spcBef>
              <a:spcAft>
                <a:spcPts val="0"/>
              </a:spcAft>
              <a:buClr>
                <a:schemeClr val="dk1"/>
              </a:buClr>
              <a:buSzPts val="3000"/>
              <a:buChar char="•"/>
              <a:defRPr>
                <a:latin typeface="Calibri"/>
                <a:ea typeface="Calibri"/>
                <a:cs typeface="Calibri"/>
                <a:sym typeface="Calibri"/>
              </a:defRPr>
            </a:lvl3pPr>
            <a:lvl4pPr indent="-400050" lvl="3" marL="1828800" algn="l">
              <a:lnSpc>
                <a:spcPct val="90000"/>
              </a:lnSpc>
              <a:spcBef>
                <a:spcPts val="750"/>
              </a:spcBef>
              <a:spcAft>
                <a:spcPts val="0"/>
              </a:spcAft>
              <a:buClr>
                <a:schemeClr val="dk1"/>
              </a:buClr>
              <a:buSzPts val="2700"/>
              <a:buChar char="•"/>
              <a:defRPr>
                <a:latin typeface="Calibri"/>
                <a:ea typeface="Calibri"/>
                <a:cs typeface="Calibri"/>
                <a:sym typeface="Calibri"/>
              </a:defRPr>
            </a:lvl4pPr>
            <a:lvl5pPr indent="-400050" lvl="4" marL="2286000" algn="l">
              <a:lnSpc>
                <a:spcPct val="90000"/>
              </a:lnSpc>
              <a:spcBef>
                <a:spcPts val="750"/>
              </a:spcBef>
              <a:spcAft>
                <a:spcPts val="0"/>
              </a:spcAft>
              <a:buClr>
                <a:schemeClr val="dk1"/>
              </a:buClr>
              <a:buSzPts val="2700"/>
              <a:buChar char="•"/>
              <a:defRPr>
                <a:latin typeface="Calibri"/>
                <a:ea typeface="Calibri"/>
                <a:cs typeface="Calibri"/>
                <a:sym typeface="Calibri"/>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21" name="Google Shape;121;g34f68edcf2b_4_17"/>
          <p:cNvSpPr txBox="1"/>
          <p:nvPr>
            <p:ph idx="2" type="body"/>
          </p:nvPr>
        </p:nvSpPr>
        <p:spPr>
          <a:xfrm>
            <a:off x="9531625" y="3339549"/>
            <a:ext cx="7384775" cy="5352222"/>
          </a:xfrm>
          <a:prstGeom prst="rect">
            <a:avLst/>
          </a:prstGeom>
          <a:noFill/>
          <a:ln>
            <a:noFill/>
          </a:ln>
        </p:spPr>
        <p:txBody>
          <a:bodyPr anchorCtr="0" anchor="t" bIns="45700" lIns="91425" spcFirstLastPara="1" rIns="91425" wrap="square" tIns="45700">
            <a:normAutofit/>
          </a:bodyPr>
          <a:lstStyle>
            <a:lvl1pPr indent="-495300" lvl="0" marL="457200" algn="l">
              <a:lnSpc>
                <a:spcPct val="90000"/>
              </a:lnSpc>
              <a:spcBef>
                <a:spcPts val="1500"/>
              </a:spcBef>
              <a:spcAft>
                <a:spcPts val="0"/>
              </a:spcAft>
              <a:buClr>
                <a:schemeClr val="dk1"/>
              </a:buClr>
              <a:buSzPts val="4200"/>
              <a:buChar char="•"/>
              <a:defRPr>
                <a:latin typeface="Calibri"/>
                <a:ea typeface="Calibri"/>
                <a:cs typeface="Calibri"/>
                <a:sym typeface="Calibri"/>
              </a:defRPr>
            </a:lvl1pPr>
            <a:lvl2pPr indent="-457200" lvl="1" marL="914400" algn="l">
              <a:lnSpc>
                <a:spcPct val="90000"/>
              </a:lnSpc>
              <a:spcBef>
                <a:spcPts val="750"/>
              </a:spcBef>
              <a:spcAft>
                <a:spcPts val="0"/>
              </a:spcAft>
              <a:buClr>
                <a:schemeClr val="dk1"/>
              </a:buClr>
              <a:buSzPts val="3600"/>
              <a:buChar char="•"/>
              <a:defRPr>
                <a:latin typeface="Calibri"/>
                <a:ea typeface="Calibri"/>
                <a:cs typeface="Calibri"/>
                <a:sym typeface="Calibri"/>
              </a:defRPr>
            </a:lvl2pPr>
            <a:lvl3pPr indent="-419100" lvl="2" marL="1371600" algn="l">
              <a:lnSpc>
                <a:spcPct val="90000"/>
              </a:lnSpc>
              <a:spcBef>
                <a:spcPts val="750"/>
              </a:spcBef>
              <a:spcAft>
                <a:spcPts val="0"/>
              </a:spcAft>
              <a:buClr>
                <a:schemeClr val="dk1"/>
              </a:buClr>
              <a:buSzPts val="3000"/>
              <a:buChar char="•"/>
              <a:defRPr>
                <a:latin typeface="Calibri"/>
                <a:ea typeface="Calibri"/>
                <a:cs typeface="Calibri"/>
                <a:sym typeface="Calibri"/>
              </a:defRPr>
            </a:lvl3pPr>
            <a:lvl4pPr indent="-400050" lvl="3" marL="1828800" algn="l">
              <a:lnSpc>
                <a:spcPct val="90000"/>
              </a:lnSpc>
              <a:spcBef>
                <a:spcPts val="750"/>
              </a:spcBef>
              <a:spcAft>
                <a:spcPts val="0"/>
              </a:spcAft>
              <a:buClr>
                <a:schemeClr val="dk1"/>
              </a:buClr>
              <a:buSzPts val="2700"/>
              <a:buChar char="•"/>
              <a:defRPr>
                <a:latin typeface="Calibri"/>
                <a:ea typeface="Calibri"/>
                <a:cs typeface="Calibri"/>
                <a:sym typeface="Calibri"/>
              </a:defRPr>
            </a:lvl4pPr>
            <a:lvl5pPr indent="-400050" lvl="4" marL="2286000" algn="l">
              <a:lnSpc>
                <a:spcPct val="90000"/>
              </a:lnSpc>
              <a:spcBef>
                <a:spcPts val="750"/>
              </a:spcBef>
              <a:spcAft>
                <a:spcPts val="0"/>
              </a:spcAft>
              <a:buClr>
                <a:schemeClr val="dk1"/>
              </a:buClr>
              <a:buSzPts val="2700"/>
              <a:buChar char="•"/>
              <a:defRPr>
                <a:latin typeface="Calibri"/>
                <a:ea typeface="Calibri"/>
                <a:cs typeface="Calibri"/>
                <a:sym typeface="Calibri"/>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 Título" type="titleOnly">
  <p:cSld name="TITLE_ONLY">
    <p:spTree>
      <p:nvGrpSpPr>
        <p:cNvPr id="122" name="Shape 122"/>
        <p:cNvGrpSpPr/>
        <p:nvPr/>
      </p:nvGrpSpPr>
      <p:grpSpPr>
        <a:xfrm>
          <a:off x="0" y="0"/>
          <a:ext cx="0" cy="0"/>
          <a:chOff x="0" y="0"/>
          <a:chExt cx="0" cy="0"/>
        </a:xfrm>
      </p:grpSpPr>
      <p:sp>
        <p:nvSpPr>
          <p:cNvPr id="123" name="Google Shape;123;g34f68edcf2b_4_21"/>
          <p:cNvSpPr txBox="1"/>
          <p:nvPr>
            <p:ph type="title"/>
          </p:nvPr>
        </p:nvSpPr>
        <p:spPr>
          <a:xfrm>
            <a:off x="1386509" y="2131944"/>
            <a:ext cx="15644192" cy="404088"/>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6600"/>
              <a:buFont typeface="Calibri"/>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m com Legenda" type="picTx">
  <p:cSld name="PICTURE_WITH_CAPTION_TEXT">
    <p:spTree>
      <p:nvGrpSpPr>
        <p:cNvPr id="124" name="Shape 124"/>
        <p:cNvGrpSpPr/>
        <p:nvPr/>
      </p:nvGrpSpPr>
      <p:grpSpPr>
        <a:xfrm>
          <a:off x="0" y="0"/>
          <a:ext cx="0" cy="0"/>
          <a:chOff x="0" y="0"/>
          <a:chExt cx="0" cy="0"/>
        </a:xfrm>
      </p:grpSpPr>
      <p:sp>
        <p:nvSpPr>
          <p:cNvPr id="125" name="Google Shape;125;g34f68edcf2b_4_23"/>
          <p:cNvSpPr txBox="1"/>
          <p:nvPr>
            <p:ph type="title"/>
          </p:nvPr>
        </p:nvSpPr>
        <p:spPr>
          <a:xfrm>
            <a:off x="1254919" y="1481137"/>
            <a:ext cx="5903120" cy="1604963"/>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4800"/>
              <a:buFont typeface="Calibri"/>
              <a:buNone/>
              <a:defRPr sz="48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g34f68edcf2b_4_23"/>
          <p:cNvSpPr/>
          <p:nvPr>
            <p:ph idx="2" type="pic"/>
          </p:nvPr>
        </p:nvSpPr>
        <p:spPr>
          <a:xfrm>
            <a:off x="7774782" y="1481138"/>
            <a:ext cx="9258300" cy="7310438"/>
          </a:xfrm>
          <a:prstGeom prst="rect">
            <a:avLst/>
          </a:prstGeom>
          <a:noFill/>
          <a:ln>
            <a:noFill/>
          </a:ln>
        </p:spPr>
      </p:sp>
      <p:sp>
        <p:nvSpPr>
          <p:cNvPr id="127" name="Google Shape;127;g34f68edcf2b_4_23"/>
          <p:cNvSpPr txBox="1"/>
          <p:nvPr>
            <p:ph idx="1" type="body"/>
          </p:nvPr>
        </p:nvSpPr>
        <p:spPr>
          <a:xfrm>
            <a:off x="1259683" y="3086100"/>
            <a:ext cx="5898356" cy="57173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2400"/>
              <a:buNone/>
              <a:defRPr sz="2400"/>
            </a:lvl1pPr>
            <a:lvl2pPr indent="-228600" lvl="1" marL="914400" algn="l">
              <a:lnSpc>
                <a:spcPct val="90000"/>
              </a:lnSpc>
              <a:spcBef>
                <a:spcPts val="750"/>
              </a:spcBef>
              <a:spcAft>
                <a:spcPts val="0"/>
              </a:spcAft>
              <a:buClr>
                <a:schemeClr val="dk1"/>
              </a:buClr>
              <a:buSzPts val="2100"/>
              <a:buNone/>
              <a:defRPr sz="2100"/>
            </a:lvl2pPr>
            <a:lvl3pPr indent="-228600" lvl="2" marL="1371600" algn="l">
              <a:lnSpc>
                <a:spcPct val="90000"/>
              </a:lnSpc>
              <a:spcBef>
                <a:spcPts val="750"/>
              </a:spcBef>
              <a:spcAft>
                <a:spcPts val="0"/>
              </a:spcAft>
              <a:buClr>
                <a:schemeClr val="dk1"/>
              </a:buClr>
              <a:buSzPts val="1800"/>
              <a:buNone/>
              <a:defRPr sz="1800"/>
            </a:lvl3pPr>
            <a:lvl4pPr indent="-228600" lvl="3" marL="1828800" algn="l">
              <a:lnSpc>
                <a:spcPct val="90000"/>
              </a:lnSpc>
              <a:spcBef>
                <a:spcPts val="750"/>
              </a:spcBef>
              <a:spcAft>
                <a:spcPts val="0"/>
              </a:spcAft>
              <a:buClr>
                <a:schemeClr val="dk1"/>
              </a:buClr>
              <a:buSzPts val="1500"/>
              <a:buNone/>
              <a:defRPr sz="1500"/>
            </a:lvl4pPr>
            <a:lvl5pPr indent="-228600" lvl="4" marL="2286000" algn="l">
              <a:lnSpc>
                <a:spcPct val="90000"/>
              </a:lnSpc>
              <a:spcBef>
                <a:spcPts val="750"/>
              </a:spcBef>
              <a:spcAft>
                <a:spcPts val="0"/>
              </a:spcAft>
              <a:buClr>
                <a:schemeClr val="dk1"/>
              </a:buClr>
              <a:buSzPts val="1500"/>
              <a:buNone/>
              <a:defRPr sz="1500"/>
            </a:lvl5pPr>
            <a:lvl6pPr indent="-228600" lvl="5" marL="2743200" algn="l">
              <a:lnSpc>
                <a:spcPct val="90000"/>
              </a:lnSpc>
              <a:spcBef>
                <a:spcPts val="750"/>
              </a:spcBef>
              <a:spcAft>
                <a:spcPts val="0"/>
              </a:spcAft>
              <a:buClr>
                <a:schemeClr val="dk1"/>
              </a:buClr>
              <a:buSzPts val="1500"/>
              <a:buNone/>
              <a:defRPr sz="1500"/>
            </a:lvl6pPr>
            <a:lvl7pPr indent="-228600" lvl="6" marL="3200400" algn="l">
              <a:lnSpc>
                <a:spcPct val="90000"/>
              </a:lnSpc>
              <a:spcBef>
                <a:spcPts val="750"/>
              </a:spcBef>
              <a:spcAft>
                <a:spcPts val="0"/>
              </a:spcAft>
              <a:buClr>
                <a:schemeClr val="dk1"/>
              </a:buClr>
              <a:buSzPts val="1500"/>
              <a:buNone/>
              <a:defRPr sz="1500"/>
            </a:lvl7pPr>
            <a:lvl8pPr indent="-228600" lvl="7" marL="3657600" algn="l">
              <a:lnSpc>
                <a:spcPct val="90000"/>
              </a:lnSpc>
              <a:spcBef>
                <a:spcPts val="750"/>
              </a:spcBef>
              <a:spcAft>
                <a:spcPts val="0"/>
              </a:spcAft>
              <a:buClr>
                <a:schemeClr val="dk1"/>
              </a:buClr>
              <a:buSzPts val="1500"/>
              <a:buNone/>
              <a:defRPr sz="1500"/>
            </a:lvl8pPr>
            <a:lvl9pPr indent="-228600" lvl="8" marL="4114800" algn="l">
              <a:lnSpc>
                <a:spcPct val="90000"/>
              </a:lnSpc>
              <a:spcBef>
                <a:spcPts val="750"/>
              </a:spcBef>
              <a:spcAft>
                <a:spcPts val="0"/>
              </a:spcAft>
              <a:buClr>
                <a:schemeClr val="dk1"/>
              </a:buClr>
              <a:buSzPts val="1500"/>
              <a:buNone/>
              <a:defRPr sz="15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o de Título" type="title">
  <p:cSld name="TITLE">
    <p:spTree>
      <p:nvGrpSpPr>
        <p:cNvPr id="16" name="Shape 16"/>
        <p:cNvGrpSpPr/>
        <p:nvPr/>
      </p:nvGrpSpPr>
      <p:grpSpPr>
        <a:xfrm>
          <a:off x="0" y="0"/>
          <a:ext cx="0" cy="0"/>
          <a:chOff x="0" y="0"/>
          <a:chExt cx="0" cy="0"/>
        </a:xfrm>
      </p:grpSpPr>
      <p:sp>
        <p:nvSpPr>
          <p:cNvPr id="17" name="Google Shape;17;p20"/>
          <p:cNvSpPr txBox="1"/>
          <p:nvPr>
            <p:ph type="ctrTitle"/>
          </p:nvPr>
        </p:nvSpPr>
        <p:spPr>
          <a:xfrm>
            <a:off x="2286000" y="1683545"/>
            <a:ext cx="13716000" cy="35814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9000"/>
              <a:buFont typeface="Calibri"/>
              <a:buNone/>
              <a:defRPr sz="90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20"/>
          <p:cNvSpPr txBox="1"/>
          <p:nvPr>
            <p:ph idx="1" type="subTitle"/>
          </p:nvPr>
        </p:nvSpPr>
        <p:spPr>
          <a:xfrm>
            <a:off x="2286000" y="5403057"/>
            <a:ext cx="13716000" cy="2483643"/>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500"/>
              </a:spcBef>
              <a:spcAft>
                <a:spcPts val="0"/>
              </a:spcAft>
              <a:buClr>
                <a:schemeClr val="dk1"/>
              </a:buClr>
              <a:buSzPts val="3600"/>
              <a:buNone/>
              <a:defRPr sz="3600">
                <a:latin typeface="Calibri"/>
                <a:ea typeface="Calibri"/>
                <a:cs typeface="Calibri"/>
                <a:sym typeface="Calibri"/>
              </a:defRPr>
            </a:lvl1pPr>
            <a:lvl2pPr lvl="1" algn="ctr">
              <a:lnSpc>
                <a:spcPct val="90000"/>
              </a:lnSpc>
              <a:spcBef>
                <a:spcPts val="750"/>
              </a:spcBef>
              <a:spcAft>
                <a:spcPts val="0"/>
              </a:spcAft>
              <a:buClr>
                <a:schemeClr val="dk1"/>
              </a:buClr>
              <a:buSzPts val="3000"/>
              <a:buNone/>
              <a:defRPr sz="3000"/>
            </a:lvl2pPr>
            <a:lvl3pPr lvl="2" algn="ctr">
              <a:lnSpc>
                <a:spcPct val="90000"/>
              </a:lnSpc>
              <a:spcBef>
                <a:spcPts val="750"/>
              </a:spcBef>
              <a:spcAft>
                <a:spcPts val="0"/>
              </a:spcAft>
              <a:buClr>
                <a:schemeClr val="dk1"/>
              </a:buClr>
              <a:buSzPts val="2700"/>
              <a:buNone/>
              <a:defRPr sz="2700"/>
            </a:lvl3pPr>
            <a:lvl4pPr lvl="3" algn="ctr">
              <a:lnSpc>
                <a:spcPct val="90000"/>
              </a:lnSpc>
              <a:spcBef>
                <a:spcPts val="750"/>
              </a:spcBef>
              <a:spcAft>
                <a:spcPts val="0"/>
              </a:spcAft>
              <a:buClr>
                <a:schemeClr val="dk1"/>
              </a:buClr>
              <a:buSzPts val="2400"/>
              <a:buNone/>
              <a:defRPr sz="2400"/>
            </a:lvl4pPr>
            <a:lvl5pPr lvl="4" algn="ctr">
              <a:lnSpc>
                <a:spcPct val="90000"/>
              </a:lnSpc>
              <a:spcBef>
                <a:spcPts val="750"/>
              </a:spcBef>
              <a:spcAft>
                <a:spcPts val="0"/>
              </a:spcAft>
              <a:buClr>
                <a:schemeClr val="dk1"/>
              </a:buClr>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beçalho da Secção" type="secHead">
  <p:cSld name="SECTION_HEADER">
    <p:spTree>
      <p:nvGrpSpPr>
        <p:cNvPr id="19" name="Shape 19"/>
        <p:cNvGrpSpPr/>
        <p:nvPr/>
      </p:nvGrpSpPr>
      <p:grpSpPr>
        <a:xfrm>
          <a:off x="0" y="0"/>
          <a:ext cx="0" cy="0"/>
          <a:chOff x="0" y="0"/>
          <a:chExt cx="0" cy="0"/>
        </a:xfrm>
      </p:grpSpPr>
      <p:sp>
        <p:nvSpPr>
          <p:cNvPr id="20" name="Google Shape;20;p21"/>
          <p:cNvSpPr txBox="1"/>
          <p:nvPr>
            <p:ph type="title"/>
          </p:nvPr>
        </p:nvSpPr>
        <p:spPr>
          <a:xfrm>
            <a:off x="1247775" y="2564608"/>
            <a:ext cx="15773400" cy="4279106"/>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9000"/>
              <a:buFont typeface="Calibri"/>
              <a:buNone/>
              <a:defRPr sz="90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21"/>
          <p:cNvSpPr txBox="1"/>
          <p:nvPr>
            <p:ph idx="1" type="body"/>
          </p:nvPr>
        </p:nvSpPr>
        <p:spPr>
          <a:xfrm>
            <a:off x="1247775" y="6884195"/>
            <a:ext cx="15773400" cy="225028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Clr>
                <a:srgbClr val="757575"/>
              </a:buClr>
              <a:buSzPts val="3600"/>
              <a:buNone/>
              <a:defRPr sz="3600">
                <a:solidFill>
                  <a:srgbClr val="757575"/>
                </a:solidFill>
              </a:defRPr>
            </a:lvl1pPr>
            <a:lvl2pPr indent="-228600" lvl="1" marL="914400" algn="l">
              <a:lnSpc>
                <a:spcPct val="90000"/>
              </a:lnSpc>
              <a:spcBef>
                <a:spcPts val="750"/>
              </a:spcBef>
              <a:spcAft>
                <a:spcPts val="0"/>
              </a:spcAft>
              <a:buClr>
                <a:srgbClr val="757575"/>
              </a:buClr>
              <a:buSzPts val="3000"/>
              <a:buNone/>
              <a:defRPr sz="3000">
                <a:solidFill>
                  <a:srgbClr val="757575"/>
                </a:solidFill>
              </a:defRPr>
            </a:lvl2pPr>
            <a:lvl3pPr indent="-228600" lvl="2" marL="1371600" algn="l">
              <a:lnSpc>
                <a:spcPct val="90000"/>
              </a:lnSpc>
              <a:spcBef>
                <a:spcPts val="750"/>
              </a:spcBef>
              <a:spcAft>
                <a:spcPts val="0"/>
              </a:spcAft>
              <a:buClr>
                <a:srgbClr val="757575"/>
              </a:buClr>
              <a:buSzPts val="2700"/>
              <a:buNone/>
              <a:defRPr sz="2700">
                <a:solidFill>
                  <a:srgbClr val="757575"/>
                </a:solidFill>
              </a:defRPr>
            </a:lvl3pPr>
            <a:lvl4pPr indent="-228600" lvl="3" marL="1828800" algn="l">
              <a:lnSpc>
                <a:spcPct val="90000"/>
              </a:lnSpc>
              <a:spcBef>
                <a:spcPts val="750"/>
              </a:spcBef>
              <a:spcAft>
                <a:spcPts val="0"/>
              </a:spcAft>
              <a:buClr>
                <a:srgbClr val="757575"/>
              </a:buClr>
              <a:buSzPts val="2400"/>
              <a:buNone/>
              <a:defRPr sz="2400">
                <a:solidFill>
                  <a:srgbClr val="757575"/>
                </a:solidFill>
              </a:defRPr>
            </a:lvl4pPr>
            <a:lvl5pPr indent="-228600" lvl="4" marL="2286000" algn="l">
              <a:lnSpc>
                <a:spcPct val="90000"/>
              </a:lnSpc>
              <a:spcBef>
                <a:spcPts val="750"/>
              </a:spcBef>
              <a:spcAft>
                <a:spcPts val="0"/>
              </a:spcAft>
              <a:buClr>
                <a:srgbClr val="757575"/>
              </a:buClr>
              <a:buSzPts val="2400"/>
              <a:buNone/>
              <a:defRPr sz="2400">
                <a:solidFill>
                  <a:srgbClr val="757575"/>
                </a:solidFill>
              </a:defRPr>
            </a:lvl5pPr>
            <a:lvl6pPr indent="-228600" lvl="5" marL="2743200" algn="l">
              <a:lnSpc>
                <a:spcPct val="90000"/>
              </a:lnSpc>
              <a:spcBef>
                <a:spcPts val="750"/>
              </a:spcBef>
              <a:spcAft>
                <a:spcPts val="0"/>
              </a:spcAft>
              <a:buClr>
                <a:srgbClr val="757575"/>
              </a:buClr>
              <a:buSzPts val="2400"/>
              <a:buNone/>
              <a:defRPr sz="2400">
                <a:solidFill>
                  <a:srgbClr val="757575"/>
                </a:solidFill>
              </a:defRPr>
            </a:lvl6pPr>
            <a:lvl7pPr indent="-228600" lvl="6" marL="3200400" algn="l">
              <a:lnSpc>
                <a:spcPct val="90000"/>
              </a:lnSpc>
              <a:spcBef>
                <a:spcPts val="750"/>
              </a:spcBef>
              <a:spcAft>
                <a:spcPts val="0"/>
              </a:spcAft>
              <a:buClr>
                <a:srgbClr val="757575"/>
              </a:buClr>
              <a:buSzPts val="2400"/>
              <a:buNone/>
              <a:defRPr sz="2400">
                <a:solidFill>
                  <a:srgbClr val="757575"/>
                </a:solidFill>
              </a:defRPr>
            </a:lvl7pPr>
            <a:lvl8pPr indent="-228600" lvl="7" marL="3657600" algn="l">
              <a:lnSpc>
                <a:spcPct val="90000"/>
              </a:lnSpc>
              <a:spcBef>
                <a:spcPts val="750"/>
              </a:spcBef>
              <a:spcAft>
                <a:spcPts val="0"/>
              </a:spcAft>
              <a:buClr>
                <a:srgbClr val="757575"/>
              </a:buClr>
              <a:buSzPts val="2400"/>
              <a:buNone/>
              <a:defRPr sz="2400">
                <a:solidFill>
                  <a:srgbClr val="757575"/>
                </a:solidFill>
              </a:defRPr>
            </a:lvl8pPr>
            <a:lvl9pPr indent="-228600" lvl="8" marL="4114800" algn="l">
              <a:lnSpc>
                <a:spcPct val="90000"/>
              </a:lnSpc>
              <a:spcBef>
                <a:spcPts val="750"/>
              </a:spcBef>
              <a:spcAft>
                <a:spcPts val="0"/>
              </a:spcAft>
              <a:buClr>
                <a:srgbClr val="757575"/>
              </a:buClr>
              <a:buSzPts val="2400"/>
              <a:buNone/>
              <a:defRPr sz="2400">
                <a:solidFill>
                  <a:srgbClr val="757575"/>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Duplo" type="twoObj">
  <p:cSld name="TWO_OBJECTS">
    <p:spTree>
      <p:nvGrpSpPr>
        <p:cNvPr id="22" name="Shape 22"/>
        <p:cNvGrpSpPr/>
        <p:nvPr/>
      </p:nvGrpSpPr>
      <p:grpSpPr>
        <a:xfrm>
          <a:off x="0" y="0"/>
          <a:ext cx="0" cy="0"/>
          <a:chOff x="0" y="0"/>
          <a:chExt cx="0" cy="0"/>
        </a:xfrm>
      </p:grpSpPr>
      <p:sp>
        <p:nvSpPr>
          <p:cNvPr id="23" name="Google Shape;23;p22"/>
          <p:cNvSpPr txBox="1"/>
          <p:nvPr>
            <p:ph type="title"/>
          </p:nvPr>
        </p:nvSpPr>
        <p:spPr>
          <a:xfrm>
            <a:off x="1386509" y="2131944"/>
            <a:ext cx="15644192" cy="404088"/>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66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22"/>
          <p:cNvSpPr txBox="1"/>
          <p:nvPr>
            <p:ph idx="1" type="body"/>
          </p:nvPr>
        </p:nvSpPr>
        <p:spPr>
          <a:xfrm>
            <a:off x="1257301" y="3339548"/>
            <a:ext cx="7270475" cy="5471492"/>
          </a:xfrm>
          <a:prstGeom prst="rect">
            <a:avLst/>
          </a:prstGeom>
          <a:noFill/>
          <a:ln>
            <a:noFill/>
          </a:ln>
        </p:spPr>
        <p:txBody>
          <a:bodyPr anchorCtr="0" anchor="t" bIns="45700" lIns="91425" spcFirstLastPara="1" rIns="91425" wrap="square" tIns="45700">
            <a:normAutofit/>
          </a:bodyPr>
          <a:lstStyle>
            <a:lvl1pPr indent="-495300" lvl="0" marL="457200" algn="l">
              <a:lnSpc>
                <a:spcPct val="90000"/>
              </a:lnSpc>
              <a:spcBef>
                <a:spcPts val="1500"/>
              </a:spcBef>
              <a:spcAft>
                <a:spcPts val="0"/>
              </a:spcAft>
              <a:buClr>
                <a:schemeClr val="dk1"/>
              </a:buClr>
              <a:buSzPts val="4200"/>
              <a:buChar char="•"/>
              <a:defRPr>
                <a:latin typeface="Calibri"/>
                <a:ea typeface="Calibri"/>
                <a:cs typeface="Calibri"/>
                <a:sym typeface="Calibri"/>
              </a:defRPr>
            </a:lvl1pPr>
            <a:lvl2pPr indent="-457200" lvl="1" marL="914400" algn="l">
              <a:lnSpc>
                <a:spcPct val="90000"/>
              </a:lnSpc>
              <a:spcBef>
                <a:spcPts val="750"/>
              </a:spcBef>
              <a:spcAft>
                <a:spcPts val="0"/>
              </a:spcAft>
              <a:buClr>
                <a:schemeClr val="dk1"/>
              </a:buClr>
              <a:buSzPts val="3600"/>
              <a:buChar char="•"/>
              <a:defRPr>
                <a:latin typeface="Calibri"/>
                <a:ea typeface="Calibri"/>
                <a:cs typeface="Calibri"/>
                <a:sym typeface="Calibri"/>
              </a:defRPr>
            </a:lvl2pPr>
            <a:lvl3pPr indent="-419100" lvl="2" marL="1371600" algn="l">
              <a:lnSpc>
                <a:spcPct val="90000"/>
              </a:lnSpc>
              <a:spcBef>
                <a:spcPts val="750"/>
              </a:spcBef>
              <a:spcAft>
                <a:spcPts val="0"/>
              </a:spcAft>
              <a:buClr>
                <a:schemeClr val="dk1"/>
              </a:buClr>
              <a:buSzPts val="3000"/>
              <a:buChar char="•"/>
              <a:defRPr>
                <a:latin typeface="Calibri"/>
                <a:ea typeface="Calibri"/>
                <a:cs typeface="Calibri"/>
                <a:sym typeface="Calibri"/>
              </a:defRPr>
            </a:lvl3pPr>
            <a:lvl4pPr indent="-400050" lvl="3" marL="1828800" algn="l">
              <a:lnSpc>
                <a:spcPct val="90000"/>
              </a:lnSpc>
              <a:spcBef>
                <a:spcPts val="750"/>
              </a:spcBef>
              <a:spcAft>
                <a:spcPts val="0"/>
              </a:spcAft>
              <a:buClr>
                <a:schemeClr val="dk1"/>
              </a:buClr>
              <a:buSzPts val="2700"/>
              <a:buChar char="•"/>
              <a:defRPr>
                <a:latin typeface="Calibri"/>
                <a:ea typeface="Calibri"/>
                <a:cs typeface="Calibri"/>
                <a:sym typeface="Calibri"/>
              </a:defRPr>
            </a:lvl4pPr>
            <a:lvl5pPr indent="-400050" lvl="4" marL="2286000" algn="l">
              <a:lnSpc>
                <a:spcPct val="90000"/>
              </a:lnSpc>
              <a:spcBef>
                <a:spcPts val="750"/>
              </a:spcBef>
              <a:spcAft>
                <a:spcPts val="0"/>
              </a:spcAft>
              <a:buClr>
                <a:schemeClr val="dk1"/>
              </a:buClr>
              <a:buSzPts val="2700"/>
              <a:buChar char="•"/>
              <a:defRPr>
                <a:latin typeface="Calibri"/>
                <a:ea typeface="Calibri"/>
                <a:cs typeface="Calibri"/>
                <a:sym typeface="Calibri"/>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25" name="Google Shape;25;p22"/>
          <p:cNvSpPr txBox="1"/>
          <p:nvPr>
            <p:ph idx="2" type="body"/>
          </p:nvPr>
        </p:nvSpPr>
        <p:spPr>
          <a:xfrm>
            <a:off x="9531625" y="3339549"/>
            <a:ext cx="7384775" cy="5352222"/>
          </a:xfrm>
          <a:prstGeom prst="rect">
            <a:avLst/>
          </a:prstGeom>
          <a:noFill/>
          <a:ln>
            <a:noFill/>
          </a:ln>
        </p:spPr>
        <p:txBody>
          <a:bodyPr anchorCtr="0" anchor="t" bIns="45700" lIns="91425" spcFirstLastPara="1" rIns="91425" wrap="square" tIns="45700">
            <a:normAutofit/>
          </a:bodyPr>
          <a:lstStyle>
            <a:lvl1pPr indent="-495300" lvl="0" marL="457200" algn="l">
              <a:lnSpc>
                <a:spcPct val="90000"/>
              </a:lnSpc>
              <a:spcBef>
                <a:spcPts val="1500"/>
              </a:spcBef>
              <a:spcAft>
                <a:spcPts val="0"/>
              </a:spcAft>
              <a:buClr>
                <a:schemeClr val="dk1"/>
              </a:buClr>
              <a:buSzPts val="4200"/>
              <a:buChar char="•"/>
              <a:defRPr>
                <a:latin typeface="Calibri"/>
                <a:ea typeface="Calibri"/>
                <a:cs typeface="Calibri"/>
                <a:sym typeface="Calibri"/>
              </a:defRPr>
            </a:lvl1pPr>
            <a:lvl2pPr indent="-457200" lvl="1" marL="914400" algn="l">
              <a:lnSpc>
                <a:spcPct val="90000"/>
              </a:lnSpc>
              <a:spcBef>
                <a:spcPts val="750"/>
              </a:spcBef>
              <a:spcAft>
                <a:spcPts val="0"/>
              </a:spcAft>
              <a:buClr>
                <a:schemeClr val="dk1"/>
              </a:buClr>
              <a:buSzPts val="3600"/>
              <a:buChar char="•"/>
              <a:defRPr>
                <a:latin typeface="Calibri"/>
                <a:ea typeface="Calibri"/>
                <a:cs typeface="Calibri"/>
                <a:sym typeface="Calibri"/>
              </a:defRPr>
            </a:lvl2pPr>
            <a:lvl3pPr indent="-419100" lvl="2" marL="1371600" algn="l">
              <a:lnSpc>
                <a:spcPct val="90000"/>
              </a:lnSpc>
              <a:spcBef>
                <a:spcPts val="750"/>
              </a:spcBef>
              <a:spcAft>
                <a:spcPts val="0"/>
              </a:spcAft>
              <a:buClr>
                <a:schemeClr val="dk1"/>
              </a:buClr>
              <a:buSzPts val="3000"/>
              <a:buChar char="•"/>
              <a:defRPr>
                <a:latin typeface="Calibri"/>
                <a:ea typeface="Calibri"/>
                <a:cs typeface="Calibri"/>
                <a:sym typeface="Calibri"/>
              </a:defRPr>
            </a:lvl3pPr>
            <a:lvl4pPr indent="-400050" lvl="3" marL="1828800" algn="l">
              <a:lnSpc>
                <a:spcPct val="90000"/>
              </a:lnSpc>
              <a:spcBef>
                <a:spcPts val="750"/>
              </a:spcBef>
              <a:spcAft>
                <a:spcPts val="0"/>
              </a:spcAft>
              <a:buClr>
                <a:schemeClr val="dk1"/>
              </a:buClr>
              <a:buSzPts val="2700"/>
              <a:buChar char="•"/>
              <a:defRPr>
                <a:latin typeface="Calibri"/>
                <a:ea typeface="Calibri"/>
                <a:cs typeface="Calibri"/>
                <a:sym typeface="Calibri"/>
              </a:defRPr>
            </a:lvl4pPr>
            <a:lvl5pPr indent="-400050" lvl="4" marL="2286000" algn="l">
              <a:lnSpc>
                <a:spcPct val="90000"/>
              </a:lnSpc>
              <a:spcBef>
                <a:spcPts val="750"/>
              </a:spcBef>
              <a:spcAft>
                <a:spcPts val="0"/>
              </a:spcAft>
              <a:buClr>
                <a:schemeClr val="dk1"/>
              </a:buClr>
              <a:buSzPts val="2700"/>
              <a:buChar char="•"/>
              <a:defRPr>
                <a:latin typeface="Calibri"/>
                <a:ea typeface="Calibri"/>
                <a:cs typeface="Calibri"/>
                <a:sym typeface="Calibri"/>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 Título" type="titleOnly">
  <p:cSld name="TITLE_ONLY">
    <p:spTree>
      <p:nvGrpSpPr>
        <p:cNvPr id="26" name="Shape 26"/>
        <p:cNvGrpSpPr/>
        <p:nvPr/>
      </p:nvGrpSpPr>
      <p:grpSpPr>
        <a:xfrm>
          <a:off x="0" y="0"/>
          <a:ext cx="0" cy="0"/>
          <a:chOff x="0" y="0"/>
          <a:chExt cx="0" cy="0"/>
        </a:xfrm>
      </p:grpSpPr>
      <p:sp>
        <p:nvSpPr>
          <p:cNvPr id="27" name="Google Shape;27;p23"/>
          <p:cNvSpPr txBox="1"/>
          <p:nvPr>
            <p:ph type="title"/>
          </p:nvPr>
        </p:nvSpPr>
        <p:spPr>
          <a:xfrm>
            <a:off x="1386509" y="2131944"/>
            <a:ext cx="15644192" cy="404088"/>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66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m com Legenda" type="picTx">
  <p:cSld name="PICTURE_WITH_CAPTION_TEXT">
    <p:spTree>
      <p:nvGrpSpPr>
        <p:cNvPr id="28" name="Shape 28"/>
        <p:cNvGrpSpPr/>
        <p:nvPr/>
      </p:nvGrpSpPr>
      <p:grpSpPr>
        <a:xfrm>
          <a:off x="0" y="0"/>
          <a:ext cx="0" cy="0"/>
          <a:chOff x="0" y="0"/>
          <a:chExt cx="0" cy="0"/>
        </a:xfrm>
      </p:grpSpPr>
      <p:sp>
        <p:nvSpPr>
          <p:cNvPr id="29" name="Google Shape;29;p24"/>
          <p:cNvSpPr txBox="1"/>
          <p:nvPr>
            <p:ph type="title"/>
          </p:nvPr>
        </p:nvSpPr>
        <p:spPr>
          <a:xfrm>
            <a:off x="1254919" y="1481137"/>
            <a:ext cx="5903120" cy="1604963"/>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4800"/>
              <a:buFont typeface="Calibri"/>
              <a:buNone/>
              <a:defRPr sz="48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24"/>
          <p:cNvSpPr/>
          <p:nvPr>
            <p:ph idx="2" type="pic"/>
          </p:nvPr>
        </p:nvSpPr>
        <p:spPr>
          <a:xfrm>
            <a:off x="7774782" y="1481138"/>
            <a:ext cx="9258300" cy="7310438"/>
          </a:xfrm>
          <a:prstGeom prst="rect">
            <a:avLst/>
          </a:prstGeom>
          <a:noFill/>
          <a:ln>
            <a:noFill/>
          </a:ln>
        </p:spPr>
      </p:sp>
      <p:sp>
        <p:nvSpPr>
          <p:cNvPr id="31" name="Google Shape;31;p24"/>
          <p:cNvSpPr txBox="1"/>
          <p:nvPr>
            <p:ph idx="1" type="body"/>
          </p:nvPr>
        </p:nvSpPr>
        <p:spPr>
          <a:xfrm>
            <a:off x="1259683" y="3086100"/>
            <a:ext cx="5898356" cy="57173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2400"/>
              <a:buNone/>
              <a:defRPr sz="2400"/>
            </a:lvl1pPr>
            <a:lvl2pPr indent="-228600" lvl="1" marL="914400" algn="l">
              <a:lnSpc>
                <a:spcPct val="90000"/>
              </a:lnSpc>
              <a:spcBef>
                <a:spcPts val="750"/>
              </a:spcBef>
              <a:spcAft>
                <a:spcPts val="0"/>
              </a:spcAft>
              <a:buClr>
                <a:schemeClr val="dk1"/>
              </a:buClr>
              <a:buSzPts val="2100"/>
              <a:buNone/>
              <a:defRPr sz="2100"/>
            </a:lvl2pPr>
            <a:lvl3pPr indent="-228600" lvl="2" marL="1371600" algn="l">
              <a:lnSpc>
                <a:spcPct val="90000"/>
              </a:lnSpc>
              <a:spcBef>
                <a:spcPts val="750"/>
              </a:spcBef>
              <a:spcAft>
                <a:spcPts val="0"/>
              </a:spcAft>
              <a:buClr>
                <a:schemeClr val="dk1"/>
              </a:buClr>
              <a:buSzPts val="1800"/>
              <a:buNone/>
              <a:defRPr sz="1800"/>
            </a:lvl3pPr>
            <a:lvl4pPr indent="-228600" lvl="3" marL="1828800" algn="l">
              <a:lnSpc>
                <a:spcPct val="90000"/>
              </a:lnSpc>
              <a:spcBef>
                <a:spcPts val="750"/>
              </a:spcBef>
              <a:spcAft>
                <a:spcPts val="0"/>
              </a:spcAft>
              <a:buClr>
                <a:schemeClr val="dk1"/>
              </a:buClr>
              <a:buSzPts val="1500"/>
              <a:buNone/>
              <a:defRPr sz="1500"/>
            </a:lvl4pPr>
            <a:lvl5pPr indent="-228600" lvl="4" marL="2286000" algn="l">
              <a:lnSpc>
                <a:spcPct val="90000"/>
              </a:lnSpc>
              <a:spcBef>
                <a:spcPts val="750"/>
              </a:spcBef>
              <a:spcAft>
                <a:spcPts val="0"/>
              </a:spcAft>
              <a:buClr>
                <a:schemeClr val="dk1"/>
              </a:buClr>
              <a:buSzPts val="1500"/>
              <a:buNone/>
              <a:defRPr sz="1500"/>
            </a:lvl5pPr>
            <a:lvl6pPr indent="-228600" lvl="5" marL="2743200" algn="l">
              <a:lnSpc>
                <a:spcPct val="90000"/>
              </a:lnSpc>
              <a:spcBef>
                <a:spcPts val="750"/>
              </a:spcBef>
              <a:spcAft>
                <a:spcPts val="0"/>
              </a:spcAft>
              <a:buClr>
                <a:schemeClr val="dk1"/>
              </a:buClr>
              <a:buSzPts val="1500"/>
              <a:buNone/>
              <a:defRPr sz="1500"/>
            </a:lvl6pPr>
            <a:lvl7pPr indent="-228600" lvl="6" marL="3200400" algn="l">
              <a:lnSpc>
                <a:spcPct val="90000"/>
              </a:lnSpc>
              <a:spcBef>
                <a:spcPts val="750"/>
              </a:spcBef>
              <a:spcAft>
                <a:spcPts val="0"/>
              </a:spcAft>
              <a:buClr>
                <a:schemeClr val="dk1"/>
              </a:buClr>
              <a:buSzPts val="1500"/>
              <a:buNone/>
              <a:defRPr sz="1500"/>
            </a:lvl7pPr>
            <a:lvl8pPr indent="-228600" lvl="7" marL="3657600" algn="l">
              <a:lnSpc>
                <a:spcPct val="90000"/>
              </a:lnSpc>
              <a:spcBef>
                <a:spcPts val="750"/>
              </a:spcBef>
              <a:spcAft>
                <a:spcPts val="0"/>
              </a:spcAft>
              <a:buClr>
                <a:schemeClr val="dk1"/>
              </a:buClr>
              <a:buSzPts val="1500"/>
              <a:buNone/>
              <a:defRPr sz="1500"/>
            </a:lvl8pPr>
            <a:lvl9pPr indent="-228600" lvl="8" marL="4114800" algn="l">
              <a:lnSpc>
                <a:spcPct val="90000"/>
              </a:lnSpc>
              <a:spcBef>
                <a:spcPts val="750"/>
              </a:spcBef>
              <a:spcAft>
                <a:spcPts val="0"/>
              </a:spcAft>
              <a:buClr>
                <a:schemeClr val="dk1"/>
              </a:buClr>
              <a:buSzPts val="1500"/>
              <a:buNone/>
              <a:defRPr sz="15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8" name="Shape 38"/>
        <p:cNvGrpSpPr/>
        <p:nvPr/>
      </p:nvGrpSpPr>
      <p:grpSpPr>
        <a:xfrm>
          <a:off x="0" y="0"/>
          <a:ext cx="0" cy="0"/>
          <a:chOff x="0" y="0"/>
          <a:chExt cx="0" cy="0"/>
        </a:xfrm>
      </p:grpSpPr>
      <p:sp>
        <p:nvSpPr>
          <p:cNvPr id="39" name="Google Shape;39;g34f31e1aa19_1_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g34f31e1aa19_1_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g34f31e1aa19_1_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2" name="Shape 42"/>
        <p:cNvGrpSpPr/>
        <p:nvPr/>
      </p:nvGrpSpPr>
      <p:grpSpPr>
        <a:xfrm>
          <a:off x="0" y="0"/>
          <a:ext cx="0" cy="0"/>
          <a:chOff x="0" y="0"/>
          <a:chExt cx="0" cy="0"/>
        </a:xfrm>
      </p:grpSpPr>
      <p:sp>
        <p:nvSpPr>
          <p:cNvPr id="43" name="Google Shape;43;g34f31e1aa19_1_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g34f31e1aa19_1_1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5" name="Google Shape;45;g34f31e1aa19_1_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g34f31e1aa19_1_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g34f31e1aa19_1_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11" Type="http://schemas.openxmlformats.org/officeDocument/2006/relationships/theme" Target="../theme/theme1.xml"/><Relationship Id="rId10" Type="http://schemas.openxmlformats.org/officeDocument/2006/relationships/slideLayout" Target="../slideLayouts/slideLayout17.xml"/><Relationship Id="rId9" Type="http://schemas.openxmlformats.org/officeDocument/2006/relationships/slideLayout" Target="../slideLayouts/slideLayout16.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theme" Target="../theme/theme4.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descr="Uma imagem com texto, captura de ecrã&#10;&#10;Os conteúdos gerados por IA poderão estar incorretos." id="6" name="Google Shape;6;p17"/>
          <p:cNvPicPr preferRelativeResize="0"/>
          <p:nvPr/>
        </p:nvPicPr>
        <p:blipFill rotWithShape="1">
          <a:blip r:embed="rId1">
            <a:alphaModFix/>
          </a:blip>
          <a:srcRect b="0" l="0" r="0" t="0"/>
          <a:stretch/>
        </p:blipFill>
        <p:spPr>
          <a:xfrm>
            <a:off x="0" y="0"/>
            <a:ext cx="18288000" cy="10287000"/>
          </a:xfrm>
          <a:prstGeom prst="rect">
            <a:avLst/>
          </a:prstGeom>
          <a:noFill/>
          <a:ln>
            <a:noFill/>
          </a:ln>
        </p:spPr>
      </p:pic>
      <p:sp>
        <p:nvSpPr>
          <p:cNvPr id="7" name="Google Shape;7;p17"/>
          <p:cNvSpPr txBox="1"/>
          <p:nvPr>
            <p:ph type="title"/>
          </p:nvPr>
        </p:nvSpPr>
        <p:spPr>
          <a:xfrm>
            <a:off x="1386509" y="2131944"/>
            <a:ext cx="15644192" cy="404088"/>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6600"/>
              <a:buFont typeface="Calibri"/>
              <a:buNone/>
              <a:defRPr b="0" i="0" sz="66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17"/>
          <p:cNvSpPr txBox="1"/>
          <p:nvPr>
            <p:ph idx="1" type="body"/>
          </p:nvPr>
        </p:nvSpPr>
        <p:spPr>
          <a:xfrm>
            <a:off x="1386509" y="3414092"/>
            <a:ext cx="15644192" cy="5329547"/>
          </a:xfrm>
          <a:prstGeom prst="rect">
            <a:avLst/>
          </a:prstGeom>
          <a:noFill/>
          <a:ln>
            <a:noFill/>
          </a:ln>
        </p:spPr>
        <p:txBody>
          <a:bodyPr anchorCtr="0" anchor="t" bIns="45700" lIns="91425" spcFirstLastPara="1" rIns="91425" wrap="square" tIns="45700">
            <a:normAutofit/>
          </a:bodyPr>
          <a:lstStyle>
            <a:lvl1pPr indent="-495300" lvl="0" marL="457200" marR="0" rtl="0" algn="l">
              <a:lnSpc>
                <a:spcPct val="90000"/>
              </a:lnSpc>
              <a:spcBef>
                <a:spcPts val="1500"/>
              </a:spcBef>
              <a:spcAft>
                <a:spcPts val="0"/>
              </a:spcAft>
              <a:buClr>
                <a:schemeClr val="dk1"/>
              </a:buClr>
              <a:buSzPts val="4200"/>
              <a:buFont typeface="Arial"/>
              <a:buChar char="•"/>
              <a:defRPr b="0" i="0" sz="4200" u="none" cap="none" strike="noStrike">
                <a:solidFill>
                  <a:schemeClr val="dk1"/>
                </a:solidFill>
                <a:latin typeface="Calibri"/>
                <a:ea typeface="Calibri"/>
                <a:cs typeface="Calibri"/>
                <a:sym typeface="Calibri"/>
              </a:defRPr>
            </a:lvl1pPr>
            <a:lvl2pPr indent="-457200" lvl="1" marL="914400" marR="0" rtl="0" algn="l">
              <a:lnSpc>
                <a:spcPct val="90000"/>
              </a:lnSpc>
              <a:spcBef>
                <a:spcPts val="75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2pPr>
            <a:lvl3pPr indent="-419100" lvl="2" marL="1371600" marR="0" rtl="0" algn="l">
              <a:lnSpc>
                <a:spcPct val="90000"/>
              </a:lnSpc>
              <a:spcBef>
                <a:spcPts val="75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3pPr>
            <a:lvl4pPr indent="-400050" lvl="3" marL="1828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4pPr>
            <a:lvl5pPr indent="-400050" lvl="4" marL="22860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5pPr>
            <a:lvl6pPr indent="-400050" lvl="5" marL="27432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 name="Shape 32"/>
        <p:cNvGrpSpPr/>
        <p:nvPr/>
      </p:nvGrpSpPr>
      <p:grpSpPr>
        <a:xfrm>
          <a:off x="0" y="0"/>
          <a:ext cx="0" cy="0"/>
          <a:chOff x="0" y="0"/>
          <a:chExt cx="0" cy="0"/>
        </a:xfrm>
      </p:grpSpPr>
      <p:sp>
        <p:nvSpPr>
          <p:cNvPr id="33" name="Google Shape;33;g34f31e1aa19_1_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4" name="Google Shape;34;g34f31e1aa19_1_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5" name="Google Shape;35;g34f31e1aa19_1_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6" name="Google Shape;36;g34f31e1aa19_1_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7" name="Google Shape;37;g34f31e1aa19_1_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 name="Shape 101"/>
        <p:cNvGrpSpPr/>
        <p:nvPr/>
      </p:nvGrpSpPr>
      <p:grpSpPr>
        <a:xfrm>
          <a:off x="0" y="0"/>
          <a:ext cx="0" cy="0"/>
          <a:chOff x="0" y="0"/>
          <a:chExt cx="0" cy="0"/>
        </a:xfrm>
      </p:grpSpPr>
      <p:pic>
        <p:nvPicPr>
          <p:cNvPr descr="Uma imagem com texto, captura de ecrã&#10;&#10;Os conteúdos gerados por IA poderão estar incorretos." id="102" name="Google Shape;102;g34f68edcf2b_4_0"/>
          <p:cNvPicPr preferRelativeResize="0"/>
          <p:nvPr/>
        </p:nvPicPr>
        <p:blipFill rotWithShape="1">
          <a:blip r:embed="rId1">
            <a:alphaModFix/>
          </a:blip>
          <a:srcRect b="0" l="0" r="0" t="0"/>
          <a:stretch/>
        </p:blipFill>
        <p:spPr>
          <a:xfrm>
            <a:off x="0" y="0"/>
            <a:ext cx="18288000" cy="10287000"/>
          </a:xfrm>
          <a:prstGeom prst="rect">
            <a:avLst/>
          </a:prstGeom>
          <a:noFill/>
          <a:ln>
            <a:noFill/>
          </a:ln>
        </p:spPr>
      </p:pic>
      <p:sp>
        <p:nvSpPr>
          <p:cNvPr id="103" name="Google Shape;103;g34f68edcf2b_4_0"/>
          <p:cNvSpPr txBox="1"/>
          <p:nvPr>
            <p:ph type="title"/>
          </p:nvPr>
        </p:nvSpPr>
        <p:spPr>
          <a:xfrm>
            <a:off x="1386509" y="2131944"/>
            <a:ext cx="15644192" cy="404088"/>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6600"/>
              <a:buFont typeface="Calibri"/>
              <a:buNone/>
              <a:defRPr b="0" i="0" sz="66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4" name="Google Shape;104;g34f68edcf2b_4_0"/>
          <p:cNvSpPr txBox="1"/>
          <p:nvPr>
            <p:ph idx="1" type="body"/>
          </p:nvPr>
        </p:nvSpPr>
        <p:spPr>
          <a:xfrm>
            <a:off x="1386509" y="3414092"/>
            <a:ext cx="15644192" cy="5329547"/>
          </a:xfrm>
          <a:prstGeom prst="rect">
            <a:avLst/>
          </a:prstGeom>
          <a:noFill/>
          <a:ln>
            <a:noFill/>
          </a:ln>
        </p:spPr>
        <p:txBody>
          <a:bodyPr anchorCtr="0" anchor="t" bIns="45700" lIns="91425" spcFirstLastPara="1" rIns="91425" wrap="square" tIns="45700">
            <a:normAutofit/>
          </a:bodyPr>
          <a:lstStyle>
            <a:lvl1pPr indent="-495300" lvl="0" marL="457200" marR="0" rtl="0" algn="l">
              <a:lnSpc>
                <a:spcPct val="90000"/>
              </a:lnSpc>
              <a:spcBef>
                <a:spcPts val="1500"/>
              </a:spcBef>
              <a:spcAft>
                <a:spcPts val="0"/>
              </a:spcAft>
              <a:buClr>
                <a:schemeClr val="dk1"/>
              </a:buClr>
              <a:buSzPts val="4200"/>
              <a:buFont typeface="Arial"/>
              <a:buChar char="•"/>
              <a:defRPr b="0" i="0" sz="4200" u="none" cap="none" strike="noStrike">
                <a:solidFill>
                  <a:schemeClr val="dk1"/>
                </a:solidFill>
                <a:latin typeface="Calibri"/>
                <a:ea typeface="Calibri"/>
                <a:cs typeface="Calibri"/>
                <a:sym typeface="Calibri"/>
              </a:defRPr>
            </a:lvl1pPr>
            <a:lvl2pPr indent="-457200" lvl="1" marL="914400" marR="0" rtl="0" algn="l">
              <a:lnSpc>
                <a:spcPct val="90000"/>
              </a:lnSpc>
              <a:spcBef>
                <a:spcPts val="75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2pPr>
            <a:lvl3pPr indent="-419100" lvl="2" marL="1371600" marR="0" rtl="0" algn="l">
              <a:lnSpc>
                <a:spcPct val="90000"/>
              </a:lnSpc>
              <a:spcBef>
                <a:spcPts val="75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3pPr>
            <a:lvl4pPr indent="-400050" lvl="3" marL="1828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4pPr>
            <a:lvl5pPr indent="-400050" lvl="4" marL="22860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5pPr>
            <a:lvl6pPr indent="-400050" lvl="5" marL="27432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68" r:id="rId2"/>
    <p:sldLayoutId id="2147483669" r:id="rId3"/>
    <p:sldLayoutId id="2147483670" r:id="rId4"/>
    <p:sldLayoutId id="2147483671" r:id="rId5"/>
    <p:sldLayoutId id="2147483672" r:id="rId6"/>
    <p:sldLayoutId id="2147483673" r:id="rId7"/>
    <p:sldLayoutId id="2147483674"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5.png"/><Relationship Id="rId4" Type="http://schemas.openxmlformats.org/officeDocument/2006/relationships/image" Target="../media/image11.png"/><Relationship Id="rId5"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11.png"/><Relationship Id="rId9" Type="http://schemas.openxmlformats.org/officeDocument/2006/relationships/image" Target="../media/image21.png"/><Relationship Id="rId5" Type="http://schemas.openxmlformats.org/officeDocument/2006/relationships/image" Target="../media/image20.png"/><Relationship Id="rId6" Type="http://schemas.openxmlformats.org/officeDocument/2006/relationships/image" Target="../media/image28.png"/><Relationship Id="rId7" Type="http://schemas.openxmlformats.org/officeDocument/2006/relationships/image" Target="../media/image19.png"/><Relationship Id="rId8" Type="http://schemas.openxmlformats.org/officeDocument/2006/relationships/image" Target="../media/image5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11.png"/><Relationship Id="rId5"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11.png"/><Relationship Id="rId5" Type="http://schemas.openxmlformats.org/officeDocument/2006/relationships/image" Target="../media/image24.png"/><Relationship Id="rId6"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11.png"/><Relationship Id="rId5"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11.png"/><Relationship Id="rId5"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1" Type="http://schemas.openxmlformats.org/officeDocument/2006/relationships/hyperlink" Target="https://doi.org/10.32854/agrop.v17i6.2818" TargetMode="External"/><Relationship Id="rId10" Type="http://schemas.openxmlformats.org/officeDocument/2006/relationships/hyperlink" Target="https://doi.org/10.1016/j.ecoser.2021.101258" TargetMode="External"/><Relationship Id="rId13" Type="http://schemas.openxmlformats.org/officeDocument/2006/relationships/hyperlink" Target="https://doi.org/10.3390/w16223207" TargetMode="External"/><Relationship Id="rId12" Type="http://schemas.openxmlformats.org/officeDocument/2006/relationships/hyperlink" Target="https://doi.org/10.4000/1210m" TargetMode="External"/><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11.png"/><Relationship Id="rId9" Type="http://schemas.openxmlformats.org/officeDocument/2006/relationships/hyperlink" Target="https://doi.org/10.1016/j.jnc.2025.126827" TargetMode="External"/><Relationship Id="rId15" Type="http://schemas.openxmlformats.org/officeDocument/2006/relationships/hyperlink" Target="https://doi.org/10.56556/jescae.v2i4.602" TargetMode="External"/><Relationship Id="rId14" Type="http://schemas.openxmlformats.org/officeDocument/2006/relationships/hyperlink" Target="https://doi.org/10.3389/fmars.2025.1552817" TargetMode="External"/><Relationship Id="rId17" Type="http://schemas.openxmlformats.org/officeDocument/2006/relationships/hyperlink" Target="https://doi.org/10.1016/j.scitotenv.2023.166357" TargetMode="External"/><Relationship Id="rId16" Type="http://schemas.openxmlformats.org/officeDocument/2006/relationships/hyperlink" Target="https://doi.org/10.3390/f14020421" TargetMode="External"/><Relationship Id="rId5" Type="http://schemas.openxmlformats.org/officeDocument/2006/relationships/hyperlink" Target="https://doi.org/10.1016/j.marpolbul.2023.115694" TargetMode="External"/><Relationship Id="rId6" Type="http://schemas.openxmlformats.org/officeDocument/2006/relationships/hyperlink" Target="https://doi.org/10.18257/raccefyn.2585" TargetMode="External"/><Relationship Id="rId18" Type="http://schemas.openxmlformats.org/officeDocument/2006/relationships/hyperlink" Target="https://www.sinac.go.cr/" TargetMode="External"/><Relationship Id="rId7" Type="http://schemas.openxmlformats.org/officeDocument/2006/relationships/hyperlink" Target="https://doi.org/10.15517/rev.biol.trop..v73iS1.64042" TargetMode="External"/><Relationship Id="rId8" Type="http://schemas.openxmlformats.org/officeDocument/2006/relationships/hyperlink" Target="https://doi.org/10.15359/ru.38-1.6"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11.png"/><Relationship Id="rId5" Type="http://schemas.openxmlformats.org/officeDocument/2006/relationships/image" Target="../media/image6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11.png"/><Relationship Id="rId5"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 Id="rId3" Type="http://schemas.openxmlformats.org/officeDocument/2006/relationships/image" Target="../media/image5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 Id="rId3" Type="http://schemas.openxmlformats.org/officeDocument/2006/relationships/image" Target="../media/image38.jpg"/><Relationship Id="rId4" Type="http://schemas.openxmlformats.org/officeDocument/2006/relationships/image" Target="../media/image33.jpg"/><Relationship Id="rId5" Type="http://schemas.openxmlformats.org/officeDocument/2006/relationships/image" Target="../media/image48.png"/><Relationship Id="rId6"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 Id="rId3" Type="http://schemas.openxmlformats.org/officeDocument/2006/relationships/image" Target="../media/image3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6.xml"/><Relationship Id="rId3" Type="http://schemas.openxmlformats.org/officeDocument/2006/relationships/image" Target="../media/image3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 Id="rId3"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 Id="rId3"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2.png"/><Relationship Id="rId4" Type="http://schemas.openxmlformats.org/officeDocument/2006/relationships/image" Target="../media/image23.png"/><Relationship Id="rId5" Type="http://schemas.openxmlformats.org/officeDocument/2006/relationships/image" Target="../media/image8.png"/></Relationships>
</file>

<file path=ppt/slides/_rels/slide30.xml.rels><?xml version="1.0" encoding="UTF-8" standalone="yes"?><Relationships xmlns="http://schemas.openxmlformats.org/package/2006/relationships"><Relationship Id="rId11" Type="http://schemas.openxmlformats.org/officeDocument/2006/relationships/image" Target="../media/image47.png"/><Relationship Id="rId10" Type="http://schemas.openxmlformats.org/officeDocument/2006/relationships/image" Target="../media/image59.png"/><Relationship Id="rId1" Type="http://schemas.openxmlformats.org/officeDocument/2006/relationships/slideLayout" Target="../slideLayouts/slideLayout19.xml"/><Relationship Id="rId2" Type="http://schemas.openxmlformats.org/officeDocument/2006/relationships/notesSlide" Target="../notesSlides/notesSlide30.xml"/><Relationship Id="rId3" Type="http://schemas.openxmlformats.org/officeDocument/2006/relationships/image" Target="../media/image65.png"/><Relationship Id="rId4" Type="http://schemas.openxmlformats.org/officeDocument/2006/relationships/image" Target="../media/image39.png"/><Relationship Id="rId9"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5.png"/><Relationship Id="rId7" Type="http://schemas.openxmlformats.org/officeDocument/2006/relationships/image" Target="../media/image41.png"/><Relationship Id="rId8" Type="http://schemas.openxmlformats.org/officeDocument/2006/relationships/image" Target="../media/image5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 Id="rId3" Type="http://schemas.openxmlformats.org/officeDocument/2006/relationships/image" Target="../media/image63.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3.xml"/><Relationship Id="rId3"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5.png"/><Relationship Id="rId4" Type="http://schemas.openxmlformats.org/officeDocument/2006/relationships/image" Target="../media/image11.png"/><Relationship Id="rId5" Type="http://schemas.openxmlformats.org/officeDocument/2006/relationships/image" Target="../media/image54.jpg"/><Relationship Id="rId6" Type="http://schemas.openxmlformats.org/officeDocument/2006/relationships/image" Target="../media/image5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5.png"/><Relationship Id="rId4" Type="http://schemas.openxmlformats.org/officeDocument/2006/relationships/image" Target="../media/image11.png"/><Relationship Id="rId5" Type="http://schemas.openxmlformats.org/officeDocument/2006/relationships/image" Target="../media/image61.jpg"/><Relationship Id="rId6" Type="http://schemas.openxmlformats.org/officeDocument/2006/relationships/image" Target="../media/image53.jpg"/><Relationship Id="rId7"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5.png"/><Relationship Id="rId4" Type="http://schemas.openxmlformats.org/officeDocument/2006/relationships/image" Target="../media/image11.png"/><Relationship Id="rId5" Type="http://schemas.openxmlformats.org/officeDocument/2006/relationships/image" Target="../media/image60.png"/><Relationship Id="rId6" Type="http://schemas.openxmlformats.org/officeDocument/2006/relationships/image" Target="../media/image64.png"/><Relationship Id="rId7" Type="http://schemas.openxmlformats.org/officeDocument/2006/relationships/image" Target="../media/image6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7.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5.png"/><Relationship Id="rId4" Type="http://schemas.openxmlformats.org/officeDocument/2006/relationships/image" Target="../media/image11.png"/><Relationship Id="rId5" Type="http://schemas.openxmlformats.org/officeDocument/2006/relationships/image" Target="../media/image3.png"/><Relationship Id="rId6"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11.png"/><Relationship Id="rId5"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11.png"/><Relationship Id="rId5"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11.png"/><Relationship Id="rId9" Type="http://schemas.openxmlformats.org/officeDocument/2006/relationships/image" Target="../media/image22.png"/><Relationship Id="rId5" Type="http://schemas.openxmlformats.org/officeDocument/2006/relationships/image" Target="../media/image9.jpg"/><Relationship Id="rId6" Type="http://schemas.openxmlformats.org/officeDocument/2006/relationships/image" Target="../media/image30.jpg"/><Relationship Id="rId7" Type="http://schemas.openxmlformats.org/officeDocument/2006/relationships/image" Target="../media/image29.jpg"/><Relationship Id="rId8"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1"/>
          <p:cNvPicPr preferRelativeResize="0"/>
          <p:nvPr/>
        </p:nvPicPr>
        <p:blipFill rotWithShape="1">
          <a:blip r:embed="rId3">
            <a:alphaModFix/>
          </a:blip>
          <a:srcRect b="0" l="0" r="0" t="0"/>
          <a:stretch/>
        </p:blipFill>
        <p:spPr>
          <a:xfrm>
            <a:off x="0" y="0"/>
            <a:ext cx="18288001" cy="1543008"/>
          </a:xfrm>
          <a:prstGeom prst="rect">
            <a:avLst/>
          </a:prstGeom>
          <a:noFill/>
          <a:ln>
            <a:noFill/>
          </a:ln>
        </p:spPr>
      </p:pic>
      <p:pic>
        <p:nvPicPr>
          <p:cNvPr id="133" name="Google Shape;133;p1"/>
          <p:cNvPicPr preferRelativeResize="0"/>
          <p:nvPr/>
        </p:nvPicPr>
        <p:blipFill rotWithShape="1">
          <a:blip r:embed="rId4">
            <a:alphaModFix/>
          </a:blip>
          <a:srcRect b="0" l="0" r="832" t="0"/>
          <a:stretch/>
        </p:blipFill>
        <p:spPr>
          <a:xfrm>
            <a:off x="0" y="8595724"/>
            <a:ext cx="18288001" cy="1691276"/>
          </a:xfrm>
          <a:prstGeom prst="rect">
            <a:avLst/>
          </a:prstGeom>
          <a:noFill/>
          <a:ln>
            <a:noFill/>
          </a:ln>
        </p:spPr>
      </p:pic>
      <p:sp>
        <p:nvSpPr>
          <p:cNvPr id="134" name="Google Shape;134;p1"/>
          <p:cNvSpPr txBox="1"/>
          <p:nvPr/>
        </p:nvSpPr>
        <p:spPr>
          <a:xfrm>
            <a:off x="6286500" y="2742750"/>
            <a:ext cx="9582300" cy="3877954"/>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6000"/>
              <a:buFont typeface="Arial"/>
              <a:buNone/>
            </a:pPr>
            <a:r>
              <a:t/>
            </a:r>
            <a:endParaRPr b="0" i="0" sz="60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6000"/>
              <a:buFont typeface="Arial"/>
              <a:buNone/>
            </a:pPr>
            <a:r>
              <a:rPr b="0" i="0" lang="en-US" sz="6000" u="none" cap="none" strike="noStrike">
                <a:solidFill>
                  <a:schemeClr val="dk1"/>
                </a:solidFill>
                <a:latin typeface="Arial"/>
                <a:ea typeface="Arial"/>
                <a:cs typeface="Arial"/>
                <a:sym typeface="Arial"/>
              </a:rPr>
              <a:t>Exploring the Mangrove</a:t>
            </a:r>
            <a:endParaRPr b="0" i="0" sz="60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6000"/>
              <a:buFont typeface="Calibri"/>
              <a:buNone/>
            </a:pPr>
            <a:r>
              <a:rPr b="0" i="0" lang="en-US" sz="6000" u="none" cap="none" strike="noStrike">
                <a:solidFill>
                  <a:schemeClr val="dk1"/>
                </a:solidFill>
                <a:latin typeface="Calibri"/>
                <a:ea typeface="Calibri"/>
                <a:cs typeface="Calibri"/>
                <a:sym typeface="Calibri"/>
              </a:rPr>
              <a:t>Use of  bioindicators for mangrove assessment</a:t>
            </a:r>
            <a:endParaRPr/>
          </a:p>
        </p:txBody>
      </p:sp>
      <p:pic>
        <p:nvPicPr>
          <p:cNvPr descr="Uma imagem com logótipo, Guarda-rios-comum, pássaro, ilustração&#10;&#10;Os conteúdos gerados por IA poderão estar incorretos." id="135" name="Google Shape;135;p1"/>
          <p:cNvPicPr preferRelativeResize="0"/>
          <p:nvPr/>
        </p:nvPicPr>
        <p:blipFill rotWithShape="1">
          <a:blip r:embed="rId5">
            <a:alphaModFix/>
          </a:blip>
          <a:srcRect b="0" l="0" r="0" t="0"/>
          <a:stretch/>
        </p:blipFill>
        <p:spPr>
          <a:xfrm>
            <a:off x="1340730" y="2771657"/>
            <a:ext cx="5626388" cy="474369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g34f31e1aa19_1_167"/>
          <p:cNvPicPr preferRelativeResize="0"/>
          <p:nvPr/>
        </p:nvPicPr>
        <p:blipFill rotWithShape="1">
          <a:blip r:embed="rId3">
            <a:alphaModFix/>
          </a:blip>
          <a:srcRect b="0" l="0" r="0" t="0"/>
          <a:stretch/>
        </p:blipFill>
        <p:spPr>
          <a:xfrm>
            <a:off x="0" y="0"/>
            <a:ext cx="18288001" cy="1543008"/>
          </a:xfrm>
          <a:prstGeom prst="rect">
            <a:avLst/>
          </a:prstGeom>
          <a:noFill/>
          <a:ln>
            <a:noFill/>
          </a:ln>
        </p:spPr>
      </p:pic>
      <p:pic>
        <p:nvPicPr>
          <p:cNvPr id="275" name="Google Shape;275;g34f31e1aa19_1_167"/>
          <p:cNvPicPr preferRelativeResize="0"/>
          <p:nvPr/>
        </p:nvPicPr>
        <p:blipFill rotWithShape="1">
          <a:blip r:embed="rId4">
            <a:alphaModFix/>
          </a:blip>
          <a:srcRect b="0" l="0" r="832" t="0"/>
          <a:stretch/>
        </p:blipFill>
        <p:spPr>
          <a:xfrm>
            <a:off x="0" y="8595724"/>
            <a:ext cx="18288001" cy="1691276"/>
          </a:xfrm>
          <a:prstGeom prst="rect">
            <a:avLst/>
          </a:prstGeom>
          <a:noFill/>
          <a:ln>
            <a:noFill/>
          </a:ln>
        </p:spPr>
      </p:pic>
      <p:cxnSp>
        <p:nvCxnSpPr>
          <p:cNvPr id="276" name="Google Shape;276;g34f31e1aa19_1_167"/>
          <p:cNvCxnSpPr/>
          <p:nvPr/>
        </p:nvCxnSpPr>
        <p:spPr>
          <a:xfrm>
            <a:off x="728708" y="2026960"/>
            <a:ext cx="502556" cy="0"/>
          </a:xfrm>
          <a:prstGeom prst="straightConnector1">
            <a:avLst/>
          </a:prstGeom>
          <a:noFill/>
          <a:ln cap="flat" cmpd="sng" w="9525">
            <a:solidFill>
              <a:srgbClr val="538CD5"/>
            </a:solidFill>
            <a:prstDash val="solid"/>
            <a:round/>
            <a:headEnd len="sm" w="sm" type="none"/>
            <a:tailEnd len="med" w="med" type="triangle"/>
          </a:ln>
        </p:spPr>
      </p:cxnSp>
      <p:sp>
        <p:nvSpPr>
          <p:cNvPr id="277" name="Google Shape;277;g34f31e1aa19_1_167"/>
          <p:cNvSpPr txBox="1"/>
          <p:nvPr/>
        </p:nvSpPr>
        <p:spPr>
          <a:xfrm>
            <a:off x="1231264" y="1758183"/>
            <a:ext cx="665113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800" u="none" cap="none" strike="noStrike">
                <a:solidFill>
                  <a:srgbClr val="000000"/>
                </a:solidFill>
                <a:latin typeface="Arial"/>
                <a:ea typeface="Arial"/>
                <a:cs typeface="Arial"/>
                <a:sym typeface="Arial"/>
              </a:rPr>
              <a:t>Esfuerzos puntuales</a:t>
            </a:r>
            <a:endParaRPr b="1" i="0" sz="2800" u="none" cap="none" strike="noStrike">
              <a:solidFill>
                <a:srgbClr val="000000"/>
              </a:solidFill>
              <a:latin typeface="Arial"/>
              <a:ea typeface="Arial"/>
              <a:cs typeface="Arial"/>
              <a:sym typeface="Arial"/>
            </a:endParaRPr>
          </a:p>
        </p:txBody>
      </p:sp>
      <p:cxnSp>
        <p:nvCxnSpPr>
          <p:cNvPr id="278" name="Google Shape;278;g34f31e1aa19_1_167"/>
          <p:cNvCxnSpPr/>
          <p:nvPr/>
        </p:nvCxnSpPr>
        <p:spPr>
          <a:xfrm>
            <a:off x="6435583" y="1807577"/>
            <a:ext cx="0" cy="7283449"/>
          </a:xfrm>
          <a:prstGeom prst="straightConnector1">
            <a:avLst/>
          </a:prstGeom>
          <a:noFill/>
          <a:ln cap="flat" cmpd="sng" w="63500">
            <a:solidFill>
              <a:srgbClr val="538CD5"/>
            </a:solidFill>
            <a:prstDash val="solid"/>
            <a:round/>
            <a:headEnd len="sm" w="sm" type="none"/>
            <a:tailEnd len="sm" w="sm" type="none"/>
          </a:ln>
        </p:spPr>
      </p:cxnSp>
      <p:cxnSp>
        <p:nvCxnSpPr>
          <p:cNvPr id="279" name="Google Shape;279;g34f31e1aa19_1_167"/>
          <p:cNvCxnSpPr/>
          <p:nvPr/>
        </p:nvCxnSpPr>
        <p:spPr>
          <a:xfrm>
            <a:off x="1231264" y="2281403"/>
            <a:ext cx="0" cy="2723413"/>
          </a:xfrm>
          <a:prstGeom prst="straightConnector1">
            <a:avLst/>
          </a:prstGeom>
          <a:noFill/>
          <a:ln cap="flat" cmpd="sng" w="9525">
            <a:solidFill>
              <a:srgbClr val="4A7DBA"/>
            </a:solidFill>
            <a:prstDash val="solid"/>
            <a:round/>
            <a:headEnd len="sm" w="sm" type="none"/>
            <a:tailEnd len="sm" w="sm" type="none"/>
          </a:ln>
        </p:spPr>
      </p:cxnSp>
      <p:cxnSp>
        <p:nvCxnSpPr>
          <p:cNvPr id="280" name="Google Shape;280;g34f31e1aa19_1_167"/>
          <p:cNvCxnSpPr/>
          <p:nvPr/>
        </p:nvCxnSpPr>
        <p:spPr>
          <a:xfrm>
            <a:off x="1231264" y="2670048"/>
            <a:ext cx="798704" cy="0"/>
          </a:xfrm>
          <a:prstGeom prst="straightConnector1">
            <a:avLst/>
          </a:prstGeom>
          <a:noFill/>
          <a:ln cap="flat" cmpd="sng" w="9525">
            <a:solidFill>
              <a:srgbClr val="4A7DBA"/>
            </a:solidFill>
            <a:prstDash val="solid"/>
            <a:round/>
            <a:headEnd len="sm" w="sm" type="none"/>
            <a:tailEnd len="med" w="med" type="triangle"/>
          </a:ln>
        </p:spPr>
      </p:cxnSp>
      <p:cxnSp>
        <p:nvCxnSpPr>
          <p:cNvPr id="281" name="Google Shape;281;g34f31e1aa19_1_167"/>
          <p:cNvCxnSpPr/>
          <p:nvPr/>
        </p:nvCxnSpPr>
        <p:spPr>
          <a:xfrm>
            <a:off x="1231264" y="3389376"/>
            <a:ext cx="798704" cy="0"/>
          </a:xfrm>
          <a:prstGeom prst="straightConnector1">
            <a:avLst/>
          </a:prstGeom>
          <a:noFill/>
          <a:ln cap="flat" cmpd="sng" w="9525">
            <a:solidFill>
              <a:srgbClr val="4A7DBA"/>
            </a:solidFill>
            <a:prstDash val="solid"/>
            <a:round/>
            <a:headEnd len="sm" w="sm" type="none"/>
            <a:tailEnd len="med" w="med" type="triangle"/>
          </a:ln>
        </p:spPr>
      </p:cxnSp>
      <p:cxnSp>
        <p:nvCxnSpPr>
          <p:cNvPr id="282" name="Google Shape;282;g34f31e1aa19_1_167"/>
          <p:cNvCxnSpPr/>
          <p:nvPr/>
        </p:nvCxnSpPr>
        <p:spPr>
          <a:xfrm>
            <a:off x="1231264" y="4145280"/>
            <a:ext cx="798704" cy="0"/>
          </a:xfrm>
          <a:prstGeom prst="straightConnector1">
            <a:avLst/>
          </a:prstGeom>
          <a:noFill/>
          <a:ln cap="flat" cmpd="sng" w="9525">
            <a:solidFill>
              <a:srgbClr val="4A7DBA"/>
            </a:solidFill>
            <a:prstDash val="solid"/>
            <a:round/>
            <a:headEnd len="sm" w="sm" type="none"/>
            <a:tailEnd len="med" w="med" type="triangle"/>
          </a:ln>
        </p:spPr>
      </p:cxnSp>
      <p:cxnSp>
        <p:nvCxnSpPr>
          <p:cNvPr id="283" name="Google Shape;283;g34f31e1aa19_1_167"/>
          <p:cNvCxnSpPr/>
          <p:nvPr/>
        </p:nvCxnSpPr>
        <p:spPr>
          <a:xfrm>
            <a:off x="1231264" y="5004816"/>
            <a:ext cx="798704" cy="0"/>
          </a:xfrm>
          <a:prstGeom prst="straightConnector1">
            <a:avLst/>
          </a:prstGeom>
          <a:noFill/>
          <a:ln cap="flat" cmpd="sng" w="9525">
            <a:solidFill>
              <a:srgbClr val="4A7DBA"/>
            </a:solidFill>
            <a:prstDash val="solid"/>
            <a:round/>
            <a:headEnd len="sm" w="sm" type="none"/>
            <a:tailEnd len="med" w="med" type="triangle"/>
          </a:ln>
        </p:spPr>
      </p:cxnSp>
      <p:cxnSp>
        <p:nvCxnSpPr>
          <p:cNvPr id="284" name="Google Shape;284;g34f31e1aa19_1_167"/>
          <p:cNvCxnSpPr/>
          <p:nvPr/>
        </p:nvCxnSpPr>
        <p:spPr>
          <a:xfrm>
            <a:off x="2584576" y="5907024"/>
            <a:ext cx="798704" cy="0"/>
          </a:xfrm>
          <a:prstGeom prst="straightConnector1">
            <a:avLst/>
          </a:prstGeom>
          <a:noFill/>
          <a:ln cap="flat" cmpd="sng" w="9525">
            <a:solidFill>
              <a:srgbClr val="4A7DBA"/>
            </a:solidFill>
            <a:prstDash val="solid"/>
            <a:round/>
            <a:headEnd len="sm" w="sm" type="none"/>
            <a:tailEnd len="med" w="med" type="triangle"/>
          </a:ln>
        </p:spPr>
      </p:cxnSp>
      <p:cxnSp>
        <p:nvCxnSpPr>
          <p:cNvPr id="285" name="Google Shape;285;g34f31e1aa19_1_167"/>
          <p:cNvCxnSpPr/>
          <p:nvPr/>
        </p:nvCxnSpPr>
        <p:spPr>
          <a:xfrm>
            <a:off x="2584576" y="6644640"/>
            <a:ext cx="798704" cy="0"/>
          </a:xfrm>
          <a:prstGeom prst="straightConnector1">
            <a:avLst/>
          </a:prstGeom>
          <a:noFill/>
          <a:ln cap="flat" cmpd="sng" w="9525">
            <a:solidFill>
              <a:srgbClr val="4A7DBA"/>
            </a:solidFill>
            <a:prstDash val="solid"/>
            <a:round/>
            <a:headEnd len="sm" w="sm" type="none"/>
            <a:tailEnd len="med" w="med" type="triangle"/>
          </a:ln>
        </p:spPr>
      </p:cxnSp>
      <p:cxnSp>
        <p:nvCxnSpPr>
          <p:cNvPr id="286" name="Google Shape;286;g34f31e1aa19_1_167"/>
          <p:cNvCxnSpPr/>
          <p:nvPr/>
        </p:nvCxnSpPr>
        <p:spPr>
          <a:xfrm>
            <a:off x="2584576" y="7345680"/>
            <a:ext cx="798704" cy="0"/>
          </a:xfrm>
          <a:prstGeom prst="straightConnector1">
            <a:avLst/>
          </a:prstGeom>
          <a:noFill/>
          <a:ln cap="flat" cmpd="sng" w="9525">
            <a:solidFill>
              <a:srgbClr val="4A7DBA"/>
            </a:solidFill>
            <a:prstDash val="solid"/>
            <a:round/>
            <a:headEnd len="sm" w="sm" type="none"/>
            <a:tailEnd len="med" w="med" type="triangle"/>
          </a:ln>
        </p:spPr>
      </p:cxnSp>
      <p:sp>
        <p:nvSpPr>
          <p:cNvPr id="287" name="Google Shape;287;g34f31e1aa19_1_167"/>
          <p:cNvSpPr txBox="1"/>
          <p:nvPr/>
        </p:nvSpPr>
        <p:spPr>
          <a:xfrm>
            <a:off x="2093305" y="2485534"/>
            <a:ext cx="396849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Comunidades costeras.</a:t>
            </a:r>
            <a:endParaRPr b="0" i="0" sz="2000" u="none" cap="none" strike="noStrike">
              <a:solidFill>
                <a:srgbClr val="000000"/>
              </a:solidFill>
              <a:latin typeface="Arial"/>
              <a:ea typeface="Arial"/>
              <a:cs typeface="Arial"/>
              <a:sym typeface="Arial"/>
            </a:endParaRPr>
          </a:p>
        </p:txBody>
      </p:sp>
      <p:sp>
        <p:nvSpPr>
          <p:cNvPr id="288" name="Google Shape;288;g34f31e1aa19_1_167"/>
          <p:cNvSpPr txBox="1"/>
          <p:nvPr/>
        </p:nvSpPr>
        <p:spPr>
          <a:xfrm>
            <a:off x="2117292" y="3176889"/>
            <a:ext cx="396849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Investigaciones.</a:t>
            </a:r>
            <a:endParaRPr b="0" i="0" sz="2000" u="none" cap="none" strike="noStrike">
              <a:solidFill>
                <a:srgbClr val="000000"/>
              </a:solidFill>
              <a:latin typeface="Arial"/>
              <a:ea typeface="Arial"/>
              <a:cs typeface="Arial"/>
              <a:sym typeface="Arial"/>
            </a:endParaRPr>
          </a:p>
        </p:txBody>
      </p:sp>
      <p:sp>
        <p:nvSpPr>
          <p:cNvPr id="289" name="Google Shape;289;g34f31e1aa19_1_167"/>
          <p:cNvSpPr txBox="1"/>
          <p:nvPr/>
        </p:nvSpPr>
        <p:spPr>
          <a:xfrm>
            <a:off x="2194552" y="3935673"/>
            <a:ext cx="396849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Asociaciones ambientales.</a:t>
            </a:r>
            <a:endParaRPr b="0" i="0" sz="2000" u="none" cap="none" strike="noStrike">
              <a:solidFill>
                <a:srgbClr val="000000"/>
              </a:solidFill>
              <a:latin typeface="Arial"/>
              <a:ea typeface="Arial"/>
              <a:cs typeface="Arial"/>
              <a:sym typeface="Arial"/>
            </a:endParaRPr>
          </a:p>
        </p:txBody>
      </p:sp>
      <p:sp>
        <p:nvSpPr>
          <p:cNvPr id="290" name="Google Shape;290;g34f31e1aa19_1_167"/>
          <p:cNvSpPr txBox="1"/>
          <p:nvPr/>
        </p:nvSpPr>
        <p:spPr>
          <a:xfrm>
            <a:off x="2194555" y="4815559"/>
            <a:ext cx="396849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a:t>
            </a:r>
            <a:endParaRPr b="0" i="0" sz="2000" u="none" cap="none" strike="noStrike">
              <a:solidFill>
                <a:srgbClr val="000000"/>
              </a:solidFill>
              <a:latin typeface="Arial"/>
              <a:ea typeface="Arial"/>
              <a:cs typeface="Arial"/>
              <a:sym typeface="Arial"/>
            </a:endParaRPr>
          </a:p>
        </p:txBody>
      </p:sp>
      <p:sp>
        <p:nvSpPr>
          <p:cNvPr id="291" name="Google Shape;291;g34f31e1aa19_1_167"/>
          <p:cNvSpPr txBox="1"/>
          <p:nvPr/>
        </p:nvSpPr>
        <p:spPr>
          <a:xfrm>
            <a:off x="2194552" y="4804761"/>
            <a:ext cx="396849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Educación ambiental.</a:t>
            </a:r>
            <a:endParaRPr b="0" i="0" sz="2000" u="none" cap="none" strike="noStrike">
              <a:solidFill>
                <a:srgbClr val="000000"/>
              </a:solidFill>
              <a:latin typeface="Arial"/>
              <a:ea typeface="Arial"/>
              <a:cs typeface="Arial"/>
              <a:sym typeface="Arial"/>
            </a:endParaRPr>
          </a:p>
        </p:txBody>
      </p:sp>
      <p:cxnSp>
        <p:nvCxnSpPr>
          <p:cNvPr id="292" name="Google Shape;292;g34f31e1aa19_1_167"/>
          <p:cNvCxnSpPr/>
          <p:nvPr/>
        </p:nvCxnSpPr>
        <p:spPr>
          <a:xfrm>
            <a:off x="2584576" y="5215669"/>
            <a:ext cx="0" cy="3013931"/>
          </a:xfrm>
          <a:prstGeom prst="straightConnector1">
            <a:avLst/>
          </a:prstGeom>
          <a:noFill/>
          <a:ln cap="flat" cmpd="sng" w="9525">
            <a:solidFill>
              <a:srgbClr val="4A7DBA"/>
            </a:solidFill>
            <a:prstDash val="solid"/>
            <a:round/>
            <a:headEnd len="sm" w="sm" type="none"/>
            <a:tailEnd len="sm" w="sm" type="none"/>
          </a:ln>
        </p:spPr>
      </p:cxnSp>
      <p:sp>
        <p:nvSpPr>
          <p:cNvPr id="293" name="Google Shape;293;g34f31e1aa19_1_167"/>
          <p:cNvSpPr txBox="1"/>
          <p:nvPr/>
        </p:nvSpPr>
        <p:spPr>
          <a:xfrm>
            <a:off x="3383280" y="7164939"/>
            <a:ext cx="205242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Reforestación.</a:t>
            </a:r>
            <a:endParaRPr b="0" i="0" sz="2000" u="none" cap="none" strike="noStrike">
              <a:solidFill>
                <a:srgbClr val="000000"/>
              </a:solidFill>
              <a:latin typeface="Arial"/>
              <a:ea typeface="Arial"/>
              <a:cs typeface="Arial"/>
              <a:sym typeface="Arial"/>
            </a:endParaRPr>
          </a:p>
        </p:txBody>
      </p:sp>
      <p:sp>
        <p:nvSpPr>
          <p:cNvPr id="294" name="Google Shape;294;g34f31e1aa19_1_167"/>
          <p:cNvSpPr txBox="1"/>
          <p:nvPr/>
        </p:nvSpPr>
        <p:spPr>
          <a:xfrm>
            <a:off x="3347608" y="6306589"/>
            <a:ext cx="2815439"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Recolección desechos sólidos.</a:t>
            </a:r>
            <a:endParaRPr b="0" i="0" sz="2000" u="none" cap="none" strike="noStrike">
              <a:solidFill>
                <a:srgbClr val="000000"/>
              </a:solidFill>
              <a:latin typeface="Arial"/>
              <a:ea typeface="Arial"/>
              <a:cs typeface="Arial"/>
              <a:sym typeface="Arial"/>
            </a:endParaRPr>
          </a:p>
        </p:txBody>
      </p:sp>
      <p:cxnSp>
        <p:nvCxnSpPr>
          <p:cNvPr id="295" name="Google Shape;295;g34f31e1aa19_1_167"/>
          <p:cNvCxnSpPr/>
          <p:nvPr/>
        </p:nvCxnSpPr>
        <p:spPr>
          <a:xfrm>
            <a:off x="2584576" y="8229600"/>
            <a:ext cx="798704" cy="0"/>
          </a:xfrm>
          <a:prstGeom prst="straightConnector1">
            <a:avLst/>
          </a:prstGeom>
          <a:noFill/>
          <a:ln cap="flat" cmpd="sng" w="9525">
            <a:solidFill>
              <a:srgbClr val="4A7DBA"/>
            </a:solidFill>
            <a:prstDash val="solid"/>
            <a:round/>
            <a:headEnd len="sm" w="sm" type="none"/>
            <a:tailEnd len="med" w="med" type="triangle"/>
          </a:ln>
        </p:spPr>
      </p:cxnSp>
      <p:sp>
        <p:nvSpPr>
          <p:cNvPr id="296" name="Google Shape;296;g34f31e1aa19_1_167"/>
          <p:cNvSpPr txBox="1"/>
          <p:nvPr/>
        </p:nvSpPr>
        <p:spPr>
          <a:xfrm>
            <a:off x="3356944" y="5610700"/>
            <a:ext cx="205242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Talleres</a:t>
            </a:r>
            <a:endParaRPr b="0" i="0" sz="2000" u="none" cap="none" strike="noStrike">
              <a:solidFill>
                <a:srgbClr val="000000"/>
              </a:solidFill>
              <a:latin typeface="Arial"/>
              <a:ea typeface="Arial"/>
              <a:cs typeface="Arial"/>
              <a:sym typeface="Arial"/>
            </a:endParaRPr>
          </a:p>
        </p:txBody>
      </p:sp>
      <p:sp>
        <p:nvSpPr>
          <p:cNvPr id="297" name="Google Shape;297;g34f31e1aa19_1_167"/>
          <p:cNvSpPr txBox="1"/>
          <p:nvPr/>
        </p:nvSpPr>
        <p:spPr>
          <a:xfrm>
            <a:off x="3383280" y="7767587"/>
            <a:ext cx="2815438"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Alianzas con Ministerio de Educación Pública.</a:t>
            </a:r>
            <a:endParaRPr b="0" i="0" sz="2000" u="none" cap="none" strike="noStrike">
              <a:solidFill>
                <a:srgbClr val="000000"/>
              </a:solidFill>
              <a:latin typeface="Arial"/>
              <a:ea typeface="Arial"/>
              <a:cs typeface="Arial"/>
              <a:sym typeface="Arial"/>
            </a:endParaRPr>
          </a:p>
        </p:txBody>
      </p:sp>
      <p:pic>
        <p:nvPicPr>
          <p:cNvPr id="298" name="Google Shape;298;g34f31e1aa19_1_167"/>
          <p:cNvPicPr preferRelativeResize="0"/>
          <p:nvPr/>
        </p:nvPicPr>
        <p:blipFill rotWithShape="1">
          <a:blip r:embed="rId5">
            <a:alphaModFix/>
          </a:blip>
          <a:srcRect b="0" l="0" r="0" t="0"/>
          <a:stretch/>
        </p:blipFill>
        <p:spPr>
          <a:xfrm>
            <a:off x="10841200" y="1751816"/>
            <a:ext cx="3233542" cy="2982372"/>
          </a:xfrm>
          <a:prstGeom prst="rect">
            <a:avLst/>
          </a:prstGeom>
          <a:noFill/>
          <a:ln>
            <a:noFill/>
          </a:ln>
        </p:spPr>
      </p:pic>
      <p:pic>
        <p:nvPicPr>
          <p:cNvPr id="299" name="Google Shape;299;g34f31e1aa19_1_167"/>
          <p:cNvPicPr preferRelativeResize="0"/>
          <p:nvPr/>
        </p:nvPicPr>
        <p:blipFill rotWithShape="1">
          <a:blip r:embed="rId6">
            <a:alphaModFix/>
          </a:blip>
          <a:srcRect b="0" l="0" r="0" t="0"/>
          <a:stretch/>
        </p:blipFill>
        <p:spPr>
          <a:xfrm>
            <a:off x="7035203" y="1807577"/>
            <a:ext cx="3432214" cy="2982373"/>
          </a:xfrm>
          <a:prstGeom prst="rect">
            <a:avLst/>
          </a:prstGeom>
          <a:noFill/>
          <a:ln>
            <a:noFill/>
          </a:ln>
        </p:spPr>
      </p:pic>
      <p:pic>
        <p:nvPicPr>
          <p:cNvPr id="300" name="Google Shape;300;g34f31e1aa19_1_167"/>
          <p:cNvPicPr preferRelativeResize="0"/>
          <p:nvPr/>
        </p:nvPicPr>
        <p:blipFill rotWithShape="1">
          <a:blip r:embed="rId7">
            <a:alphaModFix/>
          </a:blip>
          <a:srcRect b="0" l="0" r="0" t="0"/>
          <a:stretch/>
        </p:blipFill>
        <p:spPr>
          <a:xfrm>
            <a:off x="14448525" y="1767019"/>
            <a:ext cx="3184329" cy="2903149"/>
          </a:xfrm>
          <a:prstGeom prst="rect">
            <a:avLst/>
          </a:prstGeom>
          <a:noFill/>
          <a:ln>
            <a:noFill/>
          </a:ln>
        </p:spPr>
      </p:pic>
      <p:pic>
        <p:nvPicPr>
          <p:cNvPr id="301" name="Google Shape;301;g34f31e1aa19_1_167"/>
          <p:cNvPicPr preferRelativeResize="0"/>
          <p:nvPr/>
        </p:nvPicPr>
        <p:blipFill rotWithShape="1">
          <a:blip r:embed="rId8">
            <a:alphaModFix/>
          </a:blip>
          <a:srcRect b="0" l="0" r="0" t="0"/>
          <a:stretch/>
        </p:blipFill>
        <p:spPr>
          <a:xfrm>
            <a:off x="6904140" y="5054519"/>
            <a:ext cx="6219825" cy="3028950"/>
          </a:xfrm>
          <a:prstGeom prst="rect">
            <a:avLst/>
          </a:prstGeom>
          <a:noFill/>
          <a:ln>
            <a:noFill/>
          </a:ln>
        </p:spPr>
      </p:pic>
      <p:pic>
        <p:nvPicPr>
          <p:cNvPr id="302" name="Google Shape;302;g34f31e1aa19_1_167"/>
          <p:cNvPicPr preferRelativeResize="0"/>
          <p:nvPr/>
        </p:nvPicPr>
        <p:blipFill rotWithShape="1">
          <a:blip r:embed="rId9">
            <a:alphaModFix/>
          </a:blip>
          <a:srcRect b="0" l="0" r="0" t="0"/>
          <a:stretch/>
        </p:blipFill>
        <p:spPr>
          <a:xfrm>
            <a:off x="13592521" y="5054519"/>
            <a:ext cx="4066612" cy="2995704"/>
          </a:xfrm>
          <a:prstGeom prst="rect">
            <a:avLst/>
          </a:prstGeom>
          <a:noFill/>
          <a:ln>
            <a:noFill/>
          </a:ln>
        </p:spPr>
      </p:pic>
      <p:sp>
        <p:nvSpPr>
          <p:cNvPr id="303" name="Google Shape;303;g34f31e1aa19_1_167"/>
          <p:cNvSpPr txBox="1"/>
          <p:nvPr/>
        </p:nvSpPr>
        <p:spPr>
          <a:xfrm>
            <a:off x="10753875" y="8245699"/>
            <a:ext cx="376085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Figura 4</a:t>
            </a:r>
            <a:r>
              <a:rPr b="0" i="0" lang="en-US" sz="1400" u="none" cap="none" strike="noStrike">
                <a:solidFill>
                  <a:srgbClr val="000000"/>
                </a:solidFill>
                <a:latin typeface="Arial"/>
                <a:ea typeface="Arial"/>
                <a:cs typeface="Arial"/>
                <a:sym typeface="Arial"/>
              </a:rPr>
              <a:t>.  Trabajo comunal en manglares.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g34f31e1aa19_1_206"/>
          <p:cNvPicPr preferRelativeResize="0"/>
          <p:nvPr/>
        </p:nvPicPr>
        <p:blipFill rotWithShape="1">
          <a:blip r:embed="rId3">
            <a:alphaModFix/>
          </a:blip>
          <a:srcRect b="0" l="0" r="0" t="0"/>
          <a:stretch/>
        </p:blipFill>
        <p:spPr>
          <a:xfrm>
            <a:off x="0" y="0"/>
            <a:ext cx="18288001" cy="1543008"/>
          </a:xfrm>
          <a:prstGeom prst="rect">
            <a:avLst/>
          </a:prstGeom>
          <a:noFill/>
          <a:ln>
            <a:noFill/>
          </a:ln>
        </p:spPr>
      </p:pic>
      <p:pic>
        <p:nvPicPr>
          <p:cNvPr id="309" name="Google Shape;309;g34f31e1aa19_1_206"/>
          <p:cNvPicPr preferRelativeResize="0"/>
          <p:nvPr/>
        </p:nvPicPr>
        <p:blipFill rotWithShape="1">
          <a:blip r:embed="rId4">
            <a:alphaModFix/>
          </a:blip>
          <a:srcRect b="0" l="0" r="832" t="0"/>
          <a:stretch/>
        </p:blipFill>
        <p:spPr>
          <a:xfrm>
            <a:off x="0" y="8595724"/>
            <a:ext cx="18288001" cy="1691276"/>
          </a:xfrm>
          <a:prstGeom prst="rect">
            <a:avLst/>
          </a:prstGeom>
          <a:noFill/>
          <a:ln>
            <a:noFill/>
          </a:ln>
        </p:spPr>
      </p:pic>
      <p:sp>
        <p:nvSpPr>
          <p:cNvPr id="310" name="Google Shape;310;g34f31e1aa19_1_206"/>
          <p:cNvSpPr/>
          <p:nvPr/>
        </p:nvSpPr>
        <p:spPr>
          <a:xfrm>
            <a:off x="4261104" y="3173150"/>
            <a:ext cx="10131552" cy="3154498"/>
          </a:xfrm>
          <a:prstGeom prst="rect">
            <a:avLst/>
          </a:prstGeom>
          <a:no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1" name="Google Shape;311;g34f31e1aa19_1_206"/>
          <p:cNvSpPr txBox="1"/>
          <p:nvPr/>
        </p:nvSpPr>
        <p:spPr>
          <a:xfrm>
            <a:off x="4462272" y="3328416"/>
            <a:ext cx="10131552" cy="28623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6000" u="none" cap="none" strike="noStrike">
                <a:solidFill>
                  <a:srgbClr val="000000"/>
                </a:solidFill>
                <a:latin typeface="Arial"/>
                <a:ea typeface="Arial"/>
                <a:cs typeface="Arial"/>
                <a:sym typeface="Arial"/>
              </a:rPr>
              <a:t>Manglares:  biodiversidad, resiliencia y captura de carbono</a:t>
            </a:r>
            <a:endParaRPr b="1" i="0" sz="60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g34f31e1aa19_1_213"/>
          <p:cNvPicPr preferRelativeResize="0"/>
          <p:nvPr/>
        </p:nvPicPr>
        <p:blipFill rotWithShape="1">
          <a:blip r:embed="rId3">
            <a:alphaModFix/>
          </a:blip>
          <a:srcRect b="0" l="0" r="0" t="0"/>
          <a:stretch/>
        </p:blipFill>
        <p:spPr>
          <a:xfrm>
            <a:off x="0" y="0"/>
            <a:ext cx="18288001" cy="1543008"/>
          </a:xfrm>
          <a:prstGeom prst="rect">
            <a:avLst/>
          </a:prstGeom>
          <a:noFill/>
          <a:ln>
            <a:noFill/>
          </a:ln>
        </p:spPr>
      </p:pic>
      <p:pic>
        <p:nvPicPr>
          <p:cNvPr id="317" name="Google Shape;317;g34f31e1aa19_1_213"/>
          <p:cNvPicPr preferRelativeResize="0"/>
          <p:nvPr/>
        </p:nvPicPr>
        <p:blipFill rotWithShape="1">
          <a:blip r:embed="rId4">
            <a:alphaModFix/>
          </a:blip>
          <a:srcRect b="0" l="0" r="832" t="0"/>
          <a:stretch/>
        </p:blipFill>
        <p:spPr>
          <a:xfrm>
            <a:off x="0" y="8595724"/>
            <a:ext cx="18288001" cy="1691276"/>
          </a:xfrm>
          <a:prstGeom prst="rect">
            <a:avLst/>
          </a:prstGeom>
          <a:noFill/>
          <a:ln>
            <a:noFill/>
          </a:ln>
        </p:spPr>
      </p:pic>
      <p:cxnSp>
        <p:nvCxnSpPr>
          <p:cNvPr id="318" name="Google Shape;318;g34f31e1aa19_1_213"/>
          <p:cNvCxnSpPr/>
          <p:nvPr/>
        </p:nvCxnSpPr>
        <p:spPr>
          <a:xfrm>
            <a:off x="728708" y="2026960"/>
            <a:ext cx="502556" cy="0"/>
          </a:xfrm>
          <a:prstGeom prst="straightConnector1">
            <a:avLst/>
          </a:prstGeom>
          <a:noFill/>
          <a:ln cap="flat" cmpd="sng" w="9525">
            <a:solidFill>
              <a:srgbClr val="538CD5"/>
            </a:solidFill>
            <a:prstDash val="solid"/>
            <a:round/>
            <a:headEnd len="sm" w="sm" type="none"/>
            <a:tailEnd len="med" w="med" type="triangle"/>
          </a:ln>
        </p:spPr>
      </p:cxnSp>
      <p:sp>
        <p:nvSpPr>
          <p:cNvPr id="319" name="Google Shape;319;g34f31e1aa19_1_213"/>
          <p:cNvSpPr txBox="1"/>
          <p:nvPr/>
        </p:nvSpPr>
        <p:spPr>
          <a:xfrm>
            <a:off x="1231264" y="1758183"/>
            <a:ext cx="665113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800" u="none" cap="none" strike="noStrike">
                <a:solidFill>
                  <a:srgbClr val="000000"/>
                </a:solidFill>
                <a:latin typeface="Arial"/>
                <a:ea typeface="Arial"/>
                <a:cs typeface="Arial"/>
                <a:sym typeface="Arial"/>
              </a:rPr>
              <a:t>En Costa Rica</a:t>
            </a:r>
            <a:endParaRPr b="1" i="0" sz="2800" u="none" cap="none" strike="noStrike">
              <a:solidFill>
                <a:srgbClr val="000000"/>
              </a:solidFill>
              <a:latin typeface="Arial"/>
              <a:ea typeface="Arial"/>
              <a:cs typeface="Arial"/>
              <a:sym typeface="Arial"/>
            </a:endParaRPr>
          </a:p>
        </p:txBody>
      </p:sp>
      <p:cxnSp>
        <p:nvCxnSpPr>
          <p:cNvPr id="320" name="Google Shape;320;g34f31e1aa19_1_213"/>
          <p:cNvCxnSpPr/>
          <p:nvPr/>
        </p:nvCxnSpPr>
        <p:spPr>
          <a:xfrm>
            <a:off x="6435583" y="1807577"/>
            <a:ext cx="0" cy="7283449"/>
          </a:xfrm>
          <a:prstGeom prst="straightConnector1">
            <a:avLst/>
          </a:prstGeom>
          <a:noFill/>
          <a:ln cap="flat" cmpd="sng" w="63500">
            <a:solidFill>
              <a:srgbClr val="538CD5"/>
            </a:solidFill>
            <a:prstDash val="solid"/>
            <a:round/>
            <a:headEnd len="sm" w="sm" type="none"/>
            <a:tailEnd len="sm" w="sm" type="none"/>
          </a:ln>
        </p:spPr>
      </p:cxnSp>
      <p:sp>
        <p:nvSpPr>
          <p:cNvPr id="321" name="Google Shape;321;g34f31e1aa19_1_213"/>
          <p:cNvSpPr txBox="1"/>
          <p:nvPr/>
        </p:nvSpPr>
        <p:spPr>
          <a:xfrm>
            <a:off x="1231264" y="2711199"/>
            <a:ext cx="4746101"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Golfo de Nicoya (valor general): entre 547–1,175 Mg C/ha (Hernández-Blanco </a:t>
            </a:r>
            <a:r>
              <a:rPr b="0" i="1" lang="en-US" sz="2000" u="none" cap="none" strike="noStrike">
                <a:solidFill>
                  <a:srgbClr val="000000"/>
                </a:solidFill>
                <a:latin typeface="Arial"/>
                <a:ea typeface="Arial"/>
                <a:cs typeface="Arial"/>
                <a:sym typeface="Arial"/>
              </a:rPr>
              <a:t>et al</a:t>
            </a:r>
            <a:r>
              <a:rPr b="0" i="0" lang="en-US" sz="2000" u="none" cap="none" strike="noStrike">
                <a:solidFill>
                  <a:srgbClr val="000000"/>
                </a:solidFill>
                <a:latin typeface="Arial"/>
                <a:ea typeface="Arial"/>
                <a:cs typeface="Arial"/>
                <a:sym typeface="Arial"/>
              </a:rPr>
              <a:t>., 2021).</a:t>
            </a:r>
            <a:endParaRPr b="0" i="0" sz="2000" u="none" cap="none" strike="noStrike">
              <a:solidFill>
                <a:srgbClr val="000000"/>
              </a:solidFill>
              <a:latin typeface="Arial"/>
              <a:ea typeface="Arial"/>
              <a:cs typeface="Arial"/>
              <a:sym typeface="Arial"/>
            </a:endParaRPr>
          </a:p>
        </p:txBody>
      </p:sp>
      <p:sp>
        <p:nvSpPr>
          <p:cNvPr id="322" name="Google Shape;322;g34f31e1aa19_1_213"/>
          <p:cNvSpPr txBox="1"/>
          <p:nvPr/>
        </p:nvSpPr>
        <p:spPr>
          <a:xfrm>
            <a:off x="1231264" y="4196915"/>
            <a:ext cx="4968366" cy="101566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Morales (Golfo de Nicoya, específico):</a:t>
            </a:r>
            <a:endParaRPr/>
          </a:p>
          <a:p>
            <a:pPr indent="0" lvl="0" marL="0" marR="0" rtl="0" algn="just">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Biomasa viva: 48 ± 59 Mg C/ha</a:t>
            </a:r>
            <a:br>
              <a:rPr b="0" i="0" lang="en-US" sz="2000" u="none" cap="none" strike="noStrike">
                <a:solidFill>
                  <a:srgbClr val="000000"/>
                </a:solidFill>
                <a:latin typeface="Arial"/>
                <a:ea typeface="Arial"/>
                <a:cs typeface="Arial"/>
                <a:sym typeface="Arial"/>
              </a:rPr>
            </a:br>
            <a:r>
              <a:rPr b="0" i="0" lang="en-US" sz="2000" u="none" cap="none" strike="noStrike">
                <a:solidFill>
                  <a:srgbClr val="000000"/>
                </a:solidFill>
                <a:latin typeface="Arial"/>
                <a:ea typeface="Arial"/>
                <a:cs typeface="Arial"/>
                <a:sym typeface="Arial"/>
              </a:rPr>
              <a:t>(Cambronero-Bolaños </a:t>
            </a:r>
            <a:r>
              <a:rPr b="0" i="1" lang="en-US" sz="2000" u="none" cap="none" strike="noStrike">
                <a:solidFill>
                  <a:srgbClr val="000000"/>
                </a:solidFill>
                <a:latin typeface="Arial"/>
                <a:ea typeface="Arial"/>
                <a:cs typeface="Arial"/>
                <a:sym typeface="Arial"/>
              </a:rPr>
              <a:t>et al</a:t>
            </a:r>
            <a:r>
              <a:rPr b="0" i="0" lang="en-US" sz="2000" u="none" cap="none" strike="noStrike">
                <a:solidFill>
                  <a:srgbClr val="000000"/>
                </a:solidFill>
                <a:latin typeface="Arial"/>
                <a:ea typeface="Arial"/>
                <a:cs typeface="Arial"/>
                <a:sym typeface="Arial"/>
              </a:rPr>
              <a:t>., 2025).</a:t>
            </a:r>
            <a:endParaRPr/>
          </a:p>
        </p:txBody>
      </p:sp>
      <p:sp>
        <p:nvSpPr>
          <p:cNvPr id="323" name="Google Shape;323;g34f31e1aa19_1_213"/>
          <p:cNvSpPr txBox="1"/>
          <p:nvPr/>
        </p:nvSpPr>
        <p:spPr>
          <a:xfrm>
            <a:off x="1286273" y="5597030"/>
            <a:ext cx="4746101"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Chacarita (Pacífico Central):  78.49 Mg C/ha (Carvajal-Oses </a:t>
            </a:r>
            <a:r>
              <a:rPr b="0" i="1" lang="en-US" sz="2000" u="none" cap="none" strike="noStrike">
                <a:solidFill>
                  <a:srgbClr val="000000"/>
                </a:solidFill>
                <a:latin typeface="Arial"/>
                <a:ea typeface="Arial"/>
                <a:cs typeface="Arial"/>
                <a:sym typeface="Arial"/>
              </a:rPr>
              <a:t>et al., </a:t>
            </a:r>
            <a:r>
              <a:rPr b="0" i="0" lang="en-US" sz="2000" u="none" cap="none" strike="noStrike">
                <a:solidFill>
                  <a:srgbClr val="000000"/>
                </a:solidFill>
                <a:latin typeface="Arial"/>
                <a:ea typeface="Arial"/>
                <a:cs typeface="Arial"/>
                <a:sym typeface="Arial"/>
              </a:rPr>
              <a:t>2024).</a:t>
            </a:r>
            <a:endParaRPr/>
          </a:p>
        </p:txBody>
      </p:sp>
      <p:sp>
        <p:nvSpPr>
          <p:cNvPr id="324" name="Google Shape;324;g34f31e1aa19_1_213"/>
          <p:cNvSpPr txBox="1"/>
          <p:nvPr/>
        </p:nvSpPr>
        <p:spPr>
          <a:xfrm>
            <a:off x="1325821" y="6841666"/>
            <a:ext cx="9144000"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Térraba-Sierpe (Sur de CR):</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Valores promedio de 304 a 415 Mg C/ha </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(SINAC &amp; UNA, 2020).</a:t>
            </a:r>
            <a:endParaRPr/>
          </a:p>
        </p:txBody>
      </p:sp>
      <p:cxnSp>
        <p:nvCxnSpPr>
          <p:cNvPr id="325" name="Google Shape;325;g34f31e1aa19_1_213"/>
          <p:cNvCxnSpPr/>
          <p:nvPr/>
        </p:nvCxnSpPr>
        <p:spPr>
          <a:xfrm flipH="1">
            <a:off x="728708" y="2026960"/>
            <a:ext cx="27373" cy="5322536"/>
          </a:xfrm>
          <a:prstGeom prst="straightConnector1">
            <a:avLst/>
          </a:prstGeom>
          <a:noFill/>
          <a:ln cap="flat" cmpd="sng" w="9525">
            <a:solidFill>
              <a:srgbClr val="4A7DBA"/>
            </a:solidFill>
            <a:prstDash val="solid"/>
            <a:round/>
            <a:headEnd len="sm" w="sm" type="none"/>
            <a:tailEnd len="sm" w="sm" type="none"/>
          </a:ln>
        </p:spPr>
      </p:cxnSp>
      <p:cxnSp>
        <p:nvCxnSpPr>
          <p:cNvPr id="326" name="Google Shape;326;g34f31e1aa19_1_213"/>
          <p:cNvCxnSpPr>
            <a:endCxn id="321" idx="1"/>
          </p:cNvCxnSpPr>
          <p:nvPr/>
        </p:nvCxnSpPr>
        <p:spPr>
          <a:xfrm>
            <a:off x="756064" y="3219031"/>
            <a:ext cx="475200" cy="0"/>
          </a:xfrm>
          <a:prstGeom prst="straightConnector1">
            <a:avLst/>
          </a:prstGeom>
          <a:noFill/>
          <a:ln cap="flat" cmpd="sng" w="9525">
            <a:solidFill>
              <a:srgbClr val="4A7DBA"/>
            </a:solidFill>
            <a:prstDash val="solid"/>
            <a:round/>
            <a:headEnd len="sm" w="sm" type="none"/>
            <a:tailEnd len="med" w="med" type="triangle"/>
          </a:ln>
        </p:spPr>
      </p:cxnSp>
      <p:cxnSp>
        <p:nvCxnSpPr>
          <p:cNvPr id="327" name="Google Shape;327;g34f31e1aa19_1_213"/>
          <p:cNvCxnSpPr/>
          <p:nvPr/>
        </p:nvCxnSpPr>
        <p:spPr>
          <a:xfrm>
            <a:off x="708291" y="4576316"/>
            <a:ext cx="475183" cy="1"/>
          </a:xfrm>
          <a:prstGeom prst="straightConnector1">
            <a:avLst/>
          </a:prstGeom>
          <a:noFill/>
          <a:ln cap="flat" cmpd="sng" w="9525">
            <a:solidFill>
              <a:srgbClr val="4A7DBA"/>
            </a:solidFill>
            <a:prstDash val="solid"/>
            <a:round/>
            <a:headEnd len="sm" w="sm" type="none"/>
            <a:tailEnd len="med" w="med" type="triangle"/>
          </a:ln>
        </p:spPr>
      </p:cxnSp>
      <p:cxnSp>
        <p:nvCxnSpPr>
          <p:cNvPr id="328" name="Google Shape;328;g34f31e1aa19_1_213"/>
          <p:cNvCxnSpPr/>
          <p:nvPr/>
        </p:nvCxnSpPr>
        <p:spPr>
          <a:xfrm>
            <a:off x="772831" y="5933602"/>
            <a:ext cx="475183" cy="1"/>
          </a:xfrm>
          <a:prstGeom prst="straightConnector1">
            <a:avLst/>
          </a:prstGeom>
          <a:noFill/>
          <a:ln cap="flat" cmpd="sng" w="9525">
            <a:solidFill>
              <a:srgbClr val="4A7DBA"/>
            </a:solidFill>
            <a:prstDash val="solid"/>
            <a:round/>
            <a:headEnd len="sm" w="sm" type="none"/>
            <a:tailEnd len="med" w="med" type="triangle"/>
          </a:ln>
        </p:spPr>
      </p:cxnSp>
      <p:cxnSp>
        <p:nvCxnSpPr>
          <p:cNvPr id="329" name="Google Shape;329;g34f31e1aa19_1_213"/>
          <p:cNvCxnSpPr/>
          <p:nvPr/>
        </p:nvCxnSpPr>
        <p:spPr>
          <a:xfrm>
            <a:off x="732661" y="7349496"/>
            <a:ext cx="475183" cy="1"/>
          </a:xfrm>
          <a:prstGeom prst="straightConnector1">
            <a:avLst/>
          </a:prstGeom>
          <a:noFill/>
          <a:ln cap="flat" cmpd="sng" w="9525">
            <a:solidFill>
              <a:srgbClr val="4A7DBA"/>
            </a:solidFill>
            <a:prstDash val="solid"/>
            <a:round/>
            <a:headEnd len="sm" w="sm" type="none"/>
            <a:tailEnd len="med" w="med" type="triangle"/>
          </a:ln>
        </p:spPr>
      </p:cxnSp>
      <p:cxnSp>
        <p:nvCxnSpPr>
          <p:cNvPr id="330" name="Google Shape;330;g34f31e1aa19_1_213"/>
          <p:cNvCxnSpPr/>
          <p:nvPr/>
        </p:nvCxnSpPr>
        <p:spPr>
          <a:xfrm>
            <a:off x="6641828" y="2100192"/>
            <a:ext cx="502556" cy="0"/>
          </a:xfrm>
          <a:prstGeom prst="straightConnector1">
            <a:avLst/>
          </a:prstGeom>
          <a:noFill/>
          <a:ln cap="flat" cmpd="sng" w="9525">
            <a:solidFill>
              <a:srgbClr val="538CD5"/>
            </a:solidFill>
            <a:prstDash val="solid"/>
            <a:round/>
            <a:headEnd len="sm" w="sm" type="none"/>
            <a:tailEnd len="med" w="med" type="triangle"/>
          </a:ln>
        </p:spPr>
      </p:cxnSp>
      <p:sp>
        <p:nvSpPr>
          <p:cNvPr id="331" name="Google Shape;331;g34f31e1aa19_1_213"/>
          <p:cNvSpPr txBox="1"/>
          <p:nvPr/>
        </p:nvSpPr>
        <p:spPr>
          <a:xfrm>
            <a:off x="7350628" y="1765350"/>
            <a:ext cx="665113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800" u="none" cap="none" strike="noStrike">
                <a:solidFill>
                  <a:srgbClr val="000000"/>
                </a:solidFill>
                <a:latin typeface="Arial"/>
                <a:ea typeface="Arial"/>
                <a:cs typeface="Arial"/>
                <a:sym typeface="Arial"/>
              </a:rPr>
              <a:t>Especies nucleares</a:t>
            </a:r>
            <a:endParaRPr b="1" i="0" sz="2800" u="none" cap="none" strike="noStrike">
              <a:solidFill>
                <a:srgbClr val="000000"/>
              </a:solidFill>
              <a:latin typeface="Arial"/>
              <a:ea typeface="Arial"/>
              <a:cs typeface="Arial"/>
              <a:sym typeface="Arial"/>
            </a:endParaRPr>
          </a:p>
        </p:txBody>
      </p:sp>
      <p:pic>
        <p:nvPicPr>
          <p:cNvPr id="332" name="Google Shape;332;g34f31e1aa19_1_213"/>
          <p:cNvPicPr preferRelativeResize="0"/>
          <p:nvPr/>
        </p:nvPicPr>
        <p:blipFill rotWithShape="1">
          <a:blip r:embed="rId5">
            <a:alphaModFix/>
          </a:blip>
          <a:srcRect b="0" l="0" r="0" t="0"/>
          <a:stretch/>
        </p:blipFill>
        <p:spPr>
          <a:xfrm>
            <a:off x="6862976" y="2609761"/>
            <a:ext cx="6054514" cy="6097212"/>
          </a:xfrm>
          <a:prstGeom prst="rect">
            <a:avLst/>
          </a:prstGeom>
          <a:noFill/>
          <a:ln>
            <a:noFill/>
          </a:ln>
        </p:spPr>
      </p:pic>
      <p:cxnSp>
        <p:nvCxnSpPr>
          <p:cNvPr id="333" name="Google Shape;333;g34f31e1aa19_1_213"/>
          <p:cNvCxnSpPr/>
          <p:nvPr/>
        </p:nvCxnSpPr>
        <p:spPr>
          <a:xfrm>
            <a:off x="13057631" y="2925232"/>
            <a:ext cx="761246" cy="0"/>
          </a:xfrm>
          <a:prstGeom prst="straightConnector1">
            <a:avLst/>
          </a:prstGeom>
          <a:noFill/>
          <a:ln cap="flat" cmpd="sng" w="9525">
            <a:solidFill>
              <a:srgbClr val="4A7DBA"/>
            </a:solidFill>
            <a:prstDash val="solid"/>
            <a:round/>
            <a:headEnd len="sm" w="sm" type="none"/>
            <a:tailEnd len="med" w="med" type="triangle"/>
          </a:ln>
        </p:spPr>
      </p:cxnSp>
      <p:sp>
        <p:nvSpPr>
          <p:cNvPr id="334" name="Google Shape;334;g34f31e1aa19_1_213"/>
          <p:cNvSpPr txBox="1"/>
          <p:nvPr/>
        </p:nvSpPr>
        <p:spPr>
          <a:xfrm>
            <a:off x="13846825" y="2510912"/>
            <a:ext cx="4148563" cy="101566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Las especies de manglar presentan tolerancia fisiológica  (SINAC &amp; UNA, 2020).</a:t>
            </a:r>
            <a:endParaRPr b="0" i="0" sz="2000" u="none" cap="none" strike="noStrike">
              <a:solidFill>
                <a:srgbClr val="000000"/>
              </a:solidFill>
              <a:latin typeface="Arial"/>
              <a:ea typeface="Arial"/>
              <a:cs typeface="Arial"/>
              <a:sym typeface="Arial"/>
            </a:endParaRPr>
          </a:p>
        </p:txBody>
      </p:sp>
      <p:cxnSp>
        <p:nvCxnSpPr>
          <p:cNvPr id="335" name="Google Shape;335;g34f31e1aa19_1_213"/>
          <p:cNvCxnSpPr/>
          <p:nvPr/>
        </p:nvCxnSpPr>
        <p:spPr>
          <a:xfrm>
            <a:off x="13057631" y="4526700"/>
            <a:ext cx="761246" cy="0"/>
          </a:xfrm>
          <a:prstGeom prst="straightConnector1">
            <a:avLst/>
          </a:prstGeom>
          <a:noFill/>
          <a:ln cap="flat" cmpd="sng" w="9525">
            <a:solidFill>
              <a:srgbClr val="4A7DBA"/>
            </a:solidFill>
            <a:prstDash val="solid"/>
            <a:round/>
            <a:headEnd len="sm" w="sm" type="none"/>
            <a:tailEnd len="med" w="med" type="triangle"/>
          </a:ln>
        </p:spPr>
      </p:cxnSp>
      <p:sp>
        <p:nvSpPr>
          <p:cNvPr id="336" name="Google Shape;336;g34f31e1aa19_1_213"/>
          <p:cNvSpPr txBox="1"/>
          <p:nvPr/>
        </p:nvSpPr>
        <p:spPr>
          <a:xfrm>
            <a:off x="13818878" y="3955903"/>
            <a:ext cx="4176509" cy="132343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La estructura compleja de los bosque y su alta densidad refleja resiliencia. (Cambronero-Bolaños </a:t>
            </a:r>
            <a:r>
              <a:rPr b="0" i="1" lang="en-US" sz="2000" u="none" cap="none" strike="noStrike">
                <a:solidFill>
                  <a:srgbClr val="000000"/>
                </a:solidFill>
                <a:latin typeface="Arial"/>
                <a:ea typeface="Arial"/>
                <a:cs typeface="Arial"/>
                <a:sym typeface="Arial"/>
              </a:rPr>
              <a:t>et al</a:t>
            </a:r>
            <a:r>
              <a:rPr b="0" i="0" lang="en-US" sz="2000" u="none" cap="none" strike="noStrike">
                <a:solidFill>
                  <a:srgbClr val="000000"/>
                </a:solidFill>
                <a:latin typeface="Arial"/>
                <a:ea typeface="Arial"/>
                <a:cs typeface="Arial"/>
                <a:sym typeface="Arial"/>
              </a:rPr>
              <a:t>., 2025).</a:t>
            </a:r>
            <a:endParaRPr b="0" i="0" sz="2000" u="none" cap="none" strike="noStrike">
              <a:solidFill>
                <a:srgbClr val="000000"/>
              </a:solidFill>
              <a:latin typeface="Arial"/>
              <a:ea typeface="Arial"/>
              <a:cs typeface="Arial"/>
              <a:sym typeface="Arial"/>
            </a:endParaRPr>
          </a:p>
        </p:txBody>
      </p:sp>
      <p:cxnSp>
        <p:nvCxnSpPr>
          <p:cNvPr id="337" name="Google Shape;337;g34f31e1aa19_1_213"/>
          <p:cNvCxnSpPr/>
          <p:nvPr/>
        </p:nvCxnSpPr>
        <p:spPr>
          <a:xfrm>
            <a:off x="13057631" y="6175820"/>
            <a:ext cx="761246" cy="0"/>
          </a:xfrm>
          <a:prstGeom prst="straightConnector1">
            <a:avLst/>
          </a:prstGeom>
          <a:noFill/>
          <a:ln cap="flat" cmpd="sng" w="9525">
            <a:solidFill>
              <a:srgbClr val="4A7DBA"/>
            </a:solidFill>
            <a:prstDash val="solid"/>
            <a:round/>
            <a:headEnd len="sm" w="sm" type="none"/>
            <a:tailEnd len="med" w="med" type="triangle"/>
          </a:ln>
        </p:spPr>
      </p:cxnSp>
      <p:sp>
        <p:nvSpPr>
          <p:cNvPr id="338" name="Google Shape;338;g34f31e1aa19_1_213"/>
          <p:cNvSpPr txBox="1"/>
          <p:nvPr/>
        </p:nvSpPr>
        <p:spPr>
          <a:xfrm>
            <a:off x="13818878" y="5628272"/>
            <a:ext cx="3993634" cy="132343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Capacidad de regeneración natural incluso después de deforestación histórica.</a:t>
            </a:r>
            <a:br>
              <a:rPr b="0" i="0" lang="en-US" sz="2000" u="none" cap="none" strike="noStrike">
                <a:solidFill>
                  <a:srgbClr val="000000"/>
                </a:solidFill>
                <a:latin typeface="Arial"/>
                <a:ea typeface="Arial"/>
                <a:cs typeface="Arial"/>
                <a:sym typeface="Arial"/>
              </a:rPr>
            </a:br>
            <a:endParaRPr b="0" i="0" sz="2000" u="none" cap="none" strike="noStrike">
              <a:solidFill>
                <a:srgbClr val="000000"/>
              </a:solidFill>
              <a:latin typeface="Arial"/>
              <a:ea typeface="Arial"/>
              <a:cs typeface="Arial"/>
              <a:sym typeface="Arial"/>
            </a:endParaRPr>
          </a:p>
        </p:txBody>
      </p:sp>
      <p:sp>
        <p:nvSpPr>
          <p:cNvPr id="339" name="Google Shape;339;g34f31e1aa19_1_213"/>
          <p:cNvSpPr txBox="1"/>
          <p:nvPr/>
        </p:nvSpPr>
        <p:spPr>
          <a:xfrm>
            <a:off x="13818877" y="6976153"/>
            <a:ext cx="4176509" cy="132343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La conversión a usos como camaroneras libera hasta 92% del carbono  (Cambronero-Bolaños </a:t>
            </a:r>
            <a:r>
              <a:rPr b="0" i="1" lang="en-US" sz="2000" u="none" cap="none" strike="noStrike">
                <a:solidFill>
                  <a:srgbClr val="000000"/>
                </a:solidFill>
                <a:latin typeface="Arial"/>
                <a:ea typeface="Arial"/>
                <a:cs typeface="Arial"/>
                <a:sym typeface="Arial"/>
              </a:rPr>
              <a:t>et al., </a:t>
            </a:r>
            <a:r>
              <a:rPr b="0" i="0" lang="en-US" sz="2000" u="none" cap="none" strike="noStrike">
                <a:solidFill>
                  <a:srgbClr val="000000"/>
                </a:solidFill>
                <a:latin typeface="Arial"/>
                <a:ea typeface="Arial"/>
                <a:cs typeface="Arial"/>
                <a:sym typeface="Arial"/>
              </a:rPr>
              <a:t>2025).</a:t>
            </a:r>
            <a:endParaRPr b="0" i="0" sz="2000" u="none" cap="none" strike="noStrike">
              <a:solidFill>
                <a:srgbClr val="000000"/>
              </a:solidFill>
              <a:latin typeface="Arial"/>
              <a:ea typeface="Arial"/>
              <a:cs typeface="Arial"/>
              <a:sym typeface="Arial"/>
            </a:endParaRPr>
          </a:p>
        </p:txBody>
      </p:sp>
      <p:cxnSp>
        <p:nvCxnSpPr>
          <p:cNvPr id="340" name="Google Shape;340;g34f31e1aa19_1_213"/>
          <p:cNvCxnSpPr/>
          <p:nvPr/>
        </p:nvCxnSpPr>
        <p:spPr>
          <a:xfrm>
            <a:off x="13057631" y="7637873"/>
            <a:ext cx="761246" cy="0"/>
          </a:xfrm>
          <a:prstGeom prst="straightConnector1">
            <a:avLst/>
          </a:prstGeom>
          <a:noFill/>
          <a:ln cap="flat" cmpd="sng" w="9525">
            <a:solidFill>
              <a:srgbClr val="4A7DBA"/>
            </a:solidFill>
            <a:prstDash val="solid"/>
            <a:round/>
            <a:headEnd len="sm" w="sm" type="none"/>
            <a:tailEnd len="med" w="med" type="triangle"/>
          </a:ln>
        </p:spPr>
      </p:cxnSp>
      <p:sp>
        <p:nvSpPr>
          <p:cNvPr id="341" name="Google Shape;341;g34f31e1aa19_1_213"/>
          <p:cNvSpPr txBox="1"/>
          <p:nvPr/>
        </p:nvSpPr>
        <p:spPr>
          <a:xfrm>
            <a:off x="7833505" y="8768393"/>
            <a:ext cx="518805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Figura 5</a:t>
            </a:r>
            <a:r>
              <a:rPr b="0" i="0" lang="en-US" sz="1400" u="none" cap="none" strike="noStrike">
                <a:solidFill>
                  <a:srgbClr val="000000"/>
                </a:solidFill>
                <a:latin typeface="Arial"/>
                <a:ea typeface="Arial"/>
                <a:cs typeface="Arial"/>
                <a:sym typeface="Arial"/>
              </a:rPr>
              <a:t>.  Especies de árbol de  manglar en Costa Rica.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id="346" name="Google Shape;346;g34f31e1aa19_1_242"/>
          <p:cNvPicPr preferRelativeResize="0"/>
          <p:nvPr/>
        </p:nvPicPr>
        <p:blipFill rotWithShape="1">
          <a:blip r:embed="rId3">
            <a:alphaModFix/>
          </a:blip>
          <a:srcRect b="0" l="0" r="0" t="0"/>
          <a:stretch/>
        </p:blipFill>
        <p:spPr>
          <a:xfrm>
            <a:off x="0" y="0"/>
            <a:ext cx="18288001" cy="1543008"/>
          </a:xfrm>
          <a:prstGeom prst="rect">
            <a:avLst/>
          </a:prstGeom>
          <a:noFill/>
          <a:ln>
            <a:noFill/>
          </a:ln>
        </p:spPr>
      </p:pic>
      <p:pic>
        <p:nvPicPr>
          <p:cNvPr id="347" name="Google Shape;347;g34f31e1aa19_1_242"/>
          <p:cNvPicPr preferRelativeResize="0"/>
          <p:nvPr/>
        </p:nvPicPr>
        <p:blipFill rotWithShape="1">
          <a:blip r:embed="rId4">
            <a:alphaModFix/>
          </a:blip>
          <a:srcRect b="0" l="0" r="832" t="0"/>
          <a:stretch/>
        </p:blipFill>
        <p:spPr>
          <a:xfrm>
            <a:off x="0" y="8595724"/>
            <a:ext cx="18288001" cy="1691276"/>
          </a:xfrm>
          <a:prstGeom prst="rect">
            <a:avLst/>
          </a:prstGeom>
          <a:noFill/>
          <a:ln>
            <a:noFill/>
          </a:ln>
        </p:spPr>
      </p:pic>
      <p:cxnSp>
        <p:nvCxnSpPr>
          <p:cNvPr id="348" name="Google Shape;348;g34f31e1aa19_1_242"/>
          <p:cNvCxnSpPr/>
          <p:nvPr/>
        </p:nvCxnSpPr>
        <p:spPr>
          <a:xfrm>
            <a:off x="728708" y="2026960"/>
            <a:ext cx="502556" cy="0"/>
          </a:xfrm>
          <a:prstGeom prst="straightConnector1">
            <a:avLst/>
          </a:prstGeom>
          <a:noFill/>
          <a:ln cap="flat" cmpd="sng" w="9525">
            <a:solidFill>
              <a:srgbClr val="538CD5"/>
            </a:solidFill>
            <a:prstDash val="solid"/>
            <a:round/>
            <a:headEnd len="sm" w="sm" type="none"/>
            <a:tailEnd len="med" w="med" type="triangle"/>
          </a:ln>
        </p:spPr>
      </p:cxnSp>
      <p:sp>
        <p:nvSpPr>
          <p:cNvPr id="349" name="Google Shape;349;g34f31e1aa19_1_242"/>
          <p:cNvSpPr txBox="1"/>
          <p:nvPr/>
        </p:nvSpPr>
        <p:spPr>
          <a:xfrm>
            <a:off x="1231264" y="1758183"/>
            <a:ext cx="665113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800" u="none" cap="none" strike="noStrike">
                <a:solidFill>
                  <a:srgbClr val="000000"/>
                </a:solidFill>
                <a:latin typeface="Arial"/>
                <a:ea typeface="Arial"/>
                <a:cs typeface="Arial"/>
                <a:sym typeface="Arial"/>
              </a:rPr>
              <a:t>Manglares en general</a:t>
            </a:r>
            <a:endParaRPr b="1" i="0" sz="2800" u="none" cap="none" strike="noStrike">
              <a:solidFill>
                <a:srgbClr val="000000"/>
              </a:solidFill>
              <a:latin typeface="Arial"/>
              <a:ea typeface="Arial"/>
              <a:cs typeface="Arial"/>
              <a:sym typeface="Arial"/>
            </a:endParaRPr>
          </a:p>
        </p:txBody>
      </p:sp>
      <p:cxnSp>
        <p:nvCxnSpPr>
          <p:cNvPr id="350" name="Google Shape;350;g34f31e1aa19_1_242"/>
          <p:cNvCxnSpPr/>
          <p:nvPr/>
        </p:nvCxnSpPr>
        <p:spPr>
          <a:xfrm>
            <a:off x="6435583" y="1807577"/>
            <a:ext cx="0" cy="7283449"/>
          </a:xfrm>
          <a:prstGeom prst="straightConnector1">
            <a:avLst/>
          </a:prstGeom>
          <a:noFill/>
          <a:ln cap="flat" cmpd="sng" w="63500">
            <a:solidFill>
              <a:srgbClr val="538CD5"/>
            </a:solidFill>
            <a:prstDash val="solid"/>
            <a:round/>
            <a:headEnd len="sm" w="sm" type="none"/>
            <a:tailEnd len="sm" w="sm" type="none"/>
          </a:ln>
        </p:spPr>
      </p:cxnSp>
      <p:cxnSp>
        <p:nvCxnSpPr>
          <p:cNvPr id="351" name="Google Shape;351;g34f31e1aa19_1_242"/>
          <p:cNvCxnSpPr/>
          <p:nvPr/>
        </p:nvCxnSpPr>
        <p:spPr>
          <a:xfrm flipH="1">
            <a:off x="728708" y="2026960"/>
            <a:ext cx="27373" cy="5322536"/>
          </a:xfrm>
          <a:prstGeom prst="straightConnector1">
            <a:avLst/>
          </a:prstGeom>
          <a:noFill/>
          <a:ln cap="flat" cmpd="sng" w="9525">
            <a:solidFill>
              <a:srgbClr val="4A7DBA"/>
            </a:solidFill>
            <a:prstDash val="solid"/>
            <a:round/>
            <a:headEnd len="sm" w="sm" type="none"/>
            <a:tailEnd len="sm" w="sm" type="none"/>
          </a:ln>
        </p:spPr>
      </p:cxnSp>
      <p:cxnSp>
        <p:nvCxnSpPr>
          <p:cNvPr id="352" name="Google Shape;352;g34f31e1aa19_1_242"/>
          <p:cNvCxnSpPr/>
          <p:nvPr/>
        </p:nvCxnSpPr>
        <p:spPr>
          <a:xfrm>
            <a:off x="756081" y="3219030"/>
            <a:ext cx="475183" cy="1"/>
          </a:xfrm>
          <a:prstGeom prst="straightConnector1">
            <a:avLst/>
          </a:prstGeom>
          <a:noFill/>
          <a:ln cap="flat" cmpd="sng" w="9525">
            <a:solidFill>
              <a:srgbClr val="4A7DBA"/>
            </a:solidFill>
            <a:prstDash val="solid"/>
            <a:round/>
            <a:headEnd len="sm" w="sm" type="none"/>
            <a:tailEnd len="med" w="med" type="triangle"/>
          </a:ln>
        </p:spPr>
      </p:cxnSp>
      <p:cxnSp>
        <p:nvCxnSpPr>
          <p:cNvPr id="353" name="Google Shape;353;g34f31e1aa19_1_242"/>
          <p:cNvCxnSpPr/>
          <p:nvPr/>
        </p:nvCxnSpPr>
        <p:spPr>
          <a:xfrm>
            <a:off x="710430" y="4659113"/>
            <a:ext cx="475183" cy="1"/>
          </a:xfrm>
          <a:prstGeom prst="straightConnector1">
            <a:avLst/>
          </a:prstGeom>
          <a:noFill/>
          <a:ln cap="flat" cmpd="sng" w="9525">
            <a:solidFill>
              <a:srgbClr val="4A7DBA"/>
            </a:solidFill>
            <a:prstDash val="solid"/>
            <a:round/>
            <a:headEnd len="sm" w="sm" type="none"/>
            <a:tailEnd len="med" w="med" type="triangle"/>
          </a:ln>
        </p:spPr>
      </p:cxnSp>
      <p:cxnSp>
        <p:nvCxnSpPr>
          <p:cNvPr id="354" name="Google Shape;354;g34f31e1aa19_1_242"/>
          <p:cNvCxnSpPr/>
          <p:nvPr/>
        </p:nvCxnSpPr>
        <p:spPr>
          <a:xfrm>
            <a:off x="772831" y="6099195"/>
            <a:ext cx="475183" cy="1"/>
          </a:xfrm>
          <a:prstGeom prst="straightConnector1">
            <a:avLst/>
          </a:prstGeom>
          <a:noFill/>
          <a:ln cap="flat" cmpd="sng" w="9525">
            <a:solidFill>
              <a:srgbClr val="4A7DBA"/>
            </a:solidFill>
            <a:prstDash val="solid"/>
            <a:round/>
            <a:headEnd len="sm" w="sm" type="none"/>
            <a:tailEnd len="med" w="med" type="triangle"/>
          </a:ln>
        </p:spPr>
      </p:cxnSp>
      <p:cxnSp>
        <p:nvCxnSpPr>
          <p:cNvPr id="355" name="Google Shape;355;g34f31e1aa19_1_242"/>
          <p:cNvCxnSpPr/>
          <p:nvPr/>
        </p:nvCxnSpPr>
        <p:spPr>
          <a:xfrm>
            <a:off x="732661" y="7349496"/>
            <a:ext cx="475183" cy="1"/>
          </a:xfrm>
          <a:prstGeom prst="straightConnector1">
            <a:avLst/>
          </a:prstGeom>
          <a:noFill/>
          <a:ln cap="flat" cmpd="sng" w="9525">
            <a:solidFill>
              <a:srgbClr val="4A7DBA"/>
            </a:solidFill>
            <a:prstDash val="solid"/>
            <a:round/>
            <a:headEnd len="sm" w="sm" type="none"/>
            <a:tailEnd len="med" w="med" type="triangle"/>
          </a:ln>
        </p:spPr>
      </p:cxnSp>
      <p:cxnSp>
        <p:nvCxnSpPr>
          <p:cNvPr id="356" name="Google Shape;356;g34f31e1aa19_1_242"/>
          <p:cNvCxnSpPr/>
          <p:nvPr/>
        </p:nvCxnSpPr>
        <p:spPr>
          <a:xfrm>
            <a:off x="6623923" y="6147395"/>
            <a:ext cx="502556" cy="0"/>
          </a:xfrm>
          <a:prstGeom prst="straightConnector1">
            <a:avLst/>
          </a:prstGeom>
          <a:noFill/>
          <a:ln cap="flat" cmpd="sng" w="9525">
            <a:solidFill>
              <a:srgbClr val="538CD5"/>
            </a:solidFill>
            <a:prstDash val="solid"/>
            <a:round/>
            <a:headEnd len="sm" w="sm" type="none"/>
            <a:tailEnd len="med" w="med" type="triangle"/>
          </a:ln>
        </p:spPr>
      </p:cxnSp>
      <p:cxnSp>
        <p:nvCxnSpPr>
          <p:cNvPr id="357" name="Google Shape;357;g34f31e1aa19_1_242"/>
          <p:cNvCxnSpPr/>
          <p:nvPr/>
        </p:nvCxnSpPr>
        <p:spPr>
          <a:xfrm>
            <a:off x="11962457" y="3372993"/>
            <a:ext cx="761246" cy="0"/>
          </a:xfrm>
          <a:prstGeom prst="straightConnector1">
            <a:avLst/>
          </a:prstGeom>
          <a:noFill/>
          <a:ln cap="flat" cmpd="sng" w="9525">
            <a:solidFill>
              <a:srgbClr val="4A7DBA"/>
            </a:solidFill>
            <a:prstDash val="solid"/>
            <a:round/>
            <a:headEnd len="sm" w="sm" type="none"/>
            <a:tailEnd len="med" w="med" type="triangle"/>
          </a:ln>
        </p:spPr>
      </p:cxnSp>
      <p:sp>
        <p:nvSpPr>
          <p:cNvPr id="358" name="Google Shape;358;g34f31e1aa19_1_242"/>
          <p:cNvSpPr txBox="1"/>
          <p:nvPr/>
        </p:nvSpPr>
        <p:spPr>
          <a:xfrm>
            <a:off x="1309832" y="2823655"/>
            <a:ext cx="4572000"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Manglares tropicales almacenan entre 400 y  1,000 Mg C/ha (Tailandia, Malasia, México)  (Müller </a:t>
            </a:r>
            <a:r>
              <a:rPr b="0" i="1" lang="en-US" sz="2000" u="none" cap="none" strike="noStrike">
                <a:solidFill>
                  <a:srgbClr val="000000"/>
                </a:solidFill>
                <a:latin typeface="Arial"/>
                <a:ea typeface="Arial"/>
                <a:cs typeface="Arial"/>
                <a:sym typeface="Arial"/>
              </a:rPr>
              <a:t>et al</a:t>
            </a:r>
            <a:r>
              <a:rPr b="0" i="0" lang="en-US" sz="2000" u="none" cap="none" strike="noStrike">
                <a:solidFill>
                  <a:srgbClr val="000000"/>
                </a:solidFill>
                <a:latin typeface="Arial"/>
                <a:ea typeface="Arial"/>
                <a:cs typeface="Arial"/>
                <a:sym typeface="Arial"/>
              </a:rPr>
              <a:t>., 2025).</a:t>
            </a:r>
            <a:endParaRPr/>
          </a:p>
        </p:txBody>
      </p:sp>
      <p:pic>
        <p:nvPicPr>
          <p:cNvPr id="359" name="Google Shape;359;g34f31e1aa19_1_242"/>
          <p:cNvPicPr preferRelativeResize="0"/>
          <p:nvPr/>
        </p:nvPicPr>
        <p:blipFill rotWithShape="1">
          <a:blip r:embed="rId5">
            <a:alphaModFix/>
          </a:blip>
          <a:srcRect b="0" l="0" r="0" t="0"/>
          <a:stretch/>
        </p:blipFill>
        <p:spPr>
          <a:xfrm>
            <a:off x="6774636" y="1966128"/>
            <a:ext cx="5187821" cy="2981576"/>
          </a:xfrm>
          <a:prstGeom prst="rect">
            <a:avLst/>
          </a:prstGeom>
          <a:noFill/>
          <a:ln>
            <a:noFill/>
          </a:ln>
        </p:spPr>
      </p:pic>
      <p:sp>
        <p:nvSpPr>
          <p:cNvPr id="360" name="Google Shape;360;g34f31e1aa19_1_242"/>
          <p:cNvSpPr txBox="1"/>
          <p:nvPr/>
        </p:nvSpPr>
        <p:spPr>
          <a:xfrm>
            <a:off x="1337205" y="6884856"/>
            <a:ext cx="4257625"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La reserva global de carbono de los manglares se estima entre 5.23 y 8.63 Pg C (Raihan, 2023).</a:t>
            </a:r>
            <a:endParaRPr b="0" i="0" sz="2000" u="none" cap="none" strike="noStrike">
              <a:solidFill>
                <a:srgbClr val="000000"/>
              </a:solidFill>
              <a:latin typeface="Arial"/>
              <a:ea typeface="Arial"/>
              <a:cs typeface="Arial"/>
              <a:sym typeface="Arial"/>
            </a:endParaRPr>
          </a:p>
        </p:txBody>
      </p:sp>
      <p:sp>
        <p:nvSpPr>
          <p:cNvPr id="361" name="Google Shape;361;g34f31e1aa19_1_242"/>
          <p:cNvSpPr txBox="1"/>
          <p:nvPr/>
        </p:nvSpPr>
        <p:spPr>
          <a:xfrm>
            <a:off x="1337205" y="4154716"/>
            <a:ext cx="4517253"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En Brasil, los manglares del norte (Amazonas, Pará, Amapá) tienen un promedio de 511 ± 63 (Beloto </a:t>
            </a:r>
            <a:r>
              <a:rPr b="0" i="1" lang="en-US" sz="2000" u="none" cap="none" strike="noStrike">
                <a:solidFill>
                  <a:srgbClr val="000000"/>
                </a:solidFill>
                <a:latin typeface="Arial"/>
                <a:ea typeface="Arial"/>
                <a:cs typeface="Arial"/>
                <a:sym typeface="Arial"/>
              </a:rPr>
              <a:t>et al</a:t>
            </a:r>
            <a:r>
              <a:rPr b="0" i="0" lang="en-US" sz="2000" u="none" cap="none" strike="noStrike">
                <a:solidFill>
                  <a:srgbClr val="000000"/>
                </a:solidFill>
                <a:latin typeface="Arial"/>
                <a:ea typeface="Arial"/>
                <a:cs typeface="Arial"/>
                <a:sym typeface="Arial"/>
              </a:rPr>
              <a:t>., 2023).</a:t>
            </a:r>
            <a:endParaRPr b="0" i="0" sz="2000" u="none" cap="none" strike="noStrike">
              <a:solidFill>
                <a:srgbClr val="000000"/>
              </a:solidFill>
              <a:latin typeface="Arial"/>
              <a:ea typeface="Arial"/>
              <a:cs typeface="Arial"/>
              <a:sym typeface="Arial"/>
            </a:endParaRPr>
          </a:p>
        </p:txBody>
      </p:sp>
      <p:sp>
        <p:nvSpPr>
          <p:cNvPr id="362" name="Google Shape;362;g34f31e1aa19_1_242"/>
          <p:cNvSpPr txBox="1"/>
          <p:nvPr/>
        </p:nvSpPr>
        <p:spPr>
          <a:xfrm>
            <a:off x="7144384" y="5085724"/>
            <a:ext cx="699769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Figura 6</a:t>
            </a:r>
            <a:r>
              <a:rPr b="0" i="0" lang="en-US" sz="1400" u="none" cap="none" strike="noStrike">
                <a:solidFill>
                  <a:srgbClr val="000000"/>
                </a:solidFill>
                <a:latin typeface="Arial"/>
                <a:ea typeface="Arial"/>
                <a:cs typeface="Arial"/>
                <a:sym typeface="Arial"/>
              </a:rPr>
              <a:t>. Manglares del mundo (Müller et al., 2025).</a:t>
            </a:r>
            <a:endParaRPr b="0" i="0" sz="1400" u="none" cap="none" strike="noStrike">
              <a:solidFill>
                <a:srgbClr val="000000"/>
              </a:solidFill>
              <a:latin typeface="Arial"/>
              <a:ea typeface="Arial"/>
              <a:cs typeface="Arial"/>
              <a:sym typeface="Arial"/>
            </a:endParaRPr>
          </a:p>
        </p:txBody>
      </p:sp>
      <p:pic>
        <p:nvPicPr>
          <p:cNvPr id="363" name="Google Shape;363;g34f31e1aa19_1_242"/>
          <p:cNvPicPr preferRelativeResize="0"/>
          <p:nvPr/>
        </p:nvPicPr>
        <p:blipFill rotWithShape="1">
          <a:blip r:embed="rId6">
            <a:alphaModFix/>
          </a:blip>
          <a:srcRect b="0" l="0" r="0" t="0"/>
          <a:stretch/>
        </p:blipFill>
        <p:spPr>
          <a:xfrm>
            <a:off x="12871167" y="1864007"/>
            <a:ext cx="5204619" cy="2981573"/>
          </a:xfrm>
          <a:prstGeom prst="rect">
            <a:avLst/>
          </a:prstGeom>
          <a:noFill/>
          <a:ln>
            <a:noFill/>
          </a:ln>
        </p:spPr>
      </p:pic>
      <p:sp>
        <p:nvSpPr>
          <p:cNvPr id="364" name="Google Shape;364;g34f31e1aa19_1_242"/>
          <p:cNvSpPr txBox="1"/>
          <p:nvPr/>
        </p:nvSpPr>
        <p:spPr>
          <a:xfrm>
            <a:off x="12984936" y="5080664"/>
            <a:ext cx="6997699"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Figura 7.</a:t>
            </a:r>
            <a:r>
              <a:rPr b="0" i="0" lang="en-US" sz="1400" u="none" cap="none" strike="noStrike">
                <a:solidFill>
                  <a:srgbClr val="000000"/>
                </a:solidFill>
                <a:latin typeface="Arial"/>
                <a:ea typeface="Arial"/>
                <a:cs typeface="Arial"/>
                <a:sym typeface="Arial"/>
              </a:rPr>
              <a:t> Publicaciones en manglares (Hernández-Hernández</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et al., 2024).</a:t>
            </a:r>
            <a:endParaRPr b="0" i="0" sz="1400" u="none" cap="none" strike="noStrike">
              <a:solidFill>
                <a:srgbClr val="000000"/>
              </a:solidFill>
              <a:latin typeface="Arial"/>
              <a:ea typeface="Arial"/>
              <a:cs typeface="Arial"/>
              <a:sym typeface="Arial"/>
            </a:endParaRPr>
          </a:p>
        </p:txBody>
      </p:sp>
      <p:sp>
        <p:nvSpPr>
          <p:cNvPr id="365" name="Google Shape;365;g34f31e1aa19_1_242"/>
          <p:cNvSpPr txBox="1"/>
          <p:nvPr/>
        </p:nvSpPr>
        <p:spPr>
          <a:xfrm>
            <a:off x="1337204" y="5739797"/>
            <a:ext cx="4257625"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En Colombia se ha reportado entre 328 y 496 Mg C/ha (Bernal </a:t>
            </a:r>
            <a:r>
              <a:rPr b="0" i="1" lang="en-US" sz="2000" u="none" cap="none" strike="noStrike">
                <a:solidFill>
                  <a:srgbClr val="000000"/>
                </a:solidFill>
                <a:latin typeface="Arial"/>
                <a:ea typeface="Arial"/>
                <a:cs typeface="Arial"/>
                <a:sym typeface="Arial"/>
              </a:rPr>
              <a:t>et al</a:t>
            </a:r>
            <a:r>
              <a:rPr b="0" i="0" lang="en-US" sz="2000" u="none" cap="none" strike="noStrike">
                <a:solidFill>
                  <a:srgbClr val="000000"/>
                </a:solidFill>
                <a:latin typeface="Arial"/>
                <a:ea typeface="Arial"/>
                <a:cs typeface="Arial"/>
                <a:sym typeface="Arial"/>
              </a:rPr>
              <a:t>., 2024).</a:t>
            </a:r>
            <a:endParaRPr b="0" i="0" sz="2000" u="none" cap="none" strike="noStrike">
              <a:solidFill>
                <a:srgbClr val="000000"/>
              </a:solidFill>
              <a:latin typeface="Arial"/>
              <a:ea typeface="Arial"/>
              <a:cs typeface="Arial"/>
              <a:sym typeface="Arial"/>
            </a:endParaRPr>
          </a:p>
        </p:txBody>
      </p:sp>
      <p:sp>
        <p:nvSpPr>
          <p:cNvPr id="366" name="Google Shape;366;g34f31e1aa19_1_242"/>
          <p:cNvSpPr txBox="1"/>
          <p:nvPr/>
        </p:nvSpPr>
        <p:spPr>
          <a:xfrm>
            <a:off x="7191664" y="5887307"/>
            <a:ext cx="665113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800" u="none" cap="none" strike="noStrike">
                <a:solidFill>
                  <a:srgbClr val="000000"/>
                </a:solidFill>
                <a:latin typeface="Arial"/>
                <a:ea typeface="Arial"/>
                <a:cs typeface="Arial"/>
                <a:sym typeface="Arial"/>
              </a:rPr>
              <a:t>Contribución al clima</a:t>
            </a:r>
            <a:endParaRPr b="1" i="0" sz="2800" u="none" cap="none" strike="noStrike">
              <a:solidFill>
                <a:srgbClr val="000000"/>
              </a:solidFill>
              <a:latin typeface="Arial"/>
              <a:ea typeface="Arial"/>
              <a:cs typeface="Arial"/>
              <a:sym typeface="Arial"/>
            </a:endParaRPr>
          </a:p>
        </p:txBody>
      </p:sp>
      <p:cxnSp>
        <p:nvCxnSpPr>
          <p:cNvPr id="367" name="Google Shape;367;g34f31e1aa19_1_242"/>
          <p:cNvCxnSpPr/>
          <p:nvPr/>
        </p:nvCxnSpPr>
        <p:spPr>
          <a:xfrm>
            <a:off x="6623923" y="6819305"/>
            <a:ext cx="475183" cy="1"/>
          </a:xfrm>
          <a:prstGeom prst="straightConnector1">
            <a:avLst/>
          </a:prstGeom>
          <a:noFill/>
          <a:ln cap="flat" cmpd="sng" w="9525">
            <a:solidFill>
              <a:srgbClr val="4A7DBA"/>
            </a:solidFill>
            <a:prstDash val="solid"/>
            <a:round/>
            <a:headEnd len="sm" w="sm" type="none"/>
            <a:tailEnd len="med" w="med" type="triangle"/>
          </a:ln>
        </p:spPr>
      </p:cxnSp>
      <p:sp>
        <p:nvSpPr>
          <p:cNvPr id="368" name="Google Shape;368;g34f31e1aa19_1_242"/>
          <p:cNvSpPr txBox="1"/>
          <p:nvPr/>
        </p:nvSpPr>
        <p:spPr>
          <a:xfrm>
            <a:off x="7126479" y="6567817"/>
            <a:ext cx="10802498"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En Colombia el stock de carbono supera en 189% más  que las emisiones de CO₂  en 2020 (Bernal </a:t>
            </a:r>
            <a:r>
              <a:rPr b="0" i="1" lang="en-US" sz="2000" u="none" cap="none" strike="noStrike">
                <a:solidFill>
                  <a:srgbClr val="000000"/>
                </a:solidFill>
                <a:latin typeface="Arial"/>
                <a:ea typeface="Arial"/>
                <a:cs typeface="Arial"/>
                <a:sym typeface="Arial"/>
              </a:rPr>
              <a:t>et al</a:t>
            </a:r>
            <a:r>
              <a:rPr b="0" i="0" lang="en-US" sz="2000" u="none" cap="none" strike="noStrike">
                <a:solidFill>
                  <a:srgbClr val="000000"/>
                </a:solidFill>
                <a:latin typeface="Arial"/>
                <a:ea typeface="Arial"/>
                <a:cs typeface="Arial"/>
                <a:sym typeface="Arial"/>
              </a:rPr>
              <a:t>., 2024).</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cxnSp>
        <p:nvCxnSpPr>
          <p:cNvPr id="369" name="Google Shape;369;g34f31e1aa19_1_242"/>
          <p:cNvCxnSpPr/>
          <p:nvPr/>
        </p:nvCxnSpPr>
        <p:spPr>
          <a:xfrm>
            <a:off x="6637609" y="7800285"/>
            <a:ext cx="475183" cy="1"/>
          </a:xfrm>
          <a:prstGeom prst="straightConnector1">
            <a:avLst/>
          </a:prstGeom>
          <a:noFill/>
          <a:ln cap="flat" cmpd="sng" w="9525">
            <a:solidFill>
              <a:srgbClr val="4A7DBA"/>
            </a:solidFill>
            <a:prstDash val="solid"/>
            <a:round/>
            <a:headEnd len="sm" w="sm" type="none"/>
            <a:tailEnd len="med" w="med" type="triangle"/>
          </a:ln>
        </p:spPr>
      </p:cxnSp>
      <p:sp>
        <p:nvSpPr>
          <p:cNvPr id="370" name="Google Shape;370;g34f31e1aa19_1_242"/>
          <p:cNvSpPr txBox="1"/>
          <p:nvPr/>
        </p:nvSpPr>
        <p:spPr>
          <a:xfrm>
            <a:off x="7099106" y="7405617"/>
            <a:ext cx="10802499"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Capturan cuatro veces más que los bosques tropicales terrestres, con una gran proporción  en los suelos anóxicos (70 a 80%) (Segaran </a:t>
            </a:r>
            <a:r>
              <a:rPr b="0" i="1" lang="en-US" sz="2000" u="none" cap="none" strike="noStrike">
                <a:solidFill>
                  <a:srgbClr val="000000"/>
                </a:solidFill>
                <a:latin typeface="Arial"/>
                <a:ea typeface="Arial"/>
                <a:cs typeface="Arial"/>
                <a:sym typeface="Arial"/>
              </a:rPr>
              <a:t>et al</a:t>
            </a:r>
            <a:r>
              <a:rPr b="0" i="0" lang="en-US" sz="2000" u="none" cap="none" strike="noStrike">
                <a:solidFill>
                  <a:srgbClr val="000000"/>
                </a:solidFill>
                <a:latin typeface="Arial"/>
                <a:ea typeface="Arial"/>
                <a:cs typeface="Arial"/>
                <a:sym typeface="Arial"/>
              </a:rPr>
              <a:t>., 2023).</a:t>
            </a:r>
            <a:endParaRPr b="0" i="0" sz="2000" u="none" cap="none" strike="noStrike">
              <a:solidFill>
                <a:srgbClr val="000000"/>
              </a:solidFill>
              <a:latin typeface="Arial"/>
              <a:ea typeface="Arial"/>
              <a:cs typeface="Arial"/>
              <a:sym typeface="Arial"/>
            </a:endParaRPr>
          </a:p>
        </p:txBody>
      </p:sp>
      <p:sp>
        <p:nvSpPr>
          <p:cNvPr id="371" name="Google Shape;371;g34f31e1aa19_1_242"/>
          <p:cNvSpPr txBox="1"/>
          <p:nvPr/>
        </p:nvSpPr>
        <p:spPr>
          <a:xfrm>
            <a:off x="7112792" y="8282907"/>
            <a:ext cx="1118986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La pérdida global de manglares puede generar hasta 10 % de las emisiones de CO₂.</a:t>
            </a:r>
            <a:endParaRPr b="0" i="0" sz="2000" u="none" cap="none" strike="noStrike">
              <a:solidFill>
                <a:srgbClr val="000000"/>
              </a:solidFill>
              <a:latin typeface="Arial"/>
              <a:ea typeface="Arial"/>
              <a:cs typeface="Arial"/>
              <a:sym typeface="Arial"/>
            </a:endParaRPr>
          </a:p>
        </p:txBody>
      </p:sp>
      <p:cxnSp>
        <p:nvCxnSpPr>
          <p:cNvPr id="372" name="Google Shape;372;g34f31e1aa19_1_242"/>
          <p:cNvCxnSpPr/>
          <p:nvPr/>
        </p:nvCxnSpPr>
        <p:spPr>
          <a:xfrm>
            <a:off x="6598148" y="8495491"/>
            <a:ext cx="475183" cy="1"/>
          </a:xfrm>
          <a:prstGeom prst="straightConnector1">
            <a:avLst/>
          </a:prstGeom>
          <a:noFill/>
          <a:ln cap="flat" cmpd="sng" w="9525">
            <a:solidFill>
              <a:srgbClr val="4A7DBA"/>
            </a:solidFill>
            <a:prstDash val="solid"/>
            <a:round/>
            <a:headEnd len="sm" w="sm" type="none"/>
            <a:tailEnd len="med" w="med" type="triangl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id="377" name="Google Shape;377;g34f31e1aa19_1_272"/>
          <p:cNvPicPr preferRelativeResize="0"/>
          <p:nvPr/>
        </p:nvPicPr>
        <p:blipFill rotWithShape="1">
          <a:blip r:embed="rId3">
            <a:alphaModFix/>
          </a:blip>
          <a:srcRect b="0" l="0" r="0" t="0"/>
          <a:stretch/>
        </p:blipFill>
        <p:spPr>
          <a:xfrm>
            <a:off x="0" y="0"/>
            <a:ext cx="18288001" cy="1543008"/>
          </a:xfrm>
          <a:prstGeom prst="rect">
            <a:avLst/>
          </a:prstGeom>
          <a:noFill/>
          <a:ln>
            <a:noFill/>
          </a:ln>
        </p:spPr>
      </p:pic>
      <p:pic>
        <p:nvPicPr>
          <p:cNvPr id="378" name="Google Shape;378;g34f31e1aa19_1_272"/>
          <p:cNvPicPr preferRelativeResize="0"/>
          <p:nvPr/>
        </p:nvPicPr>
        <p:blipFill rotWithShape="1">
          <a:blip r:embed="rId4">
            <a:alphaModFix/>
          </a:blip>
          <a:srcRect b="0" l="0" r="832" t="0"/>
          <a:stretch/>
        </p:blipFill>
        <p:spPr>
          <a:xfrm>
            <a:off x="0" y="8595724"/>
            <a:ext cx="18288001" cy="1691276"/>
          </a:xfrm>
          <a:prstGeom prst="rect">
            <a:avLst/>
          </a:prstGeom>
          <a:noFill/>
          <a:ln>
            <a:noFill/>
          </a:ln>
        </p:spPr>
      </p:pic>
      <p:cxnSp>
        <p:nvCxnSpPr>
          <p:cNvPr id="379" name="Google Shape;379;g34f31e1aa19_1_272"/>
          <p:cNvCxnSpPr/>
          <p:nvPr/>
        </p:nvCxnSpPr>
        <p:spPr>
          <a:xfrm>
            <a:off x="728708" y="2026960"/>
            <a:ext cx="502556" cy="0"/>
          </a:xfrm>
          <a:prstGeom prst="straightConnector1">
            <a:avLst/>
          </a:prstGeom>
          <a:noFill/>
          <a:ln cap="flat" cmpd="sng" w="9525">
            <a:solidFill>
              <a:srgbClr val="538CD5"/>
            </a:solidFill>
            <a:prstDash val="solid"/>
            <a:round/>
            <a:headEnd len="sm" w="sm" type="none"/>
            <a:tailEnd len="med" w="med" type="triangle"/>
          </a:ln>
        </p:spPr>
      </p:cxnSp>
      <p:sp>
        <p:nvSpPr>
          <p:cNvPr id="380" name="Google Shape;380;g34f31e1aa19_1_272"/>
          <p:cNvSpPr txBox="1"/>
          <p:nvPr/>
        </p:nvSpPr>
        <p:spPr>
          <a:xfrm>
            <a:off x="7111800" y="1838582"/>
            <a:ext cx="665113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800" u="none" cap="none" strike="noStrike">
                <a:solidFill>
                  <a:srgbClr val="000000"/>
                </a:solidFill>
                <a:latin typeface="Arial"/>
                <a:ea typeface="Arial"/>
                <a:cs typeface="Arial"/>
                <a:sym typeface="Arial"/>
              </a:rPr>
              <a:t>Biodiversidad</a:t>
            </a:r>
            <a:endParaRPr b="1" i="0" sz="2800" u="none" cap="none" strike="noStrike">
              <a:solidFill>
                <a:srgbClr val="000000"/>
              </a:solidFill>
              <a:latin typeface="Arial"/>
              <a:ea typeface="Arial"/>
              <a:cs typeface="Arial"/>
              <a:sym typeface="Arial"/>
            </a:endParaRPr>
          </a:p>
        </p:txBody>
      </p:sp>
      <p:cxnSp>
        <p:nvCxnSpPr>
          <p:cNvPr id="381" name="Google Shape;381;g34f31e1aa19_1_272"/>
          <p:cNvCxnSpPr/>
          <p:nvPr/>
        </p:nvCxnSpPr>
        <p:spPr>
          <a:xfrm>
            <a:off x="6435583" y="1807577"/>
            <a:ext cx="0" cy="7283449"/>
          </a:xfrm>
          <a:prstGeom prst="straightConnector1">
            <a:avLst/>
          </a:prstGeom>
          <a:noFill/>
          <a:ln cap="flat" cmpd="sng" w="63500">
            <a:solidFill>
              <a:srgbClr val="538CD5"/>
            </a:solidFill>
            <a:prstDash val="solid"/>
            <a:round/>
            <a:headEnd len="sm" w="sm" type="none"/>
            <a:tailEnd len="sm" w="sm" type="none"/>
          </a:ln>
        </p:spPr>
      </p:cxnSp>
      <p:cxnSp>
        <p:nvCxnSpPr>
          <p:cNvPr id="382" name="Google Shape;382;g34f31e1aa19_1_272"/>
          <p:cNvCxnSpPr/>
          <p:nvPr/>
        </p:nvCxnSpPr>
        <p:spPr>
          <a:xfrm flipH="1">
            <a:off x="728708" y="2026960"/>
            <a:ext cx="27373" cy="4892741"/>
          </a:xfrm>
          <a:prstGeom prst="straightConnector1">
            <a:avLst/>
          </a:prstGeom>
          <a:noFill/>
          <a:ln cap="flat" cmpd="sng" w="9525">
            <a:solidFill>
              <a:srgbClr val="4A7DBA"/>
            </a:solidFill>
            <a:prstDash val="solid"/>
            <a:round/>
            <a:headEnd len="sm" w="sm" type="none"/>
            <a:tailEnd len="sm" w="sm" type="none"/>
          </a:ln>
        </p:spPr>
      </p:cxnSp>
      <p:cxnSp>
        <p:nvCxnSpPr>
          <p:cNvPr id="383" name="Google Shape;383;g34f31e1aa19_1_272"/>
          <p:cNvCxnSpPr/>
          <p:nvPr/>
        </p:nvCxnSpPr>
        <p:spPr>
          <a:xfrm>
            <a:off x="756081" y="3219030"/>
            <a:ext cx="475183" cy="1"/>
          </a:xfrm>
          <a:prstGeom prst="straightConnector1">
            <a:avLst/>
          </a:prstGeom>
          <a:noFill/>
          <a:ln cap="flat" cmpd="sng" w="9525">
            <a:solidFill>
              <a:srgbClr val="4A7DBA"/>
            </a:solidFill>
            <a:prstDash val="solid"/>
            <a:round/>
            <a:headEnd len="sm" w="sm" type="none"/>
            <a:tailEnd len="med" w="med" type="triangle"/>
          </a:ln>
        </p:spPr>
      </p:cxnSp>
      <p:cxnSp>
        <p:nvCxnSpPr>
          <p:cNvPr id="384" name="Google Shape;384;g34f31e1aa19_1_272"/>
          <p:cNvCxnSpPr/>
          <p:nvPr/>
        </p:nvCxnSpPr>
        <p:spPr>
          <a:xfrm>
            <a:off x="713960" y="5006800"/>
            <a:ext cx="475183" cy="1"/>
          </a:xfrm>
          <a:prstGeom prst="straightConnector1">
            <a:avLst/>
          </a:prstGeom>
          <a:noFill/>
          <a:ln cap="flat" cmpd="sng" w="9525">
            <a:solidFill>
              <a:srgbClr val="4A7DBA"/>
            </a:solidFill>
            <a:prstDash val="solid"/>
            <a:round/>
            <a:headEnd len="sm" w="sm" type="none"/>
            <a:tailEnd len="med" w="med" type="triangle"/>
          </a:ln>
        </p:spPr>
      </p:cxnSp>
      <p:cxnSp>
        <p:nvCxnSpPr>
          <p:cNvPr id="385" name="Google Shape;385;g34f31e1aa19_1_272"/>
          <p:cNvCxnSpPr/>
          <p:nvPr/>
        </p:nvCxnSpPr>
        <p:spPr>
          <a:xfrm>
            <a:off x="713959" y="6946810"/>
            <a:ext cx="475183" cy="1"/>
          </a:xfrm>
          <a:prstGeom prst="straightConnector1">
            <a:avLst/>
          </a:prstGeom>
          <a:noFill/>
          <a:ln cap="flat" cmpd="sng" w="9525">
            <a:solidFill>
              <a:srgbClr val="4A7DBA"/>
            </a:solidFill>
            <a:prstDash val="solid"/>
            <a:round/>
            <a:headEnd len="sm" w="sm" type="none"/>
            <a:tailEnd len="med" w="med" type="triangle"/>
          </a:ln>
        </p:spPr>
      </p:cxnSp>
      <p:cxnSp>
        <p:nvCxnSpPr>
          <p:cNvPr id="386" name="Google Shape;386;g34f31e1aa19_1_272"/>
          <p:cNvCxnSpPr/>
          <p:nvPr/>
        </p:nvCxnSpPr>
        <p:spPr>
          <a:xfrm>
            <a:off x="6522414" y="2041678"/>
            <a:ext cx="502556" cy="0"/>
          </a:xfrm>
          <a:prstGeom prst="straightConnector1">
            <a:avLst/>
          </a:prstGeom>
          <a:noFill/>
          <a:ln cap="flat" cmpd="sng" w="9525">
            <a:solidFill>
              <a:srgbClr val="538CD5"/>
            </a:solidFill>
            <a:prstDash val="solid"/>
            <a:round/>
            <a:headEnd len="sm" w="sm" type="none"/>
            <a:tailEnd len="med" w="med" type="triangle"/>
          </a:ln>
        </p:spPr>
      </p:cxnSp>
      <p:sp>
        <p:nvSpPr>
          <p:cNvPr id="387" name="Google Shape;387;g34f31e1aa19_1_272"/>
          <p:cNvSpPr txBox="1"/>
          <p:nvPr/>
        </p:nvSpPr>
        <p:spPr>
          <a:xfrm>
            <a:off x="1315549" y="2557310"/>
            <a:ext cx="4831676" cy="132343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La conectividad ecológica entre manglares, pastos marinos y arrecifes (México, Australia y el Caribe) (Müller </a:t>
            </a:r>
            <a:r>
              <a:rPr b="0" i="1" lang="en-US" sz="2000" u="none" cap="none" strike="noStrike">
                <a:solidFill>
                  <a:srgbClr val="000000"/>
                </a:solidFill>
                <a:latin typeface="Arial"/>
                <a:ea typeface="Arial"/>
                <a:cs typeface="Arial"/>
                <a:sym typeface="Arial"/>
              </a:rPr>
              <a:t>et al</a:t>
            </a:r>
            <a:r>
              <a:rPr b="0" i="0" lang="en-US" sz="2000" u="none" cap="none" strike="noStrike">
                <a:solidFill>
                  <a:srgbClr val="000000"/>
                </a:solidFill>
                <a:latin typeface="Arial"/>
                <a:ea typeface="Arial"/>
                <a:cs typeface="Arial"/>
                <a:sym typeface="Arial"/>
              </a:rPr>
              <a:t>., 2025).</a:t>
            </a:r>
            <a:endParaRPr b="0" i="0" sz="2000" u="none" cap="none" strike="noStrike">
              <a:solidFill>
                <a:srgbClr val="000000"/>
              </a:solidFill>
              <a:latin typeface="Arial"/>
              <a:ea typeface="Arial"/>
              <a:cs typeface="Arial"/>
              <a:sym typeface="Arial"/>
            </a:endParaRPr>
          </a:p>
        </p:txBody>
      </p:sp>
      <p:sp>
        <p:nvSpPr>
          <p:cNvPr id="388" name="Google Shape;388;g34f31e1aa19_1_272"/>
          <p:cNvSpPr txBox="1"/>
          <p:nvPr/>
        </p:nvSpPr>
        <p:spPr>
          <a:xfrm>
            <a:off x="1231264" y="6268942"/>
            <a:ext cx="4839768" cy="163121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La regeneración natural y la presencia de especies resistentes (</a:t>
            </a:r>
            <a:r>
              <a:rPr b="0" i="1" lang="en-US" sz="2000" u="none" cap="none" strike="noStrike">
                <a:solidFill>
                  <a:srgbClr val="000000"/>
                </a:solidFill>
                <a:latin typeface="Arial"/>
                <a:ea typeface="Arial"/>
                <a:cs typeface="Arial"/>
                <a:sym typeface="Arial"/>
              </a:rPr>
              <a:t>R. mangle</a:t>
            </a:r>
            <a:r>
              <a:rPr b="0" i="0" lang="en-US" sz="2000" u="none" cap="none" strike="noStrike">
                <a:solidFill>
                  <a:srgbClr val="000000"/>
                </a:solidFill>
                <a:latin typeface="Arial"/>
                <a:ea typeface="Arial"/>
                <a:cs typeface="Arial"/>
                <a:sym typeface="Arial"/>
              </a:rPr>
              <a:t>, </a:t>
            </a:r>
            <a:r>
              <a:rPr b="0" i="1" lang="en-US" sz="2000" u="none" cap="none" strike="noStrike">
                <a:solidFill>
                  <a:srgbClr val="000000"/>
                </a:solidFill>
                <a:latin typeface="Arial"/>
                <a:ea typeface="Arial"/>
                <a:cs typeface="Arial"/>
                <a:sym typeface="Arial"/>
              </a:rPr>
              <a:t>A. germinans</a:t>
            </a:r>
            <a:r>
              <a:rPr b="0" i="0" lang="en-US" sz="2000" u="none" cap="none" strike="noStrike">
                <a:solidFill>
                  <a:srgbClr val="000000"/>
                </a:solidFill>
                <a:latin typeface="Arial"/>
                <a:ea typeface="Arial"/>
                <a:cs typeface="Arial"/>
                <a:sym typeface="Arial"/>
              </a:rPr>
              <a:t>) aumentan la resiliencia a eventos extremos, (Raihan, 2023; Beloto </a:t>
            </a:r>
            <a:r>
              <a:rPr b="0" i="1" lang="en-US" sz="2000" u="none" cap="none" strike="noStrike">
                <a:solidFill>
                  <a:srgbClr val="000000"/>
                </a:solidFill>
                <a:latin typeface="Arial"/>
                <a:ea typeface="Arial"/>
                <a:cs typeface="Arial"/>
                <a:sym typeface="Arial"/>
              </a:rPr>
              <a:t>et al</a:t>
            </a:r>
            <a:r>
              <a:rPr b="0" i="0" lang="en-US" sz="2000" u="none" cap="none" strike="noStrike">
                <a:solidFill>
                  <a:srgbClr val="000000"/>
                </a:solidFill>
                <a:latin typeface="Arial"/>
                <a:ea typeface="Arial"/>
                <a:cs typeface="Arial"/>
                <a:sym typeface="Arial"/>
              </a:rPr>
              <a:t>., 2023)</a:t>
            </a:r>
            <a:endParaRPr b="0" i="0" sz="2000" u="none" cap="none" strike="noStrike">
              <a:solidFill>
                <a:srgbClr val="000000"/>
              </a:solidFill>
              <a:latin typeface="Arial"/>
              <a:ea typeface="Arial"/>
              <a:cs typeface="Arial"/>
              <a:sym typeface="Arial"/>
            </a:endParaRPr>
          </a:p>
        </p:txBody>
      </p:sp>
      <p:sp>
        <p:nvSpPr>
          <p:cNvPr id="389" name="Google Shape;389;g34f31e1aa19_1_272"/>
          <p:cNvSpPr txBox="1"/>
          <p:nvPr/>
        </p:nvSpPr>
        <p:spPr>
          <a:xfrm>
            <a:off x="1311773" y="4462154"/>
            <a:ext cx="4917566" cy="132343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Manglares con alta precipitación y régimen macrotidal (Brasil) muestran mayor capacidad de acumulación de carbono y. (Beloto </a:t>
            </a:r>
            <a:r>
              <a:rPr b="0" i="1" lang="en-US" sz="2000" u="none" cap="none" strike="noStrike">
                <a:solidFill>
                  <a:srgbClr val="000000"/>
                </a:solidFill>
                <a:latin typeface="Arial"/>
                <a:ea typeface="Arial"/>
                <a:cs typeface="Arial"/>
                <a:sym typeface="Arial"/>
              </a:rPr>
              <a:t>et al</a:t>
            </a:r>
            <a:r>
              <a:rPr b="0" i="0" lang="en-US" sz="2000" u="none" cap="none" strike="noStrike">
                <a:solidFill>
                  <a:srgbClr val="000000"/>
                </a:solidFill>
                <a:latin typeface="Arial"/>
                <a:ea typeface="Arial"/>
                <a:cs typeface="Arial"/>
                <a:sym typeface="Arial"/>
              </a:rPr>
              <a:t>., 2023).</a:t>
            </a:r>
            <a:endParaRPr b="0" i="0" sz="2000" u="none" cap="none" strike="noStrike">
              <a:solidFill>
                <a:srgbClr val="000000"/>
              </a:solidFill>
              <a:latin typeface="Arial"/>
              <a:ea typeface="Arial"/>
              <a:cs typeface="Arial"/>
              <a:sym typeface="Arial"/>
            </a:endParaRPr>
          </a:p>
        </p:txBody>
      </p:sp>
      <p:sp>
        <p:nvSpPr>
          <p:cNvPr id="390" name="Google Shape;390;g34f31e1aa19_1_272"/>
          <p:cNvSpPr txBox="1"/>
          <p:nvPr/>
        </p:nvSpPr>
        <p:spPr>
          <a:xfrm>
            <a:off x="1356291" y="1838582"/>
            <a:ext cx="4489907"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800" u="none" cap="none" strike="noStrike">
                <a:solidFill>
                  <a:srgbClr val="000000"/>
                </a:solidFill>
                <a:latin typeface="Arial"/>
                <a:ea typeface="Arial"/>
                <a:cs typeface="Arial"/>
                <a:sym typeface="Arial"/>
              </a:rPr>
              <a:t>Resiliencia</a:t>
            </a:r>
            <a:endParaRPr b="1" i="0" sz="2800" u="none" cap="none" strike="noStrike">
              <a:solidFill>
                <a:srgbClr val="000000"/>
              </a:solidFill>
              <a:latin typeface="Arial"/>
              <a:ea typeface="Arial"/>
              <a:cs typeface="Arial"/>
              <a:sym typeface="Arial"/>
            </a:endParaRPr>
          </a:p>
        </p:txBody>
      </p:sp>
      <p:cxnSp>
        <p:nvCxnSpPr>
          <p:cNvPr id="391" name="Google Shape;391;g34f31e1aa19_1_272"/>
          <p:cNvCxnSpPr/>
          <p:nvPr/>
        </p:nvCxnSpPr>
        <p:spPr>
          <a:xfrm>
            <a:off x="6426469" y="3002579"/>
            <a:ext cx="475183" cy="1"/>
          </a:xfrm>
          <a:prstGeom prst="straightConnector1">
            <a:avLst/>
          </a:prstGeom>
          <a:noFill/>
          <a:ln cap="flat" cmpd="sng" w="9525">
            <a:solidFill>
              <a:srgbClr val="4A7DBA"/>
            </a:solidFill>
            <a:prstDash val="solid"/>
            <a:round/>
            <a:headEnd len="sm" w="sm" type="none"/>
            <a:tailEnd len="med" w="med" type="triangle"/>
          </a:ln>
        </p:spPr>
      </p:cxnSp>
      <p:sp>
        <p:nvSpPr>
          <p:cNvPr id="392" name="Google Shape;392;g34f31e1aa19_1_272"/>
          <p:cNvSpPr txBox="1"/>
          <p:nvPr/>
        </p:nvSpPr>
        <p:spPr>
          <a:xfrm>
            <a:off x="6997596" y="2740092"/>
            <a:ext cx="10743407"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Albergan especies en peligro de extinción como el cocodrilo marino (</a:t>
            </a:r>
            <a:r>
              <a:rPr b="0" i="1" lang="en-US" sz="2000" u="none" cap="none" strike="noStrike">
                <a:solidFill>
                  <a:srgbClr val="000000"/>
                </a:solidFill>
                <a:latin typeface="Arial"/>
                <a:ea typeface="Arial"/>
                <a:cs typeface="Arial"/>
                <a:sym typeface="Arial"/>
              </a:rPr>
              <a:t>Crocodylus porosus</a:t>
            </a:r>
            <a:r>
              <a:rPr b="0" i="0" lang="en-US" sz="2000" u="none" cap="none" strike="noStrike">
                <a:solidFill>
                  <a:srgbClr val="000000"/>
                </a:solidFill>
                <a:latin typeface="Arial"/>
                <a:ea typeface="Arial"/>
                <a:cs typeface="Arial"/>
                <a:sym typeface="Arial"/>
              </a:rPr>
              <a:t>) en el sudeste asiático, y el mono aullador (</a:t>
            </a:r>
            <a:r>
              <a:rPr b="0" i="1" lang="en-US" sz="2000" u="none" cap="none" strike="noStrike">
                <a:solidFill>
                  <a:srgbClr val="000000"/>
                </a:solidFill>
                <a:latin typeface="Arial"/>
                <a:ea typeface="Arial"/>
                <a:cs typeface="Arial"/>
                <a:sym typeface="Arial"/>
              </a:rPr>
              <a:t>Alouatta palliata</a:t>
            </a:r>
            <a:r>
              <a:rPr b="0" i="0" lang="en-US" sz="2000" u="none" cap="none" strike="noStrike">
                <a:solidFill>
                  <a:srgbClr val="000000"/>
                </a:solidFill>
                <a:latin typeface="Arial"/>
                <a:ea typeface="Arial"/>
                <a:cs typeface="Arial"/>
                <a:sym typeface="Arial"/>
              </a:rPr>
              <a:t>) en América Latina (Segaran </a:t>
            </a:r>
            <a:r>
              <a:rPr b="0" i="1" lang="en-US" sz="2000" u="none" cap="none" strike="noStrike">
                <a:solidFill>
                  <a:srgbClr val="000000"/>
                </a:solidFill>
                <a:latin typeface="Arial"/>
                <a:ea typeface="Arial"/>
                <a:cs typeface="Arial"/>
                <a:sym typeface="Arial"/>
              </a:rPr>
              <a:t>et al.</a:t>
            </a:r>
            <a:r>
              <a:rPr b="0" i="0" lang="en-US" sz="2000" u="none" cap="none" strike="noStrike">
                <a:solidFill>
                  <a:srgbClr val="000000"/>
                </a:solidFill>
                <a:latin typeface="Arial"/>
                <a:ea typeface="Arial"/>
                <a:cs typeface="Arial"/>
                <a:sym typeface="Arial"/>
              </a:rPr>
              <a:t>, 2023).</a:t>
            </a:r>
            <a:endParaRPr b="0" i="0" sz="2000" u="none" cap="none" strike="noStrike">
              <a:solidFill>
                <a:srgbClr val="000000"/>
              </a:solidFill>
              <a:latin typeface="Arial"/>
              <a:ea typeface="Arial"/>
              <a:cs typeface="Arial"/>
              <a:sym typeface="Arial"/>
            </a:endParaRPr>
          </a:p>
        </p:txBody>
      </p:sp>
      <p:cxnSp>
        <p:nvCxnSpPr>
          <p:cNvPr id="393" name="Google Shape;393;g34f31e1aa19_1_272"/>
          <p:cNvCxnSpPr/>
          <p:nvPr/>
        </p:nvCxnSpPr>
        <p:spPr>
          <a:xfrm>
            <a:off x="6435583" y="4446440"/>
            <a:ext cx="475183" cy="1"/>
          </a:xfrm>
          <a:prstGeom prst="straightConnector1">
            <a:avLst/>
          </a:prstGeom>
          <a:noFill/>
          <a:ln cap="flat" cmpd="sng" w="9525">
            <a:solidFill>
              <a:srgbClr val="4A7DBA"/>
            </a:solidFill>
            <a:prstDash val="solid"/>
            <a:round/>
            <a:headEnd len="sm" w="sm" type="none"/>
            <a:tailEnd len="med" w="med" type="triangle"/>
          </a:ln>
        </p:spPr>
      </p:cxnSp>
      <p:sp>
        <p:nvSpPr>
          <p:cNvPr id="394" name="Google Shape;394;g34f31e1aa19_1_272"/>
          <p:cNvSpPr txBox="1"/>
          <p:nvPr/>
        </p:nvSpPr>
        <p:spPr>
          <a:xfrm>
            <a:off x="6997596" y="4111934"/>
            <a:ext cx="10743401"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Más de 1,200 especies de peces y 250 especies de crustáceos utilizan los manglares. En países como Indonesia se reportan hasta 47 especies de mangle (Segaran </a:t>
            </a:r>
            <a:r>
              <a:rPr b="0" i="1" lang="en-US" sz="2000" u="none" cap="none" strike="noStrike">
                <a:solidFill>
                  <a:srgbClr val="000000"/>
                </a:solidFill>
                <a:latin typeface="Arial"/>
                <a:ea typeface="Arial"/>
                <a:cs typeface="Arial"/>
                <a:sym typeface="Arial"/>
              </a:rPr>
              <a:t>et al.</a:t>
            </a:r>
            <a:r>
              <a:rPr b="0" i="0" lang="en-US" sz="2000" u="none" cap="none" strike="noStrike">
                <a:solidFill>
                  <a:srgbClr val="000000"/>
                </a:solidFill>
                <a:latin typeface="Arial"/>
                <a:ea typeface="Arial"/>
                <a:cs typeface="Arial"/>
                <a:sym typeface="Arial"/>
              </a:rPr>
              <a:t>, 2023).</a:t>
            </a:r>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cxnSp>
        <p:nvCxnSpPr>
          <p:cNvPr id="395" name="Google Shape;395;g34f31e1aa19_1_272"/>
          <p:cNvCxnSpPr/>
          <p:nvPr/>
        </p:nvCxnSpPr>
        <p:spPr>
          <a:xfrm>
            <a:off x="6444698" y="5537741"/>
            <a:ext cx="475183" cy="1"/>
          </a:xfrm>
          <a:prstGeom prst="straightConnector1">
            <a:avLst/>
          </a:prstGeom>
          <a:noFill/>
          <a:ln cap="flat" cmpd="sng" w="9525">
            <a:solidFill>
              <a:srgbClr val="4A7DBA"/>
            </a:solidFill>
            <a:prstDash val="solid"/>
            <a:round/>
            <a:headEnd len="sm" w="sm" type="none"/>
            <a:tailEnd len="med" w="med" type="triangle"/>
          </a:ln>
        </p:spPr>
      </p:cxnSp>
      <p:sp>
        <p:nvSpPr>
          <p:cNvPr id="396" name="Google Shape;396;g34f31e1aa19_1_272"/>
          <p:cNvSpPr txBox="1"/>
          <p:nvPr/>
        </p:nvSpPr>
        <p:spPr>
          <a:xfrm>
            <a:off x="6997596" y="5337686"/>
            <a:ext cx="1074340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Conectividad ecológica entre hábitats que contribuye por ejemplo a la pesquería.</a:t>
            </a:r>
            <a:endParaRPr b="0" i="0" sz="2000" u="none" cap="none" strike="noStrike">
              <a:solidFill>
                <a:srgbClr val="000000"/>
              </a:solidFill>
              <a:latin typeface="Arial"/>
              <a:ea typeface="Arial"/>
              <a:cs typeface="Arial"/>
              <a:sym typeface="Arial"/>
            </a:endParaRPr>
          </a:p>
        </p:txBody>
      </p:sp>
      <p:pic>
        <p:nvPicPr>
          <p:cNvPr id="397" name="Google Shape;397;g34f31e1aa19_1_272"/>
          <p:cNvPicPr preferRelativeResize="0"/>
          <p:nvPr/>
        </p:nvPicPr>
        <p:blipFill rotWithShape="1">
          <a:blip r:embed="rId5">
            <a:alphaModFix/>
          </a:blip>
          <a:srcRect b="0" l="0" r="0" t="0"/>
          <a:stretch/>
        </p:blipFill>
        <p:spPr>
          <a:xfrm>
            <a:off x="6948991" y="6022726"/>
            <a:ext cx="9939081" cy="2197196"/>
          </a:xfrm>
          <a:prstGeom prst="rect">
            <a:avLst/>
          </a:prstGeom>
          <a:noFill/>
          <a:ln>
            <a:noFill/>
          </a:ln>
        </p:spPr>
      </p:pic>
      <p:sp>
        <p:nvSpPr>
          <p:cNvPr id="398" name="Google Shape;398;g34f31e1aa19_1_272"/>
          <p:cNvSpPr txBox="1"/>
          <p:nvPr/>
        </p:nvSpPr>
        <p:spPr>
          <a:xfrm>
            <a:off x="7144384" y="8286317"/>
            <a:ext cx="699769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Figura 8.</a:t>
            </a:r>
            <a:r>
              <a:rPr b="0" i="0" lang="en-US" sz="1400" u="none" cap="none" strike="noStrike">
                <a:solidFill>
                  <a:srgbClr val="000000"/>
                </a:solidFill>
                <a:latin typeface="Arial"/>
                <a:ea typeface="Arial"/>
                <a:cs typeface="Arial"/>
                <a:sym typeface="Arial"/>
              </a:rPr>
              <a:t>  Biodiversidad en manglares (Sievers </a:t>
            </a:r>
            <a:r>
              <a:rPr b="0" i="1" lang="en-US" sz="1400" u="none" cap="none" strike="noStrike">
                <a:solidFill>
                  <a:srgbClr val="000000"/>
                </a:solidFill>
                <a:latin typeface="Arial"/>
                <a:ea typeface="Arial"/>
                <a:cs typeface="Arial"/>
                <a:sym typeface="Arial"/>
              </a:rPr>
              <a:t>et al., </a:t>
            </a:r>
            <a:r>
              <a:rPr b="0" i="0" lang="en-US" sz="1400" u="none" cap="none" strike="noStrike">
                <a:solidFill>
                  <a:srgbClr val="000000"/>
                </a:solidFill>
                <a:latin typeface="Arial"/>
                <a:ea typeface="Arial"/>
                <a:cs typeface="Arial"/>
                <a:sym typeface="Arial"/>
              </a:rPr>
              <a:t>2023).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g34f31e1aa19_1_297"/>
          <p:cNvPicPr preferRelativeResize="0"/>
          <p:nvPr/>
        </p:nvPicPr>
        <p:blipFill rotWithShape="1">
          <a:blip r:embed="rId3">
            <a:alphaModFix/>
          </a:blip>
          <a:srcRect b="0" l="0" r="0" t="0"/>
          <a:stretch/>
        </p:blipFill>
        <p:spPr>
          <a:xfrm>
            <a:off x="0" y="0"/>
            <a:ext cx="18288001" cy="1543008"/>
          </a:xfrm>
          <a:prstGeom prst="rect">
            <a:avLst/>
          </a:prstGeom>
          <a:noFill/>
          <a:ln>
            <a:noFill/>
          </a:ln>
        </p:spPr>
      </p:pic>
      <p:pic>
        <p:nvPicPr>
          <p:cNvPr id="404" name="Google Shape;404;g34f31e1aa19_1_297"/>
          <p:cNvPicPr preferRelativeResize="0"/>
          <p:nvPr/>
        </p:nvPicPr>
        <p:blipFill rotWithShape="1">
          <a:blip r:embed="rId4">
            <a:alphaModFix/>
          </a:blip>
          <a:srcRect b="0" l="0" r="832" t="0"/>
          <a:stretch/>
        </p:blipFill>
        <p:spPr>
          <a:xfrm>
            <a:off x="0" y="8595724"/>
            <a:ext cx="18288001" cy="1691276"/>
          </a:xfrm>
          <a:prstGeom prst="rect">
            <a:avLst/>
          </a:prstGeom>
          <a:noFill/>
          <a:ln>
            <a:noFill/>
          </a:ln>
        </p:spPr>
      </p:pic>
      <p:cxnSp>
        <p:nvCxnSpPr>
          <p:cNvPr id="405" name="Google Shape;405;g34f31e1aa19_1_297"/>
          <p:cNvCxnSpPr/>
          <p:nvPr/>
        </p:nvCxnSpPr>
        <p:spPr>
          <a:xfrm>
            <a:off x="728708" y="2026960"/>
            <a:ext cx="502556" cy="0"/>
          </a:xfrm>
          <a:prstGeom prst="straightConnector1">
            <a:avLst/>
          </a:prstGeom>
          <a:noFill/>
          <a:ln cap="flat" cmpd="sng" w="9525">
            <a:solidFill>
              <a:srgbClr val="538CD5"/>
            </a:solidFill>
            <a:prstDash val="solid"/>
            <a:round/>
            <a:headEnd len="sm" w="sm" type="none"/>
            <a:tailEnd len="med" w="med" type="triangle"/>
          </a:ln>
        </p:spPr>
      </p:cxnSp>
      <p:cxnSp>
        <p:nvCxnSpPr>
          <p:cNvPr id="406" name="Google Shape;406;g34f31e1aa19_1_297"/>
          <p:cNvCxnSpPr/>
          <p:nvPr/>
        </p:nvCxnSpPr>
        <p:spPr>
          <a:xfrm flipH="1">
            <a:off x="728708" y="2026960"/>
            <a:ext cx="27373" cy="4892741"/>
          </a:xfrm>
          <a:prstGeom prst="straightConnector1">
            <a:avLst/>
          </a:prstGeom>
          <a:noFill/>
          <a:ln cap="flat" cmpd="sng" w="9525">
            <a:solidFill>
              <a:srgbClr val="4A7DBA"/>
            </a:solidFill>
            <a:prstDash val="solid"/>
            <a:round/>
            <a:headEnd len="sm" w="sm" type="none"/>
            <a:tailEnd len="sm" w="sm" type="none"/>
          </a:ln>
        </p:spPr>
      </p:cxnSp>
      <p:cxnSp>
        <p:nvCxnSpPr>
          <p:cNvPr id="407" name="Google Shape;407;g34f31e1aa19_1_297"/>
          <p:cNvCxnSpPr/>
          <p:nvPr/>
        </p:nvCxnSpPr>
        <p:spPr>
          <a:xfrm>
            <a:off x="756081" y="3219030"/>
            <a:ext cx="475183" cy="1"/>
          </a:xfrm>
          <a:prstGeom prst="straightConnector1">
            <a:avLst/>
          </a:prstGeom>
          <a:noFill/>
          <a:ln cap="flat" cmpd="sng" w="9525">
            <a:solidFill>
              <a:srgbClr val="4A7DBA"/>
            </a:solidFill>
            <a:prstDash val="solid"/>
            <a:round/>
            <a:headEnd len="sm" w="sm" type="none"/>
            <a:tailEnd len="med" w="med" type="triangle"/>
          </a:ln>
        </p:spPr>
      </p:cxnSp>
      <p:cxnSp>
        <p:nvCxnSpPr>
          <p:cNvPr id="408" name="Google Shape;408;g34f31e1aa19_1_297"/>
          <p:cNvCxnSpPr/>
          <p:nvPr/>
        </p:nvCxnSpPr>
        <p:spPr>
          <a:xfrm>
            <a:off x="713960" y="5006800"/>
            <a:ext cx="475183" cy="1"/>
          </a:xfrm>
          <a:prstGeom prst="straightConnector1">
            <a:avLst/>
          </a:prstGeom>
          <a:noFill/>
          <a:ln cap="flat" cmpd="sng" w="9525">
            <a:solidFill>
              <a:srgbClr val="4A7DBA"/>
            </a:solidFill>
            <a:prstDash val="solid"/>
            <a:round/>
            <a:headEnd len="sm" w="sm" type="none"/>
            <a:tailEnd len="med" w="med" type="triangle"/>
          </a:ln>
        </p:spPr>
      </p:cxnSp>
      <p:cxnSp>
        <p:nvCxnSpPr>
          <p:cNvPr id="409" name="Google Shape;409;g34f31e1aa19_1_297"/>
          <p:cNvCxnSpPr/>
          <p:nvPr/>
        </p:nvCxnSpPr>
        <p:spPr>
          <a:xfrm>
            <a:off x="713959" y="6946810"/>
            <a:ext cx="475183" cy="1"/>
          </a:xfrm>
          <a:prstGeom prst="straightConnector1">
            <a:avLst/>
          </a:prstGeom>
          <a:noFill/>
          <a:ln cap="flat" cmpd="sng" w="9525">
            <a:solidFill>
              <a:srgbClr val="4A7DBA"/>
            </a:solidFill>
            <a:prstDash val="solid"/>
            <a:round/>
            <a:headEnd len="sm" w="sm" type="none"/>
            <a:tailEnd len="med" w="med" type="triangle"/>
          </a:ln>
        </p:spPr>
      </p:cxnSp>
      <p:sp>
        <p:nvSpPr>
          <p:cNvPr id="410" name="Google Shape;410;g34f31e1aa19_1_297"/>
          <p:cNvSpPr txBox="1"/>
          <p:nvPr/>
        </p:nvSpPr>
        <p:spPr>
          <a:xfrm>
            <a:off x="1315548" y="2557310"/>
            <a:ext cx="7466205" cy="132343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En Costa Rica, Colombia e Indonesia  se demuestran que si los gobiernos establecen marcos legales y se vinculan con universidades y organizaciones locales, se mejora la gestión (Ballut-Dajud </a:t>
            </a:r>
            <a:r>
              <a:rPr b="0" i="1" lang="en-US" sz="2000" u="none" cap="none" strike="noStrike">
                <a:solidFill>
                  <a:srgbClr val="000000"/>
                </a:solidFill>
                <a:latin typeface="Arial"/>
                <a:ea typeface="Arial"/>
                <a:cs typeface="Arial"/>
                <a:sym typeface="Arial"/>
              </a:rPr>
              <a:t>et al</a:t>
            </a:r>
            <a:r>
              <a:rPr b="0" i="0" lang="en-US" sz="2000" u="none" cap="none" strike="noStrike">
                <a:solidFill>
                  <a:srgbClr val="000000"/>
                </a:solidFill>
                <a:latin typeface="Arial"/>
                <a:ea typeface="Arial"/>
                <a:cs typeface="Arial"/>
                <a:sym typeface="Arial"/>
              </a:rPr>
              <a:t>., 2024).</a:t>
            </a:r>
            <a:endParaRPr b="0" i="0" sz="2000" u="none" cap="none" strike="noStrike">
              <a:solidFill>
                <a:srgbClr val="000000"/>
              </a:solidFill>
              <a:latin typeface="Arial"/>
              <a:ea typeface="Arial"/>
              <a:cs typeface="Arial"/>
              <a:sym typeface="Arial"/>
            </a:endParaRPr>
          </a:p>
        </p:txBody>
      </p:sp>
      <p:sp>
        <p:nvSpPr>
          <p:cNvPr id="411" name="Google Shape;411;g34f31e1aa19_1_297"/>
          <p:cNvSpPr txBox="1"/>
          <p:nvPr/>
        </p:nvSpPr>
        <p:spPr>
          <a:xfrm>
            <a:off x="1231264" y="6268942"/>
            <a:ext cx="7605238" cy="101566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Programas de ciencia ciudadana en el Caribe y Sudeste Asiático han aumentado el conocimiento local sobre los servicios ecosistémicos de los manglares</a:t>
            </a:r>
            <a:r>
              <a:rPr b="0" i="1" lang="en-US" sz="2000" u="none" cap="none" strike="noStrike">
                <a:solidFill>
                  <a:srgbClr val="000000"/>
                </a:solidFill>
                <a:latin typeface="Arial"/>
                <a:ea typeface="Arial"/>
                <a:cs typeface="Arial"/>
                <a:sym typeface="Arial"/>
              </a:rPr>
              <a:t> (</a:t>
            </a:r>
            <a:r>
              <a:rPr b="0" i="0" lang="en-US" sz="2000" u="none" cap="none" strike="noStrike">
                <a:solidFill>
                  <a:srgbClr val="000000"/>
                </a:solidFill>
                <a:latin typeface="Arial"/>
                <a:ea typeface="Arial"/>
                <a:cs typeface="Arial"/>
                <a:sym typeface="Arial"/>
              </a:rPr>
              <a:t>Segaran</a:t>
            </a:r>
            <a:r>
              <a:rPr b="0" i="1" lang="en-US" sz="2000" u="none" cap="none" strike="noStrike">
                <a:solidFill>
                  <a:srgbClr val="000000"/>
                </a:solidFill>
                <a:latin typeface="Arial"/>
                <a:ea typeface="Arial"/>
                <a:cs typeface="Arial"/>
                <a:sym typeface="Arial"/>
              </a:rPr>
              <a:t> et al., </a:t>
            </a:r>
            <a:r>
              <a:rPr b="0" i="0" lang="en-US" sz="2000" u="none" cap="none" strike="noStrike">
                <a:solidFill>
                  <a:srgbClr val="000000"/>
                </a:solidFill>
                <a:latin typeface="Arial"/>
                <a:ea typeface="Arial"/>
                <a:cs typeface="Arial"/>
                <a:sym typeface="Arial"/>
              </a:rPr>
              <a:t>2023</a:t>
            </a:r>
            <a:r>
              <a:rPr b="0" i="1" lang="en-US" sz="2000" u="none" cap="none" strike="noStrike">
                <a:solidFill>
                  <a:srgbClr val="000000"/>
                </a:solidFill>
                <a:latin typeface="Arial"/>
                <a:ea typeface="Arial"/>
                <a:cs typeface="Arial"/>
                <a:sym typeface="Arial"/>
              </a:rPr>
              <a:t>).</a:t>
            </a:r>
            <a:endParaRPr/>
          </a:p>
        </p:txBody>
      </p:sp>
      <p:sp>
        <p:nvSpPr>
          <p:cNvPr id="412" name="Google Shape;412;g34f31e1aa19_1_297"/>
          <p:cNvSpPr txBox="1"/>
          <p:nvPr/>
        </p:nvSpPr>
        <p:spPr>
          <a:xfrm>
            <a:off x="1315548" y="4691810"/>
            <a:ext cx="7438831" cy="101566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En Brasil y México han incorporado a las comunidades en el monitoreo ecológico, recolección de semillas y siembra, generando restauración y empleo local.</a:t>
            </a:r>
            <a:endParaRPr b="0" i="0" sz="2000" u="none" cap="none" strike="noStrike">
              <a:solidFill>
                <a:srgbClr val="000000"/>
              </a:solidFill>
              <a:latin typeface="Arial"/>
              <a:ea typeface="Arial"/>
              <a:cs typeface="Arial"/>
              <a:sym typeface="Arial"/>
            </a:endParaRPr>
          </a:p>
        </p:txBody>
      </p:sp>
      <p:sp>
        <p:nvSpPr>
          <p:cNvPr id="413" name="Google Shape;413;g34f31e1aa19_1_297"/>
          <p:cNvSpPr txBox="1"/>
          <p:nvPr/>
        </p:nvSpPr>
        <p:spPr>
          <a:xfrm>
            <a:off x="1356291" y="1838582"/>
            <a:ext cx="4489907"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800" u="none" cap="none" strike="noStrike">
                <a:solidFill>
                  <a:srgbClr val="000000"/>
                </a:solidFill>
                <a:latin typeface="Arial"/>
                <a:ea typeface="Arial"/>
                <a:cs typeface="Arial"/>
                <a:sym typeface="Arial"/>
              </a:rPr>
              <a:t>Manejo Integral</a:t>
            </a:r>
            <a:endParaRPr b="1" i="0" sz="2800" u="none" cap="none" strike="noStrike">
              <a:solidFill>
                <a:srgbClr val="000000"/>
              </a:solidFill>
              <a:latin typeface="Arial"/>
              <a:ea typeface="Arial"/>
              <a:cs typeface="Arial"/>
              <a:sym typeface="Arial"/>
            </a:endParaRPr>
          </a:p>
        </p:txBody>
      </p:sp>
      <p:cxnSp>
        <p:nvCxnSpPr>
          <p:cNvPr id="414" name="Google Shape;414;g34f31e1aa19_1_297"/>
          <p:cNvCxnSpPr/>
          <p:nvPr/>
        </p:nvCxnSpPr>
        <p:spPr>
          <a:xfrm>
            <a:off x="8951496" y="2026960"/>
            <a:ext cx="0" cy="7283449"/>
          </a:xfrm>
          <a:prstGeom prst="straightConnector1">
            <a:avLst/>
          </a:prstGeom>
          <a:noFill/>
          <a:ln cap="flat" cmpd="sng" w="63500">
            <a:solidFill>
              <a:srgbClr val="538CD5"/>
            </a:solidFill>
            <a:prstDash val="solid"/>
            <a:round/>
            <a:headEnd len="sm" w="sm" type="none"/>
            <a:tailEnd len="sm" w="sm" type="none"/>
          </a:ln>
        </p:spPr>
      </p:cxnSp>
      <p:cxnSp>
        <p:nvCxnSpPr>
          <p:cNvPr id="415" name="Google Shape;415;g34f31e1aa19_1_297"/>
          <p:cNvCxnSpPr/>
          <p:nvPr/>
        </p:nvCxnSpPr>
        <p:spPr>
          <a:xfrm>
            <a:off x="9704266" y="2311309"/>
            <a:ext cx="502556" cy="0"/>
          </a:xfrm>
          <a:prstGeom prst="straightConnector1">
            <a:avLst/>
          </a:prstGeom>
          <a:noFill/>
          <a:ln cap="flat" cmpd="sng" w="9525">
            <a:solidFill>
              <a:srgbClr val="538CD5"/>
            </a:solidFill>
            <a:prstDash val="solid"/>
            <a:round/>
            <a:headEnd len="sm" w="sm" type="none"/>
            <a:tailEnd len="med" w="med" type="triangle"/>
          </a:ln>
        </p:spPr>
      </p:cxnSp>
      <p:sp>
        <p:nvSpPr>
          <p:cNvPr id="416" name="Google Shape;416;g34f31e1aa19_1_297"/>
          <p:cNvSpPr txBox="1"/>
          <p:nvPr/>
        </p:nvSpPr>
        <p:spPr>
          <a:xfrm>
            <a:off x="10206822" y="2034090"/>
            <a:ext cx="4489907"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800" u="none" cap="none" strike="noStrike">
                <a:solidFill>
                  <a:srgbClr val="000000"/>
                </a:solidFill>
                <a:latin typeface="Arial"/>
                <a:ea typeface="Arial"/>
                <a:cs typeface="Arial"/>
                <a:sym typeface="Arial"/>
              </a:rPr>
              <a:t>Servicios ecosistémicos</a:t>
            </a:r>
            <a:endParaRPr b="1" i="0" sz="2800" u="none" cap="none" strike="noStrike">
              <a:solidFill>
                <a:srgbClr val="000000"/>
              </a:solidFill>
              <a:latin typeface="Arial"/>
              <a:ea typeface="Arial"/>
              <a:cs typeface="Arial"/>
              <a:sym typeface="Arial"/>
            </a:endParaRPr>
          </a:p>
        </p:txBody>
      </p:sp>
      <p:pic>
        <p:nvPicPr>
          <p:cNvPr id="417" name="Google Shape;417;g34f31e1aa19_1_297"/>
          <p:cNvPicPr preferRelativeResize="0"/>
          <p:nvPr/>
        </p:nvPicPr>
        <p:blipFill rotWithShape="1">
          <a:blip r:embed="rId5">
            <a:alphaModFix/>
          </a:blip>
          <a:srcRect b="0" l="0" r="0" t="0"/>
          <a:stretch/>
        </p:blipFill>
        <p:spPr>
          <a:xfrm>
            <a:off x="9069709" y="2762541"/>
            <a:ext cx="9264739" cy="5171461"/>
          </a:xfrm>
          <a:prstGeom prst="rect">
            <a:avLst/>
          </a:prstGeom>
          <a:noFill/>
          <a:ln>
            <a:noFill/>
          </a:ln>
        </p:spPr>
      </p:pic>
      <p:sp>
        <p:nvSpPr>
          <p:cNvPr id="418" name="Google Shape;418;g34f31e1aa19_1_297"/>
          <p:cNvSpPr txBox="1"/>
          <p:nvPr/>
        </p:nvSpPr>
        <p:spPr>
          <a:xfrm>
            <a:off x="9144000" y="8139233"/>
            <a:ext cx="6997699"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Figura 9.</a:t>
            </a:r>
            <a:r>
              <a:rPr b="0" i="0" lang="en-US" sz="1400" u="none" cap="none" strike="noStrike">
                <a:solidFill>
                  <a:srgbClr val="000000"/>
                </a:solidFill>
                <a:latin typeface="Arial"/>
                <a:ea typeface="Arial"/>
                <a:cs typeface="Arial"/>
                <a:sym typeface="Arial"/>
              </a:rPr>
              <a:t>  Relación entre las comunidades y los servicios ecosistémicos (Garmaeepour </a:t>
            </a:r>
            <a:r>
              <a:rPr b="0" i="1" lang="en-US" sz="1400" u="none" cap="none" strike="noStrike">
                <a:solidFill>
                  <a:srgbClr val="000000"/>
                </a:solidFill>
                <a:latin typeface="Arial"/>
                <a:ea typeface="Arial"/>
                <a:cs typeface="Arial"/>
                <a:sym typeface="Arial"/>
              </a:rPr>
              <a:t>et al.</a:t>
            </a:r>
            <a:r>
              <a:rPr b="0" i="0" lang="en-US" sz="1400" u="none" cap="none" strike="noStrike">
                <a:solidFill>
                  <a:srgbClr val="000000"/>
                </a:solidFill>
                <a:latin typeface="Arial"/>
                <a:ea typeface="Arial"/>
                <a:cs typeface="Arial"/>
                <a:sym typeface="Arial"/>
              </a:rPr>
              <a:t>, 2025).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id="423" name="Google Shape;423;g34f31e1aa19_1_316"/>
          <p:cNvPicPr preferRelativeResize="0"/>
          <p:nvPr/>
        </p:nvPicPr>
        <p:blipFill rotWithShape="1">
          <a:blip r:embed="rId3">
            <a:alphaModFix/>
          </a:blip>
          <a:srcRect b="0" l="0" r="0" t="0"/>
          <a:stretch/>
        </p:blipFill>
        <p:spPr>
          <a:xfrm>
            <a:off x="0" y="0"/>
            <a:ext cx="18288001" cy="1543008"/>
          </a:xfrm>
          <a:prstGeom prst="rect">
            <a:avLst/>
          </a:prstGeom>
          <a:noFill/>
          <a:ln>
            <a:noFill/>
          </a:ln>
        </p:spPr>
      </p:pic>
      <p:pic>
        <p:nvPicPr>
          <p:cNvPr id="424" name="Google Shape;424;g34f31e1aa19_1_316"/>
          <p:cNvPicPr preferRelativeResize="0"/>
          <p:nvPr/>
        </p:nvPicPr>
        <p:blipFill rotWithShape="1">
          <a:blip r:embed="rId4">
            <a:alphaModFix/>
          </a:blip>
          <a:srcRect b="0" l="0" r="832" t="0"/>
          <a:stretch/>
        </p:blipFill>
        <p:spPr>
          <a:xfrm>
            <a:off x="0" y="8595724"/>
            <a:ext cx="18288001" cy="1691276"/>
          </a:xfrm>
          <a:prstGeom prst="rect">
            <a:avLst/>
          </a:prstGeom>
          <a:noFill/>
          <a:ln>
            <a:noFill/>
          </a:ln>
        </p:spPr>
      </p:pic>
      <p:sp>
        <p:nvSpPr>
          <p:cNvPr id="425" name="Google Shape;425;g34f31e1aa19_1_316"/>
          <p:cNvSpPr txBox="1"/>
          <p:nvPr/>
        </p:nvSpPr>
        <p:spPr>
          <a:xfrm>
            <a:off x="2673708" y="3887855"/>
            <a:ext cx="12154200" cy="1107965"/>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000000"/>
                </a:solidFill>
                <a:latin typeface="Calibri"/>
                <a:ea typeface="Calibri"/>
                <a:cs typeface="Calibri"/>
                <a:sym typeface="Calibri"/>
              </a:rPr>
              <a:t>REFERENCIAS</a:t>
            </a:r>
            <a:endParaRPr b="1" i="0" sz="6000" u="none" cap="none" strike="noStrike">
              <a:solidFill>
                <a:srgbClr val="000000"/>
              </a:solidFill>
              <a:latin typeface="Calibri"/>
              <a:ea typeface="Calibri"/>
              <a:cs typeface="Calibri"/>
              <a:sym typeface="Calibri"/>
            </a:endParaRPr>
          </a:p>
        </p:txBody>
      </p:sp>
      <p:sp>
        <p:nvSpPr>
          <p:cNvPr id="426" name="Google Shape;426;g34f31e1aa19_1_316"/>
          <p:cNvSpPr/>
          <p:nvPr/>
        </p:nvSpPr>
        <p:spPr>
          <a:xfrm>
            <a:off x="4901184" y="3173150"/>
            <a:ext cx="7699248" cy="2523744"/>
          </a:xfrm>
          <a:prstGeom prst="rect">
            <a:avLst/>
          </a:prstGeom>
          <a:no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id="431" name="Google Shape;431;g34f31e1aa19_1_323"/>
          <p:cNvPicPr preferRelativeResize="0"/>
          <p:nvPr/>
        </p:nvPicPr>
        <p:blipFill rotWithShape="1">
          <a:blip r:embed="rId3">
            <a:alphaModFix/>
          </a:blip>
          <a:srcRect b="0" l="0" r="0" t="0"/>
          <a:stretch/>
        </p:blipFill>
        <p:spPr>
          <a:xfrm>
            <a:off x="0" y="0"/>
            <a:ext cx="18288001" cy="1543008"/>
          </a:xfrm>
          <a:prstGeom prst="rect">
            <a:avLst/>
          </a:prstGeom>
          <a:noFill/>
          <a:ln>
            <a:noFill/>
          </a:ln>
        </p:spPr>
      </p:pic>
      <p:pic>
        <p:nvPicPr>
          <p:cNvPr id="432" name="Google Shape;432;g34f31e1aa19_1_323"/>
          <p:cNvPicPr preferRelativeResize="0"/>
          <p:nvPr/>
        </p:nvPicPr>
        <p:blipFill rotWithShape="1">
          <a:blip r:embed="rId4">
            <a:alphaModFix/>
          </a:blip>
          <a:srcRect b="0" l="0" r="832" t="0"/>
          <a:stretch/>
        </p:blipFill>
        <p:spPr>
          <a:xfrm>
            <a:off x="0" y="8595724"/>
            <a:ext cx="18288001" cy="1691276"/>
          </a:xfrm>
          <a:prstGeom prst="rect">
            <a:avLst/>
          </a:prstGeom>
          <a:noFill/>
          <a:ln>
            <a:noFill/>
          </a:ln>
        </p:spPr>
      </p:pic>
      <p:sp>
        <p:nvSpPr>
          <p:cNvPr id="433" name="Google Shape;433;g34f31e1aa19_1_323"/>
          <p:cNvSpPr txBox="1"/>
          <p:nvPr/>
        </p:nvSpPr>
        <p:spPr>
          <a:xfrm>
            <a:off x="753979" y="1876926"/>
            <a:ext cx="15753347" cy="634019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Beloto, N., Cotovicz Jr., L. C., Rodrigues, J. V. M., Gmach, M. R., Zimmer, M., Helfer, V., Soares, M. O., &amp; Bezerra, L. E. A. (2023). Blue carbon stock heterogeneity in Brazilian mangrove forests: A systematic review. </a:t>
            </a:r>
            <a:r>
              <a:rPr b="0" i="1" lang="en-US" sz="1400" u="none" cap="none" strike="noStrike">
                <a:solidFill>
                  <a:srgbClr val="000000"/>
                </a:solidFill>
                <a:latin typeface="Arial"/>
                <a:ea typeface="Arial"/>
                <a:cs typeface="Arial"/>
                <a:sym typeface="Arial"/>
              </a:rPr>
              <a:t>Marine Pollution Bulletin, 197</a:t>
            </a:r>
            <a:r>
              <a:rPr b="0" i="0" lang="en-US" sz="1400" u="none" cap="none" strike="noStrike">
                <a:solidFill>
                  <a:srgbClr val="000000"/>
                </a:solidFill>
                <a:latin typeface="Arial"/>
                <a:ea typeface="Arial"/>
                <a:cs typeface="Arial"/>
                <a:sym typeface="Arial"/>
              </a:rPr>
              <a:t>, 115694. </a:t>
            </a:r>
            <a:r>
              <a:rPr b="0" i="0" lang="en-US" sz="1400" u="sng" cap="none" strike="noStrike">
                <a:solidFill>
                  <a:schemeClr val="hlink"/>
                </a:solidFill>
                <a:latin typeface="Arial"/>
                <a:ea typeface="Arial"/>
                <a:cs typeface="Arial"/>
                <a:sym typeface="Arial"/>
                <a:hlinkClick r:id="rId5"/>
              </a:rPr>
              <a:t>https://doi.org/10.1016/j.marpolbul.2023.115694</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Bernal, J. O., Alfonso, L. P. A., Burbano, V. I. A., Vargas-Domínguez, S., González, M. F., Agudelo, J. E., &amp; Campos-Rozo, J. I. (2024). Quantifying Colombian blue carbon sinks from coastal mangroves. </a:t>
            </a:r>
            <a:r>
              <a:rPr b="0" i="1" lang="en-US" sz="1400" u="none" cap="none" strike="noStrike">
                <a:solidFill>
                  <a:srgbClr val="000000"/>
                </a:solidFill>
                <a:latin typeface="Arial"/>
                <a:ea typeface="Arial"/>
                <a:cs typeface="Arial"/>
                <a:sym typeface="Arial"/>
              </a:rPr>
              <a:t>Revista de la Academia Colombiana de Ciencias Exactas, Físicas y Naturales, 48</a:t>
            </a:r>
            <a:r>
              <a:rPr b="0" i="0" lang="en-US" sz="1400" u="none" cap="none" strike="noStrike">
                <a:solidFill>
                  <a:srgbClr val="000000"/>
                </a:solidFill>
                <a:latin typeface="Arial"/>
                <a:ea typeface="Arial"/>
                <a:cs typeface="Arial"/>
                <a:sym typeface="Arial"/>
              </a:rPr>
              <a:t>(188), 658–670. </a:t>
            </a:r>
            <a:r>
              <a:rPr b="0" i="0" lang="en-US" sz="1400" u="sng" cap="none" strike="noStrike">
                <a:solidFill>
                  <a:schemeClr val="hlink"/>
                </a:solidFill>
                <a:latin typeface="Arial"/>
                <a:ea typeface="Arial"/>
                <a:cs typeface="Arial"/>
                <a:sym typeface="Arial"/>
                <a:hlinkClick r:id="rId6"/>
              </a:rPr>
              <a:t>https://doi.org/10.18257/raccefyn.2585</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Cambronero-Bolaños, R., Silva-Benavides, M., Samper-Villarreal, J., &amp; Benavides-Varela, C. (2025). Cobertura, estructura vegetal y almacenamiento de carbono del manglar de Morales, Puntarenas, Costa Rica. </a:t>
            </a:r>
            <a:r>
              <a:rPr b="0" i="1" lang="en-US" sz="1400" u="none" cap="none" strike="noStrike">
                <a:solidFill>
                  <a:srgbClr val="000000"/>
                </a:solidFill>
                <a:latin typeface="Arial"/>
                <a:ea typeface="Arial"/>
                <a:cs typeface="Arial"/>
                <a:sym typeface="Arial"/>
              </a:rPr>
              <a:t>Revista de Biología Tropical, 73</a:t>
            </a:r>
            <a:r>
              <a:rPr b="0" i="0" lang="en-US" sz="1400" u="none" cap="none" strike="noStrike">
                <a:solidFill>
                  <a:srgbClr val="000000"/>
                </a:solidFill>
                <a:latin typeface="Arial"/>
                <a:ea typeface="Arial"/>
                <a:cs typeface="Arial"/>
                <a:sym typeface="Arial"/>
              </a:rPr>
              <a:t>(S1), e64042. </a:t>
            </a:r>
            <a:r>
              <a:rPr b="0" i="0" lang="en-US" sz="1400" u="sng" cap="none" strike="noStrike">
                <a:solidFill>
                  <a:schemeClr val="hlink"/>
                </a:solidFill>
                <a:latin typeface="Arial"/>
                <a:ea typeface="Arial"/>
                <a:cs typeface="Arial"/>
                <a:sym typeface="Arial"/>
                <a:hlinkClick r:id="rId7"/>
              </a:rPr>
              <a:t>https://doi.org/10.15517/rev.biol.trop..v73iS1.64042</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Carvajal-Oses, M., Pérez-Molina, J. P., Herrera-Ulloa, Á., &amp; Moreira-Segura, C. (2024). Estructura y composición en un manglar del Pacífico Central de Costa Rica: población de moluscos de interés comercial. </a:t>
            </a:r>
            <a:r>
              <a:rPr b="0" i="1" lang="en-US" sz="1400" u="none" cap="none" strike="noStrike">
                <a:solidFill>
                  <a:srgbClr val="000000"/>
                </a:solidFill>
                <a:latin typeface="Arial"/>
                <a:ea typeface="Arial"/>
                <a:cs typeface="Arial"/>
                <a:sym typeface="Arial"/>
              </a:rPr>
              <a:t>Uniciencia, 38</a:t>
            </a:r>
            <a:r>
              <a:rPr b="0" i="0" lang="en-US" sz="1400" u="none" cap="none" strike="noStrike">
                <a:solidFill>
                  <a:srgbClr val="000000"/>
                </a:solidFill>
                <a:latin typeface="Arial"/>
                <a:ea typeface="Arial"/>
                <a:cs typeface="Arial"/>
                <a:sym typeface="Arial"/>
              </a:rPr>
              <a:t>(1), 1–19. </a:t>
            </a:r>
            <a:r>
              <a:rPr b="0" i="0" lang="en-US" sz="1400" u="sng" cap="none" strike="noStrike">
                <a:solidFill>
                  <a:schemeClr val="hlink"/>
                </a:solidFill>
                <a:latin typeface="Arial"/>
                <a:ea typeface="Arial"/>
                <a:cs typeface="Arial"/>
                <a:sym typeface="Arial"/>
                <a:hlinkClick r:id="rId8"/>
              </a:rPr>
              <a:t>https://doi.org/10.15359/ru.38-1.6</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Garmaeepour, R., Alambeigi, A., Danehkar, A., &amp; Alizadeh Shabani, A. (2025). Mangrove forest ecosystem services and the social well-being of local communities: Unboxing a dilemma. </a:t>
            </a:r>
            <a:r>
              <a:rPr b="0" i="1" lang="en-US" sz="1400" u="none" cap="none" strike="noStrike">
                <a:solidFill>
                  <a:srgbClr val="000000"/>
                </a:solidFill>
                <a:latin typeface="Arial"/>
                <a:ea typeface="Arial"/>
                <a:cs typeface="Arial"/>
                <a:sym typeface="Arial"/>
              </a:rPr>
              <a:t>Journal for Nature Conservation, 84</a:t>
            </a:r>
            <a:r>
              <a:rPr b="0" i="0" lang="en-US" sz="1400" u="none" cap="none" strike="noStrike">
                <a:solidFill>
                  <a:srgbClr val="000000"/>
                </a:solidFill>
                <a:latin typeface="Arial"/>
                <a:ea typeface="Arial"/>
                <a:cs typeface="Arial"/>
                <a:sym typeface="Arial"/>
              </a:rPr>
              <a:t>, 126827. </a:t>
            </a:r>
            <a:r>
              <a:rPr b="0" i="0" lang="en-US" sz="1400" u="sng" cap="none" strike="noStrike">
                <a:solidFill>
                  <a:schemeClr val="hlink"/>
                </a:solidFill>
                <a:latin typeface="Arial"/>
                <a:ea typeface="Arial"/>
                <a:cs typeface="Arial"/>
                <a:sym typeface="Arial"/>
                <a:hlinkClick r:id="rId9"/>
              </a:rPr>
              <a:t>https://doi.org/10.1016/j.jnc.2025.126827</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Hernández-Blanco, M., Costanza, R., &amp; Cifuentes-Jara, M. (2021). Economic valuation of the ecosystem services provided by the mangroves of the Gulf of Nicoya using a hybrid methodology. </a:t>
            </a:r>
            <a:r>
              <a:rPr b="0" i="1" lang="en-US" sz="1400" u="none" cap="none" strike="noStrike">
                <a:solidFill>
                  <a:srgbClr val="000000"/>
                </a:solidFill>
                <a:latin typeface="Arial"/>
                <a:ea typeface="Arial"/>
                <a:cs typeface="Arial"/>
                <a:sym typeface="Arial"/>
              </a:rPr>
              <a:t>Ecosystem Services, 49</a:t>
            </a:r>
            <a:r>
              <a:rPr b="0" i="0" lang="en-US" sz="1400" u="none" cap="none" strike="noStrike">
                <a:solidFill>
                  <a:srgbClr val="000000"/>
                </a:solidFill>
                <a:latin typeface="Arial"/>
                <a:ea typeface="Arial"/>
                <a:cs typeface="Arial"/>
                <a:sym typeface="Arial"/>
              </a:rPr>
              <a:t>, 101258. </a:t>
            </a:r>
            <a:r>
              <a:rPr b="0" i="0" lang="en-US" sz="1400" u="sng" cap="none" strike="noStrike">
                <a:solidFill>
                  <a:schemeClr val="hlink"/>
                </a:solidFill>
                <a:latin typeface="Arial"/>
                <a:ea typeface="Arial"/>
                <a:cs typeface="Arial"/>
                <a:sym typeface="Arial"/>
                <a:hlinkClick r:id="rId10"/>
              </a:rPr>
              <a:t>https://doi.org/10.1016/j.ecoser.2021.101258</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Hernández-Hernández, E., Valdés-Velarde, E., Ugalde-Lezama, S., Márquez-Berber, S. R., &amp; Ávila-Flores, G. (2024). Global trends in blue carbon research in mangroves. </a:t>
            </a:r>
            <a:r>
              <a:rPr b="0" i="1" lang="en-US" sz="1400" u="none" cap="none" strike="noStrike">
                <a:solidFill>
                  <a:srgbClr val="000000"/>
                </a:solidFill>
                <a:latin typeface="Arial"/>
                <a:ea typeface="Arial"/>
                <a:cs typeface="Arial"/>
                <a:sym typeface="Arial"/>
              </a:rPr>
              <a:t>Agro Productividad, 17</a:t>
            </a:r>
            <a:r>
              <a:rPr b="0" i="0" lang="en-US" sz="1400" u="none" cap="none" strike="noStrike">
                <a:solidFill>
                  <a:srgbClr val="000000"/>
                </a:solidFill>
                <a:latin typeface="Arial"/>
                <a:ea typeface="Arial"/>
                <a:cs typeface="Arial"/>
                <a:sym typeface="Arial"/>
              </a:rPr>
              <a:t>(6), 131–140. </a:t>
            </a:r>
            <a:r>
              <a:rPr b="0" i="0" lang="en-US" sz="1400" u="sng" cap="none" strike="noStrike">
                <a:solidFill>
                  <a:schemeClr val="hlink"/>
                </a:solidFill>
                <a:latin typeface="Arial"/>
                <a:ea typeface="Arial"/>
                <a:cs typeface="Arial"/>
                <a:sym typeface="Arial"/>
                <a:hlinkClick r:id="rId11"/>
              </a:rPr>
              <a:t>https://doi.org/10.32854/agrop.v17i6.2818</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Macera, L., Deslarzes, K., Crook, O. J., Pioch, S., &amp; Andrieu, J. (2024). Monitoring mangrove restoration projects in Senegal, Benin, Costa Rica, and Philippines using remote sensing. </a:t>
            </a:r>
            <a:r>
              <a:rPr b="0" i="1" lang="en-US" sz="1400" u="none" cap="none" strike="noStrike">
                <a:solidFill>
                  <a:srgbClr val="000000"/>
                </a:solidFill>
                <a:latin typeface="Arial"/>
                <a:ea typeface="Arial"/>
                <a:cs typeface="Arial"/>
                <a:sym typeface="Arial"/>
              </a:rPr>
              <a:t>Dynamiques Environnementales, 53</a:t>
            </a:r>
            <a:r>
              <a:rPr b="0" i="0" lang="en-US" sz="1400" u="none" cap="none" strike="noStrike">
                <a:solidFill>
                  <a:srgbClr val="000000"/>
                </a:solidFill>
                <a:latin typeface="Arial"/>
                <a:ea typeface="Arial"/>
                <a:cs typeface="Arial"/>
                <a:sym typeface="Arial"/>
              </a:rPr>
              <a:t>. </a:t>
            </a:r>
            <a:r>
              <a:rPr b="0" i="0" lang="en-US" sz="1400" u="sng" cap="none" strike="noStrike">
                <a:solidFill>
                  <a:schemeClr val="hlink"/>
                </a:solidFill>
                <a:latin typeface="Arial"/>
                <a:ea typeface="Arial"/>
                <a:cs typeface="Arial"/>
                <a:sym typeface="Arial"/>
                <a:hlinkClick r:id="rId12"/>
              </a:rPr>
              <a:t>https://doi.org/10.4000/1210m</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Moya, R., Tenorio, C., Torres-Gómez, D., &amp; Cifuentes-Jara, M. (2024). Variation in annual ring and wood anatomy of six tree mangrove species in the Nicoya Gulf of Costa Rica. </a:t>
            </a:r>
            <a:r>
              <a:rPr b="0" i="1" lang="en-US" sz="1400" u="none" cap="none" strike="noStrike">
                <a:solidFill>
                  <a:srgbClr val="000000"/>
                </a:solidFill>
                <a:latin typeface="Arial"/>
                <a:ea typeface="Arial"/>
                <a:cs typeface="Arial"/>
                <a:sym typeface="Arial"/>
              </a:rPr>
              <a:t>Water, 16</a:t>
            </a:r>
            <a:r>
              <a:rPr b="0" i="0" lang="en-US" sz="1400" u="none" cap="none" strike="noStrike">
                <a:solidFill>
                  <a:srgbClr val="000000"/>
                </a:solidFill>
                <a:latin typeface="Arial"/>
                <a:ea typeface="Arial"/>
                <a:cs typeface="Arial"/>
                <a:sym typeface="Arial"/>
              </a:rPr>
              <a:t>(11), 3207. </a:t>
            </a:r>
            <a:r>
              <a:rPr b="0" i="0" lang="en-US" sz="1400" u="sng" cap="none" strike="noStrike">
                <a:solidFill>
                  <a:schemeClr val="hlink"/>
                </a:solidFill>
                <a:latin typeface="Arial"/>
                <a:ea typeface="Arial"/>
                <a:cs typeface="Arial"/>
                <a:sym typeface="Arial"/>
                <a:hlinkClick r:id="rId13"/>
              </a:rPr>
              <a:t>https://doi.org/10.3390/w16223207</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Müller, M., Santini, N. S., Samper-Villarreal, J., Jiang, S., Mujahid, A., Oakes, J., Vo, T., &amp; Zhang, J. (2025). Editorial: Tropical blue carbon: challenges and opportunities. </a:t>
            </a:r>
            <a:r>
              <a:rPr b="0" i="1" lang="en-US" sz="1400" u="none" cap="none" strike="noStrike">
                <a:solidFill>
                  <a:srgbClr val="000000"/>
                </a:solidFill>
                <a:latin typeface="Arial"/>
                <a:ea typeface="Arial"/>
                <a:cs typeface="Arial"/>
                <a:sym typeface="Arial"/>
              </a:rPr>
              <a:t>Frontiers in Marine Science, 12</a:t>
            </a:r>
            <a:r>
              <a:rPr b="0" i="0" lang="en-US" sz="1400" u="none" cap="none" strike="noStrike">
                <a:solidFill>
                  <a:srgbClr val="000000"/>
                </a:solidFill>
                <a:latin typeface="Arial"/>
                <a:ea typeface="Arial"/>
                <a:cs typeface="Arial"/>
                <a:sym typeface="Arial"/>
              </a:rPr>
              <a:t>, 1552817. </a:t>
            </a:r>
            <a:r>
              <a:rPr b="0" i="0" lang="en-US" sz="1400" u="sng" cap="none" strike="noStrike">
                <a:solidFill>
                  <a:schemeClr val="hlink"/>
                </a:solidFill>
                <a:latin typeface="Arial"/>
                <a:ea typeface="Arial"/>
                <a:cs typeface="Arial"/>
                <a:sym typeface="Arial"/>
                <a:hlinkClick r:id="rId14"/>
              </a:rPr>
              <a:t>https://doi.org/10.3389/fmars.2025.1552817</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Raihan, A. (2023). A review of tropical blue carbon ecosystems for climate change mitigation. </a:t>
            </a:r>
            <a:r>
              <a:rPr b="0" i="1" lang="en-US" sz="1400" u="none" cap="none" strike="noStrike">
                <a:solidFill>
                  <a:srgbClr val="000000"/>
                </a:solidFill>
                <a:latin typeface="Arial"/>
                <a:ea typeface="Arial"/>
                <a:cs typeface="Arial"/>
                <a:sym typeface="Arial"/>
              </a:rPr>
              <a:t>Journal of Environmental Science and Economics, 2</a:t>
            </a:r>
            <a:r>
              <a:rPr b="0" i="0" lang="en-US" sz="1400" u="none" cap="none" strike="noStrike">
                <a:solidFill>
                  <a:srgbClr val="000000"/>
                </a:solidFill>
                <a:latin typeface="Arial"/>
                <a:ea typeface="Arial"/>
                <a:cs typeface="Arial"/>
                <a:sym typeface="Arial"/>
              </a:rPr>
              <a:t>(4), 14–24. </a:t>
            </a:r>
            <a:r>
              <a:rPr b="0" i="0" lang="en-US" sz="1400" u="sng" cap="none" strike="noStrike">
                <a:solidFill>
                  <a:schemeClr val="hlink"/>
                </a:solidFill>
                <a:latin typeface="Arial"/>
                <a:ea typeface="Arial"/>
                <a:cs typeface="Arial"/>
                <a:sym typeface="Arial"/>
                <a:hlinkClick r:id="rId15"/>
              </a:rPr>
              <a:t>https://doi.org/10.56556/jescae.v2i4.602</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Segaran, T. C., Azra, M. N., Lananan, F., Burlakovs, J., Vincevica-Gaile, Z., Rudovica, V., Grinfelde, I., Rahim, N. H. A., &amp; Satyanarayana, B. (2023). Mapping the link between climate change and mangrove forest: A global overview of the literature. </a:t>
            </a:r>
            <a:r>
              <a:rPr b="0" i="1" lang="en-US" sz="1400" u="none" cap="none" strike="noStrike">
                <a:solidFill>
                  <a:srgbClr val="000000"/>
                </a:solidFill>
                <a:latin typeface="Arial"/>
                <a:ea typeface="Arial"/>
                <a:cs typeface="Arial"/>
                <a:sym typeface="Arial"/>
              </a:rPr>
              <a:t>Forests, 14</a:t>
            </a:r>
            <a:r>
              <a:rPr b="0" i="0" lang="en-US" sz="1400" u="none" cap="none" strike="noStrike">
                <a:solidFill>
                  <a:srgbClr val="000000"/>
                </a:solidFill>
                <a:latin typeface="Arial"/>
                <a:ea typeface="Arial"/>
                <a:cs typeface="Arial"/>
                <a:sym typeface="Arial"/>
              </a:rPr>
              <a:t>(2), 421. </a:t>
            </a:r>
            <a:r>
              <a:rPr b="0" i="0" lang="en-US" sz="1400" u="sng" cap="none" strike="noStrike">
                <a:solidFill>
                  <a:schemeClr val="hlink"/>
                </a:solidFill>
                <a:latin typeface="Arial"/>
                <a:ea typeface="Arial"/>
                <a:cs typeface="Arial"/>
                <a:sym typeface="Arial"/>
                <a:hlinkClick r:id="rId16"/>
              </a:rPr>
              <a:t>https://doi.org/10.3390/f14020421</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Sievers, M., Brown, C. J., McGowan, J., Turschwell, M. P., Buelow, C. A., Holgate, B., Pearson, R. M., Adame, M. F., Andradi-Brown, D. A., Arnell, A., Mackey, B. G., zu Ermgassen, P. S. E., Gosling, J., McOwen, C. J., Worthington, T. A., &amp; Connolly, R. M. (2023). Co-occurrence of biodiversity, carbon storage, coastal protection, and fish and invertebrate production to inform global mangrove conservation planning. </a:t>
            </a:r>
            <a:r>
              <a:rPr b="0" i="1" lang="en-US" sz="1400" u="none" cap="none" strike="noStrike">
                <a:solidFill>
                  <a:srgbClr val="000000"/>
                </a:solidFill>
                <a:latin typeface="Arial"/>
                <a:ea typeface="Arial"/>
                <a:cs typeface="Arial"/>
                <a:sym typeface="Arial"/>
              </a:rPr>
              <a:t>Science of the Total Environment, 904</a:t>
            </a:r>
            <a:r>
              <a:rPr b="0" i="0" lang="en-US" sz="1400" u="none" cap="none" strike="noStrike">
                <a:solidFill>
                  <a:srgbClr val="000000"/>
                </a:solidFill>
                <a:latin typeface="Arial"/>
                <a:ea typeface="Arial"/>
                <a:cs typeface="Arial"/>
                <a:sym typeface="Arial"/>
              </a:rPr>
              <a:t>, 166357. </a:t>
            </a:r>
            <a:r>
              <a:rPr b="0" i="0" lang="en-US" sz="1400" u="sng" cap="none" strike="noStrike">
                <a:solidFill>
                  <a:schemeClr val="hlink"/>
                </a:solidFill>
                <a:latin typeface="Arial"/>
                <a:ea typeface="Arial"/>
                <a:cs typeface="Arial"/>
                <a:sym typeface="Arial"/>
                <a:hlinkClick r:id="rId17"/>
              </a:rPr>
              <a:t>https://doi.org/10.1016/j.scitotenv.2023.166357</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Sistema Nacional de Áreas de Conservación (SINAC). (2018). </a:t>
            </a:r>
            <a:r>
              <a:rPr b="0" i="1" lang="en-US" sz="1400" u="none" cap="none" strike="noStrike">
                <a:solidFill>
                  <a:srgbClr val="000000"/>
                </a:solidFill>
                <a:latin typeface="Arial"/>
                <a:ea typeface="Arial"/>
                <a:cs typeface="Arial"/>
                <a:sym typeface="Arial"/>
              </a:rPr>
              <a:t>Servicios ecosistémicos provistos por los manglares</a:t>
            </a:r>
            <a:r>
              <a:rPr b="0" i="0" lang="en-US" sz="1400" u="none" cap="none" strike="noStrike">
                <a:solidFill>
                  <a:srgbClr val="000000"/>
                </a:solidFill>
                <a:latin typeface="Arial"/>
                <a:ea typeface="Arial"/>
                <a:cs typeface="Arial"/>
                <a:sym typeface="Arial"/>
              </a:rPr>
              <a:t>. Ministerio de Ambiente y Energía.</a:t>
            </a:r>
            <a:endParaRPr/>
          </a:p>
          <a:p>
            <a:pPr indent="0" lvl="0" marL="0" marR="0" rtl="0" algn="just">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SINAC &amp; Universidad Nacional. (2020). </a:t>
            </a:r>
            <a:r>
              <a:rPr b="0" i="1" lang="en-US" sz="1400" u="none" cap="none" strike="noStrike">
                <a:solidFill>
                  <a:srgbClr val="000000"/>
                </a:solidFill>
                <a:latin typeface="Arial"/>
                <a:ea typeface="Arial"/>
                <a:cs typeface="Arial"/>
                <a:sym typeface="Arial"/>
              </a:rPr>
              <a:t>Protocolo para el monitoreo ecológico de manglares en Costa Rica</a:t>
            </a:r>
            <a:r>
              <a:rPr b="0" i="0" lang="en-US" sz="1400" u="none" cap="none" strike="noStrike">
                <a:solidFill>
                  <a:srgbClr val="000000"/>
                </a:solidFill>
                <a:latin typeface="Arial"/>
                <a:ea typeface="Arial"/>
                <a:cs typeface="Arial"/>
                <a:sym typeface="Arial"/>
              </a:rPr>
              <a:t>. Proyecto Humedales SINAC–PNUD–GEF. </a:t>
            </a:r>
            <a:r>
              <a:rPr b="0" i="0" lang="en-US" sz="1400" u="sng" cap="none" strike="noStrike">
                <a:solidFill>
                  <a:schemeClr val="hlink"/>
                </a:solidFill>
                <a:latin typeface="Arial"/>
                <a:ea typeface="Arial"/>
                <a:cs typeface="Arial"/>
                <a:sym typeface="Arial"/>
                <a:hlinkClick r:id="rId18"/>
              </a:rPr>
              <a:t>https://www.sinac.go.cr</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pic>
        <p:nvPicPr>
          <p:cNvPr id="438" name="Google Shape;438;g34f68edcf2b_4_35"/>
          <p:cNvPicPr preferRelativeResize="0"/>
          <p:nvPr/>
        </p:nvPicPr>
        <p:blipFill rotWithShape="1">
          <a:blip r:embed="rId3">
            <a:alphaModFix/>
          </a:blip>
          <a:srcRect b="0" l="0" r="0" t="0"/>
          <a:stretch/>
        </p:blipFill>
        <p:spPr>
          <a:xfrm>
            <a:off x="0" y="0"/>
            <a:ext cx="18288001" cy="1543008"/>
          </a:xfrm>
          <a:prstGeom prst="rect">
            <a:avLst/>
          </a:prstGeom>
          <a:noFill/>
          <a:ln>
            <a:noFill/>
          </a:ln>
        </p:spPr>
      </p:pic>
      <p:pic>
        <p:nvPicPr>
          <p:cNvPr id="439" name="Google Shape;439;g34f68edcf2b_4_35"/>
          <p:cNvPicPr preferRelativeResize="0"/>
          <p:nvPr/>
        </p:nvPicPr>
        <p:blipFill rotWithShape="1">
          <a:blip r:embed="rId4">
            <a:alphaModFix/>
          </a:blip>
          <a:srcRect b="0" l="0" r="832" t="0"/>
          <a:stretch/>
        </p:blipFill>
        <p:spPr>
          <a:xfrm>
            <a:off x="0" y="8595724"/>
            <a:ext cx="18288001" cy="1691276"/>
          </a:xfrm>
          <a:prstGeom prst="rect">
            <a:avLst/>
          </a:prstGeom>
          <a:noFill/>
          <a:ln>
            <a:noFill/>
          </a:ln>
        </p:spPr>
      </p:pic>
      <p:sp>
        <p:nvSpPr>
          <p:cNvPr id="440" name="Google Shape;440;g34f68edcf2b_4_35"/>
          <p:cNvSpPr txBox="1"/>
          <p:nvPr/>
        </p:nvSpPr>
        <p:spPr>
          <a:xfrm>
            <a:off x="5012884" y="2894651"/>
            <a:ext cx="7719443" cy="2647168"/>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4400"/>
              <a:buFont typeface="Calibri"/>
              <a:buNone/>
            </a:pPr>
            <a:r>
              <a:rPr b="1" i="0" lang="en-US" sz="5400" u="none" cap="none" strike="noStrike">
                <a:solidFill>
                  <a:schemeClr val="dk1"/>
                </a:solidFill>
                <a:latin typeface="Calibri"/>
                <a:ea typeface="Calibri"/>
                <a:cs typeface="Calibri"/>
                <a:sym typeface="Calibri"/>
              </a:rPr>
              <a:t>Mangrove Protocol Proposal</a:t>
            </a:r>
            <a:endParaRPr b="1" i="0" sz="5400" u="none" cap="none" strike="noStrike">
              <a:solidFill>
                <a:schemeClr val="dk1"/>
              </a:solidFill>
              <a:latin typeface="Calibri"/>
              <a:ea typeface="Calibri"/>
              <a:cs typeface="Calibri"/>
              <a:sym typeface="Calibri"/>
            </a:endParaRPr>
          </a:p>
        </p:txBody>
      </p:sp>
      <p:sp>
        <p:nvSpPr>
          <p:cNvPr id="441" name="Google Shape;441;g34f68edcf2b_4_35"/>
          <p:cNvSpPr txBox="1"/>
          <p:nvPr/>
        </p:nvSpPr>
        <p:spPr>
          <a:xfrm>
            <a:off x="6100466" y="4993763"/>
            <a:ext cx="5544278" cy="381802"/>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en-US" sz="2400" u="none" cap="none" strike="noStrike">
                <a:solidFill>
                  <a:srgbClr val="000000"/>
                </a:solidFill>
                <a:latin typeface="Calibri"/>
                <a:ea typeface="Calibri"/>
                <a:cs typeface="Calibri"/>
                <a:sym typeface="Calibri"/>
              </a:rPr>
              <a:t>Geneviéve Sontowinggolo</a:t>
            </a:r>
            <a:endParaRPr/>
          </a:p>
          <a:p>
            <a:pPr indent="0" lvl="0" marL="0" marR="0" rtl="0" algn="ctr">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Project coordinator</a:t>
            </a:r>
            <a:endParaRPr/>
          </a:p>
          <a:p>
            <a:pPr indent="0" lvl="0" marL="0" marR="0" rtl="0" algn="ctr">
              <a:lnSpc>
                <a:spcPct val="100000"/>
              </a:lnSpc>
              <a:spcBef>
                <a:spcPts val="0"/>
              </a:spcBef>
              <a:spcAft>
                <a:spcPts val="0"/>
              </a:spcAft>
              <a:buNone/>
            </a:pPr>
            <a:r>
              <a:rPr b="0" i="0" lang="en-US" sz="1800" u="none" cap="none" strike="noStrike">
                <a:solidFill>
                  <a:srgbClr val="000000"/>
                </a:solidFill>
                <a:latin typeface="Calibri"/>
                <a:ea typeface="Calibri"/>
                <a:cs typeface="Calibri"/>
                <a:sym typeface="Calibri"/>
              </a:rPr>
              <a:t>Green Heritage Fund Suriname</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2400" u="none" cap="none" strike="noStrike">
                <a:solidFill>
                  <a:srgbClr val="000000"/>
                </a:solidFill>
                <a:latin typeface="Calibri"/>
                <a:ea typeface="Calibri"/>
                <a:cs typeface="Calibri"/>
                <a:sym typeface="Calibri"/>
              </a:rPr>
              <a:t>Suriname</a:t>
            </a:r>
            <a:endParaRPr/>
          </a:p>
        </p:txBody>
      </p:sp>
      <p:pic>
        <p:nvPicPr>
          <p:cNvPr id="442" name="Google Shape;442;g34f68edcf2b_4_35"/>
          <p:cNvPicPr preferRelativeResize="0"/>
          <p:nvPr/>
        </p:nvPicPr>
        <p:blipFill rotWithShape="1">
          <a:blip r:embed="rId5">
            <a:alphaModFix/>
          </a:blip>
          <a:srcRect b="0" l="0" r="0" t="0"/>
          <a:stretch/>
        </p:blipFill>
        <p:spPr>
          <a:xfrm>
            <a:off x="-173724" y="3285252"/>
            <a:ext cx="8472596" cy="847259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id="447" name="Google Shape;447;g34f3f0859f4_0_0"/>
          <p:cNvPicPr preferRelativeResize="0"/>
          <p:nvPr/>
        </p:nvPicPr>
        <p:blipFill rotWithShape="1">
          <a:blip r:embed="rId3">
            <a:alphaModFix/>
          </a:blip>
          <a:srcRect b="0" l="0" r="0" t="0"/>
          <a:stretch/>
        </p:blipFill>
        <p:spPr>
          <a:xfrm>
            <a:off x="0" y="0"/>
            <a:ext cx="18288001" cy="1543008"/>
          </a:xfrm>
          <a:prstGeom prst="rect">
            <a:avLst/>
          </a:prstGeom>
          <a:noFill/>
          <a:ln>
            <a:noFill/>
          </a:ln>
        </p:spPr>
      </p:pic>
      <p:pic>
        <p:nvPicPr>
          <p:cNvPr id="448" name="Google Shape;448;g34f3f0859f4_0_0"/>
          <p:cNvPicPr preferRelativeResize="0"/>
          <p:nvPr/>
        </p:nvPicPr>
        <p:blipFill rotWithShape="1">
          <a:blip r:embed="rId4">
            <a:alphaModFix/>
          </a:blip>
          <a:srcRect b="0" l="0" r="832" t="0"/>
          <a:stretch/>
        </p:blipFill>
        <p:spPr>
          <a:xfrm>
            <a:off x="0" y="8595724"/>
            <a:ext cx="18288001" cy="1691276"/>
          </a:xfrm>
          <a:prstGeom prst="rect">
            <a:avLst/>
          </a:prstGeom>
          <a:noFill/>
          <a:ln>
            <a:noFill/>
          </a:ln>
        </p:spPr>
      </p:pic>
      <p:sp>
        <p:nvSpPr>
          <p:cNvPr id="449" name="Google Shape;449;g34f3f0859f4_0_0"/>
          <p:cNvSpPr txBox="1"/>
          <p:nvPr/>
        </p:nvSpPr>
        <p:spPr>
          <a:xfrm>
            <a:off x="1139975" y="7466625"/>
            <a:ext cx="6284100" cy="9981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Geneviéve Sontowinggolo</a:t>
            </a:r>
            <a:endParaRPr b="1" i="0" sz="4400" u="none" cap="none" strike="noStrike">
              <a:solidFill>
                <a:schemeClr val="dk1"/>
              </a:solidFill>
              <a:latin typeface="Calibri"/>
              <a:ea typeface="Calibri"/>
              <a:cs typeface="Calibri"/>
              <a:sym typeface="Calibri"/>
            </a:endParaRPr>
          </a:p>
        </p:txBody>
      </p:sp>
      <p:pic>
        <p:nvPicPr>
          <p:cNvPr id="450" name="Google Shape;450;g34f3f0859f4_0_0"/>
          <p:cNvPicPr preferRelativeResize="0"/>
          <p:nvPr/>
        </p:nvPicPr>
        <p:blipFill>
          <a:blip r:embed="rId5">
            <a:alphaModFix/>
          </a:blip>
          <a:stretch>
            <a:fillRect/>
          </a:stretch>
        </p:blipFill>
        <p:spPr>
          <a:xfrm>
            <a:off x="1786800" y="2059150"/>
            <a:ext cx="4118350" cy="5119351"/>
          </a:xfrm>
          <a:prstGeom prst="rect">
            <a:avLst/>
          </a:prstGeom>
          <a:noFill/>
          <a:ln>
            <a:noFill/>
          </a:ln>
        </p:spPr>
      </p:pic>
      <p:sp>
        <p:nvSpPr>
          <p:cNvPr id="451" name="Google Shape;451;g34f3f0859f4_0_0"/>
          <p:cNvSpPr txBox="1"/>
          <p:nvPr/>
        </p:nvSpPr>
        <p:spPr>
          <a:xfrm>
            <a:off x="7941200" y="2357550"/>
            <a:ext cx="9289200" cy="5187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2500">
                <a:solidFill>
                  <a:schemeClr val="dk1"/>
                </a:solidFill>
              </a:rPr>
              <a:t>Geneviéve Sontowinggolo, también conocida como Pebbles, es una profesional con  sólida formación en Producción Agrícola y especialización en Silvicultura. Su profundo compromiso con la sostenibilidad ambiental la ha llevado a dedicar más de siete años al Green Heritage Fund Suriname (GHFS), donde comenzó como voluntaria a los 16 años. A lo largo de su trayectoria, ha trabajado extensamente con comunidades para fomentar prácticas sostenibles y aumentar la conciencia ambiental. Cabe destacar su autoría del protocolo de manglares para GHFS, lo que evidencia su experiencia y dedicación a la preservación de ecosistemas vitales. Actualmente, continúa buscando soluciones de impacto que beneficien tanto a las comunidades como al ambiente.</a:t>
            </a:r>
            <a:endParaRPr sz="1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5"/>
          <p:cNvSpPr txBox="1"/>
          <p:nvPr>
            <p:ph type="title"/>
          </p:nvPr>
        </p:nvSpPr>
        <p:spPr>
          <a:xfrm>
            <a:off x="1386509" y="2131944"/>
            <a:ext cx="15644100" cy="404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6600"/>
              <a:buFont typeface="Calibri"/>
              <a:buNone/>
            </a:pPr>
            <a:r>
              <a:rPr lang="en-US"/>
              <a:t>Mangroves Committee</a:t>
            </a:r>
            <a:endParaRPr/>
          </a:p>
        </p:txBody>
      </p:sp>
      <p:pic>
        <p:nvPicPr>
          <p:cNvPr id="141" name="Google Shape;141;p15"/>
          <p:cNvPicPr preferRelativeResize="0"/>
          <p:nvPr/>
        </p:nvPicPr>
        <p:blipFill>
          <a:blip r:embed="rId3">
            <a:alphaModFix/>
          </a:blip>
          <a:stretch>
            <a:fillRect/>
          </a:stretch>
        </p:blipFill>
        <p:spPr>
          <a:xfrm>
            <a:off x="1498350" y="3157675"/>
            <a:ext cx="3374550" cy="3289850"/>
          </a:xfrm>
          <a:prstGeom prst="rect">
            <a:avLst/>
          </a:prstGeom>
          <a:noFill/>
          <a:ln>
            <a:noFill/>
          </a:ln>
        </p:spPr>
      </p:pic>
      <p:sp>
        <p:nvSpPr>
          <p:cNvPr id="142" name="Google Shape;142;p15"/>
          <p:cNvSpPr txBox="1"/>
          <p:nvPr/>
        </p:nvSpPr>
        <p:spPr>
          <a:xfrm>
            <a:off x="7824400" y="6283575"/>
            <a:ext cx="3000000" cy="2247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500">
                <a:solidFill>
                  <a:schemeClr val="dk1"/>
                </a:solidFill>
              </a:rPr>
              <a:t>Geneviéve Sontowinggolo</a:t>
            </a:r>
            <a:endParaRPr sz="2500">
              <a:solidFill>
                <a:schemeClr val="dk1"/>
              </a:solidFill>
            </a:endParaRPr>
          </a:p>
          <a:p>
            <a:pPr indent="0" lvl="0" marL="0" rtl="0" algn="ctr">
              <a:spcBef>
                <a:spcPts val="0"/>
              </a:spcBef>
              <a:spcAft>
                <a:spcPts val="0"/>
              </a:spcAft>
              <a:buNone/>
            </a:pPr>
            <a:r>
              <a:t/>
            </a:r>
            <a:endParaRPr sz="2500">
              <a:solidFill>
                <a:schemeClr val="dk1"/>
              </a:solidFill>
            </a:endParaRPr>
          </a:p>
          <a:p>
            <a:pPr indent="0" lvl="0" marL="0" rtl="0" algn="l">
              <a:spcBef>
                <a:spcPts val="0"/>
              </a:spcBef>
              <a:spcAft>
                <a:spcPts val="0"/>
              </a:spcAft>
              <a:buNone/>
            </a:pPr>
            <a:r>
              <a:t/>
            </a:r>
            <a:endParaRPr sz="3400">
              <a:solidFill>
                <a:schemeClr val="dk1"/>
              </a:solidFill>
            </a:endParaRPr>
          </a:p>
          <a:p>
            <a:pPr indent="0" lvl="0" marL="0" rtl="0" algn="ctr">
              <a:spcBef>
                <a:spcPts val="0"/>
              </a:spcBef>
              <a:spcAft>
                <a:spcPts val="0"/>
              </a:spcAft>
              <a:buNone/>
            </a:pPr>
            <a:r>
              <a:rPr lang="en-US" sz="2500">
                <a:solidFill>
                  <a:schemeClr val="dk1"/>
                </a:solidFill>
              </a:rPr>
              <a:t>Surinam</a:t>
            </a:r>
            <a:endParaRPr sz="2500">
              <a:solidFill>
                <a:schemeClr val="dk1"/>
              </a:solidFill>
            </a:endParaRPr>
          </a:p>
        </p:txBody>
      </p:sp>
      <p:pic>
        <p:nvPicPr>
          <p:cNvPr id="143" name="Google Shape;143;p15"/>
          <p:cNvPicPr preferRelativeResize="0"/>
          <p:nvPr/>
        </p:nvPicPr>
        <p:blipFill>
          <a:blip r:embed="rId4">
            <a:alphaModFix/>
          </a:blip>
          <a:stretch>
            <a:fillRect/>
          </a:stretch>
        </p:blipFill>
        <p:spPr>
          <a:xfrm>
            <a:off x="7824400" y="2934373"/>
            <a:ext cx="2714701" cy="3374551"/>
          </a:xfrm>
          <a:prstGeom prst="rect">
            <a:avLst/>
          </a:prstGeom>
          <a:noFill/>
          <a:ln>
            <a:noFill/>
          </a:ln>
        </p:spPr>
      </p:pic>
      <p:sp>
        <p:nvSpPr>
          <p:cNvPr id="144" name="Google Shape;144;p15"/>
          <p:cNvSpPr txBox="1"/>
          <p:nvPr/>
        </p:nvSpPr>
        <p:spPr>
          <a:xfrm>
            <a:off x="1648200" y="6422175"/>
            <a:ext cx="3083400" cy="210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500">
                <a:solidFill>
                  <a:schemeClr val="dk1"/>
                </a:solidFill>
              </a:rPr>
              <a:t>Juan Felipe Restrepo</a:t>
            </a:r>
            <a:endParaRPr sz="2500">
              <a:solidFill>
                <a:schemeClr val="dk1"/>
              </a:solidFill>
            </a:endParaRPr>
          </a:p>
          <a:p>
            <a:pPr indent="0" lvl="0" marL="0" rtl="0" algn="ctr">
              <a:spcBef>
                <a:spcPts val="0"/>
              </a:spcBef>
              <a:spcAft>
                <a:spcPts val="0"/>
              </a:spcAft>
              <a:buNone/>
            </a:pPr>
            <a:r>
              <a:t/>
            </a:r>
            <a:endParaRPr sz="2500">
              <a:solidFill>
                <a:schemeClr val="dk1"/>
              </a:solidFill>
            </a:endParaRPr>
          </a:p>
          <a:p>
            <a:pPr indent="0" lvl="0" marL="0" rtl="0" algn="l">
              <a:spcBef>
                <a:spcPts val="0"/>
              </a:spcBef>
              <a:spcAft>
                <a:spcPts val="0"/>
              </a:spcAft>
              <a:buNone/>
            </a:pPr>
            <a:r>
              <a:t/>
            </a:r>
            <a:endParaRPr sz="2500">
              <a:solidFill>
                <a:schemeClr val="dk1"/>
              </a:solidFill>
            </a:endParaRPr>
          </a:p>
          <a:p>
            <a:pPr indent="0" lvl="0" marL="0" rtl="0" algn="ctr">
              <a:spcBef>
                <a:spcPts val="0"/>
              </a:spcBef>
              <a:spcAft>
                <a:spcPts val="0"/>
              </a:spcAft>
              <a:buNone/>
            </a:pPr>
            <a:r>
              <a:rPr lang="en-US" sz="2500">
                <a:solidFill>
                  <a:schemeClr val="dk1"/>
                </a:solidFill>
              </a:rPr>
              <a:t>Colombia</a:t>
            </a:r>
            <a:endParaRPr sz="2500">
              <a:solidFill>
                <a:schemeClr val="dk1"/>
              </a:solidFill>
            </a:endParaRPr>
          </a:p>
        </p:txBody>
      </p:sp>
      <p:sp>
        <p:nvSpPr>
          <p:cNvPr id="145" name="Google Shape;145;p15"/>
          <p:cNvSpPr txBox="1"/>
          <p:nvPr/>
        </p:nvSpPr>
        <p:spPr>
          <a:xfrm>
            <a:off x="13196900" y="6511350"/>
            <a:ext cx="3374400" cy="2001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500">
                <a:solidFill>
                  <a:schemeClr val="dk1"/>
                </a:solidFill>
              </a:rPr>
              <a:t>María Loraine Rodríguez De Ruiz-Alma</a:t>
            </a:r>
            <a:endParaRPr sz="2500">
              <a:solidFill>
                <a:schemeClr val="dk1"/>
              </a:solidFill>
            </a:endParaRPr>
          </a:p>
          <a:p>
            <a:pPr indent="0" lvl="0" marL="0" rtl="0" algn="ctr">
              <a:spcBef>
                <a:spcPts val="0"/>
              </a:spcBef>
              <a:spcAft>
                <a:spcPts val="0"/>
              </a:spcAft>
              <a:buNone/>
            </a:pPr>
            <a:r>
              <a:t/>
            </a:r>
            <a:endParaRPr sz="1800">
              <a:solidFill>
                <a:schemeClr val="dk1"/>
              </a:solidFill>
            </a:endParaRPr>
          </a:p>
          <a:p>
            <a:pPr indent="0" lvl="0" marL="0" rtl="0" algn="ctr">
              <a:spcBef>
                <a:spcPts val="0"/>
              </a:spcBef>
              <a:spcAft>
                <a:spcPts val="0"/>
              </a:spcAft>
              <a:buNone/>
            </a:pPr>
            <a:r>
              <a:rPr lang="en-US" sz="2500">
                <a:solidFill>
                  <a:schemeClr val="dk1"/>
                </a:solidFill>
              </a:rPr>
              <a:t>República Dominicana</a:t>
            </a:r>
            <a:endParaRPr sz="2500">
              <a:solidFill>
                <a:schemeClr val="dk1"/>
              </a:solidFill>
            </a:endParaRPr>
          </a:p>
        </p:txBody>
      </p:sp>
      <p:pic>
        <p:nvPicPr>
          <p:cNvPr id="146" name="Google Shape;146;p15"/>
          <p:cNvPicPr preferRelativeResize="0"/>
          <p:nvPr/>
        </p:nvPicPr>
        <p:blipFill rotWithShape="1">
          <a:blip r:embed="rId5">
            <a:alphaModFix/>
          </a:blip>
          <a:srcRect b="0" l="6654" r="28423" t="1048"/>
          <a:stretch/>
        </p:blipFill>
        <p:spPr>
          <a:xfrm>
            <a:off x="12788250" y="2934375"/>
            <a:ext cx="4050378" cy="34965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g34f68edcf2b_4_43"/>
          <p:cNvSpPr txBox="1"/>
          <p:nvPr>
            <p:ph type="title"/>
          </p:nvPr>
        </p:nvSpPr>
        <p:spPr>
          <a:xfrm>
            <a:off x="1699303" y="2428190"/>
            <a:ext cx="8752082" cy="11249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6600"/>
              <a:buFont typeface="Calibri"/>
              <a:buNone/>
            </a:pPr>
            <a:r>
              <a:rPr b="1" lang="en-US"/>
              <a:t>Background information</a:t>
            </a:r>
            <a:endParaRPr b="1"/>
          </a:p>
        </p:txBody>
      </p:sp>
      <p:sp>
        <p:nvSpPr>
          <p:cNvPr id="457" name="Google Shape;457;g34f68edcf2b_4_43"/>
          <p:cNvSpPr txBox="1"/>
          <p:nvPr/>
        </p:nvSpPr>
        <p:spPr>
          <a:xfrm>
            <a:off x="13254387" y="6942965"/>
            <a:ext cx="3131296"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Calibri"/>
                <a:ea typeface="Calibri"/>
                <a:cs typeface="Calibri"/>
                <a:sym typeface="Calibri"/>
              </a:rPr>
              <a:t>Photo by Geneviéve Sontowinggolo</a:t>
            </a:r>
            <a:endParaRPr b="0" i="0" sz="1600" u="none" cap="none" strike="noStrike">
              <a:solidFill>
                <a:srgbClr val="000000"/>
              </a:solidFill>
              <a:latin typeface="Calibri"/>
              <a:ea typeface="Calibri"/>
              <a:cs typeface="Calibri"/>
              <a:sym typeface="Calibri"/>
            </a:endParaRPr>
          </a:p>
        </p:txBody>
      </p:sp>
      <p:pic>
        <p:nvPicPr>
          <p:cNvPr id="458" name="Google Shape;458;g34f68edcf2b_4_43"/>
          <p:cNvPicPr preferRelativeResize="0"/>
          <p:nvPr/>
        </p:nvPicPr>
        <p:blipFill rotWithShape="1">
          <a:blip r:embed="rId3">
            <a:alphaModFix/>
          </a:blip>
          <a:srcRect b="0" l="0" r="0" t="0"/>
          <a:stretch/>
        </p:blipFill>
        <p:spPr>
          <a:xfrm>
            <a:off x="10775097" y="2743201"/>
            <a:ext cx="5610586" cy="4199764"/>
          </a:xfrm>
          <a:prstGeom prst="rect">
            <a:avLst/>
          </a:prstGeom>
          <a:noFill/>
          <a:ln>
            <a:noFill/>
          </a:ln>
        </p:spPr>
      </p:pic>
      <p:sp>
        <p:nvSpPr>
          <p:cNvPr id="459" name="Google Shape;459;g34f68edcf2b_4_43"/>
          <p:cNvSpPr txBox="1"/>
          <p:nvPr/>
        </p:nvSpPr>
        <p:spPr>
          <a:xfrm>
            <a:off x="1699303" y="3688921"/>
            <a:ext cx="8257497"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Calibri"/>
                <a:ea typeface="Calibri"/>
                <a:cs typeface="Calibri"/>
                <a:sym typeface="Calibri"/>
              </a:rPr>
              <a:t>Mangrove ecosystems face increasing threats from human disturbance and environmental change, necessitating regular health assessments to inform management and restoration. Bio indicators, organisms, or ecological attributes sensitive to environmental conditions offer a practical and scientifically validated means for communities to monitor ecosystem health.</a:t>
            </a:r>
            <a:endParaRPr b="0" i="0" sz="2400" u="none" cap="none" strike="noStrike">
              <a:solidFill>
                <a:srgbClr val="000000"/>
              </a:solidFill>
              <a:latin typeface="Calibri"/>
              <a:ea typeface="Calibri"/>
              <a:cs typeface="Calibri"/>
              <a:sym typeface="Calibri"/>
            </a:endParaRPr>
          </a:p>
        </p:txBody>
      </p:sp>
      <p:cxnSp>
        <p:nvCxnSpPr>
          <p:cNvPr id="460" name="Google Shape;460;g34f68edcf2b_4_43"/>
          <p:cNvCxnSpPr/>
          <p:nvPr/>
        </p:nvCxnSpPr>
        <p:spPr>
          <a:xfrm flipH="1" rot="10800000">
            <a:off x="1454727" y="3112330"/>
            <a:ext cx="1316182" cy="4944"/>
          </a:xfrm>
          <a:prstGeom prst="straightConnector1">
            <a:avLst/>
          </a:prstGeom>
          <a:noFill/>
          <a:ln cap="flat" cmpd="sng" w="76200">
            <a:solidFill>
              <a:schemeClr val="accent3"/>
            </a:solidFill>
            <a:prstDash val="solid"/>
            <a:round/>
            <a:headEnd len="sm" w="sm" type="none"/>
            <a:tailEnd len="sm" w="sm"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g34f68edcf2b_4_51"/>
          <p:cNvSpPr txBox="1"/>
          <p:nvPr>
            <p:ph type="title"/>
          </p:nvPr>
        </p:nvSpPr>
        <p:spPr>
          <a:xfrm>
            <a:off x="6723445" y="4030016"/>
            <a:ext cx="3504146" cy="40343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6600"/>
              <a:buFont typeface="Calibri"/>
              <a:buNone/>
            </a:pPr>
            <a:r>
              <a:rPr b="1" lang="en-US"/>
              <a:t>Objective</a:t>
            </a:r>
            <a:endParaRPr b="1"/>
          </a:p>
        </p:txBody>
      </p:sp>
      <p:sp>
        <p:nvSpPr>
          <p:cNvPr id="466" name="Google Shape;466;g34f68edcf2b_4_51"/>
          <p:cNvSpPr txBox="1"/>
          <p:nvPr/>
        </p:nvSpPr>
        <p:spPr>
          <a:xfrm>
            <a:off x="4634345" y="4825995"/>
            <a:ext cx="7209312" cy="181588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800" u="none" cap="none" strike="noStrike">
                <a:solidFill>
                  <a:srgbClr val="000000"/>
                </a:solidFill>
                <a:latin typeface="Calibri"/>
                <a:ea typeface="Calibri"/>
                <a:cs typeface="Calibri"/>
                <a:sym typeface="Calibri"/>
              </a:rPr>
              <a:t>To enable communities to assess mangrove health using bio indicators, detect degradation early, and guide conservation through accessible, science-based monitoring.</a:t>
            </a:r>
            <a:endParaRPr b="0" i="0" sz="2800" u="none" cap="none" strike="noStrike">
              <a:solidFill>
                <a:srgbClr val="000000"/>
              </a:solidFill>
              <a:latin typeface="Calibri"/>
              <a:ea typeface="Calibri"/>
              <a:cs typeface="Calibri"/>
              <a:sym typeface="Calibri"/>
            </a:endParaRPr>
          </a:p>
        </p:txBody>
      </p:sp>
      <p:sp>
        <p:nvSpPr>
          <p:cNvPr id="467" name="Google Shape;467;g34f68edcf2b_4_51"/>
          <p:cNvSpPr/>
          <p:nvPr/>
        </p:nvSpPr>
        <p:spPr>
          <a:xfrm>
            <a:off x="1066800" y="1953491"/>
            <a:ext cx="2715491" cy="2687781"/>
          </a:xfrm>
          <a:prstGeom prst="ellipse">
            <a:avLst/>
          </a:prstGeom>
          <a:solidFill>
            <a:schemeClr val="accent1"/>
          </a:solidFill>
          <a:ln cap="flat" cmpd="sng" w="25400">
            <a:solidFill>
              <a:srgbClr val="0F465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chemeClr val="lt1"/>
                </a:solidFill>
                <a:latin typeface="Arial"/>
                <a:ea typeface="Arial"/>
                <a:cs typeface="Arial"/>
                <a:sym typeface="Arial"/>
              </a:rPr>
              <a:t>Monitor key ecological parameters:</a:t>
            </a:r>
            <a:endParaRPr/>
          </a:p>
          <a:p>
            <a:pPr indent="0" lvl="0" marL="0" marR="0" rtl="0" algn="ctr">
              <a:lnSpc>
                <a:spcPct val="100000"/>
              </a:lnSpc>
              <a:spcBef>
                <a:spcPts val="0"/>
              </a:spcBef>
              <a:spcAft>
                <a:spcPts val="0"/>
              </a:spcAft>
              <a:buNone/>
            </a:pPr>
            <a:r>
              <a:rPr b="0" i="0" lang="en-US" sz="1600" u="none" cap="none" strike="noStrike">
                <a:solidFill>
                  <a:schemeClr val="lt1"/>
                </a:solidFill>
                <a:latin typeface="Arial"/>
                <a:ea typeface="Arial"/>
                <a:cs typeface="Arial"/>
                <a:sym typeface="Arial"/>
              </a:rPr>
              <a:t>Vegetation structure</a:t>
            </a:r>
            <a:endParaRPr/>
          </a:p>
          <a:p>
            <a:pPr indent="0" lvl="0" marL="0" marR="0" rtl="0" algn="ctr">
              <a:lnSpc>
                <a:spcPct val="100000"/>
              </a:lnSpc>
              <a:spcBef>
                <a:spcPts val="0"/>
              </a:spcBef>
              <a:spcAft>
                <a:spcPts val="0"/>
              </a:spcAft>
              <a:buNone/>
            </a:pPr>
            <a:r>
              <a:rPr b="0" i="0" lang="en-US" sz="1600" u="none" cap="none" strike="noStrike">
                <a:solidFill>
                  <a:schemeClr val="lt1"/>
                </a:solidFill>
                <a:latin typeface="Arial"/>
                <a:ea typeface="Arial"/>
                <a:cs typeface="Arial"/>
                <a:sym typeface="Arial"/>
              </a:rPr>
              <a:t>Faunal diversity</a:t>
            </a:r>
            <a:endParaRPr/>
          </a:p>
          <a:p>
            <a:pPr indent="0" lvl="0" marL="0" marR="0" rtl="0" algn="ctr">
              <a:lnSpc>
                <a:spcPct val="100000"/>
              </a:lnSpc>
              <a:spcBef>
                <a:spcPts val="0"/>
              </a:spcBef>
              <a:spcAft>
                <a:spcPts val="0"/>
              </a:spcAft>
              <a:buNone/>
            </a:pPr>
            <a:r>
              <a:rPr b="0" i="0" lang="en-US" sz="1600" u="none" cap="none" strike="noStrike">
                <a:solidFill>
                  <a:schemeClr val="lt1"/>
                </a:solidFill>
                <a:latin typeface="Arial"/>
                <a:ea typeface="Arial"/>
                <a:cs typeface="Arial"/>
                <a:sym typeface="Arial"/>
              </a:rPr>
              <a:t>Abiotic conditions</a:t>
            </a:r>
            <a:endParaRPr b="0" i="0" sz="1600" u="none" cap="none" strike="noStrike">
              <a:solidFill>
                <a:schemeClr val="lt1"/>
              </a:solidFill>
              <a:latin typeface="Arial"/>
              <a:ea typeface="Arial"/>
              <a:cs typeface="Arial"/>
              <a:sym typeface="Arial"/>
            </a:endParaRPr>
          </a:p>
        </p:txBody>
      </p:sp>
      <p:sp>
        <p:nvSpPr>
          <p:cNvPr id="468" name="Google Shape;468;g34f68edcf2b_4_51"/>
          <p:cNvSpPr/>
          <p:nvPr/>
        </p:nvSpPr>
        <p:spPr>
          <a:xfrm>
            <a:off x="1066800" y="5223163"/>
            <a:ext cx="2715491" cy="2687781"/>
          </a:xfrm>
          <a:prstGeom prst="ellipse">
            <a:avLst/>
          </a:prstGeom>
          <a:solidFill>
            <a:schemeClr val="accent1"/>
          </a:solidFill>
          <a:ln cap="flat" cmpd="sng" w="25400">
            <a:solidFill>
              <a:srgbClr val="0F465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chemeClr val="lt1"/>
                </a:solidFill>
                <a:latin typeface="Arial"/>
                <a:ea typeface="Arial"/>
                <a:cs typeface="Arial"/>
                <a:sym typeface="Arial"/>
              </a:rPr>
              <a:t>Detect early signs of degradation</a:t>
            </a:r>
            <a:r>
              <a:rPr b="0" i="0" lang="en-US" sz="1800" u="none" cap="none" strike="noStrike">
                <a:solidFill>
                  <a:schemeClr val="lt1"/>
                </a:solidFill>
                <a:latin typeface="Arial"/>
                <a:ea typeface="Arial"/>
                <a:cs typeface="Arial"/>
                <a:sym typeface="Arial"/>
              </a:rPr>
              <a:t>:</a:t>
            </a:r>
            <a:endParaRPr/>
          </a:p>
          <a:p>
            <a:pPr indent="0" lvl="0" marL="0" marR="0" rtl="0" algn="ctr">
              <a:lnSpc>
                <a:spcPct val="100000"/>
              </a:lnSpc>
              <a:spcBef>
                <a:spcPts val="0"/>
              </a:spcBef>
              <a:spcAft>
                <a:spcPts val="0"/>
              </a:spcAft>
              <a:buNone/>
            </a:pPr>
            <a:r>
              <a:rPr b="0" i="0" lang="en-US" sz="1600" u="none" cap="none" strike="noStrike">
                <a:solidFill>
                  <a:schemeClr val="lt1"/>
                </a:solidFill>
                <a:latin typeface="Arial"/>
                <a:ea typeface="Arial"/>
                <a:cs typeface="Arial"/>
                <a:sym typeface="Arial"/>
              </a:rPr>
              <a:t>Reduced seedling density</a:t>
            </a:r>
            <a:endParaRPr/>
          </a:p>
          <a:p>
            <a:pPr indent="0" lvl="0" marL="0" marR="0" rtl="0" algn="ctr">
              <a:lnSpc>
                <a:spcPct val="100000"/>
              </a:lnSpc>
              <a:spcBef>
                <a:spcPts val="0"/>
              </a:spcBef>
              <a:spcAft>
                <a:spcPts val="0"/>
              </a:spcAft>
              <a:buNone/>
            </a:pPr>
            <a:r>
              <a:rPr b="0" i="0" lang="en-US" sz="1600" u="none" cap="none" strike="noStrike">
                <a:solidFill>
                  <a:schemeClr val="lt1"/>
                </a:solidFill>
                <a:latin typeface="Arial"/>
                <a:ea typeface="Arial"/>
                <a:cs typeface="Arial"/>
                <a:sym typeface="Arial"/>
              </a:rPr>
              <a:t>Shifts in crab abundance</a:t>
            </a:r>
            <a:endParaRPr/>
          </a:p>
          <a:p>
            <a:pPr indent="0" lvl="0" marL="0" marR="0" rtl="0" algn="ctr">
              <a:lnSpc>
                <a:spcPct val="100000"/>
              </a:lnSpc>
              <a:spcBef>
                <a:spcPts val="0"/>
              </a:spcBef>
              <a:spcAft>
                <a:spcPts val="0"/>
              </a:spcAft>
              <a:buNone/>
            </a:pPr>
            <a:r>
              <a:rPr b="0" i="0" lang="en-US" sz="1600" u="none" cap="none" strike="noStrike">
                <a:solidFill>
                  <a:schemeClr val="lt1"/>
                </a:solidFill>
                <a:latin typeface="Arial"/>
                <a:ea typeface="Arial"/>
                <a:cs typeface="Arial"/>
                <a:sym typeface="Arial"/>
              </a:rPr>
              <a:t>Bird diversity loss</a:t>
            </a:r>
            <a:endParaRPr/>
          </a:p>
          <a:p>
            <a:pPr indent="0" lvl="0" marL="0" marR="0" rtl="0" algn="ctr">
              <a:lnSpc>
                <a:spcPct val="100000"/>
              </a:lnSpc>
              <a:spcBef>
                <a:spcPts val="0"/>
              </a:spcBef>
              <a:spcAft>
                <a:spcPts val="0"/>
              </a:spcAft>
              <a:buNone/>
            </a:pPr>
            <a:r>
              <a:t/>
            </a:r>
            <a:endParaRPr b="0" i="0" sz="1600" u="none" cap="none" strike="noStrike">
              <a:solidFill>
                <a:schemeClr val="lt1"/>
              </a:solidFill>
              <a:latin typeface="Arial"/>
              <a:ea typeface="Arial"/>
              <a:cs typeface="Arial"/>
              <a:sym typeface="Arial"/>
            </a:endParaRPr>
          </a:p>
        </p:txBody>
      </p:sp>
      <p:sp>
        <p:nvSpPr>
          <p:cNvPr id="469" name="Google Shape;469;g34f68edcf2b_4_51"/>
          <p:cNvSpPr/>
          <p:nvPr/>
        </p:nvSpPr>
        <p:spPr>
          <a:xfrm>
            <a:off x="13168745" y="1953490"/>
            <a:ext cx="2715491" cy="2687781"/>
          </a:xfrm>
          <a:prstGeom prst="ellipse">
            <a:avLst/>
          </a:prstGeom>
          <a:solidFill>
            <a:schemeClr val="accent1"/>
          </a:solidFill>
          <a:ln cap="flat" cmpd="sng" w="25400">
            <a:solidFill>
              <a:srgbClr val="0F465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000" u="none" cap="none" strike="noStrike">
                <a:solidFill>
                  <a:schemeClr val="lt1"/>
                </a:solidFill>
                <a:latin typeface="Arial"/>
                <a:ea typeface="Arial"/>
                <a:cs typeface="Arial"/>
                <a:sym typeface="Arial"/>
              </a:rPr>
              <a:t>Empower communities </a:t>
            </a:r>
            <a:r>
              <a:rPr b="0" i="0" lang="en-US" sz="1600" u="none" cap="none" strike="noStrike">
                <a:solidFill>
                  <a:schemeClr val="lt1"/>
                </a:solidFill>
                <a:latin typeface="Arial"/>
                <a:ea typeface="Arial"/>
                <a:cs typeface="Arial"/>
                <a:sym typeface="Arial"/>
              </a:rPr>
              <a:t>with actionable data to guide conservation efforts and adaptive management practices</a:t>
            </a:r>
            <a:endParaRPr b="0" i="0" sz="1600" u="none" cap="none" strike="noStrike">
              <a:solidFill>
                <a:schemeClr val="lt1"/>
              </a:solidFill>
              <a:latin typeface="Arial"/>
              <a:ea typeface="Arial"/>
              <a:cs typeface="Arial"/>
              <a:sym typeface="Arial"/>
            </a:endParaRPr>
          </a:p>
        </p:txBody>
      </p:sp>
      <p:sp>
        <p:nvSpPr>
          <p:cNvPr id="470" name="Google Shape;470;g34f68edcf2b_4_51"/>
          <p:cNvSpPr/>
          <p:nvPr/>
        </p:nvSpPr>
        <p:spPr>
          <a:xfrm>
            <a:off x="13168744" y="5223163"/>
            <a:ext cx="2715491" cy="2687781"/>
          </a:xfrm>
          <a:prstGeom prst="ellipse">
            <a:avLst/>
          </a:prstGeom>
          <a:solidFill>
            <a:schemeClr val="accent1"/>
          </a:solidFill>
          <a:ln cap="flat" cmpd="sng" w="25400">
            <a:solidFill>
              <a:srgbClr val="0F465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000" u="none" cap="none" strike="noStrike">
                <a:solidFill>
                  <a:schemeClr val="lt1"/>
                </a:solidFill>
                <a:latin typeface="Arial"/>
                <a:ea typeface="Arial"/>
                <a:cs typeface="Arial"/>
                <a:sym typeface="Arial"/>
              </a:rPr>
              <a:t>Foster long-term stewardship </a:t>
            </a:r>
            <a:r>
              <a:rPr b="0" i="0" lang="en-US" sz="1600" u="none" cap="none" strike="noStrike">
                <a:solidFill>
                  <a:schemeClr val="lt1"/>
                </a:solidFill>
                <a:latin typeface="Arial"/>
                <a:ea typeface="Arial"/>
                <a:cs typeface="Arial"/>
                <a:sym typeface="Arial"/>
              </a:rPr>
              <a:t>by integrating local ecological knowledge with systematic monitoring frameworks</a:t>
            </a:r>
            <a:endParaRPr b="0" i="0" sz="1600" u="none" cap="none" strike="noStrike">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g34f68edcf2b_4_60"/>
          <p:cNvSpPr txBox="1"/>
          <p:nvPr>
            <p:ph type="title"/>
          </p:nvPr>
        </p:nvSpPr>
        <p:spPr>
          <a:xfrm>
            <a:off x="1622037" y="2277419"/>
            <a:ext cx="15644192" cy="40408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6600"/>
              <a:buFont typeface="Calibri"/>
              <a:buNone/>
            </a:pPr>
            <a:r>
              <a:rPr b="1" lang="en-US"/>
              <a:t>Bio indicators used for this assessment</a:t>
            </a:r>
            <a:endParaRPr b="1"/>
          </a:p>
        </p:txBody>
      </p:sp>
      <p:sp>
        <p:nvSpPr>
          <p:cNvPr id="476" name="Google Shape;476;g34f68edcf2b_4_60"/>
          <p:cNvSpPr/>
          <p:nvPr/>
        </p:nvSpPr>
        <p:spPr>
          <a:xfrm>
            <a:off x="1622037" y="4253693"/>
            <a:ext cx="6649127" cy="350865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2800" u="none" cap="none" strike="noStrike">
                <a:solidFill>
                  <a:srgbClr val="000000"/>
                </a:solidFill>
                <a:latin typeface="Calibri"/>
                <a:ea typeface="Calibri"/>
                <a:cs typeface="Calibri"/>
                <a:sym typeface="Calibri"/>
              </a:rPr>
              <a:t>Indicators selected based on their:</a:t>
            </a:r>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1" lang="en-US" sz="2000" u="none" cap="none" strike="noStrike">
                <a:solidFill>
                  <a:srgbClr val="000000"/>
                </a:solidFill>
                <a:latin typeface="Calibri"/>
                <a:ea typeface="Calibri"/>
                <a:cs typeface="Calibri"/>
                <a:sym typeface="Calibri"/>
              </a:rPr>
              <a:t>Representativeness</a:t>
            </a:r>
            <a:r>
              <a:rPr b="0" i="0" lang="en-US" sz="2000" u="none" cap="none" strike="noStrike">
                <a:solidFill>
                  <a:srgbClr val="000000"/>
                </a:solidFill>
                <a:latin typeface="Calibri"/>
                <a:ea typeface="Calibri"/>
                <a:cs typeface="Calibri"/>
                <a:sym typeface="Calibri"/>
              </a:rPr>
              <a:t>: Accurately reflects ecosystem health and responds to both natural and anthropogenic changes.</a:t>
            </a:r>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1" lang="en-US" sz="2000" u="none" cap="none" strike="noStrike">
                <a:solidFill>
                  <a:srgbClr val="000000"/>
                </a:solidFill>
                <a:latin typeface="Calibri"/>
                <a:ea typeface="Calibri"/>
                <a:cs typeface="Calibri"/>
                <a:sym typeface="Calibri"/>
              </a:rPr>
              <a:t>Systematicity</a:t>
            </a:r>
            <a:r>
              <a:rPr b="0" i="0" lang="en-US" sz="2000" u="none" cap="none" strike="noStrike">
                <a:solidFill>
                  <a:srgbClr val="000000"/>
                </a:solidFill>
                <a:latin typeface="Calibri"/>
                <a:ea typeface="Calibri"/>
                <a:cs typeface="Calibri"/>
                <a:sym typeface="Calibri"/>
              </a:rPr>
              <a:t>: Scientifically validated, with clear definitions and relevance to key ecosystem functions.</a:t>
            </a:r>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1" lang="en-US" sz="2000" u="none" cap="none" strike="noStrike">
                <a:solidFill>
                  <a:srgbClr val="000000"/>
                </a:solidFill>
                <a:latin typeface="Calibri"/>
                <a:ea typeface="Calibri"/>
                <a:cs typeface="Calibri"/>
                <a:sym typeface="Calibri"/>
              </a:rPr>
              <a:t>Feasibility: </a:t>
            </a:r>
            <a:r>
              <a:rPr b="0" i="0" lang="en-US" sz="2000" u="none" cap="none" strike="noStrike">
                <a:solidFill>
                  <a:srgbClr val="000000"/>
                </a:solidFill>
                <a:latin typeface="Calibri"/>
                <a:ea typeface="Calibri"/>
                <a:cs typeface="Calibri"/>
                <a:sym typeface="Calibri"/>
              </a:rPr>
              <a:t>Practical for community monitoring, requiring minimal specialized equipment or training.</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Calibri"/>
              <a:ea typeface="Calibri"/>
              <a:cs typeface="Calibri"/>
              <a:sym typeface="Calibri"/>
            </a:endParaRPr>
          </a:p>
        </p:txBody>
      </p:sp>
      <p:sp>
        <p:nvSpPr>
          <p:cNvPr id="477" name="Google Shape;477;g34f68edcf2b_4_60"/>
          <p:cNvSpPr/>
          <p:nvPr/>
        </p:nvSpPr>
        <p:spPr>
          <a:xfrm>
            <a:off x="9118270" y="4253693"/>
            <a:ext cx="7355444" cy="381642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2800" u="none" cap="none" strike="noStrike">
                <a:solidFill>
                  <a:srgbClr val="000000"/>
                </a:solidFill>
                <a:latin typeface="Calibri"/>
                <a:ea typeface="Calibri"/>
                <a:cs typeface="Calibri"/>
                <a:sym typeface="Calibri"/>
              </a:rPr>
              <a:t>Key bio indicators for mangrove health include</a:t>
            </a:r>
            <a:r>
              <a:rPr b="0" i="0" lang="en-US" sz="2800" u="none" cap="none" strike="noStrike">
                <a:solidFill>
                  <a:srgbClr val="000000"/>
                </a:solidFill>
                <a:latin typeface="Calibri"/>
                <a:ea typeface="Calibri"/>
                <a:cs typeface="Calibri"/>
                <a:sym typeface="Calibri"/>
              </a:rPr>
              <a:t>:</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1" lang="en-US" sz="2000" u="none" cap="none" strike="noStrike">
                <a:solidFill>
                  <a:srgbClr val="000000"/>
                </a:solidFill>
                <a:latin typeface="Calibri"/>
                <a:ea typeface="Calibri"/>
                <a:cs typeface="Calibri"/>
                <a:sym typeface="Calibri"/>
              </a:rPr>
              <a:t>Bird diversity: </a:t>
            </a:r>
            <a:r>
              <a:rPr b="0" i="0" lang="en-US" sz="2000" u="none" cap="none" strike="noStrike">
                <a:solidFill>
                  <a:srgbClr val="000000"/>
                </a:solidFill>
                <a:latin typeface="Calibri"/>
                <a:ea typeface="Calibri"/>
                <a:cs typeface="Calibri"/>
                <a:sym typeface="Calibri"/>
              </a:rPr>
              <a:t>Sensitive to habitat quality and structural complexity.</a:t>
            </a:r>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1" lang="en-US" sz="2000" u="none" cap="none" strike="noStrike">
                <a:solidFill>
                  <a:srgbClr val="000000"/>
                </a:solidFill>
                <a:latin typeface="Calibri"/>
                <a:ea typeface="Calibri"/>
                <a:cs typeface="Calibri"/>
                <a:sym typeface="Calibri"/>
              </a:rPr>
              <a:t>Mangrove vegetation structure: </a:t>
            </a:r>
            <a:r>
              <a:rPr b="0" i="0" lang="en-US" sz="2000" u="none" cap="none" strike="noStrike">
                <a:solidFill>
                  <a:srgbClr val="000000"/>
                </a:solidFill>
                <a:latin typeface="Calibri"/>
                <a:ea typeface="Calibri"/>
                <a:cs typeface="Calibri"/>
                <a:sym typeface="Calibri"/>
              </a:rPr>
              <a:t>Composition, density, and regeneration (seedlings, saplings, mature trees).</a:t>
            </a:r>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1" lang="en-US" sz="2000" u="none" cap="none" strike="noStrike">
                <a:solidFill>
                  <a:srgbClr val="000000"/>
                </a:solidFill>
                <a:latin typeface="Calibri"/>
                <a:ea typeface="Calibri"/>
                <a:cs typeface="Calibri"/>
                <a:sym typeface="Calibri"/>
              </a:rPr>
              <a:t>Crab activity: </a:t>
            </a:r>
            <a:r>
              <a:rPr b="0" i="0" lang="en-US" sz="2000" u="none" cap="none" strike="noStrike">
                <a:solidFill>
                  <a:srgbClr val="000000"/>
                </a:solidFill>
                <a:latin typeface="Calibri"/>
                <a:ea typeface="Calibri"/>
                <a:cs typeface="Calibri"/>
                <a:sym typeface="Calibri"/>
              </a:rPr>
              <a:t>Abundance and diversity of burrowing crabs, which influence soil aeration and nutrient cycling.</a:t>
            </a:r>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1" lang="en-US" sz="2000" u="none" cap="none" strike="noStrike">
                <a:solidFill>
                  <a:srgbClr val="000000"/>
                </a:solidFill>
                <a:latin typeface="Calibri"/>
                <a:ea typeface="Calibri"/>
                <a:cs typeface="Calibri"/>
                <a:sym typeface="Calibri"/>
              </a:rPr>
              <a:t>Water </a:t>
            </a:r>
            <a:r>
              <a:rPr b="1" i="1" lang="en-US" sz="2000" u="none" cap="none" strike="noStrike">
                <a:solidFill>
                  <a:srgbClr val="FF0000"/>
                </a:solidFill>
                <a:latin typeface="Calibri"/>
                <a:ea typeface="Calibri"/>
                <a:cs typeface="Calibri"/>
                <a:sym typeface="Calibri"/>
              </a:rPr>
              <a:t>and sediment quality: </a:t>
            </a:r>
            <a:r>
              <a:rPr b="0" i="0" lang="en-US" sz="2000" u="none" cap="none" strike="noStrike">
                <a:solidFill>
                  <a:srgbClr val="000000"/>
                </a:solidFill>
                <a:latin typeface="Calibri"/>
                <a:ea typeface="Calibri"/>
                <a:cs typeface="Calibri"/>
                <a:sym typeface="Calibri"/>
              </a:rPr>
              <a:t>Simple visual or rapid tests for water </a:t>
            </a:r>
            <a:r>
              <a:rPr b="0" i="0" lang="en-US" sz="2000" u="none" cap="none" strike="noStrike">
                <a:solidFill>
                  <a:srgbClr val="FF0000"/>
                </a:solidFill>
                <a:latin typeface="Calibri"/>
                <a:ea typeface="Calibri"/>
                <a:cs typeface="Calibri"/>
                <a:sym typeface="Calibri"/>
              </a:rPr>
              <a:t>and sediment characteristics</a:t>
            </a:r>
            <a:r>
              <a:rPr b="0" i="0" lang="en-US" sz="2000" u="none" cap="none" strike="noStrike">
                <a:solidFill>
                  <a:srgbClr val="000000"/>
                </a:solidFill>
                <a:latin typeface="Calibri"/>
                <a:ea typeface="Calibri"/>
                <a:cs typeface="Calibri"/>
                <a:sym typeface="Calibri"/>
              </a:rPr>
              <a:t>.</a:t>
            </a:r>
            <a:endParaRPr b="0" i="0" sz="2000" u="none" cap="none" strike="noStrike">
              <a:solidFill>
                <a:srgbClr val="000000"/>
              </a:solidFill>
              <a:latin typeface="Calibri"/>
              <a:ea typeface="Calibri"/>
              <a:cs typeface="Calibri"/>
              <a:sym typeface="Calibri"/>
            </a:endParaRPr>
          </a:p>
        </p:txBody>
      </p:sp>
      <p:cxnSp>
        <p:nvCxnSpPr>
          <p:cNvPr id="478" name="Google Shape;478;g34f68edcf2b_4_60"/>
          <p:cNvCxnSpPr/>
          <p:nvPr/>
        </p:nvCxnSpPr>
        <p:spPr>
          <a:xfrm flipH="1" rot="10800000">
            <a:off x="1454727" y="3112330"/>
            <a:ext cx="1316182" cy="4944"/>
          </a:xfrm>
          <a:prstGeom prst="straightConnector1">
            <a:avLst/>
          </a:prstGeom>
          <a:noFill/>
          <a:ln cap="flat" cmpd="sng" w="76200">
            <a:solidFill>
              <a:schemeClr val="accent3"/>
            </a:solidFill>
            <a:prstDash val="solid"/>
            <a:round/>
            <a:headEnd len="sm" w="sm" type="none"/>
            <a:tailEnd len="sm" w="sm"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g34f68edcf2b_4_67"/>
          <p:cNvSpPr txBox="1"/>
          <p:nvPr>
            <p:ph type="title"/>
          </p:nvPr>
        </p:nvSpPr>
        <p:spPr>
          <a:xfrm>
            <a:off x="4260799" y="1716305"/>
            <a:ext cx="8281028" cy="54198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6600"/>
              <a:buFont typeface="Calibri"/>
              <a:buNone/>
            </a:pPr>
            <a:r>
              <a:rPr b="1" lang="en-US"/>
              <a:t>Surveys/ observations</a:t>
            </a:r>
            <a:endParaRPr b="1"/>
          </a:p>
        </p:txBody>
      </p:sp>
      <p:grpSp>
        <p:nvGrpSpPr>
          <p:cNvPr id="484" name="Google Shape;484;g34f68edcf2b_4_67"/>
          <p:cNvGrpSpPr/>
          <p:nvPr/>
        </p:nvGrpSpPr>
        <p:grpSpPr>
          <a:xfrm>
            <a:off x="4338696" y="2649158"/>
            <a:ext cx="7522032" cy="6105629"/>
            <a:chOff x="1425780" y="1285"/>
            <a:chExt cx="7522032" cy="6105629"/>
          </a:xfrm>
        </p:grpSpPr>
        <p:sp>
          <p:nvSpPr>
            <p:cNvPr id="485" name="Google Shape;485;g34f68edcf2b_4_67"/>
            <p:cNvSpPr/>
            <p:nvPr/>
          </p:nvSpPr>
          <p:spPr>
            <a:xfrm rot="10800000">
              <a:off x="2049373" y="1285"/>
              <a:ext cx="6898439" cy="1247186"/>
            </a:xfrm>
            <a:prstGeom prst="homePlate">
              <a:avLst>
                <a:gd fmla="val 50000" name="adj"/>
              </a:avLst>
            </a:prstGeom>
            <a:solidFill>
              <a:srgbClr val="12608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34f68edcf2b_4_67"/>
            <p:cNvSpPr txBox="1"/>
            <p:nvPr/>
          </p:nvSpPr>
          <p:spPr>
            <a:xfrm>
              <a:off x="2361169" y="1285"/>
              <a:ext cx="6586643" cy="1247186"/>
            </a:xfrm>
            <a:prstGeom prst="rect">
              <a:avLst/>
            </a:prstGeom>
            <a:noFill/>
            <a:ln>
              <a:noFill/>
            </a:ln>
          </p:spPr>
          <p:txBody>
            <a:bodyPr anchorCtr="0" anchor="ctr" bIns="228600" lIns="549975" spcFirstLastPara="1" rIns="426700" wrap="square" tIns="228600">
              <a:noAutofit/>
            </a:bodyPr>
            <a:lstStyle/>
            <a:p>
              <a:pPr indent="0" lvl="0" marL="0" marR="0" rtl="0" algn="ctr">
                <a:lnSpc>
                  <a:spcPct val="90000"/>
                </a:lnSpc>
                <a:spcBef>
                  <a:spcPts val="0"/>
                </a:spcBef>
                <a:spcAft>
                  <a:spcPts val="0"/>
                </a:spcAft>
                <a:buNone/>
              </a:pPr>
              <a:r>
                <a:rPr b="0" i="0" lang="en-US" sz="6000" u="none" cap="none" strike="noStrike">
                  <a:solidFill>
                    <a:schemeClr val="lt1"/>
                  </a:solidFill>
                  <a:latin typeface="Arial"/>
                  <a:ea typeface="Arial"/>
                  <a:cs typeface="Arial"/>
                  <a:sym typeface="Arial"/>
                </a:rPr>
                <a:t>Vegetation</a:t>
              </a:r>
              <a:endParaRPr b="0" i="0" sz="6000" u="none" cap="none" strike="noStrike">
                <a:solidFill>
                  <a:schemeClr val="lt1"/>
                </a:solidFill>
                <a:latin typeface="Arial"/>
                <a:ea typeface="Arial"/>
                <a:cs typeface="Arial"/>
                <a:sym typeface="Arial"/>
              </a:endParaRPr>
            </a:p>
          </p:txBody>
        </p:sp>
        <p:sp>
          <p:nvSpPr>
            <p:cNvPr id="487" name="Google Shape;487;g34f68edcf2b_4_67"/>
            <p:cNvSpPr/>
            <p:nvPr/>
          </p:nvSpPr>
          <p:spPr>
            <a:xfrm>
              <a:off x="1425780" y="1285"/>
              <a:ext cx="1247186" cy="1247186"/>
            </a:xfrm>
            <a:prstGeom prst="ellipse">
              <a:avLst/>
            </a:prstGeom>
            <a:blipFill rotWithShape="1">
              <a:blip r:embed="rId3">
                <a:alphaModFix/>
              </a:blip>
              <a:stretch>
                <a:fillRect b="0" l="-17999" r="-17997"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34f68edcf2b_4_67"/>
            <p:cNvSpPr/>
            <p:nvPr/>
          </p:nvSpPr>
          <p:spPr>
            <a:xfrm rot="10800000">
              <a:off x="2049373" y="1620766"/>
              <a:ext cx="6898439" cy="1247186"/>
            </a:xfrm>
            <a:prstGeom prst="homePlate">
              <a:avLst>
                <a:gd fmla="val 50000" name="adj"/>
              </a:avLst>
            </a:prstGeom>
            <a:solidFill>
              <a:srgbClr val="12608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34f68edcf2b_4_67"/>
            <p:cNvSpPr txBox="1"/>
            <p:nvPr/>
          </p:nvSpPr>
          <p:spPr>
            <a:xfrm>
              <a:off x="2361169" y="1620766"/>
              <a:ext cx="6586643" cy="1247186"/>
            </a:xfrm>
            <a:prstGeom prst="rect">
              <a:avLst/>
            </a:prstGeom>
            <a:noFill/>
            <a:ln>
              <a:noFill/>
            </a:ln>
          </p:spPr>
          <p:txBody>
            <a:bodyPr anchorCtr="0" anchor="ctr" bIns="228600" lIns="549975" spcFirstLastPara="1" rIns="426700" wrap="square" tIns="228600">
              <a:noAutofit/>
            </a:bodyPr>
            <a:lstStyle/>
            <a:p>
              <a:pPr indent="0" lvl="0" marL="0" marR="0" rtl="0" algn="ctr">
                <a:lnSpc>
                  <a:spcPct val="90000"/>
                </a:lnSpc>
                <a:spcBef>
                  <a:spcPts val="0"/>
                </a:spcBef>
                <a:spcAft>
                  <a:spcPts val="0"/>
                </a:spcAft>
                <a:buNone/>
              </a:pPr>
              <a:r>
                <a:rPr b="0" i="0" lang="en-US" sz="6000" u="none" cap="none" strike="noStrike">
                  <a:solidFill>
                    <a:schemeClr val="lt1"/>
                  </a:solidFill>
                  <a:latin typeface="Arial"/>
                  <a:ea typeface="Arial"/>
                  <a:cs typeface="Arial"/>
                  <a:sym typeface="Arial"/>
                </a:rPr>
                <a:t>Aerial roots</a:t>
              </a:r>
              <a:endParaRPr b="0" i="0" sz="6000" u="none" cap="none" strike="noStrike">
                <a:solidFill>
                  <a:schemeClr val="lt1"/>
                </a:solidFill>
                <a:latin typeface="Arial"/>
                <a:ea typeface="Arial"/>
                <a:cs typeface="Arial"/>
                <a:sym typeface="Arial"/>
              </a:endParaRPr>
            </a:p>
          </p:txBody>
        </p:sp>
        <p:sp>
          <p:nvSpPr>
            <p:cNvPr id="490" name="Google Shape;490;g34f68edcf2b_4_67"/>
            <p:cNvSpPr/>
            <p:nvPr/>
          </p:nvSpPr>
          <p:spPr>
            <a:xfrm>
              <a:off x="1425780" y="1620766"/>
              <a:ext cx="1247186" cy="1247186"/>
            </a:xfrm>
            <a:prstGeom prst="ellipse">
              <a:avLst/>
            </a:prstGeom>
            <a:blipFill rotWithShape="1">
              <a:blip r:embed="rId4">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34f68edcf2b_4_67"/>
            <p:cNvSpPr/>
            <p:nvPr/>
          </p:nvSpPr>
          <p:spPr>
            <a:xfrm rot="10800000">
              <a:off x="2049373" y="3240247"/>
              <a:ext cx="6898439" cy="1247186"/>
            </a:xfrm>
            <a:prstGeom prst="homePlate">
              <a:avLst>
                <a:gd fmla="val 50000" name="adj"/>
              </a:avLst>
            </a:prstGeom>
            <a:solidFill>
              <a:srgbClr val="12608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34f68edcf2b_4_67"/>
            <p:cNvSpPr txBox="1"/>
            <p:nvPr/>
          </p:nvSpPr>
          <p:spPr>
            <a:xfrm>
              <a:off x="2361169" y="3240247"/>
              <a:ext cx="6586643" cy="1247186"/>
            </a:xfrm>
            <a:prstGeom prst="rect">
              <a:avLst/>
            </a:prstGeom>
            <a:noFill/>
            <a:ln>
              <a:noFill/>
            </a:ln>
          </p:spPr>
          <p:txBody>
            <a:bodyPr anchorCtr="0" anchor="ctr" bIns="228600" lIns="549975" spcFirstLastPara="1" rIns="426700" wrap="square" tIns="228600">
              <a:noAutofit/>
            </a:bodyPr>
            <a:lstStyle/>
            <a:p>
              <a:pPr indent="0" lvl="0" marL="0" marR="0" rtl="0" algn="ctr">
                <a:lnSpc>
                  <a:spcPct val="90000"/>
                </a:lnSpc>
                <a:spcBef>
                  <a:spcPts val="0"/>
                </a:spcBef>
                <a:spcAft>
                  <a:spcPts val="0"/>
                </a:spcAft>
                <a:buNone/>
              </a:pPr>
              <a:r>
                <a:rPr b="0" i="0" lang="en-US" sz="6000" u="none" cap="none" strike="noStrike">
                  <a:solidFill>
                    <a:schemeClr val="lt1"/>
                  </a:solidFill>
                  <a:latin typeface="Arial"/>
                  <a:ea typeface="Arial"/>
                  <a:cs typeface="Arial"/>
                  <a:sym typeface="Arial"/>
                </a:rPr>
                <a:t>Crab burrows</a:t>
              </a:r>
              <a:endParaRPr b="0" i="0" sz="6000" u="none" cap="none" strike="noStrike">
                <a:solidFill>
                  <a:schemeClr val="lt1"/>
                </a:solidFill>
                <a:latin typeface="Arial"/>
                <a:ea typeface="Arial"/>
                <a:cs typeface="Arial"/>
                <a:sym typeface="Arial"/>
              </a:endParaRPr>
            </a:p>
          </p:txBody>
        </p:sp>
        <p:sp>
          <p:nvSpPr>
            <p:cNvPr id="493" name="Google Shape;493;g34f68edcf2b_4_67"/>
            <p:cNvSpPr/>
            <p:nvPr/>
          </p:nvSpPr>
          <p:spPr>
            <a:xfrm>
              <a:off x="1425780" y="3240247"/>
              <a:ext cx="1247186" cy="1247186"/>
            </a:xfrm>
            <a:prstGeom prst="ellipse">
              <a:avLst/>
            </a:prstGeom>
            <a:blipFill rotWithShape="1">
              <a:blip r:embed="rId5">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34f68edcf2b_4_67"/>
            <p:cNvSpPr/>
            <p:nvPr/>
          </p:nvSpPr>
          <p:spPr>
            <a:xfrm rot="10800000">
              <a:off x="2049373" y="4859728"/>
              <a:ext cx="6898439" cy="1247186"/>
            </a:xfrm>
            <a:prstGeom prst="homePlate">
              <a:avLst>
                <a:gd fmla="val 50000" name="adj"/>
              </a:avLst>
            </a:prstGeom>
            <a:solidFill>
              <a:srgbClr val="12608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34f68edcf2b_4_67"/>
            <p:cNvSpPr txBox="1"/>
            <p:nvPr/>
          </p:nvSpPr>
          <p:spPr>
            <a:xfrm>
              <a:off x="2361169" y="4859728"/>
              <a:ext cx="6586643" cy="1247186"/>
            </a:xfrm>
            <a:prstGeom prst="rect">
              <a:avLst/>
            </a:prstGeom>
            <a:noFill/>
            <a:ln>
              <a:noFill/>
            </a:ln>
          </p:spPr>
          <p:txBody>
            <a:bodyPr anchorCtr="0" anchor="ctr" bIns="228600" lIns="549975" spcFirstLastPara="1" rIns="426700" wrap="square" tIns="228600">
              <a:noAutofit/>
            </a:bodyPr>
            <a:lstStyle/>
            <a:p>
              <a:pPr indent="0" lvl="0" marL="0" marR="0" rtl="0" algn="ctr">
                <a:lnSpc>
                  <a:spcPct val="90000"/>
                </a:lnSpc>
                <a:spcBef>
                  <a:spcPts val="0"/>
                </a:spcBef>
                <a:spcAft>
                  <a:spcPts val="0"/>
                </a:spcAft>
                <a:buNone/>
              </a:pPr>
              <a:r>
                <a:rPr b="0" i="0" lang="en-US" sz="6000" u="none" cap="none" strike="noStrike">
                  <a:solidFill>
                    <a:schemeClr val="lt1"/>
                  </a:solidFill>
                  <a:latin typeface="Arial"/>
                  <a:ea typeface="Arial"/>
                  <a:cs typeface="Arial"/>
                  <a:sym typeface="Arial"/>
                </a:rPr>
                <a:t>Birds</a:t>
              </a:r>
              <a:endParaRPr b="0" i="0" sz="6000" u="none" cap="none" strike="noStrike">
                <a:solidFill>
                  <a:schemeClr val="lt1"/>
                </a:solidFill>
                <a:latin typeface="Arial"/>
                <a:ea typeface="Arial"/>
                <a:cs typeface="Arial"/>
                <a:sym typeface="Arial"/>
              </a:endParaRPr>
            </a:p>
          </p:txBody>
        </p:sp>
        <p:sp>
          <p:nvSpPr>
            <p:cNvPr id="496" name="Google Shape;496;g34f68edcf2b_4_67"/>
            <p:cNvSpPr/>
            <p:nvPr/>
          </p:nvSpPr>
          <p:spPr>
            <a:xfrm>
              <a:off x="1425780" y="4859728"/>
              <a:ext cx="1247186" cy="1247186"/>
            </a:xfrm>
            <a:prstGeom prst="ellipse">
              <a:avLst/>
            </a:prstGeom>
            <a:blipFill rotWithShape="1">
              <a:blip r:embed="rId6">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g34f68edcf2b_4_84"/>
          <p:cNvSpPr txBox="1"/>
          <p:nvPr>
            <p:ph type="title"/>
          </p:nvPr>
        </p:nvSpPr>
        <p:spPr>
          <a:xfrm>
            <a:off x="5050508" y="2076523"/>
            <a:ext cx="8281028" cy="54198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6600"/>
              <a:buFont typeface="Calibri"/>
              <a:buNone/>
            </a:pPr>
            <a:r>
              <a:rPr b="1" lang="en-US"/>
              <a:t>Vegetation Survey</a:t>
            </a:r>
            <a:endParaRPr b="1"/>
          </a:p>
        </p:txBody>
      </p:sp>
      <p:sp>
        <p:nvSpPr>
          <p:cNvPr id="502" name="Google Shape;502;g34f68edcf2b_4_84"/>
          <p:cNvSpPr/>
          <p:nvPr/>
        </p:nvSpPr>
        <p:spPr>
          <a:xfrm>
            <a:off x="1727200" y="2878919"/>
            <a:ext cx="15254514" cy="120032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2400" u="none" cap="none" strike="noStrike">
                <a:solidFill>
                  <a:srgbClr val="000000"/>
                </a:solidFill>
                <a:latin typeface="Calibri"/>
                <a:ea typeface="Calibri"/>
                <a:cs typeface="Calibri"/>
                <a:sym typeface="Calibri"/>
              </a:rPr>
              <a:t>Objective:</a:t>
            </a:r>
            <a:endParaRPr/>
          </a:p>
          <a:p>
            <a:pPr indent="0" lvl="0" marL="0" marR="0" rtl="0" algn="l">
              <a:lnSpc>
                <a:spcPct val="100000"/>
              </a:lnSpc>
              <a:spcBef>
                <a:spcPts val="0"/>
              </a:spcBef>
              <a:spcAft>
                <a:spcPts val="0"/>
              </a:spcAft>
              <a:buNone/>
            </a:pPr>
            <a:r>
              <a:rPr b="0" i="0" lang="en-US" sz="2400" u="none" cap="none" strike="noStrike">
                <a:solidFill>
                  <a:srgbClr val="000000"/>
                </a:solidFill>
                <a:latin typeface="Calibri"/>
                <a:ea typeface="Calibri"/>
                <a:cs typeface="Calibri"/>
                <a:sym typeface="Calibri"/>
              </a:rPr>
              <a:t>To assess mangrove ecosystem health by quantifying tree species composition, generational structure (seedling, young, or adult), and the presence of aerial roots within a defined survey area.</a:t>
            </a:r>
            <a:endParaRPr b="0" i="0" sz="2400" u="none" cap="none" strike="noStrike">
              <a:solidFill>
                <a:srgbClr val="000000"/>
              </a:solidFill>
              <a:latin typeface="Calibri"/>
              <a:ea typeface="Calibri"/>
              <a:cs typeface="Calibri"/>
              <a:sym typeface="Calibri"/>
            </a:endParaRPr>
          </a:p>
        </p:txBody>
      </p:sp>
      <p:sp>
        <p:nvSpPr>
          <p:cNvPr id="503" name="Google Shape;503;g34f68edcf2b_4_84"/>
          <p:cNvSpPr/>
          <p:nvPr/>
        </p:nvSpPr>
        <p:spPr>
          <a:xfrm>
            <a:off x="1727200" y="4218804"/>
            <a:ext cx="15254514" cy="507831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2000" u="none" cap="none" strike="noStrike">
                <a:solidFill>
                  <a:srgbClr val="000000"/>
                </a:solidFill>
                <a:latin typeface="Calibri"/>
                <a:ea typeface="Calibri"/>
                <a:cs typeface="Calibri"/>
                <a:sym typeface="Calibri"/>
              </a:rPr>
              <a:t>Data Collection</a:t>
            </a:r>
            <a:endParaRPr/>
          </a:p>
          <a:p>
            <a:pPr indent="0" lvl="0" marL="0" marR="0" rtl="0" algn="l">
              <a:lnSpc>
                <a:spcPct val="100000"/>
              </a:lnSpc>
              <a:spcBef>
                <a:spcPts val="0"/>
              </a:spcBef>
              <a:spcAft>
                <a:spcPts val="0"/>
              </a:spcAft>
              <a:buNone/>
            </a:pPr>
            <a:r>
              <a:rPr b="1" i="0" lang="en-US" sz="2000" u="none" cap="none" strike="noStrike">
                <a:solidFill>
                  <a:srgbClr val="FF0000"/>
                </a:solidFill>
                <a:latin typeface="Calibri"/>
                <a:ea typeface="Calibri"/>
                <a:cs typeface="Calibri"/>
                <a:sym typeface="Calibri"/>
              </a:rPr>
              <a:t>Step 1: Choose and Mark Your Plot</a:t>
            </a:r>
            <a:endParaRPr/>
          </a:p>
          <a:p>
            <a:pPr indent="-342900" lvl="0" marL="342900" marR="0" rtl="0" algn="l">
              <a:lnSpc>
                <a:spcPct val="100000"/>
              </a:lnSpc>
              <a:spcBef>
                <a:spcPts val="0"/>
              </a:spcBef>
              <a:spcAft>
                <a:spcPts val="0"/>
              </a:spcAft>
              <a:buClr>
                <a:srgbClr val="000000"/>
              </a:buClr>
              <a:buSzPts val="2000"/>
              <a:buFont typeface="Courier New"/>
              <a:buChar char="o"/>
            </a:pPr>
            <a:r>
              <a:rPr b="0" i="0" lang="en-US" sz="2000" u="none" cap="none" strike="noStrike">
                <a:solidFill>
                  <a:srgbClr val="000000"/>
                </a:solidFill>
                <a:latin typeface="Calibri"/>
                <a:ea typeface="Calibri"/>
                <a:cs typeface="Calibri"/>
                <a:sym typeface="Calibri"/>
              </a:rPr>
              <a:t>Find a representative spot:</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Use local knowledge and, if possible, aerial photos or maps to pick a spot that resembles your mangrove area (not too close to the edge or a disturbed site).</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000"/>
              <a:buFont typeface="Courier New"/>
              <a:buChar char="o"/>
            </a:pPr>
            <a:r>
              <a:rPr b="0" i="0" lang="en-US" sz="2000" u="none" cap="none" strike="noStrike">
                <a:solidFill>
                  <a:srgbClr val="000000"/>
                </a:solidFill>
                <a:latin typeface="Calibri"/>
                <a:ea typeface="Calibri"/>
                <a:cs typeface="Calibri"/>
                <a:sym typeface="Calibri"/>
              </a:rPr>
              <a:t>Measure out a 10×10 meter square:</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Use a tape measure, rope, or marked sticks. Mark the four corners clearly (e.g., with stakes, flags, or painted stones).</a:t>
            </a:r>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000"/>
              <a:buFont typeface="Courier New"/>
              <a:buChar char="o"/>
            </a:pPr>
            <a:r>
              <a:rPr b="0" i="0" lang="en-US" sz="2000" u="none" cap="none" strike="noStrike">
                <a:solidFill>
                  <a:srgbClr val="000000"/>
                </a:solidFill>
                <a:latin typeface="Calibri"/>
                <a:ea typeface="Calibri"/>
                <a:cs typeface="Calibri"/>
                <a:sym typeface="Calibri"/>
              </a:rPr>
              <a:t>Record the location:</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Write down a description and, if possible, take GPS coordinates so you can find the same spot again.</a:t>
            </a:r>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2000" u="none" cap="none" strike="noStrike">
                <a:solidFill>
                  <a:srgbClr val="000000"/>
                </a:solidFill>
                <a:latin typeface="Calibri"/>
                <a:ea typeface="Calibri"/>
                <a:cs typeface="Calibri"/>
                <a:sym typeface="Calibri"/>
              </a:rPr>
              <a:t>Why This Design?</a:t>
            </a:r>
            <a:endParaRPr/>
          </a:p>
          <a:p>
            <a:pPr indent="-342900" lvl="0" marL="34290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Easy to learn and repeat, no special equipment or technical skills needed.</a:t>
            </a:r>
            <a:endParaRPr b="0" i="0" sz="16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Captures key changes in mangrove health and regeneration.</a:t>
            </a:r>
            <a:endParaRPr b="0" i="0" sz="16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Builds ownership and understanding within the community, increasing the likelihood of long-term conservation success.</a:t>
            </a:r>
            <a:endParaRPr b="0" i="0" sz="16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Flexible: Can be adapted to include additional indicators (e.g., crab holes, litter, or birds) if the community is interested</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g34f68edcf2b_4_90"/>
          <p:cNvSpPr txBox="1"/>
          <p:nvPr>
            <p:ph type="title"/>
          </p:nvPr>
        </p:nvSpPr>
        <p:spPr>
          <a:xfrm>
            <a:off x="5050508" y="2076523"/>
            <a:ext cx="8281028" cy="54198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6600"/>
              <a:buFont typeface="Calibri"/>
              <a:buNone/>
            </a:pPr>
            <a:r>
              <a:rPr b="1" lang="en-US"/>
              <a:t>Vegetation Survey</a:t>
            </a:r>
            <a:endParaRPr b="1"/>
          </a:p>
        </p:txBody>
      </p:sp>
      <p:sp>
        <p:nvSpPr>
          <p:cNvPr id="509" name="Google Shape;509;g34f68edcf2b_4_90"/>
          <p:cNvSpPr/>
          <p:nvPr/>
        </p:nvSpPr>
        <p:spPr>
          <a:xfrm>
            <a:off x="1713346" y="3401387"/>
            <a:ext cx="9144000" cy="526297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2400" u="none" cap="none" strike="noStrike">
                <a:solidFill>
                  <a:srgbClr val="FF0000"/>
                </a:solidFill>
                <a:latin typeface="Calibri"/>
                <a:ea typeface="Calibri"/>
                <a:cs typeface="Calibri"/>
                <a:sym typeface="Calibri"/>
              </a:rPr>
              <a:t>Step 2: What to Record in the Plot</a:t>
            </a:r>
            <a:endParaRPr/>
          </a:p>
          <a:p>
            <a:pPr indent="0" lvl="0" marL="0" marR="0" rtl="0" algn="l">
              <a:lnSpc>
                <a:spcPct val="100000"/>
              </a:lnSpc>
              <a:spcBef>
                <a:spcPts val="0"/>
              </a:spcBef>
              <a:spcAft>
                <a:spcPts val="0"/>
              </a:spcAft>
              <a:buNone/>
            </a:pPr>
            <a:r>
              <a:rPr b="0" i="0" lang="en-US" sz="2400" u="none" cap="none" strike="noStrike">
                <a:solidFill>
                  <a:srgbClr val="000000"/>
                </a:solidFill>
                <a:latin typeface="Calibri"/>
                <a:ea typeface="Calibri"/>
                <a:cs typeface="Calibri"/>
                <a:sym typeface="Calibri"/>
              </a:rPr>
              <a:t>Tree Identification and Categorization:</a:t>
            </a:r>
            <a:endParaRPr/>
          </a:p>
          <a:p>
            <a:pPr indent="0" lvl="0" marL="0" marR="0" rtl="0" algn="l">
              <a:lnSpc>
                <a:spcPct val="100000"/>
              </a:lnSpc>
              <a:spcBef>
                <a:spcPts val="0"/>
              </a:spcBef>
              <a:spcAft>
                <a:spcPts val="0"/>
              </a:spcAft>
              <a:buNone/>
            </a:pPr>
            <a:r>
              <a:rPr b="0" i="0" lang="en-US" sz="2400" u="none" cap="none" strike="noStrike">
                <a:solidFill>
                  <a:srgbClr val="000000"/>
                </a:solidFill>
                <a:latin typeface="Calibri"/>
                <a:ea typeface="Calibri"/>
                <a:cs typeface="Calibri"/>
                <a:sym typeface="Calibri"/>
              </a:rPr>
              <a:t>For each tree within the plot:</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400"/>
              <a:buFont typeface="Courier New"/>
              <a:buChar char="o"/>
            </a:pPr>
            <a:r>
              <a:rPr b="0" i="0" lang="en-US" sz="2400" u="none" cap="none" strike="noStrike">
                <a:solidFill>
                  <a:srgbClr val="000000"/>
                </a:solidFill>
                <a:latin typeface="Calibri"/>
                <a:ea typeface="Calibri"/>
                <a:cs typeface="Calibri"/>
                <a:sym typeface="Calibri"/>
              </a:rPr>
              <a:t>Record the species in the plot </a:t>
            </a:r>
            <a:r>
              <a:rPr b="0" i="0" lang="en-US" sz="2400" u="none" cap="none" strike="noStrike">
                <a:solidFill>
                  <a:srgbClr val="FF0000"/>
                </a:solidFill>
                <a:latin typeface="Calibri"/>
                <a:ea typeface="Calibri"/>
                <a:cs typeface="Calibri"/>
                <a:sym typeface="Calibri"/>
              </a:rPr>
              <a:t>(using standard taxonomic keys).</a:t>
            </a:r>
            <a:endParaRPr b="0" i="0" sz="2400" u="none" cap="none" strike="noStrike">
              <a:solidFill>
                <a:srgbClr val="FF0000"/>
              </a:solidFill>
              <a:latin typeface="Calibri"/>
              <a:ea typeface="Calibri"/>
              <a:cs typeface="Calibri"/>
              <a:sym typeface="Calibri"/>
            </a:endParaRPr>
          </a:p>
          <a:p>
            <a:pPr indent="-190500" lvl="0" marL="342900" marR="0" rtl="0" algn="l">
              <a:lnSpc>
                <a:spcPct val="100000"/>
              </a:lnSpc>
              <a:spcBef>
                <a:spcPts val="0"/>
              </a:spcBef>
              <a:spcAft>
                <a:spcPts val="0"/>
              </a:spcAft>
              <a:buClr>
                <a:srgbClr val="000000"/>
              </a:buClr>
              <a:buSzPts val="2400"/>
              <a:buFont typeface="Courier New"/>
              <a:buNone/>
            </a:pPr>
            <a:r>
              <a:t/>
            </a:r>
            <a:endParaRPr b="0" i="0" sz="2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400"/>
              <a:buFont typeface="Courier New"/>
              <a:buChar char="o"/>
            </a:pPr>
            <a:r>
              <a:rPr b="0" i="0" lang="en-US" sz="2400" u="none" cap="none" strike="noStrike">
                <a:solidFill>
                  <a:srgbClr val="000000"/>
                </a:solidFill>
                <a:latin typeface="Calibri"/>
                <a:ea typeface="Calibri"/>
                <a:cs typeface="Calibri"/>
                <a:sym typeface="Calibri"/>
              </a:rPr>
              <a:t>Record the three generational categories:</a:t>
            </a:r>
            <a:endParaRPr/>
          </a:p>
          <a:p>
            <a:pPr indent="0" lvl="5" marL="0" marR="0" rtl="0" algn="l">
              <a:lnSpc>
                <a:spcPct val="100000"/>
              </a:lnSpc>
              <a:spcBef>
                <a:spcPts val="0"/>
              </a:spcBef>
              <a:spcAft>
                <a:spcPts val="0"/>
              </a:spcAft>
              <a:buNone/>
            </a:pPr>
            <a:r>
              <a:rPr b="0" i="0" lang="en-US" sz="2400" u="none" cap="none" strike="noStrike">
                <a:solidFill>
                  <a:srgbClr val="000000"/>
                </a:solidFill>
                <a:latin typeface="Calibri"/>
                <a:ea typeface="Calibri"/>
                <a:cs typeface="Calibri"/>
                <a:sym typeface="Calibri"/>
              </a:rPr>
              <a:t>	</a:t>
            </a:r>
            <a:r>
              <a:rPr b="1" i="1" lang="en-US" sz="2400" u="none" cap="none" strike="noStrike">
                <a:solidFill>
                  <a:srgbClr val="FF0000"/>
                </a:solidFill>
                <a:latin typeface="Calibri"/>
                <a:ea typeface="Calibri"/>
                <a:cs typeface="Calibri"/>
                <a:sym typeface="Calibri"/>
              </a:rPr>
              <a:t>Seedling</a:t>
            </a:r>
            <a:r>
              <a:rPr b="0" i="1" lang="en-US" sz="2400" u="none" cap="none" strike="noStrike">
                <a:solidFill>
                  <a:srgbClr val="000000"/>
                </a:solidFill>
                <a:latin typeface="Calibri"/>
                <a:ea typeface="Calibri"/>
                <a:cs typeface="Calibri"/>
                <a:sym typeface="Calibri"/>
              </a:rPr>
              <a:t>: Height &lt;1 m, no significant woody stem.</a:t>
            </a:r>
            <a:endParaRPr/>
          </a:p>
          <a:p>
            <a:pPr indent="0" lvl="0" marL="0" marR="0" rtl="0" algn="l">
              <a:lnSpc>
                <a:spcPct val="100000"/>
              </a:lnSpc>
              <a:spcBef>
                <a:spcPts val="0"/>
              </a:spcBef>
              <a:spcAft>
                <a:spcPts val="0"/>
              </a:spcAft>
              <a:buNone/>
            </a:pPr>
            <a:r>
              <a:rPr b="0" i="1" lang="en-US" sz="2400" u="none" cap="none" strike="noStrike">
                <a:solidFill>
                  <a:srgbClr val="000000"/>
                </a:solidFill>
                <a:latin typeface="Calibri"/>
                <a:ea typeface="Calibri"/>
                <a:cs typeface="Calibri"/>
                <a:sym typeface="Calibri"/>
              </a:rPr>
              <a:t>	Young (sapling): Height 1-3 m but below reproductive maturity.</a:t>
            </a:r>
            <a:endParaRPr/>
          </a:p>
          <a:p>
            <a:pPr indent="0" lvl="0" marL="0" marR="0" rtl="0" algn="l">
              <a:lnSpc>
                <a:spcPct val="100000"/>
              </a:lnSpc>
              <a:spcBef>
                <a:spcPts val="0"/>
              </a:spcBef>
              <a:spcAft>
                <a:spcPts val="0"/>
              </a:spcAft>
              <a:buNone/>
            </a:pPr>
            <a:r>
              <a:rPr b="0" i="1" lang="en-US" sz="2400" u="none" cap="none" strike="noStrike">
                <a:solidFill>
                  <a:srgbClr val="000000"/>
                </a:solidFill>
                <a:latin typeface="Calibri"/>
                <a:ea typeface="Calibri"/>
                <a:cs typeface="Calibri"/>
                <a:sym typeface="Calibri"/>
              </a:rPr>
              <a:t>	Adult: &gt;3 m Mature, reproductive tree.</a:t>
            </a:r>
            <a:endParaRPr/>
          </a:p>
          <a:p>
            <a:pPr indent="-190500" lvl="0" marL="342900" marR="0" rtl="0" algn="l">
              <a:lnSpc>
                <a:spcPct val="100000"/>
              </a:lnSpc>
              <a:spcBef>
                <a:spcPts val="0"/>
              </a:spcBef>
              <a:spcAft>
                <a:spcPts val="0"/>
              </a:spcAft>
              <a:buClr>
                <a:srgbClr val="000000"/>
              </a:buClr>
              <a:buSzPts val="2400"/>
              <a:buFont typeface="Courier New"/>
              <a:buNone/>
            </a:pPr>
            <a:r>
              <a:t/>
            </a:r>
            <a:endParaRPr b="0" i="1" sz="2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400"/>
              <a:buFont typeface="Courier New"/>
              <a:buChar char="o"/>
            </a:pPr>
            <a:r>
              <a:rPr b="0" i="0" lang="en-US" sz="2400" u="none" cap="none" strike="noStrike">
                <a:solidFill>
                  <a:srgbClr val="000000"/>
                </a:solidFill>
                <a:latin typeface="Calibri"/>
                <a:ea typeface="Calibri"/>
                <a:cs typeface="Calibri"/>
                <a:sym typeface="Calibri"/>
              </a:rPr>
              <a:t>Tree health</a:t>
            </a:r>
            <a:endParaRPr/>
          </a:p>
          <a:p>
            <a:pPr indent="-190500" lvl="0" marL="342900" marR="0" rtl="0" algn="l">
              <a:lnSpc>
                <a:spcPct val="100000"/>
              </a:lnSpc>
              <a:spcBef>
                <a:spcPts val="0"/>
              </a:spcBef>
              <a:spcAft>
                <a:spcPts val="0"/>
              </a:spcAft>
              <a:buClr>
                <a:srgbClr val="000000"/>
              </a:buClr>
              <a:buSzPts val="2400"/>
              <a:buFont typeface="Courier New"/>
              <a:buNone/>
            </a:pPr>
            <a:r>
              <a:t/>
            </a:r>
            <a:endParaRPr b="0" i="0" sz="2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400"/>
              <a:buFont typeface="Courier New"/>
              <a:buChar char="o"/>
            </a:pPr>
            <a:r>
              <a:rPr b="0" i="0" lang="en-US" sz="2400" u="none" cap="none" strike="noStrike">
                <a:solidFill>
                  <a:srgbClr val="000000"/>
                </a:solidFill>
                <a:latin typeface="Calibri"/>
                <a:ea typeface="Calibri"/>
                <a:cs typeface="Calibri"/>
                <a:sym typeface="Calibri"/>
              </a:rPr>
              <a:t>Calculate how many seedlings there are per square meter</a:t>
            </a:r>
            <a:endParaRPr b="0" i="0" sz="2400" u="none" cap="none" strike="noStrike">
              <a:solidFill>
                <a:srgbClr val="000000"/>
              </a:solidFill>
              <a:latin typeface="Calibri"/>
              <a:ea typeface="Calibri"/>
              <a:cs typeface="Calibri"/>
              <a:sym typeface="Calibri"/>
            </a:endParaRPr>
          </a:p>
        </p:txBody>
      </p:sp>
      <p:pic>
        <p:nvPicPr>
          <p:cNvPr descr="Related image" id="510" name="Google Shape;510;g34f68edcf2b_4_90"/>
          <p:cNvPicPr preferRelativeResize="0"/>
          <p:nvPr/>
        </p:nvPicPr>
        <p:blipFill rotWithShape="1">
          <a:blip r:embed="rId3">
            <a:alphaModFix/>
          </a:blip>
          <a:srcRect b="0" l="0" r="0" t="0"/>
          <a:stretch/>
        </p:blipFill>
        <p:spPr>
          <a:xfrm>
            <a:off x="9814297" y="3036416"/>
            <a:ext cx="7268358" cy="545126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g34f68edcf2b_4_96"/>
          <p:cNvSpPr txBox="1"/>
          <p:nvPr>
            <p:ph type="title"/>
          </p:nvPr>
        </p:nvSpPr>
        <p:spPr>
          <a:xfrm>
            <a:off x="5050508" y="2076523"/>
            <a:ext cx="8281028" cy="54198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6600"/>
              <a:buFont typeface="Calibri"/>
              <a:buNone/>
            </a:pPr>
            <a:r>
              <a:rPr b="1" lang="en-US"/>
              <a:t>Aerial Root Survey</a:t>
            </a:r>
            <a:endParaRPr b="1"/>
          </a:p>
        </p:txBody>
      </p:sp>
      <p:sp>
        <p:nvSpPr>
          <p:cNvPr id="516" name="Google Shape;516;g34f68edcf2b_4_96"/>
          <p:cNvSpPr/>
          <p:nvPr/>
        </p:nvSpPr>
        <p:spPr>
          <a:xfrm>
            <a:off x="1657268" y="4670236"/>
            <a:ext cx="9144000" cy="600164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2400" u="none" cap="none" strike="noStrike">
                <a:solidFill>
                  <a:srgbClr val="000000"/>
                </a:solidFill>
                <a:latin typeface="Calibri"/>
                <a:ea typeface="Calibri"/>
                <a:cs typeface="Calibri"/>
                <a:sym typeface="Calibri"/>
              </a:rPr>
              <a:t>Data Collection</a:t>
            </a:r>
            <a:endParaRPr/>
          </a:p>
          <a:p>
            <a:pPr indent="0" lvl="0" marL="0" marR="0" rtl="0" algn="l">
              <a:lnSpc>
                <a:spcPct val="100000"/>
              </a:lnSpc>
              <a:spcBef>
                <a:spcPts val="0"/>
              </a:spcBef>
              <a:spcAft>
                <a:spcPts val="0"/>
              </a:spcAft>
              <a:buNone/>
            </a:pPr>
            <a:r>
              <a:rPr b="1" i="0" lang="en-US" sz="2400" u="none" cap="none" strike="noStrike">
                <a:solidFill>
                  <a:srgbClr val="FF0000"/>
                </a:solidFill>
                <a:latin typeface="Calibri"/>
                <a:ea typeface="Calibri"/>
                <a:cs typeface="Calibri"/>
                <a:sym typeface="Calibri"/>
              </a:rPr>
              <a:t>Step 1: Choose subplots within the vegetation plot</a:t>
            </a:r>
            <a:endParaRPr/>
          </a:p>
          <a:p>
            <a:pPr indent="-342900" lvl="0" marL="342900" marR="0" rtl="0" algn="l">
              <a:lnSpc>
                <a:spcPct val="100000"/>
              </a:lnSpc>
              <a:spcBef>
                <a:spcPts val="0"/>
              </a:spcBef>
              <a:spcAft>
                <a:spcPts val="0"/>
              </a:spcAft>
              <a:buClr>
                <a:srgbClr val="000000"/>
              </a:buClr>
              <a:buSzPts val="2400"/>
              <a:buFont typeface="Courier New"/>
              <a:buChar char="o"/>
            </a:pPr>
            <a:r>
              <a:rPr b="0" i="0" lang="en-US" sz="2400" u="none" cap="none" strike="noStrike">
                <a:solidFill>
                  <a:srgbClr val="000000"/>
                </a:solidFill>
                <a:latin typeface="Calibri"/>
                <a:ea typeface="Calibri"/>
                <a:cs typeface="Calibri"/>
                <a:sym typeface="Calibri"/>
              </a:rPr>
              <a:t>Sample size: Aim for 3 plots of 50x50cm subplots within the 10x10m vegetation plot.</a:t>
            </a:r>
            <a:endParaRPr/>
          </a:p>
          <a:p>
            <a:pPr indent="-190500" lvl="0" marL="342900" marR="0" rtl="0" algn="l">
              <a:lnSpc>
                <a:spcPct val="100000"/>
              </a:lnSpc>
              <a:spcBef>
                <a:spcPts val="0"/>
              </a:spcBef>
              <a:spcAft>
                <a:spcPts val="0"/>
              </a:spcAft>
              <a:buClr>
                <a:srgbClr val="000000"/>
              </a:buClr>
              <a:buSzPts val="2400"/>
              <a:buFont typeface="Courier New"/>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2400" u="none" cap="none" strike="noStrike">
                <a:solidFill>
                  <a:srgbClr val="FF0000"/>
                </a:solidFill>
                <a:latin typeface="Calibri"/>
                <a:ea typeface="Calibri"/>
                <a:cs typeface="Calibri"/>
                <a:sym typeface="Calibri"/>
              </a:rPr>
              <a:t>Step 2: What to record in subplots </a:t>
            </a:r>
            <a:endParaRPr/>
          </a:p>
          <a:p>
            <a:pPr indent="-342900" lvl="0" marL="342900" marR="0" rtl="0" algn="l">
              <a:lnSpc>
                <a:spcPct val="100000"/>
              </a:lnSpc>
              <a:spcBef>
                <a:spcPts val="0"/>
              </a:spcBef>
              <a:spcAft>
                <a:spcPts val="0"/>
              </a:spcAft>
              <a:buClr>
                <a:srgbClr val="000000"/>
              </a:buClr>
              <a:buSzPts val="2400"/>
              <a:buFont typeface="Courier New"/>
              <a:buChar char="o"/>
            </a:pPr>
            <a:r>
              <a:rPr b="0" i="0" lang="en-US" sz="2400" u="none" cap="none" strike="noStrike">
                <a:solidFill>
                  <a:srgbClr val="000000"/>
                </a:solidFill>
                <a:latin typeface="Calibri"/>
                <a:ea typeface="Calibri"/>
                <a:cs typeface="Calibri"/>
                <a:sym typeface="Calibri"/>
              </a:rPr>
              <a:t>Count all aerial roots within the 50x50 cm subplot</a:t>
            </a:r>
            <a:endParaRPr/>
          </a:p>
          <a:p>
            <a:pPr indent="-190500" lvl="0" marL="342900" marR="0" rtl="0" algn="l">
              <a:lnSpc>
                <a:spcPct val="100000"/>
              </a:lnSpc>
              <a:spcBef>
                <a:spcPts val="0"/>
              </a:spcBef>
              <a:spcAft>
                <a:spcPts val="0"/>
              </a:spcAft>
              <a:buClr>
                <a:srgbClr val="000000"/>
              </a:buClr>
              <a:buSzPts val="2400"/>
              <a:buFont typeface="Courier New"/>
              <a:buNone/>
            </a:pPr>
            <a:r>
              <a:t/>
            </a:r>
            <a:endParaRPr b="0" i="0" sz="2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400"/>
              <a:buFont typeface="Courier New"/>
              <a:buChar char="o"/>
            </a:pPr>
            <a:r>
              <a:rPr b="0" i="0" lang="en-US" sz="2400" u="none" cap="none" strike="noStrike">
                <a:solidFill>
                  <a:srgbClr val="000000"/>
                </a:solidFill>
                <a:latin typeface="Calibri"/>
                <a:ea typeface="Calibri"/>
                <a:cs typeface="Calibri"/>
                <a:sym typeface="Calibri"/>
              </a:rPr>
              <a:t>Calculate the average of the 3 plots. </a:t>
            </a:r>
            <a:endParaRPr/>
          </a:p>
          <a:p>
            <a:pPr indent="-190500" lvl="0" marL="342900" marR="0" rtl="0" algn="l">
              <a:lnSpc>
                <a:spcPct val="100000"/>
              </a:lnSpc>
              <a:spcBef>
                <a:spcPts val="0"/>
              </a:spcBef>
              <a:spcAft>
                <a:spcPts val="0"/>
              </a:spcAft>
              <a:buClr>
                <a:srgbClr val="000000"/>
              </a:buClr>
              <a:buSzPts val="2400"/>
              <a:buFont typeface="Courier New"/>
              <a:buNone/>
            </a:pPr>
            <a:r>
              <a:t/>
            </a:r>
            <a:endParaRPr b="0" i="0" sz="2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400"/>
              <a:buFont typeface="Courier New"/>
              <a:buChar char="o"/>
            </a:pPr>
            <a:r>
              <a:rPr b="0" i="0" lang="en-US" sz="2400" u="none" cap="none" strike="noStrike">
                <a:solidFill>
                  <a:srgbClr val="000000"/>
                </a:solidFill>
                <a:latin typeface="Calibri"/>
                <a:ea typeface="Calibri"/>
                <a:cs typeface="Calibri"/>
                <a:sym typeface="Calibri"/>
              </a:rPr>
              <a:t>Then calculate the density per square meter. </a:t>
            </a:r>
            <a:endParaRPr/>
          </a:p>
          <a:p>
            <a:pPr indent="-190500" lvl="0" marL="342900" marR="0" rtl="0" algn="l">
              <a:lnSpc>
                <a:spcPct val="100000"/>
              </a:lnSpc>
              <a:spcBef>
                <a:spcPts val="0"/>
              </a:spcBef>
              <a:spcAft>
                <a:spcPts val="0"/>
              </a:spcAft>
              <a:buClr>
                <a:srgbClr val="000000"/>
              </a:buClr>
              <a:buSzPts val="2400"/>
              <a:buFont typeface="Courier New"/>
              <a:buNone/>
            </a:pPr>
            <a:r>
              <a:t/>
            </a:r>
            <a:endParaRPr b="0" i="0" sz="2400" u="none" cap="none" strike="noStrike">
              <a:solidFill>
                <a:srgbClr val="000000"/>
              </a:solidFill>
              <a:latin typeface="Calibri"/>
              <a:ea typeface="Calibri"/>
              <a:cs typeface="Calibri"/>
              <a:sym typeface="Calibri"/>
            </a:endParaRPr>
          </a:p>
          <a:p>
            <a:pPr indent="-190500" lvl="0" marL="342900" marR="0" rtl="0" algn="l">
              <a:lnSpc>
                <a:spcPct val="100000"/>
              </a:lnSpc>
              <a:spcBef>
                <a:spcPts val="0"/>
              </a:spcBef>
              <a:spcAft>
                <a:spcPts val="0"/>
              </a:spcAft>
              <a:buClr>
                <a:srgbClr val="000000"/>
              </a:buClr>
              <a:buSzPts val="2400"/>
              <a:buFont typeface="Courier New"/>
              <a:buNone/>
            </a:pPr>
            <a:r>
              <a:t/>
            </a:r>
            <a:endParaRPr b="0" i="0" sz="2400" u="none" cap="none" strike="noStrike">
              <a:solidFill>
                <a:srgbClr val="000000"/>
              </a:solidFill>
              <a:latin typeface="Calibri"/>
              <a:ea typeface="Calibri"/>
              <a:cs typeface="Calibri"/>
              <a:sym typeface="Calibri"/>
            </a:endParaRPr>
          </a:p>
          <a:p>
            <a:pPr indent="-190500" lvl="0" marL="342900" marR="0" rtl="0" algn="l">
              <a:lnSpc>
                <a:spcPct val="100000"/>
              </a:lnSpc>
              <a:spcBef>
                <a:spcPts val="0"/>
              </a:spcBef>
              <a:spcAft>
                <a:spcPts val="0"/>
              </a:spcAft>
              <a:buClr>
                <a:srgbClr val="000000"/>
              </a:buClr>
              <a:buSzPts val="2400"/>
              <a:buFont typeface="Courier New"/>
              <a:buNone/>
            </a:pPr>
            <a:r>
              <a:t/>
            </a:r>
            <a:endParaRPr b="0" i="0" sz="2400" u="none" cap="none" strike="noStrike">
              <a:solidFill>
                <a:srgbClr val="000000"/>
              </a:solidFill>
              <a:latin typeface="Calibri"/>
              <a:ea typeface="Calibri"/>
              <a:cs typeface="Calibri"/>
              <a:sym typeface="Calibri"/>
            </a:endParaRPr>
          </a:p>
          <a:p>
            <a:pPr indent="-190500" lvl="0" marL="342900" marR="0" rtl="0" algn="l">
              <a:lnSpc>
                <a:spcPct val="100000"/>
              </a:lnSpc>
              <a:spcBef>
                <a:spcPts val="0"/>
              </a:spcBef>
              <a:spcAft>
                <a:spcPts val="0"/>
              </a:spcAft>
              <a:buClr>
                <a:srgbClr val="000000"/>
              </a:buClr>
              <a:buSzPts val="2400"/>
              <a:buFont typeface="Courier New"/>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400" u="none" cap="none" strike="noStrike">
                <a:solidFill>
                  <a:srgbClr val="000000"/>
                </a:solidFill>
                <a:latin typeface="Calibri"/>
                <a:ea typeface="Calibri"/>
                <a:cs typeface="Calibri"/>
                <a:sym typeface="Calibri"/>
              </a:rPr>
              <a:t>	</a:t>
            </a:r>
            <a:endParaRPr/>
          </a:p>
        </p:txBody>
      </p:sp>
      <p:sp>
        <p:nvSpPr>
          <p:cNvPr id="517" name="Google Shape;517;g34f68edcf2b_4_96"/>
          <p:cNvSpPr/>
          <p:nvPr/>
        </p:nvSpPr>
        <p:spPr>
          <a:xfrm>
            <a:off x="10801268" y="3035231"/>
            <a:ext cx="6960259" cy="4972696"/>
          </a:xfrm>
          <a:prstGeom prst="roundRect">
            <a:avLst>
              <a:gd fmla="val 16667" name="adj"/>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18" name="Google Shape;518;g34f68edcf2b_4_96"/>
          <p:cNvSpPr/>
          <p:nvPr/>
        </p:nvSpPr>
        <p:spPr>
          <a:xfrm>
            <a:off x="1727200" y="2878919"/>
            <a:ext cx="8839200" cy="15696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2400" u="none" cap="none" strike="noStrike">
                <a:solidFill>
                  <a:srgbClr val="000000"/>
                </a:solidFill>
                <a:latin typeface="Calibri"/>
                <a:ea typeface="Calibri"/>
                <a:cs typeface="Calibri"/>
                <a:sym typeface="Calibri"/>
              </a:rPr>
              <a:t>Objective:</a:t>
            </a:r>
            <a:endParaRPr/>
          </a:p>
          <a:p>
            <a:pPr indent="0" lvl="0" marL="0" marR="0" rtl="0" algn="l">
              <a:lnSpc>
                <a:spcPct val="100000"/>
              </a:lnSpc>
              <a:spcBef>
                <a:spcPts val="0"/>
              </a:spcBef>
              <a:spcAft>
                <a:spcPts val="0"/>
              </a:spcAft>
              <a:buNone/>
            </a:pPr>
            <a:r>
              <a:rPr b="0" i="0" lang="en-US" sz="2400" u="none" cap="none" strike="noStrike">
                <a:solidFill>
                  <a:srgbClr val="000000"/>
                </a:solidFill>
                <a:latin typeface="Calibri"/>
                <a:ea typeface="Calibri"/>
                <a:cs typeface="Calibri"/>
                <a:sym typeface="Calibri"/>
              </a:rPr>
              <a:t>To quantify and assess the density, structure, and condition of aerial roots within standardized subplots as a direct indicator of mangrove health, resilience, and ecosystem function.</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g34f68edcf2b_4_103"/>
          <p:cNvSpPr txBox="1"/>
          <p:nvPr>
            <p:ph type="title"/>
          </p:nvPr>
        </p:nvSpPr>
        <p:spPr>
          <a:xfrm>
            <a:off x="5050508" y="2076523"/>
            <a:ext cx="8281028" cy="54198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6600"/>
              <a:buFont typeface="Calibri"/>
              <a:buNone/>
            </a:pPr>
            <a:r>
              <a:rPr b="1" lang="en-US"/>
              <a:t>Crab Burrow Survey</a:t>
            </a:r>
            <a:endParaRPr b="1"/>
          </a:p>
        </p:txBody>
      </p:sp>
      <p:sp>
        <p:nvSpPr>
          <p:cNvPr id="524" name="Google Shape;524;g34f68edcf2b_4_103"/>
          <p:cNvSpPr/>
          <p:nvPr/>
        </p:nvSpPr>
        <p:spPr>
          <a:xfrm>
            <a:off x="1657268" y="4670236"/>
            <a:ext cx="9144000" cy="563231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2400" u="none" cap="none" strike="noStrike">
                <a:solidFill>
                  <a:srgbClr val="000000"/>
                </a:solidFill>
                <a:latin typeface="Calibri"/>
                <a:ea typeface="Calibri"/>
                <a:cs typeface="Calibri"/>
                <a:sym typeface="Calibri"/>
              </a:rPr>
              <a:t>Data Collection</a:t>
            </a:r>
            <a:endParaRPr/>
          </a:p>
          <a:p>
            <a:pPr indent="0" lvl="0" marL="0" marR="0" rtl="0" algn="l">
              <a:lnSpc>
                <a:spcPct val="100000"/>
              </a:lnSpc>
              <a:spcBef>
                <a:spcPts val="0"/>
              </a:spcBef>
              <a:spcAft>
                <a:spcPts val="0"/>
              </a:spcAft>
              <a:buNone/>
            </a:pPr>
            <a:r>
              <a:rPr b="1" i="0" lang="en-US" sz="2400" u="none" cap="none" strike="noStrike">
                <a:solidFill>
                  <a:srgbClr val="FF0000"/>
                </a:solidFill>
                <a:latin typeface="Calibri"/>
                <a:ea typeface="Calibri"/>
                <a:cs typeface="Calibri"/>
                <a:sym typeface="Calibri"/>
              </a:rPr>
              <a:t>Step 1: Choose plots within the vegetation plot or mud flat</a:t>
            </a:r>
            <a:endParaRPr/>
          </a:p>
          <a:p>
            <a:pPr indent="-342900" lvl="0" marL="342900" marR="0" rtl="0" algn="l">
              <a:lnSpc>
                <a:spcPct val="100000"/>
              </a:lnSpc>
              <a:spcBef>
                <a:spcPts val="0"/>
              </a:spcBef>
              <a:spcAft>
                <a:spcPts val="0"/>
              </a:spcAft>
              <a:buClr>
                <a:srgbClr val="000000"/>
              </a:buClr>
              <a:buSzPts val="2400"/>
              <a:buFont typeface="Courier New"/>
              <a:buChar char="o"/>
            </a:pPr>
            <a:r>
              <a:rPr b="0" i="0" lang="en-US" sz="2400" u="none" cap="none" strike="noStrike">
                <a:solidFill>
                  <a:schemeClr val="dk1"/>
                </a:solidFill>
                <a:latin typeface="Calibri"/>
                <a:ea typeface="Calibri"/>
                <a:cs typeface="Calibri"/>
                <a:sym typeface="Calibri"/>
              </a:rPr>
              <a:t>Sample size: 2x2 m</a:t>
            </a:r>
            <a:endParaRPr b="0" i="0" sz="2400" u="none" cap="none" strike="noStrike">
              <a:solidFill>
                <a:srgbClr val="000000"/>
              </a:solidFill>
              <a:latin typeface="Calibri"/>
              <a:ea typeface="Calibri"/>
              <a:cs typeface="Calibri"/>
              <a:sym typeface="Calibri"/>
            </a:endParaRPr>
          </a:p>
          <a:p>
            <a:pPr indent="-190500" lvl="0" marL="342900" marR="0" rtl="0" algn="l">
              <a:lnSpc>
                <a:spcPct val="100000"/>
              </a:lnSpc>
              <a:spcBef>
                <a:spcPts val="0"/>
              </a:spcBef>
              <a:spcAft>
                <a:spcPts val="0"/>
              </a:spcAft>
              <a:buClr>
                <a:srgbClr val="000000"/>
              </a:buClr>
              <a:buSzPts val="2400"/>
              <a:buFont typeface="Courier New"/>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2400" u="none" cap="none" strike="noStrike">
                <a:solidFill>
                  <a:srgbClr val="FF0000"/>
                </a:solidFill>
                <a:latin typeface="Calibri"/>
                <a:ea typeface="Calibri"/>
                <a:cs typeface="Calibri"/>
                <a:sym typeface="Calibri"/>
              </a:rPr>
              <a:t>Step 2: What to record in plots </a:t>
            </a:r>
            <a:endParaRPr/>
          </a:p>
          <a:p>
            <a:pPr indent="-342900" lvl="0" marL="342900" marR="0" rtl="0" algn="l">
              <a:lnSpc>
                <a:spcPct val="100000"/>
              </a:lnSpc>
              <a:spcBef>
                <a:spcPts val="0"/>
              </a:spcBef>
              <a:spcAft>
                <a:spcPts val="0"/>
              </a:spcAft>
              <a:buClr>
                <a:srgbClr val="000000"/>
              </a:buClr>
              <a:buSzPts val="2400"/>
              <a:buFont typeface="Courier New"/>
              <a:buChar char="o"/>
            </a:pPr>
            <a:r>
              <a:rPr b="0" i="0" lang="en-US" sz="2400" u="none" cap="none" strike="noStrike">
                <a:solidFill>
                  <a:srgbClr val="000000"/>
                </a:solidFill>
                <a:latin typeface="Calibri"/>
                <a:ea typeface="Calibri"/>
                <a:cs typeface="Calibri"/>
                <a:sym typeface="Calibri"/>
              </a:rPr>
              <a:t>Count all active crab burrows within the plot</a:t>
            </a:r>
            <a:endParaRPr/>
          </a:p>
          <a:p>
            <a:pPr indent="-190500" lvl="0" marL="342900" marR="0" rtl="0" algn="l">
              <a:lnSpc>
                <a:spcPct val="100000"/>
              </a:lnSpc>
              <a:spcBef>
                <a:spcPts val="0"/>
              </a:spcBef>
              <a:spcAft>
                <a:spcPts val="0"/>
              </a:spcAft>
              <a:buClr>
                <a:srgbClr val="000000"/>
              </a:buClr>
              <a:buSzPts val="2400"/>
              <a:buFont typeface="Courier New"/>
              <a:buNone/>
            </a:pPr>
            <a:r>
              <a:t/>
            </a:r>
            <a:endParaRPr b="0" i="0" sz="2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400"/>
              <a:buFont typeface="Courier New"/>
              <a:buChar char="o"/>
            </a:pPr>
            <a:r>
              <a:rPr b="0" i="0" lang="en-US" sz="2400" u="none" cap="none" strike="noStrike">
                <a:solidFill>
                  <a:srgbClr val="000000"/>
                </a:solidFill>
                <a:latin typeface="Calibri"/>
                <a:ea typeface="Calibri"/>
                <a:cs typeface="Calibri"/>
                <a:sym typeface="Calibri"/>
              </a:rPr>
              <a:t>Calculate the average of the plots. </a:t>
            </a:r>
            <a:endParaRPr/>
          </a:p>
          <a:p>
            <a:pPr indent="-190500" lvl="0" marL="342900" marR="0" rtl="0" algn="l">
              <a:lnSpc>
                <a:spcPct val="100000"/>
              </a:lnSpc>
              <a:spcBef>
                <a:spcPts val="0"/>
              </a:spcBef>
              <a:spcAft>
                <a:spcPts val="0"/>
              </a:spcAft>
              <a:buClr>
                <a:srgbClr val="000000"/>
              </a:buClr>
              <a:buSzPts val="2400"/>
              <a:buFont typeface="Courier New"/>
              <a:buNone/>
            </a:pPr>
            <a:r>
              <a:t/>
            </a:r>
            <a:endParaRPr b="0" i="0" sz="2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400"/>
              <a:buFont typeface="Courier New"/>
              <a:buChar char="o"/>
            </a:pPr>
            <a:r>
              <a:rPr b="0" i="0" lang="en-US" sz="2400" u="none" cap="none" strike="noStrike">
                <a:solidFill>
                  <a:srgbClr val="000000"/>
                </a:solidFill>
                <a:latin typeface="Calibri"/>
                <a:ea typeface="Calibri"/>
                <a:cs typeface="Calibri"/>
                <a:sym typeface="Calibri"/>
              </a:rPr>
              <a:t>Then calculate the density per square meter. </a:t>
            </a:r>
            <a:endParaRPr/>
          </a:p>
          <a:p>
            <a:pPr indent="-190500" lvl="0" marL="342900" marR="0" rtl="0" algn="l">
              <a:lnSpc>
                <a:spcPct val="100000"/>
              </a:lnSpc>
              <a:spcBef>
                <a:spcPts val="0"/>
              </a:spcBef>
              <a:spcAft>
                <a:spcPts val="0"/>
              </a:spcAft>
              <a:buClr>
                <a:srgbClr val="000000"/>
              </a:buClr>
              <a:buSzPts val="2400"/>
              <a:buFont typeface="Courier New"/>
              <a:buNone/>
            </a:pPr>
            <a:r>
              <a:t/>
            </a:r>
            <a:endParaRPr b="0" i="0" sz="2400" u="none" cap="none" strike="noStrike">
              <a:solidFill>
                <a:srgbClr val="000000"/>
              </a:solidFill>
              <a:latin typeface="Calibri"/>
              <a:ea typeface="Calibri"/>
              <a:cs typeface="Calibri"/>
              <a:sym typeface="Calibri"/>
            </a:endParaRPr>
          </a:p>
          <a:p>
            <a:pPr indent="-190500" lvl="0" marL="342900" marR="0" rtl="0" algn="l">
              <a:lnSpc>
                <a:spcPct val="100000"/>
              </a:lnSpc>
              <a:spcBef>
                <a:spcPts val="0"/>
              </a:spcBef>
              <a:spcAft>
                <a:spcPts val="0"/>
              </a:spcAft>
              <a:buClr>
                <a:srgbClr val="000000"/>
              </a:buClr>
              <a:buSzPts val="2400"/>
              <a:buFont typeface="Courier New"/>
              <a:buNone/>
            </a:pPr>
            <a:r>
              <a:t/>
            </a:r>
            <a:endParaRPr b="0" i="0" sz="2400" u="none" cap="none" strike="noStrike">
              <a:solidFill>
                <a:srgbClr val="000000"/>
              </a:solidFill>
              <a:latin typeface="Calibri"/>
              <a:ea typeface="Calibri"/>
              <a:cs typeface="Calibri"/>
              <a:sym typeface="Calibri"/>
            </a:endParaRPr>
          </a:p>
          <a:p>
            <a:pPr indent="-190500" lvl="0" marL="342900" marR="0" rtl="0" algn="l">
              <a:lnSpc>
                <a:spcPct val="100000"/>
              </a:lnSpc>
              <a:spcBef>
                <a:spcPts val="0"/>
              </a:spcBef>
              <a:spcAft>
                <a:spcPts val="0"/>
              </a:spcAft>
              <a:buClr>
                <a:srgbClr val="000000"/>
              </a:buClr>
              <a:buSzPts val="2400"/>
              <a:buFont typeface="Courier New"/>
              <a:buNone/>
            </a:pPr>
            <a:r>
              <a:t/>
            </a:r>
            <a:endParaRPr b="0" i="0" sz="2400" u="none" cap="none" strike="noStrike">
              <a:solidFill>
                <a:srgbClr val="000000"/>
              </a:solidFill>
              <a:latin typeface="Calibri"/>
              <a:ea typeface="Calibri"/>
              <a:cs typeface="Calibri"/>
              <a:sym typeface="Calibri"/>
            </a:endParaRPr>
          </a:p>
          <a:p>
            <a:pPr indent="-190500" lvl="0" marL="342900" marR="0" rtl="0" algn="l">
              <a:lnSpc>
                <a:spcPct val="100000"/>
              </a:lnSpc>
              <a:spcBef>
                <a:spcPts val="0"/>
              </a:spcBef>
              <a:spcAft>
                <a:spcPts val="0"/>
              </a:spcAft>
              <a:buClr>
                <a:srgbClr val="000000"/>
              </a:buClr>
              <a:buSzPts val="2400"/>
              <a:buFont typeface="Courier New"/>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400" u="none" cap="none" strike="noStrike">
                <a:solidFill>
                  <a:srgbClr val="000000"/>
                </a:solidFill>
                <a:latin typeface="Calibri"/>
                <a:ea typeface="Calibri"/>
                <a:cs typeface="Calibri"/>
                <a:sym typeface="Calibri"/>
              </a:rPr>
              <a:t>	</a:t>
            </a:r>
            <a:endParaRPr/>
          </a:p>
        </p:txBody>
      </p:sp>
      <p:sp>
        <p:nvSpPr>
          <p:cNvPr id="525" name="Google Shape;525;g34f68edcf2b_4_103"/>
          <p:cNvSpPr/>
          <p:nvPr/>
        </p:nvSpPr>
        <p:spPr>
          <a:xfrm>
            <a:off x="10801268" y="3035231"/>
            <a:ext cx="6960259" cy="4972696"/>
          </a:xfrm>
          <a:prstGeom prst="roundRect">
            <a:avLst>
              <a:gd fmla="val 16667" name="adj"/>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26" name="Google Shape;526;g34f68edcf2b_4_103"/>
          <p:cNvSpPr/>
          <p:nvPr/>
        </p:nvSpPr>
        <p:spPr>
          <a:xfrm>
            <a:off x="1727200" y="2878919"/>
            <a:ext cx="8839200" cy="15696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2400" u="none" cap="none" strike="noStrike">
                <a:solidFill>
                  <a:srgbClr val="000000"/>
                </a:solidFill>
                <a:latin typeface="Calibri"/>
                <a:ea typeface="Calibri"/>
                <a:cs typeface="Calibri"/>
                <a:sym typeface="Calibri"/>
              </a:rPr>
              <a:t>Objective:</a:t>
            </a:r>
            <a:endParaRPr/>
          </a:p>
          <a:p>
            <a:pPr indent="0" lvl="0" marL="0" marR="0" rtl="0" algn="l">
              <a:lnSpc>
                <a:spcPct val="100000"/>
              </a:lnSpc>
              <a:spcBef>
                <a:spcPts val="0"/>
              </a:spcBef>
              <a:spcAft>
                <a:spcPts val="0"/>
              </a:spcAft>
              <a:buNone/>
            </a:pPr>
            <a:r>
              <a:rPr b="0" i="0" lang="en-US" sz="2400" u="none" cap="none" strike="noStrike">
                <a:solidFill>
                  <a:srgbClr val="000000"/>
                </a:solidFill>
                <a:latin typeface="Calibri"/>
                <a:ea typeface="Calibri"/>
                <a:cs typeface="Calibri"/>
                <a:sym typeface="Calibri"/>
              </a:rPr>
              <a:t>To systematically count and assess the density of crab burrows on the mudbank adjacent to mangrove plots as an indicator of mangrove ecosystem health.</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g34f68edcf2b_4_110"/>
          <p:cNvSpPr txBox="1"/>
          <p:nvPr>
            <p:ph type="title"/>
          </p:nvPr>
        </p:nvSpPr>
        <p:spPr>
          <a:xfrm>
            <a:off x="5050508" y="2076523"/>
            <a:ext cx="8281028" cy="54198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6600"/>
              <a:buFont typeface="Calibri"/>
              <a:buNone/>
            </a:pPr>
            <a:r>
              <a:rPr b="1" lang="en-US"/>
              <a:t>Bird Survey</a:t>
            </a:r>
            <a:endParaRPr b="1"/>
          </a:p>
        </p:txBody>
      </p:sp>
      <p:sp>
        <p:nvSpPr>
          <p:cNvPr id="532" name="Google Shape;532;g34f68edcf2b_4_110"/>
          <p:cNvSpPr/>
          <p:nvPr/>
        </p:nvSpPr>
        <p:spPr>
          <a:xfrm>
            <a:off x="6688667" y="3471586"/>
            <a:ext cx="10651065" cy="674030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2400" u="none" cap="none" strike="noStrike">
                <a:solidFill>
                  <a:srgbClr val="000000"/>
                </a:solidFill>
                <a:latin typeface="Calibri"/>
                <a:ea typeface="Calibri"/>
                <a:cs typeface="Calibri"/>
                <a:sym typeface="Calibri"/>
              </a:rPr>
              <a:t>Data Collection</a:t>
            </a:r>
            <a:endParaRPr/>
          </a:p>
          <a:p>
            <a:pPr indent="0" lvl="0" marL="0" marR="0" rtl="0" algn="l">
              <a:lnSpc>
                <a:spcPct val="100000"/>
              </a:lnSpc>
              <a:spcBef>
                <a:spcPts val="0"/>
              </a:spcBef>
              <a:spcAft>
                <a:spcPts val="0"/>
              </a:spcAft>
              <a:buNone/>
            </a:pPr>
            <a:r>
              <a:rPr b="1" i="0" lang="en-US" sz="2400" u="none" cap="none" strike="noStrike">
                <a:solidFill>
                  <a:srgbClr val="FF0000"/>
                </a:solidFill>
                <a:latin typeface="Calibri"/>
                <a:ea typeface="Calibri"/>
                <a:cs typeface="Calibri"/>
                <a:sym typeface="Calibri"/>
              </a:rPr>
              <a:t>Step 1: Point Counts at Fixed Stations</a:t>
            </a:r>
            <a:endParaRPr/>
          </a:p>
          <a:p>
            <a:pPr indent="-342900" lvl="0" marL="342900" marR="0" rtl="0" algn="l">
              <a:lnSpc>
                <a:spcPct val="100000"/>
              </a:lnSpc>
              <a:spcBef>
                <a:spcPts val="0"/>
              </a:spcBef>
              <a:spcAft>
                <a:spcPts val="0"/>
              </a:spcAft>
              <a:buClr>
                <a:srgbClr val="000000"/>
              </a:buClr>
              <a:buSzPts val="2400"/>
              <a:buFont typeface="Courier New"/>
              <a:buChar char="o"/>
            </a:pPr>
            <a:r>
              <a:rPr b="0" i="0" lang="en-US" sz="2400" u="none" cap="none" strike="noStrike">
                <a:solidFill>
                  <a:srgbClr val="FF0000"/>
                </a:solidFill>
                <a:latin typeface="Calibri"/>
                <a:ea typeface="Calibri"/>
                <a:cs typeface="Calibri"/>
                <a:sym typeface="Calibri"/>
              </a:rPr>
              <a:t>Mark fixed points</a:t>
            </a:r>
            <a:endParaRPr/>
          </a:p>
          <a:p>
            <a:pPr indent="-342900" lvl="0" marL="342900" marR="0" rtl="0" algn="l">
              <a:lnSpc>
                <a:spcPct val="100000"/>
              </a:lnSpc>
              <a:spcBef>
                <a:spcPts val="0"/>
              </a:spcBef>
              <a:spcAft>
                <a:spcPts val="0"/>
              </a:spcAft>
              <a:buClr>
                <a:srgbClr val="000000"/>
              </a:buClr>
              <a:buSzPts val="2400"/>
              <a:buFont typeface="Courier New"/>
              <a:buChar char="o"/>
            </a:pPr>
            <a:r>
              <a:rPr b="0" i="0" lang="en-US" sz="2400" u="none" cap="none" strike="noStrike">
                <a:solidFill>
                  <a:schemeClr val="dk1"/>
                </a:solidFill>
                <a:latin typeface="Calibri"/>
                <a:ea typeface="Calibri"/>
                <a:cs typeface="Calibri"/>
                <a:sym typeface="Calibri"/>
              </a:rPr>
              <a:t>Timer for half an hour</a:t>
            </a:r>
            <a:endParaRPr/>
          </a:p>
          <a:p>
            <a:pPr indent="-342900" lvl="0" marL="342900" marR="0" rtl="0" algn="l">
              <a:lnSpc>
                <a:spcPct val="100000"/>
              </a:lnSpc>
              <a:spcBef>
                <a:spcPts val="0"/>
              </a:spcBef>
              <a:spcAft>
                <a:spcPts val="0"/>
              </a:spcAft>
              <a:buClr>
                <a:srgbClr val="000000"/>
              </a:buClr>
              <a:buSzPts val="2400"/>
              <a:buFont typeface="Courier New"/>
              <a:buChar char="o"/>
            </a:pPr>
            <a:r>
              <a:rPr b="0" i="0" lang="en-US" sz="2400" u="none" cap="none" strike="noStrike">
                <a:solidFill>
                  <a:srgbClr val="000000"/>
                </a:solidFill>
                <a:latin typeface="Calibri"/>
                <a:ea typeface="Calibri"/>
                <a:cs typeface="Calibri"/>
                <a:sym typeface="Calibri"/>
              </a:rPr>
              <a:t>Use binoculars (if available) and a bird identification guide tailored to local species.</a:t>
            </a:r>
            <a:endParaRPr/>
          </a:p>
          <a:p>
            <a:pPr indent="-190500" lvl="0" marL="342900" marR="0" rtl="0" algn="l">
              <a:lnSpc>
                <a:spcPct val="100000"/>
              </a:lnSpc>
              <a:spcBef>
                <a:spcPts val="0"/>
              </a:spcBef>
              <a:spcAft>
                <a:spcPts val="0"/>
              </a:spcAft>
              <a:buClr>
                <a:srgbClr val="000000"/>
              </a:buClr>
              <a:buSzPts val="2400"/>
              <a:buFont typeface="Courier New"/>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2400" u="none" cap="none" strike="noStrike">
                <a:solidFill>
                  <a:srgbClr val="FF0000"/>
                </a:solidFill>
                <a:latin typeface="Calibri"/>
                <a:ea typeface="Calibri"/>
                <a:cs typeface="Calibri"/>
                <a:sym typeface="Calibri"/>
              </a:rPr>
              <a:t>Step 2: What to record </a:t>
            </a:r>
            <a:endParaRPr/>
          </a:p>
          <a:p>
            <a:pPr indent="-342900" lvl="0" marL="342900" marR="0" rtl="0" algn="l">
              <a:lnSpc>
                <a:spcPct val="100000"/>
              </a:lnSpc>
              <a:spcBef>
                <a:spcPts val="0"/>
              </a:spcBef>
              <a:spcAft>
                <a:spcPts val="0"/>
              </a:spcAft>
              <a:buClr>
                <a:srgbClr val="000000"/>
              </a:buClr>
              <a:buSzPts val="2400"/>
              <a:buFont typeface="Courier New"/>
              <a:buChar char="o"/>
            </a:pPr>
            <a:r>
              <a:rPr b="0" i="0" lang="en-US" sz="2400" u="none" cap="none" strike="noStrike">
                <a:solidFill>
                  <a:srgbClr val="000000"/>
                </a:solidFill>
                <a:latin typeface="Calibri"/>
                <a:ea typeface="Calibri"/>
                <a:cs typeface="Calibri"/>
                <a:sym typeface="Calibri"/>
              </a:rPr>
              <a:t>Bird species (Focus on common, easily identifiable species (e.g., herons, egrets, kingfishers) rather than rare or cryptic birds)</a:t>
            </a:r>
            <a:endParaRPr b="0" i="0" sz="2400" u="none" cap="none" strike="noStrike">
              <a:solidFill>
                <a:srgbClr val="000000"/>
              </a:solidFill>
              <a:latin typeface="Calibri"/>
              <a:ea typeface="Calibri"/>
              <a:cs typeface="Calibri"/>
              <a:sym typeface="Calibri"/>
            </a:endParaRPr>
          </a:p>
          <a:p>
            <a:pPr indent="-190500" lvl="0" marL="342900" marR="0" rtl="0" algn="l">
              <a:lnSpc>
                <a:spcPct val="100000"/>
              </a:lnSpc>
              <a:spcBef>
                <a:spcPts val="0"/>
              </a:spcBef>
              <a:spcAft>
                <a:spcPts val="0"/>
              </a:spcAft>
              <a:buClr>
                <a:srgbClr val="000000"/>
              </a:buClr>
              <a:buSzPts val="2400"/>
              <a:buFont typeface="Courier New"/>
              <a:buNone/>
            </a:pPr>
            <a:r>
              <a:t/>
            </a:r>
            <a:endParaRPr b="0" i="0" sz="2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400"/>
              <a:buFont typeface="Courier New"/>
              <a:buChar char="o"/>
            </a:pPr>
            <a:r>
              <a:rPr b="0" i="0" lang="en-US" sz="2400" u="none" cap="none" strike="noStrike">
                <a:solidFill>
                  <a:srgbClr val="000000"/>
                </a:solidFill>
                <a:latin typeface="Calibri"/>
                <a:ea typeface="Calibri"/>
                <a:cs typeface="Calibri"/>
                <a:sym typeface="Calibri"/>
              </a:rPr>
              <a:t>Number of individuals</a:t>
            </a:r>
            <a:endParaRPr b="0" i="0" sz="2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400"/>
              <a:buFont typeface="Courier New"/>
              <a:buChar char="o"/>
            </a:pPr>
            <a:r>
              <a:rPr b="0" i="0" lang="en-US" sz="2400" u="none" cap="none" strike="noStrike">
                <a:solidFill>
                  <a:srgbClr val="000000"/>
                </a:solidFill>
                <a:latin typeface="Calibri"/>
                <a:ea typeface="Calibri"/>
                <a:cs typeface="Calibri"/>
                <a:sym typeface="Calibri"/>
              </a:rPr>
              <a:t>Time/date and tidal stage</a:t>
            </a:r>
            <a:endParaRPr b="0" i="0" sz="2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400"/>
              <a:buFont typeface="Courier New"/>
              <a:buChar char="o"/>
            </a:pPr>
            <a:r>
              <a:rPr b="0" i="0" lang="en-US" sz="2400" u="none" cap="none" strike="noStrike">
                <a:solidFill>
                  <a:srgbClr val="000000"/>
                </a:solidFill>
                <a:latin typeface="Calibri"/>
                <a:ea typeface="Calibri"/>
                <a:cs typeface="Calibri"/>
                <a:sym typeface="Calibri"/>
              </a:rPr>
              <a:t>Notable behaviors (e.g., nesting, feeding)</a:t>
            </a:r>
            <a:endParaRPr/>
          </a:p>
          <a:p>
            <a:pPr indent="-190500" lvl="0" marL="342900" marR="0" rtl="0" algn="l">
              <a:lnSpc>
                <a:spcPct val="100000"/>
              </a:lnSpc>
              <a:spcBef>
                <a:spcPts val="0"/>
              </a:spcBef>
              <a:spcAft>
                <a:spcPts val="0"/>
              </a:spcAft>
              <a:buClr>
                <a:srgbClr val="000000"/>
              </a:buClr>
              <a:buSzPts val="2400"/>
              <a:buFont typeface="Courier New"/>
              <a:buNone/>
            </a:pPr>
            <a:r>
              <a:t/>
            </a:r>
            <a:endParaRPr b="0" i="0" sz="2400" u="none" cap="none" strike="noStrike">
              <a:solidFill>
                <a:srgbClr val="000000"/>
              </a:solidFill>
              <a:latin typeface="Calibri"/>
              <a:ea typeface="Calibri"/>
              <a:cs typeface="Calibri"/>
              <a:sym typeface="Calibri"/>
            </a:endParaRPr>
          </a:p>
          <a:p>
            <a:pPr indent="-190500" lvl="0" marL="342900" marR="0" rtl="0" algn="l">
              <a:lnSpc>
                <a:spcPct val="100000"/>
              </a:lnSpc>
              <a:spcBef>
                <a:spcPts val="0"/>
              </a:spcBef>
              <a:spcAft>
                <a:spcPts val="0"/>
              </a:spcAft>
              <a:buClr>
                <a:srgbClr val="000000"/>
              </a:buClr>
              <a:buSzPts val="2400"/>
              <a:buFont typeface="Courier New"/>
              <a:buNone/>
            </a:pPr>
            <a:r>
              <a:t/>
            </a:r>
            <a:endParaRPr b="0" i="0" sz="2400" u="none" cap="none" strike="noStrike">
              <a:solidFill>
                <a:srgbClr val="000000"/>
              </a:solidFill>
              <a:latin typeface="Calibri"/>
              <a:ea typeface="Calibri"/>
              <a:cs typeface="Calibri"/>
              <a:sym typeface="Calibri"/>
            </a:endParaRPr>
          </a:p>
          <a:p>
            <a:pPr indent="-190500" lvl="0" marL="342900" marR="0" rtl="0" algn="l">
              <a:lnSpc>
                <a:spcPct val="100000"/>
              </a:lnSpc>
              <a:spcBef>
                <a:spcPts val="0"/>
              </a:spcBef>
              <a:spcAft>
                <a:spcPts val="0"/>
              </a:spcAft>
              <a:buClr>
                <a:srgbClr val="000000"/>
              </a:buClr>
              <a:buSzPts val="2400"/>
              <a:buFont typeface="Courier New"/>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400" u="none" cap="none" strike="noStrike">
                <a:solidFill>
                  <a:srgbClr val="000000"/>
                </a:solidFill>
                <a:latin typeface="Calibri"/>
                <a:ea typeface="Calibri"/>
                <a:cs typeface="Calibri"/>
                <a:sym typeface="Calibri"/>
              </a:rPr>
              <a:t>	</a:t>
            </a:r>
            <a:endParaRPr/>
          </a:p>
        </p:txBody>
      </p:sp>
      <p:sp>
        <p:nvSpPr>
          <p:cNvPr id="533" name="Google Shape;533;g34f68edcf2b_4_110"/>
          <p:cNvSpPr/>
          <p:nvPr/>
        </p:nvSpPr>
        <p:spPr>
          <a:xfrm>
            <a:off x="1710267" y="3471586"/>
            <a:ext cx="4334933" cy="304698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2400" u="none" cap="none" strike="noStrike">
                <a:solidFill>
                  <a:srgbClr val="000000"/>
                </a:solidFill>
                <a:latin typeface="Calibri"/>
                <a:ea typeface="Calibri"/>
                <a:cs typeface="Calibri"/>
                <a:sym typeface="Calibri"/>
              </a:rPr>
              <a:t>Objective:</a:t>
            </a:r>
            <a:endParaRPr/>
          </a:p>
          <a:p>
            <a:pPr indent="0" lvl="0" marL="0" marR="0" rtl="0" algn="l">
              <a:lnSpc>
                <a:spcPct val="100000"/>
              </a:lnSpc>
              <a:spcBef>
                <a:spcPts val="0"/>
              </a:spcBef>
              <a:spcAft>
                <a:spcPts val="0"/>
              </a:spcAft>
              <a:buNone/>
            </a:pPr>
            <a:r>
              <a:rPr b="0" i="0" lang="en-US" sz="2400" u="none" cap="none" strike="noStrike">
                <a:solidFill>
                  <a:srgbClr val="000000"/>
                </a:solidFill>
                <a:latin typeface="Calibri"/>
                <a:ea typeface="Calibri"/>
                <a:cs typeface="Calibri"/>
                <a:sym typeface="Calibri"/>
              </a:rPr>
              <a:t>To assess the status of mangrove health by monitoring bird species richness, abundance, and community composition, using standardized bird surveys as a sensitive and practical indicator of ecosystem condition.</a:t>
            </a:r>
            <a:endParaRPr b="0" i="0" sz="2400" u="none" cap="none" strike="noStrike">
              <a:solidFill>
                <a:srgbClr val="000000"/>
              </a:solidFill>
              <a:latin typeface="Calibri"/>
              <a:ea typeface="Calibri"/>
              <a:cs typeface="Calibri"/>
              <a:sym typeface="Calibri"/>
            </a:endParaRPr>
          </a:p>
        </p:txBody>
      </p:sp>
      <p:pic>
        <p:nvPicPr>
          <p:cNvPr id="534" name="Google Shape;534;g34f68edcf2b_4_110"/>
          <p:cNvPicPr preferRelativeResize="0"/>
          <p:nvPr/>
        </p:nvPicPr>
        <p:blipFill rotWithShape="1">
          <a:blip r:embed="rId3">
            <a:alphaModFix/>
          </a:blip>
          <a:srcRect b="0" l="0" r="0" t="0"/>
          <a:stretch/>
        </p:blipFill>
        <p:spPr>
          <a:xfrm>
            <a:off x="1861880" y="6518574"/>
            <a:ext cx="1931187" cy="2227479"/>
          </a:xfrm>
          <a:prstGeom prst="rect">
            <a:avLst/>
          </a:prstGeom>
          <a:blipFill rotWithShape="1">
            <a:blip r:embed="rId3">
              <a:alphaModFix/>
            </a:blip>
            <a:stretch>
              <a:fillRect b="0" l="0" r="0" t="0"/>
            </a:stretch>
          </a:blip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g34fad2d58f3_0_5"/>
          <p:cNvSpPr txBox="1"/>
          <p:nvPr>
            <p:ph type="title"/>
          </p:nvPr>
        </p:nvSpPr>
        <p:spPr>
          <a:xfrm>
            <a:off x="1386500" y="1674758"/>
            <a:ext cx="15644100" cy="927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Investigaciones presentadas al IVSS 2025</a:t>
            </a:r>
            <a:endParaRPr/>
          </a:p>
        </p:txBody>
      </p:sp>
      <p:sp>
        <p:nvSpPr>
          <p:cNvPr id="540" name="Google Shape;540;g34fad2d58f3_0_5"/>
          <p:cNvSpPr txBox="1"/>
          <p:nvPr>
            <p:ph idx="1" type="body"/>
          </p:nvPr>
        </p:nvSpPr>
        <p:spPr>
          <a:xfrm>
            <a:off x="7887025" y="2681500"/>
            <a:ext cx="7504200" cy="585000"/>
          </a:xfrm>
          <a:prstGeom prst="rect">
            <a:avLst/>
          </a:prstGeom>
        </p:spPr>
        <p:txBody>
          <a:bodyPr anchorCtr="0" anchor="t" bIns="45700" lIns="91425" spcFirstLastPara="1" rIns="91425" wrap="square" tIns="45700">
            <a:normAutofit/>
          </a:bodyPr>
          <a:lstStyle/>
          <a:p>
            <a:pPr indent="0" lvl="0" marL="0" rtl="0" algn="r">
              <a:lnSpc>
                <a:spcPct val="115000"/>
              </a:lnSpc>
              <a:spcBef>
                <a:spcPts val="0"/>
              </a:spcBef>
              <a:spcAft>
                <a:spcPts val="0"/>
              </a:spcAft>
              <a:buNone/>
            </a:pPr>
            <a:r>
              <a:rPr b="1" lang="en-US" sz="2400"/>
              <a:t>Métricas del IVSS 2025</a:t>
            </a:r>
            <a:endParaRPr b="1" sz="2400"/>
          </a:p>
        </p:txBody>
      </p:sp>
      <p:pic>
        <p:nvPicPr>
          <p:cNvPr id="541" name="Google Shape;541;g34fad2d58f3_0_5"/>
          <p:cNvPicPr preferRelativeResize="0"/>
          <p:nvPr/>
        </p:nvPicPr>
        <p:blipFill rotWithShape="1">
          <a:blip r:embed="rId3">
            <a:alphaModFix/>
          </a:blip>
          <a:srcRect b="0" l="0" r="0" t="5855"/>
          <a:stretch/>
        </p:blipFill>
        <p:spPr>
          <a:xfrm>
            <a:off x="1575225" y="3153375"/>
            <a:ext cx="5144925" cy="5760149"/>
          </a:xfrm>
          <a:prstGeom prst="rect">
            <a:avLst/>
          </a:prstGeom>
          <a:noFill/>
          <a:ln>
            <a:noFill/>
          </a:ln>
        </p:spPr>
      </p:pic>
      <p:sp>
        <p:nvSpPr>
          <p:cNvPr id="542" name="Google Shape;542;g34fad2d58f3_0_5"/>
          <p:cNvSpPr txBox="1"/>
          <p:nvPr/>
        </p:nvSpPr>
        <p:spPr>
          <a:xfrm>
            <a:off x="1604950" y="2681500"/>
            <a:ext cx="5530500" cy="58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chemeClr val="dk1"/>
                </a:solidFill>
                <a:latin typeface="Calibri"/>
                <a:ea typeface="Calibri"/>
                <a:cs typeface="Calibri"/>
                <a:sym typeface="Calibri"/>
              </a:rPr>
              <a:t>N° Investigaciones por país - IVSS 2025</a:t>
            </a:r>
            <a:endParaRPr b="1" sz="2400">
              <a:solidFill>
                <a:schemeClr val="dk1"/>
              </a:solidFill>
              <a:latin typeface="Calibri"/>
              <a:ea typeface="Calibri"/>
              <a:cs typeface="Calibri"/>
              <a:sym typeface="Calibri"/>
            </a:endParaRPr>
          </a:p>
        </p:txBody>
      </p:sp>
      <p:graphicFrame>
        <p:nvGraphicFramePr>
          <p:cNvPr id="543" name="Google Shape;543;g34fad2d58f3_0_5"/>
          <p:cNvGraphicFramePr/>
          <p:nvPr/>
        </p:nvGraphicFramePr>
        <p:xfrm>
          <a:off x="9529175" y="3266500"/>
          <a:ext cx="3000000" cy="3000000"/>
        </p:xfrm>
        <a:graphic>
          <a:graphicData uri="http://schemas.openxmlformats.org/drawingml/2006/table">
            <a:tbl>
              <a:tblPr>
                <a:noFill/>
                <a:tableStyleId>{3BC4F660-09FF-47EF-8DF9-78A9E8AE6296}</a:tableStyleId>
              </a:tblPr>
              <a:tblGrid>
                <a:gridCol w="4360150"/>
                <a:gridCol w="1502050"/>
              </a:tblGrid>
              <a:tr h="631100">
                <a:tc>
                  <a:txBody>
                    <a:bodyPr/>
                    <a:lstStyle/>
                    <a:p>
                      <a:pPr indent="0" lvl="0" marL="0" rtl="0" algn="r">
                        <a:lnSpc>
                          <a:spcPct val="115000"/>
                        </a:lnSpc>
                        <a:spcBef>
                          <a:spcPts val="0"/>
                        </a:spcBef>
                        <a:spcAft>
                          <a:spcPts val="0"/>
                        </a:spcAft>
                        <a:buNone/>
                      </a:pPr>
                      <a:r>
                        <a:rPr lang="en-US" sz="2400">
                          <a:latin typeface="Calibri"/>
                          <a:ea typeface="Calibri"/>
                          <a:cs typeface="Calibri"/>
                          <a:sym typeface="Calibri"/>
                        </a:rPr>
                        <a:t>N° de investigaciones</a:t>
                      </a:r>
                      <a:endParaRPr sz="2400">
                        <a:latin typeface="Calibri"/>
                        <a:ea typeface="Calibri"/>
                        <a:cs typeface="Calibri"/>
                        <a:sym typeface="Calibri"/>
                      </a:endParaRPr>
                    </a:p>
                  </a:txBody>
                  <a:tcPr marT="91425" marB="91425" marR="28575" marL="28575" anchor="b">
                    <a:lnL cap="flat" cmpd="sng" w="9375">
                      <a:solidFill>
                        <a:srgbClr val="FFFFFF"/>
                      </a:solidFill>
                      <a:prstDash val="solid"/>
                      <a:round/>
                      <a:headEnd len="sm" w="sm" type="none"/>
                      <a:tailEnd len="sm" w="sm" type="none"/>
                    </a:lnL>
                    <a:lnR cap="flat" cmpd="sng" w="9375">
                      <a:solidFill>
                        <a:srgbClr val="FFFFFF"/>
                      </a:solidFill>
                      <a:prstDash val="solid"/>
                      <a:round/>
                      <a:headEnd len="sm" w="sm" type="none"/>
                      <a:tailEnd len="sm" w="sm" type="none"/>
                    </a:lnR>
                    <a:lnT cap="flat" cmpd="sng" w="9375">
                      <a:solidFill>
                        <a:srgbClr val="FFFFFF"/>
                      </a:solidFill>
                      <a:prstDash val="solid"/>
                      <a:round/>
                      <a:headEnd len="sm" w="sm" type="none"/>
                      <a:tailEnd len="sm" w="sm" type="none"/>
                    </a:lnT>
                    <a:lnB cap="flat" cmpd="sng" w="9375">
                      <a:solidFill>
                        <a:srgbClr val="FFFFFF"/>
                      </a:solidFill>
                      <a:prstDash val="solid"/>
                      <a:round/>
                      <a:headEnd len="sm" w="sm" type="none"/>
                      <a:tailEnd len="sm" w="sm" type="none"/>
                    </a:lnB>
                    <a:solidFill>
                      <a:srgbClr val="F0F9E8"/>
                    </a:solidFill>
                  </a:tcPr>
                </a:tc>
                <a:tc>
                  <a:txBody>
                    <a:bodyPr/>
                    <a:lstStyle/>
                    <a:p>
                      <a:pPr indent="0" lvl="0" marL="0" rtl="0" algn="ctr">
                        <a:lnSpc>
                          <a:spcPct val="115000"/>
                        </a:lnSpc>
                        <a:spcBef>
                          <a:spcPts val="0"/>
                        </a:spcBef>
                        <a:spcAft>
                          <a:spcPts val="0"/>
                        </a:spcAft>
                        <a:buNone/>
                      </a:pPr>
                      <a:r>
                        <a:rPr b="1" lang="en-US" sz="2400">
                          <a:latin typeface="Calibri"/>
                          <a:ea typeface="Calibri"/>
                          <a:cs typeface="Calibri"/>
                          <a:sym typeface="Calibri"/>
                        </a:rPr>
                        <a:t>57</a:t>
                      </a:r>
                      <a:endParaRPr b="1" sz="2400">
                        <a:latin typeface="Calibri"/>
                        <a:ea typeface="Calibri"/>
                        <a:cs typeface="Calibri"/>
                        <a:sym typeface="Calibri"/>
                      </a:endParaRPr>
                    </a:p>
                  </a:txBody>
                  <a:tcPr marT="91425" marB="91425" marR="28575" marL="28575" anchor="b">
                    <a:lnL cap="flat" cmpd="sng" w="9375">
                      <a:solidFill>
                        <a:srgbClr val="FFFFFF"/>
                      </a:solidFill>
                      <a:prstDash val="solid"/>
                      <a:round/>
                      <a:headEnd len="sm" w="sm" type="none"/>
                      <a:tailEnd len="sm" w="sm" type="none"/>
                    </a:lnL>
                    <a:lnR cap="flat" cmpd="sng" w="9375">
                      <a:solidFill>
                        <a:srgbClr val="FFFFFF"/>
                      </a:solidFill>
                      <a:prstDash val="solid"/>
                      <a:round/>
                      <a:headEnd len="sm" w="sm" type="none"/>
                      <a:tailEnd len="sm" w="sm" type="none"/>
                    </a:lnR>
                    <a:lnT cap="flat" cmpd="sng" w="9375">
                      <a:solidFill>
                        <a:srgbClr val="FFFFFF"/>
                      </a:solidFill>
                      <a:prstDash val="solid"/>
                      <a:round/>
                      <a:headEnd len="sm" w="sm" type="none"/>
                      <a:tailEnd len="sm" w="sm" type="none"/>
                    </a:lnT>
                    <a:lnB cap="flat" cmpd="sng" w="9375">
                      <a:solidFill>
                        <a:srgbClr val="FFFFFF"/>
                      </a:solidFill>
                      <a:prstDash val="solid"/>
                      <a:round/>
                      <a:headEnd len="sm" w="sm" type="none"/>
                      <a:tailEnd len="sm" w="sm" type="none"/>
                    </a:lnB>
                    <a:solidFill>
                      <a:srgbClr val="F0F9E8"/>
                    </a:solidFill>
                  </a:tcPr>
                </a:tc>
              </a:tr>
              <a:tr h="631100">
                <a:tc>
                  <a:txBody>
                    <a:bodyPr/>
                    <a:lstStyle/>
                    <a:p>
                      <a:pPr indent="0" lvl="0" marL="0" rtl="0" algn="r">
                        <a:lnSpc>
                          <a:spcPct val="115000"/>
                        </a:lnSpc>
                        <a:spcBef>
                          <a:spcPts val="0"/>
                        </a:spcBef>
                        <a:spcAft>
                          <a:spcPts val="0"/>
                        </a:spcAft>
                        <a:buNone/>
                      </a:pPr>
                      <a:r>
                        <a:rPr lang="en-US" sz="2400">
                          <a:latin typeface="Calibri"/>
                          <a:ea typeface="Calibri"/>
                          <a:cs typeface="Calibri"/>
                          <a:sym typeface="Calibri"/>
                        </a:rPr>
                        <a:t>N° de países</a:t>
                      </a:r>
                      <a:endParaRPr sz="2400">
                        <a:latin typeface="Calibri"/>
                        <a:ea typeface="Calibri"/>
                        <a:cs typeface="Calibri"/>
                        <a:sym typeface="Calibri"/>
                      </a:endParaRPr>
                    </a:p>
                  </a:txBody>
                  <a:tcPr marT="91425" marB="91425" marR="28575" marL="28575" anchor="b">
                    <a:lnL cap="flat" cmpd="sng" w="9375">
                      <a:solidFill>
                        <a:srgbClr val="FFFFFF"/>
                      </a:solidFill>
                      <a:prstDash val="solid"/>
                      <a:round/>
                      <a:headEnd len="sm" w="sm" type="none"/>
                      <a:tailEnd len="sm" w="sm" type="none"/>
                    </a:lnL>
                    <a:lnR cap="flat" cmpd="sng" w="9375">
                      <a:solidFill>
                        <a:srgbClr val="FFFFFF"/>
                      </a:solidFill>
                      <a:prstDash val="solid"/>
                      <a:round/>
                      <a:headEnd len="sm" w="sm" type="none"/>
                      <a:tailEnd len="sm" w="sm" type="none"/>
                    </a:lnR>
                    <a:lnT cap="flat" cmpd="sng" w="9375">
                      <a:solidFill>
                        <a:srgbClr val="FFFFFF"/>
                      </a:solidFill>
                      <a:prstDash val="solid"/>
                      <a:round/>
                      <a:headEnd len="sm" w="sm" type="none"/>
                      <a:tailEnd len="sm" w="sm" type="none"/>
                    </a:lnT>
                    <a:lnB cap="flat" cmpd="sng" w="9375">
                      <a:solidFill>
                        <a:srgbClr val="FFFFFF"/>
                      </a:solidFill>
                      <a:prstDash val="solid"/>
                      <a:round/>
                      <a:headEnd len="sm" w="sm" type="none"/>
                      <a:tailEnd len="sm" w="sm" type="none"/>
                    </a:lnB>
                    <a:solidFill>
                      <a:srgbClr val="F0F9E8"/>
                    </a:solidFill>
                  </a:tcPr>
                </a:tc>
                <a:tc>
                  <a:txBody>
                    <a:bodyPr/>
                    <a:lstStyle/>
                    <a:p>
                      <a:pPr indent="0" lvl="0" marL="0" rtl="0" algn="ctr">
                        <a:lnSpc>
                          <a:spcPct val="115000"/>
                        </a:lnSpc>
                        <a:spcBef>
                          <a:spcPts val="0"/>
                        </a:spcBef>
                        <a:spcAft>
                          <a:spcPts val="0"/>
                        </a:spcAft>
                        <a:buNone/>
                      </a:pPr>
                      <a:r>
                        <a:rPr b="1" lang="en-US" sz="2400">
                          <a:latin typeface="Calibri"/>
                          <a:ea typeface="Calibri"/>
                          <a:cs typeface="Calibri"/>
                          <a:sym typeface="Calibri"/>
                        </a:rPr>
                        <a:t>8</a:t>
                      </a:r>
                      <a:endParaRPr b="1" sz="2400">
                        <a:latin typeface="Calibri"/>
                        <a:ea typeface="Calibri"/>
                        <a:cs typeface="Calibri"/>
                        <a:sym typeface="Calibri"/>
                      </a:endParaRPr>
                    </a:p>
                  </a:txBody>
                  <a:tcPr marT="91425" marB="91425" marR="28575" marL="28575" anchor="b">
                    <a:lnL cap="flat" cmpd="sng" w="9375">
                      <a:solidFill>
                        <a:srgbClr val="FFFFFF"/>
                      </a:solidFill>
                      <a:prstDash val="solid"/>
                      <a:round/>
                      <a:headEnd len="sm" w="sm" type="none"/>
                      <a:tailEnd len="sm" w="sm" type="none"/>
                    </a:lnL>
                    <a:lnR cap="flat" cmpd="sng" w="9375">
                      <a:solidFill>
                        <a:srgbClr val="FFFFFF"/>
                      </a:solidFill>
                      <a:prstDash val="solid"/>
                      <a:round/>
                      <a:headEnd len="sm" w="sm" type="none"/>
                      <a:tailEnd len="sm" w="sm" type="none"/>
                    </a:lnR>
                    <a:lnT cap="flat" cmpd="sng" w="9375">
                      <a:solidFill>
                        <a:srgbClr val="FFFFFF"/>
                      </a:solidFill>
                      <a:prstDash val="solid"/>
                      <a:round/>
                      <a:headEnd len="sm" w="sm" type="none"/>
                      <a:tailEnd len="sm" w="sm" type="none"/>
                    </a:lnT>
                    <a:lnB cap="flat" cmpd="sng" w="9375">
                      <a:solidFill>
                        <a:srgbClr val="FFFFFF"/>
                      </a:solidFill>
                      <a:prstDash val="solid"/>
                      <a:round/>
                      <a:headEnd len="sm" w="sm" type="none"/>
                      <a:tailEnd len="sm" w="sm" type="none"/>
                    </a:lnB>
                    <a:solidFill>
                      <a:srgbClr val="F0F9E8"/>
                    </a:solidFill>
                  </a:tcPr>
                </a:tc>
              </a:tr>
              <a:tr h="631100">
                <a:tc>
                  <a:txBody>
                    <a:bodyPr/>
                    <a:lstStyle/>
                    <a:p>
                      <a:pPr indent="0" lvl="0" marL="0" rtl="0" algn="r">
                        <a:lnSpc>
                          <a:spcPct val="115000"/>
                        </a:lnSpc>
                        <a:spcBef>
                          <a:spcPts val="0"/>
                        </a:spcBef>
                        <a:spcAft>
                          <a:spcPts val="0"/>
                        </a:spcAft>
                        <a:buNone/>
                      </a:pPr>
                      <a:r>
                        <a:rPr lang="en-US" sz="2400">
                          <a:latin typeface="Calibri"/>
                          <a:ea typeface="Calibri"/>
                          <a:cs typeface="Calibri"/>
                          <a:sym typeface="Calibri"/>
                        </a:rPr>
                        <a:t>N° de docentes</a:t>
                      </a:r>
                      <a:endParaRPr sz="2400">
                        <a:latin typeface="Calibri"/>
                        <a:ea typeface="Calibri"/>
                        <a:cs typeface="Calibri"/>
                        <a:sym typeface="Calibri"/>
                      </a:endParaRPr>
                    </a:p>
                  </a:txBody>
                  <a:tcPr marT="91425" marB="91425" marR="28575" marL="28575" anchor="b">
                    <a:lnL cap="flat" cmpd="sng" w="9375">
                      <a:solidFill>
                        <a:srgbClr val="FFFFFF"/>
                      </a:solidFill>
                      <a:prstDash val="solid"/>
                      <a:round/>
                      <a:headEnd len="sm" w="sm" type="none"/>
                      <a:tailEnd len="sm" w="sm" type="none"/>
                    </a:lnL>
                    <a:lnR cap="flat" cmpd="sng" w="9375">
                      <a:solidFill>
                        <a:srgbClr val="FFFFFF"/>
                      </a:solidFill>
                      <a:prstDash val="solid"/>
                      <a:round/>
                      <a:headEnd len="sm" w="sm" type="none"/>
                      <a:tailEnd len="sm" w="sm" type="none"/>
                    </a:lnR>
                    <a:lnT cap="flat" cmpd="sng" w="9375">
                      <a:solidFill>
                        <a:srgbClr val="FFFFFF"/>
                      </a:solidFill>
                      <a:prstDash val="solid"/>
                      <a:round/>
                      <a:headEnd len="sm" w="sm" type="none"/>
                      <a:tailEnd len="sm" w="sm" type="none"/>
                    </a:lnT>
                    <a:lnB cap="flat" cmpd="sng" w="9375">
                      <a:solidFill>
                        <a:srgbClr val="FFFFFF"/>
                      </a:solidFill>
                      <a:prstDash val="solid"/>
                      <a:round/>
                      <a:headEnd len="sm" w="sm" type="none"/>
                      <a:tailEnd len="sm" w="sm" type="none"/>
                    </a:lnB>
                    <a:solidFill>
                      <a:srgbClr val="F0F9E8"/>
                    </a:solidFill>
                  </a:tcPr>
                </a:tc>
                <a:tc>
                  <a:txBody>
                    <a:bodyPr/>
                    <a:lstStyle/>
                    <a:p>
                      <a:pPr indent="0" lvl="0" marL="0" rtl="0" algn="ctr">
                        <a:lnSpc>
                          <a:spcPct val="115000"/>
                        </a:lnSpc>
                        <a:spcBef>
                          <a:spcPts val="0"/>
                        </a:spcBef>
                        <a:spcAft>
                          <a:spcPts val="0"/>
                        </a:spcAft>
                        <a:buNone/>
                      </a:pPr>
                      <a:r>
                        <a:rPr b="1" lang="en-US" sz="2400">
                          <a:latin typeface="Calibri"/>
                          <a:ea typeface="Calibri"/>
                          <a:cs typeface="Calibri"/>
                          <a:sym typeface="Calibri"/>
                        </a:rPr>
                        <a:t>68*</a:t>
                      </a:r>
                      <a:endParaRPr b="1" sz="2400">
                        <a:latin typeface="Calibri"/>
                        <a:ea typeface="Calibri"/>
                        <a:cs typeface="Calibri"/>
                        <a:sym typeface="Calibri"/>
                      </a:endParaRPr>
                    </a:p>
                  </a:txBody>
                  <a:tcPr marT="91425" marB="91425" marR="28575" marL="28575" anchor="b">
                    <a:lnL cap="flat" cmpd="sng" w="9375">
                      <a:solidFill>
                        <a:srgbClr val="FFFFFF"/>
                      </a:solidFill>
                      <a:prstDash val="solid"/>
                      <a:round/>
                      <a:headEnd len="sm" w="sm" type="none"/>
                      <a:tailEnd len="sm" w="sm" type="none"/>
                    </a:lnL>
                    <a:lnR cap="flat" cmpd="sng" w="9375">
                      <a:solidFill>
                        <a:srgbClr val="FFFFFF"/>
                      </a:solidFill>
                      <a:prstDash val="solid"/>
                      <a:round/>
                      <a:headEnd len="sm" w="sm" type="none"/>
                      <a:tailEnd len="sm" w="sm" type="none"/>
                    </a:lnR>
                    <a:lnT cap="flat" cmpd="sng" w="9375">
                      <a:solidFill>
                        <a:srgbClr val="FFFFFF"/>
                      </a:solidFill>
                      <a:prstDash val="solid"/>
                      <a:round/>
                      <a:headEnd len="sm" w="sm" type="none"/>
                      <a:tailEnd len="sm" w="sm" type="none"/>
                    </a:lnT>
                    <a:lnB cap="flat" cmpd="sng" w="9375">
                      <a:solidFill>
                        <a:srgbClr val="FFFFFF"/>
                      </a:solidFill>
                      <a:prstDash val="solid"/>
                      <a:round/>
                      <a:headEnd len="sm" w="sm" type="none"/>
                      <a:tailEnd len="sm" w="sm" type="none"/>
                    </a:lnB>
                    <a:solidFill>
                      <a:srgbClr val="F0F9E8"/>
                    </a:solidFill>
                  </a:tcPr>
                </a:tc>
              </a:tr>
              <a:tr h="631100">
                <a:tc>
                  <a:txBody>
                    <a:bodyPr/>
                    <a:lstStyle/>
                    <a:p>
                      <a:pPr indent="0" lvl="0" marL="0" rtl="0" algn="r">
                        <a:lnSpc>
                          <a:spcPct val="115000"/>
                        </a:lnSpc>
                        <a:spcBef>
                          <a:spcPts val="0"/>
                        </a:spcBef>
                        <a:spcAft>
                          <a:spcPts val="0"/>
                        </a:spcAft>
                        <a:buNone/>
                      </a:pPr>
                      <a:r>
                        <a:rPr lang="en-US" sz="2400">
                          <a:latin typeface="Calibri"/>
                          <a:ea typeface="Calibri"/>
                          <a:cs typeface="Calibri"/>
                          <a:sym typeface="Calibri"/>
                        </a:rPr>
                        <a:t>N° de estudiantes</a:t>
                      </a:r>
                      <a:endParaRPr sz="2400">
                        <a:latin typeface="Calibri"/>
                        <a:ea typeface="Calibri"/>
                        <a:cs typeface="Calibri"/>
                        <a:sym typeface="Calibri"/>
                      </a:endParaRPr>
                    </a:p>
                  </a:txBody>
                  <a:tcPr marT="91425" marB="91425" marR="28575" marL="28575" anchor="b">
                    <a:lnL cap="flat" cmpd="sng" w="9375">
                      <a:solidFill>
                        <a:srgbClr val="FFFFFF"/>
                      </a:solidFill>
                      <a:prstDash val="solid"/>
                      <a:round/>
                      <a:headEnd len="sm" w="sm" type="none"/>
                      <a:tailEnd len="sm" w="sm" type="none"/>
                    </a:lnL>
                    <a:lnR cap="flat" cmpd="sng" w="9375">
                      <a:solidFill>
                        <a:srgbClr val="FFFFFF"/>
                      </a:solidFill>
                      <a:prstDash val="solid"/>
                      <a:round/>
                      <a:headEnd len="sm" w="sm" type="none"/>
                      <a:tailEnd len="sm" w="sm" type="none"/>
                    </a:lnR>
                    <a:lnT cap="flat" cmpd="sng" w="9375">
                      <a:solidFill>
                        <a:srgbClr val="FFFFFF"/>
                      </a:solidFill>
                      <a:prstDash val="solid"/>
                      <a:round/>
                      <a:headEnd len="sm" w="sm" type="none"/>
                      <a:tailEnd len="sm" w="sm" type="none"/>
                    </a:lnT>
                    <a:lnB cap="flat" cmpd="sng" w="9375">
                      <a:solidFill>
                        <a:srgbClr val="FFFFFF"/>
                      </a:solidFill>
                      <a:prstDash val="solid"/>
                      <a:round/>
                      <a:headEnd len="sm" w="sm" type="none"/>
                      <a:tailEnd len="sm" w="sm" type="none"/>
                    </a:lnB>
                    <a:solidFill>
                      <a:srgbClr val="F0F9E8"/>
                    </a:solidFill>
                  </a:tcPr>
                </a:tc>
                <a:tc>
                  <a:txBody>
                    <a:bodyPr/>
                    <a:lstStyle/>
                    <a:p>
                      <a:pPr indent="0" lvl="0" marL="0" rtl="0" algn="ctr">
                        <a:lnSpc>
                          <a:spcPct val="115000"/>
                        </a:lnSpc>
                        <a:spcBef>
                          <a:spcPts val="0"/>
                        </a:spcBef>
                        <a:spcAft>
                          <a:spcPts val="0"/>
                        </a:spcAft>
                        <a:buNone/>
                      </a:pPr>
                      <a:r>
                        <a:rPr b="1" lang="en-US" sz="2400">
                          <a:latin typeface="Calibri"/>
                          <a:ea typeface="Calibri"/>
                          <a:cs typeface="Calibri"/>
                          <a:sym typeface="Calibri"/>
                        </a:rPr>
                        <a:t>410</a:t>
                      </a:r>
                      <a:endParaRPr b="1" sz="2400">
                        <a:latin typeface="Calibri"/>
                        <a:ea typeface="Calibri"/>
                        <a:cs typeface="Calibri"/>
                        <a:sym typeface="Calibri"/>
                      </a:endParaRPr>
                    </a:p>
                  </a:txBody>
                  <a:tcPr marT="91425" marB="91425" marR="28575" marL="28575" anchor="b">
                    <a:lnL cap="flat" cmpd="sng" w="9375">
                      <a:solidFill>
                        <a:srgbClr val="FFFFFF"/>
                      </a:solidFill>
                      <a:prstDash val="solid"/>
                      <a:round/>
                      <a:headEnd len="sm" w="sm" type="none"/>
                      <a:tailEnd len="sm" w="sm" type="none"/>
                    </a:lnL>
                    <a:lnR cap="flat" cmpd="sng" w="9375">
                      <a:solidFill>
                        <a:srgbClr val="FFFFFF"/>
                      </a:solidFill>
                      <a:prstDash val="solid"/>
                      <a:round/>
                      <a:headEnd len="sm" w="sm" type="none"/>
                      <a:tailEnd len="sm" w="sm" type="none"/>
                    </a:lnR>
                    <a:lnT cap="flat" cmpd="sng" w="9375">
                      <a:solidFill>
                        <a:srgbClr val="FFFFFF"/>
                      </a:solidFill>
                      <a:prstDash val="solid"/>
                      <a:round/>
                      <a:headEnd len="sm" w="sm" type="none"/>
                      <a:tailEnd len="sm" w="sm" type="none"/>
                    </a:lnT>
                    <a:lnB cap="flat" cmpd="sng" w="9375">
                      <a:solidFill>
                        <a:srgbClr val="FFFFFF"/>
                      </a:solidFill>
                      <a:prstDash val="solid"/>
                      <a:round/>
                      <a:headEnd len="sm" w="sm" type="none"/>
                      <a:tailEnd len="sm" w="sm" type="none"/>
                    </a:lnB>
                    <a:solidFill>
                      <a:srgbClr val="F0F9E8"/>
                    </a:solidFill>
                  </a:tcPr>
                </a:tc>
              </a:tr>
              <a:tr h="631100">
                <a:tc>
                  <a:txBody>
                    <a:bodyPr/>
                    <a:lstStyle/>
                    <a:p>
                      <a:pPr indent="0" lvl="0" marL="0" rtl="0" algn="r">
                        <a:lnSpc>
                          <a:spcPct val="115000"/>
                        </a:lnSpc>
                        <a:spcBef>
                          <a:spcPts val="0"/>
                        </a:spcBef>
                        <a:spcAft>
                          <a:spcPts val="0"/>
                        </a:spcAft>
                        <a:buNone/>
                      </a:pPr>
                      <a:r>
                        <a:rPr lang="en-US" sz="2400">
                          <a:latin typeface="Calibri"/>
                          <a:ea typeface="Calibri"/>
                          <a:cs typeface="Calibri"/>
                          <a:sym typeface="Calibri"/>
                        </a:rPr>
                        <a:t>N° de mentores/científicos</a:t>
                      </a:r>
                      <a:endParaRPr sz="2400">
                        <a:latin typeface="Calibri"/>
                        <a:ea typeface="Calibri"/>
                        <a:cs typeface="Calibri"/>
                        <a:sym typeface="Calibri"/>
                      </a:endParaRPr>
                    </a:p>
                  </a:txBody>
                  <a:tcPr marT="91425" marB="91425" marR="28575" marL="28575" anchor="b">
                    <a:lnL cap="flat" cmpd="sng" w="9375">
                      <a:solidFill>
                        <a:srgbClr val="FFFFFF"/>
                      </a:solidFill>
                      <a:prstDash val="solid"/>
                      <a:round/>
                      <a:headEnd len="sm" w="sm" type="none"/>
                      <a:tailEnd len="sm" w="sm" type="none"/>
                    </a:lnL>
                    <a:lnR cap="flat" cmpd="sng" w="9375">
                      <a:solidFill>
                        <a:srgbClr val="FFFFFF"/>
                      </a:solidFill>
                      <a:prstDash val="solid"/>
                      <a:round/>
                      <a:headEnd len="sm" w="sm" type="none"/>
                      <a:tailEnd len="sm" w="sm" type="none"/>
                    </a:lnR>
                    <a:lnT cap="flat" cmpd="sng" w="9375">
                      <a:solidFill>
                        <a:srgbClr val="FFFFFF"/>
                      </a:solidFill>
                      <a:prstDash val="solid"/>
                      <a:round/>
                      <a:headEnd len="sm" w="sm" type="none"/>
                      <a:tailEnd len="sm" w="sm" type="none"/>
                    </a:lnT>
                    <a:lnB cap="flat" cmpd="sng" w="9375">
                      <a:solidFill>
                        <a:srgbClr val="FFFFFF"/>
                      </a:solidFill>
                      <a:prstDash val="solid"/>
                      <a:round/>
                      <a:headEnd len="sm" w="sm" type="none"/>
                      <a:tailEnd len="sm" w="sm" type="none"/>
                    </a:lnB>
                    <a:solidFill>
                      <a:srgbClr val="F0F9E8"/>
                    </a:solidFill>
                  </a:tcPr>
                </a:tc>
                <a:tc>
                  <a:txBody>
                    <a:bodyPr/>
                    <a:lstStyle/>
                    <a:p>
                      <a:pPr indent="0" lvl="0" marL="0" rtl="0" algn="ctr">
                        <a:lnSpc>
                          <a:spcPct val="115000"/>
                        </a:lnSpc>
                        <a:spcBef>
                          <a:spcPts val="0"/>
                        </a:spcBef>
                        <a:spcAft>
                          <a:spcPts val="0"/>
                        </a:spcAft>
                        <a:buNone/>
                      </a:pPr>
                      <a:r>
                        <a:rPr b="1" lang="en-US" sz="2400">
                          <a:latin typeface="Calibri"/>
                          <a:ea typeface="Calibri"/>
                          <a:cs typeface="Calibri"/>
                          <a:sym typeface="Calibri"/>
                        </a:rPr>
                        <a:t>144**</a:t>
                      </a:r>
                      <a:endParaRPr b="1" sz="2400">
                        <a:latin typeface="Calibri"/>
                        <a:ea typeface="Calibri"/>
                        <a:cs typeface="Calibri"/>
                        <a:sym typeface="Calibri"/>
                      </a:endParaRPr>
                    </a:p>
                  </a:txBody>
                  <a:tcPr marT="91425" marB="91425" marR="28575" marL="28575" anchor="b">
                    <a:lnL cap="flat" cmpd="sng" w="9375">
                      <a:solidFill>
                        <a:srgbClr val="FFFFFF"/>
                      </a:solidFill>
                      <a:prstDash val="solid"/>
                      <a:round/>
                      <a:headEnd len="sm" w="sm" type="none"/>
                      <a:tailEnd len="sm" w="sm" type="none"/>
                    </a:lnL>
                    <a:lnR cap="flat" cmpd="sng" w="9375">
                      <a:solidFill>
                        <a:srgbClr val="FFFFFF"/>
                      </a:solidFill>
                      <a:prstDash val="solid"/>
                      <a:round/>
                      <a:headEnd len="sm" w="sm" type="none"/>
                      <a:tailEnd len="sm" w="sm" type="none"/>
                    </a:lnR>
                    <a:lnT cap="flat" cmpd="sng" w="9375">
                      <a:solidFill>
                        <a:srgbClr val="FFFFFF"/>
                      </a:solidFill>
                      <a:prstDash val="solid"/>
                      <a:round/>
                      <a:headEnd len="sm" w="sm" type="none"/>
                      <a:tailEnd len="sm" w="sm" type="none"/>
                    </a:lnT>
                    <a:lnB cap="flat" cmpd="sng" w="9375">
                      <a:solidFill>
                        <a:srgbClr val="FFFFFF"/>
                      </a:solidFill>
                      <a:prstDash val="solid"/>
                      <a:round/>
                      <a:headEnd len="sm" w="sm" type="none"/>
                      <a:tailEnd len="sm" w="sm" type="none"/>
                    </a:lnB>
                    <a:solidFill>
                      <a:srgbClr val="F0F9E8"/>
                    </a:solidFill>
                  </a:tcPr>
                </a:tc>
              </a:tr>
              <a:tr h="631100">
                <a:tc>
                  <a:txBody>
                    <a:bodyPr/>
                    <a:lstStyle/>
                    <a:p>
                      <a:pPr indent="0" lvl="0" marL="0" rtl="0" algn="r">
                        <a:lnSpc>
                          <a:spcPct val="115000"/>
                        </a:lnSpc>
                        <a:spcBef>
                          <a:spcPts val="0"/>
                        </a:spcBef>
                        <a:spcAft>
                          <a:spcPts val="0"/>
                        </a:spcAft>
                        <a:buNone/>
                      </a:pPr>
                      <a:r>
                        <a:rPr lang="en-US" sz="2400">
                          <a:latin typeface="Calibri"/>
                          <a:ea typeface="Calibri"/>
                          <a:cs typeface="Calibri"/>
                          <a:sym typeface="Calibri"/>
                        </a:rPr>
                        <a:t>N° de instituciones</a:t>
                      </a:r>
                      <a:endParaRPr sz="2400">
                        <a:latin typeface="Calibri"/>
                        <a:ea typeface="Calibri"/>
                        <a:cs typeface="Calibri"/>
                        <a:sym typeface="Calibri"/>
                      </a:endParaRPr>
                    </a:p>
                  </a:txBody>
                  <a:tcPr marT="91425" marB="91425" marR="28575" marL="28575" anchor="b">
                    <a:lnL cap="flat" cmpd="sng" w="9375">
                      <a:solidFill>
                        <a:srgbClr val="FFFFFF"/>
                      </a:solidFill>
                      <a:prstDash val="solid"/>
                      <a:round/>
                      <a:headEnd len="sm" w="sm" type="none"/>
                      <a:tailEnd len="sm" w="sm" type="none"/>
                    </a:lnL>
                    <a:lnR cap="flat" cmpd="sng" w="9375">
                      <a:solidFill>
                        <a:srgbClr val="FFFFFF"/>
                      </a:solidFill>
                      <a:prstDash val="solid"/>
                      <a:round/>
                      <a:headEnd len="sm" w="sm" type="none"/>
                      <a:tailEnd len="sm" w="sm" type="none"/>
                    </a:lnR>
                    <a:lnT cap="flat" cmpd="sng" w="9375">
                      <a:solidFill>
                        <a:srgbClr val="FFFFFF"/>
                      </a:solidFill>
                      <a:prstDash val="solid"/>
                      <a:round/>
                      <a:headEnd len="sm" w="sm" type="none"/>
                      <a:tailEnd len="sm" w="sm" type="none"/>
                    </a:lnT>
                    <a:lnB cap="flat" cmpd="sng" w="9375">
                      <a:solidFill>
                        <a:srgbClr val="FFFFFF"/>
                      </a:solidFill>
                      <a:prstDash val="solid"/>
                      <a:round/>
                      <a:headEnd len="sm" w="sm" type="none"/>
                      <a:tailEnd len="sm" w="sm" type="none"/>
                    </a:lnB>
                    <a:solidFill>
                      <a:srgbClr val="F0F9E8"/>
                    </a:solidFill>
                  </a:tcPr>
                </a:tc>
                <a:tc>
                  <a:txBody>
                    <a:bodyPr/>
                    <a:lstStyle/>
                    <a:p>
                      <a:pPr indent="0" lvl="0" marL="0" rtl="0" algn="ctr">
                        <a:lnSpc>
                          <a:spcPct val="115000"/>
                        </a:lnSpc>
                        <a:spcBef>
                          <a:spcPts val="0"/>
                        </a:spcBef>
                        <a:spcAft>
                          <a:spcPts val="0"/>
                        </a:spcAft>
                        <a:buNone/>
                      </a:pPr>
                      <a:r>
                        <a:rPr b="1" lang="en-US" sz="2400">
                          <a:latin typeface="Calibri"/>
                          <a:ea typeface="Calibri"/>
                          <a:cs typeface="Calibri"/>
                          <a:sym typeface="Calibri"/>
                        </a:rPr>
                        <a:t>35</a:t>
                      </a:r>
                      <a:endParaRPr b="1" sz="2400">
                        <a:latin typeface="Calibri"/>
                        <a:ea typeface="Calibri"/>
                        <a:cs typeface="Calibri"/>
                        <a:sym typeface="Calibri"/>
                      </a:endParaRPr>
                    </a:p>
                  </a:txBody>
                  <a:tcPr marT="91425" marB="91425" marR="28575" marL="28575" anchor="b">
                    <a:lnL cap="flat" cmpd="sng" w="9375">
                      <a:solidFill>
                        <a:srgbClr val="FFFFFF"/>
                      </a:solidFill>
                      <a:prstDash val="solid"/>
                      <a:round/>
                      <a:headEnd len="sm" w="sm" type="none"/>
                      <a:tailEnd len="sm" w="sm" type="none"/>
                    </a:lnL>
                    <a:lnR cap="flat" cmpd="sng" w="9375">
                      <a:solidFill>
                        <a:srgbClr val="FFFFFF"/>
                      </a:solidFill>
                      <a:prstDash val="solid"/>
                      <a:round/>
                      <a:headEnd len="sm" w="sm" type="none"/>
                      <a:tailEnd len="sm" w="sm" type="none"/>
                    </a:lnR>
                    <a:lnT cap="flat" cmpd="sng" w="9375">
                      <a:solidFill>
                        <a:srgbClr val="FFFFFF"/>
                      </a:solidFill>
                      <a:prstDash val="solid"/>
                      <a:round/>
                      <a:headEnd len="sm" w="sm" type="none"/>
                      <a:tailEnd len="sm" w="sm" type="none"/>
                    </a:lnT>
                    <a:lnB cap="flat" cmpd="sng" w="9375">
                      <a:solidFill>
                        <a:srgbClr val="FFFFFF"/>
                      </a:solidFill>
                      <a:prstDash val="solid"/>
                      <a:round/>
                      <a:headEnd len="sm" w="sm" type="none"/>
                      <a:tailEnd len="sm" w="sm" type="none"/>
                    </a:lnB>
                    <a:solidFill>
                      <a:srgbClr val="F0F9E8"/>
                    </a:solidFill>
                  </a:tcPr>
                </a:tc>
              </a:tr>
              <a:tr h="631100">
                <a:tc>
                  <a:txBody>
                    <a:bodyPr/>
                    <a:lstStyle/>
                    <a:p>
                      <a:pPr indent="0" lvl="0" marL="0" rtl="0" algn="r">
                        <a:lnSpc>
                          <a:spcPct val="115000"/>
                        </a:lnSpc>
                        <a:spcBef>
                          <a:spcPts val="0"/>
                        </a:spcBef>
                        <a:spcAft>
                          <a:spcPts val="0"/>
                        </a:spcAft>
                        <a:buNone/>
                      </a:pPr>
                      <a:r>
                        <a:rPr lang="en-US" sz="2400">
                          <a:latin typeface="Calibri"/>
                          <a:ea typeface="Calibri"/>
                          <a:cs typeface="Calibri"/>
                          <a:sym typeface="Calibri"/>
                        </a:rPr>
                        <a:t>Investigaciones con 4 estrellas</a:t>
                      </a:r>
                      <a:endParaRPr sz="2400">
                        <a:latin typeface="Calibri"/>
                        <a:ea typeface="Calibri"/>
                        <a:cs typeface="Calibri"/>
                        <a:sym typeface="Calibri"/>
                      </a:endParaRPr>
                    </a:p>
                  </a:txBody>
                  <a:tcPr marT="91425" marB="91425" marR="28575" marL="28575" anchor="b">
                    <a:lnL cap="flat" cmpd="sng" w="9375">
                      <a:solidFill>
                        <a:srgbClr val="FFFFFF"/>
                      </a:solidFill>
                      <a:prstDash val="solid"/>
                      <a:round/>
                      <a:headEnd len="sm" w="sm" type="none"/>
                      <a:tailEnd len="sm" w="sm" type="none"/>
                    </a:lnL>
                    <a:lnR cap="flat" cmpd="sng" w="9375">
                      <a:solidFill>
                        <a:srgbClr val="FFFFFF"/>
                      </a:solidFill>
                      <a:prstDash val="solid"/>
                      <a:round/>
                      <a:headEnd len="sm" w="sm" type="none"/>
                      <a:tailEnd len="sm" w="sm" type="none"/>
                    </a:lnR>
                    <a:lnT cap="flat" cmpd="sng" w="9375">
                      <a:solidFill>
                        <a:srgbClr val="FFFFFF"/>
                      </a:solidFill>
                      <a:prstDash val="solid"/>
                      <a:round/>
                      <a:headEnd len="sm" w="sm" type="none"/>
                      <a:tailEnd len="sm" w="sm" type="none"/>
                    </a:lnT>
                    <a:lnB cap="flat" cmpd="sng" w="9375">
                      <a:solidFill>
                        <a:srgbClr val="FFFFFF"/>
                      </a:solidFill>
                      <a:prstDash val="solid"/>
                      <a:round/>
                      <a:headEnd len="sm" w="sm" type="none"/>
                      <a:tailEnd len="sm" w="sm" type="none"/>
                    </a:lnB>
                    <a:solidFill>
                      <a:srgbClr val="F0F9E8"/>
                    </a:solidFill>
                  </a:tcPr>
                </a:tc>
                <a:tc>
                  <a:txBody>
                    <a:bodyPr/>
                    <a:lstStyle/>
                    <a:p>
                      <a:pPr indent="0" lvl="0" marL="0" rtl="0" algn="ctr">
                        <a:lnSpc>
                          <a:spcPct val="115000"/>
                        </a:lnSpc>
                        <a:spcBef>
                          <a:spcPts val="0"/>
                        </a:spcBef>
                        <a:spcAft>
                          <a:spcPts val="0"/>
                        </a:spcAft>
                        <a:buNone/>
                      </a:pPr>
                      <a:r>
                        <a:rPr b="1" lang="en-US" sz="2400">
                          <a:latin typeface="Calibri"/>
                          <a:ea typeface="Calibri"/>
                          <a:cs typeface="Calibri"/>
                          <a:sym typeface="Calibri"/>
                        </a:rPr>
                        <a:t>30</a:t>
                      </a:r>
                      <a:endParaRPr b="1" sz="2400">
                        <a:latin typeface="Calibri"/>
                        <a:ea typeface="Calibri"/>
                        <a:cs typeface="Calibri"/>
                        <a:sym typeface="Calibri"/>
                      </a:endParaRPr>
                    </a:p>
                  </a:txBody>
                  <a:tcPr marT="91425" marB="91425" marR="28575" marL="28575" anchor="b">
                    <a:lnL cap="flat" cmpd="sng" w="9375">
                      <a:solidFill>
                        <a:srgbClr val="FFFFFF"/>
                      </a:solidFill>
                      <a:prstDash val="solid"/>
                      <a:round/>
                      <a:headEnd len="sm" w="sm" type="none"/>
                      <a:tailEnd len="sm" w="sm" type="none"/>
                    </a:lnL>
                    <a:lnR cap="flat" cmpd="sng" w="9375">
                      <a:solidFill>
                        <a:srgbClr val="FFFFFF"/>
                      </a:solidFill>
                      <a:prstDash val="solid"/>
                      <a:round/>
                      <a:headEnd len="sm" w="sm" type="none"/>
                      <a:tailEnd len="sm" w="sm" type="none"/>
                    </a:lnR>
                    <a:lnT cap="flat" cmpd="sng" w="9375">
                      <a:solidFill>
                        <a:srgbClr val="FFFFFF"/>
                      </a:solidFill>
                      <a:prstDash val="solid"/>
                      <a:round/>
                      <a:headEnd len="sm" w="sm" type="none"/>
                      <a:tailEnd len="sm" w="sm" type="none"/>
                    </a:lnT>
                    <a:lnB cap="flat" cmpd="sng" w="9375">
                      <a:solidFill>
                        <a:srgbClr val="FFFFFF"/>
                      </a:solidFill>
                      <a:prstDash val="solid"/>
                      <a:round/>
                      <a:headEnd len="sm" w="sm" type="none"/>
                      <a:tailEnd len="sm" w="sm" type="none"/>
                    </a:lnB>
                    <a:solidFill>
                      <a:srgbClr val="F0F9E8"/>
                    </a:solidFill>
                  </a:tcPr>
                </a:tc>
              </a:tr>
              <a:tr h="631100">
                <a:tc>
                  <a:txBody>
                    <a:bodyPr/>
                    <a:lstStyle/>
                    <a:p>
                      <a:pPr indent="0" lvl="0" marL="0" rtl="0" algn="r">
                        <a:lnSpc>
                          <a:spcPct val="115000"/>
                        </a:lnSpc>
                        <a:spcBef>
                          <a:spcPts val="0"/>
                        </a:spcBef>
                        <a:spcAft>
                          <a:spcPts val="0"/>
                        </a:spcAft>
                        <a:buNone/>
                      </a:pPr>
                      <a:r>
                        <a:rPr lang="en-US" sz="2400">
                          <a:latin typeface="Calibri"/>
                          <a:ea typeface="Calibri"/>
                          <a:cs typeface="Calibri"/>
                          <a:sym typeface="Calibri"/>
                        </a:rPr>
                        <a:t>Investigaciones con 3 estrellas</a:t>
                      </a:r>
                      <a:endParaRPr sz="2400">
                        <a:latin typeface="Calibri"/>
                        <a:ea typeface="Calibri"/>
                        <a:cs typeface="Calibri"/>
                        <a:sym typeface="Calibri"/>
                      </a:endParaRPr>
                    </a:p>
                  </a:txBody>
                  <a:tcPr marT="91425" marB="91425" marR="28575" marL="28575" anchor="b">
                    <a:lnL cap="flat" cmpd="sng" w="9375">
                      <a:solidFill>
                        <a:srgbClr val="FFFFFF"/>
                      </a:solidFill>
                      <a:prstDash val="solid"/>
                      <a:round/>
                      <a:headEnd len="sm" w="sm" type="none"/>
                      <a:tailEnd len="sm" w="sm" type="none"/>
                    </a:lnL>
                    <a:lnR cap="flat" cmpd="sng" w="9375">
                      <a:solidFill>
                        <a:srgbClr val="FFFFFF"/>
                      </a:solidFill>
                      <a:prstDash val="solid"/>
                      <a:round/>
                      <a:headEnd len="sm" w="sm" type="none"/>
                      <a:tailEnd len="sm" w="sm" type="none"/>
                    </a:lnR>
                    <a:lnT cap="flat" cmpd="sng" w="9375">
                      <a:solidFill>
                        <a:srgbClr val="FFFFFF"/>
                      </a:solidFill>
                      <a:prstDash val="solid"/>
                      <a:round/>
                      <a:headEnd len="sm" w="sm" type="none"/>
                      <a:tailEnd len="sm" w="sm" type="none"/>
                    </a:lnT>
                    <a:lnB cap="flat" cmpd="sng" w="9375">
                      <a:solidFill>
                        <a:srgbClr val="FFFFFF"/>
                      </a:solidFill>
                      <a:prstDash val="solid"/>
                      <a:round/>
                      <a:headEnd len="sm" w="sm" type="none"/>
                      <a:tailEnd len="sm" w="sm" type="none"/>
                    </a:lnB>
                    <a:solidFill>
                      <a:srgbClr val="F0F9E8"/>
                    </a:solidFill>
                  </a:tcPr>
                </a:tc>
                <a:tc>
                  <a:txBody>
                    <a:bodyPr/>
                    <a:lstStyle/>
                    <a:p>
                      <a:pPr indent="0" lvl="0" marL="0" rtl="0" algn="ctr">
                        <a:lnSpc>
                          <a:spcPct val="115000"/>
                        </a:lnSpc>
                        <a:spcBef>
                          <a:spcPts val="0"/>
                        </a:spcBef>
                        <a:spcAft>
                          <a:spcPts val="0"/>
                        </a:spcAft>
                        <a:buNone/>
                      </a:pPr>
                      <a:r>
                        <a:rPr b="1" lang="en-US" sz="2400">
                          <a:latin typeface="Calibri"/>
                          <a:ea typeface="Calibri"/>
                          <a:cs typeface="Calibri"/>
                          <a:sym typeface="Calibri"/>
                        </a:rPr>
                        <a:t>19</a:t>
                      </a:r>
                      <a:endParaRPr b="1" sz="2400">
                        <a:latin typeface="Calibri"/>
                        <a:ea typeface="Calibri"/>
                        <a:cs typeface="Calibri"/>
                        <a:sym typeface="Calibri"/>
                      </a:endParaRPr>
                    </a:p>
                  </a:txBody>
                  <a:tcPr marT="91425" marB="91425" marR="28575" marL="28575" anchor="b">
                    <a:lnL cap="flat" cmpd="sng" w="9375">
                      <a:solidFill>
                        <a:srgbClr val="FFFFFF"/>
                      </a:solidFill>
                      <a:prstDash val="solid"/>
                      <a:round/>
                      <a:headEnd len="sm" w="sm" type="none"/>
                      <a:tailEnd len="sm" w="sm" type="none"/>
                    </a:lnL>
                    <a:lnR cap="flat" cmpd="sng" w="9375">
                      <a:solidFill>
                        <a:srgbClr val="FFFFFF"/>
                      </a:solidFill>
                      <a:prstDash val="solid"/>
                      <a:round/>
                      <a:headEnd len="sm" w="sm" type="none"/>
                      <a:tailEnd len="sm" w="sm" type="none"/>
                    </a:lnR>
                    <a:lnT cap="flat" cmpd="sng" w="9375">
                      <a:solidFill>
                        <a:srgbClr val="FFFFFF"/>
                      </a:solidFill>
                      <a:prstDash val="solid"/>
                      <a:round/>
                      <a:headEnd len="sm" w="sm" type="none"/>
                      <a:tailEnd len="sm" w="sm" type="none"/>
                    </a:lnT>
                    <a:lnB cap="flat" cmpd="sng" w="9375">
                      <a:solidFill>
                        <a:srgbClr val="FFFFFF"/>
                      </a:solidFill>
                      <a:prstDash val="solid"/>
                      <a:round/>
                      <a:headEnd len="sm" w="sm" type="none"/>
                      <a:tailEnd len="sm" w="sm" type="none"/>
                    </a:lnB>
                    <a:solidFill>
                      <a:srgbClr val="F0F9E8"/>
                    </a:solidFill>
                  </a:tcPr>
                </a:tc>
              </a:tr>
            </a:tbl>
          </a:graphicData>
        </a:graphic>
      </p:graphicFrame>
      <p:sp>
        <p:nvSpPr>
          <p:cNvPr id="544" name="Google Shape;544;g34fad2d58f3_0_5"/>
          <p:cNvSpPr txBox="1"/>
          <p:nvPr/>
        </p:nvSpPr>
        <p:spPr>
          <a:xfrm>
            <a:off x="9529125" y="8315300"/>
            <a:ext cx="5862300" cy="78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a:solidFill>
                  <a:schemeClr val="dk1"/>
                </a:solidFill>
                <a:latin typeface="Calibri"/>
                <a:ea typeface="Calibri"/>
                <a:cs typeface="Calibri"/>
                <a:sym typeface="Calibri"/>
              </a:rPr>
              <a:t>*Muchos Docentes presentaron más de una investigación</a:t>
            </a:r>
            <a:endParaRPr i="1">
              <a:solidFill>
                <a:schemeClr val="dk1"/>
              </a:solidFill>
              <a:latin typeface="Calibri"/>
              <a:ea typeface="Calibri"/>
              <a:cs typeface="Calibri"/>
              <a:sym typeface="Calibri"/>
            </a:endParaRPr>
          </a:p>
          <a:p>
            <a:pPr indent="0" lvl="0" marL="0" rtl="0" algn="l">
              <a:spcBef>
                <a:spcPts val="0"/>
              </a:spcBef>
              <a:spcAft>
                <a:spcPts val="0"/>
              </a:spcAft>
              <a:buNone/>
            </a:pPr>
            <a:r>
              <a:rPr i="1" lang="en-US">
                <a:solidFill>
                  <a:schemeClr val="dk1"/>
                </a:solidFill>
                <a:latin typeface="Calibri"/>
                <a:ea typeface="Calibri"/>
                <a:cs typeface="Calibri"/>
                <a:sym typeface="Calibri"/>
              </a:rPr>
              <a:t>**Muchos Mentores colaboraron con varias investigaciones</a:t>
            </a:r>
            <a:endParaRPr i="1">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g34f3ff3ea37_4_24"/>
          <p:cNvSpPr txBox="1"/>
          <p:nvPr>
            <p:ph type="title"/>
          </p:nvPr>
        </p:nvSpPr>
        <p:spPr>
          <a:xfrm>
            <a:off x="1386509" y="2131944"/>
            <a:ext cx="15644100" cy="404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6600"/>
              <a:buFont typeface="Calibri"/>
              <a:buNone/>
            </a:pPr>
            <a:r>
              <a:rPr lang="en-US"/>
              <a:t>Mangroves Committee</a:t>
            </a:r>
            <a:endParaRPr/>
          </a:p>
        </p:txBody>
      </p:sp>
      <p:sp>
        <p:nvSpPr>
          <p:cNvPr id="152" name="Google Shape;152;g34f3ff3ea37_4_24"/>
          <p:cNvSpPr txBox="1"/>
          <p:nvPr/>
        </p:nvSpPr>
        <p:spPr>
          <a:xfrm>
            <a:off x="7395950" y="6406950"/>
            <a:ext cx="4047000" cy="210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2500">
              <a:solidFill>
                <a:schemeClr val="dk1"/>
              </a:solidFill>
            </a:endParaRPr>
          </a:p>
          <a:p>
            <a:pPr indent="0" lvl="0" marL="0" rtl="0" algn="ctr">
              <a:spcBef>
                <a:spcPts val="0"/>
              </a:spcBef>
              <a:spcAft>
                <a:spcPts val="0"/>
              </a:spcAft>
              <a:buNone/>
            </a:pPr>
            <a:r>
              <a:rPr lang="en-US" sz="2500">
                <a:solidFill>
                  <a:schemeClr val="dk1"/>
                </a:solidFill>
              </a:rPr>
              <a:t>Cheyenne </a:t>
            </a:r>
            <a:endParaRPr sz="2500">
              <a:solidFill>
                <a:schemeClr val="dk1"/>
              </a:solidFill>
            </a:endParaRPr>
          </a:p>
          <a:p>
            <a:pPr indent="0" lvl="0" marL="0" rtl="0" algn="ctr">
              <a:spcBef>
                <a:spcPts val="0"/>
              </a:spcBef>
              <a:spcAft>
                <a:spcPts val="0"/>
              </a:spcAft>
              <a:buNone/>
            </a:pPr>
            <a:r>
              <a:rPr lang="en-US" sz="2500">
                <a:solidFill>
                  <a:schemeClr val="dk1"/>
                </a:solidFill>
              </a:rPr>
              <a:t>Samson</a:t>
            </a:r>
            <a:endParaRPr sz="2500">
              <a:solidFill>
                <a:schemeClr val="dk1"/>
              </a:solidFill>
            </a:endParaRPr>
          </a:p>
          <a:p>
            <a:pPr indent="0" lvl="0" marL="0" rtl="0" algn="ctr">
              <a:spcBef>
                <a:spcPts val="0"/>
              </a:spcBef>
              <a:spcAft>
                <a:spcPts val="0"/>
              </a:spcAft>
              <a:buNone/>
            </a:pPr>
            <a:r>
              <a:t/>
            </a:r>
            <a:endParaRPr sz="2500">
              <a:solidFill>
                <a:schemeClr val="dk1"/>
              </a:solidFill>
            </a:endParaRPr>
          </a:p>
          <a:p>
            <a:pPr indent="0" lvl="0" marL="0" rtl="0" algn="ctr">
              <a:spcBef>
                <a:spcPts val="0"/>
              </a:spcBef>
              <a:spcAft>
                <a:spcPts val="0"/>
              </a:spcAft>
              <a:buNone/>
            </a:pPr>
            <a:r>
              <a:rPr lang="en-US" sz="2500">
                <a:solidFill>
                  <a:schemeClr val="dk1"/>
                </a:solidFill>
              </a:rPr>
              <a:t>Surinam</a:t>
            </a:r>
            <a:endParaRPr sz="2500">
              <a:solidFill>
                <a:schemeClr val="dk1"/>
              </a:solidFill>
            </a:endParaRPr>
          </a:p>
        </p:txBody>
      </p:sp>
      <p:sp>
        <p:nvSpPr>
          <p:cNvPr id="153" name="Google Shape;153;g34f3ff3ea37_4_24"/>
          <p:cNvSpPr txBox="1"/>
          <p:nvPr/>
        </p:nvSpPr>
        <p:spPr>
          <a:xfrm>
            <a:off x="10259525" y="6491475"/>
            <a:ext cx="30834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2500">
              <a:solidFill>
                <a:schemeClr val="dk1"/>
              </a:solidFill>
            </a:endParaRPr>
          </a:p>
        </p:txBody>
      </p:sp>
      <p:sp>
        <p:nvSpPr>
          <p:cNvPr id="154" name="Google Shape;154;g34f3ff3ea37_4_24"/>
          <p:cNvSpPr txBox="1"/>
          <p:nvPr/>
        </p:nvSpPr>
        <p:spPr>
          <a:xfrm>
            <a:off x="14030700" y="6573125"/>
            <a:ext cx="30000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sz="2500">
              <a:solidFill>
                <a:schemeClr val="dk1"/>
              </a:solidFill>
            </a:endParaRPr>
          </a:p>
        </p:txBody>
      </p:sp>
      <p:sp>
        <p:nvSpPr>
          <p:cNvPr id="155" name="Google Shape;155;g34f3ff3ea37_4_24"/>
          <p:cNvSpPr txBox="1"/>
          <p:nvPr/>
        </p:nvSpPr>
        <p:spPr>
          <a:xfrm>
            <a:off x="2563825" y="6840050"/>
            <a:ext cx="3000000" cy="1723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lang="en-US" sz="1100">
                <a:solidFill>
                  <a:schemeClr val="dk1"/>
                </a:solidFill>
              </a:rPr>
              <a:t> </a:t>
            </a:r>
            <a:r>
              <a:rPr lang="en-US" sz="2500">
                <a:solidFill>
                  <a:schemeClr val="dk1"/>
                </a:solidFill>
              </a:rPr>
              <a:t>Ana Lorena </a:t>
            </a:r>
            <a:endParaRPr sz="2500">
              <a:solidFill>
                <a:schemeClr val="dk1"/>
              </a:solidFill>
            </a:endParaRPr>
          </a:p>
          <a:p>
            <a:pPr indent="0" lvl="0" marL="0" marR="0" rtl="0" algn="ctr">
              <a:lnSpc>
                <a:spcPct val="100000"/>
              </a:lnSpc>
              <a:spcBef>
                <a:spcPts val="0"/>
              </a:spcBef>
              <a:spcAft>
                <a:spcPts val="0"/>
              </a:spcAft>
              <a:buNone/>
            </a:pPr>
            <a:r>
              <a:rPr lang="en-US" sz="2500">
                <a:solidFill>
                  <a:schemeClr val="dk1"/>
                </a:solidFill>
              </a:rPr>
              <a:t>Orozco</a:t>
            </a:r>
            <a:endParaRPr sz="2500">
              <a:solidFill>
                <a:schemeClr val="dk1"/>
              </a:solidFill>
            </a:endParaRPr>
          </a:p>
          <a:p>
            <a:pPr indent="0" lvl="0" marL="0" marR="0" rtl="0" algn="ctr">
              <a:lnSpc>
                <a:spcPct val="100000"/>
              </a:lnSpc>
              <a:spcBef>
                <a:spcPts val="0"/>
              </a:spcBef>
              <a:spcAft>
                <a:spcPts val="0"/>
              </a:spcAft>
              <a:buNone/>
            </a:pPr>
            <a:r>
              <a:t/>
            </a:r>
            <a:endParaRPr sz="2500">
              <a:solidFill>
                <a:schemeClr val="dk1"/>
              </a:solidFill>
            </a:endParaRPr>
          </a:p>
          <a:p>
            <a:pPr indent="0" lvl="0" marL="0" marR="0" rtl="0" algn="ctr">
              <a:lnSpc>
                <a:spcPct val="100000"/>
              </a:lnSpc>
              <a:spcBef>
                <a:spcPts val="0"/>
              </a:spcBef>
              <a:spcAft>
                <a:spcPts val="0"/>
              </a:spcAft>
              <a:buNone/>
            </a:pPr>
            <a:r>
              <a:rPr lang="en-US" sz="2500">
                <a:solidFill>
                  <a:schemeClr val="dk1"/>
                </a:solidFill>
              </a:rPr>
              <a:t>Costa Rica</a:t>
            </a:r>
            <a:endParaRPr sz="2500">
              <a:solidFill>
                <a:schemeClr val="dk1"/>
              </a:solidFill>
            </a:endParaRPr>
          </a:p>
        </p:txBody>
      </p:sp>
      <p:pic>
        <p:nvPicPr>
          <p:cNvPr id="156" name="Google Shape;156;g34f3ff3ea37_4_24"/>
          <p:cNvPicPr preferRelativeResize="0"/>
          <p:nvPr/>
        </p:nvPicPr>
        <p:blipFill>
          <a:blip r:embed="rId3">
            <a:alphaModFix/>
          </a:blip>
          <a:stretch>
            <a:fillRect/>
          </a:stretch>
        </p:blipFill>
        <p:spPr>
          <a:xfrm>
            <a:off x="7889750" y="3069901"/>
            <a:ext cx="3466400" cy="3503225"/>
          </a:xfrm>
          <a:prstGeom prst="rect">
            <a:avLst/>
          </a:prstGeom>
          <a:noFill/>
          <a:ln>
            <a:noFill/>
          </a:ln>
        </p:spPr>
      </p:pic>
      <p:sp>
        <p:nvSpPr>
          <p:cNvPr id="157" name="Google Shape;157;g34f3ff3ea37_4_24"/>
          <p:cNvSpPr txBox="1"/>
          <p:nvPr/>
        </p:nvSpPr>
        <p:spPr>
          <a:xfrm>
            <a:off x="14204125" y="6647600"/>
            <a:ext cx="3083400" cy="1800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500">
                <a:solidFill>
                  <a:schemeClr val="dk1"/>
                </a:solidFill>
              </a:rPr>
              <a:t>Miguel Angel</a:t>
            </a:r>
            <a:endParaRPr sz="2500">
              <a:solidFill>
                <a:schemeClr val="dk1"/>
              </a:solidFill>
            </a:endParaRPr>
          </a:p>
          <a:p>
            <a:pPr indent="0" lvl="0" marL="0" rtl="0" algn="ctr">
              <a:spcBef>
                <a:spcPts val="0"/>
              </a:spcBef>
              <a:spcAft>
                <a:spcPts val="0"/>
              </a:spcAft>
              <a:buNone/>
            </a:pPr>
            <a:r>
              <a:rPr lang="en-US" sz="2500">
                <a:solidFill>
                  <a:schemeClr val="dk1"/>
                </a:solidFill>
              </a:rPr>
              <a:t>Guzman</a:t>
            </a:r>
            <a:endParaRPr sz="2500">
              <a:solidFill>
                <a:schemeClr val="dk1"/>
              </a:solidFill>
            </a:endParaRPr>
          </a:p>
          <a:p>
            <a:pPr indent="0" lvl="0" marL="0" rtl="0" algn="l">
              <a:spcBef>
                <a:spcPts val="0"/>
              </a:spcBef>
              <a:spcAft>
                <a:spcPts val="0"/>
              </a:spcAft>
              <a:buNone/>
            </a:pPr>
            <a:r>
              <a:t/>
            </a:r>
            <a:endParaRPr sz="3000">
              <a:solidFill>
                <a:schemeClr val="dk1"/>
              </a:solidFill>
            </a:endParaRPr>
          </a:p>
          <a:p>
            <a:pPr indent="0" lvl="0" marL="0" rtl="0" algn="ctr">
              <a:spcBef>
                <a:spcPts val="0"/>
              </a:spcBef>
              <a:spcAft>
                <a:spcPts val="0"/>
              </a:spcAft>
              <a:buNone/>
            </a:pPr>
            <a:r>
              <a:rPr lang="en-US" sz="2500">
                <a:solidFill>
                  <a:schemeClr val="dk1"/>
                </a:solidFill>
              </a:rPr>
              <a:t>Guatemala</a:t>
            </a:r>
            <a:endParaRPr sz="2500">
              <a:solidFill>
                <a:schemeClr val="dk1"/>
              </a:solidFill>
            </a:endParaRPr>
          </a:p>
        </p:txBody>
      </p:sp>
      <p:pic>
        <p:nvPicPr>
          <p:cNvPr id="158" name="Google Shape;158;g34f3ff3ea37_4_24"/>
          <p:cNvPicPr preferRelativeResize="0"/>
          <p:nvPr/>
        </p:nvPicPr>
        <p:blipFill>
          <a:blip r:embed="rId4">
            <a:alphaModFix/>
          </a:blip>
          <a:stretch>
            <a:fillRect/>
          </a:stretch>
        </p:blipFill>
        <p:spPr>
          <a:xfrm>
            <a:off x="13682075" y="3060213"/>
            <a:ext cx="3466400" cy="3522612"/>
          </a:xfrm>
          <a:prstGeom prst="rect">
            <a:avLst/>
          </a:prstGeom>
          <a:noFill/>
          <a:ln>
            <a:noFill/>
          </a:ln>
        </p:spPr>
      </p:pic>
      <p:pic>
        <p:nvPicPr>
          <p:cNvPr id="159" name="Google Shape;159;g34f3ff3ea37_4_24"/>
          <p:cNvPicPr preferRelativeResize="0"/>
          <p:nvPr/>
        </p:nvPicPr>
        <p:blipFill>
          <a:blip r:embed="rId5">
            <a:alphaModFix/>
          </a:blip>
          <a:stretch>
            <a:fillRect/>
          </a:stretch>
        </p:blipFill>
        <p:spPr>
          <a:xfrm>
            <a:off x="2476500" y="3209675"/>
            <a:ext cx="3832425" cy="34215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g34fad2d58f3_0_0"/>
          <p:cNvSpPr txBox="1"/>
          <p:nvPr>
            <p:ph type="title"/>
          </p:nvPr>
        </p:nvSpPr>
        <p:spPr>
          <a:xfrm>
            <a:off x="1386500" y="1848675"/>
            <a:ext cx="15644100" cy="9084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6000"/>
              <a:t>Investigaciones presentadas al IVSS 2025 - Badges</a:t>
            </a:r>
            <a:endParaRPr sz="6000"/>
          </a:p>
        </p:txBody>
      </p:sp>
      <p:sp>
        <p:nvSpPr>
          <p:cNvPr id="550" name="Google Shape;550;g34fad2d58f3_0_0"/>
          <p:cNvSpPr txBox="1"/>
          <p:nvPr>
            <p:ph idx="1" type="body"/>
          </p:nvPr>
        </p:nvSpPr>
        <p:spPr>
          <a:xfrm>
            <a:off x="14119250" y="4918675"/>
            <a:ext cx="3328500" cy="1672200"/>
          </a:xfrm>
          <a:prstGeom prst="rect">
            <a:avLst/>
          </a:prstGeom>
        </p:spPr>
        <p:txBody>
          <a:bodyPr anchorCtr="0" anchor="t" bIns="45700" lIns="91425" spcFirstLastPara="1" rIns="91425" wrap="square" tIns="45700">
            <a:normAutofit lnSpcReduction="10000"/>
          </a:bodyPr>
          <a:lstStyle/>
          <a:p>
            <a:pPr indent="0" lvl="0" marL="0" rtl="0" algn="ctr">
              <a:spcBef>
                <a:spcPts val="1500"/>
              </a:spcBef>
              <a:spcAft>
                <a:spcPts val="0"/>
              </a:spcAft>
              <a:buNone/>
            </a:pPr>
            <a:r>
              <a:rPr lang="en-US" sz="2400"/>
              <a:t>Badge destacado: </a:t>
            </a:r>
            <a:endParaRPr sz="2400"/>
          </a:p>
          <a:p>
            <a:pPr indent="0" lvl="0" marL="0" rtl="0" algn="ctr">
              <a:spcBef>
                <a:spcPts val="1500"/>
              </a:spcBef>
              <a:spcAft>
                <a:spcPts val="0"/>
              </a:spcAft>
              <a:buNone/>
            </a:pPr>
            <a:r>
              <a:rPr b="1" lang="en-US" sz="2400"/>
              <a:t>SOY UN </a:t>
            </a:r>
            <a:r>
              <a:rPr b="1" lang="en-US" sz="2400"/>
              <a:t>CIENTÍFICO</a:t>
            </a:r>
            <a:r>
              <a:rPr b="1" lang="en-US" sz="2400"/>
              <a:t> DE DATOS</a:t>
            </a:r>
            <a:endParaRPr b="1" sz="2400"/>
          </a:p>
          <a:p>
            <a:pPr indent="0" lvl="0" marL="0" rtl="0" algn="ctr">
              <a:spcBef>
                <a:spcPts val="1500"/>
              </a:spcBef>
              <a:spcAft>
                <a:spcPts val="0"/>
              </a:spcAft>
              <a:buNone/>
            </a:pPr>
            <a:r>
              <a:rPr b="1" lang="en-US" sz="2400"/>
              <a:t>38 investigaciones</a:t>
            </a:r>
            <a:endParaRPr b="1" sz="2400"/>
          </a:p>
        </p:txBody>
      </p:sp>
      <p:pic>
        <p:nvPicPr>
          <p:cNvPr id="551" name="Google Shape;551;g34fad2d58f3_0_0"/>
          <p:cNvPicPr preferRelativeResize="0"/>
          <p:nvPr/>
        </p:nvPicPr>
        <p:blipFill>
          <a:blip r:embed="rId3">
            <a:alphaModFix/>
          </a:blip>
          <a:stretch>
            <a:fillRect/>
          </a:stretch>
        </p:blipFill>
        <p:spPr>
          <a:xfrm>
            <a:off x="1534474" y="3058950"/>
            <a:ext cx="1417426" cy="1433175"/>
          </a:xfrm>
          <a:prstGeom prst="rect">
            <a:avLst/>
          </a:prstGeom>
          <a:noFill/>
          <a:ln>
            <a:noFill/>
          </a:ln>
        </p:spPr>
      </p:pic>
      <p:pic>
        <p:nvPicPr>
          <p:cNvPr id="552" name="Google Shape;552;g34fad2d58f3_0_0"/>
          <p:cNvPicPr preferRelativeResize="0"/>
          <p:nvPr/>
        </p:nvPicPr>
        <p:blipFill>
          <a:blip r:embed="rId4">
            <a:alphaModFix/>
          </a:blip>
          <a:stretch>
            <a:fillRect/>
          </a:stretch>
        </p:blipFill>
        <p:spPr>
          <a:xfrm>
            <a:off x="11967475" y="4738850"/>
            <a:ext cx="2000749" cy="2031851"/>
          </a:xfrm>
          <a:prstGeom prst="rect">
            <a:avLst/>
          </a:prstGeom>
          <a:noFill/>
          <a:ln>
            <a:noFill/>
          </a:ln>
        </p:spPr>
      </p:pic>
      <p:pic>
        <p:nvPicPr>
          <p:cNvPr id="553" name="Google Shape;553;g34fad2d58f3_0_0"/>
          <p:cNvPicPr preferRelativeResize="0"/>
          <p:nvPr/>
        </p:nvPicPr>
        <p:blipFill>
          <a:blip r:embed="rId5">
            <a:alphaModFix/>
          </a:blip>
          <a:stretch>
            <a:fillRect/>
          </a:stretch>
        </p:blipFill>
        <p:spPr>
          <a:xfrm>
            <a:off x="1528188" y="4542932"/>
            <a:ext cx="1429998" cy="1433175"/>
          </a:xfrm>
          <a:prstGeom prst="rect">
            <a:avLst/>
          </a:prstGeom>
          <a:noFill/>
          <a:ln>
            <a:noFill/>
          </a:ln>
        </p:spPr>
      </p:pic>
      <p:pic>
        <p:nvPicPr>
          <p:cNvPr id="554" name="Google Shape;554;g34fad2d58f3_0_0"/>
          <p:cNvPicPr preferRelativeResize="0"/>
          <p:nvPr/>
        </p:nvPicPr>
        <p:blipFill>
          <a:blip r:embed="rId6">
            <a:alphaModFix/>
          </a:blip>
          <a:stretch>
            <a:fillRect/>
          </a:stretch>
        </p:blipFill>
        <p:spPr>
          <a:xfrm>
            <a:off x="1528200" y="6026915"/>
            <a:ext cx="1429975" cy="1433153"/>
          </a:xfrm>
          <a:prstGeom prst="rect">
            <a:avLst/>
          </a:prstGeom>
          <a:noFill/>
          <a:ln>
            <a:noFill/>
          </a:ln>
        </p:spPr>
      </p:pic>
      <p:pic>
        <p:nvPicPr>
          <p:cNvPr id="555" name="Google Shape;555;g34fad2d58f3_0_0"/>
          <p:cNvPicPr preferRelativeResize="0"/>
          <p:nvPr/>
        </p:nvPicPr>
        <p:blipFill>
          <a:blip r:embed="rId7">
            <a:alphaModFix/>
          </a:blip>
          <a:stretch>
            <a:fillRect/>
          </a:stretch>
        </p:blipFill>
        <p:spPr>
          <a:xfrm>
            <a:off x="1534475" y="7510875"/>
            <a:ext cx="1417425" cy="1433175"/>
          </a:xfrm>
          <a:prstGeom prst="rect">
            <a:avLst/>
          </a:prstGeom>
          <a:noFill/>
          <a:ln>
            <a:noFill/>
          </a:ln>
        </p:spPr>
      </p:pic>
      <p:pic>
        <p:nvPicPr>
          <p:cNvPr id="556" name="Google Shape;556;g34fad2d58f3_0_0"/>
          <p:cNvPicPr preferRelativeResize="0"/>
          <p:nvPr/>
        </p:nvPicPr>
        <p:blipFill>
          <a:blip r:embed="rId8">
            <a:alphaModFix/>
          </a:blip>
          <a:stretch>
            <a:fillRect/>
          </a:stretch>
        </p:blipFill>
        <p:spPr>
          <a:xfrm>
            <a:off x="6983230" y="3058950"/>
            <a:ext cx="1417425" cy="1433174"/>
          </a:xfrm>
          <a:prstGeom prst="rect">
            <a:avLst/>
          </a:prstGeom>
          <a:noFill/>
          <a:ln>
            <a:noFill/>
          </a:ln>
        </p:spPr>
      </p:pic>
      <p:pic>
        <p:nvPicPr>
          <p:cNvPr id="557" name="Google Shape;557;g34fad2d58f3_0_0"/>
          <p:cNvPicPr preferRelativeResize="0"/>
          <p:nvPr/>
        </p:nvPicPr>
        <p:blipFill>
          <a:blip r:embed="rId9">
            <a:alphaModFix/>
          </a:blip>
          <a:stretch>
            <a:fillRect/>
          </a:stretch>
        </p:blipFill>
        <p:spPr>
          <a:xfrm>
            <a:off x="6983230" y="4547121"/>
            <a:ext cx="1417425" cy="1420586"/>
          </a:xfrm>
          <a:prstGeom prst="rect">
            <a:avLst/>
          </a:prstGeom>
          <a:noFill/>
          <a:ln>
            <a:noFill/>
          </a:ln>
        </p:spPr>
      </p:pic>
      <p:pic>
        <p:nvPicPr>
          <p:cNvPr id="558" name="Google Shape;558;g34fad2d58f3_0_0"/>
          <p:cNvPicPr preferRelativeResize="0"/>
          <p:nvPr/>
        </p:nvPicPr>
        <p:blipFill>
          <a:blip r:embed="rId10">
            <a:alphaModFix/>
          </a:blip>
          <a:stretch>
            <a:fillRect/>
          </a:stretch>
        </p:blipFill>
        <p:spPr>
          <a:xfrm>
            <a:off x="6983230" y="6022704"/>
            <a:ext cx="1417425" cy="1433174"/>
          </a:xfrm>
          <a:prstGeom prst="rect">
            <a:avLst/>
          </a:prstGeom>
          <a:noFill/>
          <a:ln>
            <a:noFill/>
          </a:ln>
        </p:spPr>
      </p:pic>
      <p:pic>
        <p:nvPicPr>
          <p:cNvPr id="559" name="Google Shape;559;g34fad2d58f3_0_0"/>
          <p:cNvPicPr preferRelativeResize="0"/>
          <p:nvPr/>
        </p:nvPicPr>
        <p:blipFill>
          <a:blip r:embed="rId11">
            <a:alphaModFix/>
          </a:blip>
          <a:stretch>
            <a:fillRect/>
          </a:stretch>
        </p:blipFill>
        <p:spPr>
          <a:xfrm>
            <a:off x="6918480" y="7510875"/>
            <a:ext cx="1546924" cy="1564128"/>
          </a:xfrm>
          <a:prstGeom prst="rect">
            <a:avLst/>
          </a:prstGeom>
          <a:noFill/>
          <a:ln>
            <a:noFill/>
          </a:ln>
        </p:spPr>
      </p:pic>
      <p:sp>
        <p:nvSpPr>
          <p:cNvPr id="560" name="Google Shape;560;g34fad2d58f3_0_0"/>
          <p:cNvSpPr txBox="1"/>
          <p:nvPr>
            <p:ph idx="1" type="body"/>
          </p:nvPr>
        </p:nvSpPr>
        <p:spPr>
          <a:xfrm>
            <a:off x="2958175" y="3170450"/>
            <a:ext cx="2780400" cy="1210200"/>
          </a:xfrm>
          <a:prstGeom prst="rect">
            <a:avLst/>
          </a:prstGeom>
        </p:spPr>
        <p:txBody>
          <a:bodyPr anchorCtr="0" anchor="t" bIns="45700" lIns="91425" spcFirstLastPara="1" rIns="91425" wrap="square" tIns="45700">
            <a:normAutofit/>
          </a:bodyPr>
          <a:lstStyle/>
          <a:p>
            <a:pPr indent="0" lvl="0" marL="0" rtl="0" algn="ctr">
              <a:spcBef>
                <a:spcPts val="1500"/>
              </a:spcBef>
              <a:spcAft>
                <a:spcPts val="0"/>
              </a:spcAft>
              <a:buNone/>
            </a:pPr>
            <a:r>
              <a:rPr lang="en-US" sz="2000"/>
              <a:t>SOY ESTUDIANTE INVESTIGADOR</a:t>
            </a:r>
            <a:endParaRPr sz="2000"/>
          </a:p>
          <a:p>
            <a:pPr indent="0" lvl="0" marL="0" rtl="0" algn="ctr">
              <a:spcBef>
                <a:spcPts val="1500"/>
              </a:spcBef>
              <a:spcAft>
                <a:spcPts val="0"/>
              </a:spcAft>
              <a:buNone/>
            </a:pPr>
            <a:r>
              <a:rPr b="1" lang="en-US" sz="2400"/>
              <a:t>57</a:t>
            </a:r>
            <a:r>
              <a:rPr b="1" lang="en-US" sz="2400"/>
              <a:t> investigaciones</a:t>
            </a:r>
            <a:endParaRPr b="1" sz="2400"/>
          </a:p>
        </p:txBody>
      </p:sp>
      <p:sp>
        <p:nvSpPr>
          <p:cNvPr id="561" name="Google Shape;561;g34fad2d58f3_0_0"/>
          <p:cNvSpPr txBox="1"/>
          <p:nvPr>
            <p:ph idx="1" type="body"/>
          </p:nvPr>
        </p:nvSpPr>
        <p:spPr>
          <a:xfrm>
            <a:off x="2958175" y="4654425"/>
            <a:ext cx="2780400" cy="1210200"/>
          </a:xfrm>
          <a:prstGeom prst="rect">
            <a:avLst/>
          </a:prstGeom>
        </p:spPr>
        <p:txBody>
          <a:bodyPr anchorCtr="0" anchor="t" bIns="45700" lIns="91425" spcFirstLastPara="1" rIns="91425" wrap="square" tIns="45700">
            <a:normAutofit/>
          </a:bodyPr>
          <a:lstStyle/>
          <a:p>
            <a:pPr indent="0" lvl="0" marL="0" rtl="0" algn="ctr">
              <a:spcBef>
                <a:spcPts val="1500"/>
              </a:spcBef>
              <a:spcAft>
                <a:spcPts val="0"/>
              </a:spcAft>
              <a:buNone/>
            </a:pPr>
            <a:r>
              <a:rPr lang="en-US" sz="2000"/>
              <a:t>SOY UN </a:t>
            </a:r>
            <a:r>
              <a:rPr lang="en-US" sz="2000"/>
              <a:t>CIENTÍFICO</a:t>
            </a:r>
            <a:r>
              <a:rPr lang="en-US" sz="2000"/>
              <a:t> DEL SIST. TERRESTRE</a:t>
            </a:r>
            <a:endParaRPr sz="2000"/>
          </a:p>
          <a:p>
            <a:pPr indent="0" lvl="0" marL="0" rtl="0" algn="ctr">
              <a:spcBef>
                <a:spcPts val="1500"/>
              </a:spcBef>
              <a:spcAft>
                <a:spcPts val="0"/>
              </a:spcAft>
              <a:buNone/>
            </a:pPr>
            <a:r>
              <a:rPr b="1" lang="en-US" sz="2400"/>
              <a:t>11</a:t>
            </a:r>
            <a:r>
              <a:rPr b="1" lang="en-US" sz="2400"/>
              <a:t> investigaciones</a:t>
            </a:r>
            <a:endParaRPr b="1" sz="2400"/>
          </a:p>
        </p:txBody>
      </p:sp>
      <p:sp>
        <p:nvSpPr>
          <p:cNvPr id="562" name="Google Shape;562;g34fad2d58f3_0_0"/>
          <p:cNvSpPr txBox="1"/>
          <p:nvPr>
            <p:ph idx="1" type="body"/>
          </p:nvPr>
        </p:nvSpPr>
        <p:spPr>
          <a:xfrm>
            <a:off x="2958175" y="6138400"/>
            <a:ext cx="2780400" cy="1210200"/>
          </a:xfrm>
          <a:prstGeom prst="rect">
            <a:avLst/>
          </a:prstGeom>
        </p:spPr>
        <p:txBody>
          <a:bodyPr anchorCtr="0" anchor="t" bIns="45700" lIns="91425" spcFirstLastPara="1" rIns="91425" wrap="square" tIns="45700">
            <a:normAutofit fontScale="85000"/>
          </a:bodyPr>
          <a:lstStyle/>
          <a:p>
            <a:pPr indent="0" lvl="0" marL="0" rtl="0" algn="ctr">
              <a:spcBef>
                <a:spcPts val="1500"/>
              </a:spcBef>
              <a:spcAft>
                <a:spcPts val="0"/>
              </a:spcAft>
              <a:buNone/>
            </a:pPr>
            <a:r>
              <a:rPr lang="en-US" sz="2400"/>
              <a:t>SOY UN SOLUCIONADOR DE PROBLEMAS</a:t>
            </a:r>
            <a:endParaRPr sz="2400"/>
          </a:p>
          <a:p>
            <a:pPr indent="0" lvl="0" marL="0" rtl="0" algn="ctr">
              <a:spcBef>
                <a:spcPts val="1500"/>
              </a:spcBef>
              <a:spcAft>
                <a:spcPts val="0"/>
              </a:spcAft>
              <a:buNone/>
            </a:pPr>
            <a:r>
              <a:rPr b="1" lang="en-US" sz="2400"/>
              <a:t>10</a:t>
            </a:r>
            <a:r>
              <a:rPr b="1" lang="en-US" sz="2400"/>
              <a:t> investigaciones</a:t>
            </a:r>
            <a:endParaRPr b="1" sz="2400"/>
          </a:p>
        </p:txBody>
      </p:sp>
      <p:sp>
        <p:nvSpPr>
          <p:cNvPr id="563" name="Google Shape;563;g34fad2d58f3_0_0"/>
          <p:cNvSpPr txBox="1"/>
          <p:nvPr>
            <p:ph idx="1" type="body"/>
          </p:nvPr>
        </p:nvSpPr>
        <p:spPr>
          <a:xfrm>
            <a:off x="2958175" y="7622375"/>
            <a:ext cx="2780400" cy="1210200"/>
          </a:xfrm>
          <a:prstGeom prst="rect">
            <a:avLst/>
          </a:prstGeom>
        </p:spPr>
        <p:txBody>
          <a:bodyPr anchorCtr="0" anchor="t" bIns="45700" lIns="91425" spcFirstLastPara="1" rIns="91425" wrap="square" tIns="45700">
            <a:normAutofit/>
          </a:bodyPr>
          <a:lstStyle/>
          <a:p>
            <a:pPr indent="0" lvl="0" marL="0" rtl="0" algn="ctr">
              <a:spcBef>
                <a:spcPts val="1500"/>
              </a:spcBef>
              <a:spcAft>
                <a:spcPts val="0"/>
              </a:spcAft>
              <a:buNone/>
            </a:pPr>
            <a:r>
              <a:rPr lang="en-US" sz="2000"/>
              <a:t>SOY UN </a:t>
            </a:r>
            <a:endParaRPr sz="2000"/>
          </a:p>
          <a:p>
            <a:pPr indent="0" lvl="0" marL="0" rtl="0" algn="ctr">
              <a:spcBef>
                <a:spcPts val="0"/>
              </a:spcBef>
              <a:spcAft>
                <a:spcPts val="0"/>
              </a:spcAft>
              <a:buNone/>
            </a:pPr>
            <a:r>
              <a:rPr lang="en-US" sz="2000"/>
              <a:t>COLABORADOR</a:t>
            </a:r>
            <a:endParaRPr sz="2000"/>
          </a:p>
          <a:p>
            <a:pPr indent="0" lvl="0" marL="0" rtl="0" algn="ctr">
              <a:spcBef>
                <a:spcPts val="1500"/>
              </a:spcBef>
              <a:spcAft>
                <a:spcPts val="0"/>
              </a:spcAft>
              <a:buNone/>
            </a:pPr>
            <a:r>
              <a:rPr b="1" lang="en-US" sz="2400"/>
              <a:t>33</a:t>
            </a:r>
            <a:r>
              <a:rPr b="1" lang="en-US" sz="2400"/>
              <a:t> investigaciones</a:t>
            </a:r>
            <a:endParaRPr b="1" sz="2400"/>
          </a:p>
        </p:txBody>
      </p:sp>
      <p:sp>
        <p:nvSpPr>
          <p:cNvPr id="564" name="Google Shape;564;g34fad2d58f3_0_0"/>
          <p:cNvSpPr txBox="1"/>
          <p:nvPr>
            <p:ph idx="1" type="body"/>
          </p:nvPr>
        </p:nvSpPr>
        <p:spPr>
          <a:xfrm>
            <a:off x="8452275" y="3170450"/>
            <a:ext cx="2780400" cy="1210200"/>
          </a:xfrm>
          <a:prstGeom prst="rect">
            <a:avLst/>
          </a:prstGeom>
        </p:spPr>
        <p:txBody>
          <a:bodyPr anchorCtr="0" anchor="t" bIns="45700" lIns="91425" spcFirstLastPara="1" rIns="91425" wrap="square" tIns="45700">
            <a:normAutofit/>
          </a:bodyPr>
          <a:lstStyle/>
          <a:p>
            <a:pPr indent="0" lvl="0" marL="0" rtl="0" algn="ctr">
              <a:spcBef>
                <a:spcPts val="1500"/>
              </a:spcBef>
              <a:spcAft>
                <a:spcPts val="0"/>
              </a:spcAft>
              <a:buNone/>
            </a:pPr>
            <a:r>
              <a:rPr lang="en-US" sz="2000"/>
              <a:t>HAGO UN </a:t>
            </a:r>
            <a:endParaRPr sz="2000"/>
          </a:p>
          <a:p>
            <a:pPr indent="0" lvl="0" marL="0" rtl="0" algn="ctr">
              <a:spcBef>
                <a:spcPts val="0"/>
              </a:spcBef>
              <a:spcAft>
                <a:spcPts val="0"/>
              </a:spcAft>
              <a:buNone/>
            </a:pPr>
            <a:r>
              <a:rPr lang="en-US" sz="2000"/>
              <a:t>IMPACTO</a:t>
            </a:r>
            <a:endParaRPr sz="2000"/>
          </a:p>
          <a:p>
            <a:pPr indent="0" lvl="0" marL="0" rtl="0" algn="ctr">
              <a:spcBef>
                <a:spcPts val="1500"/>
              </a:spcBef>
              <a:spcAft>
                <a:spcPts val="0"/>
              </a:spcAft>
              <a:buNone/>
            </a:pPr>
            <a:r>
              <a:rPr b="1" lang="en-US" sz="2400"/>
              <a:t>31</a:t>
            </a:r>
            <a:r>
              <a:rPr b="1" lang="en-US" sz="2400"/>
              <a:t> investigaciones</a:t>
            </a:r>
            <a:endParaRPr b="1" sz="2400"/>
          </a:p>
        </p:txBody>
      </p:sp>
      <p:sp>
        <p:nvSpPr>
          <p:cNvPr id="565" name="Google Shape;565;g34fad2d58f3_0_0"/>
          <p:cNvSpPr txBox="1"/>
          <p:nvPr>
            <p:ph idx="1" type="body"/>
          </p:nvPr>
        </p:nvSpPr>
        <p:spPr>
          <a:xfrm>
            <a:off x="8452275" y="4654425"/>
            <a:ext cx="2780400" cy="1210200"/>
          </a:xfrm>
          <a:prstGeom prst="rect">
            <a:avLst/>
          </a:prstGeom>
        </p:spPr>
        <p:txBody>
          <a:bodyPr anchorCtr="0" anchor="t" bIns="45700" lIns="91425" spcFirstLastPara="1" rIns="91425" wrap="square" tIns="45700">
            <a:normAutofit/>
          </a:bodyPr>
          <a:lstStyle/>
          <a:p>
            <a:pPr indent="0" lvl="0" marL="0" rtl="0" algn="ctr">
              <a:spcBef>
                <a:spcPts val="1500"/>
              </a:spcBef>
              <a:spcAft>
                <a:spcPts val="0"/>
              </a:spcAft>
              <a:buNone/>
            </a:pPr>
            <a:r>
              <a:rPr lang="en-US" sz="2000"/>
              <a:t>TRABAJO CON UN PROFESIONAL STEM</a:t>
            </a:r>
            <a:endParaRPr sz="2000"/>
          </a:p>
          <a:p>
            <a:pPr indent="0" lvl="0" marL="0" rtl="0" algn="ctr">
              <a:spcBef>
                <a:spcPts val="1500"/>
              </a:spcBef>
              <a:spcAft>
                <a:spcPts val="0"/>
              </a:spcAft>
              <a:buNone/>
            </a:pPr>
            <a:r>
              <a:rPr b="1" lang="en-US" sz="2400"/>
              <a:t>12</a:t>
            </a:r>
            <a:r>
              <a:rPr b="1" lang="en-US" sz="2400"/>
              <a:t> investigaciones</a:t>
            </a:r>
            <a:endParaRPr b="1" sz="2400"/>
          </a:p>
        </p:txBody>
      </p:sp>
      <p:sp>
        <p:nvSpPr>
          <p:cNvPr id="566" name="Google Shape;566;g34fad2d58f3_0_0"/>
          <p:cNvSpPr txBox="1"/>
          <p:nvPr>
            <p:ph idx="1" type="body"/>
          </p:nvPr>
        </p:nvSpPr>
        <p:spPr>
          <a:xfrm>
            <a:off x="8452275" y="6138400"/>
            <a:ext cx="2780400" cy="1210200"/>
          </a:xfrm>
          <a:prstGeom prst="rect">
            <a:avLst/>
          </a:prstGeom>
        </p:spPr>
        <p:txBody>
          <a:bodyPr anchorCtr="0" anchor="t" bIns="45700" lIns="91425" spcFirstLastPara="1" rIns="91425" wrap="square" tIns="45700">
            <a:normAutofit/>
          </a:bodyPr>
          <a:lstStyle/>
          <a:p>
            <a:pPr indent="0" lvl="0" marL="0" rtl="0" algn="ctr">
              <a:spcBef>
                <a:spcPts val="1500"/>
              </a:spcBef>
              <a:spcAft>
                <a:spcPts val="0"/>
              </a:spcAft>
              <a:buNone/>
            </a:pPr>
            <a:r>
              <a:rPr lang="en-US" sz="2000"/>
              <a:t>SOY UN </a:t>
            </a:r>
            <a:endParaRPr sz="2000"/>
          </a:p>
          <a:p>
            <a:pPr indent="0" lvl="0" marL="0" rtl="0" algn="ctr">
              <a:spcBef>
                <a:spcPts val="0"/>
              </a:spcBef>
              <a:spcAft>
                <a:spcPts val="0"/>
              </a:spcAft>
              <a:buNone/>
            </a:pPr>
            <a:r>
              <a:rPr lang="en-US" sz="2000"/>
              <a:t>INGENIERO</a:t>
            </a:r>
            <a:endParaRPr sz="2000"/>
          </a:p>
          <a:p>
            <a:pPr indent="0" lvl="0" marL="0" rtl="0" algn="ctr">
              <a:spcBef>
                <a:spcPts val="1500"/>
              </a:spcBef>
              <a:spcAft>
                <a:spcPts val="0"/>
              </a:spcAft>
              <a:buNone/>
            </a:pPr>
            <a:r>
              <a:rPr b="1" lang="en-US" sz="2400"/>
              <a:t>1</a:t>
            </a:r>
            <a:r>
              <a:rPr b="1" lang="en-US" sz="2400"/>
              <a:t> investigación</a:t>
            </a:r>
            <a:endParaRPr b="1" sz="2400"/>
          </a:p>
        </p:txBody>
      </p:sp>
      <p:sp>
        <p:nvSpPr>
          <p:cNvPr id="567" name="Google Shape;567;g34fad2d58f3_0_0"/>
          <p:cNvSpPr txBox="1"/>
          <p:nvPr>
            <p:ph idx="1" type="body"/>
          </p:nvPr>
        </p:nvSpPr>
        <p:spPr>
          <a:xfrm>
            <a:off x="8452275" y="7622375"/>
            <a:ext cx="2780400" cy="1210200"/>
          </a:xfrm>
          <a:prstGeom prst="rect">
            <a:avLst/>
          </a:prstGeom>
        </p:spPr>
        <p:txBody>
          <a:bodyPr anchorCtr="0" anchor="t" bIns="45700" lIns="91425" spcFirstLastPara="1" rIns="91425" wrap="square" tIns="45700">
            <a:normAutofit/>
          </a:bodyPr>
          <a:lstStyle/>
          <a:p>
            <a:pPr indent="0" lvl="0" marL="0" rtl="0" algn="ctr">
              <a:spcBef>
                <a:spcPts val="1500"/>
              </a:spcBef>
              <a:spcAft>
                <a:spcPts val="0"/>
              </a:spcAft>
              <a:buNone/>
            </a:pPr>
            <a:r>
              <a:rPr lang="en-US" sz="2000"/>
              <a:t>SOY UN CONTADOR DE HISTORIAS</a:t>
            </a:r>
            <a:endParaRPr sz="2000"/>
          </a:p>
          <a:p>
            <a:pPr indent="0" lvl="0" marL="0" rtl="0" algn="ctr">
              <a:spcBef>
                <a:spcPts val="1500"/>
              </a:spcBef>
              <a:spcAft>
                <a:spcPts val="0"/>
              </a:spcAft>
              <a:buNone/>
            </a:pPr>
            <a:r>
              <a:rPr b="1" lang="en-US" sz="2400"/>
              <a:t>2</a:t>
            </a:r>
            <a:r>
              <a:rPr b="1" lang="en-US" sz="2400"/>
              <a:t> investigaciones</a:t>
            </a:r>
            <a:endParaRPr b="1" sz="24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g34fad2d58f3_0_35"/>
          <p:cNvSpPr txBox="1"/>
          <p:nvPr>
            <p:ph type="title"/>
          </p:nvPr>
        </p:nvSpPr>
        <p:spPr>
          <a:xfrm>
            <a:off x="1386500" y="2131959"/>
            <a:ext cx="15644100" cy="1021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4800"/>
              <a:t>Temas abordados en las investigaciones - IVSS 2025</a:t>
            </a:r>
            <a:endParaRPr sz="4800"/>
          </a:p>
        </p:txBody>
      </p:sp>
      <p:sp>
        <p:nvSpPr>
          <p:cNvPr id="573" name="Google Shape;573;g34fad2d58f3_0_35"/>
          <p:cNvSpPr txBox="1"/>
          <p:nvPr>
            <p:ph idx="1" type="body"/>
          </p:nvPr>
        </p:nvSpPr>
        <p:spPr>
          <a:xfrm>
            <a:off x="1386505" y="3414100"/>
            <a:ext cx="7772400" cy="5329500"/>
          </a:xfrm>
          <a:prstGeom prst="rect">
            <a:avLst/>
          </a:prstGeom>
        </p:spPr>
        <p:txBody>
          <a:bodyPr anchorCtr="0" anchor="t" bIns="45700" lIns="91425" spcFirstLastPara="1" rIns="91425" wrap="square" tIns="45700">
            <a:normAutofit fontScale="70000" lnSpcReduction="20000"/>
          </a:bodyPr>
          <a:lstStyle/>
          <a:p>
            <a:pPr indent="-361950" lvl="0" marL="457200" rtl="0" algn="l">
              <a:lnSpc>
                <a:spcPct val="100000"/>
              </a:lnSpc>
              <a:spcBef>
                <a:spcPts val="1500"/>
              </a:spcBef>
              <a:spcAft>
                <a:spcPts val="0"/>
              </a:spcAft>
              <a:buSzPct val="100000"/>
              <a:buChar char="•"/>
            </a:pPr>
            <a:r>
              <a:rPr lang="en-US" sz="3000"/>
              <a:t>Ciclo del carbono en diferentes ambientes</a:t>
            </a:r>
            <a:endParaRPr sz="3000"/>
          </a:p>
          <a:p>
            <a:pPr indent="-361950" lvl="0" marL="457200" rtl="0" algn="l">
              <a:lnSpc>
                <a:spcPct val="100000"/>
              </a:lnSpc>
              <a:spcBef>
                <a:spcPts val="1000"/>
              </a:spcBef>
              <a:spcAft>
                <a:spcPts val="0"/>
              </a:spcAft>
              <a:buSzPct val="100000"/>
              <a:buChar char="•"/>
            </a:pPr>
            <a:r>
              <a:rPr lang="en-US" sz="3000"/>
              <a:t>Temperaturas del aire y de superficie</a:t>
            </a:r>
            <a:endParaRPr sz="3000"/>
          </a:p>
          <a:p>
            <a:pPr indent="-361950" lvl="0" marL="457200" rtl="0" algn="l">
              <a:lnSpc>
                <a:spcPct val="100000"/>
              </a:lnSpc>
              <a:spcBef>
                <a:spcPts val="1000"/>
              </a:spcBef>
              <a:spcAft>
                <a:spcPts val="0"/>
              </a:spcAft>
              <a:buSzPct val="100000"/>
              <a:buChar char="•"/>
            </a:pPr>
            <a:r>
              <a:rPr lang="en-US" sz="3000"/>
              <a:t>Monitoreo de la calidad del agua </a:t>
            </a:r>
            <a:endParaRPr sz="3000"/>
          </a:p>
          <a:p>
            <a:pPr indent="-361950" lvl="0" marL="457200" rtl="0" algn="l">
              <a:lnSpc>
                <a:spcPct val="100000"/>
              </a:lnSpc>
              <a:spcBef>
                <a:spcPts val="1000"/>
              </a:spcBef>
              <a:spcAft>
                <a:spcPts val="0"/>
              </a:spcAft>
              <a:buSzPct val="100000"/>
              <a:buChar char="•"/>
            </a:pPr>
            <a:r>
              <a:rPr lang="en-US" sz="3000"/>
              <a:t>Árboles - Especies destacadas - Tamaño de los árboles</a:t>
            </a:r>
            <a:endParaRPr sz="3000"/>
          </a:p>
          <a:p>
            <a:pPr indent="-361950" lvl="0" marL="457200" rtl="0" algn="l">
              <a:lnSpc>
                <a:spcPct val="100000"/>
              </a:lnSpc>
              <a:spcBef>
                <a:spcPts val="1000"/>
              </a:spcBef>
              <a:spcAft>
                <a:spcPts val="0"/>
              </a:spcAft>
              <a:buSzPct val="100000"/>
              <a:buChar char="•"/>
            </a:pPr>
            <a:r>
              <a:rPr lang="en-US" sz="3000"/>
              <a:t>Superpoblación de aves en las plazas</a:t>
            </a:r>
            <a:endParaRPr sz="3000"/>
          </a:p>
          <a:p>
            <a:pPr indent="-361950" lvl="0" marL="457200" rtl="0" algn="l">
              <a:lnSpc>
                <a:spcPct val="100000"/>
              </a:lnSpc>
              <a:spcBef>
                <a:spcPts val="1000"/>
              </a:spcBef>
              <a:spcAft>
                <a:spcPts val="0"/>
              </a:spcAft>
              <a:buSzPct val="100000"/>
              <a:buChar char="•"/>
            </a:pPr>
            <a:r>
              <a:rPr lang="en-US" sz="3000"/>
              <a:t>Eclipse solar y comportamiento animal</a:t>
            </a:r>
            <a:endParaRPr sz="3000"/>
          </a:p>
          <a:p>
            <a:pPr indent="-361950" lvl="0" marL="457200" rtl="0" algn="l">
              <a:lnSpc>
                <a:spcPct val="100000"/>
              </a:lnSpc>
              <a:spcBef>
                <a:spcPts val="1000"/>
              </a:spcBef>
              <a:spcAft>
                <a:spcPts val="0"/>
              </a:spcAft>
              <a:buSzPct val="100000"/>
              <a:buChar char="•"/>
            </a:pPr>
            <a:r>
              <a:rPr lang="en-US" sz="3000"/>
              <a:t>Eclipse lunar y cambios en la atmósfera</a:t>
            </a:r>
            <a:endParaRPr sz="3000"/>
          </a:p>
          <a:p>
            <a:pPr indent="-361950" lvl="0" marL="457200" rtl="0" algn="l">
              <a:lnSpc>
                <a:spcPct val="100000"/>
              </a:lnSpc>
              <a:spcBef>
                <a:spcPts val="1000"/>
              </a:spcBef>
              <a:spcAft>
                <a:spcPts val="0"/>
              </a:spcAft>
              <a:buSzPct val="100000"/>
              <a:buChar char="•"/>
            </a:pPr>
            <a:r>
              <a:rPr lang="en-US" sz="3000"/>
              <a:t>Cambios en la cobertura arbórea en ciudades</a:t>
            </a:r>
            <a:endParaRPr sz="3000"/>
          </a:p>
          <a:p>
            <a:pPr indent="-361950" lvl="0" marL="457200" rtl="0" algn="l">
              <a:lnSpc>
                <a:spcPct val="100000"/>
              </a:lnSpc>
              <a:spcBef>
                <a:spcPts val="1000"/>
              </a:spcBef>
              <a:spcAft>
                <a:spcPts val="0"/>
              </a:spcAft>
              <a:buSzPct val="100000"/>
              <a:buChar char="•"/>
            </a:pPr>
            <a:r>
              <a:rPr lang="en-US" sz="3000"/>
              <a:t>Cambios en la cobertura terrestre</a:t>
            </a:r>
            <a:endParaRPr sz="3000"/>
          </a:p>
          <a:p>
            <a:pPr indent="-361950" lvl="0" marL="457200" rtl="0" algn="l">
              <a:lnSpc>
                <a:spcPct val="100000"/>
              </a:lnSpc>
              <a:spcBef>
                <a:spcPts val="1000"/>
              </a:spcBef>
              <a:spcAft>
                <a:spcPts val="0"/>
              </a:spcAft>
              <a:buSzPct val="100000"/>
              <a:buChar char="•"/>
            </a:pPr>
            <a:r>
              <a:rPr lang="en-US" sz="3000"/>
              <a:t>Erosión costera</a:t>
            </a:r>
            <a:endParaRPr sz="3000"/>
          </a:p>
          <a:p>
            <a:pPr indent="-361950" lvl="0" marL="457200" rtl="0" algn="l">
              <a:lnSpc>
                <a:spcPct val="100000"/>
              </a:lnSpc>
              <a:spcBef>
                <a:spcPts val="1000"/>
              </a:spcBef>
              <a:spcAft>
                <a:spcPts val="0"/>
              </a:spcAft>
              <a:buSzPct val="100000"/>
              <a:buChar char="•"/>
            </a:pPr>
            <a:r>
              <a:rPr lang="en-US" sz="3000"/>
              <a:t>Mosquitos, especies e incidencia de enfermedades</a:t>
            </a:r>
            <a:endParaRPr sz="3000"/>
          </a:p>
          <a:p>
            <a:pPr indent="-361950" lvl="0" marL="457200" rtl="0" algn="l">
              <a:lnSpc>
                <a:spcPct val="100000"/>
              </a:lnSpc>
              <a:spcBef>
                <a:spcPts val="1000"/>
              </a:spcBef>
              <a:spcAft>
                <a:spcPts val="0"/>
              </a:spcAft>
              <a:buSzPct val="100000"/>
              <a:buChar char="•"/>
            </a:pPr>
            <a:r>
              <a:rPr lang="en-US" sz="3000"/>
              <a:t>Estrategias para disminuir las poblaciones de mosquitos</a:t>
            </a:r>
            <a:endParaRPr sz="3000"/>
          </a:p>
          <a:p>
            <a:pPr indent="-361950" lvl="0" marL="457200" rtl="0" algn="l">
              <a:lnSpc>
                <a:spcPct val="100000"/>
              </a:lnSpc>
              <a:spcBef>
                <a:spcPts val="1500"/>
              </a:spcBef>
              <a:spcAft>
                <a:spcPts val="1000"/>
              </a:spcAft>
              <a:buSzPct val="100000"/>
              <a:buChar char="•"/>
            </a:pPr>
            <a:r>
              <a:rPr lang="en-US" sz="3000"/>
              <a:t>Mapeo de criaderos de mosquitos</a:t>
            </a:r>
            <a:endParaRPr sz="3000"/>
          </a:p>
        </p:txBody>
      </p:sp>
      <p:sp>
        <p:nvSpPr>
          <p:cNvPr id="574" name="Google Shape;574;g34fad2d58f3_0_35"/>
          <p:cNvSpPr txBox="1"/>
          <p:nvPr>
            <p:ph idx="1" type="body"/>
          </p:nvPr>
        </p:nvSpPr>
        <p:spPr>
          <a:xfrm>
            <a:off x="9496275" y="3429000"/>
            <a:ext cx="7371600" cy="5329500"/>
          </a:xfrm>
          <a:prstGeom prst="rect">
            <a:avLst/>
          </a:prstGeom>
        </p:spPr>
        <p:txBody>
          <a:bodyPr anchorCtr="0" anchor="t" bIns="45700" lIns="91425" spcFirstLastPara="1" rIns="91425" wrap="square" tIns="45700">
            <a:normAutofit fontScale="70000" lnSpcReduction="20000"/>
          </a:bodyPr>
          <a:lstStyle/>
          <a:p>
            <a:pPr indent="-361950" lvl="0" marL="457200" rtl="0" algn="l">
              <a:lnSpc>
                <a:spcPct val="100000"/>
              </a:lnSpc>
              <a:spcBef>
                <a:spcPts val="1500"/>
              </a:spcBef>
              <a:spcAft>
                <a:spcPts val="0"/>
              </a:spcAft>
              <a:buSzPct val="100000"/>
              <a:buChar char="•"/>
            </a:pPr>
            <a:r>
              <a:rPr lang="en-US" sz="3000"/>
              <a:t>Cobertura de nubes y producción de energía fotovoltaica</a:t>
            </a:r>
            <a:endParaRPr sz="3000"/>
          </a:p>
          <a:p>
            <a:pPr indent="-361950" lvl="0" marL="457200" rtl="0" algn="l">
              <a:lnSpc>
                <a:spcPct val="100000"/>
              </a:lnSpc>
              <a:spcBef>
                <a:spcPts val="1000"/>
              </a:spcBef>
              <a:spcAft>
                <a:spcPts val="0"/>
              </a:spcAft>
              <a:buSzPct val="100000"/>
              <a:buChar char="•"/>
            </a:pPr>
            <a:r>
              <a:rPr lang="en-US" sz="3000"/>
              <a:t>GLOBE Observer en la educación</a:t>
            </a:r>
            <a:endParaRPr sz="3000"/>
          </a:p>
          <a:p>
            <a:pPr indent="-361950" lvl="0" marL="457200" rtl="0" algn="l">
              <a:lnSpc>
                <a:spcPct val="100000"/>
              </a:lnSpc>
              <a:spcBef>
                <a:spcPts val="1000"/>
              </a:spcBef>
              <a:spcAft>
                <a:spcPts val="0"/>
              </a:spcAft>
              <a:buSzPct val="100000"/>
              <a:buChar char="•"/>
            </a:pPr>
            <a:r>
              <a:rPr lang="en-US" sz="3000"/>
              <a:t>Calidad del aire</a:t>
            </a:r>
            <a:endParaRPr sz="3000"/>
          </a:p>
          <a:p>
            <a:pPr indent="-361950" lvl="0" marL="457200" rtl="0" algn="l">
              <a:lnSpc>
                <a:spcPct val="100000"/>
              </a:lnSpc>
              <a:spcBef>
                <a:spcPts val="1000"/>
              </a:spcBef>
              <a:spcAft>
                <a:spcPts val="0"/>
              </a:spcAft>
              <a:buSzPct val="100000"/>
              <a:buChar char="•"/>
            </a:pPr>
            <a:r>
              <a:rPr lang="en-US" sz="3000"/>
              <a:t>Monitoreo de agrotóxicos en el agua y el suelo</a:t>
            </a:r>
            <a:endParaRPr sz="3000"/>
          </a:p>
          <a:p>
            <a:pPr indent="-361950" lvl="0" marL="457200" rtl="0" algn="l">
              <a:lnSpc>
                <a:spcPct val="100000"/>
              </a:lnSpc>
              <a:spcBef>
                <a:spcPts val="1000"/>
              </a:spcBef>
              <a:spcAft>
                <a:spcPts val="0"/>
              </a:spcAft>
              <a:buSzPct val="100000"/>
              <a:buChar char="•"/>
            </a:pPr>
            <a:r>
              <a:rPr lang="en-US" sz="3000"/>
              <a:t>Monitoreo de lluvias torrenciales e inundaciones</a:t>
            </a:r>
            <a:endParaRPr sz="3000"/>
          </a:p>
          <a:p>
            <a:pPr indent="-361950" lvl="0" marL="457200" rtl="0" algn="l">
              <a:lnSpc>
                <a:spcPct val="100000"/>
              </a:lnSpc>
              <a:spcBef>
                <a:spcPts val="1000"/>
              </a:spcBef>
              <a:spcAft>
                <a:spcPts val="0"/>
              </a:spcAft>
              <a:buSzPct val="100000"/>
              <a:buChar char="•"/>
            </a:pPr>
            <a:r>
              <a:rPr lang="en-US" sz="3000"/>
              <a:t>Impacto del fenómeno ENSO en las anomalías de temperatura y humedad</a:t>
            </a:r>
            <a:endParaRPr sz="3000"/>
          </a:p>
          <a:p>
            <a:pPr indent="-361950" lvl="0" marL="457200" rtl="0" algn="l">
              <a:lnSpc>
                <a:spcPct val="100000"/>
              </a:lnSpc>
              <a:spcBef>
                <a:spcPts val="1000"/>
              </a:spcBef>
              <a:spcAft>
                <a:spcPts val="0"/>
              </a:spcAft>
              <a:buSzPct val="100000"/>
              <a:buChar char="•"/>
            </a:pPr>
            <a:r>
              <a:rPr lang="en-US" sz="3000"/>
              <a:t>Relación dióxido de carbono y temperatura en ciudades</a:t>
            </a:r>
            <a:endParaRPr sz="3000"/>
          </a:p>
          <a:p>
            <a:pPr indent="-361950" lvl="0" marL="457200" rtl="0" algn="l">
              <a:lnSpc>
                <a:spcPct val="100000"/>
              </a:lnSpc>
              <a:spcBef>
                <a:spcPts val="1000"/>
              </a:spcBef>
              <a:spcAft>
                <a:spcPts val="0"/>
              </a:spcAft>
              <a:buSzPct val="100000"/>
              <a:buChar char="•"/>
            </a:pPr>
            <a:r>
              <a:rPr lang="en-US" sz="3000"/>
              <a:t>Desalinizador de agua</a:t>
            </a:r>
            <a:endParaRPr sz="3000"/>
          </a:p>
          <a:p>
            <a:pPr indent="-361950" lvl="0" marL="457200" rtl="0" algn="l">
              <a:lnSpc>
                <a:spcPct val="100000"/>
              </a:lnSpc>
              <a:spcBef>
                <a:spcPts val="1000"/>
              </a:spcBef>
              <a:spcAft>
                <a:spcPts val="0"/>
              </a:spcAft>
              <a:buSzPct val="100000"/>
              <a:buChar char="•"/>
            </a:pPr>
            <a:r>
              <a:rPr lang="en-US" sz="3000"/>
              <a:t>Cambios en los parámetros atmosféricos y presencia de mariposas</a:t>
            </a:r>
            <a:endParaRPr sz="3000"/>
          </a:p>
          <a:p>
            <a:pPr indent="-361950" lvl="0" marL="457200" rtl="0" algn="l">
              <a:lnSpc>
                <a:spcPct val="100000"/>
              </a:lnSpc>
              <a:spcBef>
                <a:spcPts val="1000"/>
              </a:spcBef>
              <a:spcAft>
                <a:spcPts val="0"/>
              </a:spcAft>
              <a:buSzPct val="100000"/>
              <a:buChar char="•"/>
            </a:pPr>
            <a:r>
              <a:rPr lang="en-US" sz="3000"/>
              <a:t>Relación entre la cobertura terrestre y la abundancia y diversidad de especies de mariposas.</a:t>
            </a:r>
            <a:endParaRPr sz="3000"/>
          </a:p>
          <a:p>
            <a:pPr indent="-361950" lvl="0" marL="457200" rtl="0" algn="l">
              <a:lnSpc>
                <a:spcPct val="100000"/>
              </a:lnSpc>
              <a:spcBef>
                <a:spcPts val="1500"/>
              </a:spcBef>
              <a:spcAft>
                <a:spcPts val="1000"/>
              </a:spcAft>
              <a:buSzPct val="100000"/>
              <a:buChar char="•"/>
            </a:pPr>
            <a:r>
              <a:rPr lang="en-US" sz="3000"/>
              <a:t>Islas de calor en las escuelas</a:t>
            </a:r>
            <a:endParaRPr sz="30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g34fafc16e4a_0_0"/>
          <p:cNvSpPr txBox="1"/>
          <p:nvPr>
            <p:ph type="title"/>
          </p:nvPr>
        </p:nvSpPr>
        <p:spPr>
          <a:xfrm>
            <a:off x="1386500" y="2131958"/>
            <a:ext cx="15644100" cy="927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5400"/>
              <a:t>Proyecto ganador del IVSS por la región América Latina y Caribe (LAC) 2025</a:t>
            </a:r>
            <a:endParaRPr sz="5400"/>
          </a:p>
        </p:txBody>
      </p:sp>
      <p:pic>
        <p:nvPicPr>
          <p:cNvPr id="580" name="Google Shape;580;g34fafc16e4a_0_0"/>
          <p:cNvPicPr preferRelativeResize="0"/>
          <p:nvPr/>
        </p:nvPicPr>
        <p:blipFill>
          <a:blip r:embed="rId3">
            <a:alphaModFix/>
          </a:blip>
          <a:stretch>
            <a:fillRect/>
          </a:stretch>
        </p:blipFill>
        <p:spPr>
          <a:xfrm>
            <a:off x="926300" y="3681875"/>
            <a:ext cx="8347474" cy="4793276"/>
          </a:xfrm>
          <a:prstGeom prst="rect">
            <a:avLst/>
          </a:prstGeom>
          <a:noFill/>
          <a:ln cap="flat" cmpd="sng" w="9525">
            <a:solidFill>
              <a:srgbClr val="B7B7B7"/>
            </a:solidFill>
            <a:prstDash val="solid"/>
            <a:round/>
            <a:headEnd len="sm" w="sm" type="none"/>
            <a:tailEnd len="sm" w="sm" type="none"/>
          </a:ln>
        </p:spPr>
      </p:pic>
      <p:pic>
        <p:nvPicPr>
          <p:cNvPr id="581" name="Google Shape;581;g34fafc16e4a_0_0"/>
          <p:cNvPicPr preferRelativeResize="0"/>
          <p:nvPr/>
        </p:nvPicPr>
        <p:blipFill>
          <a:blip r:embed="rId4">
            <a:alphaModFix/>
          </a:blip>
          <a:stretch>
            <a:fillRect/>
          </a:stretch>
        </p:blipFill>
        <p:spPr>
          <a:xfrm>
            <a:off x="9600775" y="3681875"/>
            <a:ext cx="8347474" cy="4781066"/>
          </a:xfrm>
          <a:prstGeom prst="rect">
            <a:avLst/>
          </a:prstGeom>
          <a:noFill/>
          <a:ln cap="flat" cmpd="sng" w="9525">
            <a:solidFill>
              <a:srgbClr val="888888"/>
            </a:solidFill>
            <a:prstDash val="solid"/>
            <a:round/>
            <a:headEnd len="sm" w="sm" type="none"/>
            <a:tailEnd len="sm" w="sm"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g34fafc16e4a_0_9"/>
          <p:cNvSpPr txBox="1"/>
          <p:nvPr>
            <p:ph type="title"/>
          </p:nvPr>
        </p:nvSpPr>
        <p:spPr>
          <a:xfrm>
            <a:off x="1035675" y="1826583"/>
            <a:ext cx="15644100" cy="927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6000"/>
              <a:t>Recordatorios:</a:t>
            </a:r>
            <a:endParaRPr sz="6000"/>
          </a:p>
        </p:txBody>
      </p:sp>
      <p:sp>
        <p:nvSpPr>
          <p:cNvPr id="587" name="Google Shape;587;g34fafc16e4a_0_9"/>
          <p:cNvSpPr txBox="1"/>
          <p:nvPr>
            <p:ph idx="1" type="body"/>
          </p:nvPr>
        </p:nvSpPr>
        <p:spPr>
          <a:xfrm>
            <a:off x="2858300" y="3339413"/>
            <a:ext cx="12768000" cy="5329500"/>
          </a:xfrm>
          <a:prstGeom prst="rect">
            <a:avLst/>
          </a:prstGeom>
        </p:spPr>
        <p:txBody>
          <a:bodyPr anchorCtr="0" anchor="t" bIns="45700" lIns="91425" spcFirstLastPara="1" rIns="91425" wrap="square" tIns="45700">
            <a:normAutofit/>
          </a:bodyPr>
          <a:lstStyle/>
          <a:p>
            <a:pPr indent="0" lvl="0" marL="457200" rtl="0" algn="l">
              <a:lnSpc>
                <a:spcPct val="80000"/>
              </a:lnSpc>
              <a:spcBef>
                <a:spcPts val="1500"/>
              </a:spcBef>
              <a:spcAft>
                <a:spcPts val="0"/>
              </a:spcAft>
              <a:buNone/>
            </a:pPr>
            <a:r>
              <a:rPr b="1" lang="en-US" sz="3700"/>
              <a:t>1o. Abril-15 Mayo: </a:t>
            </a:r>
            <a:r>
              <a:rPr lang="en-US" sz="3700"/>
              <a:t>2o. IOP del Año. Continúa el período de observación intensiva de datos. ¡Tu dato cuenta!</a:t>
            </a:r>
            <a:endParaRPr sz="3700"/>
          </a:p>
          <a:p>
            <a:pPr indent="0" lvl="0" marL="400050" rtl="0" algn="l">
              <a:lnSpc>
                <a:spcPct val="80000"/>
              </a:lnSpc>
              <a:spcBef>
                <a:spcPts val="1500"/>
              </a:spcBef>
              <a:spcAft>
                <a:spcPts val="0"/>
              </a:spcAft>
              <a:buNone/>
            </a:pPr>
            <a:r>
              <a:t/>
            </a:r>
            <a:endParaRPr b="1" sz="3700"/>
          </a:p>
          <a:p>
            <a:pPr indent="0" lvl="0" marL="400050" rtl="0" algn="l">
              <a:lnSpc>
                <a:spcPct val="80000"/>
              </a:lnSpc>
              <a:spcBef>
                <a:spcPts val="1500"/>
              </a:spcBef>
              <a:spcAft>
                <a:spcPts val="0"/>
              </a:spcAft>
              <a:buNone/>
            </a:pPr>
            <a:r>
              <a:rPr b="1" lang="en-US" sz="3700"/>
              <a:t>28 de abril</a:t>
            </a:r>
            <a:r>
              <a:rPr lang="en-US" sz="3700"/>
              <a:t>: estaremos anunciando los ganadores del </a:t>
            </a:r>
            <a:r>
              <a:rPr lang="en-US" sz="3700"/>
              <a:t>Concurso “Dibuja tu nube”</a:t>
            </a:r>
            <a:r>
              <a:rPr lang="en-US" sz="3700"/>
              <a:t> que finalizó el 15 de abril. ¡Quedate atento!</a:t>
            </a:r>
            <a:endParaRPr sz="3700"/>
          </a:p>
          <a:p>
            <a:pPr indent="0" lvl="0" marL="400050" rtl="0" algn="l">
              <a:lnSpc>
                <a:spcPct val="80000"/>
              </a:lnSpc>
              <a:spcBef>
                <a:spcPts val="1500"/>
              </a:spcBef>
              <a:spcAft>
                <a:spcPts val="0"/>
              </a:spcAft>
              <a:buNone/>
            </a:pPr>
            <a:r>
              <a:t/>
            </a:r>
            <a:endParaRPr sz="3700"/>
          </a:p>
          <a:p>
            <a:pPr indent="0" lvl="0" marL="400050" rtl="0" algn="l">
              <a:lnSpc>
                <a:spcPct val="80000"/>
              </a:lnSpc>
              <a:spcBef>
                <a:spcPts val="1500"/>
              </a:spcBef>
              <a:spcAft>
                <a:spcPts val="0"/>
              </a:spcAft>
              <a:buNone/>
            </a:pPr>
            <a:r>
              <a:rPr b="1" lang="en-US" sz="3700"/>
              <a:t>15 de Mayo</a:t>
            </a:r>
            <a:r>
              <a:rPr lang="en-US" sz="3700"/>
              <a:t>: 4to. Webinar del año “Fenología de los árboles en flor desde el terreno y el espacio” a cargo de la Dra. Yoseline Angel investigadora asociada a NASA</a:t>
            </a:r>
            <a:endParaRPr sz="3700"/>
          </a:p>
        </p:txBody>
      </p:sp>
      <p:pic>
        <p:nvPicPr>
          <p:cNvPr descr="Uma imagem com logótipo, Guarda-rios-comum, pássaro, ilustração&#10;&#10;Os conteúdos gerados por IA poderão estar incorretos." id="588" name="Google Shape;588;g34fafc16e4a_0_9"/>
          <p:cNvPicPr preferRelativeResize="0"/>
          <p:nvPr/>
        </p:nvPicPr>
        <p:blipFill rotWithShape="1">
          <a:blip r:embed="rId3">
            <a:alphaModFix/>
          </a:blip>
          <a:srcRect b="0" l="0" r="0" t="0"/>
          <a:stretch/>
        </p:blipFill>
        <p:spPr>
          <a:xfrm>
            <a:off x="1984895" y="3208102"/>
            <a:ext cx="1260601" cy="1062824"/>
          </a:xfrm>
          <a:prstGeom prst="rect">
            <a:avLst/>
          </a:prstGeom>
          <a:noFill/>
          <a:ln>
            <a:noFill/>
          </a:ln>
        </p:spPr>
      </p:pic>
      <p:pic>
        <p:nvPicPr>
          <p:cNvPr descr="Uma imagem com logótipo, Guarda-rios-comum, pássaro, ilustração&#10;&#10;Os conteúdos gerados por IA poderão estar incorretos." id="589" name="Google Shape;589;g34fafc16e4a_0_9"/>
          <p:cNvPicPr preferRelativeResize="0"/>
          <p:nvPr/>
        </p:nvPicPr>
        <p:blipFill rotWithShape="1">
          <a:blip r:embed="rId3">
            <a:alphaModFix/>
          </a:blip>
          <a:srcRect b="0" l="0" r="0" t="0"/>
          <a:stretch/>
        </p:blipFill>
        <p:spPr>
          <a:xfrm>
            <a:off x="1984895" y="4997877"/>
            <a:ext cx="1260601" cy="1062824"/>
          </a:xfrm>
          <a:prstGeom prst="rect">
            <a:avLst/>
          </a:prstGeom>
          <a:noFill/>
          <a:ln>
            <a:noFill/>
          </a:ln>
        </p:spPr>
      </p:pic>
      <p:pic>
        <p:nvPicPr>
          <p:cNvPr descr="Uma imagem com logótipo, Guarda-rios-comum, pássaro, ilustração&#10;&#10;Os conteúdos gerados por IA poderão estar incorretos." id="590" name="Google Shape;590;g34fafc16e4a_0_9"/>
          <p:cNvPicPr preferRelativeResize="0"/>
          <p:nvPr/>
        </p:nvPicPr>
        <p:blipFill rotWithShape="1">
          <a:blip r:embed="rId3">
            <a:alphaModFix/>
          </a:blip>
          <a:srcRect b="0" l="0" r="0" t="0"/>
          <a:stretch/>
        </p:blipFill>
        <p:spPr>
          <a:xfrm>
            <a:off x="1984895" y="6925252"/>
            <a:ext cx="1260601" cy="10628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pic>
        <p:nvPicPr>
          <p:cNvPr id="595" name="Google Shape;595;g2e3fb5a3aa9_0_20"/>
          <p:cNvPicPr preferRelativeResize="0"/>
          <p:nvPr/>
        </p:nvPicPr>
        <p:blipFill rotWithShape="1">
          <a:blip r:embed="rId3">
            <a:alphaModFix/>
          </a:blip>
          <a:srcRect b="0" l="0" r="0" t="0"/>
          <a:stretch/>
        </p:blipFill>
        <p:spPr>
          <a:xfrm>
            <a:off x="0" y="0"/>
            <a:ext cx="18288001" cy="1543008"/>
          </a:xfrm>
          <a:prstGeom prst="rect">
            <a:avLst/>
          </a:prstGeom>
          <a:noFill/>
          <a:ln>
            <a:noFill/>
          </a:ln>
        </p:spPr>
      </p:pic>
      <p:pic>
        <p:nvPicPr>
          <p:cNvPr id="596" name="Google Shape;596;g2e3fb5a3aa9_0_20"/>
          <p:cNvPicPr preferRelativeResize="0"/>
          <p:nvPr/>
        </p:nvPicPr>
        <p:blipFill rotWithShape="1">
          <a:blip r:embed="rId4">
            <a:alphaModFix/>
          </a:blip>
          <a:srcRect b="0" l="0" r="832" t="0"/>
          <a:stretch/>
        </p:blipFill>
        <p:spPr>
          <a:xfrm>
            <a:off x="0" y="8595724"/>
            <a:ext cx="18288001" cy="1691276"/>
          </a:xfrm>
          <a:prstGeom prst="rect">
            <a:avLst/>
          </a:prstGeom>
          <a:noFill/>
          <a:ln>
            <a:noFill/>
          </a:ln>
        </p:spPr>
      </p:pic>
      <p:sp>
        <p:nvSpPr>
          <p:cNvPr id="597" name="Google Shape;597;g2e3fb5a3aa9_0_20"/>
          <p:cNvSpPr txBox="1"/>
          <p:nvPr>
            <p:ph idx="4294967295" type="title"/>
          </p:nvPr>
        </p:nvSpPr>
        <p:spPr>
          <a:xfrm>
            <a:off x="0" y="1625600"/>
            <a:ext cx="16497300" cy="1576388"/>
          </a:xfrm>
          <a:prstGeom prst="rect">
            <a:avLst/>
          </a:prstGeom>
          <a:noFill/>
          <a:ln>
            <a:noFill/>
          </a:ln>
        </p:spPr>
        <p:txBody>
          <a:bodyPr anchorCtr="0" anchor="ctr" bIns="68550" lIns="137150" spcFirstLastPara="1" rIns="137150" wrap="square" tIns="68550">
            <a:normAutofit/>
          </a:bodyPr>
          <a:lstStyle/>
          <a:p>
            <a:pPr indent="0" lvl="0" marL="0" rtl="0" algn="ctr">
              <a:lnSpc>
                <a:spcPct val="90000"/>
              </a:lnSpc>
              <a:spcBef>
                <a:spcPts val="0"/>
              </a:spcBef>
              <a:spcAft>
                <a:spcPts val="0"/>
              </a:spcAft>
              <a:buClr>
                <a:schemeClr val="dk1"/>
              </a:buClr>
              <a:buSzPts val="6600"/>
              <a:buFont typeface="Calibri"/>
              <a:buNone/>
            </a:pPr>
            <a:r>
              <a:rPr b="1" lang="en-US" sz="5000"/>
              <a:t>Líderes de la Campaña GLOBE LAC</a:t>
            </a:r>
            <a:endParaRPr b="1" sz="5000"/>
          </a:p>
          <a:p>
            <a:pPr indent="0" lvl="0" marL="0" rtl="0" algn="ctr">
              <a:lnSpc>
                <a:spcPct val="90000"/>
              </a:lnSpc>
              <a:spcBef>
                <a:spcPts val="0"/>
              </a:spcBef>
              <a:spcAft>
                <a:spcPts val="0"/>
              </a:spcAft>
              <a:buClr>
                <a:schemeClr val="dk1"/>
              </a:buClr>
              <a:buSzPts val="6600"/>
              <a:buFont typeface="Calibri"/>
              <a:buNone/>
            </a:pPr>
            <a:r>
              <a:rPr b="1" lang="en-US" sz="5000"/>
              <a:t>GLOBE LAC Campaign Team Leaders</a:t>
            </a:r>
            <a:endParaRPr b="1" sz="5000"/>
          </a:p>
        </p:txBody>
      </p:sp>
      <p:grpSp>
        <p:nvGrpSpPr>
          <p:cNvPr id="598" name="Google Shape;598;g2e3fb5a3aa9_0_20"/>
          <p:cNvGrpSpPr/>
          <p:nvPr/>
        </p:nvGrpSpPr>
        <p:grpSpPr>
          <a:xfrm>
            <a:off x="4708424" y="3572723"/>
            <a:ext cx="3409800" cy="5476702"/>
            <a:chOff x="4819766" y="3214726"/>
            <a:chExt cx="3409800" cy="5476702"/>
          </a:xfrm>
        </p:grpSpPr>
        <p:sp>
          <p:nvSpPr>
            <p:cNvPr id="599" name="Google Shape;599;g2e3fb5a3aa9_0_20"/>
            <p:cNvSpPr txBox="1"/>
            <p:nvPr/>
          </p:nvSpPr>
          <p:spPr>
            <a:xfrm>
              <a:off x="4819766" y="6582728"/>
              <a:ext cx="3409800" cy="2108700"/>
            </a:xfrm>
            <a:prstGeom prst="rect">
              <a:avLst/>
            </a:prstGeom>
            <a:noFill/>
            <a:ln>
              <a:noFill/>
            </a:ln>
          </p:spPr>
          <p:txBody>
            <a:bodyPr anchorCtr="0" anchor="t" bIns="68550" lIns="137150" spcFirstLastPara="1" rIns="137150" wrap="square" tIns="68550">
              <a:spAutoFit/>
            </a:bodyPr>
            <a:lstStyle/>
            <a:p>
              <a:pPr indent="0" lvl="0" marL="0" marR="0" rtl="0" algn="ctr">
                <a:lnSpc>
                  <a:spcPct val="100000"/>
                </a:lnSpc>
                <a:spcBef>
                  <a:spcPts val="0"/>
                </a:spcBef>
                <a:spcAft>
                  <a:spcPts val="0"/>
                </a:spcAft>
                <a:buClr>
                  <a:srgbClr val="000000"/>
                </a:buClr>
                <a:buSzPts val="2800"/>
                <a:buFont typeface="Arial"/>
                <a:buNone/>
              </a:pPr>
              <a:r>
                <a:rPr b="1" i="0" lang="en-US" sz="2400" u="none" cap="none" strike="noStrike">
                  <a:solidFill>
                    <a:schemeClr val="dk1"/>
                  </a:solidFill>
                  <a:latin typeface="Calibri"/>
                  <a:ea typeface="Calibri"/>
                  <a:cs typeface="Calibri"/>
                  <a:sym typeface="Calibri"/>
                </a:rPr>
                <a:t>Mariana Savino</a:t>
              </a:r>
              <a:endParaRPr b="1" i="0" sz="2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200"/>
                <a:buFont typeface="Arial"/>
                <a:buNone/>
              </a:pPr>
              <a:r>
                <a:rPr b="0" i="0" lang="en-US" sz="2000" u="none" cap="none" strike="noStrike">
                  <a:solidFill>
                    <a:schemeClr val="dk1"/>
                  </a:solidFill>
                  <a:latin typeface="Calibri"/>
                  <a:ea typeface="Calibri"/>
                  <a:cs typeface="Calibri"/>
                  <a:sym typeface="Calibri"/>
                </a:rPr>
                <a:t>Coordinadora </a:t>
              </a:r>
              <a:endParaRPr b="0" i="0" sz="2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200"/>
                <a:buFont typeface="Arial"/>
                <a:buNone/>
              </a:pPr>
              <a:r>
                <a:rPr b="0" i="0" lang="en-US" sz="2000" u="none" cap="none" strike="noStrike">
                  <a:solidFill>
                    <a:schemeClr val="dk1"/>
                  </a:solidFill>
                  <a:latin typeface="Calibri"/>
                  <a:ea typeface="Calibri"/>
                  <a:cs typeface="Calibri"/>
                  <a:sym typeface="Calibri"/>
                </a:rPr>
                <a:t>de la Oficina Regional GLOBE  para América Latina y el Caribe</a:t>
              </a:r>
              <a:endParaRPr b="0" i="0" sz="2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b="0" i="0" lang="en-US" sz="2400" u="none" cap="none" strike="noStrike">
                  <a:solidFill>
                    <a:schemeClr val="dk1"/>
                  </a:solidFill>
                  <a:latin typeface="Calibri"/>
                  <a:ea typeface="Calibri"/>
                  <a:cs typeface="Calibri"/>
                  <a:sym typeface="Calibri"/>
                </a:rPr>
                <a:t>Argentina</a:t>
              </a:r>
              <a:endParaRPr b="0" i="0" sz="2400" u="none" cap="none" strike="noStrike">
                <a:solidFill>
                  <a:srgbClr val="000000"/>
                </a:solidFill>
                <a:latin typeface="Calibri"/>
                <a:ea typeface="Calibri"/>
                <a:cs typeface="Calibri"/>
                <a:sym typeface="Calibri"/>
              </a:endParaRPr>
            </a:p>
          </p:txBody>
        </p:sp>
        <p:pic>
          <p:nvPicPr>
            <p:cNvPr id="600" name="Google Shape;600;g2e3fb5a3aa9_0_20"/>
            <p:cNvPicPr preferRelativeResize="0"/>
            <p:nvPr/>
          </p:nvPicPr>
          <p:blipFill rotWithShape="1">
            <a:blip r:embed="rId5">
              <a:alphaModFix/>
            </a:blip>
            <a:srcRect b="29849" l="19476" r="18439" t="0"/>
            <a:stretch/>
          </p:blipFill>
          <p:spPr>
            <a:xfrm>
              <a:off x="5027728" y="3214726"/>
              <a:ext cx="2993885" cy="3406871"/>
            </a:xfrm>
            <a:prstGeom prst="rect">
              <a:avLst/>
            </a:prstGeom>
            <a:noFill/>
            <a:ln>
              <a:noFill/>
            </a:ln>
          </p:spPr>
        </p:pic>
      </p:grpSp>
      <p:pic>
        <p:nvPicPr>
          <p:cNvPr id="601" name="Google Shape;601;g2e3fb5a3aa9_0_20"/>
          <p:cNvPicPr preferRelativeResize="0"/>
          <p:nvPr/>
        </p:nvPicPr>
        <p:blipFill rotWithShape="1">
          <a:blip r:embed="rId6">
            <a:alphaModFix/>
          </a:blip>
          <a:srcRect b="0" l="0" r="0" t="0"/>
          <a:stretch/>
        </p:blipFill>
        <p:spPr>
          <a:xfrm>
            <a:off x="10180208" y="3533848"/>
            <a:ext cx="2856918" cy="3484632"/>
          </a:xfrm>
          <a:prstGeom prst="rect">
            <a:avLst/>
          </a:prstGeom>
          <a:noFill/>
          <a:ln>
            <a:noFill/>
          </a:ln>
        </p:spPr>
      </p:pic>
      <p:sp>
        <p:nvSpPr>
          <p:cNvPr id="602" name="Google Shape;602;g2e3fb5a3aa9_0_20"/>
          <p:cNvSpPr txBox="1"/>
          <p:nvPr/>
        </p:nvSpPr>
        <p:spPr>
          <a:xfrm>
            <a:off x="9903750" y="7018475"/>
            <a:ext cx="3409800" cy="2544900"/>
          </a:xfrm>
          <a:prstGeom prst="rect">
            <a:avLst/>
          </a:prstGeom>
          <a:noFill/>
          <a:ln>
            <a:noFill/>
          </a:ln>
        </p:spPr>
        <p:txBody>
          <a:bodyPr anchorCtr="0" anchor="t" bIns="45700" lIns="91450" spcFirstLastPara="1" rIns="91450" wrap="square" tIns="45700">
            <a:spAutoFit/>
          </a:bodyPr>
          <a:lstStyle/>
          <a:p>
            <a:pPr indent="0" lvl="0" marL="0" marR="0" rtl="0" algn="ctr">
              <a:lnSpc>
                <a:spcPct val="100000"/>
              </a:lnSpc>
              <a:spcBef>
                <a:spcPts val="0"/>
              </a:spcBef>
              <a:spcAft>
                <a:spcPts val="0"/>
              </a:spcAft>
              <a:buClr>
                <a:srgbClr val="663300"/>
              </a:buClr>
              <a:buSzPts val="2400"/>
              <a:buFont typeface="Arial"/>
              <a:buNone/>
            </a:pPr>
            <a:r>
              <a:rPr b="1" i="0" lang="en-US" sz="2400" u="none" cap="none" strike="noStrike">
                <a:solidFill>
                  <a:schemeClr val="dk1"/>
                </a:solidFill>
                <a:latin typeface="Calibri"/>
                <a:ea typeface="Calibri"/>
                <a:cs typeface="Calibri"/>
                <a:sym typeface="Calibri"/>
              </a:rPr>
              <a:t>Josefina González </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663300"/>
              </a:buClr>
              <a:buSzPts val="2000"/>
              <a:buFont typeface="Arial"/>
              <a:buNone/>
            </a:pPr>
            <a:r>
              <a:rPr b="0" i="0" lang="en-US" sz="2000" u="none" cap="none" strike="noStrike">
                <a:solidFill>
                  <a:schemeClr val="dk1"/>
                </a:solidFill>
                <a:latin typeface="Calibri"/>
                <a:ea typeface="Calibri"/>
                <a:cs typeface="Calibri"/>
                <a:sym typeface="Calibri"/>
              </a:rPr>
              <a:t>Asistente de Comunicación de la Oficina Regional GLOBE para América </a:t>
            </a:r>
            <a:endParaRPr b="0" i="0" sz="2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663300"/>
              </a:buClr>
              <a:buSzPts val="2000"/>
              <a:buFont typeface="Arial"/>
              <a:buNone/>
            </a:pPr>
            <a:r>
              <a:rPr b="0" i="0" lang="en-US" sz="2000" u="none" cap="none" strike="noStrike">
                <a:solidFill>
                  <a:schemeClr val="dk1"/>
                </a:solidFill>
                <a:latin typeface="Calibri"/>
                <a:ea typeface="Calibri"/>
                <a:cs typeface="Calibri"/>
                <a:sym typeface="Calibri"/>
              </a:rPr>
              <a:t>Latina y el Caribe</a:t>
            </a:r>
            <a:endParaRPr b="0" i="0" sz="2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663300"/>
              </a:buClr>
              <a:buSzPts val="2400"/>
              <a:buFont typeface="Arial"/>
              <a:buNone/>
            </a:pPr>
            <a:r>
              <a:rPr b="0" i="0" lang="en-US" sz="2400" u="none" cap="none" strike="noStrike">
                <a:solidFill>
                  <a:schemeClr val="dk1"/>
                </a:solidFill>
                <a:latin typeface="Calibri"/>
                <a:ea typeface="Calibri"/>
                <a:cs typeface="Calibri"/>
                <a:sym typeface="Calibri"/>
              </a:rPr>
              <a:t>Argentina</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400"/>
              </a:spcBef>
              <a:spcAft>
                <a:spcPts val="0"/>
              </a:spcAft>
              <a:buClr>
                <a:srgbClr val="000000"/>
              </a:buClr>
              <a:buSzPts val="1400"/>
              <a:buFont typeface="Arial"/>
              <a:buNone/>
            </a:pPr>
            <a:br>
              <a:rPr b="0" i="0" lang="en-US" sz="1400" u="none" cap="none" strike="noStrike">
                <a:solidFill>
                  <a:srgbClr val="000000"/>
                </a:solidFill>
                <a:latin typeface="Calibri"/>
                <a:ea typeface="Calibri"/>
                <a:cs typeface="Calibri"/>
                <a:sym typeface="Calibri"/>
              </a:rPr>
            </a:b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pic>
        <p:nvPicPr>
          <p:cNvPr id="607" name="Google Shape;607;g2e3fb5a3aa9_0_377"/>
          <p:cNvPicPr preferRelativeResize="0"/>
          <p:nvPr/>
        </p:nvPicPr>
        <p:blipFill rotWithShape="1">
          <a:blip r:embed="rId3">
            <a:alphaModFix/>
          </a:blip>
          <a:srcRect b="0" l="0" r="0" t="0"/>
          <a:stretch/>
        </p:blipFill>
        <p:spPr>
          <a:xfrm>
            <a:off x="0" y="0"/>
            <a:ext cx="18288001" cy="1543008"/>
          </a:xfrm>
          <a:prstGeom prst="rect">
            <a:avLst/>
          </a:prstGeom>
          <a:noFill/>
          <a:ln>
            <a:noFill/>
          </a:ln>
        </p:spPr>
      </p:pic>
      <p:pic>
        <p:nvPicPr>
          <p:cNvPr id="608" name="Google Shape;608;g2e3fb5a3aa9_0_377"/>
          <p:cNvPicPr preferRelativeResize="0"/>
          <p:nvPr/>
        </p:nvPicPr>
        <p:blipFill rotWithShape="1">
          <a:blip r:embed="rId4">
            <a:alphaModFix/>
          </a:blip>
          <a:srcRect b="0" l="0" r="832" t="0"/>
          <a:stretch/>
        </p:blipFill>
        <p:spPr>
          <a:xfrm>
            <a:off x="0" y="8595724"/>
            <a:ext cx="18288001" cy="1691276"/>
          </a:xfrm>
          <a:prstGeom prst="rect">
            <a:avLst/>
          </a:prstGeom>
          <a:noFill/>
          <a:ln>
            <a:noFill/>
          </a:ln>
        </p:spPr>
      </p:pic>
      <p:sp>
        <p:nvSpPr>
          <p:cNvPr id="609" name="Google Shape;609;g2e3fb5a3aa9_0_377"/>
          <p:cNvSpPr txBox="1"/>
          <p:nvPr>
            <p:ph idx="4294967295" type="title"/>
          </p:nvPr>
        </p:nvSpPr>
        <p:spPr>
          <a:xfrm>
            <a:off x="0" y="1741488"/>
            <a:ext cx="15063788" cy="1576387"/>
          </a:xfrm>
          <a:prstGeom prst="rect">
            <a:avLst/>
          </a:prstGeom>
          <a:noFill/>
          <a:ln>
            <a:noFill/>
          </a:ln>
        </p:spPr>
        <p:txBody>
          <a:bodyPr anchorCtr="0" anchor="ctr" bIns="68550" lIns="137150" spcFirstLastPara="1" rIns="137150" wrap="square" tIns="68550">
            <a:normAutofit/>
          </a:bodyPr>
          <a:lstStyle/>
          <a:p>
            <a:pPr indent="0" lvl="0" marL="0" rtl="0" algn="ctr">
              <a:lnSpc>
                <a:spcPct val="90000"/>
              </a:lnSpc>
              <a:spcBef>
                <a:spcPts val="0"/>
              </a:spcBef>
              <a:spcAft>
                <a:spcPts val="0"/>
              </a:spcAft>
              <a:buClr>
                <a:schemeClr val="dk1"/>
              </a:buClr>
              <a:buSzPts val="6600"/>
              <a:buFont typeface="Calibri"/>
              <a:buNone/>
            </a:pPr>
            <a:r>
              <a:rPr b="1" lang="en-US" sz="5000"/>
              <a:t>Miembros del Equipo de Campaña GLOBE LAC</a:t>
            </a:r>
            <a:endParaRPr b="1" sz="5000"/>
          </a:p>
          <a:p>
            <a:pPr indent="0" lvl="0" marL="0" rtl="0" algn="ctr">
              <a:lnSpc>
                <a:spcPct val="90000"/>
              </a:lnSpc>
              <a:spcBef>
                <a:spcPts val="0"/>
              </a:spcBef>
              <a:spcAft>
                <a:spcPts val="0"/>
              </a:spcAft>
              <a:buClr>
                <a:schemeClr val="dk1"/>
              </a:buClr>
              <a:buSzPts val="6600"/>
              <a:buFont typeface="Calibri"/>
              <a:buNone/>
            </a:pPr>
            <a:r>
              <a:rPr b="1" lang="en-US" sz="5000"/>
              <a:t>GLOBE LAC Campaign Team Members</a:t>
            </a:r>
            <a:endParaRPr b="1" sz="5000"/>
          </a:p>
        </p:txBody>
      </p:sp>
      <p:pic>
        <p:nvPicPr>
          <p:cNvPr id="610" name="Google Shape;610;g2e3fb5a3aa9_0_377"/>
          <p:cNvPicPr preferRelativeResize="0"/>
          <p:nvPr/>
        </p:nvPicPr>
        <p:blipFill rotWithShape="1">
          <a:blip r:embed="rId5">
            <a:alphaModFix/>
          </a:blip>
          <a:srcRect b="0" l="0" r="0" t="0"/>
          <a:stretch/>
        </p:blipFill>
        <p:spPr>
          <a:xfrm>
            <a:off x="2941275" y="3838525"/>
            <a:ext cx="2471250" cy="2964625"/>
          </a:xfrm>
          <a:prstGeom prst="rect">
            <a:avLst/>
          </a:prstGeom>
          <a:noFill/>
          <a:ln>
            <a:noFill/>
          </a:ln>
        </p:spPr>
      </p:pic>
      <p:sp>
        <p:nvSpPr>
          <p:cNvPr id="611" name="Google Shape;611;g2e3fb5a3aa9_0_377"/>
          <p:cNvSpPr txBox="1"/>
          <p:nvPr/>
        </p:nvSpPr>
        <p:spPr>
          <a:xfrm>
            <a:off x="2796600" y="6945350"/>
            <a:ext cx="2819400" cy="2185800"/>
          </a:xfrm>
          <a:prstGeom prst="rect">
            <a:avLst/>
          </a:prstGeom>
          <a:noFill/>
          <a:ln>
            <a:noFill/>
          </a:ln>
        </p:spPr>
        <p:txBody>
          <a:bodyPr anchorCtr="0" anchor="t" bIns="45700" lIns="91450" spcFirstLastPara="1" rIns="91450" wrap="square" tIns="45700">
            <a:spAutoFit/>
          </a:bodyPr>
          <a:lstStyle/>
          <a:p>
            <a:pPr indent="0" lvl="0" marL="0" marR="0" rtl="0" algn="ctr">
              <a:lnSpc>
                <a:spcPct val="100000"/>
              </a:lnSpc>
              <a:spcBef>
                <a:spcPts val="0"/>
              </a:spcBef>
              <a:spcAft>
                <a:spcPts val="0"/>
              </a:spcAft>
              <a:buClr>
                <a:srgbClr val="7F340D"/>
              </a:buClr>
              <a:buSzPts val="2400"/>
              <a:buFont typeface="Arial"/>
              <a:buNone/>
            </a:pPr>
            <a:r>
              <a:rPr b="1" i="0" lang="en-US" sz="2400" u="none" cap="none" strike="noStrike">
                <a:solidFill>
                  <a:schemeClr val="dk1"/>
                </a:solidFill>
                <a:latin typeface="Calibri"/>
                <a:ea typeface="Calibri"/>
                <a:cs typeface="Calibri"/>
                <a:sym typeface="Calibri"/>
              </a:rPr>
              <a:t>Andrea Ventoso</a:t>
            </a:r>
            <a:endParaRPr b="0" i="0" sz="2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7F340D"/>
              </a:buClr>
              <a:buSzPts val="2000"/>
              <a:buFont typeface="Arial"/>
              <a:buNone/>
            </a:pPr>
            <a:r>
              <a:rPr b="0" i="0" lang="en-US" sz="2000" u="none" cap="none" strike="noStrike">
                <a:solidFill>
                  <a:schemeClr val="dk1"/>
                </a:solidFill>
                <a:latin typeface="Calibri"/>
                <a:ea typeface="Calibri"/>
                <a:cs typeface="Calibri"/>
                <a:sym typeface="Calibri"/>
              </a:rPr>
              <a:t>Coordinadora GLOBE</a:t>
            </a:r>
            <a:endParaRPr b="0" i="0" sz="2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7F340D"/>
              </a:buClr>
              <a:buSzPts val="2000"/>
              <a:buFont typeface="Arial"/>
              <a:buNone/>
            </a:pPr>
            <a:r>
              <a:rPr b="0" i="0" lang="en-US" sz="2000" u="none" cap="none" strike="noStrike">
                <a:solidFill>
                  <a:schemeClr val="dk1"/>
                </a:solidFill>
                <a:latin typeface="Calibri"/>
                <a:ea typeface="Calibri"/>
                <a:cs typeface="Calibri"/>
                <a:sym typeface="Calibri"/>
              </a:rPr>
              <a:t>Mentor Trainer</a:t>
            </a:r>
            <a:endParaRPr b="0" i="0" sz="2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7F340D"/>
              </a:buClr>
              <a:buSzPts val="2400"/>
              <a:buFont typeface="Arial"/>
              <a:buNone/>
            </a:pPr>
            <a:r>
              <a:rPr b="0" i="0" lang="en-US" sz="2400" u="none" cap="none" strike="noStrike">
                <a:solidFill>
                  <a:schemeClr val="dk1"/>
                </a:solidFill>
                <a:latin typeface="Calibri"/>
                <a:ea typeface="Calibri"/>
                <a:cs typeface="Calibri"/>
                <a:sym typeface="Calibri"/>
              </a:rPr>
              <a:t>Uruguay</a:t>
            </a:r>
            <a:endParaRPr b="0" i="0" sz="2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7F340D"/>
              </a:buClr>
              <a:buSzPts val="2000"/>
              <a:buFont typeface="Arial"/>
              <a:buNone/>
            </a:pPr>
            <a:r>
              <a:rPr b="0" i="0" lang="en-US" sz="2000" u="none" cap="none" strike="noStrike">
                <a:solidFill>
                  <a:schemeClr val="dk1"/>
                </a:solidFill>
                <a:latin typeface="Calibri"/>
                <a:ea typeface="Calibri"/>
                <a:cs typeface="Calibri"/>
                <a:sym typeface="Calibri"/>
              </a:rPr>
              <a:t>bvb46037@gmail.com</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Calibri"/>
                <a:ea typeface="Calibri"/>
                <a:cs typeface="Calibri"/>
                <a:sym typeface="Calibri"/>
              </a:rPr>
            </a:br>
            <a:endParaRPr b="0" i="0" sz="1400" u="none" cap="none" strike="noStrike">
              <a:solidFill>
                <a:srgbClr val="000000"/>
              </a:solidFill>
              <a:latin typeface="Calibri"/>
              <a:ea typeface="Calibri"/>
              <a:cs typeface="Calibri"/>
              <a:sym typeface="Calibri"/>
            </a:endParaRPr>
          </a:p>
        </p:txBody>
      </p:sp>
      <p:pic>
        <p:nvPicPr>
          <p:cNvPr id="612" name="Google Shape;612;g2e3fb5a3aa9_0_377"/>
          <p:cNvPicPr preferRelativeResize="0"/>
          <p:nvPr/>
        </p:nvPicPr>
        <p:blipFill rotWithShape="1">
          <a:blip r:embed="rId6">
            <a:alphaModFix/>
          </a:blip>
          <a:srcRect b="0" l="0" r="0" t="0"/>
          <a:stretch/>
        </p:blipFill>
        <p:spPr>
          <a:xfrm>
            <a:off x="7339972" y="3845238"/>
            <a:ext cx="2917764" cy="2947065"/>
          </a:xfrm>
          <a:prstGeom prst="rect">
            <a:avLst/>
          </a:prstGeom>
          <a:noFill/>
          <a:ln>
            <a:noFill/>
          </a:ln>
        </p:spPr>
      </p:pic>
      <p:sp>
        <p:nvSpPr>
          <p:cNvPr id="613" name="Google Shape;613;g2e3fb5a3aa9_0_377"/>
          <p:cNvSpPr txBox="1"/>
          <p:nvPr/>
        </p:nvSpPr>
        <p:spPr>
          <a:xfrm>
            <a:off x="7126350" y="6941200"/>
            <a:ext cx="3495600" cy="1929000"/>
          </a:xfrm>
          <a:prstGeom prst="rect">
            <a:avLst/>
          </a:prstGeom>
          <a:noFill/>
          <a:ln>
            <a:noFill/>
          </a:ln>
        </p:spPr>
        <p:txBody>
          <a:bodyPr anchorCtr="0" anchor="t" bIns="45700" lIns="91450" spcFirstLastPara="1" rIns="91450" wrap="square" tIns="45700">
            <a:spAutoFit/>
          </a:bodyPr>
          <a:lstStyle/>
          <a:p>
            <a:pPr indent="0" lvl="0" marL="0" marR="0" rtl="0" algn="ctr">
              <a:lnSpc>
                <a:spcPct val="100000"/>
              </a:lnSpc>
              <a:spcBef>
                <a:spcPts val="0"/>
              </a:spcBef>
              <a:spcAft>
                <a:spcPts val="0"/>
              </a:spcAft>
              <a:buClr>
                <a:srgbClr val="663300"/>
              </a:buClr>
              <a:buSzPts val="2400"/>
              <a:buFont typeface="Arial"/>
              <a:buNone/>
            </a:pPr>
            <a:r>
              <a:rPr b="1" i="0" lang="en-US" sz="2400" u="none" cap="none" strike="noStrike">
                <a:solidFill>
                  <a:schemeClr val="dk1"/>
                </a:solidFill>
                <a:latin typeface="Calibri"/>
                <a:ea typeface="Calibri"/>
                <a:cs typeface="Calibri"/>
                <a:sym typeface="Calibri"/>
              </a:rPr>
              <a:t>Claudia Caro Vera</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663300"/>
              </a:buClr>
              <a:buSzPts val="2000"/>
              <a:buFont typeface="Arial"/>
              <a:buNone/>
            </a:pPr>
            <a:r>
              <a:rPr b="0" i="0" lang="en-US" sz="2000" u="none" cap="none" strike="noStrike">
                <a:solidFill>
                  <a:schemeClr val="dk1"/>
                </a:solidFill>
                <a:latin typeface="Calibri"/>
                <a:ea typeface="Calibri"/>
                <a:cs typeface="Calibri"/>
                <a:sym typeface="Calibri"/>
              </a:rPr>
              <a:t>Mentor Trainer </a:t>
            </a:r>
            <a:endParaRPr b="0" i="0" sz="2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663300"/>
              </a:buClr>
              <a:buSzPts val="2400"/>
              <a:buFont typeface="Arial"/>
              <a:buNone/>
            </a:pPr>
            <a:r>
              <a:rPr b="0" i="0" lang="en-US" sz="2400" u="none" cap="none" strike="noStrike">
                <a:solidFill>
                  <a:schemeClr val="dk1"/>
                </a:solidFill>
                <a:latin typeface="Calibri"/>
                <a:ea typeface="Calibri"/>
                <a:cs typeface="Calibri"/>
                <a:sym typeface="Calibri"/>
              </a:rPr>
              <a:t>Perú</a:t>
            </a:r>
            <a:endParaRPr b="0" i="0" sz="2400" u="none" cap="none" strike="noStrike">
              <a:solidFill>
                <a:schemeClr val="dk1"/>
              </a:solidFill>
              <a:latin typeface="Calibri"/>
              <a:ea typeface="Calibri"/>
              <a:cs typeface="Calibri"/>
              <a:sym typeface="Calibri"/>
            </a:endParaRPr>
          </a:p>
          <a:p>
            <a:pPr indent="0" lvl="0" marL="0" marR="0" rtl="0" algn="ctr">
              <a:lnSpc>
                <a:spcPct val="100000"/>
              </a:lnSpc>
              <a:spcBef>
                <a:spcPts val="400"/>
              </a:spcBef>
              <a:spcAft>
                <a:spcPts val="0"/>
              </a:spcAft>
              <a:buClr>
                <a:srgbClr val="663300"/>
              </a:buClr>
              <a:buSzPts val="2000"/>
              <a:buFont typeface="Arial"/>
              <a:buNone/>
            </a:pPr>
            <a:r>
              <a:rPr b="0" i="0" lang="en-US" sz="2000" u="none" cap="none" strike="noStrike">
                <a:solidFill>
                  <a:schemeClr val="dk1"/>
                </a:solidFill>
                <a:latin typeface="Calibri"/>
                <a:ea typeface="Calibri"/>
                <a:cs typeface="Calibri"/>
                <a:sym typeface="Calibri"/>
              </a:rPr>
              <a:t>claudiacarovera@gmail.com</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Calibri"/>
                <a:ea typeface="Calibri"/>
                <a:cs typeface="Calibri"/>
                <a:sym typeface="Calibri"/>
              </a:rPr>
            </a:br>
            <a:endParaRPr b="0" i="0" sz="1400" u="none" cap="none" strike="noStrike">
              <a:solidFill>
                <a:srgbClr val="000000"/>
              </a:solidFill>
              <a:latin typeface="Calibri"/>
              <a:ea typeface="Calibri"/>
              <a:cs typeface="Calibri"/>
              <a:sym typeface="Calibri"/>
            </a:endParaRPr>
          </a:p>
        </p:txBody>
      </p:sp>
      <p:sp>
        <p:nvSpPr>
          <p:cNvPr id="614" name="Google Shape;614;g2e3fb5a3aa9_0_377"/>
          <p:cNvSpPr txBox="1"/>
          <p:nvPr/>
        </p:nvSpPr>
        <p:spPr>
          <a:xfrm>
            <a:off x="11838450" y="6945350"/>
            <a:ext cx="4044000" cy="1877700"/>
          </a:xfrm>
          <a:prstGeom prst="rect">
            <a:avLst/>
          </a:prstGeom>
          <a:noFill/>
          <a:ln>
            <a:noFill/>
          </a:ln>
        </p:spPr>
        <p:txBody>
          <a:bodyPr anchorCtr="0" anchor="t" bIns="45700" lIns="91450" spcFirstLastPara="1" rIns="91450" wrap="square" tIns="45700">
            <a:spAutoFit/>
          </a:bodyPr>
          <a:lstStyle/>
          <a:p>
            <a:pPr indent="0" lvl="0" marL="0" marR="0" rtl="0" algn="ctr">
              <a:lnSpc>
                <a:spcPct val="100000"/>
              </a:lnSpc>
              <a:spcBef>
                <a:spcPts val="0"/>
              </a:spcBef>
              <a:spcAft>
                <a:spcPts val="0"/>
              </a:spcAft>
              <a:buClr>
                <a:srgbClr val="7F340D"/>
              </a:buClr>
              <a:buSzPts val="2400"/>
              <a:buFont typeface="Arial"/>
              <a:buNone/>
            </a:pPr>
            <a:r>
              <a:rPr b="1" i="0" lang="en-US" sz="2400" u="none" cap="none" strike="noStrike">
                <a:solidFill>
                  <a:schemeClr val="dk1"/>
                </a:solidFill>
                <a:latin typeface="Calibri"/>
                <a:ea typeface="Calibri"/>
                <a:cs typeface="Calibri"/>
                <a:sym typeface="Calibri"/>
              </a:rPr>
              <a:t>Ana Beatriz Prieto</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7F340D"/>
              </a:buClr>
              <a:buSzPts val="2000"/>
              <a:buFont typeface="Arial"/>
              <a:buNone/>
            </a:pPr>
            <a:r>
              <a:rPr b="0" i="0" lang="en-US" sz="2000" u="none" cap="none" strike="noStrike">
                <a:solidFill>
                  <a:schemeClr val="dk1"/>
                </a:solidFill>
                <a:latin typeface="Calibri"/>
                <a:ea typeface="Calibri"/>
                <a:cs typeface="Calibri"/>
                <a:sym typeface="Calibri"/>
              </a:rPr>
              <a:t>Mentor Trainer</a:t>
            </a:r>
            <a:endParaRPr b="0" i="0" sz="2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7F340D"/>
              </a:buClr>
              <a:buSzPts val="2400"/>
              <a:buFont typeface="Arial"/>
              <a:buNone/>
            </a:pPr>
            <a:r>
              <a:rPr b="0" i="0" lang="en-US" sz="2400" u="none" cap="none" strike="noStrike">
                <a:solidFill>
                  <a:schemeClr val="dk1"/>
                </a:solidFill>
                <a:latin typeface="Calibri"/>
                <a:ea typeface="Calibri"/>
                <a:cs typeface="Calibri"/>
                <a:sym typeface="Calibri"/>
              </a:rPr>
              <a:t>Argentina</a:t>
            </a:r>
            <a:br>
              <a:rPr b="0" i="0" lang="en-US" sz="1400" u="none" cap="none" strike="noStrike">
                <a:solidFill>
                  <a:schemeClr val="dk1"/>
                </a:solidFill>
                <a:latin typeface="Calibri"/>
                <a:ea typeface="Calibri"/>
                <a:cs typeface="Calibri"/>
                <a:sym typeface="Calibri"/>
              </a:rPr>
            </a:br>
            <a:r>
              <a:rPr b="0" i="0" lang="en-US" sz="2000" u="none" cap="none" strike="noStrike">
                <a:solidFill>
                  <a:schemeClr val="dk1"/>
                </a:solidFill>
                <a:latin typeface="Calibri"/>
                <a:ea typeface="Calibri"/>
                <a:cs typeface="Calibri"/>
                <a:sym typeface="Calibri"/>
              </a:rPr>
              <a:t>anabeatrizprieto@gmail.com</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Calibri"/>
                <a:ea typeface="Calibri"/>
                <a:cs typeface="Calibri"/>
                <a:sym typeface="Calibri"/>
              </a:rPr>
            </a:br>
            <a:endParaRPr b="0" i="0" sz="1400" u="none" cap="none" strike="noStrike">
              <a:solidFill>
                <a:srgbClr val="000000"/>
              </a:solidFill>
              <a:latin typeface="Calibri"/>
              <a:ea typeface="Calibri"/>
              <a:cs typeface="Calibri"/>
              <a:sym typeface="Calibri"/>
            </a:endParaRPr>
          </a:p>
        </p:txBody>
      </p:sp>
      <p:pic>
        <p:nvPicPr>
          <p:cNvPr descr="A person with curly hair&#10;&#10;Description automatically generated with low confidence" id="615" name="Google Shape;615;g2e3fb5a3aa9_0_377"/>
          <p:cNvPicPr preferRelativeResize="0"/>
          <p:nvPr/>
        </p:nvPicPr>
        <p:blipFill rotWithShape="1">
          <a:blip r:embed="rId7">
            <a:alphaModFix/>
          </a:blip>
          <a:srcRect b="0" l="0" r="0" t="0"/>
          <a:stretch/>
        </p:blipFill>
        <p:spPr>
          <a:xfrm>
            <a:off x="12560775" y="3847311"/>
            <a:ext cx="2471251" cy="294706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pic>
        <p:nvPicPr>
          <p:cNvPr id="620" name="Google Shape;620;g2e3fb5a3aa9_0_389"/>
          <p:cNvPicPr preferRelativeResize="0"/>
          <p:nvPr/>
        </p:nvPicPr>
        <p:blipFill rotWithShape="1">
          <a:blip r:embed="rId3">
            <a:alphaModFix/>
          </a:blip>
          <a:srcRect b="0" l="0" r="0" t="0"/>
          <a:stretch/>
        </p:blipFill>
        <p:spPr>
          <a:xfrm>
            <a:off x="0" y="0"/>
            <a:ext cx="18288001" cy="1543008"/>
          </a:xfrm>
          <a:prstGeom prst="rect">
            <a:avLst/>
          </a:prstGeom>
          <a:noFill/>
          <a:ln>
            <a:noFill/>
          </a:ln>
        </p:spPr>
      </p:pic>
      <p:pic>
        <p:nvPicPr>
          <p:cNvPr id="621" name="Google Shape;621;g2e3fb5a3aa9_0_389"/>
          <p:cNvPicPr preferRelativeResize="0"/>
          <p:nvPr/>
        </p:nvPicPr>
        <p:blipFill rotWithShape="1">
          <a:blip r:embed="rId4">
            <a:alphaModFix/>
          </a:blip>
          <a:srcRect b="0" l="0" r="832" t="0"/>
          <a:stretch/>
        </p:blipFill>
        <p:spPr>
          <a:xfrm>
            <a:off x="0" y="8595724"/>
            <a:ext cx="18288001" cy="1691276"/>
          </a:xfrm>
          <a:prstGeom prst="rect">
            <a:avLst/>
          </a:prstGeom>
          <a:noFill/>
          <a:ln>
            <a:noFill/>
          </a:ln>
        </p:spPr>
      </p:pic>
      <p:sp>
        <p:nvSpPr>
          <p:cNvPr id="622" name="Google Shape;622;g2e3fb5a3aa9_0_389"/>
          <p:cNvSpPr txBox="1"/>
          <p:nvPr/>
        </p:nvSpPr>
        <p:spPr>
          <a:xfrm>
            <a:off x="1455738" y="3612663"/>
            <a:ext cx="4990800" cy="2848200"/>
          </a:xfrm>
          <a:prstGeom prst="rect">
            <a:avLst/>
          </a:prstGeom>
          <a:noFill/>
          <a:ln>
            <a:noFill/>
          </a:ln>
        </p:spPr>
        <p:txBody>
          <a:bodyPr anchorCtr="0" anchor="t" bIns="0" lIns="0" spcFirstLastPara="1" rIns="0" wrap="square" tIns="15850">
            <a:spAutoFit/>
          </a:bodyPr>
          <a:lstStyle/>
          <a:p>
            <a:pPr indent="0" lvl="0" marL="25400" marR="0" rtl="0" algn="ctr">
              <a:lnSpc>
                <a:spcPct val="100000"/>
              </a:lnSpc>
              <a:spcBef>
                <a:spcPts val="0"/>
              </a:spcBef>
              <a:spcAft>
                <a:spcPts val="0"/>
              </a:spcAft>
              <a:buClr>
                <a:srgbClr val="000000"/>
              </a:buClr>
              <a:buSzPts val="8800"/>
              <a:buFont typeface="Arial"/>
              <a:buNone/>
            </a:pPr>
            <a:r>
              <a:rPr b="0" i="0" lang="en-US" sz="4600" u="none" cap="none" strike="noStrike">
                <a:solidFill>
                  <a:schemeClr val="dk1"/>
                </a:solidFill>
                <a:latin typeface="Calibri"/>
                <a:ea typeface="Calibri"/>
                <a:cs typeface="Calibri"/>
                <a:sym typeface="Calibri"/>
              </a:rPr>
              <a:t>¡Muchas gracias! </a:t>
            </a:r>
            <a:endParaRPr b="0" i="0" sz="4600" u="none" cap="none" strike="noStrike">
              <a:solidFill>
                <a:schemeClr val="dk1"/>
              </a:solidFill>
              <a:latin typeface="Calibri"/>
              <a:ea typeface="Calibri"/>
              <a:cs typeface="Calibri"/>
              <a:sym typeface="Calibri"/>
            </a:endParaRPr>
          </a:p>
          <a:p>
            <a:pPr indent="0" lvl="0" marL="25400" marR="0" rtl="0" algn="ctr">
              <a:lnSpc>
                <a:spcPct val="100000"/>
              </a:lnSpc>
              <a:spcBef>
                <a:spcPts val="0"/>
              </a:spcBef>
              <a:spcAft>
                <a:spcPts val="0"/>
              </a:spcAft>
              <a:buClr>
                <a:srgbClr val="000000"/>
              </a:buClr>
              <a:buSzPts val="8800"/>
              <a:buFont typeface="Arial"/>
              <a:buNone/>
            </a:pPr>
            <a:r>
              <a:t/>
            </a:r>
            <a:endParaRPr b="0" i="0" sz="4600" u="none" cap="none" strike="noStrike">
              <a:solidFill>
                <a:schemeClr val="dk1"/>
              </a:solidFill>
              <a:latin typeface="Calibri"/>
              <a:ea typeface="Calibri"/>
              <a:cs typeface="Calibri"/>
              <a:sym typeface="Calibri"/>
            </a:endParaRPr>
          </a:p>
          <a:p>
            <a:pPr indent="0" lvl="0" marL="25400" marR="0" rtl="0" algn="ctr">
              <a:lnSpc>
                <a:spcPct val="100000"/>
              </a:lnSpc>
              <a:spcBef>
                <a:spcPts val="0"/>
              </a:spcBef>
              <a:spcAft>
                <a:spcPts val="0"/>
              </a:spcAft>
              <a:buClr>
                <a:srgbClr val="000000"/>
              </a:buClr>
              <a:buSzPts val="8800"/>
              <a:buFont typeface="Arial"/>
              <a:buNone/>
            </a:pPr>
            <a:r>
              <a:t/>
            </a:r>
            <a:endParaRPr b="0" i="0" sz="4600" u="none" cap="none" strike="noStrike">
              <a:solidFill>
                <a:schemeClr val="dk1"/>
              </a:solidFill>
              <a:latin typeface="Calibri"/>
              <a:ea typeface="Calibri"/>
              <a:cs typeface="Calibri"/>
              <a:sym typeface="Calibri"/>
            </a:endParaRPr>
          </a:p>
          <a:p>
            <a:pPr indent="0" lvl="0" marL="25400" marR="0" rtl="0" algn="ctr">
              <a:lnSpc>
                <a:spcPct val="100000"/>
              </a:lnSpc>
              <a:spcBef>
                <a:spcPts val="0"/>
              </a:spcBef>
              <a:spcAft>
                <a:spcPts val="0"/>
              </a:spcAft>
              <a:buClr>
                <a:srgbClr val="000000"/>
              </a:buClr>
              <a:buSzPts val="8800"/>
              <a:buFont typeface="Arial"/>
              <a:buNone/>
            </a:pPr>
            <a:r>
              <a:rPr b="0" i="0" lang="en-US" sz="4600" u="none" cap="none" strike="noStrike">
                <a:solidFill>
                  <a:schemeClr val="dk1"/>
                </a:solidFill>
                <a:latin typeface="Calibri"/>
                <a:ea typeface="Calibri"/>
                <a:cs typeface="Calibri"/>
                <a:sym typeface="Calibri"/>
              </a:rPr>
              <a:t>¿Preguntas? </a:t>
            </a:r>
            <a:endParaRPr b="0" i="0" sz="4600" u="none" cap="none" strike="noStrike">
              <a:solidFill>
                <a:schemeClr val="dk1"/>
              </a:solidFill>
              <a:latin typeface="Calibri"/>
              <a:ea typeface="Calibri"/>
              <a:cs typeface="Calibri"/>
              <a:sym typeface="Calibri"/>
            </a:endParaRPr>
          </a:p>
        </p:txBody>
      </p:sp>
      <p:pic>
        <p:nvPicPr>
          <p:cNvPr id="623" name="Google Shape;623;g2e3fb5a3aa9_0_389"/>
          <p:cNvPicPr preferRelativeResize="0"/>
          <p:nvPr/>
        </p:nvPicPr>
        <p:blipFill rotWithShape="1">
          <a:blip r:embed="rId5">
            <a:alphaModFix/>
          </a:blip>
          <a:srcRect b="0" l="0" r="0" t="0"/>
          <a:stretch/>
        </p:blipFill>
        <p:spPr>
          <a:xfrm>
            <a:off x="6858450" y="2822175"/>
            <a:ext cx="3221848" cy="5439046"/>
          </a:xfrm>
          <a:prstGeom prst="rect">
            <a:avLst/>
          </a:prstGeom>
          <a:noFill/>
          <a:ln>
            <a:noFill/>
          </a:ln>
        </p:spPr>
      </p:pic>
      <p:pic>
        <p:nvPicPr>
          <p:cNvPr id="624" name="Google Shape;624;g2e3fb5a3aa9_0_389"/>
          <p:cNvPicPr preferRelativeResize="0"/>
          <p:nvPr/>
        </p:nvPicPr>
        <p:blipFill rotWithShape="1">
          <a:blip r:embed="rId6">
            <a:alphaModFix/>
          </a:blip>
          <a:srcRect b="0" l="0" r="0" t="0"/>
          <a:stretch/>
        </p:blipFill>
        <p:spPr>
          <a:xfrm>
            <a:off x="10234450" y="2822175"/>
            <a:ext cx="3221848" cy="5439046"/>
          </a:xfrm>
          <a:prstGeom prst="rect">
            <a:avLst/>
          </a:prstGeom>
          <a:noFill/>
          <a:ln>
            <a:noFill/>
          </a:ln>
        </p:spPr>
      </p:pic>
      <p:pic>
        <p:nvPicPr>
          <p:cNvPr id="625" name="Google Shape;625;g2e3fb5a3aa9_0_389"/>
          <p:cNvPicPr preferRelativeResize="0"/>
          <p:nvPr/>
        </p:nvPicPr>
        <p:blipFill rotWithShape="1">
          <a:blip r:embed="rId7">
            <a:alphaModFix/>
          </a:blip>
          <a:srcRect b="0" l="0" r="0" t="0"/>
          <a:stretch/>
        </p:blipFill>
        <p:spPr>
          <a:xfrm>
            <a:off x="13610450" y="2822176"/>
            <a:ext cx="3221848" cy="543904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g34f3ff3ea37_4_16"/>
          <p:cNvSpPr txBox="1"/>
          <p:nvPr>
            <p:ph type="title"/>
          </p:nvPr>
        </p:nvSpPr>
        <p:spPr>
          <a:xfrm>
            <a:off x="1386509" y="2131944"/>
            <a:ext cx="15644100" cy="404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6600"/>
              <a:buFont typeface="Calibri"/>
              <a:buNone/>
            </a:pPr>
            <a:r>
              <a:rPr lang="en-US"/>
              <a:t>Mangroves Committee</a:t>
            </a:r>
            <a:endParaRPr/>
          </a:p>
        </p:txBody>
      </p:sp>
      <p:sp>
        <p:nvSpPr>
          <p:cNvPr id="165" name="Google Shape;165;g34f3ff3ea37_4_16"/>
          <p:cNvSpPr txBox="1"/>
          <p:nvPr/>
        </p:nvSpPr>
        <p:spPr>
          <a:xfrm>
            <a:off x="1724750" y="6573125"/>
            <a:ext cx="3000000" cy="210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lang="en-US" sz="2500">
                <a:solidFill>
                  <a:schemeClr val="dk1"/>
                </a:solidFill>
              </a:rPr>
              <a:t>Yonel Ali Cabello Ruiz</a:t>
            </a:r>
            <a:endParaRPr sz="2500">
              <a:solidFill>
                <a:schemeClr val="dk1"/>
              </a:solidFill>
            </a:endParaRPr>
          </a:p>
          <a:p>
            <a:pPr indent="0" lvl="0" marL="0" marR="0" rtl="0" algn="ctr">
              <a:lnSpc>
                <a:spcPct val="100000"/>
              </a:lnSpc>
              <a:spcBef>
                <a:spcPts val="0"/>
              </a:spcBef>
              <a:spcAft>
                <a:spcPts val="0"/>
              </a:spcAft>
              <a:buNone/>
            </a:pPr>
            <a:r>
              <a:t/>
            </a:r>
            <a:endParaRPr sz="2500">
              <a:solidFill>
                <a:schemeClr val="dk1"/>
              </a:solidFill>
            </a:endParaRPr>
          </a:p>
          <a:p>
            <a:pPr indent="0" lvl="0" marL="0" marR="0" rtl="0" algn="ctr">
              <a:lnSpc>
                <a:spcPct val="100000"/>
              </a:lnSpc>
              <a:spcBef>
                <a:spcPts val="0"/>
              </a:spcBef>
              <a:spcAft>
                <a:spcPts val="0"/>
              </a:spcAft>
              <a:buNone/>
            </a:pPr>
            <a:r>
              <a:t/>
            </a:r>
            <a:endParaRPr sz="2500">
              <a:solidFill>
                <a:schemeClr val="dk1"/>
              </a:solidFill>
            </a:endParaRPr>
          </a:p>
          <a:p>
            <a:pPr indent="0" lvl="0" marL="0" marR="0" rtl="0" algn="ctr">
              <a:lnSpc>
                <a:spcPct val="100000"/>
              </a:lnSpc>
              <a:spcBef>
                <a:spcPts val="0"/>
              </a:spcBef>
              <a:spcAft>
                <a:spcPts val="0"/>
              </a:spcAft>
              <a:buNone/>
            </a:pPr>
            <a:r>
              <a:rPr lang="en-US" sz="2500">
                <a:solidFill>
                  <a:schemeClr val="dk1"/>
                </a:solidFill>
              </a:rPr>
              <a:t>Perú</a:t>
            </a:r>
            <a:endParaRPr sz="2500">
              <a:solidFill>
                <a:schemeClr val="dk1"/>
              </a:solidFill>
            </a:endParaRPr>
          </a:p>
        </p:txBody>
      </p:sp>
      <p:sp>
        <p:nvSpPr>
          <p:cNvPr id="166" name="Google Shape;166;g34f3ff3ea37_4_16"/>
          <p:cNvSpPr txBox="1"/>
          <p:nvPr/>
        </p:nvSpPr>
        <p:spPr>
          <a:xfrm>
            <a:off x="14030600" y="6726950"/>
            <a:ext cx="3000000" cy="1723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lang="en-US" sz="2500">
                <a:solidFill>
                  <a:schemeClr val="dk1"/>
                </a:solidFill>
              </a:rPr>
              <a:t>André </a:t>
            </a:r>
            <a:endParaRPr sz="2500">
              <a:solidFill>
                <a:schemeClr val="dk1"/>
              </a:solidFill>
            </a:endParaRPr>
          </a:p>
          <a:p>
            <a:pPr indent="0" lvl="0" marL="0" marR="0" rtl="0" algn="ctr">
              <a:lnSpc>
                <a:spcPct val="100000"/>
              </a:lnSpc>
              <a:spcBef>
                <a:spcPts val="0"/>
              </a:spcBef>
              <a:spcAft>
                <a:spcPts val="0"/>
              </a:spcAft>
              <a:buNone/>
            </a:pPr>
            <a:r>
              <a:rPr lang="en-US" sz="2500">
                <a:solidFill>
                  <a:schemeClr val="dk1"/>
                </a:solidFill>
              </a:rPr>
              <a:t>Oscanoa</a:t>
            </a:r>
            <a:endParaRPr sz="2500">
              <a:solidFill>
                <a:schemeClr val="dk1"/>
              </a:solidFill>
            </a:endParaRPr>
          </a:p>
          <a:p>
            <a:pPr indent="0" lvl="0" marL="0" marR="0" rtl="0" algn="ctr">
              <a:lnSpc>
                <a:spcPct val="100000"/>
              </a:lnSpc>
              <a:spcBef>
                <a:spcPts val="0"/>
              </a:spcBef>
              <a:spcAft>
                <a:spcPts val="0"/>
              </a:spcAft>
              <a:buNone/>
            </a:pPr>
            <a:r>
              <a:t/>
            </a:r>
            <a:endParaRPr sz="2500">
              <a:solidFill>
                <a:schemeClr val="dk1"/>
              </a:solidFill>
            </a:endParaRPr>
          </a:p>
          <a:p>
            <a:pPr indent="0" lvl="0" marL="0" marR="0" rtl="0" algn="ctr">
              <a:lnSpc>
                <a:spcPct val="100000"/>
              </a:lnSpc>
              <a:spcBef>
                <a:spcPts val="0"/>
              </a:spcBef>
              <a:spcAft>
                <a:spcPts val="0"/>
              </a:spcAft>
              <a:buNone/>
            </a:pPr>
            <a:r>
              <a:rPr lang="en-US" sz="2500">
                <a:solidFill>
                  <a:schemeClr val="dk1"/>
                </a:solidFill>
              </a:rPr>
              <a:t>Perú</a:t>
            </a:r>
            <a:endParaRPr sz="2500">
              <a:solidFill>
                <a:schemeClr val="dk1"/>
              </a:solidFill>
            </a:endParaRPr>
          </a:p>
        </p:txBody>
      </p:sp>
      <p:pic>
        <p:nvPicPr>
          <p:cNvPr id="167" name="Google Shape;167;g34f3ff3ea37_4_16" title="WhatsApp Image 2025-04-22 at 6.32.07 PM.jpeg"/>
          <p:cNvPicPr preferRelativeResize="0"/>
          <p:nvPr/>
        </p:nvPicPr>
        <p:blipFill rotWithShape="1">
          <a:blip r:embed="rId3">
            <a:alphaModFix/>
          </a:blip>
          <a:srcRect b="12802" l="12207" r="6246" t="11799"/>
          <a:stretch/>
        </p:blipFill>
        <p:spPr>
          <a:xfrm>
            <a:off x="14300375" y="3064700"/>
            <a:ext cx="2460450" cy="3413151"/>
          </a:xfrm>
          <a:prstGeom prst="rect">
            <a:avLst/>
          </a:prstGeom>
          <a:noFill/>
          <a:ln>
            <a:noFill/>
          </a:ln>
        </p:spPr>
      </p:pic>
      <p:pic>
        <p:nvPicPr>
          <p:cNvPr id="168" name="Google Shape;168;g34f3ff3ea37_4_16"/>
          <p:cNvPicPr preferRelativeResize="0"/>
          <p:nvPr/>
        </p:nvPicPr>
        <p:blipFill>
          <a:blip r:embed="rId4">
            <a:alphaModFix/>
          </a:blip>
          <a:stretch>
            <a:fillRect/>
          </a:stretch>
        </p:blipFill>
        <p:spPr>
          <a:xfrm>
            <a:off x="2114550" y="3242507"/>
            <a:ext cx="2457450" cy="30575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g2e3fb5a3aa9_0_5"/>
          <p:cNvPicPr preferRelativeResize="0"/>
          <p:nvPr/>
        </p:nvPicPr>
        <p:blipFill rotWithShape="1">
          <a:blip r:embed="rId3">
            <a:alphaModFix/>
          </a:blip>
          <a:srcRect b="0" l="0" r="0" t="0"/>
          <a:stretch/>
        </p:blipFill>
        <p:spPr>
          <a:xfrm>
            <a:off x="0" y="0"/>
            <a:ext cx="18288001" cy="1543008"/>
          </a:xfrm>
          <a:prstGeom prst="rect">
            <a:avLst/>
          </a:prstGeom>
          <a:noFill/>
          <a:ln>
            <a:noFill/>
          </a:ln>
        </p:spPr>
      </p:pic>
      <p:pic>
        <p:nvPicPr>
          <p:cNvPr id="174" name="Google Shape;174;g2e3fb5a3aa9_0_5"/>
          <p:cNvPicPr preferRelativeResize="0"/>
          <p:nvPr/>
        </p:nvPicPr>
        <p:blipFill rotWithShape="1">
          <a:blip r:embed="rId4">
            <a:alphaModFix/>
          </a:blip>
          <a:srcRect b="0" l="0" r="832" t="0"/>
          <a:stretch/>
        </p:blipFill>
        <p:spPr>
          <a:xfrm>
            <a:off x="0" y="8595724"/>
            <a:ext cx="18288001" cy="1691276"/>
          </a:xfrm>
          <a:prstGeom prst="rect">
            <a:avLst/>
          </a:prstGeom>
          <a:noFill/>
          <a:ln>
            <a:noFill/>
          </a:ln>
        </p:spPr>
      </p:pic>
      <p:pic>
        <p:nvPicPr>
          <p:cNvPr id="175" name="Google Shape;175;g2e3fb5a3aa9_0_5"/>
          <p:cNvPicPr preferRelativeResize="0"/>
          <p:nvPr/>
        </p:nvPicPr>
        <p:blipFill>
          <a:blip r:embed="rId5">
            <a:alphaModFix/>
          </a:blip>
          <a:stretch>
            <a:fillRect/>
          </a:stretch>
        </p:blipFill>
        <p:spPr>
          <a:xfrm>
            <a:off x="2055950" y="2269676"/>
            <a:ext cx="4329875" cy="6055300"/>
          </a:xfrm>
          <a:prstGeom prst="rect">
            <a:avLst/>
          </a:prstGeom>
          <a:noFill/>
          <a:ln>
            <a:noFill/>
          </a:ln>
        </p:spPr>
      </p:pic>
      <p:sp>
        <p:nvSpPr>
          <p:cNvPr id="176" name="Google Shape;176;g2e3fb5a3aa9_0_5"/>
          <p:cNvSpPr txBox="1"/>
          <p:nvPr/>
        </p:nvSpPr>
        <p:spPr>
          <a:xfrm>
            <a:off x="6540650" y="7486075"/>
            <a:ext cx="7478700" cy="6900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dk1"/>
              </a:buClr>
              <a:buSzPts val="4400"/>
              <a:buFont typeface="Calibri"/>
              <a:buNone/>
            </a:pPr>
            <a:r>
              <a:rPr b="1" lang="en-US" sz="3700">
                <a:solidFill>
                  <a:schemeClr val="dk1"/>
                </a:solidFill>
                <a:latin typeface="Calibri"/>
                <a:ea typeface="Calibri"/>
                <a:cs typeface="Calibri"/>
                <a:sym typeface="Calibri"/>
              </a:rPr>
              <a:t>Dra. María del Milagro Carvajal Oses</a:t>
            </a:r>
            <a:endParaRPr b="1" i="0" sz="2500" u="none" cap="none" strike="noStrike">
              <a:solidFill>
                <a:schemeClr val="dk1"/>
              </a:solidFill>
              <a:latin typeface="Calibri"/>
              <a:ea typeface="Calibri"/>
              <a:cs typeface="Calibri"/>
              <a:sym typeface="Calibri"/>
            </a:endParaRPr>
          </a:p>
        </p:txBody>
      </p:sp>
      <p:pic>
        <p:nvPicPr>
          <p:cNvPr descr="Un dibujo de una cara feliz&#10;&#10;El contenido generado por IA puede ser incorrecto." id="177" name="Google Shape;177;g2e3fb5a3aa9_0_5"/>
          <p:cNvPicPr preferRelativeResize="0"/>
          <p:nvPr/>
        </p:nvPicPr>
        <p:blipFill rotWithShape="1">
          <a:blip r:embed="rId6">
            <a:alphaModFix/>
          </a:blip>
          <a:srcRect b="0" l="0" r="0" t="0"/>
          <a:stretch/>
        </p:blipFill>
        <p:spPr>
          <a:xfrm>
            <a:off x="2055949" y="2350477"/>
            <a:ext cx="1282994" cy="690000"/>
          </a:xfrm>
          <a:prstGeom prst="rect">
            <a:avLst/>
          </a:prstGeom>
          <a:noFill/>
          <a:ln>
            <a:noFill/>
          </a:ln>
        </p:spPr>
      </p:pic>
      <p:sp>
        <p:nvSpPr>
          <p:cNvPr id="178" name="Google Shape;178;g2e3fb5a3aa9_0_5"/>
          <p:cNvSpPr txBox="1"/>
          <p:nvPr/>
        </p:nvSpPr>
        <p:spPr>
          <a:xfrm>
            <a:off x="8108950" y="3429000"/>
            <a:ext cx="8500800" cy="235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700">
                <a:solidFill>
                  <a:schemeClr val="dk1"/>
                </a:solidFill>
              </a:rPr>
              <a:t>Manglares: Biodiversidad, Resiliencia y Captura de Carbono</a:t>
            </a:r>
            <a:endParaRPr sz="31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g34d92e536ef_0_6"/>
          <p:cNvSpPr txBox="1"/>
          <p:nvPr/>
        </p:nvSpPr>
        <p:spPr>
          <a:xfrm>
            <a:off x="4893600" y="4121200"/>
            <a:ext cx="8500800" cy="908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700">
                <a:solidFill>
                  <a:schemeClr val="dk1"/>
                </a:solidFill>
              </a:rPr>
              <a:t>Manglares de Costa Rica</a:t>
            </a:r>
            <a:endParaRPr sz="31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g34f31e1aa19_1_84"/>
          <p:cNvPicPr preferRelativeResize="0"/>
          <p:nvPr/>
        </p:nvPicPr>
        <p:blipFill rotWithShape="1">
          <a:blip r:embed="rId3">
            <a:alphaModFix/>
          </a:blip>
          <a:srcRect b="0" l="0" r="0" t="0"/>
          <a:stretch/>
        </p:blipFill>
        <p:spPr>
          <a:xfrm>
            <a:off x="0" y="0"/>
            <a:ext cx="18288001" cy="1543008"/>
          </a:xfrm>
          <a:prstGeom prst="rect">
            <a:avLst/>
          </a:prstGeom>
          <a:noFill/>
          <a:ln>
            <a:noFill/>
          </a:ln>
        </p:spPr>
      </p:pic>
      <p:pic>
        <p:nvPicPr>
          <p:cNvPr id="189" name="Google Shape;189;g34f31e1aa19_1_84"/>
          <p:cNvPicPr preferRelativeResize="0"/>
          <p:nvPr/>
        </p:nvPicPr>
        <p:blipFill rotWithShape="1">
          <a:blip r:embed="rId4">
            <a:alphaModFix/>
          </a:blip>
          <a:srcRect b="0" l="0" r="832" t="0"/>
          <a:stretch/>
        </p:blipFill>
        <p:spPr>
          <a:xfrm>
            <a:off x="0" y="8595724"/>
            <a:ext cx="18288001" cy="1691276"/>
          </a:xfrm>
          <a:prstGeom prst="rect">
            <a:avLst/>
          </a:prstGeom>
          <a:noFill/>
          <a:ln>
            <a:noFill/>
          </a:ln>
        </p:spPr>
      </p:pic>
      <p:cxnSp>
        <p:nvCxnSpPr>
          <p:cNvPr id="190" name="Google Shape;190;g34f31e1aa19_1_84"/>
          <p:cNvCxnSpPr/>
          <p:nvPr/>
        </p:nvCxnSpPr>
        <p:spPr>
          <a:xfrm>
            <a:off x="6600175" y="1841870"/>
            <a:ext cx="0" cy="7283449"/>
          </a:xfrm>
          <a:prstGeom prst="straightConnector1">
            <a:avLst/>
          </a:prstGeom>
          <a:noFill/>
          <a:ln cap="flat" cmpd="sng" w="63500">
            <a:solidFill>
              <a:srgbClr val="538CD5"/>
            </a:solidFill>
            <a:prstDash val="solid"/>
            <a:round/>
            <a:headEnd len="sm" w="sm" type="none"/>
            <a:tailEnd len="sm" w="sm" type="none"/>
          </a:ln>
        </p:spPr>
      </p:cxnSp>
      <p:cxnSp>
        <p:nvCxnSpPr>
          <p:cNvPr id="191" name="Google Shape;191;g34f31e1aa19_1_84"/>
          <p:cNvCxnSpPr/>
          <p:nvPr/>
        </p:nvCxnSpPr>
        <p:spPr>
          <a:xfrm>
            <a:off x="1012766" y="2063536"/>
            <a:ext cx="502556" cy="0"/>
          </a:xfrm>
          <a:prstGeom prst="straightConnector1">
            <a:avLst/>
          </a:prstGeom>
          <a:noFill/>
          <a:ln cap="flat" cmpd="sng" w="9525">
            <a:solidFill>
              <a:srgbClr val="538CD5"/>
            </a:solidFill>
            <a:prstDash val="solid"/>
            <a:round/>
            <a:headEnd len="sm" w="sm" type="none"/>
            <a:tailEnd len="med" w="med" type="triangle"/>
          </a:ln>
        </p:spPr>
      </p:cxnSp>
      <p:cxnSp>
        <p:nvCxnSpPr>
          <p:cNvPr id="192" name="Google Shape;192;g34f31e1aa19_1_84"/>
          <p:cNvCxnSpPr/>
          <p:nvPr/>
        </p:nvCxnSpPr>
        <p:spPr>
          <a:xfrm>
            <a:off x="1247656" y="3035668"/>
            <a:ext cx="502556" cy="0"/>
          </a:xfrm>
          <a:prstGeom prst="straightConnector1">
            <a:avLst/>
          </a:prstGeom>
          <a:noFill/>
          <a:ln cap="flat" cmpd="sng" w="9525">
            <a:solidFill>
              <a:srgbClr val="538CD5"/>
            </a:solidFill>
            <a:prstDash val="solid"/>
            <a:round/>
            <a:headEnd len="sm" w="sm" type="none"/>
            <a:tailEnd len="med" w="med" type="triangle"/>
          </a:ln>
        </p:spPr>
      </p:cxnSp>
      <p:cxnSp>
        <p:nvCxnSpPr>
          <p:cNvPr id="193" name="Google Shape;193;g34f31e1aa19_1_84"/>
          <p:cNvCxnSpPr/>
          <p:nvPr/>
        </p:nvCxnSpPr>
        <p:spPr>
          <a:xfrm>
            <a:off x="1247656" y="2325146"/>
            <a:ext cx="0" cy="710522"/>
          </a:xfrm>
          <a:prstGeom prst="straightConnector1">
            <a:avLst/>
          </a:prstGeom>
          <a:noFill/>
          <a:ln cap="flat" cmpd="sng" w="9525">
            <a:solidFill>
              <a:srgbClr val="538CD5"/>
            </a:solidFill>
            <a:prstDash val="solid"/>
            <a:round/>
            <a:headEnd len="sm" w="sm" type="none"/>
            <a:tailEnd len="sm" w="sm" type="none"/>
          </a:ln>
        </p:spPr>
      </p:cxnSp>
      <p:sp>
        <p:nvSpPr>
          <p:cNvPr id="194" name="Google Shape;194;g34f31e1aa19_1_84"/>
          <p:cNvSpPr txBox="1"/>
          <p:nvPr/>
        </p:nvSpPr>
        <p:spPr>
          <a:xfrm>
            <a:off x="1481344" y="1801926"/>
            <a:ext cx="665113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800" u="none" cap="none" strike="noStrike">
                <a:solidFill>
                  <a:srgbClr val="000000"/>
                </a:solidFill>
                <a:latin typeface="Arial"/>
                <a:ea typeface="Arial"/>
                <a:cs typeface="Arial"/>
                <a:sym typeface="Arial"/>
              </a:rPr>
              <a:t>Manglares de Costa Rica </a:t>
            </a:r>
            <a:endParaRPr b="1" i="0" sz="2800" u="none" cap="none" strike="noStrike">
              <a:solidFill>
                <a:srgbClr val="000000"/>
              </a:solidFill>
              <a:latin typeface="Arial"/>
              <a:ea typeface="Arial"/>
              <a:cs typeface="Arial"/>
              <a:sym typeface="Arial"/>
            </a:endParaRPr>
          </a:p>
        </p:txBody>
      </p:sp>
      <p:sp>
        <p:nvSpPr>
          <p:cNvPr id="195" name="Google Shape;195;g34f31e1aa19_1_84"/>
          <p:cNvSpPr/>
          <p:nvPr/>
        </p:nvSpPr>
        <p:spPr>
          <a:xfrm>
            <a:off x="707779" y="3336088"/>
            <a:ext cx="5233697" cy="1057441"/>
          </a:xfrm>
          <a:prstGeom prst="rect">
            <a:avLst/>
          </a:prstGeom>
          <a:solidFill>
            <a:srgbClr val="DAE5F1"/>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None/>
            </a:pPr>
            <a:r>
              <a:rPr b="1" i="0" lang="en-US" sz="1600" u="none" cap="none" strike="noStrike">
                <a:solidFill>
                  <a:schemeClr val="dk1"/>
                </a:solidFill>
                <a:latin typeface="Arial"/>
                <a:ea typeface="Arial"/>
                <a:cs typeface="Arial"/>
                <a:sym typeface="Arial"/>
              </a:rPr>
              <a:t>Ley de Biodiversidad (Ley N.º 7788, 1998)</a:t>
            </a:r>
            <a:br>
              <a:rPr b="0" i="0" lang="en-US" sz="1600" u="none" cap="none" strike="noStrike">
                <a:solidFill>
                  <a:schemeClr val="dk1"/>
                </a:solidFill>
                <a:latin typeface="Arial"/>
                <a:ea typeface="Arial"/>
                <a:cs typeface="Arial"/>
                <a:sym typeface="Arial"/>
              </a:rPr>
            </a:br>
            <a:r>
              <a:rPr b="0" i="0" lang="en-US" sz="1600" u="none" cap="none" strike="noStrike">
                <a:solidFill>
                  <a:schemeClr val="dk1"/>
                </a:solidFill>
                <a:latin typeface="Arial"/>
                <a:ea typeface="Arial"/>
                <a:cs typeface="Arial"/>
                <a:sym typeface="Arial"/>
              </a:rPr>
              <a:t>Establece el Sistema Nacional de Áreas de Conservación (SINAC), encargado de los recursos naturales.</a:t>
            </a:r>
            <a:endParaRPr b="1" i="0" sz="1600" u="none" cap="none" strike="noStrike">
              <a:solidFill>
                <a:schemeClr val="dk1"/>
              </a:solidFill>
              <a:latin typeface="Arial"/>
              <a:ea typeface="Arial"/>
              <a:cs typeface="Arial"/>
              <a:sym typeface="Arial"/>
            </a:endParaRPr>
          </a:p>
        </p:txBody>
      </p:sp>
      <p:sp>
        <p:nvSpPr>
          <p:cNvPr id="196" name="Google Shape;196;g34f31e1aa19_1_84"/>
          <p:cNvSpPr txBox="1"/>
          <p:nvPr/>
        </p:nvSpPr>
        <p:spPr>
          <a:xfrm>
            <a:off x="1896946" y="2744173"/>
            <a:ext cx="322201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Legislación costarricense</a:t>
            </a:r>
            <a:endParaRPr b="0" i="0" sz="2000" u="none" cap="none" strike="noStrike">
              <a:solidFill>
                <a:srgbClr val="000000"/>
              </a:solidFill>
              <a:latin typeface="Arial"/>
              <a:ea typeface="Arial"/>
              <a:cs typeface="Arial"/>
              <a:sym typeface="Arial"/>
            </a:endParaRPr>
          </a:p>
        </p:txBody>
      </p:sp>
      <p:sp>
        <p:nvSpPr>
          <p:cNvPr id="197" name="Google Shape;197;g34f31e1aa19_1_84"/>
          <p:cNvSpPr/>
          <p:nvPr/>
        </p:nvSpPr>
        <p:spPr>
          <a:xfrm>
            <a:off x="707779" y="7574568"/>
            <a:ext cx="5233697" cy="1037434"/>
          </a:xfrm>
          <a:prstGeom prst="rect">
            <a:avLst/>
          </a:prstGeom>
          <a:solidFill>
            <a:srgbClr val="DAE5F1"/>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None/>
            </a:pPr>
            <a:r>
              <a:rPr b="1" i="0" lang="en-US" sz="1600" u="none" cap="none" strike="noStrike">
                <a:solidFill>
                  <a:schemeClr val="dk1"/>
                </a:solidFill>
                <a:latin typeface="Arial"/>
                <a:ea typeface="Arial"/>
                <a:cs typeface="Arial"/>
                <a:sym typeface="Arial"/>
              </a:rPr>
              <a:t>Ley de Conservación de Vida Silvestre (Ley N.º 7317,1992) </a:t>
            </a:r>
            <a:r>
              <a:rPr b="0" i="0" lang="en-US" sz="1600" u="none" cap="none" strike="noStrike">
                <a:solidFill>
                  <a:schemeClr val="dk1"/>
                </a:solidFill>
                <a:latin typeface="Arial"/>
                <a:ea typeface="Arial"/>
                <a:cs typeface="Arial"/>
                <a:sym typeface="Arial"/>
              </a:rPr>
              <a:t>Introduce el concepto de "humedal" en la legislación costarricense.</a:t>
            </a:r>
            <a:endParaRPr b="1" i="0" sz="1600" u="none" cap="none" strike="noStrike">
              <a:solidFill>
                <a:schemeClr val="dk1"/>
              </a:solidFill>
              <a:latin typeface="Arial"/>
              <a:ea typeface="Arial"/>
              <a:cs typeface="Arial"/>
              <a:sym typeface="Arial"/>
            </a:endParaRPr>
          </a:p>
        </p:txBody>
      </p:sp>
      <p:sp>
        <p:nvSpPr>
          <p:cNvPr id="198" name="Google Shape;198;g34f31e1aa19_1_84"/>
          <p:cNvSpPr/>
          <p:nvPr/>
        </p:nvSpPr>
        <p:spPr>
          <a:xfrm>
            <a:off x="707779" y="4542435"/>
            <a:ext cx="5233697" cy="941160"/>
          </a:xfrm>
          <a:prstGeom prst="rect">
            <a:avLst/>
          </a:prstGeom>
          <a:solidFill>
            <a:srgbClr val="DAE5F1"/>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None/>
            </a:pPr>
            <a:r>
              <a:rPr b="1" i="0" lang="en-US" sz="1600" u="none" cap="none" strike="noStrike">
                <a:solidFill>
                  <a:schemeClr val="dk1"/>
                </a:solidFill>
                <a:latin typeface="Arial"/>
                <a:ea typeface="Arial"/>
                <a:cs typeface="Arial"/>
                <a:sym typeface="Arial"/>
              </a:rPr>
              <a:t>Ley Orgánica del Ambiente (Ley N.º 7554, 1995)</a:t>
            </a:r>
            <a:br>
              <a:rPr b="0" i="0" lang="en-US" sz="1600" u="none" cap="none" strike="noStrike">
                <a:solidFill>
                  <a:schemeClr val="dk1"/>
                </a:solidFill>
                <a:latin typeface="Arial"/>
                <a:ea typeface="Arial"/>
                <a:cs typeface="Arial"/>
                <a:sym typeface="Arial"/>
              </a:rPr>
            </a:br>
            <a:r>
              <a:rPr b="0" i="0" lang="en-US" sz="1600" u="none" cap="none" strike="noStrike">
                <a:solidFill>
                  <a:schemeClr val="dk1"/>
                </a:solidFill>
                <a:latin typeface="Arial"/>
                <a:ea typeface="Arial"/>
                <a:cs typeface="Arial"/>
                <a:sym typeface="Arial"/>
              </a:rPr>
              <a:t>Reconoce los humedales, como los manglares, como ecosistemas de interés público.</a:t>
            </a:r>
            <a:endParaRPr b="1" i="0" sz="1600" u="none" cap="none" strike="noStrike">
              <a:solidFill>
                <a:schemeClr val="dk1"/>
              </a:solidFill>
              <a:latin typeface="Arial"/>
              <a:ea typeface="Arial"/>
              <a:cs typeface="Arial"/>
              <a:sym typeface="Arial"/>
            </a:endParaRPr>
          </a:p>
        </p:txBody>
      </p:sp>
      <p:sp>
        <p:nvSpPr>
          <p:cNvPr id="199" name="Google Shape;199;g34f31e1aa19_1_84"/>
          <p:cNvSpPr/>
          <p:nvPr/>
        </p:nvSpPr>
        <p:spPr>
          <a:xfrm>
            <a:off x="707779" y="5679646"/>
            <a:ext cx="5233697" cy="586085"/>
          </a:xfrm>
          <a:prstGeom prst="rect">
            <a:avLst/>
          </a:prstGeom>
          <a:solidFill>
            <a:srgbClr val="DAE5F1"/>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None/>
            </a:pPr>
            <a:r>
              <a:rPr b="1" i="0" lang="en-US" sz="1600" u="none" cap="none" strike="noStrike">
                <a:solidFill>
                  <a:schemeClr val="dk1"/>
                </a:solidFill>
                <a:latin typeface="Arial"/>
                <a:ea typeface="Arial"/>
                <a:cs typeface="Arial"/>
                <a:sym typeface="Arial"/>
              </a:rPr>
              <a:t>Ley Forestal (Ley N.º 7575, 1996)</a:t>
            </a:r>
            <a:br>
              <a:rPr b="0" i="0" lang="en-US" sz="1600" u="none" cap="none" strike="noStrike">
                <a:solidFill>
                  <a:schemeClr val="dk1"/>
                </a:solidFill>
                <a:latin typeface="Arial"/>
                <a:ea typeface="Arial"/>
                <a:cs typeface="Arial"/>
                <a:sym typeface="Arial"/>
              </a:rPr>
            </a:br>
            <a:r>
              <a:rPr b="0" i="0" lang="en-US" sz="1600" u="none" cap="none" strike="noStrike">
                <a:solidFill>
                  <a:schemeClr val="dk1"/>
                </a:solidFill>
                <a:latin typeface="Arial"/>
                <a:ea typeface="Arial"/>
                <a:cs typeface="Arial"/>
                <a:sym typeface="Arial"/>
              </a:rPr>
              <a:t>Prohíbe la tala y explotación de los manglares.</a:t>
            </a:r>
            <a:endParaRPr b="1" i="0" sz="1600" u="none" cap="none" strike="noStrike">
              <a:solidFill>
                <a:schemeClr val="dk1"/>
              </a:solidFill>
              <a:latin typeface="Arial"/>
              <a:ea typeface="Arial"/>
              <a:cs typeface="Arial"/>
              <a:sym typeface="Arial"/>
            </a:endParaRPr>
          </a:p>
        </p:txBody>
      </p:sp>
      <p:sp>
        <p:nvSpPr>
          <p:cNvPr id="200" name="Google Shape;200;g34f31e1aa19_1_84"/>
          <p:cNvSpPr/>
          <p:nvPr/>
        </p:nvSpPr>
        <p:spPr>
          <a:xfrm>
            <a:off x="707779" y="6509011"/>
            <a:ext cx="5233697" cy="844277"/>
          </a:xfrm>
          <a:prstGeom prst="rect">
            <a:avLst/>
          </a:prstGeom>
          <a:solidFill>
            <a:srgbClr val="DAE5F1"/>
          </a:solidFill>
          <a:ln cap="flat" cmpd="sng" w="254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None/>
            </a:pPr>
            <a:r>
              <a:rPr b="1" i="0" lang="en-US" sz="1600" u="none" cap="none" strike="noStrike">
                <a:solidFill>
                  <a:schemeClr val="dk1"/>
                </a:solidFill>
                <a:latin typeface="Arial"/>
                <a:ea typeface="Arial"/>
                <a:cs typeface="Arial"/>
                <a:sym typeface="Arial"/>
              </a:rPr>
              <a:t>Ley de Zona Marítimo Terrestre (Ley N.º 6043, 1977)</a:t>
            </a:r>
            <a:br>
              <a:rPr b="0" i="0" lang="en-US" sz="1600" u="none" cap="none" strike="noStrike">
                <a:solidFill>
                  <a:schemeClr val="dk1"/>
                </a:solidFill>
                <a:latin typeface="Arial"/>
                <a:ea typeface="Arial"/>
                <a:cs typeface="Arial"/>
                <a:sym typeface="Arial"/>
              </a:rPr>
            </a:br>
            <a:r>
              <a:rPr b="0" i="0" lang="en-US" sz="1600" u="none" cap="none" strike="noStrike">
                <a:solidFill>
                  <a:schemeClr val="dk1"/>
                </a:solidFill>
                <a:latin typeface="Arial"/>
                <a:ea typeface="Arial"/>
                <a:cs typeface="Arial"/>
                <a:sym typeface="Arial"/>
              </a:rPr>
              <a:t>Declara los manglares como parte del patrimonio natural del Estado.</a:t>
            </a:r>
            <a:endParaRPr b="1" i="0" sz="1600" u="none" cap="none" strike="noStrike">
              <a:solidFill>
                <a:schemeClr val="dk1"/>
              </a:solidFill>
              <a:latin typeface="Arial"/>
              <a:ea typeface="Arial"/>
              <a:cs typeface="Arial"/>
              <a:sym typeface="Arial"/>
            </a:endParaRPr>
          </a:p>
        </p:txBody>
      </p:sp>
      <p:cxnSp>
        <p:nvCxnSpPr>
          <p:cNvPr id="201" name="Google Shape;201;g34f31e1aa19_1_84"/>
          <p:cNvCxnSpPr/>
          <p:nvPr/>
        </p:nvCxnSpPr>
        <p:spPr>
          <a:xfrm>
            <a:off x="7001492" y="2063536"/>
            <a:ext cx="502556" cy="0"/>
          </a:xfrm>
          <a:prstGeom prst="straightConnector1">
            <a:avLst/>
          </a:prstGeom>
          <a:noFill/>
          <a:ln cap="flat" cmpd="sng" w="9525">
            <a:solidFill>
              <a:srgbClr val="538CD5"/>
            </a:solidFill>
            <a:prstDash val="solid"/>
            <a:round/>
            <a:headEnd len="sm" w="sm" type="none"/>
            <a:tailEnd len="med" w="med" type="triangle"/>
          </a:ln>
        </p:spPr>
      </p:cxnSp>
      <p:sp>
        <p:nvSpPr>
          <p:cNvPr id="202" name="Google Shape;202;g34f31e1aa19_1_84"/>
          <p:cNvSpPr txBox="1"/>
          <p:nvPr/>
        </p:nvSpPr>
        <p:spPr>
          <a:xfrm>
            <a:off x="7504048" y="1794759"/>
            <a:ext cx="665113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800" u="none" cap="none" strike="noStrike">
                <a:solidFill>
                  <a:srgbClr val="000000"/>
                </a:solidFill>
                <a:latin typeface="Arial"/>
                <a:ea typeface="Arial"/>
                <a:cs typeface="Arial"/>
                <a:sym typeface="Arial"/>
              </a:rPr>
              <a:t>Características</a:t>
            </a:r>
            <a:endParaRPr b="1" i="0" sz="2800" u="none" cap="none" strike="noStrike">
              <a:solidFill>
                <a:srgbClr val="000000"/>
              </a:solidFill>
              <a:latin typeface="Arial"/>
              <a:ea typeface="Arial"/>
              <a:cs typeface="Arial"/>
              <a:sym typeface="Arial"/>
            </a:endParaRPr>
          </a:p>
        </p:txBody>
      </p:sp>
      <p:pic>
        <p:nvPicPr>
          <p:cNvPr id="203" name="Google Shape;203;g34f31e1aa19_1_84"/>
          <p:cNvPicPr preferRelativeResize="0"/>
          <p:nvPr/>
        </p:nvPicPr>
        <p:blipFill rotWithShape="1">
          <a:blip r:embed="rId5">
            <a:alphaModFix/>
          </a:blip>
          <a:srcRect b="0" l="0" r="0" t="0"/>
          <a:stretch/>
        </p:blipFill>
        <p:spPr>
          <a:xfrm>
            <a:off x="7036629" y="2756062"/>
            <a:ext cx="6651130" cy="5082074"/>
          </a:xfrm>
          <a:prstGeom prst="rect">
            <a:avLst/>
          </a:prstGeom>
          <a:noFill/>
          <a:ln>
            <a:noFill/>
          </a:ln>
        </p:spPr>
      </p:pic>
      <p:cxnSp>
        <p:nvCxnSpPr>
          <p:cNvPr id="204" name="Google Shape;204;g34f31e1aa19_1_84"/>
          <p:cNvCxnSpPr/>
          <p:nvPr/>
        </p:nvCxnSpPr>
        <p:spPr>
          <a:xfrm>
            <a:off x="13955811" y="2826528"/>
            <a:ext cx="502556" cy="0"/>
          </a:xfrm>
          <a:prstGeom prst="straightConnector1">
            <a:avLst/>
          </a:prstGeom>
          <a:noFill/>
          <a:ln cap="flat" cmpd="sng" w="9525">
            <a:solidFill>
              <a:srgbClr val="538CD5"/>
            </a:solidFill>
            <a:prstDash val="solid"/>
            <a:round/>
            <a:headEnd len="sm" w="sm" type="none"/>
            <a:tailEnd len="med" w="med" type="triangle"/>
          </a:ln>
        </p:spPr>
      </p:cxnSp>
      <p:sp>
        <p:nvSpPr>
          <p:cNvPr id="205" name="Google Shape;205;g34f31e1aa19_1_84"/>
          <p:cNvSpPr txBox="1"/>
          <p:nvPr/>
        </p:nvSpPr>
        <p:spPr>
          <a:xfrm>
            <a:off x="14726419" y="2598086"/>
            <a:ext cx="3222016"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El 99% se encuentra el Pacífico.</a:t>
            </a:r>
            <a:endParaRPr b="0" i="0" sz="2000" u="none" cap="none" strike="noStrike">
              <a:solidFill>
                <a:srgbClr val="000000"/>
              </a:solidFill>
              <a:latin typeface="Arial"/>
              <a:ea typeface="Arial"/>
              <a:cs typeface="Arial"/>
              <a:sym typeface="Arial"/>
            </a:endParaRPr>
          </a:p>
        </p:txBody>
      </p:sp>
      <p:cxnSp>
        <p:nvCxnSpPr>
          <p:cNvPr id="206" name="Google Shape;206;g34f31e1aa19_1_84"/>
          <p:cNvCxnSpPr/>
          <p:nvPr/>
        </p:nvCxnSpPr>
        <p:spPr>
          <a:xfrm>
            <a:off x="14027687" y="5238616"/>
            <a:ext cx="502556" cy="0"/>
          </a:xfrm>
          <a:prstGeom prst="straightConnector1">
            <a:avLst/>
          </a:prstGeom>
          <a:noFill/>
          <a:ln cap="flat" cmpd="sng" w="9525">
            <a:solidFill>
              <a:srgbClr val="538CD5"/>
            </a:solidFill>
            <a:prstDash val="solid"/>
            <a:round/>
            <a:headEnd len="sm" w="sm" type="none"/>
            <a:tailEnd len="med" w="med" type="triangle"/>
          </a:ln>
        </p:spPr>
      </p:cxnSp>
      <p:sp>
        <p:nvSpPr>
          <p:cNvPr id="207" name="Google Shape;207;g34f31e1aa19_1_84"/>
          <p:cNvSpPr txBox="1"/>
          <p:nvPr/>
        </p:nvSpPr>
        <p:spPr>
          <a:xfrm>
            <a:off x="14630017" y="3593685"/>
            <a:ext cx="3222016" cy="101566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Costa Rica cuenta con 307.318,60 hectáreas de humedales</a:t>
            </a:r>
            <a:endParaRPr b="0" i="0" sz="2000" u="none" cap="none" strike="noStrike">
              <a:solidFill>
                <a:srgbClr val="000000"/>
              </a:solidFill>
              <a:latin typeface="Arial"/>
              <a:ea typeface="Arial"/>
              <a:cs typeface="Arial"/>
              <a:sym typeface="Arial"/>
            </a:endParaRPr>
          </a:p>
        </p:txBody>
      </p:sp>
      <p:cxnSp>
        <p:nvCxnSpPr>
          <p:cNvPr id="208" name="Google Shape;208;g34f31e1aa19_1_84"/>
          <p:cNvCxnSpPr/>
          <p:nvPr/>
        </p:nvCxnSpPr>
        <p:spPr>
          <a:xfrm>
            <a:off x="14027687" y="3904952"/>
            <a:ext cx="502556" cy="0"/>
          </a:xfrm>
          <a:prstGeom prst="straightConnector1">
            <a:avLst/>
          </a:prstGeom>
          <a:noFill/>
          <a:ln cap="flat" cmpd="sng" w="9525">
            <a:solidFill>
              <a:srgbClr val="538CD5"/>
            </a:solidFill>
            <a:prstDash val="solid"/>
            <a:round/>
            <a:headEnd len="sm" w="sm" type="none"/>
            <a:tailEnd len="med" w="med" type="triangle"/>
          </a:ln>
        </p:spPr>
      </p:cxnSp>
      <p:sp>
        <p:nvSpPr>
          <p:cNvPr id="209" name="Google Shape;209;g34f31e1aa19_1_84"/>
          <p:cNvSpPr txBox="1"/>
          <p:nvPr/>
        </p:nvSpPr>
        <p:spPr>
          <a:xfrm>
            <a:off x="14630017" y="4920957"/>
            <a:ext cx="3222016" cy="101566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17,22% son humedales estuarinos, es decir, unos 52.928,64 ha.</a:t>
            </a:r>
            <a:endParaRPr b="0" i="0" sz="2000" u="none" cap="none" strike="noStrike">
              <a:solidFill>
                <a:srgbClr val="000000"/>
              </a:solidFill>
              <a:latin typeface="Arial"/>
              <a:ea typeface="Arial"/>
              <a:cs typeface="Arial"/>
              <a:sym typeface="Arial"/>
            </a:endParaRPr>
          </a:p>
        </p:txBody>
      </p:sp>
      <p:cxnSp>
        <p:nvCxnSpPr>
          <p:cNvPr id="210" name="Google Shape;210;g34f31e1aa19_1_84"/>
          <p:cNvCxnSpPr/>
          <p:nvPr/>
        </p:nvCxnSpPr>
        <p:spPr>
          <a:xfrm>
            <a:off x="14027687" y="6801251"/>
            <a:ext cx="502556" cy="0"/>
          </a:xfrm>
          <a:prstGeom prst="straightConnector1">
            <a:avLst/>
          </a:prstGeom>
          <a:noFill/>
          <a:ln cap="flat" cmpd="sng" w="9525">
            <a:solidFill>
              <a:srgbClr val="538CD5"/>
            </a:solidFill>
            <a:prstDash val="solid"/>
            <a:round/>
            <a:headEnd len="sm" w="sm" type="none"/>
            <a:tailEnd len="med" w="med" type="triangle"/>
          </a:ln>
        </p:spPr>
      </p:cxnSp>
      <p:sp>
        <p:nvSpPr>
          <p:cNvPr id="211" name="Google Shape;211;g34f31e1aa19_1_84"/>
          <p:cNvSpPr txBox="1"/>
          <p:nvPr/>
        </p:nvSpPr>
        <p:spPr>
          <a:xfrm>
            <a:off x="14630017" y="6354759"/>
            <a:ext cx="3222016" cy="132343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La cobertura total de manglares es de aproximadamente 36,250 hectáreas.</a:t>
            </a:r>
            <a:endParaRPr b="0" i="0" sz="2000" u="none" cap="none" strike="noStrike">
              <a:solidFill>
                <a:srgbClr val="000000"/>
              </a:solidFill>
              <a:latin typeface="Arial"/>
              <a:ea typeface="Arial"/>
              <a:cs typeface="Arial"/>
              <a:sym typeface="Arial"/>
            </a:endParaRPr>
          </a:p>
        </p:txBody>
      </p:sp>
      <p:sp>
        <p:nvSpPr>
          <p:cNvPr id="212" name="Google Shape;212;g34f31e1aa19_1_84"/>
          <p:cNvSpPr txBox="1"/>
          <p:nvPr/>
        </p:nvSpPr>
        <p:spPr>
          <a:xfrm>
            <a:off x="8028707" y="7838136"/>
            <a:ext cx="669771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Figura 1. </a:t>
            </a:r>
            <a:r>
              <a:rPr b="0" i="0" lang="en-US" sz="1400" u="none" cap="none" strike="noStrike">
                <a:solidFill>
                  <a:srgbClr val="000000"/>
                </a:solidFill>
                <a:latin typeface="Arial"/>
                <a:ea typeface="Arial"/>
                <a:cs typeface="Arial"/>
                <a:sym typeface="Arial"/>
              </a:rPr>
              <a:t>Humedales de Costa Rica (SINAC, 2018).</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g34f31e1aa19_1_112"/>
          <p:cNvPicPr preferRelativeResize="0"/>
          <p:nvPr/>
        </p:nvPicPr>
        <p:blipFill rotWithShape="1">
          <a:blip r:embed="rId3">
            <a:alphaModFix/>
          </a:blip>
          <a:srcRect b="0" l="0" r="0" t="0"/>
          <a:stretch/>
        </p:blipFill>
        <p:spPr>
          <a:xfrm>
            <a:off x="0" y="0"/>
            <a:ext cx="18288001" cy="1543008"/>
          </a:xfrm>
          <a:prstGeom prst="rect">
            <a:avLst/>
          </a:prstGeom>
          <a:noFill/>
          <a:ln>
            <a:noFill/>
          </a:ln>
        </p:spPr>
      </p:pic>
      <p:pic>
        <p:nvPicPr>
          <p:cNvPr id="218" name="Google Shape;218;g34f31e1aa19_1_112"/>
          <p:cNvPicPr preferRelativeResize="0"/>
          <p:nvPr/>
        </p:nvPicPr>
        <p:blipFill rotWithShape="1">
          <a:blip r:embed="rId4">
            <a:alphaModFix/>
          </a:blip>
          <a:srcRect b="0" l="0" r="832" t="0"/>
          <a:stretch/>
        </p:blipFill>
        <p:spPr>
          <a:xfrm>
            <a:off x="0" y="8595724"/>
            <a:ext cx="18288001" cy="1691276"/>
          </a:xfrm>
          <a:prstGeom prst="rect">
            <a:avLst/>
          </a:prstGeom>
          <a:noFill/>
          <a:ln>
            <a:noFill/>
          </a:ln>
        </p:spPr>
      </p:pic>
      <p:cxnSp>
        <p:nvCxnSpPr>
          <p:cNvPr id="219" name="Google Shape;219;g34f31e1aa19_1_112"/>
          <p:cNvCxnSpPr/>
          <p:nvPr/>
        </p:nvCxnSpPr>
        <p:spPr>
          <a:xfrm>
            <a:off x="603504" y="2063536"/>
            <a:ext cx="911818" cy="0"/>
          </a:xfrm>
          <a:prstGeom prst="straightConnector1">
            <a:avLst/>
          </a:prstGeom>
          <a:noFill/>
          <a:ln cap="flat" cmpd="sng" w="9525">
            <a:solidFill>
              <a:srgbClr val="538CD5"/>
            </a:solidFill>
            <a:prstDash val="solid"/>
            <a:round/>
            <a:headEnd len="sm" w="sm" type="none"/>
            <a:tailEnd len="med" w="med" type="triangle"/>
          </a:ln>
        </p:spPr>
      </p:cxnSp>
      <p:sp>
        <p:nvSpPr>
          <p:cNvPr id="220" name="Google Shape;220;g34f31e1aa19_1_112"/>
          <p:cNvSpPr txBox="1"/>
          <p:nvPr/>
        </p:nvSpPr>
        <p:spPr>
          <a:xfrm>
            <a:off x="1481344" y="1801926"/>
            <a:ext cx="665113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800" u="none" cap="none" strike="noStrike">
                <a:solidFill>
                  <a:srgbClr val="000000"/>
                </a:solidFill>
                <a:latin typeface="Arial"/>
                <a:ea typeface="Arial"/>
                <a:cs typeface="Arial"/>
                <a:sym typeface="Arial"/>
              </a:rPr>
              <a:t>Problemáticas asociadas</a:t>
            </a:r>
            <a:endParaRPr b="1" i="0" sz="2800" u="none" cap="none" strike="noStrike">
              <a:solidFill>
                <a:srgbClr val="000000"/>
              </a:solidFill>
              <a:latin typeface="Arial"/>
              <a:ea typeface="Arial"/>
              <a:cs typeface="Arial"/>
              <a:sym typeface="Arial"/>
            </a:endParaRPr>
          </a:p>
        </p:txBody>
      </p:sp>
      <p:cxnSp>
        <p:nvCxnSpPr>
          <p:cNvPr id="221" name="Google Shape;221;g34f31e1aa19_1_112"/>
          <p:cNvCxnSpPr/>
          <p:nvPr/>
        </p:nvCxnSpPr>
        <p:spPr>
          <a:xfrm>
            <a:off x="6600175" y="1801926"/>
            <a:ext cx="0" cy="7283449"/>
          </a:xfrm>
          <a:prstGeom prst="straightConnector1">
            <a:avLst/>
          </a:prstGeom>
          <a:noFill/>
          <a:ln cap="flat" cmpd="sng" w="63500">
            <a:solidFill>
              <a:srgbClr val="538CD5"/>
            </a:solidFill>
            <a:prstDash val="solid"/>
            <a:round/>
            <a:headEnd len="sm" w="sm" type="none"/>
            <a:tailEnd len="sm" w="sm" type="none"/>
          </a:ln>
        </p:spPr>
      </p:cxnSp>
      <p:sp>
        <p:nvSpPr>
          <p:cNvPr id="222" name="Google Shape;222;g34f31e1aa19_1_112"/>
          <p:cNvSpPr txBox="1"/>
          <p:nvPr/>
        </p:nvSpPr>
        <p:spPr>
          <a:xfrm>
            <a:off x="1264045" y="2598105"/>
            <a:ext cx="4569828" cy="132343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Pérdida acelerada de cobertura:</a:t>
            </a:r>
            <a:r>
              <a:rPr b="0" i="0" lang="en-US" sz="2000" u="none" cap="none" strike="noStrike">
                <a:solidFill>
                  <a:srgbClr val="000000"/>
                </a:solidFill>
                <a:latin typeface="Arial"/>
                <a:ea typeface="Arial"/>
                <a:cs typeface="Arial"/>
                <a:sym typeface="Arial"/>
              </a:rPr>
              <a:t> Entre 1980 y 2013, Costa Rica perdió el 43% (Hernández-Blanco </a:t>
            </a:r>
            <a:r>
              <a:rPr b="0" i="1" lang="en-US" sz="2000" u="none" cap="none" strike="noStrike">
                <a:solidFill>
                  <a:srgbClr val="000000"/>
                </a:solidFill>
                <a:latin typeface="Arial"/>
                <a:ea typeface="Arial"/>
                <a:cs typeface="Arial"/>
                <a:sym typeface="Arial"/>
              </a:rPr>
              <a:t>et al</a:t>
            </a:r>
            <a:r>
              <a:rPr b="0" i="0" lang="en-US" sz="2000" u="none" cap="none" strike="noStrike">
                <a:solidFill>
                  <a:srgbClr val="000000"/>
                </a:solidFill>
                <a:latin typeface="Arial"/>
                <a:ea typeface="Arial"/>
                <a:cs typeface="Arial"/>
                <a:sym typeface="Arial"/>
              </a:rPr>
              <a:t>., 2021).</a:t>
            </a:r>
            <a:endParaRPr b="0" i="0" sz="2000" u="none" cap="none" strike="noStrike">
              <a:solidFill>
                <a:srgbClr val="000000"/>
              </a:solidFill>
              <a:latin typeface="Arial"/>
              <a:ea typeface="Arial"/>
              <a:cs typeface="Arial"/>
              <a:sym typeface="Arial"/>
            </a:endParaRPr>
          </a:p>
        </p:txBody>
      </p:sp>
      <p:sp>
        <p:nvSpPr>
          <p:cNvPr id="223" name="Google Shape;223;g34f31e1aa19_1_112"/>
          <p:cNvSpPr txBox="1"/>
          <p:nvPr/>
        </p:nvSpPr>
        <p:spPr>
          <a:xfrm>
            <a:off x="1264049" y="4128253"/>
            <a:ext cx="4569823" cy="132343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Actividades humanas destructivas:</a:t>
            </a:r>
            <a:r>
              <a:rPr b="0" i="0" lang="en-US" sz="2000" u="none" cap="none" strike="noStrike">
                <a:solidFill>
                  <a:srgbClr val="000000"/>
                </a:solidFill>
                <a:latin typeface="Arial"/>
                <a:ea typeface="Arial"/>
                <a:cs typeface="Arial"/>
                <a:sym typeface="Arial"/>
              </a:rPr>
              <a:t> La deforestación para camaroneras, salineras, urbanización y tala (Walker </a:t>
            </a:r>
            <a:r>
              <a:rPr b="0" i="1" lang="en-US" sz="2000" u="none" cap="none" strike="noStrike">
                <a:solidFill>
                  <a:srgbClr val="000000"/>
                </a:solidFill>
                <a:latin typeface="Arial"/>
                <a:ea typeface="Arial"/>
                <a:cs typeface="Arial"/>
                <a:sym typeface="Arial"/>
              </a:rPr>
              <a:t>et al</a:t>
            </a:r>
            <a:r>
              <a:rPr b="0" i="0" lang="en-US" sz="2000" u="none" cap="none" strike="noStrike">
                <a:solidFill>
                  <a:srgbClr val="000000"/>
                </a:solidFill>
                <a:latin typeface="Arial"/>
                <a:ea typeface="Arial"/>
                <a:cs typeface="Arial"/>
                <a:sym typeface="Arial"/>
              </a:rPr>
              <a:t>., 2022).</a:t>
            </a:r>
            <a:endParaRPr b="0" i="0" sz="2000" u="none" cap="none" strike="noStrike">
              <a:solidFill>
                <a:srgbClr val="000000"/>
              </a:solidFill>
              <a:latin typeface="Arial"/>
              <a:ea typeface="Arial"/>
              <a:cs typeface="Arial"/>
              <a:sym typeface="Arial"/>
            </a:endParaRPr>
          </a:p>
        </p:txBody>
      </p:sp>
      <p:sp>
        <p:nvSpPr>
          <p:cNvPr id="224" name="Google Shape;224;g34f31e1aa19_1_112"/>
          <p:cNvSpPr txBox="1"/>
          <p:nvPr/>
        </p:nvSpPr>
        <p:spPr>
          <a:xfrm>
            <a:off x="1250453" y="5750802"/>
            <a:ext cx="4583419" cy="101566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Fragmentación del hábitat:</a:t>
            </a:r>
            <a:r>
              <a:rPr b="0" i="0" lang="en-US" sz="2000" u="none" cap="none" strike="noStrike">
                <a:solidFill>
                  <a:srgbClr val="000000"/>
                </a:solidFill>
                <a:latin typeface="Arial"/>
                <a:ea typeface="Arial"/>
                <a:cs typeface="Arial"/>
                <a:sym typeface="Arial"/>
              </a:rPr>
              <a:t> La conversión del uso del suelo (Acuña-Piedra &amp; Quesada-Román, 2021).</a:t>
            </a:r>
            <a:endParaRPr b="0" i="0" sz="2000" u="none" cap="none" strike="noStrike">
              <a:solidFill>
                <a:srgbClr val="000000"/>
              </a:solidFill>
              <a:latin typeface="Arial"/>
              <a:ea typeface="Arial"/>
              <a:cs typeface="Arial"/>
              <a:sym typeface="Arial"/>
            </a:endParaRPr>
          </a:p>
        </p:txBody>
      </p:sp>
      <p:sp>
        <p:nvSpPr>
          <p:cNvPr id="225" name="Google Shape;225;g34f31e1aa19_1_112"/>
          <p:cNvSpPr txBox="1"/>
          <p:nvPr/>
        </p:nvSpPr>
        <p:spPr>
          <a:xfrm>
            <a:off x="1321716" y="7151866"/>
            <a:ext cx="4512156" cy="132343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Sobreexplotación de recursos:</a:t>
            </a:r>
            <a:r>
              <a:rPr b="0" i="0" lang="en-US" sz="2000" u="none" cap="none" strike="noStrike">
                <a:solidFill>
                  <a:srgbClr val="000000"/>
                </a:solidFill>
                <a:latin typeface="Arial"/>
                <a:ea typeface="Arial"/>
                <a:cs typeface="Arial"/>
                <a:sym typeface="Arial"/>
              </a:rPr>
              <a:t> El aprovechamiento no regulado de servicios ecosistémicos (Carvajal-Oses </a:t>
            </a:r>
            <a:r>
              <a:rPr b="0" i="1" lang="en-US" sz="2000" u="none" cap="none" strike="noStrike">
                <a:solidFill>
                  <a:srgbClr val="000000"/>
                </a:solidFill>
                <a:latin typeface="Arial"/>
                <a:ea typeface="Arial"/>
                <a:cs typeface="Arial"/>
                <a:sym typeface="Arial"/>
              </a:rPr>
              <a:t>et al</a:t>
            </a:r>
            <a:r>
              <a:rPr b="0" i="0" lang="en-US" sz="2000" u="none" cap="none" strike="noStrike">
                <a:solidFill>
                  <a:srgbClr val="000000"/>
                </a:solidFill>
                <a:latin typeface="Arial"/>
                <a:ea typeface="Arial"/>
                <a:cs typeface="Arial"/>
                <a:sym typeface="Arial"/>
              </a:rPr>
              <a:t>., 2024).</a:t>
            </a:r>
            <a:endParaRPr b="0" i="0" sz="2000" u="none" cap="none" strike="noStrike">
              <a:solidFill>
                <a:srgbClr val="000000"/>
              </a:solidFill>
              <a:latin typeface="Arial"/>
              <a:ea typeface="Arial"/>
              <a:cs typeface="Arial"/>
              <a:sym typeface="Arial"/>
            </a:endParaRPr>
          </a:p>
        </p:txBody>
      </p:sp>
      <p:cxnSp>
        <p:nvCxnSpPr>
          <p:cNvPr id="226" name="Google Shape;226;g34f31e1aa19_1_112"/>
          <p:cNvCxnSpPr/>
          <p:nvPr/>
        </p:nvCxnSpPr>
        <p:spPr>
          <a:xfrm>
            <a:off x="603504" y="2063536"/>
            <a:ext cx="0" cy="6239216"/>
          </a:xfrm>
          <a:prstGeom prst="straightConnector1">
            <a:avLst/>
          </a:prstGeom>
          <a:noFill/>
          <a:ln cap="flat" cmpd="sng" w="9525">
            <a:solidFill>
              <a:srgbClr val="4A7DBA"/>
            </a:solidFill>
            <a:prstDash val="solid"/>
            <a:round/>
            <a:headEnd len="sm" w="sm" type="none"/>
            <a:tailEnd len="sm" w="sm" type="none"/>
          </a:ln>
        </p:spPr>
      </p:cxnSp>
      <p:cxnSp>
        <p:nvCxnSpPr>
          <p:cNvPr id="227" name="Google Shape;227;g34f31e1aa19_1_112"/>
          <p:cNvCxnSpPr/>
          <p:nvPr/>
        </p:nvCxnSpPr>
        <p:spPr>
          <a:xfrm>
            <a:off x="7001492" y="2063536"/>
            <a:ext cx="502556" cy="0"/>
          </a:xfrm>
          <a:prstGeom prst="straightConnector1">
            <a:avLst/>
          </a:prstGeom>
          <a:noFill/>
          <a:ln cap="flat" cmpd="sng" w="9525">
            <a:solidFill>
              <a:srgbClr val="538CD5"/>
            </a:solidFill>
            <a:prstDash val="solid"/>
            <a:round/>
            <a:headEnd len="sm" w="sm" type="none"/>
            <a:tailEnd len="med" w="med" type="triangle"/>
          </a:ln>
        </p:spPr>
      </p:cxnSp>
      <p:sp>
        <p:nvSpPr>
          <p:cNvPr id="228" name="Google Shape;228;g34f31e1aa19_1_112"/>
          <p:cNvSpPr txBox="1"/>
          <p:nvPr/>
        </p:nvSpPr>
        <p:spPr>
          <a:xfrm>
            <a:off x="7504048" y="1794759"/>
            <a:ext cx="665113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800" u="none" cap="none" strike="noStrike">
                <a:solidFill>
                  <a:srgbClr val="000000"/>
                </a:solidFill>
                <a:latin typeface="Arial"/>
                <a:ea typeface="Arial"/>
                <a:cs typeface="Arial"/>
                <a:sym typeface="Arial"/>
              </a:rPr>
              <a:t>Esfuerzos</a:t>
            </a:r>
            <a:endParaRPr b="1" i="0" sz="2800" u="none" cap="none" strike="noStrike">
              <a:solidFill>
                <a:srgbClr val="000000"/>
              </a:solidFill>
              <a:latin typeface="Arial"/>
              <a:ea typeface="Arial"/>
              <a:cs typeface="Arial"/>
              <a:sym typeface="Arial"/>
            </a:endParaRPr>
          </a:p>
        </p:txBody>
      </p:sp>
      <p:pic>
        <p:nvPicPr>
          <p:cNvPr id="229" name="Google Shape;229;g34f31e1aa19_1_112"/>
          <p:cNvPicPr preferRelativeResize="0"/>
          <p:nvPr/>
        </p:nvPicPr>
        <p:blipFill rotWithShape="1">
          <a:blip r:embed="rId5">
            <a:alphaModFix/>
          </a:blip>
          <a:srcRect b="0" l="0" r="0" t="0"/>
          <a:stretch/>
        </p:blipFill>
        <p:spPr>
          <a:xfrm>
            <a:off x="7203679" y="2654599"/>
            <a:ext cx="4976125" cy="6164960"/>
          </a:xfrm>
          <a:prstGeom prst="rect">
            <a:avLst/>
          </a:prstGeom>
          <a:noFill/>
          <a:ln>
            <a:noFill/>
          </a:ln>
        </p:spPr>
      </p:pic>
      <p:cxnSp>
        <p:nvCxnSpPr>
          <p:cNvPr id="230" name="Google Shape;230;g34f31e1aa19_1_112"/>
          <p:cNvCxnSpPr/>
          <p:nvPr/>
        </p:nvCxnSpPr>
        <p:spPr>
          <a:xfrm>
            <a:off x="12419619" y="2701351"/>
            <a:ext cx="502556" cy="0"/>
          </a:xfrm>
          <a:prstGeom prst="straightConnector1">
            <a:avLst/>
          </a:prstGeom>
          <a:noFill/>
          <a:ln cap="flat" cmpd="sng" w="9525">
            <a:solidFill>
              <a:srgbClr val="538CD5"/>
            </a:solidFill>
            <a:prstDash val="solid"/>
            <a:round/>
            <a:headEnd len="sm" w="sm" type="none"/>
            <a:tailEnd len="med" w="med" type="triangle"/>
          </a:ln>
        </p:spPr>
      </p:cxnSp>
      <p:sp>
        <p:nvSpPr>
          <p:cNvPr id="231" name="Google Shape;231;g34f31e1aa19_1_112"/>
          <p:cNvSpPr txBox="1"/>
          <p:nvPr/>
        </p:nvSpPr>
        <p:spPr>
          <a:xfrm>
            <a:off x="13161990" y="2438398"/>
            <a:ext cx="4645146" cy="70788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Se finiquitó en 2020 pero su desarrollo comenzó en 2016.</a:t>
            </a:r>
            <a:endParaRPr b="0" i="0" sz="2000" u="none" cap="none" strike="noStrike">
              <a:solidFill>
                <a:srgbClr val="000000"/>
              </a:solidFill>
              <a:latin typeface="Arial"/>
              <a:ea typeface="Arial"/>
              <a:cs typeface="Arial"/>
              <a:sym typeface="Arial"/>
            </a:endParaRPr>
          </a:p>
        </p:txBody>
      </p:sp>
      <p:cxnSp>
        <p:nvCxnSpPr>
          <p:cNvPr id="232" name="Google Shape;232;g34f31e1aa19_1_112"/>
          <p:cNvCxnSpPr/>
          <p:nvPr/>
        </p:nvCxnSpPr>
        <p:spPr>
          <a:xfrm>
            <a:off x="12419619" y="3788703"/>
            <a:ext cx="502556" cy="0"/>
          </a:xfrm>
          <a:prstGeom prst="straightConnector1">
            <a:avLst/>
          </a:prstGeom>
          <a:noFill/>
          <a:ln cap="flat" cmpd="sng" w="9525">
            <a:solidFill>
              <a:srgbClr val="538CD5"/>
            </a:solidFill>
            <a:prstDash val="solid"/>
            <a:round/>
            <a:headEnd len="sm" w="sm" type="none"/>
            <a:tailEnd len="med" w="med" type="triangle"/>
          </a:ln>
        </p:spPr>
      </p:cxnSp>
      <p:sp>
        <p:nvSpPr>
          <p:cNvPr id="233" name="Google Shape;233;g34f31e1aa19_1_112"/>
          <p:cNvSpPr txBox="1"/>
          <p:nvPr/>
        </p:nvSpPr>
        <p:spPr>
          <a:xfrm>
            <a:off x="13161990" y="3529940"/>
            <a:ext cx="4976123"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Es una metodología estandarizada mediante 23 indicadores clave.</a:t>
            </a:r>
            <a:endParaRPr b="0" i="0" sz="2000" u="none" cap="none" strike="noStrike">
              <a:solidFill>
                <a:srgbClr val="000000"/>
              </a:solidFill>
              <a:latin typeface="Arial"/>
              <a:ea typeface="Arial"/>
              <a:cs typeface="Arial"/>
              <a:sym typeface="Arial"/>
            </a:endParaRPr>
          </a:p>
        </p:txBody>
      </p:sp>
      <p:sp>
        <p:nvSpPr>
          <p:cNvPr id="234" name="Google Shape;234;g34f31e1aa19_1_112"/>
          <p:cNvSpPr/>
          <p:nvPr/>
        </p:nvSpPr>
        <p:spPr>
          <a:xfrm>
            <a:off x="13605929" y="4496686"/>
            <a:ext cx="2952426" cy="376894"/>
          </a:xfrm>
          <a:prstGeom prst="rect">
            <a:avLst/>
          </a:prstGeom>
          <a:solidFill>
            <a:schemeClr val="accen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000" u="none" cap="none" strike="noStrike">
                <a:solidFill>
                  <a:schemeClr val="lt1"/>
                </a:solidFill>
                <a:latin typeface="Arial"/>
                <a:ea typeface="Arial"/>
                <a:cs typeface="Arial"/>
                <a:sym typeface="Arial"/>
              </a:rPr>
              <a:t>Cobertura</a:t>
            </a:r>
            <a:endParaRPr b="0" i="0" sz="2000" u="none" cap="none" strike="noStrike">
              <a:solidFill>
                <a:schemeClr val="lt1"/>
              </a:solidFill>
              <a:latin typeface="Arial"/>
              <a:ea typeface="Arial"/>
              <a:cs typeface="Arial"/>
              <a:sym typeface="Arial"/>
            </a:endParaRPr>
          </a:p>
        </p:txBody>
      </p:sp>
      <p:sp>
        <p:nvSpPr>
          <p:cNvPr id="235" name="Google Shape;235;g34f31e1aa19_1_112"/>
          <p:cNvSpPr/>
          <p:nvPr/>
        </p:nvSpPr>
        <p:spPr>
          <a:xfrm>
            <a:off x="13583164" y="5231763"/>
            <a:ext cx="2952426" cy="376894"/>
          </a:xfrm>
          <a:prstGeom prst="rect">
            <a:avLst/>
          </a:prstGeom>
          <a:solidFill>
            <a:schemeClr val="accen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000" u="none" cap="none" strike="noStrike">
                <a:solidFill>
                  <a:schemeClr val="lt1"/>
                </a:solidFill>
                <a:latin typeface="Arial"/>
                <a:ea typeface="Arial"/>
                <a:cs typeface="Arial"/>
                <a:sym typeface="Arial"/>
              </a:rPr>
              <a:t>Estructura</a:t>
            </a:r>
            <a:endParaRPr b="0" i="0" sz="2000" u="none" cap="none" strike="noStrike">
              <a:solidFill>
                <a:schemeClr val="lt1"/>
              </a:solidFill>
              <a:latin typeface="Arial"/>
              <a:ea typeface="Arial"/>
              <a:cs typeface="Arial"/>
              <a:sym typeface="Arial"/>
            </a:endParaRPr>
          </a:p>
        </p:txBody>
      </p:sp>
      <p:sp>
        <p:nvSpPr>
          <p:cNvPr id="236" name="Google Shape;236;g34f31e1aa19_1_112"/>
          <p:cNvSpPr/>
          <p:nvPr/>
        </p:nvSpPr>
        <p:spPr>
          <a:xfrm>
            <a:off x="13605929" y="6056894"/>
            <a:ext cx="2952426" cy="376894"/>
          </a:xfrm>
          <a:prstGeom prst="rect">
            <a:avLst/>
          </a:prstGeom>
          <a:solidFill>
            <a:schemeClr val="accen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000" u="none" cap="none" strike="noStrike">
                <a:solidFill>
                  <a:schemeClr val="lt1"/>
                </a:solidFill>
                <a:latin typeface="Arial"/>
                <a:ea typeface="Arial"/>
                <a:cs typeface="Arial"/>
                <a:sym typeface="Arial"/>
              </a:rPr>
              <a:t>Composición</a:t>
            </a:r>
            <a:endParaRPr b="0" i="0" sz="2000" u="none" cap="none" strike="noStrike">
              <a:solidFill>
                <a:schemeClr val="lt1"/>
              </a:solidFill>
              <a:latin typeface="Arial"/>
              <a:ea typeface="Arial"/>
              <a:cs typeface="Arial"/>
              <a:sym typeface="Arial"/>
            </a:endParaRPr>
          </a:p>
        </p:txBody>
      </p:sp>
      <p:sp>
        <p:nvSpPr>
          <p:cNvPr id="237" name="Google Shape;237;g34f31e1aa19_1_112"/>
          <p:cNvSpPr/>
          <p:nvPr/>
        </p:nvSpPr>
        <p:spPr>
          <a:xfrm>
            <a:off x="13605929" y="6913743"/>
            <a:ext cx="2952426" cy="376894"/>
          </a:xfrm>
          <a:prstGeom prst="rect">
            <a:avLst/>
          </a:prstGeom>
          <a:solidFill>
            <a:schemeClr val="accen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000" u="none" cap="none" strike="noStrike">
                <a:solidFill>
                  <a:schemeClr val="lt1"/>
                </a:solidFill>
                <a:latin typeface="Arial"/>
                <a:ea typeface="Arial"/>
                <a:cs typeface="Arial"/>
                <a:sym typeface="Arial"/>
              </a:rPr>
              <a:t>Impactos antrópicos</a:t>
            </a:r>
            <a:endParaRPr b="0" i="0" sz="2000" u="none" cap="none" strike="noStrike">
              <a:solidFill>
                <a:schemeClr val="lt1"/>
              </a:solidFill>
              <a:latin typeface="Arial"/>
              <a:ea typeface="Arial"/>
              <a:cs typeface="Arial"/>
              <a:sym typeface="Arial"/>
            </a:endParaRPr>
          </a:p>
        </p:txBody>
      </p:sp>
      <p:sp>
        <p:nvSpPr>
          <p:cNvPr id="238" name="Google Shape;238;g34f31e1aa19_1_112"/>
          <p:cNvSpPr/>
          <p:nvPr/>
        </p:nvSpPr>
        <p:spPr>
          <a:xfrm>
            <a:off x="13583164" y="7771523"/>
            <a:ext cx="2952426" cy="376894"/>
          </a:xfrm>
          <a:prstGeom prst="rect">
            <a:avLst/>
          </a:prstGeom>
          <a:solidFill>
            <a:schemeClr val="accen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000" u="none" cap="none" strike="noStrike">
                <a:solidFill>
                  <a:schemeClr val="lt1"/>
                </a:solidFill>
                <a:latin typeface="Arial"/>
                <a:ea typeface="Arial"/>
                <a:cs typeface="Arial"/>
                <a:sym typeface="Arial"/>
              </a:rPr>
              <a:t>Conectividad</a:t>
            </a:r>
            <a:endParaRPr b="0" i="0" sz="2000" u="none" cap="none" strike="noStrike">
              <a:solidFill>
                <a:schemeClr val="lt1"/>
              </a:solidFill>
              <a:latin typeface="Arial"/>
              <a:ea typeface="Arial"/>
              <a:cs typeface="Arial"/>
              <a:sym typeface="Arial"/>
            </a:endParaRPr>
          </a:p>
        </p:txBody>
      </p:sp>
      <p:sp>
        <p:nvSpPr>
          <p:cNvPr id="239" name="Google Shape;239;g34f31e1aa19_1_112"/>
          <p:cNvSpPr txBox="1"/>
          <p:nvPr/>
        </p:nvSpPr>
        <p:spPr>
          <a:xfrm>
            <a:off x="8658767" y="8777598"/>
            <a:ext cx="376085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Figura 2. </a:t>
            </a:r>
            <a:r>
              <a:rPr b="0" i="0" lang="en-US" sz="1400" u="none" cap="none" strike="noStrike">
                <a:solidFill>
                  <a:srgbClr val="000000"/>
                </a:solidFill>
                <a:latin typeface="Arial"/>
                <a:ea typeface="Arial"/>
                <a:cs typeface="Arial"/>
                <a:sym typeface="Arial"/>
              </a:rPr>
              <a:t>SINAC-UNA, 2020</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g34f31e1aa19_1_138"/>
          <p:cNvPicPr preferRelativeResize="0"/>
          <p:nvPr/>
        </p:nvPicPr>
        <p:blipFill rotWithShape="1">
          <a:blip r:embed="rId3">
            <a:alphaModFix/>
          </a:blip>
          <a:srcRect b="0" l="0" r="0" t="0"/>
          <a:stretch/>
        </p:blipFill>
        <p:spPr>
          <a:xfrm>
            <a:off x="0" y="0"/>
            <a:ext cx="18288001" cy="1543008"/>
          </a:xfrm>
          <a:prstGeom prst="rect">
            <a:avLst/>
          </a:prstGeom>
          <a:noFill/>
          <a:ln>
            <a:noFill/>
          </a:ln>
        </p:spPr>
      </p:pic>
      <p:pic>
        <p:nvPicPr>
          <p:cNvPr id="245" name="Google Shape;245;g34f31e1aa19_1_138"/>
          <p:cNvPicPr preferRelativeResize="0"/>
          <p:nvPr/>
        </p:nvPicPr>
        <p:blipFill rotWithShape="1">
          <a:blip r:embed="rId4">
            <a:alphaModFix/>
          </a:blip>
          <a:srcRect b="0" l="0" r="832" t="0"/>
          <a:stretch/>
        </p:blipFill>
        <p:spPr>
          <a:xfrm>
            <a:off x="0" y="8595724"/>
            <a:ext cx="18288001" cy="1691276"/>
          </a:xfrm>
          <a:prstGeom prst="rect">
            <a:avLst/>
          </a:prstGeom>
          <a:noFill/>
          <a:ln>
            <a:noFill/>
          </a:ln>
        </p:spPr>
      </p:pic>
      <p:cxnSp>
        <p:nvCxnSpPr>
          <p:cNvPr id="246" name="Google Shape;246;g34f31e1aa19_1_138"/>
          <p:cNvCxnSpPr/>
          <p:nvPr/>
        </p:nvCxnSpPr>
        <p:spPr>
          <a:xfrm>
            <a:off x="728708" y="2026960"/>
            <a:ext cx="502556" cy="0"/>
          </a:xfrm>
          <a:prstGeom prst="straightConnector1">
            <a:avLst/>
          </a:prstGeom>
          <a:noFill/>
          <a:ln cap="flat" cmpd="sng" w="9525">
            <a:solidFill>
              <a:srgbClr val="538CD5"/>
            </a:solidFill>
            <a:prstDash val="solid"/>
            <a:round/>
            <a:headEnd len="sm" w="sm" type="none"/>
            <a:tailEnd len="med" w="med" type="triangle"/>
          </a:ln>
        </p:spPr>
      </p:cxnSp>
      <p:sp>
        <p:nvSpPr>
          <p:cNvPr id="247" name="Google Shape;247;g34f31e1aa19_1_138"/>
          <p:cNvSpPr txBox="1"/>
          <p:nvPr/>
        </p:nvSpPr>
        <p:spPr>
          <a:xfrm>
            <a:off x="1231264" y="1758183"/>
            <a:ext cx="665113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800" u="none" cap="none" strike="noStrike">
                <a:solidFill>
                  <a:srgbClr val="000000"/>
                </a:solidFill>
                <a:latin typeface="Arial"/>
                <a:ea typeface="Arial"/>
                <a:cs typeface="Arial"/>
                <a:sym typeface="Arial"/>
              </a:rPr>
              <a:t>Algunos indicadores</a:t>
            </a:r>
            <a:endParaRPr b="1" i="0" sz="2800" u="none" cap="none" strike="noStrike">
              <a:solidFill>
                <a:srgbClr val="000000"/>
              </a:solidFill>
              <a:latin typeface="Arial"/>
              <a:ea typeface="Arial"/>
              <a:cs typeface="Arial"/>
              <a:sym typeface="Arial"/>
            </a:endParaRPr>
          </a:p>
        </p:txBody>
      </p:sp>
      <p:cxnSp>
        <p:nvCxnSpPr>
          <p:cNvPr id="248" name="Google Shape;248;g34f31e1aa19_1_138"/>
          <p:cNvCxnSpPr/>
          <p:nvPr/>
        </p:nvCxnSpPr>
        <p:spPr>
          <a:xfrm>
            <a:off x="6435583" y="1807577"/>
            <a:ext cx="0" cy="7283449"/>
          </a:xfrm>
          <a:prstGeom prst="straightConnector1">
            <a:avLst/>
          </a:prstGeom>
          <a:noFill/>
          <a:ln cap="flat" cmpd="sng" w="63500">
            <a:solidFill>
              <a:srgbClr val="538CD5"/>
            </a:solidFill>
            <a:prstDash val="solid"/>
            <a:round/>
            <a:headEnd len="sm" w="sm" type="none"/>
            <a:tailEnd len="sm" w="sm" type="none"/>
          </a:ln>
        </p:spPr>
      </p:cxnSp>
      <p:cxnSp>
        <p:nvCxnSpPr>
          <p:cNvPr id="249" name="Google Shape;249;g34f31e1aa19_1_138"/>
          <p:cNvCxnSpPr/>
          <p:nvPr/>
        </p:nvCxnSpPr>
        <p:spPr>
          <a:xfrm>
            <a:off x="1231264" y="2281403"/>
            <a:ext cx="0" cy="5265445"/>
          </a:xfrm>
          <a:prstGeom prst="straightConnector1">
            <a:avLst/>
          </a:prstGeom>
          <a:noFill/>
          <a:ln cap="flat" cmpd="sng" w="9525">
            <a:solidFill>
              <a:srgbClr val="4A7DBA"/>
            </a:solidFill>
            <a:prstDash val="solid"/>
            <a:round/>
            <a:headEnd len="sm" w="sm" type="none"/>
            <a:tailEnd len="sm" w="sm" type="none"/>
          </a:ln>
        </p:spPr>
      </p:cxnSp>
      <p:cxnSp>
        <p:nvCxnSpPr>
          <p:cNvPr id="250" name="Google Shape;250;g34f31e1aa19_1_138"/>
          <p:cNvCxnSpPr/>
          <p:nvPr/>
        </p:nvCxnSpPr>
        <p:spPr>
          <a:xfrm>
            <a:off x="1231264" y="2670048"/>
            <a:ext cx="798704" cy="0"/>
          </a:xfrm>
          <a:prstGeom prst="straightConnector1">
            <a:avLst/>
          </a:prstGeom>
          <a:noFill/>
          <a:ln cap="flat" cmpd="sng" w="9525">
            <a:solidFill>
              <a:srgbClr val="4A7DBA"/>
            </a:solidFill>
            <a:prstDash val="solid"/>
            <a:round/>
            <a:headEnd len="sm" w="sm" type="none"/>
            <a:tailEnd len="med" w="med" type="triangle"/>
          </a:ln>
        </p:spPr>
      </p:cxnSp>
      <p:cxnSp>
        <p:nvCxnSpPr>
          <p:cNvPr id="251" name="Google Shape;251;g34f31e1aa19_1_138"/>
          <p:cNvCxnSpPr/>
          <p:nvPr/>
        </p:nvCxnSpPr>
        <p:spPr>
          <a:xfrm>
            <a:off x="1231264" y="3389376"/>
            <a:ext cx="798704" cy="0"/>
          </a:xfrm>
          <a:prstGeom prst="straightConnector1">
            <a:avLst/>
          </a:prstGeom>
          <a:noFill/>
          <a:ln cap="flat" cmpd="sng" w="9525">
            <a:solidFill>
              <a:srgbClr val="4A7DBA"/>
            </a:solidFill>
            <a:prstDash val="solid"/>
            <a:round/>
            <a:headEnd len="sm" w="sm" type="none"/>
            <a:tailEnd len="med" w="med" type="triangle"/>
          </a:ln>
        </p:spPr>
      </p:cxnSp>
      <p:cxnSp>
        <p:nvCxnSpPr>
          <p:cNvPr id="252" name="Google Shape;252;g34f31e1aa19_1_138"/>
          <p:cNvCxnSpPr/>
          <p:nvPr/>
        </p:nvCxnSpPr>
        <p:spPr>
          <a:xfrm>
            <a:off x="1231264" y="4145280"/>
            <a:ext cx="798704" cy="0"/>
          </a:xfrm>
          <a:prstGeom prst="straightConnector1">
            <a:avLst/>
          </a:prstGeom>
          <a:noFill/>
          <a:ln cap="flat" cmpd="sng" w="9525">
            <a:solidFill>
              <a:srgbClr val="4A7DBA"/>
            </a:solidFill>
            <a:prstDash val="solid"/>
            <a:round/>
            <a:headEnd len="sm" w="sm" type="none"/>
            <a:tailEnd len="med" w="med" type="triangle"/>
          </a:ln>
        </p:spPr>
      </p:cxnSp>
      <p:cxnSp>
        <p:nvCxnSpPr>
          <p:cNvPr id="253" name="Google Shape;253;g34f31e1aa19_1_138"/>
          <p:cNvCxnSpPr/>
          <p:nvPr/>
        </p:nvCxnSpPr>
        <p:spPr>
          <a:xfrm>
            <a:off x="1231264" y="5004816"/>
            <a:ext cx="798704" cy="0"/>
          </a:xfrm>
          <a:prstGeom prst="straightConnector1">
            <a:avLst/>
          </a:prstGeom>
          <a:noFill/>
          <a:ln cap="flat" cmpd="sng" w="9525">
            <a:solidFill>
              <a:srgbClr val="4A7DBA"/>
            </a:solidFill>
            <a:prstDash val="solid"/>
            <a:round/>
            <a:headEnd len="sm" w="sm" type="none"/>
            <a:tailEnd len="med" w="med" type="triangle"/>
          </a:ln>
        </p:spPr>
      </p:cxnSp>
      <p:cxnSp>
        <p:nvCxnSpPr>
          <p:cNvPr id="254" name="Google Shape;254;g34f31e1aa19_1_138"/>
          <p:cNvCxnSpPr/>
          <p:nvPr/>
        </p:nvCxnSpPr>
        <p:spPr>
          <a:xfrm>
            <a:off x="1231264" y="5907024"/>
            <a:ext cx="798704" cy="0"/>
          </a:xfrm>
          <a:prstGeom prst="straightConnector1">
            <a:avLst/>
          </a:prstGeom>
          <a:noFill/>
          <a:ln cap="flat" cmpd="sng" w="9525">
            <a:solidFill>
              <a:srgbClr val="4A7DBA"/>
            </a:solidFill>
            <a:prstDash val="solid"/>
            <a:round/>
            <a:headEnd len="sm" w="sm" type="none"/>
            <a:tailEnd len="med" w="med" type="triangle"/>
          </a:ln>
        </p:spPr>
      </p:cxnSp>
      <p:cxnSp>
        <p:nvCxnSpPr>
          <p:cNvPr id="255" name="Google Shape;255;g34f31e1aa19_1_138"/>
          <p:cNvCxnSpPr/>
          <p:nvPr/>
        </p:nvCxnSpPr>
        <p:spPr>
          <a:xfrm>
            <a:off x="1231264" y="6681216"/>
            <a:ext cx="798704" cy="0"/>
          </a:xfrm>
          <a:prstGeom prst="straightConnector1">
            <a:avLst/>
          </a:prstGeom>
          <a:noFill/>
          <a:ln cap="flat" cmpd="sng" w="9525">
            <a:solidFill>
              <a:srgbClr val="4A7DBA"/>
            </a:solidFill>
            <a:prstDash val="solid"/>
            <a:round/>
            <a:headEnd len="sm" w="sm" type="none"/>
            <a:tailEnd len="med" w="med" type="triangle"/>
          </a:ln>
        </p:spPr>
      </p:cxnSp>
      <p:cxnSp>
        <p:nvCxnSpPr>
          <p:cNvPr id="256" name="Google Shape;256;g34f31e1aa19_1_138"/>
          <p:cNvCxnSpPr/>
          <p:nvPr/>
        </p:nvCxnSpPr>
        <p:spPr>
          <a:xfrm>
            <a:off x="1231264" y="7546848"/>
            <a:ext cx="798704" cy="0"/>
          </a:xfrm>
          <a:prstGeom prst="straightConnector1">
            <a:avLst/>
          </a:prstGeom>
          <a:noFill/>
          <a:ln cap="flat" cmpd="sng" w="9525">
            <a:solidFill>
              <a:srgbClr val="4A7DBA"/>
            </a:solidFill>
            <a:prstDash val="solid"/>
            <a:round/>
            <a:headEnd len="sm" w="sm" type="none"/>
            <a:tailEnd len="med" w="med" type="triangle"/>
          </a:ln>
        </p:spPr>
      </p:cxnSp>
      <p:sp>
        <p:nvSpPr>
          <p:cNvPr id="257" name="Google Shape;257;g34f31e1aa19_1_138"/>
          <p:cNvSpPr txBox="1"/>
          <p:nvPr/>
        </p:nvSpPr>
        <p:spPr>
          <a:xfrm>
            <a:off x="2194559" y="2537486"/>
            <a:ext cx="396849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Área de cobertura de manglar</a:t>
            </a:r>
            <a:endParaRPr b="0" i="0" sz="2000" u="none" cap="none" strike="noStrike">
              <a:solidFill>
                <a:srgbClr val="000000"/>
              </a:solidFill>
              <a:latin typeface="Arial"/>
              <a:ea typeface="Arial"/>
              <a:cs typeface="Arial"/>
              <a:sym typeface="Arial"/>
            </a:endParaRPr>
          </a:p>
        </p:txBody>
      </p:sp>
      <p:sp>
        <p:nvSpPr>
          <p:cNvPr id="258" name="Google Shape;258;g34f31e1aa19_1_138"/>
          <p:cNvSpPr txBox="1"/>
          <p:nvPr/>
        </p:nvSpPr>
        <p:spPr>
          <a:xfrm>
            <a:off x="2194560" y="3247650"/>
            <a:ext cx="396849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Densidad de especies nucleares.</a:t>
            </a:r>
            <a:endParaRPr b="0" i="0" sz="2000" u="none" cap="none" strike="noStrike">
              <a:solidFill>
                <a:srgbClr val="000000"/>
              </a:solidFill>
              <a:latin typeface="Arial"/>
              <a:ea typeface="Arial"/>
              <a:cs typeface="Arial"/>
              <a:sym typeface="Arial"/>
            </a:endParaRPr>
          </a:p>
        </p:txBody>
      </p:sp>
      <p:sp>
        <p:nvSpPr>
          <p:cNvPr id="259" name="Google Shape;259;g34f31e1aa19_1_138"/>
          <p:cNvSpPr txBox="1"/>
          <p:nvPr/>
        </p:nvSpPr>
        <p:spPr>
          <a:xfrm>
            <a:off x="2194559" y="3991391"/>
            <a:ext cx="396849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Presencia de flora nuclear.</a:t>
            </a:r>
            <a:endParaRPr b="0" i="0" sz="2000" u="none" cap="none" strike="noStrike">
              <a:solidFill>
                <a:srgbClr val="000000"/>
              </a:solidFill>
              <a:latin typeface="Arial"/>
              <a:ea typeface="Arial"/>
              <a:cs typeface="Arial"/>
              <a:sym typeface="Arial"/>
            </a:endParaRPr>
          </a:p>
        </p:txBody>
      </p:sp>
      <p:sp>
        <p:nvSpPr>
          <p:cNvPr id="260" name="Google Shape;260;g34f31e1aa19_1_138"/>
          <p:cNvSpPr txBox="1"/>
          <p:nvPr/>
        </p:nvSpPr>
        <p:spPr>
          <a:xfrm>
            <a:off x="2194555" y="4815559"/>
            <a:ext cx="396849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Presencia de flora marginal.</a:t>
            </a:r>
            <a:endParaRPr b="0" i="0" sz="2000" u="none" cap="none" strike="noStrike">
              <a:solidFill>
                <a:srgbClr val="000000"/>
              </a:solidFill>
              <a:latin typeface="Arial"/>
              <a:ea typeface="Arial"/>
              <a:cs typeface="Arial"/>
              <a:sym typeface="Arial"/>
            </a:endParaRPr>
          </a:p>
        </p:txBody>
      </p:sp>
      <p:sp>
        <p:nvSpPr>
          <p:cNvPr id="261" name="Google Shape;261;g34f31e1aa19_1_138"/>
          <p:cNvSpPr txBox="1"/>
          <p:nvPr/>
        </p:nvSpPr>
        <p:spPr>
          <a:xfrm>
            <a:off x="2194554" y="5695445"/>
            <a:ext cx="396849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Presencia de aves.</a:t>
            </a:r>
            <a:endParaRPr b="0" i="0" sz="2000" u="none" cap="none" strike="noStrike">
              <a:solidFill>
                <a:srgbClr val="000000"/>
              </a:solidFill>
              <a:latin typeface="Arial"/>
              <a:ea typeface="Arial"/>
              <a:cs typeface="Arial"/>
              <a:sym typeface="Arial"/>
            </a:endParaRPr>
          </a:p>
        </p:txBody>
      </p:sp>
      <p:sp>
        <p:nvSpPr>
          <p:cNvPr id="262" name="Google Shape;262;g34f31e1aa19_1_138"/>
          <p:cNvSpPr txBox="1"/>
          <p:nvPr/>
        </p:nvSpPr>
        <p:spPr>
          <a:xfrm>
            <a:off x="2194553" y="6528503"/>
            <a:ext cx="396849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Presencia de desechos sólidos.</a:t>
            </a:r>
            <a:endParaRPr b="0" i="0" sz="2000" u="none" cap="none" strike="noStrike">
              <a:solidFill>
                <a:srgbClr val="000000"/>
              </a:solidFill>
              <a:latin typeface="Arial"/>
              <a:ea typeface="Arial"/>
              <a:cs typeface="Arial"/>
              <a:sym typeface="Arial"/>
            </a:endParaRPr>
          </a:p>
        </p:txBody>
      </p:sp>
      <p:sp>
        <p:nvSpPr>
          <p:cNvPr id="263" name="Google Shape;263;g34f31e1aa19_1_138"/>
          <p:cNvSpPr txBox="1"/>
          <p:nvPr/>
        </p:nvSpPr>
        <p:spPr>
          <a:xfrm>
            <a:off x="2194553" y="7287695"/>
            <a:ext cx="396849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Presencia de  hidrocarburos.</a:t>
            </a:r>
            <a:endParaRPr b="0" i="0" sz="2000" u="none" cap="none" strike="noStrike">
              <a:solidFill>
                <a:srgbClr val="000000"/>
              </a:solidFill>
              <a:latin typeface="Arial"/>
              <a:ea typeface="Arial"/>
              <a:cs typeface="Arial"/>
              <a:sym typeface="Arial"/>
            </a:endParaRPr>
          </a:p>
        </p:txBody>
      </p:sp>
      <p:pic>
        <p:nvPicPr>
          <p:cNvPr descr="Grupo de personas en un parque&#10;&#10;Descripción generada automáticamente con confianza media" id="264" name="Google Shape;264;g34f31e1aa19_1_138"/>
          <p:cNvPicPr preferRelativeResize="0"/>
          <p:nvPr/>
        </p:nvPicPr>
        <p:blipFill rotWithShape="1">
          <a:blip r:embed="rId5">
            <a:alphaModFix/>
          </a:blip>
          <a:srcRect b="0" l="0" r="0" t="0"/>
          <a:stretch/>
        </p:blipFill>
        <p:spPr>
          <a:xfrm>
            <a:off x="7126340" y="2019793"/>
            <a:ext cx="4626438" cy="3246328"/>
          </a:xfrm>
          <a:prstGeom prst="rect">
            <a:avLst/>
          </a:prstGeom>
          <a:noFill/>
          <a:ln>
            <a:noFill/>
          </a:ln>
        </p:spPr>
      </p:pic>
      <p:pic>
        <p:nvPicPr>
          <p:cNvPr descr="Un nido en un bosque&#10;&#10;Descripción generada automáticamente con confianza baja" id="265" name="Google Shape;265;g34f31e1aa19_1_138"/>
          <p:cNvPicPr preferRelativeResize="0"/>
          <p:nvPr/>
        </p:nvPicPr>
        <p:blipFill rotWithShape="1">
          <a:blip r:embed="rId6">
            <a:alphaModFix/>
          </a:blip>
          <a:srcRect b="0" l="0" r="0" t="0"/>
          <a:stretch/>
        </p:blipFill>
        <p:spPr>
          <a:xfrm>
            <a:off x="12025312" y="2026960"/>
            <a:ext cx="4251960" cy="3188970"/>
          </a:xfrm>
          <a:prstGeom prst="rect">
            <a:avLst/>
          </a:prstGeom>
          <a:noFill/>
          <a:ln>
            <a:noFill/>
          </a:ln>
        </p:spPr>
      </p:pic>
      <p:pic>
        <p:nvPicPr>
          <p:cNvPr descr="Un pájaro en la rama de un árbol&#10;&#10;Descripción generada automáticamente con confianza media" id="266" name="Google Shape;266;g34f31e1aa19_1_138"/>
          <p:cNvPicPr preferRelativeResize="0"/>
          <p:nvPr/>
        </p:nvPicPr>
        <p:blipFill rotWithShape="1">
          <a:blip r:embed="rId7">
            <a:alphaModFix/>
          </a:blip>
          <a:srcRect b="0" l="0" r="0" t="0"/>
          <a:stretch/>
        </p:blipFill>
        <p:spPr>
          <a:xfrm rot="5400000">
            <a:off x="6729663" y="5928086"/>
            <a:ext cx="3015615" cy="2261870"/>
          </a:xfrm>
          <a:prstGeom prst="rect">
            <a:avLst/>
          </a:prstGeom>
          <a:noFill/>
          <a:ln>
            <a:noFill/>
          </a:ln>
        </p:spPr>
      </p:pic>
      <p:pic>
        <p:nvPicPr>
          <p:cNvPr descr="Una persona sentado en un bosque&#10;&#10;Descripción generada automáticamente con confianza baja" id="267" name="Google Shape;267;g34f31e1aa19_1_138"/>
          <p:cNvPicPr preferRelativeResize="0"/>
          <p:nvPr/>
        </p:nvPicPr>
        <p:blipFill rotWithShape="1">
          <a:blip r:embed="rId8">
            <a:alphaModFix/>
          </a:blip>
          <a:srcRect b="0" l="0" r="0" t="0"/>
          <a:stretch/>
        </p:blipFill>
        <p:spPr>
          <a:xfrm>
            <a:off x="9704421" y="5498371"/>
            <a:ext cx="4251959" cy="3015615"/>
          </a:xfrm>
          <a:prstGeom prst="rect">
            <a:avLst/>
          </a:prstGeom>
          <a:noFill/>
          <a:ln>
            <a:noFill/>
          </a:ln>
        </p:spPr>
      </p:pic>
      <p:pic>
        <p:nvPicPr>
          <p:cNvPr id="268" name="Google Shape;268;g34f31e1aa19_1_138"/>
          <p:cNvPicPr preferRelativeResize="0"/>
          <p:nvPr/>
        </p:nvPicPr>
        <p:blipFill rotWithShape="1">
          <a:blip r:embed="rId9">
            <a:alphaModFix/>
          </a:blip>
          <a:srcRect b="0" l="0" r="0" t="0"/>
          <a:stretch/>
        </p:blipFill>
        <p:spPr>
          <a:xfrm>
            <a:off x="14151292" y="5449301"/>
            <a:ext cx="2238375" cy="3064685"/>
          </a:xfrm>
          <a:prstGeom prst="rect">
            <a:avLst/>
          </a:prstGeom>
          <a:noFill/>
          <a:ln>
            <a:noFill/>
          </a:ln>
        </p:spPr>
      </p:pic>
      <p:sp>
        <p:nvSpPr>
          <p:cNvPr id="269" name="Google Shape;269;g34f31e1aa19_1_138"/>
          <p:cNvSpPr txBox="1"/>
          <p:nvPr/>
        </p:nvSpPr>
        <p:spPr>
          <a:xfrm>
            <a:off x="9958639" y="8652948"/>
            <a:ext cx="437965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Figura 3. </a:t>
            </a:r>
            <a:r>
              <a:rPr b="0" i="0" lang="en-US" sz="1400" u="none" cap="none" strike="noStrike">
                <a:solidFill>
                  <a:srgbClr val="000000"/>
                </a:solidFill>
                <a:latin typeface="Arial"/>
                <a:ea typeface="Arial"/>
                <a:cs typeface="Arial"/>
                <a:sym typeface="Arial"/>
              </a:rPr>
              <a:t>Proceso de desarrollo de Protocolo.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presentação1">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Apresentação1">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Josefina Gonzalez</dc:creator>
</cp:coreProperties>
</file>