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6" r:id="rId4"/>
    <p:sldId id="264" r:id="rId5"/>
    <p:sldId id="268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3D166-A0CD-38F5-4772-1301D7A54D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D930C3-3483-6372-223A-8933ACA4F7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75C6A-8798-2DA8-56ED-08A0E941A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9192-3296-4768-BE85-223001E7D77E}" type="datetimeFigureOut">
              <a:rPr lang="en-AE" smtClean="0"/>
              <a:t>17/12/2023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1C0AF0-7FFF-87AE-2FD8-AA166B6A2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E1293-2C9E-C71A-6F9D-006B9D759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9F4C-ED87-47BC-8C70-D8ADFA255A5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33408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03D03-5CF8-51D4-71E8-B2A4F2AD5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952B66-0984-78FF-D59A-268C7C14F0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86C0E-31F5-D35F-378B-18F7B9527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9192-3296-4768-BE85-223001E7D77E}" type="datetimeFigureOut">
              <a:rPr lang="en-AE" smtClean="0"/>
              <a:t>17/12/2023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5678-A985-02C2-9DCA-3C22195BD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4DC11-CAD1-C6A3-1C5E-5E999ACA2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9F4C-ED87-47BC-8C70-D8ADFA255A5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8458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3D9D57-53E7-C17F-22F1-4C44214B8C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0D19A9-6D26-E457-E9A1-D889FE9AF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5769FE-BCA0-4678-F334-994F7155B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9192-3296-4768-BE85-223001E7D77E}" type="datetimeFigureOut">
              <a:rPr lang="en-AE" smtClean="0"/>
              <a:t>17/12/2023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975C2-BC38-88A2-30C8-537E3A1BD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BD66B-F7DA-9D41-D027-7BFAB696A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9F4C-ED87-47BC-8C70-D8ADFA255A5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0544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490B2-C2BC-4C72-96A1-93840CE8A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6504F-A774-68CF-F15A-E9B1F2759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BBDB5-73EB-63BE-6A46-BE29747BC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9192-3296-4768-BE85-223001E7D77E}" type="datetimeFigureOut">
              <a:rPr lang="en-AE" smtClean="0"/>
              <a:t>17/12/2023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DDAB7-8522-77FA-C428-CEF714ED5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49236-CE51-A745-9085-74D371BD4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9F4C-ED87-47BC-8C70-D8ADFA255A5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5507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FDB19-FB0F-6941-2D44-9B7BBEB70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DC00A-0C73-B1CC-DB83-5EC0BCAF0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354F5-F526-0163-6FBF-6F711B8E5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9192-3296-4768-BE85-223001E7D77E}" type="datetimeFigureOut">
              <a:rPr lang="en-AE" smtClean="0"/>
              <a:t>17/12/2023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7342D-46D9-06B1-4F17-3E93547F6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51100-7DE2-F602-0D71-A2AF34CB6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9F4C-ED87-47BC-8C70-D8ADFA255A5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98111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A38C5-455B-EFA2-C489-07F14110C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489F5-66E6-D54E-982D-2B721C6390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0BDD21-A566-D67C-3C23-BF79FF883B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14C64-8D3E-9756-BCBE-08BED982D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9192-3296-4768-BE85-223001E7D77E}" type="datetimeFigureOut">
              <a:rPr lang="en-AE" smtClean="0"/>
              <a:t>17/12/2023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2A2D93-0E41-03C2-9C64-A62236D1B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279DE-22D5-3E3C-7B01-3E5BE396E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9F4C-ED87-47BC-8C70-D8ADFA255A5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72902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61FB8-7CFD-7F56-BCDD-18D70C082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426620-6D44-5C94-619F-7834473FD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94796E-DF5C-5502-D829-528CF18CFB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EF14D6-694A-1DBD-EFDF-2030DC0D28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13F34F-C9CD-94D8-A26B-A6E9C5CBE7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D5C22F-4030-B546-89C7-EF0358DF5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9192-3296-4768-BE85-223001E7D77E}" type="datetimeFigureOut">
              <a:rPr lang="en-AE" smtClean="0"/>
              <a:t>17/12/2023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CE64DB-5C1A-1F09-AC5E-3980233A5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94F563-9FC4-F756-A6FF-58FD4B026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9F4C-ED87-47BC-8C70-D8ADFA255A5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50294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8CE4F-15ED-A301-64FA-358E2D114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A9B465-7E7E-25AC-F56D-21F5FFB10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9192-3296-4768-BE85-223001E7D77E}" type="datetimeFigureOut">
              <a:rPr lang="en-AE" smtClean="0"/>
              <a:t>17/12/2023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576243-CFE2-8FFD-F8A6-5A4F45AB7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CAE8FB-4C10-E56D-3C02-C4B080D54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9F4C-ED87-47BC-8C70-D8ADFA255A5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8378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0B8BF7-5B18-C7CC-979C-89E4AB541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9192-3296-4768-BE85-223001E7D77E}" type="datetimeFigureOut">
              <a:rPr lang="en-AE" smtClean="0"/>
              <a:t>17/12/2023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E08E81-BA29-2523-6DA5-96793A5DB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DCD199-6859-5D98-A567-094B35B68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9F4C-ED87-47BC-8C70-D8ADFA255A5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510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D390E-E01A-292A-DE6F-49610EC87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529D0-3BE7-765E-F7E4-E73D7B9B7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D2D588-315E-050A-6ABB-A86FF6340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552F58-06EE-2493-28E1-EE77A09A8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9192-3296-4768-BE85-223001E7D77E}" type="datetimeFigureOut">
              <a:rPr lang="en-AE" smtClean="0"/>
              <a:t>17/12/2023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1830FE-3009-64A8-39E3-50863FB73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74AD4-354B-EE3D-064B-9F944DA7A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9F4C-ED87-47BC-8C70-D8ADFA255A5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63125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4B03E-7B44-1D73-48CB-AF8B5311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9D2B96-52F3-E6C9-5BC7-9B51998136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BE2864-24FC-6822-B2AA-00ACF683BE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ECD1FB-0EF6-E52E-37CF-69793C2B1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9192-3296-4768-BE85-223001E7D77E}" type="datetimeFigureOut">
              <a:rPr lang="en-AE" smtClean="0"/>
              <a:t>17/12/2023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1AFB26-B70D-D53B-69CA-7665274F3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EA99A7-19E3-3558-5D1D-37FB84697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9F4C-ED87-47BC-8C70-D8ADFA255A5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59963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D26040-13B8-52A4-A509-9D3C639B3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F5AF1-CB54-3E03-A737-70C0DFE91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7EF8C-4D8E-176E-367F-8706848863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B9192-3296-4768-BE85-223001E7D77E}" type="datetimeFigureOut">
              <a:rPr lang="en-AE" smtClean="0"/>
              <a:t>17/12/2023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2D76C-5A56-5CFC-670D-2AFBB61C6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68B35-FF41-7F03-5358-1FC1965F2B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89F4C-ED87-47BC-8C70-D8ADFA255A5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14338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aphic 17">
            <a:extLst>
              <a:ext uri="{FF2B5EF4-FFF2-40B4-BE49-F238E27FC236}">
                <a16:creationId xmlns:a16="http://schemas.microsoft.com/office/drawing/2014/main" id="{36A6B40C-7AC8-C76C-F6A9-5F3821FD7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12192000" cy="3026410"/>
            <a:chOff x="-7144" y="-7144"/>
            <a:chExt cx="6005513" cy="1924050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29AF3BDB-9B01-45C8-22EB-667F81DEAB51}"/>
                </a:ext>
              </a:extLst>
            </p:cNvPr>
            <p:cNvSpPr/>
            <p:nvPr/>
          </p:nvSpPr>
          <p:spPr>
            <a:xfrm>
              <a:off x="2121694" y="-7144"/>
              <a:ext cx="3876675" cy="1762125"/>
            </a:xfrm>
            <a:custGeom>
              <a:avLst/>
              <a:gdLst>
                <a:gd name="connsiteX0" fmla="*/ 3869531 w 3876675"/>
                <a:gd name="connsiteY0" fmla="*/ 1359694 h 1762125"/>
                <a:gd name="connsiteX1" fmla="*/ 2359819 w 3876675"/>
                <a:gd name="connsiteY1" fmla="*/ 1744504 h 1762125"/>
                <a:gd name="connsiteX2" fmla="*/ 7144 w 3876675"/>
                <a:gd name="connsiteY2" fmla="*/ 1287304 h 1762125"/>
                <a:gd name="connsiteX3" fmla="*/ 7144 w 3876675"/>
                <a:gd name="connsiteY3" fmla="*/ 7144 h 1762125"/>
                <a:gd name="connsiteX4" fmla="*/ 3869531 w 3876675"/>
                <a:gd name="connsiteY4" fmla="*/ 7144 h 1762125"/>
                <a:gd name="connsiteX5" fmla="*/ 3869531 w 3876675"/>
                <a:gd name="connsiteY5" fmla="*/ 1359694 h 176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76675" h="1762125">
                  <a:moveTo>
                    <a:pt x="3869531" y="1359694"/>
                  </a:moveTo>
                  <a:cubicBezTo>
                    <a:pt x="3869531" y="1359694"/>
                    <a:pt x="3379946" y="1834039"/>
                    <a:pt x="2359819" y="1744504"/>
                  </a:cubicBezTo>
                  <a:cubicBezTo>
                    <a:pt x="1339691" y="1654969"/>
                    <a:pt x="936784" y="1180624"/>
                    <a:pt x="7144" y="1287304"/>
                  </a:cubicBezTo>
                  <a:lnTo>
                    <a:pt x="7144" y="7144"/>
                  </a:lnTo>
                  <a:lnTo>
                    <a:pt x="3869531" y="7144"/>
                  </a:lnTo>
                  <a:lnTo>
                    <a:pt x="3869531" y="135969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E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949052C-CE46-6658-1CDF-F1B1F2670003}"/>
                </a:ext>
              </a:extLst>
            </p:cNvPr>
            <p:cNvSpPr/>
            <p:nvPr/>
          </p:nvSpPr>
          <p:spPr>
            <a:xfrm>
              <a:off x="-7144" y="-7144"/>
              <a:ext cx="6000750" cy="1924050"/>
            </a:xfrm>
            <a:custGeom>
              <a:avLst/>
              <a:gdLst>
                <a:gd name="connsiteX0" fmla="*/ 7144 w 6000750"/>
                <a:gd name="connsiteY0" fmla="*/ 1699736 h 1924050"/>
                <a:gd name="connsiteX1" fmla="*/ 2934176 w 6000750"/>
                <a:gd name="connsiteY1" fmla="*/ 1484471 h 1924050"/>
                <a:gd name="connsiteX2" fmla="*/ 5998369 w 6000750"/>
                <a:gd name="connsiteY2" fmla="*/ 893921 h 1924050"/>
                <a:gd name="connsiteX3" fmla="*/ 5998369 w 6000750"/>
                <a:gd name="connsiteY3" fmla="*/ 7144 h 1924050"/>
                <a:gd name="connsiteX4" fmla="*/ 7144 w 6000750"/>
                <a:gd name="connsiteY4" fmla="*/ 7144 h 1924050"/>
                <a:gd name="connsiteX5" fmla="*/ 7144 w 6000750"/>
                <a:gd name="connsiteY5" fmla="*/ 1699736 h 192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00750" h="1924050">
                  <a:moveTo>
                    <a:pt x="7144" y="1699736"/>
                  </a:moveTo>
                  <a:cubicBezTo>
                    <a:pt x="7144" y="1699736"/>
                    <a:pt x="1410176" y="2317909"/>
                    <a:pt x="2934176" y="1484471"/>
                  </a:cubicBezTo>
                  <a:cubicBezTo>
                    <a:pt x="4459129" y="651986"/>
                    <a:pt x="5998369" y="893921"/>
                    <a:pt x="5998369" y="893921"/>
                  </a:cubicBezTo>
                  <a:lnTo>
                    <a:pt x="5998369" y="7144"/>
                  </a:lnTo>
                  <a:lnTo>
                    <a:pt x="7144" y="7144"/>
                  </a:lnTo>
                  <a:lnTo>
                    <a:pt x="7144" y="1699736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E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0CE4C8CD-B597-97C0-9605-1CF1F40BCF83}"/>
                </a:ext>
              </a:extLst>
            </p:cNvPr>
            <p:cNvSpPr/>
            <p:nvPr/>
          </p:nvSpPr>
          <p:spPr>
            <a:xfrm>
              <a:off x="-7144" y="-7144"/>
              <a:ext cx="6000750" cy="904875"/>
            </a:xfrm>
            <a:custGeom>
              <a:avLst/>
              <a:gdLst>
                <a:gd name="connsiteX0" fmla="*/ 7144 w 6000750"/>
                <a:gd name="connsiteY0" fmla="*/ 7144 h 904875"/>
                <a:gd name="connsiteX1" fmla="*/ 7144 w 6000750"/>
                <a:gd name="connsiteY1" fmla="*/ 613886 h 904875"/>
                <a:gd name="connsiteX2" fmla="*/ 3546634 w 6000750"/>
                <a:gd name="connsiteY2" fmla="*/ 574834 h 904875"/>
                <a:gd name="connsiteX3" fmla="*/ 5998369 w 6000750"/>
                <a:gd name="connsiteY3" fmla="*/ 893921 h 904875"/>
                <a:gd name="connsiteX4" fmla="*/ 5998369 w 6000750"/>
                <a:gd name="connsiteY4" fmla="*/ 7144 h 904875"/>
                <a:gd name="connsiteX5" fmla="*/ 7144 w 6000750"/>
                <a:gd name="connsiteY5" fmla="*/ 7144 h 904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00750" h="904875">
                  <a:moveTo>
                    <a:pt x="7144" y="7144"/>
                  </a:moveTo>
                  <a:lnTo>
                    <a:pt x="7144" y="613886"/>
                  </a:lnTo>
                  <a:cubicBezTo>
                    <a:pt x="647224" y="1034891"/>
                    <a:pt x="2136934" y="964406"/>
                    <a:pt x="3546634" y="574834"/>
                  </a:cubicBezTo>
                  <a:cubicBezTo>
                    <a:pt x="4882039" y="205264"/>
                    <a:pt x="5998369" y="893921"/>
                    <a:pt x="5998369" y="893921"/>
                  </a:cubicBezTo>
                  <a:lnTo>
                    <a:pt x="5998369" y="7144"/>
                  </a:lnTo>
                  <a:lnTo>
                    <a:pt x="7144" y="714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E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9D335A4-7D5D-D4FA-4629-ED1FAF3768D5}"/>
                </a:ext>
              </a:extLst>
            </p:cNvPr>
            <p:cNvSpPr/>
            <p:nvPr/>
          </p:nvSpPr>
          <p:spPr>
            <a:xfrm>
              <a:off x="3176111" y="924401"/>
              <a:ext cx="2819400" cy="828675"/>
            </a:xfrm>
            <a:custGeom>
              <a:avLst/>
              <a:gdLst>
                <a:gd name="connsiteX0" fmla="*/ 7144 w 2819400"/>
                <a:gd name="connsiteY0" fmla="*/ 481489 h 828675"/>
                <a:gd name="connsiteX1" fmla="*/ 1305401 w 2819400"/>
                <a:gd name="connsiteY1" fmla="*/ 812959 h 828675"/>
                <a:gd name="connsiteX2" fmla="*/ 2815114 w 2819400"/>
                <a:gd name="connsiteY2" fmla="*/ 428149 h 828675"/>
                <a:gd name="connsiteX3" fmla="*/ 2815114 w 2819400"/>
                <a:gd name="connsiteY3" fmla="*/ 7144 h 828675"/>
                <a:gd name="connsiteX4" fmla="*/ 7144 w 2819400"/>
                <a:gd name="connsiteY4" fmla="*/ 481489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19400" h="828675">
                  <a:moveTo>
                    <a:pt x="7144" y="481489"/>
                  </a:moveTo>
                  <a:cubicBezTo>
                    <a:pt x="380524" y="602456"/>
                    <a:pt x="751999" y="764381"/>
                    <a:pt x="1305401" y="812959"/>
                  </a:cubicBezTo>
                  <a:cubicBezTo>
                    <a:pt x="2325529" y="902494"/>
                    <a:pt x="2815114" y="428149"/>
                    <a:pt x="2815114" y="428149"/>
                  </a:cubicBezTo>
                  <a:lnTo>
                    <a:pt x="2815114" y="7144"/>
                  </a:lnTo>
                  <a:cubicBezTo>
                    <a:pt x="2332196" y="236696"/>
                    <a:pt x="1376839" y="568166"/>
                    <a:pt x="7144" y="481489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</a:gra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E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AEE31B8-8DB3-B97E-5B5B-8B54D758E9BC}"/>
              </a:ext>
            </a:extLst>
          </p:cNvPr>
          <p:cNvSpPr txBox="1"/>
          <p:nvPr/>
        </p:nvSpPr>
        <p:spPr>
          <a:xfrm>
            <a:off x="-42482" y="211644"/>
            <a:ext cx="62765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457200"/>
            <a:r>
              <a:rPr lang="en-US" kern="1400" cap="all" spc="-50" dirty="0"/>
              <a:t>GLOBE NENA Regional meeting</a:t>
            </a:r>
            <a:r>
              <a:rPr lang="ar-SA" kern="1400" cap="all" spc="-50" dirty="0"/>
              <a:t> </a:t>
            </a:r>
            <a:r>
              <a:rPr lang="en-US" kern="1400" cap="all" spc="-50" dirty="0"/>
              <a:t>  2024</a:t>
            </a:r>
            <a:endParaRPr lang="en-AE" kern="1400" cap="all" spc="-5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1C41E6-DD5C-8645-DC1A-B9429C4A4F4B}"/>
              </a:ext>
            </a:extLst>
          </p:cNvPr>
          <p:cNvSpPr txBox="1"/>
          <p:nvPr/>
        </p:nvSpPr>
        <p:spPr>
          <a:xfrm>
            <a:off x="96424" y="489119"/>
            <a:ext cx="6366012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spcBef>
                <a:spcPts val="200"/>
              </a:spcBef>
            </a:pPr>
            <a:r>
              <a:rPr lang="en-US" sz="1800" kern="1000" dirty="0">
                <a:effectLst/>
              </a:rPr>
              <a:t>Location: Aqaba Jordan</a:t>
            </a:r>
          </a:p>
          <a:p>
            <a:pPr marL="457200">
              <a:spcBef>
                <a:spcPts val="200"/>
              </a:spcBef>
            </a:pPr>
            <a:r>
              <a:rPr lang="en-US" sz="1800" kern="1000" dirty="0">
                <a:effectLst/>
              </a:rPr>
              <a:t>Date: </a:t>
            </a:r>
            <a:r>
              <a:rPr lang="ar-JO" kern="1000" dirty="0"/>
              <a:t>3</a:t>
            </a:r>
            <a:r>
              <a:rPr lang="en-US" kern="1000" dirty="0"/>
              <a:t> - 8</a:t>
            </a:r>
            <a:r>
              <a:rPr lang="en-US" sz="1800" kern="1000" dirty="0">
                <a:effectLst/>
              </a:rPr>
              <a:t> </a:t>
            </a:r>
            <a:r>
              <a:rPr lang="en-US" kern="1000" dirty="0"/>
              <a:t>February</a:t>
            </a:r>
            <a:r>
              <a:rPr lang="en-US" sz="1800" kern="1000" dirty="0">
                <a:effectLst/>
              </a:rPr>
              <a:t> 2024</a:t>
            </a:r>
          </a:p>
          <a:p>
            <a:pPr marL="457200">
              <a:spcBef>
                <a:spcPts val="200"/>
              </a:spcBef>
            </a:pPr>
            <a:r>
              <a:rPr lang="en-US" sz="1800" kern="1000" dirty="0">
                <a:effectLst/>
              </a:rPr>
              <a:t>Time:-  6 days </a:t>
            </a:r>
          </a:p>
          <a:p>
            <a:pPr marL="457200">
              <a:spcBef>
                <a:spcPts val="200"/>
              </a:spcBef>
            </a:pPr>
            <a:r>
              <a:rPr lang="en-US" sz="1800" kern="1000" dirty="0">
                <a:effectLst/>
              </a:rPr>
              <a:t>Facilitator: GLOBE NENA Office </a:t>
            </a:r>
            <a:endParaRPr lang="en-AE" sz="1800" kern="1000" dirty="0">
              <a:solidFill>
                <a:srgbClr val="FFFFFF"/>
              </a:solidFill>
              <a:effectLst/>
              <a:latin typeface="Franklin Gothic Book" panose="020B0503020102020204" pitchFamily="34" charset="0"/>
              <a:ea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30FC13-08A1-2610-1669-38E4327D4BD0}"/>
              </a:ext>
            </a:extLst>
          </p:cNvPr>
          <p:cNvSpPr txBox="1"/>
          <p:nvPr/>
        </p:nvSpPr>
        <p:spPr>
          <a:xfrm>
            <a:off x="593034" y="3787542"/>
            <a:ext cx="11598966" cy="948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Date</a:t>
            </a:r>
            <a:r>
              <a:rPr lang="en-US" dirty="0"/>
              <a:t>	</a:t>
            </a:r>
            <a:r>
              <a:rPr lang="en-US" b="1" u="sng" dirty="0"/>
              <a:t>Saturday	Time</a:t>
            </a:r>
            <a:r>
              <a:rPr lang="en-US" dirty="0"/>
              <a:t>					</a:t>
            </a:r>
            <a:r>
              <a:rPr lang="en-US" b="1" u="sng" dirty="0"/>
              <a:t>Activity</a:t>
            </a:r>
          </a:p>
          <a:p>
            <a:r>
              <a:rPr lang="en-US" dirty="0"/>
              <a:t>3-Februay-2024	All Day 		</a:t>
            </a:r>
            <a:r>
              <a:rPr lang="en-US" sz="1800" kern="1000" dirty="0">
                <a:effectLst/>
              </a:rPr>
              <a:t> transfer all participants from Aqaba airport to the hotel Tala Bay Movenpick Hotel</a:t>
            </a:r>
            <a:endParaRPr lang="en-AE" sz="1800" kern="1000" dirty="0">
              <a:effectLst/>
            </a:endParaRPr>
          </a:p>
          <a:p>
            <a:pPr marR="228600">
              <a:spcBef>
                <a:spcPts val="200"/>
              </a:spcBef>
              <a:spcAft>
                <a:spcPts val="600"/>
              </a:spcAft>
            </a:pPr>
            <a:r>
              <a:rPr lang="en-US" dirty="0"/>
              <a:t>3-February-2024 	20:00 -22:00pm        </a:t>
            </a:r>
            <a:r>
              <a:rPr lang="en-US" sz="1800" kern="1000" dirty="0">
                <a:effectLst/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Dinner in the hotel GF </a:t>
            </a:r>
            <a:r>
              <a:rPr lang="en-US" kern="1000" dirty="0"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Flor  </a:t>
            </a:r>
            <a:r>
              <a:rPr lang="en-US" sz="1800" kern="1000" dirty="0">
                <a:effectLst/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restaurant For all attendance</a:t>
            </a:r>
            <a:endParaRPr lang="en-AE" sz="1800" kern="1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74470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aphic 17">
            <a:extLst>
              <a:ext uri="{FF2B5EF4-FFF2-40B4-BE49-F238E27FC236}">
                <a16:creationId xmlns:a16="http://schemas.microsoft.com/office/drawing/2014/main" id="{36A6B40C-7AC8-C76C-F6A9-5F3821FD7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-141204"/>
            <a:ext cx="12192000" cy="1944303"/>
            <a:chOff x="-7144" y="-7144"/>
            <a:chExt cx="6005513" cy="1924050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29AF3BDB-9B01-45C8-22EB-667F81DEAB51}"/>
                </a:ext>
              </a:extLst>
            </p:cNvPr>
            <p:cNvSpPr/>
            <p:nvPr/>
          </p:nvSpPr>
          <p:spPr>
            <a:xfrm>
              <a:off x="2121694" y="-7144"/>
              <a:ext cx="3876675" cy="1762125"/>
            </a:xfrm>
            <a:custGeom>
              <a:avLst/>
              <a:gdLst>
                <a:gd name="connsiteX0" fmla="*/ 3869531 w 3876675"/>
                <a:gd name="connsiteY0" fmla="*/ 1359694 h 1762125"/>
                <a:gd name="connsiteX1" fmla="*/ 2359819 w 3876675"/>
                <a:gd name="connsiteY1" fmla="*/ 1744504 h 1762125"/>
                <a:gd name="connsiteX2" fmla="*/ 7144 w 3876675"/>
                <a:gd name="connsiteY2" fmla="*/ 1287304 h 1762125"/>
                <a:gd name="connsiteX3" fmla="*/ 7144 w 3876675"/>
                <a:gd name="connsiteY3" fmla="*/ 7144 h 1762125"/>
                <a:gd name="connsiteX4" fmla="*/ 3869531 w 3876675"/>
                <a:gd name="connsiteY4" fmla="*/ 7144 h 1762125"/>
                <a:gd name="connsiteX5" fmla="*/ 3869531 w 3876675"/>
                <a:gd name="connsiteY5" fmla="*/ 1359694 h 176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76675" h="1762125">
                  <a:moveTo>
                    <a:pt x="3869531" y="1359694"/>
                  </a:moveTo>
                  <a:cubicBezTo>
                    <a:pt x="3869531" y="1359694"/>
                    <a:pt x="3379946" y="1834039"/>
                    <a:pt x="2359819" y="1744504"/>
                  </a:cubicBezTo>
                  <a:cubicBezTo>
                    <a:pt x="1339691" y="1654969"/>
                    <a:pt x="936784" y="1180624"/>
                    <a:pt x="7144" y="1287304"/>
                  </a:cubicBezTo>
                  <a:lnTo>
                    <a:pt x="7144" y="7144"/>
                  </a:lnTo>
                  <a:lnTo>
                    <a:pt x="3869531" y="7144"/>
                  </a:lnTo>
                  <a:lnTo>
                    <a:pt x="3869531" y="135969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E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949052C-CE46-6658-1CDF-F1B1F2670003}"/>
                </a:ext>
              </a:extLst>
            </p:cNvPr>
            <p:cNvSpPr/>
            <p:nvPr/>
          </p:nvSpPr>
          <p:spPr>
            <a:xfrm>
              <a:off x="-7144" y="-7144"/>
              <a:ext cx="6000750" cy="1924050"/>
            </a:xfrm>
            <a:custGeom>
              <a:avLst/>
              <a:gdLst>
                <a:gd name="connsiteX0" fmla="*/ 7144 w 6000750"/>
                <a:gd name="connsiteY0" fmla="*/ 1699736 h 1924050"/>
                <a:gd name="connsiteX1" fmla="*/ 2934176 w 6000750"/>
                <a:gd name="connsiteY1" fmla="*/ 1484471 h 1924050"/>
                <a:gd name="connsiteX2" fmla="*/ 5998369 w 6000750"/>
                <a:gd name="connsiteY2" fmla="*/ 893921 h 1924050"/>
                <a:gd name="connsiteX3" fmla="*/ 5998369 w 6000750"/>
                <a:gd name="connsiteY3" fmla="*/ 7144 h 1924050"/>
                <a:gd name="connsiteX4" fmla="*/ 7144 w 6000750"/>
                <a:gd name="connsiteY4" fmla="*/ 7144 h 1924050"/>
                <a:gd name="connsiteX5" fmla="*/ 7144 w 6000750"/>
                <a:gd name="connsiteY5" fmla="*/ 1699736 h 192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00750" h="1924050">
                  <a:moveTo>
                    <a:pt x="7144" y="1699736"/>
                  </a:moveTo>
                  <a:cubicBezTo>
                    <a:pt x="7144" y="1699736"/>
                    <a:pt x="1410176" y="2317909"/>
                    <a:pt x="2934176" y="1484471"/>
                  </a:cubicBezTo>
                  <a:cubicBezTo>
                    <a:pt x="4459129" y="651986"/>
                    <a:pt x="5998369" y="893921"/>
                    <a:pt x="5998369" y="893921"/>
                  </a:cubicBezTo>
                  <a:lnTo>
                    <a:pt x="5998369" y="7144"/>
                  </a:lnTo>
                  <a:lnTo>
                    <a:pt x="7144" y="7144"/>
                  </a:lnTo>
                  <a:lnTo>
                    <a:pt x="7144" y="1699736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E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0CE4C8CD-B597-97C0-9605-1CF1F40BCF83}"/>
                </a:ext>
              </a:extLst>
            </p:cNvPr>
            <p:cNvSpPr/>
            <p:nvPr/>
          </p:nvSpPr>
          <p:spPr>
            <a:xfrm>
              <a:off x="-7144" y="-7144"/>
              <a:ext cx="6000750" cy="904875"/>
            </a:xfrm>
            <a:custGeom>
              <a:avLst/>
              <a:gdLst>
                <a:gd name="connsiteX0" fmla="*/ 7144 w 6000750"/>
                <a:gd name="connsiteY0" fmla="*/ 7144 h 904875"/>
                <a:gd name="connsiteX1" fmla="*/ 7144 w 6000750"/>
                <a:gd name="connsiteY1" fmla="*/ 613886 h 904875"/>
                <a:gd name="connsiteX2" fmla="*/ 3546634 w 6000750"/>
                <a:gd name="connsiteY2" fmla="*/ 574834 h 904875"/>
                <a:gd name="connsiteX3" fmla="*/ 5998369 w 6000750"/>
                <a:gd name="connsiteY3" fmla="*/ 893921 h 904875"/>
                <a:gd name="connsiteX4" fmla="*/ 5998369 w 6000750"/>
                <a:gd name="connsiteY4" fmla="*/ 7144 h 904875"/>
                <a:gd name="connsiteX5" fmla="*/ 7144 w 6000750"/>
                <a:gd name="connsiteY5" fmla="*/ 7144 h 904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00750" h="904875">
                  <a:moveTo>
                    <a:pt x="7144" y="7144"/>
                  </a:moveTo>
                  <a:lnTo>
                    <a:pt x="7144" y="613886"/>
                  </a:lnTo>
                  <a:cubicBezTo>
                    <a:pt x="647224" y="1034891"/>
                    <a:pt x="2136934" y="964406"/>
                    <a:pt x="3546634" y="574834"/>
                  </a:cubicBezTo>
                  <a:cubicBezTo>
                    <a:pt x="4882039" y="205264"/>
                    <a:pt x="5998369" y="893921"/>
                    <a:pt x="5998369" y="893921"/>
                  </a:cubicBezTo>
                  <a:lnTo>
                    <a:pt x="5998369" y="7144"/>
                  </a:lnTo>
                  <a:lnTo>
                    <a:pt x="7144" y="714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E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9D335A4-7D5D-D4FA-4629-ED1FAF3768D5}"/>
                </a:ext>
              </a:extLst>
            </p:cNvPr>
            <p:cNvSpPr/>
            <p:nvPr/>
          </p:nvSpPr>
          <p:spPr>
            <a:xfrm>
              <a:off x="3176111" y="924401"/>
              <a:ext cx="2819400" cy="828675"/>
            </a:xfrm>
            <a:custGeom>
              <a:avLst/>
              <a:gdLst>
                <a:gd name="connsiteX0" fmla="*/ 7144 w 2819400"/>
                <a:gd name="connsiteY0" fmla="*/ 481489 h 828675"/>
                <a:gd name="connsiteX1" fmla="*/ 1305401 w 2819400"/>
                <a:gd name="connsiteY1" fmla="*/ 812959 h 828675"/>
                <a:gd name="connsiteX2" fmla="*/ 2815114 w 2819400"/>
                <a:gd name="connsiteY2" fmla="*/ 428149 h 828675"/>
                <a:gd name="connsiteX3" fmla="*/ 2815114 w 2819400"/>
                <a:gd name="connsiteY3" fmla="*/ 7144 h 828675"/>
                <a:gd name="connsiteX4" fmla="*/ 7144 w 2819400"/>
                <a:gd name="connsiteY4" fmla="*/ 481489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19400" h="828675">
                  <a:moveTo>
                    <a:pt x="7144" y="481489"/>
                  </a:moveTo>
                  <a:cubicBezTo>
                    <a:pt x="380524" y="602456"/>
                    <a:pt x="751999" y="764381"/>
                    <a:pt x="1305401" y="812959"/>
                  </a:cubicBezTo>
                  <a:cubicBezTo>
                    <a:pt x="2325529" y="902494"/>
                    <a:pt x="2815114" y="428149"/>
                    <a:pt x="2815114" y="428149"/>
                  </a:cubicBezTo>
                  <a:lnTo>
                    <a:pt x="2815114" y="7144"/>
                  </a:lnTo>
                  <a:cubicBezTo>
                    <a:pt x="2332196" y="236696"/>
                    <a:pt x="1376839" y="568166"/>
                    <a:pt x="7144" y="481489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</a:gra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E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AEE31B8-8DB3-B97E-5B5B-8B54D758E9BC}"/>
              </a:ext>
            </a:extLst>
          </p:cNvPr>
          <p:cNvSpPr txBox="1"/>
          <p:nvPr/>
        </p:nvSpPr>
        <p:spPr>
          <a:xfrm>
            <a:off x="-360293" y="173143"/>
            <a:ext cx="62765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457200"/>
            <a:r>
              <a:rPr lang="en-US" kern="1400" cap="all" spc="-50" dirty="0"/>
              <a:t>GLOBE NENA Regional meeting2024</a:t>
            </a:r>
            <a:endParaRPr lang="en-AE" kern="1400" cap="all" spc="-5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30FC13-08A1-2610-1669-38E4327D4BD0}"/>
              </a:ext>
            </a:extLst>
          </p:cNvPr>
          <p:cNvSpPr txBox="1"/>
          <p:nvPr/>
        </p:nvSpPr>
        <p:spPr>
          <a:xfrm>
            <a:off x="360892" y="1714547"/>
            <a:ext cx="11598966" cy="4683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Date</a:t>
            </a:r>
            <a:r>
              <a:rPr lang="en-US" b="1" dirty="0"/>
              <a:t>	</a:t>
            </a:r>
            <a:r>
              <a:rPr lang="en-US" b="1" u="sng" dirty="0"/>
              <a:t>Sunday</a:t>
            </a:r>
            <a:r>
              <a:rPr lang="en-US" b="1" dirty="0"/>
              <a:t>	</a:t>
            </a:r>
            <a:r>
              <a:rPr lang="en-US" b="1" u="sng" dirty="0"/>
              <a:t>Time</a:t>
            </a:r>
            <a:r>
              <a:rPr lang="en-US" b="1" dirty="0"/>
              <a:t>					</a:t>
            </a:r>
            <a:r>
              <a:rPr lang="en-US" b="1" u="sng" dirty="0"/>
              <a:t>Activity</a:t>
            </a:r>
          </a:p>
          <a:p>
            <a:r>
              <a:rPr lang="en-US" dirty="0"/>
              <a:t>4-February-2024	8:00 Am					</a:t>
            </a:r>
            <a:r>
              <a:rPr lang="en-US" sz="1800" kern="1000" dirty="0">
                <a:effectLst/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Breakfast </a:t>
            </a:r>
          </a:p>
          <a:p>
            <a:endParaRPr lang="en-AE" sz="1800" kern="1000" dirty="0">
              <a:effectLst/>
              <a:latin typeface="Franklin Gothic Book" panose="020B0503020102020204" pitchFamily="34" charset="0"/>
              <a:ea typeface="Franklin Gothic Book" panose="020B0503020102020204" pitchFamily="34" charset="0"/>
              <a:cs typeface="Tahoma" panose="020B0604030504040204" pitchFamily="34" charset="0"/>
            </a:endParaRPr>
          </a:p>
          <a:p>
            <a:r>
              <a:rPr lang="en-US" dirty="0"/>
              <a:t>4-February-2024	9:30 Am</a:t>
            </a:r>
            <a:r>
              <a:rPr lang="en-US" sz="1800" kern="1000" dirty="0">
                <a:effectLst/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 		Opening ceremony for the meeting Under supervision of His Excellency Nayef Al-				Fayez, Chairman of the Board of Commissioners of the Aqaba Regional Authority, </a:t>
            </a:r>
          </a:p>
          <a:p>
            <a:endParaRPr lang="en-US" kern="1000" dirty="0">
              <a:latin typeface="Franklin Gothic Book" panose="020B0503020102020204" pitchFamily="34" charset="0"/>
              <a:ea typeface="Franklin Gothic Book" panose="020B050302010202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000" dirty="0">
                <a:effectLst/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S</a:t>
            </a:r>
            <a:r>
              <a:rPr lang="en-US" kern="1000" dirty="0"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peech by Salma Al-</a:t>
            </a:r>
            <a:r>
              <a:rPr lang="en-US" kern="1000" dirty="0" err="1"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Zoubi</a:t>
            </a:r>
            <a:r>
              <a:rPr lang="en-US" kern="1000" dirty="0">
                <a:latin typeface="Tahoma" panose="020B060403050404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, </a:t>
            </a:r>
            <a:r>
              <a:rPr lang="en-US" kern="1000" dirty="0"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GLOBE</a:t>
            </a:r>
            <a:r>
              <a:rPr lang="ar-JO" kern="1000" dirty="0"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 </a:t>
            </a:r>
            <a:r>
              <a:rPr lang="en-US" kern="1000" dirty="0"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NENA  Regional office director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1000" dirty="0"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Speech by Dr. Tony, Executive Director of the programmer</a:t>
            </a:r>
          </a:p>
          <a:p>
            <a:pPr marL="285750" marR="228600" indent="-285750">
              <a:spcBef>
                <a:spcPts val="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kern="1000" dirty="0"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S</a:t>
            </a:r>
            <a:r>
              <a:rPr lang="en-US" sz="1800" kern="1000" dirty="0">
                <a:effectLst/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peech by His Excellency Nayef Hamidi Al-Fayez Chairman of the Board of Commissioners</a:t>
            </a:r>
            <a:r>
              <a:rPr lang="en-AE" kern="1000" dirty="0"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	</a:t>
            </a:r>
            <a:endParaRPr lang="ar-JO" kern="1000" dirty="0">
              <a:latin typeface="Franklin Gothic Book" panose="020B0503020102020204" pitchFamily="34" charset="0"/>
              <a:ea typeface="Franklin Gothic Book" panose="020B0503020102020204" pitchFamily="34" charset="0"/>
              <a:cs typeface="Tahoma" panose="020B0604030504040204" pitchFamily="34" charset="0"/>
            </a:endParaRPr>
          </a:p>
          <a:p>
            <a:pPr marL="285750" marR="228600" indent="-285750">
              <a:spcBef>
                <a:spcPts val="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kern="1000" dirty="0">
                <a:effectLst/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Speech from the American Embassy in Jordan</a:t>
            </a:r>
            <a:endParaRPr lang="en-AE" sz="1800" kern="1000" dirty="0">
              <a:effectLst/>
              <a:latin typeface="Franklin Gothic Book" panose="020B0503020102020204" pitchFamily="34" charset="0"/>
              <a:ea typeface="Franklin Gothic Book" panose="020B0503020102020204" pitchFamily="34" charset="0"/>
              <a:cs typeface="Tahoma" panose="020B0604030504040204" pitchFamily="34" charset="0"/>
            </a:endParaRPr>
          </a:p>
          <a:p>
            <a:pPr marL="285750" marR="228600" indent="-285750">
              <a:spcBef>
                <a:spcPts val="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kern="1000" dirty="0">
                <a:effectLst/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Speech from the American Embassy in Egypt</a:t>
            </a:r>
            <a:r>
              <a:rPr lang="en-AE" kern="1000" dirty="0"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		</a:t>
            </a:r>
            <a:endParaRPr lang="ar-JO" kern="1000" dirty="0">
              <a:latin typeface="Franklin Gothic Book" panose="020B0503020102020204" pitchFamily="34" charset="0"/>
              <a:ea typeface="Franklin Gothic Book" panose="020B0503020102020204" pitchFamily="34" charset="0"/>
              <a:cs typeface="Tahoma" panose="020B0604030504040204" pitchFamily="34" charset="0"/>
            </a:endParaRPr>
          </a:p>
          <a:p>
            <a:pPr marL="285750" marR="228600" indent="-285750">
              <a:spcBef>
                <a:spcPts val="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kern="1000" dirty="0"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Speech by Dr. </a:t>
            </a:r>
            <a:r>
              <a:rPr lang="en-US" dirty="0">
                <a:solidFill>
                  <a:srgbClr val="202124"/>
                </a:solidFill>
                <a:latin typeface="Google Sans"/>
              </a:rPr>
              <a:t>Todd E. </a:t>
            </a:r>
            <a:r>
              <a:rPr lang="en-US" kern="1000" dirty="0">
                <a:latin typeface="Franklin Gothic Book" panose="020B0503020102020204" pitchFamily="34" charset="0"/>
                <a:cs typeface="Tahoma" panose="020B0604030504040204" pitchFamily="34" charset="0"/>
              </a:rPr>
              <a:t>Toth NASA</a:t>
            </a:r>
            <a:endParaRPr lang="en-AE" kern="1000" dirty="0">
              <a:latin typeface="Franklin Gothic Book" panose="020B0503020102020204" pitchFamily="34" charset="0"/>
              <a:cs typeface="Tahoma" panose="020B0604030504040204" pitchFamily="34" charset="0"/>
            </a:endParaRPr>
          </a:p>
          <a:p>
            <a:endParaRPr lang="en-US" kern="1000" dirty="0">
              <a:latin typeface="Franklin Gothic Book" panose="020B0503020102020204" pitchFamily="34" charset="0"/>
              <a:cs typeface="Tahoma" panose="020B0604030504040204" pitchFamily="34" charset="0"/>
            </a:endParaRPr>
          </a:p>
          <a:p>
            <a:r>
              <a:rPr lang="en-US" kern="1000" dirty="0">
                <a:latin typeface="Franklin Gothic Book" panose="020B0503020102020204" pitchFamily="34" charset="0"/>
                <a:cs typeface="Tahoma" panose="020B0604030504040204" pitchFamily="34" charset="0"/>
              </a:rPr>
              <a:t>4-February-2024	  10:15 				Coffee Break</a:t>
            </a:r>
            <a:endParaRPr lang="en-US" dirty="0"/>
          </a:p>
          <a:p>
            <a:pPr marR="228600">
              <a:spcBef>
                <a:spcPts val="200"/>
              </a:spcBef>
              <a:spcAft>
                <a:spcPts val="600"/>
              </a:spcAft>
            </a:pPr>
            <a:r>
              <a:rPr lang="en-US" dirty="0"/>
              <a:t>                                      11:00	                    </a:t>
            </a:r>
            <a:r>
              <a:rPr lang="en-US" sz="1800" kern="1000" dirty="0">
                <a:effectLst/>
              </a:rPr>
              <a:t> Dr. </a:t>
            </a:r>
            <a:r>
              <a:rPr lang="en-US" b="0" i="0" dirty="0">
                <a:effectLst/>
                <a:latin typeface="open_sans"/>
              </a:rPr>
              <a:t>David </a:t>
            </a:r>
            <a:r>
              <a:rPr lang="en-US" b="0" i="0" dirty="0" err="1">
                <a:effectLst/>
                <a:latin typeface="open_sans"/>
              </a:rPr>
              <a:t>Overoye</a:t>
            </a:r>
            <a:r>
              <a:rPr lang="en-US" dirty="0">
                <a:latin typeface="open_sans"/>
              </a:rPr>
              <a:t> </a:t>
            </a:r>
            <a:r>
              <a:rPr lang="en-US" kern="1000" dirty="0">
                <a:latin typeface="Franklin Gothic Book" panose="020B0503020102020204" pitchFamily="34" charset="0"/>
                <a:cs typeface="Tahoma" panose="020B0604030504040204" pitchFamily="34" charset="0"/>
              </a:rPr>
              <a:t>Manager, SSAI Web Solutions (Website Update &amp; Training )                   </a:t>
            </a:r>
            <a:endParaRPr lang="en-AE" kern="1000" dirty="0"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163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aphic 17">
            <a:extLst>
              <a:ext uri="{FF2B5EF4-FFF2-40B4-BE49-F238E27FC236}">
                <a16:creationId xmlns:a16="http://schemas.microsoft.com/office/drawing/2014/main" id="{36A6B40C-7AC8-C76C-F6A9-5F3821FD7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12192000" cy="1944303"/>
            <a:chOff x="-7144" y="-7144"/>
            <a:chExt cx="6005513" cy="1924050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29AF3BDB-9B01-45C8-22EB-667F81DEAB51}"/>
                </a:ext>
              </a:extLst>
            </p:cNvPr>
            <p:cNvSpPr/>
            <p:nvPr/>
          </p:nvSpPr>
          <p:spPr>
            <a:xfrm>
              <a:off x="2121694" y="-7144"/>
              <a:ext cx="3876675" cy="1762125"/>
            </a:xfrm>
            <a:custGeom>
              <a:avLst/>
              <a:gdLst>
                <a:gd name="connsiteX0" fmla="*/ 3869531 w 3876675"/>
                <a:gd name="connsiteY0" fmla="*/ 1359694 h 1762125"/>
                <a:gd name="connsiteX1" fmla="*/ 2359819 w 3876675"/>
                <a:gd name="connsiteY1" fmla="*/ 1744504 h 1762125"/>
                <a:gd name="connsiteX2" fmla="*/ 7144 w 3876675"/>
                <a:gd name="connsiteY2" fmla="*/ 1287304 h 1762125"/>
                <a:gd name="connsiteX3" fmla="*/ 7144 w 3876675"/>
                <a:gd name="connsiteY3" fmla="*/ 7144 h 1762125"/>
                <a:gd name="connsiteX4" fmla="*/ 3869531 w 3876675"/>
                <a:gd name="connsiteY4" fmla="*/ 7144 h 1762125"/>
                <a:gd name="connsiteX5" fmla="*/ 3869531 w 3876675"/>
                <a:gd name="connsiteY5" fmla="*/ 1359694 h 176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76675" h="1762125">
                  <a:moveTo>
                    <a:pt x="3869531" y="1359694"/>
                  </a:moveTo>
                  <a:cubicBezTo>
                    <a:pt x="3869531" y="1359694"/>
                    <a:pt x="3379946" y="1834039"/>
                    <a:pt x="2359819" y="1744504"/>
                  </a:cubicBezTo>
                  <a:cubicBezTo>
                    <a:pt x="1339691" y="1654969"/>
                    <a:pt x="936784" y="1180624"/>
                    <a:pt x="7144" y="1287304"/>
                  </a:cubicBezTo>
                  <a:lnTo>
                    <a:pt x="7144" y="7144"/>
                  </a:lnTo>
                  <a:lnTo>
                    <a:pt x="3869531" y="7144"/>
                  </a:lnTo>
                  <a:lnTo>
                    <a:pt x="3869531" y="135969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949052C-CE46-6658-1CDF-F1B1F2670003}"/>
                </a:ext>
              </a:extLst>
            </p:cNvPr>
            <p:cNvSpPr/>
            <p:nvPr/>
          </p:nvSpPr>
          <p:spPr>
            <a:xfrm>
              <a:off x="-7144" y="-7144"/>
              <a:ext cx="6000750" cy="1924050"/>
            </a:xfrm>
            <a:custGeom>
              <a:avLst/>
              <a:gdLst>
                <a:gd name="connsiteX0" fmla="*/ 7144 w 6000750"/>
                <a:gd name="connsiteY0" fmla="*/ 1699736 h 1924050"/>
                <a:gd name="connsiteX1" fmla="*/ 2934176 w 6000750"/>
                <a:gd name="connsiteY1" fmla="*/ 1484471 h 1924050"/>
                <a:gd name="connsiteX2" fmla="*/ 5998369 w 6000750"/>
                <a:gd name="connsiteY2" fmla="*/ 893921 h 1924050"/>
                <a:gd name="connsiteX3" fmla="*/ 5998369 w 6000750"/>
                <a:gd name="connsiteY3" fmla="*/ 7144 h 1924050"/>
                <a:gd name="connsiteX4" fmla="*/ 7144 w 6000750"/>
                <a:gd name="connsiteY4" fmla="*/ 7144 h 1924050"/>
                <a:gd name="connsiteX5" fmla="*/ 7144 w 6000750"/>
                <a:gd name="connsiteY5" fmla="*/ 1699736 h 192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00750" h="1924050">
                  <a:moveTo>
                    <a:pt x="7144" y="1699736"/>
                  </a:moveTo>
                  <a:cubicBezTo>
                    <a:pt x="7144" y="1699736"/>
                    <a:pt x="1410176" y="2317909"/>
                    <a:pt x="2934176" y="1484471"/>
                  </a:cubicBezTo>
                  <a:cubicBezTo>
                    <a:pt x="4459129" y="651986"/>
                    <a:pt x="5998369" y="893921"/>
                    <a:pt x="5998369" y="893921"/>
                  </a:cubicBezTo>
                  <a:lnTo>
                    <a:pt x="5998369" y="7144"/>
                  </a:lnTo>
                  <a:lnTo>
                    <a:pt x="7144" y="7144"/>
                  </a:lnTo>
                  <a:lnTo>
                    <a:pt x="7144" y="1699736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0CE4C8CD-B597-97C0-9605-1CF1F40BCF83}"/>
                </a:ext>
              </a:extLst>
            </p:cNvPr>
            <p:cNvSpPr/>
            <p:nvPr/>
          </p:nvSpPr>
          <p:spPr>
            <a:xfrm>
              <a:off x="-7144" y="-7144"/>
              <a:ext cx="6000750" cy="904875"/>
            </a:xfrm>
            <a:custGeom>
              <a:avLst/>
              <a:gdLst>
                <a:gd name="connsiteX0" fmla="*/ 7144 w 6000750"/>
                <a:gd name="connsiteY0" fmla="*/ 7144 h 904875"/>
                <a:gd name="connsiteX1" fmla="*/ 7144 w 6000750"/>
                <a:gd name="connsiteY1" fmla="*/ 613886 h 904875"/>
                <a:gd name="connsiteX2" fmla="*/ 3546634 w 6000750"/>
                <a:gd name="connsiteY2" fmla="*/ 574834 h 904875"/>
                <a:gd name="connsiteX3" fmla="*/ 5998369 w 6000750"/>
                <a:gd name="connsiteY3" fmla="*/ 893921 h 904875"/>
                <a:gd name="connsiteX4" fmla="*/ 5998369 w 6000750"/>
                <a:gd name="connsiteY4" fmla="*/ 7144 h 904875"/>
                <a:gd name="connsiteX5" fmla="*/ 7144 w 6000750"/>
                <a:gd name="connsiteY5" fmla="*/ 7144 h 904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00750" h="904875">
                  <a:moveTo>
                    <a:pt x="7144" y="7144"/>
                  </a:moveTo>
                  <a:lnTo>
                    <a:pt x="7144" y="613886"/>
                  </a:lnTo>
                  <a:cubicBezTo>
                    <a:pt x="647224" y="1034891"/>
                    <a:pt x="2136934" y="964406"/>
                    <a:pt x="3546634" y="574834"/>
                  </a:cubicBezTo>
                  <a:cubicBezTo>
                    <a:pt x="4882039" y="205264"/>
                    <a:pt x="5998369" y="893921"/>
                    <a:pt x="5998369" y="893921"/>
                  </a:cubicBezTo>
                  <a:lnTo>
                    <a:pt x="5998369" y="7144"/>
                  </a:lnTo>
                  <a:lnTo>
                    <a:pt x="7144" y="714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9D335A4-7D5D-D4FA-4629-ED1FAF3768D5}"/>
                </a:ext>
              </a:extLst>
            </p:cNvPr>
            <p:cNvSpPr/>
            <p:nvPr/>
          </p:nvSpPr>
          <p:spPr>
            <a:xfrm>
              <a:off x="3176111" y="924401"/>
              <a:ext cx="2819400" cy="828675"/>
            </a:xfrm>
            <a:custGeom>
              <a:avLst/>
              <a:gdLst>
                <a:gd name="connsiteX0" fmla="*/ 7144 w 2819400"/>
                <a:gd name="connsiteY0" fmla="*/ 481489 h 828675"/>
                <a:gd name="connsiteX1" fmla="*/ 1305401 w 2819400"/>
                <a:gd name="connsiteY1" fmla="*/ 812959 h 828675"/>
                <a:gd name="connsiteX2" fmla="*/ 2815114 w 2819400"/>
                <a:gd name="connsiteY2" fmla="*/ 428149 h 828675"/>
                <a:gd name="connsiteX3" fmla="*/ 2815114 w 2819400"/>
                <a:gd name="connsiteY3" fmla="*/ 7144 h 828675"/>
                <a:gd name="connsiteX4" fmla="*/ 7144 w 2819400"/>
                <a:gd name="connsiteY4" fmla="*/ 481489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19400" h="828675">
                  <a:moveTo>
                    <a:pt x="7144" y="481489"/>
                  </a:moveTo>
                  <a:cubicBezTo>
                    <a:pt x="380524" y="602456"/>
                    <a:pt x="751999" y="764381"/>
                    <a:pt x="1305401" y="812959"/>
                  </a:cubicBezTo>
                  <a:cubicBezTo>
                    <a:pt x="2325529" y="902494"/>
                    <a:pt x="2815114" y="428149"/>
                    <a:pt x="2815114" y="428149"/>
                  </a:cubicBezTo>
                  <a:lnTo>
                    <a:pt x="2815114" y="7144"/>
                  </a:lnTo>
                  <a:cubicBezTo>
                    <a:pt x="2332196" y="236696"/>
                    <a:pt x="1376839" y="568166"/>
                    <a:pt x="7144" y="481489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</a:gra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AEE31B8-8DB3-B97E-5B5B-8B54D758E9BC}"/>
              </a:ext>
            </a:extLst>
          </p:cNvPr>
          <p:cNvSpPr txBox="1"/>
          <p:nvPr/>
        </p:nvSpPr>
        <p:spPr>
          <a:xfrm>
            <a:off x="-360293" y="173143"/>
            <a:ext cx="62765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45720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400" cap="all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GLOBE NENA Regional meeting2024</a:t>
            </a:r>
            <a:endParaRPr kumimoji="0" lang="en-AE" sz="1800" b="0" i="0" u="none" strike="noStrike" kern="1400" cap="all" spc="-5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Medium" panose="020B0603020102020204" pitchFamily="34" charset="0"/>
              <a:ea typeface="HGSoeiKakugothicUB" panose="020B0400000000000000" pitchFamily="49" charset="-128"/>
              <a:cs typeface="Tahom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30FC13-08A1-2610-1669-38E4327D4BD0}"/>
              </a:ext>
            </a:extLst>
          </p:cNvPr>
          <p:cNvSpPr txBox="1"/>
          <p:nvPr/>
        </p:nvSpPr>
        <p:spPr>
          <a:xfrm>
            <a:off x="474074" y="1971253"/>
            <a:ext cx="11416573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Monday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	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Time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</a:t>
            </a:r>
            <a:r>
              <a:rPr lang="ar-JO" dirty="0">
                <a:solidFill>
                  <a:prstClr val="black"/>
                </a:solidFill>
                <a:latin typeface="Calibri" panose="020F0502020204030204"/>
              </a:rPr>
              <a:t>              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5-February-2024	8:00 		</a:t>
            </a:r>
            <a:r>
              <a:rPr lang="ar-JO" dirty="0">
                <a:solidFill>
                  <a:prstClr val="black"/>
                </a:solidFill>
                <a:latin typeface="Calibri" panose="020F0502020204030204"/>
              </a:rPr>
              <a:t>               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  <a:r>
              <a:rPr kumimoji="0" lang="en-US" sz="1800" b="0" i="0" u="none" strike="noStrike" kern="10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Breakfast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kumimoji="0" lang="en-US" sz="1800" b="0" i="0" u="none" strike="noStrike" kern="10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		</a:t>
            </a:r>
            <a:endParaRPr lang="en-US" dirty="0"/>
          </a:p>
          <a:p>
            <a:pPr marR="228600">
              <a:spcBef>
                <a:spcPts val="200"/>
              </a:spcBef>
              <a:spcAft>
                <a:spcPts val="600"/>
              </a:spcAft>
            </a:pPr>
            <a:r>
              <a:rPr lang="en-US" dirty="0"/>
              <a:t>	            14:30-17:00           	Separate the meeting room for 3 parts as below the seam Arya</a:t>
            </a:r>
            <a:endParaRPr lang="ar-JO" dirty="0"/>
          </a:p>
          <a:p>
            <a:pPr marR="228600">
              <a:spcBef>
                <a:spcPts val="200"/>
              </a:spcBef>
              <a:spcAft>
                <a:spcPts val="600"/>
              </a:spcAft>
            </a:pPr>
            <a:endParaRPr lang="ar-JO" dirty="0"/>
          </a:p>
          <a:p>
            <a:pPr marR="228600">
              <a:spcBef>
                <a:spcPts val="200"/>
              </a:spcBef>
              <a:spcAft>
                <a:spcPts val="600"/>
              </a:spcAft>
            </a:pPr>
            <a:endParaRPr lang="en-US" dirty="0"/>
          </a:p>
          <a:p>
            <a:pPr marR="228600">
              <a:spcBef>
                <a:spcPts val="200"/>
              </a:spcBef>
              <a:spcAft>
                <a:spcPts val="600"/>
              </a:spcAft>
            </a:pPr>
            <a:endParaRPr lang="ar-JO" dirty="0"/>
          </a:p>
          <a:p>
            <a:pPr marR="228600">
              <a:spcBef>
                <a:spcPts val="200"/>
              </a:spcBef>
              <a:spcAft>
                <a:spcPts val="600"/>
              </a:spcAft>
            </a:pPr>
            <a:endParaRPr lang="en-US" dirty="0"/>
          </a:p>
          <a:p>
            <a:pPr marR="228600">
              <a:spcBef>
                <a:spcPts val="200"/>
              </a:spcBef>
              <a:spcAft>
                <a:spcPts val="600"/>
              </a:spcAft>
            </a:pPr>
            <a:endParaRPr lang="en-US" dirty="0"/>
          </a:p>
          <a:p>
            <a:pPr marR="228600">
              <a:spcBef>
                <a:spcPts val="200"/>
              </a:spcBef>
              <a:spcAft>
                <a:spcPts val="600"/>
              </a:spcAft>
            </a:pPr>
            <a:endParaRPr lang="en-US" dirty="0"/>
          </a:p>
          <a:p>
            <a:pPr marR="228600">
              <a:spcBef>
                <a:spcPts val="200"/>
              </a:spcBef>
              <a:spcAft>
                <a:spcPts val="600"/>
              </a:spcAft>
            </a:pPr>
            <a:endParaRPr lang="ar-JO" dirty="0"/>
          </a:p>
          <a:p>
            <a:pPr marR="228600">
              <a:spcBef>
                <a:spcPts val="200"/>
              </a:spcBef>
              <a:spcAft>
                <a:spcPts val="600"/>
              </a:spcAft>
            </a:pPr>
            <a:r>
              <a:rPr lang="ar-JO" b="1" dirty="0"/>
              <a:t>                            </a:t>
            </a:r>
            <a:r>
              <a:rPr lang="en-US" b="1" dirty="0"/>
              <a:t>17:00                                              </a:t>
            </a:r>
            <a:r>
              <a:rPr lang="ar-JO" b="1" dirty="0"/>
              <a:t> </a:t>
            </a:r>
            <a:r>
              <a:rPr lang="en-US" b="1" dirty="0"/>
              <a:t>   Free time </a:t>
            </a:r>
            <a:endParaRPr kumimoji="0" lang="en-US" sz="1800" b="1" i="0" u="none" strike="noStrike" kern="10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Tahoma" panose="020B0604030504040204" pitchFamily="34" charset="0"/>
            </a:endParaRPr>
          </a:p>
          <a:p>
            <a:r>
              <a:rPr lang="ar-JO" b="1" kern="1000" dirty="0">
                <a:solidFill>
                  <a:prstClr val="black"/>
                </a:solidFill>
              </a:rPr>
              <a:t>                          </a:t>
            </a:r>
            <a:r>
              <a:rPr lang="en-US" b="1" kern="1000" dirty="0">
                <a:solidFill>
                  <a:prstClr val="black"/>
                </a:solidFill>
              </a:rPr>
              <a:t>18:00 to 22:00</a:t>
            </a:r>
            <a:r>
              <a:rPr lang="ar-JO" b="1" kern="1000" dirty="0">
                <a:solidFill>
                  <a:prstClr val="black"/>
                </a:solidFill>
              </a:rPr>
              <a:t>                               </a:t>
            </a:r>
            <a:r>
              <a:rPr lang="en-US" b="1" kern="1000" dirty="0">
                <a:solidFill>
                  <a:prstClr val="black"/>
                </a:solidFill>
              </a:rPr>
              <a:t>Dinner in the hotel restaurant from</a:t>
            </a:r>
            <a:endParaRPr lang="en-AE" b="1" kern="1000" dirty="0">
              <a:solidFill>
                <a:prstClr val="black"/>
              </a:solidFill>
            </a:endParaRPr>
          </a:p>
        </p:txBody>
      </p:sp>
      <p:graphicFrame>
        <p:nvGraphicFramePr>
          <p:cNvPr id="2" name="Table 9">
            <a:extLst>
              <a:ext uri="{FF2B5EF4-FFF2-40B4-BE49-F238E27FC236}">
                <a16:creationId xmlns:a16="http://schemas.microsoft.com/office/drawing/2014/main" id="{860CD4BA-CA92-6927-493B-E26B21E6B3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023746"/>
              </p:ext>
            </p:extLst>
          </p:nvPr>
        </p:nvGraphicFramePr>
        <p:xfrm>
          <a:off x="474075" y="3108567"/>
          <a:ext cx="1088438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9933">
                  <a:extLst>
                    <a:ext uri="{9D8B030D-6E8A-4147-A177-3AD203B41FA5}">
                      <a16:colId xmlns:a16="http://schemas.microsoft.com/office/drawing/2014/main" val="445957569"/>
                    </a:ext>
                  </a:extLst>
                </a:gridCol>
                <a:gridCol w="3282214">
                  <a:extLst>
                    <a:ext uri="{9D8B030D-6E8A-4147-A177-3AD203B41FA5}">
                      <a16:colId xmlns:a16="http://schemas.microsoft.com/office/drawing/2014/main" val="357686748"/>
                    </a:ext>
                  </a:extLst>
                </a:gridCol>
                <a:gridCol w="4052237">
                  <a:extLst>
                    <a:ext uri="{9D8B030D-6E8A-4147-A177-3AD203B41FA5}">
                      <a16:colId xmlns:a16="http://schemas.microsoft.com/office/drawing/2014/main" val="2771553712"/>
                    </a:ext>
                  </a:extLst>
                </a:gridCol>
              </a:tblGrid>
              <a:tr h="26084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             </a:t>
                      </a: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Capabilities 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Building Training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004785"/>
                  </a:ext>
                </a:extLst>
              </a:tr>
              <a:tr h="2650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Teachers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Country coordinators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009546"/>
                  </a:ext>
                </a:extLst>
              </a:tr>
              <a:tr h="457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Training on preparing a research work paper communication skills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New GLOBE Teachers Protocols Training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Meting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534130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95E066C-F84E-9ADA-E054-61017628411C}"/>
              </a:ext>
            </a:extLst>
          </p:cNvPr>
          <p:cNvSpPr txBox="1"/>
          <p:nvPr/>
        </p:nvSpPr>
        <p:spPr>
          <a:xfrm>
            <a:off x="1981244" y="4505193"/>
            <a:ext cx="62756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13:00-14:30 	                       Lunch at Restaurant </a:t>
            </a:r>
          </a:p>
        </p:txBody>
      </p:sp>
    </p:spTree>
    <p:extLst>
      <p:ext uri="{BB962C8B-B14F-4D97-AF65-F5344CB8AC3E}">
        <p14:creationId xmlns:p14="http://schemas.microsoft.com/office/powerpoint/2010/main" val="1438785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aphic 17">
            <a:extLst>
              <a:ext uri="{FF2B5EF4-FFF2-40B4-BE49-F238E27FC236}">
                <a16:creationId xmlns:a16="http://schemas.microsoft.com/office/drawing/2014/main" id="{36A6B40C-7AC8-C76C-F6A9-5F3821FD7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-51481"/>
            <a:ext cx="12192000" cy="1944303"/>
            <a:chOff x="-7144" y="-7144"/>
            <a:chExt cx="6005513" cy="1924050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29AF3BDB-9B01-45C8-22EB-667F81DEAB51}"/>
                </a:ext>
              </a:extLst>
            </p:cNvPr>
            <p:cNvSpPr/>
            <p:nvPr/>
          </p:nvSpPr>
          <p:spPr>
            <a:xfrm>
              <a:off x="2121694" y="-7144"/>
              <a:ext cx="3876675" cy="1762125"/>
            </a:xfrm>
            <a:custGeom>
              <a:avLst/>
              <a:gdLst>
                <a:gd name="connsiteX0" fmla="*/ 3869531 w 3876675"/>
                <a:gd name="connsiteY0" fmla="*/ 1359694 h 1762125"/>
                <a:gd name="connsiteX1" fmla="*/ 2359819 w 3876675"/>
                <a:gd name="connsiteY1" fmla="*/ 1744504 h 1762125"/>
                <a:gd name="connsiteX2" fmla="*/ 7144 w 3876675"/>
                <a:gd name="connsiteY2" fmla="*/ 1287304 h 1762125"/>
                <a:gd name="connsiteX3" fmla="*/ 7144 w 3876675"/>
                <a:gd name="connsiteY3" fmla="*/ 7144 h 1762125"/>
                <a:gd name="connsiteX4" fmla="*/ 3869531 w 3876675"/>
                <a:gd name="connsiteY4" fmla="*/ 7144 h 1762125"/>
                <a:gd name="connsiteX5" fmla="*/ 3869531 w 3876675"/>
                <a:gd name="connsiteY5" fmla="*/ 1359694 h 176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76675" h="1762125">
                  <a:moveTo>
                    <a:pt x="3869531" y="1359694"/>
                  </a:moveTo>
                  <a:cubicBezTo>
                    <a:pt x="3869531" y="1359694"/>
                    <a:pt x="3379946" y="1834039"/>
                    <a:pt x="2359819" y="1744504"/>
                  </a:cubicBezTo>
                  <a:cubicBezTo>
                    <a:pt x="1339691" y="1654969"/>
                    <a:pt x="936784" y="1180624"/>
                    <a:pt x="7144" y="1287304"/>
                  </a:cubicBezTo>
                  <a:lnTo>
                    <a:pt x="7144" y="7144"/>
                  </a:lnTo>
                  <a:lnTo>
                    <a:pt x="3869531" y="7144"/>
                  </a:lnTo>
                  <a:lnTo>
                    <a:pt x="3869531" y="135969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E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949052C-CE46-6658-1CDF-F1B1F2670003}"/>
                </a:ext>
              </a:extLst>
            </p:cNvPr>
            <p:cNvSpPr/>
            <p:nvPr/>
          </p:nvSpPr>
          <p:spPr>
            <a:xfrm>
              <a:off x="-7144" y="-7144"/>
              <a:ext cx="6000750" cy="1924050"/>
            </a:xfrm>
            <a:custGeom>
              <a:avLst/>
              <a:gdLst>
                <a:gd name="connsiteX0" fmla="*/ 7144 w 6000750"/>
                <a:gd name="connsiteY0" fmla="*/ 1699736 h 1924050"/>
                <a:gd name="connsiteX1" fmla="*/ 2934176 w 6000750"/>
                <a:gd name="connsiteY1" fmla="*/ 1484471 h 1924050"/>
                <a:gd name="connsiteX2" fmla="*/ 5998369 w 6000750"/>
                <a:gd name="connsiteY2" fmla="*/ 893921 h 1924050"/>
                <a:gd name="connsiteX3" fmla="*/ 5998369 w 6000750"/>
                <a:gd name="connsiteY3" fmla="*/ 7144 h 1924050"/>
                <a:gd name="connsiteX4" fmla="*/ 7144 w 6000750"/>
                <a:gd name="connsiteY4" fmla="*/ 7144 h 1924050"/>
                <a:gd name="connsiteX5" fmla="*/ 7144 w 6000750"/>
                <a:gd name="connsiteY5" fmla="*/ 1699736 h 192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00750" h="1924050">
                  <a:moveTo>
                    <a:pt x="7144" y="1699736"/>
                  </a:moveTo>
                  <a:cubicBezTo>
                    <a:pt x="7144" y="1699736"/>
                    <a:pt x="1410176" y="2317909"/>
                    <a:pt x="2934176" y="1484471"/>
                  </a:cubicBezTo>
                  <a:cubicBezTo>
                    <a:pt x="4459129" y="651986"/>
                    <a:pt x="5998369" y="893921"/>
                    <a:pt x="5998369" y="893921"/>
                  </a:cubicBezTo>
                  <a:lnTo>
                    <a:pt x="5998369" y="7144"/>
                  </a:lnTo>
                  <a:lnTo>
                    <a:pt x="7144" y="7144"/>
                  </a:lnTo>
                  <a:lnTo>
                    <a:pt x="7144" y="1699736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E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0CE4C8CD-B597-97C0-9605-1CF1F40BCF83}"/>
                </a:ext>
              </a:extLst>
            </p:cNvPr>
            <p:cNvSpPr/>
            <p:nvPr/>
          </p:nvSpPr>
          <p:spPr>
            <a:xfrm>
              <a:off x="-7144" y="-7144"/>
              <a:ext cx="6000750" cy="904875"/>
            </a:xfrm>
            <a:custGeom>
              <a:avLst/>
              <a:gdLst>
                <a:gd name="connsiteX0" fmla="*/ 7144 w 6000750"/>
                <a:gd name="connsiteY0" fmla="*/ 7144 h 904875"/>
                <a:gd name="connsiteX1" fmla="*/ 7144 w 6000750"/>
                <a:gd name="connsiteY1" fmla="*/ 613886 h 904875"/>
                <a:gd name="connsiteX2" fmla="*/ 3546634 w 6000750"/>
                <a:gd name="connsiteY2" fmla="*/ 574834 h 904875"/>
                <a:gd name="connsiteX3" fmla="*/ 5998369 w 6000750"/>
                <a:gd name="connsiteY3" fmla="*/ 893921 h 904875"/>
                <a:gd name="connsiteX4" fmla="*/ 5998369 w 6000750"/>
                <a:gd name="connsiteY4" fmla="*/ 7144 h 904875"/>
                <a:gd name="connsiteX5" fmla="*/ 7144 w 6000750"/>
                <a:gd name="connsiteY5" fmla="*/ 7144 h 904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00750" h="904875">
                  <a:moveTo>
                    <a:pt x="7144" y="7144"/>
                  </a:moveTo>
                  <a:lnTo>
                    <a:pt x="7144" y="613886"/>
                  </a:lnTo>
                  <a:cubicBezTo>
                    <a:pt x="647224" y="1034891"/>
                    <a:pt x="2136934" y="964406"/>
                    <a:pt x="3546634" y="574834"/>
                  </a:cubicBezTo>
                  <a:cubicBezTo>
                    <a:pt x="4882039" y="205264"/>
                    <a:pt x="5998369" y="893921"/>
                    <a:pt x="5998369" y="893921"/>
                  </a:cubicBezTo>
                  <a:lnTo>
                    <a:pt x="5998369" y="7144"/>
                  </a:lnTo>
                  <a:lnTo>
                    <a:pt x="7144" y="714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E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9D335A4-7D5D-D4FA-4629-ED1FAF3768D5}"/>
                </a:ext>
              </a:extLst>
            </p:cNvPr>
            <p:cNvSpPr/>
            <p:nvPr/>
          </p:nvSpPr>
          <p:spPr>
            <a:xfrm>
              <a:off x="3176111" y="924401"/>
              <a:ext cx="2819400" cy="828675"/>
            </a:xfrm>
            <a:custGeom>
              <a:avLst/>
              <a:gdLst>
                <a:gd name="connsiteX0" fmla="*/ 7144 w 2819400"/>
                <a:gd name="connsiteY0" fmla="*/ 481489 h 828675"/>
                <a:gd name="connsiteX1" fmla="*/ 1305401 w 2819400"/>
                <a:gd name="connsiteY1" fmla="*/ 812959 h 828675"/>
                <a:gd name="connsiteX2" fmla="*/ 2815114 w 2819400"/>
                <a:gd name="connsiteY2" fmla="*/ 428149 h 828675"/>
                <a:gd name="connsiteX3" fmla="*/ 2815114 w 2819400"/>
                <a:gd name="connsiteY3" fmla="*/ 7144 h 828675"/>
                <a:gd name="connsiteX4" fmla="*/ 7144 w 2819400"/>
                <a:gd name="connsiteY4" fmla="*/ 481489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19400" h="828675">
                  <a:moveTo>
                    <a:pt x="7144" y="481489"/>
                  </a:moveTo>
                  <a:cubicBezTo>
                    <a:pt x="380524" y="602456"/>
                    <a:pt x="751999" y="764381"/>
                    <a:pt x="1305401" y="812959"/>
                  </a:cubicBezTo>
                  <a:cubicBezTo>
                    <a:pt x="2325529" y="902494"/>
                    <a:pt x="2815114" y="428149"/>
                    <a:pt x="2815114" y="428149"/>
                  </a:cubicBezTo>
                  <a:lnTo>
                    <a:pt x="2815114" y="7144"/>
                  </a:lnTo>
                  <a:cubicBezTo>
                    <a:pt x="2332196" y="236696"/>
                    <a:pt x="1376839" y="568166"/>
                    <a:pt x="7144" y="481489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</a:gra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E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AEE31B8-8DB3-B97E-5B5B-8B54D758E9BC}"/>
              </a:ext>
            </a:extLst>
          </p:cNvPr>
          <p:cNvSpPr txBox="1"/>
          <p:nvPr/>
        </p:nvSpPr>
        <p:spPr>
          <a:xfrm>
            <a:off x="-360293" y="173143"/>
            <a:ext cx="62765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457200"/>
            <a:r>
              <a:rPr lang="en-US" sz="1800" kern="1400" cap="all" spc="-50" dirty="0">
                <a:effectLst/>
              </a:rPr>
              <a:t>GLOBE NENA Regional meeting2024</a:t>
            </a:r>
            <a:endParaRPr lang="en-AE" sz="1800" kern="1400" cap="all" spc="-50" dirty="0">
              <a:solidFill>
                <a:srgbClr val="FFFFFF"/>
              </a:solidFill>
              <a:effectLst/>
              <a:latin typeface="Franklin Gothic Medium" panose="020B0603020102020204" pitchFamily="34" charset="0"/>
              <a:ea typeface="HGSoeiKakugothicUB" panose="020B0400000000000000" pitchFamily="49" charset="-128"/>
              <a:cs typeface="Tahom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30FC13-08A1-2610-1669-38E4327D4BD0}"/>
              </a:ext>
            </a:extLst>
          </p:cNvPr>
          <p:cNvSpPr txBox="1"/>
          <p:nvPr/>
        </p:nvSpPr>
        <p:spPr>
          <a:xfrm>
            <a:off x="386800" y="1782960"/>
            <a:ext cx="11598966" cy="2513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Date</a:t>
            </a:r>
            <a:r>
              <a:rPr lang="en-US" dirty="0"/>
              <a:t>	</a:t>
            </a:r>
            <a:r>
              <a:rPr lang="en-US" b="1" u="sng" dirty="0"/>
              <a:t>Tuesday</a:t>
            </a:r>
            <a:r>
              <a:rPr lang="en-US" dirty="0"/>
              <a:t>	</a:t>
            </a:r>
            <a:r>
              <a:rPr lang="en-US" b="1" u="sng" dirty="0"/>
              <a:t>Time</a:t>
            </a:r>
            <a:r>
              <a:rPr lang="en-US" dirty="0"/>
              <a:t>			</a:t>
            </a:r>
            <a:r>
              <a:rPr lang="en-US" b="1" u="sng" dirty="0"/>
              <a:t>Activity</a:t>
            </a:r>
          </a:p>
          <a:p>
            <a:r>
              <a:rPr lang="en-US" dirty="0"/>
              <a:t>6-February-2024	8:00 		                </a:t>
            </a:r>
            <a:r>
              <a:rPr lang="en-US" sz="1800" kern="1000" dirty="0">
                <a:effectLst/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Breakfast</a:t>
            </a:r>
            <a:endParaRPr lang="en-AE" sz="1800" kern="1000" dirty="0">
              <a:effectLst/>
              <a:latin typeface="Franklin Gothic Book" panose="020B0503020102020204" pitchFamily="34" charset="0"/>
              <a:ea typeface="Franklin Gothic Book" panose="020B0503020102020204" pitchFamily="34" charset="0"/>
              <a:cs typeface="Tahoma" panose="020B0604030504040204" pitchFamily="34" charset="0"/>
            </a:endParaRPr>
          </a:p>
          <a:p>
            <a:endParaRPr lang="en-US" dirty="0"/>
          </a:p>
          <a:p>
            <a:r>
              <a:rPr lang="ar-JO" dirty="0"/>
              <a:t>  </a:t>
            </a:r>
            <a:r>
              <a:rPr lang="en-US" dirty="0"/>
              <a:t>                  	 </a:t>
            </a:r>
            <a:r>
              <a:rPr lang="en-US" sz="1800" kern="1000" dirty="0">
                <a:effectLst/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		</a:t>
            </a:r>
            <a:r>
              <a:rPr lang="en-US" kern="1000" dirty="0">
                <a:latin typeface="Franklin Gothic Book" panose="020B0503020102020204" pitchFamily="34" charset="0"/>
                <a:cs typeface="Tahoma" panose="020B0604030504040204" pitchFamily="34" charset="0"/>
              </a:rPr>
              <a:t>	</a:t>
            </a:r>
          </a:p>
          <a:p>
            <a:pPr marR="228600">
              <a:spcBef>
                <a:spcPts val="200"/>
              </a:spcBef>
              <a:spcAft>
                <a:spcPts val="600"/>
              </a:spcAft>
            </a:pPr>
            <a:r>
              <a:rPr lang="en-US" dirty="0"/>
              <a:t>	</a:t>
            </a:r>
          </a:p>
          <a:p>
            <a:pPr marR="228600">
              <a:spcBef>
                <a:spcPts val="200"/>
              </a:spcBef>
              <a:spcAft>
                <a:spcPts val="600"/>
              </a:spcAft>
            </a:pPr>
            <a:r>
              <a:rPr lang="en-US" dirty="0"/>
              <a:t>	 </a:t>
            </a:r>
            <a:endParaRPr lang="en-AE" sz="1800" kern="1000" dirty="0">
              <a:effectLst/>
            </a:endParaRPr>
          </a:p>
          <a:p>
            <a:r>
              <a:rPr lang="en-US" kern="1000" dirty="0">
                <a:latin typeface="Franklin Gothic Book" panose="020B0503020102020204" pitchFamily="34" charset="0"/>
                <a:cs typeface="Tahoma" panose="020B0604030504040204" pitchFamily="34" charset="0"/>
              </a:rPr>
              <a:t>	</a:t>
            </a:r>
          </a:p>
          <a:p>
            <a:endParaRPr lang="en-AE" sz="1800" kern="1000" dirty="0">
              <a:effectLst/>
              <a:latin typeface="Franklin Gothic Book" panose="020B0503020102020204" pitchFamily="34" charset="0"/>
              <a:ea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Table 9">
            <a:extLst>
              <a:ext uri="{FF2B5EF4-FFF2-40B4-BE49-F238E27FC236}">
                <a16:creationId xmlns:a16="http://schemas.microsoft.com/office/drawing/2014/main" id="{12088F34-B012-1E5F-9FB8-5122ADADBD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11134"/>
              </p:ext>
            </p:extLst>
          </p:nvPr>
        </p:nvGraphicFramePr>
        <p:xfrm>
          <a:off x="355163" y="2456655"/>
          <a:ext cx="10884384" cy="1489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9933">
                  <a:extLst>
                    <a:ext uri="{9D8B030D-6E8A-4147-A177-3AD203B41FA5}">
                      <a16:colId xmlns:a16="http://schemas.microsoft.com/office/drawing/2014/main" val="445957569"/>
                    </a:ext>
                  </a:extLst>
                </a:gridCol>
                <a:gridCol w="3282214">
                  <a:extLst>
                    <a:ext uri="{9D8B030D-6E8A-4147-A177-3AD203B41FA5}">
                      <a16:colId xmlns:a16="http://schemas.microsoft.com/office/drawing/2014/main" val="357686748"/>
                    </a:ext>
                  </a:extLst>
                </a:gridCol>
                <a:gridCol w="4052237">
                  <a:extLst>
                    <a:ext uri="{9D8B030D-6E8A-4147-A177-3AD203B41FA5}">
                      <a16:colId xmlns:a16="http://schemas.microsoft.com/office/drawing/2014/main" val="2771553712"/>
                    </a:ext>
                  </a:extLst>
                </a:gridCol>
              </a:tblGrid>
              <a:tr h="21045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                                09:00 -1700                              Capabilities 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Building Training           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004785"/>
                  </a:ext>
                </a:extLst>
              </a:tr>
              <a:tr h="21045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Students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Teachers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Country coordinators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009546"/>
                  </a:ext>
                </a:extLst>
              </a:tr>
              <a:tr h="75798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Training on preparing a research work paper &amp; presentation</a:t>
                      </a:r>
                      <a:r>
                        <a:rPr lang="ar-JO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skills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New GLOBE Teachers Protocols Training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Training in leadership skills for international educational projects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534130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BD14461-7526-3B75-3141-3D393A18A691}"/>
              </a:ext>
            </a:extLst>
          </p:cNvPr>
          <p:cNvSpPr txBox="1"/>
          <p:nvPr/>
        </p:nvSpPr>
        <p:spPr>
          <a:xfrm>
            <a:off x="1604658" y="3815265"/>
            <a:ext cx="9163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kern="1000" dirty="0">
                <a:latin typeface="Franklin Gothic Book" panose="020B0503020102020204" pitchFamily="34" charset="0"/>
                <a:cs typeface="Tahoma" panose="020B0604030504040204" pitchFamily="34" charset="0"/>
              </a:rPr>
              <a:t>10:30-</a:t>
            </a:r>
            <a:r>
              <a:rPr lang="en-US" dirty="0"/>
              <a:t> 11:00 </a:t>
            </a:r>
            <a:r>
              <a:rPr lang="en-US" kern="1000" dirty="0">
                <a:latin typeface="Franklin Gothic Book" panose="020B0503020102020204" pitchFamily="34" charset="0"/>
                <a:cs typeface="Tahoma" panose="020B0604030504040204" pitchFamily="34" charset="0"/>
              </a:rPr>
              <a:t>                                   </a:t>
            </a:r>
            <a:r>
              <a:rPr lang="en-US" b="1" kern="1000" dirty="0">
                <a:latin typeface="Franklin Gothic Book" panose="020B0503020102020204" pitchFamily="34" charset="0"/>
                <a:cs typeface="Tahoma" panose="020B0604030504040204" pitchFamily="34" charset="0"/>
              </a:rPr>
              <a:t>Coffee Break</a:t>
            </a:r>
          </a:p>
          <a:p>
            <a:endParaRPr lang="en-US" b="1" kern="1000" dirty="0"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2" name="Table 9">
            <a:extLst>
              <a:ext uri="{FF2B5EF4-FFF2-40B4-BE49-F238E27FC236}">
                <a16:creationId xmlns:a16="http://schemas.microsoft.com/office/drawing/2014/main" id="{70A10A4D-C20E-7671-C121-1033A8D1A2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972736"/>
              </p:ext>
            </p:extLst>
          </p:nvPr>
        </p:nvGraphicFramePr>
        <p:xfrm>
          <a:off x="474075" y="4219579"/>
          <a:ext cx="10884384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9933">
                  <a:extLst>
                    <a:ext uri="{9D8B030D-6E8A-4147-A177-3AD203B41FA5}">
                      <a16:colId xmlns:a16="http://schemas.microsoft.com/office/drawing/2014/main" val="445957569"/>
                    </a:ext>
                  </a:extLst>
                </a:gridCol>
                <a:gridCol w="3282214">
                  <a:extLst>
                    <a:ext uri="{9D8B030D-6E8A-4147-A177-3AD203B41FA5}">
                      <a16:colId xmlns:a16="http://schemas.microsoft.com/office/drawing/2014/main" val="357686748"/>
                    </a:ext>
                  </a:extLst>
                </a:gridCol>
                <a:gridCol w="4052237">
                  <a:extLst>
                    <a:ext uri="{9D8B030D-6E8A-4147-A177-3AD203B41FA5}">
                      <a16:colId xmlns:a16="http://schemas.microsoft.com/office/drawing/2014/main" val="2771553712"/>
                    </a:ext>
                  </a:extLst>
                </a:gridCol>
              </a:tblGrid>
              <a:tr h="16445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Capabilities 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Building Training</a:t>
                      </a:r>
                      <a:endParaRPr kumimoji="0" lang="ar-JO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Continuing training of teachers and country coordinators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004785"/>
                  </a:ext>
                </a:extLst>
              </a:tr>
              <a:tr h="42120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Students</a:t>
                      </a:r>
                      <a:endParaRPr lang="ar-JO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</a:t>
                      </a:r>
                      <a:r>
                        <a:rPr lang="ar-JO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4</a:t>
                      </a: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:30 Beach cleaning activity for students, chaperones, and parents</a:t>
                      </a:r>
                      <a:endParaRPr lang="ar-JO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0095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JO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5341302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2A95E560-DB46-DE02-270A-3C6CABF33759}"/>
              </a:ext>
            </a:extLst>
          </p:cNvPr>
          <p:cNvSpPr txBox="1"/>
          <p:nvPr/>
        </p:nvSpPr>
        <p:spPr>
          <a:xfrm>
            <a:off x="1771048" y="4935442"/>
            <a:ext cx="62756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13:00-14:30 	                       Lunch at Restaurant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785401-701F-AD0A-A85C-9B809FC88FED}"/>
              </a:ext>
            </a:extLst>
          </p:cNvPr>
          <p:cNvSpPr txBox="1"/>
          <p:nvPr/>
        </p:nvSpPr>
        <p:spPr>
          <a:xfrm>
            <a:off x="1181146" y="6038526"/>
            <a:ext cx="100102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28600">
              <a:spcBef>
                <a:spcPts val="200"/>
              </a:spcBef>
              <a:spcAft>
                <a:spcPts val="600"/>
              </a:spcAft>
            </a:pPr>
            <a:r>
              <a:rPr lang="ar-JO" b="1" dirty="0"/>
              <a:t>  </a:t>
            </a:r>
            <a:r>
              <a:rPr lang="en-US" b="1" dirty="0"/>
              <a:t>  </a:t>
            </a:r>
            <a:r>
              <a:rPr lang="ar-JO" b="1" dirty="0"/>
              <a:t>     </a:t>
            </a:r>
            <a:r>
              <a:rPr lang="en-US" b="1" dirty="0"/>
              <a:t>17:00                                                Free time  </a:t>
            </a:r>
            <a:r>
              <a:rPr lang="en-US" b="1" kern="1000" dirty="0">
                <a:solidFill>
                  <a:prstClr val="black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t>                                                        </a:t>
            </a:r>
            <a:r>
              <a:rPr lang="ar-JO" b="1" kern="1000" dirty="0">
                <a:solidFill>
                  <a:prstClr val="black"/>
                </a:solidFill>
              </a:rPr>
              <a:t>                  </a:t>
            </a:r>
            <a:r>
              <a:rPr lang="en-US" b="1" kern="1000" dirty="0">
                <a:solidFill>
                  <a:prstClr val="black"/>
                </a:solidFill>
              </a:rPr>
              <a:t>  </a:t>
            </a:r>
            <a:r>
              <a:rPr lang="ar-JO" b="1" kern="1000" dirty="0">
                <a:solidFill>
                  <a:prstClr val="black"/>
                </a:solidFill>
              </a:rPr>
              <a:t>   </a:t>
            </a:r>
            <a:r>
              <a:rPr lang="en-US" b="1" kern="1000" dirty="0">
                <a:solidFill>
                  <a:prstClr val="black"/>
                </a:solidFill>
              </a:rPr>
              <a:t>                                            From 18:00 to 22:00</a:t>
            </a:r>
            <a:r>
              <a:rPr lang="ar-JO" b="1" kern="1000" dirty="0">
                <a:solidFill>
                  <a:prstClr val="black"/>
                </a:solidFill>
              </a:rPr>
              <a:t>  </a:t>
            </a:r>
            <a:r>
              <a:rPr lang="en-US" b="1" kern="1000" dirty="0">
                <a:solidFill>
                  <a:prstClr val="black"/>
                </a:solidFill>
              </a:rPr>
              <a:t>  </a:t>
            </a:r>
            <a:r>
              <a:rPr lang="ar-JO" b="1" kern="1000" dirty="0">
                <a:solidFill>
                  <a:prstClr val="black"/>
                </a:solidFill>
              </a:rPr>
              <a:t>  </a:t>
            </a:r>
            <a:r>
              <a:rPr lang="en-US" b="1" kern="1000" dirty="0">
                <a:solidFill>
                  <a:prstClr val="black"/>
                </a:solidFill>
              </a:rPr>
              <a:t> </a:t>
            </a:r>
            <a:r>
              <a:rPr lang="ar-JO" b="1" kern="1000" dirty="0">
                <a:solidFill>
                  <a:prstClr val="black"/>
                </a:solidFill>
              </a:rPr>
              <a:t>                  </a:t>
            </a:r>
            <a:r>
              <a:rPr lang="en-US" b="1" kern="1000" dirty="0">
                <a:solidFill>
                  <a:prstClr val="black"/>
                </a:solidFill>
              </a:rPr>
              <a:t>Dinner in the hotel restaurant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86796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aphic 17">
            <a:extLst>
              <a:ext uri="{FF2B5EF4-FFF2-40B4-BE49-F238E27FC236}">
                <a16:creationId xmlns:a16="http://schemas.microsoft.com/office/drawing/2014/main" id="{36A6B40C-7AC8-C76C-F6A9-5F3821FD7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-51481"/>
            <a:ext cx="12192000" cy="1944303"/>
            <a:chOff x="-7144" y="-7144"/>
            <a:chExt cx="6005513" cy="1924050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29AF3BDB-9B01-45C8-22EB-667F81DEAB51}"/>
                </a:ext>
              </a:extLst>
            </p:cNvPr>
            <p:cNvSpPr/>
            <p:nvPr/>
          </p:nvSpPr>
          <p:spPr>
            <a:xfrm>
              <a:off x="2121694" y="-7144"/>
              <a:ext cx="3876675" cy="1762125"/>
            </a:xfrm>
            <a:custGeom>
              <a:avLst/>
              <a:gdLst>
                <a:gd name="connsiteX0" fmla="*/ 3869531 w 3876675"/>
                <a:gd name="connsiteY0" fmla="*/ 1359694 h 1762125"/>
                <a:gd name="connsiteX1" fmla="*/ 2359819 w 3876675"/>
                <a:gd name="connsiteY1" fmla="*/ 1744504 h 1762125"/>
                <a:gd name="connsiteX2" fmla="*/ 7144 w 3876675"/>
                <a:gd name="connsiteY2" fmla="*/ 1287304 h 1762125"/>
                <a:gd name="connsiteX3" fmla="*/ 7144 w 3876675"/>
                <a:gd name="connsiteY3" fmla="*/ 7144 h 1762125"/>
                <a:gd name="connsiteX4" fmla="*/ 3869531 w 3876675"/>
                <a:gd name="connsiteY4" fmla="*/ 7144 h 1762125"/>
                <a:gd name="connsiteX5" fmla="*/ 3869531 w 3876675"/>
                <a:gd name="connsiteY5" fmla="*/ 1359694 h 176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76675" h="1762125">
                  <a:moveTo>
                    <a:pt x="3869531" y="1359694"/>
                  </a:moveTo>
                  <a:cubicBezTo>
                    <a:pt x="3869531" y="1359694"/>
                    <a:pt x="3379946" y="1834039"/>
                    <a:pt x="2359819" y="1744504"/>
                  </a:cubicBezTo>
                  <a:cubicBezTo>
                    <a:pt x="1339691" y="1654969"/>
                    <a:pt x="936784" y="1180624"/>
                    <a:pt x="7144" y="1287304"/>
                  </a:cubicBezTo>
                  <a:lnTo>
                    <a:pt x="7144" y="7144"/>
                  </a:lnTo>
                  <a:lnTo>
                    <a:pt x="3869531" y="7144"/>
                  </a:lnTo>
                  <a:lnTo>
                    <a:pt x="3869531" y="135969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E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949052C-CE46-6658-1CDF-F1B1F2670003}"/>
                </a:ext>
              </a:extLst>
            </p:cNvPr>
            <p:cNvSpPr/>
            <p:nvPr/>
          </p:nvSpPr>
          <p:spPr>
            <a:xfrm>
              <a:off x="-7144" y="-7144"/>
              <a:ext cx="6000750" cy="1924050"/>
            </a:xfrm>
            <a:custGeom>
              <a:avLst/>
              <a:gdLst>
                <a:gd name="connsiteX0" fmla="*/ 7144 w 6000750"/>
                <a:gd name="connsiteY0" fmla="*/ 1699736 h 1924050"/>
                <a:gd name="connsiteX1" fmla="*/ 2934176 w 6000750"/>
                <a:gd name="connsiteY1" fmla="*/ 1484471 h 1924050"/>
                <a:gd name="connsiteX2" fmla="*/ 5998369 w 6000750"/>
                <a:gd name="connsiteY2" fmla="*/ 893921 h 1924050"/>
                <a:gd name="connsiteX3" fmla="*/ 5998369 w 6000750"/>
                <a:gd name="connsiteY3" fmla="*/ 7144 h 1924050"/>
                <a:gd name="connsiteX4" fmla="*/ 7144 w 6000750"/>
                <a:gd name="connsiteY4" fmla="*/ 7144 h 1924050"/>
                <a:gd name="connsiteX5" fmla="*/ 7144 w 6000750"/>
                <a:gd name="connsiteY5" fmla="*/ 1699736 h 192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00750" h="1924050">
                  <a:moveTo>
                    <a:pt x="7144" y="1699736"/>
                  </a:moveTo>
                  <a:cubicBezTo>
                    <a:pt x="7144" y="1699736"/>
                    <a:pt x="1410176" y="2317909"/>
                    <a:pt x="2934176" y="1484471"/>
                  </a:cubicBezTo>
                  <a:cubicBezTo>
                    <a:pt x="4459129" y="651986"/>
                    <a:pt x="5998369" y="893921"/>
                    <a:pt x="5998369" y="893921"/>
                  </a:cubicBezTo>
                  <a:lnTo>
                    <a:pt x="5998369" y="7144"/>
                  </a:lnTo>
                  <a:lnTo>
                    <a:pt x="7144" y="7144"/>
                  </a:lnTo>
                  <a:lnTo>
                    <a:pt x="7144" y="1699736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E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0CE4C8CD-B597-97C0-9605-1CF1F40BCF83}"/>
                </a:ext>
              </a:extLst>
            </p:cNvPr>
            <p:cNvSpPr/>
            <p:nvPr/>
          </p:nvSpPr>
          <p:spPr>
            <a:xfrm>
              <a:off x="-7144" y="-7144"/>
              <a:ext cx="6000750" cy="904875"/>
            </a:xfrm>
            <a:custGeom>
              <a:avLst/>
              <a:gdLst>
                <a:gd name="connsiteX0" fmla="*/ 7144 w 6000750"/>
                <a:gd name="connsiteY0" fmla="*/ 7144 h 904875"/>
                <a:gd name="connsiteX1" fmla="*/ 7144 w 6000750"/>
                <a:gd name="connsiteY1" fmla="*/ 613886 h 904875"/>
                <a:gd name="connsiteX2" fmla="*/ 3546634 w 6000750"/>
                <a:gd name="connsiteY2" fmla="*/ 574834 h 904875"/>
                <a:gd name="connsiteX3" fmla="*/ 5998369 w 6000750"/>
                <a:gd name="connsiteY3" fmla="*/ 893921 h 904875"/>
                <a:gd name="connsiteX4" fmla="*/ 5998369 w 6000750"/>
                <a:gd name="connsiteY4" fmla="*/ 7144 h 904875"/>
                <a:gd name="connsiteX5" fmla="*/ 7144 w 6000750"/>
                <a:gd name="connsiteY5" fmla="*/ 7144 h 904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00750" h="904875">
                  <a:moveTo>
                    <a:pt x="7144" y="7144"/>
                  </a:moveTo>
                  <a:lnTo>
                    <a:pt x="7144" y="613886"/>
                  </a:lnTo>
                  <a:cubicBezTo>
                    <a:pt x="647224" y="1034891"/>
                    <a:pt x="2136934" y="964406"/>
                    <a:pt x="3546634" y="574834"/>
                  </a:cubicBezTo>
                  <a:cubicBezTo>
                    <a:pt x="4882039" y="205264"/>
                    <a:pt x="5998369" y="893921"/>
                    <a:pt x="5998369" y="893921"/>
                  </a:cubicBezTo>
                  <a:lnTo>
                    <a:pt x="5998369" y="7144"/>
                  </a:lnTo>
                  <a:lnTo>
                    <a:pt x="7144" y="714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E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9D335A4-7D5D-D4FA-4629-ED1FAF3768D5}"/>
                </a:ext>
              </a:extLst>
            </p:cNvPr>
            <p:cNvSpPr/>
            <p:nvPr/>
          </p:nvSpPr>
          <p:spPr>
            <a:xfrm>
              <a:off x="3176111" y="924401"/>
              <a:ext cx="2819400" cy="828675"/>
            </a:xfrm>
            <a:custGeom>
              <a:avLst/>
              <a:gdLst>
                <a:gd name="connsiteX0" fmla="*/ 7144 w 2819400"/>
                <a:gd name="connsiteY0" fmla="*/ 481489 h 828675"/>
                <a:gd name="connsiteX1" fmla="*/ 1305401 w 2819400"/>
                <a:gd name="connsiteY1" fmla="*/ 812959 h 828675"/>
                <a:gd name="connsiteX2" fmla="*/ 2815114 w 2819400"/>
                <a:gd name="connsiteY2" fmla="*/ 428149 h 828675"/>
                <a:gd name="connsiteX3" fmla="*/ 2815114 w 2819400"/>
                <a:gd name="connsiteY3" fmla="*/ 7144 h 828675"/>
                <a:gd name="connsiteX4" fmla="*/ 7144 w 2819400"/>
                <a:gd name="connsiteY4" fmla="*/ 481489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19400" h="828675">
                  <a:moveTo>
                    <a:pt x="7144" y="481489"/>
                  </a:moveTo>
                  <a:cubicBezTo>
                    <a:pt x="380524" y="602456"/>
                    <a:pt x="751999" y="764381"/>
                    <a:pt x="1305401" y="812959"/>
                  </a:cubicBezTo>
                  <a:cubicBezTo>
                    <a:pt x="2325529" y="902494"/>
                    <a:pt x="2815114" y="428149"/>
                    <a:pt x="2815114" y="428149"/>
                  </a:cubicBezTo>
                  <a:lnTo>
                    <a:pt x="2815114" y="7144"/>
                  </a:lnTo>
                  <a:cubicBezTo>
                    <a:pt x="2332196" y="236696"/>
                    <a:pt x="1376839" y="568166"/>
                    <a:pt x="7144" y="481489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</a:gra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E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AEE31B8-8DB3-B97E-5B5B-8B54D758E9BC}"/>
              </a:ext>
            </a:extLst>
          </p:cNvPr>
          <p:cNvSpPr txBox="1"/>
          <p:nvPr/>
        </p:nvSpPr>
        <p:spPr>
          <a:xfrm>
            <a:off x="-360293" y="173143"/>
            <a:ext cx="62765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457200"/>
            <a:r>
              <a:rPr lang="en-US" kern="1400" cap="all" spc="-50" dirty="0"/>
              <a:t>GLOBE NENA Regional meeting</a:t>
            </a:r>
            <a:r>
              <a:rPr lang="ar-SA" kern="1400" cap="all" spc="-50" dirty="0"/>
              <a:t>  </a:t>
            </a:r>
            <a:r>
              <a:rPr lang="en-US" kern="1400" cap="all" spc="-50" dirty="0"/>
              <a:t>2024</a:t>
            </a:r>
            <a:endParaRPr lang="en-AE" kern="1400" cap="all" spc="-5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30FC13-08A1-2610-1669-38E4327D4BD0}"/>
              </a:ext>
            </a:extLst>
          </p:cNvPr>
          <p:cNvSpPr txBox="1"/>
          <p:nvPr/>
        </p:nvSpPr>
        <p:spPr>
          <a:xfrm>
            <a:off x="386800" y="1944303"/>
            <a:ext cx="11598966" cy="2513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Date</a:t>
            </a:r>
            <a:r>
              <a:rPr lang="en-US" b="1" dirty="0"/>
              <a:t>   </a:t>
            </a:r>
            <a:r>
              <a:rPr lang="en-US" b="1" u="sng" dirty="0"/>
              <a:t>Wednesday</a:t>
            </a:r>
            <a:r>
              <a:rPr lang="en-US" dirty="0"/>
              <a:t>	</a:t>
            </a:r>
            <a:r>
              <a:rPr lang="en-US" b="1" u="sng" dirty="0"/>
              <a:t>Time</a:t>
            </a:r>
            <a:r>
              <a:rPr lang="en-US" dirty="0"/>
              <a:t>			 </a:t>
            </a:r>
            <a:r>
              <a:rPr lang="en-US" b="1" u="sng" dirty="0"/>
              <a:t>Activity</a:t>
            </a:r>
          </a:p>
          <a:p>
            <a:r>
              <a:rPr lang="en-US" dirty="0"/>
              <a:t>7-February-2024	8:00 		                 </a:t>
            </a:r>
            <a:r>
              <a:rPr lang="en-US" sz="1800" kern="1000" dirty="0">
                <a:effectLst/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Breakfast</a:t>
            </a:r>
            <a:endParaRPr lang="en-AE" sz="1800" kern="1000" dirty="0">
              <a:effectLst/>
              <a:latin typeface="Franklin Gothic Book" panose="020B0503020102020204" pitchFamily="34" charset="0"/>
              <a:ea typeface="Franklin Gothic Book" panose="020B0503020102020204" pitchFamily="34" charset="0"/>
              <a:cs typeface="Tahoma" panose="020B0604030504040204" pitchFamily="34" charset="0"/>
            </a:endParaRPr>
          </a:p>
          <a:p>
            <a:endParaRPr lang="en-US" dirty="0"/>
          </a:p>
          <a:p>
            <a:r>
              <a:rPr lang="ar-JO" dirty="0"/>
              <a:t>  </a:t>
            </a:r>
            <a:r>
              <a:rPr lang="en-US" dirty="0"/>
              <a:t>                  	 </a:t>
            </a:r>
            <a:r>
              <a:rPr lang="en-US" sz="1800" kern="1000" dirty="0">
                <a:effectLst/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		</a:t>
            </a:r>
            <a:r>
              <a:rPr lang="en-US" kern="1000" dirty="0">
                <a:latin typeface="Franklin Gothic Book" panose="020B0503020102020204" pitchFamily="34" charset="0"/>
                <a:cs typeface="Tahoma" panose="020B0604030504040204" pitchFamily="34" charset="0"/>
              </a:rPr>
              <a:t>	</a:t>
            </a:r>
          </a:p>
          <a:p>
            <a:pPr marR="228600">
              <a:spcBef>
                <a:spcPts val="200"/>
              </a:spcBef>
              <a:spcAft>
                <a:spcPts val="600"/>
              </a:spcAft>
            </a:pPr>
            <a:r>
              <a:rPr lang="en-US" dirty="0"/>
              <a:t>	</a:t>
            </a:r>
          </a:p>
          <a:p>
            <a:pPr marR="228600">
              <a:spcBef>
                <a:spcPts val="200"/>
              </a:spcBef>
              <a:spcAft>
                <a:spcPts val="600"/>
              </a:spcAft>
            </a:pPr>
            <a:r>
              <a:rPr lang="en-US" dirty="0"/>
              <a:t>	 </a:t>
            </a:r>
            <a:endParaRPr lang="en-AE" sz="1800" kern="1000" dirty="0">
              <a:effectLst/>
            </a:endParaRPr>
          </a:p>
          <a:p>
            <a:r>
              <a:rPr lang="en-US" kern="1000" dirty="0">
                <a:latin typeface="Franklin Gothic Book" panose="020B0503020102020204" pitchFamily="34" charset="0"/>
                <a:cs typeface="Tahoma" panose="020B0604030504040204" pitchFamily="34" charset="0"/>
              </a:rPr>
              <a:t>	</a:t>
            </a:r>
          </a:p>
          <a:p>
            <a:endParaRPr lang="en-AE" sz="1800" kern="1000" dirty="0">
              <a:effectLst/>
              <a:latin typeface="Franklin Gothic Book" panose="020B0503020102020204" pitchFamily="34" charset="0"/>
              <a:ea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Table 9">
            <a:extLst>
              <a:ext uri="{FF2B5EF4-FFF2-40B4-BE49-F238E27FC236}">
                <a16:creationId xmlns:a16="http://schemas.microsoft.com/office/drawing/2014/main" id="{12088F34-B012-1E5F-9FB8-5122ADADBD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839823"/>
              </p:ext>
            </p:extLst>
          </p:nvPr>
        </p:nvGraphicFramePr>
        <p:xfrm>
          <a:off x="474075" y="2677752"/>
          <a:ext cx="10884384" cy="1489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9933">
                  <a:extLst>
                    <a:ext uri="{9D8B030D-6E8A-4147-A177-3AD203B41FA5}">
                      <a16:colId xmlns:a16="http://schemas.microsoft.com/office/drawing/2014/main" val="445957569"/>
                    </a:ext>
                  </a:extLst>
                </a:gridCol>
                <a:gridCol w="3282214">
                  <a:extLst>
                    <a:ext uri="{9D8B030D-6E8A-4147-A177-3AD203B41FA5}">
                      <a16:colId xmlns:a16="http://schemas.microsoft.com/office/drawing/2014/main" val="357686748"/>
                    </a:ext>
                  </a:extLst>
                </a:gridCol>
                <a:gridCol w="4052237">
                  <a:extLst>
                    <a:ext uri="{9D8B030D-6E8A-4147-A177-3AD203B41FA5}">
                      <a16:colId xmlns:a16="http://schemas.microsoft.com/office/drawing/2014/main" val="2771553712"/>
                    </a:ext>
                  </a:extLst>
                </a:gridCol>
              </a:tblGrid>
              <a:tr h="21045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                                09:00 </a:t>
                      </a:r>
                      <a:r>
                        <a:rPr lang="ar-JO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–</a:t>
                      </a: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ar-JO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17:00</a:t>
                      </a: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                         Capabilities 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Building Training           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004785"/>
                  </a:ext>
                </a:extLst>
              </a:tr>
              <a:tr h="21045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Students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Teachers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Country coordinators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009546"/>
                  </a:ext>
                </a:extLst>
              </a:tr>
              <a:tr h="75798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Training on preparing a research work paper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New GLOBE Teachers Protocols Training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Training in leadership skills for international educational projects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534130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BD14461-7526-3B75-3141-3D393A18A691}"/>
              </a:ext>
            </a:extLst>
          </p:cNvPr>
          <p:cNvSpPr txBox="1"/>
          <p:nvPr/>
        </p:nvSpPr>
        <p:spPr>
          <a:xfrm>
            <a:off x="1813434" y="4023366"/>
            <a:ext cx="9163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kern="1000" dirty="0">
                <a:latin typeface="Franklin Gothic Book" panose="020B0503020102020204" pitchFamily="34" charset="0"/>
                <a:cs typeface="Tahoma" panose="020B0604030504040204" pitchFamily="34" charset="0"/>
              </a:rPr>
              <a:t>10:15-</a:t>
            </a:r>
            <a:r>
              <a:rPr lang="en-US" b="1" dirty="0"/>
              <a:t> 11:00 </a:t>
            </a:r>
            <a:r>
              <a:rPr lang="en-US" b="1" kern="1000" dirty="0">
                <a:latin typeface="Franklin Gothic Book" panose="020B0503020102020204" pitchFamily="34" charset="0"/>
                <a:cs typeface="Tahoma" panose="020B0604030504040204" pitchFamily="34" charset="0"/>
              </a:rPr>
              <a:t>                                 Coffee Break</a:t>
            </a:r>
          </a:p>
          <a:p>
            <a:r>
              <a:rPr lang="en-US" dirty="0"/>
              <a:t>	             		 	</a:t>
            </a:r>
          </a:p>
        </p:txBody>
      </p:sp>
      <p:graphicFrame>
        <p:nvGraphicFramePr>
          <p:cNvPr id="12" name="Table 9">
            <a:extLst>
              <a:ext uri="{FF2B5EF4-FFF2-40B4-BE49-F238E27FC236}">
                <a16:creationId xmlns:a16="http://schemas.microsoft.com/office/drawing/2014/main" id="{70A10A4D-C20E-7671-C121-1033A8D1A2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714793"/>
              </p:ext>
            </p:extLst>
          </p:nvPr>
        </p:nvGraphicFramePr>
        <p:xfrm>
          <a:off x="109065" y="4360103"/>
          <a:ext cx="11876701" cy="1533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3576">
                  <a:extLst>
                    <a:ext uri="{9D8B030D-6E8A-4147-A177-3AD203B41FA5}">
                      <a16:colId xmlns:a16="http://schemas.microsoft.com/office/drawing/2014/main" val="445957569"/>
                    </a:ext>
                  </a:extLst>
                </a:gridCol>
                <a:gridCol w="3581450">
                  <a:extLst>
                    <a:ext uri="{9D8B030D-6E8A-4147-A177-3AD203B41FA5}">
                      <a16:colId xmlns:a16="http://schemas.microsoft.com/office/drawing/2014/main" val="357686748"/>
                    </a:ext>
                  </a:extLst>
                </a:gridCol>
                <a:gridCol w="4421675">
                  <a:extLst>
                    <a:ext uri="{9D8B030D-6E8A-4147-A177-3AD203B41FA5}">
                      <a16:colId xmlns:a16="http://schemas.microsoft.com/office/drawing/2014/main" val="2771553712"/>
                    </a:ext>
                  </a:extLst>
                </a:gridCol>
              </a:tblGrid>
              <a:tr h="3207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Capabilities 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Building Training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004785"/>
                  </a:ext>
                </a:extLst>
              </a:tr>
              <a:tr h="32073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Students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Teachers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Country coordinators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009546"/>
                  </a:ext>
                </a:extLst>
              </a:tr>
              <a:tr h="801846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New GLOBE Teachers Protocols Training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Training in leadership skills for international educational projects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534130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7A5FB7C-71EF-3F40-F2EB-9BED5D13ADDD}"/>
              </a:ext>
            </a:extLst>
          </p:cNvPr>
          <p:cNvSpPr txBox="1"/>
          <p:nvPr/>
        </p:nvSpPr>
        <p:spPr>
          <a:xfrm>
            <a:off x="1510642" y="5763145"/>
            <a:ext cx="97220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28600">
              <a:spcBef>
                <a:spcPts val="200"/>
              </a:spcBef>
              <a:spcAft>
                <a:spcPts val="600"/>
              </a:spcAft>
            </a:pPr>
            <a:r>
              <a:rPr lang="ar-JO" b="1" dirty="0"/>
              <a:t>  </a:t>
            </a:r>
            <a:r>
              <a:rPr lang="en-US" b="1" dirty="0"/>
              <a:t>  </a:t>
            </a:r>
            <a:r>
              <a:rPr lang="ar-JO" b="1" dirty="0"/>
              <a:t>     </a:t>
            </a:r>
            <a:r>
              <a:rPr lang="en-US" b="1" dirty="0"/>
              <a:t>17:00                                              Free time  </a:t>
            </a:r>
            <a:r>
              <a:rPr lang="en-US" b="1" kern="1000" dirty="0">
                <a:solidFill>
                  <a:prstClr val="black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t>                                                        </a:t>
            </a:r>
            <a:r>
              <a:rPr lang="ar-JO" b="1" kern="1000" dirty="0">
                <a:solidFill>
                  <a:prstClr val="black"/>
                </a:solidFill>
              </a:rPr>
              <a:t>                  </a:t>
            </a:r>
            <a:r>
              <a:rPr lang="en-US" b="1" kern="1000" dirty="0">
                <a:solidFill>
                  <a:prstClr val="black"/>
                </a:solidFill>
              </a:rPr>
              <a:t>  </a:t>
            </a:r>
            <a:r>
              <a:rPr lang="ar-JO" b="1" kern="1000" dirty="0">
                <a:solidFill>
                  <a:prstClr val="black"/>
                </a:solidFill>
              </a:rPr>
              <a:t>   </a:t>
            </a:r>
            <a:r>
              <a:rPr lang="en-US" b="1" kern="1000" dirty="0">
                <a:solidFill>
                  <a:prstClr val="black"/>
                </a:solidFill>
              </a:rPr>
              <a:t>                                            From 18:00 to 22:00</a:t>
            </a:r>
            <a:r>
              <a:rPr lang="ar-JO" b="1" kern="1000" dirty="0">
                <a:solidFill>
                  <a:prstClr val="black"/>
                </a:solidFill>
              </a:rPr>
              <a:t>  </a:t>
            </a:r>
            <a:r>
              <a:rPr lang="en-US" b="1" kern="1000" dirty="0">
                <a:solidFill>
                  <a:prstClr val="black"/>
                </a:solidFill>
              </a:rPr>
              <a:t>  </a:t>
            </a:r>
            <a:r>
              <a:rPr lang="ar-JO" b="1" kern="1000" dirty="0">
                <a:solidFill>
                  <a:prstClr val="black"/>
                </a:solidFill>
              </a:rPr>
              <a:t>                    </a:t>
            </a:r>
            <a:r>
              <a:rPr lang="en-US" b="1" kern="1000" dirty="0">
                <a:solidFill>
                  <a:prstClr val="black"/>
                </a:solidFill>
              </a:rPr>
              <a:t>Gala Night Dinner Ceremony</a:t>
            </a:r>
            <a:r>
              <a:rPr lang="ar-JO" b="1" kern="1000" dirty="0">
                <a:solidFill>
                  <a:prstClr val="black"/>
                </a:solidFill>
              </a:rPr>
              <a:t> </a:t>
            </a:r>
            <a:r>
              <a:rPr lang="en-US" b="1" kern="1000" dirty="0">
                <a:solidFill>
                  <a:prstClr val="black"/>
                </a:solidFill>
              </a:rPr>
              <a:t>Certificates and awards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36764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aphic 17">
            <a:extLst>
              <a:ext uri="{FF2B5EF4-FFF2-40B4-BE49-F238E27FC236}">
                <a16:creationId xmlns:a16="http://schemas.microsoft.com/office/drawing/2014/main" id="{36A6B40C-7AC8-C76C-F6A9-5F3821FD7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12192000" cy="1944303"/>
            <a:chOff x="-7144" y="-7144"/>
            <a:chExt cx="6005513" cy="1924050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29AF3BDB-9B01-45C8-22EB-667F81DEAB51}"/>
                </a:ext>
              </a:extLst>
            </p:cNvPr>
            <p:cNvSpPr/>
            <p:nvPr/>
          </p:nvSpPr>
          <p:spPr>
            <a:xfrm>
              <a:off x="2121694" y="-7144"/>
              <a:ext cx="3876675" cy="1762125"/>
            </a:xfrm>
            <a:custGeom>
              <a:avLst/>
              <a:gdLst>
                <a:gd name="connsiteX0" fmla="*/ 3869531 w 3876675"/>
                <a:gd name="connsiteY0" fmla="*/ 1359694 h 1762125"/>
                <a:gd name="connsiteX1" fmla="*/ 2359819 w 3876675"/>
                <a:gd name="connsiteY1" fmla="*/ 1744504 h 1762125"/>
                <a:gd name="connsiteX2" fmla="*/ 7144 w 3876675"/>
                <a:gd name="connsiteY2" fmla="*/ 1287304 h 1762125"/>
                <a:gd name="connsiteX3" fmla="*/ 7144 w 3876675"/>
                <a:gd name="connsiteY3" fmla="*/ 7144 h 1762125"/>
                <a:gd name="connsiteX4" fmla="*/ 3869531 w 3876675"/>
                <a:gd name="connsiteY4" fmla="*/ 7144 h 1762125"/>
                <a:gd name="connsiteX5" fmla="*/ 3869531 w 3876675"/>
                <a:gd name="connsiteY5" fmla="*/ 1359694 h 176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76675" h="1762125">
                  <a:moveTo>
                    <a:pt x="3869531" y="1359694"/>
                  </a:moveTo>
                  <a:cubicBezTo>
                    <a:pt x="3869531" y="1359694"/>
                    <a:pt x="3379946" y="1834039"/>
                    <a:pt x="2359819" y="1744504"/>
                  </a:cubicBezTo>
                  <a:cubicBezTo>
                    <a:pt x="1339691" y="1654969"/>
                    <a:pt x="936784" y="1180624"/>
                    <a:pt x="7144" y="1287304"/>
                  </a:cubicBezTo>
                  <a:lnTo>
                    <a:pt x="7144" y="7144"/>
                  </a:lnTo>
                  <a:lnTo>
                    <a:pt x="3869531" y="7144"/>
                  </a:lnTo>
                  <a:lnTo>
                    <a:pt x="3869531" y="135969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949052C-CE46-6658-1CDF-F1B1F2670003}"/>
                </a:ext>
              </a:extLst>
            </p:cNvPr>
            <p:cNvSpPr/>
            <p:nvPr/>
          </p:nvSpPr>
          <p:spPr>
            <a:xfrm>
              <a:off x="-7144" y="-7144"/>
              <a:ext cx="6000750" cy="1924050"/>
            </a:xfrm>
            <a:custGeom>
              <a:avLst/>
              <a:gdLst>
                <a:gd name="connsiteX0" fmla="*/ 7144 w 6000750"/>
                <a:gd name="connsiteY0" fmla="*/ 1699736 h 1924050"/>
                <a:gd name="connsiteX1" fmla="*/ 2934176 w 6000750"/>
                <a:gd name="connsiteY1" fmla="*/ 1484471 h 1924050"/>
                <a:gd name="connsiteX2" fmla="*/ 5998369 w 6000750"/>
                <a:gd name="connsiteY2" fmla="*/ 893921 h 1924050"/>
                <a:gd name="connsiteX3" fmla="*/ 5998369 w 6000750"/>
                <a:gd name="connsiteY3" fmla="*/ 7144 h 1924050"/>
                <a:gd name="connsiteX4" fmla="*/ 7144 w 6000750"/>
                <a:gd name="connsiteY4" fmla="*/ 7144 h 1924050"/>
                <a:gd name="connsiteX5" fmla="*/ 7144 w 6000750"/>
                <a:gd name="connsiteY5" fmla="*/ 1699736 h 192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00750" h="1924050">
                  <a:moveTo>
                    <a:pt x="7144" y="1699736"/>
                  </a:moveTo>
                  <a:cubicBezTo>
                    <a:pt x="7144" y="1699736"/>
                    <a:pt x="1410176" y="2317909"/>
                    <a:pt x="2934176" y="1484471"/>
                  </a:cubicBezTo>
                  <a:cubicBezTo>
                    <a:pt x="4459129" y="651986"/>
                    <a:pt x="5998369" y="893921"/>
                    <a:pt x="5998369" y="893921"/>
                  </a:cubicBezTo>
                  <a:lnTo>
                    <a:pt x="5998369" y="7144"/>
                  </a:lnTo>
                  <a:lnTo>
                    <a:pt x="7144" y="7144"/>
                  </a:lnTo>
                  <a:lnTo>
                    <a:pt x="7144" y="1699736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0CE4C8CD-B597-97C0-9605-1CF1F40BCF83}"/>
                </a:ext>
              </a:extLst>
            </p:cNvPr>
            <p:cNvSpPr/>
            <p:nvPr/>
          </p:nvSpPr>
          <p:spPr>
            <a:xfrm>
              <a:off x="-7144" y="-7144"/>
              <a:ext cx="6000750" cy="904875"/>
            </a:xfrm>
            <a:custGeom>
              <a:avLst/>
              <a:gdLst>
                <a:gd name="connsiteX0" fmla="*/ 7144 w 6000750"/>
                <a:gd name="connsiteY0" fmla="*/ 7144 h 904875"/>
                <a:gd name="connsiteX1" fmla="*/ 7144 w 6000750"/>
                <a:gd name="connsiteY1" fmla="*/ 613886 h 904875"/>
                <a:gd name="connsiteX2" fmla="*/ 3546634 w 6000750"/>
                <a:gd name="connsiteY2" fmla="*/ 574834 h 904875"/>
                <a:gd name="connsiteX3" fmla="*/ 5998369 w 6000750"/>
                <a:gd name="connsiteY3" fmla="*/ 893921 h 904875"/>
                <a:gd name="connsiteX4" fmla="*/ 5998369 w 6000750"/>
                <a:gd name="connsiteY4" fmla="*/ 7144 h 904875"/>
                <a:gd name="connsiteX5" fmla="*/ 7144 w 6000750"/>
                <a:gd name="connsiteY5" fmla="*/ 7144 h 904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00750" h="904875">
                  <a:moveTo>
                    <a:pt x="7144" y="7144"/>
                  </a:moveTo>
                  <a:lnTo>
                    <a:pt x="7144" y="613886"/>
                  </a:lnTo>
                  <a:cubicBezTo>
                    <a:pt x="647224" y="1034891"/>
                    <a:pt x="2136934" y="964406"/>
                    <a:pt x="3546634" y="574834"/>
                  </a:cubicBezTo>
                  <a:cubicBezTo>
                    <a:pt x="4882039" y="205264"/>
                    <a:pt x="5998369" y="893921"/>
                    <a:pt x="5998369" y="893921"/>
                  </a:cubicBezTo>
                  <a:lnTo>
                    <a:pt x="5998369" y="7144"/>
                  </a:lnTo>
                  <a:lnTo>
                    <a:pt x="7144" y="714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9D335A4-7D5D-D4FA-4629-ED1FAF3768D5}"/>
                </a:ext>
              </a:extLst>
            </p:cNvPr>
            <p:cNvSpPr/>
            <p:nvPr/>
          </p:nvSpPr>
          <p:spPr>
            <a:xfrm>
              <a:off x="3176111" y="924401"/>
              <a:ext cx="2819400" cy="828675"/>
            </a:xfrm>
            <a:custGeom>
              <a:avLst/>
              <a:gdLst>
                <a:gd name="connsiteX0" fmla="*/ 7144 w 2819400"/>
                <a:gd name="connsiteY0" fmla="*/ 481489 h 828675"/>
                <a:gd name="connsiteX1" fmla="*/ 1305401 w 2819400"/>
                <a:gd name="connsiteY1" fmla="*/ 812959 h 828675"/>
                <a:gd name="connsiteX2" fmla="*/ 2815114 w 2819400"/>
                <a:gd name="connsiteY2" fmla="*/ 428149 h 828675"/>
                <a:gd name="connsiteX3" fmla="*/ 2815114 w 2819400"/>
                <a:gd name="connsiteY3" fmla="*/ 7144 h 828675"/>
                <a:gd name="connsiteX4" fmla="*/ 7144 w 2819400"/>
                <a:gd name="connsiteY4" fmla="*/ 481489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19400" h="828675">
                  <a:moveTo>
                    <a:pt x="7144" y="481489"/>
                  </a:moveTo>
                  <a:cubicBezTo>
                    <a:pt x="380524" y="602456"/>
                    <a:pt x="751999" y="764381"/>
                    <a:pt x="1305401" y="812959"/>
                  </a:cubicBezTo>
                  <a:cubicBezTo>
                    <a:pt x="2325529" y="902494"/>
                    <a:pt x="2815114" y="428149"/>
                    <a:pt x="2815114" y="428149"/>
                  </a:cubicBezTo>
                  <a:lnTo>
                    <a:pt x="2815114" y="7144"/>
                  </a:lnTo>
                  <a:cubicBezTo>
                    <a:pt x="2332196" y="236696"/>
                    <a:pt x="1376839" y="568166"/>
                    <a:pt x="7144" y="481489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</a:gra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AEE31B8-8DB3-B97E-5B5B-8B54D758E9BC}"/>
              </a:ext>
            </a:extLst>
          </p:cNvPr>
          <p:cNvSpPr txBox="1"/>
          <p:nvPr/>
        </p:nvSpPr>
        <p:spPr>
          <a:xfrm>
            <a:off x="-360293" y="173143"/>
            <a:ext cx="62765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45720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400" cap="all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GLOBE NENA Regional meeting2024</a:t>
            </a:r>
            <a:endParaRPr kumimoji="0" lang="en-AE" sz="1800" b="0" i="0" u="none" strike="noStrike" kern="1400" cap="all" spc="-5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Medium" panose="020B0603020102020204" pitchFamily="34" charset="0"/>
              <a:ea typeface="HGSoeiKakugothicUB" panose="020B0400000000000000" pitchFamily="49" charset="-128"/>
              <a:cs typeface="Tahom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30FC13-08A1-2610-1669-38E4327D4BD0}"/>
              </a:ext>
            </a:extLst>
          </p:cNvPr>
          <p:cNvSpPr txBox="1"/>
          <p:nvPr/>
        </p:nvSpPr>
        <p:spPr>
          <a:xfrm>
            <a:off x="454177" y="1953817"/>
            <a:ext cx="11598966" cy="3549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Date</a:t>
            </a:r>
            <a:r>
              <a:rPr kumimoji="0" lang="en-US" sz="1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Thursday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Time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			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8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February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-2024	8:00 Am					</a:t>
            </a:r>
            <a:r>
              <a:rPr kumimoji="0" lang="en-US" sz="1800" b="0" i="0" u="none" strike="noStrike" kern="10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Breakfast </a:t>
            </a:r>
            <a:endParaRPr kumimoji="0" lang="ar-JO" sz="1800" b="0" i="0" u="none" strike="noStrike" kern="10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 pitchFamily="34" charset="0"/>
              <a:ea typeface="Franklin Gothic Book" panose="020B050302010202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E" sz="1800" b="0" i="0" u="none" strike="noStrike" kern="10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 pitchFamily="34" charset="0"/>
              <a:ea typeface="Franklin Gothic Book" panose="020B0503020102020204" pitchFamily="34" charset="0"/>
              <a:cs typeface="Tahoma" panose="020B060403050404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time of departure of all delegations from the airport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Chuck out	</a:t>
            </a:r>
            <a:r>
              <a:rPr kumimoji="0" lang="en-US" sz="1800" b="0" i="0" u="none" strike="noStrike" kern="10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		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22860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marL="0" marR="22860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Suggestion to all participants who wish to renew their residency for another day</a:t>
            </a:r>
          </a:p>
          <a:p>
            <a:pPr marL="0" marR="22860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visit Petra and Wadi Rum</a:t>
            </a:r>
            <a:r>
              <a:rPr kumimoji="0" 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 your personal budget</a:t>
            </a:r>
            <a:endParaRPr kumimoji="0" lang="ar-J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22860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AE" sz="1800" b="0" i="0" u="none" strike="noStrike" kern="10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0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Tahoma" panose="020B0604030504040204" pitchFamily="34" charset="0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E" sz="1800" b="0" i="0" u="none" strike="noStrike" kern="10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 pitchFamily="34" charset="0"/>
              <a:ea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643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588</Words>
  <Application>Microsoft Office PowerPoint</Application>
  <PresentationFormat>Widescreen</PresentationFormat>
  <Paragraphs>104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Franklin Gothic Book</vt:lpstr>
      <vt:lpstr>Franklin Gothic Medium</vt:lpstr>
      <vt:lpstr>Google Sans</vt:lpstr>
      <vt:lpstr>open_sans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Emad Al Atiyat</dc:creator>
  <cp:lastModifiedBy>salma alzubi</cp:lastModifiedBy>
  <cp:revision>4</cp:revision>
  <dcterms:created xsi:type="dcterms:W3CDTF">2023-10-12T11:06:03Z</dcterms:created>
  <dcterms:modified xsi:type="dcterms:W3CDTF">2023-12-17T08:59:41Z</dcterms:modified>
</cp:coreProperties>
</file>