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4" r:id="rId23"/>
    <p:sldId id="278" r:id="rId24"/>
    <p:sldId id="279" r:id="rId25"/>
    <p:sldId id="283" r:id="rId26"/>
    <p:sldId id="281" r:id="rId27"/>
    <p:sldId id="282" r:id="rId28"/>
    <p:sldId id="284" r:id="rId29"/>
    <p:sldId id="285" r:id="rId30"/>
    <p:sldId id="286" r:id="rId31"/>
    <p:sldId id="287" r:id="rId32"/>
    <p:sldId id="288" r:id="rId33"/>
    <p:sldId id="289" r:id="rId34"/>
    <p:sldId id="292" r:id="rId35"/>
    <p:sldId id="291" r:id="rId36"/>
    <p:sldId id="290" r:id="rId37"/>
    <p:sldId id="293" r:id="rId38"/>
    <p:sldId id="302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148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6865-9F86-4CD2-8E39-EC28E72FB9A1}" type="datetimeFigureOut">
              <a:rPr lang="en-US" smtClean="0"/>
              <a:pPr/>
              <a:t>2/21/2014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39F3-3BDD-45BB-B0DF-C327DA47B8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932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6865-9F86-4CD2-8E39-EC28E72FB9A1}" type="datetimeFigureOut">
              <a:rPr lang="en-US" smtClean="0"/>
              <a:pPr/>
              <a:t>2/21/2014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39F3-3BDD-45BB-B0DF-C327DA47B8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1577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6865-9F86-4CD2-8E39-EC28E72FB9A1}" type="datetimeFigureOut">
              <a:rPr lang="en-US" smtClean="0"/>
              <a:pPr/>
              <a:t>2/21/2014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39F3-3BDD-45BB-B0DF-C327DA47B8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1755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6865-9F86-4CD2-8E39-EC28E72FB9A1}" type="datetimeFigureOut">
              <a:rPr lang="en-US" smtClean="0"/>
              <a:pPr/>
              <a:t>2/21/2014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39F3-3BDD-45BB-B0DF-C327DA47B8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4621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6865-9F86-4CD2-8E39-EC28E72FB9A1}" type="datetimeFigureOut">
              <a:rPr lang="en-US" smtClean="0"/>
              <a:pPr/>
              <a:t>2/21/2014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39F3-3BDD-45BB-B0DF-C327DA47B8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25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6865-9F86-4CD2-8E39-EC28E72FB9A1}" type="datetimeFigureOut">
              <a:rPr lang="en-US" smtClean="0"/>
              <a:pPr/>
              <a:t>2/21/2014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39F3-3BDD-45BB-B0DF-C327DA47B8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779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6865-9F86-4CD2-8E39-EC28E72FB9A1}" type="datetimeFigureOut">
              <a:rPr lang="en-US" smtClean="0"/>
              <a:pPr/>
              <a:t>2/21/2014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39F3-3BDD-45BB-B0DF-C327DA47B8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155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6865-9F86-4CD2-8E39-EC28E72FB9A1}" type="datetimeFigureOut">
              <a:rPr lang="en-US" smtClean="0"/>
              <a:pPr/>
              <a:t>2/21/2014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39F3-3BDD-45BB-B0DF-C327DA47B8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5596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6865-9F86-4CD2-8E39-EC28E72FB9A1}" type="datetimeFigureOut">
              <a:rPr lang="en-US" smtClean="0"/>
              <a:pPr/>
              <a:t>2/21/2014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39F3-3BDD-45BB-B0DF-C327DA47B8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4662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6865-9F86-4CD2-8E39-EC28E72FB9A1}" type="datetimeFigureOut">
              <a:rPr lang="en-US" smtClean="0"/>
              <a:pPr/>
              <a:t>2/21/2014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39F3-3BDD-45BB-B0DF-C327DA47B8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4855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6865-9F86-4CD2-8E39-EC28E72FB9A1}" type="datetimeFigureOut">
              <a:rPr lang="en-US" smtClean="0"/>
              <a:pPr/>
              <a:t>2/21/2014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39F3-3BDD-45BB-B0DF-C327DA47B8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051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F6865-9F86-4CD2-8E39-EC28E72FB9A1}" type="datetimeFigureOut">
              <a:rPr lang="en-US" smtClean="0"/>
              <a:pPr/>
              <a:t>2/21/2014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339F3-3BDD-45BB-B0DF-C327DA47B8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4675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e.gov/about-globe/faq/overview/program-overview/data-entry/convert-ut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Nav</a:t>
            </a:r>
            <a:r>
              <a:rPr lang="cs-CZ" b="1" dirty="0" err="1" smtClean="0"/>
              <a:t>igace</a:t>
            </a:r>
            <a:r>
              <a:rPr lang="cs-CZ" b="1" dirty="0" smtClean="0"/>
              <a:t> po novém systému </a:t>
            </a:r>
            <a:br>
              <a:rPr lang="cs-CZ" b="1" dirty="0" smtClean="0"/>
            </a:br>
            <a:r>
              <a:rPr lang="cs-CZ" b="1" dirty="0" smtClean="0"/>
              <a:t>ODESÍLÁNÍ dat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2302" y="1600200"/>
            <a:ext cx="6779396" cy="4525963"/>
          </a:xfrm>
        </p:spPr>
      </p:pic>
    </p:spTree>
    <p:extLst>
      <p:ext uri="{BB962C8B-B14F-4D97-AF65-F5344CB8AC3E}">
        <p14:creationId xmlns:p14="http://schemas.microsoft.com/office/powerpoint/2010/main" xmlns="" val="1916898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34" y="1331271"/>
            <a:ext cx="7705461" cy="535770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9236"/>
            <a:ext cx="9144001" cy="738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Po kliknutí na vybranou stránku Data </a:t>
            </a:r>
            <a:r>
              <a:rPr lang="cs-CZ" sz="1800" b="1" dirty="0" err="1" smtClean="0"/>
              <a:t>Entry</a:t>
            </a:r>
            <a:r>
              <a:rPr lang="cs-CZ" sz="1800" b="1" dirty="0" smtClean="0"/>
              <a:t> se vám otevře nové okno.</a:t>
            </a:r>
            <a:r>
              <a:rPr lang="en-US" sz="1800" b="1" dirty="0" smtClean="0"/>
              <a:t> </a:t>
            </a:r>
            <a:r>
              <a:rPr lang="cs-CZ" sz="1800" b="1" dirty="0" smtClean="0"/>
              <a:t>Jsou zde 2 sekce -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1) </a:t>
            </a:r>
            <a:r>
              <a:rPr lang="en-US" sz="1800" b="1" i="1" dirty="0" smtClean="0"/>
              <a:t>My Bookmarks</a:t>
            </a:r>
            <a:r>
              <a:rPr lang="cs-CZ" sz="1800" b="1" i="1" dirty="0" smtClean="0"/>
              <a:t> </a:t>
            </a:r>
            <a:r>
              <a:rPr lang="cs-CZ" sz="1800" b="1" dirty="0" smtClean="0"/>
              <a:t>(moje záložky)</a:t>
            </a:r>
            <a:r>
              <a:rPr lang="en-US" sz="1800" b="1" dirty="0" smtClean="0"/>
              <a:t> </a:t>
            </a:r>
            <a:r>
              <a:rPr lang="cs-CZ" sz="1800" b="1" dirty="0" smtClean="0"/>
              <a:t>a</a:t>
            </a:r>
            <a:r>
              <a:rPr lang="en-US" sz="1800" b="1" dirty="0" smtClean="0"/>
              <a:t> 2) </a:t>
            </a:r>
            <a:r>
              <a:rPr lang="en-US" sz="1800" b="1" i="1" dirty="0" smtClean="0"/>
              <a:t>My Organizations and Sites</a:t>
            </a:r>
            <a:r>
              <a:rPr lang="cs-CZ" sz="1800" b="1" i="1" dirty="0" smtClean="0"/>
              <a:t> </a:t>
            </a:r>
            <a:r>
              <a:rPr lang="cs-CZ" sz="1800" b="1" dirty="0" smtClean="0"/>
              <a:t>(Mé organizace a stanoviště)</a:t>
            </a:r>
            <a:r>
              <a:rPr lang="en-US" sz="1800" b="1" dirty="0" smtClean="0"/>
              <a:t> 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xmlns="" val="1666316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34" y="1342288"/>
            <a:ext cx="7705460" cy="535770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9236"/>
            <a:ext cx="9144001" cy="738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Kliknutím na jméno vaší organizace (školy) se vám vyroluje seznam dosud definovaných stanovišť. Kliknutím podruhé se seznam opět zaroluje. </a:t>
            </a:r>
            <a:endParaRPr lang="en-US" sz="1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9" t="40112" r="1109" b="-1"/>
          <a:stretch/>
        </p:blipFill>
        <p:spPr>
          <a:xfrm>
            <a:off x="840176" y="3482109"/>
            <a:ext cx="7555345" cy="320864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596767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418" y="1309238"/>
            <a:ext cx="7705461" cy="535770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9236"/>
            <a:ext cx="9144001" cy="738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Definování nového stanoviště</a:t>
            </a:r>
            <a:r>
              <a:rPr lang="en-US" sz="1800" b="1" dirty="0" smtClean="0"/>
              <a:t>: </a:t>
            </a:r>
          </a:p>
          <a:p>
            <a:pPr algn="l"/>
            <a:r>
              <a:rPr lang="cs-CZ" sz="1800" b="1" dirty="0" smtClean="0"/>
              <a:t>Pro přidání nového stanoviště klikněte na ikonku vpravo </a:t>
            </a:r>
            <a:r>
              <a:rPr lang="cs-CZ" sz="1800" b="1" i="1" dirty="0" err="1" smtClean="0"/>
              <a:t>Add</a:t>
            </a:r>
            <a:r>
              <a:rPr lang="cs-CZ" sz="1800" b="1" i="1" dirty="0" smtClean="0"/>
              <a:t> </a:t>
            </a:r>
            <a:r>
              <a:rPr lang="cs-CZ" sz="1800" b="1" i="1" dirty="0" err="1" smtClean="0"/>
              <a:t>Site</a:t>
            </a:r>
            <a:endParaRPr lang="en-US" sz="1800" b="1" i="1" dirty="0"/>
          </a:p>
        </p:txBody>
      </p:sp>
      <p:sp>
        <p:nvSpPr>
          <p:cNvPr id="4" name="Rounded Rectangle 3"/>
          <p:cNvSpPr/>
          <p:nvPr/>
        </p:nvSpPr>
        <p:spPr>
          <a:xfrm>
            <a:off x="7576688" y="2864140"/>
            <a:ext cx="618372" cy="29668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723" t="37946" r="1530" b="58115"/>
          <a:stretch/>
        </p:blipFill>
        <p:spPr bwMode="auto">
          <a:xfrm>
            <a:off x="8083545" y="432314"/>
            <a:ext cx="707225" cy="24847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07327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34" y="1342288"/>
            <a:ext cx="7722816" cy="535770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27707"/>
            <a:ext cx="9144001" cy="11453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Nejprve je třeba nadefinovat základní údaje o stanovišti – jméno a polohu (zeměpisnou délku, šířku, nadmořskou výšku</a:t>
            </a:r>
            <a:r>
              <a:rPr lang="en-US" sz="1800" b="1" dirty="0" smtClean="0"/>
              <a:t>. </a:t>
            </a:r>
            <a:r>
              <a:rPr lang="cs-CZ" sz="1800" b="1" dirty="0" smtClean="0"/>
              <a:t>Údaje označené      jsou povinné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cs-CZ" sz="1800" b="1" dirty="0" smtClean="0"/>
              <a:t>Zeměpisnou délku a šířku uvádějte ve formě desetinných čísel (např. 15.1234)</a:t>
            </a:r>
            <a:endParaRPr lang="en-US" sz="18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6225309" y="2466109"/>
            <a:ext cx="1376219" cy="29668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5247" y="495759"/>
            <a:ext cx="202825" cy="22310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626838" y="2512062"/>
            <a:ext cx="149087" cy="16588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354366" y="3431081"/>
            <a:ext cx="149087" cy="16588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261675" y="3431081"/>
            <a:ext cx="149087" cy="16588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76222" y="3431081"/>
            <a:ext cx="149087" cy="16588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097870" y="4128405"/>
            <a:ext cx="149087" cy="16588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2740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32" y="1342288"/>
            <a:ext cx="7705462" cy="535770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-1"/>
            <a:ext cx="9144001" cy="943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Název stanoviště – </a:t>
            </a:r>
            <a:r>
              <a:rPr lang="cs-CZ" sz="1800" b="1" dirty="0" err="1" smtClean="0"/>
              <a:t>Site</a:t>
            </a:r>
            <a:r>
              <a:rPr lang="cs-CZ" sz="1800" b="1" dirty="0" smtClean="0"/>
              <a:t> </a:t>
            </a:r>
            <a:r>
              <a:rPr lang="cs-CZ" sz="1800" b="1" dirty="0" err="1" smtClean="0"/>
              <a:t>Name</a:t>
            </a:r>
            <a:r>
              <a:rPr lang="cs-CZ" sz="1800" b="1" dirty="0" smtClean="0"/>
              <a:t> prosím volte specifické, zvláště pokud máte více stanovišť stejného typu měření</a:t>
            </a:r>
            <a:r>
              <a:rPr lang="en-US" sz="1800" b="1" dirty="0" smtClean="0"/>
              <a:t>. </a:t>
            </a:r>
            <a:r>
              <a:rPr lang="cs-CZ" sz="1800" b="1" dirty="0" smtClean="0"/>
              <a:t>Popis místa přímo v názvu pomůže v budoucnu rozlišit jednotlivá stanoviště.</a:t>
            </a:r>
            <a:endParaRPr lang="en-US" sz="1800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1985027" y="2853217"/>
            <a:ext cx="3427482" cy="29638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049678" y="3195782"/>
            <a:ext cx="6244573" cy="350420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976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33" y="1342288"/>
            <a:ext cx="7705460" cy="535770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9236"/>
            <a:ext cx="9144001" cy="12284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Po odeslání souřadnic se změní mapka pod nimi tak, že ukazuje blízké okolí vybraného stanoviště – slouží jako kontrola správného zadání.</a:t>
            </a:r>
            <a:endParaRPr lang="en-US" sz="1800" b="1" dirty="0"/>
          </a:p>
        </p:txBody>
      </p:sp>
      <p:sp>
        <p:nvSpPr>
          <p:cNvPr id="16" name="Rectangle 15"/>
          <p:cNvSpPr/>
          <p:nvPr/>
        </p:nvSpPr>
        <p:spPr>
          <a:xfrm>
            <a:off x="1975789" y="2429169"/>
            <a:ext cx="6244573" cy="75738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927500" y="4519523"/>
            <a:ext cx="2090317" cy="198653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927501" y="3177315"/>
            <a:ext cx="4935387" cy="131660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8869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33" y="1342288"/>
            <a:ext cx="7705460" cy="535770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0"/>
            <a:ext cx="9144001" cy="72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Nyní jsou základní informace o stanovišti kompletní</a:t>
            </a:r>
            <a:r>
              <a:rPr lang="en-US" sz="1800" b="1" dirty="0" smtClean="0"/>
              <a:t>, </a:t>
            </a:r>
            <a:r>
              <a:rPr lang="cs-CZ" sz="1800" b="1" dirty="0" smtClean="0"/>
              <a:t>vyberte si vlevo typ stanoviště – kliknutím do čtverečku vlevo podle oblasti měření</a:t>
            </a:r>
            <a:r>
              <a:rPr lang="en-US" sz="1800" b="1" dirty="0" smtClean="0"/>
              <a:t>; </a:t>
            </a:r>
            <a:r>
              <a:rPr lang="cs-CZ" sz="1800" b="1" dirty="0" smtClean="0"/>
              <a:t>pro prezentaci jsme vybrali Meteorologii/</a:t>
            </a:r>
            <a:r>
              <a:rPr lang="cs-CZ" sz="1800" b="1" dirty="0" err="1" smtClean="0"/>
              <a:t>Atmosphere</a:t>
            </a:r>
            <a:endParaRPr lang="en-US" sz="18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876553" y="2751132"/>
            <a:ext cx="701850" cy="29668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9424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33" y="1342288"/>
            <a:ext cx="7705461" cy="535770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0"/>
            <a:ext cx="9144001" cy="969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Po kliknutí do čtverečku  vedle </a:t>
            </a:r>
            <a:r>
              <a:rPr lang="cs-CZ" sz="1800" b="1" dirty="0" err="1" smtClean="0"/>
              <a:t>atmospere</a:t>
            </a:r>
            <a:r>
              <a:rPr lang="cs-CZ" sz="1800" b="1" dirty="0" smtClean="0"/>
              <a:t> se objeví tento pohled</a:t>
            </a:r>
            <a:r>
              <a:rPr lang="en-US" sz="1800" b="1" dirty="0" smtClean="0"/>
              <a:t>. </a:t>
            </a:r>
            <a:r>
              <a:rPr lang="cs-CZ" sz="1800" b="1" dirty="0" smtClean="0"/>
              <a:t>Vyplňte minimálně nezbytná data (označená       ) </a:t>
            </a:r>
            <a:r>
              <a:rPr lang="en-US" sz="1800" b="1" dirty="0" smtClean="0"/>
              <a:t>, </a:t>
            </a:r>
            <a:r>
              <a:rPr lang="cs-CZ" sz="1800" b="1" dirty="0" smtClean="0"/>
              <a:t>stejně jako veškeré další užitečné  informace, které jste o stanovišti schopni zjistit.</a:t>
            </a:r>
            <a:endParaRPr lang="en-US" sz="1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4516" y="368590"/>
            <a:ext cx="188925" cy="20781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291830" y="5661538"/>
            <a:ext cx="149087" cy="16588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8783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32" y="1342287"/>
            <a:ext cx="7705463" cy="535770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0"/>
            <a:ext cx="9144001" cy="973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Pro </a:t>
            </a:r>
            <a:r>
              <a:rPr lang="en-US" sz="1800" b="1" dirty="0" smtClean="0"/>
              <a:t>Atmosphere site</a:t>
            </a:r>
            <a:r>
              <a:rPr lang="cs-CZ" sz="1800" b="1" dirty="0" smtClean="0"/>
              <a:t>je jediným povinným údajem typ teploměru</a:t>
            </a:r>
            <a:r>
              <a:rPr lang="en-US" sz="1800" b="1" dirty="0" smtClean="0"/>
              <a:t>. </a:t>
            </a:r>
            <a:r>
              <a:rPr lang="cs-CZ" sz="1800" b="1" dirty="0" smtClean="0"/>
              <a:t>Pokud povinná pole nevyplníte, objeví se na obrazovce upozornění.</a:t>
            </a:r>
            <a:r>
              <a:rPr lang="en-US" sz="1800" b="1" dirty="0" smtClean="0"/>
              <a:t>.</a:t>
            </a:r>
            <a:endParaRPr lang="en-US" sz="18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435087" y="4463293"/>
            <a:ext cx="1848678" cy="172146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5515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32" y="1342286"/>
            <a:ext cx="7696816" cy="535770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0"/>
            <a:ext cx="9144001" cy="6927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Až vyplníte všechny důležité  informace  o stanovišti</a:t>
            </a:r>
            <a:r>
              <a:rPr lang="en-US" sz="1800" b="1" dirty="0" smtClean="0"/>
              <a:t>, </a:t>
            </a:r>
            <a:r>
              <a:rPr lang="cs-CZ" sz="1800" b="1" dirty="0" smtClean="0"/>
              <a:t>sjeďte na stránce dolů a klikněte na obdélník                   (Vytvoř stanoviště)</a:t>
            </a:r>
            <a:endParaRPr lang="en-US" sz="18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119394" y="6052634"/>
            <a:ext cx="679225" cy="34816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0590" y="330788"/>
            <a:ext cx="830118" cy="28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7930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Prezentace vám ukáže, jak</a:t>
            </a:r>
            <a:r>
              <a:rPr lang="en-US" sz="4000" b="1" dirty="0" smtClean="0"/>
              <a:t>: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cs-CZ" b="1" dirty="0" smtClean="0"/>
              <a:t>Najít nástroje k odesílání dat</a:t>
            </a:r>
            <a:endParaRPr lang="en-US" b="1" dirty="0" smtClean="0"/>
          </a:p>
          <a:p>
            <a:pPr marL="0" indent="0">
              <a:buNone/>
            </a:pPr>
            <a:r>
              <a:rPr lang="en-US" sz="2000" b="1" dirty="0" smtClean="0"/>
              <a:t>  </a:t>
            </a:r>
          </a:p>
          <a:p>
            <a:pPr marL="285750" indent="-285750"/>
            <a:r>
              <a:rPr lang="cs-CZ" b="1" dirty="0" smtClean="0"/>
              <a:t>Definovat nové stanoviště</a:t>
            </a:r>
            <a:endParaRPr lang="en-US" b="1" dirty="0" smtClean="0"/>
          </a:p>
          <a:p>
            <a:endParaRPr lang="en-US" sz="2000" b="1" dirty="0" smtClean="0"/>
          </a:p>
          <a:p>
            <a:pPr marL="285750" indent="-285750"/>
            <a:r>
              <a:rPr lang="cs-CZ" b="1" dirty="0" smtClean="0"/>
              <a:t>Odesílat data</a:t>
            </a:r>
            <a:endParaRPr lang="en-US" b="1" dirty="0" smtClean="0"/>
          </a:p>
          <a:p>
            <a:pPr marL="0" indent="0">
              <a:buNone/>
            </a:pPr>
            <a:r>
              <a:rPr lang="en-US" sz="2000" b="1" dirty="0" smtClean="0"/>
              <a:t> </a:t>
            </a:r>
          </a:p>
          <a:p>
            <a:pPr marL="285750" indent="-285750"/>
            <a:r>
              <a:rPr lang="cs-CZ" b="1" dirty="0" smtClean="0"/>
              <a:t>Uložit si </a:t>
            </a:r>
            <a:r>
              <a:rPr lang="cs-CZ" b="1" dirty="0" smtClean="0"/>
              <a:t>často používané protokoly k odesílání dat  mezi </a:t>
            </a:r>
            <a:r>
              <a:rPr lang="cs-CZ" b="1" dirty="0" smtClean="0"/>
              <a:t>záložky</a:t>
            </a: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21889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32" y="1342285"/>
            <a:ext cx="7705462" cy="535770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0"/>
            <a:ext cx="9144001" cy="12683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Pokud bude v odeslaných údajích chyba, objeví se růžová zpráva o chybě nahoře na stránce – </a:t>
            </a:r>
            <a:r>
              <a:rPr lang="cs-CZ" sz="1800" b="1" i="1" dirty="0" err="1" smtClean="0"/>
              <a:t>Site</a:t>
            </a:r>
            <a:r>
              <a:rPr lang="cs-CZ" sz="1800" b="1" i="1" dirty="0" smtClean="0"/>
              <a:t> </a:t>
            </a:r>
            <a:r>
              <a:rPr lang="cs-CZ" sz="1800" b="1" i="1" dirty="0" err="1" smtClean="0"/>
              <a:t>Creation</a:t>
            </a:r>
            <a:r>
              <a:rPr lang="cs-CZ" sz="1800" b="1" i="1" dirty="0" smtClean="0"/>
              <a:t> </a:t>
            </a:r>
            <a:r>
              <a:rPr lang="cs-CZ" sz="1800" b="1" i="1" dirty="0" err="1" smtClean="0"/>
              <a:t>failed</a:t>
            </a:r>
            <a:r>
              <a:rPr lang="cs-CZ" sz="1800" b="1" dirty="0" smtClean="0"/>
              <a:t> a vedle počet chyb. </a:t>
            </a:r>
            <a:br>
              <a:rPr lang="cs-CZ" sz="1800" b="1" dirty="0" smtClean="0"/>
            </a:br>
            <a:r>
              <a:rPr lang="cs-CZ" sz="1800" b="1" dirty="0" smtClean="0"/>
              <a:t>Pod zprávou je seznam nalezených chyb – v tomto případě chybí pouze typ teploměru. </a:t>
            </a:r>
            <a:endParaRPr lang="en-US" sz="18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992504" y="2136416"/>
            <a:ext cx="2092441" cy="27427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604"/>
          <a:stretch/>
        </p:blipFill>
        <p:spPr>
          <a:xfrm>
            <a:off x="3930799" y="543474"/>
            <a:ext cx="1976571" cy="20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0294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32" y="1342284"/>
            <a:ext cx="7696816" cy="535770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1"/>
            <a:ext cx="9144001" cy="10323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Zároveň chybu uvidíte, pokud sjedete na stránce dolů – vyberte ze seznamu odpovídající teploměr (v možnostech máte případně i </a:t>
            </a:r>
            <a:r>
              <a:rPr lang="cs-CZ" sz="1800" b="1" i="1" dirty="0" smtClean="0"/>
              <a:t>No </a:t>
            </a:r>
            <a:r>
              <a:rPr lang="cs-CZ" sz="1800" b="1" i="1" dirty="0" err="1" smtClean="0"/>
              <a:t>Thermometer</a:t>
            </a:r>
            <a:r>
              <a:rPr lang="cs-CZ" sz="1800" b="1" dirty="0" smtClean="0"/>
              <a:t>) a znovu klikněte na </a:t>
            </a:r>
            <a:r>
              <a:rPr lang="en-US" sz="1800" b="1" i="1" dirty="0" smtClean="0"/>
              <a:t>Create Site</a:t>
            </a:r>
            <a:r>
              <a:rPr lang="en-US" sz="1800" b="1" dirty="0" smtClean="0"/>
              <a:t>. </a:t>
            </a:r>
            <a:endParaRPr lang="en-US" sz="18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359486" y="4033188"/>
            <a:ext cx="2508078" cy="4833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082393" y="6069806"/>
            <a:ext cx="743934" cy="31252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4246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31" y="1342284"/>
            <a:ext cx="7705463" cy="535770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0"/>
            <a:ext cx="9144001" cy="969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Pokud se vám podaří odeslat údaje správně, objeví se zelená hláška</a:t>
            </a:r>
            <a:r>
              <a:rPr lang="en-US" sz="1800" b="1" dirty="0" smtClean="0"/>
              <a:t>.</a:t>
            </a:r>
            <a:r>
              <a:rPr lang="cs-CZ" sz="1800" b="1" dirty="0" smtClean="0"/>
              <a:t>                                          </a:t>
            </a:r>
            <a:br>
              <a:rPr lang="cs-CZ" sz="1800" b="1" dirty="0" smtClean="0"/>
            </a:br>
            <a:r>
              <a:rPr lang="cs-CZ" sz="1800" b="1" dirty="0" smtClean="0"/>
              <a:t> ( Stanoviště bylo úspěšně vytvořeno)</a:t>
            </a:r>
            <a:endParaRPr lang="en-US" sz="1800" b="1" dirty="0" smtClean="0"/>
          </a:p>
          <a:p>
            <a:pPr algn="l"/>
            <a:r>
              <a:rPr lang="cs-CZ" sz="1800" b="1" dirty="0" smtClean="0"/>
              <a:t>Pro odesílání naměřených dat klikněte na modrý odkaz </a:t>
            </a:r>
            <a:r>
              <a:rPr lang="en-US" sz="1800" b="1" dirty="0" smtClean="0"/>
              <a:t> </a:t>
            </a:r>
            <a:r>
              <a:rPr lang="en-US" sz="1800" b="1" i="1" dirty="0" smtClean="0"/>
              <a:t>Data Entry Home</a:t>
            </a:r>
            <a:r>
              <a:rPr lang="cs-CZ" sz="1800" b="1" i="1" dirty="0" smtClean="0"/>
              <a:t>  </a:t>
            </a:r>
            <a:r>
              <a:rPr lang="en-US" sz="1800" b="1" i="1" dirty="0" smtClean="0"/>
              <a:t>                        </a:t>
            </a:r>
            <a:endParaRPr lang="en-US" sz="1800" b="1" i="1" dirty="0"/>
          </a:p>
        </p:txBody>
      </p:sp>
      <p:sp>
        <p:nvSpPr>
          <p:cNvPr id="9" name="Rounded Rectangle 8"/>
          <p:cNvSpPr/>
          <p:nvPr/>
        </p:nvSpPr>
        <p:spPr>
          <a:xfrm>
            <a:off x="890957" y="1930398"/>
            <a:ext cx="1141042" cy="24155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7874" y="143584"/>
            <a:ext cx="1694309" cy="22590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03564" y="1565562"/>
            <a:ext cx="810314" cy="24155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6403" y="610586"/>
            <a:ext cx="1175328" cy="26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3453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32" y="1342285"/>
            <a:ext cx="7705463" cy="535770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9236"/>
            <a:ext cx="9144001" cy="655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Návratem na stránku </a:t>
            </a:r>
            <a:r>
              <a:rPr lang="en-US" sz="1800" b="1" dirty="0" smtClean="0"/>
              <a:t>Data Entry Home page </a:t>
            </a:r>
            <a:r>
              <a:rPr lang="cs-CZ" sz="1800" b="1" dirty="0" smtClean="0"/>
              <a:t>a kliknutím na název školy se ujistíte, zda se právě vytvořené stanoviště objeví v seznamu definovaných stanovišť pro vaši školu</a:t>
            </a:r>
            <a:r>
              <a:rPr lang="en-US" sz="1800" b="1" dirty="0" smtClean="0"/>
              <a:t>; </a:t>
            </a:r>
            <a:endParaRPr lang="en-US" sz="18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890957" y="1930398"/>
            <a:ext cx="1141042" cy="24155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20431" y="1342284"/>
            <a:ext cx="7705463" cy="5357707"/>
            <a:chOff x="720431" y="1342284"/>
            <a:chExt cx="7705463" cy="535770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0431" y="1342284"/>
              <a:ext cx="7705463" cy="5357705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55" t="46490" r="1435"/>
            <a:stretch/>
          </p:blipFill>
          <p:spPr>
            <a:xfrm>
              <a:off x="747712" y="3833100"/>
              <a:ext cx="7567613" cy="286689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7711" y="3475702"/>
              <a:ext cx="7590041" cy="518874"/>
            </a:xfrm>
            <a:prstGeom prst="rect">
              <a:avLst/>
            </a:prstGeom>
          </p:spPr>
        </p:pic>
      </p:grpSp>
      <p:sp>
        <p:nvSpPr>
          <p:cNvPr id="11" name="Rounded Rectangle 10"/>
          <p:cNvSpPr/>
          <p:nvPr/>
        </p:nvSpPr>
        <p:spPr>
          <a:xfrm>
            <a:off x="1043356" y="3477822"/>
            <a:ext cx="2725079" cy="35527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8620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32" y="1342285"/>
            <a:ext cx="7705463" cy="535770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229573"/>
            <a:ext cx="9144001" cy="960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Kliknutím na název stanoviště se vám objeví výběr možností, jaká data lze k tomuto stanovišti odesílat. </a:t>
            </a:r>
            <a:r>
              <a:rPr lang="en-US" sz="1800" b="1" dirty="0" smtClean="0"/>
              <a:t> </a:t>
            </a:r>
            <a:r>
              <a:rPr lang="cs-CZ" sz="1800" b="1" dirty="0" smtClean="0"/>
              <a:t>Kliknutím na </a:t>
            </a:r>
            <a:r>
              <a:rPr lang="en-US" sz="1800" b="1" i="1" dirty="0" smtClean="0"/>
              <a:t>New Observations </a:t>
            </a:r>
            <a:r>
              <a:rPr lang="cs-CZ" sz="1800" b="1" i="1" dirty="0" smtClean="0"/>
              <a:t>(</a:t>
            </a:r>
            <a:r>
              <a:rPr lang="cs-CZ" sz="1800" b="1" dirty="0" smtClean="0"/>
              <a:t>nová pozorování</a:t>
            </a:r>
            <a:r>
              <a:rPr lang="cs-CZ" sz="1800" b="1" i="1" dirty="0" smtClean="0"/>
              <a:t>) </a:t>
            </a:r>
            <a:r>
              <a:rPr lang="cs-CZ" sz="1800" b="1" dirty="0" smtClean="0"/>
              <a:t>zadáváme nová data vybraného typu měření, kliknutím na Past </a:t>
            </a:r>
            <a:r>
              <a:rPr lang="cs-CZ" sz="1800" b="1" dirty="0" err="1" smtClean="0"/>
              <a:t>observation</a:t>
            </a:r>
            <a:r>
              <a:rPr lang="cs-CZ" sz="1800" b="1" dirty="0" smtClean="0"/>
              <a:t> můžeme zkontrolovat a opravit již odeslaná data. Pro ukázku vybereme </a:t>
            </a:r>
            <a:r>
              <a:rPr lang="cs-CZ" sz="1800" b="1" dirty="0" err="1" smtClean="0"/>
              <a:t>Integrated</a:t>
            </a:r>
            <a:r>
              <a:rPr lang="cs-CZ" sz="1800" b="1" dirty="0" smtClean="0"/>
              <a:t> 1 </a:t>
            </a:r>
            <a:r>
              <a:rPr lang="cs-CZ" sz="1800" b="1" dirty="0" err="1" smtClean="0"/>
              <a:t>day</a:t>
            </a:r>
            <a:r>
              <a:rPr lang="cs-CZ" sz="1800" b="1" dirty="0" smtClean="0"/>
              <a:t>, </a:t>
            </a:r>
            <a:r>
              <a:rPr lang="cs-CZ" sz="1800" b="1" dirty="0" err="1" smtClean="0"/>
              <a:t>new</a:t>
            </a:r>
            <a:r>
              <a:rPr lang="cs-CZ" sz="1800" b="1" dirty="0" smtClean="0"/>
              <a:t> </a:t>
            </a:r>
            <a:r>
              <a:rPr lang="cs-CZ" sz="1800" b="1" dirty="0" err="1" smtClean="0"/>
              <a:t>observation</a:t>
            </a:r>
            <a:r>
              <a:rPr lang="cs-CZ" sz="1800" b="1" dirty="0" smtClean="0"/>
              <a:t>.</a:t>
            </a:r>
            <a:r>
              <a:rPr lang="en-US" sz="1800" b="1" dirty="0" smtClean="0"/>
              <a:t> </a:t>
            </a:r>
            <a:r>
              <a:rPr lang="cs-CZ" sz="1800" b="1" dirty="0" smtClean="0"/>
              <a:t>Pozn.</a:t>
            </a:r>
            <a:r>
              <a:rPr lang="en-US" sz="1800" b="1" dirty="0" smtClean="0"/>
              <a:t>: </a:t>
            </a:r>
            <a:r>
              <a:rPr lang="cs-CZ" sz="1800" b="1" dirty="0" smtClean="0"/>
              <a:t>kliknutí znovu na název stanoviště se zavře seznam pozorování.</a:t>
            </a:r>
            <a:endParaRPr lang="en-US" sz="18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890957" y="1930398"/>
            <a:ext cx="1141042" cy="24155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20431" y="1342284"/>
            <a:ext cx="7705463" cy="5357705"/>
            <a:chOff x="720431" y="1342284"/>
            <a:chExt cx="7705463" cy="535770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0431" y="1342284"/>
              <a:ext cx="7705463" cy="5357705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55" t="46490" r="1435"/>
            <a:stretch/>
          </p:blipFill>
          <p:spPr>
            <a:xfrm>
              <a:off x="747712" y="3951084"/>
              <a:ext cx="7567613" cy="271518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37880" y="3450006"/>
              <a:ext cx="7577445" cy="1614273"/>
            </a:xfrm>
            <a:prstGeom prst="rect">
              <a:avLst/>
            </a:prstGeom>
          </p:spPr>
        </p:pic>
      </p:grpSp>
      <p:sp>
        <p:nvSpPr>
          <p:cNvPr id="11" name="Rounded Rectangle 10"/>
          <p:cNvSpPr/>
          <p:nvPr/>
        </p:nvSpPr>
        <p:spPr>
          <a:xfrm>
            <a:off x="5797775" y="4140750"/>
            <a:ext cx="843170" cy="36719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3807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3481" y="1320251"/>
            <a:ext cx="7705464" cy="535770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9236"/>
            <a:ext cx="9144001" cy="969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Dvě poznámky </a:t>
            </a:r>
            <a:r>
              <a:rPr lang="en-US" sz="1800" b="1" dirty="0" smtClean="0"/>
              <a:t>1) </a:t>
            </a:r>
            <a:r>
              <a:rPr lang="cs-CZ" sz="1800" b="1" dirty="0" smtClean="0"/>
              <a:t>Pod stránkou </a:t>
            </a:r>
            <a:r>
              <a:rPr lang="en-US" sz="1800" b="1" i="1" dirty="0" smtClean="0"/>
              <a:t>GLOBE Program Science Data Entry Training Site </a:t>
            </a:r>
            <a:r>
              <a:rPr lang="cs-CZ" sz="1800" b="1" dirty="0" smtClean="0"/>
              <a:t>je vaše současná stránka, a </a:t>
            </a:r>
            <a:r>
              <a:rPr lang="cs-CZ" sz="1800" b="1" i="1" dirty="0" err="1" smtClean="0"/>
              <a:t>Creating</a:t>
            </a:r>
            <a:r>
              <a:rPr lang="cs-CZ" sz="1800" b="1" dirty="0" smtClean="0"/>
              <a:t> je viditelná až v momentě, kdy vytvoříte data.</a:t>
            </a:r>
            <a:r>
              <a:rPr lang="en-US" sz="1800" b="1" dirty="0" smtClean="0"/>
              <a:t>. </a:t>
            </a:r>
            <a:endParaRPr lang="en-US" sz="18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775845" y="1588653"/>
            <a:ext cx="3797317" cy="24155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923303" y="2027382"/>
            <a:ext cx="946734" cy="30941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6506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29" y="1342285"/>
            <a:ext cx="7688149" cy="534566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13848"/>
            <a:ext cx="9144001" cy="7712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K odeslání dat nejprve potřebujeme zadat datum – klikněte na ikonku kalendáře a zadejte měsíc, den a rok měření.</a:t>
            </a:r>
            <a:r>
              <a:rPr lang="en-US" sz="1800" b="1" dirty="0" smtClean="0"/>
              <a:t>. </a:t>
            </a:r>
            <a:endParaRPr lang="en-US" sz="18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838632" y="2477728"/>
            <a:ext cx="294967" cy="25379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14032" y="128510"/>
            <a:ext cx="342640" cy="25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1121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30" y="1342284"/>
            <a:ext cx="7688148" cy="534566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1" y="0"/>
            <a:ext cx="9144001" cy="7897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Po výběru data se vám objeví čas, kdy je v tento den na vašem stanovišti místní solární poledne (</a:t>
            </a:r>
            <a:r>
              <a:rPr lang="cs-CZ" sz="1800" b="1" dirty="0" err="1" smtClean="0"/>
              <a:t>Solar</a:t>
            </a:r>
            <a:r>
              <a:rPr lang="cs-CZ" sz="1800" b="1" dirty="0" smtClean="0"/>
              <a:t> </a:t>
            </a:r>
            <a:r>
              <a:rPr lang="cs-CZ" sz="1800" b="1" dirty="0" err="1" smtClean="0"/>
              <a:t>Noon</a:t>
            </a:r>
            <a:r>
              <a:rPr lang="cs-CZ" sz="1800" b="1" dirty="0" smtClean="0"/>
              <a:t>). </a:t>
            </a:r>
            <a:r>
              <a:rPr lang="en-US" sz="1800" b="1" dirty="0" smtClean="0"/>
              <a:t> </a:t>
            </a:r>
            <a:r>
              <a:rPr lang="cs-CZ" sz="1800" b="1" dirty="0" smtClean="0"/>
              <a:t>Klikněte na ikonku hodin a zadejte čas měření v  UT.</a:t>
            </a:r>
            <a:r>
              <a:rPr lang="en-US" sz="1800" b="1" dirty="0" smtClean="0"/>
              <a:t> </a:t>
            </a:r>
            <a:endParaRPr lang="en-US" sz="18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136073" y="2678567"/>
            <a:ext cx="1112929" cy="30941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733344" y="2477728"/>
            <a:ext cx="294967" cy="25379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7889" y="412825"/>
            <a:ext cx="332735" cy="25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51129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30" y="1342284"/>
            <a:ext cx="7688148" cy="534566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13848"/>
            <a:ext cx="9144001" cy="13284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Kliknutím na sloupečky hodin a minut vyberte správný čas – v UT (S určením UT vám pomůže odkaz</a:t>
            </a:r>
            <a:r>
              <a:rPr lang="en-US" sz="1800" b="1" dirty="0" smtClean="0"/>
              <a:t>: </a:t>
            </a:r>
            <a:r>
              <a:rPr lang="en-US" sz="1800" b="1" dirty="0">
                <a:hlinkClick r:id="rId3"/>
              </a:rPr>
              <a:t>http://</a:t>
            </a:r>
            <a:r>
              <a:rPr lang="en-US" sz="1800" b="1" dirty="0" smtClean="0">
                <a:hlinkClick r:id="rId3"/>
              </a:rPr>
              <a:t>www.globe.gov/about-globe/faq/overview/program-overview/data-entry/convert-ut</a:t>
            </a:r>
            <a:r>
              <a:rPr lang="en-US" sz="1800" b="1" dirty="0" smtClean="0"/>
              <a:t> </a:t>
            </a:r>
            <a:r>
              <a:rPr lang="cs-CZ" sz="1800" b="1" dirty="0" smtClean="0"/>
              <a:t>. Pozn. UT = zimní  středoevropský  čas mínus 1hod, </a:t>
            </a:r>
            <a:br>
              <a:rPr lang="cs-CZ" sz="1800" b="1" dirty="0" smtClean="0"/>
            </a:br>
            <a:r>
              <a:rPr lang="cs-CZ" sz="1800" b="1" dirty="0" smtClean="0"/>
              <a:t>UT= letní středoevropský čas mínus 2 hodiny</a:t>
            </a:r>
            <a:endParaRPr lang="en-US" sz="1800" b="1" dirty="0"/>
          </a:p>
        </p:txBody>
      </p:sp>
      <p:sp>
        <p:nvSpPr>
          <p:cNvPr id="2" name="Rounded Rectangle 1"/>
          <p:cNvSpPr/>
          <p:nvPr/>
        </p:nvSpPr>
        <p:spPr>
          <a:xfrm>
            <a:off x="2304488" y="2753033"/>
            <a:ext cx="177787" cy="65072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820672" y="2748121"/>
            <a:ext cx="177787" cy="65072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14802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378" y="1353300"/>
            <a:ext cx="7696785" cy="535167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13848"/>
            <a:ext cx="9144001" cy="1018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Po </a:t>
            </a:r>
            <a:r>
              <a:rPr lang="cs-CZ" sz="1800" b="1" dirty="0" err="1" smtClean="0"/>
              <a:t>odkliknutí</a:t>
            </a:r>
            <a:r>
              <a:rPr lang="cs-CZ" sz="1800" b="1" dirty="0" smtClean="0"/>
              <a:t> času se objeví ikonky s možnostmi  typu měření , pro které můžete odesílat data. (příklad je pro </a:t>
            </a:r>
            <a:r>
              <a:rPr lang="en-US" sz="1800" b="1" i="1" dirty="0" smtClean="0"/>
              <a:t>Integrated </a:t>
            </a:r>
            <a:r>
              <a:rPr lang="en-US" sz="1800" b="1" i="1" dirty="0"/>
              <a:t>1-Day</a:t>
            </a:r>
            <a:r>
              <a:rPr lang="en-US" sz="1800" b="1" dirty="0"/>
              <a:t>). </a:t>
            </a:r>
            <a:r>
              <a:rPr lang="cs-CZ" sz="1800" b="1" dirty="0" smtClean="0"/>
              <a:t>Kliknutím na aktivní ikonky v levém sloupci se vám objeví políčka k odesílání dat, uprostřed máte popis, co jednotlivé ikonky představují. Ikonky jsou shodné s ikonkami používanými pro vizualizaci dat.</a:t>
            </a:r>
            <a:endParaRPr lang="en-US" sz="18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801750" y="3094341"/>
            <a:ext cx="397786" cy="136950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303195" y="3206235"/>
            <a:ext cx="6877244" cy="109046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6029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1200727"/>
          </a:xfrm>
        </p:spPr>
        <p:txBody>
          <a:bodyPr>
            <a:noAutofit/>
          </a:bodyPr>
          <a:lstStyle/>
          <a:p>
            <a:pPr algn="l"/>
            <a:r>
              <a:rPr lang="cs-CZ" sz="1800" b="1" dirty="0" smtClean="0"/>
              <a:t>Jak se dostaneme k odesílání dat</a:t>
            </a:r>
            <a:r>
              <a:rPr lang="en-US" sz="1800" b="1" dirty="0" smtClean="0"/>
              <a:t>:</a:t>
            </a:r>
            <a:br>
              <a:rPr lang="en-US" sz="1800" b="1" dirty="0" smtClean="0"/>
            </a:br>
            <a:r>
              <a:rPr lang="cs-CZ" sz="1800" b="1" dirty="0" smtClean="0"/>
              <a:t>Po přihlášení (log in) svým uživatelským účtem klikněte na odpovídající ikonku na hlavní straně</a:t>
            </a:r>
            <a:r>
              <a:rPr lang="en-US" sz="1800" b="1" dirty="0" smtClean="0"/>
              <a:t> </a:t>
            </a:r>
            <a:r>
              <a:rPr lang="cs-CZ" sz="1800" b="1" dirty="0" smtClean="0"/>
              <a:t>(</a:t>
            </a:r>
            <a:r>
              <a:rPr lang="en-US" sz="1800" b="1" dirty="0" smtClean="0"/>
              <a:t>Home page</a:t>
            </a:r>
            <a:r>
              <a:rPr lang="cs-CZ" sz="1800" b="1" dirty="0" smtClean="0"/>
              <a:t>) -                      </a:t>
            </a:r>
            <a:r>
              <a:rPr lang="en-US" sz="1800" b="1" i="1" dirty="0" smtClean="0"/>
              <a:t>Enter Live Data</a:t>
            </a:r>
            <a:r>
              <a:rPr lang="cs-CZ" sz="1800" b="1" i="1" dirty="0" smtClean="0"/>
              <a:t> </a:t>
            </a:r>
            <a:r>
              <a:rPr lang="cs-CZ" sz="1800" b="1" dirty="0" smtClean="0"/>
              <a:t>pro odesílání dat</a:t>
            </a:r>
            <a:r>
              <a:rPr lang="en-US" sz="1800" b="1" dirty="0" smtClean="0"/>
              <a:t> </a:t>
            </a:r>
            <a:r>
              <a:rPr lang="cs-CZ" sz="1800" b="1" dirty="0" smtClean="0"/>
              <a:t>a</a:t>
            </a:r>
            <a:r>
              <a:rPr lang="en-US" sz="1800" b="1" dirty="0" smtClean="0"/>
              <a:t> </a:t>
            </a:r>
            <a:r>
              <a:rPr lang="en-US" sz="1800" b="1" i="1" dirty="0" smtClean="0"/>
              <a:t>Enter Training Data</a:t>
            </a:r>
            <a:r>
              <a:rPr lang="cs-CZ" sz="1800" b="1" i="1" dirty="0" smtClean="0"/>
              <a:t> </a:t>
            </a:r>
            <a:r>
              <a:rPr lang="cs-CZ" sz="1800" b="1" dirty="0" smtClean="0"/>
              <a:t>pro trénink odesílání dat</a:t>
            </a:r>
            <a:r>
              <a:rPr lang="cs-CZ" sz="1800" b="1" i="1" dirty="0" smtClean="0"/>
              <a:t> </a:t>
            </a:r>
            <a:r>
              <a:rPr lang="en-US" sz="1800" b="1" dirty="0" smtClean="0"/>
              <a:t>. </a:t>
            </a:r>
            <a:r>
              <a:rPr lang="cs-CZ" sz="1800" b="1" dirty="0" smtClean="0"/>
              <a:t> Pozn. Tréninkovou stránku využíváme i v prezentaci.</a:t>
            </a:r>
            <a:endParaRPr lang="en-US" sz="1800" b="1" dirty="0" smtClean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519" y="1339850"/>
            <a:ext cx="7698961" cy="5375275"/>
          </a:xfr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145" t="60711" r="33956" b="29781"/>
          <a:stretch/>
        </p:blipFill>
        <p:spPr bwMode="auto">
          <a:xfrm>
            <a:off x="1493411" y="570145"/>
            <a:ext cx="1016162" cy="35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189180" y="4380350"/>
            <a:ext cx="1614791" cy="59337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41371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29" y="1352115"/>
            <a:ext cx="7696786" cy="535167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13848"/>
            <a:ext cx="9144001" cy="1018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Kliknutím na některou z ikonek vlevo si vyberete konkrétní typ měření, pro který chcete odesílat data – Pro příklad</a:t>
            </a:r>
            <a:r>
              <a:rPr lang="cs-CZ" sz="1800" b="1" i="1" dirty="0" smtClean="0"/>
              <a:t> </a:t>
            </a:r>
            <a:r>
              <a:rPr lang="cs-CZ" sz="1800" b="1" i="1" dirty="0" err="1" smtClean="0"/>
              <a:t>Precipitation</a:t>
            </a:r>
            <a:r>
              <a:rPr lang="cs-CZ" sz="1800" b="1" i="1" dirty="0" smtClean="0"/>
              <a:t> </a:t>
            </a:r>
            <a:r>
              <a:rPr lang="cs-CZ" sz="1800" b="1" dirty="0" smtClean="0"/>
              <a:t>(Srážky) začíná odesílání výběrem typu srážek.</a:t>
            </a:r>
            <a:endParaRPr lang="en-US" sz="18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209369" y="3549444"/>
            <a:ext cx="1386348" cy="128801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569109" y="3549444"/>
            <a:ext cx="4444181" cy="47850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63675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28" y="1352115"/>
            <a:ext cx="7688149" cy="535167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-5817"/>
            <a:ext cx="9144001" cy="1274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Vybrali jsme z možností 1 den akumulace a nový sníh (New </a:t>
            </a:r>
            <a:r>
              <a:rPr lang="cs-CZ" sz="1800" b="1" dirty="0" err="1" smtClean="0"/>
              <a:t>snowfall</a:t>
            </a:r>
            <a:r>
              <a:rPr lang="cs-CZ" sz="1800" b="1" dirty="0" smtClean="0"/>
              <a:t>)</a:t>
            </a:r>
            <a:r>
              <a:rPr lang="en-US" sz="1800" b="1" dirty="0" smtClean="0"/>
              <a:t>, </a:t>
            </a:r>
            <a:r>
              <a:rPr lang="cs-CZ" sz="1800" b="1" dirty="0" smtClean="0"/>
              <a:t>a objevilo se nám další možnosti – pro vzorek 1 je to  výběr </a:t>
            </a:r>
            <a:r>
              <a:rPr lang="en-US" sz="1800" b="1" dirty="0" smtClean="0"/>
              <a:t>“Measurable” </a:t>
            </a:r>
            <a:r>
              <a:rPr lang="cs-CZ" sz="1800" b="1" dirty="0" smtClean="0"/>
              <a:t>pro měřitelná data</a:t>
            </a:r>
            <a:r>
              <a:rPr lang="en-US" sz="1800" b="1" dirty="0" smtClean="0"/>
              <a:t>, “Trace” </a:t>
            </a:r>
            <a:r>
              <a:rPr lang="cs-CZ" sz="1800" b="1" dirty="0" smtClean="0"/>
              <a:t>pokud je množství </a:t>
            </a:r>
            <a:r>
              <a:rPr lang="cs-CZ" sz="1800" b="1" dirty="0" smtClean="0"/>
              <a:t>sněhu </a:t>
            </a:r>
            <a:r>
              <a:rPr lang="cs-CZ" sz="1800" b="1" dirty="0" smtClean="0"/>
              <a:t>příliš malé</a:t>
            </a:r>
            <a:r>
              <a:rPr lang="en-US" sz="1800" b="1" dirty="0" smtClean="0"/>
              <a:t>, </a:t>
            </a:r>
            <a:r>
              <a:rPr lang="cs-CZ" sz="1800" b="1" dirty="0" smtClean="0"/>
              <a:t>nebo</a:t>
            </a:r>
            <a:r>
              <a:rPr lang="en-US" sz="1800" b="1" dirty="0" smtClean="0"/>
              <a:t> “Missing” </a:t>
            </a:r>
            <a:r>
              <a:rPr lang="cs-CZ" sz="1800" b="1" dirty="0" smtClean="0"/>
              <a:t>pokud jsme data ztratili</a:t>
            </a:r>
            <a:r>
              <a:rPr lang="en-US" sz="1800" b="1" dirty="0" smtClean="0"/>
              <a:t>. </a:t>
            </a:r>
            <a:r>
              <a:rPr lang="cs-CZ" sz="1800" b="1" dirty="0" smtClean="0"/>
              <a:t>Můžeme i přidat </a:t>
            </a:r>
            <a:r>
              <a:rPr lang="cs-CZ" sz="1800" b="1" dirty="0" smtClean="0"/>
              <a:t>vzorek –výběrem </a:t>
            </a:r>
            <a:r>
              <a:rPr lang="cs-CZ" sz="1800" b="1" dirty="0" err="1" smtClean="0"/>
              <a:t>Add</a:t>
            </a:r>
            <a:r>
              <a:rPr lang="cs-CZ" sz="1800" b="1" dirty="0" smtClean="0"/>
              <a:t> sample</a:t>
            </a:r>
            <a:r>
              <a:rPr lang="en-US" sz="1800" b="1" dirty="0" smtClean="0"/>
              <a:t> </a:t>
            </a:r>
            <a:endParaRPr lang="en-US" sz="18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2369574" y="4405769"/>
            <a:ext cx="2359742" cy="84465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361798" y="5049770"/>
            <a:ext cx="585020" cy="26992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5123" y="953818"/>
            <a:ext cx="677617" cy="21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1779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27" y="1358669"/>
            <a:ext cx="7696787" cy="535167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13848"/>
            <a:ext cx="9144001" cy="802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V tomto případě jsme vybrali „Měřitelné </a:t>
            </a:r>
            <a:r>
              <a:rPr lang="cs-CZ" sz="1800" b="1" smtClean="0"/>
              <a:t>strážky- </a:t>
            </a:r>
            <a:r>
              <a:rPr lang="en-US" sz="1800" b="1" dirty="0" smtClean="0"/>
              <a:t>24 mm</a:t>
            </a:r>
            <a:r>
              <a:rPr lang="cs-CZ" sz="1800" b="1" dirty="0" smtClean="0"/>
              <a:t>.</a:t>
            </a:r>
            <a:r>
              <a:rPr lang="en-US" sz="1800" b="1" dirty="0" smtClean="0"/>
              <a:t> </a:t>
            </a:r>
            <a:r>
              <a:rPr lang="cs-CZ" sz="1800" b="1" dirty="0" smtClean="0"/>
              <a:t>Pro každý den můžou být odeslány až 3 vzorky.</a:t>
            </a:r>
            <a:endParaRPr lang="en-US" sz="18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2389238" y="4612242"/>
            <a:ext cx="825910" cy="21116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793166" y="4617162"/>
            <a:ext cx="909544" cy="21116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01941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27" y="1358668"/>
            <a:ext cx="7696787" cy="535167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13848"/>
            <a:ext cx="9144001" cy="802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Vodní ekvivalent sněhových srážek může být rovněž odeslán, společně s pH rozpuštěného sněhu, je-li množství větší než 3,5mm. </a:t>
            </a:r>
            <a:endParaRPr lang="en-US" sz="18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233887" y="5826530"/>
            <a:ext cx="2246731" cy="81024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42764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27" y="1358665"/>
            <a:ext cx="7696788" cy="535167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13848"/>
            <a:ext cx="9144001" cy="1018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Rozpuštěním </a:t>
            </a:r>
            <a:r>
              <a:rPr lang="cs-CZ" sz="1800" b="1" dirty="0" smtClean="0"/>
              <a:t>vzorku nového sněhu získáte </a:t>
            </a:r>
            <a:r>
              <a:rPr lang="cs-CZ" sz="1800" b="1" dirty="0" smtClean="0"/>
              <a:t>vodní ekvivalent nového sněhu</a:t>
            </a:r>
            <a:r>
              <a:rPr lang="en-US" sz="1800" b="1" dirty="0" smtClean="0"/>
              <a:t>. </a:t>
            </a:r>
            <a:r>
              <a:rPr lang="cs-CZ" sz="1800" b="1" dirty="0" smtClean="0"/>
              <a:t>pH může být zadáno, pouze pokud máte více než 3,5mm tekutiny. Zadejte mm vodního ekvivalentu a vyberte nástroj k měření pH.</a:t>
            </a:r>
            <a:r>
              <a:rPr lang="en-US" sz="1800" b="1" dirty="0" smtClean="0"/>
              <a:t> </a:t>
            </a:r>
            <a:endParaRPr lang="en-US" sz="18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19198" y="4936706"/>
            <a:ext cx="3349623" cy="21116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233886" y="5590556"/>
            <a:ext cx="722730" cy="32846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62404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27" y="1354545"/>
            <a:ext cx="7715938" cy="536498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13848"/>
            <a:ext cx="9144001" cy="10480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Když jsou data kompletně vyplněna, sjeďte na stránce dolů a klikněte na </a:t>
            </a:r>
            <a:r>
              <a:rPr lang="cs-CZ" sz="1800" b="1" dirty="0" err="1" smtClean="0"/>
              <a:t>Send</a:t>
            </a:r>
            <a:r>
              <a:rPr lang="cs-CZ" sz="1800" b="1" dirty="0" smtClean="0"/>
              <a:t> Data (Odeslat data). Pozor, pokud měříte i další data, klikněte na odpovídající ikonku v levém sloupci na hoře.  Držením kurzoru na  ikonce se vám ukáže, jaké měření/data lze ještě pro dané stanoviště odeslat. </a:t>
            </a:r>
            <a:endParaRPr lang="en-US" sz="18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327354" y="6244396"/>
            <a:ext cx="658762" cy="28422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43768" y="1769806"/>
            <a:ext cx="683586" cy="43262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68200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27" y="1358665"/>
            <a:ext cx="7705435" cy="535768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13848"/>
            <a:ext cx="9144001" cy="802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Přidáním dalšího protokolu, např. </a:t>
            </a:r>
            <a:r>
              <a:rPr lang="en-US" sz="1800" b="1" dirty="0" smtClean="0"/>
              <a:t> </a:t>
            </a:r>
            <a:r>
              <a:rPr lang="en-US" sz="1800" b="1" i="1" dirty="0" smtClean="0"/>
              <a:t>Clouds</a:t>
            </a:r>
            <a:r>
              <a:rPr lang="cs-CZ" sz="1800" b="1" dirty="0" smtClean="0"/>
              <a:t> (oblačnosti)</a:t>
            </a:r>
            <a:r>
              <a:rPr lang="en-US" sz="1800" b="1" dirty="0" smtClean="0"/>
              <a:t>, </a:t>
            </a:r>
            <a:r>
              <a:rPr lang="cs-CZ" sz="1800" b="1" dirty="0" smtClean="0"/>
              <a:t>se vám objeví další část stránky Data </a:t>
            </a:r>
            <a:r>
              <a:rPr lang="cs-CZ" sz="1800" b="1" dirty="0" err="1" smtClean="0"/>
              <a:t>Entry</a:t>
            </a:r>
            <a:r>
              <a:rPr lang="cs-CZ" sz="1800" b="1" dirty="0" smtClean="0"/>
              <a:t>. V tomto </a:t>
            </a:r>
            <a:r>
              <a:rPr lang="cs-CZ" sz="1800" b="1" dirty="0" err="1" smtClean="0"/>
              <a:t>pípadě</a:t>
            </a:r>
            <a:r>
              <a:rPr lang="cs-CZ" sz="1800" b="1" dirty="0" smtClean="0"/>
              <a:t> odesílání začíná</a:t>
            </a:r>
            <a:r>
              <a:rPr lang="en-US" sz="1800" b="1" dirty="0" smtClean="0"/>
              <a:t> </a:t>
            </a:r>
            <a:r>
              <a:rPr lang="cs-CZ" sz="1800" b="1" dirty="0" smtClean="0"/>
              <a:t>jednoduchou otázkou – je nebe jasné (</a:t>
            </a:r>
            <a:r>
              <a:rPr lang="cs-CZ" sz="1800" b="1" dirty="0" err="1" smtClean="0"/>
              <a:t>Clear</a:t>
            </a:r>
            <a:r>
              <a:rPr lang="cs-CZ" sz="1800" b="1" dirty="0" smtClean="0"/>
              <a:t>), jsou vidět oblaka (</a:t>
            </a:r>
            <a:r>
              <a:rPr lang="cs-CZ" sz="1800" b="1" dirty="0" err="1" smtClean="0"/>
              <a:t>Cloudy</a:t>
            </a:r>
            <a:r>
              <a:rPr lang="cs-CZ" sz="1800" b="1" dirty="0" smtClean="0"/>
              <a:t>), nebo není vidět (</a:t>
            </a:r>
            <a:r>
              <a:rPr lang="cs-CZ" sz="1800" b="1" dirty="0" err="1" smtClean="0"/>
              <a:t>Obscured</a:t>
            </a:r>
            <a:r>
              <a:rPr lang="cs-CZ" sz="1800" b="1" dirty="0" smtClean="0"/>
              <a:t>). </a:t>
            </a:r>
            <a:endParaRPr lang="en-US" sz="18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175199" y="5011599"/>
            <a:ext cx="5963020" cy="49446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60813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26" y="1358664"/>
            <a:ext cx="7705435" cy="535768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13848"/>
            <a:ext cx="9144001" cy="802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Vybráním možnosti </a:t>
            </a:r>
            <a:r>
              <a:rPr lang="cs-CZ" sz="1800" b="1" dirty="0" err="1" smtClean="0"/>
              <a:t>Viditrelné</a:t>
            </a:r>
            <a:r>
              <a:rPr lang="cs-CZ" sz="1800" b="1" dirty="0" smtClean="0"/>
              <a:t> mraky</a:t>
            </a:r>
            <a:r>
              <a:rPr lang="en-US" sz="1800" b="1" dirty="0" smtClean="0"/>
              <a:t>“Clouds Visible” </a:t>
            </a:r>
            <a:r>
              <a:rPr lang="cs-CZ" sz="1800" b="1" dirty="0" smtClean="0"/>
              <a:t>se vám zobrazí obrázky 10 známých typů mraků.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xmlns="" val="26492754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24" y="1358663"/>
            <a:ext cx="7714093" cy="536370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13848"/>
            <a:ext cx="9144001" cy="10578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Je-li více než 25% oblohy zastřeno pozorovateli, vyberte, z jakého důvodu obloha není vidět – opět kliknutím na obrázek.</a:t>
            </a:r>
            <a:r>
              <a:rPr lang="en-US" sz="1800" b="1" dirty="0" smtClean="0"/>
              <a:t> </a:t>
            </a:r>
            <a:br>
              <a:rPr lang="en-US" sz="1800" b="1" dirty="0" smtClean="0"/>
            </a:br>
            <a:r>
              <a:rPr lang="cs-CZ" sz="1800" b="1" u="sng" dirty="0" smtClean="0"/>
              <a:t>Pozn. – nelze zároveň zadávat typy oblaků a typy zakrytí oblohy.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xmlns="" val="19588231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27" y="1358664"/>
            <a:ext cx="7705436" cy="535768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13848"/>
            <a:ext cx="9144001" cy="802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Kliknutím na obrázek oblaku vyberete daný typ oblaku. Kliknutím podruhé daný typ odznačíte - odstraníte z výběru.</a:t>
            </a:r>
            <a:r>
              <a:rPr lang="en-US" sz="1800" b="1" dirty="0" smtClean="0"/>
              <a:t> 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xmlns="" val="473079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8471" y="27708"/>
            <a:ext cx="9144001" cy="3325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Na stejnou stránku se dostanete i kliknutím na ikonu vlevo od vašeho jména                      …</a:t>
            </a:r>
            <a:endParaRPr lang="en-US" sz="1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519" y="1339850"/>
            <a:ext cx="7698961" cy="5375275"/>
          </a:xfr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901" t="12410" r="19173" b="85300"/>
          <a:stretch/>
        </p:blipFill>
        <p:spPr bwMode="auto">
          <a:xfrm>
            <a:off x="7540139" y="139100"/>
            <a:ext cx="787166" cy="20359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6456218" y="1342290"/>
            <a:ext cx="590625" cy="21640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49839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27" y="1358663"/>
            <a:ext cx="7731467" cy="536370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13848"/>
            <a:ext cx="9144001" cy="5564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Srolováním stránky dolů se dostanete k zadání oblačnosti v procentech.</a:t>
            </a:r>
            <a:endParaRPr lang="en-US" sz="18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34190" y="4730670"/>
            <a:ext cx="1371357" cy="97204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672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27" y="1367952"/>
            <a:ext cx="7705436" cy="536370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13848"/>
            <a:ext cx="9144001" cy="7825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Pod typy mraků ještě vyberte, zda byly viditelné stopy po letadlech, jejich počet a typ.</a:t>
            </a:r>
            <a:endParaRPr lang="en-US" sz="18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303015" y="4652014"/>
            <a:ext cx="555278" cy="24723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999039" y="4647102"/>
            <a:ext cx="555278" cy="24723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695063" y="4652022"/>
            <a:ext cx="555278" cy="24723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54977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27" y="1358662"/>
            <a:ext cx="7740184" cy="53818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13848"/>
            <a:ext cx="9144001" cy="7432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Vyberte odpovídající pokryvnost oblohy stopami po letadlech v % a pak klikněte na odeslání dat – </a:t>
            </a:r>
            <a:r>
              <a:rPr lang="cs-CZ" sz="1800" b="1" dirty="0" err="1" smtClean="0"/>
              <a:t>Send</a:t>
            </a:r>
            <a:r>
              <a:rPr lang="cs-CZ" sz="1800" b="1" dirty="0" smtClean="0"/>
              <a:t> data, nebo si vyberte další z ikonek odpovídající dalšímu měření na levé straně. </a:t>
            </a:r>
            <a:endParaRPr lang="en-US" sz="18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34190" y="5281262"/>
            <a:ext cx="1361525" cy="75573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327355" y="6263149"/>
            <a:ext cx="688258" cy="29918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31583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27" y="1358662"/>
            <a:ext cx="7731466" cy="537578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13848"/>
            <a:ext cx="9144001" cy="7432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Pokud jste data zadali správně, objeví se vám zelená zpráva se </a:t>
            </a:r>
            <a:r>
              <a:rPr lang="cs-CZ" sz="1800" b="1" dirty="0" err="1" smtClean="0"/>
              <a:t>smajlíkem</a:t>
            </a:r>
            <a:r>
              <a:rPr lang="cs-CZ" sz="1800" b="1" dirty="0" smtClean="0"/>
              <a:t> -</a:t>
            </a:r>
            <a:endParaRPr lang="en-US" sz="1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5157" y="593648"/>
            <a:ext cx="2345813" cy="33741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76216" y="1997300"/>
            <a:ext cx="1796480" cy="35261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31666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26" y="1358661"/>
            <a:ext cx="7714092" cy="536370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13847"/>
            <a:ext cx="9144001" cy="10087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Pokud jste při odeslání udělali nějakou chybu, např. jedna data negují jiná – např. zadáte typ oblaků a zároveň oblačnost 0%, objeví se růžová zpráva se zamračeným </a:t>
            </a:r>
            <a:r>
              <a:rPr lang="cs-CZ" sz="1800" b="1" dirty="0" err="1" smtClean="0"/>
              <a:t>smajlíkem</a:t>
            </a:r>
            <a:r>
              <a:rPr lang="cs-CZ" sz="1800" b="1" dirty="0" smtClean="0"/>
              <a:t>, a seznam konkrétních chyb, kterých jste se dopustili.</a:t>
            </a:r>
            <a:r>
              <a:rPr lang="en-US" sz="1800" b="1" dirty="0" smtClean="0"/>
              <a:t> .</a:t>
            </a:r>
            <a:endParaRPr lang="en-US" sz="1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8717" y="713229"/>
            <a:ext cx="2380841" cy="45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19021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18216" y="1342283"/>
            <a:ext cx="7705463" cy="5357705"/>
            <a:chOff x="720431" y="1342284"/>
            <a:chExt cx="7705463" cy="535770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0431" y="1342284"/>
              <a:ext cx="7705463" cy="5357705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55" t="46490" r="1435"/>
            <a:stretch/>
          </p:blipFill>
          <p:spPr>
            <a:xfrm>
              <a:off x="747712" y="3951084"/>
              <a:ext cx="7567613" cy="271518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37880" y="3450006"/>
              <a:ext cx="7577445" cy="1614273"/>
            </a:xfrm>
            <a:prstGeom prst="rect">
              <a:avLst/>
            </a:prstGeom>
          </p:spPr>
        </p:pic>
      </p:grpSp>
      <p:sp>
        <p:nvSpPr>
          <p:cNvPr id="8" name="Title 1"/>
          <p:cNvSpPr txBox="1">
            <a:spLocks/>
          </p:cNvSpPr>
          <p:nvPr/>
        </p:nvSpPr>
        <p:spPr>
          <a:xfrm>
            <a:off x="18471" y="0"/>
            <a:ext cx="9144001" cy="1342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Jak </a:t>
            </a:r>
            <a:r>
              <a:rPr lang="cs-CZ" sz="1800" b="1" dirty="0" smtClean="0"/>
              <a:t>si přidat stránku do </a:t>
            </a:r>
            <a:r>
              <a:rPr lang="cs-CZ" sz="1800" b="1" dirty="0" smtClean="0"/>
              <a:t>záložek (</a:t>
            </a:r>
            <a:r>
              <a:rPr lang="cs-CZ" sz="1800" b="1" dirty="0" err="1" smtClean="0"/>
              <a:t>Bookmarks</a:t>
            </a:r>
            <a:r>
              <a:rPr lang="cs-CZ" sz="1800" b="1" dirty="0" smtClean="0"/>
              <a:t>)</a:t>
            </a:r>
            <a:r>
              <a:rPr lang="en-US" sz="1800" b="1" dirty="0" smtClean="0"/>
              <a:t>:</a:t>
            </a:r>
            <a:endParaRPr lang="en-US" sz="1800" b="1" dirty="0"/>
          </a:p>
          <a:p>
            <a:pPr algn="l"/>
            <a:r>
              <a:rPr lang="cs-CZ" sz="1800" b="1" dirty="0" smtClean="0"/>
              <a:t>Přidání do </a:t>
            </a:r>
            <a:r>
              <a:rPr lang="cs-CZ" sz="1800" b="1" dirty="0" err="1" smtClean="0"/>
              <a:t>Bookmarks</a:t>
            </a:r>
            <a:r>
              <a:rPr lang="cs-CZ" sz="1800" b="1" dirty="0" smtClean="0"/>
              <a:t> vám umožní rychlý přístup k často používaným protokolům pro odesílání dat. Klikněte na </a:t>
            </a:r>
            <a:r>
              <a:rPr lang="en-US" sz="1800" b="1" i="1" dirty="0" smtClean="0"/>
              <a:t>Data Entry Home</a:t>
            </a:r>
            <a:r>
              <a:rPr lang="cs-CZ" sz="1800" b="1" dirty="0" smtClean="0"/>
              <a:t>, na název organizace,a stanoviště – otevře se vám seznam protokolů k odesílání. Klikněte na malou hvězdičku vedle patřičného protokolu.</a:t>
            </a:r>
            <a:endParaRPr lang="en-US" sz="1800" b="1" dirty="0"/>
          </a:p>
        </p:txBody>
      </p:sp>
      <p:sp>
        <p:nvSpPr>
          <p:cNvPr id="12" name="Oval 11"/>
          <p:cNvSpPr/>
          <p:nvPr/>
        </p:nvSpPr>
        <p:spPr>
          <a:xfrm>
            <a:off x="6408656" y="4172169"/>
            <a:ext cx="149087" cy="16588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94133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31" y="1342283"/>
            <a:ext cx="7722818" cy="536977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1"/>
            <a:ext cx="9144001" cy="1022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Prázdná hvězdička se vyplní a  vybraný protokol se vám objeví v záložkách </a:t>
            </a:r>
            <a:r>
              <a:rPr lang="en-US" sz="1800" b="1" dirty="0" smtClean="0"/>
              <a:t>“My </a:t>
            </a:r>
            <a:r>
              <a:rPr lang="en-US" sz="1800" b="1" dirty="0" smtClean="0"/>
              <a:t>Bookmarks</a:t>
            </a:r>
            <a:r>
              <a:rPr lang="en-US" sz="1800" b="1" dirty="0" smtClean="0"/>
              <a:t>”</a:t>
            </a:r>
            <a:r>
              <a:rPr lang="cs-CZ" sz="1800" b="1" dirty="0" smtClean="0"/>
              <a:t>.</a:t>
            </a:r>
            <a:r>
              <a:rPr lang="en-US" sz="1800" b="1" dirty="0" smtClean="0"/>
              <a:t> </a:t>
            </a:r>
            <a:r>
              <a:rPr lang="cs-CZ" sz="1800" b="1" dirty="0" smtClean="0"/>
              <a:t>K vybranému protokolu se pak dostanete rychleji</a:t>
            </a:r>
            <a:r>
              <a:rPr lang="en-US" sz="1800" b="1" dirty="0" smtClean="0"/>
              <a:t>. </a:t>
            </a:r>
            <a:endParaRPr lang="en-US" sz="1800" b="1" dirty="0" smtClean="0"/>
          </a:p>
          <a:p>
            <a:pPr algn="l"/>
            <a:r>
              <a:rPr lang="cs-CZ" sz="1800" b="1" dirty="0" smtClean="0"/>
              <a:t>Pro odstranění protokolu ze záložek klikněte jednoduše na malé </a:t>
            </a:r>
            <a:r>
              <a:rPr lang="en-US" sz="1800" b="1" dirty="0" smtClean="0"/>
              <a:t>x</a:t>
            </a:r>
            <a:r>
              <a:rPr lang="en-US" sz="1800" b="1" dirty="0" smtClean="0"/>
              <a:t>.</a:t>
            </a:r>
            <a:endParaRPr lang="en-US" sz="18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5" t="46490" r="1435"/>
          <a:stretch/>
        </p:blipFill>
        <p:spPr>
          <a:xfrm>
            <a:off x="747712" y="4267200"/>
            <a:ext cx="7567613" cy="2432791"/>
          </a:xfrm>
          <a:prstGeom prst="rect">
            <a:avLst/>
          </a:prstGeom>
          <a:ln>
            <a:noFill/>
          </a:ln>
        </p:spPr>
      </p:pic>
      <p:sp>
        <p:nvSpPr>
          <p:cNvPr id="13" name="Oval 12"/>
          <p:cNvSpPr/>
          <p:nvPr/>
        </p:nvSpPr>
        <p:spPr>
          <a:xfrm>
            <a:off x="2942881" y="2685348"/>
            <a:ext cx="149087" cy="16588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880" y="3873655"/>
            <a:ext cx="7597110" cy="1655472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418489" y="4607500"/>
            <a:ext cx="149087" cy="16588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6891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35" y="1342289"/>
            <a:ext cx="7714089" cy="538178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27708"/>
            <a:ext cx="9144001" cy="3325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..</a:t>
            </a:r>
            <a:r>
              <a:rPr lang="en-US" sz="1800" b="1" dirty="0" smtClean="0"/>
              <a:t>.</a:t>
            </a:r>
            <a:r>
              <a:rPr lang="cs-CZ" sz="1800" b="1" dirty="0" smtClean="0"/>
              <a:t> A výběrem </a:t>
            </a:r>
            <a:r>
              <a:rPr lang="cs-CZ" sz="1800" b="1" i="1" dirty="0" smtClean="0"/>
              <a:t>My public </a:t>
            </a:r>
            <a:r>
              <a:rPr lang="cs-CZ" sz="1800" b="1" i="1" dirty="0" err="1" smtClean="0"/>
              <a:t>page</a:t>
            </a:r>
            <a:r>
              <a:rPr lang="cs-CZ" sz="1800" b="1" i="1" dirty="0" smtClean="0"/>
              <a:t>,</a:t>
            </a:r>
            <a:endParaRPr lang="en-US" sz="1800" b="1" i="1" dirty="0"/>
          </a:p>
        </p:txBody>
      </p:sp>
      <p:sp>
        <p:nvSpPr>
          <p:cNvPr id="10" name="Rounded Rectangle 9"/>
          <p:cNvSpPr/>
          <p:nvPr/>
        </p:nvSpPr>
        <p:spPr>
          <a:xfrm>
            <a:off x="6453530" y="1530983"/>
            <a:ext cx="1876164" cy="18742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5901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35" y="1342289"/>
            <a:ext cx="7714089" cy="538178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27708"/>
            <a:ext cx="9144001" cy="11841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A </a:t>
            </a:r>
            <a:r>
              <a:rPr lang="cs-CZ" sz="1800" b="1" dirty="0" err="1" smtClean="0"/>
              <a:t>překliknutím</a:t>
            </a:r>
            <a:r>
              <a:rPr lang="cs-CZ" sz="1800" b="1" dirty="0" smtClean="0"/>
              <a:t> na záložku </a:t>
            </a:r>
            <a:r>
              <a:rPr lang="cs-CZ" sz="1800" b="1" i="1" dirty="0" smtClean="0"/>
              <a:t>Data </a:t>
            </a:r>
            <a:r>
              <a:rPr lang="cs-CZ" sz="1800" b="1" i="1" dirty="0" err="1" smtClean="0"/>
              <a:t>Entry</a:t>
            </a:r>
            <a:r>
              <a:rPr lang="cs-CZ" sz="1800" b="1" i="1" dirty="0" smtClean="0"/>
              <a:t> </a:t>
            </a:r>
            <a:r>
              <a:rPr lang="cs-CZ" sz="1800" b="1" dirty="0" smtClean="0"/>
              <a:t>u vašeho profilu.</a:t>
            </a:r>
          </a:p>
          <a:p>
            <a:pPr algn="l"/>
            <a:r>
              <a:rPr lang="cs-CZ" sz="1800" b="1" dirty="0" smtClean="0"/>
              <a:t>Pozn. Pokud se přihlašují studenti svým studentským  účtem, dostanou se na záložku </a:t>
            </a:r>
            <a:r>
              <a:rPr lang="cs-CZ" sz="1800" b="1" i="1" dirty="0" smtClean="0"/>
              <a:t>Data </a:t>
            </a:r>
            <a:r>
              <a:rPr lang="cs-CZ" sz="1800" b="1" i="1" dirty="0" err="1" smtClean="0"/>
              <a:t>Entry</a:t>
            </a:r>
            <a:r>
              <a:rPr lang="cs-CZ" sz="1800" b="1" i="1" dirty="0" smtClean="0"/>
              <a:t> </a:t>
            </a:r>
            <a:r>
              <a:rPr lang="cs-CZ" sz="1800" b="1" dirty="0" smtClean="0"/>
              <a:t>rovnou automaticky.</a:t>
            </a:r>
            <a:endParaRPr lang="en-US" sz="18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937385" y="2874015"/>
            <a:ext cx="603115" cy="22373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685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35" y="1476217"/>
            <a:ext cx="7705460" cy="538178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185506"/>
            <a:ext cx="9144001" cy="11453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Zde máte na výběr 3 možnosti</a:t>
            </a:r>
            <a:r>
              <a:rPr lang="en-US" sz="1800" b="1" dirty="0" smtClean="0"/>
              <a:t>: </a:t>
            </a:r>
            <a:r>
              <a:rPr lang="cs-CZ" sz="1800" b="1" dirty="0" smtClean="0"/>
              <a:t/>
            </a:r>
            <a:br>
              <a:rPr lang="cs-CZ" sz="1800" b="1" dirty="0" smtClean="0"/>
            </a:br>
            <a:r>
              <a:rPr lang="en-US" sz="1800" b="1" i="1" u="sng" dirty="0" smtClean="0"/>
              <a:t>Live Data Entry</a:t>
            </a:r>
            <a:r>
              <a:rPr lang="cs-CZ" sz="1800" b="1" i="1" u="sng" dirty="0" smtClean="0"/>
              <a:t> </a:t>
            </a:r>
            <a:r>
              <a:rPr lang="cs-CZ" sz="1800" b="1" dirty="0" smtClean="0"/>
              <a:t>– odesílání dat do „živé“ vědecké databáze</a:t>
            </a:r>
          </a:p>
          <a:p>
            <a:pPr algn="l"/>
            <a:r>
              <a:rPr lang="en-US" sz="1800" b="1" i="1" dirty="0" smtClean="0"/>
              <a:t>Training Data Entry</a:t>
            </a:r>
            <a:r>
              <a:rPr lang="cs-CZ" sz="1800" b="1" i="1" dirty="0" smtClean="0"/>
              <a:t> </a:t>
            </a:r>
            <a:r>
              <a:rPr lang="cs-CZ" sz="1800" b="1" dirty="0" smtClean="0"/>
              <a:t>– tréninková stránka (data se neukládají)</a:t>
            </a:r>
            <a:br>
              <a:rPr lang="cs-CZ" sz="1800" b="1" dirty="0" smtClean="0"/>
            </a:br>
            <a:r>
              <a:rPr lang="en-US" sz="1800" b="1" dirty="0" smtClean="0"/>
              <a:t> </a:t>
            </a:r>
            <a:r>
              <a:rPr lang="en-US" sz="1800" b="1" i="1" dirty="0" smtClean="0"/>
              <a:t>E-mail Data Entry</a:t>
            </a:r>
            <a:r>
              <a:rPr lang="cs-CZ" sz="1800" b="1" i="1" dirty="0" smtClean="0"/>
              <a:t> </a:t>
            </a:r>
            <a:r>
              <a:rPr lang="cs-CZ" sz="1800" b="1" dirty="0" smtClean="0"/>
              <a:t>– odesílání emailem je vhodné pro odesílání velkého množství dat najednou či automatické posílání počítačem u automatických stanic.</a:t>
            </a:r>
            <a:r>
              <a:rPr lang="en-US" sz="1800" b="1" dirty="0" smtClean="0"/>
              <a:t> </a:t>
            </a:r>
            <a:endParaRPr lang="en-US" sz="18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782618" y="3195092"/>
            <a:ext cx="5486400" cy="176483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2531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35" y="1342289"/>
            <a:ext cx="7705460" cy="538178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9236"/>
            <a:ext cx="9144001" cy="7204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Stránka rovněž nabízí průvodce po nových nástrojích k odesílání dat (v angličtině), stejně jako přímý odkaz na užitečné zdroje – protokoly, průvodce, pracovní listy na zaznamenávání dat.</a:t>
            </a:r>
            <a:endParaRPr lang="en-US" sz="18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782618" y="4941455"/>
            <a:ext cx="5486400" cy="143158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5996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34" y="1342288"/>
            <a:ext cx="7705461" cy="535770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9236"/>
            <a:ext cx="9144001" cy="960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b="1" dirty="0" smtClean="0"/>
              <a:t>Pozn. Tato prezentace využívá Tréninkovou stránku, která kopíruje skutečný systém.</a:t>
            </a:r>
            <a:br>
              <a:rPr lang="cs-CZ" sz="1800" b="1" dirty="0" smtClean="0"/>
            </a:br>
            <a:r>
              <a:rPr lang="cs-CZ" sz="1800" b="1" dirty="0" smtClean="0"/>
              <a:t>(Proto je </a:t>
            </a:r>
            <a:r>
              <a:rPr lang="cs-CZ" sz="1800" b="1" dirty="0" err="1" smtClean="0"/>
              <a:t>Training</a:t>
            </a:r>
            <a:r>
              <a:rPr lang="cs-CZ" sz="1800" b="1" dirty="0" smtClean="0"/>
              <a:t> </a:t>
            </a:r>
            <a:r>
              <a:rPr lang="cs-CZ" sz="1800" b="1" dirty="0" err="1" smtClean="0"/>
              <a:t>site</a:t>
            </a:r>
            <a:r>
              <a:rPr lang="cs-CZ" sz="1800" b="1" dirty="0" smtClean="0"/>
              <a:t> červeně označen a je i na pozadí)</a:t>
            </a:r>
          </a:p>
          <a:p>
            <a:pPr algn="l"/>
            <a:endParaRPr lang="en-US" sz="18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3195782" y="1314883"/>
            <a:ext cx="868218" cy="30147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3741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</TotalTime>
  <Words>1256</Words>
  <Application>Microsoft Office PowerPoint</Application>
  <PresentationFormat>Předvádění na obrazovce (4:3)</PresentationFormat>
  <Paragraphs>59</Paragraphs>
  <Slides>46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47" baseType="lpstr">
      <vt:lpstr>Office Theme</vt:lpstr>
      <vt:lpstr>Navigace po novém systému  ODESÍLÁNÍ dat</vt:lpstr>
      <vt:lpstr>Prezentace vám ukáže, jak:</vt:lpstr>
      <vt:lpstr>Jak se dostaneme k odesílání dat: Po přihlášení (log in) svým uživatelským účtem klikněte na odpovídající ikonku na hlavní straně (Home page) -                      Enter Live Data pro odesílání dat a Enter Training Data pro trénink odesílání dat .  Pozn. Tréninkovou stránku využíváme i v prezentaci.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Navigating the new Data Entry tools</dc:title>
  <dc:creator>Gary Randolph</dc:creator>
  <cp:lastModifiedBy>Ilona</cp:lastModifiedBy>
  <cp:revision>69</cp:revision>
  <cp:lastPrinted>2014-02-11T19:51:59Z</cp:lastPrinted>
  <dcterms:created xsi:type="dcterms:W3CDTF">2014-02-07T17:13:36Z</dcterms:created>
  <dcterms:modified xsi:type="dcterms:W3CDTF">2014-02-21T10:03:21Z</dcterms:modified>
</cp:coreProperties>
</file>