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1A_6F9BB666.xml" ContentType="application/vnd.ms-powerpoint.comments+xml"/>
  <Override PartName="/ppt/notesSlides/notesSlide2.xml" ContentType="application/vnd.openxmlformats-officedocument.presentationml.notesSlide+xml"/>
  <Override PartName="/ppt/comments/modernComment_11C_F2006FB6.xml" ContentType="application/vnd.ms-powerpoint.comments+xml"/>
  <Override PartName="/ppt/comments/modernComment_121_31DA7023.xml" ContentType="application/vnd.ms-powerpoint.comments+xml"/>
  <Override PartName="/ppt/comments/modernComment_11B_4C825DC.xml" ContentType="application/vnd.ms-powerpoint.comments+xml"/>
  <Override PartName="/ppt/notesSlides/notesSlide3.xml" ContentType="application/vnd.openxmlformats-officedocument.presentationml.notesSlide+xml"/>
  <Override PartName="/ppt/comments/modernComment_11E_47886D97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82" r:id="rId5"/>
    <p:sldId id="284" r:id="rId6"/>
    <p:sldId id="301" r:id="rId7"/>
    <p:sldId id="289" r:id="rId8"/>
    <p:sldId id="283" r:id="rId9"/>
    <p:sldId id="286" r:id="rId10"/>
    <p:sldId id="274" r:id="rId11"/>
    <p:sldId id="287" r:id="rId12"/>
    <p:sldId id="285" r:id="rId13"/>
    <p:sldId id="293" r:id="rId14"/>
    <p:sldId id="300" r:id="rId15"/>
    <p:sldId id="29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F57D2A-7E9F-BFEC-3F41-89984127DAF3}" name="Sabrina Moore" initials="SM" userId="S::smoore@eeu.antaisce.org::731e552f-bf01-4e6e-b440-7e5e156d812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7D1BF4-A704-4110-B046-A2979DF543B4}" v="4" dt="2023-06-09T07:36:18.2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35" autoAdjust="0"/>
    <p:restoredTop sz="32282" autoAdjust="0"/>
  </p:normalViewPr>
  <p:slideViewPr>
    <p:cSldViewPr snapToGrid="0">
      <p:cViewPr varScale="1">
        <p:scale>
          <a:sx n="23" d="100"/>
          <a:sy n="23" d="100"/>
        </p:scale>
        <p:origin x="210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rina Moore" userId="731e552f-bf01-4e6e-b440-7e5e156d8120" providerId="ADAL" clId="{5F7D1BF4-A704-4110-B046-A2979DF543B4}"/>
    <pc:docChg chg="undo custSel addSld delSld modSld sldOrd">
      <pc:chgData name="Sabrina Moore" userId="731e552f-bf01-4e6e-b440-7e5e156d8120" providerId="ADAL" clId="{5F7D1BF4-A704-4110-B046-A2979DF543B4}" dt="2023-06-09T07:37:53.529" v="291" actId="20577"/>
      <pc:docMkLst>
        <pc:docMk/>
      </pc:docMkLst>
      <pc:sldChg chg="ord">
        <pc:chgData name="Sabrina Moore" userId="731e552f-bf01-4e6e-b440-7e5e156d8120" providerId="ADAL" clId="{5F7D1BF4-A704-4110-B046-A2979DF543B4}" dt="2023-06-08T13:32:59.208" v="4"/>
        <pc:sldMkLst>
          <pc:docMk/>
          <pc:sldMk cId="4287034249" sldId="274"/>
        </pc:sldMkLst>
      </pc:sldChg>
      <pc:sldChg chg="addSp modSp mod modNotesTx">
        <pc:chgData name="Sabrina Moore" userId="731e552f-bf01-4e6e-b440-7e5e156d8120" providerId="ADAL" clId="{5F7D1BF4-A704-4110-B046-A2979DF543B4}" dt="2023-06-09T07:36:20.175" v="209" actId="20577"/>
        <pc:sldMkLst>
          <pc:docMk/>
          <pc:sldMk cId="4060114870" sldId="284"/>
        </pc:sldMkLst>
        <pc:spChg chg="add mod">
          <ac:chgData name="Sabrina Moore" userId="731e552f-bf01-4e6e-b440-7e5e156d8120" providerId="ADAL" clId="{5F7D1BF4-A704-4110-B046-A2979DF543B4}" dt="2023-06-09T07:35:25.048" v="200" actId="1036"/>
          <ac:spMkLst>
            <pc:docMk/>
            <pc:sldMk cId="4060114870" sldId="284"/>
            <ac:spMk id="3" creationId="{235DBA39-7672-69F6-C816-B4893EDA983C}"/>
          </ac:spMkLst>
        </pc:spChg>
        <pc:picChg chg="mod">
          <ac:chgData name="Sabrina Moore" userId="731e552f-bf01-4e6e-b440-7e5e156d8120" providerId="ADAL" clId="{5F7D1BF4-A704-4110-B046-A2979DF543B4}" dt="2023-06-09T07:35:19.361" v="195" actId="1035"/>
          <ac:picMkLst>
            <pc:docMk/>
            <pc:sldMk cId="4060114870" sldId="284"/>
            <ac:picMk id="1026" creationId="{61729BED-0420-1093-84D3-530AB57692E7}"/>
          </ac:picMkLst>
        </pc:picChg>
      </pc:sldChg>
      <pc:sldChg chg="ord">
        <pc:chgData name="Sabrina Moore" userId="731e552f-bf01-4e6e-b440-7e5e156d8120" providerId="ADAL" clId="{5F7D1BF4-A704-4110-B046-A2979DF543B4}" dt="2023-06-08T13:32:59.208" v="4"/>
        <pc:sldMkLst>
          <pc:docMk/>
          <pc:sldMk cId="382567441" sldId="285"/>
        </pc:sldMkLst>
      </pc:sldChg>
      <pc:sldChg chg="modNotesTx">
        <pc:chgData name="Sabrina Moore" userId="731e552f-bf01-4e6e-b440-7e5e156d8120" providerId="ADAL" clId="{5F7D1BF4-A704-4110-B046-A2979DF543B4}" dt="2023-06-09T07:37:53.529" v="291" actId="20577"/>
        <pc:sldMkLst>
          <pc:docMk/>
          <pc:sldMk cId="1200123287" sldId="286"/>
        </pc:sldMkLst>
      </pc:sldChg>
      <pc:sldChg chg="ord">
        <pc:chgData name="Sabrina Moore" userId="731e552f-bf01-4e6e-b440-7e5e156d8120" providerId="ADAL" clId="{5F7D1BF4-A704-4110-B046-A2979DF543B4}" dt="2023-06-08T13:32:59.208" v="4"/>
        <pc:sldMkLst>
          <pc:docMk/>
          <pc:sldMk cId="3839769870" sldId="287"/>
        </pc:sldMkLst>
      </pc:sldChg>
      <pc:sldChg chg="add">
        <pc:chgData name="Sabrina Moore" userId="731e552f-bf01-4e6e-b440-7e5e156d8120" providerId="ADAL" clId="{5F7D1BF4-A704-4110-B046-A2979DF543B4}" dt="2023-06-08T13:33:22.022" v="6"/>
        <pc:sldMkLst>
          <pc:docMk/>
          <pc:sldMk cId="3564737164" sldId="293"/>
        </pc:sldMkLst>
      </pc:sldChg>
      <pc:sldChg chg="del">
        <pc:chgData name="Sabrina Moore" userId="731e552f-bf01-4e6e-b440-7e5e156d8120" providerId="ADAL" clId="{5F7D1BF4-A704-4110-B046-A2979DF543B4}" dt="2023-06-08T13:33:18.115" v="5" actId="2696"/>
        <pc:sldMkLst>
          <pc:docMk/>
          <pc:sldMk cId="3918576759" sldId="293"/>
        </pc:sldMkLst>
      </pc:sldChg>
      <pc:sldChg chg="del">
        <pc:chgData name="Sabrina Moore" userId="731e552f-bf01-4e6e-b440-7e5e156d8120" providerId="ADAL" clId="{5F7D1BF4-A704-4110-B046-A2979DF543B4}" dt="2023-06-08T13:32:31.691" v="0" actId="47"/>
        <pc:sldMkLst>
          <pc:docMk/>
          <pc:sldMk cId="1094341540" sldId="296"/>
        </pc:sldMkLst>
      </pc:sldChg>
      <pc:sldChg chg="del">
        <pc:chgData name="Sabrina Moore" userId="731e552f-bf01-4e6e-b440-7e5e156d8120" providerId="ADAL" clId="{5F7D1BF4-A704-4110-B046-A2979DF543B4}" dt="2023-06-08T13:32:31.691" v="0" actId="47"/>
        <pc:sldMkLst>
          <pc:docMk/>
          <pc:sldMk cId="1892782590" sldId="297"/>
        </pc:sldMkLst>
      </pc:sldChg>
      <pc:sldChg chg="del">
        <pc:chgData name="Sabrina Moore" userId="731e552f-bf01-4e6e-b440-7e5e156d8120" providerId="ADAL" clId="{5F7D1BF4-A704-4110-B046-A2979DF543B4}" dt="2023-06-08T13:32:31.691" v="0" actId="47"/>
        <pc:sldMkLst>
          <pc:docMk/>
          <pc:sldMk cId="2963554256" sldId="298"/>
        </pc:sldMkLst>
      </pc:sldChg>
      <pc:sldChg chg="add">
        <pc:chgData name="Sabrina Moore" userId="731e552f-bf01-4e6e-b440-7e5e156d8120" providerId="ADAL" clId="{5F7D1BF4-A704-4110-B046-A2979DF543B4}" dt="2023-06-08T13:33:22.022" v="6"/>
        <pc:sldMkLst>
          <pc:docMk/>
          <pc:sldMk cId="603384376" sldId="300"/>
        </pc:sldMkLst>
      </pc:sldChg>
      <pc:sldChg chg="del ord">
        <pc:chgData name="Sabrina Moore" userId="731e552f-bf01-4e6e-b440-7e5e156d8120" providerId="ADAL" clId="{5F7D1BF4-A704-4110-B046-A2979DF543B4}" dt="2023-06-08T13:33:18.115" v="5" actId="2696"/>
        <pc:sldMkLst>
          <pc:docMk/>
          <pc:sldMk cId="2063977803" sldId="300"/>
        </pc:sldMkLst>
      </pc:sldChg>
      <pc:sldChg chg="modSp new mod">
        <pc:chgData name="Sabrina Moore" userId="731e552f-bf01-4e6e-b440-7e5e156d8120" providerId="ADAL" clId="{5F7D1BF4-A704-4110-B046-A2979DF543B4}" dt="2023-06-09T07:35:39.308" v="206"/>
        <pc:sldMkLst>
          <pc:docMk/>
          <pc:sldMk cId="2314135367" sldId="301"/>
        </pc:sldMkLst>
        <pc:spChg chg="mod">
          <ac:chgData name="Sabrina Moore" userId="731e552f-bf01-4e6e-b440-7e5e156d8120" providerId="ADAL" clId="{5F7D1BF4-A704-4110-B046-A2979DF543B4}" dt="2023-06-09T07:27:32.855" v="99" actId="404"/>
          <ac:spMkLst>
            <pc:docMk/>
            <pc:sldMk cId="2314135367" sldId="301"/>
            <ac:spMk id="2" creationId="{1C9BD68F-6EBF-1E3F-F827-1BDED445D7C0}"/>
          </ac:spMkLst>
        </pc:spChg>
        <pc:spChg chg="mod">
          <ac:chgData name="Sabrina Moore" userId="731e552f-bf01-4e6e-b440-7e5e156d8120" providerId="ADAL" clId="{5F7D1BF4-A704-4110-B046-A2979DF543B4}" dt="2023-06-09T07:35:39.308" v="206"/>
          <ac:spMkLst>
            <pc:docMk/>
            <pc:sldMk cId="2314135367" sldId="301"/>
            <ac:spMk id="3" creationId="{1883EB7D-505A-E645-C6E3-470D7729C6D4}"/>
          </ac:spMkLst>
        </pc:spChg>
      </pc:sldChg>
    </pc:docChg>
  </pc:docChgLst>
</pc:chgInfo>
</file>

<file path=ppt/comments/modernComment_11A_6F9BB66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6E646FE-C7A7-4131-AEBB-E068135AA811}" authorId="{24F57D2A-7E9F-BFEC-3F41-89984127DAF3}" created="2023-06-07T12:40:49.194">
    <pc:sldMkLst xmlns:pc="http://schemas.microsoft.com/office/powerpoint/2013/main/command">
      <pc:docMk/>
      <pc:sldMk cId="1872475750" sldId="282"/>
    </pc:sldMkLst>
    <p188:txBody>
      <a:bodyPr/>
      <a:lstStyle/>
      <a:p>
        <a:r>
          <a:rPr lang="en-IE"/>
          <a:t>Print as a visual</a:t>
        </a:r>
      </a:p>
    </p188:txBody>
  </p188:cm>
</p188:cmLst>
</file>

<file path=ppt/comments/modernComment_11B_4C825D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87428F1-405C-4686-B581-93EFA5FC093F}" authorId="{24F57D2A-7E9F-BFEC-3F41-89984127DAF3}" created="2023-06-07T12:46:37.878">
    <pc:sldMkLst xmlns:pc="http://schemas.microsoft.com/office/powerpoint/2013/main/command">
      <pc:docMk/>
      <pc:sldMk cId="80225756" sldId="283"/>
    </pc:sldMkLst>
    <p188:txBody>
      <a:bodyPr/>
      <a:lstStyle/>
      <a:p>
        <a:r>
          <a:rPr lang="en-IE"/>
          <a:t>Print</a:t>
        </a:r>
      </a:p>
    </p188:txBody>
  </p188:cm>
</p188:cmLst>
</file>

<file path=ppt/comments/modernComment_11C_F2006FB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52F2FA1-1F59-44F8-AD17-7359B0B4C428}" authorId="{24F57D2A-7E9F-BFEC-3F41-89984127DAF3}" created="2023-06-08T12:53:28.51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060114870" sldId="284"/>
      <ac:picMk id="1026" creationId="{61729BED-0420-1093-84D3-530AB57692E7}"/>
    </ac:deMkLst>
    <p188:txBody>
      <a:bodyPr/>
      <a:lstStyle/>
      <a:p>
        <a:r>
          <a:rPr lang="en-IE"/>
          <a:t>Print</a:t>
        </a:r>
      </a:p>
    </p188:txBody>
  </p188:cm>
</p188:cmLst>
</file>

<file path=ppt/comments/modernComment_11E_47886D9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FAB12B1-CC33-4651-813F-A52229DD86B1}" authorId="{24F57D2A-7E9F-BFEC-3F41-89984127DAF3}" created="2023-06-07T12:40:25.716">
    <pc:sldMkLst xmlns:pc="http://schemas.microsoft.com/office/powerpoint/2013/main/command">
      <pc:docMk/>
      <pc:sldMk cId="1200123287" sldId="286"/>
    </pc:sldMkLst>
    <p188:txBody>
      <a:bodyPr/>
      <a:lstStyle/>
      <a:p>
        <a:r>
          <a:rPr lang="en-IE"/>
          <a:t>Print as a visual</a:t>
        </a:r>
      </a:p>
    </p188:txBody>
  </p188:cm>
</p188:cmLst>
</file>

<file path=ppt/comments/modernComment_121_31DA702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5913264-D8E9-4CE4-B2AA-609788EF600C}" authorId="{24F57D2A-7E9F-BFEC-3F41-89984127DAF3}" created="2023-06-07T12:46:31.674">
    <pc:sldMkLst xmlns:pc="http://schemas.microsoft.com/office/powerpoint/2013/main/command">
      <pc:docMk/>
      <pc:sldMk cId="836399139" sldId="289"/>
    </pc:sldMkLst>
    <p188:txBody>
      <a:bodyPr/>
      <a:lstStyle/>
      <a:p>
        <a:r>
          <a:rPr lang="en-IE"/>
          <a:t>Print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C1384-BB71-46ED-A503-10E6A0D62D2E}" type="datetimeFigureOut">
              <a:rPr lang="en-IE" smtClean="0"/>
              <a:t>09/06/2023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1921A-1FD2-4152-A8C8-6860A223766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42149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2666622722000041#bib0132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ciencedirect.com/science/article/pii/S2666622722000041#bib0087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2666622722000041" TargetMode="External"/><Relationship Id="rId7" Type="http://schemas.openxmlformats.org/officeDocument/2006/relationships/hyperlink" Target="https://findingnature.org.uk/2019/06/12/teenage-dip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ciencedirect.com/science/article/pii/S2666622722000041#bib0123" TargetMode="External"/><Relationship Id="rId5" Type="http://schemas.openxmlformats.org/officeDocument/2006/relationships/hyperlink" Target="https://www.sciencedirect.com/science/article/pii/S2666622722000041#bib0062" TargetMode="External"/><Relationship Id="rId4" Type="http://schemas.openxmlformats.org/officeDocument/2006/relationships/hyperlink" Target="https://www.sciencedirect.com/science/article/pii/S2666622722000041#bib0021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2666622722000041#bib0020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This is an internationally recognised psychological construct: </a:t>
            </a:r>
            <a:r>
              <a:rPr lang="en-US" b="0" i="0" dirty="0">
                <a:solidFill>
                  <a:srgbClr val="2E2E2E"/>
                </a:solidFill>
                <a:effectLst/>
                <a:latin typeface="ElsevierGulliver"/>
              </a:rPr>
              <a:t>refers to a person's belief about the extent to which they are part of the natural environment, their emotional relationship with it and their experience within it (</a:t>
            </a:r>
            <a:r>
              <a:rPr lang="en-US" b="0" i="0" u="none" strike="noStrike" dirty="0">
                <a:solidFill>
                  <a:srgbClr val="0C7DBB"/>
                </a:solidFill>
                <a:effectLst/>
                <a:latin typeface="ElsevierGulliver"/>
                <a:hlinkClick r:id="rId3"/>
              </a:rPr>
              <a:t>Schultz, 2002</a:t>
            </a:r>
            <a:r>
              <a:rPr lang="en-US" b="0" i="0" dirty="0">
                <a:solidFill>
                  <a:srgbClr val="2E2E2E"/>
                </a:solidFill>
                <a:effectLst/>
                <a:latin typeface="ElsevierGulliver"/>
              </a:rPr>
              <a:t>; </a:t>
            </a:r>
            <a:r>
              <a:rPr lang="en-US" b="0" i="0" u="none" strike="noStrike" dirty="0">
                <a:solidFill>
                  <a:srgbClr val="0C7DBB"/>
                </a:solidFill>
                <a:effectLst/>
                <a:latin typeface="ElsevierGulliver"/>
                <a:hlinkClick r:id="rId4"/>
              </a:rPr>
              <a:t>Mayer and Frantz, 2004</a:t>
            </a:r>
            <a:r>
              <a:rPr lang="en-US" b="0" i="0" dirty="0">
                <a:solidFill>
                  <a:srgbClr val="2E2E2E"/>
                </a:solidFill>
                <a:effectLst/>
                <a:latin typeface="ElsevierGulliver"/>
              </a:rPr>
              <a:t>).</a:t>
            </a:r>
            <a:endParaRPr lang="en-IE" dirty="0"/>
          </a:p>
          <a:p>
            <a:r>
              <a:rPr lang="en-IE" dirty="0"/>
              <a:t>Measurable and malleable.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1921A-1FD2-4152-A8C8-6860A2237665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70022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E2E2E"/>
                </a:solidFill>
                <a:effectLst/>
                <a:latin typeface="ElsevierGulliver"/>
              </a:rPr>
              <a:t>Comments from </a:t>
            </a:r>
            <a:r>
              <a:rPr lang="en-US" dirty="0">
                <a:hlinkClick r:id="rId3"/>
              </a:rPr>
              <a:t>Factors associated with nature connectedness in school-aged children – ScienceDirect</a:t>
            </a:r>
            <a:endParaRPr lang="en-US" b="0" i="0" dirty="0">
              <a:solidFill>
                <a:srgbClr val="2E2E2E"/>
              </a:solidFill>
              <a:effectLst/>
              <a:latin typeface="ElsevierGulliver"/>
            </a:endParaRPr>
          </a:p>
          <a:p>
            <a:endParaRPr lang="en-US" b="0" i="0" dirty="0">
              <a:solidFill>
                <a:srgbClr val="2E2E2E"/>
              </a:solidFill>
              <a:effectLst/>
              <a:latin typeface="ElsevierGulliver"/>
            </a:endParaRPr>
          </a:p>
          <a:p>
            <a:r>
              <a:rPr lang="en-US" b="0" i="0" dirty="0">
                <a:solidFill>
                  <a:srgbClr val="2E2E2E"/>
                </a:solidFill>
                <a:effectLst/>
                <a:latin typeface="ElsevierGulliver"/>
              </a:rPr>
              <a:t>Several studies have found that while levels of nature connectedness are high in young children, they decline by the middle of the teenage years, only recovering in adulthood (</a:t>
            </a:r>
            <a:r>
              <a:rPr lang="en-US" b="0" i="0" u="none" strike="noStrike" dirty="0">
                <a:solidFill>
                  <a:srgbClr val="0C7DBB"/>
                </a:solidFill>
                <a:effectLst/>
                <a:latin typeface="ElsevierGulliver"/>
                <a:hlinkClick r:id="rId4"/>
              </a:rPr>
              <a:t>Chawla, 2020</a:t>
            </a:r>
            <a:r>
              <a:rPr lang="en-US" b="0" i="0" dirty="0">
                <a:solidFill>
                  <a:srgbClr val="2E2E2E"/>
                </a:solidFill>
                <a:effectLst/>
                <a:latin typeface="ElsevierGulliver"/>
              </a:rPr>
              <a:t>; </a:t>
            </a:r>
            <a:r>
              <a:rPr lang="en-US" b="0" i="0" u="none" strike="noStrike" dirty="0">
                <a:solidFill>
                  <a:srgbClr val="0C7DBB"/>
                </a:solidFill>
                <a:effectLst/>
                <a:latin typeface="ElsevierGulliver"/>
                <a:hlinkClick r:id="rId5"/>
              </a:rPr>
              <a:t>Hughes et al., 2019</a:t>
            </a:r>
            <a:r>
              <a:rPr lang="en-US" b="0" i="0" dirty="0">
                <a:solidFill>
                  <a:srgbClr val="2E2E2E"/>
                </a:solidFill>
                <a:effectLst/>
                <a:latin typeface="ElsevierGulliver"/>
              </a:rPr>
              <a:t>; </a:t>
            </a:r>
            <a:r>
              <a:rPr lang="en-US" b="0" i="0" u="none" strike="noStrike" dirty="0">
                <a:solidFill>
                  <a:srgbClr val="0C7DBB"/>
                </a:solidFill>
                <a:effectLst/>
                <a:latin typeface="ElsevierGulliver"/>
                <a:hlinkClick r:id="rId6"/>
              </a:rPr>
              <a:t>Richardson et al., 2019</a:t>
            </a:r>
            <a:r>
              <a:rPr lang="en-US" b="0" i="0" dirty="0">
                <a:solidFill>
                  <a:srgbClr val="2E2E2E"/>
                </a:solidFill>
                <a:effectLst/>
                <a:latin typeface="ElsevierGulliver"/>
              </a:rPr>
              <a:t>). </a:t>
            </a:r>
          </a:p>
          <a:p>
            <a:endParaRPr lang="en-US" b="0" i="0" dirty="0">
              <a:solidFill>
                <a:srgbClr val="2E2E2E"/>
              </a:solidFill>
              <a:effectLst/>
              <a:latin typeface="ElsevierGullive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E2E2E"/>
                </a:solidFill>
                <a:effectLst/>
                <a:latin typeface="ElsevierGulliver"/>
              </a:rPr>
              <a:t>Pre-school: The crucial age at which the trajectory of </a:t>
            </a:r>
            <a:r>
              <a:rPr lang="en-US" b="1" i="0" dirty="0">
                <a:solidFill>
                  <a:srgbClr val="2E2E2E"/>
                </a:solidFill>
                <a:effectLst/>
                <a:latin typeface="ElsevierGulliver"/>
              </a:rPr>
              <a:t>nature connectedness reverses therefore seems to be at 5-7 years old, in other words, around the age that children start school</a:t>
            </a:r>
            <a:r>
              <a:rPr lang="en-US" b="0" i="0" dirty="0">
                <a:solidFill>
                  <a:srgbClr val="2E2E2E"/>
                </a:solidFill>
                <a:effectLst/>
                <a:latin typeface="ElsevierGulliver"/>
              </a:rPr>
              <a:t>. </a:t>
            </a:r>
          </a:p>
          <a:p>
            <a:endParaRPr lang="en-US" b="0" i="0" dirty="0">
              <a:solidFill>
                <a:srgbClr val="2E2E2E"/>
              </a:solidFill>
              <a:effectLst/>
              <a:latin typeface="ElsevierGulliver"/>
            </a:endParaRPr>
          </a:p>
          <a:p>
            <a:r>
              <a:rPr lang="en-US" b="0" i="0" dirty="0">
                <a:solidFill>
                  <a:srgbClr val="2E2E2E"/>
                </a:solidFill>
                <a:effectLst/>
                <a:latin typeface="ElsevierGulliver"/>
              </a:rPr>
              <a:t>Adolescents: this period where children </a:t>
            </a:r>
            <a:r>
              <a:rPr lang="en-US" b="1" i="0" dirty="0">
                <a:solidFill>
                  <a:srgbClr val="2E2E2E"/>
                </a:solidFill>
                <a:effectLst/>
                <a:latin typeface="ElsevierGulliver"/>
              </a:rPr>
              <a:t>develop an identity and form social relationships may conflict with a close connection with nature as priorities change</a:t>
            </a:r>
            <a:r>
              <a:rPr lang="en-US" b="0" i="0" dirty="0">
                <a:solidFill>
                  <a:srgbClr val="2E2E2E"/>
                </a:solidFill>
                <a:effectLst/>
                <a:latin typeface="ElsevierGulliver"/>
              </a:rPr>
              <a:t> (</a:t>
            </a:r>
            <a:r>
              <a:rPr lang="en-US" b="0" i="0" u="none" strike="noStrike" dirty="0">
                <a:solidFill>
                  <a:srgbClr val="0C7DBB"/>
                </a:solidFill>
                <a:effectLst/>
                <a:latin typeface="ElsevierGulliver"/>
                <a:hlinkClick r:id="rId6"/>
              </a:rPr>
              <a:t>Richardson et al., 2019</a:t>
            </a:r>
            <a:r>
              <a:rPr lang="en-US" b="0" i="0" dirty="0">
                <a:solidFill>
                  <a:srgbClr val="2E2E2E"/>
                </a:solidFill>
                <a:effectLst/>
                <a:latin typeface="ElsevierGulliver"/>
              </a:rPr>
              <a:t>). </a:t>
            </a:r>
            <a:r>
              <a:rPr lang="en-US" b="0" i="1" dirty="0">
                <a:solidFill>
                  <a:srgbClr val="2E2E2E"/>
                </a:solidFill>
                <a:effectLst/>
                <a:latin typeface="ElsevierGulliver"/>
              </a:rPr>
              <a:t>Urban and commercial settings may be preferred as they offer places to meet and </a:t>
            </a:r>
            <a:r>
              <a:rPr lang="en-US" b="0" i="1" dirty="0" err="1">
                <a:solidFill>
                  <a:srgbClr val="2E2E2E"/>
                </a:solidFill>
                <a:effectLst/>
                <a:latin typeface="ElsevierGulliver"/>
              </a:rPr>
              <a:t>socialise</a:t>
            </a:r>
            <a:r>
              <a:rPr lang="en-US" b="0" i="1" dirty="0">
                <a:solidFill>
                  <a:srgbClr val="2E2E2E"/>
                </a:solidFill>
                <a:effectLst/>
                <a:latin typeface="ElsevierGulliver"/>
              </a:rPr>
              <a:t> easily, whereas natural settings may be less obviously desirable. Adolescents also seek time and space to be alone; in our study, most adolescents reported that their home was the place that they went to relax.</a:t>
            </a:r>
            <a:endParaRPr lang="en-US" dirty="0">
              <a:hlinkClick r:id="rId7"/>
            </a:endParaRPr>
          </a:p>
          <a:p>
            <a:endParaRPr lang="en-US" dirty="0">
              <a:hlinkClick r:id="rId7"/>
            </a:endParaRPr>
          </a:p>
          <a:p>
            <a:r>
              <a:rPr lang="en-US" dirty="0">
                <a:hlinkClick r:id="rId7"/>
              </a:rPr>
              <a:t>1) Source of graph: Nature Connectedness: Pro-nature </a:t>
            </a:r>
            <a:r>
              <a:rPr lang="en-US" dirty="0" err="1">
                <a:hlinkClick r:id="rId7"/>
              </a:rPr>
              <a:t>behaviours</a:t>
            </a:r>
            <a:r>
              <a:rPr lang="en-US" dirty="0">
                <a:hlinkClick r:id="rId7"/>
              </a:rPr>
              <a:t> and the ‘Teenage Dip’ – Results from a population survey | Finding Nature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2) Factors associated with nature connectedness in school-aged children – ScienceDirect</a:t>
            </a:r>
            <a:endParaRPr lang="en-US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1921A-1FD2-4152-A8C8-6860A2237665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33159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What types of lasting relationships are based on facts and figures? Science says that a closer, healthier and sustainable relationship with nature comes through noticing, emotion, finding beauty, meaning (nature bringing meaning to our life) and compassion (caring and taking action for nature).</a:t>
            </a:r>
          </a:p>
          <a:p>
            <a:endParaRPr lang="en-IE" dirty="0"/>
          </a:p>
          <a:p>
            <a:r>
              <a:rPr lang="en-US" b="0" i="0" dirty="0">
                <a:solidFill>
                  <a:srgbClr val="2E2E2E"/>
                </a:solidFill>
                <a:effectLst/>
                <a:latin typeface="ElsevierGulliver"/>
              </a:rPr>
              <a:t>Teenagers: tying opportunities to interact with nature into social experiences, and promoting natural spaces as attractive places to both relax and to </a:t>
            </a:r>
            <a:r>
              <a:rPr lang="en-US" b="0" i="0" dirty="0" err="1">
                <a:solidFill>
                  <a:srgbClr val="2E2E2E"/>
                </a:solidFill>
                <a:effectLst/>
                <a:latin typeface="ElsevierGulliver"/>
              </a:rPr>
              <a:t>socialise</a:t>
            </a:r>
            <a:r>
              <a:rPr lang="en-US" b="0" i="0" dirty="0">
                <a:solidFill>
                  <a:srgbClr val="2E2E2E"/>
                </a:solidFill>
                <a:effectLst/>
                <a:latin typeface="ElsevierGulliver"/>
              </a:rPr>
              <a:t>, may help encourage adolescents to engage with the natural world more effectively. </a:t>
            </a:r>
            <a:r>
              <a:rPr lang="en-US" b="1" i="0" u="sng" dirty="0">
                <a:solidFill>
                  <a:srgbClr val="2E2E2E"/>
                </a:solidFill>
                <a:effectLst/>
                <a:latin typeface="ElsevierGulliver"/>
              </a:rPr>
              <a:t>Socially focused, community based events </a:t>
            </a:r>
            <a:r>
              <a:rPr lang="en-US" b="1" i="0" dirty="0">
                <a:solidFill>
                  <a:srgbClr val="2E2E2E"/>
                </a:solidFill>
                <a:effectLst/>
                <a:latin typeface="ElsevierGulliver"/>
              </a:rPr>
              <a:t>that give young people a voice in decision-making may be more likely to engage them than individual activities that require little interaction (</a:t>
            </a:r>
            <a:r>
              <a:rPr lang="en-US" b="1" i="0" u="none" strike="noStrike" dirty="0">
                <a:solidFill>
                  <a:srgbClr val="0C7DBB"/>
                </a:solidFill>
                <a:effectLst/>
                <a:latin typeface="ElsevierGulliver"/>
                <a:hlinkClick r:id="rId3"/>
              </a:rPr>
              <a:t>Chawla, 2009</a:t>
            </a:r>
            <a:r>
              <a:rPr lang="en-US" b="1" i="0" dirty="0">
                <a:solidFill>
                  <a:srgbClr val="2E2E2E"/>
                </a:solidFill>
                <a:effectLst/>
                <a:latin typeface="ElsevierGulliver"/>
              </a:rPr>
              <a:t>). </a:t>
            </a:r>
          </a:p>
          <a:p>
            <a:r>
              <a:rPr lang="en-IE" b="0" i="0" dirty="0">
                <a:solidFill>
                  <a:srgbClr val="2E2E2E"/>
                </a:solidFill>
                <a:effectLst/>
                <a:latin typeface="ElsevierGulliver"/>
              </a:rPr>
              <a:t>Other suggested activities based on what teenagers enjoy doing: (Outdoor) fitness, arts and craft</a:t>
            </a:r>
            <a:r>
              <a:rPr lang="en-IE" b="0" i="0">
                <a:solidFill>
                  <a:srgbClr val="2E2E2E"/>
                </a:solidFill>
                <a:effectLst/>
                <a:latin typeface="ElsevierGulliver"/>
              </a:rPr>
              <a:t>, (nature noticing) apps.</a:t>
            </a:r>
            <a:endParaRPr lang="en-IE" b="0" i="0" dirty="0">
              <a:solidFill>
                <a:srgbClr val="2E2E2E"/>
              </a:solidFill>
              <a:effectLst/>
              <a:latin typeface="ElsevierGulliver"/>
            </a:endParaRP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1921A-1FD2-4152-A8C8-6860A2237665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3016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Think about a positive experience in nature that you had (recently or as a younger person).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1921A-1FD2-4152-A8C8-6860A2237665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02461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Noticing things in nature every 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1921A-1FD2-4152-A8C8-6860A2237665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3062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Integrate some NC into your outdoor learning.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1921A-1FD2-4152-A8C8-6860A2237665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20132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67D39-ADF0-7004-3D54-69857C1E5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561C1-BF8B-1E24-9321-E69BF66F6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59FF7-BD9A-3925-89E2-3E50F5700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09A1-FDF7-444D-BD11-A53D79F97E54}" type="datetimeFigureOut">
              <a:rPr lang="en-IE" smtClean="0"/>
              <a:t>09/06/2023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28C06-06F2-7633-D962-6B6235430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43E0A-7277-14D7-A7F5-D3ECF55BD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5A6FB-DF8A-496A-8464-2B990EA4283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12946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43A50-42DC-D83C-3B29-B03E78931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5C45A9-4DBC-CED2-1AFF-46A02C796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374B3-FD63-D775-CF5B-54535C2D2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09A1-FDF7-444D-BD11-A53D79F97E54}" type="datetimeFigureOut">
              <a:rPr lang="en-IE" smtClean="0"/>
              <a:t>09/06/2023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E36D4-E2D5-FC00-2D9A-08E35297B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2C8AC-6763-5E2E-B7D9-8C2113B13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5A6FB-DF8A-496A-8464-2B990EA4283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6591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B8194A-5E0E-46DD-5E0A-4651178F6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32064C-BA8A-ACF1-50C7-EACA47CFF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CD778-5713-4EBC-D397-D52A541D0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09A1-FDF7-444D-BD11-A53D79F97E54}" type="datetimeFigureOut">
              <a:rPr lang="en-IE" smtClean="0"/>
              <a:t>09/06/2023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F19C2-A298-8509-E219-732724EFB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F7D93-75E2-7AA3-6994-591BC6B54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5A6FB-DF8A-496A-8464-2B990EA4283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2328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12A6E-2F73-1D4C-3200-E1964DCD6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5E2FF-C767-1AD0-BCD0-8901C88E3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C9B1B-F588-5A5A-E302-266666754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09A1-FDF7-444D-BD11-A53D79F97E54}" type="datetimeFigureOut">
              <a:rPr lang="en-IE" smtClean="0"/>
              <a:t>09/06/2023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62A9A-4BAF-6B72-876F-8B6874958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7D7F6-D698-B715-4ED5-BE9875628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5A6FB-DF8A-496A-8464-2B990EA4283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4824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C3441-57A2-7B13-0F75-101FF52A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8B960-5491-1B9C-46BE-20CC29A41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2019C-5818-1416-A4C3-EAC00DC46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09A1-FDF7-444D-BD11-A53D79F97E54}" type="datetimeFigureOut">
              <a:rPr lang="en-IE" smtClean="0"/>
              <a:t>09/06/2023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20A5C-F7E9-22E0-E36E-4B6F0894C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BE27E-B78C-3F23-FAC5-6E8F4FF2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5A6FB-DF8A-496A-8464-2B990EA4283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817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3B35B-FEF2-3AB5-FBB1-7703F65D7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A2BAD-8882-8A11-87AB-3F99E77D78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B1971-F689-29EC-AE24-8078A35D6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EB332-7541-D693-F0A1-DD20D10F9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09A1-FDF7-444D-BD11-A53D79F97E54}" type="datetimeFigureOut">
              <a:rPr lang="en-IE" smtClean="0"/>
              <a:t>09/06/2023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8C81D-746F-2BB1-0042-3F41D1F60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11484-8889-3212-FC50-F6EE6EC61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5A6FB-DF8A-496A-8464-2B990EA4283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05319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68278-8F3C-F94C-7CD5-81F56D38E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1CF54-B835-BE53-9B50-83BABFD76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A89BE-3D85-DD34-93DF-59DA7F0A2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B3B56B-0165-1AEE-2D74-82360152C4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984C69-46E2-869C-1EFA-27575F9DE7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991EF0-54AF-CEA1-4347-ADF9189E0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09A1-FDF7-444D-BD11-A53D79F97E54}" type="datetimeFigureOut">
              <a:rPr lang="en-IE" smtClean="0"/>
              <a:t>09/06/2023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9DB4D3-11F5-0C2E-1C14-7FCFE658D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D37D2B-DD41-8A2B-3595-23E1122E9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5A6FB-DF8A-496A-8464-2B990EA4283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2935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4332F-F7B6-CC2A-60D5-51A7AA823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719E5B-36EA-04E3-5AA0-9EE2C1ACB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09A1-FDF7-444D-BD11-A53D79F97E54}" type="datetimeFigureOut">
              <a:rPr lang="en-IE" smtClean="0"/>
              <a:t>09/06/2023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976628-B3C8-D4BF-D1E9-2FB906A09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4B581F-9F40-5B08-FC3E-13375B29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5A6FB-DF8A-496A-8464-2B990EA4283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6944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512BA6-6C1D-FA96-7797-3E0155991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09A1-FDF7-444D-BD11-A53D79F97E54}" type="datetimeFigureOut">
              <a:rPr lang="en-IE" smtClean="0"/>
              <a:t>09/06/2023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2DD720-C209-03FD-0FD5-958A1963C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6B58E-1C15-1CB2-7D6C-E373FF362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5A6FB-DF8A-496A-8464-2B990EA4283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8251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1FED9-0544-C573-6FA4-DBB9DD6E3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CBE46-646D-F400-71BE-0D77175D4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E6740A-F50A-6A29-4313-C0EA6AFA1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328AB-FD7A-6177-C52E-F54BA2558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09A1-FDF7-444D-BD11-A53D79F97E54}" type="datetimeFigureOut">
              <a:rPr lang="en-IE" smtClean="0"/>
              <a:t>09/06/2023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1C5A9C-173E-BAE5-C5A7-C7FFD52EC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72B88-B8A4-AB23-110E-DECA6A09C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5A6FB-DF8A-496A-8464-2B990EA4283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4153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21BE8-EB04-1628-0119-98CE462E5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570F29-7540-FB3E-22A0-6F8095F62D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6A81A3-491B-5266-B38E-A2B81EA14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B44073-4DD6-108C-F890-0D56EEB8C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09A1-FDF7-444D-BD11-A53D79F97E54}" type="datetimeFigureOut">
              <a:rPr lang="en-IE" smtClean="0"/>
              <a:t>09/06/2023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23701-1D5E-A3CD-AA36-715B544DE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B54F27-F40D-7A0F-EFAC-59DFCF0F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5A6FB-DF8A-496A-8464-2B990EA4283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3990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54C4A8-B79C-F318-3F64-4EDFC470A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99F35-6006-A177-FBB5-BA99AEF49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84518-0AB1-1455-D6AD-FA7B9C65A1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E09A1-FDF7-444D-BD11-A53D79F97E54}" type="datetimeFigureOut">
              <a:rPr lang="en-IE" smtClean="0"/>
              <a:t>09/06/2023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0B708-5DC2-819E-80D5-9C43C3621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5DCD9-6AED-310C-6409-7192B12B0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5A6FB-DF8A-496A-8464-2B990EA4283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156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A_6F9BB66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C_F2006FB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findingnature.org.uk/2019/06/12/teenage-dip/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science/article/pii/S266662272200004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8/10/relationships/comments" Target="../comments/modernComment_121_31DA702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8/10/relationships/comments" Target="../comments/modernComment_11B_4C825DC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E_47886D9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E6A86E-09BA-20F7-7473-24A42BFF4C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79" t="33846" r="18744" b="13231"/>
          <a:stretch/>
        </p:blipFill>
        <p:spPr>
          <a:xfrm>
            <a:off x="206326" y="325550"/>
            <a:ext cx="10119360" cy="639900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4BFF16-8EF3-7B2F-4616-813B8EBD5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420213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Nature connectedness</a:t>
            </a:r>
          </a:p>
        </p:txBody>
      </p:sp>
    </p:spTree>
    <p:extLst>
      <p:ext uri="{BB962C8B-B14F-4D97-AF65-F5344CB8AC3E}">
        <p14:creationId xmlns:p14="http://schemas.microsoft.com/office/powerpoint/2010/main" val="187247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8E74F-D1A7-AFE8-AFBF-7C2389FEC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E" dirty="0">
                <a:solidFill>
                  <a:schemeClr val="bg1"/>
                </a:solidFill>
                <a:highlight>
                  <a:srgbClr val="800080"/>
                </a:highlight>
              </a:rPr>
              <a:t>Debriefing – together list activities that may foster nature connectedness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87E21-20EE-E5AC-E23E-DF942BD38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E" dirty="0"/>
              <a:t>Using our senses for observation</a:t>
            </a:r>
          </a:p>
          <a:p>
            <a:pPr>
              <a:lnSpc>
                <a:spcPct val="150000"/>
              </a:lnSpc>
            </a:pPr>
            <a:r>
              <a:rPr lang="en-IE" dirty="0"/>
              <a:t>Nature collection: beauty, meaning</a:t>
            </a:r>
          </a:p>
          <a:p>
            <a:pPr>
              <a:lnSpc>
                <a:spcPct val="150000"/>
              </a:lnSpc>
            </a:pPr>
            <a:r>
              <a:rPr lang="en-IE" dirty="0"/>
              <a:t>Picnic under a tree: senses, emotions, meaning</a:t>
            </a:r>
          </a:p>
          <a:p>
            <a:pPr>
              <a:lnSpc>
                <a:spcPct val="150000"/>
              </a:lnSpc>
            </a:pPr>
            <a:r>
              <a:rPr lang="en-IE" dirty="0"/>
              <a:t>Simple actions that you take that are life-positive: compassion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E" dirty="0">
                <a:highlight>
                  <a:srgbClr val="FFFF00"/>
                </a:highlight>
              </a:rPr>
              <a:t>A tutor takes some notes on the flipchart.</a:t>
            </a:r>
          </a:p>
          <a:p>
            <a:pPr>
              <a:lnSpc>
                <a:spcPct val="150000"/>
              </a:lnSpc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64737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DA0F0-BBEF-872A-B55A-3435F83E1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E" dirty="0">
                <a:solidFill>
                  <a:schemeClr val="bg1"/>
                </a:solidFill>
                <a:highlight>
                  <a:srgbClr val="800080"/>
                </a:highlight>
              </a:rPr>
              <a:t>Today’s harvest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0D1DD-F546-F9FD-F8D2-C603A4D18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E" dirty="0"/>
              <a:t>A facilitator and a tutor taking some notes on the </a:t>
            </a:r>
            <a:r>
              <a:rPr lang="en-IE" dirty="0">
                <a:highlight>
                  <a:srgbClr val="FFFF00"/>
                </a:highlight>
              </a:rPr>
              <a:t>flipchart</a:t>
            </a:r>
            <a:r>
              <a:rPr lang="en-IE" dirty="0"/>
              <a:t>. We already have the harvest from the first activity:</a:t>
            </a:r>
          </a:p>
          <a:p>
            <a:pPr lvl="1">
              <a:lnSpc>
                <a:spcPct val="150000"/>
              </a:lnSpc>
            </a:pPr>
            <a:r>
              <a:rPr lang="en-IE" dirty="0"/>
              <a:t>Activities</a:t>
            </a:r>
          </a:p>
          <a:p>
            <a:pPr lvl="1">
              <a:lnSpc>
                <a:spcPct val="150000"/>
              </a:lnSpc>
            </a:pPr>
            <a:r>
              <a:rPr lang="en-IE" dirty="0"/>
              <a:t>Concepts</a:t>
            </a:r>
          </a:p>
          <a:p>
            <a:pPr lvl="1">
              <a:lnSpc>
                <a:spcPct val="150000"/>
              </a:lnSpc>
            </a:pPr>
            <a:r>
              <a:rPr lang="en-IE" dirty="0"/>
              <a:t>Skills</a:t>
            </a:r>
          </a:p>
          <a:p>
            <a:pPr lvl="1">
              <a:lnSpc>
                <a:spcPct val="150000"/>
              </a:lnSpc>
            </a:pPr>
            <a:r>
              <a:rPr lang="en-IE" dirty="0"/>
              <a:t>Links to the curriculum</a:t>
            </a:r>
          </a:p>
          <a:p>
            <a:pPr>
              <a:lnSpc>
                <a:spcPct val="150000"/>
              </a:lnSpc>
            </a:pPr>
            <a:r>
              <a:rPr lang="en-IE" dirty="0"/>
              <a:t>Self: what inspired me? What do I need? My next outdoor lesson…</a:t>
            </a:r>
          </a:p>
          <a:p>
            <a:pPr>
              <a:lnSpc>
                <a:spcPct val="150000"/>
              </a:lnSpc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03384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F2838-4A05-D45E-F9E9-F65C7FCA3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E" dirty="0">
                <a:solidFill>
                  <a:schemeClr val="bg1"/>
                </a:solidFill>
                <a:highlight>
                  <a:srgbClr val="800080"/>
                </a:highlight>
              </a:rPr>
              <a:t>Activity – finding and choosing a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244B7-00D7-8319-D344-85FCFDCA0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Place. </a:t>
            </a:r>
          </a:p>
          <a:p>
            <a:r>
              <a:rPr lang="en-IE" dirty="0"/>
              <a:t>Equipment: </a:t>
            </a:r>
            <a:r>
              <a:rPr lang="en-IE" dirty="0">
                <a:highlight>
                  <a:srgbClr val="FFFF00"/>
                </a:highlight>
              </a:rPr>
              <a:t>enough scarves</a:t>
            </a:r>
            <a:r>
              <a:rPr lang="en-IE" dirty="0"/>
              <a:t> to cover the eyes.</a:t>
            </a:r>
          </a:p>
          <a:p>
            <a:r>
              <a:rPr lang="en-IE" dirty="0"/>
              <a:t>Ensuring that everyone is OK doing this activity.</a:t>
            </a:r>
          </a:p>
          <a:p>
            <a:r>
              <a:rPr lang="en-IE" dirty="0">
                <a:highlight>
                  <a:srgbClr val="FFFF00"/>
                </a:highlight>
              </a:rPr>
              <a:t>Resource</a:t>
            </a:r>
            <a:r>
              <a:rPr lang="en-IE" dirty="0"/>
              <a:t>: </a:t>
            </a:r>
            <a:r>
              <a:rPr lang="en-IE" dirty="0" err="1"/>
              <a:t>LiG</a:t>
            </a:r>
            <a:r>
              <a:rPr lang="en-IE" dirty="0"/>
              <a:t> to be printed.</a:t>
            </a:r>
          </a:p>
        </p:txBody>
      </p:sp>
    </p:spTree>
    <p:extLst>
      <p:ext uri="{BB962C8B-B14F-4D97-AF65-F5344CB8AC3E}">
        <p14:creationId xmlns:p14="http://schemas.microsoft.com/office/powerpoint/2010/main" val="3812274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1729BED-0420-1093-84D3-530AB5769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3512" y="156994"/>
            <a:ext cx="9324976" cy="6201108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5DBA39-7672-69F6-C816-B4893EDA983C}"/>
              </a:ext>
            </a:extLst>
          </p:cNvPr>
          <p:cNvSpPr txBox="1"/>
          <p:nvPr/>
        </p:nvSpPr>
        <p:spPr>
          <a:xfrm>
            <a:off x="457200" y="6319280"/>
            <a:ext cx="112417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Source: Nature Connectedness: Pro-nature </a:t>
            </a:r>
            <a:r>
              <a:rPr lang="en-US" dirty="0" err="1">
                <a:hlinkClick r:id="rId5"/>
              </a:rPr>
              <a:t>behaviours</a:t>
            </a:r>
            <a:r>
              <a:rPr lang="en-US" dirty="0">
                <a:hlinkClick r:id="rId5"/>
              </a:rPr>
              <a:t> and the ‘Teenage Dip’ – 2019 population survey in the 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11487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BD68F-6EBF-1E3F-F827-1BDED445D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000" dirty="0"/>
              <a:t>Research highlights from a 2019 study in Jersey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3EB7D-505A-E645-C6E3-470D7729C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E2E2E"/>
                </a:solidFill>
                <a:effectLst/>
                <a:latin typeface="ElsevierGulliver"/>
              </a:rPr>
              <a:t>Nature connectedness is consistently higher in girls than in boys.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E2E2E"/>
                </a:solidFill>
                <a:effectLst/>
                <a:latin typeface="ElsevierGulliver"/>
              </a:rPr>
              <a:t>Nature connectedness declines with age into the early teens, then levels off.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E2E2E"/>
                </a:solidFill>
                <a:effectLst/>
                <a:latin typeface="ElsevierGulliver"/>
              </a:rPr>
              <a:t>Children in urban schools are less connected to nature than those in rural schools.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E2E2E"/>
                </a:solidFill>
                <a:effectLst/>
                <a:latin typeface="ElsevierGulliver"/>
              </a:rPr>
              <a:t>Daily screen time is negatively related to nature connectedness in adolescents.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E2E2E"/>
                </a:solidFill>
                <a:effectLst/>
                <a:latin typeface="ElsevierGulliver"/>
              </a:rPr>
              <a:t>Reducing the adolescent dip in nature connectedness could benefit wellbeing and behaviour change.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Source: Factors associated with nature connectedness in school-aged children – ScienceDirect</a:t>
            </a:r>
            <a:endParaRPr lang="en-US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14135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C9E3DA-704A-F38C-EF1B-A57770F4C0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63" t="18968" r="17500" b="9584"/>
          <a:stretch/>
        </p:blipFill>
        <p:spPr>
          <a:xfrm>
            <a:off x="840342" y="650929"/>
            <a:ext cx="10299506" cy="619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9913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F04AFA-3554-2917-5D4A-8F7D2D7622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1" t="19350" r="17142" b="9187"/>
          <a:stretch/>
        </p:blipFill>
        <p:spPr>
          <a:xfrm>
            <a:off x="128015" y="-104676"/>
            <a:ext cx="11975387" cy="709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575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B24CDC-0708-452A-FD1E-9F83510E5C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86" t="23716" r="20805" b="11393"/>
          <a:stretch/>
        </p:blipFill>
        <p:spPr>
          <a:xfrm>
            <a:off x="1296692" y="125879"/>
            <a:ext cx="9598616" cy="660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2328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6BF81-B271-D444-E036-CE11C0776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Appendix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ACBAA-C4AD-75F6-41B5-7DF5825038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7034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E678C3-169D-86BD-984C-3AB6749815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82" t="23942" r="38855" b="31516"/>
          <a:stretch/>
        </p:blipFill>
        <p:spPr>
          <a:xfrm>
            <a:off x="1374182" y="845117"/>
            <a:ext cx="9443636" cy="516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69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551AB9-450D-BE89-C693-18355283BF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43" t="25386" r="20357" b="4422"/>
          <a:stretch/>
        </p:blipFill>
        <p:spPr>
          <a:xfrm>
            <a:off x="412376" y="326572"/>
            <a:ext cx="11367248" cy="690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7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18bd94f-40d0-4cab-85c1-2c5fd479b9e5" xsi:nil="true"/>
    <lcf76f155ced4ddcb4097134ff3c332f xmlns="e88fb703-4ca0-4cc9-9444-db9038761b4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8BB886BCCE7429184BACD390155CF" ma:contentTypeVersion="16" ma:contentTypeDescription="Create a new document." ma:contentTypeScope="" ma:versionID="1a7a0d197b9526be78465ddc8afaca7f">
  <xsd:schema xmlns:xsd="http://www.w3.org/2001/XMLSchema" xmlns:xs="http://www.w3.org/2001/XMLSchema" xmlns:p="http://schemas.microsoft.com/office/2006/metadata/properties" xmlns:ns2="e88fb703-4ca0-4cc9-9444-db9038761b4f" xmlns:ns3="e18bd94f-40d0-4cab-85c1-2c5fd479b9e5" targetNamespace="http://schemas.microsoft.com/office/2006/metadata/properties" ma:root="true" ma:fieldsID="d1fc0770adcb57f35cb4d4cbbbdab811" ns2:_="" ns3:_="">
    <xsd:import namespace="e88fb703-4ca0-4cc9-9444-db9038761b4f"/>
    <xsd:import namespace="e18bd94f-40d0-4cab-85c1-2c5fd479b9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8fb703-4ca0-4cc9-9444-db9038761b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f583520-766a-4920-abd9-348155ef2e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bd94f-40d0-4cab-85c1-2c5fd479b9e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bcec5e7-13df-47b2-90b4-b06d1983fcbc}" ma:internalName="TaxCatchAll" ma:showField="CatchAllData" ma:web="e18bd94f-40d0-4cab-85c1-2c5fd479b9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03EC86-D272-40BA-838D-EDA9CACB2F03}">
  <ds:schemaRefs>
    <ds:schemaRef ds:uri="http://schemas.microsoft.com/office/2006/metadata/properties"/>
    <ds:schemaRef ds:uri="http://schemas.microsoft.com/office/infopath/2007/PartnerControls"/>
    <ds:schemaRef ds:uri="e18bd94f-40d0-4cab-85c1-2c5fd479b9e5"/>
    <ds:schemaRef ds:uri="e88fb703-4ca0-4cc9-9444-db9038761b4f"/>
  </ds:schemaRefs>
</ds:datastoreItem>
</file>

<file path=customXml/itemProps2.xml><?xml version="1.0" encoding="utf-8"?>
<ds:datastoreItem xmlns:ds="http://schemas.openxmlformats.org/officeDocument/2006/customXml" ds:itemID="{1391CA61-83EF-4E9A-BCA1-5F30CB4984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8fb703-4ca0-4cc9-9444-db9038761b4f"/>
    <ds:schemaRef ds:uri="e18bd94f-40d0-4cab-85c1-2c5fd479b9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994017-07F4-4E67-B9E4-D32F97B55F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1101</TotalTime>
  <Words>696</Words>
  <Application>Microsoft Office PowerPoint</Application>
  <PresentationFormat>Widescreen</PresentationFormat>
  <Paragraphs>56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ElsevierGulliver</vt:lpstr>
      <vt:lpstr>Office Theme</vt:lpstr>
      <vt:lpstr>Nature connectedness</vt:lpstr>
      <vt:lpstr>PowerPoint Presentation</vt:lpstr>
      <vt:lpstr>Research highlights from a 2019 study in Jersey</vt:lpstr>
      <vt:lpstr>PowerPoint Presentation</vt:lpstr>
      <vt:lpstr>PowerPoint Presentation</vt:lpstr>
      <vt:lpstr>PowerPoint Presentation</vt:lpstr>
      <vt:lpstr>Appendix</vt:lpstr>
      <vt:lpstr>PowerPoint Presentation</vt:lpstr>
      <vt:lpstr>PowerPoint Presentation</vt:lpstr>
      <vt:lpstr>Debriefing – together list activities that may foster nature connectedness</vt:lpstr>
      <vt:lpstr>Today’s harvest</vt:lpstr>
      <vt:lpstr>Activity – finding and choosing a tree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Biosphere</dc:title>
  <dc:creator>Sabrina Moore</dc:creator>
  <cp:lastModifiedBy>Sabrina Moore</cp:lastModifiedBy>
  <cp:revision>4</cp:revision>
  <dcterms:created xsi:type="dcterms:W3CDTF">2023-06-06T08:44:19Z</dcterms:created>
  <dcterms:modified xsi:type="dcterms:W3CDTF">2023-06-09T07:37:54Z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0x0101004368BB886BCCE7429184BACD390155CF</vt:lpwstr>
  </property>
  <property fmtid="{D5CDD505-2E9C-101B-9397-08002B2CF9AE}" pid="3" name="MediaServiceImageTags">
    <vt:lpwstr/>
  </property>
</Properties>
</file>