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</p:sldIdLst>
  <p:sldSz cx="12179300" cy="9134475" type="ledger"/>
  <p:notesSz cx="6858000" cy="9144000"/>
  <p:defaultTextStyle>
    <a:defPPr>
      <a:defRPr lang="en-US"/>
    </a:defPPr>
    <a:lvl1pPr marL="0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483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2965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449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5931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414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8897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379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1863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64" y="224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1128222296618"/>
          <c:y val="0.15031924638290994"/>
          <c:w val="0.88065915215678314"/>
          <c:h val="0.80514343337222338"/>
        </c:manualLayout>
      </c:layout>
      <c:lineChart>
        <c:grouping val="standard"/>
        <c:varyColors val="0"/>
        <c:ser>
          <c:idx val="0"/>
          <c:order val="0"/>
          <c:tx>
            <c:strRef>
              <c:f>'River Gradient'!$C$1</c:f>
              <c:strCache>
                <c:ptCount val="1"/>
                <c:pt idx="0">
                  <c:v>Lower Course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'River Gradient'!$B$2:$B$12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'River Gradient'!$C$2:$C$12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-1.7000000000000005E-2</c:v>
                </c:pt>
                <c:pt idx="3">
                  <c:v>1.8000000000000006E-2</c:v>
                </c:pt>
                <c:pt idx="4">
                  <c:v>-1.7000000000000005E-2</c:v>
                </c:pt>
                <c:pt idx="5">
                  <c:v>1.8000000000000006E-2</c:v>
                </c:pt>
                <c:pt idx="6">
                  <c:v>1.8000000000000002E-2</c:v>
                </c:pt>
                <c:pt idx="7">
                  <c:v>0</c:v>
                </c:pt>
                <c:pt idx="8">
                  <c:v>3.500000000000001E-2</c:v>
                </c:pt>
                <c:pt idx="9">
                  <c:v>3.500000000000001E-2</c:v>
                </c:pt>
                <c:pt idx="10">
                  <c:v>-1.7000000000000005E-2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CE-9E40-9EF0-207A00ABA238}"/>
            </c:ext>
          </c:extLst>
        </c:ser>
        <c:ser>
          <c:idx val="1"/>
          <c:order val="1"/>
          <c:tx>
            <c:strRef>
              <c:f>'River Gradient'!$D$1</c:f>
              <c:strCache>
                <c:ptCount val="1"/>
                <c:pt idx="0">
                  <c:v>Upper Course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'River Gradient'!$B$2:$B$12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'River Gradient'!$D$2:$D$12</c:f>
              <c:numCache>
                <c:formatCode>General</c:formatCode>
                <c:ptCount val="11"/>
                <c:pt idx="0">
                  <c:v>0</c:v>
                </c:pt>
                <c:pt idx="1">
                  <c:v>-0.1</c:v>
                </c:pt>
                <c:pt idx="2">
                  <c:v>-0.17</c:v>
                </c:pt>
                <c:pt idx="3">
                  <c:v>-0.34000000000000008</c:v>
                </c:pt>
                <c:pt idx="4">
                  <c:v>-0.62000000000000011</c:v>
                </c:pt>
                <c:pt idx="5">
                  <c:v>-0.68000000000000016</c:v>
                </c:pt>
                <c:pt idx="6">
                  <c:v>-0.78</c:v>
                </c:pt>
                <c:pt idx="7">
                  <c:v>-0.78</c:v>
                </c:pt>
                <c:pt idx="8">
                  <c:v>-0.95000000000000007</c:v>
                </c:pt>
                <c:pt idx="9">
                  <c:v>-1.1000000000000001</c:v>
                </c:pt>
                <c:pt idx="10">
                  <c:v>-1.21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E-9E40-9EF0-207A00ABA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46208"/>
        <c:axId val="148472960"/>
      </c:lineChart>
      <c:catAx>
        <c:axId val="14844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baseline="0"/>
                  <a:t>Length (m)</a:t>
                </a:r>
                <a:endParaRPr lang="en-IE"/>
              </a:p>
            </c:rich>
          </c:tx>
          <c:layout>
            <c:manualLayout>
              <c:xMode val="edge"/>
              <c:yMode val="edge"/>
              <c:x val="0.42815365596367072"/>
              <c:y val="0.169155815603252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2960"/>
        <c:crosses val="autoZero"/>
        <c:auto val="1"/>
        <c:lblAlgn val="ctr"/>
        <c:lblOffset val="100"/>
        <c:noMultiLvlLbl val="0"/>
      </c:catAx>
      <c:valAx>
        <c:axId val="1484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4885872408384"/>
          <c:y val="0.78500296071338527"/>
          <c:w val="0.64056072928581931"/>
          <c:h val="0.1256479858354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1857850216497"/>
          <c:y val="0.19432888597258696"/>
          <c:w val="0.834386747588022"/>
          <c:h val="0.68999963546223408"/>
        </c:manualLayout>
      </c:layout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'River Channel Profile'!$B$12:$L$12</c:f>
              <c:numCache>
                <c:formatCode>General</c:formatCode>
                <c:ptCount val="11"/>
                <c:pt idx="0">
                  <c:v>0</c:v>
                </c:pt>
                <c:pt idx="1">
                  <c:v>0.66000000000000014</c:v>
                </c:pt>
                <c:pt idx="2">
                  <c:v>1.32</c:v>
                </c:pt>
                <c:pt idx="3">
                  <c:v>1.9800000000000002</c:v>
                </c:pt>
                <c:pt idx="4">
                  <c:v>2.64</c:v>
                </c:pt>
                <c:pt idx="5">
                  <c:v>3.3000000000000003</c:v>
                </c:pt>
                <c:pt idx="6">
                  <c:v>3.9600000000000004</c:v>
                </c:pt>
                <c:pt idx="7">
                  <c:v>4.6199999999999992</c:v>
                </c:pt>
                <c:pt idx="8">
                  <c:v>5.28</c:v>
                </c:pt>
                <c:pt idx="9">
                  <c:v>5.94</c:v>
                </c:pt>
                <c:pt idx="10">
                  <c:v>6.6</c:v>
                </c:pt>
              </c:numCache>
            </c:numRef>
          </c:cat>
          <c:val>
            <c:numRef>
              <c:f>'River Channel Profile'!$B$13:$L$13</c:f>
              <c:numCache>
                <c:formatCode>General</c:formatCode>
                <c:ptCount val="11"/>
                <c:pt idx="0">
                  <c:v>-3.0000000000000002E-2</c:v>
                </c:pt>
                <c:pt idx="1">
                  <c:v>-0.17</c:v>
                </c:pt>
                <c:pt idx="2">
                  <c:v>-0.22</c:v>
                </c:pt>
                <c:pt idx="3">
                  <c:v>-0.24000000000000002</c:v>
                </c:pt>
                <c:pt idx="4">
                  <c:v>-0.18000000000000002</c:v>
                </c:pt>
                <c:pt idx="5">
                  <c:v>-0.17</c:v>
                </c:pt>
                <c:pt idx="6">
                  <c:v>-0.21000000000000002</c:v>
                </c:pt>
                <c:pt idx="7">
                  <c:v>-0.31000000000000005</c:v>
                </c:pt>
                <c:pt idx="8">
                  <c:v>-0.30000000000000004</c:v>
                </c:pt>
                <c:pt idx="9">
                  <c:v>-0.11</c:v>
                </c:pt>
                <c:pt idx="10">
                  <c:v>-3.0000000000000002E-2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6-CB43-A610-EEF7C491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08384"/>
        <c:axId val="149410560"/>
      </c:areaChart>
      <c:catAx>
        <c:axId val="14940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River Width (m)</a:t>
                </a:r>
              </a:p>
            </c:rich>
          </c:tx>
          <c:layout>
            <c:manualLayout>
              <c:xMode val="edge"/>
              <c:yMode val="edge"/>
              <c:x val="0.41795451352231422"/>
              <c:y val="6.566189081421482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10560"/>
        <c:crosses val="autoZero"/>
        <c:auto val="1"/>
        <c:lblAlgn val="ctr"/>
        <c:lblOffset val="100"/>
        <c:noMultiLvlLbl val="0"/>
      </c:catAx>
      <c:valAx>
        <c:axId val="1494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River 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08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1128222296618"/>
          <c:y val="0.15031924638290994"/>
          <c:w val="0.88065915215678314"/>
          <c:h val="0.80514343337222338"/>
        </c:manualLayout>
      </c:layout>
      <c:lineChart>
        <c:grouping val="standard"/>
        <c:varyColors val="0"/>
        <c:ser>
          <c:idx val="0"/>
          <c:order val="0"/>
          <c:tx>
            <c:strRef>
              <c:f>'River Gradient'!$C$1</c:f>
              <c:strCache>
                <c:ptCount val="1"/>
                <c:pt idx="0">
                  <c:v>Lower Course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'River Gradient'!$B$2:$B$12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'River Gradient'!$C$2:$C$12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-1.7000000000000005E-2</c:v>
                </c:pt>
                <c:pt idx="3">
                  <c:v>1.8000000000000006E-2</c:v>
                </c:pt>
                <c:pt idx="4">
                  <c:v>-1.7000000000000005E-2</c:v>
                </c:pt>
                <c:pt idx="5">
                  <c:v>1.8000000000000006E-2</c:v>
                </c:pt>
                <c:pt idx="6">
                  <c:v>1.8000000000000002E-2</c:v>
                </c:pt>
                <c:pt idx="7">
                  <c:v>0</c:v>
                </c:pt>
                <c:pt idx="8">
                  <c:v>3.500000000000001E-2</c:v>
                </c:pt>
                <c:pt idx="9">
                  <c:v>3.500000000000001E-2</c:v>
                </c:pt>
                <c:pt idx="10">
                  <c:v>-1.7000000000000005E-2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CE-9E40-9EF0-207A00ABA238}"/>
            </c:ext>
          </c:extLst>
        </c:ser>
        <c:ser>
          <c:idx val="1"/>
          <c:order val="1"/>
          <c:tx>
            <c:strRef>
              <c:f>'River Gradient'!$D$1</c:f>
              <c:strCache>
                <c:ptCount val="1"/>
                <c:pt idx="0">
                  <c:v>Upper Course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'River Gradient'!$B$2:$B$12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'River Gradient'!$D$2:$D$12</c:f>
              <c:numCache>
                <c:formatCode>General</c:formatCode>
                <c:ptCount val="11"/>
                <c:pt idx="0">
                  <c:v>0</c:v>
                </c:pt>
                <c:pt idx="1">
                  <c:v>-0.1</c:v>
                </c:pt>
                <c:pt idx="2">
                  <c:v>-0.17</c:v>
                </c:pt>
                <c:pt idx="3">
                  <c:v>-0.34000000000000008</c:v>
                </c:pt>
                <c:pt idx="4">
                  <c:v>-0.62000000000000011</c:v>
                </c:pt>
                <c:pt idx="5">
                  <c:v>-0.68000000000000016</c:v>
                </c:pt>
                <c:pt idx="6">
                  <c:v>-0.78</c:v>
                </c:pt>
                <c:pt idx="7">
                  <c:v>-0.78</c:v>
                </c:pt>
                <c:pt idx="8">
                  <c:v>-0.95000000000000007</c:v>
                </c:pt>
                <c:pt idx="9">
                  <c:v>-1.1000000000000001</c:v>
                </c:pt>
                <c:pt idx="10">
                  <c:v>-1.21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E-9E40-9EF0-207A00ABA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46208"/>
        <c:axId val="148472960"/>
      </c:lineChart>
      <c:catAx>
        <c:axId val="14844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baseline="0"/>
                  <a:t>Length (m)</a:t>
                </a:r>
                <a:endParaRPr lang="en-IE"/>
              </a:p>
            </c:rich>
          </c:tx>
          <c:layout>
            <c:manualLayout>
              <c:xMode val="edge"/>
              <c:yMode val="edge"/>
              <c:x val="0.42815365596367072"/>
              <c:y val="0.169155815603252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2960"/>
        <c:crosses val="autoZero"/>
        <c:auto val="1"/>
        <c:lblAlgn val="ctr"/>
        <c:lblOffset val="100"/>
        <c:noMultiLvlLbl val="0"/>
      </c:catAx>
      <c:valAx>
        <c:axId val="1484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54885872408384"/>
          <c:y val="0.78500296071338527"/>
          <c:w val="0.64056072928581931"/>
          <c:h val="0.1256479858354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1857850216497"/>
          <c:y val="0.19432888597258696"/>
          <c:w val="0.834386747588022"/>
          <c:h val="0.68999963546223408"/>
        </c:manualLayout>
      </c:layout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'River Channel Profile'!$B$12:$L$12</c:f>
              <c:numCache>
                <c:formatCode>General</c:formatCode>
                <c:ptCount val="11"/>
                <c:pt idx="0">
                  <c:v>0</c:v>
                </c:pt>
                <c:pt idx="1">
                  <c:v>0.66000000000000014</c:v>
                </c:pt>
                <c:pt idx="2">
                  <c:v>1.32</c:v>
                </c:pt>
                <c:pt idx="3">
                  <c:v>1.9800000000000002</c:v>
                </c:pt>
                <c:pt idx="4">
                  <c:v>2.64</c:v>
                </c:pt>
                <c:pt idx="5">
                  <c:v>3.3000000000000003</c:v>
                </c:pt>
                <c:pt idx="6">
                  <c:v>3.9600000000000004</c:v>
                </c:pt>
                <c:pt idx="7">
                  <c:v>4.6199999999999992</c:v>
                </c:pt>
                <c:pt idx="8">
                  <c:v>5.28</c:v>
                </c:pt>
                <c:pt idx="9">
                  <c:v>5.94</c:v>
                </c:pt>
                <c:pt idx="10">
                  <c:v>6.6</c:v>
                </c:pt>
              </c:numCache>
            </c:numRef>
          </c:cat>
          <c:val>
            <c:numRef>
              <c:f>'River Channel Profile'!$B$13:$L$13</c:f>
              <c:numCache>
                <c:formatCode>General</c:formatCode>
                <c:ptCount val="11"/>
                <c:pt idx="0">
                  <c:v>-3.0000000000000002E-2</c:v>
                </c:pt>
                <c:pt idx="1">
                  <c:v>-0.17</c:v>
                </c:pt>
                <c:pt idx="2">
                  <c:v>-0.22</c:v>
                </c:pt>
                <c:pt idx="3">
                  <c:v>-0.24000000000000002</c:v>
                </c:pt>
                <c:pt idx="4">
                  <c:v>-0.18000000000000002</c:v>
                </c:pt>
                <c:pt idx="5">
                  <c:v>-0.17</c:v>
                </c:pt>
                <c:pt idx="6">
                  <c:v>-0.21000000000000002</c:v>
                </c:pt>
                <c:pt idx="7">
                  <c:v>-0.31000000000000005</c:v>
                </c:pt>
                <c:pt idx="8">
                  <c:v>-0.30000000000000004</c:v>
                </c:pt>
                <c:pt idx="9">
                  <c:v>-0.11</c:v>
                </c:pt>
                <c:pt idx="10">
                  <c:v>-3.0000000000000002E-2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6-CB43-A610-EEF7C491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08384"/>
        <c:axId val="149410560"/>
      </c:areaChart>
      <c:catAx>
        <c:axId val="14940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River Width (m)</a:t>
                </a:r>
              </a:p>
            </c:rich>
          </c:tx>
          <c:layout>
            <c:manualLayout>
              <c:xMode val="edge"/>
              <c:yMode val="edge"/>
              <c:x val="0.41795451352231422"/>
              <c:y val="6.566189081421482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10560"/>
        <c:crosses val="autoZero"/>
        <c:auto val="1"/>
        <c:lblAlgn val="ctr"/>
        <c:lblOffset val="100"/>
        <c:noMultiLvlLbl val="0"/>
      </c:catAx>
      <c:valAx>
        <c:axId val="1494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River 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08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8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90B2-094E-4334-8413-46116FA3CF3E}" type="datetimeFigureOut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4360-7E0A-4C59-909E-907018AF2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aoblený obdélník 37"/>
          <p:cNvSpPr/>
          <p:nvPr/>
        </p:nvSpPr>
        <p:spPr>
          <a:xfrm>
            <a:off x="3989089" y="223390"/>
            <a:ext cx="3377420" cy="3857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12661"/>
          <a:stretch/>
        </p:blipFill>
        <p:spPr>
          <a:xfrm>
            <a:off x="3931086" y="4222962"/>
            <a:ext cx="3544161" cy="19168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86996" y="379629"/>
            <a:ext cx="3590338" cy="1405062"/>
          </a:xfrm>
        </p:spPr>
        <p:txBody>
          <a:bodyPr>
            <a:noAutofit/>
          </a:bodyPr>
          <a:lstStyle/>
          <a:p>
            <a:r>
              <a:rPr lang="cs-CZ" sz="5138" b="1" dirty="0">
                <a:solidFill>
                  <a:srgbClr val="002060"/>
                </a:solidFill>
              </a:rPr>
              <a:t>RIVER EROSION</a:t>
            </a:r>
            <a:endParaRPr lang="en-US" sz="5138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1543" y="4445117"/>
            <a:ext cx="1974787" cy="359160"/>
          </a:xfrm>
        </p:spPr>
        <p:txBody>
          <a:bodyPr vert="horz" lIns="34250" tIns="34250" rIns="34250" bIns="34250" rtlCol="0">
            <a:noAutofit/>
          </a:bodyPr>
          <a:lstStyle/>
          <a:p>
            <a:r>
              <a:rPr lang="en-US" sz="2283" dirty="0">
                <a:solidFill>
                  <a:srgbClr val="0070C0"/>
                </a:solidFill>
              </a:rPr>
              <a:t>River Banks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765413" y="6343866"/>
            <a:ext cx="3615985" cy="474183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83" dirty="0">
                <a:solidFill>
                  <a:srgbClr val="0070C0"/>
                </a:solidFill>
              </a:rPr>
              <a:t>Bedload Rock Shape &amp; Size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70648" y="4903648"/>
            <a:ext cx="2926069" cy="843085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Steeper slope of the bank indicates vertical erosion (V-shaped valley)</a:t>
            </a:r>
          </a:p>
          <a:p>
            <a:pPr algn="l">
              <a:spcBef>
                <a:spcPts val="571"/>
              </a:spcBef>
            </a:pPr>
            <a:r>
              <a:rPr lang="en-US" sz="1600" dirty="0"/>
              <a:t>Clinometer </a:t>
            </a:r>
          </a:p>
          <a:p>
            <a:pPr algn="l"/>
            <a:endParaRPr lang="en-US" sz="1332" dirty="0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12868" y="7930023"/>
            <a:ext cx="4190049" cy="760588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Larger and more angular rocks have more capacity to cause vertical erosion by abrasion</a:t>
            </a:r>
          </a:p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Rocks get smaller and more round farther downstream</a:t>
            </a:r>
          </a:p>
          <a:p>
            <a:pPr algn="l"/>
            <a:endParaRPr lang="en-US" sz="1332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37835" y="1584430"/>
            <a:ext cx="7231969" cy="3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995" tIns="43498" rIns="86995" bIns="434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916"/>
          </a:p>
        </p:txBody>
      </p:sp>
      <p:grpSp>
        <p:nvGrpSpPr>
          <p:cNvPr id="34" name="Skupina 33"/>
          <p:cNvGrpSpPr/>
          <p:nvPr/>
        </p:nvGrpSpPr>
        <p:grpSpPr>
          <a:xfrm>
            <a:off x="595226" y="663233"/>
            <a:ext cx="2959598" cy="3041837"/>
            <a:chOff x="1044084" y="542142"/>
            <a:chExt cx="3110819" cy="3197259"/>
          </a:xfrm>
        </p:grpSpPr>
        <p:graphicFrame>
          <p:nvGraphicFramePr>
            <p:cNvPr id="16" name="Chart 7"/>
            <p:cNvGraphicFramePr/>
            <p:nvPr>
              <p:extLst>
                <p:ext uri="{D42A27DB-BD31-4B8C-83A1-F6EECF244321}">
                  <p14:modId xmlns:p14="http://schemas.microsoft.com/office/powerpoint/2010/main" val="3617614612"/>
                </p:ext>
              </p:extLst>
            </p:nvPr>
          </p:nvGraphicFramePr>
          <p:xfrm>
            <a:off x="1044084" y="966529"/>
            <a:ext cx="2987000" cy="1395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3" name="Skupina 32"/>
            <p:cNvGrpSpPr/>
            <p:nvPr/>
          </p:nvGrpSpPr>
          <p:grpSpPr>
            <a:xfrm>
              <a:off x="1062627" y="542142"/>
              <a:ext cx="3092276" cy="3197259"/>
              <a:chOff x="1062627" y="542142"/>
              <a:chExt cx="3092276" cy="3197259"/>
            </a:xfrm>
          </p:grpSpPr>
          <p:sp>
            <p:nvSpPr>
              <p:cNvPr id="9" name="Podnadpis 2"/>
              <p:cNvSpPr txBox="1">
                <a:spLocks/>
              </p:cNvSpPr>
              <p:nvPr/>
            </p:nvSpPr>
            <p:spPr>
              <a:xfrm>
                <a:off x="1062627" y="2503690"/>
                <a:ext cx="3092276" cy="1235711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Shows the angle at which water is flowing down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Steeper river is faster flowing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Contains waterfalls, rapids…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Clinometer</a:t>
                </a:r>
              </a:p>
              <a:p>
                <a:pPr algn="l"/>
                <a:endParaRPr lang="en-US" sz="1332" dirty="0"/>
              </a:p>
            </p:txBody>
          </p:sp>
          <p:sp>
            <p:nvSpPr>
              <p:cNvPr id="5" name="Podnadpis 2"/>
              <p:cNvSpPr txBox="1">
                <a:spLocks/>
              </p:cNvSpPr>
              <p:nvPr/>
            </p:nvSpPr>
            <p:spPr>
              <a:xfrm>
                <a:off x="1513207" y="542142"/>
                <a:ext cx="2075687" cy="345093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cs-CZ" sz="2283" dirty="0">
                    <a:solidFill>
                      <a:srgbClr val="0070C0"/>
                    </a:solidFill>
                  </a:rPr>
                  <a:t>River Gradient</a:t>
                </a:r>
                <a:endParaRPr lang="en-US" sz="2283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2" name="Skupina 31"/>
          <p:cNvGrpSpPr/>
          <p:nvPr/>
        </p:nvGrpSpPr>
        <p:grpSpPr>
          <a:xfrm>
            <a:off x="7900538" y="887224"/>
            <a:ext cx="3729803" cy="2846102"/>
            <a:chOff x="6853131" y="1066126"/>
            <a:chExt cx="4031813" cy="2662876"/>
          </a:xfrm>
        </p:grpSpPr>
        <p:grpSp>
          <p:nvGrpSpPr>
            <p:cNvPr id="31" name="Skupina 30"/>
            <p:cNvGrpSpPr/>
            <p:nvPr/>
          </p:nvGrpSpPr>
          <p:grpSpPr>
            <a:xfrm>
              <a:off x="7023078" y="1066126"/>
              <a:ext cx="3861866" cy="2662876"/>
              <a:chOff x="7023078" y="1066126"/>
              <a:chExt cx="3861866" cy="2662876"/>
            </a:xfrm>
          </p:grpSpPr>
          <p:sp>
            <p:nvSpPr>
              <p:cNvPr id="6" name="Podnadpis 2"/>
              <p:cNvSpPr txBox="1">
                <a:spLocks/>
              </p:cNvSpPr>
              <p:nvPr/>
            </p:nvSpPr>
            <p:spPr>
              <a:xfrm>
                <a:off x="7447754" y="1066126"/>
                <a:ext cx="2715769" cy="498411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283" dirty="0" err="1">
                    <a:solidFill>
                      <a:srgbClr val="0070C0"/>
                    </a:solidFill>
                  </a:rPr>
                  <a:t>Cross-section</a:t>
                </a:r>
                <a:r>
                  <a:rPr lang="cs-CZ" sz="2283" dirty="0">
                    <a:solidFill>
                      <a:srgbClr val="0070C0"/>
                    </a:solidFill>
                  </a:rPr>
                  <a:t> Profile</a:t>
                </a:r>
                <a:endParaRPr lang="en-US" sz="2283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Podnadpis 2"/>
              <p:cNvSpPr txBox="1">
                <a:spLocks/>
              </p:cNvSpPr>
              <p:nvPr/>
            </p:nvSpPr>
            <p:spPr>
              <a:xfrm>
                <a:off x="7023078" y="2768336"/>
                <a:ext cx="3861866" cy="960666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Width, depth and shape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shape of cross-section shows if the erosion is vertical or lateral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Measurements used to calculate hydraulic radius which shows channels efficiency for transporting water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Transect tape, meter sticks, chain (rope)</a:t>
                </a:r>
              </a:p>
              <a:p>
                <a:pPr algn="l"/>
                <a:endParaRPr lang="en-US" sz="1332" dirty="0"/>
              </a:p>
            </p:txBody>
          </p:sp>
        </p:grpSp>
        <p:graphicFrame>
          <p:nvGraphicFramePr>
            <p:cNvPr id="18" name="Chart 10"/>
            <p:cNvGraphicFramePr/>
            <p:nvPr>
              <p:extLst>
                <p:ext uri="{D42A27DB-BD31-4B8C-83A1-F6EECF244321}">
                  <p14:modId xmlns:p14="http://schemas.microsoft.com/office/powerpoint/2010/main" val="569561319"/>
                </p:ext>
              </p:extLst>
            </p:nvPr>
          </p:nvGraphicFramePr>
          <p:xfrm>
            <a:off x="6853131" y="1498035"/>
            <a:ext cx="3905016" cy="12471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20" name="Pictur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29419" r="23996" b="20217"/>
          <a:stretch/>
        </p:blipFill>
        <p:spPr bwMode="auto">
          <a:xfrm>
            <a:off x="8088976" y="4572000"/>
            <a:ext cx="3324091" cy="1139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Content Placeholder 6" descr="Illustration comparing granular and blocky soils. Granular soil looks like &quot;cookie crumbs&quot; whereas blocky soil is broken into larger, angular peds. 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6454" r="3349" b="43247"/>
          <a:stretch/>
        </p:blipFill>
        <p:spPr>
          <a:xfrm>
            <a:off x="506627" y="6687012"/>
            <a:ext cx="4296290" cy="1224765"/>
          </a:xfrm>
          <a:prstGeom prst="rect">
            <a:avLst/>
          </a:prstGeom>
        </p:spPr>
      </p:pic>
      <p:grpSp>
        <p:nvGrpSpPr>
          <p:cNvPr id="36" name="Skupina 35"/>
          <p:cNvGrpSpPr/>
          <p:nvPr/>
        </p:nvGrpSpPr>
        <p:grpSpPr>
          <a:xfrm>
            <a:off x="5703167" y="6377280"/>
            <a:ext cx="6246848" cy="1846256"/>
            <a:chOff x="6983380" y="6923210"/>
            <a:chExt cx="6214300" cy="1940590"/>
          </a:xfrm>
        </p:grpSpPr>
        <p:grpSp>
          <p:nvGrpSpPr>
            <p:cNvPr id="35" name="Skupina 34"/>
            <p:cNvGrpSpPr/>
            <p:nvPr/>
          </p:nvGrpSpPr>
          <p:grpSpPr>
            <a:xfrm>
              <a:off x="9195152" y="6923210"/>
              <a:ext cx="4002528" cy="1647134"/>
              <a:chOff x="9195152" y="6923210"/>
              <a:chExt cx="4002528" cy="1647134"/>
            </a:xfrm>
          </p:grpSpPr>
          <p:sp>
            <p:nvSpPr>
              <p:cNvPr id="7" name="Podnadpis 2"/>
              <p:cNvSpPr txBox="1">
                <a:spLocks/>
              </p:cNvSpPr>
              <p:nvPr/>
            </p:nvSpPr>
            <p:spPr>
              <a:xfrm>
                <a:off x="9195152" y="6923210"/>
                <a:ext cx="2075688" cy="429669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indent="0" algn="ctr" defTabSz="1280160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2400">
                    <a:solidFill>
                      <a:srgbClr val="0070C0"/>
                    </a:solidFill>
                  </a:defRPr>
                </a:lvl1pPr>
                <a:lvl2pPr marL="64008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/>
                </a:lvl2pPr>
                <a:lvl3pPr marL="128016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/>
                </a:lvl3pPr>
                <a:lvl4pPr marL="192024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4pPr>
                <a:lvl5pPr marL="256032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5pPr>
                <a:lvl6pPr marL="320040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6pPr>
                <a:lvl7pPr marL="384048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7pPr>
                <a:lvl8pPr marL="448056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8pPr>
                <a:lvl9pPr marL="512064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9pPr>
              </a:lstStyle>
              <a:p>
                <a:r>
                  <a:rPr lang="cs-CZ" sz="2283" dirty="0"/>
                  <a:t>River </a:t>
                </a:r>
                <a:r>
                  <a:rPr lang="cs-CZ" sz="2283" dirty="0" err="1"/>
                  <a:t>Discharge</a:t>
                </a:r>
                <a:endParaRPr lang="en-US" sz="2283" dirty="0"/>
              </a:p>
            </p:txBody>
          </p:sp>
          <p:sp>
            <p:nvSpPr>
              <p:cNvPr id="14" name="Podnadpis 2"/>
              <p:cNvSpPr txBox="1">
                <a:spLocks/>
              </p:cNvSpPr>
              <p:nvPr/>
            </p:nvSpPr>
            <p:spPr>
              <a:xfrm>
                <a:off x="9476816" y="7352879"/>
                <a:ext cx="3720864" cy="1217465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= volume of water passing a point on the bank in 1 second (m3 / s)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Higher discharge shows that the river has more power for erosion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Use velocity to calculate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      Velocity </a:t>
                </a:r>
                <a:r>
                  <a:rPr lang="cs-CZ" sz="1600" dirty="0"/>
                  <a:t>= speed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water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flow</a:t>
                </a:r>
                <a:r>
                  <a:rPr lang="cs-CZ" sz="1600" dirty="0"/>
                  <a:t> (m/s)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err="1"/>
                  <a:t>Faster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moving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water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is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higher</a:t>
                </a:r>
                <a:r>
                  <a:rPr lang="cs-CZ" sz="1600" dirty="0"/>
                  <a:t> in </a:t>
                </a:r>
                <a:r>
                  <a:rPr lang="cs-CZ" sz="1600" dirty="0" err="1"/>
                  <a:t>energy</a:t>
                </a:r>
                <a:r>
                  <a:rPr lang="cs-CZ" sz="1600" dirty="0"/>
                  <a:t>, </a:t>
                </a:r>
                <a:r>
                  <a:rPr lang="en-US" sz="1600" dirty="0"/>
                  <a:t>which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means</a:t>
                </a:r>
                <a:r>
                  <a:rPr lang="cs-CZ" sz="1600" dirty="0"/>
                  <a:t> more </a:t>
                </a:r>
                <a:r>
                  <a:rPr lang="cs-CZ" sz="1600" dirty="0" err="1"/>
                  <a:t>capable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erosion</a:t>
                </a:r>
                <a:endParaRPr lang="cs-CZ" sz="1600" dirty="0"/>
              </a:p>
              <a:p>
                <a:pPr marL="911936" lvl="1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endParaRPr lang="en-US" sz="772" dirty="0"/>
              </a:p>
            </p:txBody>
          </p:sp>
        </p:grpSp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7" r="31530" b="14999"/>
            <a:stretch/>
          </p:blipFill>
          <p:spPr>
            <a:xfrm>
              <a:off x="6983380" y="7562929"/>
              <a:ext cx="2085606" cy="1300871"/>
            </a:xfrm>
            <a:prstGeom prst="rect">
              <a:avLst/>
            </a:prstGeom>
          </p:spPr>
        </p:pic>
      </p:grpSp>
      <p:sp>
        <p:nvSpPr>
          <p:cNvPr id="25" name="Zaoblený obdélník 24"/>
          <p:cNvSpPr/>
          <p:nvPr/>
        </p:nvSpPr>
        <p:spPr>
          <a:xfrm>
            <a:off x="415946" y="4392022"/>
            <a:ext cx="3269601" cy="157435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6" name="Zaoblený obdélník 25"/>
          <p:cNvSpPr/>
          <p:nvPr/>
        </p:nvSpPr>
        <p:spPr>
          <a:xfrm>
            <a:off x="362037" y="579158"/>
            <a:ext cx="3377420" cy="351482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7" name="Zaoblený obdélník 26"/>
          <p:cNvSpPr/>
          <p:nvPr/>
        </p:nvSpPr>
        <p:spPr>
          <a:xfrm>
            <a:off x="7703669" y="827904"/>
            <a:ext cx="4059005" cy="5078626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8" name="Zaoblený obdélník 27"/>
          <p:cNvSpPr/>
          <p:nvPr/>
        </p:nvSpPr>
        <p:spPr>
          <a:xfrm>
            <a:off x="362037" y="6259031"/>
            <a:ext cx="4622959" cy="272802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9" name="Zaoblený obdélník 28"/>
          <p:cNvSpPr/>
          <p:nvPr/>
        </p:nvSpPr>
        <p:spPr>
          <a:xfrm>
            <a:off x="5437208" y="6296098"/>
            <a:ext cx="6512807" cy="268715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37" name="Podnadpis 2"/>
          <p:cNvSpPr txBox="1">
            <a:spLocks/>
          </p:cNvSpPr>
          <p:nvPr/>
        </p:nvSpPr>
        <p:spPr>
          <a:xfrm>
            <a:off x="4240923" y="1730249"/>
            <a:ext cx="2938687" cy="2391169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en-US" sz="1713" dirty="0">
                <a:solidFill>
                  <a:srgbClr val="002060"/>
                </a:solidFill>
              </a:rPr>
              <a:t>The process</a:t>
            </a:r>
            <a:r>
              <a:rPr lang="cs-CZ" sz="1713" dirty="0">
                <a:solidFill>
                  <a:srgbClr val="002060"/>
                </a:solidFill>
              </a:rPr>
              <a:t>es</a:t>
            </a:r>
            <a:r>
              <a:rPr lang="en-US" sz="1713" dirty="0">
                <a:solidFill>
                  <a:srgbClr val="002060"/>
                </a:solidFill>
              </a:rPr>
              <a:t> of erosion shapes the landscape</a:t>
            </a:r>
            <a:endParaRPr lang="cs-CZ" sz="1713" dirty="0">
              <a:solidFill>
                <a:srgbClr val="002060"/>
              </a:solidFill>
            </a:endParaRPr>
          </a:p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water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erosion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shapes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valley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around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river</a:t>
            </a:r>
            <a:endParaRPr lang="en-US" sz="1713" dirty="0">
              <a:solidFill>
                <a:srgbClr val="002060"/>
              </a:solidFill>
            </a:endParaRPr>
          </a:p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en-US" sz="1713" dirty="0">
                <a:solidFill>
                  <a:srgbClr val="002060"/>
                </a:solidFill>
              </a:rPr>
              <a:t>The erosion at upper course of the river works different than erosion at the lower course</a:t>
            </a:r>
          </a:p>
        </p:txBody>
      </p:sp>
    </p:spTree>
    <p:extLst>
      <p:ext uri="{BB962C8B-B14F-4D97-AF65-F5344CB8AC3E}">
        <p14:creationId xmlns:p14="http://schemas.microsoft.com/office/powerpoint/2010/main" val="96960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aoblený obdélník 37"/>
          <p:cNvSpPr/>
          <p:nvPr/>
        </p:nvSpPr>
        <p:spPr>
          <a:xfrm>
            <a:off x="3989089" y="223390"/>
            <a:ext cx="3377420" cy="3857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12661"/>
          <a:stretch/>
        </p:blipFill>
        <p:spPr>
          <a:xfrm>
            <a:off x="3931086" y="4222962"/>
            <a:ext cx="3544161" cy="19168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86996" y="379629"/>
            <a:ext cx="3590338" cy="1405062"/>
          </a:xfrm>
        </p:spPr>
        <p:txBody>
          <a:bodyPr>
            <a:noAutofit/>
          </a:bodyPr>
          <a:lstStyle/>
          <a:p>
            <a:r>
              <a:rPr lang="cs-CZ" sz="5138" b="1" dirty="0">
                <a:solidFill>
                  <a:srgbClr val="002060"/>
                </a:solidFill>
              </a:rPr>
              <a:t>RIVER EROSION</a:t>
            </a:r>
            <a:endParaRPr lang="en-US" sz="5138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1543" y="4445117"/>
            <a:ext cx="1974787" cy="359160"/>
          </a:xfrm>
        </p:spPr>
        <p:txBody>
          <a:bodyPr vert="horz" lIns="34250" tIns="34250" rIns="34250" bIns="34250" rtlCol="0">
            <a:noAutofit/>
          </a:bodyPr>
          <a:lstStyle/>
          <a:p>
            <a:r>
              <a:rPr lang="en-US" sz="2283" dirty="0">
                <a:solidFill>
                  <a:srgbClr val="0070C0"/>
                </a:solidFill>
              </a:rPr>
              <a:t>River Banks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765413" y="6343866"/>
            <a:ext cx="3615985" cy="474183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83" dirty="0">
                <a:solidFill>
                  <a:srgbClr val="0070C0"/>
                </a:solidFill>
              </a:rPr>
              <a:t>Bedload Rock Shape &amp; Size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670648" y="4903648"/>
            <a:ext cx="2926069" cy="843085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Steeper slope of the bank indicates vertical erosion (V-shaped valley)</a:t>
            </a:r>
          </a:p>
          <a:p>
            <a:pPr algn="l">
              <a:spcBef>
                <a:spcPts val="571"/>
              </a:spcBef>
            </a:pPr>
            <a:r>
              <a:rPr lang="en-US" sz="1600" dirty="0"/>
              <a:t>Clinometer </a:t>
            </a:r>
          </a:p>
          <a:p>
            <a:pPr algn="l"/>
            <a:endParaRPr lang="en-US" sz="1332" dirty="0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12868" y="7930023"/>
            <a:ext cx="4190049" cy="760588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Larger and more angular rocks have more capacity to cause vertical erosion by abrasion</a:t>
            </a:r>
          </a:p>
          <a:p>
            <a:pPr marL="271856" indent="-271856" algn="l">
              <a:spcBef>
                <a:spcPts val="571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Rocks get smaller and more round farther downstream</a:t>
            </a:r>
          </a:p>
          <a:p>
            <a:pPr algn="l"/>
            <a:endParaRPr lang="en-US" sz="1332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37835" y="1584430"/>
            <a:ext cx="7231969" cy="3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995" tIns="43498" rIns="86995" bIns="434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916"/>
          </a:p>
        </p:txBody>
      </p:sp>
      <p:grpSp>
        <p:nvGrpSpPr>
          <p:cNvPr id="34" name="Skupina 33"/>
          <p:cNvGrpSpPr/>
          <p:nvPr/>
        </p:nvGrpSpPr>
        <p:grpSpPr>
          <a:xfrm>
            <a:off x="595226" y="663233"/>
            <a:ext cx="2959598" cy="3041837"/>
            <a:chOff x="1044084" y="542142"/>
            <a:chExt cx="3110819" cy="3197259"/>
          </a:xfrm>
        </p:grpSpPr>
        <p:graphicFrame>
          <p:nvGraphicFramePr>
            <p:cNvPr id="16" name="Chart 7"/>
            <p:cNvGraphicFramePr/>
            <p:nvPr>
              <p:extLst/>
            </p:nvPr>
          </p:nvGraphicFramePr>
          <p:xfrm>
            <a:off x="1044084" y="966529"/>
            <a:ext cx="2987000" cy="1395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3" name="Skupina 32"/>
            <p:cNvGrpSpPr/>
            <p:nvPr/>
          </p:nvGrpSpPr>
          <p:grpSpPr>
            <a:xfrm>
              <a:off x="1062627" y="542142"/>
              <a:ext cx="3092276" cy="3197259"/>
              <a:chOff x="1062627" y="542142"/>
              <a:chExt cx="3092276" cy="3197259"/>
            </a:xfrm>
          </p:grpSpPr>
          <p:sp>
            <p:nvSpPr>
              <p:cNvPr id="9" name="Podnadpis 2"/>
              <p:cNvSpPr txBox="1">
                <a:spLocks/>
              </p:cNvSpPr>
              <p:nvPr/>
            </p:nvSpPr>
            <p:spPr>
              <a:xfrm>
                <a:off x="1062627" y="2503690"/>
                <a:ext cx="3092276" cy="1235711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Shows the angle at which water is flowing down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Steeper river is faster flowing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Contains waterfalls, rapids…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Clinometer</a:t>
                </a:r>
              </a:p>
              <a:p>
                <a:pPr algn="l"/>
                <a:endParaRPr lang="en-US" sz="1332" dirty="0"/>
              </a:p>
            </p:txBody>
          </p:sp>
          <p:sp>
            <p:nvSpPr>
              <p:cNvPr id="5" name="Podnadpis 2"/>
              <p:cNvSpPr txBox="1">
                <a:spLocks/>
              </p:cNvSpPr>
              <p:nvPr/>
            </p:nvSpPr>
            <p:spPr>
              <a:xfrm>
                <a:off x="1513207" y="542142"/>
                <a:ext cx="2075687" cy="345093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cs-CZ" sz="2283" dirty="0">
                    <a:solidFill>
                      <a:srgbClr val="0070C0"/>
                    </a:solidFill>
                  </a:rPr>
                  <a:t>River Gradient</a:t>
                </a:r>
                <a:endParaRPr lang="en-US" sz="2283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2" name="Skupina 31"/>
          <p:cNvGrpSpPr/>
          <p:nvPr/>
        </p:nvGrpSpPr>
        <p:grpSpPr>
          <a:xfrm>
            <a:off x="7900538" y="887224"/>
            <a:ext cx="3729803" cy="2846102"/>
            <a:chOff x="6853131" y="1066126"/>
            <a:chExt cx="4031813" cy="2662876"/>
          </a:xfrm>
        </p:grpSpPr>
        <p:grpSp>
          <p:nvGrpSpPr>
            <p:cNvPr id="31" name="Skupina 30"/>
            <p:cNvGrpSpPr/>
            <p:nvPr/>
          </p:nvGrpSpPr>
          <p:grpSpPr>
            <a:xfrm>
              <a:off x="7023078" y="1066126"/>
              <a:ext cx="3861866" cy="2662876"/>
              <a:chOff x="7023078" y="1066126"/>
              <a:chExt cx="3861866" cy="2662876"/>
            </a:xfrm>
          </p:grpSpPr>
          <p:sp>
            <p:nvSpPr>
              <p:cNvPr id="6" name="Podnadpis 2"/>
              <p:cNvSpPr txBox="1">
                <a:spLocks/>
              </p:cNvSpPr>
              <p:nvPr/>
            </p:nvSpPr>
            <p:spPr>
              <a:xfrm>
                <a:off x="7447754" y="1066126"/>
                <a:ext cx="2715769" cy="498411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283" dirty="0" err="1">
                    <a:solidFill>
                      <a:srgbClr val="0070C0"/>
                    </a:solidFill>
                  </a:rPr>
                  <a:t>Cross-section</a:t>
                </a:r>
                <a:r>
                  <a:rPr lang="cs-CZ" sz="2283" dirty="0">
                    <a:solidFill>
                      <a:srgbClr val="0070C0"/>
                    </a:solidFill>
                  </a:rPr>
                  <a:t> Profile</a:t>
                </a:r>
                <a:endParaRPr lang="en-US" sz="2283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Podnadpis 2"/>
              <p:cNvSpPr txBox="1">
                <a:spLocks/>
              </p:cNvSpPr>
              <p:nvPr/>
            </p:nvSpPr>
            <p:spPr>
              <a:xfrm>
                <a:off x="7023078" y="2768336"/>
                <a:ext cx="3861866" cy="960666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Width, depth and shape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shape of cross-section shows if the erosion is vertical or lateral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Measurements used to calculate hydraulic radius which shows channels efficiency for transporting water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Transect tape, meter sticks, chain (rope)</a:t>
                </a:r>
              </a:p>
              <a:p>
                <a:pPr algn="l"/>
                <a:endParaRPr lang="en-US" sz="1332" dirty="0"/>
              </a:p>
            </p:txBody>
          </p:sp>
        </p:grpSp>
        <p:graphicFrame>
          <p:nvGraphicFramePr>
            <p:cNvPr id="18" name="Chart 10"/>
            <p:cNvGraphicFramePr/>
            <p:nvPr>
              <p:extLst/>
            </p:nvPr>
          </p:nvGraphicFramePr>
          <p:xfrm>
            <a:off x="6853131" y="1498035"/>
            <a:ext cx="3905016" cy="12471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20" name="Pictur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29419" r="23996" b="20217"/>
          <a:stretch/>
        </p:blipFill>
        <p:spPr bwMode="auto">
          <a:xfrm>
            <a:off x="8088976" y="4572000"/>
            <a:ext cx="3324091" cy="1139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Content Placeholder 6" descr="Illustration comparing granular and blocky soils. Granular soil looks like &quot;cookie crumbs&quot; whereas blocky soil is broken into larger, angular peds. 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6454" r="3349" b="43247"/>
          <a:stretch/>
        </p:blipFill>
        <p:spPr>
          <a:xfrm>
            <a:off x="506627" y="6687012"/>
            <a:ext cx="4296290" cy="1224765"/>
          </a:xfrm>
          <a:prstGeom prst="rect">
            <a:avLst/>
          </a:prstGeom>
        </p:spPr>
      </p:pic>
      <p:grpSp>
        <p:nvGrpSpPr>
          <p:cNvPr id="36" name="Skupina 35"/>
          <p:cNvGrpSpPr/>
          <p:nvPr/>
        </p:nvGrpSpPr>
        <p:grpSpPr>
          <a:xfrm>
            <a:off x="5703167" y="6377280"/>
            <a:ext cx="6246848" cy="1846256"/>
            <a:chOff x="6983380" y="6923210"/>
            <a:chExt cx="6214300" cy="1940590"/>
          </a:xfrm>
        </p:grpSpPr>
        <p:grpSp>
          <p:nvGrpSpPr>
            <p:cNvPr id="35" name="Skupina 34"/>
            <p:cNvGrpSpPr/>
            <p:nvPr/>
          </p:nvGrpSpPr>
          <p:grpSpPr>
            <a:xfrm>
              <a:off x="9195152" y="6923210"/>
              <a:ext cx="4002528" cy="1647134"/>
              <a:chOff x="9195152" y="6923210"/>
              <a:chExt cx="4002528" cy="1647134"/>
            </a:xfrm>
          </p:grpSpPr>
          <p:sp>
            <p:nvSpPr>
              <p:cNvPr id="7" name="Podnadpis 2"/>
              <p:cNvSpPr txBox="1">
                <a:spLocks/>
              </p:cNvSpPr>
              <p:nvPr/>
            </p:nvSpPr>
            <p:spPr>
              <a:xfrm>
                <a:off x="9195152" y="6923210"/>
                <a:ext cx="2075688" cy="429669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indent="0" algn="ctr" defTabSz="1280160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2400">
                    <a:solidFill>
                      <a:srgbClr val="0070C0"/>
                    </a:solidFill>
                  </a:defRPr>
                </a:lvl1pPr>
                <a:lvl2pPr marL="64008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/>
                </a:lvl2pPr>
                <a:lvl3pPr marL="128016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/>
                </a:lvl3pPr>
                <a:lvl4pPr marL="192024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4pPr>
                <a:lvl5pPr marL="256032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5pPr>
                <a:lvl6pPr marL="320040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6pPr>
                <a:lvl7pPr marL="384048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7pPr>
                <a:lvl8pPr marL="448056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8pPr>
                <a:lvl9pPr marL="5120640" indent="0" algn="ctr" defTabSz="1280160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/>
                </a:lvl9pPr>
              </a:lstStyle>
              <a:p>
                <a:r>
                  <a:rPr lang="cs-CZ" sz="2283" dirty="0"/>
                  <a:t>River </a:t>
                </a:r>
                <a:r>
                  <a:rPr lang="cs-CZ" sz="2283" dirty="0" err="1"/>
                  <a:t>Discharge</a:t>
                </a:r>
                <a:endParaRPr lang="en-US" sz="2283" dirty="0"/>
              </a:p>
            </p:txBody>
          </p:sp>
          <p:sp>
            <p:nvSpPr>
              <p:cNvPr id="14" name="Podnadpis 2"/>
              <p:cNvSpPr txBox="1">
                <a:spLocks/>
              </p:cNvSpPr>
              <p:nvPr/>
            </p:nvSpPr>
            <p:spPr>
              <a:xfrm>
                <a:off x="9476816" y="7352879"/>
                <a:ext cx="3720864" cy="1217465"/>
              </a:xfrm>
              <a:prstGeom prst="rect">
                <a:avLst/>
              </a:prstGeom>
            </p:spPr>
            <p:txBody>
              <a:bodyPr vert="horz" lIns="34250" tIns="34250" rIns="34250" bIns="34250" rtlCol="0">
                <a:noAutofit/>
              </a:bodyPr>
              <a:lstStyle>
                <a:lvl1pPr marL="0" indent="0" algn="ctr" defTabSz="128016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3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indent="0" algn="ctr" defTabSz="1280160" rtl="0" eaLnBrk="1" latinLnBrk="0" hangingPunct="1">
                  <a:lnSpc>
                    <a:spcPct val="90000"/>
                  </a:lnSpc>
                  <a:spcBef>
                    <a:spcPts val="700"/>
                  </a:spcBef>
                  <a:buFont typeface="Arial" panose="020B0604020202020204" pitchFamily="34" charset="0"/>
                  <a:buNone/>
                  <a:defRPr sz="22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= volume of water passing a point on the bank in 1 second (m3 / s)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Higher discharge shows that the river has more power for erosion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Use velocity to calculate</a:t>
                </a:r>
              </a:p>
              <a:p>
                <a:pPr algn="l">
                  <a:spcBef>
                    <a:spcPts val="571"/>
                  </a:spcBef>
                </a:pPr>
                <a:r>
                  <a:rPr lang="en-US" sz="1600" dirty="0"/>
                  <a:t>      Velocity </a:t>
                </a:r>
                <a:r>
                  <a:rPr lang="cs-CZ" sz="1600" dirty="0"/>
                  <a:t>= speed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water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flow</a:t>
                </a:r>
                <a:r>
                  <a:rPr lang="cs-CZ" sz="1600" dirty="0"/>
                  <a:t> (m/s)</a:t>
                </a:r>
              </a:p>
              <a:p>
                <a:pPr marL="271856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err="1"/>
                  <a:t>Faster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moving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water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is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higher</a:t>
                </a:r>
                <a:r>
                  <a:rPr lang="cs-CZ" sz="1600" dirty="0"/>
                  <a:t> in </a:t>
                </a:r>
                <a:r>
                  <a:rPr lang="cs-CZ" sz="1600" dirty="0" err="1"/>
                  <a:t>energy</a:t>
                </a:r>
                <a:r>
                  <a:rPr lang="cs-CZ" sz="1600" dirty="0"/>
                  <a:t>, </a:t>
                </a:r>
                <a:r>
                  <a:rPr lang="en-US" sz="1600" dirty="0"/>
                  <a:t>which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means</a:t>
                </a:r>
                <a:r>
                  <a:rPr lang="cs-CZ" sz="1600" dirty="0"/>
                  <a:t> more </a:t>
                </a:r>
                <a:r>
                  <a:rPr lang="cs-CZ" sz="1600" dirty="0" err="1"/>
                  <a:t>capable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erosion</a:t>
                </a:r>
                <a:endParaRPr lang="cs-CZ" sz="1600" dirty="0"/>
              </a:p>
              <a:p>
                <a:pPr marL="911936" lvl="1" indent="-271856" algn="l">
                  <a:spcBef>
                    <a:spcPts val="571"/>
                  </a:spcBef>
                  <a:buFont typeface="Arial" panose="020B0604020202020204" pitchFamily="34" charset="0"/>
                  <a:buChar char="•"/>
                </a:pPr>
                <a:endParaRPr lang="en-US" sz="772" dirty="0"/>
              </a:p>
            </p:txBody>
          </p:sp>
        </p:grpSp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7" r="31530" b="14999"/>
            <a:stretch/>
          </p:blipFill>
          <p:spPr>
            <a:xfrm>
              <a:off x="6983380" y="7562929"/>
              <a:ext cx="2085606" cy="1300871"/>
            </a:xfrm>
            <a:prstGeom prst="rect">
              <a:avLst/>
            </a:prstGeom>
          </p:spPr>
        </p:pic>
      </p:grpSp>
      <p:sp>
        <p:nvSpPr>
          <p:cNvPr id="25" name="Zaoblený obdélník 24"/>
          <p:cNvSpPr/>
          <p:nvPr/>
        </p:nvSpPr>
        <p:spPr>
          <a:xfrm>
            <a:off x="415946" y="4392022"/>
            <a:ext cx="3269601" cy="157435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6" name="Zaoblený obdélník 25"/>
          <p:cNvSpPr/>
          <p:nvPr/>
        </p:nvSpPr>
        <p:spPr>
          <a:xfrm>
            <a:off x="362037" y="579158"/>
            <a:ext cx="3377420" cy="351482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7" name="Zaoblený obdélník 26"/>
          <p:cNvSpPr/>
          <p:nvPr/>
        </p:nvSpPr>
        <p:spPr>
          <a:xfrm>
            <a:off x="7703669" y="827904"/>
            <a:ext cx="4059005" cy="5078626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8" name="Zaoblený obdélník 27"/>
          <p:cNvSpPr/>
          <p:nvPr/>
        </p:nvSpPr>
        <p:spPr>
          <a:xfrm>
            <a:off x="362037" y="6259031"/>
            <a:ext cx="4622959" cy="272802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29" name="Zaoblený obdélník 28"/>
          <p:cNvSpPr/>
          <p:nvPr/>
        </p:nvSpPr>
        <p:spPr>
          <a:xfrm>
            <a:off x="5437208" y="6296098"/>
            <a:ext cx="6512807" cy="268715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37" name="Podnadpis 2"/>
          <p:cNvSpPr txBox="1">
            <a:spLocks/>
          </p:cNvSpPr>
          <p:nvPr/>
        </p:nvSpPr>
        <p:spPr>
          <a:xfrm>
            <a:off x="4240923" y="1730249"/>
            <a:ext cx="2938687" cy="2391169"/>
          </a:xfrm>
          <a:prstGeom prst="rect">
            <a:avLst/>
          </a:prstGeom>
        </p:spPr>
        <p:txBody>
          <a:bodyPr vert="horz" lIns="34250" tIns="34250" rIns="34250" bIns="3425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en-US" sz="1713" dirty="0">
                <a:solidFill>
                  <a:srgbClr val="002060"/>
                </a:solidFill>
              </a:rPr>
              <a:t>The process</a:t>
            </a:r>
            <a:r>
              <a:rPr lang="cs-CZ" sz="1713" dirty="0">
                <a:solidFill>
                  <a:srgbClr val="002060"/>
                </a:solidFill>
              </a:rPr>
              <a:t>es</a:t>
            </a:r>
            <a:r>
              <a:rPr lang="en-US" sz="1713" dirty="0">
                <a:solidFill>
                  <a:srgbClr val="002060"/>
                </a:solidFill>
              </a:rPr>
              <a:t> of erosion shapes the landscape</a:t>
            </a:r>
            <a:endParaRPr lang="cs-CZ" sz="1713" dirty="0">
              <a:solidFill>
                <a:srgbClr val="002060"/>
              </a:solidFill>
            </a:endParaRPr>
          </a:p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water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erosion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shapes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valley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around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the</a:t>
            </a:r>
            <a:r>
              <a:rPr lang="cs-CZ" sz="1713" dirty="0">
                <a:solidFill>
                  <a:srgbClr val="002060"/>
                </a:solidFill>
              </a:rPr>
              <a:t> </a:t>
            </a:r>
            <a:r>
              <a:rPr lang="cs-CZ" sz="1713" dirty="0" err="1">
                <a:solidFill>
                  <a:srgbClr val="002060"/>
                </a:solidFill>
              </a:rPr>
              <a:t>river</a:t>
            </a:r>
            <a:endParaRPr lang="en-US" sz="1713" dirty="0">
              <a:solidFill>
                <a:srgbClr val="002060"/>
              </a:solidFill>
            </a:endParaRPr>
          </a:p>
          <a:p>
            <a:pPr marL="271856" indent="-271856" algn="l">
              <a:spcBef>
                <a:spcPts val="1142"/>
              </a:spcBef>
              <a:buFont typeface="Calibri" panose="020F0502020204030204" pitchFamily="34" charset="0"/>
              <a:buChar char="҉"/>
            </a:pPr>
            <a:r>
              <a:rPr lang="en-US" sz="1713" dirty="0">
                <a:solidFill>
                  <a:srgbClr val="002060"/>
                </a:solidFill>
              </a:rPr>
              <a:t>The erosion at upper course of the river works different than erosion at the lower course</a:t>
            </a:r>
          </a:p>
        </p:txBody>
      </p:sp>
    </p:spTree>
    <p:extLst>
      <p:ext uri="{BB962C8B-B14F-4D97-AF65-F5344CB8AC3E}">
        <p14:creationId xmlns:p14="http://schemas.microsoft.com/office/powerpoint/2010/main" val="3473916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2987</TotalTime>
  <Words>432</Words>
  <Application>Microsoft Macintosh PowerPoint</Application>
  <PresentationFormat>Ledger Paper (11x17 in)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RIVER EROSION</vt:lpstr>
      <vt:lpstr>RIVER EROSION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EROSION</dc:title>
  <dc:creator>Bára Semeráková</dc:creator>
  <cp:lastModifiedBy>Microsoft Office User</cp:lastModifiedBy>
  <cp:revision>24</cp:revision>
  <cp:lastPrinted>2018-06-08T21:27:02Z</cp:lastPrinted>
  <dcterms:created xsi:type="dcterms:W3CDTF">2018-05-09T12:32:55Z</dcterms:created>
  <dcterms:modified xsi:type="dcterms:W3CDTF">2018-06-08T21:30:45Z</dcterms:modified>
</cp:coreProperties>
</file>