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92" r:id="rId3"/>
    <p:sldId id="260" r:id="rId4"/>
    <p:sldId id="302" r:id="rId5"/>
    <p:sldId id="264" r:id="rId6"/>
    <p:sldId id="266" r:id="rId7"/>
    <p:sldId id="300" r:id="rId8"/>
    <p:sldId id="272" r:id="rId9"/>
    <p:sldId id="273" r:id="rId10"/>
    <p:sldId id="274" r:id="rId11"/>
    <p:sldId id="275" r:id="rId12"/>
    <p:sldId id="276" r:id="rId13"/>
    <p:sldId id="303" r:id="rId14"/>
    <p:sldId id="304" r:id="rId15"/>
    <p:sldId id="287" r:id="rId16"/>
    <p:sldId id="286" r:id="rId17"/>
    <p:sldId id="288" r:id="rId18"/>
    <p:sldId id="289" r:id="rId19"/>
    <p:sldId id="301" r:id="rId20"/>
    <p:sldId id="279" r:id="rId2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1"/>
  </p:normalViewPr>
  <p:slideViewPr>
    <p:cSldViewPr>
      <p:cViewPr varScale="1">
        <p:scale>
          <a:sx n="108" d="100"/>
          <a:sy n="108" d="100"/>
        </p:scale>
        <p:origin x="176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vanda%20piskur.ZZJZ_PGZ\Desktop\MONITORING%20IZVORI&#352;TA%202016\VIK%203%20god\grafovi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vanda%20piskur.ZZJZ_PGZ\Desktop\MONITORING%20IZVORI&#352;TA%202016\VIK%203%20god\Statistika_3_god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vanda%20piskur.ZZJZ_PGZ\Desktop\MONITORING%20IZVORI&#352;TA%202016\VIK%203%20god\statistika%20rjecina%20i%20ostalo.xlsx" TargetMode="External"/><Relationship Id="rId2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vanda%20piskur.ZZJZ_PGZ\Desktop\MONITORING%20IZVORI&#352;TA%202016\VIK%203%20god\Statistika_3_god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vanda%20piskur.ZZJZ_PGZ\Desktop\MONITORING%20IZVORI&#352;TA%202016\VIK%203%20god\Statistika_3_go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Arimo" pitchFamily="34" charset="0"/>
                <a:ea typeface="Arimo" pitchFamily="34" charset="0"/>
                <a:cs typeface="Arimo" pitchFamily="34" charset="0"/>
              </a:defRPr>
            </a:pPr>
            <a:r>
              <a:rPr lang="hr-HR" sz="1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The</a:t>
            </a:r>
            <a:r>
              <a:rPr lang="hr-HR" sz="1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1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amount</a:t>
            </a:r>
            <a:r>
              <a:rPr lang="hr-HR" sz="1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1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of</a:t>
            </a:r>
            <a:r>
              <a:rPr lang="hr-HR" sz="1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1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precipitations</a:t>
            </a:r>
            <a:r>
              <a:rPr lang="hr-HR" sz="1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1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of</a:t>
            </a:r>
            <a:r>
              <a:rPr lang="hr-HR" sz="1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1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the</a:t>
            </a:r>
            <a:r>
              <a:rPr lang="hr-HR" sz="1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1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area</a:t>
            </a:r>
            <a:r>
              <a:rPr lang="hr-HR" sz="1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1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of</a:t>
            </a:r>
            <a:r>
              <a:rPr lang="hr-HR" sz="1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Rijeka </a:t>
            </a:r>
            <a:r>
              <a:rPr lang="hr-HR" sz="1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during</a:t>
            </a:r>
            <a:r>
              <a:rPr lang="hr-HR" sz="1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2016.</a:t>
            </a:r>
            <a:endParaRPr lang="hr-HR" sz="1400" dirty="0">
              <a:latin typeface="Arimo" pitchFamily="34" charset="0"/>
              <a:ea typeface="Arimo" pitchFamily="34" charset="0"/>
              <a:cs typeface="Arimo" pitchFamily="34" charset="0"/>
            </a:endParaRPr>
          </a:p>
        </c:rich>
      </c:tx>
      <c:layout>
        <c:manualLayout>
          <c:xMode val="edge"/>
          <c:yMode val="edge"/>
          <c:x val="0.150550962173794"/>
          <c:y val="0.02670721771655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Sheet2!$D$435</c:f>
              <c:strCache>
                <c:ptCount val="1"/>
                <c:pt idx="0">
                  <c:v>mm</c:v>
                </c:pt>
              </c:strCache>
            </c:strRef>
          </c:tx>
          <c:cat>
            <c:numRef>
              <c:f>Sheet2!$E$434:$P$434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Sheet2!$E$435:$P$435</c:f>
              <c:numCache>
                <c:formatCode>General</c:formatCode>
                <c:ptCount val="12"/>
                <c:pt idx="0">
                  <c:v>181.9</c:v>
                </c:pt>
                <c:pt idx="1">
                  <c:v>407.7</c:v>
                </c:pt>
                <c:pt idx="2">
                  <c:v>64.6</c:v>
                </c:pt>
                <c:pt idx="3">
                  <c:v>54.3</c:v>
                </c:pt>
                <c:pt idx="4">
                  <c:v>138.4</c:v>
                </c:pt>
                <c:pt idx="5">
                  <c:v>152.6</c:v>
                </c:pt>
                <c:pt idx="6">
                  <c:v>16.3</c:v>
                </c:pt>
                <c:pt idx="7">
                  <c:v>112.7</c:v>
                </c:pt>
                <c:pt idx="8">
                  <c:v>157.9</c:v>
                </c:pt>
                <c:pt idx="9">
                  <c:v>245.3</c:v>
                </c:pt>
                <c:pt idx="10">
                  <c:v>486.9</c:v>
                </c:pt>
                <c:pt idx="11">
                  <c:v>2.5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479-4386-9E62-FF7E09669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5428400"/>
        <c:axId val="1755430720"/>
      </c:lineChart>
      <c:catAx>
        <c:axId val="175542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55430720"/>
        <c:crosses val="autoZero"/>
        <c:auto val="1"/>
        <c:lblAlgn val="ctr"/>
        <c:lblOffset val="100"/>
        <c:noMultiLvlLbl val="0"/>
      </c:catAx>
      <c:valAx>
        <c:axId val="175543072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hr-HR"/>
                  <a:t>količina</a:t>
                </a:r>
                <a:r>
                  <a:rPr lang="hr-HR" baseline="0"/>
                  <a:t> oborina, mm</a:t>
                </a:r>
                <a:endParaRPr lang="hr-HR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755428400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>
                <a:solidFill>
                  <a:schemeClr val="tx1"/>
                </a:solidFill>
              </a:defRPr>
            </a:pPr>
            <a:r>
              <a:rPr lang="hr-HR" sz="1000" b="1" dirty="0" smtClean="0">
                <a:solidFill>
                  <a:schemeClr val="tx1"/>
                </a:solidFill>
              </a:rPr>
              <a:t>Mineral</a:t>
            </a:r>
            <a:r>
              <a:rPr lang="hr-HR" sz="1000" b="1" baseline="0" dirty="0" smtClean="0">
                <a:solidFill>
                  <a:schemeClr val="tx1"/>
                </a:solidFill>
              </a:rPr>
              <a:t> </a:t>
            </a:r>
            <a:r>
              <a:rPr lang="hr-HR" sz="1000" b="1" baseline="0" dirty="0" err="1" smtClean="0">
                <a:solidFill>
                  <a:schemeClr val="tx1"/>
                </a:solidFill>
              </a:rPr>
              <a:t>composition</a:t>
            </a:r>
            <a:r>
              <a:rPr lang="hr-HR" sz="1000" b="1" baseline="0" dirty="0" smtClean="0">
                <a:solidFill>
                  <a:schemeClr val="tx1"/>
                </a:solidFill>
              </a:rPr>
              <a:t> </a:t>
            </a:r>
            <a:r>
              <a:rPr lang="hr-HR" sz="1000" b="1" baseline="0" dirty="0" err="1" smtClean="0">
                <a:solidFill>
                  <a:schemeClr val="tx1"/>
                </a:solidFill>
              </a:rPr>
              <a:t>of</a:t>
            </a:r>
            <a:r>
              <a:rPr lang="hr-HR" sz="1000" b="1" baseline="0" dirty="0" smtClean="0">
                <a:solidFill>
                  <a:schemeClr val="tx1"/>
                </a:solidFill>
              </a:rPr>
              <a:t> </a:t>
            </a:r>
            <a:r>
              <a:rPr lang="hr-HR" sz="1000" b="1" baseline="0" dirty="0" err="1" smtClean="0">
                <a:solidFill>
                  <a:schemeClr val="tx1"/>
                </a:solidFill>
              </a:rPr>
              <a:t>the</a:t>
            </a:r>
            <a:r>
              <a:rPr lang="hr-HR" sz="1000" b="1" baseline="0" dirty="0" smtClean="0">
                <a:solidFill>
                  <a:schemeClr val="tx1"/>
                </a:solidFill>
              </a:rPr>
              <a:t> </a:t>
            </a:r>
            <a:r>
              <a:rPr lang="hr-HR" sz="1000" b="1" baseline="0" dirty="0" err="1" smtClean="0">
                <a:solidFill>
                  <a:schemeClr val="tx1"/>
                </a:solidFill>
              </a:rPr>
              <a:t>spring</a:t>
            </a:r>
            <a:r>
              <a:rPr lang="hr-HR" sz="1000" b="1" baseline="0" dirty="0" smtClean="0">
                <a:solidFill>
                  <a:schemeClr val="tx1"/>
                </a:solidFill>
              </a:rPr>
              <a:t> Rječina </a:t>
            </a:r>
            <a:endParaRPr lang="hr-HR" sz="1000" b="1" dirty="0">
              <a:solidFill>
                <a:schemeClr val="tx1"/>
              </a:solidFill>
            </a:endParaRPr>
          </a:p>
        </c:rich>
      </c:tx>
      <c:overlay val="1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'Sheet2 '!$D$30</c:f>
              <c:strCache>
                <c:ptCount val="1"/>
                <c:pt idx="0">
                  <c:v>Anioni, mekv/l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HCO3, 2.56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18A-4136-B0AB-84B4C40EC1F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Ca,</a:t>
                    </a:r>
                    <a:r>
                      <a:rPr lang="en-US" baseline="0"/>
                      <a:t> </a:t>
                    </a:r>
                    <a:r>
                      <a:rPr lang="en-US"/>
                      <a:t>2.75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18A-4136-B0AB-84B4C40EC1F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18A-4136-B0AB-84B4C40EC1F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'Sheet2 '!$D$30:$D$32</c:f>
              <c:strCache>
                <c:ptCount val="2"/>
                <c:pt idx="0">
                  <c:v>Anioni, mekv/l</c:v>
                </c:pt>
                <c:pt idx="1">
                  <c:v>Kationi,mekv/l</c:v>
                </c:pt>
              </c:strCache>
            </c:strRef>
          </c:cat>
          <c:val>
            <c:numRef>
              <c:f>'Sheet2 '!$E$30:$E$32</c:f>
              <c:numCache>
                <c:formatCode>General</c:formatCode>
                <c:ptCount val="3"/>
                <c:pt idx="0">
                  <c:v>2.56</c:v>
                </c:pt>
                <c:pt idx="1">
                  <c:v>2.75</c:v>
                </c:pt>
                <c:pt idx="2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18A-4136-B0AB-84B4C40EC1F0}"/>
            </c:ext>
          </c:extLst>
        </c:ser>
        <c:ser>
          <c:idx val="1"/>
          <c:order val="1"/>
          <c:tx>
            <c:strRef>
              <c:f>'Sheet2 '!$D$31</c:f>
              <c:strCache>
                <c:ptCount val="1"/>
                <c:pt idx="0">
                  <c:v>Kationi,mekv/l</c:v>
                </c:pt>
              </c:strCache>
            </c:strRef>
          </c:tx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Mg,</a:t>
                    </a:r>
                    <a:r>
                      <a:rPr lang="en-US" baseline="0"/>
                      <a:t> </a:t>
                    </a:r>
                    <a:r>
                      <a:rPr lang="en-US"/>
                      <a:t>0.42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18A-4136-B0AB-84B4C40EC1F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'Sheet2 '!$D$30:$D$32</c:f>
              <c:strCache>
                <c:ptCount val="2"/>
                <c:pt idx="0">
                  <c:v>Anioni, mekv/l</c:v>
                </c:pt>
                <c:pt idx="1">
                  <c:v>Kationi,mekv/l</c:v>
                </c:pt>
              </c:strCache>
            </c:strRef>
          </c:cat>
          <c:val>
            <c:numRef>
              <c:f>'Sheet2 '!$F$30:$F$32</c:f>
              <c:numCache>
                <c:formatCode>General</c:formatCode>
                <c:ptCount val="3"/>
                <c:pt idx="0">
                  <c:v>0.05</c:v>
                </c:pt>
                <c:pt idx="1">
                  <c:v>0.42</c:v>
                </c:pt>
                <c:pt idx="2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18A-4136-B0AB-84B4C40EC1F0}"/>
            </c:ext>
          </c:extLst>
        </c:ser>
        <c:ser>
          <c:idx val="2"/>
          <c:order val="2"/>
          <c:tx>
            <c:strRef>
              <c:f>'Sheet2 '!$G$29</c:f>
              <c:strCache>
                <c:ptCount val="1"/>
                <c:pt idx="0">
                  <c:v>SO4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18A-4136-B0AB-84B4C40EC1F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0.04, Na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18A-4136-B0AB-84B4C40EC1F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'Sheet2 '!$D$30:$D$32</c:f>
              <c:strCache>
                <c:ptCount val="2"/>
                <c:pt idx="0">
                  <c:v>Anioni, mekv/l</c:v>
                </c:pt>
                <c:pt idx="1">
                  <c:v>Kationi,mekv/l</c:v>
                </c:pt>
              </c:strCache>
            </c:strRef>
          </c:cat>
          <c:val>
            <c:numRef>
              <c:f>'Sheet2 '!$G$30:$G$32</c:f>
              <c:numCache>
                <c:formatCode>General</c:formatCode>
                <c:ptCount val="3"/>
                <c:pt idx="0">
                  <c:v>0.03</c:v>
                </c:pt>
                <c:pt idx="1">
                  <c:v>0.04</c:v>
                </c:pt>
                <c:pt idx="2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18A-4136-B0AB-84B4C40EC1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57437248"/>
        <c:axId val="1757439024"/>
      </c:barChart>
      <c:catAx>
        <c:axId val="1757437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757439024"/>
        <c:crosses val="autoZero"/>
        <c:auto val="1"/>
        <c:lblAlgn val="ctr"/>
        <c:lblOffset val="100"/>
        <c:noMultiLvlLbl val="0"/>
      </c:catAx>
      <c:valAx>
        <c:axId val="1757439024"/>
        <c:scaling>
          <c:orientation val="minMax"/>
          <c:max val="4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r>
                  <a:rPr lang="hr-HR" b="1">
                    <a:solidFill>
                      <a:schemeClr val="tx1"/>
                    </a:solidFill>
                  </a:rPr>
                  <a:t>mekv/l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75743724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hr-HR" sz="1000" dirty="0" err="1" smtClean="0"/>
              <a:t>Concentration</a:t>
            </a:r>
            <a:r>
              <a:rPr lang="hr-HR" sz="1000" dirty="0" smtClean="0"/>
              <a:t> </a:t>
            </a:r>
            <a:r>
              <a:rPr lang="hr-HR" sz="1000" dirty="0" err="1" smtClean="0"/>
              <a:t>of</a:t>
            </a:r>
            <a:r>
              <a:rPr lang="hr-HR" sz="1000" dirty="0" smtClean="0"/>
              <a:t> KMnO</a:t>
            </a:r>
            <a:r>
              <a:rPr lang="hr-HR" sz="1000" baseline="-25000" dirty="0" smtClean="0"/>
              <a:t>4 </a:t>
            </a:r>
            <a:r>
              <a:rPr lang="hr-HR" sz="1000" baseline="0" dirty="0" err="1" smtClean="0"/>
              <a:t>and</a:t>
            </a:r>
            <a:r>
              <a:rPr lang="hr-HR" sz="1000" baseline="0" dirty="0" smtClean="0"/>
              <a:t> total </a:t>
            </a:r>
            <a:r>
              <a:rPr lang="hr-HR" sz="1000" baseline="0" dirty="0" err="1" smtClean="0"/>
              <a:t>organic</a:t>
            </a:r>
            <a:r>
              <a:rPr lang="hr-HR" sz="1000" baseline="0" dirty="0" smtClean="0"/>
              <a:t> </a:t>
            </a:r>
            <a:r>
              <a:rPr lang="hr-HR" sz="1000" baseline="0" dirty="0" err="1" smtClean="0"/>
              <a:t>carbon</a:t>
            </a:r>
            <a:r>
              <a:rPr lang="hr-HR" sz="1000" dirty="0" smtClean="0"/>
              <a:t> </a:t>
            </a:r>
            <a:endParaRPr lang="hr-HR" sz="1000" dirty="0"/>
          </a:p>
        </c:rich>
      </c:tx>
      <c:layout>
        <c:manualLayout>
          <c:xMode val="edge"/>
          <c:yMode val="edge"/>
          <c:x val="0.334976394262024"/>
          <c:y val="0.0564264645976155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Sheet2!$F$22</c:f>
              <c:strCache>
                <c:ptCount val="1"/>
                <c:pt idx="0">
                  <c:v>KMnO4,mgO2/l</c:v>
                </c:pt>
              </c:strCache>
            </c:strRef>
          </c:tx>
          <c:invertIfNegative val="0"/>
          <c:cat>
            <c:strRef>
              <c:f>Sheet2!$E$23:$E$27</c:f>
              <c:strCache>
                <c:ptCount val="5"/>
                <c:pt idx="0">
                  <c:v>2.6.14.</c:v>
                </c:pt>
                <c:pt idx="1">
                  <c:v>7.4.15.</c:v>
                </c:pt>
                <c:pt idx="2">
                  <c:v>28.9.15.</c:v>
                </c:pt>
                <c:pt idx="3">
                  <c:v>21.7.16.</c:v>
                </c:pt>
                <c:pt idx="4">
                  <c:v>7.12.16.</c:v>
                </c:pt>
              </c:strCache>
            </c:strRef>
          </c:cat>
          <c:val>
            <c:numRef>
              <c:f>Sheet2!$F$23:$F$27</c:f>
              <c:numCache>
                <c:formatCode>General</c:formatCode>
                <c:ptCount val="5"/>
                <c:pt idx="0">
                  <c:v>0.840000000000001</c:v>
                </c:pt>
                <c:pt idx="1">
                  <c:v>0.740000000000001</c:v>
                </c:pt>
                <c:pt idx="2">
                  <c:v>1.41</c:v>
                </c:pt>
                <c:pt idx="3">
                  <c:v>0.37</c:v>
                </c:pt>
                <c:pt idx="4">
                  <c:v>0.45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BA-4942-915A-DCA54594D68A}"/>
            </c:ext>
          </c:extLst>
        </c:ser>
        <c:ser>
          <c:idx val="1"/>
          <c:order val="1"/>
          <c:tx>
            <c:strRef>
              <c:f>Sheet2!$G$22</c:f>
              <c:strCache>
                <c:ptCount val="1"/>
                <c:pt idx="0">
                  <c:v>TOC, mgC/l</c:v>
                </c:pt>
              </c:strCache>
            </c:strRef>
          </c:tx>
          <c:invertIfNegative val="0"/>
          <c:cat>
            <c:strRef>
              <c:f>Sheet2!$E$23:$E$27</c:f>
              <c:strCache>
                <c:ptCount val="5"/>
                <c:pt idx="0">
                  <c:v>2.6.14.</c:v>
                </c:pt>
                <c:pt idx="1">
                  <c:v>7.4.15.</c:v>
                </c:pt>
                <c:pt idx="2">
                  <c:v>28.9.15.</c:v>
                </c:pt>
                <c:pt idx="3">
                  <c:v>21.7.16.</c:v>
                </c:pt>
                <c:pt idx="4">
                  <c:v>7.12.16.</c:v>
                </c:pt>
              </c:strCache>
            </c:strRef>
          </c:cat>
          <c:val>
            <c:numRef>
              <c:f>Sheet2!$G$23:$G$27</c:f>
              <c:numCache>
                <c:formatCode>General</c:formatCode>
                <c:ptCount val="5"/>
                <c:pt idx="0">
                  <c:v>0.600000000000001</c:v>
                </c:pt>
                <c:pt idx="1">
                  <c:v>0.8</c:v>
                </c:pt>
                <c:pt idx="2">
                  <c:v>0.5</c:v>
                </c:pt>
                <c:pt idx="3">
                  <c:v>0.53</c:v>
                </c:pt>
                <c:pt idx="4">
                  <c:v>0.98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4BA-4942-915A-DCA54594D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6633088"/>
        <c:axId val="1756634864"/>
      </c:barChart>
      <c:lineChart>
        <c:grouping val="standard"/>
        <c:varyColors val="0"/>
        <c:ser>
          <c:idx val="2"/>
          <c:order val="2"/>
          <c:tx>
            <c:strRef>
              <c:f>Sheet2!$H$22</c:f>
              <c:strCache>
                <c:ptCount val="1"/>
                <c:pt idx="0">
                  <c:v>MDK, KMnO4,mg/L</c:v>
                </c:pt>
              </c:strCache>
            </c:strRef>
          </c:tx>
          <c:marker>
            <c:symbol val="none"/>
          </c:marker>
          <c:cat>
            <c:strRef>
              <c:f>Sheet2!$E$23:$E$27</c:f>
              <c:strCache>
                <c:ptCount val="5"/>
                <c:pt idx="0">
                  <c:v>2.6.14.</c:v>
                </c:pt>
                <c:pt idx="1">
                  <c:v>7.4.15.</c:v>
                </c:pt>
                <c:pt idx="2">
                  <c:v>28.9.15.</c:v>
                </c:pt>
                <c:pt idx="3">
                  <c:v>21.7.16.</c:v>
                </c:pt>
                <c:pt idx="4">
                  <c:v>7.12.16.</c:v>
                </c:pt>
              </c:strCache>
            </c:strRef>
          </c:cat>
          <c:val>
            <c:numRef>
              <c:f>Sheet2!$H$23:$H$27</c:f>
              <c:numCache>
                <c:formatCode>General</c:formatCode>
                <c:ptCount val="5"/>
                <c:pt idx="0">
                  <c:v>5.0</c:v>
                </c:pt>
                <c:pt idx="1">
                  <c:v>5.0</c:v>
                </c:pt>
                <c:pt idx="2">
                  <c:v>5.0</c:v>
                </c:pt>
                <c:pt idx="3">
                  <c:v>5.0</c:v>
                </c:pt>
                <c:pt idx="4">
                  <c:v>5.0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4BA-4942-915A-DCA54594D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6633088"/>
        <c:axId val="1756634864"/>
      </c:lineChart>
      <c:catAx>
        <c:axId val="1756633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56634864"/>
        <c:crosses val="autoZero"/>
        <c:auto val="1"/>
        <c:lblAlgn val="ctr"/>
        <c:lblOffset val="100"/>
        <c:noMultiLvlLbl val="0"/>
      </c:catAx>
      <c:valAx>
        <c:axId val="1756634864"/>
        <c:scaling>
          <c:orientation val="minMax"/>
          <c:max val="6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r-HR"/>
                  <a:t>KMnO4,</a:t>
                </a:r>
                <a:r>
                  <a:rPr lang="hr-HR" baseline="0"/>
                  <a:t> TOC, mg/l</a:t>
                </a:r>
                <a:endParaRPr lang="hr-HR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75663308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hr-HR" sz="1200" dirty="0" smtClean="0"/>
              <a:t>95% percentile </a:t>
            </a:r>
            <a:r>
              <a:rPr lang="hr-HR" sz="1200" dirty="0" err="1" smtClean="0"/>
              <a:t>concentration</a:t>
            </a:r>
            <a:r>
              <a:rPr lang="hr-HR" sz="1200" dirty="0" smtClean="0"/>
              <a:t> </a:t>
            </a:r>
            <a:r>
              <a:rPr lang="hr-HR" sz="1200" dirty="0" err="1" smtClean="0"/>
              <a:t>of</a:t>
            </a:r>
            <a:r>
              <a:rPr lang="hr-HR" sz="1200" dirty="0" smtClean="0"/>
              <a:t> </a:t>
            </a:r>
            <a:r>
              <a:rPr lang="hr-HR" sz="1200" dirty="0" err="1" smtClean="0"/>
              <a:t>nitrates</a:t>
            </a:r>
            <a:r>
              <a:rPr lang="hr-HR" sz="1200" dirty="0" smtClean="0"/>
              <a:t> </a:t>
            </a:r>
            <a:r>
              <a:rPr lang="hr-HR" sz="1200" dirty="0" err="1" smtClean="0"/>
              <a:t>in</a:t>
            </a:r>
            <a:r>
              <a:rPr lang="hr-HR" sz="1200" dirty="0" smtClean="0"/>
              <a:t> </a:t>
            </a:r>
            <a:r>
              <a:rPr lang="hr-HR" sz="1200" dirty="0" err="1" smtClean="0"/>
              <a:t>the</a:t>
            </a:r>
            <a:r>
              <a:rPr lang="hr-HR" sz="1200" dirty="0" smtClean="0"/>
              <a:t> </a:t>
            </a:r>
            <a:r>
              <a:rPr lang="hr-HR" sz="1200" dirty="0" err="1" smtClean="0"/>
              <a:t>spring</a:t>
            </a:r>
            <a:r>
              <a:rPr lang="hr-HR" sz="1200" dirty="0" smtClean="0"/>
              <a:t> </a:t>
            </a:r>
            <a:r>
              <a:rPr lang="hr-HR" sz="1200" dirty="0" err="1" smtClean="0"/>
              <a:t>waters</a:t>
            </a:r>
            <a:r>
              <a:rPr lang="hr-HR" sz="1200" dirty="0" smtClean="0"/>
              <a:t> </a:t>
            </a:r>
            <a:endParaRPr lang="hr-HR" sz="12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Sheet1!$G$3112</c:f>
              <c:strCache>
                <c:ptCount val="1"/>
                <c:pt idx="0">
                  <c:v>koncentracija, mgNO3/l</c:v>
                </c:pt>
              </c:strCache>
            </c:strRef>
          </c:tx>
          <c:invertIfNegative val="0"/>
          <c:cat>
            <c:strRef>
              <c:f>Sheet1!$F$3113:$F$3119</c:f>
              <c:strCache>
                <c:ptCount val="7"/>
                <c:pt idx="0">
                  <c:v>Rječina</c:v>
                </c:pt>
                <c:pt idx="1">
                  <c:v>Zvir 1</c:v>
                </c:pt>
                <c:pt idx="2">
                  <c:v>B3</c:v>
                </c:pt>
                <c:pt idx="3">
                  <c:v>Dobra</c:v>
                </c:pt>
                <c:pt idx="4">
                  <c:v>Dobrica</c:v>
                </c:pt>
                <c:pt idx="5">
                  <c:v>Perilo</c:v>
                </c:pt>
                <c:pt idx="6">
                  <c:v>Zvir 2/2</c:v>
                </c:pt>
              </c:strCache>
            </c:strRef>
          </c:cat>
          <c:val>
            <c:numRef>
              <c:f>Sheet1!$G$3113:$G$3119</c:f>
              <c:numCache>
                <c:formatCode>General</c:formatCode>
                <c:ptCount val="7"/>
                <c:pt idx="0">
                  <c:v>3.45</c:v>
                </c:pt>
                <c:pt idx="1">
                  <c:v>4.22</c:v>
                </c:pt>
                <c:pt idx="2">
                  <c:v>5.96</c:v>
                </c:pt>
                <c:pt idx="3">
                  <c:v>4.769999999999999</c:v>
                </c:pt>
                <c:pt idx="4">
                  <c:v>4.67</c:v>
                </c:pt>
                <c:pt idx="5">
                  <c:v>5.3</c:v>
                </c:pt>
                <c:pt idx="6">
                  <c:v>4.68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76-42A2-BFB4-BAD45DC95A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6304896"/>
        <c:axId val="1756307216"/>
      </c:barChart>
      <c:lineChart>
        <c:grouping val="standard"/>
        <c:varyColors val="0"/>
        <c:ser>
          <c:idx val="1"/>
          <c:order val="1"/>
          <c:tx>
            <c:strRef>
              <c:f>Sheet1!$H$3112</c:f>
              <c:strCache>
                <c:ptCount val="1"/>
                <c:pt idx="0">
                  <c:v>MDK, mgNO3/l</c:v>
                </c:pt>
              </c:strCache>
            </c:strRef>
          </c:tx>
          <c:cat>
            <c:strRef>
              <c:f>Sheet1!$F$3113:$F$3119</c:f>
              <c:strCache>
                <c:ptCount val="7"/>
                <c:pt idx="0">
                  <c:v>Rječina</c:v>
                </c:pt>
                <c:pt idx="1">
                  <c:v>Zvir 1</c:v>
                </c:pt>
                <c:pt idx="2">
                  <c:v>B3</c:v>
                </c:pt>
                <c:pt idx="3">
                  <c:v>Dobra</c:v>
                </c:pt>
                <c:pt idx="4">
                  <c:v>Dobrica</c:v>
                </c:pt>
                <c:pt idx="5">
                  <c:v>Perilo</c:v>
                </c:pt>
                <c:pt idx="6">
                  <c:v>Zvir 2/2</c:v>
                </c:pt>
              </c:strCache>
            </c:strRef>
          </c:cat>
          <c:val>
            <c:numRef>
              <c:f>Sheet1!$H$3113:$H$3119</c:f>
              <c:numCache>
                <c:formatCode>General</c:formatCode>
                <c:ptCount val="7"/>
                <c:pt idx="0">
                  <c:v>50.0</c:v>
                </c:pt>
                <c:pt idx="1">
                  <c:v>50.0</c:v>
                </c:pt>
                <c:pt idx="2">
                  <c:v>50.0</c:v>
                </c:pt>
                <c:pt idx="3">
                  <c:v>50.0</c:v>
                </c:pt>
                <c:pt idx="4">
                  <c:v>50.0</c:v>
                </c:pt>
                <c:pt idx="5">
                  <c:v>50.0</c:v>
                </c:pt>
                <c:pt idx="6">
                  <c:v>50.0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176-42A2-BFB4-BAD45DC95A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6304896"/>
        <c:axId val="1756307216"/>
      </c:lineChart>
      <c:catAx>
        <c:axId val="1756304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56307216"/>
        <c:crosses val="autoZero"/>
        <c:auto val="1"/>
        <c:lblAlgn val="ctr"/>
        <c:lblOffset val="100"/>
        <c:noMultiLvlLbl val="0"/>
      </c:catAx>
      <c:valAx>
        <c:axId val="17563072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r-HR" dirty="0" smtClean="0"/>
                  <a:t>Nitrate,</a:t>
                </a:r>
                <a:r>
                  <a:rPr lang="hr-HR" baseline="0" dirty="0" smtClean="0"/>
                  <a:t> </a:t>
                </a:r>
                <a:r>
                  <a:rPr lang="hr-HR" baseline="0" dirty="0"/>
                  <a:t>mg NO3/l</a:t>
                </a:r>
                <a:endParaRPr lang="hr-HR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7563048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hr-HR" sz="1200" dirty="0" err="1" smtClean="0"/>
              <a:t>The</a:t>
            </a:r>
            <a:r>
              <a:rPr lang="hr-HR" sz="1200" dirty="0" smtClean="0"/>
              <a:t> </a:t>
            </a:r>
            <a:r>
              <a:rPr lang="hr-HR" sz="1200" dirty="0" err="1" smtClean="0"/>
              <a:t>concentrations</a:t>
            </a:r>
            <a:r>
              <a:rPr lang="hr-HR" sz="1200" dirty="0" smtClean="0"/>
              <a:t> </a:t>
            </a:r>
            <a:r>
              <a:rPr lang="hr-HR" sz="1200" dirty="0" err="1" smtClean="0"/>
              <a:t>of</a:t>
            </a:r>
            <a:r>
              <a:rPr lang="hr-HR" sz="1200" dirty="0" smtClean="0"/>
              <a:t> </a:t>
            </a:r>
            <a:r>
              <a:rPr lang="hr-HR" sz="1200" dirty="0" err="1" smtClean="0"/>
              <a:t>the</a:t>
            </a:r>
            <a:r>
              <a:rPr lang="hr-HR" sz="1200" dirty="0" smtClean="0"/>
              <a:t> </a:t>
            </a:r>
            <a:r>
              <a:rPr lang="hr-HR" sz="1200" dirty="0" err="1" smtClean="0"/>
              <a:t>metals</a:t>
            </a:r>
            <a:r>
              <a:rPr lang="hr-HR" sz="1200" dirty="0" smtClean="0"/>
              <a:t> </a:t>
            </a:r>
            <a:r>
              <a:rPr lang="hr-HR" sz="1200" dirty="0" err="1" smtClean="0"/>
              <a:t>founded</a:t>
            </a:r>
            <a:r>
              <a:rPr lang="hr-HR" sz="1200" dirty="0" smtClean="0"/>
              <a:t> </a:t>
            </a:r>
            <a:r>
              <a:rPr lang="hr-HR" sz="1200" dirty="0" err="1" smtClean="0"/>
              <a:t>in</a:t>
            </a:r>
            <a:r>
              <a:rPr lang="hr-HR" sz="1200" dirty="0" smtClean="0"/>
              <a:t> </a:t>
            </a:r>
            <a:r>
              <a:rPr lang="hr-HR" sz="1200" dirty="0" err="1" smtClean="0"/>
              <a:t>spring</a:t>
            </a:r>
            <a:r>
              <a:rPr lang="hr-HR" sz="1200" dirty="0" smtClean="0"/>
              <a:t> Rječina</a:t>
            </a:r>
            <a:endParaRPr lang="hr-HR" sz="1200" dirty="0"/>
          </a:p>
        </c:rich>
      </c:tx>
      <c:layout>
        <c:manualLayout>
          <c:xMode val="edge"/>
          <c:yMode val="edge"/>
          <c:x val="0.266448852621817"/>
          <c:y val="0.0454546182902754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Sheet2!$C$41</c:f>
              <c:strCache>
                <c:ptCount val="1"/>
                <c:pt idx="0">
                  <c:v>2.6.14.</c:v>
                </c:pt>
              </c:strCache>
            </c:strRef>
          </c:tx>
          <c:invertIfNegative val="0"/>
          <c:cat>
            <c:strRef>
              <c:f>Sheet2!$D$40:$M$40</c:f>
              <c:strCache>
                <c:ptCount val="10"/>
                <c:pt idx="0">
                  <c:v>Al</c:v>
                </c:pt>
                <c:pt idx="1">
                  <c:v>As</c:v>
                </c:pt>
                <c:pt idx="2">
                  <c:v>Ba</c:v>
                </c:pt>
                <c:pt idx="3">
                  <c:v>Cr</c:v>
                </c:pt>
                <c:pt idx="4">
                  <c:v>Cu</c:v>
                </c:pt>
                <c:pt idx="5">
                  <c:v>Fe</c:v>
                </c:pt>
                <c:pt idx="6">
                  <c:v>Mn</c:v>
                </c:pt>
                <c:pt idx="7">
                  <c:v>Se</c:v>
                </c:pt>
                <c:pt idx="8">
                  <c:v>V</c:v>
                </c:pt>
                <c:pt idx="9">
                  <c:v>Zn</c:v>
                </c:pt>
              </c:strCache>
            </c:strRef>
          </c:cat>
          <c:val>
            <c:numRef>
              <c:f>Sheet2!$D$41:$M$41</c:f>
              <c:numCache>
                <c:formatCode>General</c:formatCode>
                <c:ptCount val="10"/>
                <c:pt idx="0">
                  <c:v>5.0</c:v>
                </c:pt>
                <c:pt idx="1">
                  <c:v>0.0</c:v>
                </c:pt>
                <c:pt idx="2">
                  <c:v>11.0</c:v>
                </c:pt>
                <c:pt idx="3">
                  <c:v>0.0</c:v>
                </c:pt>
                <c:pt idx="4">
                  <c:v>0.5</c:v>
                </c:pt>
                <c:pt idx="5">
                  <c:v>1.0</c:v>
                </c:pt>
                <c:pt idx="6">
                  <c:v>3.0</c:v>
                </c:pt>
                <c:pt idx="7">
                  <c:v>0.9</c:v>
                </c:pt>
                <c:pt idx="8">
                  <c:v>2.0</c:v>
                </c:pt>
                <c:pt idx="9">
                  <c:v>11.0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5A-4EA8-80A5-91E0DDDA74E0}"/>
            </c:ext>
          </c:extLst>
        </c:ser>
        <c:ser>
          <c:idx val="1"/>
          <c:order val="1"/>
          <c:tx>
            <c:strRef>
              <c:f>Sheet2!$C$42</c:f>
              <c:strCache>
                <c:ptCount val="1"/>
                <c:pt idx="0">
                  <c:v>7.4.15.</c:v>
                </c:pt>
              </c:strCache>
            </c:strRef>
          </c:tx>
          <c:invertIfNegative val="0"/>
          <c:cat>
            <c:strRef>
              <c:f>Sheet2!$D$40:$M$40</c:f>
              <c:strCache>
                <c:ptCount val="10"/>
                <c:pt idx="0">
                  <c:v>Al</c:v>
                </c:pt>
                <c:pt idx="1">
                  <c:v>As</c:v>
                </c:pt>
                <c:pt idx="2">
                  <c:v>Ba</c:v>
                </c:pt>
                <c:pt idx="3">
                  <c:v>Cr</c:v>
                </c:pt>
                <c:pt idx="4">
                  <c:v>Cu</c:v>
                </c:pt>
                <c:pt idx="5">
                  <c:v>Fe</c:v>
                </c:pt>
                <c:pt idx="6">
                  <c:v>Mn</c:v>
                </c:pt>
                <c:pt idx="7">
                  <c:v>Se</c:v>
                </c:pt>
                <c:pt idx="8">
                  <c:v>V</c:v>
                </c:pt>
                <c:pt idx="9">
                  <c:v>Zn</c:v>
                </c:pt>
              </c:strCache>
            </c:strRef>
          </c:cat>
          <c:val>
            <c:numRef>
              <c:f>Sheet2!$D$42:$M$42</c:f>
              <c:numCache>
                <c:formatCode>General</c:formatCode>
                <c:ptCount val="10"/>
                <c:pt idx="0">
                  <c:v>9.0</c:v>
                </c:pt>
                <c:pt idx="1">
                  <c:v>0.0</c:v>
                </c:pt>
                <c:pt idx="2">
                  <c:v>3.0</c:v>
                </c:pt>
                <c:pt idx="3">
                  <c:v>0.4</c:v>
                </c:pt>
                <c:pt idx="4">
                  <c:v>0.600000000000001</c:v>
                </c:pt>
                <c:pt idx="5">
                  <c:v>6.0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E5A-4EA8-80A5-91E0DDDA74E0}"/>
            </c:ext>
          </c:extLst>
        </c:ser>
        <c:ser>
          <c:idx val="2"/>
          <c:order val="2"/>
          <c:tx>
            <c:strRef>
              <c:f>Sheet2!$C$43</c:f>
              <c:strCache>
                <c:ptCount val="1"/>
                <c:pt idx="0">
                  <c:v>28.9.15.</c:v>
                </c:pt>
              </c:strCache>
            </c:strRef>
          </c:tx>
          <c:invertIfNegative val="0"/>
          <c:cat>
            <c:strRef>
              <c:f>Sheet2!$D$40:$M$40</c:f>
              <c:strCache>
                <c:ptCount val="10"/>
                <c:pt idx="0">
                  <c:v>Al</c:v>
                </c:pt>
                <c:pt idx="1">
                  <c:v>As</c:v>
                </c:pt>
                <c:pt idx="2">
                  <c:v>Ba</c:v>
                </c:pt>
                <c:pt idx="3">
                  <c:v>Cr</c:v>
                </c:pt>
                <c:pt idx="4">
                  <c:v>Cu</c:v>
                </c:pt>
                <c:pt idx="5">
                  <c:v>Fe</c:v>
                </c:pt>
                <c:pt idx="6">
                  <c:v>Mn</c:v>
                </c:pt>
                <c:pt idx="7">
                  <c:v>Se</c:v>
                </c:pt>
                <c:pt idx="8">
                  <c:v>V</c:v>
                </c:pt>
                <c:pt idx="9">
                  <c:v>Zn</c:v>
                </c:pt>
              </c:strCache>
            </c:strRef>
          </c:cat>
          <c:val>
            <c:numRef>
              <c:f>Sheet2!$D$43:$M$43</c:f>
              <c:numCache>
                <c:formatCode>General</c:formatCode>
                <c:ptCount val="10"/>
                <c:pt idx="0">
                  <c:v>6.0</c:v>
                </c:pt>
                <c:pt idx="1">
                  <c:v>0.2</c:v>
                </c:pt>
                <c:pt idx="2">
                  <c:v>3.0</c:v>
                </c:pt>
                <c:pt idx="3">
                  <c:v>0.4</c:v>
                </c:pt>
                <c:pt idx="4">
                  <c:v>0.0</c:v>
                </c:pt>
                <c:pt idx="5">
                  <c:v>2.0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E5A-4EA8-80A5-91E0DDDA74E0}"/>
            </c:ext>
          </c:extLst>
        </c:ser>
        <c:ser>
          <c:idx val="3"/>
          <c:order val="3"/>
          <c:tx>
            <c:strRef>
              <c:f>Sheet2!$C$44</c:f>
              <c:strCache>
                <c:ptCount val="1"/>
                <c:pt idx="0">
                  <c:v>21.7.16.</c:v>
                </c:pt>
              </c:strCache>
            </c:strRef>
          </c:tx>
          <c:invertIfNegative val="0"/>
          <c:cat>
            <c:strRef>
              <c:f>Sheet2!$D$40:$M$40</c:f>
              <c:strCache>
                <c:ptCount val="10"/>
                <c:pt idx="0">
                  <c:v>Al</c:v>
                </c:pt>
                <c:pt idx="1">
                  <c:v>As</c:v>
                </c:pt>
                <c:pt idx="2">
                  <c:v>Ba</c:v>
                </c:pt>
                <c:pt idx="3">
                  <c:v>Cr</c:v>
                </c:pt>
                <c:pt idx="4">
                  <c:v>Cu</c:v>
                </c:pt>
                <c:pt idx="5">
                  <c:v>Fe</c:v>
                </c:pt>
                <c:pt idx="6">
                  <c:v>Mn</c:v>
                </c:pt>
                <c:pt idx="7">
                  <c:v>Se</c:v>
                </c:pt>
                <c:pt idx="8">
                  <c:v>V</c:v>
                </c:pt>
                <c:pt idx="9">
                  <c:v>Zn</c:v>
                </c:pt>
              </c:strCache>
            </c:strRef>
          </c:cat>
          <c:val>
            <c:numRef>
              <c:f>Sheet2!$D$44:$M$44</c:f>
              <c:numCache>
                <c:formatCode>General</c:formatCode>
                <c:ptCount val="10"/>
                <c:pt idx="0">
                  <c:v>9.0</c:v>
                </c:pt>
                <c:pt idx="1">
                  <c:v>0.3</c:v>
                </c:pt>
                <c:pt idx="2">
                  <c:v>5.0</c:v>
                </c:pt>
                <c:pt idx="3">
                  <c:v>0.9</c:v>
                </c:pt>
                <c:pt idx="4">
                  <c:v>0.0</c:v>
                </c:pt>
                <c:pt idx="5">
                  <c:v>20.0</c:v>
                </c:pt>
                <c:pt idx="6">
                  <c:v>0.2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E5A-4EA8-80A5-91E0DDDA74E0}"/>
            </c:ext>
          </c:extLst>
        </c:ser>
        <c:ser>
          <c:idx val="4"/>
          <c:order val="4"/>
          <c:tx>
            <c:strRef>
              <c:f>Sheet2!$C$45</c:f>
              <c:strCache>
                <c:ptCount val="1"/>
                <c:pt idx="0">
                  <c:v>7.12.16.</c:v>
                </c:pt>
              </c:strCache>
            </c:strRef>
          </c:tx>
          <c:invertIfNegative val="0"/>
          <c:cat>
            <c:strRef>
              <c:f>Sheet2!$D$40:$M$40</c:f>
              <c:strCache>
                <c:ptCount val="10"/>
                <c:pt idx="0">
                  <c:v>Al</c:v>
                </c:pt>
                <c:pt idx="1">
                  <c:v>As</c:v>
                </c:pt>
                <c:pt idx="2">
                  <c:v>Ba</c:v>
                </c:pt>
                <c:pt idx="3">
                  <c:v>Cr</c:v>
                </c:pt>
                <c:pt idx="4">
                  <c:v>Cu</c:v>
                </c:pt>
                <c:pt idx="5">
                  <c:v>Fe</c:v>
                </c:pt>
                <c:pt idx="6">
                  <c:v>Mn</c:v>
                </c:pt>
                <c:pt idx="7">
                  <c:v>Se</c:v>
                </c:pt>
                <c:pt idx="8">
                  <c:v>V</c:v>
                </c:pt>
                <c:pt idx="9">
                  <c:v>Zn</c:v>
                </c:pt>
              </c:strCache>
            </c:strRef>
          </c:cat>
          <c:val>
            <c:numRef>
              <c:f>Sheet2!$D$45:$M$45</c:f>
              <c:numCache>
                <c:formatCode>General</c:formatCode>
                <c:ptCount val="10"/>
                <c:pt idx="0">
                  <c:v>16.0</c:v>
                </c:pt>
                <c:pt idx="1">
                  <c:v>0.600000000000001</c:v>
                </c:pt>
                <c:pt idx="2">
                  <c:v>3.0</c:v>
                </c:pt>
                <c:pt idx="3">
                  <c:v>1.0</c:v>
                </c:pt>
                <c:pt idx="4">
                  <c:v>0.5</c:v>
                </c:pt>
                <c:pt idx="5">
                  <c:v>12.0</c:v>
                </c:pt>
                <c:pt idx="6">
                  <c:v>0.2</c:v>
                </c:pt>
                <c:pt idx="7">
                  <c:v>0.3</c:v>
                </c:pt>
                <c:pt idx="8">
                  <c:v>2.0</c:v>
                </c:pt>
                <c:pt idx="9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E5A-4EA8-80A5-91E0DDDA74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7513648"/>
        <c:axId val="1757516400"/>
      </c:barChart>
      <c:catAx>
        <c:axId val="1757513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57516400"/>
        <c:crosses val="autoZero"/>
        <c:auto val="1"/>
        <c:lblAlgn val="ctr"/>
        <c:lblOffset val="100"/>
        <c:noMultiLvlLbl val="0"/>
      </c:catAx>
      <c:valAx>
        <c:axId val="17575164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r-HR" baseline="0" dirty="0" err="1" smtClean="0"/>
                  <a:t>Concentrations</a:t>
                </a:r>
                <a:r>
                  <a:rPr lang="hr-HR" baseline="0" dirty="0" smtClean="0"/>
                  <a:t> </a:t>
                </a:r>
                <a:r>
                  <a:rPr lang="hr-HR" baseline="0" dirty="0" err="1" smtClean="0"/>
                  <a:t>of</a:t>
                </a:r>
                <a:r>
                  <a:rPr lang="hr-HR" baseline="0" dirty="0" smtClean="0"/>
                  <a:t>  </a:t>
                </a:r>
                <a:r>
                  <a:rPr lang="hr-HR" baseline="0" dirty="0" err="1" smtClean="0"/>
                  <a:t>metals,ug</a:t>
                </a:r>
                <a:r>
                  <a:rPr lang="hr-HR" baseline="0" dirty="0" smtClean="0"/>
                  <a:t>/l</a:t>
                </a:r>
                <a:endParaRPr lang="hr-HR" dirty="0"/>
              </a:p>
            </c:rich>
          </c:tx>
          <c:layout>
            <c:manualLayout>
              <c:xMode val="edge"/>
              <c:yMode val="edge"/>
              <c:x val="0.0179968665613118"/>
              <c:y val="0.2779880761112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575136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hr-HR" sz="1200" dirty="0" err="1" smtClean="0"/>
              <a:t>Microbiological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examination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in</a:t>
            </a:r>
            <a:r>
              <a:rPr lang="hr-HR" sz="1200" baseline="0" dirty="0" smtClean="0"/>
              <a:t> water </a:t>
            </a:r>
            <a:r>
              <a:rPr lang="hr-HR" sz="1200" baseline="0" dirty="0" err="1" smtClean="0"/>
              <a:t>sources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of</a:t>
            </a:r>
            <a:r>
              <a:rPr lang="hr-HR" sz="1200" baseline="0" dirty="0" smtClean="0"/>
              <a:t> Rijeka </a:t>
            </a:r>
            <a:r>
              <a:rPr lang="hr-HR" sz="1200" baseline="0" dirty="0" err="1" smtClean="0"/>
              <a:t>area</a:t>
            </a:r>
            <a:r>
              <a:rPr lang="hr-HR" sz="1200" baseline="0" dirty="0" smtClean="0"/>
              <a:t> </a:t>
            </a:r>
            <a:endParaRPr lang="hr-HR" sz="1200" dirty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0902050524934384"/>
          <c:y val="0.0749853682586051"/>
          <c:w val="0.827096158434742"/>
          <c:h val="0.7234763246246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Sheet2!$O$323</c:f>
              <c:strCache>
                <c:ptCount val="1"/>
                <c:pt idx="0">
                  <c:v>KB</c:v>
                </c:pt>
              </c:strCache>
            </c:strRef>
          </c:tx>
          <c:invertIfNegative val="0"/>
          <c:cat>
            <c:multiLvlStrRef>
              <c:f>Sheet2!$M$324:$N$358</c:f>
              <c:multiLvlStrCache>
                <c:ptCount val="35"/>
                <c:lvl>
                  <c:pt idx="0">
                    <c:v>2014</c:v>
                  </c:pt>
                  <c:pt idx="1">
                    <c:v>2015</c:v>
                  </c:pt>
                  <c:pt idx="2">
                    <c:v>2015</c:v>
                  </c:pt>
                  <c:pt idx="3">
                    <c:v>2016</c:v>
                  </c:pt>
                  <c:pt idx="4">
                    <c:v>2016</c:v>
                  </c:pt>
                  <c:pt idx="5">
                    <c:v>2014</c:v>
                  </c:pt>
                  <c:pt idx="6">
                    <c:v>2015</c:v>
                  </c:pt>
                  <c:pt idx="7">
                    <c:v>2015</c:v>
                  </c:pt>
                  <c:pt idx="8">
                    <c:v>2016</c:v>
                  </c:pt>
                  <c:pt idx="9">
                    <c:v>2016</c:v>
                  </c:pt>
                  <c:pt idx="10">
                    <c:v>2014</c:v>
                  </c:pt>
                  <c:pt idx="11">
                    <c:v>2015</c:v>
                  </c:pt>
                  <c:pt idx="12">
                    <c:v>2015</c:v>
                  </c:pt>
                  <c:pt idx="13">
                    <c:v>2016</c:v>
                  </c:pt>
                  <c:pt idx="14">
                    <c:v>2016</c:v>
                  </c:pt>
                  <c:pt idx="15">
                    <c:v>2014</c:v>
                  </c:pt>
                  <c:pt idx="16">
                    <c:v>2015</c:v>
                  </c:pt>
                  <c:pt idx="17">
                    <c:v>2015</c:v>
                  </c:pt>
                  <c:pt idx="18">
                    <c:v>2016</c:v>
                  </c:pt>
                  <c:pt idx="19">
                    <c:v>2016</c:v>
                  </c:pt>
                  <c:pt idx="20">
                    <c:v>2014</c:v>
                  </c:pt>
                  <c:pt idx="21">
                    <c:v>2015</c:v>
                  </c:pt>
                  <c:pt idx="22">
                    <c:v>2015</c:v>
                  </c:pt>
                  <c:pt idx="23">
                    <c:v>2016</c:v>
                  </c:pt>
                  <c:pt idx="24">
                    <c:v>2016</c:v>
                  </c:pt>
                  <c:pt idx="25">
                    <c:v>2014</c:v>
                  </c:pt>
                  <c:pt idx="26">
                    <c:v>2015</c:v>
                  </c:pt>
                  <c:pt idx="27">
                    <c:v>2015</c:v>
                  </c:pt>
                  <c:pt idx="28">
                    <c:v>2016</c:v>
                  </c:pt>
                  <c:pt idx="29">
                    <c:v>2016</c:v>
                  </c:pt>
                  <c:pt idx="30">
                    <c:v>2014</c:v>
                  </c:pt>
                  <c:pt idx="31">
                    <c:v>2015</c:v>
                  </c:pt>
                  <c:pt idx="32">
                    <c:v>2015</c:v>
                  </c:pt>
                  <c:pt idx="33">
                    <c:v>2016</c:v>
                  </c:pt>
                  <c:pt idx="34">
                    <c:v>2016</c:v>
                  </c:pt>
                </c:lvl>
                <c:lvl>
                  <c:pt idx="0">
                    <c:v>Rječina izvor</c:v>
                  </c:pt>
                  <c:pt idx="5">
                    <c:v>Zvir 1</c:v>
                  </c:pt>
                  <c:pt idx="10">
                    <c:v>Martinšćica B3</c:v>
                  </c:pt>
                  <c:pt idx="15">
                    <c:v>Dobrica</c:v>
                  </c:pt>
                  <c:pt idx="20">
                    <c:v>Dobra</c:v>
                  </c:pt>
                  <c:pt idx="25">
                    <c:v>Perilo</c:v>
                  </c:pt>
                  <c:pt idx="30">
                    <c:v>Zvir2/B2</c:v>
                  </c:pt>
                </c:lvl>
              </c:multiLvlStrCache>
            </c:multiLvlStrRef>
          </c:cat>
          <c:val>
            <c:numRef>
              <c:f>Sheet2!$O$324:$O$358</c:f>
              <c:numCache>
                <c:formatCode>General</c:formatCode>
                <c:ptCount val="35"/>
                <c:pt idx="0">
                  <c:v>1.0</c:v>
                </c:pt>
                <c:pt idx="1">
                  <c:v>2.0</c:v>
                </c:pt>
                <c:pt idx="2">
                  <c:v>2.0</c:v>
                </c:pt>
                <c:pt idx="3">
                  <c:v>20.0</c:v>
                </c:pt>
                <c:pt idx="4">
                  <c:v>2.0</c:v>
                </c:pt>
                <c:pt idx="5">
                  <c:v>25.0</c:v>
                </c:pt>
                <c:pt idx="6">
                  <c:v>21.0</c:v>
                </c:pt>
                <c:pt idx="7">
                  <c:v>8.0</c:v>
                </c:pt>
                <c:pt idx="8">
                  <c:v>2.0</c:v>
                </c:pt>
                <c:pt idx="9">
                  <c:v>15.0</c:v>
                </c:pt>
                <c:pt idx="10">
                  <c:v>5.0</c:v>
                </c:pt>
                <c:pt idx="11">
                  <c:v>12.0</c:v>
                </c:pt>
                <c:pt idx="12">
                  <c:v>17.0</c:v>
                </c:pt>
                <c:pt idx="13">
                  <c:v>61.0</c:v>
                </c:pt>
                <c:pt idx="14">
                  <c:v>25.0</c:v>
                </c:pt>
                <c:pt idx="15">
                  <c:v>5.0</c:v>
                </c:pt>
                <c:pt idx="16">
                  <c:v>8.0</c:v>
                </c:pt>
                <c:pt idx="17">
                  <c:v>6.0</c:v>
                </c:pt>
                <c:pt idx="18">
                  <c:v>4.0</c:v>
                </c:pt>
                <c:pt idx="19">
                  <c:v>10.0</c:v>
                </c:pt>
                <c:pt idx="20">
                  <c:v>7.0</c:v>
                </c:pt>
                <c:pt idx="21">
                  <c:v>10.0</c:v>
                </c:pt>
                <c:pt idx="22">
                  <c:v>3.0</c:v>
                </c:pt>
                <c:pt idx="23">
                  <c:v>7.0</c:v>
                </c:pt>
                <c:pt idx="24">
                  <c:v>10.0</c:v>
                </c:pt>
                <c:pt idx="25">
                  <c:v>10.0</c:v>
                </c:pt>
                <c:pt idx="26">
                  <c:v>7.0</c:v>
                </c:pt>
                <c:pt idx="27">
                  <c:v>76.0</c:v>
                </c:pt>
                <c:pt idx="28">
                  <c:v>34.0</c:v>
                </c:pt>
                <c:pt idx="29">
                  <c:v>8.0</c:v>
                </c:pt>
                <c:pt idx="30">
                  <c:v>5.0</c:v>
                </c:pt>
                <c:pt idx="31">
                  <c:v>39.0</c:v>
                </c:pt>
                <c:pt idx="32">
                  <c:v>20.0</c:v>
                </c:pt>
                <c:pt idx="33">
                  <c:v>3.0</c:v>
                </c:pt>
                <c:pt idx="34">
                  <c:v>70.0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15-478B-8189-EEB514257194}"/>
            </c:ext>
          </c:extLst>
        </c:ser>
        <c:ser>
          <c:idx val="1"/>
          <c:order val="1"/>
          <c:tx>
            <c:strRef>
              <c:f>Sheet2!$P$323</c:f>
              <c:strCache>
                <c:ptCount val="1"/>
                <c:pt idx="0">
                  <c:v>EC</c:v>
                </c:pt>
              </c:strCache>
            </c:strRef>
          </c:tx>
          <c:invertIfNegative val="0"/>
          <c:cat>
            <c:multiLvlStrRef>
              <c:f>Sheet2!$M$324:$N$358</c:f>
              <c:multiLvlStrCache>
                <c:ptCount val="35"/>
                <c:lvl>
                  <c:pt idx="0">
                    <c:v>2014</c:v>
                  </c:pt>
                  <c:pt idx="1">
                    <c:v>2015</c:v>
                  </c:pt>
                  <c:pt idx="2">
                    <c:v>2015</c:v>
                  </c:pt>
                  <c:pt idx="3">
                    <c:v>2016</c:v>
                  </c:pt>
                  <c:pt idx="4">
                    <c:v>2016</c:v>
                  </c:pt>
                  <c:pt idx="5">
                    <c:v>2014</c:v>
                  </c:pt>
                  <c:pt idx="6">
                    <c:v>2015</c:v>
                  </c:pt>
                  <c:pt idx="7">
                    <c:v>2015</c:v>
                  </c:pt>
                  <c:pt idx="8">
                    <c:v>2016</c:v>
                  </c:pt>
                  <c:pt idx="9">
                    <c:v>2016</c:v>
                  </c:pt>
                  <c:pt idx="10">
                    <c:v>2014</c:v>
                  </c:pt>
                  <c:pt idx="11">
                    <c:v>2015</c:v>
                  </c:pt>
                  <c:pt idx="12">
                    <c:v>2015</c:v>
                  </c:pt>
                  <c:pt idx="13">
                    <c:v>2016</c:v>
                  </c:pt>
                  <c:pt idx="14">
                    <c:v>2016</c:v>
                  </c:pt>
                  <c:pt idx="15">
                    <c:v>2014</c:v>
                  </c:pt>
                  <c:pt idx="16">
                    <c:v>2015</c:v>
                  </c:pt>
                  <c:pt idx="17">
                    <c:v>2015</c:v>
                  </c:pt>
                  <c:pt idx="18">
                    <c:v>2016</c:v>
                  </c:pt>
                  <c:pt idx="19">
                    <c:v>2016</c:v>
                  </c:pt>
                  <c:pt idx="20">
                    <c:v>2014</c:v>
                  </c:pt>
                  <c:pt idx="21">
                    <c:v>2015</c:v>
                  </c:pt>
                  <c:pt idx="22">
                    <c:v>2015</c:v>
                  </c:pt>
                  <c:pt idx="23">
                    <c:v>2016</c:v>
                  </c:pt>
                  <c:pt idx="24">
                    <c:v>2016</c:v>
                  </c:pt>
                  <c:pt idx="25">
                    <c:v>2014</c:v>
                  </c:pt>
                  <c:pt idx="26">
                    <c:v>2015</c:v>
                  </c:pt>
                  <c:pt idx="27">
                    <c:v>2015</c:v>
                  </c:pt>
                  <c:pt idx="28">
                    <c:v>2016</c:v>
                  </c:pt>
                  <c:pt idx="29">
                    <c:v>2016</c:v>
                  </c:pt>
                  <c:pt idx="30">
                    <c:v>2014</c:v>
                  </c:pt>
                  <c:pt idx="31">
                    <c:v>2015</c:v>
                  </c:pt>
                  <c:pt idx="32">
                    <c:v>2015</c:v>
                  </c:pt>
                  <c:pt idx="33">
                    <c:v>2016</c:v>
                  </c:pt>
                  <c:pt idx="34">
                    <c:v>2016</c:v>
                  </c:pt>
                </c:lvl>
                <c:lvl>
                  <c:pt idx="0">
                    <c:v>Rječina izvor</c:v>
                  </c:pt>
                  <c:pt idx="5">
                    <c:v>Zvir 1</c:v>
                  </c:pt>
                  <c:pt idx="10">
                    <c:v>Martinšćica B3</c:v>
                  </c:pt>
                  <c:pt idx="15">
                    <c:v>Dobrica</c:v>
                  </c:pt>
                  <c:pt idx="20">
                    <c:v>Dobra</c:v>
                  </c:pt>
                  <c:pt idx="25">
                    <c:v>Perilo</c:v>
                  </c:pt>
                  <c:pt idx="30">
                    <c:v>Zvir2/B2</c:v>
                  </c:pt>
                </c:lvl>
              </c:multiLvlStrCache>
            </c:multiLvlStrRef>
          </c:cat>
          <c:val>
            <c:numRef>
              <c:f>Sheet2!$P$324:$P$358</c:f>
              <c:numCache>
                <c:formatCode>General</c:formatCode>
                <c:ptCount val="35"/>
                <c:pt idx="0">
                  <c:v>0.0</c:v>
                </c:pt>
                <c:pt idx="1">
                  <c:v>0.0</c:v>
                </c:pt>
                <c:pt idx="2">
                  <c:v>1.0</c:v>
                </c:pt>
                <c:pt idx="3">
                  <c:v>19.0</c:v>
                </c:pt>
                <c:pt idx="4">
                  <c:v>2.0</c:v>
                </c:pt>
                <c:pt idx="5">
                  <c:v>16.0</c:v>
                </c:pt>
                <c:pt idx="6">
                  <c:v>2.0</c:v>
                </c:pt>
                <c:pt idx="7">
                  <c:v>3.0</c:v>
                </c:pt>
                <c:pt idx="8">
                  <c:v>1.0</c:v>
                </c:pt>
                <c:pt idx="9">
                  <c:v>12.0</c:v>
                </c:pt>
                <c:pt idx="10">
                  <c:v>4.0</c:v>
                </c:pt>
                <c:pt idx="11">
                  <c:v>7.0</c:v>
                </c:pt>
                <c:pt idx="12">
                  <c:v>10.0</c:v>
                </c:pt>
                <c:pt idx="13">
                  <c:v>45.0</c:v>
                </c:pt>
                <c:pt idx="14">
                  <c:v>18.0</c:v>
                </c:pt>
                <c:pt idx="15">
                  <c:v>1.0</c:v>
                </c:pt>
                <c:pt idx="16">
                  <c:v>0.0</c:v>
                </c:pt>
                <c:pt idx="17">
                  <c:v>4.0</c:v>
                </c:pt>
                <c:pt idx="18">
                  <c:v>1.0</c:v>
                </c:pt>
                <c:pt idx="19">
                  <c:v>2.0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1.0</c:v>
                </c:pt>
                <c:pt idx="24">
                  <c:v>8.0</c:v>
                </c:pt>
                <c:pt idx="25">
                  <c:v>10.0</c:v>
                </c:pt>
                <c:pt idx="26">
                  <c:v>1.0</c:v>
                </c:pt>
                <c:pt idx="27">
                  <c:v>17.0</c:v>
                </c:pt>
                <c:pt idx="28">
                  <c:v>11.0</c:v>
                </c:pt>
                <c:pt idx="29">
                  <c:v>6.0</c:v>
                </c:pt>
                <c:pt idx="30">
                  <c:v>2.0</c:v>
                </c:pt>
                <c:pt idx="31">
                  <c:v>2.0</c:v>
                </c:pt>
                <c:pt idx="32">
                  <c:v>2.0</c:v>
                </c:pt>
                <c:pt idx="33">
                  <c:v>0.0</c:v>
                </c:pt>
                <c:pt idx="34">
                  <c:v>65.0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B15-478B-8189-EEB514257194}"/>
            </c:ext>
          </c:extLst>
        </c:ser>
        <c:ser>
          <c:idx val="2"/>
          <c:order val="2"/>
          <c:tx>
            <c:strRef>
              <c:f>Sheet2!$Q$323</c:f>
              <c:strCache>
                <c:ptCount val="1"/>
                <c:pt idx="0">
                  <c:v>EF</c:v>
                </c:pt>
              </c:strCache>
            </c:strRef>
          </c:tx>
          <c:invertIfNegative val="0"/>
          <c:cat>
            <c:multiLvlStrRef>
              <c:f>Sheet2!$M$324:$N$358</c:f>
              <c:multiLvlStrCache>
                <c:ptCount val="35"/>
                <c:lvl>
                  <c:pt idx="0">
                    <c:v>2014</c:v>
                  </c:pt>
                  <c:pt idx="1">
                    <c:v>2015</c:v>
                  </c:pt>
                  <c:pt idx="2">
                    <c:v>2015</c:v>
                  </c:pt>
                  <c:pt idx="3">
                    <c:v>2016</c:v>
                  </c:pt>
                  <c:pt idx="4">
                    <c:v>2016</c:v>
                  </c:pt>
                  <c:pt idx="5">
                    <c:v>2014</c:v>
                  </c:pt>
                  <c:pt idx="6">
                    <c:v>2015</c:v>
                  </c:pt>
                  <c:pt idx="7">
                    <c:v>2015</c:v>
                  </c:pt>
                  <c:pt idx="8">
                    <c:v>2016</c:v>
                  </c:pt>
                  <c:pt idx="9">
                    <c:v>2016</c:v>
                  </c:pt>
                  <c:pt idx="10">
                    <c:v>2014</c:v>
                  </c:pt>
                  <c:pt idx="11">
                    <c:v>2015</c:v>
                  </c:pt>
                  <c:pt idx="12">
                    <c:v>2015</c:v>
                  </c:pt>
                  <c:pt idx="13">
                    <c:v>2016</c:v>
                  </c:pt>
                  <c:pt idx="14">
                    <c:v>2016</c:v>
                  </c:pt>
                  <c:pt idx="15">
                    <c:v>2014</c:v>
                  </c:pt>
                  <c:pt idx="16">
                    <c:v>2015</c:v>
                  </c:pt>
                  <c:pt idx="17">
                    <c:v>2015</c:v>
                  </c:pt>
                  <c:pt idx="18">
                    <c:v>2016</c:v>
                  </c:pt>
                  <c:pt idx="19">
                    <c:v>2016</c:v>
                  </c:pt>
                  <c:pt idx="20">
                    <c:v>2014</c:v>
                  </c:pt>
                  <c:pt idx="21">
                    <c:v>2015</c:v>
                  </c:pt>
                  <c:pt idx="22">
                    <c:v>2015</c:v>
                  </c:pt>
                  <c:pt idx="23">
                    <c:v>2016</c:v>
                  </c:pt>
                  <c:pt idx="24">
                    <c:v>2016</c:v>
                  </c:pt>
                  <c:pt idx="25">
                    <c:v>2014</c:v>
                  </c:pt>
                  <c:pt idx="26">
                    <c:v>2015</c:v>
                  </c:pt>
                  <c:pt idx="27">
                    <c:v>2015</c:v>
                  </c:pt>
                  <c:pt idx="28">
                    <c:v>2016</c:v>
                  </c:pt>
                  <c:pt idx="29">
                    <c:v>2016</c:v>
                  </c:pt>
                  <c:pt idx="30">
                    <c:v>2014</c:v>
                  </c:pt>
                  <c:pt idx="31">
                    <c:v>2015</c:v>
                  </c:pt>
                  <c:pt idx="32">
                    <c:v>2015</c:v>
                  </c:pt>
                  <c:pt idx="33">
                    <c:v>2016</c:v>
                  </c:pt>
                  <c:pt idx="34">
                    <c:v>2016</c:v>
                  </c:pt>
                </c:lvl>
                <c:lvl>
                  <c:pt idx="0">
                    <c:v>Rječina izvor</c:v>
                  </c:pt>
                  <c:pt idx="5">
                    <c:v>Zvir 1</c:v>
                  </c:pt>
                  <c:pt idx="10">
                    <c:v>Martinšćica B3</c:v>
                  </c:pt>
                  <c:pt idx="15">
                    <c:v>Dobrica</c:v>
                  </c:pt>
                  <c:pt idx="20">
                    <c:v>Dobra</c:v>
                  </c:pt>
                  <c:pt idx="25">
                    <c:v>Perilo</c:v>
                  </c:pt>
                  <c:pt idx="30">
                    <c:v>Zvir2/B2</c:v>
                  </c:pt>
                </c:lvl>
              </c:multiLvlStrCache>
            </c:multiLvlStrRef>
          </c:cat>
          <c:val>
            <c:numRef>
              <c:f>Sheet2!$Q$324:$Q$358</c:f>
              <c:numCache>
                <c:formatCode>General</c:formatCode>
                <c:ptCount val="35"/>
                <c:pt idx="0">
                  <c:v>0.0</c:v>
                </c:pt>
                <c:pt idx="1">
                  <c:v>0.0</c:v>
                </c:pt>
                <c:pt idx="2">
                  <c:v>2.0</c:v>
                </c:pt>
                <c:pt idx="3">
                  <c:v>21.0</c:v>
                </c:pt>
                <c:pt idx="4">
                  <c:v>0.0</c:v>
                </c:pt>
                <c:pt idx="5">
                  <c:v>9.0</c:v>
                </c:pt>
                <c:pt idx="6">
                  <c:v>2.0</c:v>
                </c:pt>
                <c:pt idx="7">
                  <c:v>6.0</c:v>
                </c:pt>
                <c:pt idx="8">
                  <c:v>2.0</c:v>
                </c:pt>
                <c:pt idx="9">
                  <c:v>3.0</c:v>
                </c:pt>
                <c:pt idx="10">
                  <c:v>2.0</c:v>
                </c:pt>
                <c:pt idx="11">
                  <c:v>6.0</c:v>
                </c:pt>
                <c:pt idx="12">
                  <c:v>3.0</c:v>
                </c:pt>
                <c:pt idx="13">
                  <c:v>24.0</c:v>
                </c:pt>
                <c:pt idx="14">
                  <c:v>1.0</c:v>
                </c:pt>
                <c:pt idx="15">
                  <c:v>0.0</c:v>
                </c:pt>
                <c:pt idx="16">
                  <c:v>0.0</c:v>
                </c:pt>
                <c:pt idx="17">
                  <c:v>2.0</c:v>
                </c:pt>
                <c:pt idx="18">
                  <c:v>0.0</c:v>
                </c:pt>
                <c:pt idx="19">
                  <c:v>1.0</c:v>
                </c:pt>
                <c:pt idx="20">
                  <c:v>0.0</c:v>
                </c:pt>
                <c:pt idx="21">
                  <c:v>1.0</c:v>
                </c:pt>
                <c:pt idx="22">
                  <c:v>3.0</c:v>
                </c:pt>
                <c:pt idx="23">
                  <c:v>0.0</c:v>
                </c:pt>
                <c:pt idx="24">
                  <c:v>0.0</c:v>
                </c:pt>
                <c:pt idx="25">
                  <c:v>3.0</c:v>
                </c:pt>
                <c:pt idx="26">
                  <c:v>0.0</c:v>
                </c:pt>
                <c:pt idx="27">
                  <c:v>6.0</c:v>
                </c:pt>
                <c:pt idx="28">
                  <c:v>8.0</c:v>
                </c:pt>
                <c:pt idx="29">
                  <c:v>0.0</c:v>
                </c:pt>
                <c:pt idx="30">
                  <c:v>0.0</c:v>
                </c:pt>
                <c:pt idx="31">
                  <c:v>4.0</c:v>
                </c:pt>
                <c:pt idx="32">
                  <c:v>1.0</c:v>
                </c:pt>
                <c:pt idx="33">
                  <c:v>2.0</c:v>
                </c:pt>
                <c:pt idx="34">
                  <c:v>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B15-478B-8189-EEB514257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6451760"/>
        <c:axId val="1756454080"/>
      </c:barChart>
      <c:catAx>
        <c:axId val="1756451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56454080"/>
        <c:crosses val="autoZero"/>
        <c:auto val="1"/>
        <c:lblAlgn val="ctr"/>
        <c:lblOffset val="100"/>
        <c:noMultiLvlLbl val="0"/>
      </c:catAx>
      <c:valAx>
        <c:axId val="17564540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r-HR" baseline="0" dirty="0" smtClean="0"/>
                  <a:t>N/100 </a:t>
                </a:r>
                <a:r>
                  <a:rPr lang="hr-HR" baseline="0" dirty="0"/>
                  <a:t>ml</a:t>
                </a:r>
                <a:endParaRPr lang="hr-HR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7564517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5758D3-A1B5-4D8B-8D08-D275281034CE}" type="doc">
      <dgm:prSet loTypeId="urn:microsoft.com/office/officeart/2005/8/layout/hList9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hr-HR"/>
        </a:p>
      </dgm:t>
    </dgm:pt>
    <dgm:pt modelId="{B148BAF2-B7DE-4937-854E-2DA973582860}">
      <dgm:prSet phldrT="[Text]" custT="1"/>
      <dgm:spPr/>
      <dgm:t>
        <a:bodyPr/>
        <a:lstStyle/>
        <a:p>
          <a:r>
            <a:rPr lang="hr-HR" sz="1100" b="1" dirty="0" err="1" smtClean="0">
              <a:solidFill>
                <a:schemeClr val="tx1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Physical</a:t>
          </a:r>
          <a:r>
            <a:rPr lang="hr-HR" sz="1100" b="1" dirty="0" smtClean="0">
              <a:solidFill>
                <a:schemeClr val="tx1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100" b="1" dirty="0" err="1" smtClean="0">
              <a:solidFill>
                <a:schemeClr val="tx1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and</a:t>
          </a:r>
          <a:r>
            <a:rPr lang="hr-HR" sz="1100" b="1" dirty="0" smtClean="0">
              <a:solidFill>
                <a:schemeClr val="tx1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100" b="1" dirty="0" err="1" smtClean="0">
              <a:solidFill>
                <a:schemeClr val="tx1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chemical</a:t>
          </a:r>
          <a:r>
            <a:rPr lang="hr-HR" sz="1100" b="1" dirty="0" smtClean="0">
              <a:solidFill>
                <a:schemeClr val="tx1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100" b="1" dirty="0" err="1" smtClean="0">
              <a:solidFill>
                <a:schemeClr val="tx1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characteristics</a:t>
          </a:r>
          <a:endParaRPr lang="hr-HR" sz="1100" b="1" dirty="0">
            <a:solidFill>
              <a:schemeClr val="tx1"/>
            </a:solidFill>
            <a:latin typeface="Arial" panose="020B0604020202020204" pitchFamily="34" charset="0"/>
            <a:ea typeface="Arimo" pitchFamily="34" charset="0"/>
            <a:cs typeface="Arial" panose="020B0604020202020204" pitchFamily="34" charset="0"/>
          </a:endParaRPr>
        </a:p>
      </dgm:t>
    </dgm:pt>
    <dgm:pt modelId="{27788B42-0677-49BF-A47D-B0F3437F7EAF}" type="parTrans" cxnId="{F7C08973-F930-4FD0-847D-1C8244D0CD25}">
      <dgm:prSet/>
      <dgm:spPr/>
      <dgm:t>
        <a:bodyPr/>
        <a:lstStyle/>
        <a:p>
          <a:endParaRPr lang="hr-HR">
            <a:latin typeface="Arimo" pitchFamily="34" charset="0"/>
            <a:ea typeface="Arimo" pitchFamily="34" charset="0"/>
            <a:cs typeface="Arimo" pitchFamily="34" charset="0"/>
          </a:endParaRPr>
        </a:p>
      </dgm:t>
    </dgm:pt>
    <dgm:pt modelId="{EBEEF9DD-BC39-4E12-9D04-C7328E33358E}" type="sibTrans" cxnId="{F7C08973-F930-4FD0-847D-1C8244D0CD25}">
      <dgm:prSet/>
      <dgm:spPr/>
      <dgm:t>
        <a:bodyPr/>
        <a:lstStyle/>
        <a:p>
          <a:endParaRPr lang="hr-HR">
            <a:latin typeface="Arimo" pitchFamily="34" charset="0"/>
            <a:ea typeface="Arimo" pitchFamily="34" charset="0"/>
            <a:cs typeface="Arimo" pitchFamily="34" charset="0"/>
          </a:endParaRPr>
        </a:p>
      </dgm:t>
    </dgm:pt>
    <dgm:pt modelId="{DB8A4586-CA4D-4AFE-8E62-E1BA3656818F}">
      <dgm:prSet phldrT="[Text]" custT="1"/>
      <dgm:spPr/>
      <dgm:t>
        <a:bodyPr/>
        <a:lstStyle/>
        <a:p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</a:p>
        <a:p>
          <a:endParaRPr lang="hr-HR" sz="1200" dirty="0" smtClean="0">
            <a:latin typeface="Arial" panose="020B0604020202020204" pitchFamily="34" charset="0"/>
            <a:ea typeface="Arimo" pitchFamily="34" charset="0"/>
            <a:cs typeface="Arial" panose="020B0604020202020204" pitchFamily="34" charset="0"/>
          </a:endParaRPr>
        </a:p>
        <a:p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- </a:t>
          </a:r>
          <a:r>
            <a:rPr lang="hr-HR" sz="1200" b="1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Very</a:t>
          </a:r>
          <a:r>
            <a:rPr lang="hr-HR" sz="1200" b="1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b="1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high</a:t>
          </a:r>
          <a:r>
            <a:rPr lang="hr-HR" sz="1200" b="1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b="1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quality</a:t>
          </a:r>
          <a:r>
            <a:rPr lang="hr-HR" sz="1200" b="1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b="1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according</a:t>
          </a:r>
          <a:r>
            <a:rPr lang="hr-HR" sz="1200" b="1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to </a:t>
          </a:r>
          <a:r>
            <a:rPr lang="hr-HR" sz="1200" b="1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the</a:t>
          </a:r>
          <a:r>
            <a:rPr lang="hr-HR" sz="1200" b="1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Republic </a:t>
          </a:r>
          <a:r>
            <a:rPr lang="hr-HR" sz="1200" b="1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of</a:t>
          </a:r>
          <a:r>
            <a:rPr lang="hr-HR" sz="1200" b="1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Croatia National </a:t>
          </a:r>
          <a:r>
            <a:rPr lang="hr-HR" sz="1200" b="1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standards</a:t>
          </a:r>
          <a:endParaRPr lang="hr-HR" sz="1200" b="1" dirty="0" smtClean="0">
            <a:latin typeface="Arial" panose="020B0604020202020204" pitchFamily="34" charset="0"/>
            <a:ea typeface="Arimo" pitchFamily="34" charset="0"/>
            <a:cs typeface="Arial" panose="020B0604020202020204" pitchFamily="34" charset="0"/>
          </a:endParaRPr>
        </a:p>
        <a:p>
          <a:endParaRPr lang="hr-HR" sz="1200" dirty="0" smtClean="0">
            <a:latin typeface="Arial" panose="020B0604020202020204" pitchFamily="34" charset="0"/>
            <a:ea typeface="Arimo" pitchFamily="34" charset="0"/>
            <a:cs typeface="Arial" panose="020B0604020202020204" pitchFamily="34" charset="0"/>
          </a:endParaRPr>
        </a:p>
        <a:p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-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There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is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no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substantinal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distinctions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in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the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chemical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composition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of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the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water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in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any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of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the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sources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and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the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mineral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composition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is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very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similar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in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all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of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them</a:t>
          </a:r>
          <a:endParaRPr lang="hr-HR" sz="1200" dirty="0" smtClean="0">
            <a:latin typeface="Arial" panose="020B0604020202020204" pitchFamily="34" charset="0"/>
            <a:ea typeface="Arimo" pitchFamily="34" charset="0"/>
            <a:cs typeface="Arial" panose="020B0604020202020204" pitchFamily="34" charset="0"/>
          </a:endParaRPr>
        </a:p>
        <a:p>
          <a:endParaRPr lang="hr-HR" sz="1200" dirty="0" smtClean="0">
            <a:latin typeface="Arial" panose="020B0604020202020204" pitchFamily="34" charset="0"/>
            <a:ea typeface="Arimo" pitchFamily="34" charset="0"/>
            <a:cs typeface="Arial" panose="020B0604020202020204" pitchFamily="34" charset="0"/>
          </a:endParaRPr>
        </a:p>
        <a:p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- Water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has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excellent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physical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and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chemical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features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typical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for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karst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water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with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hardness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between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smtClean="0">
              <a:solidFill>
                <a:srgbClr val="FF0000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7 </a:t>
          </a:r>
          <a:r>
            <a:rPr lang="hr-HR" sz="1200" dirty="0" err="1" smtClean="0">
              <a:solidFill>
                <a:srgbClr val="FF0000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and</a:t>
          </a:r>
          <a:r>
            <a:rPr lang="hr-HR" sz="1200" dirty="0" smtClean="0">
              <a:solidFill>
                <a:srgbClr val="FF0000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8</a:t>
          </a:r>
          <a:r>
            <a:rPr lang="hr-HR" sz="1200" baseline="30000" dirty="0" smtClean="0">
              <a:solidFill>
                <a:srgbClr val="FF0000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0</a:t>
          </a:r>
          <a:r>
            <a:rPr lang="hr-HR" sz="1200" dirty="0" smtClean="0">
              <a:solidFill>
                <a:srgbClr val="FF0000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solidFill>
                <a:srgbClr val="FF0000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dH</a:t>
          </a:r>
          <a:endParaRPr lang="hr-HR" sz="1200" dirty="0" smtClean="0">
            <a:solidFill>
              <a:srgbClr val="FF0000"/>
            </a:solidFill>
            <a:latin typeface="Arial" panose="020B0604020202020204" pitchFamily="34" charset="0"/>
            <a:ea typeface="Arimo" pitchFamily="34" charset="0"/>
            <a:cs typeface="Arial" panose="020B0604020202020204" pitchFamily="34" charset="0"/>
          </a:endParaRPr>
        </a:p>
        <a:p>
          <a:r>
            <a:rPr lang="hr-HR" sz="1200" dirty="0" smtClean="0">
              <a:solidFill>
                <a:schemeClr val="tx1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- </a:t>
          </a:r>
          <a:r>
            <a:rPr lang="hr-HR" sz="1200" dirty="0" err="1" smtClean="0">
              <a:solidFill>
                <a:schemeClr val="tx1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An</a:t>
          </a:r>
          <a:r>
            <a:rPr lang="hr-HR" sz="1200" dirty="0" smtClean="0">
              <a:solidFill>
                <a:schemeClr val="tx1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solidFill>
                <a:schemeClr val="tx1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average</a:t>
          </a:r>
          <a:r>
            <a:rPr lang="hr-HR" sz="1200" dirty="0" smtClean="0">
              <a:solidFill>
                <a:schemeClr val="tx1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temperature </a:t>
          </a:r>
          <a:r>
            <a:rPr lang="hr-HR" sz="1200" dirty="0" err="1" smtClean="0">
              <a:solidFill>
                <a:schemeClr val="tx1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varying</a:t>
          </a:r>
          <a:r>
            <a:rPr lang="hr-HR" sz="1200" dirty="0" smtClean="0">
              <a:solidFill>
                <a:schemeClr val="tx1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solidFill>
                <a:schemeClr val="tx1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between</a:t>
          </a:r>
          <a:r>
            <a:rPr lang="hr-HR" sz="1200" dirty="0" smtClean="0">
              <a:solidFill>
                <a:schemeClr val="tx1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smtClean="0">
              <a:solidFill>
                <a:schemeClr val="accent2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7 </a:t>
          </a:r>
          <a:r>
            <a:rPr lang="hr-HR" sz="1200" dirty="0" err="1" smtClean="0">
              <a:solidFill>
                <a:schemeClr val="accent2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and</a:t>
          </a:r>
          <a:r>
            <a:rPr lang="hr-HR" sz="1200" dirty="0" smtClean="0">
              <a:solidFill>
                <a:schemeClr val="accent2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7.5</a:t>
          </a:r>
          <a:r>
            <a:rPr lang="hr-HR" sz="1200" baseline="30000" dirty="0" smtClean="0">
              <a:solidFill>
                <a:schemeClr val="accent2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0</a:t>
          </a:r>
          <a:r>
            <a:rPr lang="hr-HR" sz="1200" dirty="0" smtClean="0">
              <a:solidFill>
                <a:schemeClr val="accent2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smtClean="0">
              <a:solidFill>
                <a:schemeClr val="tx1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C</a:t>
          </a:r>
        </a:p>
        <a:p>
          <a:endParaRPr lang="hr-HR" sz="1200" dirty="0" smtClean="0">
            <a:solidFill>
              <a:schemeClr val="tx1"/>
            </a:solidFill>
            <a:latin typeface="Arial" panose="020B0604020202020204" pitchFamily="34" charset="0"/>
            <a:ea typeface="Arimo" pitchFamily="34" charset="0"/>
            <a:cs typeface="Arial" panose="020B0604020202020204" pitchFamily="34" charset="0"/>
          </a:endParaRPr>
        </a:p>
        <a:p>
          <a:r>
            <a:rPr lang="hr-HR" sz="1200" dirty="0" smtClean="0">
              <a:solidFill>
                <a:schemeClr val="tx1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pH </a:t>
          </a:r>
          <a:r>
            <a:rPr lang="hr-HR" sz="1200" dirty="0" err="1" smtClean="0">
              <a:solidFill>
                <a:schemeClr val="tx1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between</a:t>
          </a:r>
          <a:r>
            <a:rPr lang="hr-HR" sz="1200" dirty="0" smtClean="0">
              <a:solidFill>
                <a:schemeClr val="tx1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7,8 </a:t>
          </a:r>
          <a:r>
            <a:rPr lang="hr-HR" sz="1200" dirty="0" err="1" smtClean="0">
              <a:solidFill>
                <a:schemeClr val="tx1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and</a:t>
          </a:r>
          <a:r>
            <a:rPr lang="hr-HR" sz="1200" dirty="0" smtClean="0">
              <a:solidFill>
                <a:schemeClr val="tx1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8,2</a:t>
          </a:r>
        </a:p>
        <a:p>
          <a:endParaRPr lang="hr-HR" sz="1200" dirty="0" smtClean="0">
            <a:latin typeface="Arial" panose="020B0604020202020204" pitchFamily="34" charset="0"/>
            <a:ea typeface="Arimo" pitchFamily="34" charset="0"/>
            <a:cs typeface="Arial" panose="020B0604020202020204" pitchFamily="34" charset="0"/>
          </a:endParaRPr>
        </a:p>
        <a:p>
          <a:endParaRPr lang="hr-HR" sz="1200" dirty="0">
            <a:latin typeface="Arial" panose="020B0604020202020204" pitchFamily="34" charset="0"/>
            <a:ea typeface="Arimo" pitchFamily="34" charset="0"/>
            <a:cs typeface="Arial" panose="020B0604020202020204" pitchFamily="34" charset="0"/>
          </a:endParaRPr>
        </a:p>
      </dgm:t>
    </dgm:pt>
    <dgm:pt modelId="{576A1D8E-8877-4DD8-8162-A73F603FFF8B}" type="parTrans" cxnId="{98103B4D-D092-4A3E-A1CA-2836E962A5AA}">
      <dgm:prSet/>
      <dgm:spPr/>
      <dgm:t>
        <a:bodyPr/>
        <a:lstStyle/>
        <a:p>
          <a:endParaRPr lang="hr-HR">
            <a:latin typeface="Arimo" pitchFamily="34" charset="0"/>
            <a:ea typeface="Arimo" pitchFamily="34" charset="0"/>
            <a:cs typeface="Arimo" pitchFamily="34" charset="0"/>
          </a:endParaRPr>
        </a:p>
      </dgm:t>
    </dgm:pt>
    <dgm:pt modelId="{3AD1E13C-BBCE-45D4-A94D-13BEAD07FCF6}" type="sibTrans" cxnId="{98103B4D-D092-4A3E-A1CA-2836E962A5AA}">
      <dgm:prSet/>
      <dgm:spPr/>
      <dgm:t>
        <a:bodyPr/>
        <a:lstStyle/>
        <a:p>
          <a:endParaRPr lang="hr-HR">
            <a:latin typeface="Arimo" pitchFamily="34" charset="0"/>
            <a:ea typeface="Arimo" pitchFamily="34" charset="0"/>
            <a:cs typeface="Arimo" pitchFamily="34" charset="0"/>
          </a:endParaRPr>
        </a:p>
      </dgm:t>
    </dgm:pt>
    <dgm:pt modelId="{01115140-8A32-464C-ACFB-F111403380C2}">
      <dgm:prSet phldrT="[Text]" custT="1"/>
      <dgm:spPr/>
      <dgm:t>
        <a:bodyPr/>
        <a:lstStyle/>
        <a:p>
          <a:r>
            <a:rPr lang="hr-HR" sz="1200" b="1" dirty="0" err="1" smtClean="0">
              <a:solidFill>
                <a:schemeClr val="tx1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Microbiological</a:t>
          </a:r>
          <a:r>
            <a:rPr lang="hr-HR" sz="1200" b="1" dirty="0" smtClean="0">
              <a:solidFill>
                <a:schemeClr val="tx1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 </a:t>
          </a:r>
        </a:p>
        <a:p>
          <a:r>
            <a:rPr lang="hr-HR" sz="1200" b="1" dirty="0" err="1" smtClean="0">
              <a:solidFill>
                <a:schemeClr val="tx1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characteristics</a:t>
          </a:r>
          <a:endParaRPr lang="hr-HR" sz="1200" b="1" dirty="0">
            <a:solidFill>
              <a:schemeClr val="tx1"/>
            </a:solidFill>
            <a:latin typeface="Arial" panose="020B0604020202020204" pitchFamily="34" charset="0"/>
            <a:ea typeface="Arimo" pitchFamily="34" charset="0"/>
            <a:cs typeface="Arial" panose="020B0604020202020204" pitchFamily="34" charset="0"/>
          </a:endParaRPr>
        </a:p>
      </dgm:t>
    </dgm:pt>
    <dgm:pt modelId="{1DBF0742-5797-4C53-B62C-7476F96E8110}" type="parTrans" cxnId="{69B751E7-46BF-49DE-B6D6-8A18F091216C}">
      <dgm:prSet/>
      <dgm:spPr/>
      <dgm:t>
        <a:bodyPr/>
        <a:lstStyle/>
        <a:p>
          <a:endParaRPr lang="hr-HR">
            <a:latin typeface="Arimo" pitchFamily="34" charset="0"/>
            <a:ea typeface="Arimo" pitchFamily="34" charset="0"/>
            <a:cs typeface="Arimo" pitchFamily="34" charset="0"/>
          </a:endParaRPr>
        </a:p>
      </dgm:t>
    </dgm:pt>
    <dgm:pt modelId="{9A0E6010-5443-4131-92B1-569DFE99E8AE}" type="sibTrans" cxnId="{69B751E7-46BF-49DE-B6D6-8A18F091216C}">
      <dgm:prSet/>
      <dgm:spPr/>
      <dgm:t>
        <a:bodyPr/>
        <a:lstStyle/>
        <a:p>
          <a:endParaRPr lang="hr-HR">
            <a:latin typeface="Arimo" pitchFamily="34" charset="0"/>
            <a:ea typeface="Arimo" pitchFamily="34" charset="0"/>
            <a:cs typeface="Arimo" pitchFamily="34" charset="0"/>
          </a:endParaRPr>
        </a:p>
      </dgm:t>
    </dgm:pt>
    <dgm:pt modelId="{CB3594F4-639B-465D-A74C-0820A3FA7E95}">
      <dgm:prSet phldrT="[Text]" custT="1"/>
      <dgm:spPr/>
      <dgm:t>
        <a:bodyPr/>
        <a:lstStyle/>
        <a:p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-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The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share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of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bacteria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in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the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water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is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small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to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medium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,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requiring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only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disinfection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with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chlorine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dioxide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</a:p>
        <a:p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-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There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is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no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other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pollution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because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the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sources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are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in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the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mountainous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hinterland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with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a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low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population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density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.</a:t>
          </a:r>
        </a:p>
        <a:p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-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During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heavy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rainfalls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it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is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sufficient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to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chlorinate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the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water (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only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possible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problem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refer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to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the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occasional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short-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term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muddiness</a:t>
          </a:r>
          <a:r>
            <a:rPr lang="hr-HR" sz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)</a:t>
          </a:r>
        </a:p>
        <a:p>
          <a:endParaRPr lang="hr-HR" sz="1200" dirty="0" smtClean="0">
            <a:latin typeface="Arial" panose="020B0604020202020204" pitchFamily="34" charset="0"/>
            <a:ea typeface="Arimo" pitchFamily="34" charset="0"/>
            <a:cs typeface="Arial" panose="020B0604020202020204" pitchFamily="34" charset="0"/>
          </a:endParaRPr>
        </a:p>
        <a:p>
          <a:endParaRPr lang="hr-HR" sz="1200" dirty="0" smtClean="0">
            <a:latin typeface="Arial" panose="020B0604020202020204" pitchFamily="34" charset="0"/>
            <a:ea typeface="Arimo" pitchFamily="34" charset="0"/>
            <a:cs typeface="Arial" panose="020B0604020202020204" pitchFamily="34" charset="0"/>
          </a:endParaRPr>
        </a:p>
        <a:p>
          <a:endParaRPr lang="hr-HR" sz="1200" dirty="0">
            <a:latin typeface="Arial" panose="020B0604020202020204" pitchFamily="34" charset="0"/>
            <a:ea typeface="Arimo" pitchFamily="34" charset="0"/>
            <a:cs typeface="Arial" panose="020B0604020202020204" pitchFamily="34" charset="0"/>
          </a:endParaRPr>
        </a:p>
      </dgm:t>
    </dgm:pt>
    <dgm:pt modelId="{9BA64382-A967-41AB-8377-F3EC237F457B}" type="parTrans" cxnId="{521C1601-5B1F-4208-B273-1DD0662392A5}">
      <dgm:prSet/>
      <dgm:spPr/>
      <dgm:t>
        <a:bodyPr/>
        <a:lstStyle/>
        <a:p>
          <a:endParaRPr lang="hr-HR">
            <a:latin typeface="Arimo" pitchFamily="34" charset="0"/>
            <a:ea typeface="Arimo" pitchFamily="34" charset="0"/>
            <a:cs typeface="Arimo" pitchFamily="34" charset="0"/>
          </a:endParaRPr>
        </a:p>
      </dgm:t>
    </dgm:pt>
    <dgm:pt modelId="{9FF3BFFA-B218-4E25-9395-1DCA99854E78}" type="sibTrans" cxnId="{521C1601-5B1F-4208-B273-1DD0662392A5}">
      <dgm:prSet/>
      <dgm:spPr/>
      <dgm:t>
        <a:bodyPr/>
        <a:lstStyle/>
        <a:p>
          <a:endParaRPr lang="hr-HR">
            <a:latin typeface="Arimo" pitchFamily="34" charset="0"/>
            <a:ea typeface="Arimo" pitchFamily="34" charset="0"/>
            <a:cs typeface="Arimo" pitchFamily="34" charset="0"/>
          </a:endParaRPr>
        </a:p>
      </dgm:t>
    </dgm:pt>
    <dgm:pt modelId="{93BCFFE2-BE00-47A4-92D3-D282AB39B5BB}" type="pres">
      <dgm:prSet presAssocID="{725758D3-A1B5-4D8B-8D08-D275281034C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C70CBBD2-DB1A-4C03-A632-2FC77DF5D0E2}" type="pres">
      <dgm:prSet presAssocID="{B148BAF2-B7DE-4937-854E-2DA973582860}" presName="posSpace" presStyleCnt="0"/>
      <dgm:spPr/>
    </dgm:pt>
    <dgm:pt modelId="{64688830-757E-437D-AB47-39412721A508}" type="pres">
      <dgm:prSet presAssocID="{B148BAF2-B7DE-4937-854E-2DA973582860}" presName="vertFlow" presStyleCnt="0"/>
      <dgm:spPr/>
    </dgm:pt>
    <dgm:pt modelId="{311D2F46-C44F-4692-A749-DE25CD3FF50E}" type="pres">
      <dgm:prSet presAssocID="{B148BAF2-B7DE-4937-854E-2DA973582860}" presName="topSpace" presStyleCnt="0"/>
      <dgm:spPr/>
    </dgm:pt>
    <dgm:pt modelId="{13210242-7B05-403A-A27A-AD695B0099D9}" type="pres">
      <dgm:prSet presAssocID="{B148BAF2-B7DE-4937-854E-2DA973582860}" presName="firstComp" presStyleCnt="0"/>
      <dgm:spPr/>
    </dgm:pt>
    <dgm:pt modelId="{2860D65F-DC30-43B9-9BE0-DFBE5D6023CC}" type="pres">
      <dgm:prSet presAssocID="{B148BAF2-B7DE-4937-854E-2DA973582860}" presName="firstChild" presStyleLbl="bgAccFollowNode1" presStyleIdx="0" presStyleCnt="2" custScaleY="307267" custLinFactNeighborX="-2911" custLinFactNeighborY="-24358"/>
      <dgm:spPr/>
      <dgm:t>
        <a:bodyPr/>
        <a:lstStyle/>
        <a:p>
          <a:endParaRPr lang="hr-HR"/>
        </a:p>
      </dgm:t>
    </dgm:pt>
    <dgm:pt modelId="{9F430BFB-BFEE-4AB1-8BE3-12ADBADA7BB1}" type="pres">
      <dgm:prSet presAssocID="{B148BAF2-B7DE-4937-854E-2DA973582860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ECD3B00-C638-4028-99AD-C0F0C4D188F9}" type="pres">
      <dgm:prSet presAssocID="{B148BAF2-B7DE-4937-854E-2DA973582860}" presName="negSpace" presStyleCnt="0"/>
      <dgm:spPr/>
    </dgm:pt>
    <dgm:pt modelId="{248BF3F5-41A5-49EB-BD8A-B25B9906DCAB}" type="pres">
      <dgm:prSet presAssocID="{B148BAF2-B7DE-4937-854E-2DA973582860}" presName="circle" presStyleLbl="node1" presStyleIdx="0" presStyleCnt="2" custScaleX="117056" custScaleY="123831" custLinFactNeighborX="-12174" custLinFactNeighborY="-64"/>
      <dgm:spPr/>
      <dgm:t>
        <a:bodyPr/>
        <a:lstStyle/>
        <a:p>
          <a:endParaRPr lang="hr-HR"/>
        </a:p>
      </dgm:t>
    </dgm:pt>
    <dgm:pt modelId="{461033F2-EB5A-4DF0-BA39-D2D400212BFF}" type="pres">
      <dgm:prSet presAssocID="{EBEEF9DD-BC39-4E12-9D04-C7328E33358E}" presName="transSpace" presStyleCnt="0"/>
      <dgm:spPr/>
    </dgm:pt>
    <dgm:pt modelId="{9D40012F-0A2D-4F52-A751-B7E0A0454C0D}" type="pres">
      <dgm:prSet presAssocID="{01115140-8A32-464C-ACFB-F111403380C2}" presName="posSpace" presStyleCnt="0"/>
      <dgm:spPr/>
    </dgm:pt>
    <dgm:pt modelId="{E455EAA9-8891-40B8-8E79-972FC92F9405}" type="pres">
      <dgm:prSet presAssocID="{01115140-8A32-464C-ACFB-F111403380C2}" presName="vertFlow" presStyleCnt="0"/>
      <dgm:spPr/>
    </dgm:pt>
    <dgm:pt modelId="{9A37D3AE-C59A-475D-B186-AF76AC067D13}" type="pres">
      <dgm:prSet presAssocID="{01115140-8A32-464C-ACFB-F111403380C2}" presName="topSpace" presStyleCnt="0"/>
      <dgm:spPr/>
    </dgm:pt>
    <dgm:pt modelId="{E447E0DA-9DF1-40AD-98CA-B2918043FB68}" type="pres">
      <dgm:prSet presAssocID="{01115140-8A32-464C-ACFB-F111403380C2}" presName="firstComp" presStyleCnt="0"/>
      <dgm:spPr/>
    </dgm:pt>
    <dgm:pt modelId="{C0F08825-9B73-4609-9FEC-A54197E09316}" type="pres">
      <dgm:prSet presAssocID="{01115140-8A32-464C-ACFB-F111403380C2}" presName="firstChild" presStyleLbl="bgAccFollowNode1" presStyleIdx="1" presStyleCnt="2" custScaleX="92607" custScaleY="269977"/>
      <dgm:spPr/>
      <dgm:t>
        <a:bodyPr/>
        <a:lstStyle/>
        <a:p>
          <a:endParaRPr lang="hr-HR"/>
        </a:p>
      </dgm:t>
    </dgm:pt>
    <dgm:pt modelId="{F51710B8-25DA-43DC-9BDC-8826F4AF659F}" type="pres">
      <dgm:prSet presAssocID="{01115140-8A32-464C-ACFB-F111403380C2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CAA8726-1B3F-4EDF-BBFD-EC00DC6B9B4F}" type="pres">
      <dgm:prSet presAssocID="{01115140-8A32-464C-ACFB-F111403380C2}" presName="negSpace" presStyleCnt="0"/>
      <dgm:spPr/>
    </dgm:pt>
    <dgm:pt modelId="{43E5D493-5ABF-418F-927F-3958534A7115}" type="pres">
      <dgm:prSet presAssocID="{01115140-8A32-464C-ACFB-F111403380C2}" presName="circle" presStyleLbl="node1" presStyleIdx="1" presStyleCnt="2" custScaleX="114040" custScaleY="99847" custLinFactNeighborX="-101" custLinFactNeighborY="16885"/>
      <dgm:spPr/>
      <dgm:t>
        <a:bodyPr/>
        <a:lstStyle/>
        <a:p>
          <a:endParaRPr lang="hr-HR"/>
        </a:p>
      </dgm:t>
    </dgm:pt>
  </dgm:ptLst>
  <dgm:cxnLst>
    <dgm:cxn modelId="{AD30C450-D7C5-4D97-9B62-B48D2C2F80C3}" type="presOf" srcId="{725758D3-A1B5-4D8B-8D08-D275281034CE}" destId="{93BCFFE2-BE00-47A4-92D3-D282AB39B5BB}" srcOrd="0" destOrd="0" presId="urn:microsoft.com/office/officeart/2005/8/layout/hList9"/>
    <dgm:cxn modelId="{69B751E7-46BF-49DE-B6D6-8A18F091216C}" srcId="{725758D3-A1B5-4D8B-8D08-D275281034CE}" destId="{01115140-8A32-464C-ACFB-F111403380C2}" srcOrd="1" destOrd="0" parTransId="{1DBF0742-5797-4C53-B62C-7476F96E8110}" sibTransId="{9A0E6010-5443-4131-92B1-569DFE99E8AE}"/>
    <dgm:cxn modelId="{F7C08973-F930-4FD0-847D-1C8244D0CD25}" srcId="{725758D3-A1B5-4D8B-8D08-D275281034CE}" destId="{B148BAF2-B7DE-4937-854E-2DA973582860}" srcOrd="0" destOrd="0" parTransId="{27788B42-0677-49BF-A47D-B0F3437F7EAF}" sibTransId="{EBEEF9DD-BC39-4E12-9D04-C7328E33358E}"/>
    <dgm:cxn modelId="{98103B4D-D092-4A3E-A1CA-2836E962A5AA}" srcId="{B148BAF2-B7DE-4937-854E-2DA973582860}" destId="{DB8A4586-CA4D-4AFE-8E62-E1BA3656818F}" srcOrd="0" destOrd="0" parTransId="{576A1D8E-8877-4DD8-8162-A73F603FFF8B}" sibTransId="{3AD1E13C-BBCE-45D4-A94D-13BEAD07FCF6}"/>
    <dgm:cxn modelId="{521C1601-5B1F-4208-B273-1DD0662392A5}" srcId="{01115140-8A32-464C-ACFB-F111403380C2}" destId="{CB3594F4-639B-465D-A74C-0820A3FA7E95}" srcOrd="0" destOrd="0" parTransId="{9BA64382-A967-41AB-8377-F3EC237F457B}" sibTransId="{9FF3BFFA-B218-4E25-9395-1DCA99854E78}"/>
    <dgm:cxn modelId="{32319593-3FFF-4ADE-9836-A956C688FB1F}" type="presOf" srcId="{DB8A4586-CA4D-4AFE-8E62-E1BA3656818F}" destId="{2860D65F-DC30-43B9-9BE0-DFBE5D6023CC}" srcOrd="0" destOrd="0" presId="urn:microsoft.com/office/officeart/2005/8/layout/hList9"/>
    <dgm:cxn modelId="{551A36F4-B4FE-42FD-9CC4-30B0D24DDC76}" type="presOf" srcId="{CB3594F4-639B-465D-A74C-0820A3FA7E95}" destId="{C0F08825-9B73-4609-9FEC-A54197E09316}" srcOrd="0" destOrd="0" presId="urn:microsoft.com/office/officeart/2005/8/layout/hList9"/>
    <dgm:cxn modelId="{AEAA423F-5ABC-4BC6-BE29-31E7EA21D962}" type="presOf" srcId="{CB3594F4-639B-465D-A74C-0820A3FA7E95}" destId="{F51710B8-25DA-43DC-9BDC-8826F4AF659F}" srcOrd="1" destOrd="0" presId="urn:microsoft.com/office/officeart/2005/8/layout/hList9"/>
    <dgm:cxn modelId="{453E0DC2-11BF-4350-8EB4-82094F23036B}" type="presOf" srcId="{DB8A4586-CA4D-4AFE-8E62-E1BA3656818F}" destId="{9F430BFB-BFEE-4AB1-8BE3-12ADBADA7BB1}" srcOrd="1" destOrd="0" presId="urn:microsoft.com/office/officeart/2005/8/layout/hList9"/>
    <dgm:cxn modelId="{672E101A-37AF-467D-91A9-180DECE2CEFF}" type="presOf" srcId="{01115140-8A32-464C-ACFB-F111403380C2}" destId="{43E5D493-5ABF-418F-927F-3958534A7115}" srcOrd="0" destOrd="0" presId="urn:microsoft.com/office/officeart/2005/8/layout/hList9"/>
    <dgm:cxn modelId="{DC4EDAF9-9701-4941-B96F-DFD14684498B}" type="presOf" srcId="{B148BAF2-B7DE-4937-854E-2DA973582860}" destId="{248BF3F5-41A5-49EB-BD8A-B25B9906DCAB}" srcOrd="0" destOrd="0" presId="urn:microsoft.com/office/officeart/2005/8/layout/hList9"/>
    <dgm:cxn modelId="{8388972E-BB1B-4396-A2DF-7E5F0699B9C2}" type="presParOf" srcId="{93BCFFE2-BE00-47A4-92D3-D282AB39B5BB}" destId="{C70CBBD2-DB1A-4C03-A632-2FC77DF5D0E2}" srcOrd="0" destOrd="0" presId="urn:microsoft.com/office/officeart/2005/8/layout/hList9"/>
    <dgm:cxn modelId="{74702BAA-96E9-418B-AE8A-35EB9A6A6F9E}" type="presParOf" srcId="{93BCFFE2-BE00-47A4-92D3-D282AB39B5BB}" destId="{64688830-757E-437D-AB47-39412721A508}" srcOrd="1" destOrd="0" presId="urn:microsoft.com/office/officeart/2005/8/layout/hList9"/>
    <dgm:cxn modelId="{920558E8-0202-4E05-8C93-D434906EFEA4}" type="presParOf" srcId="{64688830-757E-437D-AB47-39412721A508}" destId="{311D2F46-C44F-4692-A749-DE25CD3FF50E}" srcOrd="0" destOrd="0" presId="urn:microsoft.com/office/officeart/2005/8/layout/hList9"/>
    <dgm:cxn modelId="{AC0C7C4A-4E2A-4B01-8A8F-0ED258D6E6F0}" type="presParOf" srcId="{64688830-757E-437D-AB47-39412721A508}" destId="{13210242-7B05-403A-A27A-AD695B0099D9}" srcOrd="1" destOrd="0" presId="urn:microsoft.com/office/officeart/2005/8/layout/hList9"/>
    <dgm:cxn modelId="{CC7DFE51-196C-4515-B05B-B0E382FAB1AE}" type="presParOf" srcId="{13210242-7B05-403A-A27A-AD695B0099D9}" destId="{2860D65F-DC30-43B9-9BE0-DFBE5D6023CC}" srcOrd="0" destOrd="0" presId="urn:microsoft.com/office/officeart/2005/8/layout/hList9"/>
    <dgm:cxn modelId="{E1EBEB62-470A-4254-AEFC-B1F10005C897}" type="presParOf" srcId="{13210242-7B05-403A-A27A-AD695B0099D9}" destId="{9F430BFB-BFEE-4AB1-8BE3-12ADBADA7BB1}" srcOrd="1" destOrd="0" presId="urn:microsoft.com/office/officeart/2005/8/layout/hList9"/>
    <dgm:cxn modelId="{F3441BFE-49A8-43DE-9C71-2727DF07E892}" type="presParOf" srcId="{93BCFFE2-BE00-47A4-92D3-D282AB39B5BB}" destId="{0ECD3B00-C638-4028-99AD-C0F0C4D188F9}" srcOrd="2" destOrd="0" presId="urn:microsoft.com/office/officeart/2005/8/layout/hList9"/>
    <dgm:cxn modelId="{B5626434-C196-4D53-9D24-056006B7C209}" type="presParOf" srcId="{93BCFFE2-BE00-47A4-92D3-D282AB39B5BB}" destId="{248BF3F5-41A5-49EB-BD8A-B25B9906DCAB}" srcOrd="3" destOrd="0" presId="urn:microsoft.com/office/officeart/2005/8/layout/hList9"/>
    <dgm:cxn modelId="{9C8B2F2A-D2D3-4AB0-A488-6CDE382946E6}" type="presParOf" srcId="{93BCFFE2-BE00-47A4-92D3-D282AB39B5BB}" destId="{461033F2-EB5A-4DF0-BA39-D2D400212BFF}" srcOrd="4" destOrd="0" presId="urn:microsoft.com/office/officeart/2005/8/layout/hList9"/>
    <dgm:cxn modelId="{EA99BDD1-3872-4051-B6FE-87268449D754}" type="presParOf" srcId="{93BCFFE2-BE00-47A4-92D3-D282AB39B5BB}" destId="{9D40012F-0A2D-4F52-A751-B7E0A0454C0D}" srcOrd="5" destOrd="0" presId="urn:microsoft.com/office/officeart/2005/8/layout/hList9"/>
    <dgm:cxn modelId="{14BC65B8-00C3-43F4-ADDF-87BB6B63F51F}" type="presParOf" srcId="{93BCFFE2-BE00-47A4-92D3-D282AB39B5BB}" destId="{E455EAA9-8891-40B8-8E79-972FC92F9405}" srcOrd="6" destOrd="0" presId="urn:microsoft.com/office/officeart/2005/8/layout/hList9"/>
    <dgm:cxn modelId="{983F5708-0C34-4AB4-B7CB-ADCDE4522F0D}" type="presParOf" srcId="{E455EAA9-8891-40B8-8E79-972FC92F9405}" destId="{9A37D3AE-C59A-475D-B186-AF76AC067D13}" srcOrd="0" destOrd="0" presId="urn:microsoft.com/office/officeart/2005/8/layout/hList9"/>
    <dgm:cxn modelId="{9FBEA6EF-697C-484B-A5C0-E69FF82E487A}" type="presParOf" srcId="{E455EAA9-8891-40B8-8E79-972FC92F9405}" destId="{E447E0DA-9DF1-40AD-98CA-B2918043FB68}" srcOrd="1" destOrd="0" presId="urn:microsoft.com/office/officeart/2005/8/layout/hList9"/>
    <dgm:cxn modelId="{C18C7D80-1631-4B3F-83D7-2D56A4E215BD}" type="presParOf" srcId="{E447E0DA-9DF1-40AD-98CA-B2918043FB68}" destId="{C0F08825-9B73-4609-9FEC-A54197E09316}" srcOrd="0" destOrd="0" presId="urn:microsoft.com/office/officeart/2005/8/layout/hList9"/>
    <dgm:cxn modelId="{3FD58749-D2D9-4AC7-81A2-83B8C00509D0}" type="presParOf" srcId="{E447E0DA-9DF1-40AD-98CA-B2918043FB68}" destId="{F51710B8-25DA-43DC-9BDC-8826F4AF659F}" srcOrd="1" destOrd="0" presId="urn:microsoft.com/office/officeart/2005/8/layout/hList9"/>
    <dgm:cxn modelId="{B364E623-6FE3-4738-853F-32DFDE393C33}" type="presParOf" srcId="{93BCFFE2-BE00-47A4-92D3-D282AB39B5BB}" destId="{3CAA8726-1B3F-4EDF-BBFD-EC00DC6B9B4F}" srcOrd="7" destOrd="0" presId="urn:microsoft.com/office/officeart/2005/8/layout/hList9"/>
    <dgm:cxn modelId="{D81A4E94-6FF8-4E91-A717-27083DEBC89D}" type="presParOf" srcId="{93BCFFE2-BE00-47A4-92D3-D282AB39B5BB}" destId="{43E5D493-5ABF-418F-927F-3958534A7115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0D65F-DC30-43B9-9BE0-DFBE5D6023CC}">
      <dsp:nvSpPr>
        <dsp:cNvPr id="0" name=""/>
        <dsp:cNvSpPr/>
      </dsp:nvSpPr>
      <dsp:spPr>
        <a:xfrm>
          <a:off x="1767602" y="221841"/>
          <a:ext cx="2127593" cy="4360441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kern="1200" dirty="0" smtClean="0">
            <a:latin typeface="Arial" panose="020B0604020202020204" pitchFamily="34" charset="0"/>
            <a:ea typeface="Arimo" pitchFamily="34" charset="0"/>
            <a:cs typeface="Arial" panose="020B060402020202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- </a:t>
          </a:r>
          <a:r>
            <a:rPr lang="hr-HR" sz="1200" b="1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Very</a:t>
          </a:r>
          <a:r>
            <a:rPr lang="hr-HR" sz="1200" b="1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b="1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high</a:t>
          </a:r>
          <a:r>
            <a:rPr lang="hr-HR" sz="1200" b="1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b="1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quality</a:t>
          </a:r>
          <a:r>
            <a:rPr lang="hr-HR" sz="1200" b="1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b="1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according</a:t>
          </a:r>
          <a:r>
            <a:rPr lang="hr-HR" sz="1200" b="1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to </a:t>
          </a:r>
          <a:r>
            <a:rPr lang="hr-HR" sz="1200" b="1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the</a:t>
          </a:r>
          <a:r>
            <a:rPr lang="hr-HR" sz="1200" b="1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Republic </a:t>
          </a:r>
          <a:r>
            <a:rPr lang="hr-HR" sz="1200" b="1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of</a:t>
          </a:r>
          <a:r>
            <a:rPr lang="hr-HR" sz="1200" b="1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Croatia National </a:t>
          </a:r>
          <a:r>
            <a:rPr lang="hr-HR" sz="1200" b="1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standards</a:t>
          </a:r>
          <a:endParaRPr lang="hr-HR" sz="1200" b="1" kern="1200" dirty="0" smtClean="0">
            <a:latin typeface="Arial" panose="020B0604020202020204" pitchFamily="34" charset="0"/>
            <a:ea typeface="Arimo" pitchFamily="34" charset="0"/>
            <a:cs typeface="Arial" panose="020B060402020202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kern="1200" dirty="0" smtClean="0">
            <a:latin typeface="Arial" panose="020B0604020202020204" pitchFamily="34" charset="0"/>
            <a:ea typeface="Arimo" pitchFamily="34" charset="0"/>
            <a:cs typeface="Arial" panose="020B060402020202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-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There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is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no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substantinal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distinctions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in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the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chemical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composition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of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the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water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in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any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of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the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sources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and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the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mineral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composition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is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very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similar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in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all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of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them</a:t>
          </a:r>
          <a:endParaRPr lang="hr-HR" sz="1200" kern="1200" dirty="0" smtClean="0">
            <a:latin typeface="Arial" panose="020B0604020202020204" pitchFamily="34" charset="0"/>
            <a:ea typeface="Arimo" pitchFamily="34" charset="0"/>
            <a:cs typeface="Arial" panose="020B060402020202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kern="1200" dirty="0" smtClean="0">
            <a:latin typeface="Arial" panose="020B0604020202020204" pitchFamily="34" charset="0"/>
            <a:ea typeface="Arimo" pitchFamily="34" charset="0"/>
            <a:cs typeface="Arial" panose="020B060402020202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- Water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has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excellent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physical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and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chemical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features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typical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for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karst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water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with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hardness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between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smtClean="0">
              <a:solidFill>
                <a:srgbClr val="FF0000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7 </a:t>
          </a:r>
          <a:r>
            <a:rPr lang="hr-HR" sz="1200" kern="1200" dirty="0" err="1" smtClean="0">
              <a:solidFill>
                <a:srgbClr val="FF0000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and</a:t>
          </a:r>
          <a:r>
            <a:rPr lang="hr-HR" sz="1200" kern="1200" dirty="0" smtClean="0">
              <a:solidFill>
                <a:srgbClr val="FF0000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8</a:t>
          </a:r>
          <a:r>
            <a:rPr lang="hr-HR" sz="1200" kern="1200" baseline="30000" dirty="0" smtClean="0">
              <a:solidFill>
                <a:srgbClr val="FF0000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0</a:t>
          </a:r>
          <a:r>
            <a:rPr lang="hr-HR" sz="1200" kern="1200" dirty="0" smtClean="0">
              <a:solidFill>
                <a:srgbClr val="FF0000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solidFill>
                <a:srgbClr val="FF0000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dH</a:t>
          </a:r>
          <a:endParaRPr lang="hr-HR" sz="1200" kern="1200" dirty="0" smtClean="0">
            <a:solidFill>
              <a:srgbClr val="FF0000"/>
            </a:solidFill>
            <a:latin typeface="Arial" panose="020B0604020202020204" pitchFamily="34" charset="0"/>
            <a:ea typeface="Arimo" pitchFamily="34" charset="0"/>
            <a:cs typeface="Arial" panose="020B060402020202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>
              <a:solidFill>
                <a:schemeClr val="tx1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- </a:t>
          </a:r>
          <a:r>
            <a:rPr lang="hr-HR" sz="1200" kern="1200" dirty="0" err="1" smtClean="0">
              <a:solidFill>
                <a:schemeClr val="tx1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An</a:t>
          </a:r>
          <a:r>
            <a:rPr lang="hr-HR" sz="1200" kern="1200" dirty="0" smtClean="0">
              <a:solidFill>
                <a:schemeClr val="tx1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solidFill>
                <a:schemeClr val="tx1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average</a:t>
          </a:r>
          <a:r>
            <a:rPr lang="hr-HR" sz="1200" kern="1200" dirty="0" smtClean="0">
              <a:solidFill>
                <a:schemeClr val="tx1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temperature </a:t>
          </a:r>
          <a:r>
            <a:rPr lang="hr-HR" sz="1200" kern="1200" dirty="0" err="1" smtClean="0">
              <a:solidFill>
                <a:schemeClr val="tx1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varying</a:t>
          </a:r>
          <a:r>
            <a:rPr lang="hr-HR" sz="1200" kern="1200" dirty="0" smtClean="0">
              <a:solidFill>
                <a:schemeClr val="tx1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solidFill>
                <a:schemeClr val="tx1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between</a:t>
          </a:r>
          <a:r>
            <a:rPr lang="hr-HR" sz="1200" kern="1200" dirty="0" smtClean="0">
              <a:solidFill>
                <a:schemeClr val="tx1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smtClean="0">
              <a:solidFill>
                <a:schemeClr val="accent2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7 </a:t>
          </a:r>
          <a:r>
            <a:rPr lang="hr-HR" sz="1200" kern="1200" dirty="0" err="1" smtClean="0">
              <a:solidFill>
                <a:schemeClr val="accent2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and</a:t>
          </a:r>
          <a:r>
            <a:rPr lang="hr-HR" sz="1200" kern="1200" dirty="0" smtClean="0">
              <a:solidFill>
                <a:schemeClr val="accent2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7.5</a:t>
          </a:r>
          <a:r>
            <a:rPr lang="hr-HR" sz="1200" kern="1200" baseline="30000" dirty="0" smtClean="0">
              <a:solidFill>
                <a:schemeClr val="accent2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0</a:t>
          </a:r>
          <a:r>
            <a:rPr lang="hr-HR" sz="1200" kern="1200" dirty="0" smtClean="0">
              <a:solidFill>
                <a:schemeClr val="accent2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smtClean="0">
              <a:solidFill>
                <a:schemeClr val="tx1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C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kern="1200" dirty="0" smtClean="0">
            <a:solidFill>
              <a:schemeClr val="tx1"/>
            </a:solidFill>
            <a:latin typeface="Arial" panose="020B0604020202020204" pitchFamily="34" charset="0"/>
            <a:ea typeface="Arimo" pitchFamily="34" charset="0"/>
            <a:cs typeface="Arial" panose="020B060402020202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>
              <a:solidFill>
                <a:schemeClr val="tx1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pH </a:t>
          </a:r>
          <a:r>
            <a:rPr lang="hr-HR" sz="1200" kern="1200" dirty="0" err="1" smtClean="0">
              <a:solidFill>
                <a:schemeClr val="tx1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between</a:t>
          </a:r>
          <a:r>
            <a:rPr lang="hr-HR" sz="1200" kern="1200" dirty="0" smtClean="0">
              <a:solidFill>
                <a:schemeClr val="tx1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7,8 </a:t>
          </a:r>
          <a:r>
            <a:rPr lang="hr-HR" sz="1200" kern="1200" dirty="0" err="1" smtClean="0">
              <a:solidFill>
                <a:schemeClr val="tx1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and</a:t>
          </a:r>
          <a:r>
            <a:rPr lang="hr-HR" sz="1200" kern="1200" dirty="0" smtClean="0">
              <a:solidFill>
                <a:schemeClr val="tx1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8,2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kern="1200" dirty="0" smtClean="0">
            <a:latin typeface="Arial" panose="020B0604020202020204" pitchFamily="34" charset="0"/>
            <a:ea typeface="Arimo" pitchFamily="34" charset="0"/>
            <a:cs typeface="Arial" panose="020B060402020202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kern="1200" dirty="0">
            <a:latin typeface="Arial" panose="020B0604020202020204" pitchFamily="34" charset="0"/>
            <a:ea typeface="Arimo" pitchFamily="34" charset="0"/>
            <a:cs typeface="Arial" panose="020B0604020202020204" pitchFamily="34" charset="0"/>
          </a:endParaRPr>
        </a:p>
      </dsp:txBody>
      <dsp:txXfrm>
        <a:off x="2108017" y="221841"/>
        <a:ext cx="1787178" cy="4360441"/>
      </dsp:txXfrm>
    </dsp:sp>
    <dsp:sp modelId="{248BF3F5-41A5-49EB-BD8A-B25B9906DCAB}">
      <dsp:nvSpPr>
        <dsp:cNvPr id="0" name=""/>
        <dsp:cNvSpPr/>
      </dsp:nvSpPr>
      <dsp:spPr>
        <a:xfrm>
          <a:off x="435806" y="0"/>
          <a:ext cx="1660317" cy="1756413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1" kern="1200" dirty="0" err="1" smtClean="0">
              <a:solidFill>
                <a:schemeClr val="tx1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Physical</a:t>
          </a:r>
          <a:r>
            <a:rPr lang="hr-HR" sz="1100" b="1" kern="1200" dirty="0" smtClean="0">
              <a:solidFill>
                <a:schemeClr val="tx1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100" b="1" kern="1200" dirty="0" err="1" smtClean="0">
              <a:solidFill>
                <a:schemeClr val="tx1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and</a:t>
          </a:r>
          <a:r>
            <a:rPr lang="hr-HR" sz="1100" b="1" kern="1200" dirty="0" smtClean="0">
              <a:solidFill>
                <a:schemeClr val="tx1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100" b="1" kern="1200" dirty="0" err="1" smtClean="0">
              <a:solidFill>
                <a:schemeClr val="tx1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chemical</a:t>
          </a:r>
          <a:r>
            <a:rPr lang="hr-HR" sz="1100" b="1" kern="1200" dirty="0" smtClean="0">
              <a:solidFill>
                <a:schemeClr val="tx1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100" b="1" kern="1200" dirty="0" err="1" smtClean="0">
              <a:solidFill>
                <a:schemeClr val="tx1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characteristics</a:t>
          </a:r>
          <a:endParaRPr lang="hr-HR" sz="1100" b="1" kern="1200" dirty="0">
            <a:solidFill>
              <a:schemeClr val="tx1"/>
            </a:solidFill>
            <a:latin typeface="Arial" panose="020B0604020202020204" pitchFamily="34" charset="0"/>
            <a:ea typeface="Arimo" pitchFamily="34" charset="0"/>
            <a:cs typeface="Arial" panose="020B0604020202020204" pitchFamily="34" charset="0"/>
          </a:endParaRPr>
        </a:p>
      </dsp:txBody>
      <dsp:txXfrm>
        <a:off x="678954" y="257221"/>
        <a:ext cx="1174021" cy="1241971"/>
      </dsp:txXfrm>
    </dsp:sp>
    <dsp:sp modelId="{C0F08825-9B73-4609-9FEC-A54197E09316}">
      <dsp:nvSpPr>
        <dsp:cNvPr id="0" name=""/>
        <dsp:cNvSpPr/>
      </dsp:nvSpPr>
      <dsp:spPr>
        <a:xfrm>
          <a:off x="5617447" y="567506"/>
          <a:ext cx="1824636" cy="3831257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-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The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share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of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bacteria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in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the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water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is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small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to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medium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,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requiring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only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disinfection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with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chlorine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dioxide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-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There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is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no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other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pollution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because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the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sources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are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in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the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mountainous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hinterland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with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a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low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population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density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-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During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heavy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rainfalls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it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is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sufficient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to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chlorinate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the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water (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only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possible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problem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refer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to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the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occasional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short-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term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</a:t>
          </a:r>
          <a:r>
            <a:rPr lang="hr-HR" sz="1200" kern="1200" dirty="0" err="1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muddiness</a:t>
          </a:r>
          <a:r>
            <a:rPr lang="hr-HR" sz="1200" kern="1200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kern="1200" dirty="0" smtClean="0">
            <a:latin typeface="Arial" panose="020B0604020202020204" pitchFamily="34" charset="0"/>
            <a:ea typeface="Arimo" pitchFamily="34" charset="0"/>
            <a:cs typeface="Arial" panose="020B060402020202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kern="1200" dirty="0" smtClean="0">
            <a:latin typeface="Arial" panose="020B0604020202020204" pitchFamily="34" charset="0"/>
            <a:ea typeface="Arimo" pitchFamily="34" charset="0"/>
            <a:cs typeface="Arial" panose="020B060402020202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kern="1200" dirty="0">
            <a:latin typeface="Arial" panose="020B0604020202020204" pitchFamily="34" charset="0"/>
            <a:ea typeface="Arimo" pitchFamily="34" charset="0"/>
            <a:cs typeface="Arial" panose="020B0604020202020204" pitchFamily="34" charset="0"/>
          </a:endParaRPr>
        </a:p>
      </dsp:txBody>
      <dsp:txXfrm>
        <a:off x="5909389" y="567506"/>
        <a:ext cx="1532694" cy="3831257"/>
      </dsp:txXfrm>
    </dsp:sp>
    <dsp:sp modelId="{43E5D493-5ABF-418F-927F-3958534A7115}">
      <dsp:nvSpPr>
        <dsp:cNvPr id="0" name=""/>
        <dsp:cNvSpPr/>
      </dsp:nvSpPr>
      <dsp:spPr>
        <a:xfrm>
          <a:off x="4176478" y="239644"/>
          <a:ext cx="1617538" cy="1416225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 err="1" smtClean="0">
              <a:solidFill>
                <a:schemeClr val="tx1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Microbiological</a:t>
          </a:r>
          <a:r>
            <a:rPr lang="hr-HR" sz="1200" b="1" kern="1200" dirty="0" smtClean="0">
              <a:solidFill>
                <a:schemeClr val="tx1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 err="1" smtClean="0">
              <a:solidFill>
                <a:schemeClr val="tx1"/>
              </a:solidFill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rPr>
            <a:t>characteristics</a:t>
          </a:r>
          <a:endParaRPr lang="hr-HR" sz="1200" b="1" kern="1200" dirty="0">
            <a:solidFill>
              <a:schemeClr val="tx1"/>
            </a:solidFill>
            <a:latin typeface="Arial" panose="020B0604020202020204" pitchFamily="34" charset="0"/>
            <a:ea typeface="Arimo" pitchFamily="34" charset="0"/>
            <a:cs typeface="Arial" panose="020B0604020202020204" pitchFamily="34" charset="0"/>
          </a:endParaRPr>
        </a:p>
      </dsp:txBody>
      <dsp:txXfrm>
        <a:off x="4413361" y="447045"/>
        <a:ext cx="1143772" cy="1001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gi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0.48616</cdr:x>
      <cdr:y>0.1395</cdr:y>
    </cdr:from>
    <cdr:to>
      <cdr:x>0.68082</cdr:x>
      <cdr:y>0.58394</cdr:y>
    </cdr:to>
    <cdr:pic>
      <cdr:nvPicPr>
        <cdr:cNvPr id="2" name="Picture 1" descr="Slikovni rezultat za rain animated"/>
        <cdr:cNvPicPr>
          <a:picLocks xmlns:a="http://schemas.openxmlformats.org/drawingml/2006/main" noChangeAspect="1" noChangeArrowheads="1" noCrop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325715" y="452022"/>
          <a:ext cx="1331640" cy="1440160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0.75824</cdr:x>
      <cdr:y>0.39173</cdr:y>
    </cdr:from>
    <cdr:to>
      <cdr:x>0.94505</cdr:x>
      <cdr:y>0.45358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68552" y="1368152"/>
          <a:ext cx="122413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hr-HR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34704-545D-4B32-BA78-E232BE8090E7}" type="datetimeFigureOut">
              <a:rPr lang="hr-HR" smtClean="0"/>
              <a:pPr/>
              <a:t>13.11.2017.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9E123-FB47-4F35-A480-BF2674083876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8C48-DEB9-473B-A322-B222C900371A}" type="datetimeFigureOut">
              <a:rPr lang="hr-HR" smtClean="0"/>
              <a:pPr/>
              <a:t>13.11.2017.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811C-D801-40EF-BA0D-EAB6DF1F696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8C48-DEB9-473B-A322-B222C900371A}" type="datetimeFigureOut">
              <a:rPr lang="hr-HR" smtClean="0"/>
              <a:pPr/>
              <a:t>13.11.2017.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811C-D801-40EF-BA0D-EAB6DF1F696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8C48-DEB9-473B-A322-B222C900371A}" type="datetimeFigureOut">
              <a:rPr lang="hr-HR" smtClean="0"/>
              <a:pPr/>
              <a:t>13.11.2017.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811C-D801-40EF-BA0D-EAB6DF1F696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8C48-DEB9-473B-A322-B222C900371A}" type="datetimeFigureOut">
              <a:rPr lang="hr-HR" smtClean="0"/>
              <a:pPr/>
              <a:t>13.11.2017.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811C-D801-40EF-BA0D-EAB6DF1F696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8C48-DEB9-473B-A322-B222C900371A}" type="datetimeFigureOut">
              <a:rPr lang="hr-HR" smtClean="0"/>
              <a:pPr/>
              <a:t>13.11.2017.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811C-D801-40EF-BA0D-EAB6DF1F696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8C48-DEB9-473B-A322-B222C900371A}" type="datetimeFigureOut">
              <a:rPr lang="hr-HR" smtClean="0"/>
              <a:pPr/>
              <a:t>13.11.2017.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811C-D801-40EF-BA0D-EAB6DF1F696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8C48-DEB9-473B-A322-B222C900371A}" type="datetimeFigureOut">
              <a:rPr lang="hr-HR" smtClean="0"/>
              <a:pPr/>
              <a:t>13.11.2017.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811C-D801-40EF-BA0D-EAB6DF1F696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8C48-DEB9-473B-A322-B222C900371A}" type="datetimeFigureOut">
              <a:rPr lang="hr-HR" smtClean="0"/>
              <a:pPr/>
              <a:t>13.11.2017.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811C-D801-40EF-BA0D-EAB6DF1F696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8C48-DEB9-473B-A322-B222C900371A}" type="datetimeFigureOut">
              <a:rPr lang="hr-HR" smtClean="0"/>
              <a:pPr/>
              <a:t>13.11.2017.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811C-D801-40EF-BA0D-EAB6DF1F696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8C48-DEB9-473B-A322-B222C900371A}" type="datetimeFigureOut">
              <a:rPr lang="hr-HR" smtClean="0"/>
              <a:pPr/>
              <a:t>13.11.2017.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811C-D801-40EF-BA0D-EAB6DF1F696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8C48-DEB9-473B-A322-B222C900371A}" type="datetimeFigureOut">
              <a:rPr lang="hr-HR" smtClean="0"/>
              <a:pPr/>
              <a:t>13.11.2017.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811C-D801-40EF-BA0D-EAB6DF1F696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E8C48-DEB9-473B-A322-B222C900371A}" type="datetimeFigureOut">
              <a:rPr lang="hr-HR" smtClean="0"/>
              <a:pPr/>
              <a:t>13.11.2017.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4811C-D801-40EF-BA0D-EAB6DF1F696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Relationship Id="rId3" Type="http://schemas.openxmlformats.org/officeDocument/2006/relationships/image" Target="../media/image2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Relationship Id="rId3" Type="http://schemas.openxmlformats.org/officeDocument/2006/relationships/image" Target="../media/image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Relationship Id="rId3" Type="http://schemas.openxmlformats.org/officeDocument/2006/relationships/image" Target="../media/image2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3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844824"/>
            <a:ext cx="8064896" cy="187220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itchFamily="34" charset="0"/>
                <a:ea typeface="Arimo" pitchFamily="34" charset="0"/>
                <a:cs typeface="Arimo" pitchFamily="34" charset="0"/>
              </a:rPr>
              <a:t>WATER QUALITY OF THE AREA OF RIJEKA-PRIMORSKO GORANSKA COUNTY-CROATIA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712" y="4509120"/>
            <a:ext cx="5968752" cy="1584176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defRPr/>
            </a:pPr>
            <a:r>
              <a:rPr lang="hr-HR" sz="6000" dirty="0" smtClean="0">
                <a:solidFill>
                  <a:schemeClr val="tx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Vanda </a:t>
            </a:r>
            <a:r>
              <a:rPr lang="hr-HR" sz="6000" dirty="0" err="1" smtClean="0">
                <a:solidFill>
                  <a:schemeClr val="tx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Piškur</a:t>
            </a:r>
            <a:endParaRPr lang="hr-HR" sz="6000" dirty="0" smtClean="0">
              <a:solidFill>
                <a:schemeClr val="tx1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eaLnBrk="1" hangingPunct="1">
              <a:defRPr/>
            </a:pPr>
            <a:endParaRPr lang="hr-HR" dirty="0">
              <a:solidFill>
                <a:schemeClr val="tx1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eaLnBrk="1" hangingPunct="1">
              <a:defRPr/>
            </a:pPr>
            <a:r>
              <a:rPr lang="hr-HR" dirty="0" smtClean="0">
                <a:solidFill>
                  <a:schemeClr val="tx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</a:p>
          <a:p>
            <a:pPr eaLnBrk="1" hangingPunct="1">
              <a:defRPr/>
            </a:pPr>
            <a:r>
              <a:rPr lang="hr-HR" sz="6000" dirty="0" smtClean="0">
                <a:solidFill>
                  <a:schemeClr val="tx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Institute </a:t>
            </a:r>
            <a:r>
              <a:rPr lang="hr-HR" sz="6000" dirty="0" err="1" smtClean="0">
                <a:solidFill>
                  <a:schemeClr val="tx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of</a:t>
            </a:r>
            <a:r>
              <a:rPr lang="hr-HR" sz="6000" dirty="0" smtClean="0">
                <a:solidFill>
                  <a:schemeClr val="tx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6000" dirty="0" err="1" smtClean="0">
                <a:solidFill>
                  <a:schemeClr val="tx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Public</a:t>
            </a:r>
            <a:r>
              <a:rPr lang="hr-HR" sz="6000" dirty="0" smtClean="0">
                <a:solidFill>
                  <a:schemeClr val="tx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Health</a:t>
            </a:r>
          </a:p>
          <a:p>
            <a:pPr eaLnBrk="1" hangingPunct="1">
              <a:defRPr/>
            </a:pPr>
            <a:r>
              <a:rPr lang="hr-HR" sz="6000" dirty="0" err="1" smtClean="0">
                <a:solidFill>
                  <a:schemeClr val="tx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Laboratory</a:t>
            </a:r>
            <a:r>
              <a:rPr lang="hr-HR" sz="6000" dirty="0" smtClean="0">
                <a:solidFill>
                  <a:schemeClr val="tx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for </a:t>
            </a:r>
            <a:r>
              <a:rPr lang="hr-HR" sz="6000" dirty="0" err="1" smtClean="0">
                <a:solidFill>
                  <a:schemeClr val="tx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Drinking</a:t>
            </a:r>
            <a:r>
              <a:rPr lang="hr-HR" sz="6000" dirty="0" smtClean="0">
                <a:solidFill>
                  <a:schemeClr val="tx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Water </a:t>
            </a:r>
            <a:r>
              <a:rPr lang="hr-HR" sz="6000" dirty="0" err="1" smtClean="0">
                <a:solidFill>
                  <a:schemeClr val="tx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and</a:t>
            </a:r>
            <a:r>
              <a:rPr lang="hr-HR" sz="6000" dirty="0" smtClean="0">
                <a:solidFill>
                  <a:schemeClr val="tx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Water </a:t>
            </a:r>
            <a:r>
              <a:rPr lang="hr-HR" sz="6000" dirty="0" err="1" smtClean="0">
                <a:solidFill>
                  <a:schemeClr val="tx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in</a:t>
            </a:r>
            <a:r>
              <a:rPr lang="hr-HR" sz="6000" dirty="0" smtClean="0">
                <a:solidFill>
                  <a:schemeClr val="tx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Nature</a:t>
            </a:r>
          </a:p>
          <a:p>
            <a:pPr eaLnBrk="1" hangingPunct="1">
              <a:defRPr/>
            </a:pPr>
            <a:r>
              <a:rPr lang="hr-HR" sz="6000" dirty="0" smtClean="0">
                <a:solidFill>
                  <a:schemeClr val="tx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PRIMORSKO GORANSKA COUNTY </a:t>
            </a:r>
          </a:p>
          <a:p>
            <a:pPr eaLnBrk="1" hangingPunct="1">
              <a:defRPr/>
            </a:pPr>
            <a:r>
              <a:rPr lang="hr-HR" sz="6000" dirty="0" smtClean="0">
                <a:solidFill>
                  <a:schemeClr val="tx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CROATIA</a:t>
            </a:r>
          </a:p>
          <a:p>
            <a:pPr eaLnBrk="1" hangingPunct="1">
              <a:defRPr/>
            </a:pPr>
            <a:endParaRPr lang="hr-HR" sz="6000" dirty="0" smtClean="0">
              <a:solidFill>
                <a:schemeClr val="tx1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eaLnBrk="1" hangingPunct="1">
              <a:defRPr/>
            </a:pPr>
            <a:endParaRPr lang="hr-HR" dirty="0" smtClean="0">
              <a:solidFill>
                <a:schemeClr val="tx1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eaLnBrk="1" hangingPunct="1">
              <a:defRPr/>
            </a:pPr>
            <a:endParaRPr lang="hr-HR" dirty="0" smtClean="0">
              <a:solidFill>
                <a:schemeClr val="tx1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1276441" cy="981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Slikovni rezultat za water ear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805264"/>
            <a:ext cx="1043608" cy="9134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6419056" cy="778098"/>
          </a:xfrm>
        </p:spPr>
        <p:txBody>
          <a:bodyPr>
            <a:normAutofit/>
          </a:bodyPr>
          <a:lstStyle/>
          <a:p>
            <a:r>
              <a:rPr lang="hr-HR" sz="2000" b="1" dirty="0" smtClean="0">
                <a:latin typeface="Arial" panose="020B0604020202020204" pitchFamily="34" charset="0"/>
                <a:ea typeface="Arimo" pitchFamily="34" charset="0"/>
                <a:cs typeface="Arial" panose="020B0604020202020204" pitchFamily="34" charset="0"/>
              </a:rPr>
              <a:t>Water </a:t>
            </a:r>
            <a:r>
              <a:rPr lang="hr-HR" sz="2000" b="1" dirty="0" err="1" smtClean="0">
                <a:latin typeface="Arial" panose="020B0604020202020204" pitchFamily="34" charset="0"/>
                <a:ea typeface="Arimo" pitchFamily="34" charset="0"/>
                <a:cs typeface="Arial" panose="020B0604020202020204" pitchFamily="34" charset="0"/>
              </a:rPr>
              <a:t>quality</a:t>
            </a:r>
            <a:endParaRPr lang="hr-HR" sz="2000" b="1" dirty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268760"/>
            <a:ext cx="2736304" cy="151216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hr-HR" sz="1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All </a:t>
            </a:r>
            <a:r>
              <a:rPr lang="hr-HR" sz="1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formes</a:t>
            </a:r>
            <a:r>
              <a:rPr lang="hr-HR" sz="1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1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of</a:t>
            </a:r>
            <a:r>
              <a:rPr lang="hr-HR" sz="1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1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nitrogen</a:t>
            </a:r>
            <a:r>
              <a:rPr lang="hr-HR" sz="1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1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and</a:t>
            </a:r>
            <a:r>
              <a:rPr lang="hr-HR" sz="1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1400" dirty="0" err="1" smtClean="0">
                <a:latin typeface="Arial" panose="020B0604020202020204" pitchFamily="34" charset="0"/>
                <a:ea typeface="Arimo" pitchFamily="34" charset="0"/>
                <a:cs typeface="Arial" panose="020B0604020202020204" pitchFamily="34" charset="0"/>
              </a:rPr>
              <a:t>phosphous</a:t>
            </a:r>
            <a:r>
              <a:rPr lang="hr-HR" sz="1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are </a:t>
            </a:r>
            <a:r>
              <a:rPr lang="hr-HR" sz="1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very</a:t>
            </a:r>
            <a:r>
              <a:rPr lang="hr-HR" sz="1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1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low</a:t>
            </a:r>
            <a:endParaRPr lang="hr-HR" sz="1400" dirty="0" smtClean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>
              <a:buNone/>
            </a:pPr>
            <a:endParaRPr lang="hr-HR" sz="1400" dirty="0" smtClean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r-HR" sz="1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Ammonia</a:t>
            </a:r>
            <a:r>
              <a:rPr lang="hr-HR" sz="1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(&lt;0,004 mg NH4</a:t>
            </a:r>
            <a:r>
              <a:rPr lang="hr-HR" sz="1400" baseline="300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+</a:t>
            </a:r>
            <a:r>
              <a:rPr lang="hr-HR" sz="1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/l </a:t>
            </a:r>
            <a:r>
              <a:rPr lang="hr-HR" sz="1400" dirty="0">
                <a:latin typeface="Arimo" pitchFamily="34" charset="0"/>
                <a:ea typeface="Arimo" pitchFamily="34" charset="0"/>
                <a:cs typeface="Arimo" pitchFamily="34" charset="0"/>
              </a:rPr>
              <a:t>-</a:t>
            </a:r>
            <a:r>
              <a:rPr lang="hr-HR" sz="1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0,011 mg NH4</a:t>
            </a:r>
            <a:r>
              <a:rPr lang="hr-HR" sz="1400" baseline="300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+</a:t>
            </a:r>
            <a:r>
              <a:rPr lang="hr-HR" sz="1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/l )</a:t>
            </a:r>
          </a:p>
          <a:p>
            <a:pPr>
              <a:buNone/>
            </a:pPr>
            <a:endParaRPr lang="hr-HR" sz="1400" dirty="0" smtClean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>
              <a:buFont typeface="Wingdings" pitchFamily="2" charset="2"/>
              <a:buChar char="§"/>
            </a:pPr>
            <a:endParaRPr lang="hr-HR" sz="1400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63489631"/>
              </p:ext>
            </p:extLst>
          </p:nvPr>
        </p:nvGraphicFramePr>
        <p:xfrm>
          <a:off x="1475656" y="2852936"/>
          <a:ext cx="6552728" cy="349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1276441" cy="981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860032" y="1124744"/>
            <a:ext cx="34563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endParaRPr lang="hr-HR" sz="1400" dirty="0" smtClean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r-HR" sz="1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  </a:t>
            </a:r>
            <a:r>
              <a:rPr lang="hr-HR" sz="1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Nitrite</a:t>
            </a:r>
            <a:r>
              <a:rPr lang="hr-HR" sz="1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(&lt;0,002 mg NO</a:t>
            </a:r>
            <a:r>
              <a:rPr lang="hr-HR" sz="1400" baseline="-250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2</a:t>
            </a:r>
            <a:r>
              <a:rPr lang="hr-HR" sz="1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/l </a:t>
            </a:r>
            <a:r>
              <a:rPr lang="hr-HR" sz="1400" dirty="0">
                <a:latin typeface="Arimo" pitchFamily="34" charset="0"/>
                <a:ea typeface="Arimo" pitchFamily="34" charset="0"/>
                <a:cs typeface="Arimo" pitchFamily="34" charset="0"/>
              </a:rPr>
              <a:t>-</a:t>
            </a:r>
            <a:r>
              <a:rPr lang="hr-HR" sz="1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0,004 mg  </a:t>
            </a:r>
          </a:p>
          <a:p>
            <a:r>
              <a:rPr lang="hr-HR" sz="1400" dirty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1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   NO</a:t>
            </a:r>
            <a:r>
              <a:rPr lang="hr-HR" sz="1400" baseline="-250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2</a:t>
            </a:r>
            <a:r>
              <a:rPr lang="hr-HR" sz="1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/l)</a:t>
            </a:r>
          </a:p>
          <a:p>
            <a:pPr>
              <a:buFont typeface="Wingdings" pitchFamily="2" charset="2"/>
              <a:buChar char="§"/>
            </a:pPr>
            <a:endParaRPr lang="hr-HR" sz="1400" dirty="0" smtClean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r-HR" sz="1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   Nitrate (2,14 </a:t>
            </a:r>
            <a:r>
              <a:rPr lang="hr-HR" sz="1400" dirty="0">
                <a:latin typeface="Arimo" pitchFamily="34" charset="0"/>
                <a:ea typeface="Arimo" pitchFamily="34" charset="0"/>
                <a:cs typeface="Arimo" pitchFamily="34" charset="0"/>
              </a:rPr>
              <a:t>-</a:t>
            </a:r>
            <a:r>
              <a:rPr lang="hr-HR" sz="1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3,59 mg NO</a:t>
            </a:r>
            <a:r>
              <a:rPr lang="hr-HR" sz="1400" baseline="-250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3</a:t>
            </a:r>
            <a:r>
              <a:rPr lang="hr-HR" sz="1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/l)</a:t>
            </a:r>
            <a:endParaRPr lang="hr-H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347048" cy="706090"/>
          </a:xfrm>
        </p:spPr>
        <p:txBody>
          <a:bodyPr>
            <a:normAutofit/>
          </a:bodyPr>
          <a:lstStyle/>
          <a:p>
            <a:r>
              <a:rPr lang="hr-HR" sz="2000" b="1" dirty="0" smtClean="0">
                <a:latin typeface="Arial" panose="020B0604020202020204" pitchFamily="34" charset="0"/>
                <a:ea typeface="Arimo" pitchFamily="34" charset="0"/>
                <a:cs typeface="Arial" panose="020B0604020202020204" pitchFamily="34" charset="0"/>
              </a:rPr>
              <a:t>Water </a:t>
            </a:r>
            <a:r>
              <a:rPr lang="hr-HR" sz="2000" b="1" dirty="0" err="1" smtClean="0">
                <a:latin typeface="Arial" panose="020B0604020202020204" pitchFamily="34" charset="0"/>
                <a:ea typeface="Arimo" pitchFamily="34" charset="0"/>
                <a:cs typeface="Arial" panose="020B0604020202020204" pitchFamily="34" charset="0"/>
              </a:rPr>
              <a:t>quality</a:t>
            </a:r>
            <a:endParaRPr lang="hr-HR" sz="2000" b="1" dirty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908720"/>
            <a:ext cx="7725544" cy="120588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hr-HR" sz="18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In </a:t>
            </a:r>
            <a:r>
              <a:rPr lang="hr-HR" sz="18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the</a:t>
            </a:r>
            <a:r>
              <a:rPr lang="hr-HR" sz="18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water 19 </a:t>
            </a:r>
            <a:r>
              <a:rPr lang="hr-HR" sz="18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metals</a:t>
            </a:r>
            <a:r>
              <a:rPr lang="hr-HR" sz="18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18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have</a:t>
            </a:r>
            <a:r>
              <a:rPr lang="hr-HR" sz="18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to </a:t>
            </a:r>
            <a:r>
              <a:rPr lang="hr-HR" sz="18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be</a:t>
            </a:r>
            <a:r>
              <a:rPr lang="hr-HR" sz="18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18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examinated</a:t>
            </a:r>
            <a:endParaRPr lang="hr-HR" sz="1800" dirty="0" smtClean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r-HR" sz="18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The</a:t>
            </a:r>
            <a:r>
              <a:rPr lang="hr-HR" sz="18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18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toxic</a:t>
            </a:r>
            <a:r>
              <a:rPr lang="hr-HR" sz="18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18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metals</a:t>
            </a:r>
            <a:r>
              <a:rPr lang="hr-HR" sz="18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: Hg, Cd </a:t>
            </a:r>
            <a:r>
              <a:rPr lang="hr-HR" sz="18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and</a:t>
            </a:r>
            <a:r>
              <a:rPr lang="hr-HR" sz="18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Pb are </a:t>
            </a:r>
            <a:r>
              <a:rPr lang="hr-HR" sz="18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never</a:t>
            </a:r>
            <a:r>
              <a:rPr lang="hr-HR" sz="18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18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found</a:t>
            </a:r>
            <a:endParaRPr lang="hr-HR" sz="1800" dirty="0" smtClean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r-HR" sz="18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Pesticides</a:t>
            </a:r>
            <a:r>
              <a:rPr lang="hr-HR" sz="18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, mineral </a:t>
            </a:r>
            <a:r>
              <a:rPr lang="hr-HR" sz="18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oils</a:t>
            </a:r>
            <a:r>
              <a:rPr lang="hr-HR" sz="18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, </a:t>
            </a:r>
            <a:r>
              <a:rPr lang="hr-HR" sz="18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benzen,polycylic</a:t>
            </a:r>
            <a:r>
              <a:rPr lang="hr-HR" sz="18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18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aromatic</a:t>
            </a:r>
            <a:r>
              <a:rPr lang="hr-HR" sz="18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18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hydrocarbons</a:t>
            </a:r>
            <a:r>
              <a:rPr lang="hr-HR" sz="18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are </a:t>
            </a:r>
            <a:r>
              <a:rPr lang="hr-HR" sz="18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also</a:t>
            </a:r>
            <a:r>
              <a:rPr lang="hr-HR" sz="18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18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not</a:t>
            </a:r>
            <a:r>
              <a:rPr lang="hr-HR" sz="18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18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detected</a:t>
            </a:r>
            <a:r>
              <a:rPr lang="hr-HR" sz="18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66227554"/>
              </p:ext>
            </p:extLst>
          </p:nvPr>
        </p:nvGraphicFramePr>
        <p:xfrm>
          <a:off x="1043608" y="2636912"/>
          <a:ext cx="705678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1276441" cy="981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1656184"/>
          </a:xfrm>
        </p:spPr>
        <p:txBody>
          <a:bodyPr>
            <a:normAutofit/>
          </a:bodyPr>
          <a:lstStyle/>
          <a:p>
            <a:pPr>
              <a:buNone/>
            </a:pPr>
            <a:endParaRPr lang="hr-HR" sz="1600" dirty="0" smtClean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0" indent="0">
              <a:buNone/>
            </a:pPr>
            <a:r>
              <a:rPr lang="hr-HR" sz="16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				</a:t>
            </a:r>
            <a:r>
              <a:rPr lang="hr-HR" sz="2000" b="1" dirty="0" smtClean="0">
                <a:latin typeface="Arial" panose="020B0604020202020204" pitchFamily="34" charset="0"/>
                <a:ea typeface="Arimo" pitchFamily="34" charset="0"/>
                <a:cs typeface="Arial" panose="020B0604020202020204" pitchFamily="34" charset="0"/>
              </a:rPr>
              <a:t>Water </a:t>
            </a:r>
            <a:r>
              <a:rPr lang="hr-HR" sz="2000" b="1" dirty="0" err="1" smtClean="0">
                <a:latin typeface="Arial" panose="020B0604020202020204" pitchFamily="34" charset="0"/>
                <a:ea typeface="Arimo" pitchFamily="34" charset="0"/>
                <a:cs typeface="Arial" panose="020B0604020202020204" pitchFamily="34" charset="0"/>
              </a:rPr>
              <a:t>quality</a:t>
            </a:r>
            <a:endParaRPr lang="hr-HR" sz="2000" b="1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endParaRPr lang="hr-HR" sz="1600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r-HR" sz="16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The</a:t>
            </a:r>
            <a:r>
              <a:rPr lang="hr-HR" sz="16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16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share</a:t>
            </a:r>
            <a:r>
              <a:rPr lang="hr-HR" sz="16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16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of</a:t>
            </a:r>
            <a:r>
              <a:rPr lang="hr-HR" sz="16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16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bacteria</a:t>
            </a:r>
            <a:r>
              <a:rPr lang="hr-HR" sz="16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16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in</a:t>
            </a:r>
            <a:r>
              <a:rPr lang="hr-HR" sz="16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16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the</a:t>
            </a:r>
            <a:r>
              <a:rPr lang="hr-HR" sz="16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water </a:t>
            </a:r>
            <a:r>
              <a:rPr lang="hr-HR" sz="16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is</a:t>
            </a:r>
            <a:r>
              <a:rPr lang="hr-HR" sz="16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16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small</a:t>
            </a:r>
            <a:r>
              <a:rPr lang="hr-HR" sz="16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to </a:t>
            </a:r>
            <a:r>
              <a:rPr lang="hr-HR" sz="16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medium</a:t>
            </a:r>
            <a:endParaRPr lang="hr-HR" sz="1600" dirty="0" smtClean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r-HR" sz="16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It</a:t>
            </a:r>
            <a:r>
              <a:rPr lang="hr-HR" sz="16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16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is</a:t>
            </a:r>
            <a:r>
              <a:rPr lang="hr-HR" sz="16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16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sufficient</a:t>
            </a:r>
            <a:r>
              <a:rPr lang="hr-HR" sz="16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to </a:t>
            </a:r>
            <a:r>
              <a:rPr lang="hr-HR" sz="16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chlorinate</a:t>
            </a:r>
            <a:r>
              <a:rPr lang="hr-HR" sz="16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16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the</a:t>
            </a:r>
            <a:r>
              <a:rPr lang="hr-HR" sz="16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water (</a:t>
            </a:r>
            <a:r>
              <a:rPr lang="hr-HR" sz="1600" dirty="0" smtClean="0">
                <a:latin typeface="Arial" panose="020B0604020202020204" pitchFamily="34" charset="0"/>
                <a:ea typeface="Arimo" pitchFamily="34" charset="0"/>
                <a:cs typeface="Arial" panose="020B0604020202020204" pitchFamily="34" charset="0"/>
              </a:rPr>
              <a:t>ClO2)</a:t>
            </a:r>
          </a:p>
          <a:p>
            <a:pPr>
              <a:buFont typeface="Wingdings" pitchFamily="2" charset="2"/>
              <a:buChar char="§"/>
            </a:pPr>
            <a:endParaRPr lang="hr-HR" sz="1600" dirty="0" smtClean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>
              <a:buFont typeface="Wingdings" pitchFamily="2" charset="2"/>
              <a:buChar char="§"/>
            </a:pPr>
            <a:endParaRPr lang="hr-HR" sz="1600" dirty="0" smtClean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>
              <a:buNone/>
            </a:pPr>
            <a:endParaRPr lang="hr-HR" sz="1600" dirty="0" smtClean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54112421"/>
              </p:ext>
            </p:extLst>
          </p:nvPr>
        </p:nvGraphicFramePr>
        <p:xfrm>
          <a:off x="1043608" y="2708920"/>
          <a:ext cx="712879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1276441" cy="981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hr-H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Drinking</a:t>
            </a: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Water </a:t>
            </a:r>
            <a:r>
              <a:rPr lang="hr-H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Water </a:t>
            </a:r>
            <a:r>
              <a:rPr lang="hr-H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Nature </a:t>
            </a:r>
            <a:r>
              <a:rPr lang="hr-H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takes</a:t>
            </a: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hr-H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drinkability</a:t>
            </a: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water </a:t>
            </a:r>
            <a:r>
              <a:rPr lang="hr-H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whole</a:t>
            </a: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Primorsko goranska </a:t>
            </a:r>
            <a:r>
              <a:rPr lang="hr-H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county</a:t>
            </a:r>
            <a:endParaRPr lang="hr-H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1276441" cy="981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6673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35237"/>
            <a:ext cx="7427168" cy="418058"/>
          </a:xfrm>
        </p:spPr>
        <p:txBody>
          <a:bodyPr>
            <a:normAutofit fontScale="90000"/>
          </a:bodyPr>
          <a:lstStyle/>
          <a:p>
            <a:r>
              <a:rPr lang="hr-HR" sz="1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r-HR" sz="1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hr-HR" sz="1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hr-HR" sz="1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water for human </a:t>
            </a:r>
            <a:r>
              <a:rPr lang="hr-HR" sz="1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consumption</a:t>
            </a:r>
            <a:r>
              <a:rPr lang="hr-HR" sz="1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r-HR" sz="1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Primorsko goranska </a:t>
            </a:r>
            <a:r>
              <a:rPr lang="hr-HR" sz="1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county</a:t>
            </a:r>
            <a:r>
              <a:rPr lang="hr-HR" sz="1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Croatia </a:t>
            </a:r>
            <a:r>
              <a:rPr lang="hr-HR" sz="1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r-HR" sz="1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2016.</a:t>
            </a:r>
            <a:endParaRPr lang="hr-HR" sz="18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13767"/>
              </p:ext>
            </p:extLst>
          </p:nvPr>
        </p:nvGraphicFramePr>
        <p:xfrm>
          <a:off x="251520" y="553295"/>
          <a:ext cx="8754143" cy="5179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253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23859">
                <a:tc rowSpan="2"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  <a:tabLst>
                          <a:tab pos="1107440" algn="l"/>
                        </a:tabLst>
                      </a:pPr>
                      <a:r>
                        <a:rPr lang="hr-HR" sz="1000" b="1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Supply</a:t>
                      </a:r>
                      <a:r>
                        <a:rPr lang="hr-HR" sz="1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system</a:t>
                      </a:r>
                      <a:endParaRPr lang="hr-HR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hr-HR" sz="1000" b="1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</a:t>
                      </a:r>
                      <a:r>
                        <a:rPr lang="hr-HR" sz="1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000" b="1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hr-HR" sz="1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000" b="1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samples</a:t>
                      </a:r>
                      <a:r>
                        <a:rPr lang="hr-HR" sz="1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hr-HR" sz="1000" b="1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regular</a:t>
                      </a:r>
                      <a:r>
                        <a:rPr lang="hr-HR" sz="1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monitoring)</a:t>
                      </a:r>
                      <a:endParaRPr lang="hr-HR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hr-HR" sz="1000" b="1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</a:t>
                      </a:r>
                      <a:r>
                        <a:rPr lang="hr-HR" sz="1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000" b="1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hr-HR" sz="1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000" b="1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samples</a:t>
                      </a:r>
                      <a:r>
                        <a:rPr lang="hr-HR" sz="1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hr-HR" sz="1000" b="1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revision</a:t>
                      </a:r>
                      <a:r>
                        <a:rPr lang="hr-HR" sz="1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monitoring)</a:t>
                      </a:r>
                      <a:endParaRPr lang="hr-HR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  <a:tabLst>
                          <a:tab pos="672465" algn="l"/>
                        </a:tabLst>
                      </a:pPr>
                      <a:r>
                        <a:rPr lang="hr-HR" sz="1000" b="1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Unsuitable</a:t>
                      </a:r>
                      <a:r>
                        <a:rPr lang="hr-HR" sz="1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000" b="1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samples</a:t>
                      </a:r>
                      <a:endParaRPr lang="hr-HR" sz="100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sz="8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hr-HR" sz="8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8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cause</a:t>
                      </a:r>
                      <a:r>
                        <a:rPr lang="hr-HR" sz="8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8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hr-HR" sz="8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8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irregularity</a:t>
                      </a:r>
                      <a:endParaRPr lang="hr-HR" sz="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5638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hr-HR" sz="9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</a:t>
                      </a:r>
                      <a:r>
                        <a:rPr lang="hr-HR" sz="9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9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hr-HR" sz="9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9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chemical</a:t>
                      </a:r>
                      <a:r>
                        <a:rPr lang="hr-HR" sz="9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9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irregular</a:t>
                      </a:r>
                      <a:r>
                        <a:rPr lang="hr-HR" sz="9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9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samples</a:t>
                      </a:r>
                      <a:endParaRPr lang="hr-HR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mpd="sng">
                      <a:noFill/>
                    </a:lnL>
                    <a:lnT w="38100" cmpd="sng">
                      <a:noFill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hr-HR" sz="9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</a:t>
                      </a:r>
                      <a:r>
                        <a:rPr lang="hr-HR" sz="9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9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hr-HR" sz="9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9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microbiological</a:t>
                      </a:r>
                      <a:r>
                        <a:rPr lang="hr-HR" sz="9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9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irregular</a:t>
                      </a:r>
                      <a:r>
                        <a:rPr lang="hr-HR" sz="9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9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samples</a:t>
                      </a:r>
                      <a:r>
                        <a:rPr lang="hr-HR" sz="9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hr-HR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8100" cmpd="sng">
                      <a:noFill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408"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en-A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Rijeka</a:t>
                      </a:r>
                      <a:endParaRPr lang="hr-H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hr-HR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296</a:t>
                      </a:r>
                      <a:endParaRPr lang="hr-H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hr-HR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hr-H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en-A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en-A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en-A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en-A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408"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en-AU" sz="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Opatija</a:t>
                      </a:r>
                      <a:endParaRPr lang="hr-H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en-AU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hr-HR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hr-HR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hr-H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en-A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en-A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hr-HR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8408"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en-AU" sz="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Žrnovnica</a:t>
                      </a:r>
                      <a:endParaRPr lang="hr-H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en-AU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hr-HR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hr-H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hr-HR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hr-H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en-A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en-A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27432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0</a:t>
                      </a:r>
                      <a:endParaRPr lang="hr-HR" sz="8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274320" algn="ctr">
                        <a:spcAft>
                          <a:spcPts val="0"/>
                        </a:spcAft>
                      </a:pPr>
                      <a:endParaRPr lang="hr-H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8408"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en-A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Cres-</a:t>
                      </a:r>
                      <a:r>
                        <a:rPr lang="en-AU" sz="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Lošinj</a:t>
                      </a:r>
                      <a:endParaRPr lang="hr-H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hr-HR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hr-H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hr-HR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hr-H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en-A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en-A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en-A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en-A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8408"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en-AU" sz="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Ponikve</a:t>
                      </a:r>
                      <a:r>
                        <a:rPr lang="en-A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AU" sz="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Krk</a:t>
                      </a:r>
                      <a:endParaRPr lang="hr-H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hr-HR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hr-H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hr-HR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hr-H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en-A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en-A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en-AU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8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en-A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en-A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8408"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en-AU" sz="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Vrelo</a:t>
                      </a:r>
                      <a:r>
                        <a:rPr lang="en-A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Rab</a:t>
                      </a:r>
                      <a:endParaRPr lang="hr-H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hr-HR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hr-H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endParaRPr lang="hr-HR" sz="8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hr-HR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marL="342900" marR="9525" algn="ctr">
                        <a:spcAft>
                          <a:spcPts val="0"/>
                        </a:spcAft>
                      </a:pPr>
                      <a:endParaRPr lang="hr-H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en-A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en-A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en-A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en-A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en-A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95437"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en-AU" sz="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Komunalac</a:t>
                      </a:r>
                      <a:r>
                        <a:rPr lang="en-A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Delnice</a:t>
                      </a:r>
                      <a:endParaRPr lang="hr-H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en-AU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hr-HR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hr-HR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hr-H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hr-HR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hr-H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hr-HR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(pH</a:t>
                      </a:r>
                      <a:r>
                        <a:rPr lang="hr-HR" sz="8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800" b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</a:t>
                      </a:r>
                      <a:r>
                        <a:rPr lang="hr-HR" sz="8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800" b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values</a:t>
                      </a:r>
                      <a:r>
                        <a:rPr lang="hr-HR" sz="8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hr-HR" sz="800" b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hr-HR" sz="8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800" b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natural</a:t>
                      </a:r>
                      <a:r>
                        <a:rPr lang="hr-HR" sz="8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800" b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characteristics</a:t>
                      </a:r>
                      <a:r>
                        <a:rPr lang="hr-HR" sz="8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800" b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hr-HR" sz="8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some </a:t>
                      </a:r>
                      <a:r>
                        <a:rPr lang="hr-HR" sz="800" b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springs</a:t>
                      </a:r>
                      <a:endParaRPr lang="hr-H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en-A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hr-H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hr-HR" sz="8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Coliform</a:t>
                      </a:r>
                      <a:r>
                        <a:rPr lang="hr-HR" sz="8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800" b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bacteria</a:t>
                      </a:r>
                      <a:r>
                        <a:rPr lang="en-AU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AU" sz="8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hr-HR" sz="800" b="1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scherichia</a:t>
                      </a:r>
                      <a:r>
                        <a:rPr lang="hr-HR" sz="8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8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coli</a:t>
                      </a:r>
                      <a:r>
                        <a:rPr lang="en-A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hr-HR" sz="800" b="1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Enterococus</a:t>
                      </a:r>
                      <a:r>
                        <a:rPr lang="hr-HR" sz="8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800" b="1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faecalis</a:t>
                      </a:r>
                      <a:r>
                        <a:rPr lang="en-AU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hr-H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en-AU" sz="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Pseudomonas aeruginosa,</a:t>
                      </a:r>
                      <a:r>
                        <a:rPr lang="en-A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UBB)</a:t>
                      </a:r>
                      <a:endParaRPr lang="hr-H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8408"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en-AU" sz="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Komunalac</a:t>
                      </a:r>
                      <a:r>
                        <a:rPr lang="en-A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Vrbovsko</a:t>
                      </a:r>
                      <a:endParaRPr lang="hr-H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en-AU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hr-HR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hr-H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9525" algn="l">
                        <a:spcAft>
                          <a:spcPts val="0"/>
                        </a:spcAft>
                      </a:pPr>
                      <a:r>
                        <a:rPr lang="hr-HR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6</a:t>
                      </a:r>
                      <a:endParaRPr lang="hr-H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hr-HR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r-H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274320" indent="83185" algn="ctr">
                        <a:spcAft>
                          <a:spcPts val="0"/>
                        </a:spcAft>
                      </a:pPr>
                      <a:r>
                        <a:rPr lang="hr-HR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(</a:t>
                      </a:r>
                      <a:r>
                        <a:rPr lang="hr-HR" sz="8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r>
                        <a:rPr lang="hr-HR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8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concentration</a:t>
                      </a:r>
                      <a:r>
                        <a:rPr lang="hr-HR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8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rez.Cl</a:t>
                      </a:r>
                      <a:r>
                        <a:rPr lang="hr-HR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hr-H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126365" algn="ctr">
                        <a:spcAft>
                          <a:spcPts val="0"/>
                        </a:spcAft>
                      </a:pPr>
                      <a:r>
                        <a:rPr lang="en-A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766174"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en-AU" sz="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Čabranka</a:t>
                      </a:r>
                      <a:r>
                        <a:rPr lang="en-A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Čabar</a:t>
                      </a:r>
                      <a:endParaRPr lang="hr-H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en-AU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hr-HR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hr-H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9525" algn="l">
                        <a:spcAft>
                          <a:spcPts val="0"/>
                        </a:spcAft>
                      </a:pPr>
                      <a:r>
                        <a:rPr lang="hr-HR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en-AU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hr-H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  <a:tabLst>
                          <a:tab pos="614680" algn="l"/>
                          <a:tab pos="672465" algn="l"/>
                        </a:tabLst>
                      </a:pPr>
                      <a:r>
                        <a:rPr lang="hr-HR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hr-H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hr-HR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AU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hr-H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27432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8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r>
                        <a:rPr lang="hr-HR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8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concentration</a:t>
                      </a:r>
                      <a:r>
                        <a:rPr lang="hr-HR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8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rez.Cl</a:t>
                      </a:r>
                      <a:endParaRPr lang="hr-HR" sz="8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hr-HR" sz="8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muddiness</a:t>
                      </a:r>
                      <a:r>
                        <a:rPr lang="en-AU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                    </a:t>
                      </a:r>
                      <a:endParaRPr lang="hr-H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en-AU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                                 (</a:t>
                      </a:r>
                      <a:r>
                        <a:rPr lang="hr-HR" sz="8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Coliform</a:t>
                      </a:r>
                      <a:r>
                        <a:rPr lang="hr-HR" sz="8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800" b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bacteria</a:t>
                      </a:r>
                      <a:r>
                        <a:rPr lang="en-AU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AU" sz="8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hr-HR" sz="800" b="1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scherichia</a:t>
                      </a:r>
                      <a:r>
                        <a:rPr lang="hr-HR" sz="8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8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coli</a:t>
                      </a:r>
                      <a:r>
                        <a:rPr lang="en-AU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hr-HR" sz="800" b="1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Enterococus</a:t>
                      </a:r>
                      <a:r>
                        <a:rPr lang="hr-HR" sz="8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800" b="1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faecalis</a:t>
                      </a:r>
                      <a:r>
                        <a:rPr lang="hr-HR" sz="8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hr-H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352770"/>
              </p:ext>
            </p:extLst>
          </p:nvPr>
        </p:nvGraphicFramePr>
        <p:xfrm>
          <a:off x="251519" y="5908370"/>
          <a:ext cx="8754144" cy="6169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1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253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16973"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hr-HR" sz="9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</a:t>
                      </a:r>
                      <a:endParaRPr lang="hr-HR" sz="9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hr-HR" sz="9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639</a:t>
                      </a:r>
                      <a:endParaRPr lang="hr-HR" sz="9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hr-HR" sz="9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hr-HR" sz="9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en-AU" sz="9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</a:t>
                      </a:r>
                      <a:r>
                        <a:rPr lang="en-AU" sz="9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hr-HR" sz="9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r>
                        <a:rPr lang="en-AU" sz="9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%)</a:t>
                      </a:r>
                      <a:endParaRPr lang="hr-HR" sz="9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hr-HR" sz="9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AU" sz="9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9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AU" sz="9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hr-HR" sz="9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AU" sz="9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%)</a:t>
                      </a:r>
                      <a:endParaRPr lang="hr-HR" sz="9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274320" algn="ctr">
                        <a:spcAft>
                          <a:spcPts val="0"/>
                        </a:spcAft>
                      </a:pPr>
                      <a:r>
                        <a:rPr lang="en-AU" sz="9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hr-HR" sz="9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AU" sz="9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hr-HR" sz="9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r>
                        <a:rPr lang="en-AU" sz="9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%)</a:t>
                      </a:r>
                      <a:endParaRPr lang="hr-HR" sz="9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88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content-mxp1-1.xx.fbcdn.net/hphotos-xap1/v/t35.0-12/12873656_839563866171560_63972592_o.jpg?oh=339fc4961f62ccabf2600657e73fd73c&amp;oe=56EBCAA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content-mxp1-1.xx.fbcdn.net/hphotos-xpa1/v/t35.0-12/12517150_839563756171571_987033263_o.jpg?oh=e8bb298ccff27891109319655763e007&amp;oe=56EBD8A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content-mxp1-1.xx.fbcdn.net/hphotos-xtf1/v/t35.0-12/12873385_839564136171533_682367573_o.jpg?oh=338ac160803b649b7300f1dabc2457e3&amp;oe=56EB98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7056784" cy="576064"/>
          </a:xfrm>
        </p:spPr>
        <p:txBody>
          <a:bodyPr>
            <a:normAutofit/>
          </a:bodyPr>
          <a:lstStyle/>
          <a:p>
            <a:r>
              <a:rPr lang="hr-HR" sz="1800" b="1" i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RIJEKA TOWN AND THE RIVER RJEČINA</a:t>
            </a:r>
            <a:endParaRPr lang="hr-HR" sz="1800" b="1" i="1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5" b="19864"/>
          <a:stretch/>
        </p:blipFill>
        <p:spPr bwMode="auto">
          <a:xfrm>
            <a:off x="899592" y="1196752"/>
            <a:ext cx="7632848" cy="5400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619672" y="476672"/>
            <a:ext cx="6336704" cy="72008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r-HR" sz="2400" b="1" dirty="0" smtClean="0">
                <a:latin typeface="Arial" panose="020B0604020202020204" pitchFamily="34" charset="0"/>
                <a:ea typeface="Arimo" pitchFamily="34" charset="0"/>
                <a:cs typeface="Arial" panose="020B0604020202020204" pitchFamily="34" charset="0"/>
              </a:rPr>
              <a:t>Water </a:t>
            </a:r>
            <a:r>
              <a:rPr lang="hr-HR" sz="2400" b="1" dirty="0" err="1" smtClean="0">
                <a:latin typeface="Arial" panose="020B0604020202020204" pitchFamily="34" charset="0"/>
                <a:ea typeface="Arimo" pitchFamily="34" charset="0"/>
                <a:cs typeface="Arial" panose="020B0604020202020204" pitchFamily="34" charset="0"/>
              </a:rPr>
              <a:t>resources</a:t>
            </a:r>
            <a:r>
              <a:rPr lang="hr-HR" sz="2400" b="1" dirty="0" smtClean="0">
                <a:latin typeface="Arial" panose="020B0604020202020204" pitchFamily="34" charset="0"/>
                <a:ea typeface="Arimo" pitchFamily="34" charset="0"/>
                <a:cs typeface="Arial" panose="020B0604020202020204" pitchFamily="34" charset="0"/>
              </a:rPr>
              <a:t> </a:t>
            </a:r>
            <a:r>
              <a:rPr lang="hr-HR" sz="2400" b="1" dirty="0" err="1" smtClean="0">
                <a:latin typeface="Arial" panose="020B0604020202020204" pitchFamily="34" charset="0"/>
                <a:ea typeface="Arimo" pitchFamily="34" charset="0"/>
                <a:cs typeface="Arial" panose="020B0604020202020204" pitchFamily="34" charset="0"/>
              </a:rPr>
              <a:t>of</a:t>
            </a:r>
            <a:r>
              <a:rPr lang="hr-HR" sz="2400" b="1" dirty="0" smtClean="0">
                <a:latin typeface="Arial" panose="020B0604020202020204" pitchFamily="34" charset="0"/>
                <a:ea typeface="Arimo" pitchFamily="34" charset="0"/>
                <a:cs typeface="Arial" panose="020B0604020202020204" pitchFamily="34" charset="0"/>
              </a:rPr>
              <a:t> </a:t>
            </a:r>
            <a:r>
              <a:rPr lang="hr-HR" sz="2400" b="1" dirty="0" err="1" smtClean="0">
                <a:latin typeface="Arial" panose="020B0604020202020204" pitchFamily="34" charset="0"/>
                <a:ea typeface="Arimo" pitchFamily="34" charset="0"/>
                <a:cs typeface="Arial" panose="020B0604020202020204" pitchFamily="34" charset="0"/>
              </a:rPr>
              <a:t>the</a:t>
            </a:r>
            <a:r>
              <a:rPr lang="hr-HR" sz="2400" b="1" dirty="0" smtClean="0">
                <a:latin typeface="Arial" panose="020B0604020202020204" pitchFamily="34" charset="0"/>
                <a:ea typeface="Arimo" pitchFamily="34" charset="0"/>
                <a:cs typeface="Arial" panose="020B0604020202020204" pitchFamily="34" charset="0"/>
              </a:rPr>
              <a:t> </a:t>
            </a:r>
            <a:r>
              <a:rPr lang="hr-HR" sz="2400" b="1" dirty="0" err="1" smtClean="0">
                <a:latin typeface="Arial" panose="020B0604020202020204" pitchFamily="34" charset="0"/>
                <a:ea typeface="Arimo" pitchFamily="34" charset="0"/>
                <a:cs typeface="Arial" panose="020B0604020202020204" pitchFamily="34" charset="0"/>
              </a:rPr>
              <a:t>area</a:t>
            </a:r>
            <a:r>
              <a:rPr lang="hr-HR" sz="2400" b="1" dirty="0" smtClean="0">
                <a:latin typeface="Arial" panose="020B0604020202020204" pitchFamily="34" charset="0"/>
                <a:ea typeface="Arimo" pitchFamily="34" charset="0"/>
                <a:cs typeface="Arial" panose="020B0604020202020204" pitchFamily="34" charset="0"/>
              </a:rPr>
              <a:t> </a:t>
            </a:r>
            <a:r>
              <a:rPr lang="hr-HR" sz="2400" b="1" dirty="0" err="1" smtClean="0">
                <a:latin typeface="Arial" panose="020B0604020202020204" pitchFamily="34" charset="0"/>
                <a:ea typeface="Arimo" pitchFamily="34" charset="0"/>
                <a:cs typeface="Arial" panose="020B0604020202020204" pitchFamily="34" charset="0"/>
              </a:rPr>
              <a:t>of</a:t>
            </a:r>
            <a:r>
              <a:rPr lang="hr-HR" sz="2400" b="1" dirty="0" smtClean="0">
                <a:latin typeface="Arial" panose="020B0604020202020204" pitchFamily="34" charset="0"/>
                <a:ea typeface="Arimo" pitchFamily="34" charset="0"/>
                <a:cs typeface="Arial" panose="020B0604020202020204" pitchFamily="34" charset="0"/>
              </a:rPr>
              <a:t> Rijeka</a:t>
            </a:r>
            <a:endParaRPr lang="en-US" sz="2400" b="1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1276441" cy="981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95536" y="1484784"/>
            <a:ext cx="79928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Rijeka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rich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Abundance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exists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primarily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climatic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geological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Adriatic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sea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Alps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influence on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climatic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Alps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influence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air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movements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wich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makes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influence on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clouding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precipitation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Rijeka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anual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precipitation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1.530 mm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Rijeka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karst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946656"/>
              </p:ext>
            </p:extLst>
          </p:nvPr>
        </p:nvGraphicFramePr>
        <p:xfrm>
          <a:off x="1527961" y="3861048"/>
          <a:ext cx="5924359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552" y="2708920"/>
            <a:ext cx="8229600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THANKS FOR YOUR ATTENTION</a:t>
            </a:r>
            <a:endParaRPr lang="hr-HR" dirty="0" smtClean="0">
              <a:effectLst/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1276441" cy="981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96752"/>
            <a:ext cx="7992888" cy="4608512"/>
          </a:xfrm>
        </p:spPr>
        <p:txBody>
          <a:bodyPr>
            <a:normAutofit/>
          </a:bodyPr>
          <a:lstStyle/>
          <a:p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The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most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important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source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in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the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area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of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Rijeka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is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the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spring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Rječina (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altitude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325 m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above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the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sea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level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)</a:t>
            </a:r>
          </a:p>
          <a:p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Has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a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seasonal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flow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(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periods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of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drying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)</a:t>
            </a:r>
          </a:p>
          <a:p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During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the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periods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when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the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water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amount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of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Rječina </a:t>
            </a:r>
            <a:r>
              <a:rPr lang="hr-HR" sz="2400" dirty="0" smtClean="0">
                <a:latin typeface="Arial" panose="020B0604020202020204" pitchFamily="34" charset="0"/>
                <a:ea typeface="Arimo" pitchFamily="34" charset="0"/>
                <a:cs typeface="Arial" panose="020B0604020202020204" pitchFamily="34" charset="0"/>
              </a:rPr>
              <a:t>are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insufficient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,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the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water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supply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shifts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to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the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spring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Zvir</a:t>
            </a:r>
            <a:endParaRPr lang="hr-HR" sz="2400" dirty="0" smtClean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Zvir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never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dries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out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(1000 l/s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and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1500l/s)</a:t>
            </a:r>
          </a:p>
          <a:p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Martinšćica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and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the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sources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from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the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Bakar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bay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(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the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sources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included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in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the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Rijeka’s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water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supply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system</a:t>
            </a:r>
          </a:p>
          <a:p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It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can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be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concluded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that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the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area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of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Rijeka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is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rich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with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water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resources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wich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are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sufficinet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 for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it</a:t>
            </a:r>
            <a:r>
              <a:rPr lang="hr-H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24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needs</a:t>
            </a:r>
            <a:endParaRPr lang="hr-HR" sz="2400" dirty="0" smtClean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1276441" cy="981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19672" y="476672"/>
            <a:ext cx="6336704" cy="72008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r-HR" sz="2400" b="1" dirty="0" smtClean="0">
                <a:latin typeface="Arial" panose="020B0604020202020204" pitchFamily="34" charset="0"/>
                <a:ea typeface="Arimo" pitchFamily="34" charset="0"/>
                <a:cs typeface="Arial" panose="020B0604020202020204" pitchFamily="34" charset="0"/>
              </a:rPr>
              <a:t>Water </a:t>
            </a:r>
            <a:r>
              <a:rPr lang="hr-HR" sz="2400" b="1" dirty="0" err="1" smtClean="0">
                <a:latin typeface="Arial" panose="020B0604020202020204" pitchFamily="34" charset="0"/>
                <a:ea typeface="Arimo" pitchFamily="34" charset="0"/>
                <a:cs typeface="Arial" panose="020B0604020202020204" pitchFamily="34" charset="0"/>
              </a:rPr>
              <a:t>resources</a:t>
            </a:r>
            <a:r>
              <a:rPr lang="hr-HR" sz="2400" b="1" dirty="0" smtClean="0">
                <a:latin typeface="Arial" panose="020B0604020202020204" pitchFamily="34" charset="0"/>
                <a:ea typeface="Arimo" pitchFamily="34" charset="0"/>
                <a:cs typeface="Arial" panose="020B0604020202020204" pitchFamily="34" charset="0"/>
              </a:rPr>
              <a:t> </a:t>
            </a:r>
            <a:r>
              <a:rPr lang="hr-HR" sz="2400" b="1" dirty="0" err="1" smtClean="0">
                <a:latin typeface="Arial" panose="020B0604020202020204" pitchFamily="34" charset="0"/>
                <a:ea typeface="Arimo" pitchFamily="34" charset="0"/>
                <a:cs typeface="Arial" panose="020B0604020202020204" pitchFamily="34" charset="0"/>
              </a:rPr>
              <a:t>of</a:t>
            </a:r>
            <a:r>
              <a:rPr lang="hr-HR" sz="2400" b="1" dirty="0" smtClean="0">
                <a:latin typeface="Arial" panose="020B0604020202020204" pitchFamily="34" charset="0"/>
                <a:ea typeface="Arimo" pitchFamily="34" charset="0"/>
                <a:cs typeface="Arial" panose="020B0604020202020204" pitchFamily="34" charset="0"/>
              </a:rPr>
              <a:t> </a:t>
            </a:r>
            <a:r>
              <a:rPr lang="hr-HR" sz="2400" b="1" dirty="0" err="1" smtClean="0">
                <a:latin typeface="Arial" panose="020B0604020202020204" pitchFamily="34" charset="0"/>
                <a:ea typeface="Arimo" pitchFamily="34" charset="0"/>
                <a:cs typeface="Arial" panose="020B0604020202020204" pitchFamily="34" charset="0"/>
              </a:rPr>
              <a:t>the</a:t>
            </a:r>
            <a:r>
              <a:rPr lang="hr-HR" sz="2400" b="1" dirty="0" smtClean="0">
                <a:latin typeface="Arial" panose="020B0604020202020204" pitchFamily="34" charset="0"/>
                <a:ea typeface="Arimo" pitchFamily="34" charset="0"/>
                <a:cs typeface="Arial" panose="020B0604020202020204" pitchFamily="34" charset="0"/>
              </a:rPr>
              <a:t> </a:t>
            </a:r>
            <a:r>
              <a:rPr lang="hr-HR" sz="2400" b="1" dirty="0" err="1" smtClean="0">
                <a:latin typeface="Arial" panose="020B0604020202020204" pitchFamily="34" charset="0"/>
                <a:ea typeface="Arimo" pitchFamily="34" charset="0"/>
                <a:cs typeface="Arial" panose="020B0604020202020204" pitchFamily="34" charset="0"/>
              </a:rPr>
              <a:t>area</a:t>
            </a:r>
            <a:r>
              <a:rPr lang="hr-HR" sz="2400" b="1" dirty="0" smtClean="0">
                <a:latin typeface="Arial" panose="020B0604020202020204" pitchFamily="34" charset="0"/>
                <a:ea typeface="Arimo" pitchFamily="34" charset="0"/>
                <a:cs typeface="Arial" panose="020B0604020202020204" pitchFamily="34" charset="0"/>
              </a:rPr>
              <a:t> </a:t>
            </a:r>
            <a:r>
              <a:rPr lang="hr-HR" sz="2400" b="1" dirty="0" err="1" smtClean="0">
                <a:latin typeface="Arial" panose="020B0604020202020204" pitchFamily="34" charset="0"/>
                <a:ea typeface="Arimo" pitchFamily="34" charset="0"/>
                <a:cs typeface="Arial" panose="020B0604020202020204" pitchFamily="34" charset="0"/>
              </a:rPr>
              <a:t>of</a:t>
            </a:r>
            <a:r>
              <a:rPr lang="hr-HR" sz="2400" b="1" dirty="0" smtClean="0">
                <a:latin typeface="Arial" panose="020B0604020202020204" pitchFamily="34" charset="0"/>
                <a:ea typeface="Arimo" pitchFamily="34" charset="0"/>
                <a:cs typeface="Arial" panose="020B0604020202020204" pitchFamily="34" charset="0"/>
              </a:rPr>
              <a:t> Rijeka</a:t>
            </a:r>
            <a:endParaRPr lang="en-US" sz="2400" b="1" dirty="0" smtClean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0744" cy="1143000"/>
          </a:xfrm>
        </p:spPr>
        <p:txBody>
          <a:bodyPr>
            <a:normAutofit/>
          </a:bodyPr>
          <a:lstStyle/>
          <a:p>
            <a:r>
              <a:rPr lang="hr-H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Primorsko-goranska </a:t>
            </a:r>
            <a:r>
              <a:rPr lang="hr-H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county</a:t>
            </a:r>
            <a:r>
              <a:rPr lang="hr-H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hr-H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r-H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lang="hr-H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r>
              <a:rPr lang="hr-H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Rijeka</a:t>
            </a:r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25874" t="28358" r="25594" b="13619"/>
          <a:stretch>
            <a:fillRect/>
          </a:stretch>
        </p:blipFill>
        <p:spPr bwMode="auto">
          <a:xfrm>
            <a:off x="107504" y="1267018"/>
            <a:ext cx="4896544" cy="489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l="8264" t="14097" r="51405" b="10793"/>
          <a:stretch>
            <a:fillRect/>
          </a:stretch>
        </p:blipFill>
        <p:spPr bwMode="auto">
          <a:xfrm>
            <a:off x="5112060" y="1340767"/>
            <a:ext cx="3816424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36096" y="620688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r-H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lang="hr-H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hr-H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hr-H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Rijeka water </a:t>
            </a:r>
            <a:r>
              <a:rPr lang="hr-H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r>
              <a:rPr lang="hr-H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system</a:t>
            </a:r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722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maja.radisic\Desktop\Izvor_Rjecin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98267"/>
            <a:ext cx="6840759" cy="5139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627784" y="332656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err="1" smtClean="0">
                <a:latin typeface="Arial" panose="020B0604020202020204" pitchFamily="34" charset="0"/>
                <a:ea typeface="Arimo" pitchFamily="34" charset="0"/>
                <a:cs typeface="Arial" panose="020B0604020202020204" pitchFamily="34" charset="0"/>
              </a:rPr>
              <a:t>The</a:t>
            </a:r>
            <a:r>
              <a:rPr lang="hr-HR" sz="2000" b="1" dirty="0" smtClean="0">
                <a:latin typeface="Arial" panose="020B0604020202020204" pitchFamily="34" charset="0"/>
                <a:ea typeface="Arimo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err="1">
                <a:latin typeface="Arial" panose="020B0604020202020204" pitchFamily="34" charset="0"/>
                <a:ea typeface="Arimo" pitchFamily="34" charset="0"/>
                <a:cs typeface="Arial" panose="020B0604020202020204" pitchFamily="34" charset="0"/>
              </a:rPr>
              <a:t>s</a:t>
            </a:r>
            <a:r>
              <a:rPr lang="hr-HR" sz="2000" b="1" dirty="0" err="1" smtClean="0">
                <a:latin typeface="Arial" panose="020B0604020202020204" pitchFamily="34" charset="0"/>
                <a:ea typeface="Arimo" pitchFamily="34" charset="0"/>
                <a:cs typeface="Arial" panose="020B0604020202020204" pitchFamily="34" charset="0"/>
              </a:rPr>
              <a:t>pring</a:t>
            </a:r>
            <a:r>
              <a:rPr lang="hr-HR" sz="2000" b="1" dirty="0" smtClean="0">
                <a:latin typeface="Arial" panose="020B0604020202020204" pitchFamily="34" charset="0"/>
                <a:ea typeface="Arimo" pitchFamily="34" charset="0"/>
                <a:cs typeface="Arial" panose="020B0604020202020204" pitchFamily="34" charset="0"/>
              </a:rPr>
              <a:t> Rječina</a:t>
            </a:r>
            <a:endParaRPr lang="hr-HR" sz="2000" b="1" dirty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1276441" cy="981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5698976" cy="5620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sz="2000" b="1" dirty="0" err="1" smtClean="0">
                <a:latin typeface="Arial" panose="020B0604020202020204" pitchFamily="34" charset="0"/>
                <a:ea typeface="Arimo" pitchFamily="34" charset="0"/>
                <a:cs typeface="Arial" panose="020B0604020202020204" pitchFamily="34" charset="0"/>
              </a:rPr>
              <a:t>The</a:t>
            </a:r>
            <a:r>
              <a:rPr lang="hr-HR" sz="2000" b="1" dirty="0" smtClean="0">
                <a:latin typeface="Arial" panose="020B0604020202020204" pitchFamily="34" charset="0"/>
                <a:ea typeface="Arimo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err="1" smtClean="0">
                <a:latin typeface="Arial" panose="020B0604020202020204" pitchFamily="34" charset="0"/>
                <a:ea typeface="Arimo" pitchFamily="34" charset="0"/>
                <a:cs typeface="Arial" panose="020B0604020202020204" pitchFamily="34" charset="0"/>
              </a:rPr>
              <a:t>spring</a:t>
            </a:r>
            <a:r>
              <a:rPr lang="hr-HR" sz="2000" b="1" dirty="0" smtClean="0">
                <a:latin typeface="Arial" panose="020B0604020202020204" pitchFamily="34" charset="0"/>
                <a:ea typeface="Arimo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err="1" smtClean="0">
                <a:latin typeface="Arial" panose="020B0604020202020204" pitchFamily="34" charset="0"/>
                <a:ea typeface="Arimo" pitchFamily="34" charset="0"/>
                <a:cs typeface="Arial" panose="020B0604020202020204" pitchFamily="34" charset="0"/>
              </a:rPr>
              <a:t>Zvir</a:t>
            </a:r>
            <a:r>
              <a:rPr lang="hr-HR" sz="2000" b="1" dirty="0" smtClean="0">
                <a:latin typeface="Arial" panose="020B0604020202020204" pitchFamily="34" charset="0"/>
                <a:ea typeface="Arimo" pitchFamily="34" charset="0"/>
                <a:cs typeface="Arial" panose="020B0604020202020204" pitchFamily="34" charset="0"/>
              </a:rPr>
              <a:t> 1</a:t>
            </a:r>
            <a:endParaRPr lang="en-US" sz="2000" b="1" dirty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686800" cy="930424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endParaRPr lang="hr-HR" sz="2200" dirty="0" smtClean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algn="ctr">
              <a:buFont typeface="Wingdings" pitchFamily="2" charset="2"/>
              <a:buChar char="ü"/>
            </a:pPr>
            <a:endParaRPr lang="hr-HR" sz="2200" dirty="0" smtClean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algn="ctr">
              <a:buFont typeface="Wingdings" pitchFamily="2" charset="2"/>
              <a:buChar char="ü"/>
            </a:pPr>
            <a:endParaRPr lang="hr-HR" sz="2200" dirty="0" smtClean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algn="ctr">
              <a:buFont typeface="Wingdings" pitchFamily="2" charset="2"/>
              <a:buChar char="ü"/>
            </a:pPr>
            <a:endParaRPr lang="hr-HR" sz="2200" dirty="0" smtClean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algn="ctr">
              <a:buFont typeface="Wingdings" pitchFamily="2" charset="2"/>
              <a:buChar char="ü"/>
            </a:pPr>
            <a:endParaRPr lang="hr-HR" sz="2200" dirty="0" smtClean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algn="ctr">
              <a:buFont typeface="Wingdings" pitchFamily="2" charset="2"/>
              <a:buChar char="ü"/>
            </a:pPr>
            <a:endParaRPr lang="hr-HR" sz="2200" dirty="0" smtClean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pic>
        <p:nvPicPr>
          <p:cNvPr id="6" name="Picture 5" descr="Rijecani-ne-trebaju-strahovati-od-zedi-na-Zviru-Martinscici-Dobrici-i-Perilu-dovoljno-vode_ca_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772" y="1098267"/>
            <a:ext cx="7416824" cy="5234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1276441" cy="981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25553416"/>
              </p:ext>
            </p:extLst>
          </p:nvPr>
        </p:nvGraphicFramePr>
        <p:xfrm>
          <a:off x="899592" y="692696"/>
          <a:ext cx="8136904" cy="4928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912768" cy="8501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sz="2000" b="1" dirty="0" smtClean="0">
                <a:latin typeface="Arial" panose="020B0604020202020204" pitchFamily="34" charset="0"/>
                <a:ea typeface="Arimo" pitchFamily="34" charset="0"/>
                <a:cs typeface="Arial" panose="020B0604020202020204" pitchFamily="34" charset="0"/>
              </a:rPr>
              <a:t>Water </a:t>
            </a:r>
            <a:r>
              <a:rPr lang="hr-HR" sz="2000" b="1" dirty="0" err="1" smtClean="0">
                <a:latin typeface="Arial" panose="020B0604020202020204" pitchFamily="34" charset="0"/>
                <a:ea typeface="Arimo" pitchFamily="34" charset="0"/>
                <a:cs typeface="Arial" panose="020B0604020202020204" pitchFamily="34" charset="0"/>
              </a:rPr>
              <a:t>quality</a:t>
            </a:r>
            <a:endParaRPr lang="en-US" sz="2000" b="1" dirty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16" y="-39387"/>
            <a:ext cx="1276441" cy="981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66739"/>
            <a:ext cx="8153400" cy="145414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hr-HR" sz="1500" dirty="0" smtClean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>
              <a:buNone/>
            </a:pPr>
            <a:endParaRPr lang="hr-HR" sz="1500" dirty="0" smtClean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r-HR" sz="15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In </a:t>
            </a:r>
            <a:r>
              <a:rPr lang="hr-HR" sz="1500" dirty="0" smtClean="0">
                <a:latin typeface="Arial" panose="020B0604020202020204" pitchFamily="34" charset="0"/>
                <a:ea typeface="Arimo" pitchFamily="34" charset="0"/>
                <a:cs typeface="Arial" panose="020B0604020202020204" pitchFamily="34" charset="0"/>
              </a:rPr>
              <a:t>water</a:t>
            </a:r>
            <a:r>
              <a:rPr lang="hr-HR" sz="15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15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predominate</a:t>
            </a:r>
            <a:r>
              <a:rPr lang="hr-HR" sz="15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1500" dirty="0" err="1" smtClean="0">
                <a:latin typeface="Arial" panose="020B0604020202020204" pitchFamily="34" charset="0"/>
                <a:ea typeface="Arimo" pitchFamily="34" charset="0"/>
                <a:cs typeface="Arial" panose="020B0604020202020204" pitchFamily="34" charset="0"/>
              </a:rPr>
              <a:t>calcium</a:t>
            </a:r>
            <a:r>
              <a:rPr lang="hr-HR" sz="15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15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bicarbonate</a:t>
            </a:r>
            <a:r>
              <a:rPr lang="hr-HR" sz="15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(Ca</a:t>
            </a:r>
            <a:r>
              <a:rPr lang="hr-HR" sz="1500" baseline="300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2+</a:t>
            </a:r>
            <a:r>
              <a:rPr lang="hr-HR" sz="15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= 43,5 - 59,7 mg/l; Mg</a:t>
            </a:r>
            <a:r>
              <a:rPr lang="hr-HR" sz="1500" baseline="300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2+</a:t>
            </a:r>
            <a:r>
              <a:rPr lang="hr-HR" sz="15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= 5,03 </a:t>
            </a:r>
            <a:r>
              <a:rPr lang="hr-HR" sz="1500" dirty="0">
                <a:latin typeface="Arimo" pitchFamily="34" charset="0"/>
                <a:ea typeface="Arimo" pitchFamily="34" charset="0"/>
                <a:cs typeface="Arimo" pitchFamily="34" charset="0"/>
              </a:rPr>
              <a:t>-</a:t>
            </a:r>
            <a:r>
              <a:rPr lang="hr-HR" sz="15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6,87 mg/l)</a:t>
            </a:r>
          </a:p>
          <a:p>
            <a:pPr>
              <a:buFont typeface="Wingdings" pitchFamily="2" charset="2"/>
              <a:buChar char="§"/>
            </a:pPr>
            <a:endParaRPr lang="hr-HR" sz="1500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6563072" cy="706090"/>
          </a:xfrm>
        </p:spPr>
        <p:txBody>
          <a:bodyPr>
            <a:normAutofit/>
          </a:bodyPr>
          <a:lstStyle/>
          <a:p>
            <a:r>
              <a:rPr lang="hr-HR" sz="2000" b="1" dirty="0" smtClean="0">
                <a:latin typeface="Arial" panose="020B0604020202020204" pitchFamily="34" charset="0"/>
                <a:ea typeface="Arimo" pitchFamily="34" charset="0"/>
                <a:cs typeface="Arial" panose="020B0604020202020204" pitchFamily="34" charset="0"/>
              </a:rPr>
              <a:t>Water </a:t>
            </a:r>
            <a:r>
              <a:rPr lang="hr-HR" sz="2000" b="1" dirty="0" err="1" smtClean="0">
                <a:latin typeface="Arial" panose="020B0604020202020204" pitchFamily="34" charset="0"/>
                <a:ea typeface="Arimo" pitchFamily="34" charset="0"/>
                <a:cs typeface="Arial" panose="020B0604020202020204" pitchFamily="34" charset="0"/>
              </a:rPr>
              <a:t>quality</a:t>
            </a:r>
            <a:endParaRPr lang="hr-HR" sz="2000" b="1" dirty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261474"/>
              </p:ext>
            </p:extLst>
          </p:nvPr>
        </p:nvGraphicFramePr>
        <p:xfrm>
          <a:off x="1331640" y="2757847"/>
          <a:ext cx="5976664" cy="4055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1276441" cy="981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6779096" cy="634082"/>
          </a:xfrm>
        </p:spPr>
        <p:txBody>
          <a:bodyPr>
            <a:normAutofit/>
          </a:bodyPr>
          <a:lstStyle/>
          <a:p>
            <a:r>
              <a:rPr lang="hr-HR" sz="2000" b="1" dirty="0" smtClean="0">
                <a:latin typeface="Arial" panose="020B0604020202020204" pitchFamily="34" charset="0"/>
                <a:ea typeface="Arimo" pitchFamily="34" charset="0"/>
                <a:cs typeface="Arial" panose="020B0604020202020204" pitchFamily="34" charset="0"/>
              </a:rPr>
              <a:t>Water </a:t>
            </a:r>
            <a:r>
              <a:rPr lang="hr-HR" sz="2000" b="1" dirty="0" err="1" smtClean="0">
                <a:latin typeface="Arial" panose="020B0604020202020204" pitchFamily="34" charset="0"/>
                <a:ea typeface="Arimo" pitchFamily="34" charset="0"/>
                <a:cs typeface="Arial" panose="020B0604020202020204" pitchFamily="34" charset="0"/>
              </a:rPr>
              <a:t>quality</a:t>
            </a:r>
            <a:endParaRPr lang="hr-HR" sz="2000" b="1" dirty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219201"/>
            <a:ext cx="7211144" cy="697632"/>
          </a:xfrm>
        </p:spPr>
        <p:txBody>
          <a:bodyPr>
            <a:normAutofit/>
          </a:bodyPr>
          <a:lstStyle/>
          <a:p>
            <a:r>
              <a:rPr lang="hr-HR" sz="1600" dirty="0" err="1" smtClean="0">
                <a:latin typeface="Arial" panose="020B0604020202020204" pitchFamily="34" charset="0"/>
                <a:ea typeface="Arimo" pitchFamily="34" charset="0"/>
                <a:cs typeface="Arial" panose="020B0604020202020204" pitchFamily="34" charset="0"/>
              </a:rPr>
              <a:t>Organic</a:t>
            </a:r>
            <a:r>
              <a:rPr lang="hr-HR" sz="16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1600" dirty="0" err="1" smtClean="0">
                <a:latin typeface="Arial" panose="020B0604020202020204" pitchFamily="34" charset="0"/>
                <a:ea typeface="Arimo" pitchFamily="34" charset="0"/>
                <a:cs typeface="Arial" panose="020B0604020202020204" pitchFamily="34" charset="0"/>
              </a:rPr>
              <a:t>matter</a:t>
            </a:r>
            <a:r>
              <a:rPr lang="hr-HR" sz="16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16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and</a:t>
            </a:r>
            <a:r>
              <a:rPr lang="hr-HR" sz="16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total </a:t>
            </a:r>
            <a:r>
              <a:rPr lang="hr-HR" sz="16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organic</a:t>
            </a:r>
            <a:r>
              <a:rPr lang="hr-HR" sz="16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16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carbon</a:t>
            </a:r>
            <a:r>
              <a:rPr lang="hr-HR" sz="16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16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in</a:t>
            </a:r>
            <a:r>
              <a:rPr lang="hr-HR" sz="16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16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the</a:t>
            </a:r>
            <a:r>
              <a:rPr lang="hr-HR" sz="16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hr-HR" sz="16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spring</a:t>
            </a:r>
            <a:r>
              <a:rPr lang="hr-HR" sz="16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Rječina</a:t>
            </a:r>
            <a:endParaRPr lang="hr-HR" sz="1600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89719878"/>
              </p:ext>
            </p:extLst>
          </p:nvPr>
        </p:nvGraphicFramePr>
        <p:xfrm>
          <a:off x="683568" y="2132856"/>
          <a:ext cx="727280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1276441" cy="981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789</Words>
  <Application>Microsoft Macintosh PowerPoint</Application>
  <PresentationFormat>On-screen Show (4:3)</PresentationFormat>
  <Paragraphs>180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Arimo</vt:lpstr>
      <vt:lpstr>Calibri</vt:lpstr>
      <vt:lpstr>Times New Roman</vt:lpstr>
      <vt:lpstr>Wingdings</vt:lpstr>
      <vt:lpstr>Office Theme</vt:lpstr>
      <vt:lpstr>WATER QUALITY OF THE AREA OF RIJEKA-PRIMORSKO GORANSKA COUNTY-CROATIA</vt:lpstr>
      <vt:lpstr>Water resources of the area of Rijeka</vt:lpstr>
      <vt:lpstr>Water resources of the area of Rijeka</vt:lpstr>
      <vt:lpstr>Primorsko-goranska county with the main center Rijeka</vt:lpstr>
      <vt:lpstr>PowerPoint Presentation</vt:lpstr>
      <vt:lpstr>The spring Zvir 1</vt:lpstr>
      <vt:lpstr>Water quality</vt:lpstr>
      <vt:lpstr>Water quality</vt:lpstr>
      <vt:lpstr>Water quality</vt:lpstr>
      <vt:lpstr>Water quality</vt:lpstr>
      <vt:lpstr>Water quality</vt:lpstr>
      <vt:lpstr>PowerPoint Presentation</vt:lpstr>
      <vt:lpstr>PowerPoint Presentation</vt:lpstr>
      <vt:lpstr>The quality of water for human consumption in Primorsko goranska county, Croatia in 2016.</vt:lpstr>
      <vt:lpstr>PowerPoint Presentation</vt:lpstr>
      <vt:lpstr>PowerPoint Presentation</vt:lpstr>
      <vt:lpstr>PowerPoint Presentation</vt:lpstr>
      <vt:lpstr>PowerPoint Presentation</vt:lpstr>
      <vt:lpstr>RIJEKA TOWN AND THE RIVER RJEČINA</vt:lpstr>
      <vt:lpstr>THANKS FOR YOUR ATTENTION</vt:lpstr>
    </vt:vector>
  </TitlesOfParts>
  <Company>Hewlett-Packard Company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RJEČINA - IZVOR GRADA</dc:title>
  <dc:creator>Vanda Piskur</dc:creator>
  <cp:lastModifiedBy>Microsoft Office User</cp:lastModifiedBy>
  <cp:revision>132</cp:revision>
  <dcterms:created xsi:type="dcterms:W3CDTF">2017-03-15T07:20:56Z</dcterms:created>
  <dcterms:modified xsi:type="dcterms:W3CDTF">2017-11-13T17:03:24Z</dcterms:modified>
</cp:coreProperties>
</file>