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91" r:id="rId2"/>
    <p:sldId id="390" r:id="rId3"/>
    <p:sldId id="402" r:id="rId4"/>
    <p:sldId id="429" r:id="rId5"/>
    <p:sldId id="417" r:id="rId6"/>
    <p:sldId id="423" r:id="rId7"/>
    <p:sldId id="420" r:id="rId8"/>
    <p:sldId id="426" r:id="rId9"/>
    <p:sldId id="427" r:id="rId10"/>
    <p:sldId id="425" r:id="rId11"/>
    <p:sldId id="428" r:id="rId12"/>
    <p:sldId id="421" r:id="rId13"/>
    <p:sldId id="418" r:id="rId14"/>
    <p:sldId id="389" r:id="rId15"/>
    <p:sldId id="419" r:id="rId16"/>
    <p:sldId id="424" r:id="rId17"/>
    <p:sldId id="430" r:id="rId18"/>
    <p:sldId id="401" r:id="rId19"/>
    <p:sldId id="404" r:id="rId20"/>
    <p:sldId id="403" r:id="rId21"/>
    <p:sldId id="405" r:id="rId22"/>
    <p:sldId id="406" r:id="rId23"/>
    <p:sldId id="407" r:id="rId24"/>
    <p:sldId id="408" r:id="rId25"/>
    <p:sldId id="409" r:id="rId26"/>
    <p:sldId id="410" r:id="rId27"/>
    <p:sldId id="411" r:id="rId28"/>
    <p:sldId id="412" r:id="rId29"/>
    <p:sldId id="413" r:id="rId30"/>
    <p:sldId id="414" r:id="rId31"/>
    <p:sldId id="416" r:id="rId32"/>
    <p:sldId id="422" r:id="rId33"/>
    <p:sldId id="377"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a Semeráková" initials="BS" lastIdx="1" clrIdx="0">
    <p:extLst>
      <p:ext uri="{19B8F6BF-5375-455C-9EA6-DF929625EA0E}">
        <p15:presenceInfo xmlns:p15="http://schemas.microsoft.com/office/powerpoint/2012/main" userId="Bára Semerák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109"/>
    <a:srgbClr val="6C6E0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2" autoAdjust="0"/>
    <p:restoredTop sz="91123" autoAdjust="0"/>
  </p:normalViewPr>
  <p:slideViewPr>
    <p:cSldViewPr snapToGrid="0" snapToObjects="1">
      <p:cViewPr varScale="1">
        <p:scale>
          <a:sx n="63" d="100"/>
          <a:sy n="63" d="100"/>
        </p:scale>
        <p:origin x="5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75CD6-0E75-B940-B009-82215BA1A4D7}" type="datetimeFigureOut">
              <a:rPr lang="nl-NL" smtClean="0"/>
              <a:pPr/>
              <a:t>2-4-2020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46809-D941-9149-8571-A6B857DEA402}" type="slidenum">
              <a:rPr lang="nl-NL" smtClean="0"/>
              <a:pPr/>
              <a:t>‹#›</a:t>
            </a:fld>
            <a:endParaRPr lang="nl-NL"/>
          </a:p>
        </p:txBody>
      </p:sp>
    </p:spTree>
    <p:extLst>
      <p:ext uri="{BB962C8B-B14F-4D97-AF65-F5344CB8AC3E}">
        <p14:creationId xmlns:p14="http://schemas.microsoft.com/office/powerpoint/2010/main" val="3665323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14 </a:t>
            </a:r>
            <a:r>
              <a:rPr lang="cs-CZ" dirty="0" err="1"/>
              <a:t>countries</a:t>
            </a:r>
            <a:r>
              <a:rPr lang="cs-CZ" dirty="0"/>
              <a:t> </a:t>
            </a:r>
          </a:p>
          <a:p>
            <a:r>
              <a:rPr lang="cs-CZ" dirty="0" err="1"/>
              <a:t>Phenology</a:t>
            </a:r>
            <a:r>
              <a:rPr lang="cs-CZ" baseline="0" dirty="0"/>
              <a:t> </a:t>
            </a:r>
            <a:r>
              <a:rPr lang="cs-CZ" baseline="0" dirty="0" err="1"/>
              <a:t>campaign</a:t>
            </a:r>
            <a:r>
              <a:rPr lang="cs-CZ" baseline="0" dirty="0"/>
              <a:t> has </a:t>
            </a:r>
            <a:r>
              <a:rPr lang="cs-CZ" baseline="0" dirty="0" err="1"/>
              <a:t>been</a:t>
            </a:r>
            <a:r>
              <a:rPr lang="cs-CZ" baseline="0" dirty="0"/>
              <a:t> </a:t>
            </a:r>
            <a:r>
              <a:rPr lang="cs-CZ" baseline="0" dirty="0" err="1"/>
              <a:t>organized</a:t>
            </a:r>
            <a:r>
              <a:rPr lang="cs-CZ" baseline="0" dirty="0"/>
              <a:t> </a:t>
            </a:r>
            <a:r>
              <a:rPr lang="cs-CZ" baseline="0" dirty="0" err="1"/>
              <a:t>for</a:t>
            </a:r>
            <a:r>
              <a:rPr lang="cs-CZ" baseline="0" dirty="0"/>
              <a:t> last 4 </a:t>
            </a:r>
            <a:r>
              <a:rPr lang="cs-CZ" baseline="0" dirty="0" err="1"/>
              <a:t>years</a:t>
            </a:r>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2</a:t>
            </a:fld>
            <a:endParaRPr lang="nl-NL"/>
          </a:p>
        </p:txBody>
      </p:sp>
    </p:spTree>
    <p:extLst>
      <p:ext uri="{BB962C8B-B14F-4D97-AF65-F5344CB8AC3E}">
        <p14:creationId xmlns:p14="http://schemas.microsoft.com/office/powerpoint/2010/main" val="154207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What</a:t>
            </a:r>
            <a:r>
              <a:rPr lang="cs-CZ" dirty="0"/>
              <a:t> </a:t>
            </a:r>
            <a:r>
              <a:rPr lang="cs-CZ" dirty="0" err="1"/>
              <a:t>we</a:t>
            </a:r>
            <a:r>
              <a:rPr lang="cs-CZ" dirty="0"/>
              <a:t> </a:t>
            </a:r>
            <a:r>
              <a:rPr lang="cs-CZ" dirty="0" err="1"/>
              <a:t>covered</a:t>
            </a:r>
            <a:r>
              <a:rPr lang="cs-CZ" dirty="0"/>
              <a:t> </a:t>
            </a:r>
            <a:r>
              <a:rPr lang="cs-CZ" dirty="0" err="1"/>
              <a:t>already</a:t>
            </a:r>
            <a:r>
              <a:rPr lang="cs-CZ" dirty="0"/>
              <a:t>.</a:t>
            </a:r>
          </a:p>
          <a:p>
            <a:r>
              <a:rPr lang="cs-CZ" dirty="0" err="1"/>
              <a:t>Now</a:t>
            </a:r>
            <a:r>
              <a:rPr lang="cs-CZ" dirty="0"/>
              <a:t>, </a:t>
            </a:r>
            <a:r>
              <a:rPr lang="cs-CZ" dirty="0" err="1"/>
              <a:t>let´s</a:t>
            </a:r>
            <a:r>
              <a:rPr lang="cs-CZ" dirty="0"/>
              <a:t> talk </a:t>
            </a:r>
            <a:r>
              <a:rPr lang="cs-CZ" dirty="0" err="1"/>
              <a:t>about</a:t>
            </a:r>
            <a:r>
              <a:rPr lang="cs-CZ" dirty="0"/>
              <a:t> </a:t>
            </a:r>
            <a:r>
              <a:rPr lang="cs-CZ" dirty="0" err="1"/>
              <a:t>how</a:t>
            </a:r>
            <a:r>
              <a:rPr lang="cs-CZ" dirty="0"/>
              <a:t> to </a:t>
            </a:r>
            <a:r>
              <a:rPr lang="cs-CZ" dirty="0" err="1"/>
              <a:t>get</a:t>
            </a:r>
            <a:r>
              <a:rPr lang="cs-CZ" dirty="0"/>
              <a:t> to </a:t>
            </a:r>
            <a:r>
              <a:rPr lang="cs-CZ" dirty="0" err="1"/>
              <a:t>the</a:t>
            </a:r>
            <a:r>
              <a:rPr lang="cs-CZ" dirty="0"/>
              <a:t> </a:t>
            </a:r>
            <a:r>
              <a:rPr lang="cs-CZ" dirty="0" err="1"/>
              <a:t>Visualisation</a:t>
            </a:r>
            <a:r>
              <a:rPr lang="cs-CZ" dirty="0"/>
              <a:t> </a:t>
            </a:r>
            <a:r>
              <a:rPr lang="cs-CZ" dirty="0" err="1"/>
              <a:t>Tool</a:t>
            </a:r>
            <a:r>
              <a:rPr lang="cs-CZ" dirty="0"/>
              <a:t>: </a:t>
            </a:r>
            <a:r>
              <a:rPr lang="cs-CZ" dirty="0" err="1"/>
              <a:t>Homepage</a:t>
            </a:r>
            <a:r>
              <a:rPr lang="cs-CZ" dirty="0"/>
              <a:t>, but </a:t>
            </a:r>
            <a:r>
              <a:rPr lang="cs-CZ" dirty="0" err="1"/>
              <a:t>if</a:t>
            </a:r>
            <a:r>
              <a:rPr lang="cs-CZ" dirty="0"/>
              <a:t> </a:t>
            </a:r>
            <a:r>
              <a:rPr lang="cs-CZ" dirty="0" err="1"/>
              <a:t>you</a:t>
            </a:r>
            <a:r>
              <a:rPr lang="cs-CZ" dirty="0"/>
              <a:t> </a:t>
            </a:r>
            <a:r>
              <a:rPr lang="cs-CZ" dirty="0" err="1"/>
              <a:t>want</a:t>
            </a:r>
            <a:r>
              <a:rPr lang="cs-CZ" dirty="0"/>
              <a:t> to go to </a:t>
            </a:r>
            <a:r>
              <a:rPr lang="cs-CZ" dirty="0" err="1"/>
              <a:t>your</a:t>
            </a:r>
            <a:r>
              <a:rPr lang="cs-CZ" dirty="0"/>
              <a:t> </a:t>
            </a:r>
            <a:r>
              <a:rPr lang="cs-CZ" dirty="0" err="1"/>
              <a:t>own</a:t>
            </a:r>
            <a:r>
              <a:rPr lang="cs-CZ" dirty="0"/>
              <a:t> data fast, </a:t>
            </a:r>
            <a:r>
              <a:rPr lang="cs-CZ" dirty="0" err="1"/>
              <a:t>you</a:t>
            </a:r>
            <a:r>
              <a:rPr lang="cs-CZ" dirty="0"/>
              <a:t> </a:t>
            </a:r>
            <a:r>
              <a:rPr lang="cs-CZ" dirty="0" err="1"/>
              <a:t>can</a:t>
            </a:r>
            <a:r>
              <a:rPr lang="cs-CZ" dirty="0"/>
              <a:t> use a </a:t>
            </a:r>
            <a:r>
              <a:rPr lang="cs-CZ" dirty="0" err="1"/>
              <a:t>shortcut</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12</a:t>
            </a:fld>
            <a:endParaRPr lang="nl-NL"/>
          </a:p>
        </p:txBody>
      </p:sp>
    </p:spTree>
    <p:extLst>
      <p:ext uri="{BB962C8B-B14F-4D97-AF65-F5344CB8AC3E}">
        <p14:creationId xmlns:p14="http://schemas.microsoft.com/office/powerpoint/2010/main" val="194877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From</a:t>
            </a:r>
            <a:r>
              <a:rPr lang="cs-CZ" dirty="0"/>
              <a:t> </a:t>
            </a:r>
            <a:r>
              <a:rPr lang="cs-CZ" dirty="0" err="1"/>
              <a:t>Homepage</a:t>
            </a:r>
            <a:r>
              <a:rPr lang="cs-CZ" dirty="0"/>
              <a:t> – Vis </a:t>
            </a:r>
            <a:r>
              <a:rPr lang="cs-CZ" dirty="0" err="1"/>
              <a:t>button</a:t>
            </a:r>
            <a:r>
              <a:rPr lang="cs-CZ" dirty="0"/>
              <a:t>, but </a:t>
            </a:r>
            <a:r>
              <a:rPr lang="cs-CZ" dirty="0" err="1"/>
              <a:t>if</a:t>
            </a:r>
            <a:r>
              <a:rPr lang="cs-CZ" dirty="0"/>
              <a:t> </a:t>
            </a:r>
            <a:r>
              <a:rPr lang="cs-CZ" dirty="0" err="1"/>
              <a:t>you</a:t>
            </a:r>
            <a:r>
              <a:rPr lang="cs-CZ" dirty="0"/>
              <a:t> </a:t>
            </a:r>
            <a:r>
              <a:rPr lang="cs-CZ" dirty="0" err="1"/>
              <a:t>want</a:t>
            </a:r>
            <a:r>
              <a:rPr lang="cs-CZ" dirty="0"/>
              <a:t> to </a:t>
            </a:r>
            <a:r>
              <a:rPr lang="cs-CZ" dirty="0" err="1"/>
              <a:t>see</a:t>
            </a:r>
            <a:r>
              <a:rPr lang="cs-CZ" dirty="0"/>
              <a:t> </a:t>
            </a:r>
            <a:r>
              <a:rPr lang="cs-CZ" dirty="0" err="1"/>
              <a:t>your</a:t>
            </a:r>
            <a:r>
              <a:rPr lang="cs-CZ" dirty="0"/>
              <a:t> data, </a:t>
            </a:r>
            <a:r>
              <a:rPr lang="cs-CZ" dirty="0" err="1"/>
              <a:t>better</a:t>
            </a:r>
            <a:r>
              <a:rPr lang="cs-CZ" dirty="0"/>
              <a:t> to use </a:t>
            </a:r>
            <a:r>
              <a:rPr lang="cs-CZ" dirty="0" err="1"/>
              <a:t>short</a:t>
            </a:r>
            <a:r>
              <a:rPr lang="cs-CZ" dirty="0"/>
              <a:t> </a:t>
            </a:r>
            <a:r>
              <a:rPr lang="cs-CZ" dirty="0" err="1"/>
              <a:t>cut</a:t>
            </a:r>
            <a:r>
              <a:rPr lang="cs-CZ" dirty="0"/>
              <a:t> </a:t>
            </a:r>
            <a:r>
              <a:rPr lang="cs-CZ" dirty="0" err="1"/>
              <a:t>from</a:t>
            </a:r>
            <a:r>
              <a:rPr lang="cs-CZ" dirty="0"/>
              <a:t> </a:t>
            </a:r>
            <a:r>
              <a:rPr lang="cs-CZ" dirty="0" err="1"/>
              <a:t>your</a:t>
            </a:r>
            <a:r>
              <a:rPr lang="cs-CZ" dirty="0"/>
              <a:t> </a:t>
            </a:r>
            <a:r>
              <a:rPr lang="cs-CZ" dirty="0" err="1"/>
              <a:t>school</a:t>
            </a:r>
            <a:r>
              <a:rPr lang="cs-CZ" dirty="0"/>
              <a:t> </a:t>
            </a:r>
            <a:r>
              <a:rPr lang="cs-CZ" dirty="0" err="1"/>
              <a:t>page</a:t>
            </a:r>
            <a:r>
              <a:rPr lang="cs-CZ" dirty="0"/>
              <a:t>.</a:t>
            </a:r>
          </a:p>
          <a:p>
            <a:r>
              <a:rPr lang="cs-CZ" dirty="0" err="1"/>
              <a:t>Shortcut</a:t>
            </a:r>
            <a:r>
              <a:rPr lang="cs-CZ" dirty="0"/>
              <a:t> to Viz – </a:t>
            </a:r>
            <a:r>
              <a:rPr lang="cs-CZ" dirty="0" err="1"/>
              <a:t>teachers</a:t>
            </a:r>
            <a:r>
              <a:rPr lang="cs-CZ" baseline="0" dirty="0"/>
              <a:t> </a:t>
            </a:r>
            <a:r>
              <a:rPr lang="cs-CZ" baseline="0" dirty="0" err="1"/>
              <a:t>can</a:t>
            </a:r>
            <a:r>
              <a:rPr lang="cs-CZ" baseline="0" dirty="0"/>
              <a:t> </a:t>
            </a:r>
            <a:r>
              <a:rPr lang="cs-CZ" baseline="0" dirty="0" err="1"/>
              <a:t>get</a:t>
            </a:r>
            <a:r>
              <a:rPr lang="cs-CZ" baseline="0" dirty="0"/>
              <a:t> idea </a:t>
            </a:r>
            <a:r>
              <a:rPr lang="cs-CZ" baseline="0" dirty="0" err="1"/>
              <a:t>about</a:t>
            </a:r>
            <a:r>
              <a:rPr lang="cs-CZ" baseline="0" dirty="0"/>
              <a:t> Viz </a:t>
            </a:r>
            <a:r>
              <a:rPr lang="cs-CZ" baseline="0" dirty="0" err="1"/>
              <a:t>if</a:t>
            </a:r>
            <a:r>
              <a:rPr lang="cs-CZ" baseline="0" dirty="0"/>
              <a:t> </a:t>
            </a:r>
            <a:r>
              <a:rPr lang="cs-CZ" baseline="0" dirty="0" err="1"/>
              <a:t>they</a:t>
            </a:r>
            <a:r>
              <a:rPr lang="cs-CZ" baseline="0" dirty="0"/>
              <a:t> </a:t>
            </a:r>
            <a:r>
              <a:rPr lang="cs-CZ" baseline="0" dirty="0" err="1"/>
              <a:t>did</a:t>
            </a:r>
            <a:r>
              <a:rPr lang="cs-CZ" baseline="0" dirty="0"/>
              <a:t> not </a:t>
            </a:r>
            <a:r>
              <a:rPr lang="cs-CZ" baseline="0" dirty="0" err="1"/>
              <a:t>see</a:t>
            </a:r>
            <a:r>
              <a:rPr lang="cs-CZ" baseline="0" dirty="0"/>
              <a:t> </a:t>
            </a:r>
            <a:r>
              <a:rPr lang="cs-CZ" baseline="0" dirty="0" err="1"/>
              <a:t>it</a:t>
            </a:r>
            <a:r>
              <a:rPr lang="cs-CZ" baseline="0" dirty="0"/>
              <a:t> </a:t>
            </a:r>
            <a:r>
              <a:rPr lang="cs-CZ" baseline="0" dirty="0" err="1"/>
              <a:t>before</a:t>
            </a:r>
            <a:endParaRPr lang="cs-CZ" dirty="0"/>
          </a:p>
          <a:p>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13</a:t>
            </a:fld>
            <a:endParaRPr lang="nl-NL"/>
          </a:p>
        </p:txBody>
      </p:sp>
    </p:spTree>
    <p:extLst>
      <p:ext uri="{BB962C8B-B14F-4D97-AF65-F5344CB8AC3E}">
        <p14:creationId xmlns:p14="http://schemas.microsoft.com/office/powerpoint/2010/main" val="320573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Shortcut</a:t>
            </a:r>
            <a:r>
              <a:rPr lang="cs-CZ" dirty="0"/>
              <a:t> to Viz – </a:t>
            </a:r>
            <a:r>
              <a:rPr lang="cs-CZ" dirty="0" err="1"/>
              <a:t>teachers</a:t>
            </a:r>
            <a:r>
              <a:rPr lang="cs-CZ" baseline="0" dirty="0"/>
              <a:t> </a:t>
            </a:r>
            <a:r>
              <a:rPr lang="cs-CZ" baseline="0" dirty="0" err="1"/>
              <a:t>can</a:t>
            </a:r>
            <a:r>
              <a:rPr lang="cs-CZ" baseline="0" dirty="0"/>
              <a:t> </a:t>
            </a:r>
            <a:r>
              <a:rPr lang="cs-CZ" baseline="0" dirty="0" err="1"/>
              <a:t>get</a:t>
            </a:r>
            <a:r>
              <a:rPr lang="cs-CZ" baseline="0" dirty="0"/>
              <a:t> idea </a:t>
            </a:r>
            <a:r>
              <a:rPr lang="cs-CZ" baseline="0" dirty="0" err="1"/>
              <a:t>about</a:t>
            </a:r>
            <a:r>
              <a:rPr lang="cs-CZ" baseline="0" dirty="0"/>
              <a:t> Viz </a:t>
            </a:r>
            <a:r>
              <a:rPr lang="cs-CZ" baseline="0" dirty="0" err="1"/>
              <a:t>if</a:t>
            </a:r>
            <a:r>
              <a:rPr lang="cs-CZ" baseline="0" dirty="0"/>
              <a:t> </a:t>
            </a:r>
            <a:r>
              <a:rPr lang="cs-CZ" baseline="0" dirty="0" err="1"/>
              <a:t>they</a:t>
            </a:r>
            <a:r>
              <a:rPr lang="cs-CZ" baseline="0" dirty="0"/>
              <a:t> </a:t>
            </a:r>
            <a:r>
              <a:rPr lang="cs-CZ" baseline="0" dirty="0" err="1"/>
              <a:t>did</a:t>
            </a:r>
            <a:r>
              <a:rPr lang="cs-CZ" baseline="0" dirty="0"/>
              <a:t> not </a:t>
            </a:r>
            <a:r>
              <a:rPr lang="cs-CZ" baseline="0" dirty="0" err="1"/>
              <a:t>see</a:t>
            </a:r>
            <a:r>
              <a:rPr lang="cs-CZ" baseline="0" dirty="0"/>
              <a:t> </a:t>
            </a:r>
            <a:r>
              <a:rPr lang="cs-CZ" baseline="0" dirty="0" err="1"/>
              <a:t>it</a:t>
            </a:r>
            <a:r>
              <a:rPr lang="cs-CZ" baseline="0" dirty="0"/>
              <a:t> </a:t>
            </a:r>
            <a:r>
              <a:rPr lang="cs-CZ" baseline="0" dirty="0" err="1"/>
              <a:t>before</a:t>
            </a:r>
            <a:endParaRPr lang="cs-CZ" dirty="0"/>
          </a:p>
          <a:p>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14</a:t>
            </a:fld>
            <a:endParaRPr lang="nl-NL"/>
          </a:p>
        </p:txBody>
      </p:sp>
    </p:spTree>
    <p:extLst>
      <p:ext uri="{BB962C8B-B14F-4D97-AF65-F5344CB8AC3E}">
        <p14:creationId xmlns:p14="http://schemas.microsoft.com/office/powerpoint/2010/main" val="4159926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How</a:t>
            </a:r>
            <a:r>
              <a:rPr lang="cs-CZ" dirty="0"/>
              <a:t> to start </a:t>
            </a:r>
            <a:r>
              <a:rPr lang="cs-CZ" dirty="0" err="1"/>
              <a:t>working</a:t>
            </a:r>
            <a:r>
              <a:rPr lang="cs-CZ" dirty="0"/>
              <a:t> with viz – </a:t>
            </a:r>
            <a:r>
              <a:rPr lang="cs-CZ" dirty="0" err="1"/>
              <a:t>select</a:t>
            </a:r>
            <a:r>
              <a:rPr lang="cs-CZ" dirty="0"/>
              <a:t> </a:t>
            </a:r>
            <a:r>
              <a:rPr lang="cs-CZ" dirty="0" err="1"/>
              <a:t>the</a:t>
            </a:r>
            <a:r>
              <a:rPr lang="cs-CZ" dirty="0"/>
              <a:t> </a:t>
            </a:r>
            <a:r>
              <a:rPr lang="cs-CZ" dirty="0" err="1"/>
              <a:t>layer</a:t>
            </a:r>
            <a:r>
              <a:rPr lang="cs-CZ" dirty="0"/>
              <a:t>, </a:t>
            </a:r>
            <a:r>
              <a:rPr lang="cs-CZ" dirty="0" err="1"/>
              <a:t>select</a:t>
            </a:r>
            <a:r>
              <a:rPr lang="cs-CZ" dirty="0"/>
              <a:t> </a:t>
            </a:r>
            <a:r>
              <a:rPr lang="cs-CZ" dirty="0" err="1"/>
              <a:t>the</a:t>
            </a:r>
            <a:r>
              <a:rPr lang="cs-CZ" dirty="0"/>
              <a:t> </a:t>
            </a:r>
            <a:r>
              <a:rPr lang="cs-CZ" dirty="0" err="1"/>
              <a:t>tree</a:t>
            </a:r>
            <a:r>
              <a:rPr lang="cs-CZ" dirty="0"/>
              <a:t> species, </a:t>
            </a:r>
            <a:r>
              <a:rPr lang="cs-CZ" dirty="0" err="1"/>
              <a:t>filter</a:t>
            </a:r>
            <a:r>
              <a:rPr lang="cs-CZ" dirty="0"/>
              <a:t>, </a:t>
            </a:r>
            <a:r>
              <a:rPr lang="cs-CZ" dirty="0" err="1"/>
              <a:t>compare</a:t>
            </a:r>
            <a:r>
              <a:rPr lang="cs-CZ" dirty="0"/>
              <a:t>..</a:t>
            </a:r>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15</a:t>
            </a:fld>
            <a:endParaRPr lang="nl-NL"/>
          </a:p>
        </p:txBody>
      </p:sp>
    </p:spTree>
    <p:extLst>
      <p:ext uri="{BB962C8B-B14F-4D97-AF65-F5344CB8AC3E}">
        <p14:creationId xmlns:p14="http://schemas.microsoft.com/office/powerpoint/2010/main" val="416967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err="1"/>
              <a:t>Watch</a:t>
            </a:r>
            <a:r>
              <a:rPr lang="cs-CZ" dirty="0"/>
              <a:t> </a:t>
            </a:r>
            <a:r>
              <a:rPr lang="cs-CZ" dirty="0" err="1"/>
              <a:t>videoguides</a:t>
            </a:r>
            <a:r>
              <a:rPr lang="cs-CZ" dirty="0"/>
              <a:t> and </a:t>
            </a:r>
            <a:r>
              <a:rPr lang="cs-CZ" dirty="0" err="1"/>
              <a:t>download</a:t>
            </a:r>
            <a:r>
              <a:rPr lang="cs-CZ" dirty="0"/>
              <a:t> </a:t>
            </a:r>
            <a:r>
              <a:rPr lang="cs-CZ" dirty="0" err="1"/>
              <a:t>the</a:t>
            </a:r>
            <a:r>
              <a:rPr lang="cs-CZ" dirty="0"/>
              <a:t> step-by-step </a:t>
            </a:r>
            <a:r>
              <a:rPr lang="cs-CZ" dirty="0" err="1"/>
              <a:t>pdf</a:t>
            </a:r>
            <a:r>
              <a:rPr lang="cs-CZ" dirty="0"/>
              <a:t> </a:t>
            </a:r>
            <a:r>
              <a:rPr lang="cs-CZ" dirty="0" err="1"/>
              <a:t>guide</a:t>
            </a:r>
            <a:r>
              <a:rPr lang="cs-CZ" dirty="0"/>
              <a:t>.</a:t>
            </a:r>
          </a:p>
          <a:p>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16</a:t>
            </a:fld>
            <a:endParaRPr lang="nl-NL"/>
          </a:p>
        </p:txBody>
      </p:sp>
    </p:spTree>
    <p:extLst>
      <p:ext uri="{BB962C8B-B14F-4D97-AF65-F5344CB8AC3E}">
        <p14:creationId xmlns:p14="http://schemas.microsoft.com/office/powerpoint/2010/main" val="251240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19</a:t>
            </a:fld>
            <a:endParaRPr lang="nl-NL"/>
          </a:p>
        </p:txBody>
      </p:sp>
    </p:spTree>
    <p:extLst>
      <p:ext uri="{BB962C8B-B14F-4D97-AF65-F5344CB8AC3E}">
        <p14:creationId xmlns:p14="http://schemas.microsoft.com/office/powerpoint/2010/main" val="172684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dirty="0" err="1"/>
              <a:t>Trees</a:t>
            </a:r>
            <a:r>
              <a:rPr lang="cs-CZ" dirty="0"/>
              <a:t> </a:t>
            </a:r>
            <a:r>
              <a:rPr lang="cs-CZ" dirty="0" err="1"/>
              <a:t>near</a:t>
            </a:r>
            <a:r>
              <a:rPr lang="cs-CZ" dirty="0"/>
              <a:t> </a:t>
            </a:r>
            <a:r>
              <a:rPr lang="cs-CZ" dirty="0" err="1"/>
              <a:t>the</a:t>
            </a:r>
            <a:r>
              <a:rPr lang="cs-CZ" dirty="0"/>
              <a:t> </a:t>
            </a:r>
            <a:r>
              <a:rPr lang="cs-CZ" dirty="0" err="1"/>
              <a:t>buildings</a:t>
            </a:r>
            <a:r>
              <a:rPr lang="cs-CZ" dirty="0"/>
              <a:t>, </a:t>
            </a:r>
            <a:r>
              <a:rPr lang="cs-CZ" dirty="0" err="1"/>
              <a:t>watered</a:t>
            </a:r>
            <a:r>
              <a:rPr lang="cs-CZ" dirty="0"/>
              <a:t> </a:t>
            </a:r>
            <a:r>
              <a:rPr lang="cs-CZ" dirty="0" err="1"/>
              <a:t>trees</a:t>
            </a:r>
            <a:r>
              <a:rPr lang="cs-CZ" dirty="0"/>
              <a:t>, </a:t>
            </a:r>
            <a:r>
              <a:rPr lang="cs-CZ" dirty="0" err="1"/>
              <a:t>trees</a:t>
            </a:r>
            <a:r>
              <a:rPr lang="cs-CZ" dirty="0"/>
              <a:t> in </a:t>
            </a:r>
            <a:r>
              <a:rPr lang="cs-CZ" dirty="0" err="1"/>
              <a:t>pots</a:t>
            </a:r>
            <a:r>
              <a:rPr lang="cs-CZ" dirty="0"/>
              <a:t> </a:t>
            </a:r>
            <a:r>
              <a:rPr lang="cs-CZ" dirty="0" err="1"/>
              <a:t>or</a:t>
            </a:r>
            <a:r>
              <a:rPr lang="cs-CZ" dirty="0"/>
              <a:t> </a:t>
            </a:r>
            <a:r>
              <a:rPr lang="cs-CZ" dirty="0" err="1"/>
              <a:t>containers</a:t>
            </a:r>
            <a:endParaRPr lang="en-US" dirty="0"/>
          </a:p>
          <a:p>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24</a:t>
            </a:fld>
            <a:endParaRPr lang="nl-NL"/>
          </a:p>
        </p:txBody>
      </p:sp>
    </p:spTree>
    <p:extLst>
      <p:ext uri="{BB962C8B-B14F-4D97-AF65-F5344CB8AC3E}">
        <p14:creationId xmlns:p14="http://schemas.microsoft.com/office/powerpoint/2010/main" val="225173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You</a:t>
            </a:r>
            <a:r>
              <a:rPr lang="cs-CZ" dirty="0"/>
              <a:t> </a:t>
            </a:r>
            <a:r>
              <a:rPr lang="cs-CZ" dirty="0" err="1"/>
              <a:t>will</a:t>
            </a:r>
            <a:r>
              <a:rPr lang="cs-CZ" dirty="0"/>
              <a:t> </a:t>
            </a:r>
            <a:r>
              <a:rPr lang="cs-CZ" dirty="0" err="1"/>
              <a:t>get</a:t>
            </a:r>
            <a:r>
              <a:rPr lang="cs-CZ" dirty="0"/>
              <a:t> feedback, </a:t>
            </a:r>
            <a:r>
              <a:rPr lang="cs-CZ" dirty="0" err="1"/>
              <a:t>if</a:t>
            </a:r>
            <a:r>
              <a:rPr lang="cs-CZ" dirty="0"/>
              <a:t> </a:t>
            </a:r>
            <a:r>
              <a:rPr lang="cs-CZ" dirty="0" err="1"/>
              <a:t>you</a:t>
            </a:r>
            <a:r>
              <a:rPr lang="cs-CZ" dirty="0"/>
              <a:t> </a:t>
            </a:r>
            <a:r>
              <a:rPr lang="cs-CZ" dirty="0" err="1"/>
              <a:t>filled</a:t>
            </a:r>
            <a:r>
              <a:rPr lang="cs-CZ" dirty="0"/>
              <a:t> </a:t>
            </a:r>
            <a:r>
              <a:rPr lang="cs-CZ" dirty="0" err="1"/>
              <a:t>it</a:t>
            </a:r>
            <a:r>
              <a:rPr lang="cs-CZ" dirty="0"/>
              <a:t> up </a:t>
            </a:r>
            <a:r>
              <a:rPr lang="cs-CZ" dirty="0" err="1"/>
              <a:t>correctly</a:t>
            </a:r>
            <a:r>
              <a:rPr lang="cs-CZ" dirty="0"/>
              <a:t> </a:t>
            </a:r>
            <a:r>
              <a:rPr lang="cs-CZ" dirty="0" err="1"/>
              <a:t>or</a:t>
            </a:r>
            <a:r>
              <a:rPr lang="cs-CZ" dirty="0"/>
              <a:t> </a:t>
            </a:r>
            <a:r>
              <a:rPr lang="cs-CZ" dirty="0" err="1"/>
              <a:t>something</a:t>
            </a:r>
            <a:r>
              <a:rPr lang="cs-CZ" dirty="0"/>
              <a:t> </a:t>
            </a:r>
            <a:r>
              <a:rPr lang="cs-CZ" dirty="0" err="1"/>
              <a:t>is</a:t>
            </a:r>
            <a:r>
              <a:rPr lang="cs-CZ" dirty="0"/>
              <a:t> </a:t>
            </a:r>
            <a:r>
              <a:rPr lang="cs-CZ" dirty="0" err="1"/>
              <a:t>missing</a:t>
            </a:r>
            <a:r>
              <a:rPr lang="cs-CZ" dirty="0"/>
              <a:t>.</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25</a:t>
            </a:fld>
            <a:endParaRPr lang="nl-NL"/>
          </a:p>
        </p:txBody>
      </p:sp>
    </p:spTree>
    <p:extLst>
      <p:ext uri="{BB962C8B-B14F-4D97-AF65-F5344CB8AC3E}">
        <p14:creationId xmlns:p14="http://schemas.microsoft.com/office/powerpoint/2010/main" val="8295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33</a:t>
            </a:fld>
            <a:endParaRPr lang="nl-NL"/>
          </a:p>
        </p:txBody>
      </p:sp>
    </p:spTree>
    <p:extLst>
      <p:ext uri="{BB962C8B-B14F-4D97-AF65-F5344CB8AC3E}">
        <p14:creationId xmlns:p14="http://schemas.microsoft.com/office/powerpoint/2010/main" val="346956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Data are not </a:t>
            </a:r>
            <a:r>
              <a:rPr lang="cs-CZ" dirty="0" err="1"/>
              <a:t>only</a:t>
            </a:r>
            <a:r>
              <a:rPr lang="cs-CZ" dirty="0"/>
              <a:t> </a:t>
            </a:r>
            <a:r>
              <a:rPr lang="cs-CZ" dirty="0" err="1"/>
              <a:t>the</a:t>
            </a:r>
            <a:r>
              <a:rPr lang="cs-CZ" dirty="0"/>
              <a:t> </a:t>
            </a:r>
            <a:r>
              <a:rPr lang="cs-CZ" dirty="0" err="1"/>
              <a:t>numbers</a:t>
            </a:r>
            <a:r>
              <a:rPr lang="cs-CZ" dirty="0"/>
              <a:t> but </a:t>
            </a:r>
            <a:r>
              <a:rPr lang="cs-CZ" dirty="0" err="1"/>
              <a:t>also</a:t>
            </a:r>
            <a:r>
              <a:rPr lang="cs-CZ" dirty="0"/>
              <a:t> </a:t>
            </a:r>
            <a:r>
              <a:rPr lang="cs-CZ" dirty="0" err="1"/>
              <a:t>the</a:t>
            </a:r>
            <a:r>
              <a:rPr lang="cs-CZ" dirty="0"/>
              <a:t> </a:t>
            </a:r>
            <a:r>
              <a:rPr lang="cs-CZ" dirty="0" err="1"/>
              <a:t>photos</a:t>
            </a:r>
            <a:r>
              <a:rPr lang="cs-CZ" dirty="0"/>
              <a:t>, </a:t>
            </a:r>
            <a:r>
              <a:rPr lang="cs-CZ" dirty="0" err="1"/>
              <a:t>animations</a:t>
            </a:r>
            <a:r>
              <a:rPr lang="cs-CZ" dirty="0"/>
              <a:t> (</a:t>
            </a:r>
            <a:r>
              <a:rPr lang="cs-CZ" dirty="0" err="1"/>
              <a:t>GrowApp</a:t>
            </a:r>
            <a:r>
              <a:rPr lang="cs-CZ" dirty="0"/>
              <a:t>), </a:t>
            </a:r>
            <a:r>
              <a:rPr lang="cs-CZ" dirty="0" err="1"/>
              <a:t>graphs</a:t>
            </a:r>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3</a:t>
            </a:fld>
            <a:endParaRPr lang="nl-NL"/>
          </a:p>
        </p:txBody>
      </p:sp>
    </p:spTree>
    <p:extLst>
      <p:ext uri="{BB962C8B-B14F-4D97-AF65-F5344CB8AC3E}">
        <p14:creationId xmlns:p14="http://schemas.microsoft.com/office/powerpoint/2010/main" val="65482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See</a:t>
            </a:r>
            <a:r>
              <a:rPr lang="cs-CZ" dirty="0"/>
              <a:t> </a:t>
            </a:r>
            <a:r>
              <a:rPr lang="cs-CZ" dirty="0" err="1"/>
              <a:t>your</a:t>
            </a:r>
            <a:r>
              <a:rPr lang="cs-CZ" dirty="0"/>
              <a:t> </a:t>
            </a:r>
            <a:r>
              <a:rPr lang="cs-CZ" dirty="0" err="1"/>
              <a:t>sites</a:t>
            </a:r>
            <a:r>
              <a:rPr lang="cs-CZ" dirty="0"/>
              <a:t>. </a:t>
            </a:r>
            <a:r>
              <a:rPr lang="cs-CZ" dirty="0" err="1"/>
              <a:t>This</a:t>
            </a:r>
            <a:r>
              <a:rPr lang="cs-CZ" dirty="0"/>
              <a:t> </a:t>
            </a:r>
            <a:r>
              <a:rPr lang="cs-CZ" dirty="0" err="1"/>
              <a:t>one</a:t>
            </a:r>
            <a:r>
              <a:rPr lang="cs-CZ" dirty="0"/>
              <a:t> </a:t>
            </a:r>
            <a:r>
              <a:rPr lang="cs-CZ" dirty="0" err="1"/>
              <a:t>is</a:t>
            </a:r>
            <a:r>
              <a:rPr lang="cs-CZ" dirty="0"/>
              <a:t> a </a:t>
            </a:r>
            <a:r>
              <a:rPr lang="cs-CZ" dirty="0" err="1"/>
              <a:t>birch</a:t>
            </a:r>
            <a:r>
              <a:rPr lang="cs-CZ" dirty="0"/>
              <a:t> </a:t>
            </a:r>
            <a:r>
              <a:rPr lang="cs-CZ" dirty="0" err="1"/>
              <a:t>tree</a:t>
            </a:r>
            <a:r>
              <a:rPr lang="cs-CZ" dirty="0"/>
              <a:t>. </a:t>
            </a:r>
            <a:r>
              <a:rPr lang="cs-CZ" dirty="0" err="1"/>
              <a:t>You</a:t>
            </a:r>
            <a:r>
              <a:rPr lang="cs-CZ" dirty="0"/>
              <a:t> </a:t>
            </a:r>
            <a:r>
              <a:rPr lang="cs-CZ" dirty="0" err="1"/>
              <a:t>can</a:t>
            </a:r>
            <a:r>
              <a:rPr lang="cs-CZ" dirty="0"/>
              <a:t> go to </a:t>
            </a:r>
            <a:r>
              <a:rPr lang="cs-CZ" dirty="0" err="1"/>
              <a:t>another</a:t>
            </a:r>
            <a:r>
              <a:rPr lang="cs-CZ" dirty="0"/>
              <a:t> </a:t>
            </a:r>
            <a:r>
              <a:rPr lang="cs-CZ" dirty="0" err="1"/>
              <a:t>tree</a:t>
            </a:r>
            <a:r>
              <a:rPr lang="cs-CZ" dirty="0"/>
              <a:t>: </a:t>
            </a:r>
            <a:r>
              <a:rPr lang="cs-CZ" dirty="0" err="1"/>
              <a:t>Next</a:t>
            </a:r>
            <a:r>
              <a:rPr lang="cs-CZ" dirty="0"/>
              <a:t> </a:t>
            </a:r>
            <a:r>
              <a:rPr lang="cs-CZ" dirty="0" err="1"/>
              <a:t>site</a:t>
            </a:r>
            <a:r>
              <a:rPr lang="cs-CZ" dirty="0"/>
              <a:t> 2/4. </a:t>
            </a:r>
            <a:r>
              <a:rPr lang="cs-CZ" dirty="0" err="1"/>
              <a:t>What</a:t>
            </a:r>
            <a:r>
              <a:rPr lang="cs-CZ" dirty="0"/>
              <a:t> </a:t>
            </a:r>
            <a:r>
              <a:rPr lang="cs-CZ" dirty="0" err="1"/>
              <a:t>is</a:t>
            </a:r>
            <a:r>
              <a:rPr lang="cs-CZ" dirty="0"/>
              <a:t> </a:t>
            </a:r>
            <a:r>
              <a:rPr lang="cs-CZ" dirty="0" err="1"/>
              <a:t>new</a:t>
            </a:r>
            <a:r>
              <a:rPr lang="cs-CZ" dirty="0"/>
              <a:t>: </a:t>
            </a:r>
            <a:r>
              <a:rPr lang="cs-CZ" dirty="0" err="1"/>
              <a:t>You</a:t>
            </a:r>
            <a:r>
              <a:rPr lang="cs-CZ" dirty="0"/>
              <a:t> </a:t>
            </a:r>
            <a:r>
              <a:rPr lang="cs-CZ" dirty="0" err="1"/>
              <a:t>can</a:t>
            </a:r>
            <a:r>
              <a:rPr lang="cs-CZ" dirty="0"/>
              <a:t> </a:t>
            </a:r>
            <a:r>
              <a:rPr lang="cs-CZ" dirty="0" err="1"/>
              <a:t>see</a:t>
            </a:r>
            <a:r>
              <a:rPr lang="cs-CZ" dirty="0"/>
              <a:t> data </a:t>
            </a:r>
            <a:r>
              <a:rPr lang="cs-CZ" dirty="0" err="1"/>
              <a:t>for</a:t>
            </a:r>
            <a:r>
              <a:rPr lang="cs-CZ" dirty="0"/>
              <a:t> </a:t>
            </a:r>
            <a:r>
              <a:rPr lang="cs-CZ" dirty="0" err="1"/>
              <a:t>each</a:t>
            </a:r>
            <a:r>
              <a:rPr lang="cs-CZ" dirty="0"/>
              <a:t> </a:t>
            </a:r>
            <a:r>
              <a:rPr lang="cs-CZ" dirty="0" err="1"/>
              <a:t>leaf</a:t>
            </a:r>
            <a:r>
              <a:rPr lang="cs-CZ" dirty="0"/>
              <a:t> </a:t>
            </a:r>
            <a:r>
              <a:rPr lang="cs-CZ" dirty="0" err="1"/>
              <a:t>now</a:t>
            </a:r>
            <a:r>
              <a:rPr lang="cs-CZ" dirty="0"/>
              <a:t>! </a:t>
            </a:r>
            <a:r>
              <a:rPr lang="cs-CZ" dirty="0" err="1"/>
              <a:t>Select</a:t>
            </a:r>
            <a:r>
              <a:rPr lang="cs-CZ" dirty="0"/>
              <a:t> a </a:t>
            </a:r>
            <a:r>
              <a:rPr lang="cs-CZ" dirty="0" err="1"/>
              <a:t>leaf</a:t>
            </a:r>
            <a:r>
              <a:rPr lang="cs-CZ"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cs-CZ" dirty="0"/>
              <a:t>To </a:t>
            </a:r>
            <a:r>
              <a:rPr lang="cs-CZ" dirty="0" err="1"/>
              <a:t>print</a:t>
            </a:r>
            <a:r>
              <a:rPr lang="cs-CZ" dirty="0"/>
              <a:t>, </a:t>
            </a:r>
            <a:r>
              <a:rPr lang="cs-CZ" dirty="0" err="1"/>
              <a:t>save</a:t>
            </a:r>
            <a:r>
              <a:rPr lang="cs-CZ" dirty="0"/>
              <a:t> and </a:t>
            </a:r>
            <a:r>
              <a:rPr lang="cs-CZ" dirty="0" err="1"/>
              <a:t>share</a:t>
            </a:r>
            <a:r>
              <a:rPr lang="cs-CZ" dirty="0"/>
              <a:t>, </a:t>
            </a:r>
            <a:r>
              <a:rPr lang="cs-CZ" dirty="0" err="1"/>
              <a:t>enlarge</a:t>
            </a:r>
            <a:r>
              <a:rPr lang="cs-CZ" dirty="0"/>
              <a:t> </a:t>
            </a:r>
            <a:r>
              <a:rPr lang="cs-CZ" dirty="0" err="1"/>
              <a:t>the</a:t>
            </a:r>
            <a:r>
              <a:rPr lang="cs-CZ" dirty="0"/>
              <a:t> </a:t>
            </a:r>
            <a:r>
              <a:rPr lang="cs-CZ" dirty="0" err="1"/>
              <a:t>graph</a:t>
            </a:r>
            <a:r>
              <a:rPr lang="cs-CZ" dirty="0"/>
              <a:t>.</a:t>
            </a:r>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5</a:t>
            </a:fld>
            <a:endParaRPr lang="nl-NL"/>
          </a:p>
        </p:txBody>
      </p:sp>
    </p:spTree>
    <p:extLst>
      <p:ext uri="{BB962C8B-B14F-4D97-AF65-F5344CB8AC3E}">
        <p14:creationId xmlns:p14="http://schemas.microsoft.com/office/powerpoint/2010/main" val="98793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Share</a:t>
            </a:r>
            <a:r>
              <a:rPr lang="cs-CZ" dirty="0"/>
              <a:t> </a:t>
            </a:r>
            <a:r>
              <a:rPr lang="cs-CZ" dirty="0" err="1"/>
              <a:t>the</a:t>
            </a:r>
            <a:r>
              <a:rPr lang="cs-CZ" dirty="0"/>
              <a:t> link, </a:t>
            </a:r>
            <a:r>
              <a:rPr lang="cs-CZ" dirty="0" err="1"/>
              <a:t>print</a:t>
            </a:r>
            <a:r>
              <a:rPr lang="cs-CZ" dirty="0"/>
              <a:t> </a:t>
            </a:r>
            <a:r>
              <a:rPr lang="cs-CZ" dirty="0" err="1"/>
              <a:t>or</a:t>
            </a:r>
            <a:r>
              <a:rPr lang="cs-CZ" dirty="0"/>
              <a:t> </a:t>
            </a:r>
            <a:r>
              <a:rPr lang="cs-CZ" dirty="0" err="1"/>
              <a:t>print</a:t>
            </a:r>
            <a:r>
              <a:rPr lang="cs-CZ" dirty="0"/>
              <a:t> as </a:t>
            </a:r>
            <a:r>
              <a:rPr lang="cs-CZ" dirty="0" err="1"/>
              <a:t>pdf</a:t>
            </a:r>
            <a:r>
              <a:rPr lang="cs-CZ" dirty="0"/>
              <a:t> (= </a:t>
            </a:r>
            <a:r>
              <a:rPr lang="cs-CZ" dirty="0" err="1"/>
              <a:t>save</a:t>
            </a:r>
            <a:r>
              <a:rPr lang="cs-CZ" dirty="0"/>
              <a:t> </a:t>
            </a:r>
            <a:r>
              <a:rPr lang="cs-CZ" dirty="0" err="1"/>
              <a:t>the</a:t>
            </a:r>
            <a:r>
              <a:rPr lang="cs-CZ" dirty="0"/>
              <a:t> </a:t>
            </a:r>
            <a:r>
              <a:rPr lang="cs-CZ" dirty="0" err="1"/>
              <a:t>graph</a:t>
            </a:r>
            <a:r>
              <a:rPr lang="cs-CZ" dirty="0"/>
              <a:t>). </a:t>
            </a:r>
            <a:r>
              <a:rPr lang="cs-CZ" dirty="0" err="1"/>
              <a:t>If</a:t>
            </a:r>
            <a:r>
              <a:rPr lang="cs-CZ" dirty="0"/>
              <a:t> </a:t>
            </a:r>
            <a:r>
              <a:rPr lang="cs-CZ" dirty="0" err="1"/>
              <a:t>you</a:t>
            </a:r>
            <a:r>
              <a:rPr lang="cs-CZ" dirty="0"/>
              <a:t> </a:t>
            </a:r>
            <a:r>
              <a:rPr lang="cs-CZ" dirty="0" err="1"/>
              <a:t>want</a:t>
            </a:r>
            <a:r>
              <a:rPr lang="cs-CZ" dirty="0"/>
              <a:t> a </a:t>
            </a:r>
            <a:r>
              <a:rPr lang="cs-CZ" dirty="0" err="1"/>
              <a:t>jpg</a:t>
            </a:r>
            <a:r>
              <a:rPr lang="cs-CZ" dirty="0"/>
              <a:t>, </a:t>
            </a:r>
            <a:r>
              <a:rPr lang="cs-CZ" dirty="0" err="1"/>
              <a:t>you</a:t>
            </a:r>
            <a:r>
              <a:rPr lang="cs-CZ" dirty="0"/>
              <a:t> </a:t>
            </a:r>
            <a:r>
              <a:rPr lang="cs-CZ" dirty="0" err="1"/>
              <a:t>can</a:t>
            </a:r>
            <a:r>
              <a:rPr lang="cs-CZ" dirty="0"/>
              <a:t> make a </a:t>
            </a:r>
            <a:r>
              <a:rPr lang="cs-CZ" dirty="0" err="1"/>
              <a:t>printscreen</a:t>
            </a:r>
            <a:r>
              <a:rPr lang="cs-CZ" dirty="0"/>
              <a:t>. </a:t>
            </a:r>
          </a:p>
          <a:p>
            <a:r>
              <a:rPr lang="cs-CZ" dirty="0" err="1"/>
              <a:t>Compare</a:t>
            </a:r>
            <a:r>
              <a:rPr lang="cs-CZ" dirty="0"/>
              <a:t> </a:t>
            </a:r>
            <a:r>
              <a:rPr lang="cs-CZ" dirty="0" err="1"/>
              <a:t>the</a:t>
            </a:r>
            <a:r>
              <a:rPr lang="cs-CZ" dirty="0"/>
              <a:t> </a:t>
            </a:r>
            <a:r>
              <a:rPr lang="cs-CZ" dirty="0" err="1"/>
              <a:t>date</a:t>
            </a:r>
            <a:r>
              <a:rPr lang="cs-CZ" dirty="0"/>
              <a:t> </a:t>
            </a:r>
            <a:r>
              <a:rPr lang="cs-CZ" dirty="0" err="1"/>
              <a:t>of</a:t>
            </a:r>
            <a:r>
              <a:rPr lang="cs-CZ" dirty="0"/>
              <a:t> </a:t>
            </a:r>
            <a:r>
              <a:rPr lang="cs-CZ" dirty="0" err="1"/>
              <a:t>budburst</a:t>
            </a:r>
            <a:r>
              <a:rPr lang="cs-CZ" dirty="0"/>
              <a:t> </a:t>
            </a:r>
            <a:r>
              <a:rPr lang="cs-CZ" dirty="0" err="1"/>
              <a:t>of</a:t>
            </a:r>
            <a:r>
              <a:rPr lang="cs-CZ" dirty="0"/>
              <a:t> </a:t>
            </a:r>
            <a:r>
              <a:rPr lang="cs-CZ" dirty="0" err="1"/>
              <a:t>your</a:t>
            </a:r>
            <a:r>
              <a:rPr lang="cs-CZ" dirty="0"/>
              <a:t> </a:t>
            </a:r>
            <a:r>
              <a:rPr lang="cs-CZ" dirty="0" err="1"/>
              <a:t>tree</a:t>
            </a:r>
            <a:r>
              <a:rPr lang="cs-CZ" dirty="0"/>
              <a:t> with a </a:t>
            </a:r>
            <a:r>
              <a:rPr lang="cs-CZ" dirty="0" err="1"/>
              <a:t>tree</a:t>
            </a:r>
            <a:r>
              <a:rPr lang="cs-CZ" dirty="0"/>
              <a:t> in </a:t>
            </a:r>
            <a:r>
              <a:rPr lang="cs-CZ" dirty="0" err="1"/>
              <a:t>other</a:t>
            </a:r>
            <a:r>
              <a:rPr lang="cs-CZ" dirty="0"/>
              <a:t> country </a:t>
            </a:r>
            <a:r>
              <a:rPr lang="cs-CZ" dirty="0" err="1"/>
              <a:t>or</a:t>
            </a:r>
            <a:r>
              <a:rPr lang="cs-CZ" dirty="0"/>
              <a:t> region </a:t>
            </a:r>
            <a:r>
              <a:rPr lang="cs-CZ" dirty="0" err="1"/>
              <a:t>of</a:t>
            </a:r>
            <a:r>
              <a:rPr lang="cs-CZ" dirty="0"/>
              <a:t> </a:t>
            </a:r>
            <a:r>
              <a:rPr lang="cs-CZ" dirty="0" err="1"/>
              <a:t>the</a:t>
            </a:r>
            <a:r>
              <a:rPr lang="cs-CZ" dirty="0"/>
              <a:t> </a:t>
            </a:r>
            <a:r>
              <a:rPr lang="cs-CZ" dirty="0" err="1"/>
              <a:t>same</a:t>
            </a:r>
            <a:r>
              <a:rPr lang="cs-CZ" dirty="0"/>
              <a:t> country</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6</a:t>
            </a:fld>
            <a:endParaRPr lang="nl-NL"/>
          </a:p>
        </p:txBody>
      </p:sp>
    </p:spTree>
    <p:extLst>
      <p:ext uri="{BB962C8B-B14F-4D97-AF65-F5344CB8AC3E}">
        <p14:creationId xmlns:p14="http://schemas.microsoft.com/office/powerpoint/2010/main" val="8459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What</a:t>
            </a:r>
            <a:r>
              <a:rPr lang="cs-CZ" dirty="0"/>
              <a:t> are </a:t>
            </a:r>
            <a:r>
              <a:rPr lang="cs-CZ" dirty="0" err="1"/>
              <a:t>the</a:t>
            </a:r>
            <a:r>
              <a:rPr lang="cs-CZ" dirty="0"/>
              <a:t> </a:t>
            </a:r>
            <a:r>
              <a:rPr lang="cs-CZ" dirty="0" err="1"/>
              <a:t>factors</a:t>
            </a:r>
            <a:r>
              <a:rPr lang="cs-CZ" dirty="0"/>
              <a:t> </a:t>
            </a:r>
            <a:r>
              <a:rPr lang="cs-CZ" dirty="0" err="1"/>
              <a:t>that</a:t>
            </a:r>
            <a:r>
              <a:rPr lang="cs-CZ" dirty="0"/>
              <a:t> </a:t>
            </a:r>
            <a:r>
              <a:rPr lang="cs-CZ" dirty="0" err="1"/>
              <a:t>effect</a:t>
            </a:r>
            <a:r>
              <a:rPr lang="cs-CZ" dirty="0"/>
              <a:t> </a:t>
            </a:r>
            <a:r>
              <a:rPr lang="cs-CZ" dirty="0" err="1"/>
              <a:t>the</a:t>
            </a:r>
            <a:r>
              <a:rPr lang="cs-CZ" dirty="0"/>
              <a:t> </a:t>
            </a:r>
            <a:r>
              <a:rPr lang="cs-CZ" dirty="0" err="1"/>
              <a:t>date</a:t>
            </a:r>
            <a:r>
              <a:rPr lang="cs-CZ" dirty="0"/>
              <a:t> </a:t>
            </a:r>
            <a:r>
              <a:rPr lang="cs-CZ" dirty="0" err="1"/>
              <a:t>of</a:t>
            </a:r>
            <a:r>
              <a:rPr lang="cs-CZ" dirty="0"/>
              <a:t> </a:t>
            </a:r>
            <a:r>
              <a:rPr lang="cs-CZ" dirty="0" err="1"/>
              <a:t>budburst</a:t>
            </a:r>
            <a:r>
              <a:rPr lang="cs-CZ" dirty="0"/>
              <a:t>? </a:t>
            </a:r>
            <a:r>
              <a:rPr lang="cs-CZ" dirty="0" err="1"/>
              <a:t>You</a:t>
            </a:r>
            <a:r>
              <a:rPr lang="cs-CZ" dirty="0"/>
              <a:t> </a:t>
            </a:r>
            <a:r>
              <a:rPr lang="cs-CZ" dirty="0" err="1"/>
              <a:t>can</a:t>
            </a:r>
            <a:r>
              <a:rPr lang="cs-CZ" dirty="0"/>
              <a:t> </a:t>
            </a:r>
            <a:r>
              <a:rPr lang="cs-CZ" dirty="0" err="1"/>
              <a:t>compare</a:t>
            </a:r>
            <a:r>
              <a:rPr lang="cs-CZ" dirty="0"/>
              <a:t> </a:t>
            </a:r>
            <a:r>
              <a:rPr lang="cs-CZ" dirty="0" err="1"/>
              <a:t>conditions</a:t>
            </a:r>
            <a:r>
              <a:rPr lang="cs-CZ" dirty="0"/>
              <a:t> </a:t>
            </a:r>
            <a:r>
              <a:rPr lang="cs-CZ" dirty="0" err="1"/>
              <a:t>of</a:t>
            </a:r>
            <a:r>
              <a:rPr lang="cs-CZ" dirty="0"/>
              <a:t> these </a:t>
            </a:r>
            <a:r>
              <a:rPr lang="cs-CZ" dirty="0" err="1"/>
              <a:t>two</a:t>
            </a:r>
            <a:r>
              <a:rPr lang="cs-CZ" dirty="0"/>
              <a:t> </a:t>
            </a:r>
            <a:r>
              <a:rPr lang="cs-CZ" dirty="0" err="1"/>
              <a:t>sites</a:t>
            </a:r>
            <a:r>
              <a:rPr lang="cs-CZ" dirty="0"/>
              <a:t> – </a:t>
            </a:r>
            <a:r>
              <a:rPr lang="cs-CZ" dirty="0" err="1"/>
              <a:t>altitude</a:t>
            </a:r>
            <a:r>
              <a:rPr lang="cs-CZ" dirty="0"/>
              <a:t>, </a:t>
            </a:r>
            <a:r>
              <a:rPr lang="cs-CZ" dirty="0" err="1"/>
              <a:t>location</a:t>
            </a:r>
            <a:r>
              <a:rPr lang="cs-CZ" dirty="0"/>
              <a:t>, </a:t>
            </a:r>
            <a:r>
              <a:rPr lang="cs-CZ" dirty="0" err="1"/>
              <a:t>urban</a:t>
            </a:r>
            <a:r>
              <a:rPr lang="cs-CZ" dirty="0"/>
              <a:t>/</a:t>
            </a:r>
            <a:r>
              <a:rPr lang="cs-CZ" dirty="0" err="1"/>
              <a:t>rural</a:t>
            </a:r>
            <a:r>
              <a:rPr lang="cs-CZ" dirty="0"/>
              <a:t>,…And </a:t>
            </a:r>
            <a:r>
              <a:rPr lang="cs-CZ" dirty="0" err="1"/>
              <a:t>weather</a:t>
            </a:r>
            <a:r>
              <a:rPr lang="cs-CZ" dirty="0"/>
              <a:t> </a:t>
            </a:r>
            <a:r>
              <a:rPr lang="cs-CZ" dirty="0" err="1"/>
              <a:t>patterns</a:t>
            </a:r>
            <a:r>
              <a:rPr lang="cs-CZ" dirty="0"/>
              <a:t> as </a:t>
            </a:r>
            <a:r>
              <a:rPr lang="cs-CZ" dirty="0" err="1"/>
              <a:t>well</a:t>
            </a:r>
            <a:r>
              <a:rPr lang="cs-CZ" dirty="0"/>
              <a:t> – </a:t>
            </a:r>
            <a:r>
              <a:rPr lang="cs-CZ" dirty="0" err="1"/>
              <a:t>mainly</a:t>
            </a:r>
            <a:r>
              <a:rPr lang="cs-CZ" dirty="0"/>
              <a:t> air </a:t>
            </a:r>
            <a:r>
              <a:rPr lang="cs-CZ" dirty="0" err="1"/>
              <a:t>temperature</a:t>
            </a:r>
            <a:r>
              <a:rPr lang="cs-CZ" dirty="0"/>
              <a:t> data and </a:t>
            </a:r>
            <a:r>
              <a:rPr lang="cs-CZ" dirty="0" err="1"/>
              <a:t>precipitation</a:t>
            </a:r>
            <a:r>
              <a:rPr lang="cs-CZ" dirty="0"/>
              <a:t> (</a:t>
            </a:r>
            <a:r>
              <a:rPr lang="cs-CZ" dirty="0" err="1"/>
              <a:t>rain</a:t>
            </a:r>
            <a:r>
              <a:rPr lang="cs-CZ" dirty="0"/>
              <a:t>/</a:t>
            </a:r>
            <a:r>
              <a:rPr lang="cs-CZ" dirty="0" err="1"/>
              <a:t>snow</a:t>
            </a:r>
            <a:r>
              <a:rPr lang="cs-CZ" dirty="0"/>
              <a:t>)</a:t>
            </a:r>
            <a:endParaRPr lang="en-US" dirty="0"/>
          </a:p>
        </p:txBody>
      </p:sp>
      <p:sp>
        <p:nvSpPr>
          <p:cNvPr id="4" name="Zástupný symbol pro číslo snímku 3"/>
          <p:cNvSpPr>
            <a:spLocks noGrp="1"/>
          </p:cNvSpPr>
          <p:nvPr>
            <p:ph type="sldNum" sz="quarter" idx="10"/>
          </p:nvPr>
        </p:nvSpPr>
        <p:spPr/>
        <p:txBody>
          <a:bodyPr/>
          <a:lstStyle/>
          <a:p>
            <a:fld id="{A4646809-D941-9149-8571-A6B857DEA402}" type="slidenum">
              <a:rPr lang="nl-NL" smtClean="0"/>
              <a:pPr/>
              <a:t>7</a:t>
            </a:fld>
            <a:endParaRPr lang="nl-NL"/>
          </a:p>
        </p:txBody>
      </p:sp>
    </p:spTree>
    <p:extLst>
      <p:ext uri="{BB962C8B-B14F-4D97-AF65-F5344CB8AC3E}">
        <p14:creationId xmlns:p14="http://schemas.microsoft.com/office/powerpoint/2010/main" val="60528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 </a:t>
            </a:r>
            <a:r>
              <a:rPr lang="cs-CZ" dirty="0" err="1"/>
              <a:t>compare</a:t>
            </a:r>
            <a:r>
              <a:rPr lang="cs-CZ" dirty="0"/>
              <a:t> </a:t>
            </a:r>
            <a:r>
              <a:rPr lang="cs-CZ" dirty="0" err="1"/>
              <a:t>the</a:t>
            </a:r>
            <a:r>
              <a:rPr lang="cs-CZ" dirty="0"/>
              <a:t> </a:t>
            </a:r>
            <a:r>
              <a:rPr lang="cs-CZ" dirty="0" err="1"/>
              <a:t>same</a:t>
            </a:r>
            <a:r>
              <a:rPr lang="cs-CZ" dirty="0"/>
              <a:t> </a:t>
            </a:r>
            <a:r>
              <a:rPr lang="cs-CZ" dirty="0" err="1"/>
              <a:t>trees</a:t>
            </a:r>
            <a:r>
              <a:rPr lang="cs-CZ" dirty="0"/>
              <a:t>, </a:t>
            </a:r>
            <a:r>
              <a:rPr lang="cs-CZ" dirty="0" err="1"/>
              <a:t>we</a:t>
            </a:r>
            <a:r>
              <a:rPr lang="cs-CZ" dirty="0"/>
              <a:t> </a:t>
            </a:r>
            <a:r>
              <a:rPr lang="cs-CZ" dirty="0" err="1"/>
              <a:t>have</a:t>
            </a:r>
            <a:r>
              <a:rPr lang="cs-CZ" dirty="0"/>
              <a:t> to </a:t>
            </a:r>
            <a:r>
              <a:rPr lang="cs-CZ" dirty="0" err="1"/>
              <a:t>filter</a:t>
            </a:r>
            <a:r>
              <a:rPr lang="cs-CZ" dirty="0"/>
              <a:t> </a:t>
            </a:r>
            <a:r>
              <a:rPr lang="cs-CZ" dirty="0" err="1"/>
              <a:t>out</a:t>
            </a:r>
            <a:r>
              <a:rPr lang="cs-CZ" dirty="0"/>
              <a:t> </a:t>
            </a:r>
            <a:r>
              <a:rPr lang="cs-CZ" dirty="0" err="1"/>
              <a:t>the</a:t>
            </a:r>
            <a:r>
              <a:rPr lang="cs-CZ" dirty="0"/>
              <a:t> </a:t>
            </a:r>
            <a:r>
              <a:rPr lang="cs-CZ" dirty="0" err="1"/>
              <a:t>same</a:t>
            </a:r>
            <a:r>
              <a:rPr lang="cs-CZ" dirty="0"/>
              <a:t> species: </a:t>
            </a:r>
            <a:r>
              <a:rPr lang="cs-CZ" dirty="0" err="1"/>
              <a:t>Fig</a:t>
            </a:r>
            <a:r>
              <a:rPr lang="cs-CZ" dirty="0"/>
              <a:t> </a:t>
            </a:r>
            <a:r>
              <a:rPr lang="cs-CZ" dirty="0" err="1"/>
              <a:t>trees</a:t>
            </a:r>
            <a:r>
              <a:rPr lang="cs-CZ" dirty="0"/>
              <a:t> </a:t>
            </a:r>
            <a:r>
              <a:rPr lang="cs-CZ" dirty="0" err="1"/>
              <a:t>observed</a:t>
            </a:r>
            <a:r>
              <a:rPr lang="cs-CZ" dirty="0"/>
              <a:t> last </a:t>
            </a:r>
            <a:r>
              <a:rPr lang="cs-CZ" dirty="0" err="1"/>
              <a:t>year</a:t>
            </a:r>
            <a:r>
              <a:rPr lang="cs-CZ" dirty="0"/>
              <a:t>. </a:t>
            </a:r>
            <a:r>
              <a:rPr lang="cs-CZ" dirty="0" err="1"/>
              <a:t>Click</a:t>
            </a:r>
            <a:r>
              <a:rPr lang="cs-CZ" dirty="0"/>
              <a:t> on update </a:t>
            </a:r>
            <a:r>
              <a:rPr lang="cs-CZ" dirty="0" err="1"/>
              <a:t>after</a:t>
            </a:r>
            <a:r>
              <a:rPr lang="cs-CZ" dirty="0"/>
              <a:t> </a:t>
            </a:r>
            <a:r>
              <a:rPr lang="cs-CZ" dirty="0" err="1"/>
              <a:t>you</a:t>
            </a:r>
            <a:r>
              <a:rPr lang="cs-CZ" dirty="0"/>
              <a:t> </a:t>
            </a:r>
            <a:r>
              <a:rPr lang="cs-CZ" dirty="0" err="1"/>
              <a:t>select</a:t>
            </a:r>
            <a:r>
              <a:rPr lang="cs-CZ" dirty="0"/>
              <a:t> </a:t>
            </a:r>
            <a:r>
              <a:rPr lang="cs-CZ" dirty="0" err="1"/>
              <a:t>the</a:t>
            </a:r>
            <a:r>
              <a:rPr lang="cs-CZ" dirty="0"/>
              <a:t> </a:t>
            </a:r>
            <a:r>
              <a:rPr lang="cs-CZ" dirty="0" err="1"/>
              <a:t>tree</a:t>
            </a:r>
            <a:r>
              <a:rPr lang="cs-CZ" dirty="0"/>
              <a:t> species.</a:t>
            </a:r>
          </a:p>
          <a:p>
            <a:r>
              <a:rPr lang="cs-CZ" dirty="0"/>
              <a:t>Open </a:t>
            </a:r>
            <a:r>
              <a:rPr lang="cs-CZ" dirty="0" err="1"/>
              <a:t>the</a:t>
            </a:r>
            <a:r>
              <a:rPr lang="cs-CZ" dirty="0"/>
              <a:t> </a:t>
            </a:r>
            <a:r>
              <a:rPr lang="cs-CZ" dirty="0" err="1"/>
              <a:t>spreadsheet</a:t>
            </a:r>
            <a:r>
              <a:rPr lang="cs-CZ" dirty="0"/>
              <a:t>.</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8</a:t>
            </a:fld>
            <a:endParaRPr lang="nl-NL"/>
          </a:p>
        </p:txBody>
      </p:sp>
    </p:spTree>
    <p:extLst>
      <p:ext uri="{BB962C8B-B14F-4D97-AF65-F5344CB8AC3E}">
        <p14:creationId xmlns:p14="http://schemas.microsoft.com/office/powerpoint/2010/main" val="285347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 </a:t>
            </a:r>
            <a:r>
              <a:rPr lang="cs-CZ" dirty="0" err="1"/>
              <a:t>the</a:t>
            </a:r>
            <a:r>
              <a:rPr lang="cs-CZ" dirty="0"/>
              <a:t> data table, </a:t>
            </a:r>
            <a:r>
              <a:rPr lang="cs-CZ" dirty="0" err="1"/>
              <a:t>you</a:t>
            </a:r>
            <a:r>
              <a:rPr lang="cs-CZ" dirty="0"/>
              <a:t> </a:t>
            </a:r>
            <a:r>
              <a:rPr lang="cs-CZ" dirty="0" err="1"/>
              <a:t>can</a:t>
            </a:r>
            <a:r>
              <a:rPr lang="cs-CZ" dirty="0"/>
              <a:t> </a:t>
            </a:r>
            <a:r>
              <a:rPr lang="cs-CZ" dirty="0" err="1"/>
              <a:t>see</a:t>
            </a:r>
            <a:r>
              <a:rPr lang="cs-CZ" dirty="0"/>
              <a:t> many </a:t>
            </a:r>
            <a:r>
              <a:rPr lang="cs-CZ" dirty="0" err="1"/>
              <a:t>details</a:t>
            </a:r>
            <a:r>
              <a:rPr lang="cs-CZ" dirty="0"/>
              <a:t>, </a:t>
            </a:r>
            <a:r>
              <a:rPr lang="cs-CZ" dirty="0" err="1"/>
              <a:t>for</a:t>
            </a:r>
            <a:r>
              <a:rPr lang="cs-CZ" dirty="0"/>
              <a:t> </a:t>
            </a:r>
            <a:r>
              <a:rPr lang="cs-CZ" dirty="0" err="1"/>
              <a:t>example</a:t>
            </a:r>
            <a:r>
              <a:rPr lang="cs-CZ" dirty="0"/>
              <a:t> </a:t>
            </a:r>
            <a:r>
              <a:rPr lang="cs-CZ" dirty="0" err="1"/>
              <a:t>altitude</a:t>
            </a:r>
            <a:r>
              <a:rPr lang="cs-CZ" dirty="0"/>
              <a:t> and </a:t>
            </a:r>
            <a:r>
              <a:rPr lang="cs-CZ" dirty="0" err="1"/>
              <a:t>location</a:t>
            </a:r>
            <a:r>
              <a:rPr lang="cs-CZ" dirty="0"/>
              <a:t>.</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9</a:t>
            </a:fld>
            <a:endParaRPr lang="nl-NL"/>
          </a:p>
        </p:txBody>
      </p:sp>
    </p:spTree>
    <p:extLst>
      <p:ext uri="{BB962C8B-B14F-4D97-AF65-F5344CB8AC3E}">
        <p14:creationId xmlns:p14="http://schemas.microsoft.com/office/powerpoint/2010/main" val="296138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What</a:t>
            </a:r>
            <a:r>
              <a:rPr lang="cs-CZ" dirty="0"/>
              <a:t> </a:t>
            </a:r>
            <a:r>
              <a:rPr lang="cs-CZ" dirty="0" err="1"/>
              <a:t>else</a:t>
            </a:r>
            <a:r>
              <a:rPr lang="cs-CZ" dirty="0"/>
              <a:t> </a:t>
            </a:r>
            <a:r>
              <a:rPr lang="cs-CZ" dirty="0" err="1"/>
              <a:t>we</a:t>
            </a:r>
            <a:r>
              <a:rPr lang="cs-CZ" dirty="0"/>
              <a:t> </a:t>
            </a:r>
            <a:r>
              <a:rPr lang="cs-CZ" dirty="0" err="1"/>
              <a:t>can</a:t>
            </a:r>
            <a:r>
              <a:rPr lang="cs-CZ" dirty="0"/>
              <a:t> </a:t>
            </a:r>
            <a:r>
              <a:rPr lang="cs-CZ" dirty="0" err="1"/>
              <a:t>learn</a:t>
            </a:r>
            <a:r>
              <a:rPr lang="cs-CZ" dirty="0"/>
              <a:t> </a:t>
            </a:r>
            <a:r>
              <a:rPr lang="cs-CZ" dirty="0" err="1"/>
              <a:t>from</a:t>
            </a:r>
            <a:r>
              <a:rPr lang="cs-CZ" dirty="0"/>
              <a:t> </a:t>
            </a:r>
            <a:r>
              <a:rPr lang="cs-CZ" dirty="0" err="1"/>
              <a:t>the</a:t>
            </a:r>
            <a:r>
              <a:rPr lang="cs-CZ" dirty="0"/>
              <a:t> </a:t>
            </a:r>
            <a:r>
              <a:rPr lang="cs-CZ" dirty="0" err="1"/>
              <a:t>site</a:t>
            </a:r>
            <a:r>
              <a:rPr lang="cs-CZ" dirty="0"/>
              <a:t> detail: </a:t>
            </a:r>
            <a:r>
              <a:rPr lang="cs-CZ" dirty="0" err="1"/>
              <a:t>the</a:t>
            </a:r>
            <a:r>
              <a:rPr lang="cs-CZ" dirty="0"/>
              <a:t> </a:t>
            </a:r>
            <a:r>
              <a:rPr lang="cs-CZ" dirty="0" err="1"/>
              <a:t>date</a:t>
            </a:r>
            <a:r>
              <a:rPr lang="cs-CZ" dirty="0"/>
              <a:t> </a:t>
            </a:r>
            <a:r>
              <a:rPr lang="cs-CZ" dirty="0" err="1"/>
              <a:t>range</a:t>
            </a:r>
            <a:r>
              <a:rPr lang="cs-CZ" dirty="0"/>
              <a:t> (</a:t>
            </a:r>
            <a:r>
              <a:rPr lang="cs-CZ" dirty="0" err="1"/>
              <a:t>how</a:t>
            </a:r>
            <a:r>
              <a:rPr lang="cs-CZ" dirty="0"/>
              <a:t> long </a:t>
            </a:r>
            <a:r>
              <a:rPr lang="cs-CZ" dirty="0" err="1"/>
              <a:t>students</a:t>
            </a:r>
            <a:r>
              <a:rPr lang="cs-CZ" dirty="0"/>
              <a:t> </a:t>
            </a:r>
            <a:r>
              <a:rPr lang="cs-CZ" dirty="0" err="1"/>
              <a:t>collect</a:t>
            </a:r>
            <a:r>
              <a:rPr lang="cs-CZ" dirty="0"/>
              <a:t> data </a:t>
            </a:r>
            <a:r>
              <a:rPr lang="cs-CZ" dirty="0" err="1"/>
              <a:t>for</a:t>
            </a:r>
            <a:r>
              <a:rPr lang="cs-CZ" dirty="0"/>
              <a:t> </a:t>
            </a:r>
            <a:r>
              <a:rPr lang="cs-CZ" dirty="0" err="1"/>
              <a:t>this</a:t>
            </a:r>
            <a:r>
              <a:rPr lang="cs-CZ" dirty="0"/>
              <a:t> </a:t>
            </a:r>
            <a:r>
              <a:rPr lang="cs-CZ" dirty="0" err="1"/>
              <a:t>site</a:t>
            </a:r>
            <a:r>
              <a:rPr lang="cs-CZ" dirty="0"/>
              <a:t>), </a:t>
            </a:r>
            <a:r>
              <a:rPr lang="cs-CZ" dirty="0" err="1"/>
              <a:t>date</a:t>
            </a:r>
            <a:r>
              <a:rPr lang="cs-CZ" dirty="0"/>
              <a:t> </a:t>
            </a:r>
            <a:r>
              <a:rPr lang="cs-CZ" dirty="0" err="1"/>
              <a:t>of</a:t>
            </a:r>
            <a:r>
              <a:rPr lang="cs-CZ" dirty="0"/>
              <a:t> </a:t>
            </a:r>
            <a:r>
              <a:rPr lang="cs-CZ" dirty="0" err="1"/>
              <a:t>swelling</a:t>
            </a:r>
            <a:r>
              <a:rPr lang="cs-CZ" dirty="0"/>
              <a:t> and </a:t>
            </a:r>
            <a:r>
              <a:rPr lang="cs-CZ" dirty="0" err="1"/>
              <a:t>budburst</a:t>
            </a:r>
            <a:r>
              <a:rPr lang="cs-CZ" dirty="0"/>
              <a:t>, </a:t>
            </a:r>
            <a:r>
              <a:rPr lang="cs-CZ" dirty="0" err="1"/>
              <a:t>tree</a:t>
            </a:r>
            <a:r>
              <a:rPr lang="cs-CZ" dirty="0"/>
              <a:t> species.</a:t>
            </a:r>
          </a:p>
          <a:p>
            <a:r>
              <a:rPr lang="cs-CZ" dirty="0" err="1"/>
              <a:t>What</a:t>
            </a:r>
            <a:r>
              <a:rPr lang="cs-CZ" dirty="0"/>
              <a:t> </a:t>
            </a:r>
            <a:r>
              <a:rPr lang="cs-CZ" dirty="0" err="1"/>
              <a:t>we</a:t>
            </a:r>
            <a:r>
              <a:rPr lang="cs-CZ" dirty="0"/>
              <a:t> </a:t>
            </a:r>
            <a:r>
              <a:rPr lang="cs-CZ" dirty="0" err="1"/>
              <a:t>cannot</a:t>
            </a:r>
            <a:r>
              <a:rPr lang="cs-CZ" dirty="0"/>
              <a:t> do in Green Up: </a:t>
            </a:r>
            <a:r>
              <a:rPr lang="cs-CZ" dirty="0" err="1"/>
              <a:t>change</a:t>
            </a:r>
            <a:r>
              <a:rPr lang="cs-CZ" dirty="0"/>
              <a:t> </a:t>
            </a:r>
            <a:r>
              <a:rPr lang="cs-CZ" dirty="0" err="1"/>
              <a:t>the</a:t>
            </a:r>
            <a:r>
              <a:rPr lang="cs-CZ" dirty="0"/>
              <a:t> </a:t>
            </a:r>
            <a:r>
              <a:rPr lang="cs-CZ" dirty="0" err="1"/>
              <a:t>time</a:t>
            </a:r>
            <a:r>
              <a:rPr lang="cs-CZ" dirty="0"/>
              <a:t> on x axis – </a:t>
            </a:r>
            <a:r>
              <a:rPr lang="cs-CZ" dirty="0" err="1"/>
              <a:t>always</a:t>
            </a:r>
            <a:r>
              <a:rPr lang="cs-CZ" dirty="0"/>
              <a:t> </a:t>
            </a:r>
            <a:r>
              <a:rPr lang="cs-CZ" dirty="0" err="1"/>
              <a:t>from</a:t>
            </a:r>
            <a:r>
              <a:rPr lang="cs-CZ" dirty="0"/>
              <a:t> </a:t>
            </a:r>
            <a:r>
              <a:rPr lang="cs-CZ" dirty="0" err="1"/>
              <a:t>first</a:t>
            </a:r>
            <a:r>
              <a:rPr lang="cs-CZ" dirty="0"/>
              <a:t> to </a:t>
            </a:r>
            <a:r>
              <a:rPr lang="cs-CZ" dirty="0" err="1"/>
              <a:t>the</a:t>
            </a:r>
            <a:r>
              <a:rPr lang="cs-CZ" dirty="0"/>
              <a:t> last data </a:t>
            </a:r>
            <a:r>
              <a:rPr lang="cs-CZ" dirty="0" err="1"/>
              <a:t>uploaded</a:t>
            </a:r>
            <a:r>
              <a:rPr lang="cs-CZ" dirty="0"/>
              <a:t>; do </a:t>
            </a:r>
            <a:r>
              <a:rPr lang="cs-CZ" dirty="0" err="1"/>
              <a:t>the</a:t>
            </a:r>
            <a:r>
              <a:rPr lang="cs-CZ" dirty="0"/>
              <a:t> </a:t>
            </a:r>
            <a:r>
              <a:rPr lang="cs-CZ" dirty="0" err="1"/>
              <a:t>multisite</a:t>
            </a:r>
            <a:r>
              <a:rPr lang="cs-CZ" dirty="0"/>
              <a:t> plot – not </a:t>
            </a:r>
            <a:r>
              <a:rPr lang="cs-CZ" dirty="0" err="1"/>
              <a:t>yet</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10</a:t>
            </a:fld>
            <a:endParaRPr lang="nl-NL"/>
          </a:p>
        </p:txBody>
      </p:sp>
    </p:spTree>
    <p:extLst>
      <p:ext uri="{BB962C8B-B14F-4D97-AF65-F5344CB8AC3E}">
        <p14:creationId xmlns:p14="http://schemas.microsoft.com/office/powerpoint/2010/main" val="212863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The</a:t>
            </a:r>
            <a:r>
              <a:rPr lang="cs-CZ" dirty="0"/>
              <a:t> most </a:t>
            </a:r>
            <a:r>
              <a:rPr lang="cs-CZ" dirty="0" err="1"/>
              <a:t>common</a:t>
            </a:r>
            <a:r>
              <a:rPr lang="cs-CZ" dirty="0"/>
              <a:t> </a:t>
            </a:r>
            <a:r>
              <a:rPr lang="cs-CZ" dirty="0" err="1"/>
              <a:t>question</a:t>
            </a:r>
            <a:r>
              <a:rPr lang="cs-CZ" dirty="0"/>
              <a:t>: </a:t>
            </a:r>
            <a:r>
              <a:rPr lang="cs-CZ" dirty="0" err="1"/>
              <a:t>What</a:t>
            </a:r>
            <a:r>
              <a:rPr lang="cs-CZ" dirty="0"/>
              <a:t> </a:t>
            </a:r>
            <a:r>
              <a:rPr lang="cs-CZ" dirty="0" err="1"/>
              <a:t>the</a:t>
            </a:r>
            <a:r>
              <a:rPr lang="cs-CZ" dirty="0"/>
              <a:t> </a:t>
            </a:r>
            <a:r>
              <a:rPr lang="cs-CZ" dirty="0" err="1"/>
              <a:t>colors</a:t>
            </a:r>
            <a:r>
              <a:rPr lang="cs-CZ" dirty="0"/>
              <a:t> on </a:t>
            </a:r>
            <a:r>
              <a:rPr lang="cs-CZ" dirty="0" err="1"/>
              <a:t>the</a:t>
            </a:r>
            <a:r>
              <a:rPr lang="cs-CZ" dirty="0"/>
              <a:t> map </a:t>
            </a:r>
            <a:r>
              <a:rPr lang="cs-CZ" dirty="0" err="1"/>
              <a:t>mean</a:t>
            </a:r>
            <a:r>
              <a:rPr lang="cs-CZ" dirty="0"/>
              <a:t>? = </a:t>
            </a:r>
            <a:r>
              <a:rPr lang="cs-CZ" dirty="0" err="1"/>
              <a:t>the</a:t>
            </a:r>
            <a:r>
              <a:rPr lang="cs-CZ" dirty="0"/>
              <a:t> </a:t>
            </a:r>
            <a:r>
              <a:rPr lang="cs-CZ" dirty="0" err="1"/>
              <a:t>week</a:t>
            </a:r>
            <a:r>
              <a:rPr lang="cs-CZ" dirty="0"/>
              <a:t> in </a:t>
            </a:r>
            <a:r>
              <a:rPr lang="cs-CZ" dirty="0" err="1"/>
              <a:t>which</a:t>
            </a:r>
            <a:r>
              <a:rPr lang="cs-CZ" dirty="0"/>
              <a:t> </a:t>
            </a:r>
            <a:r>
              <a:rPr lang="cs-CZ" dirty="0" err="1"/>
              <a:t>the</a:t>
            </a:r>
            <a:r>
              <a:rPr lang="cs-CZ" dirty="0"/>
              <a:t> </a:t>
            </a:r>
            <a:r>
              <a:rPr lang="cs-CZ" dirty="0" err="1"/>
              <a:t>budburst</a:t>
            </a:r>
            <a:r>
              <a:rPr lang="cs-CZ" dirty="0"/>
              <a:t> </a:t>
            </a:r>
            <a:r>
              <a:rPr lang="cs-CZ" dirty="0" err="1"/>
              <a:t>occured</a:t>
            </a:r>
            <a:r>
              <a:rPr lang="cs-CZ" dirty="0"/>
              <a:t>. </a:t>
            </a:r>
            <a:r>
              <a:rPr lang="cs-CZ" dirty="0" err="1"/>
              <a:t>That</a:t>
            </a:r>
            <a:r>
              <a:rPr lang="cs-CZ" dirty="0"/>
              <a:t> </a:t>
            </a:r>
            <a:r>
              <a:rPr lang="cs-CZ" dirty="0" err="1"/>
              <a:t>is</a:t>
            </a:r>
            <a:r>
              <a:rPr lang="cs-CZ" dirty="0"/>
              <a:t> </a:t>
            </a:r>
            <a:r>
              <a:rPr lang="cs-CZ" dirty="0" err="1"/>
              <a:t>why</a:t>
            </a:r>
            <a:r>
              <a:rPr lang="cs-CZ" dirty="0"/>
              <a:t> </a:t>
            </a:r>
            <a:r>
              <a:rPr lang="cs-CZ" dirty="0" err="1"/>
              <a:t>for</a:t>
            </a:r>
            <a:r>
              <a:rPr lang="cs-CZ" dirty="0"/>
              <a:t> Green Up </a:t>
            </a:r>
            <a:r>
              <a:rPr lang="cs-CZ" dirty="0" err="1"/>
              <a:t>it</a:t>
            </a:r>
            <a:r>
              <a:rPr lang="cs-CZ" dirty="0"/>
              <a:t> </a:t>
            </a:r>
            <a:r>
              <a:rPr lang="cs-CZ" dirty="0" err="1"/>
              <a:t>does</a:t>
            </a:r>
            <a:r>
              <a:rPr lang="cs-CZ" dirty="0"/>
              <a:t> not </a:t>
            </a:r>
            <a:r>
              <a:rPr lang="cs-CZ" dirty="0" err="1"/>
              <a:t>matter</a:t>
            </a:r>
            <a:r>
              <a:rPr lang="cs-CZ" dirty="0"/>
              <a:t> </a:t>
            </a:r>
            <a:r>
              <a:rPr lang="cs-CZ" dirty="0" err="1"/>
              <a:t>if</a:t>
            </a:r>
            <a:r>
              <a:rPr lang="cs-CZ" dirty="0"/>
              <a:t> </a:t>
            </a:r>
            <a:r>
              <a:rPr lang="cs-CZ" dirty="0" err="1"/>
              <a:t>you</a:t>
            </a:r>
            <a:r>
              <a:rPr lang="cs-CZ" dirty="0"/>
              <a:t> </a:t>
            </a:r>
            <a:r>
              <a:rPr lang="cs-CZ" dirty="0" err="1"/>
              <a:t>change</a:t>
            </a:r>
            <a:r>
              <a:rPr lang="cs-CZ" dirty="0"/>
              <a:t> </a:t>
            </a:r>
            <a:r>
              <a:rPr lang="cs-CZ" dirty="0" err="1"/>
              <a:t>the</a:t>
            </a:r>
            <a:r>
              <a:rPr lang="cs-CZ" dirty="0"/>
              <a:t> </a:t>
            </a:r>
            <a:r>
              <a:rPr lang="cs-CZ" dirty="0" err="1"/>
              <a:t>date</a:t>
            </a:r>
            <a:r>
              <a:rPr lang="cs-CZ" dirty="0"/>
              <a:t> </a:t>
            </a:r>
            <a:r>
              <a:rPr lang="cs-CZ" dirty="0" err="1"/>
              <a:t>that</a:t>
            </a:r>
            <a:r>
              <a:rPr lang="cs-CZ" dirty="0"/>
              <a:t> </a:t>
            </a:r>
            <a:r>
              <a:rPr lang="cs-CZ" dirty="0" err="1"/>
              <a:t>the</a:t>
            </a:r>
            <a:r>
              <a:rPr lang="cs-CZ" dirty="0"/>
              <a:t> </a:t>
            </a:r>
            <a:r>
              <a:rPr lang="cs-CZ" dirty="0" err="1"/>
              <a:t>layer</a:t>
            </a:r>
            <a:r>
              <a:rPr lang="cs-CZ" dirty="0"/>
              <a:t> </a:t>
            </a:r>
            <a:r>
              <a:rPr lang="cs-CZ" dirty="0" err="1"/>
              <a:t>should</a:t>
            </a:r>
            <a:r>
              <a:rPr lang="cs-CZ" dirty="0"/>
              <a:t> show, </a:t>
            </a:r>
            <a:r>
              <a:rPr lang="cs-CZ" dirty="0" err="1"/>
              <a:t>the</a:t>
            </a:r>
            <a:r>
              <a:rPr lang="cs-CZ" dirty="0"/>
              <a:t> map </a:t>
            </a:r>
            <a:r>
              <a:rPr lang="cs-CZ" dirty="0" err="1"/>
              <a:t>always</a:t>
            </a:r>
            <a:r>
              <a:rPr lang="cs-CZ" dirty="0"/>
              <a:t> </a:t>
            </a:r>
            <a:r>
              <a:rPr lang="cs-CZ" dirty="0" err="1"/>
              <a:t>looks</a:t>
            </a:r>
            <a:r>
              <a:rPr lang="cs-CZ" dirty="0"/>
              <a:t> </a:t>
            </a:r>
            <a:r>
              <a:rPr lang="cs-CZ" dirty="0" err="1"/>
              <a:t>the</a:t>
            </a:r>
            <a:r>
              <a:rPr lang="cs-CZ" dirty="0"/>
              <a:t> </a:t>
            </a:r>
            <a:r>
              <a:rPr lang="cs-CZ" dirty="0" err="1"/>
              <a:t>same</a:t>
            </a:r>
            <a:r>
              <a:rPr lang="cs-CZ" dirty="0"/>
              <a:t> </a:t>
            </a:r>
            <a:r>
              <a:rPr lang="cs-CZ" dirty="0" err="1"/>
              <a:t>for</a:t>
            </a:r>
            <a:r>
              <a:rPr lang="cs-CZ" dirty="0"/>
              <a:t> </a:t>
            </a:r>
            <a:r>
              <a:rPr lang="cs-CZ" dirty="0" err="1"/>
              <a:t>given</a:t>
            </a:r>
            <a:r>
              <a:rPr lang="cs-CZ" dirty="0"/>
              <a:t> </a:t>
            </a:r>
            <a:r>
              <a:rPr lang="cs-CZ" dirty="0" err="1"/>
              <a:t>year</a:t>
            </a:r>
            <a:r>
              <a:rPr lang="cs-CZ" dirty="0"/>
              <a:t>, just </a:t>
            </a:r>
            <a:r>
              <a:rPr lang="cs-CZ" dirty="0" err="1"/>
              <a:t>that</a:t>
            </a:r>
            <a:r>
              <a:rPr lang="cs-CZ" dirty="0"/>
              <a:t> </a:t>
            </a:r>
            <a:r>
              <a:rPr lang="cs-CZ" dirty="0" err="1"/>
              <a:t>there</a:t>
            </a:r>
            <a:r>
              <a:rPr lang="cs-CZ" dirty="0"/>
              <a:t> are more </a:t>
            </a:r>
            <a:r>
              <a:rPr lang="cs-CZ" dirty="0" err="1"/>
              <a:t>sites</a:t>
            </a:r>
            <a:endParaRPr lang="en-US" dirty="0"/>
          </a:p>
        </p:txBody>
      </p:sp>
      <p:sp>
        <p:nvSpPr>
          <p:cNvPr id="4" name="Zástupný symbol pro číslo snímku 3"/>
          <p:cNvSpPr>
            <a:spLocks noGrp="1"/>
          </p:cNvSpPr>
          <p:nvPr>
            <p:ph type="sldNum" sz="quarter" idx="5"/>
          </p:nvPr>
        </p:nvSpPr>
        <p:spPr/>
        <p:txBody>
          <a:bodyPr/>
          <a:lstStyle/>
          <a:p>
            <a:fld id="{A4646809-D941-9149-8571-A6B857DEA402}" type="slidenum">
              <a:rPr lang="nl-NL" smtClean="0"/>
              <a:pPr/>
              <a:t>11</a:t>
            </a:fld>
            <a:endParaRPr lang="nl-NL"/>
          </a:p>
        </p:txBody>
      </p:sp>
    </p:spTree>
    <p:extLst>
      <p:ext uri="{BB962C8B-B14F-4D97-AF65-F5344CB8AC3E}">
        <p14:creationId xmlns:p14="http://schemas.microsoft.com/office/powerpoint/2010/main" val="274455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145058F-2B0C-C54B-A32D-953D42319FD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36594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145058F-2B0C-C54B-A32D-953D42319FD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1708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145058F-2B0C-C54B-A32D-953D42319FD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523820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121897" tIns="121897" rIns="121897" bIns="121897" anchor="ctr" anchorCtr="0">
            <a:noAutofit/>
          </a:bodyPr>
          <a:lstStyle/>
          <a:p>
            <a:fld id="{00000000-1234-1234-1234-123412341234}" type="slidenum">
              <a:rPr lang="nl" smtClean="0"/>
              <a:pPr/>
              <a:t>‹#›</a:t>
            </a:fld>
            <a:endParaRPr lang="nl"/>
          </a:p>
        </p:txBody>
      </p:sp>
    </p:spTree>
    <p:extLst>
      <p:ext uri="{BB962C8B-B14F-4D97-AF65-F5344CB8AC3E}">
        <p14:creationId xmlns:p14="http://schemas.microsoft.com/office/powerpoint/2010/main" val="154055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145058F-2B0C-C54B-A32D-953D42319FD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56473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C145058F-2B0C-C54B-A32D-953D42319FD4}" type="datetimeFigureOut">
              <a:rPr lang="nl-NL" smtClean="0"/>
              <a:pPr/>
              <a:t>2-4-2020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78238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145058F-2B0C-C54B-A32D-953D42319FD4}" type="datetimeFigureOut">
              <a:rPr lang="nl-NL" smtClean="0"/>
              <a:pPr/>
              <a:t>2-4-2020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34720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145058F-2B0C-C54B-A32D-953D42319FD4}" type="datetimeFigureOut">
              <a:rPr lang="nl-NL" smtClean="0"/>
              <a:pPr/>
              <a:t>2-4-2020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52094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C145058F-2B0C-C54B-A32D-953D42319FD4}" type="datetimeFigureOut">
              <a:rPr lang="nl-NL" smtClean="0"/>
              <a:pPr/>
              <a:t>2-4-2020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09484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145058F-2B0C-C54B-A32D-953D42319FD4}" type="datetimeFigureOut">
              <a:rPr lang="nl-NL" smtClean="0"/>
              <a:pPr/>
              <a:t>2-4-2020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50320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145058F-2B0C-C54B-A32D-953D42319FD4}" type="datetimeFigureOut">
              <a:rPr lang="nl-NL" smtClean="0"/>
              <a:pPr/>
              <a:t>2-4-2020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37464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C145058F-2B0C-C54B-A32D-953D42319FD4}" type="datetimeFigureOut">
              <a:rPr lang="nl-NL" smtClean="0"/>
              <a:pPr/>
              <a:t>2-4-2020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F5D9C1-527F-734B-B481-FEC4612503FF}" type="slidenum">
              <a:rPr lang="nl-NL" smtClean="0"/>
              <a:pPr/>
              <a:t>‹#›</a:t>
            </a:fld>
            <a:endParaRPr lang="nl-NL"/>
          </a:p>
        </p:txBody>
      </p:sp>
    </p:spTree>
    <p:extLst>
      <p:ext uri="{BB962C8B-B14F-4D97-AF65-F5344CB8AC3E}">
        <p14:creationId xmlns:p14="http://schemas.microsoft.com/office/powerpoint/2010/main" val="100794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5058F-2B0C-C54B-A32D-953D42319FD4}" type="datetimeFigureOut">
              <a:rPr lang="nl-NL" smtClean="0"/>
              <a:pPr/>
              <a:t>2-4-2020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5D9C1-527F-734B-B481-FEC4612503FF}" type="slidenum">
              <a:rPr lang="nl-NL" smtClean="0"/>
              <a:pPr/>
              <a:t>‹#›</a:t>
            </a:fld>
            <a:endParaRPr lang="nl-NL"/>
          </a:p>
        </p:txBody>
      </p:sp>
    </p:spTree>
    <p:extLst>
      <p:ext uri="{BB962C8B-B14F-4D97-AF65-F5344CB8AC3E}">
        <p14:creationId xmlns:p14="http://schemas.microsoft.com/office/powerpoint/2010/main" val="812335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globe.gov/web/european-phenology-campaign/overview/our-measurement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globe.gov/get-trained/using-the-globe-website/retrieve-and-visualize-your-da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lobe.gov/get-trained/using-the-globe-website/setting-up-your-data-site" TargetMode="External"/><Relationship Id="rId2" Type="http://schemas.openxmlformats.org/officeDocument/2006/relationships/hyperlink" Target="https://www.globe.gov/get-trained/using-the-globe-website/entering-measurement-data"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hyperlink" Target="https://www.globe.gov/get-trained/protocol-etrain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bara.semerakova@terezanet.cz" TargetMode="External"/><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lobe.gov/web/european-phenology-campaign/overview" TargetMode="External"/><Relationship Id="rId5" Type="http://schemas.openxmlformats.org/officeDocument/2006/relationships/image" Target="../media/image3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E1EBCAF4-4970-45F0-97C5-FADBD00E03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49"/>
            <a:ext cx="12221044" cy="6867050"/>
          </a:xfrm>
          <a:prstGeom prst="rect">
            <a:avLst/>
          </a:prstGeom>
        </p:spPr>
      </p:pic>
      <p:sp>
        <p:nvSpPr>
          <p:cNvPr id="7" name="Tekstvak 5"/>
          <p:cNvSpPr txBox="1"/>
          <p:nvPr/>
        </p:nvSpPr>
        <p:spPr>
          <a:xfrm>
            <a:off x="3283941" y="80830"/>
            <a:ext cx="8726544" cy="2308324"/>
          </a:xfrm>
          <a:prstGeom prst="rect">
            <a:avLst/>
          </a:prstGeom>
          <a:solidFill>
            <a:srgbClr val="508109">
              <a:alpha val="60000"/>
            </a:srgbClr>
          </a:solidFill>
        </p:spPr>
        <p:txBody>
          <a:bodyPr wrap="square" rtlCol="0">
            <a:spAutoFit/>
          </a:bodyPr>
          <a:lstStyle/>
          <a:p>
            <a:pPr marL="360000"/>
            <a:r>
              <a:rPr lang="cs-CZ" sz="4800" b="1" dirty="0" err="1">
                <a:solidFill>
                  <a:schemeClr val="bg1"/>
                </a:solidFill>
              </a:rPr>
              <a:t>How</a:t>
            </a:r>
            <a:r>
              <a:rPr lang="cs-CZ" sz="4800" b="1" dirty="0">
                <a:solidFill>
                  <a:schemeClr val="bg1"/>
                </a:solidFill>
              </a:rPr>
              <a:t> to </a:t>
            </a:r>
            <a:r>
              <a:rPr lang="cs-CZ" sz="4800" b="1" dirty="0" err="1">
                <a:solidFill>
                  <a:schemeClr val="bg1"/>
                </a:solidFill>
              </a:rPr>
              <a:t>upload</a:t>
            </a:r>
            <a:r>
              <a:rPr lang="cs-CZ" sz="4800" b="1" dirty="0">
                <a:solidFill>
                  <a:schemeClr val="bg1"/>
                </a:solidFill>
              </a:rPr>
              <a:t> data and make </a:t>
            </a:r>
            <a:r>
              <a:rPr lang="cs-CZ" sz="4800" b="1" dirty="0" err="1">
                <a:solidFill>
                  <a:schemeClr val="bg1"/>
                </a:solidFill>
              </a:rPr>
              <a:t>graphs</a:t>
            </a:r>
            <a:r>
              <a:rPr lang="cs-CZ" sz="4800" b="1" dirty="0">
                <a:solidFill>
                  <a:schemeClr val="bg1"/>
                </a:solidFill>
              </a:rPr>
              <a:t> </a:t>
            </a:r>
            <a:r>
              <a:rPr lang="cs-CZ" sz="4800" b="1" dirty="0" err="1">
                <a:solidFill>
                  <a:schemeClr val="bg1"/>
                </a:solidFill>
              </a:rPr>
              <a:t>of</a:t>
            </a:r>
            <a:r>
              <a:rPr lang="cs-CZ" sz="4800" b="1" dirty="0">
                <a:solidFill>
                  <a:schemeClr val="bg1"/>
                </a:solidFill>
              </a:rPr>
              <a:t> Green Up </a:t>
            </a:r>
          </a:p>
          <a:p>
            <a:pPr marL="360000"/>
            <a:r>
              <a:rPr lang="cs-CZ" sz="4800" b="1" dirty="0">
                <a:solidFill>
                  <a:schemeClr val="bg1"/>
                </a:solidFill>
              </a:rPr>
              <a:t>(</a:t>
            </a:r>
            <a:r>
              <a:rPr lang="cs-CZ" sz="4800" b="1" dirty="0" err="1">
                <a:solidFill>
                  <a:schemeClr val="bg1"/>
                </a:solidFill>
              </a:rPr>
              <a:t>Spring</a:t>
            </a:r>
            <a:r>
              <a:rPr lang="cs-CZ" sz="4800" b="1" dirty="0">
                <a:solidFill>
                  <a:schemeClr val="bg1"/>
                </a:solidFill>
              </a:rPr>
              <a:t> </a:t>
            </a:r>
            <a:r>
              <a:rPr lang="cs-CZ" sz="4800" b="1" dirty="0" err="1">
                <a:solidFill>
                  <a:schemeClr val="bg1"/>
                </a:solidFill>
              </a:rPr>
              <a:t>Tree</a:t>
            </a:r>
            <a:r>
              <a:rPr lang="cs-CZ" sz="4800" b="1" dirty="0">
                <a:solidFill>
                  <a:schemeClr val="bg1"/>
                </a:solidFill>
              </a:rPr>
              <a:t> </a:t>
            </a:r>
            <a:r>
              <a:rPr lang="cs-CZ" sz="4800" b="1" dirty="0" err="1">
                <a:solidFill>
                  <a:schemeClr val="bg1"/>
                </a:solidFill>
              </a:rPr>
              <a:t>Observations</a:t>
            </a:r>
            <a:r>
              <a:rPr lang="cs-CZ" sz="4800" b="1" dirty="0">
                <a:solidFill>
                  <a:schemeClr val="bg1"/>
                </a:solidFill>
              </a:rPr>
              <a:t>)</a:t>
            </a:r>
            <a:endParaRPr lang="nl-NL" sz="4800" b="1" dirty="0">
              <a:solidFill>
                <a:schemeClr val="bg1"/>
              </a:solidFill>
            </a:endParaRPr>
          </a:p>
        </p:txBody>
      </p:sp>
      <p:grpSp>
        <p:nvGrpSpPr>
          <p:cNvPr id="2" name="Skupina 1"/>
          <p:cNvGrpSpPr/>
          <p:nvPr/>
        </p:nvGrpSpPr>
        <p:grpSpPr>
          <a:xfrm>
            <a:off x="288346" y="5291696"/>
            <a:ext cx="11686813" cy="1260928"/>
            <a:chOff x="283457" y="5339234"/>
            <a:chExt cx="11513441" cy="1260928"/>
          </a:xfrm>
        </p:grpSpPr>
        <p:sp>
          <p:nvSpPr>
            <p:cNvPr id="8" name="Tekstvak 5"/>
            <p:cNvSpPr txBox="1"/>
            <p:nvPr/>
          </p:nvSpPr>
          <p:spPr>
            <a:xfrm>
              <a:off x="1531982" y="5371482"/>
              <a:ext cx="5181946" cy="1200329"/>
            </a:xfrm>
            <a:prstGeom prst="rect">
              <a:avLst/>
            </a:prstGeom>
            <a:solidFill>
              <a:srgbClr val="508109">
                <a:alpha val="65882"/>
              </a:srgbClr>
            </a:solidFill>
          </p:spPr>
          <p:txBody>
            <a:bodyPr wrap="square" rtlCol="0">
              <a:spAutoFit/>
            </a:bodyPr>
            <a:lstStyle/>
            <a:p>
              <a:pPr marL="180000"/>
              <a:r>
                <a:rPr lang="cs-CZ" sz="2400" b="1" dirty="0">
                  <a:solidFill>
                    <a:schemeClr val="bg1"/>
                  </a:solidFill>
                </a:rPr>
                <a:t>Bara </a:t>
              </a:r>
              <a:r>
                <a:rPr lang="cs-CZ" sz="2400" b="1" dirty="0" err="1">
                  <a:solidFill>
                    <a:schemeClr val="bg1"/>
                  </a:solidFill>
                </a:rPr>
                <a:t>Semerakova</a:t>
              </a:r>
              <a:endParaRPr lang="cs-CZ" sz="2400" b="1" dirty="0">
                <a:solidFill>
                  <a:schemeClr val="bg1"/>
                </a:solidFill>
              </a:endParaRPr>
            </a:p>
            <a:p>
              <a:pPr marL="180000"/>
              <a:r>
                <a:rPr lang="cs-CZ" sz="2400" b="1" dirty="0">
                  <a:solidFill>
                    <a:schemeClr val="bg1"/>
                  </a:solidFill>
                </a:rPr>
                <a:t>TEREZA, </a:t>
              </a:r>
              <a:r>
                <a:rPr lang="cs-CZ" sz="2400" b="1" dirty="0" err="1">
                  <a:solidFill>
                    <a:schemeClr val="bg1"/>
                  </a:solidFill>
                </a:rPr>
                <a:t>Educational</a:t>
              </a:r>
              <a:r>
                <a:rPr lang="cs-CZ" sz="2400" b="1" dirty="0">
                  <a:solidFill>
                    <a:schemeClr val="bg1"/>
                  </a:solidFill>
                </a:rPr>
                <a:t> Center</a:t>
              </a:r>
              <a:br>
                <a:rPr lang="cs-CZ" sz="2400" b="1" dirty="0">
                  <a:solidFill>
                    <a:schemeClr val="bg1"/>
                  </a:solidFill>
                </a:rPr>
              </a:br>
              <a:r>
                <a:rPr lang="cs-CZ" sz="2400" b="1" dirty="0">
                  <a:solidFill>
                    <a:schemeClr val="bg1"/>
                  </a:solidFill>
                </a:rPr>
                <a:t>Prague, Czech Republic</a:t>
              </a:r>
              <a:endParaRPr lang="nl-NL" sz="2400" b="1" dirty="0">
                <a:solidFill>
                  <a:schemeClr val="bg1"/>
                </a:solidFill>
              </a:endParaRPr>
            </a:p>
          </p:txBody>
        </p:sp>
        <p:sp>
          <p:nvSpPr>
            <p:cNvPr id="9" name="Tekstvak 5"/>
            <p:cNvSpPr txBox="1"/>
            <p:nvPr/>
          </p:nvSpPr>
          <p:spPr>
            <a:xfrm>
              <a:off x="6713930" y="5370056"/>
              <a:ext cx="5082968" cy="1200329"/>
            </a:xfrm>
            <a:prstGeom prst="rect">
              <a:avLst/>
            </a:prstGeom>
            <a:solidFill>
              <a:srgbClr val="508109">
                <a:alpha val="65882"/>
              </a:srgbClr>
            </a:solidFill>
          </p:spPr>
          <p:txBody>
            <a:bodyPr wrap="square" rtlCol="0">
              <a:spAutoFit/>
            </a:bodyPr>
            <a:lstStyle/>
            <a:p>
              <a:r>
                <a:rPr lang="cs-CZ" sz="2400" b="1" dirty="0">
                  <a:solidFill>
                    <a:schemeClr val="bg1"/>
                  </a:solidFill>
                </a:rPr>
                <a:t>GLOBE Program </a:t>
              </a:r>
            </a:p>
            <a:p>
              <a:r>
                <a:rPr lang="cs-CZ" sz="2400" b="1" dirty="0" err="1">
                  <a:solidFill>
                    <a:schemeClr val="bg1"/>
                  </a:solidFill>
                </a:rPr>
                <a:t>Europe</a:t>
              </a:r>
              <a:r>
                <a:rPr lang="cs-CZ" sz="2400" b="1" dirty="0">
                  <a:solidFill>
                    <a:schemeClr val="bg1"/>
                  </a:solidFill>
                </a:rPr>
                <a:t> and </a:t>
              </a:r>
              <a:r>
                <a:rPr lang="cs-CZ" sz="2400" b="1" dirty="0" err="1">
                  <a:solidFill>
                    <a:schemeClr val="bg1"/>
                  </a:solidFill>
                </a:rPr>
                <a:t>Eurasia</a:t>
              </a:r>
              <a:endParaRPr lang="cs-CZ" sz="2400" b="1" dirty="0">
                <a:solidFill>
                  <a:schemeClr val="bg1"/>
                </a:solidFill>
              </a:endParaRPr>
            </a:p>
            <a:p>
              <a:r>
                <a:rPr lang="cs-CZ" sz="2400" b="1" dirty="0">
                  <a:solidFill>
                    <a:schemeClr val="bg1"/>
                  </a:solidFill>
                </a:rPr>
                <a:t>Region </a:t>
              </a:r>
              <a:r>
                <a:rPr lang="cs-CZ" sz="2400" b="1" dirty="0" err="1">
                  <a:solidFill>
                    <a:schemeClr val="bg1"/>
                  </a:solidFill>
                </a:rPr>
                <a:t>Coordination</a:t>
              </a:r>
              <a:r>
                <a:rPr lang="cs-CZ" sz="2400" b="1" dirty="0">
                  <a:solidFill>
                    <a:schemeClr val="bg1"/>
                  </a:solidFill>
                </a:rPr>
                <a:t> Office</a:t>
              </a:r>
              <a:endParaRPr lang="nl-NL" sz="2400" b="1" dirty="0">
                <a:solidFill>
                  <a:schemeClr val="bg1"/>
                </a:solidFill>
              </a:endParaRPr>
            </a:p>
          </p:txBody>
        </p:sp>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457" y="5339234"/>
              <a:ext cx="1248525" cy="1260928"/>
            </a:xfrm>
            <a:prstGeom prst="rect">
              <a:avLst/>
            </a:prstGeom>
          </p:spPr>
        </p:pic>
      </p:grpSp>
      <p:pic>
        <p:nvPicPr>
          <p:cNvPr id="1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839" y="132201"/>
            <a:ext cx="2826286" cy="21692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51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A644D-681D-4F35-A1F3-51EC353526A8}"/>
              </a:ext>
            </a:extLst>
          </p:cNvPr>
          <p:cNvSpPr>
            <a:spLocks noGrp="1"/>
          </p:cNvSpPr>
          <p:nvPr>
            <p:ph type="title"/>
          </p:nvPr>
        </p:nvSpPr>
        <p:spPr/>
        <p:txBody>
          <a:bodyPr>
            <a:normAutofit fontScale="90000"/>
          </a:bodyPr>
          <a:lstStyle/>
          <a:p>
            <a:endParaRPr lang="en-US"/>
          </a:p>
        </p:txBody>
      </p:sp>
      <p:sp>
        <p:nvSpPr>
          <p:cNvPr id="3" name="Zástupný symbol pro text 2">
            <a:extLst>
              <a:ext uri="{FF2B5EF4-FFF2-40B4-BE49-F238E27FC236}">
                <a16:creationId xmlns:a16="http://schemas.microsoft.com/office/drawing/2014/main" id="{449528EE-41A4-40AE-BE66-202A578EEC5E}"/>
              </a:ext>
            </a:extLst>
          </p:cNvPr>
          <p:cNvSpPr>
            <a:spLocks noGrp="1"/>
          </p:cNvSpPr>
          <p:nvPr>
            <p:ph type="body" idx="1"/>
          </p:nvPr>
        </p:nvSpPr>
        <p:spPr/>
        <p:txBody>
          <a:bodyPr/>
          <a:lstStyle/>
          <a:p>
            <a:endParaRPr lang="en-US"/>
          </a:p>
        </p:txBody>
      </p:sp>
      <p:pic>
        <p:nvPicPr>
          <p:cNvPr id="4" name="Obrázek 3">
            <a:extLst>
              <a:ext uri="{FF2B5EF4-FFF2-40B4-BE49-F238E27FC236}">
                <a16:creationId xmlns:a16="http://schemas.microsoft.com/office/drawing/2014/main" id="{70069F94-A5E7-436C-8952-A1C97B89A6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52" r="1818"/>
          <a:stretch/>
        </p:blipFill>
        <p:spPr>
          <a:xfrm>
            <a:off x="0" y="205484"/>
            <a:ext cx="12192000" cy="6355265"/>
          </a:xfrm>
          <a:prstGeom prst="rect">
            <a:avLst/>
          </a:prstGeom>
        </p:spPr>
      </p:pic>
      <p:grpSp>
        <p:nvGrpSpPr>
          <p:cNvPr id="12" name="Skupina 11">
            <a:extLst>
              <a:ext uri="{FF2B5EF4-FFF2-40B4-BE49-F238E27FC236}">
                <a16:creationId xmlns:a16="http://schemas.microsoft.com/office/drawing/2014/main" id="{B4DFCF25-A292-4E9D-82AB-5C7F6B5F60CD}"/>
              </a:ext>
            </a:extLst>
          </p:cNvPr>
          <p:cNvGrpSpPr/>
          <p:nvPr/>
        </p:nvGrpSpPr>
        <p:grpSpPr>
          <a:xfrm>
            <a:off x="9672011" y="2290259"/>
            <a:ext cx="1450872" cy="1448656"/>
            <a:chOff x="10325528" y="1078787"/>
            <a:chExt cx="1450872" cy="1448656"/>
          </a:xfrm>
        </p:grpSpPr>
        <p:cxnSp>
          <p:nvCxnSpPr>
            <p:cNvPr id="6" name="Přímá spojnice 5">
              <a:extLst>
                <a:ext uri="{FF2B5EF4-FFF2-40B4-BE49-F238E27FC236}">
                  <a16:creationId xmlns:a16="http://schemas.microsoft.com/office/drawing/2014/main" id="{77F2EB7E-9CE7-4108-8E22-6505159D4CCD}"/>
                </a:ext>
              </a:extLst>
            </p:cNvPr>
            <p:cNvCxnSpPr/>
            <p:nvPr/>
          </p:nvCxnSpPr>
          <p:spPr>
            <a:xfrm>
              <a:off x="10397447" y="1078787"/>
              <a:ext cx="1191802" cy="14486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B7AF7162-94CE-4EE5-9A4D-6CCF4DC7B61B}"/>
                </a:ext>
              </a:extLst>
            </p:cNvPr>
            <p:cNvCxnSpPr>
              <a:cxnSpLocks/>
            </p:cNvCxnSpPr>
            <p:nvPr/>
          </p:nvCxnSpPr>
          <p:spPr>
            <a:xfrm flipV="1">
              <a:off x="10325528" y="1105119"/>
              <a:ext cx="1450872" cy="11962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Obrázek 13">
            <a:extLst>
              <a:ext uri="{FF2B5EF4-FFF2-40B4-BE49-F238E27FC236}">
                <a16:creationId xmlns:a16="http://schemas.microsoft.com/office/drawing/2014/main" id="{271BD824-7C53-4C47-B0EB-A3F64E74EE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24641" y="1751294"/>
            <a:ext cx="6428002" cy="3975242"/>
          </a:xfrm>
          <a:prstGeom prst="rect">
            <a:avLst/>
          </a:prstGeom>
        </p:spPr>
      </p:pic>
      <p:cxnSp>
        <p:nvCxnSpPr>
          <p:cNvPr id="16" name="Přímá spojnice se šipkou 15">
            <a:extLst>
              <a:ext uri="{FF2B5EF4-FFF2-40B4-BE49-F238E27FC236}">
                <a16:creationId xmlns:a16="http://schemas.microsoft.com/office/drawing/2014/main" id="{3885BABE-2E55-4E43-805A-618C6D3F9132}"/>
              </a:ext>
            </a:extLst>
          </p:cNvPr>
          <p:cNvCxnSpPr>
            <a:cxnSpLocks/>
          </p:cNvCxnSpPr>
          <p:nvPr/>
        </p:nvCxnSpPr>
        <p:spPr>
          <a:xfrm flipH="1">
            <a:off x="8791561" y="2467680"/>
            <a:ext cx="693301" cy="5469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80E578BD-9FF4-4F5A-AA2F-290FC0D64922}"/>
              </a:ext>
            </a:extLst>
          </p:cNvPr>
          <p:cNvCxnSpPr>
            <a:cxnSpLocks/>
          </p:cNvCxnSpPr>
          <p:nvPr/>
        </p:nvCxnSpPr>
        <p:spPr>
          <a:xfrm>
            <a:off x="8414286" y="1363833"/>
            <a:ext cx="305356" cy="1336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09176124-51D6-41DF-B97F-9031C5BE7676}"/>
              </a:ext>
            </a:extLst>
          </p:cNvPr>
          <p:cNvCxnSpPr>
            <a:cxnSpLocks/>
          </p:cNvCxnSpPr>
          <p:nvPr/>
        </p:nvCxnSpPr>
        <p:spPr>
          <a:xfrm flipV="1">
            <a:off x="6171343" y="5601381"/>
            <a:ext cx="589053" cy="4903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F5C0AC2B-98DA-4807-9AEF-D96854EC11A8}"/>
              </a:ext>
            </a:extLst>
          </p:cNvPr>
          <p:cNvCxnSpPr>
            <a:cxnSpLocks/>
          </p:cNvCxnSpPr>
          <p:nvPr/>
        </p:nvCxnSpPr>
        <p:spPr>
          <a:xfrm flipV="1">
            <a:off x="2373329" y="4931596"/>
            <a:ext cx="400693" cy="3833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E1841943-084C-4C77-A01B-3AC72EC0AFB5}"/>
              </a:ext>
            </a:extLst>
          </p:cNvPr>
          <p:cNvCxnSpPr>
            <a:cxnSpLocks/>
          </p:cNvCxnSpPr>
          <p:nvPr/>
        </p:nvCxnSpPr>
        <p:spPr>
          <a:xfrm flipV="1">
            <a:off x="2206674" y="3859972"/>
            <a:ext cx="801385" cy="1659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3B6B2ADE-0952-4FE6-B70F-141897593D7A}"/>
              </a:ext>
            </a:extLst>
          </p:cNvPr>
          <p:cNvCxnSpPr>
            <a:cxnSpLocks/>
          </p:cNvCxnSpPr>
          <p:nvPr/>
        </p:nvCxnSpPr>
        <p:spPr>
          <a:xfrm>
            <a:off x="976045" y="2171110"/>
            <a:ext cx="1797977" cy="528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E7999D27-3B44-4028-BFB5-91C0BF51DBBA}"/>
              </a:ext>
            </a:extLst>
          </p:cNvPr>
          <p:cNvCxnSpPr>
            <a:cxnSpLocks/>
          </p:cNvCxnSpPr>
          <p:nvPr/>
        </p:nvCxnSpPr>
        <p:spPr>
          <a:xfrm>
            <a:off x="5104445" y="1005312"/>
            <a:ext cx="73842" cy="7538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1785E670-EC7F-4A71-8A91-9674579FCB96}"/>
              </a:ext>
            </a:extLst>
          </p:cNvPr>
          <p:cNvCxnSpPr>
            <a:cxnSpLocks/>
          </p:cNvCxnSpPr>
          <p:nvPr/>
        </p:nvCxnSpPr>
        <p:spPr>
          <a:xfrm flipH="1" flipV="1">
            <a:off x="7682948" y="3820216"/>
            <a:ext cx="1707083" cy="2641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4F5F1412-395F-42EE-86C6-D41CA075E4C9}"/>
              </a:ext>
            </a:extLst>
          </p:cNvPr>
          <p:cNvCxnSpPr>
            <a:cxnSpLocks/>
          </p:cNvCxnSpPr>
          <p:nvPr/>
        </p:nvCxnSpPr>
        <p:spPr>
          <a:xfrm flipH="1" flipV="1">
            <a:off x="8791561" y="4701209"/>
            <a:ext cx="689951" cy="10993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Skupina 38">
            <a:extLst>
              <a:ext uri="{FF2B5EF4-FFF2-40B4-BE49-F238E27FC236}">
                <a16:creationId xmlns:a16="http://schemas.microsoft.com/office/drawing/2014/main" id="{438E0894-EB14-497E-834E-727FB4FEB034}"/>
              </a:ext>
            </a:extLst>
          </p:cNvPr>
          <p:cNvGrpSpPr/>
          <p:nvPr/>
        </p:nvGrpSpPr>
        <p:grpSpPr>
          <a:xfrm>
            <a:off x="4873364" y="6264633"/>
            <a:ext cx="1994576" cy="383941"/>
            <a:chOff x="10325528" y="1078787"/>
            <a:chExt cx="1450872" cy="1448656"/>
          </a:xfrm>
        </p:grpSpPr>
        <p:cxnSp>
          <p:nvCxnSpPr>
            <p:cNvPr id="40" name="Přímá spojnice 39">
              <a:extLst>
                <a:ext uri="{FF2B5EF4-FFF2-40B4-BE49-F238E27FC236}">
                  <a16:creationId xmlns:a16="http://schemas.microsoft.com/office/drawing/2014/main" id="{FA0ED5F4-C189-42CA-AB4F-C2ECCAE2BEFB}"/>
                </a:ext>
              </a:extLst>
            </p:cNvPr>
            <p:cNvCxnSpPr/>
            <p:nvPr/>
          </p:nvCxnSpPr>
          <p:spPr>
            <a:xfrm>
              <a:off x="10397447" y="1078787"/>
              <a:ext cx="1191802" cy="14486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FBD26F94-539C-400D-BC19-DFD957DADC22}"/>
                </a:ext>
              </a:extLst>
            </p:cNvPr>
            <p:cNvCxnSpPr>
              <a:cxnSpLocks/>
            </p:cNvCxnSpPr>
            <p:nvPr/>
          </p:nvCxnSpPr>
          <p:spPr>
            <a:xfrm flipV="1">
              <a:off x="10325528" y="1105119"/>
              <a:ext cx="1450872" cy="11962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032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538930-7C51-4863-9337-06D81D31473D}"/>
              </a:ext>
            </a:extLst>
          </p:cNvPr>
          <p:cNvSpPr>
            <a:spLocks noGrp="1"/>
          </p:cNvSpPr>
          <p:nvPr>
            <p:ph type="title"/>
          </p:nvPr>
        </p:nvSpPr>
        <p:spPr>
          <a:xfrm>
            <a:off x="415600" y="162991"/>
            <a:ext cx="11360800" cy="763600"/>
          </a:xfrm>
        </p:spPr>
        <p:txBody>
          <a:bodyPr>
            <a:normAutofit fontScale="90000"/>
          </a:bodyPr>
          <a:lstStyle/>
          <a:p>
            <a:r>
              <a:rPr lang="cs-CZ" dirty="0" err="1"/>
              <a:t>What</a:t>
            </a:r>
            <a:r>
              <a:rPr lang="cs-CZ" dirty="0"/>
              <a:t> </a:t>
            </a:r>
            <a:r>
              <a:rPr lang="cs-CZ" dirty="0" err="1"/>
              <a:t>the</a:t>
            </a:r>
            <a:r>
              <a:rPr lang="cs-CZ" dirty="0"/>
              <a:t> </a:t>
            </a:r>
            <a:r>
              <a:rPr lang="cs-CZ" dirty="0" err="1"/>
              <a:t>site</a:t>
            </a:r>
            <a:r>
              <a:rPr lang="cs-CZ" dirty="0"/>
              <a:t> </a:t>
            </a:r>
            <a:r>
              <a:rPr lang="cs-CZ" dirty="0" err="1"/>
              <a:t>colors</a:t>
            </a:r>
            <a:r>
              <a:rPr lang="cs-CZ" dirty="0"/>
              <a:t> </a:t>
            </a:r>
            <a:r>
              <a:rPr lang="cs-CZ" dirty="0" err="1"/>
              <a:t>say</a:t>
            </a:r>
            <a:r>
              <a:rPr lang="cs-CZ" dirty="0"/>
              <a:t>: </a:t>
            </a:r>
            <a:r>
              <a:rPr lang="cs-CZ" dirty="0" err="1"/>
              <a:t>See</a:t>
            </a:r>
            <a:r>
              <a:rPr lang="cs-CZ" dirty="0"/>
              <a:t> </a:t>
            </a:r>
            <a:r>
              <a:rPr lang="cs-CZ" dirty="0" err="1"/>
              <a:t>the</a:t>
            </a:r>
            <a:r>
              <a:rPr lang="cs-CZ" dirty="0"/>
              <a:t> legend</a:t>
            </a:r>
            <a:endParaRPr lang="en-US" dirty="0"/>
          </a:p>
        </p:txBody>
      </p:sp>
      <p:sp>
        <p:nvSpPr>
          <p:cNvPr id="3" name="Zástupný symbol pro text 2">
            <a:extLst>
              <a:ext uri="{FF2B5EF4-FFF2-40B4-BE49-F238E27FC236}">
                <a16:creationId xmlns:a16="http://schemas.microsoft.com/office/drawing/2014/main" id="{427EA15C-509F-46FB-9BC3-EA7BD8A194F8}"/>
              </a:ext>
            </a:extLst>
          </p:cNvPr>
          <p:cNvSpPr>
            <a:spLocks noGrp="1"/>
          </p:cNvSpPr>
          <p:nvPr>
            <p:ph type="body" idx="1"/>
          </p:nvPr>
        </p:nvSpPr>
        <p:spPr/>
        <p:txBody>
          <a:bodyPr/>
          <a:lstStyle/>
          <a:p>
            <a:endParaRPr lang="en-US"/>
          </a:p>
        </p:txBody>
      </p:sp>
      <p:pic>
        <p:nvPicPr>
          <p:cNvPr id="5" name="Obrázek 4">
            <a:extLst>
              <a:ext uri="{FF2B5EF4-FFF2-40B4-BE49-F238E27FC236}">
                <a16:creationId xmlns:a16="http://schemas.microsoft.com/office/drawing/2014/main" id="{FB2AF9A9-E931-45C3-8453-D0744FB86C22}"/>
              </a:ext>
            </a:extLst>
          </p:cNvPr>
          <p:cNvPicPr>
            <a:picLocks noChangeAspect="1"/>
          </p:cNvPicPr>
          <p:nvPr/>
        </p:nvPicPr>
        <p:blipFill>
          <a:blip r:embed="rId3"/>
          <a:stretch>
            <a:fillRect/>
          </a:stretch>
        </p:blipFill>
        <p:spPr>
          <a:xfrm>
            <a:off x="0" y="1248833"/>
            <a:ext cx="12192000" cy="5130800"/>
          </a:xfrm>
          <a:prstGeom prst="rect">
            <a:avLst/>
          </a:prstGeom>
        </p:spPr>
      </p:pic>
      <p:sp>
        <p:nvSpPr>
          <p:cNvPr id="6" name="Oval 2">
            <a:extLst>
              <a:ext uri="{FF2B5EF4-FFF2-40B4-BE49-F238E27FC236}">
                <a16:creationId xmlns:a16="http://schemas.microsoft.com/office/drawing/2014/main" id="{98F91DE1-BEF2-4B0C-81A8-172D71A8A03B}"/>
              </a:ext>
            </a:extLst>
          </p:cNvPr>
          <p:cNvSpPr>
            <a:spLocks noChangeArrowheads="1"/>
          </p:cNvSpPr>
          <p:nvPr/>
        </p:nvSpPr>
        <p:spPr bwMode="auto">
          <a:xfrm>
            <a:off x="5283736" y="1689669"/>
            <a:ext cx="1373916"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2">
            <a:extLst>
              <a:ext uri="{FF2B5EF4-FFF2-40B4-BE49-F238E27FC236}">
                <a16:creationId xmlns:a16="http://schemas.microsoft.com/office/drawing/2014/main" id="{5A50BA88-140F-40C7-BCBF-6D8A969D811D}"/>
              </a:ext>
            </a:extLst>
          </p:cNvPr>
          <p:cNvSpPr>
            <a:spLocks noChangeArrowheads="1"/>
          </p:cNvSpPr>
          <p:nvPr/>
        </p:nvSpPr>
        <p:spPr bwMode="auto">
          <a:xfrm>
            <a:off x="0" y="3184989"/>
            <a:ext cx="3728413" cy="49315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bdélník: se zakulacenými rohy 7">
            <a:extLst>
              <a:ext uri="{FF2B5EF4-FFF2-40B4-BE49-F238E27FC236}">
                <a16:creationId xmlns:a16="http://schemas.microsoft.com/office/drawing/2014/main" id="{B4AF9B73-4E6C-409B-BA96-9F3DC053887D}"/>
              </a:ext>
            </a:extLst>
          </p:cNvPr>
          <p:cNvSpPr/>
          <p:nvPr/>
        </p:nvSpPr>
        <p:spPr>
          <a:xfrm>
            <a:off x="5876818" y="4993240"/>
            <a:ext cx="6236413" cy="16023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51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132" y="211567"/>
            <a:ext cx="11360800" cy="763600"/>
          </a:xfrm>
        </p:spPr>
        <p:txBody>
          <a:bodyPr>
            <a:normAutofit fontScale="90000"/>
          </a:bodyPr>
          <a:lstStyle/>
          <a:p>
            <a:r>
              <a:rPr lang="cs-CZ" b="1" dirty="0" err="1"/>
              <a:t>What</a:t>
            </a:r>
            <a:r>
              <a:rPr lang="cs-CZ" b="1" dirty="0"/>
              <a:t> </a:t>
            </a:r>
            <a:r>
              <a:rPr lang="cs-CZ" b="1" dirty="0" err="1"/>
              <a:t>you</a:t>
            </a:r>
            <a:r>
              <a:rPr lang="cs-CZ" b="1" dirty="0"/>
              <a:t> </a:t>
            </a:r>
            <a:r>
              <a:rPr lang="cs-CZ" b="1" dirty="0" err="1"/>
              <a:t>can</a:t>
            </a:r>
            <a:r>
              <a:rPr lang="cs-CZ" b="1" dirty="0"/>
              <a:t> do in </a:t>
            </a:r>
            <a:r>
              <a:rPr lang="cs-CZ" b="1" dirty="0" err="1"/>
              <a:t>Visualization</a:t>
            </a:r>
            <a:r>
              <a:rPr lang="cs-CZ" b="1" dirty="0"/>
              <a:t> </a:t>
            </a:r>
            <a:r>
              <a:rPr lang="cs-CZ" b="1" dirty="0" err="1"/>
              <a:t>Tool</a:t>
            </a:r>
            <a:r>
              <a:rPr lang="cs-CZ" b="1" dirty="0"/>
              <a:t>:</a:t>
            </a:r>
            <a:endParaRPr lang="en-US" b="1" dirty="0"/>
          </a:p>
        </p:txBody>
      </p:sp>
      <p:sp>
        <p:nvSpPr>
          <p:cNvPr id="3" name="Zástupný symbol pro text 2"/>
          <p:cNvSpPr>
            <a:spLocks noGrp="1"/>
          </p:cNvSpPr>
          <p:nvPr>
            <p:ph type="body" idx="1"/>
          </p:nvPr>
        </p:nvSpPr>
        <p:spPr>
          <a:xfrm>
            <a:off x="720400" y="1707968"/>
            <a:ext cx="10365416" cy="4325084"/>
          </a:xfrm>
        </p:spPr>
        <p:txBody>
          <a:bodyPr>
            <a:normAutofit/>
          </a:bodyPr>
          <a:lstStyle/>
          <a:p>
            <a:pPr>
              <a:lnSpc>
                <a:spcPct val="100000"/>
              </a:lnSpc>
              <a:spcAft>
                <a:spcPts val="2400"/>
              </a:spcAft>
            </a:pPr>
            <a:r>
              <a:rPr lang="cs-CZ" dirty="0" err="1"/>
              <a:t>See</a:t>
            </a:r>
            <a:r>
              <a:rPr lang="cs-CZ" dirty="0"/>
              <a:t> </a:t>
            </a:r>
            <a:r>
              <a:rPr lang="cs-CZ" dirty="0" err="1"/>
              <a:t>the</a:t>
            </a:r>
            <a:r>
              <a:rPr lang="cs-CZ" dirty="0"/>
              <a:t> data </a:t>
            </a:r>
            <a:r>
              <a:rPr lang="cs-CZ" dirty="0" err="1"/>
              <a:t>you</a:t>
            </a:r>
            <a:r>
              <a:rPr lang="cs-CZ" dirty="0"/>
              <a:t> </a:t>
            </a:r>
            <a:r>
              <a:rPr lang="cs-CZ" dirty="0" err="1"/>
              <a:t>collected</a:t>
            </a:r>
            <a:endParaRPr lang="cs-CZ" dirty="0"/>
          </a:p>
          <a:p>
            <a:pPr>
              <a:lnSpc>
                <a:spcPct val="100000"/>
              </a:lnSpc>
              <a:spcAft>
                <a:spcPts val="2400"/>
              </a:spcAft>
            </a:pPr>
            <a:r>
              <a:rPr lang="cs-CZ" dirty="0" err="1"/>
              <a:t>Filter</a:t>
            </a:r>
            <a:r>
              <a:rPr lang="cs-CZ" dirty="0"/>
              <a:t> data </a:t>
            </a:r>
            <a:r>
              <a:rPr lang="cs-CZ" dirty="0" err="1"/>
              <a:t>according</a:t>
            </a:r>
            <a:r>
              <a:rPr lang="cs-CZ" dirty="0"/>
              <a:t> to </a:t>
            </a:r>
            <a:r>
              <a:rPr lang="cs-CZ" dirty="0" err="1"/>
              <a:t>tree</a:t>
            </a:r>
            <a:r>
              <a:rPr lang="cs-CZ" dirty="0"/>
              <a:t> species</a:t>
            </a:r>
          </a:p>
          <a:p>
            <a:pPr>
              <a:lnSpc>
                <a:spcPct val="100000"/>
              </a:lnSpc>
              <a:spcAft>
                <a:spcPts val="2400"/>
              </a:spcAft>
            </a:pPr>
            <a:r>
              <a:rPr lang="cs-CZ" dirty="0" err="1"/>
              <a:t>Select</a:t>
            </a:r>
            <a:r>
              <a:rPr lang="cs-CZ" dirty="0"/>
              <a:t> a </a:t>
            </a:r>
            <a:r>
              <a:rPr lang="cs-CZ" dirty="0" err="1"/>
              <a:t>school</a:t>
            </a:r>
            <a:r>
              <a:rPr lang="cs-CZ" dirty="0"/>
              <a:t> and </a:t>
            </a:r>
            <a:r>
              <a:rPr lang="cs-CZ" dirty="0" err="1"/>
              <a:t>see</a:t>
            </a:r>
            <a:r>
              <a:rPr lang="cs-CZ" dirty="0"/>
              <a:t> </a:t>
            </a:r>
            <a:r>
              <a:rPr lang="cs-CZ" dirty="0" err="1"/>
              <a:t>their</a:t>
            </a:r>
            <a:r>
              <a:rPr lang="cs-CZ" dirty="0"/>
              <a:t> data in </a:t>
            </a:r>
            <a:r>
              <a:rPr lang="cs-CZ" dirty="0" err="1"/>
              <a:t>graph</a:t>
            </a:r>
            <a:r>
              <a:rPr lang="cs-CZ" dirty="0"/>
              <a:t> </a:t>
            </a:r>
            <a:r>
              <a:rPr lang="cs-CZ" dirty="0" err="1"/>
              <a:t>or</a:t>
            </a:r>
            <a:r>
              <a:rPr lang="cs-CZ" dirty="0"/>
              <a:t> </a:t>
            </a:r>
            <a:r>
              <a:rPr lang="cs-CZ" dirty="0" err="1"/>
              <a:t>spreadsheet</a:t>
            </a:r>
            <a:r>
              <a:rPr lang="cs-CZ" dirty="0"/>
              <a:t> (table)</a:t>
            </a:r>
          </a:p>
          <a:p>
            <a:pPr>
              <a:lnSpc>
                <a:spcPct val="100000"/>
              </a:lnSpc>
              <a:spcAft>
                <a:spcPts val="2400"/>
              </a:spcAft>
            </a:pPr>
            <a:r>
              <a:rPr lang="cs-CZ" dirty="0" err="1"/>
              <a:t>Download</a:t>
            </a:r>
            <a:r>
              <a:rPr lang="cs-CZ" dirty="0"/>
              <a:t> and </a:t>
            </a:r>
            <a:r>
              <a:rPr lang="cs-CZ" dirty="0" err="1"/>
              <a:t>print</a:t>
            </a:r>
            <a:r>
              <a:rPr lang="cs-CZ" dirty="0"/>
              <a:t> </a:t>
            </a:r>
            <a:r>
              <a:rPr lang="cs-CZ" dirty="0" err="1"/>
              <a:t>out</a:t>
            </a:r>
            <a:r>
              <a:rPr lang="cs-CZ" dirty="0"/>
              <a:t> </a:t>
            </a:r>
            <a:r>
              <a:rPr lang="cs-CZ" dirty="0" err="1"/>
              <a:t>the</a:t>
            </a:r>
            <a:r>
              <a:rPr lang="cs-CZ" dirty="0"/>
              <a:t> </a:t>
            </a:r>
            <a:r>
              <a:rPr lang="cs-CZ" dirty="0" err="1"/>
              <a:t>graph</a:t>
            </a:r>
            <a:r>
              <a:rPr lang="cs-CZ" dirty="0"/>
              <a:t> </a:t>
            </a:r>
            <a:r>
              <a:rPr lang="cs-CZ" dirty="0" err="1"/>
              <a:t>or</a:t>
            </a:r>
            <a:r>
              <a:rPr lang="cs-CZ" dirty="0"/>
              <a:t> </a:t>
            </a:r>
            <a:r>
              <a:rPr lang="cs-CZ" dirty="0" err="1"/>
              <a:t>share</a:t>
            </a:r>
            <a:r>
              <a:rPr lang="cs-CZ" dirty="0"/>
              <a:t> </a:t>
            </a:r>
            <a:r>
              <a:rPr lang="cs-CZ" dirty="0" err="1"/>
              <a:t>the</a:t>
            </a:r>
            <a:r>
              <a:rPr lang="cs-CZ" dirty="0"/>
              <a:t> link to </a:t>
            </a:r>
            <a:r>
              <a:rPr lang="cs-CZ" dirty="0" err="1"/>
              <a:t>the</a:t>
            </a:r>
            <a:r>
              <a:rPr lang="cs-CZ" dirty="0"/>
              <a:t> </a:t>
            </a:r>
            <a:r>
              <a:rPr lang="cs-CZ" dirty="0" err="1"/>
              <a:t>graph</a:t>
            </a:r>
            <a:endParaRPr lang="cs-CZ" dirty="0"/>
          </a:p>
          <a:p>
            <a:pPr>
              <a:lnSpc>
                <a:spcPct val="100000"/>
              </a:lnSpc>
              <a:spcAft>
                <a:spcPts val="2400"/>
              </a:spcAft>
            </a:pPr>
            <a:r>
              <a:rPr lang="cs-CZ" dirty="0" err="1"/>
              <a:t>Download</a:t>
            </a:r>
            <a:r>
              <a:rPr lang="cs-CZ" dirty="0"/>
              <a:t> </a:t>
            </a:r>
            <a:r>
              <a:rPr lang="cs-CZ" dirty="0" err="1"/>
              <a:t>or</a:t>
            </a:r>
            <a:r>
              <a:rPr lang="cs-CZ" dirty="0"/>
              <a:t> </a:t>
            </a:r>
            <a:r>
              <a:rPr lang="cs-CZ" dirty="0" err="1"/>
              <a:t>print</a:t>
            </a:r>
            <a:r>
              <a:rPr lang="cs-CZ" dirty="0"/>
              <a:t> </a:t>
            </a:r>
            <a:r>
              <a:rPr lang="cs-CZ" dirty="0" err="1"/>
              <a:t>the</a:t>
            </a:r>
            <a:r>
              <a:rPr lang="cs-CZ" dirty="0"/>
              <a:t> </a:t>
            </a:r>
            <a:r>
              <a:rPr lang="cs-CZ" dirty="0" err="1"/>
              <a:t>spreadsheet</a:t>
            </a:r>
            <a:r>
              <a:rPr lang="cs-CZ" dirty="0"/>
              <a:t> and </a:t>
            </a:r>
            <a:r>
              <a:rPr lang="cs-CZ" dirty="0" err="1"/>
              <a:t>then</a:t>
            </a:r>
            <a:r>
              <a:rPr lang="cs-CZ" dirty="0"/>
              <a:t> </a:t>
            </a:r>
            <a:r>
              <a:rPr lang="cs-CZ" dirty="0" err="1"/>
              <a:t>analyze</a:t>
            </a:r>
            <a:r>
              <a:rPr lang="cs-CZ" dirty="0"/>
              <a:t>, sort </a:t>
            </a:r>
            <a:r>
              <a:rPr lang="cs-CZ" dirty="0" err="1"/>
              <a:t>or</a:t>
            </a:r>
            <a:r>
              <a:rPr lang="cs-CZ" dirty="0"/>
              <a:t> </a:t>
            </a:r>
            <a:r>
              <a:rPr lang="cs-CZ" dirty="0" err="1"/>
              <a:t>filter</a:t>
            </a:r>
            <a:r>
              <a:rPr lang="cs-CZ" dirty="0"/>
              <a:t> </a:t>
            </a:r>
            <a:r>
              <a:rPr lang="cs-CZ" dirty="0" err="1"/>
              <a:t>the</a:t>
            </a:r>
            <a:r>
              <a:rPr lang="cs-CZ" dirty="0"/>
              <a:t> data in Excel </a:t>
            </a:r>
            <a:r>
              <a:rPr lang="cs-CZ" dirty="0" err="1"/>
              <a:t>or</a:t>
            </a:r>
            <a:r>
              <a:rPr lang="cs-CZ" dirty="0"/>
              <a:t> </a:t>
            </a:r>
            <a:r>
              <a:rPr lang="cs-CZ" dirty="0" err="1"/>
              <a:t>similar</a:t>
            </a:r>
            <a:r>
              <a:rPr lang="cs-CZ" dirty="0"/>
              <a:t> software</a:t>
            </a:r>
            <a:endParaRPr lang="en-US" dirty="0"/>
          </a:p>
        </p:txBody>
      </p:sp>
    </p:spTree>
    <p:extLst>
      <p:ext uri="{BB962C8B-B14F-4D97-AF65-F5344CB8AC3E}">
        <p14:creationId xmlns:p14="http://schemas.microsoft.com/office/powerpoint/2010/main" val="345356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2941" y="7729"/>
            <a:ext cx="11400470" cy="2361510"/>
          </a:xfrm>
        </p:spPr>
        <p:txBody>
          <a:bodyPr>
            <a:noAutofit/>
          </a:bodyPr>
          <a:lstStyle/>
          <a:p>
            <a:pPr>
              <a:lnSpc>
                <a:spcPct val="120000"/>
              </a:lnSpc>
            </a:pPr>
            <a:r>
              <a:rPr lang="cs-CZ" sz="4000" b="1" dirty="0" err="1"/>
              <a:t>How</a:t>
            </a:r>
            <a:r>
              <a:rPr lang="cs-CZ" sz="4000" b="1" dirty="0"/>
              <a:t> to </a:t>
            </a:r>
            <a:r>
              <a:rPr lang="cs-CZ" sz="4000" b="1" dirty="0" err="1"/>
              <a:t>get</a:t>
            </a:r>
            <a:r>
              <a:rPr lang="cs-CZ" sz="4000" b="1" dirty="0"/>
              <a:t> fast to GLOBE </a:t>
            </a:r>
            <a:r>
              <a:rPr lang="cs-CZ" sz="4000" b="1" dirty="0" err="1"/>
              <a:t>visualization</a:t>
            </a:r>
            <a:r>
              <a:rPr lang="cs-CZ" sz="4000" b="1" dirty="0"/>
              <a:t> </a:t>
            </a:r>
            <a:r>
              <a:rPr lang="cs-CZ" sz="4000" b="1" dirty="0" err="1"/>
              <a:t>tool</a:t>
            </a:r>
            <a:br>
              <a:rPr lang="cs-CZ" sz="4000" b="1" dirty="0"/>
            </a:br>
            <a:r>
              <a:rPr lang="cs-CZ" sz="2200" b="1" dirty="0"/>
              <a:t>Go to </a:t>
            </a:r>
            <a:r>
              <a:rPr lang="cs-CZ" sz="2200" b="1" dirty="0" err="1"/>
              <a:t>You</a:t>
            </a:r>
            <a:r>
              <a:rPr lang="cs-CZ" sz="2200" b="1" dirty="0"/>
              <a:t> </a:t>
            </a:r>
            <a:r>
              <a:rPr lang="cs-CZ" sz="2200" b="1" dirty="0" err="1"/>
              <a:t>School</a:t>
            </a:r>
            <a:r>
              <a:rPr lang="cs-CZ" sz="2200" b="1" dirty="0"/>
              <a:t> </a:t>
            </a:r>
            <a:r>
              <a:rPr lang="cs-CZ" sz="2200" b="1" dirty="0" err="1"/>
              <a:t>Page</a:t>
            </a:r>
            <a:r>
              <a:rPr lang="cs-CZ" sz="2200" b="1" dirty="0"/>
              <a:t>: </a:t>
            </a:r>
            <a:r>
              <a:rPr lang="en-US" sz="2200" dirty="0"/>
              <a:t>You again go to globe.gov</a:t>
            </a:r>
            <a:r>
              <a:rPr lang="cs-CZ" sz="2200" dirty="0"/>
              <a:t> (sign in </a:t>
            </a:r>
            <a:r>
              <a:rPr lang="cs-CZ" sz="2200" dirty="0" err="1"/>
              <a:t>needed</a:t>
            </a:r>
            <a:r>
              <a:rPr lang="cs-CZ" sz="2200" dirty="0"/>
              <a:t>)</a:t>
            </a:r>
            <a:r>
              <a:rPr lang="en-US" sz="2200" dirty="0"/>
              <a:t>, then in </a:t>
            </a:r>
            <a:r>
              <a:rPr lang="en-US" sz="2200" b="1" dirty="0"/>
              <a:t>Go to</a:t>
            </a:r>
            <a:r>
              <a:rPr lang="en-US" sz="2200" dirty="0"/>
              <a:t> click on your </a:t>
            </a:r>
            <a:r>
              <a:rPr lang="en-US" sz="2200" b="1" dirty="0"/>
              <a:t>school</a:t>
            </a:r>
            <a:r>
              <a:rPr lang="en-US" sz="2200" dirty="0"/>
              <a:t>. This will bring you to your school page, then scroll down to see</a:t>
            </a:r>
            <a:r>
              <a:rPr lang="cs-CZ" sz="2200" dirty="0"/>
              <a:t> </a:t>
            </a:r>
            <a:r>
              <a:rPr lang="cs-CZ" sz="2200" dirty="0" err="1"/>
              <a:t>either</a:t>
            </a:r>
            <a:r>
              <a:rPr lang="cs-CZ" sz="2200" dirty="0"/>
              <a:t> </a:t>
            </a:r>
            <a:r>
              <a:rPr lang="cs-CZ" sz="2200" dirty="0" err="1"/>
              <a:t>your</a:t>
            </a:r>
            <a:r>
              <a:rPr lang="cs-CZ" sz="2200" dirty="0"/>
              <a:t> </a:t>
            </a:r>
            <a:r>
              <a:rPr lang="cs-CZ" sz="2200" b="1" dirty="0" err="1"/>
              <a:t>School</a:t>
            </a:r>
            <a:r>
              <a:rPr lang="cs-CZ" sz="2200" b="1" dirty="0"/>
              <a:t> Data </a:t>
            </a:r>
            <a:r>
              <a:rPr lang="cs-CZ" sz="2200" b="1" dirty="0" err="1"/>
              <a:t>Sites</a:t>
            </a:r>
            <a:r>
              <a:rPr lang="cs-CZ" sz="2200" b="1" dirty="0"/>
              <a:t> </a:t>
            </a:r>
            <a:r>
              <a:rPr lang="cs-CZ" sz="2200" dirty="0" err="1"/>
              <a:t>or</a:t>
            </a:r>
            <a:r>
              <a:rPr lang="cs-CZ" sz="2200" dirty="0"/>
              <a:t> </a:t>
            </a:r>
            <a:r>
              <a:rPr lang="cs-CZ" sz="2200" dirty="0" err="1"/>
              <a:t>even</a:t>
            </a:r>
            <a:r>
              <a:rPr lang="cs-CZ" sz="2200" dirty="0"/>
              <a:t> more </a:t>
            </a:r>
            <a:r>
              <a:rPr lang="cs-CZ" sz="2200" dirty="0" err="1"/>
              <a:t>down</a:t>
            </a:r>
            <a:r>
              <a:rPr lang="cs-CZ" sz="2200" dirty="0"/>
              <a:t> </a:t>
            </a:r>
            <a:r>
              <a:rPr lang="cs-CZ" sz="2200" dirty="0" err="1"/>
              <a:t>your</a:t>
            </a:r>
            <a:r>
              <a:rPr lang="cs-CZ" sz="2200" dirty="0"/>
              <a:t> </a:t>
            </a:r>
            <a:r>
              <a:rPr lang="en-US" sz="2200" b="1" dirty="0"/>
              <a:t>Most Recent Measurements</a:t>
            </a:r>
            <a:r>
              <a:rPr lang="cs-CZ" sz="2200" dirty="0"/>
              <a:t>:</a:t>
            </a:r>
            <a:r>
              <a:rPr lang="en-US" sz="2200" dirty="0"/>
              <a:t> </a:t>
            </a:r>
            <a:br>
              <a:rPr lang="cs-CZ" sz="2200" dirty="0"/>
            </a:br>
            <a:endParaRPr lang="cs-CZ" sz="2200" b="1" dirty="0">
              <a:solidFill>
                <a:schemeClr val="accent1">
                  <a:lumMod val="75000"/>
                </a:schemeClr>
              </a:solidFill>
            </a:endParaRPr>
          </a:p>
        </p:txBody>
      </p:sp>
      <p:pic>
        <p:nvPicPr>
          <p:cNvPr id="7" name="obrázek 15" descr="C:\Users\Bara\Dropbox\Screenshots\Screenshot 2018-04-19 12.57.19.png"/>
          <p:cNvPicPr/>
          <p:nvPr/>
        </p:nvPicPr>
        <p:blipFill rotWithShape="1">
          <a:blip r:embed="rId3" cstate="print">
            <a:extLst>
              <a:ext uri="{28A0092B-C50C-407E-A947-70E740481C1C}">
                <a14:useLocalDpi xmlns:a14="http://schemas.microsoft.com/office/drawing/2010/main"/>
              </a:ext>
            </a:extLst>
          </a:blip>
          <a:srcRect/>
          <a:stretch/>
        </p:blipFill>
        <p:spPr bwMode="auto">
          <a:xfrm>
            <a:off x="1841029" y="4631805"/>
            <a:ext cx="10350971" cy="2378595"/>
          </a:xfrm>
          <a:prstGeom prst="rect">
            <a:avLst/>
          </a:prstGeom>
          <a:noFill/>
          <a:ln>
            <a:noFill/>
          </a:ln>
          <a:extLst>
            <a:ext uri="{53640926-AAD7-44D8-BBD7-CCE9431645EC}">
              <a14:shadowObscured xmlns:a14="http://schemas.microsoft.com/office/drawing/2010/main"/>
            </a:ext>
          </a:extLst>
        </p:spPr>
      </p:pic>
      <p:pic>
        <p:nvPicPr>
          <p:cNvPr id="3" name="Obrázek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260" y="2067750"/>
            <a:ext cx="10866783" cy="2610679"/>
          </a:xfrm>
          <a:prstGeom prst="rect">
            <a:avLst/>
          </a:prstGeom>
        </p:spPr>
      </p:pic>
      <p:sp>
        <p:nvSpPr>
          <p:cNvPr id="5" name="Oval 2"/>
          <p:cNvSpPr>
            <a:spLocks noChangeArrowheads="1"/>
          </p:cNvSpPr>
          <p:nvPr/>
        </p:nvSpPr>
        <p:spPr bwMode="auto">
          <a:xfrm>
            <a:off x="2040835" y="6311825"/>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2"/>
          <p:cNvSpPr>
            <a:spLocks noChangeArrowheads="1"/>
          </p:cNvSpPr>
          <p:nvPr/>
        </p:nvSpPr>
        <p:spPr bwMode="auto">
          <a:xfrm>
            <a:off x="498959" y="4222958"/>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46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4157" y="7729"/>
            <a:ext cx="10945271" cy="2361510"/>
          </a:xfrm>
        </p:spPr>
        <p:txBody>
          <a:bodyPr>
            <a:noAutofit/>
          </a:bodyPr>
          <a:lstStyle/>
          <a:p>
            <a:pPr>
              <a:lnSpc>
                <a:spcPct val="120000"/>
              </a:lnSpc>
            </a:pPr>
            <a:r>
              <a:rPr lang="cs-CZ" sz="4000" b="1" dirty="0" err="1"/>
              <a:t>How</a:t>
            </a:r>
            <a:r>
              <a:rPr lang="cs-CZ" sz="4000" b="1" dirty="0"/>
              <a:t> to </a:t>
            </a:r>
            <a:r>
              <a:rPr lang="cs-CZ" sz="4000" b="1" dirty="0" err="1"/>
              <a:t>get</a:t>
            </a:r>
            <a:r>
              <a:rPr lang="cs-CZ" sz="4000" b="1" dirty="0"/>
              <a:t> fast to GLOBE </a:t>
            </a:r>
            <a:r>
              <a:rPr lang="cs-CZ" sz="4000" b="1" dirty="0" err="1"/>
              <a:t>visualization</a:t>
            </a:r>
            <a:r>
              <a:rPr lang="cs-CZ" sz="4000" b="1" dirty="0"/>
              <a:t> </a:t>
            </a:r>
            <a:r>
              <a:rPr lang="cs-CZ" sz="4000" b="1" dirty="0" err="1"/>
              <a:t>tool</a:t>
            </a:r>
            <a:br>
              <a:rPr lang="cs-CZ" sz="4000" b="1" dirty="0"/>
            </a:br>
            <a:br>
              <a:rPr lang="cs-CZ" sz="2200" b="1" dirty="0"/>
            </a:br>
            <a:r>
              <a:rPr lang="cs-CZ" sz="2200" b="1" dirty="0"/>
              <a:t>Go to </a:t>
            </a:r>
            <a:r>
              <a:rPr lang="cs-CZ" sz="2200" b="1" dirty="0" err="1"/>
              <a:t>Campaign</a:t>
            </a:r>
            <a:r>
              <a:rPr lang="cs-CZ" sz="2200" b="1" dirty="0"/>
              <a:t> </a:t>
            </a:r>
            <a:r>
              <a:rPr lang="cs-CZ" sz="2200" b="1" dirty="0" err="1"/>
              <a:t>Page</a:t>
            </a:r>
            <a:r>
              <a:rPr lang="cs-CZ" sz="2200" b="1" dirty="0"/>
              <a:t> and </a:t>
            </a:r>
            <a:r>
              <a:rPr lang="cs-CZ" sz="2200" b="1" dirty="0" err="1"/>
              <a:t>select</a:t>
            </a:r>
            <a:r>
              <a:rPr lang="cs-CZ" sz="2200" b="1" dirty="0"/>
              <a:t> </a:t>
            </a:r>
            <a:r>
              <a:rPr lang="cs-CZ" sz="2200" b="1" i="1" dirty="0" err="1"/>
              <a:t>Our</a:t>
            </a:r>
            <a:r>
              <a:rPr lang="cs-CZ" sz="2200" b="1" i="1" dirty="0"/>
              <a:t> </a:t>
            </a:r>
            <a:r>
              <a:rPr lang="cs-CZ" sz="2200" b="1" i="1" dirty="0" err="1"/>
              <a:t>Measurements</a:t>
            </a:r>
            <a:br>
              <a:rPr lang="cs-CZ" sz="2200" b="1" i="1" dirty="0"/>
            </a:br>
            <a:r>
              <a:rPr lang="cs-CZ" sz="2200" b="1" dirty="0">
                <a:solidFill>
                  <a:schemeClr val="accent1">
                    <a:lumMod val="75000"/>
                  </a:schemeClr>
                </a:solidFill>
                <a:hlinkClick r:id="rId3"/>
              </a:rPr>
              <a:t>https://www.globe.gov/web/european-phenology-campaign/overview/our-measurements</a:t>
            </a:r>
            <a:endParaRPr lang="cs-CZ" sz="2200" b="1" dirty="0">
              <a:solidFill>
                <a:schemeClr val="accent1">
                  <a:lumMod val="75000"/>
                </a:schemeClr>
              </a:solidFill>
            </a:endParaRPr>
          </a:p>
        </p:txBody>
      </p:sp>
      <p:pic>
        <p:nvPicPr>
          <p:cNvPr id="29698" name="Picture 2" descr="H:\Globe Regional HD Office_Europe Eurasia\projects_campaigns_events\Phenology\Campaign 2018_19_Europe\Photos\visualizatio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16016" y="2266121"/>
            <a:ext cx="10009328" cy="5148471"/>
          </a:xfrm>
          <a:prstGeom prst="rect">
            <a:avLst/>
          </a:prstGeom>
          <a:noFill/>
        </p:spPr>
      </p:pic>
      <p:sp>
        <p:nvSpPr>
          <p:cNvPr id="6" name="Ohnutá šipka 5"/>
          <p:cNvSpPr/>
          <p:nvPr/>
        </p:nvSpPr>
        <p:spPr>
          <a:xfrm rot="10800000" flipH="1">
            <a:off x="302528" y="609600"/>
            <a:ext cx="1107818" cy="4546600"/>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5" name="Oval 2"/>
          <p:cNvSpPr>
            <a:spLocks noChangeArrowheads="1"/>
          </p:cNvSpPr>
          <p:nvPr/>
        </p:nvSpPr>
        <p:spPr bwMode="auto">
          <a:xfrm>
            <a:off x="1519376" y="4627631"/>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A9C46CC-F95B-4B0B-8629-66173D3FC7E5}"/>
              </a:ext>
            </a:extLst>
          </p:cNvPr>
          <p:cNvSpPr>
            <a:spLocks noGrp="1"/>
          </p:cNvSpPr>
          <p:nvPr>
            <p:ph type="title"/>
          </p:nvPr>
        </p:nvSpPr>
        <p:spPr>
          <a:xfrm>
            <a:off x="427122" y="58927"/>
            <a:ext cx="11846103" cy="678281"/>
          </a:xfrm>
        </p:spPr>
        <p:txBody>
          <a:bodyPr>
            <a:noAutofit/>
          </a:bodyPr>
          <a:lstStyle/>
          <a:p>
            <a:pPr>
              <a:lnSpc>
                <a:spcPct val="100000"/>
              </a:lnSpc>
            </a:pPr>
            <a:r>
              <a:rPr lang="cs-CZ" sz="4000" b="1" dirty="0" err="1"/>
              <a:t>How</a:t>
            </a:r>
            <a:r>
              <a:rPr lang="cs-CZ" sz="4000" b="1" dirty="0"/>
              <a:t> to start:</a:t>
            </a:r>
            <a:endParaRPr lang="en-US" sz="4000" b="1" dirty="0"/>
          </a:p>
        </p:txBody>
      </p:sp>
      <p:grpSp>
        <p:nvGrpSpPr>
          <p:cNvPr id="2" name="Skupina 1">
            <a:extLst>
              <a:ext uri="{FF2B5EF4-FFF2-40B4-BE49-F238E27FC236}">
                <a16:creationId xmlns:a16="http://schemas.microsoft.com/office/drawing/2014/main" id="{F4202EC6-1192-4B20-BFAB-6188744E4E5D}"/>
              </a:ext>
            </a:extLst>
          </p:cNvPr>
          <p:cNvGrpSpPr/>
          <p:nvPr/>
        </p:nvGrpSpPr>
        <p:grpSpPr>
          <a:xfrm>
            <a:off x="7466436" y="244338"/>
            <a:ext cx="4725564" cy="6546508"/>
            <a:chOff x="1" y="964730"/>
            <a:chExt cx="4717962" cy="5873750"/>
          </a:xfrm>
        </p:grpSpPr>
        <p:pic>
          <p:nvPicPr>
            <p:cNvPr id="7" name="Obrázek 6">
              <a:extLst>
                <a:ext uri="{FF2B5EF4-FFF2-40B4-BE49-F238E27FC236}">
                  <a16:creationId xmlns:a16="http://schemas.microsoft.com/office/drawing/2014/main" id="{447B510C-A614-471A-9FA9-EAF92EB245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964730"/>
              <a:ext cx="4717962" cy="5873750"/>
            </a:xfrm>
            <a:prstGeom prst="rect">
              <a:avLst/>
            </a:prstGeom>
          </p:spPr>
        </p:pic>
        <p:sp>
          <p:nvSpPr>
            <p:cNvPr id="5" name="Oval 2"/>
            <p:cNvSpPr>
              <a:spLocks noChangeArrowheads="1"/>
            </p:cNvSpPr>
            <p:nvPr/>
          </p:nvSpPr>
          <p:spPr bwMode="auto">
            <a:xfrm>
              <a:off x="76553" y="2032305"/>
              <a:ext cx="2276229" cy="54650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bdélník: se zakulacenými rohy 5">
              <a:extLst>
                <a:ext uri="{FF2B5EF4-FFF2-40B4-BE49-F238E27FC236}">
                  <a16:creationId xmlns:a16="http://schemas.microsoft.com/office/drawing/2014/main" id="{FCE506FD-438D-4A86-926A-E32E312B2F0F}"/>
                </a:ext>
              </a:extLst>
            </p:cNvPr>
            <p:cNvSpPr/>
            <p:nvPr/>
          </p:nvSpPr>
          <p:spPr>
            <a:xfrm>
              <a:off x="92468" y="3429000"/>
              <a:ext cx="3667874" cy="2548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Nadpis 1">
            <a:extLst>
              <a:ext uri="{FF2B5EF4-FFF2-40B4-BE49-F238E27FC236}">
                <a16:creationId xmlns:a16="http://schemas.microsoft.com/office/drawing/2014/main" id="{CFB000C9-7DDF-4CA2-9E43-4AEF67F1DFF1}"/>
              </a:ext>
            </a:extLst>
          </p:cNvPr>
          <p:cNvSpPr txBox="1">
            <a:spLocks/>
          </p:cNvSpPr>
          <p:nvPr/>
        </p:nvSpPr>
        <p:spPr>
          <a:xfrm>
            <a:off x="427122" y="920195"/>
            <a:ext cx="7039314" cy="2657892"/>
          </a:xfrm>
          <a:prstGeom prst="rect">
            <a:avLst/>
          </a:prstGeom>
        </p:spPr>
        <p:txBody>
          <a:bodyPr vert="horz" lIns="121897" tIns="121897" rIns="121897" bIns="121897" rtlCol="0" anchor="t" anchorCtr="0">
            <a:normAutofit/>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nSpc>
                <a:spcPct val="100000"/>
              </a:lnSpc>
              <a:spcAft>
                <a:spcPts val="1200"/>
              </a:spcAft>
            </a:pPr>
            <a:r>
              <a:rPr lang="cs-CZ" sz="2400" dirty="0"/>
              <a:t>In </a:t>
            </a:r>
            <a:r>
              <a:rPr lang="cs-CZ" sz="2400" dirty="0" err="1"/>
              <a:t>Protocol</a:t>
            </a:r>
            <a:r>
              <a:rPr lang="cs-CZ" sz="2400" dirty="0"/>
              <a:t> </a:t>
            </a:r>
            <a:r>
              <a:rPr lang="cs-CZ" sz="2400" dirty="0" err="1"/>
              <a:t>Layers</a:t>
            </a:r>
            <a:r>
              <a:rPr lang="cs-CZ" sz="2400" dirty="0"/>
              <a:t>, </a:t>
            </a:r>
            <a:r>
              <a:rPr lang="cs-CZ" sz="2400" dirty="0" err="1"/>
              <a:t>select</a:t>
            </a:r>
            <a:r>
              <a:rPr lang="cs-CZ" sz="2400" dirty="0"/>
              <a:t> </a:t>
            </a:r>
            <a:r>
              <a:rPr lang="cs-CZ" sz="2400" dirty="0" err="1"/>
              <a:t>Biosphere</a:t>
            </a:r>
            <a:r>
              <a:rPr lang="cs-CZ" sz="2400" dirty="0"/>
              <a:t> and Green Up:</a:t>
            </a:r>
          </a:p>
          <a:p>
            <a:pPr marL="342900" indent="-342900">
              <a:lnSpc>
                <a:spcPct val="100000"/>
              </a:lnSpc>
              <a:spcAft>
                <a:spcPts val="1200"/>
              </a:spcAft>
              <a:buFont typeface="Arial" panose="020B0604020202020204" pitchFamily="34" charset="0"/>
              <a:buChar char="•"/>
            </a:pPr>
            <a:r>
              <a:rPr lang="cs-CZ" sz="2400" dirty="0" err="1"/>
              <a:t>Then</a:t>
            </a:r>
            <a:r>
              <a:rPr lang="cs-CZ" sz="2400" dirty="0"/>
              <a:t> </a:t>
            </a:r>
            <a:r>
              <a:rPr lang="cs-CZ" sz="2400" dirty="0" err="1"/>
              <a:t>you</a:t>
            </a:r>
            <a:r>
              <a:rPr lang="cs-CZ" sz="2400" dirty="0"/>
              <a:t> </a:t>
            </a:r>
            <a:r>
              <a:rPr lang="cs-CZ" sz="2400" dirty="0" err="1"/>
              <a:t>can</a:t>
            </a:r>
            <a:r>
              <a:rPr lang="cs-CZ" sz="2400" dirty="0"/>
              <a:t> </a:t>
            </a:r>
            <a:r>
              <a:rPr lang="cs-CZ" sz="2400" dirty="0" err="1"/>
              <a:t>see</a:t>
            </a:r>
            <a:r>
              <a:rPr lang="cs-CZ" sz="2400" dirty="0"/>
              <a:t> a detail </a:t>
            </a:r>
            <a:r>
              <a:rPr lang="cs-CZ" sz="2400" dirty="0" err="1"/>
              <a:t>of</a:t>
            </a:r>
            <a:r>
              <a:rPr lang="cs-CZ" sz="2400" dirty="0"/>
              <a:t> </a:t>
            </a:r>
            <a:r>
              <a:rPr lang="cs-CZ" sz="2400" dirty="0" err="1"/>
              <a:t>any</a:t>
            </a:r>
            <a:r>
              <a:rPr lang="cs-CZ" sz="2400" dirty="0"/>
              <a:t> </a:t>
            </a:r>
            <a:r>
              <a:rPr lang="cs-CZ" sz="2400" dirty="0" err="1"/>
              <a:t>site</a:t>
            </a:r>
            <a:r>
              <a:rPr lang="cs-CZ" sz="2400" dirty="0"/>
              <a:t>, </a:t>
            </a:r>
            <a:r>
              <a:rPr lang="cs-CZ" sz="2400" dirty="0" err="1"/>
              <a:t>or</a:t>
            </a:r>
            <a:endParaRPr lang="cs-CZ" sz="2400" dirty="0"/>
          </a:p>
          <a:p>
            <a:pPr marL="342900" indent="-342900">
              <a:lnSpc>
                <a:spcPct val="100000"/>
              </a:lnSpc>
              <a:spcAft>
                <a:spcPts val="1200"/>
              </a:spcAft>
              <a:buFont typeface="Arial" panose="020B0604020202020204" pitchFamily="34" charset="0"/>
              <a:buChar char="•"/>
            </a:pPr>
            <a:r>
              <a:rPr lang="cs-CZ" sz="2400" dirty="0" err="1"/>
              <a:t>filter</a:t>
            </a:r>
            <a:r>
              <a:rPr lang="cs-CZ" sz="2400" dirty="0"/>
              <a:t> </a:t>
            </a:r>
            <a:r>
              <a:rPr lang="cs-CZ" sz="2400" dirty="0" err="1"/>
              <a:t>out</a:t>
            </a:r>
            <a:r>
              <a:rPr lang="cs-CZ" sz="2400" dirty="0"/>
              <a:t> </a:t>
            </a:r>
            <a:r>
              <a:rPr lang="cs-CZ" sz="2400" dirty="0" err="1"/>
              <a:t>only</a:t>
            </a:r>
            <a:r>
              <a:rPr lang="cs-CZ" sz="2400" dirty="0"/>
              <a:t> </a:t>
            </a:r>
            <a:r>
              <a:rPr lang="cs-CZ" sz="2400" dirty="0" err="1"/>
              <a:t>the</a:t>
            </a:r>
            <a:r>
              <a:rPr lang="cs-CZ" sz="2400" dirty="0"/>
              <a:t> </a:t>
            </a:r>
            <a:r>
              <a:rPr lang="cs-CZ" sz="2400" dirty="0" err="1"/>
              <a:t>sites</a:t>
            </a:r>
            <a:r>
              <a:rPr lang="cs-CZ" sz="2400" dirty="0"/>
              <a:t> with a </a:t>
            </a:r>
            <a:r>
              <a:rPr lang="cs-CZ" sz="2400" dirty="0" err="1"/>
              <a:t>particular</a:t>
            </a:r>
            <a:r>
              <a:rPr lang="cs-CZ" sz="2400" dirty="0"/>
              <a:t> </a:t>
            </a:r>
            <a:r>
              <a:rPr lang="cs-CZ" sz="2400" dirty="0" err="1"/>
              <a:t>tree</a:t>
            </a:r>
            <a:r>
              <a:rPr lang="cs-CZ" sz="2400" dirty="0"/>
              <a:t>, </a:t>
            </a:r>
            <a:r>
              <a:rPr lang="cs-CZ" sz="2400" dirty="0" err="1"/>
              <a:t>or</a:t>
            </a:r>
            <a:endParaRPr lang="cs-CZ" sz="2400" dirty="0"/>
          </a:p>
          <a:p>
            <a:pPr marL="342900" indent="-342900">
              <a:lnSpc>
                <a:spcPct val="100000"/>
              </a:lnSpc>
              <a:spcAft>
                <a:spcPts val="1200"/>
              </a:spcAft>
              <a:buFont typeface="Arial" panose="020B0604020202020204" pitchFamily="34" charset="0"/>
              <a:buChar char="•"/>
            </a:pPr>
            <a:r>
              <a:rPr lang="cs-CZ" sz="2400" dirty="0" err="1"/>
              <a:t>filter</a:t>
            </a:r>
            <a:r>
              <a:rPr lang="cs-CZ" sz="2400" dirty="0"/>
              <a:t> </a:t>
            </a:r>
            <a:r>
              <a:rPr lang="cs-CZ" sz="2400" dirty="0" err="1"/>
              <a:t>out</a:t>
            </a:r>
            <a:r>
              <a:rPr lang="cs-CZ" sz="2400" dirty="0"/>
              <a:t> </a:t>
            </a:r>
            <a:r>
              <a:rPr lang="cs-CZ" sz="2400" dirty="0" err="1"/>
              <a:t>sites</a:t>
            </a:r>
            <a:r>
              <a:rPr lang="cs-CZ" sz="2400" dirty="0"/>
              <a:t> </a:t>
            </a:r>
            <a:r>
              <a:rPr lang="cs-CZ" sz="2400" dirty="0" err="1"/>
              <a:t>according</a:t>
            </a:r>
            <a:r>
              <a:rPr lang="cs-CZ" sz="2400" dirty="0"/>
              <a:t> country, </a:t>
            </a:r>
            <a:r>
              <a:rPr lang="cs-CZ" sz="2400" dirty="0" err="1"/>
              <a:t>altitude</a:t>
            </a:r>
            <a:r>
              <a:rPr lang="cs-CZ" sz="2400" dirty="0"/>
              <a:t> and so many </a:t>
            </a:r>
            <a:r>
              <a:rPr lang="cs-CZ" sz="2400" dirty="0" err="1"/>
              <a:t>other</a:t>
            </a:r>
            <a:r>
              <a:rPr lang="cs-CZ" sz="2400" dirty="0"/>
              <a:t> </a:t>
            </a:r>
            <a:r>
              <a:rPr lang="cs-CZ" sz="2400" dirty="0" err="1"/>
              <a:t>things</a:t>
            </a:r>
            <a:r>
              <a:rPr lang="cs-CZ" sz="2400" dirty="0"/>
              <a:t>.</a:t>
            </a:r>
            <a:endParaRPr lang="en-US" sz="2400" dirty="0"/>
          </a:p>
        </p:txBody>
      </p:sp>
      <p:sp>
        <p:nvSpPr>
          <p:cNvPr id="9" name="Nadpis 1">
            <a:extLst>
              <a:ext uri="{FF2B5EF4-FFF2-40B4-BE49-F238E27FC236}">
                <a16:creationId xmlns:a16="http://schemas.microsoft.com/office/drawing/2014/main" id="{D6E2C16C-6616-48A7-BB38-F355438A9DDF}"/>
              </a:ext>
            </a:extLst>
          </p:cNvPr>
          <p:cNvSpPr txBox="1">
            <a:spLocks/>
          </p:cNvSpPr>
          <p:nvPr/>
        </p:nvSpPr>
        <p:spPr>
          <a:xfrm>
            <a:off x="292617" y="3901383"/>
            <a:ext cx="7127511" cy="1127813"/>
          </a:xfrm>
          <a:prstGeom prst="rect">
            <a:avLst/>
          </a:prstGeom>
        </p:spPr>
        <p:txBody>
          <a:bodyPr vert="horz" lIns="121897" tIns="121897" rIns="121897" bIns="121897" rtlCol="0" anchor="t" anchorCtr="0">
            <a:normAutofit fontScale="97500"/>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cs-CZ" sz="2800" b="1" dirty="0" err="1">
                <a:solidFill>
                  <a:srgbClr val="FF0000"/>
                </a:solidFill>
              </a:rPr>
              <a:t>Quick</a:t>
            </a:r>
            <a:r>
              <a:rPr lang="cs-CZ" sz="2800" b="1" dirty="0">
                <a:solidFill>
                  <a:srgbClr val="FF0000"/>
                </a:solidFill>
              </a:rPr>
              <a:t> </a:t>
            </a:r>
            <a:r>
              <a:rPr lang="cs-CZ" sz="2800" b="1" dirty="0" err="1">
                <a:solidFill>
                  <a:srgbClr val="FF0000"/>
                </a:solidFill>
              </a:rPr>
              <a:t>videoguide</a:t>
            </a:r>
            <a:r>
              <a:rPr lang="cs-CZ" sz="2800" b="1" dirty="0">
                <a:solidFill>
                  <a:srgbClr val="FF0000"/>
                </a:solidFill>
              </a:rPr>
              <a:t> </a:t>
            </a:r>
            <a:r>
              <a:rPr lang="cs-CZ" sz="2800" b="1" dirty="0" err="1">
                <a:solidFill>
                  <a:srgbClr val="FF0000"/>
                </a:solidFill>
              </a:rPr>
              <a:t>is</a:t>
            </a:r>
            <a:r>
              <a:rPr lang="cs-CZ" sz="2800" b="1" dirty="0">
                <a:solidFill>
                  <a:srgbClr val="FF0000"/>
                </a:solidFill>
              </a:rPr>
              <a:t> </a:t>
            </a:r>
            <a:r>
              <a:rPr lang="cs-CZ" sz="2800" b="1" dirty="0" err="1">
                <a:solidFill>
                  <a:srgbClr val="FF0000"/>
                </a:solidFill>
              </a:rPr>
              <a:t>right</a:t>
            </a:r>
            <a:r>
              <a:rPr lang="cs-CZ" sz="2800" b="1" dirty="0">
                <a:solidFill>
                  <a:srgbClr val="FF0000"/>
                </a:solidFill>
              </a:rPr>
              <a:t> in </a:t>
            </a:r>
            <a:r>
              <a:rPr lang="cs-CZ" sz="2800" b="1" dirty="0" err="1">
                <a:solidFill>
                  <a:srgbClr val="FF0000"/>
                </a:solidFill>
              </a:rPr>
              <a:t>the</a:t>
            </a:r>
            <a:r>
              <a:rPr lang="cs-CZ" sz="2800" b="1" dirty="0">
                <a:solidFill>
                  <a:srgbClr val="FF0000"/>
                </a:solidFill>
              </a:rPr>
              <a:t> </a:t>
            </a:r>
            <a:r>
              <a:rPr lang="cs-CZ" sz="2800" b="1" dirty="0" err="1">
                <a:solidFill>
                  <a:srgbClr val="FF0000"/>
                </a:solidFill>
              </a:rPr>
              <a:t>Visualization</a:t>
            </a:r>
            <a:r>
              <a:rPr lang="cs-CZ" sz="2800" b="1" dirty="0">
                <a:solidFill>
                  <a:srgbClr val="FF0000"/>
                </a:solidFill>
              </a:rPr>
              <a:t> </a:t>
            </a:r>
            <a:r>
              <a:rPr lang="cs-CZ" sz="2800" b="1" dirty="0" err="1">
                <a:solidFill>
                  <a:srgbClr val="FF0000"/>
                </a:solidFill>
              </a:rPr>
              <a:t>tool</a:t>
            </a:r>
            <a:r>
              <a:rPr lang="cs-CZ" sz="2800" b="1" dirty="0">
                <a:solidFill>
                  <a:srgbClr val="FF0000"/>
                </a:solidFill>
              </a:rPr>
              <a:t> – </a:t>
            </a:r>
            <a:r>
              <a:rPr lang="cs-CZ" sz="2800" b="1" dirty="0" err="1">
                <a:solidFill>
                  <a:srgbClr val="FF0000"/>
                </a:solidFill>
              </a:rPr>
              <a:t>see</a:t>
            </a:r>
            <a:r>
              <a:rPr lang="cs-CZ" sz="2800" b="1" dirty="0">
                <a:solidFill>
                  <a:srgbClr val="FF0000"/>
                </a:solidFill>
              </a:rPr>
              <a:t> </a:t>
            </a:r>
            <a:r>
              <a:rPr lang="cs-CZ" sz="2800" b="1" dirty="0" err="1">
                <a:solidFill>
                  <a:srgbClr val="FF0000"/>
                </a:solidFill>
              </a:rPr>
              <a:t>next</a:t>
            </a:r>
            <a:r>
              <a:rPr lang="cs-CZ" sz="2800" b="1" dirty="0">
                <a:solidFill>
                  <a:srgbClr val="FF0000"/>
                </a:solidFill>
              </a:rPr>
              <a:t> </a:t>
            </a:r>
            <a:r>
              <a:rPr lang="cs-CZ" sz="2800" b="1" dirty="0" err="1">
                <a:solidFill>
                  <a:srgbClr val="FF0000"/>
                </a:solidFill>
              </a:rPr>
              <a:t>slide</a:t>
            </a:r>
            <a:r>
              <a:rPr lang="cs-CZ" sz="2800" b="1" dirty="0">
                <a:solidFill>
                  <a:srgbClr val="FF0000"/>
                </a:solidFill>
              </a:rPr>
              <a:t>! </a:t>
            </a:r>
            <a:endParaRPr lang="en-US" sz="2800" b="1" dirty="0">
              <a:solidFill>
                <a:srgbClr val="FF0000"/>
              </a:solidFill>
            </a:endParaRPr>
          </a:p>
        </p:txBody>
      </p:sp>
      <p:sp>
        <p:nvSpPr>
          <p:cNvPr id="10" name="Nadpis 1">
            <a:extLst>
              <a:ext uri="{FF2B5EF4-FFF2-40B4-BE49-F238E27FC236}">
                <a16:creationId xmlns:a16="http://schemas.microsoft.com/office/drawing/2014/main" id="{F5B928DE-A6C6-4753-A09C-75D474C1CC2E}"/>
              </a:ext>
            </a:extLst>
          </p:cNvPr>
          <p:cNvSpPr txBox="1">
            <a:spLocks/>
          </p:cNvSpPr>
          <p:nvPr/>
        </p:nvSpPr>
        <p:spPr>
          <a:xfrm>
            <a:off x="292617" y="5267739"/>
            <a:ext cx="7127510" cy="1578325"/>
          </a:xfrm>
          <a:prstGeom prst="rect">
            <a:avLst/>
          </a:prstGeom>
        </p:spPr>
        <p:txBody>
          <a:bodyPr vert="horz" lIns="121897" tIns="121897" rIns="121897" bIns="121897" rtlCol="0" anchor="t" anchorCtr="0">
            <a:normAutofit fontScale="97500"/>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cs-CZ" sz="2400" dirty="0" err="1"/>
              <a:t>Learn</a:t>
            </a:r>
            <a:r>
              <a:rPr lang="cs-CZ" sz="2400" dirty="0"/>
              <a:t> </a:t>
            </a:r>
            <a:r>
              <a:rPr lang="cs-CZ" sz="2400" dirty="0" err="1"/>
              <a:t>how</a:t>
            </a:r>
            <a:r>
              <a:rPr lang="cs-CZ" sz="2400" dirty="0"/>
              <a:t> to do </a:t>
            </a:r>
            <a:r>
              <a:rPr lang="cs-CZ" sz="2400" dirty="0" err="1"/>
              <a:t>that</a:t>
            </a:r>
            <a:r>
              <a:rPr lang="cs-CZ" sz="2400" dirty="0"/>
              <a:t> – </a:t>
            </a:r>
            <a:r>
              <a:rPr lang="cs-CZ" sz="2400" dirty="0" err="1"/>
              <a:t>see</a:t>
            </a:r>
            <a:r>
              <a:rPr lang="cs-CZ" sz="2400" dirty="0"/>
              <a:t> GLOBE </a:t>
            </a:r>
            <a:r>
              <a:rPr lang="cs-CZ" sz="2400" dirty="0" err="1"/>
              <a:t>guides</a:t>
            </a:r>
            <a:r>
              <a:rPr lang="cs-CZ" sz="2400" dirty="0"/>
              <a:t> and </a:t>
            </a:r>
            <a:r>
              <a:rPr lang="cs-CZ" sz="2400" dirty="0" err="1"/>
              <a:t>tutorials</a:t>
            </a:r>
            <a:r>
              <a:rPr lang="cs-CZ" sz="2400" dirty="0"/>
              <a:t>:</a:t>
            </a:r>
          </a:p>
          <a:p>
            <a:r>
              <a:rPr lang="cs-CZ" sz="2400" dirty="0"/>
              <a:t> </a:t>
            </a:r>
            <a:r>
              <a:rPr lang="cs-CZ" sz="2400" dirty="0">
                <a:hlinkClick r:id="rId4"/>
              </a:rPr>
              <a:t>https://www.globe.gov/get-trained/using-the-globe-website/retrieve-and-visualize-your-data</a:t>
            </a:r>
            <a:endParaRPr lang="en-US" sz="2400" dirty="0"/>
          </a:p>
        </p:txBody>
      </p:sp>
      <p:sp>
        <p:nvSpPr>
          <p:cNvPr id="11" name="Oval 2">
            <a:extLst>
              <a:ext uri="{FF2B5EF4-FFF2-40B4-BE49-F238E27FC236}">
                <a16:creationId xmlns:a16="http://schemas.microsoft.com/office/drawing/2014/main" id="{50E67724-4DAA-4BFC-8D32-D22BFD6F4B2F}"/>
              </a:ext>
            </a:extLst>
          </p:cNvPr>
          <p:cNvSpPr>
            <a:spLocks noChangeArrowheads="1"/>
          </p:cNvSpPr>
          <p:nvPr/>
        </p:nvSpPr>
        <p:spPr bwMode="auto">
          <a:xfrm>
            <a:off x="7956771" y="1006492"/>
            <a:ext cx="561063"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031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E24B6-7838-4279-A065-B10EE414DF00}"/>
              </a:ext>
            </a:extLst>
          </p:cNvPr>
          <p:cNvSpPr>
            <a:spLocks noGrp="1"/>
          </p:cNvSpPr>
          <p:nvPr>
            <p:ph type="title"/>
          </p:nvPr>
        </p:nvSpPr>
        <p:spPr>
          <a:xfrm>
            <a:off x="415600" y="110067"/>
            <a:ext cx="11360800" cy="763600"/>
          </a:xfrm>
        </p:spPr>
        <p:txBody>
          <a:bodyPr>
            <a:normAutofit fontScale="90000"/>
          </a:bodyPr>
          <a:lstStyle/>
          <a:p>
            <a:r>
              <a:rPr lang="cs-CZ" dirty="0" err="1"/>
              <a:t>Watch</a:t>
            </a:r>
            <a:r>
              <a:rPr lang="cs-CZ" dirty="0"/>
              <a:t> </a:t>
            </a:r>
            <a:r>
              <a:rPr lang="cs-CZ" dirty="0" err="1"/>
              <a:t>videoguides</a:t>
            </a:r>
            <a:r>
              <a:rPr lang="cs-CZ" dirty="0"/>
              <a:t> and </a:t>
            </a:r>
            <a:r>
              <a:rPr lang="cs-CZ" dirty="0" err="1"/>
              <a:t>download</a:t>
            </a:r>
            <a:r>
              <a:rPr lang="cs-CZ" dirty="0"/>
              <a:t> </a:t>
            </a:r>
            <a:r>
              <a:rPr lang="cs-CZ" dirty="0" err="1"/>
              <a:t>pdf</a:t>
            </a:r>
            <a:r>
              <a:rPr lang="cs-CZ" dirty="0"/>
              <a:t> </a:t>
            </a:r>
            <a:r>
              <a:rPr lang="cs-CZ" dirty="0" err="1"/>
              <a:t>guide</a:t>
            </a:r>
            <a:endParaRPr lang="en-US" dirty="0"/>
          </a:p>
        </p:txBody>
      </p:sp>
      <p:sp>
        <p:nvSpPr>
          <p:cNvPr id="3" name="Zástupný symbol pro text 2">
            <a:extLst>
              <a:ext uri="{FF2B5EF4-FFF2-40B4-BE49-F238E27FC236}">
                <a16:creationId xmlns:a16="http://schemas.microsoft.com/office/drawing/2014/main" id="{9337055B-83C0-4E3E-B060-975560BC3B3A}"/>
              </a:ext>
            </a:extLst>
          </p:cNvPr>
          <p:cNvSpPr>
            <a:spLocks noGrp="1"/>
          </p:cNvSpPr>
          <p:nvPr>
            <p:ph type="body" idx="1"/>
          </p:nvPr>
        </p:nvSpPr>
        <p:spPr/>
        <p:txBody>
          <a:bodyPr/>
          <a:lstStyle/>
          <a:p>
            <a:endParaRPr lang="en-US"/>
          </a:p>
        </p:txBody>
      </p:sp>
      <p:pic>
        <p:nvPicPr>
          <p:cNvPr id="5" name="Obrázek 4">
            <a:extLst>
              <a:ext uri="{FF2B5EF4-FFF2-40B4-BE49-F238E27FC236}">
                <a16:creationId xmlns:a16="http://schemas.microsoft.com/office/drawing/2014/main" id="{6DE36BA1-D149-42CE-B0F1-ACCE71D85D2F}"/>
              </a:ext>
            </a:extLst>
          </p:cNvPr>
          <p:cNvPicPr>
            <a:picLocks noChangeAspect="1"/>
          </p:cNvPicPr>
          <p:nvPr/>
        </p:nvPicPr>
        <p:blipFill>
          <a:blip r:embed="rId3"/>
          <a:stretch>
            <a:fillRect/>
          </a:stretch>
        </p:blipFill>
        <p:spPr>
          <a:xfrm>
            <a:off x="0" y="880533"/>
            <a:ext cx="12192000" cy="5867400"/>
          </a:xfrm>
          <a:prstGeom prst="rect">
            <a:avLst/>
          </a:prstGeom>
        </p:spPr>
      </p:pic>
      <p:sp>
        <p:nvSpPr>
          <p:cNvPr id="7" name="Obdélník: se zakulacenými rohy 6">
            <a:extLst>
              <a:ext uri="{FF2B5EF4-FFF2-40B4-BE49-F238E27FC236}">
                <a16:creationId xmlns:a16="http://schemas.microsoft.com/office/drawing/2014/main" id="{9D3B2254-2862-4D37-B19B-E8127FF890D9}"/>
              </a:ext>
            </a:extLst>
          </p:cNvPr>
          <p:cNvSpPr/>
          <p:nvPr/>
        </p:nvSpPr>
        <p:spPr>
          <a:xfrm>
            <a:off x="92468" y="4890500"/>
            <a:ext cx="3996647" cy="10869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50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3CF98-7FFE-4256-8843-DD5632731665}"/>
              </a:ext>
            </a:extLst>
          </p:cNvPr>
          <p:cNvSpPr>
            <a:spLocks noGrp="1"/>
          </p:cNvSpPr>
          <p:nvPr>
            <p:ph type="title"/>
          </p:nvPr>
        </p:nvSpPr>
        <p:spPr>
          <a:xfrm>
            <a:off x="0" y="888006"/>
            <a:ext cx="12192000" cy="5106394"/>
          </a:xfrm>
        </p:spPr>
        <p:txBody>
          <a:bodyPr>
            <a:noAutofit/>
          </a:bodyPr>
          <a:lstStyle/>
          <a:p>
            <a:pPr algn="ctr">
              <a:lnSpc>
                <a:spcPct val="120000"/>
              </a:lnSpc>
              <a:spcAft>
                <a:spcPts val="1200"/>
              </a:spcAft>
            </a:pPr>
            <a:r>
              <a:rPr lang="cs-CZ" sz="5400" b="1" dirty="0"/>
              <a:t>PART 2</a:t>
            </a:r>
            <a:br>
              <a:rPr lang="cs-CZ" sz="5400" b="1" dirty="0"/>
            </a:br>
            <a:br>
              <a:rPr lang="cs-CZ" sz="5400" b="1" dirty="0"/>
            </a:br>
            <a:r>
              <a:rPr lang="cs-CZ" sz="5400" b="1" dirty="0">
                <a:solidFill>
                  <a:srgbClr val="FF0000"/>
                </a:solidFill>
              </a:rPr>
              <a:t>HOW TO UPLOAD DATA </a:t>
            </a:r>
            <a:endParaRPr lang="en-US" sz="5400" b="1" dirty="0">
              <a:solidFill>
                <a:srgbClr val="FF0000"/>
              </a:solidFill>
            </a:endParaRPr>
          </a:p>
        </p:txBody>
      </p:sp>
    </p:spTree>
    <p:extLst>
      <p:ext uri="{BB962C8B-B14F-4D97-AF65-F5344CB8AC3E}">
        <p14:creationId xmlns:p14="http://schemas.microsoft.com/office/powerpoint/2010/main" val="3084494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7672" y="177810"/>
            <a:ext cx="10515600" cy="1051861"/>
          </a:xfrm>
        </p:spPr>
        <p:txBody>
          <a:bodyPr/>
          <a:lstStyle/>
          <a:p>
            <a:r>
              <a:rPr lang="cs-CZ" b="1" dirty="0" err="1"/>
              <a:t>Training</a:t>
            </a:r>
            <a:r>
              <a:rPr lang="cs-CZ" b="1" dirty="0"/>
              <a:t> Data </a:t>
            </a:r>
            <a:r>
              <a:rPr lang="cs-CZ" b="1" dirty="0" err="1"/>
              <a:t>Entry</a:t>
            </a:r>
            <a:endParaRPr lang="en-US" b="1" dirty="0"/>
          </a:p>
        </p:txBody>
      </p:sp>
      <p:sp>
        <p:nvSpPr>
          <p:cNvPr id="3" name="Zástupný symbol pro obsah 2"/>
          <p:cNvSpPr>
            <a:spLocks noGrp="1"/>
          </p:cNvSpPr>
          <p:nvPr>
            <p:ph idx="1"/>
          </p:nvPr>
        </p:nvSpPr>
        <p:spPr>
          <a:xfrm>
            <a:off x="717672" y="1391934"/>
            <a:ext cx="10515600" cy="4736470"/>
          </a:xfrm>
        </p:spPr>
        <p:txBody>
          <a:bodyPr/>
          <a:lstStyle/>
          <a:p>
            <a:r>
              <a:rPr lang="cs-CZ" dirty="0"/>
              <a:t>To </a:t>
            </a:r>
            <a:r>
              <a:rPr lang="cs-CZ" dirty="0" err="1">
                <a:solidFill>
                  <a:srgbClr val="FF0000"/>
                </a:solidFill>
              </a:rPr>
              <a:t>practice</a:t>
            </a:r>
            <a:r>
              <a:rPr lang="cs-CZ" dirty="0">
                <a:solidFill>
                  <a:srgbClr val="FF0000"/>
                </a:solidFill>
              </a:rPr>
              <a:t> </a:t>
            </a:r>
            <a:r>
              <a:rPr lang="cs-CZ" dirty="0"/>
              <a:t>data </a:t>
            </a:r>
            <a:r>
              <a:rPr lang="cs-CZ" dirty="0" err="1"/>
              <a:t>entry</a:t>
            </a:r>
            <a:r>
              <a:rPr lang="cs-CZ" dirty="0"/>
              <a:t> </a:t>
            </a:r>
            <a:r>
              <a:rPr lang="cs-CZ" dirty="0" err="1"/>
              <a:t>always</a:t>
            </a:r>
            <a:r>
              <a:rPr lang="cs-CZ" dirty="0"/>
              <a:t> go to:</a:t>
            </a:r>
          </a:p>
          <a:p>
            <a:pPr marL="0" indent="0">
              <a:buNone/>
            </a:pPr>
            <a:r>
              <a:rPr lang="cs-CZ" dirty="0"/>
              <a:t>GLOBE Data / Data </a:t>
            </a:r>
            <a:r>
              <a:rPr lang="cs-CZ" dirty="0" err="1"/>
              <a:t>Entry</a:t>
            </a:r>
            <a:r>
              <a:rPr lang="cs-CZ" dirty="0"/>
              <a:t> / </a:t>
            </a:r>
            <a:r>
              <a:rPr lang="cs-CZ" dirty="0" err="1">
                <a:solidFill>
                  <a:srgbClr val="FF0000"/>
                </a:solidFill>
              </a:rPr>
              <a:t>Training</a:t>
            </a:r>
            <a:r>
              <a:rPr lang="cs-CZ" dirty="0">
                <a:solidFill>
                  <a:srgbClr val="FF0000"/>
                </a:solidFill>
              </a:rPr>
              <a:t> Data </a:t>
            </a:r>
            <a:r>
              <a:rPr lang="cs-CZ" dirty="0" err="1">
                <a:solidFill>
                  <a:srgbClr val="FF0000"/>
                </a:solidFill>
              </a:rPr>
              <a:t>Entry</a:t>
            </a:r>
            <a:endParaRPr lang="en-US" dirty="0">
              <a:solidFill>
                <a:srgbClr val="FF0000"/>
              </a:solidFill>
            </a:endParaRPr>
          </a:p>
        </p:txBody>
      </p:sp>
      <p:pic>
        <p:nvPicPr>
          <p:cNvPr id="5" name="Obráze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7936" y="2797113"/>
            <a:ext cx="10342810" cy="4943733"/>
          </a:xfrm>
          <a:prstGeom prst="rect">
            <a:avLst/>
          </a:prstGeom>
        </p:spPr>
      </p:pic>
    </p:spTree>
    <p:extLst>
      <p:ext uri="{BB962C8B-B14F-4D97-AF65-F5344CB8AC3E}">
        <p14:creationId xmlns:p14="http://schemas.microsoft.com/office/powerpoint/2010/main" val="421014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5319"/>
            <a:ext cx="10515600" cy="814030"/>
          </a:xfrm>
        </p:spPr>
        <p:txBody>
          <a:bodyPr/>
          <a:lstStyle/>
          <a:p>
            <a:r>
              <a:rPr lang="cs-CZ" b="1" dirty="0"/>
              <a:t>Real Data </a:t>
            </a:r>
            <a:r>
              <a:rPr lang="cs-CZ" b="1" dirty="0" err="1"/>
              <a:t>Entry</a:t>
            </a:r>
            <a:endParaRPr lang="en-US" b="1" dirty="0"/>
          </a:p>
        </p:txBody>
      </p:sp>
      <p:sp>
        <p:nvSpPr>
          <p:cNvPr id="3" name="Zástupný symbol pro obsah 2"/>
          <p:cNvSpPr>
            <a:spLocks noGrp="1"/>
          </p:cNvSpPr>
          <p:nvPr>
            <p:ph idx="1"/>
          </p:nvPr>
        </p:nvSpPr>
        <p:spPr>
          <a:xfrm>
            <a:off x="838200" y="1102290"/>
            <a:ext cx="10515600" cy="5074673"/>
          </a:xfrm>
        </p:spPr>
        <p:txBody>
          <a:bodyPr/>
          <a:lstStyle/>
          <a:p>
            <a:r>
              <a:rPr lang="cs-CZ" dirty="0"/>
              <a:t>To enter </a:t>
            </a:r>
            <a:r>
              <a:rPr lang="cs-CZ" dirty="0" err="1">
                <a:solidFill>
                  <a:srgbClr val="FF0000"/>
                </a:solidFill>
              </a:rPr>
              <a:t>real</a:t>
            </a:r>
            <a:r>
              <a:rPr lang="cs-CZ" dirty="0"/>
              <a:t> data </a:t>
            </a:r>
            <a:r>
              <a:rPr lang="cs-CZ" dirty="0" err="1"/>
              <a:t>always</a:t>
            </a:r>
            <a:r>
              <a:rPr lang="cs-CZ" dirty="0"/>
              <a:t> go to:</a:t>
            </a:r>
          </a:p>
          <a:p>
            <a:pPr marL="0" indent="0">
              <a:buNone/>
            </a:pPr>
            <a:r>
              <a:rPr lang="cs-CZ" dirty="0">
                <a:solidFill>
                  <a:srgbClr val="FF0000"/>
                </a:solidFill>
              </a:rPr>
              <a:t>Data </a:t>
            </a:r>
            <a:r>
              <a:rPr lang="cs-CZ" dirty="0" err="1">
                <a:solidFill>
                  <a:srgbClr val="FF0000"/>
                </a:solidFill>
              </a:rPr>
              <a:t>Entry</a:t>
            </a:r>
            <a:r>
              <a:rPr lang="cs-CZ" dirty="0">
                <a:solidFill>
                  <a:srgbClr val="FF0000"/>
                </a:solidFill>
              </a:rPr>
              <a:t> </a:t>
            </a:r>
            <a:r>
              <a:rPr lang="cs-CZ" dirty="0" err="1"/>
              <a:t>from</a:t>
            </a:r>
            <a:r>
              <a:rPr lang="cs-CZ" dirty="0"/>
              <a:t> </a:t>
            </a:r>
            <a:r>
              <a:rPr lang="cs-CZ" dirty="0" err="1"/>
              <a:t>the</a:t>
            </a:r>
            <a:r>
              <a:rPr lang="cs-CZ" dirty="0"/>
              <a:t> </a:t>
            </a:r>
            <a:r>
              <a:rPr lang="cs-CZ" dirty="0" err="1"/>
              <a:t>homepage</a:t>
            </a:r>
            <a:r>
              <a:rPr lang="cs-CZ" dirty="0"/>
              <a:t> </a:t>
            </a:r>
            <a:r>
              <a:rPr lang="cs-CZ" dirty="0" err="1"/>
              <a:t>or</a:t>
            </a:r>
            <a:r>
              <a:rPr lang="cs-CZ" dirty="0"/>
              <a:t> </a:t>
            </a:r>
            <a:r>
              <a:rPr lang="cs-CZ" dirty="0" err="1"/>
              <a:t>from</a:t>
            </a:r>
            <a:r>
              <a:rPr lang="cs-CZ" dirty="0"/>
              <a:t> </a:t>
            </a:r>
            <a:r>
              <a:rPr lang="cs-CZ" dirty="0">
                <a:solidFill>
                  <a:srgbClr val="FF0000"/>
                </a:solidFill>
              </a:rPr>
              <a:t>GO TO </a:t>
            </a:r>
            <a:r>
              <a:rPr lang="cs-CZ" dirty="0" err="1">
                <a:solidFill>
                  <a:srgbClr val="FF0000"/>
                </a:solidFill>
              </a:rPr>
              <a:t>arrow</a:t>
            </a:r>
            <a:r>
              <a:rPr lang="cs-CZ" dirty="0"/>
              <a:t>.</a:t>
            </a:r>
          </a:p>
          <a:p>
            <a:endParaRPr lang="en-US" dirty="0"/>
          </a:p>
        </p:txBody>
      </p:sp>
      <p:pic>
        <p:nvPicPr>
          <p:cNvPr id="5" name="Obrázek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898" y="2286000"/>
            <a:ext cx="12397152" cy="4572000"/>
          </a:xfrm>
          <a:prstGeom prst="rect">
            <a:avLst/>
          </a:prstGeom>
        </p:spPr>
      </p:pic>
      <p:sp>
        <p:nvSpPr>
          <p:cNvPr id="6" name="Oval 2">
            <a:extLst>
              <a:ext uri="{FF2B5EF4-FFF2-40B4-BE49-F238E27FC236}">
                <a16:creationId xmlns:a16="http://schemas.microsoft.com/office/drawing/2014/main" id="{D1A4E705-C584-4976-8760-D73DCF0DAB7F}"/>
              </a:ext>
            </a:extLst>
          </p:cNvPr>
          <p:cNvSpPr>
            <a:spLocks noChangeArrowheads="1"/>
          </p:cNvSpPr>
          <p:nvPr/>
        </p:nvSpPr>
        <p:spPr bwMode="auto">
          <a:xfrm>
            <a:off x="8503920" y="2747643"/>
            <a:ext cx="1373916"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2930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CE9155E-A979-47C9-9E27-7A96054EF126}"/>
              </a:ext>
            </a:extLst>
          </p:cNvPr>
          <p:cNvPicPr>
            <a:picLocks noChangeAspect="1"/>
          </p:cNvPicPr>
          <p:nvPr/>
        </p:nvPicPr>
        <p:blipFill>
          <a:blip r:embed="rId3"/>
          <a:stretch>
            <a:fillRect/>
          </a:stretch>
        </p:blipFill>
        <p:spPr>
          <a:xfrm>
            <a:off x="0" y="219497"/>
            <a:ext cx="12192000" cy="6858000"/>
          </a:xfrm>
          <a:prstGeom prst="rect">
            <a:avLst/>
          </a:prstGeom>
        </p:spPr>
      </p:pic>
      <p:sp>
        <p:nvSpPr>
          <p:cNvPr id="5" name="Nadpis 15"/>
          <p:cNvSpPr txBox="1">
            <a:spLocks/>
          </p:cNvSpPr>
          <p:nvPr/>
        </p:nvSpPr>
        <p:spPr>
          <a:xfrm>
            <a:off x="1875295" y="5971"/>
            <a:ext cx="9136255" cy="603629"/>
          </a:xfrm>
          <a:prstGeom prst="rect">
            <a:avLst/>
          </a:prstGeom>
          <a:solidFill>
            <a:schemeClr val="bg1"/>
          </a:solidFill>
        </p:spPr>
        <p:txBody>
          <a:bodyPr vert="horz" lIns="180000" tIns="108000" rIns="180000" bIns="108000" rtlCol="0" anchor="ctr">
            <a:noAutofit/>
          </a:bodyPr>
          <a:lstStyle>
            <a:lvl1pPr algn="ctr" defTabSz="4174795" rtl="0" eaLnBrk="1" latinLnBrk="0" hangingPunct="1">
              <a:spcBef>
                <a:spcPct val="0"/>
              </a:spcBef>
              <a:buNone/>
              <a:defRPr sz="20100" kern="1200">
                <a:solidFill>
                  <a:schemeClr val="tx1"/>
                </a:solidFill>
                <a:latin typeface="+mj-lt"/>
                <a:ea typeface="+mj-ea"/>
                <a:cs typeface="+mj-cs"/>
              </a:defRPr>
            </a:lvl1pPr>
          </a:lstStyle>
          <a:p>
            <a:pPr indent="-342900">
              <a:spcAft>
                <a:spcPts val="600"/>
              </a:spcAft>
            </a:pPr>
            <a:r>
              <a:rPr lang="cs-CZ" sz="4000" b="1" dirty="0" err="1">
                <a:ln w="22225">
                  <a:noFill/>
                  <a:prstDash val="solid"/>
                </a:ln>
                <a:solidFill>
                  <a:srgbClr val="002060"/>
                </a:solidFill>
                <a:latin typeface="+mn-lt"/>
              </a:rPr>
              <a:t>Europe</a:t>
            </a:r>
            <a:r>
              <a:rPr lang="cs-CZ" sz="4000" b="1" dirty="0">
                <a:ln w="22225">
                  <a:noFill/>
                  <a:prstDash val="solid"/>
                </a:ln>
                <a:solidFill>
                  <a:srgbClr val="002060"/>
                </a:solidFill>
                <a:latin typeface="+mn-lt"/>
              </a:rPr>
              <a:t> and </a:t>
            </a:r>
            <a:r>
              <a:rPr lang="cs-CZ" sz="4000" b="1" dirty="0" err="1">
                <a:ln w="22225">
                  <a:noFill/>
                  <a:prstDash val="solid"/>
                </a:ln>
                <a:solidFill>
                  <a:srgbClr val="002060"/>
                </a:solidFill>
                <a:latin typeface="+mn-lt"/>
              </a:rPr>
              <a:t>Eurasia</a:t>
            </a:r>
            <a:r>
              <a:rPr lang="cs-CZ" sz="4000" b="1" dirty="0">
                <a:ln w="22225">
                  <a:noFill/>
                  <a:prstDash val="solid"/>
                </a:ln>
                <a:solidFill>
                  <a:srgbClr val="002060"/>
                </a:solidFill>
                <a:latin typeface="+mn-lt"/>
              </a:rPr>
              <a:t> Region</a:t>
            </a:r>
            <a:endParaRPr lang="en-US" sz="4000" b="1" dirty="0">
              <a:ln w="22225">
                <a:noFill/>
                <a:prstDash val="solid"/>
              </a:ln>
              <a:solidFill>
                <a:srgbClr val="002060"/>
              </a:solidFill>
              <a:latin typeface="+mn-lt"/>
            </a:endParaRPr>
          </a:p>
        </p:txBody>
      </p:sp>
    </p:spTree>
    <p:extLst>
      <p:ext uri="{BB962C8B-B14F-4D97-AF65-F5344CB8AC3E}">
        <p14:creationId xmlns:p14="http://schemas.microsoft.com/office/powerpoint/2010/main" val="118541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98783"/>
            <a:ext cx="10515600" cy="2001078"/>
          </a:xfrm>
        </p:spPr>
        <p:txBody>
          <a:bodyPr>
            <a:noAutofit/>
          </a:bodyPr>
          <a:lstStyle/>
          <a:p>
            <a:r>
              <a:rPr lang="en-US" sz="2400" dirty="0">
                <a:latin typeface="+mn-lt"/>
              </a:rPr>
              <a:t>This will take you to the list of your data sites (if you do not see any sites, click on the </a:t>
            </a:r>
            <a:r>
              <a:rPr lang="en-US" sz="2400" b="1" dirty="0">
                <a:latin typeface="+mn-lt"/>
              </a:rPr>
              <a:t>+ </a:t>
            </a:r>
            <a:r>
              <a:rPr lang="en-US" sz="2400" dirty="0">
                <a:latin typeface="+mn-lt"/>
              </a:rPr>
              <a:t>next to the </a:t>
            </a:r>
            <a:r>
              <a:rPr lang="en-US" sz="2400" b="1" dirty="0">
                <a:latin typeface="+mn-lt"/>
              </a:rPr>
              <a:t>name of your school</a:t>
            </a:r>
            <a:r>
              <a:rPr lang="en-US" sz="2400" dirty="0">
                <a:latin typeface="+mn-lt"/>
              </a:rPr>
              <a:t>, the sites will unfold down). </a:t>
            </a:r>
            <a:br>
              <a:rPr lang="cs-CZ" sz="2400" dirty="0">
                <a:latin typeface="+mn-lt"/>
              </a:rPr>
            </a:br>
            <a:br>
              <a:rPr lang="cs-CZ" sz="2400" dirty="0">
                <a:latin typeface="+mn-lt"/>
              </a:rPr>
            </a:br>
            <a:r>
              <a:rPr lang="en-US" sz="2400" dirty="0">
                <a:latin typeface="+mn-lt"/>
              </a:rPr>
              <a:t>As you can see, at my organization</a:t>
            </a:r>
            <a:r>
              <a:rPr lang="cs-CZ" sz="2400" dirty="0">
                <a:latin typeface="+mn-lt"/>
              </a:rPr>
              <a:t> (=</a:t>
            </a:r>
            <a:r>
              <a:rPr lang="cs-CZ" sz="2400" dirty="0" err="1">
                <a:latin typeface="+mn-lt"/>
              </a:rPr>
              <a:t>school</a:t>
            </a:r>
            <a:r>
              <a:rPr lang="cs-CZ" sz="2400" dirty="0">
                <a:latin typeface="+mn-lt"/>
              </a:rPr>
              <a:t>)</a:t>
            </a:r>
            <a:r>
              <a:rPr lang="en-US" sz="2400" dirty="0">
                <a:latin typeface="+mn-lt"/>
              </a:rPr>
              <a:t>, I have already a site called </a:t>
            </a:r>
            <a:r>
              <a:rPr lang="en-US" sz="2400" b="1" dirty="0">
                <a:latin typeface="+mn-lt"/>
              </a:rPr>
              <a:t>Phenology 2018</a:t>
            </a:r>
            <a:r>
              <a:rPr lang="en-US" sz="2400" dirty="0">
                <a:latin typeface="+mn-lt"/>
              </a:rPr>
              <a:t>. This is a site where I have 2 trees.</a:t>
            </a:r>
            <a:br>
              <a:rPr lang="en-US" sz="2400" dirty="0">
                <a:latin typeface="+mn-lt"/>
              </a:rPr>
            </a:br>
            <a:endParaRPr lang="en-US" sz="2400" dirty="0">
              <a:latin typeface="+mn-lt"/>
            </a:endParaRPr>
          </a:p>
        </p:txBody>
      </p:sp>
      <p:grpSp>
        <p:nvGrpSpPr>
          <p:cNvPr id="6" name="Skupina 5"/>
          <p:cNvGrpSpPr/>
          <p:nvPr/>
        </p:nvGrpSpPr>
        <p:grpSpPr>
          <a:xfrm>
            <a:off x="557788" y="2020109"/>
            <a:ext cx="11021299" cy="5373757"/>
            <a:chOff x="200416" y="264315"/>
            <a:chExt cx="11849622" cy="5912648"/>
          </a:xfrm>
        </p:grpSpPr>
        <p:pic>
          <p:nvPicPr>
            <p:cNvPr id="4" name="obrázek 2" descr="C:\Users\Bara\Dropbox\Screenshots\Screenshot 2018-04-19 12.56.08.png"/>
            <p:cNvPicPr/>
            <p:nvPr/>
          </p:nvPicPr>
          <p:blipFill rotWithShape="1">
            <a:blip r:embed="rId2" cstate="print">
              <a:extLst>
                <a:ext uri="{28A0092B-C50C-407E-A947-70E740481C1C}">
                  <a14:useLocalDpi xmlns:a14="http://schemas.microsoft.com/office/drawing/2010/main"/>
                </a:ext>
              </a:extLst>
            </a:blip>
            <a:srcRect/>
            <a:stretch/>
          </p:blipFill>
          <p:spPr bwMode="auto">
            <a:xfrm>
              <a:off x="200416" y="264315"/>
              <a:ext cx="11849622" cy="5912648"/>
            </a:xfrm>
            <a:prstGeom prst="rect">
              <a:avLst/>
            </a:prstGeom>
            <a:noFill/>
            <a:ln w="9525">
              <a:noFill/>
              <a:miter lim="800000"/>
              <a:headEnd/>
              <a:tailEnd/>
            </a:ln>
          </p:spPr>
        </p:pic>
        <p:sp>
          <p:nvSpPr>
            <p:cNvPr id="5" name="Oval 2"/>
            <p:cNvSpPr>
              <a:spLocks noChangeArrowheads="1"/>
            </p:cNvSpPr>
            <p:nvPr/>
          </p:nvSpPr>
          <p:spPr bwMode="auto">
            <a:xfrm>
              <a:off x="332501" y="2623930"/>
              <a:ext cx="2622734" cy="72887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473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92614"/>
          </a:xfrm>
        </p:spPr>
        <p:txBody>
          <a:bodyPr/>
          <a:lstStyle/>
          <a:p>
            <a:r>
              <a:rPr lang="cs-CZ" b="1" dirty="0" err="1"/>
              <a:t>Why</a:t>
            </a:r>
            <a:r>
              <a:rPr lang="cs-CZ" b="1" dirty="0"/>
              <a:t> and </a:t>
            </a:r>
            <a:r>
              <a:rPr lang="cs-CZ" b="1" dirty="0" err="1"/>
              <a:t>how</a:t>
            </a:r>
            <a:r>
              <a:rPr lang="cs-CZ" b="1" dirty="0"/>
              <a:t> to </a:t>
            </a:r>
            <a:r>
              <a:rPr lang="cs-CZ" b="1" dirty="0" err="1"/>
              <a:t>create</a:t>
            </a:r>
            <a:r>
              <a:rPr lang="cs-CZ" b="1" dirty="0"/>
              <a:t> a Study </a:t>
            </a:r>
            <a:r>
              <a:rPr lang="cs-CZ" b="1" dirty="0" err="1"/>
              <a:t>Site</a:t>
            </a:r>
            <a:endParaRPr lang="en-US" b="1" dirty="0"/>
          </a:p>
        </p:txBody>
      </p:sp>
      <p:sp>
        <p:nvSpPr>
          <p:cNvPr id="3" name="Zástupný symbol pro obsah 2"/>
          <p:cNvSpPr>
            <a:spLocks noGrp="1"/>
          </p:cNvSpPr>
          <p:nvPr>
            <p:ph idx="1"/>
          </p:nvPr>
        </p:nvSpPr>
        <p:spPr>
          <a:xfrm>
            <a:off x="930964" y="1636920"/>
            <a:ext cx="7674555" cy="4351338"/>
          </a:xfrm>
        </p:spPr>
        <p:txBody>
          <a:bodyPr>
            <a:normAutofit/>
          </a:bodyPr>
          <a:lstStyle/>
          <a:p>
            <a:r>
              <a:rPr lang="en-US" dirty="0"/>
              <a:t>If you never uploaded data for your tree in past, you first need to </a:t>
            </a:r>
            <a:r>
              <a:rPr lang="en-US" b="1" dirty="0"/>
              <a:t>create a new site</a:t>
            </a:r>
            <a:r>
              <a:rPr lang="en-US" dirty="0"/>
              <a:t>. </a:t>
            </a:r>
            <a:endParaRPr lang="cs-CZ" dirty="0"/>
          </a:p>
          <a:p>
            <a:r>
              <a:rPr lang="cs-CZ" dirty="0" err="1"/>
              <a:t>It</a:t>
            </a:r>
            <a:r>
              <a:rPr lang="cs-CZ" dirty="0"/>
              <a:t> </a:t>
            </a:r>
            <a:r>
              <a:rPr lang="cs-CZ" dirty="0" err="1"/>
              <a:t>is</a:t>
            </a:r>
            <a:r>
              <a:rPr lang="cs-CZ" dirty="0"/>
              <a:t> not </a:t>
            </a:r>
            <a:r>
              <a:rPr lang="cs-CZ" dirty="0" err="1"/>
              <a:t>difficult</a:t>
            </a:r>
            <a:r>
              <a:rPr lang="cs-CZ" dirty="0"/>
              <a:t>! </a:t>
            </a:r>
          </a:p>
          <a:p>
            <a:r>
              <a:rPr lang="cs-CZ" dirty="0" err="1"/>
              <a:t>You</a:t>
            </a:r>
            <a:r>
              <a:rPr lang="cs-CZ" dirty="0"/>
              <a:t> just </a:t>
            </a:r>
            <a:r>
              <a:rPr lang="cs-CZ" dirty="0" err="1"/>
              <a:t>need</a:t>
            </a:r>
            <a:r>
              <a:rPr lang="cs-CZ" dirty="0"/>
              <a:t> to </a:t>
            </a:r>
            <a:r>
              <a:rPr lang="cs-CZ" dirty="0" err="1"/>
              <a:t>add</a:t>
            </a:r>
            <a:r>
              <a:rPr lang="cs-CZ" dirty="0"/>
              <a:t> </a:t>
            </a:r>
            <a:r>
              <a:rPr lang="cs-CZ" dirty="0" err="1"/>
              <a:t>the</a:t>
            </a:r>
            <a:r>
              <a:rPr lang="cs-CZ" dirty="0"/>
              <a:t> </a:t>
            </a:r>
            <a:r>
              <a:rPr lang="cs-CZ" dirty="0" err="1"/>
              <a:t>coordinates</a:t>
            </a:r>
            <a:r>
              <a:rPr lang="cs-CZ" dirty="0"/>
              <a:t> (GPS) – </a:t>
            </a:r>
            <a:r>
              <a:rPr lang="cs-CZ" dirty="0" err="1"/>
              <a:t>this</a:t>
            </a:r>
            <a:r>
              <a:rPr lang="cs-CZ" dirty="0"/>
              <a:t> </a:t>
            </a:r>
            <a:r>
              <a:rPr lang="cs-CZ" dirty="0" err="1"/>
              <a:t>can</a:t>
            </a:r>
            <a:r>
              <a:rPr lang="cs-CZ" dirty="0"/>
              <a:t> </a:t>
            </a:r>
            <a:r>
              <a:rPr lang="cs-CZ" dirty="0" err="1"/>
              <a:t>be</a:t>
            </a:r>
            <a:r>
              <a:rPr lang="cs-CZ" dirty="0"/>
              <a:t> </a:t>
            </a:r>
            <a:r>
              <a:rPr lang="cs-CZ" dirty="0" err="1"/>
              <a:t>easily</a:t>
            </a:r>
            <a:r>
              <a:rPr lang="cs-CZ" dirty="0"/>
              <a:t> done on </a:t>
            </a:r>
            <a:r>
              <a:rPr lang="cs-CZ" dirty="0" err="1"/>
              <a:t>the</a:t>
            </a:r>
            <a:r>
              <a:rPr lang="cs-CZ" dirty="0"/>
              <a:t> map</a:t>
            </a:r>
          </a:p>
          <a:p>
            <a:r>
              <a:rPr lang="cs-CZ" dirty="0" err="1"/>
              <a:t>After</a:t>
            </a:r>
            <a:r>
              <a:rPr lang="cs-CZ" dirty="0"/>
              <a:t> </a:t>
            </a:r>
            <a:r>
              <a:rPr lang="cs-CZ" dirty="0" err="1"/>
              <a:t>that</a:t>
            </a:r>
            <a:r>
              <a:rPr lang="cs-CZ" dirty="0"/>
              <a:t> </a:t>
            </a:r>
            <a:r>
              <a:rPr lang="cs-CZ" dirty="0" err="1"/>
              <a:t>you</a:t>
            </a:r>
            <a:r>
              <a:rPr lang="cs-CZ" dirty="0"/>
              <a:t> </a:t>
            </a:r>
            <a:r>
              <a:rPr lang="cs-CZ" dirty="0" err="1"/>
              <a:t>add</a:t>
            </a:r>
            <a:r>
              <a:rPr lang="cs-CZ" dirty="0"/>
              <a:t> </a:t>
            </a:r>
            <a:r>
              <a:rPr lang="cs-CZ" dirty="0" err="1"/>
              <a:t>the</a:t>
            </a:r>
            <a:r>
              <a:rPr lang="cs-CZ" dirty="0"/>
              <a:t> </a:t>
            </a:r>
            <a:r>
              <a:rPr lang="cs-CZ" dirty="0" err="1"/>
              <a:t>trees</a:t>
            </a:r>
            <a:r>
              <a:rPr lang="cs-CZ" dirty="0"/>
              <a:t> </a:t>
            </a:r>
            <a:r>
              <a:rPr lang="cs-CZ" dirty="0" err="1"/>
              <a:t>you</a:t>
            </a:r>
            <a:r>
              <a:rPr lang="cs-CZ" dirty="0"/>
              <a:t> </a:t>
            </a:r>
            <a:r>
              <a:rPr lang="cs-CZ" dirty="0" err="1"/>
              <a:t>observe</a:t>
            </a:r>
            <a:r>
              <a:rPr lang="cs-CZ" dirty="0"/>
              <a:t>.</a:t>
            </a:r>
          </a:p>
          <a:p>
            <a:endParaRPr lang="cs-CZ" dirty="0"/>
          </a:p>
          <a:p>
            <a:pPr marL="0" indent="0">
              <a:buNone/>
            </a:pPr>
            <a:r>
              <a:rPr lang="cs-CZ" dirty="0">
                <a:solidFill>
                  <a:srgbClr val="FF0000"/>
                </a:solidFill>
              </a:rPr>
              <a:t>Study </a:t>
            </a:r>
            <a:r>
              <a:rPr lang="cs-CZ" dirty="0" err="1">
                <a:solidFill>
                  <a:srgbClr val="FF0000"/>
                </a:solidFill>
              </a:rPr>
              <a:t>site</a:t>
            </a:r>
            <a:r>
              <a:rPr lang="cs-CZ" dirty="0">
                <a:solidFill>
                  <a:srgbClr val="FF0000"/>
                </a:solidFill>
              </a:rPr>
              <a:t> </a:t>
            </a:r>
            <a:r>
              <a:rPr lang="cs-CZ" dirty="0" err="1">
                <a:solidFill>
                  <a:srgbClr val="FF0000"/>
                </a:solidFill>
              </a:rPr>
              <a:t>is</a:t>
            </a:r>
            <a:r>
              <a:rPr lang="cs-CZ" dirty="0">
                <a:solidFill>
                  <a:srgbClr val="FF0000"/>
                </a:solidFill>
              </a:rPr>
              <a:t> </a:t>
            </a:r>
            <a:r>
              <a:rPr lang="cs-CZ" dirty="0" err="1">
                <a:solidFill>
                  <a:srgbClr val="FF0000"/>
                </a:solidFill>
              </a:rPr>
              <a:t>important</a:t>
            </a:r>
            <a:r>
              <a:rPr lang="cs-CZ" dirty="0">
                <a:solidFill>
                  <a:srgbClr val="FF0000"/>
                </a:solidFill>
              </a:rPr>
              <a:t>, </a:t>
            </a:r>
            <a:r>
              <a:rPr lang="cs-CZ" dirty="0" err="1">
                <a:solidFill>
                  <a:srgbClr val="FF0000"/>
                </a:solidFill>
              </a:rPr>
              <a:t>otherwise</a:t>
            </a:r>
            <a:r>
              <a:rPr lang="cs-CZ" dirty="0">
                <a:solidFill>
                  <a:srgbClr val="FF0000"/>
                </a:solidFill>
              </a:rPr>
              <a:t> </a:t>
            </a:r>
            <a:r>
              <a:rPr lang="cs-CZ" dirty="0" err="1">
                <a:solidFill>
                  <a:srgbClr val="FF0000"/>
                </a:solidFill>
              </a:rPr>
              <a:t>how</a:t>
            </a:r>
            <a:r>
              <a:rPr lang="cs-CZ" dirty="0">
                <a:solidFill>
                  <a:srgbClr val="FF0000"/>
                </a:solidFill>
              </a:rPr>
              <a:t> </a:t>
            </a:r>
            <a:r>
              <a:rPr lang="cs-CZ" dirty="0" err="1">
                <a:solidFill>
                  <a:srgbClr val="FF0000"/>
                </a:solidFill>
              </a:rPr>
              <a:t>would</a:t>
            </a:r>
            <a:r>
              <a:rPr lang="cs-CZ" dirty="0">
                <a:solidFill>
                  <a:srgbClr val="FF0000"/>
                </a:solidFill>
              </a:rPr>
              <a:t> </a:t>
            </a:r>
            <a:r>
              <a:rPr lang="cs-CZ" dirty="0" err="1">
                <a:solidFill>
                  <a:srgbClr val="FF0000"/>
                </a:solidFill>
              </a:rPr>
              <a:t>you</a:t>
            </a:r>
            <a:r>
              <a:rPr lang="cs-CZ" dirty="0">
                <a:solidFill>
                  <a:srgbClr val="FF0000"/>
                </a:solidFill>
              </a:rPr>
              <a:t> </a:t>
            </a:r>
            <a:r>
              <a:rPr lang="cs-CZ" dirty="0" err="1">
                <a:solidFill>
                  <a:srgbClr val="FF0000"/>
                </a:solidFill>
              </a:rPr>
              <a:t>see</a:t>
            </a:r>
            <a:r>
              <a:rPr lang="cs-CZ" dirty="0">
                <a:solidFill>
                  <a:srgbClr val="FF0000"/>
                </a:solidFill>
              </a:rPr>
              <a:t> on </a:t>
            </a:r>
            <a:r>
              <a:rPr lang="cs-CZ" dirty="0" err="1">
                <a:solidFill>
                  <a:srgbClr val="FF0000"/>
                </a:solidFill>
              </a:rPr>
              <a:t>the</a:t>
            </a:r>
            <a:r>
              <a:rPr lang="cs-CZ" dirty="0">
                <a:solidFill>
                  <a:srgbClr val="FF0000"/>
                </a:solidFill>
              </a:rPr>
              <a:t> map </a:t>
            </a:r>
            <a:r>
              <a:rPr lang="cs-CZ" dirty="0" err="1">
                <a:solidFill>
                  <a:srgbClr val="FF0000"/>
                </a:solidFill>
              </a:rPr>
              <a:t>where</a:t>
            </a:r>
            <a:r>
              <a:rPr lang="cs-CZ" dirty="0">
                <a:solidFill>
                  <a:srgbClr val="FF0000"/>
                </a:solidFill>
              </a:rPr>
              <a:t> </a:t>
            </a:r>
            <a:r>
              <a:rPr lang="cs-CZ" dirty="0" err="1">
                <a:solidFill>
                  <a:srgbClr val="FF0000"/>
                </a:solidFill>
              </a:rPr>
              <a:t>the</a:t>
            </a:r>
            <a:r>
              <a:rPr lang="cs-CZ" dirty="0">
                <a:solidFill>
                  <a:srgbClr val="FF0000"/>
                </a:solidFill>
              </a:rPr>
              <a:t> </a:t>
            </a:r>
            <a:r>
              <a:rPr lang="cs-CZ" dirty="0" err="1">
                <a:solidFill>
                  <a:srgbClr val="FF0000"/>
                </a:solidFill>
              </a:rPr>
              <a:t>trees</a:t>
            </a:r>
            <a:r>
              <a:rPr lang="cs-CZ" dirty="0">
                <a:solidFill>
                  <a:srgbClr val="FF0000"/>
                </a:solidFill>
              </a:rPr>
              <a:t> are </a:t>
            </a:r>
            <a:r>
              <a:rPr lang="cs-CZ" dirty="0" err="1">
                <a:solidFill>
                  <a:srgbClr val="FF0000"/>
                </a:solidFill>
              </a:rPr>
              <a:t>located</a:t>
            </a:r>
            <a:r>
              <a:rPr lang="cs-CZ" dirty="0">
                <a:solidFill>
                  <a:srgbClr val="FF0000"/>
                </a:solidFill>
              </a:rPr>
              <a:t>?</a:t>
            </a:r>
          </a:p>
          <a:p>
            <a:pPr marL="0" indent="0">
              <a:buNone/>
            </a:pPr>
            <a:endParaRPr lang="en-US" dirty="0"/>
          </a:p>
        </p:txBody>
      </p:sp>
    </p:spTree>
    <p:extLst>
      <p:ext uri="{BB962C8B-B14F-4D97-AF65-F5344CB8AC3E}">
        <p14:creationId xmlns:p14="http://schemas.microsoft.com/office/powerpoint/2010/main" val="240036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pic>
        <p:nvPicPr>
          <p:cNvPr id="4" name="obrázek 2" descr="C:\Users\Bara\Dropbox\Screenshots\Screenshot 2018-04-19 12.56.08.png"/>
          <p:cNvPicPr/>
          <p:nvPr/>
        </p:nvPicPr>
        <p:blipFill rotWithShape="1">
          <a:blip r:embed="rId2" cstate="print">
            <a:extLst>
              <a:ext uri="{28A0092B-C50C-407E-A947-70E740481C1C}">
                <a14:useLocalDpi xmlns:a14="http://schemas.microsoft.com/office/drawing/2010/main"/>
              </a:ext>
            </a:extLst>
          </a:blip>
          <a:srcRect/>
          <a:stretch/>
        </p:blipFill>
        <p:spPr bwMode="auto">
          <a:xfrm>
            <a:off x="200416" y="264315"/>
            <a:ext cx="11849622" cy="5912648"/>
          </a:xfrm>
          <a:prstGeom prst="rect">
            <a:avLst/>
          </a:prstGeom>
          <a:noFill/>
          <a:ln w="9525">
            <a:noFill/>
            <a:miter lim="800000"/>
            <a:headEnd/>
            <a:tailEnd/>
          </a:ln>
        </p:spPr>
      </p:pic>
      <p:sp>
        <p:nvSpPr>
          <p:cNvPr id="5" name="Oval 2"/>
          <p:cNvSpPr>
            <a:spLocks noChangeArrowheads="1"/>
          </p:cNvSpPr>
          <p:nvPr/>
        </p:nvSpPr>
        <p:spPr bwMode="auto">
          <a:xfrm>
            <a:off x="10987248" y="2782212"/>
            <a:ext cx="1004335" cy="5705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7167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9789"/>
            <a:ext cx="10515600" cy="1325563"/>
          </a:xfrm>
        </p:spPr>
        <p:txBody>
          <a:bodyPr>
            <a:normAutofit fontScale="90000"/>
          </a:bodyPr>
          <a:lstStyle/>
          <a:p>
            <a:pPr>
              <a:lnSpc>
                <a:spcPct val="100000"/>
              </a:lnSpc>
            </a:pPr>
            <a:r>
              <a:rPr lang="en-US" sz="2200" dirty="0">
                <a:latin typeface="+mn-lt"/>
              </a:rPr>
              <a:t>Fill in the </a:t>
            </a:r>
            <a:r>
              <a:rPr lang="en-US" sz="2200" b="1" dirty="0">
                <a:latin typeface="+mn-lt"/>
              </a:rPr>
              <a:t>Site Name</a:t>
            </a:r>
            <a:r>
              <a:rPr lang="en-US" sz="2200" dirty="0">
                <a:latin typeface="+mn-lt"/>
              </a:rPr>
              <a:t> and the </a:t>
            </a:r>
            <a:r>
              <a:rPr lang="en-US" sz="2200" b="1" dirty="0">
                <a:latin typeface="+mn-lt"/>
              </a:rPr>
              <a:t>Coordinates</a:t>
            </a:r>
            <a:r>
              <a:rPr lang="en-US" sz="2200" dirty="0">
                <a:latin typeface="+mn-lt"/>
              </a:rPr>
              <a:t>. The easy way is to use the map: zoom in and scroll until you find the site where your tree grows. Then move the red dot to that place, you already see that the coordinates got filled automatically. </a:t>
            </a:r>
            <a:br>
              <a:rPr lang="cs-CZ" sz="2200" dirty="0">
                <a:latin typeface="+mn-lt"/>
              </a:rPr>
            </a:br>
            <a:r>
              <a:rPr lang="en-US" sz="2200" dirty="0">
                <a:latin typeface="+mn-lt"/>
              </a:rPr>
              <a:t>Elevation will be filled automatically as well if you click on </a:t>
            </a:r>
            <a:r>
              <a:rPr lang="en-US" sz="2200" b="1" dirty="0">
                <a:latin typeface="+mn-lt"/>
              </a:rPr>
              <a:t>Set elevation</a:t>
            </a:r>
            <a:r>
              <a:rPr lang="en-US" sz="2200" dirty="0">
                <a:latin typeface="+mn-lt"/>
              </a:rPr>
              <a:t>. </a:t>
            </a:r>
            <a:br>
              <a:rPr lang="en-US" sz="2000" dirty="0">
                <a:latin typeface="+mn-lt"/>
              </a:rPr>
            </a:br>
            <a:endParaRPr lang="en-US" sz="2000" dirty="0">
              <a:latin typeface="+mn-lt"/>
            </a:endParaRPr>
          </a:p>
        </p:txBody>
      </p:sp>
      <p:sp>
        <p:nvSpPr>
          <p:cNvPr id="3" name="Zástupný symbol pro obsah 2"/>
          <p:cNvSpPr>
            <a:spLocks noGrp="1"/>
          </p:cNvSpPr>
          <p:nvPr>
            <p:ph idx="1"/>
          </p:nvPr>
        </p:nvSpPr>
        <p:spPr/>
        <p:txBody>
          <a:bodyPr/>
          <a:lstStyle/>
          <a:p>
            <a:endParaRPr lang="en-US"/>
          </a:p>
        </p:txBody>
      </p:sp>
      <p:grpSp>
        <p:nvGrpSpPr>
          <p:cNvPr id="7" name="Skupina 6"/>
          <p:cNvGrpSpPr/>
          <p:nvPr/>
        </p:nvGrpSpPr>
        <p:grpSpPr>
          <a:xfrm>
            <a:off x="472130" y="1495352"/>
            <a:ext cx="10972801" cy="5425091"/>
            <a:chOff x="472130" y="1495352"/>
            <a:chExt cx="10972801" cy="5425091"/>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2130" y="1495352"/>
              <a:ext cx="10972801" cy="5425091"/>
            </a:xfrm>
            <a:prstGeom prst="rect">
              <a:avLst/>
            </a:prstGeom>
          </p:spPr>
        </p:pic>
        <p:sp>
          <p:nvSpPr>
            <p:cNvPr id="6" name="Oval 2"/>
            <p:cNvSpPr>
              <a:spLocks noChangeArrowheads="1"/>
            </p:cNvSpPr>
            <p:nvPr/>
          </p:nvSpPr>
          <p:spPr bwMode="auto">
            <a:xfrm>
              <a:off x="7846483" y="4188352"/>
              <a:ext cx="1004335" cy="5705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8926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838200" y="116822"/>
            <a:ext cx="10515600" cy="773113"/>
          </a:xfrm>
        </p:spPr>
        <p:txBody>
          <a:bodyPr>
            <a:normAutofit/>
          </a:bodyPr>
          <a:lstStyle/>
          <a:p>
            <a:r>
              <a:rPr lang="en-US" sz="2000" dirty="0"/>
              <a:t>Then you have to choose from the menu on the left </a:t>
            </a:r>
            <a:r>
              <a:rPr lang="en-US" sz="2000" b="1" dirty="0"/>
              <a:t>Biosphere – Greening</a:t>
            </a:r>
            <a:r>
              <a:rPr lang="en-US" sz="2000" dirty="0"/>
              <a:t>, which means that this site can be used for recording data on Green Up and Green Down protocol. This will pop up:</a:t>
            </a:r>
          </a:p>
        </p:txBody>
      </p:sp>
      <p:sp>
        <p:nvSpPr>
          <p:cNvPr id="7" name="Oval 2"/>
          <p:cNvSpPr>
            <a:spLocks noChangeArrowheads="1"/>
          </p:cNvSpPr>
          <p:nvPr/>
        </p:nvSpPr>
        <p:spPr bwMode="auto">
          <a:xfrm>
            <a:off x="1451873" y="2689087"/>
            <a:ext cx="585787"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Skupina 10"/>
          <p:cNvGrpSpPr/>
          <p:nvPr/>
        </p:nvGrpSpPr>
        <p:grpSpPr>
          <a:xfrm>
            <a:off x="980661" y="883920"/>
            <a:ext cx="9443499" cy="4622800"/>
            <a:chOff x="980661" y="1143199"/>
            <a:chExt cx="9528313" cy="4886541"/>
          </a:xfrm>
        </p:grpSpPr>
        <p:grpSp>
          <p:nvGrpSpPr>
            <p:cNvPr id="9" name="Skupina 8"/>
            <p:cNvGrpSpPr/>
            <p:nvPr/>
          </p:nvGrpSpPr>
          <p:grpSpPr>
            <a:xfrm>
              <a:off x="980661" y="1143199"/>
              <a:ext cx="9528313" cy="4886541"/>
              <a:chOff x="980661" y="1143199"/>
              <a:chExt cx="9528313" cy="4886541"/>
            </a:xfrm>
          </p:grpSpPr>
          <p:pic>
            <p:nvPicPr>
              <p:cNvPr id="6" name="obrázek 4" descr="C:\Users\Bara\Dropbox\Screenshots\Screenshot 2018-04-19 12.43.58.png"/>
              <p:cNvPicPr/>
              <p:nvPr/>
            </p:nvPicPr>
            <p:blipFill rotWithShape="1">
              <a:blip r:embed="rId3" cstate="screen">
                <a:extLst>
                  <a:ext uri="{28A0092B-C50C-407E-A947-70E740481C1C}">
                    <a14:useLocalDpi xmlns:a14="http://schemas.microsoft.com/office/drawing/2010/main"/>
                  </a:ext>
                </a:extLst>
              </a:blip>
              <a:srcRect/>
              <a:stretch/>
            </p:blipFill>
            <p:spPr bwMode="auto">
              <a:xfrm>
                <a:off x="980661" y="1143199"/>
                <a:ext cx="9528313" cy="4793775"/>
              </a:xfrm>
              <a:prstGeom prst="rect">
                <a:avLst/>
              </a:prstGeom>
              <a:noFill/>
              <a:ln w="9525">
                <a:noFill/>
                <a:miter lim="800000"/>
                <a:headEnd/>
                <a:tailEnd/>
              </a:ln>
            </p:spPr>
          </p:pic>
          <p:sp>
            <p:nvSpPr>
              <p:cNvPr id="8" name="Oval 3"/>
              <p:cNvSpPr>
                <a:spLocks noChangeArrowheads="1"/>
              </p:cNvSpPr>
              <p:nvPr/>
            </p:nvSpPr>
            <p:spPr bwMode="auto">
              <a:xfrm>
                <a:off x="3797508" y="5459896"/>
                <a:ext cx="960023" cy="56984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Oval 4"/>
            <p:cNvSpPr>
              <a:spLocks noChangeArrowheads="1"/>
            </p:cNvSpPr>
            <p:nvPr/>
          </p:nvSpPr>
          <p:spPr bwMode="auto">
            <a:xfrm>
              <a:off x="1332603" y="2735470"/>
              <a:ext cx="827501"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 name="Nadpis 1"/>
          <p:cNvSpPr txBox="1">
            <a:spLocks/>
          </p:cNvSpPr>
          <p:nvPr/>
        </p:nvSpPr>
        <p:spPr>
          <a:xfrm>
            <a:off x="838199" y="5557521"/>
            <a:ext cx="10836965" cy="126999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2000" dirty="0"/>
              <a:t>Fill in the </a:t>
            </a:r>
            <a:r>
              <a:rPr lang="en-US" sz="2000" b="1" dirty="0"/>
              <a:t>Vegetation Type </a:t>
            </a:r>
            <a:r>
              <a:rPr lang="en-US" sz="2000" dirty="0"/>
              <a:t>(tree), </a:t>
            </a:r>
            <a:r>
              <a:rPr lang="en-US" sz="2000" b="1" dirty="0"/>
              <a:t>Genus</a:t>
            </a:r>
            <a:r>
              <a:rPr lang="en-US" sz="2000" dirty="0"/>
              <a:t> (write in </a:t>
            </a:r>
            <a:r>
              <a:rPr lang="cs-CZ" sz="2000" dirty="0"/>
              <a:t>L</a:t>
            </a:r>
            <a:r>
              <a:rPr lang="en-US" sz="2000" dirty="0" err="1"/>
              <a:t>atin</a:t>
            </a:r>
            <a:r>
              <a:rPr lang="en-US" sz="2000" dirty="0"/>
              <a:t>), </a:t>
            </a:r>
            <a:r>
              <a:rPr lang="en-US" sz="2000" b="1" dirty="0"/>
              <a:t>Species </a:t>
            </a:r>
            <a:r>
              <a:rPr lang="en-US" sz="2000" dirty="0"/>
              <a:t>(choose name in </a:t>
            </a:r>
            <a:r>
              <a:rPr lang="cs-CZ" sz="2000" dirty="0"/>
              <a:t>L</a:t>
            </a:r>
            <a:r>
              <a:rPr lang="en-US" sz="2000" dirty="0" err="1"/>
              <a:t>atin</a:t>
            </a:r>
            <a:r>
              <a:rPr lang="en-US" sz="2000" dirty="0"/>
              <a:t>). Then </a:t>
            </a:r>
            <a:r>
              <a:rPr lang="en-US" sz="2000" b="1" dirty="0"/>
              <a:t>label</a:t>
            </a:r>
            <a:r>
              <a:rPr lang="en-US" sz="2000" dirty="0"/>
              <a:t> your tree according to how you call your tree. If you observe more than one tree at the same site, then click on green button </a:t>
            </a:r>
            <a:r>
              <a:rPr lang="en-US" sz="2000" b="1" dirty="0"/>
              <a:t>Add Plant</a:t>
            </a:r>
            <a:r>
              <a:rPr lang="en-US" sz="2000" dirty="0"/>
              <a:t> and do the same for your second tree. </a:t>
            </a:r>
            <a:r>
              <a:rPr lang="cs-CZ" sz="2000" b="1" dirty="0" err="1"/>
              <a:t>If</a:t>
            </a:r>
            <a:r>
              <a:rPr lang="cs-CZ" sz="2000" b="1" dirty="0"/>
              <a:t> </a:t>
            </a:r>
            <a:r>
              <a:rPr lang="cs-CZ" sz="2000" b="1" dirty="0" err="1"/>
              <a:t>the</a:t>
            </a:r>
            <a:r>
              <a:rPr lang="cs-CZ" sz="2000" b="1" dirty="0"/>
              <a:t> </a:t>
            </a:r>
            <a:r>
              <a:rPr lang="cs-CZ" sz="2000" b="1" dirty="0" err="1"/>
              <a:t>site</a:t>
            </a:r>
            <a:r>
              <a:rPr lang="cs-CZ" sz="2000" b="1" dirty="0"/>
              <a:t> has a </a:t>
            </a:r>
            <a:r>
              <a:rPr lang="cs-CZ" sz="2000" b="1" dirty="0" err="1"/>
              <a:t>specific</a:t>
            </a:r>
            <a:r>
              <a:rPr lang="cs-CZ" sz="2000" b="1" dirty="0"/>
              <a:t> </a:t>
            </a:r>
            <a:r>
              <a:rPr lang="cs-CZ" sz="2000" b="1" dirty="0" err="1"/>
              <a:t>condition</a:t>
            </a:r>
            <a:r>
              <a:rPr lang="cs-CZ" sz="2000" b="1" dirty="0"/>
              <a:t>, </a:t>
            </a:r>
            <a:r>
              <a:rPr lang="cs-CZ" sz="2000" b="1" dirty="0" err="1"/>
              <a:t>leave</a:t>
            </a:r>
            <a:r>
              <a:rPr lang="cs-CZ" sz="2000" b="1" dirty="0"/>
              <a:t> a comment.</a:t>
            </a:r>
            <a:endParaRPr lang="en-US" sz="2000" b="1" dirty="0"/>
          </a:p>
          <a:p>
            <a:pPr>
              <a:lnSpc>
                <a:spcPct val="110000"/>
              </a:lnSpc>
            </a:pPr>
            <a:r>
              <a:rPr lang="en-US" sz="2000" dirty="0"/>
              <a:t>After you finish this, click on blue button </a:t>
            </a:r>
            <a:r>
              <a:rPr lang="en-US" sz="2000" b="1" dirty="0"/>
              <a:t>Create Site.</a:t>
            </a:r>
            <a:endParaRPr lang="en-US" sz="2000" dirty="0"/>
          </a:p>
        </p:txBody>
      </p:sp>
      <p:sp>
        <p:nvSpPr>
          <p:cNvPr id="13" name="Oval 3"/>
          <p:cNvSpPr>
            <a:spLocks noChangeArrowheads="1"/>
          </p:cNvSpPr>
          <p:nvPr/>
        </p:nvSpPr>
        <p:spPr bwMode="auto">
          <a:xfrm>
            <a:off x="2631316" y="2002095"/>
            <a:ext cx="8494644" cy="328654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299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dirty="0"/>
          </a:p>
        </p:txBody>
      </p:sp>
      <p:pic>
        <p:nvPicPr>
          <p:cNvPr id="5" name="obrázek 5" descr="C:\Users\Bara\Dropbox\Screenshots\Screenshot 2018-04-19 12.46.17.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66183"/>
            <a:ext cx="10098157" cy="3829955"/>
          </a:xfrm>
          <a:prstGeom prst="rect">
            <a:avLst/>
          </a:prstGeom>
          <a:noFill/>
          <a:ln w="9525">
            <a:noFill/>
            <a:miter lim="800000"/>
            <a:headEnd/>
            <a:tailEnd/>
          </a:ln>
        </p:spPr>
      </p:pic>
      <p:pic>
        <p:nvPicPr>
          <p:cNvPr id="6" name="obrázek 6" descr="C:\Users\Bara\Dropbox\Screenshots\Screenshot 2018-04-19 12.49.11.png"/>
          <p:cNvPicPr/>
          <p:nvPr/>
        </p:nvPicPr>
        <p:blipFill>
          <a:blip r:embed="rId4" cstate="print">
            <a:extLst>
              <a:ext uri="{28A0092B-C50C-407E-A947-70E740481C1C}">
                <a14:useLocalDpi xmlns:a14="http://schemas.microsoft.com/office/drawing/2010/main"/>
              </a:ext>
            </a:extLst>
          </a:blip>
          <a:srcRect/>
          <a:stretch>
            <a:fillRect/>
          </a:stretch>
        </p:blipFill>
        <p:spPr bwMode="auto">
          <a:xfrm>
            <a:off x="3112771" y="2807948"/>
            <a:ext cx="9079230" cy="4050052"/>
          </a:xfrm>
          <a:prstGeom prst="rect">
            <a:avLst/>
          </a:prstGeom>
          <a:noFill/>
          <a:ln w="9525">
            <a:noFill/>
            <a:miter lim="800000"/>
            <a:headEnd/>
            <a:tailEnd/>
          </a:ln>
        </p:spPr>
      </p:pic>
    </p:spTree>
    <p:extLst>
      <p:ext uri="{BB962C8B-B14F-4D97-AF65-F5344CB8AC3E}">
        <p14:creationId xmlns:p14="http://schemas.microsoft.com/office/powerpoint/2010/main" val="226570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9839"/>
            <a:ext cx="10515600" cy="1052858"/>
          </a:xfrm>
        </p:spPr>
        <p:txBody>
          <a:bodyPr/>
          <a:lstStyle/>
          <a:p>
            <a:r>
              <a:rPr lang="cs-CZ" b="1" dirty="0" err="1"/>
              <a:t>How</a:t>
            </a:r>
            <a:r>
              <a:rPr lang="cs-CZ" b="1" dirty="0"/>
              <a:t> to Enter Data </a:t>
            </a:r>
            <a:endParaRPr lang="en-US" b="1" dirty="0"/>
          </a:p>
        </p:txBody>
      </p:sp>
      <p:sp>
        <p:nvSpPr>
          <p:cNvPr id="3" name="Zástupný symbol pro obsah 2"/>
          <p:cNvSpPr>
            <a:spLocks noGrp="1"/>
          </p:cNvSpPr>
          <p:nvPr>
            <p:ph idx="1"/>
          </p:nvPr>
        </p:nvSpPr>
        <p:spPr>
          <a:xfrm>
            <a:off x="838199" y="1073426"/>
            <a:ext cx="10810461" cy="5512903"/>
          </a:xfrm>
        </p:spPr>
        <p:txBody>
          <a:bodyPr>
            <a:normAutofit/>
          </a:bodyPr>
          <a:lstStyle/>
          <a:p>
            <a:r>
              <a:rPr lang="en-US" sz="2000" dirty="0"/>
              <a:t>Once you are back in data entry, click on your phenology (Greening) site. Click on </a:t>
            </a:r>
            <a:r>
              <a:rPr lang="en-US" sz="2000" b="1" dirty="0"/>
              <a:t>+</a:t>
            </a:r>
            <a:r>
              <a:rPr lang="en-US" sz="2000" dirty="0"/>
              <a:t> if you can´t see it.</a:t>
            </a:r>
            <a:endParaRPr lang="cs-CZ" sz="2000" dirty="0"/>
          </a:p>
          <a:p>
            <a:r>
              <a:rPr lang="en-US" sz="2000" dirty="0"/>
              <a:t>Two options will pop up: New observation or Past Observations. Click on </a:t>
            </a:r>
            <a:r>
              <a:rPr lang="en-US" sz="2000" b="1" dirty="0"/>
              <a:t>New Observation</a:t>
            </a:r>
            <a:r>
              <a:rPr lang="en-US" sz="2000" dirty="0"/>
              <a:t>.</a:t>
            </a:r>
          </a:p>
        </p:txBody>
      </p:sp>
      <p:grpSp>
        <p:nvGrpSpPr>
          <p:cNvPr id="8" name="Skupina 7"/>
          <p:cNvGrpSpPr/>
          <p:nvPr/>
        </p:nvGrpSpPr>
        <p:grpSpPr>
          <a:xfrm>
            <a:off x="277597" y="2173354"/>
            <a:ext cx="11681792" cy="4412975"/>
            <a:chOff x="682487" y="2772808"/>
            <a:chExt cx="10857169" cy="3813521"/>
          </a:xfrm>
        </p:grpSpPr>
        <p:grpSp>
          <p:nvGrpSpPr>
            <p:cNvPr id="7" name="Skupina 6"/>
            <p:cNvGrpSpPr/>
            <p:nvPr/>
          </p:nvGrpSpPr>
          <p:grpSpPr>
            <a:xfrm>
              <a:off x="712630" y="2772808"/>
              <a:ext cx="10827026" cy="3813521"/>
              <a:chOff x="682487" y="2640288"/>
              <a:chExt cx="10827026" cy="3813521"/>
            </a:xfrm>
          </p:grpSpPr>
          <p:pic>
            <p:nvPicPr>
              <p:cNvPr id="4" name="obrázek 8" descr="C:\Users\Bara\Dropbox\Screenshots\Screenshot 2018-04-19 12.51.25.png"/>
              <p:cNvPicPr/>
              <p:nvPr/>
            </p:nvPicPr>
            <p:blipFill rotWithShape="1">
              <a:blip r:embed="rId2" cstate="print">
                <a:extLst>
                  <a:ext uri="{28A0092B-C50C-407E-A947-70E740481C1C}">
                    <a14:useLocalDpi xmlns:a14="http://schemas.microsoft.com/office/drawing/2010/main"/>
                  </a:ext>
                </a:extLst>
              </a:blip>
              <a:srcRect/>
              <a:stretch/>
            </p:blipFill>
            <p:spPr bwMode="auto">
              <a:xfrm>
                <a:off x="682487" y="2640288"/>
                <a:ext cx="10827026" cy="3813521"/>
              </a:xfrm>
              <a:prstGeom prst="rect">
                <a:avLst/>
              </a:prstGeom>
              <a:noFill/>
              <a:ln>
                <a:noFill/>
              </a:ln>
              <a:extLst>
                <a:ext uri="{53640926-AAD7-44D8-BBD7-CCE9431645EC}">
                  <a14:shadowObscured xmlns:a14="http://schemas.microsoft.com/office/drawing/2010/main"/>
                </a:ext>
              </a:extLst>
            </p:spPr>
          </p:pic>
          <p:sp>
            <p:nvSpPr>
              <p:cNvPr id="6" name="Oval 3"/>
              <p:cNvSpPr>
                <a:spLocks noChangeArrowheads="1"/>
              </p:cNvSpPr>
              <p:nvPr/>
            </p:nvSpPr>
            <p:spPr bwMode="auto">
              <a:xfrm>
                <a:off x="2885385" y="5909466"/>
                <a:ext cx="1086333" cy="54434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Oval 2"/>
            <p:cNvSpPr>
              <a:spLocks noChangeArrowheads="1"/>
            </p:cNvSpPr>
            <p:nvPr/>
          </p:nvSpPr>
          <p:spPr bwMode="auto">
            <a:xfrm>
              <a:off x="682487" y="5160981"/>
              <a:ext cx="2420633" cy="7494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838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11" descr="C:\Users\Bara\Dropbox\Screenshots\Screenshot 2018-04-19 12.52.25.png">
            <a:extLst>
              <a:ext uri="{FF2B5EF4-FFF2-40B4-BE49-F238E27FC236}">
                <a16:creationId xmlns:a16="http://schemas.microsoft.com/office/drawing/2014/main" id="{F8FA51CD-AC22-4F2D-A4FF-68478D3D004A}"/>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6705600" y="884943"/>
            <a:ext cx="5421022" cy="5637778"/>
          </a:xfrm>
          <a:prstGeom prst="rect">
            <a:avLst/>
          </a:prstGeom>
          <a:noFill/>
          <a:ln w="9525">
            <a:noFill/>
            <a:miter lim="800000"/>
            <a:headEnd/>
            <a:tailEnd/>
          </a:ln>
        </p:spPr>
      </p:pic>
      <p:sp>
        <p:nvSpPr>
          <p:cNvPr id="3" name="Zástupný symbol pro obsah 2"/>
          <p:cNvSpPr>
            <a:spLocks noGrp="1"/>
          </p:cNvSpPr>
          <p:nvPr>
            <p:ph idx="1"/>
          </p:nvPr>
        </p:nvSpPr>
        <p:spPr>
          <a:xfrm>
            <a:off x="355601" y="248616"/>
            <a:ext cx="5801359" cy="6609383"/>
          </a:xfrm>
        </p:spPr>
        <p:txBody>
          <a:bodyPr>
            <a:normAutofit/>
          </a:bodyPr>
          <a:lstStyle/>
          <a:p>
            <a:pPr>
              <a:lnSpc>
                <a:spcPct val="110000"/>
              </a:lnSpc>
            </a:pPr>
            <a:r>
              <a:rPr lang="cs-CZ" sz="1800" dirty="0"/>
              <a:t>S</a:t>
            </a:r>
            <a:r>
              <a:rPr lang="en-US" sz="1800" dirty="0"/>
              <a:t>elect a date</a:t>
            </a:r>
            <a:r>
              <a:rPr lang="cs-CZ" sz="1800" dirty="0"/>
              <a:t> (</a:t>
            </a:r>
            <a:r>
              <a:rPr lang="cs-CZ" sz="1800" dirty="0" err="1"/>
              <a:t>format</a:t>
            </a:r>
            <a:r>
              <a:rPr lang="cs-CZ" sz="1800" dirty="0"/>
              <a:t> </a:t>
            </a:r>
            <a:r>
              <a:rPr lang="cs-CZ" sz="1800" dirty="0" err="1"/>
              <a:t>is</a:t>
            </a:r>
            <a:r>
              <a:rPr lang="cs-CZ" sz="1800" dirty="0"/>
              <a:t> </a:t>
            </a:r>
            <a:r>
              <a:rPr lang="cs-CZ" sz="1800" dirty="0" err="1"/>
              <a:t>year</a:t>
            </a:r>
            <a:r>
              <a:rPr lang="cs-CZ" sz="1800" dirty="0"/>
              <a:t> – </a:t>
            </a:r>
            <a:r>
              <a:rPr lang="cs-CZ" sz="1800" dirty="0" err="1"/>
              <a:t>month</a:t>
            </a:r>
            <a:r>
              <a:rPr lang="cs-CZ" sz="1800" dirty="0"/>
              <a:t> – </a:t>
            </a:r>
            <a:r>
              <a:rPr lang="cs-CZ" sz="1800" dirty="0" err="1"/>
              <a:t>day</a:t>
            </a:r>
            <a:r>
              <a:rPr lang="cs-CZ" sz="1800" dirty="0"/>
              <a:t>)</a:t>
            </a:r>
          </a:p>
          <a:p>
            <a:pPr>
              <a:lnSpc>
                <a:spcPct val="110000"/>
              </a:lnSpc>
            </a:pPr>
            <a:endParaRPr lang="cs-CZ" sz="1800" dirty="0"/>
          </a:p>
          <a:p>
            <a:pPr>
              <a:lnSpc>
                <a:spcPct val="110000"/>
              </a:lnSpc>
            </a:pPr>
            <a:endParaRPr lang="cs-CZ" sz="1800" dirty="0"/>
          </a:p>
          <a:p>
            <a:pPr>
              <a:lnSpc>
                <a:spcPct val="110000"/>
              </a:lnSpc>
            </a:pPr>
            <a:endParaRPr lang="cs-CZ" sz="1800" dirty="0"/>
          </a:p>
          <a:p>
            <a:pPr>
              <a:lnSpc>
                <a:spcPct val="110000"/>
              </a:lnSpc>
            </a:pPr>
            <a:endParaRPr lang="cs-CZ" sz="1800" dirty="0"/>
          </a:p>
          <a:p>
            <a:pPr marL="0" indent="0">
              <a:lnSpc>
                <a:spcPct val="110000"/>
              </a:lnSpc>
              <a:buNone/>
            </a:pPr>
            <a:r>
              <a:rPr lang="cs-CZ" sz="1800" dirty="0" err="1"/>
              <a:t>Next</a:t>
            </a:r>
            <a:r>
              <a:rPr lang="cs-CZ" sz="1800" dirty="0"/>
              <a:t>, </a:t>
            </a:r>
            <a:r>
              <a:rPr lang="cs-CZ" sz="1800" dirty="0" err="1"/>
              <a:t>the</a:t>
            </a:r>
            <a:r>
              <a:rPr lang="cs-CZ" sz="1800" dirty="0"/>
              <a:t> </a:t>
            </a:r>
            <a:r>
              <a:rPr lang="cs-CZ" sz="1800" dirty="0" err="1"/>
              <a:t>form</a:t>
            </a:r>
            <a:r>
              <a:rPr lang="cs-CZ" sz="1800" dirty="0"/>
              <a:t> </a:t>
            </a:r>
            <a:r>
              <a:rPr lang="cs-CZ" sz="1800" dirty="0" err="1"/>
              <a:t>will</a:t>
            </a:r>
            <a:r>
              <a:rPr lang="cs-CZ" sz="1800" dirty="0"/>
              <a:t> </a:t>
            </a:r>
            <a:r>
              <a:rPr lang="cs-CZ" sz="1800" dirty="0" err="1"/>
              <a:t>expand</a:t>
            </a:r>
            <a:r>
              <a:rPr lang="en-US" sz="1800" dirty="0"/>
              <a:t>: </a:t>
            </a:r>
            <a:endParaRPr lang="cs-CZ" sz="1800" dirty="0"/>
          </a:p>
          <a:p>
            <a:pPr>
              <a:lnSpc>
                <a:spcPct val="110000"/>
              </a:lnSpc>
            </a:pPr>
            <a:r>
              <a:rPr lang="cs-CZ" sz="1800" dirty="0" err="1"/>
              <a:t>First</a:t>
            </a:r>
            <a:r>
              <a:rPr lang="cs-CZ" sz="1800" dirty="0"/>
              <a:t> </a:t>
            </a:r>
            <a:r>
              <a:rPr lang="cs-CZ" sz="1800" dirty="0" err="1"/>
              <a:t>select</a:t>
            </a:r>
            <a:r>
              <a:rPr lang="cs-CZ" sz="1800" dirty="0"/>
              <a:t> Green Up </a:t>
            </a:r>
          </a:p>
          <a:p>
            <a:pPr>
              <a:lnSpc>
                <a:spcPct val="110000"/>
              </a:lnSpc>
            </a:pPr>
            <a:r>
              <a:rPr lang="cs-CZ" sz="1800" dirty="0" err="1"/>
              <a:t>Growing</a:t>
            </a:r>
            <a:r>
              <a:rPr lang="cs-CZ" sz="1800" dirty="0"/>
              <a:t> </a:t>
            </a:r>
            <a:r>
              <a:rPr lang="cs-CZ" sz="1800" dirty="0" err="1"/>
              <a:t>Season</a:t>
            </a:r>
            <a:r>
              <a:rPr lang="cs-CZ" sz="1800" dirty="0"/>
              <a:t> </a:t>
            </a:r>
            <a:r>
              <a:rPr lang="cs-CZ" sz="1800" dirty="0" err="1"/>
              <a:t>Cycle</a:t>
            </a:r>
            <a:r>
              <a:rPr lang="cs-CZ" sz="1800" dirty="0"/>
              <a:t> – </a:t>
            </a:r>
            <a:r>
              <a:rPr lang="cs-CZ" sz="1800" dirty="0" err="1"/>
              <a:t>this</a:t>
            </a:r>
            <a:r>
              <a:rPr lang="cs-CZ" sz="1800" dirty="0"/>
              <a:t> </a:t>
            </a:r>
            <a:r>
              <a:rPr lang="cs-CZ" sz="1800" dirty="0" err="1"/>
              <a:t>depends</a:t>
            </a:r>
            <a:r>
              <a:rPr lang="cs-CZ" sz="1800" dirty="0"/>
              <a:t> on </a:t>
            </a:r>
            <a:r>
              <a:rPr lang="cs-CZ" sz="1800" dirty="0" err="1"/>
              <a:t>how</a:t>
            </a:r>
            <a:r>
              <a:rPr lang="cs-CZ" sz="1800" dirty="0"/>
              <a:t> many </a:t>
            </a:r>
            <a:r>
              <a:rPr lang="cs-CZ" sz="1800" dirty="0" err="1"/>
              <a:t>vegetation</a:t>
            </a:r>
            <a:r>
              <a:rPr lang="cs-CZ" sz="1800" dirty="0"/>
              <a:t> </a:t>
            </a:r>
            <a:r>
              <a:rPr lang="cs-CZ" sz="1800" dirty="0" err="1"/>
              <a:t>cycles</a:t>
            </a:r>
            <a:r>
              <a:rPr lang="cs-CZ" sz="1800" dirty="0"/>
              <a:t> are in </a:t>
            </a:r>
            <a:r>
              <a:rPr lang="cs-CZ" sz="1800" dirty="0" err="1"/>
              <a:t>your</a:t>
            </a:r>
            <a:r>
              <a:rPr lang="cs-CZ" sz="1800" dirty="0"/>
              <a:t> country. </a:t>
            </a:r>
            <a:r>
              <a:rPr lang="cs-CZ" sz="1800" dirty="0" err="1"/>
              <a:t>For</a:t>
            </a:r>
            <a:r>
              <a:rPr lang="cs-CZ" sz="1800" dirty="0"/>
              <a:t> most </a:t>
            </a:r>
            <a:r>
              <a:rPr lang="cs-CZ" sz="1800" dirty="0" err="1"/>
              <a:t>European</a:t>
            </a:r>
            <a:r>
              <a:rPr lang="cs-CZ" sz="1800" dirty="0"/>
              <a:t> </a:t>
            </a:r>
            <a:r>
              <a:rPr lang="cs-CZ" sz="1800" dirty="0" err="1"/>
              <a:t>countries</a:t>
            </a:r>
            <a:r>
              <a:rPr lang="cs-CZ" sz="1800" dirty="0"/>
              <a:t> </a:t>
            </a:r>
            <a:r>
              <a:rPr lang="cs-CZ" sz="1800" dirty="0" err="1"/>
              <a:t>we</a:t>
            </a:r>
            <a:r>
              <a:rPr lang="cs-CZ" sz="1800" dirty="0"/>
              <a:t> </a:t>
            </a:r>
            <a:r>
              <a:rPr lang="cs-CZ" sz="1800" dirty="0" err="1"/>
              <a:t>have</a:t>
            </a:r>
            <a:r>
              <a:rPr lang="cs-CZ" sz="1800" dirty="0"/>
              <a:t> </a:t>
            </a:r>
            <a:r>
              <a:rPr lang="cs-CZ" sz="1800" dirty="0" err="1"/>
              <a:t>only</a:t>
            </a:r>
            <a:r>
              <a:rPr lang="cs-CZ" sz="1800" dirty="0"/>
              <a:t> </a:t>
            </a:r>
            <a:r>
              <a:rPr lang="cs-CZ" sz="1800" dirty="0" err="1"/>
              <a:t>one</a:t>
            </a:r>
            <a:r>
              <a:rPr lang="cs-CZ" sz="1800" dirty="0"/>
              <a:t> </a:t>
            </a:r>
            <a:r>
              <a:rPr lang="cs-CZ" sz="1800" dirty="0" err="1"/>
              <a:t>cycle</a:t>
            </a:r>
            <a:r>
              <a:rPr lang="cs-CZ" sz="1800" dirty="0"/>
              <a:t>, so </a:t>
            </a:r>
            <a:r>
              <a:rPr lang="cs-CZ" sz="1800" dirty="0" err="1"/>
              <a:t>you</a:t>
            </a:r>
            <a:r>
              <a:rPr lang="cs-CZ" sz="1800" dirty="0"/>
              <a:t> </a:t>
            </a:r>
            <a:r>
              <a:rPr lang="cs-CZ" sz="1800" dirty="0" err="1"/>
              <a:t>select</a:t>
            </a:r>
            <a:r>
              <a:rPr lang="cs-CZ" sz="1800" dirty="0"/>
              <a:t> 1.</a:t>
            </a:r>
          </a:p>
          <a:p>
            <a:pPr marL="0" indent="0">
              <a:lnSpc>
                <a:spcPct val="110000"/>
              </a:lnSpc>
              <a:buNone/>
            </a:pPr>
            <a:endParaRPr lang="cs-CZ" sz="1800" dirty="0"/>
          </a:p>
          <a:p>
            <a:pPr marL="0" indent="0">
              <a:lnSpc>
                <a:spcPct val="110000"/>
              </a:lnSpc>
              <a:buNone/>
            </a:pPr>
            <a:endParaRPr lang="cs-CZ" sz="1800" dirty="0"/>
          </a:p>
          <a:p>
            <a:pPr marL="0" indent="0">
              <a:lnSpc>
                <a:spcPct val="110000"/>
              </a:lnSpc>
              <a:buNone/>
            </a:pPr>
            <a:r>
              <a:rPr lang="cs-CZ" sz="1800" dirty="0" err="1"/>
              <a:t>You</a:t>
            </a:r>
            <a:r>
              <a:rPr lang="cs-CZ" sz="1800" dirty="0"/>
              <a:t> </a:t>
            </a:r>
            <a:r>
              <a:rPr lang="cs-CZ" sz="1800" dirty="0" err="1"/>
              <a:t>will</a:t>
            </a:r>
            <a:r>
              <a:rPr lang="cs-CZ" sz="1800" dirty="0"/>
              <a:t> </a:t>
            </a:r>
            <a:r>
              <a:rPr lang="cs-CZ" sz="1800" dirty="0" err="1"/>
              <a:t>see</a:t>
            </a:r>
            <a:r>
              <a:rPr lang="cs-CZ" sz="1800" dirty="0"/>
              <a:t> </a:t>
            </a:r>
            <a:r>
              <a:rPr lang="cs-CZ" sz="1800" dirty="0" err="1"/>
              <a:t>all</a:t>
            </a:r>
            <a:r>
              <a:rPr lang="cs-CZ" sz="1800" dirty="0"/>
              <a:t> </a:t>
            </a:r>
            <a:r>
              <a:rPr lang="cs-CZ" sz="1800" dirty="0" err="1"/>
              <a:t>your</a:t>
            </a:r>
            <a:r>
              <a:rPr lang="cs-CZ" sz="1800" dirty="0"/>
              <a:t> </a:t>
            </a:r>
            <a:r>
              <a:rPr lang="cs-CZ" sz="1800" dirty="0" err="1"/>
              <a:t>trees</a:t>
            </a:r>
            <a:r>
              <a:rPr lang="cs-CZ" sz="1800" dirty="0"/>
              <a:t> </a:t>
            </a:r>
            <a:r>
              <a:rPr lang="cs-CZ" sz="1800" dirty="0" err="1"/>
              <a:t>listed</a:t>
            </a:r>
            <a:r>
              <a:rPr lang="cs-CZ" sz="1800" dirty="0"/>
              <a:t> </a:t>
            </a:r>
            <a:r>
              <a:rPr lang="cs-CZ" sz="1800" dirty="0" err="1"/>
              <a:t>down</a:t>
            </a:r>
            <a:r>
              <a:rPr lang="cs-CZ" sz="1800" dirty="0"/>
              <a:t>. </a:t>
            </a:r>
            <a:r>
              <a:rPr lang="cs-CZ" sz="1800" dirty="0" err="1"/>
              <a:t>For</a:t>
            </a:r>
            <a:r>
              <a:rPr lang="cs-CZ" sz="1800" dirty="0"/>
              <a:t> </a:t>
            </a:r>
            <a:r>
              <a:rPr lang="cs-CZ" sz="1800" dirty="0" err="1"/>
              <a:t>each</a:t>
            </a:r>
            <a:r>
              <a:rPr lang="cs-CZ" sz="1800" dirty="0"/>
              <a:t> </a:t>
            </a:r>
            <a:r>
              <a:rPr lang="cs-CZ" sz="1800" dirty="0" err="1"/>
              <a:t>tree</a:t>
            </a:r>
            <a:r>
              <a:rPr lang="cs-CZ" sz="1800" dirty="0"/>
              <a:t> </a:t>
            </a:r>
            <a:r>
              <a:rPr lang="cs-CZ" sz="1800" dirty="0" err="1"/>
              <a:t>you</a:t>
            </a:r>
            <a:r>
              <a:rPr lang="cs-CZ" sz="1800" dirty="0"/>
              <a:t> </a:t>
            </a:r>
            <a:r>
              <a:rPr lang="cs-CZ" sz="1800" dirty="0" err="1"/>
              <a:t>have</a:t>
            </a:r>
            <a:r>
              <a:rPr lang="cs-CZ" sz="1800" dirty="0"/>
              <a:t> 4 </a:t>
            </a:r>
            <a:r>
              <a:rPr lang="cs-CZ" sz="1800" dirty="0" err="1"/>
              <a:t>leaves</a:t>
            </a:r>
            <a:r>
              <a:rPr lang="cs-CZ" sz="1800" dirty="0"/>
              <a:t>.</a:t>
            </a:r>
          </a:p>
          <a:p>
            <a:pPr marL="0" indent="0">
              <a:lnSpc>
                <a:spcPct val="110000"/>
              </a:lnSpc>
              <a:buNone/>
            </a:pPr>
            <a:r>
              <a:rPr lang="cs-CZ" sz="1800" dirty="0" err="1"/>
              <a:t>If</a:t>
            </a:r>
            <a:r>
              <a:rPr lang="cs-CZ" sz="1800" dirty="0"/>
              <a:t> </a:t>
            </a:r>
            <a:r>
              <a:rPr lang="cs-CZ" sz="1800" dirty="0" err="1"/>
              <a:t>you</a:t>
            </a:r>
            <a:r>
              <a:rPr lang="cs-CZ" sz="1800" dirty="0"/>
              <a:t> do not </a:t>
            </a:r>
            <a:r>
              <a:rPr lang="cs-CZ" sz="1800" dirty="0" err="1"/>
              <a:t>observe</a:t>
            </a:r>
            <a:r>
              <a:rPr lang="cs-CZ" sz="1800" dirty="0"/>
              <a:t> </a:t>
            </a:r>
            <a:r>
              <a:rPr lang="cs-CZ" sz="1800" dirty="0" err="1"/>
              <a:t>all</a:t>
            </a:r>
            <a:r>
              <a:rPr lang="cs-CZ" sz="1800" dirty="0"/>
              <a:t> </a:t>
            </a:r>
            <a:r>
              <a:rPr lang="cs-CZ" sz="1800" dirty="0" err="1"/>
              <a:t>the</a:t>
            </a:r>
            <a:r>
              <a:rPr lang="cs-CZ" sz="1800" dirty="0"/>
              <a:t> </a:t>
            </a:r>
            <a:r>
              <a:rPr lang="cs-CZ" sz="1800" dirty="0" err="1"/>
              <a:t>trees</a:t>
            </a:r>
            <a:r>
              <a:rPr lang="cs-CZ" sz="1800" dirty="0"/>
              <a:t> </a:t>
            </a:r>
            <a:r>
              <a:rPr lang="cs-CZ" sz="1800" dirty="0" err="1"/>
              <a:t>listed</a:t>
            </a:r>
            <a:r>
              <a:rPr lang="cs-CZ" sz="1800" dirty="0"/>
              <a:t> </a:t>
            </a:r>
            <a:r>
              <a:rPr lang="cs-CZ" sz="1800" dirty="0" err="1"/>
              <a:t>right</a:t>
            </a:r>
            <a:r>
              <a:rPr lang="cs-CZ" sz="1800" dirty="0"/>
              <a:t> </a:t>
            </a:r>
            <a:r>
              <a:rPr lang="cs-CZ" sz="1800" dirty="0" err="1"/>
              <a:t>now</a:t>
            </a:r>
            <a:r>
              <a:rPr lang="cs-CZ" sz="1800" dirty="0"/>
              <a:t>, </a:t>
            </a:r>
            <a:r>
              <a:rPr lang="cs-CZ" sz="1800" dirty="0" err="1"/>
              <a:t>it</a:t>
            </a:r>
            <a:r>
              <a:rPr lang="cs-CZ" sz="1800" dirty="0"/>
              <a:t> </a:t>
            </a:r>
            <a:r>
              <a:rPr lang="cs-CZ" sz="1800" dirty="0" err="1"/>
              <a:t>is</a:t>
            </a:r>
            <a:r>
              <a:rPr lang="cs-CZ" sz="1800" dirty="0"/>
              <a:t> ok. Just </a:t>
            </a:r>
            <a:r>
              <a:rPr lang="cs-CZ" sz="1800" dirty="0" err="1"/>
              <a:t>fill</a:t>
            </a:r>
            <a:r>
              <a:rPr lang="cs-CZ" sz="1800" dirty="0"/>
              <a:t> in </a:t>
            </a:r>
            <a:r>
              <a:rPr lang="cs-CZ" sz="1800" dirty="0" err="1"/>
              <a:t>the</a:t>
            </a:r>
            <a:r>
              <a:rPr lang="cs-CZ" sz="1800" dirty="0"/>
              <a:t> data </a:t>
            </a:r>
            <a:r>
              <a:rPr lang="cs-CZ" sz="1800" dirty="0" err="1"/>
              <a:t>for</a:t>
            </a:r>
            <a:r>
              <a:rPr lang="cs-CZ" sz="1800" dirty="0"/>
              <a:t> </a:t>
            </a:r>
            <a:r>
              <a:rPr lang="cs-CZ" sz="1800" dirty="0" err="1"/>
              <a:t>the</a:t>
            </a:r>
            <a:r>
              <a:rPr lang="cs-CZ" sz="1800" dirty="0"/>
              <a:t> </a:t>
            </a:r>
            <a:r>
              <a:rPr lang="cs-CZ" sz="1800" dirty="0" err="1"/>
              <a:t>trees</a:t>
            </a:r>
            <a:r>
              <a:rPr lang="cs-CZ" sz="1800" dirty="0"/>
              <a:t> </a:t>
            </a:r>
            <a:r>
              <a:rPr lang="cs-CZ" sz="1800" dirty="0" err="1"/>
              <a:t>that</a:t>
            </a:r>
            <a:r>
              <a:rPr lang="cs-CZ" sz="1800" dirty="0"/>
              <a:t> </a:t>
            </a:r>
            <a:r>
              <a:rPr lang="cs-CZ" sz="1800" dirty="0" err="1"/>
              <a:t>you</a:t>
            </a:r>
            <a:r>
              <a:rPr lang="cs-CZ" sz="1800" dirty="0"/>
              <a:t> </a:t>
            </a:r>
            <a:r>
              <a:rPr lang="cs-CZ" sz="1800" dirty="0" err="1"/>
              <a:t>observe</a:t>
            </a:r>
            <a:r>
              <a:rPr lang="cs-CZ" sz="1800" dirty="0"/>
              <a:t> </a:t>
            </a:r>
            <a:r>
              <a:rPr lang="cs-CZ" sz="1800" dirty="0" err="1"/>
              <a:t>this</a:t>
            </a:r>
            <a:r>
              <a:rPr lang="cs-CZ" sz="1800" dirty="0"/>
              <a:t> </a:t>
            </a:r>
            <a:r>
              <a:rPr lang="cs-CZ" sz="1800" dirty="0" err="1"/>
              <a:t>spring</a:t>
            </a:r>
            <a:r>
              <a:rPr lang="cs-CZ" sz="1800" dirty="0"/>
              <a:t>. </a:t>
            </a:r>
          </a:p>
          <a:p>
            <a:pPr marL="0" indent="0">
              <a:lnSpc>
                <a:spcPct val="110000"/>
              </a:lnSpc>
              <a:buNone/>
            </a:pPr>
            <a:endParaRPr lang="cs-CZ" sz="1800" dirty="0"/>
          </a:p>
          <a:p>
            <a:pPr marL="0" indent="0">
              <a:lnSpc>
                <a:spcPct val="110000"/>
              </a:lnSpc>
              <a:buNone/>
            </a:pPr>
            <a:endParaRPr lang="cs-CZ" sz="1800" dirty="0"/>
          </a:p>
        </p:txBody>
      </p:sp>
      <p:pic>
        <p:nvPicPr>
          <p:cNvPr id="4" name="obrázek 9" descr="C:\Users\Bara\Dropbox\Screenshots\Screenshot 2018-04-19 12.51.37.png"/>
          <p:cNvPicPr/>
          <p:nvPr/>
        </p:nvPicPr>
        <p:blipFill rotWithShape="1">
          <a:blip r:embed="rId3" cstate="print">
            <a:extLst>
              <a:ext uri="{28A0092B-C50C-407E-A947-70E740481C1C}">
                <a14:useLocalDpi xmlns:a14="http://schemas.microsoft.com/office/drawing/2010/main"/>
              </a:ext>
            </a:extLst>
          </a:blip>
          <a:srcRect/>
          <a:stretch/>
        </p:blipFill>
        <p:spPr bwMode="auto">
          <a:xfrm>
            <a:off x="426223" y="668627"/>
            <a:ext cx="5273537" cy="1639459"/>
          </a:xfrm>
          <a:prstGeom prst="rect">
            <a:avLst/>
          </a:prstGeom>
          <a:noFill/>
          <a:ln>
            <a:noFill/>
          </a:ln>
          <a:extLst>
            <a:ext uri="{53640926-AAD7-44D8-BBD7-CCE9431645EC}">
              <a14:shadowObscured xmlns:a14="http://schemas.microsoft.com/office/drawing/2010/main"/>
            </a:ext>
          </a:extLst>
        </p:spPr>
      </p:pic>
      <p:sp>
        <p:nvSpPr>
          <p:cNvPr id="6" name="Oval 2"/>
          <p:cNvSpPr>
            <a:spLocks noChangeArrowheads="1"/>
          </p:cNvSpPr>
          <p:nvPr/>
        </p:nvSpPr>
        <p:spPr bwMode="auto">
          <a:xfrm>
            <a:off x="6461760" y="2287767"/>
            <a:ext cx="1656522" cy="70236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2"/>
          <p:cNvSpPr>
            <a:spLocks noChangeArrowheads="1"/>
          </p:cNvSpPr>
          <p:nvPr/>
        </p:nvSpPr>
        <p:spPr bwMode="auto">
          <a:xfrm>
            <a:off x="10535478" y="2277606"/>
            <a:ext cx="1656522" cy="70236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3168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84200" y="331304"/>
            <a:ext cx="5882641" cy="6414936"/>
          </a:xfrm>
        </p:spPr>
        <p:txBody>
          <a:bodyPr>
            <a:normAutofit/>
          </a:bodyPr>
          <a:lstStyle/>
          <a:p>
            <a:r>
              <a:rPr lang="en-US" sz="2200" dirty="0"/>
              <a:t>Select </a:t>
            </a:r>
            <a:r>
              <a:rPr lang="en-US" sz="2200" b="1" dirty="0"/>
              <a:t>Leaf State</a:t>
            </a:r>
            <a:r>
              <a:rPr lang="en-US" sz="2200" dirty="0"/>
              <a:t> from drop down menu for each </a:t>
            </a:r>
            <a:r>
              <a:rPr lang="cs-CZ" sz="2200" dirty="0"/>
              <a:t>bud/</a:t>
            </a:r>
            <a:r>
              <a:rPr lang="en-US" sz="2200" dirty="0"/>
              <a:t>leaf</a:t>
            </a:r>
            <a:endParaRPr lang="cs-CZ" sz="2200" dirty="0"/>
          </a:p>
          <a:p>
            <a:r>
              <a:rPr lang="cs-CZ" sz="2200" dirty="0" err="1"/>
              <a:t>When</a:t>
            </a:r>
            <a:r>
              <a:rPr lang="cs-CZ" sz="2200" dirty="0"/>
              <a:t> </a:t>
            </a:r>
            <a:r>
              <a:rPr lang="cs-CZ" sz="2200" dirty="0" err="1"/>
              <a:t>you</a:t>
            </a:r>
            <a:r>
              <a:rPr lang="cs-CZ" sz="2200" dirty="0"/>
              <a:t> </a:t>
            </a:r>
            <a:r>
              <a:rPr lang="cs-CZ" sz="2200" dirty="0" err="1"/>
              <a:t>select</a:t>
            </a:r>
            <a:r>
              <a:rPr lang="cs-CZ" sz="2200" dirty="0"/>
              <a:t> </a:t>
            </a:r>
            <a:r>
              <a:rPr lang="cs-CZ" sz="2200" dirty="0" err="1"/>
              <a:t>Length</a:t>
            </a:r>
            <a:r>
              <a:rPr lang="cs-CZ" sz="2200" dirty="0"/>
              <a:t> </a:t>
            </a:r>
            <a:r>
              <a:rPr lang="cs-CZ" sz="2200" dirty="0" err="1"/>
              <a:t>Measurable</a:t>
            </a:r>
            <a:r>
              <a:rPr lang="cs-CZ" sz="2200" dirty="0"/>
              <a:t>, a </a:t>
            </a:r>
            <a:r>
              <a:rPr lang="cs-CZ" sz="2200" dirty="0" err="1"/>
              <a:t>field</a:t>
            </a:r>
            <a:r>
              <a:rPr lang="cs-CZ" sz="2200" dirty="0"/>
              <a:t> </a:t>
            </a:r>
            <a:r>
              <a:rPr lang="cs-CZ" sz="2200" dirty="0" err="1"/>
              <a:t>will</a:t>
            </a:r>
            <a:r>
              <a:rPr lang="cs-CZ" sz="2200" dirty="0"/>
              <a:t> pop up to </a:t>
            </a:r>
            <a:r>
              <a:rPr lang="cs-CZ" sz="2200" dirty="0" err="1"/>
              <a:t>record</a:t>
            </a:r>
            <a:r>
              <a:rPr lang="cs-CZ" sz="2200" dirty="0"/>
              <a:t> </a:t>
            </a:r>
            <a:r>
              <a:rPr lang="cs-CZ" sz="2200" dirty="0" err="1"/>
              <a:t>the</a:t>
            </a:r>
            <a:r>
              <a:rPr lang="cs-CZ" sz="2200" dirty="0"/>
              <a:t> </a:t>
            </a:r>
            <a:r>
              <a:rPr lang="cs-CZ" sz="2200" dirty="0" err="1"/>
              <a:t>length</a:t>
            </a:r>
            <a:r>
              <a:rPr lang="cs-CZ" sz="2200" dirty="0"/>
              <a:t> </a:t>
            </a:r>
            <a:r>
              <a:rPr lang="cs-CZ" sz="2200" dirty="0" err="1"/>
              <a:t>of</a:t>
            </a:r>
            <a:r>
              <a:rPr lang="cs-CZ" sz="2200" dirty="0"/>
              <a:t> </a:t>
            </a:r>
            <a:r>
              <a:rPr lang="cs-CZ" sz="2200" dirty="0" err="1"/>
              <a:t>the</a:t>
            </a:r>
            <a:r>
              <a:rPr lang="cs-CZ" sz="2200" dirty="0"/>
              <a:t> </a:t>
            </a:r>
            <a:r>
              <a:rPr lang="cs-CZ" sz="2200" dirty="0" err="1"/>
              <a:t>leaf</a:t>
            </a:r>
            <a:r>
              <a:rPr lang="cs-CZ" sz="2200" dirty="0"/>
              <a:t> in mm</a:t>
            </a:r>
          </a:p>
          <a:p>
            <a:pPr marL="0" indent="0">
              <a:buNone/>
            </a:pPr>
            <a:endParaRPr lang="cs-CZ" sz="2200" i="1" dirty="0"/>
          </a:p>
          <a:p>
            <a:pPr marL="0" indent="0">
              <a:buNone/>
            </a:pPr>
            <a:endParaRPr lang="cs-CZ" sz="2200" dirty="0"/>
          </a:p>
          <a:p>
            <a:pPr marL="0" indent="0">
              <a:buNone/>
            </a:pPr>
            <a:endParaRPr lang="cs-CZ" sz="2200" dirty="0"/>
          </a:p>
          <a:p>
            <a:pPr marL="0" indent="0">
              <a:buNone/>
            </a:pPr>
            <a:endParaRPr lang="cs-CZ" sz="2200" dirty="0"/>
          </a:p>
          <a:p>
            <a:pPr marL="0" indent="0">
              <a:buNone/>
            </a:pPr>
            <a:endParaRPr lang="cs-CZ" sz="2200" dirty="0"/>
          </a:p>
          <a:p>
            <a:pPr marL="0" indent="0">
              <a:buNone/>
            </a:pPr>
            <a:endParaRPr lang="cs-CZ" sz="2200" dirty="0"/>
          </a:p>
          <a:p>
            <a:pPr marL="0" indent="0">
              <a:buNone/>
            </a:pPr>
            <a:endParaRPr lang="cs-CZ" sz="2200" dirty="0"/>
          </a:p>
          <a:p>
            <a:pPr marL="0" indent="0">
              <a:buNone/>
            </a:pPr>
            <a:endParaRPr lang="cs-CZ" sz="2200" dirty="0"/>
          </a:p>
          <a:p>
            <a:pPr marL="0" indent="0">
              <a:buNone/>
            </a:pPr>
            <a:endParaRPr lang="cs-CZ" sz="2200" dirty="0"/>
          </a:p>
          <a:p>
            <a:pPr marL="0" indent="0">
              <a:buNone/>
            </a:pPr>
            <a:r>
              <a:rPr lang="cs-CZ" sz="2200" dirty="0" err="1"/>
              <a:t>Repeat</a:t>
            </a:r>
            <a:r>
              <a:rPr lang="cs-CZ" sz="2200" dirty="0"/>
              <a:t> </a:t>
            </a:r>
            <a:r>
              <a:rPr lang="cs-CZ" sz="2200" dirty="0" err="1"/>
              <a:t>for</a:t>
            </a:r>
            <a:r>
              <a:rPr lang="cs-CZ" sz="2200" dirty="0"/>
              <a:t> </a:t>
            </a:r>
            <a:r>
              <a:rPr lang="cs-CZ" sz="2200" dirty="0" err="1"/>
              <a:t>each</a:t>
            </a:r>
            <a:r>
              <a:rPr lang="cs-CZ" sz="2200" dirty="0"/>
              <a:t> </a:t>
            </a:r>
            <a:r>
              <a:rPr lang="cs-CZ" sz="2200" dirty="0" err="1"/>
              <a:t>leaf</a:t>
            </a:r>
            <a:endParaRPr lang="cs-CZ" sz="2200" dirty="0"/>
          </a:p>
          <a:p>
            <a:pPr marL="0" indent="0">
              <a:buNone/>
            </a:pPr>
            <a:r>
              <a:rPr lang="en-US" sz="2200" u="sng" dirty="0"/>
              <a:t>Confirm by click on the blue button </a:t>
            </a:r>
            <a:r>
              <a:rPr lang="en-US" sz="2200" b="1" u="sng" dirty="0">
                <a:solidFill>
                  <a:srgbClr val="0070C0"/>
                </a:solidFill>
              </a:rPr>
              <a:t>Send Data</a:t>
            </a:r>
            <a:endParaRPr lang="en-US" sz="2200" dirty="0">
              <a:solidFill>
                <a:srgbClr val="0070C0"/>
              </a:solidFill>
            </a:endParaRPr>
          </a:p>
          <a:p>
            <a:endParaRPr lang="en-US" sz="2200" dirty="0"/>
          </a:p>
          <a:p>
            <a:endParaRPr lang="en-US" sz="2200" dirty="0"/>
          </a:p>
        </p:txBody>
      </p:sp>
      <p:pic>
        <p:nvPicPr>
          <p:cNvPr id="6" name="obrázek 12" descr="C:\Users\Bara\Dropbox\Screenshots\Screenshot 2018-04-19 12.54.19.png">
            <a:extLst>
              <a:ext uri="{FF2B5EF4-FFF2-40B4-BE49-F238E27FC236}">
                <a16:creationId xmlns:a16="http://schemas.microsoft.com/office/drawing/2014/main" id="{27756838-FFD6-4981-8EE3-37A976401B0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8442961" y="91440"/>
            <a:ext cx="3505200" cy="2956560"/>
          </a:xfrm>
          <a:prstGeom prst="rect">
            <a:avLst/>
          </a:prstGeom>
          <a:noFill/>
          <a:ln w="9525">
            <a:noFill/>
            <a:miter lim="800000"/>
            <a:headEnd/>
            <a:tailEnd/>
          </a:ln>
        </p:spPr>
      </p:pic>
      <p:pic>
        <p:nvPicPr>
          <p:cNvPr id="5" name="Obrázek 4">
            <a:extLst>
              <a:ext uri="{FF2B5EF4-FFF2-40B4-BE49-F238E27FC236}">
                <a16:creationId xmlns:a16="http://schemas.microsoft.com/office/drawing/2014/main" id="{59F63F97-B819-44C8-8A08-D179B98ED4B7}"/>
              </a:ext>
            </a:extLst>
          </p:cNvPr>
          <p:cNvPicPr>
            <a:picLocks noChangeAspect="1"/>
          </p:cNvPicPr>
          <p:nvPr/>
        </p:nvPicPr>
        <p:blipFill>
          <a:blip r:embed="rId3"/>
          <a:stretch>
            <a:fillRect/>
          </a:stretch>
        </p:blipFill>
        <p:spPr>
          <a:xfrm>
            <a:off x="925513" y="1865305"/>
            <a:ext cx="7517448" cy="3559424"/>
          </a:xfrm>
          <a:prstGeom prst="rect">
            <a:avLst/>
          </a:prstGeom>
        </p:spPr>
      </p:pic>
      <p:cxnSp>
        <p:nvCxnSpPr>
          <p:cNvPr id="9" name="Přímá spojnice se šipkou 8">
            <a:extLst>
              <a:ext uri="{FF2B5EF4-FFF2-40B4-BE49-F238E27FC236}">
                <a16:creationId xmlns:a16="http://schemas.microsoft.com/office/drawing/2014/main" id="{BE02E06E-73F9-4E66-9EAC-947D288E2E44}"/>
              </a:ext>
            </a:extLst>
          </p:cNvPr>
          <p:cNvCxnSpPr>
            <a:cxnSpLocks/>
          </p:cNvCxnSpPr>
          <p:nvPr/>
        </p:nvCxnSpPr>
        <p:spPr>
          <a:xfrm>
            <a:off x="6403513" y="528788"/>
            <a:ext cx="2151207" cy="264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8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46840"/>
          </a:xfrm>
        </p:spPr>
        <p:txBody>
          <a:bodyPr/>
          <a:lstStyle/>
          <a:p>
            <a:r>
              <a:rPr lang="cs-CZ" b="1" dirty="0" err="1"/>
              <a:t>Congratulations</a:t>
            </a:r>
            <a:r>
              <a:rPr lang="cs-CZ" b="1" dirty="0"/>
              <a:t>!</a:t>
            </a:r>
            <a:endParaRPr lang="en-US" b="1" dirty="0"/>
          </a:p>
        </p:txBody>
      </p:sp>
      <p:sp>
        <p:nvSpPr>
          <p:cNvPr id="3" name="Zástupný symbol pro obsah 2"/>
          <p:cNvSpPr>
            <a:spLocks noGrp="1"/>
          </p:cNvSpPr>
          <p:nvPr>
            <p:ph idx="1"/>
          </p:nvPr>
        </p:nvSpPr>
        <p:spPr>
          <a:xfrm>
            <a:off x="586656" y="4518990"/>
            <a:ext cx="10515600" cy="2015781"/>
          </a:xfrm>
        </p:spPr>
        <p:txBody>
          <a:bodyPr>
            <a:normAutofit/>
          </a:bodyPr>
          <a:lstStyle/>
          <a:p>
            <a:pPr marL="0" indent="0">
              <a:buNone/>
            </a:pPr>
            <a:r>
              <a:rPr lang="cs-CZ" sz="2200" dirty="0"/>
              <a:t>Data </a:t>
            </a:r>
            <a:r>
              <a:rPr lang="cs-CZ" sz="2200" dirty="0" err="1"/>
              <a:t>were</a:t>
            </a:r>
            <a:r>
              <a:rPr lang="cs-CZ" sz="2200" dirty="0"/>
              <a:t> </a:t>
            </a:r>
            <a:r>
              <a:rPr lang="cs-CZ" sz="2200" dirty="0" err="1"/>
              <a:t>sent</a:t>
            </a:r>
            <a:r>
              <a:rPr lang="cs-CZ" sz="2200" dirty="0"/>
              <a:t> </a:t>
            </a:r>
            <a:r>
              <a:rPr lang="cs-CZ" sz="2200" dirty="0" err="1"/>
              <a:t>successfully</a:t>
            </a:r>
            <a:r>
              <a:rPr lang="cs-CZ" sz="2200" dirty="0"/>
              <a:t>, </a:t>
            </a:r>
            <a:r>
              <a:rPr lang="cs-CZ" sz="2200" dirty="0" err="1"/>
              <a:t>you</a:t>
            </a:r>
            <a:r>
              <a:rPr lang="cs-CZ" sz="2200" dirty="0"/>
              <a:t> </a:t>
            </a:r>
            <a:r>
              <a:rPr lang="cs-CZ" sz="2200" dirty="0" err="1"/>
              <a:t>can</a:t>
            </a:r>
            <a:r>
              <a:rPr lang="cs-CZ" sz="2200" dirty="0"/>
              <a:t> </a:t>
            </a:r>
            <a:r>
              <a:rPr lang="cs-CZ" sz="2200" dirty="0" err="1"/>
              <a:t>continue</a:t>
            </a:r>
            <a:r>
              <a:rPr lang="cs-CZ" sz="2200" dirty="0"/>
              <a:t> </a:t>
            </a:r>
          </a:p>
          <a:p>
            <a:r>
              <a:rPr lang="cs-CZ" sz="2200" dirty="0"/>
              <a:t>to </a:t>
            </a:r>
            <a:r>
              <a:rPr lang="cs-CZ" sz="2200" dirty="0" err="1"/>
              <a:t>send</a:t>
            </a:r>
            <a:r>
              <a:rPr lang="cs-CZ" sz="2200" dirty="0"/>
              <a:t> data </a:t>
            </a:r>
            <a:r>
              <a:rPr lang="cs-CZ" sz="2200" dirty="0" err="1"/>
              <a:t>for</a:t>
            </a:r>
            <a:r>
              <a:rPr lang="cs-CZ" sz="2200" dirty="0"/>
              <a:t> </a:t>
            </a:r>
            <a:r>
              <a:rPr lang="cs-CZ" sz="2200" dirty="0" err="1"/>
              <a:t>another</a:t>
            </a:r>
            <a:r>
              <a:rPr lang="cs-CZ" sz="2200" dirty="0"/>
              <a:t> </a:t>
            </a:r>
            <a:r>
              <a:rPr lang="cs-CZ" sz="2200" dirty="0" err="1"/>
              <a:t>date</a:t>
            </a:r>
            <a:endParaRPr lang="cs-CZ" sz="2200" dirty="0"/>
          </a:p>
          <a:p>
            <a:r>
              <a:rPr lang="cs-CZ" sz="2200" dirty="0"/>
              <a:t>to </a:t>
            </a:r>
            <a:r>
              <a:rPr lang="cs-CZ" sz="2200" dirty="0" err="1"/>
              <a:t>view</a:t>
            </a:r>
            <a:r>
              <a:rPr lang="cs-CZ" sz="2200" dirty="0"/>
              <a:t> </a:t>
            </a:r>
            <a:r>
              <a:rPr lang="cs-CZ" sz="2200" dirty="0" err="1"/>
              <a:t>your</a:t>
            </a:r>
            <a:r>
              <a:rPr lang="cs-CZ" sz="2200" dirty="0"/>
              <a:t> </a:t>
            </a:r>
            <a:r>
              <a:rPr lang="cs-CZ" sz="2200" dirty="0" err="1"/>
              <a:t>observation</a:t>
            </a:r>
            <a:r>
              <a:rPr lang="cs-CZ" sz="2200" dirty="0"/>
              <a:t> and </a:t>
            </a:r>
            <a:r>
              <a:rPr lang="cs-CZ" sz="2200" dirty="0" err="1"/>
              <a:t>edit</a:t>
            </a:r>
            <a:r>
              <a:rPr lang="cs-CZ" sz="2200" dirty="0"/>
              <a:t> </a:t>
            </a:r>
            <a:r>
              <a:rPr lang="cs-CZ" sz="2200" dirty="0" err="1"/>
              <a:t>if</a:t>
            </a:r>
            <a:r>
              <a:rPr lang="cs-CZ" sz="2200" dirty="0"/>
              <a:t> </a:t>
            </a:r>
            <a:r>
              <a:rPr lang="cs-CZ" sz="2200" dirty="0" err="1"/>
              <a:t>you</a:t>
            </a:r>
            <a:r>
              <a:rPr lang="cs-CZ" sz="2200" dirty="0"/>
              <a:t> </a:t>
            </a:r>
            <a:r>
              <a:rPr lang="cs-CZ" sz="2200" dirty="0" err="1"/>
              <a:t>want</a:t>
            </a:r>
            <a:r>
              <a:rPr lang="cs-CZ" sz="2200" dirty="0"/>
              <a:t> to </a:t>
            </a:r>
            <a:r>
              <a:rPr lang="cs-CZ" sz="2200" dirty="0" err="1"/>
              <a:t>change</a:t>
            </a:r>
            <a:r>
              <a:rPr lang="cs-CZ" sz="2200" dirty="0"/>
              <a:t> </a:t>
            </a:r>
            <a:r>
              <a:rPr lang="cs-CZ" sz="2200" dirty="0" err="1"/>
              <a:t>what</a:t>
            </a:r>
            <a:r>
              <a:rPr lang="cs-CZ" sz="2200" dirty="0"/>
              <a:t> </a:t>
            </a:r>
            <a:r>
              <a:rPr lang="cs-CZ" sz="2200" dirty="0" err="1"/>
              <a:t>you</a:t>
            </a:r>
            <a:r>
              <a:rPr lang="cs-CZ" sz="2200" dirty="0"/>
              <a:t> </a:t>
            </a:r>
            <a:r>
              <a:rPr lang="cs-CZ" sz="2200" dirty="0" err="1"/>
              <a:t>entered</a:t>
            </a:r>
            <a:r>
              <a:rPr lang="cs-CZ" sz="2200" dirty="0"/>
              <a:t> </a:t>
            </a:r>
            <a:r>
              <a:rPr lang="cs-CZ" sz="2200" dirty="0" err="1"/>
              <a:t>earlier</a:t>
            </a:r>
            <a:endParaRPr lang="cs-CZ" sz="2200" dirty="0"/>
          </a:p>
          <a:p>
            <a:r>
              <a:rPr lang="cs-CZ" sz="2200" dirty="0"/>
              <a:t>to </a:t>
            </a:r>
            <a:r>
              <a:rPr lang="cs-CZ" sz="2200" dirty="0" err="1"/>
              <a:t>delete</a:t>
            </a:r>
            <a:r>
              <a:rPr lang="cs-CZ" sz="2200" dirty="0"/>
              <a:t> </a:t>
            </a:r>
            <a:r>
              <a:rPr lang="cs-CZ" sz="2200" dirty="0" err="1"/>
              <a:t>your</a:t>
            </a:r>
            <a:r>
              <a:rPr lang="cs-CZ" sz="2200" dirty="0"/>
              <a:t> past </a:t>
            </a:r>
            <a:r>
              <a:rPr lang="cs-CZ" sz="2200" dirty="0" err="1"/>
              <a:t>observations</a:t>
            </a:r>
            <a:endParaRPr lang="cs-CZ" sz="2200" dirty="0"/>
          </a:p>
          <a:p>
            <a:endParaRPr lang="cs-CZ" sz="2200" dirty="0"/>
          </a:p>
        </p:txBody>
      </p:sp>
      <p:pic>
        <p:nvPicPr>
          <p:cNvPr id="4" name="obrázek 13" descr="C:\Users\Bara\Dropbox\Screenshots\Screenshot 2018-04-19 12.55.29.png"/>
          <p:cNvPicPr/>
          <p:nvPr/>
        </p:nvPicPr>
        <p:blipFill rotWithShape="1">
          <a:blip r:embed="rId2" cstate="print">
            <a:extLst>
              <a:ext uri="{28A0092B-C50C-407E-A947-70E740481C1C}">
                <a14:useLocalDpi xmlns:a14="http://schemas.microsoft.com/office/drawing/2010/main"/>
              </a:ext>
            </a:extLst>
          </a:blip>
          <a:srcRect/>
          <a:stretch/>
        </p:blipFill>
        <p:spPr bwMode="auto">
          <a:xfrm>
            <a:off x="566778" y="1311966"/>
            <a:ext cx="10876473" cy="2928730"/>
          </a:xfrm>
          <a:prstGeom prst="rect">
            <a:avLst/>
          </a:prstGeom>
          <a:noFill/>
          <a:ln>
            <a:noFill/>
          </a:ln>
          <a:extLst>
            <a:ext uri="{53640926-AAD7-44D8-BBD7-CCE9431645EC}">
              <a14:shadowObscured xmlns:a14="http://schemas.microsoft.com/office/drawing/2010/main"/>
            </a:ext>
          </a:extLst>
        </p:spPr>
      </p:pic>
      <p:sp>
        <p:nvSpPr>
          <p:cNvPr id="5" name="Oval 2"/>
          <p:cNvSpPr>
            <a:spLocks noChangeArrowheads="1"/>
          </p:cNvSpPr>
          <p:nvPr/>
        </p:nvSpPr>
        <p:spPr bwMode="auto">
          <a:xfrm>
            <a:off x="830263" y="3616739"/>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val 2"/>
          <p:cNvSpPr>
            <a:spLocks noChangeArrowheads="1"/>
          </p:cNvSpPr>
          <p:nvPr/>
        </p:nvSpPr>
        <p:spPr bwMode="auto">
          <a:xfrm>
            <a:off x="4448106" y="2201102"/>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2"/>
          <p:cNvSpPr>
            <a:spLocks noChangeArrowheads="1"/>
          </p:cNvSpPr>
          <p:nvPr/>
        </p:nvSpPr>
        <p:spPr bwMode="auto">
          <a:xfrm>
            <a:off x="5932127" y="2183571"/>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2346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5600" y="593367"/>
            <a:ext cx="7023586" cy="763600"/>
          </a:xfrm>
        </p:spPr>
        <p:txBody>
          <a:bodyPr>
            <a:normAutofit fontScale="90000"/>
          </a:bodyPr>
          <a:lstStyle/>
          <a:p>
            <a:pPr algn="ctr"/>
            <a:r>
              <a:rPr lang="cs-CZ" b="1" dirty="0" err="1"/>
              <a:t>Aims</a:t>
            </a:r>
            <a:r>
              <a:rPr lang="cs-CZ" b="1" dirty="0"/>
              <a:t> </a:t>
            </a:r>
            <a:r>
              <a:rPr lang="cs-CZ" b="1" dirty="0" err="1"/>
              <a:t>of</a:t>
            </a:r>
            <a:r>
              <a:rPr lang="cs-CZ" b="1" dirty="0"/>
              <a:t> </a:t>
            </a:r>
            <a:r>
              <a:rPr lang="cs-CZ" b="1" dirty="0" err="1"/>
              <a:t>the</a:t>
            </a:r>
            <a:r>
              <a:rPr lang="cs-CZ" b="1" dirty="0"/>
              <a:t> </a:t>
            </a:r>
            <a:r>
              <a:rPr lang="cs-CZ" b="1" dirty="0" err="1"/>
              <a:t>Webinar</a:t>
            </a:r>
            <a:endParaRPr lang="cs-CZ" b="1" dirty="0"/>
          </a:p>
        </p:txBody>
      </p:sp>
      <p:sp>
        <p:nvSpPr>
          <p:cNvPr id="5" name="Zástupný symbol pro text 4"/>
          <p:cNvSpPr>
            <a:spLocks noGrp="1"/>
          </p:cNvSpPr>
          <p:nvPr>
            <p:ph type="body" idx="1"/>
          </p:nvPr>
        </p:nvSpPr>
        <p:spPr>
          <a:xfrm>
            <a:off x="963678" y="1777429"/>
            <a:ext cx="5755308" cy="4607997"/>
          </a:xfrm>
        </p:spPr>
        <p:txBody>
          <a:bodyPr>
            <a:normAutofit fontScale="85000" lnSpcReduction="20000"/>
          </a:bodyPr>
          <a:lstStyle/>
          <a:p>
            <a:pPr>
              <a:lnSpc>
                <a:spcPct val="110000"/>
              </a:lnSpc>
              <a:spcBef>
                <a:spcPts val="600"/>
              </a:spcBef>
              <a:spcAft>
                <a:spcPts val="600"/>
              </a:spcAft>
            </a:pPr>
            <a:r>
              <a:rPr lang="cs-CZ" dirty="0"/>
              <a:t>Show </a:t>
            </a:r>
            <a:r>
              <a:rPr lang="cs-CZ" dirty="0" err="1"/>
              <a:t>examples</a:t>
            </a:r>
            <a:r>
              <a:rPr lang="cs-CZ" dirty="0"/>
              <a:t> </a:t>
            </a:r>
            <a:r>
              <a:rPr lang="cs-CZ" dirty="0" err="1"/>
              <a:t>of</a:t>
            </a:r>
            <a:r>
              <a:rPr lang="cs-CZ" dirty="0"/>
              <a:t> </a:t>
            </a:r>
            <a:r>
              <a:rPr lang="cs-CZ" dirty="0" err="1"/>
              <a:t>graphs</a:t>
            </a:r>
            <a:r>
              <a:rPr lang="cs-CZ" dirty="0"/>
              <a:t> </a:t>
            </a:r>
            <a:r>
              <a:rPr lang="cs-CZ" dirty="0" err="1"/>
              <a:t>from</a:t>
            </a:r>
            <a:r>
              <a:rPr lang="cs-CZ" dirty="0"/>
              <a:t> GLOBE </a:t>
            </a:r>
            <a:r>
              <a:rPr lang="cs-CZ" dirty="0" err="1"/>
              <a:t>Visualization</a:t>
            </a:r>
            <a:r>
              <a:rPr lang="cs-CZ" dirty="0"/>
              <a:t> </a:t>
            </a:r>
            <a:r>
              <a:rPr lang="cs-CZ" dirty="0" err="1"/>
              <a:t>Tool</a:t>
            </a:r>
            <a:endParaRPr lang="cs-CZ" dirty="0"/>
          </a:p>
          <a:p>
            <a:pPr>
              <a:lnSpc>
                <a:spcPct val="110000"/>
              </a:lnSpc>
              <a:spcBef>
                <a:spcPts val="600"/>
              </a:spcBef>
              <a:spcAft>
                <a:spcPts val="600"/>
              </a:spcAft>
            </a:pPr>
            <a:r>
              <a:rPr lang="cs-CZ" dirty="0"/>
              <a:t>Show </a:t>
            </a:r>
            <a:r>
              <a:rPr lang="cs-CZ" dirty="0" err="1"/>
              <a:t>how</a:t>
            </a:r>
            <a:r>
              <a:rPr lang="cs-CZ" dirty="0"/>
              <a:t> </a:t>
            </a:r>
            <a:r>
              <a:rPr lang="cs-CZ" dirty="0" err="1"/>
              <a:t>you</a:t>
            </a:r>
            <a:r>
              <a:rPr lang="cs-CZ" dirty="0"/>
              <a:t> </a:t>
            </a:r>
            <a:r>
              <a:rPr lang="cs-CZ" dirty="0" err="1"/>
              <a:t>can</a:t>
            </a:r>
            <a:r>
              <a:rPr lang="cs-CZ" dirty="0"/>
              <a:t> </a:t>
            </a:r>
            <a:r>
              <a:rPr lang="cs-CZ" dirty="0" err="1"/>
              <a:t>learn</a:t>
            </a:r>
            <a:r>
              <a:rPr lang="cs-CZ" dirty="0"/>
              <a:t> to </a:t>
            </a:r>
            <a:r>
              <a:rPr lang="cs-CZ" dirty="0" err="1"/>
              <a:t>work</a:t>
            </a:r>
            <a:r>
              <a:rPr lang="cs-CZ" dirty="0"/>
              <a:t> with </a:t>
            </a:r>
            <a:r>
              <a:rPr lang="cs-CZ" dirty="0" err="1"/>
              <a:t>Visualization</a:t>
            </a:r>
            <a:r>
              <a:rPr lang="cs-CZ" dirty="0"/>
              <a:t> </a:t>
            </a:r>
            <a:r>
              <a:rPr lang="cs-CZ" dirty="0" err="1"/>
              <a:t>Tool</a:t>
            </a:r>
            <a:endParaRPr lang="cs-CZ" dirty="0"/>
          </a:p>
          <a:p>
            <a:pPr>
              <a:lnSpc>
                <a:spcPct val="110000"/>
              </a:lnSpc>
              <a:spcBef>
                <a:spcPts val="600"/>
              </a:spcBef>
              <a:spcAft>
                <a:spcPts val="600"/>
              </a:spcAft>
            </a:pPr>
            <a:r>
              <a:rPr lang="cs-CZ" dirty="0"/>
              <a:t>Go </a:t>
            </a:r>
            <a:r>
              <a:rPr lang="cs-CZ" dirty="0" err="1"/>
              <a:t>through</a:t>
            </a:r>
            <a:r>
              <a:rPr lang="cs-CZ" dirty="0"/>
              <a:t> Data </a:t>
            </a:r>
            <a:r>
              <a:rPr lang="cs-CZ" dirty="0" err="1"/>
              <a:t>Entry</a:t>
            </a:r>
            <a:r>
              <a:rPr lang="cs-CZ" dirty="0"/>
              <a:t>, </a:t>
            </a:r>
            <a:r>
              <a:rPr lang="cs-CZ" dirty="0" err="1"/>
              <a:t>including</a:t>
            </a:r>
            <a:r>
              <a:rPr lang="cs-CZ" dirty="0"/>
              <a:t> </a:t>
            </a:r>
            <a:r>
              <a:rPr lang="cs-CZ" dirty="0" err="1"/>
              <a:t>setting</a:t>
            </a:r>
            <a:r>
              <a:rPr lang="cs-CZ" dirty="0"/>
              <a:t> a data </a:t>
            </a:r>
            <a:r>
              <a:rPr lang="cs-CZ" dirty="0" err="1"/>
              <a:t>site</a:t>
            </a:r>
            <a:r>
              <a:rPr lang="cs-CZ" dirty="0"/>
              <a:t> </a:t>
            </a:r>
            <a:r>
              <a:rPr lang="cs-CZ" dirty="0" err="1"/>
              <a:t>for</a:t>
            </a:r>
            <a:r>
              <a:rPr lang="cs-CZ" dirty="0"/>
              <a:t> Green Up</a:t>
            </a:r>
          </a:p>
          <a:p>
            <a:pPr>
              <a:lnSpc>
                <a:spcPct val="110000"/>
              </a:lnSpc>
              <a:spcBef>
                <a:spcPts val="600"/>
              </a:spcBef>
              <a:spcAft>
                <a:spcPts val="600"/>
              </a:spcAft>
            </a:pPr>
            <a:r>
              <a:rPr lang="cs-CZ" dirty="0" err="1"/>
              <a:t>Help</a:t>
            </a:r>
            <a:r>
              <a:rPr lang="cs-CZ" dirty="0"/>
              <a:t> with most </a:t>
            </a:r>
            <a:r>
              <a:rPr lang="cs-CZ" dirty="0" err="1"/>
              <a:t>common</a:t>
            </a:r>
            <a:r>
              <a:rPr lang="cs-CZ" dirty="0"/>
              <a:t> </a:t>
            </a:r>
            <a:r>
              <a:rPr lang="cs-CZ" dirty="0" err="1"/>
              <a:t>troubles</a:t>
            </a:r>
            <a:r>
              <a:rPr lang="cs-CZ" dirty="0"/>
              <a:t> with data </a:t>
            </a:r>
            <a:r>
              <a:rPr lang="cs-CZ" dirty="0" err="1"/>
              <a:t>entry</a:t>
            </a:r>
            <a:endParaRPr lang="cs-CZ" dirty="0"/>
          </a:p>
          <a:p>
            <a:pPr>
              <a:lnSpc>
                <a:spcPct val="110000"/>
              </a:lnSpc>
              <a:spcBef>
                <a:spcPts val="600"/>
              </a:spcBef>
              <a:spcAft>
                <a:spcPts val="600"/>
              </a:spcAft>
            </a:pPr>
            <a:r>
              <a:rPr lang="cs-CZ" dirty="0"/>
              <a:t>Show </a:t>
            </a:r>
            <a:r>
              <a:rPr lang="cs-CZ" dirty="0" err="1"/>
              <a:t>the</a:t>
            </a:r>
            <a:r>
              <a:rPr lang="cs-CZ" dirty="0"/>
              <a:t> </a:t>
            </a:r>
            <a:r>
              <a:rPr lang="cs-CZ" dirty="0" err="1"/>
              <a:t>option</a:t>
            </a:r>
            <a:r>
              <a:rPr lang="cs-CZ" dirty="0"/>
              <a:t> </a:t>
            </a:r>
            <a:r>
              <a:rPr lang="cs-CZ" dirty="0" err="1"/>
              <a:t>of</a:t>
            </a:r>
            <a:r>
              <a:rPr lang="cs-CZ" dirty="0"/>
              <a:t> e-</a:t>
            </a:r>
            <a:r>
              <a:rPr lang="cs-CZ" dirty="0" err="1"/>
              <a:t>training</a:t>
            </a:r>
            <a:r>
              <a:rPr lang="cs-CZ" dirty="0"/>
              <a:t> Green Up/Down  </a:t>
            </a:r>
            <a:r>
              <a:rPr lang="cs-CZ" dirty="0" err="1"/>
              <a:t>for</a:t>
            </a:r>
            <a:r>
              <a:rPr lang="cs-CZ" dirty="0"/>
              <a:t> </a:t>
            </a:r>
            <a:r>
              <a:rPr lang="cs-CZ" dirty="0" err="1"/>
              <a:t>teachers</a:t>
            </a:r>
            <a:r>
              <a:rPr lang="cs-CZ" dirty="0"/>
              <a:t> </a:t>
            </a:r>
            <a:r>
              <a:rPr lang="cs-CZ" dirty="0" err="1"/>
              <a:t>who</a:t>
            </a:r>
            <a:r>
              <a:rPr lang="cs-CZ" dirty="0"/>
              <a:t> are not </a:t>
            </a:r>
            <a:r>
              <a:rPr lang="cs-CZ" dirty="0" err="1"/>
              <a:t>trained</a:t>
            </a:r>
            <a:r>
              <a:rPr lang="cs-CZ" dirty="0"/>
              <a:t> </a:t>
            </a:r>
            <a:r>
              <a:rPr lang="cs-CZ" dirty="0" err="1"/>
              <a:t>yet</a:t>
            </a:r>
            <a:endParaRPr lang="en-US" dirty="0"/>
          </a:p>
        </p:txBody>
      </p:sp>
      <p:pic>
        <p:nvPicPr>
          <p:cNvPr id="1026" name="Picture 2" descr="https://www.globe.gov/documents/14028/31622480/FENO_kampan2.png/06abd93b-7883-4dd2-95f4-94db1d14df86?t=150537244018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799" y="270332"/>
            <a:ext cx="1178364" cy="1086636"/>
          </a:xfrm>
          <a:prstGeom prst="rect">
            <a:avLst/>
          </a:prstGeom>
          <a:noFill/>
        </p:spPr>
      </p:pic>
      <p:pic>
        <p:nvPicPr>
          <p:cNvPr id="6" name="Obrázek 5">
            <a:extLst>
              <a:ext uri="{FF2B5EF4-FFF2-40B4-BE49-F238E27FC236}">
                <a16:creationId xmlns:a16="http://schemas.microsoft.com/office/drawing/2014/main" id="{D0BC6FEF-77DA-43D8-9F06-8F1A0E62F380}"/>
              </a:ext>
            </a:extLst>
          </p:cNvPr>
          <p:cNvPicPr>
            <a:picLocks noChangeAspect="1"/>
          </p:cNvPicPr>
          <p:nvPr/>
        </p:nvPicPr>
        <p:blipFill>
          <a:blip r:embed="rId4"/>
          <a:stretch>
            <a:fillRect/>
          </a:stretch>
        </p:blipFill>
        <p:spPr>
          <a:xfrm>
            <a:off x="7048500" y="0"/>
            <a:ext cx="5145338" cy="6858000"/>
          </a:xfrm>
          <a:prstGeom prst="rect">
            <a:avLst/>
          </a:prstGeom>
        </p:spPr>
      </p:pic>
    </p:spTree>
    <p:extLst>
      <p:ext uri="{BB962C8B-B14F-4D97-AF65-F5344CB8AC3E}">
        <p14:creationId xmlns:p14="http://schemas.microsoft.com/office/powerpoint/2010/main" val="2608065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6656" y="91737"/>
            <a:ext cx="10515600" cy="946840"/>
          </a:xfrm>
        </p:spPr>
        <p:txBody>
          <a:bodyPr/>
          <a:lstStyle/>
          <a:p>
            <a:r>
              <a:rPr lang="cs-CZ" b="1" dirty="0" err="1"/>
              <a:t>Look</a:t>
            </a:r>
            <a:r>
              <a:rPr lang="cs-CZ" b="1" dirty="0"/>
              <a:t> at </a:t>
            </a:r>
            <a:r>
              <a:rPr lang="cs-CZ" b="1" dirty="0" err="1"/>
              <a:t>your</a:t>
            </a:r>
            <a:r>
              <a:rPr lang="cs-CZ" b="1" dirty="0"/>
              <a:t> past </a:t>
            </a:r>
            <a:r>
              <a:rPr lang="cs-CZ" b="1" dirty="0" err="1"/>
              <a:t>observations</a:t>
            </a:r>
            <a:endParaRPr lang="en-US" b="1" dirty="0"/>
          </a:p>
        </p:txBody>
      </p:sp>
      <p:sp>
        <p:nvSpPr>
          <p:cNvPr id="3" name="Zástupný symbol pro obsah 2"/>
          <p:cNvSpPr>
            <a:spLocks noGrp="1"/>
          </p:cNvSpPr>
          <p:nvPr>
            <p:ph idx="1"/>
          </p:nvPr>
        </p:nvSpPr>
        <p:spPr>
          <a:xfrm>
            <a:off x="379425" y="4847188"/>
            <a:ext cx="11163217" cy="2015781"/>
          </a:xfrm>
        </p:spPr>
        <p:txBody>
          <a:bodyPr>
            <a:normAutofit/>
          </a:bodyPr>
          <a:lstStyle/>
          <a:p>
            <a:pPr marL="0" indent="0">
              <a:buNone/>
            </a:pPr>
            <a:r>
              <a:rPr lang="cs-CZ" sz="2200" dirty="0"/>
              <a:t>In Data </a:t>
            </a:r>
            <a:r>
              <a:rPr lang="cs-CZ" sz="2200" dirty="0" err="1"/>
              <a:t>Entry</a:t>
            </a:r>
            <a:r>
              <a:rPr lang="cs-CZ" sz="2200" dirty="0"/>
              <a:t> </a:t>
            </a:r>
            <a:r>
              <a:rPr lang="cs-CZ" sz="2200" dirty="0" err="1"/>
              <a:t>Home</a:t>
            </a:r>
            <a:r>
              <a:rPr lang="cs-CZ" sz="2200" dirty="0"/>
              <a:t>, </a:t>
            </a:r>
            <a:r>
              <a:rPr lang="cs-CZ" sz="2200" dirty="0" err="1"/>
              <a:t>click</a:t>
            </a:r>
            <a:r>
              <a:rPr lang="cs-CZ" sz="2200" dirty="0"/>
              <a:t> on </a:t>
            </a:r>
            <a:r>
              <a:rPr lang="cs-CZ" sz="2200" dirty="0" err="1"/>
              <a:t>the</a:t>
            </a:r>
            <a:r>
              <a:rPr lang="cs-CZ" sz="2200" dirty="0"/>
              <a:t> </a:t>
            </a:r>
            <a:r>
              <a:rPr lang="cs-CZ" sz="2200" dirty="0" err="1"/>
              <a:t>Site</a:t>
            </a:r>
            <a:r>
              <a:rPr lang="cs-CZ" sz="2200" dirty="0"/>
              <a:t> and </a:t>
            </a:r>
            <a:r>
              <a:rPr lang="cs-CZ" sz="2200" dirty="0" err="1"/>
              <a:t>then</a:t>
            </a:r>
            <a:r>
              <a:rPr lang="cs-CZ" sz="2200" dirty="0"/>
              <a:t> </a:t>
            </a:r>
            <a:r>
              <a:rPr lang="cs-CZ" sz="2200" dirty="0" err="1"/>
              <a:t>select</a:t>
            </a:r>
            <a:r>
              <a:rPr lang="cs-CZ" sz="2200" dirty="0"/>
              <a:t> „</a:t>
            </a:r>
            <a:r>
              <a:rPr lang="cs-CZ" sz="2200" i="1" dirty="0"/>
              <a:t>Past </a:t>
            </a:r>
            <a:r>
              <a:rPr lang="cs-CZ" sz="2200" i="1" dirty="0" err="1"/>
              <a:t>Observations</a:t>
            </a:r>
            <a:r>
              <a:rPr lang="cs-CZ" sz="2200" dirty="0"/>
              <a:t>“</a:t>
            </a:r>
          </a:p>
          <a:p>
            <a:r>
              <a:rPr lang="cs-CZ" sz="2200" dirty="0" err="1"/>
              <a:t>You</a:t>
            </a:r>
            <a:r>
              <a:rPr lang="cs-CZ" sz="2200" dirty="0"/>
              <a:t> </a:t>
            </a:r>
            <a:r>
              <a:rPr lang="cs-CZ" sz="2200" dirty="0" err="1"/>
              <a:t>will</a:t>
            </a:r>
            <a:r>
              <a:rPr lang="cs-CZ" sz="2200" dirty="0"/>
              <a:t> </a:t>
            </a:r>
            <a:r>
              <a:rPr lang="cs-CZ" sz="2200" dirty="0" err="1"/>
              <a:t>see</a:t>
            </a:r>
            <a:r>
              <a:rPr lang="cs-CZ" sz="2200" dirty="0"/>
              <a:t> a list </a:t>
            </a:r>
            <a:r>
              <a:rPr lang="cs-CZ" sz="2200" dirty="0" err="1"/>
              <a:t>of</a:t>
            </a:r>
            <a:r>
              <a:rPr lang="cs-CZ" sz="2200" dirty="0"/>
              <a:t> </a:t>
            </a:r>
            <a:r>
              <a:rPr lang="cs-CZ" sz="2200" dirty="0" err="1"/>
              <a:t>dates</a:t>
            </a:r>
            <a:r>
              <a:rPr lang="cs-CZ" sz="2200" dirty="0"/>
              <a:t> </a:t>
            </a:r>
            <a:r>
              <a:rPr lang="cs-CZ" sz="2200" dirty="0" err="1"/>
              <a:t>for</a:t>
            </a:r>
            <a:r>
              <a:rPr lang="cs-CZ" sz="2200" dirty="0"/>
              <a:t> </a:t>
            </a:r>
            <a:r>
              <a:rPr lang="cs-CZ" sz="2200" dirty="0" err="1"/>
              <a:t>which</a:t>
            </a:r>
            <a:r>
              <a:rPr lang="cs-CZ" sz="2200" dirty="0"/>
              <a:t> </a:t>
            </a:r>
            <a:r>
              <a:rPr lang="cs-CZ" sz="2200" dirty="0" err="1"/>
              <a:t>you</a:t>
            </a:r>
            <a:r>
              <a:rPr lang="cs-CZ" sz="2200" dirty="0"/>
              <a:t> </a:t>
            </a:r>
            <a:r>
              <a:rPr lang="cs-CZ" sz="2200" dirty="0" err="1"/>
              <a:t>entered</a:t>
            </a:r>
            <a:r>
              <a:rPr lang="cs-CZ" sz="2200" dirty="0"/>
              <a:t> data</a:t>
            </a:r>
          </a:p>
          <a:p>
            <a:r>
              <a:rPr lang="cs-CZ" sz="2200" dirty="0" err="1"/>
              <a:t>If</a:t>
            </a:r>
            <a:r>
              <a:rPr lang="cs-CZ" sz="2200" dirty="0"/>
              <a:t> </a:t>
            </a:r>
            <a:r>
              <a:rPr lang="cs-CZ" sz="2200" dirty="0" err="1"/>
              <a:t>you</a:t>
            </a:r>
            <a:r>
              <a:rPr lang="cs-CZ" sz="2200" dirty="0"/>
              <a:t> </a:t>
            </a:r>
            <a:r>
              <a:rPr lang="cs-CZ" sz="2200" dirty="0" err="1"/>
              <a:t>click</a:t>
            </a:r>
            <a:r>
              <a:rPr lang="cs-CZ" sz="2200" dirty="0"/>
              <a:t> on </a:t>
            </a:r>
            <a:r>
              <a:rPr lang="cs-CZ" sz="2200" dirty="0" err="1"/>
              <a:t>any</a:t>
            </a:r>
            <a:r>
              <a:rPr lang="cs-CZ" sz="2200" dirty="0"/>
              <a:t>, </a:t>
            </a:r>
            <a:r>
              <a:rPr lang="cs-CZ" sz="2200" dirty="0" err="1"/>
              <a:t>you</a:t>
            </a:r>
            <a:r>
              <a:rPr lang="cs-CZ" sz="2200" dirty="0"/>
              <a:t> </a:t>
            </a:r>
            <a:r>
              <a:rPr lang="cs-CZ" sz="2200" dirty="0" err="1"/>
              <a:t>can</a:t>
            </a:r>
            <a:r>
              <a:rPr lang="cs-CZ" sz="2200" dirty="0"/>
              <a:t> </a:t>
            </a:r>
            <a:r>
              <a:rPr lang="cs-CZ" sz="2200" dirty="0" err="1"/>
              <a:t>correct</a:t>
            </a:r>
            <a:r>
              <a:rPr lang="cs-CZ" sz="2200" dirty="0"/>
              <a:t> </a:t>
            </a:r>
            <a:r>
              <a:rPr lang="cs-CZ" sz="2200" dirty="0" err="1"/>
              <a:t>it</a:t>
            </a:r>
            <a:endParaRPr lang="cs-CZ" sz="2200" dirty="0"/>
          </a:p>
          <a:p>
            <a:r>
              <a:rPr lang="cs-CZ" sz="2200" dirty="0"/>
              <a:t>To </a:t>
            </a:r>
            <a:r>
              <a:rPr lang="cs-CZ" sz="2200" dirty="0" err="1"/>
              <a:t>delete</a:t>
            </a:r>
            <a:r>
              <a:rPr lang="cs-CZ" sz="2200" dirty="0"/>
              <a:t> </a:t>
            </a:r>
            <a:r>
              <a:rPr lang="cs-CZ" sz="2200" dirty="0" err="1"/>
              <a:t>any</a:t>
            </a:r>
            <a:r>
              <a:rPr lang="cs-CZ" sz="2200" dirty="0"/>
              <a:t>, </a:t>
            </a:r>
            <a:r>
              <a:rPr lang="cs-CZ" sz="2200" dirty="0" err="1"/>
              <a:t>click</a:t>
            </a:r>
            <a:r>
              <a:rPr lang="cs-CZ" sz="2200" dirty="0"/>
              <a:t> on </a:t>
            </a:r>
            <a:r>
              <a:rPr lang="cs-CZ" sz="2200" dirty="0" err="1"/>
              <a:t>red</a:t>
            </a:r>
            <a:r>
              <a:rPr lang="cs-CZ" sz="2200" dirty="0"/>
              <a:t> </a:t>
            </a:r>
            <a:r>
              <a:rPr lang="cs-CZ" sz="2200" dirty="0" err="1"/>
              <a:t>button</a:t>
            </a:r>
            <a:r>
              <a:rPr lang="cs-CZ" sz="2200" dirty="0"/>
              <a:t> „</a:t>
            </a:r>
            <a:r>
              <a:rPr lang="cs-CZ" sz="2200" i="1" dirty="0" err="1"/>
              <a:t>Delete</a:t>
            </a:r>
            <a:r>
              <a:rPr lang="cs-CZ" sz="2200" dirty="0"/>
              <a:t>“ on </a:t>
            </a:r>
            <a:r>
              <a:rPr lang="cs-CZ" sz="2200" dirty="0" err="1"/>
              <a:t>the</a:t>
            </a:r>
            <a:r>
              <a:rPr lang="cs-CZ" sz="2200" dirty="0"/>
              <a:t> </a:t>
            </a:r>
            <a:r>
              <a:rPr lang="cs-CZ" sz="2200" dirty="0" err="1"/>
              <a:t>right</a:t>
            </a:r>
            <a:r>
              <a:rPr lang="cs-CZ" sz="2200" dirty="0"/>
              <a:t> </a:t>
            </a:r>
            <a:r>
              <a:rPr lang="cs-CZ" sz="2200" dirty="0" err="1"/>
              <a:t>from</a:t>
            </a:r>
            <a:r>
              <a:rPr lang="cs-CZ" sz="2200" dirty="0"/>
              <a:t> </a:t>
            </a:r>
            <a:r>
              <a:rPr lang="cs-CZ" sz="2200" dirty="0" err="1"/>
              <a:t>the</a:t>
            </a:r>
            <a:r>
              <a:rPr lang="cs-CZ" sz="2200" dirty="0"/>
              <a:t> </a:t>
            </a:r>
            <a:r>
              <a:rPr lang="cs-CZ" sz="2200" dirty="0" err="1"/>
              <a:t>date</a:t>
            </a:r>
            <a:endParaRPr lang="cs-CZ" sz="2200" dirty="0"/>
          </a:p>
        </p:txBody>
      </p:sp>
      <p:pic>
        <p:nvPicPr>
          <p:cNvPr id="4" name="obrázek 13" descr="C:\Users\Bara\Dropbox\Screenshots\Screenshot 2018-04-19 12.55.29.png"/>
          <p:cNvPicPr/>
          <p:nvPr/>
        </p:nvPicPr>
        <p:blipFill rotWithShape="1">
          <a:blip r:embed="rId2" cstate="print">
            <a:extLst>
              <a:ext uri="{28A0092B-C50C-407E-A947-70E740481C1C}">
                <a14:useLocalDpi xmlns:a14="http://schemas.microsoft.com/office/drawing/2010/main"/>
              </a:ext>
            </a:extLst>
          </a:blip>
          <a:srcRect/>
          <a:stretch/>
        </p:blipFill>
        <p:spPr bwMode="auto">
          <a:xfrm>
            <a:off x="596817" y="901148"/>
            <a:ext cx="5181132" cy="2213113"/>
          </a:xfrm>
          <a:prstGeom prst="rect">
            <a:avLst/>
          </a:prstGeom>
          <a:noFill/>
          <a:ln>
            <a:noFill/>
          </a:ln>
          <a:extLst>
            <a:ext uri="{53640926-AAD7-44D8-BBD7-CCE9431645EC}">
              <a14:shadowObscured xmlns:a14="http://schemas.microsoft.com/office/drawing/2010/main"/>
            </a:ext>
          </a:extLst>
        </p:spPr>
      </p:pic>
      <p:sp>
        <p:nvSpPr>
          <p:cNvPr id="6" name="Oval 2"/>
          <p:cNvSpPr>
            <a:spLocks noChangeArrowheads="1"/>
          </p:cNvSpPr>
          <p:nvPr/>
        </p:nvSpPr>
        <p:spPr bwMode="auto">
          <a:xfrm>
            <a:off x="3334924" y="1384776"/>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2"/>
          <p:cNvSpPr>
            <a:spLocks noChangeArrowheads="1"/>
          </p:cNvSpPr>
          <p:nvPr/>
        </p:nvSpPr>
        <p:spPr bwMode="auto">
          <a:xfrm>
            <a:off x="379426" y="901148"/>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obrázek 14" descr="C:\Users\Bara\Dropbox\Screenshots\Screenshot 2018-04-19 12.55.49.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4311271" y="2636814"/>
            <a:ext cx="7773933" cy="2196562"/>
          </a:xfrm>
          <a:prstGeom prst="rect">
            <a:avLst/>
          </a:prstGeom>
          <a:noFill/>
          <a:ln w="9525">
            <a:solidFill>
              <a:srgbClr val="C00000"/>
            </a:solidFill>
            <a:miter lim="800000"/>
            <a:headEnd/>
            <a:tailEnd/>
          </a:ln>
        </p:spPr>
      </p:pic>
      <p:sp>
        <p:nvSpPr>
          <p:cNvPr id="9" name="Zástupný symbol pro obsah 2"/>
          <p:cNvSpPr txBox="1">
            <a:spLocks/>
          </p:cNvSpPr>
          <p:nvPr/>
        </p:nvSpPr>
        <p:spPr>
          <a:xfrm>
            <a:off x="6147740" y="1067296"/>
            <a:ext cx="5937464" cy="2015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cs-CZ" sz="2200" dirty="0" err="1"/>
              <a:t>Too</a:t>
            </a:r>
            <a:r>
              <a:rPr lang="cs-CZ" sz="2200" dirty="0"/>
              <a:t> </a:t>
            </a:r>
            <a:r>
              <a:rPr lang="cs-CZ" sz="2200" dirty="0" err="1"/>
              <a:t>see</a:t>
            </a:r>
            <a:r>
              <a:rPr lang="cs-CZ" sz="2200" dirty="0"/>
              <a:t>, </a:t>
            </a:r>
            <a:r>
              <a:rPr lang="cs-CZ" sz="2200" dirty="0" err="1"/>
              <a:t>edit</a:t>
            </a:r>
            <a:r>
              <a:rPr lang="cs-CZ" sz="2200" dirty="0"/>
              <a:t> </a:t>
            </a:r>
            <a:r>
              <a:rPr lang="cs-CZ" sz="2200" dirty="0" err="1"/>
              <a:t>or</a:t>
            </a:r>
            <a:r>
              <a:rPr lang="cs-CZ" sz="2200" dirty="0"/>
              <a:t> </a:t>
            </a:r>
            <a:r>
              <a:rPr lang="cs-CZ" sz="2200" dirty="0" err="1"/>
              <a:t>delete</a:t>
            </a:r>
            <a:r>
              <a:rPr lang="cs-CZ" sz="2200" dirty="0"/>
              <a:t> </a:t>
            </a:r>
            <a:r>
              <a:rPr lang="cs-CZ" sz="2200" dirty="0" err="1"/>
              <a:t>your</a:t>
            </a:r>
            <a:r>
              <a:rPr lang="cs-CZ" sz="2200" dirty="0"/>
              <a:t> </a:t>
            </a:r>
            <a:r>
              <a:rPr lang="cs-CZ" sz="2200" dirty="0" err="1"/>
              <a:t>observations</a:t>
            </a:r>
            <a:r>
              <a:rPr lang="cs-CZ" sz="2200" dirty="0"/>
              <a:t>, </a:t>
            </a:r>
            <a:r>
              <a:rPr lang="cs-CZ" sz="2200" dirty="0" err="1"/>
              <a:t>click</a:t>
            </a:r>
            <a:r>
              <a:rPr lang="cs-CZ" sz="2200" dirty="0"/>
              <a:t> on </a:t>
            </a:r>
          </a:p>
          <a:p>
            <a:r>
              <a:rPr lang="cs-CZ" sz="2200" i="1" dirty="0" err="1"/>
              <a:t>View</a:t>
            </a:r>
            <a:r>
              <a:rPr lang="cs-CZ" sz="2200" i="1" dirty="0"/>
              <a:t> </a:t>
            </a:r>
            <a:r>
              <a:rPr lang="cs-CZ" sz="2200" i="1" dirty="0" err="1"/>
              <a:t>observations</a:t>
            </a:r>
            <a:r>
              <a:rPr lang="cs-CZ" sz="2200" i="1" dirty="0"/>
              <a:t> </a:t>
            </a:r>
            <a:r>
              <a:rPr lang="cs-CZ" sz="2200" dirty="0" err="1"/>
              <a:t>or</a:t>
            </a:r>
            <a:r>
              <a:rPr lang="cs-CZ" sz="2200" dirty="0"/>
              <a:t> go to </a:t>
            </a:r>
            <a:r>
              <a:rPr lang="cs-CZ" sz="2200" i="1" dirty="0"/>
              <a:t>Data </a:t>
            </a:r>
            <a:r>
              <a:rPr lang="cs-CZ" sz="2200" i="1" dirty="0" err="1"/>
              <a:t>Entry</a:t>
            </a:r>
            <a:r>
              <a:rPr lang="cs-CZ" sz="2200" i="1" dirty="0"/>
              <a:t> </a:t>
            </a:r>
            <a:r>
              <a:rPr lang="cs-CZ" sz="2200" i="1" dirty="0" err="1"/>
              <a:t>Home</a:t>
            </a:r>
            <a:endParaRPr lang="cs-CZ" sz="2200" i="1" dirty="0"/>
          </a:p>
          <a:p>
            <a:r>
              <a:rPr lang="cs-CZ" sz="2200" dirty="0" err="1"/>
              <a:t>If</a:t>
            </a:r>
            <a:r>
              <a:rPr lang="cs-CZ" sz="2200" dirty="0"/>
              <a:t> </a:t>
            </a:r>
            <a:r>
              <a:rPr lang="cs-CZ" sz="2200" dirty="0" err="1"/>
              <a:t>you</a:t>
            </a:r>
            <a:r>
              <a:rPr lang="cs-CZ" sz="2200" dirty="0"/>
              <a:t> are at </a:t>
            </a:r>
            <a:r>
              <a:rPr lang="cs-CZ" sz="2200" dirty="0" err="1"/>
              <a:t>the</a:t>
            </a:r>
            <a:r>
              <a:rPr lang="cs-CZ" sz="2200" dirty="0"/>
              <a:t> </a:t>
            </a:r>
            <a:r>
              <a:rPr lang="cs-CZ" sz="2200" dirty="0" err="1"/>
              <a:t>Homepage</a:t>
            </a:r>
            <a:r>
              <a:rPr lang="cs-CZ" sz="2200" dirty="0"/>
              <a:t>, </a:t>
            </a:r>
            <a:r>
              <a:rPr lang="cs-CZ" sz="2200" dirty="0" err="1"/>
              <a:t>again</a:t>
            </a:r>
            <a:r>
              <a:rPr lang="cs-CZ" sz="2200" dirty="0"/>
              <a:t> </a:t>
            </a:r>
            <a:r>
              <a:rPr lang="cs-CZ" sz="2200" dirty="0" err="1"/>
              <a:t>click</a:t>
            </a:r>
            <a:r>
              <a:rPr lang="cs-CZ" sz="2200" dirty="0"/>
              <a:t> on </a:t>
            </a:r>
            <a:r>
              <a:rPr lang="cs-CZ" sz="2200" i="1" dirty="0"/>
              <a:t>Data </a:t>
            </a:r>
            <a:r>
              <a:rPr lang="cs-CZ" sz="2200" i="1" dirty="0" err="1"/>
              <a:t>Entry</a:t>
            </a:r>
            <a:r>
              <a:rPr lang="cs-CZ" sz="2200" dirty="0"/>
              <a:t> (</a:t>
            </a:r>
            <a:r>
              <a:rPr lang="cs-CZ" sz="2200" dirty="0" err="1"/>
              <a:t>you</a:t>
            </a:r>
            <a:r>
              <a:rPr lang="cs-CZ" sz="2200" dirty="0"/>
              <a:t> </a:t>
            </a:r>
            <a:r>
              <a:rPr lang="cs-CZ" sz="2200" dirty="0" err="1"/>
              <a:t>need</a:t>
            </a:r>
            <a:r>
              <a:rPr lang="cs-CZ" sz="2200" dirty="0"/>
              <a:t> to </a:t>
            </a:r>
            <a:r>
              <a:rPr lang="cs-CZ" sz="2200" dirty="0" err="1"/>
              <a:t>be</a:t>
            </a:r>
            <a:r>
              <a:rPr lang="cs-CZ" sz="2200" dirty="0"/>
              <a:t> sign-in!)</a:t>
            </a:r>
          </a:p>
        </p:txBody>
      </p:sp>
      <p:sp>
        <p:nvSpPr>
          <p:cNvPr id="10" name="Oval 2"/>
          <p:cNvSpPr>
            <a:spLocks noChangeArrowheads="1"/>
          </p:cNvSpPr>
          <p:nvPr/>
        </p:nvSpPr>
        <p:spPr bwMode="auto">
          <a:xfrm>
            <a:off x="10437310" y="4346442"/>
            <a:ext cx="1647894"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2546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0005"/>
            <a:ext cx="10515600" cy="1325563"/>
          </a:xfrm>
        </p:spPr>
        <p:txBody>
          <a:bodyPr/>
          <a:lstStyle/>
          <a:p>
            <a:r>
              <a:rPr lang="cs-CZ" b="1" dirty="0"/>
              <a:t>GLOBE </a:t>
            </a:r>
            <a:r>
              <a:rPr lang="cs-CZ" b="1" dirty="0" err="1"/>
              <a:t>Videoguides</a:t>
            </a:r>
            <a:r>
              <a:rPr lang="cs-CZ" b="1" dirty="0"/>
              <a:t> </a:t>
            </a:r>
            <a:r>
              <a:rPr lang="cs-CZ" b="1" dirty="0" err="1"/>
              <a:t>will</a:t>
            </a:r>
            <a:r>
              <a:rPr lang="cs-CZ" b="1" dirty="0"/>
              <a:t> </a:t>
            </a:r>
            <a:r>
              <a:rPr lang="cs-CZ" b="1" dirty="0" err="1"/>
              <a:t>help</a:t>
            </a:r>
            <a:r>
              <a:rPr lang="cs-CZ" b="1" dirty="0"/>
              <a:t> </a:t>
            </a:r>
            <a:r>
              <a:rPr lang="cs-CZ" b="1" dirty="0" err="1"/>
              <a:t>you</a:t>
            </a:r>
            <a:r>
              <a:rPr lang="cs-CZ" b="1" dirty="0"/>
              <a:t>!</a:t>
            </a:r>
            <a:endParaRPr lang="en-US" b="1" dirty="0"/>
          </a:p>
        </p:txBody>
      </p:sp>
      <p:sp>
        <p:nvSpPr>
          <p:cNvPr id="3" name="Zástupný symbol pro obsah 2"/>
          <p:cNvSpPr>
            <a:spLocks noGrp="1"/>
          </p:cNvSpPr>
          <p:nvPr>
            <p:ph idx="1"/>
          </p:nvPr>
        </p:nvSpPr>
        <p:spPr>
          <a:xfrm>
            <a:off x="416560" y="1239458"/>
            <a:ext cx="11541760" cy="2038032"/>
          </a:xfrm>
        </p:spPr>
        <p:txBody>
          <a:bodyPr>
            <a:normAutofit/>
          </a:bodyPr>
          <a:lstStyle/>
          <a:p>
            <a:pPr marL="0" indent="0">
              <a:buNone/>
            </a:pPr>
            <a:r>
              <a:rPr lang="en-US" sz="2400" dirty="0"/>
              <a:t>If you need more help on </a:t>
            </a:r>
            <a:r>
              <a:rPr lang="en-US" sz="2400" b="1" dirty="0"/>
              <a:t>data entry </a:t>
            </a:r>
            <a:r>
              <a:rPr lang="en-US" sz="2400" dirty="0"/>
              <a:t>in general, please watch the video guides here:</a:t>
            </a:r>
          </a:p>
          <a:p>
            <a:r>
              <a:rPr lang="en-US" sz="2400" u="sng" dirty="0">
                <a:hlinkClick r:id="rId2"/>
              </a:rPr>
              <a:t>https://www.globe.gov/get-trained/using-the-globe-website/entering-measurement-data</a:t>
            </a:r>
            <a:endParaRPr lang="en-US" sz="2400" dirty="0"/>
          </a:p>
          <a:p>
            <a:r>
              <a:rPr lang="en-US" sz="2400" u="sng" dirty="0">
                <a:hlinkClick r:id="rId3"/>
              </a:rPr>
              <a:t>https://www.globe.gov/get-trained/using-the-globe-website/setting-up-your-data-site</a:t>
            </a:r>
            <a:endParaRPr lang="en-US" sz="2400" dirty="0"/>
          </a:p>
          <a:p>
            <a:endParaRPr lang="en-US" sz="2400" dirty="0"/>
          </a:p>
        </p:txBody>
      </p:sp>
      <p:pic>
        <p:nvPicPr>
          <p:cNvPr id="4" name="Obrázek 3">
            <a:extLst>
              <a:ext uri="{FF2B5EF4-FFF2-40B4-BE49-F238E27FC236}">
                <a16:creationId xmlns:a16="http://schemas.microsoft.com/office/drawing/2014/main" id="{B95532C3-6DFD-401E-BE5B-E31284E51F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0572" y="2829523"/>
            <a:ext cx="9710788" cy="4018317"/>
          </a:xfrm>
          <a:prstGeom prst="rect">
            <a:avLst/>
          </a:prstGeom>
        </p:spPr>
      </p:pic>
      <p:sp>
        <p:nvSpPr>
          <p:cNvPr id="5" name="Nadpis 1">
            <a:extLst>
              <a:ext uri="{FF2B5EF4-FFF2-40B4-BE49-F238E27FC236}">
                <a16:creationId xmlns:a16="http://schemas.microsoft.com/office/drawing/2014/main" id="{65DCEF91-A28E-42BD-B88E-1D40466E0878}"/>
              </a:ext>
            </a:extLst>
          </p:cNvPr>
          <p:cNvSpPr txBox="1">
            <a:spLocks/>
          </p:cNvSpPr>
          <p:nvPr/>
        </p:nvSpPr>
        <p:spPr>
          <a:xfrm>
            <a:off x="8124697" y="6484348"/>
            <a:ext cx="2832788" cy="36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1400" b="1" dirty="0" err="1">
                <a:solidFill>
                  <a:schemeClr val="bg1"/>
                </a:solidFill>
                <a:latin typeface="+mn-lt"/>
              </a:rPr>
              <a:t>Photo</a:t>
            </a:r>
            <a:r>
              <a:rPr lang="cs-CZ" sz="1400" b="1" dirty="0">
                <a:solidFill>
                  <a:schemeClr val="bg1"/>
                </a:solidFill>
                <a:latin typeface="+mn-lt"/>
              </a:rPr>
              <a:t> </a:t>
            </a:r>
            <a:r>
              <a:rPr lang="cs-CZ" sz="1400" b="1" dirty="0" err="1">
                <a:solidFill>
                  <a:schemeClr val="bg1"/>
                </a:solidFill>
                <a:latin typeface="+mn-lt"/>
              </a:rPr>
              <a:t>Courtesy</a:t>
            </a:r>
            <a:r>
              <a:rPr lang="cs-CZ" sz="1400" b="1" dirty="0">
                <a:solidFill>
                  <a:schemeClr val="bg1"/>
                </a:solidFill>
                <a:latin typeface="+mn-lt"/>
              </a:rPr>
              <a:t>: GLOBE </a:t>
            </a:r>
            <a:r>
              <a:rPr lang="cs-CZ" sz="1400" b="1" dirty="0" err="1">
                <a:solidFill>
                  <a:schemeClr val="bg1"/>
                </a:solidFill>
                <a:latin typeface="+mn-lt"/>
              </a:rPr>
              <a:t>Lithuania</a:t>
            </a:r>
            <a:endParaRPr lang="en-US" sz="1400" b="1" dirty="0">
              <a:solidFill>
                <a:schemeClr val="bg1"/>
              </a:solidFill>
              <a:latin typeface="+mn-lt"/>
            </a:endParaRPr>
          </a:p>
        </p:txBody>
      </p:sp>
    </p:spTree>
    <p:extLst>
      <p:ext uri="{BB962C8B-B14F-4D97-AF65-F5344CB8AC3E}">
        <p14:creationId xmlns:p14="http://schemas.microsoft.com/office/powerpoint/2010/main" val="270174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0769" y="153091"/>
            <a:ext cx="10515600" cy="907084"/>
          </a:xfrm>
        </p:spPr>
        <p:txBody>
          <a:bodyPr/>
          <a:lstStyle/>
          <a:p>
            <a:r>
              <a:rPr lang="cs-CZ" b="1" dirty="0"/>
              <a:t>I </a:t>
            </a:r>
            <a:r>
              <a:rPr lang="cs-CZ" b="1" dirty="0" err="1"/>
              <a:t>don´t</a:t>
            </a:r>
            <a:r>
              <a:rPr lang="cs-CZ" b="1" dirty="0"/>
              <a:t> </a:t>
            </a:r>
            <a:r>
              <a:rPr lang="cs-CZ" b="1" dirty="0" err="1"/>
              <a:t>have</a:t>
            </a:r>
            <a:r>
              <a:rPr lang="cs-CZ" b="1" dirty="0"/>
              <a:t> </a:t>
            </a:r>
            <a:r>
              <a:rPr lang="cs-CZ" b="1" dirty="0" err="1"/>
              <a:t>permission</a:t>
            </a:r>
            <a:r>
              <a:rPr lang="cs-CZ" b="1" dirty="0"/>
              <a:t> to enter data</a:t>
            </a:r>
            <a:endParaRPr lang="en-US" b="1" dirty="0"/>
          </a:p>
        </p:txBody>
      </p:sp>
      <p:sp>
        <p:nvSpPr>
          <p:cNvPr id="3" name="Zástupný symbol pro obsah 2"/>
          <p:cNvSpPr>
            <a:spLocks noGrp="1"/>
          </p:cNvSpPr>
          <p:nvPr>
            <p:ph idx="1"/>
          </p:nvPr>
        </p:nvSpPr>
        <p:spPr>
          <a:xfrm>
            <a:off x="543339" y="1272208"/>
            <a:ext cx="10810461" cy="5433391"/>
          </a:xfrm>
        </p:spPr>
        <p:txBody>
          <a:bodyPr>
            <a:normAutofit lnSpcReduction="10000"/>
          </a:bodyPr>
          <a:lstStyle/>
          <a:p>
            <a:pPr marL="0" indent="0">
              <a:lnSpc>
                <a:spcPct val="100000"/>
              </a:lnSpc>
              <a:spcBef>
                <a:spcPts val="0"/>
              </a:spcBef>
              <a:spcAft>
                <a:spcPts val="600"/>
              </a:spcAft>
              <a:buNone/>
            </a:pPr>
            <a:r>
              <a:rPr lang="cs-CZ" sz="2200" i="1" dirty="0"/>
              <a:t>A</a:t>
            </a:r>
            <a:r>
              <a:rPr lang="cs-CZ" sz="2200" i="1" dirty="0">
                <a:solidFill>
                  <a:srgbClr val="00B050"/>
                </a:solidFill>
              </a:rPr>
              <a:t>. </a:t>
            </a:r>
            <a:r>
              <a:rPr lang="cs-CZ" sz="2200" i="1" dirty="0" err="1">
                <a:solidFill>
                  <a:srgbClr val="00B050"/>
                </a:solidFill>
              </a:rPr>
              <a:t>If</a:t>
            </a:r>
            <a:r>
              <a:rPr lang="cs-CZ" sz="2200" i="1" dirty="0">
                <a:solidFill>
                  <a:srgbClr val="00B050"/>
                </a:solidFill>
              </a:rPr>
              <a:t> </a:t>
            </a:r>
            <a:r>
              <a:rPr lang="cs-CZ" sz="2200" i="1" dirty="0" err="1">
                <a:solidFill>
                  <a:srgbClr val="00B050"/>
                </a:solidFill>
              </a:rPr>
              <a:t>you</a:t>
            </a:r>
            <a:r>
              <a:rPr lang="cs-CZ" sz="2200" i="1" dirty="0">
                <a:solidFill>
                  <a:srgbClr val="00B050"/>
                </a:solidFill>
              </a:rPr>
              <a:t> </a:t>
            </a:r>
            <a:r>
              <a:rPr lang="cs-CZ" sz="2200" i="1" dirty="0" err="1">
                <a:solidFill>
                  <a:srgbClr val="00B050"/>
                </a:solidFill>
              </a:rPr>
              <a:t>know</a:t>
            </a:r>
            <a:r>
              <a:rPr lang="cs-CZ" sz="2200" i="1" dirty="0">
                <a:solidFill>
                  <a:srgbClr val="00B050"/>
                </a:solidFill>
              </a:rPr>
              <a:t> </a:t>
            </a:r>
            <a:r>
              <a:rPr lang="cs-CZ" sz="2200" i="1" dirty="0" err="1">
                <a:solidFill>
                  <a:srgbClr val="00B050"/>
                </a:solidFill>
              </a:rPr>
              <a:t>that</a:t>
            </a:r>
            <a:r>
              <a:rPr lang="cs-CZ" sz="2200" i="1" dirty="0">
                <a:solidFill>
                  <a:srgbClr val="00B050"/>
                </a:solidFill>
              </a:rPr>
              <a:t> </a:t>
            </a:r>
            <a:r>
              <a:rPr lang="cs-CZ" sz="2200" i="1" dirty="0" err="1">
                <a:solidFill>
                  <a:srgbClr val="00B050"/>
                </a:solidFill>
              </a:rPr>
              <a:t>you</a:t>
            </a:r>
            <a:r>
              <a:rPr lang="cs-CZ" sz="2200" i="1" dirty="0">
                <a:solidFill>
                  <a:srgbClr val="00B050"/>
                </a:solidFill>
              </a:rPr>
              <a:t> </a:t>
            </a:r>
            <a:r>
              <a:rPr lang="cs-CZ" sz="2200" i="1" dirty="0" err="1">
                <a:solidFill>
                  <a:srgbClr val="00B050"/>
                </a:solidFill>
              </a:rPr>
              <a:t>have</a:t>
            </a:r>
            <a:r>
              <a:rPr lang="cs-CZ" sz="2200" i="1" dirty="0">
                <a:solidFill>
                  <a:srgbClr val="00B050"/>
                </a:solidFill>
              </a:rPr>
              <a:t> </a:t>
            </a:r>
            <a:r>
              <a:rPr lang="cs-CZ" sz="2200" i="1" dirty="0" err="1">
                <a:solidFill>
                  <a:srgbClr val="00B050"/>
                </a:solidFill>
              </a:rPr>
              <a:t>been</a:t>
            </a:r>
            <a:r>
              <a:rPr lang="cs-CZ" sz="2200" i="1" dirty="0">
                <a:solidFill>
                  <a:srgbClr val="00B050"/>
                </a:solidFill>
              </a:rPr>
              <a:t> </a:t>
            </a:r>
            <a:r>
              <a:rPr lang="cs-CZ" sz="2200" i="1" dirty="0" err="1">
                <a:solidFill>
                  <a:srgbClr val="00B050"/>
                </a:solidFill>
              </a:rPr>
              <a:t>trained</a:t>
            </a:r>
            <a:r>
              <a:rPr lang="cs-CZ" sz="2200" i="1" dirty="0">
                <a:solidFill>
                  <a:srgbClr val="00B050"/>
                </a:solidFill>
              </a:rPr>
              <a:t>, </a:t>
            </a:r>
            <a:r>
              <a:rPr lang="cs-CZ" sz="2200" i="1" dirty="0" err="1">
                <a:solidFill>
                  <a:srgbClr val="00B050"/>
                </a:solidFill>
              </a:rPr>
              <a:t>please</a:t>
            </a:r>
            <a:r>
              <a:rPr lang="cs-CZ" sz="2200" i="1" dirty="0">
                <a:solidFill>
                  <a:srgbClr val="00B050"/>
                </a:solidFill>
              </a:rPr>
              <a:t> </a:t>
            </a:r>
            <a:r>
              <a:rPr lang="cs-CZ" sz="2200" i="1" dirty="0" err="1">
                <a:solidFill>
                  <a:srgbClr val="00B050"/>
                </a:solidFill>
              </a:rPr>
              <a:t>ask</a:t>
            </a:r>
            <a:r>
              <a:rPr lang="cs-CZ" sz="2200" i="1" dirty="0">
                <a:solidFill>
                  <a:srgbClr val="00B050"/>
                </a:solidFill>
              </a:rPr>
              <a:t> </a:t>
            </a:r>
            <a:r>
              <a:rPr lang="cs-CZ" sz="2200" i="1" dirty="0" err="1">
                <a:solidFill>
                  <a:srgbClr val="00B050"/>
                </a:solidFill>
              </a:rPr>
              <a:t>your</a:t>
            </a:r>
            <a:r>
              <a:rPr lang="cs-CZ" sz="2200" i="1" dirty="0">
                <a:solidFill>
                  <a:srgbClr val="00B050"/>
                </a:solidFill>
              </a:rPr>
              <a:t> Country </a:t>
            </a:r>
            <a:r>
              <a:rPr lang="cs-CZ" sz="2200" i="1" dirty="0" err="1">
                <a:solidFill>
                  <a:srgbClr val="00B050"/>
                </a:solidFill>
              </a:rPr>
              <a:t>Coordinator</a:t>
            </a:r>
            <a:r>
              <a:rPr lang="cs-CZ" sz="2200" i="1" dirty="0">
                <a:solidFill>
                  <a:srgbClr val="00B050"/>
                </a:solidFill>
              </a:rPr>
              <a:t> to </a:t>
            </a:r>
            <a:r>
              <a:rPr lang="cs-CZ" sz="2200" i="1" dirty="0" err="1">
                <a:solidFill>
                  <a:srgbClr val="00B050"/>
                </a:solidFill>
              </a:rPr>
              <a:t>check</a:t>
            </a:r>
            <a:r>
              <a:rPr lang="cs-CZ" sz="2200" i="1" dirty="0">
                <a:solidFill>
                  <a:srgbClr val="00B050"/>
                </a:solidFill>
              </a:rPr>
              <a:t> </a:t>
            </a:r>
            <a:r>
              <a:rPr lang="cs-CZ" sz="2200" i="1" dirty="0" err="1">
                <a:solidFill>
                  <a:srgbClr val="00B050"/>
                </a:solidFill>
              </a:rPr>
              <a:t>your</a:t>
            </a:r>
            <a:r>
              <a:rPr lang="cs-CZ" sz="2200" i="1" dirty="0">
                <a:solidFill>
                  <a:srgbClr val="00B050"/>
                </a:solidFill>
              </a:rPr>
              <a:t> </a:t>
            </a:r>
            <a:r>
              <a:rPr lang="cs-CZ" sz="2200" i="1" dirty="0" err="1">
                <a:solidFill>
                  <a:srgbClr val="00B050"/>
                </a:solidFill>
              </a:rPr>
              <a:t>account</a:t>
            </a:r>
            <a:r>
              <a:rPr lang="cs-CZ" sz="2200" i="1" dirty="0">
                <a:solidFill>
                  <a:srgbClr val="00B050"/>
                </a:solidFill>
              </a:rPr>
              <a:t> on globe.gov . </a:t>
            </a:r>
            <a:r>
              <a:rPr lang="cs-CZ" sz="2200" i="1" dirty="0" err="1">
                <a:solidFill>
                  <a:srgbClr val="00B050"/>
                </a:solidFill>
              </a:rPr>
              <a:t>It</a:t>
            </a:r>
            <a:r>
              <a:rPr lang="cs-CZ" sz="2200" i="1" dirty="0">
                <a:solidFill>
                  <a:srgbClr val="00B050"/>
                </a:solidFill>
              </a:rPr>
              <a:t> </a:t>
            </a:r>
            <a:r>
              <a:rPr lang="cs-CZ" sz="2200" i="1" dirty="0" err="1">
                <a:solidFill>
                  <a:srgbClr val="00B050"/>
                </a:solidFill>
              </a:rPr>
              <a:t>must</a:t>
            </a:r>
            <a:r>
              <a:rPr lang="cs-CZ" sz="2200" i="1" dirty="0">
                <a:solidFill>
                  <a:srgbClr val="00B050"/>
                </a:solidFill>
              </a:rPr>
              <a:t> </a:t>
            </a:r>
            <a:r>
              <a:rPr lang="cs-CZ" sz="2200" i="1" dirty="0" err="1">
                <a:solidFill>
                  <a:srgbClr val="00B050"/>
                </a:solidFill>
              </a:rPr>
              <a:t>be</a:t>
            </a:r>
            <a:r>
              <a:rPr lang="cs-CZ" sz="2200" i="1" dirty="0">
                <a:solidFill>
                  <a:srgbClr val="00B050"/>
                </a:solidFill>
              </a:rPr>
              <a:t> </a:t>
            </a:r>
            <a:r>
              <a:rPr lang="cs-CZ" sz="2200" i="1" dirty="0" err="1">
                <a:solidFill>
                  <a:srgbClr val="00B050"/>
                </a:solidFill>
              </a:rPr>
              <a:t>marked</a:t>
            </a:r>
            <a:r>
              <a:rPr lang="cs-CZ" sz="2200" i="1" dirty="0">
                <a:solidFill>
                  <a:srgbClr val="00B050"/>
                </a:solidFill>
              </a:rPr>
              <a:t> </a:t>
            </a:r>
            <a:r>
              <a:rPr lang="cs-CZ" sz="2200" i="1" dirty="0" err="1">
                <a:solidFill>
                  <a:srgbClr val="00B050"/>
                </a:solidFill>
              </a:rPr>
              <a:t>there</a:t>
            </a:r>
            <a:r>
              <a:rPr lang="cs-CZ" sz="2200" i="1" dirty="0">
                <a:solidFill>
                  <a:srgbClr val="00B050"/>
                </a:solidFill>
              </a:rPr>
              <a:t> </a:t>
            </a:r>
            <a:r>
              <a:rPr lang="cs-CZ" sz="2200" i="1" dirty="0" err="1">
                <a:solidFill>
                  <a:srgbClr val="00B050"/>
                </a:solidFill>
              </a:rPr>
              <a:t>that</a:t>
            </a:r>
            <a:r>
              <a:rPr lang="cs-CZ" sz="2200" i="1" dirty="0">
                <a:solidFill>
                  <a:srgbClr val="00B050"/>
                </a:solidFill>
              </a:rPr>
              <a:t> </a:t>
            </a:r>
            <a:r>
              <a:rPr lang="cs-CZ" sz="2200" i="1" dirty="0" err="1">
                <a:solidFill>
                  <a:srgbClr val="00B050"/>
                </a:solidFill>
              </a:rPr>
              <a:t>you</a:t>
            </a:r>
            <a:r>
              <a:rPr lang="cs-CZ" sz="2200" i="1" dirty="0">
                <a:solidFill>
                  <a:srgbClr val="00B050"/>
                </a:solidFill>
              </a:rPr>
              <a:t> </a:t>
            </a:r>
            <a:r>
              <a:rPr lang="cs-CZ" sz="2200" i="1" dirty="0" err="1">
                <a:solidFill>
                  <a:srgbClr val="00B050"/>
                </a:solidFill>
              </a:rPr>
              <a:t>have</a:t>
            </a:r>
            <a:r>
              <a:rPr lang="cs-CZ" sz="2200" i="1" dirty="0">
                <a:solidFill>
                  <a:srgbClr val="00B050"/>
                </a:solidFill>
              </a:rPr>
              <a:t> </a:t>
            </a:r>
            <a:r>
              <a:rPr lang="cs-CZ" sz="2200" i="1" dirty="0" err="1">
                <a:solidFill>
                  <a:srgbClr val="00B050"/>
                </a:solidFill>
              </a:rPr>
              <a:t>been</a:t>
            </a:r>
            <a:r>
              <a:rPr lang="cs-CZ" sz="2200" i="1" dirty="0">
                <a:solidFill>
                  <a:srgbClr val="00B050"/>
                </a:solidFill>
              </a:rPr>
              <a:t> „</a:t>
            </a:r>
            <a:r>
              <a:rPr lang="cs-CZ" sz="2200" i="1" dirty="0" err="1">
                <a:solidFill>
                  <a:srgbClr val="00B050"/>
                </a:solidFill>
              </a:rPr>
              <a:t>trained</a:t>
            </a:r>
            <a:r>
              <a:rPr lang="cs-CZ" sz="2200" i="1" dirty="0">
                <a:solidFill>
                  <a:srgbClr val="00B050"/>
                </a:solidFill>
              </a:rPr>
              <a:t>“!</a:t>
            </a:r>
          </a:p>
          <a:p>
            <a:pPr marL="0" indent="0">
              <a:lnSpc>
                <a:spcPct val="100000"/>
              </a:lnSpc>
              <a:spcBef>
                <a:spcPts val="0"/>
              </a:spcBef>
              <a:spcAft>
                <a:spcPts val="600"/>
              </a:spcAft>
              <a:buNone/>
            </a:pPr>
            <a:endParaRPr lang="cs-CZ" sz="2200" i="1" dirty="0"/>
          </a:p>
          <a:p>
            <a:pPr marL="0" indent="0">
              <a:lnSpc>
                <a:spcPct val="100000"/>
              </a:lnSpc>
              <a:spcBef>
                <a:spcPts val="0"/>
              </a:spcBef>
              <a:spcAft>
                <a:spcPts val="600"/>
              </a:spcAft>
              <a:buNone/>
            </a:pPr>
            <a:r>
              <a:rPr lang="cs-CZ" sz="2200" dirty="0"/>
              <a:t>B. But </a:t>
            </a:r>
            <a:r>
              <a:rPr lang="cs-CZ" sz="2200" dirty="0" err="1"/>
              <a:t>mostly</a:t>
            </a:r>
            <a:r>
              <a:rPr lang="cs-CZ" sz="2200" dirty="0"/>
              <a:t> </a:t>
            </a:r>
            <a:r>
              <a:rPr lang="cs-CZ" sz="2200" dirty="0" err="1"/>
              <a:t>you</a:t>
            </a:r>
            <a:r>
              <a:rPr lang="cs-CZ" sz="2200" dirty="0"/>
              <a:t> </a:t>
            </a:r>
            <a:r>
              <a:rPr lang="cs-CZ" sz="2200" dirty="0" err="1"/>
              <a:t>cannot</a:t>
            </a:r>
            <a:r>
              <a:rPr lang="cs-CZ" sz="2200" dirty="0"/>
              <a:t> enter data, </a:t>
            </a:r>
            <a:r>
              <a:rPr lang="cs-CZ" sz="2200" dirty="0" err="1"/>
              <a:t>because</a:t>
            </a:r>
            <a:r>
              <a:rPr lang="cs-CZ" sz="2200" dirty="0"/>
              <a:t> </a:t>
            </a:r>
            <a:r>
              <a:rPr lang="cs-CZ" sz="2200" dirty="0" err="1"/>
              <a:t>you</a:t>
            </a:r>
            <a:r>
              <a:rPr lang="cs-CZ" sz="2200" dirty="0"/>
              <a:t> </a:t>
            </a:r>
            <a:r>
              <a:rPr lang="cs-CZ" sz="2200" dirty="0" err="1"/>
              <a:t>have</a:t>
            </a:r>
            <a:r>
              <a:rPr lang="cs-CZ" sz="2200" dirty="0"/>
              <a:t> </a:t>
            </a:r>
            <a:r>
              <a:rPr lang="cs-CZ" sz="2200" dirty="0" err="1"/>
              <a:t>never</a:t>
            </a:r>
            <a:r>
              <a:rPr lang="cs-CZ" sz="2200" dirty="0"/>
              <a:t> </a:t>
            </a:r>
            <a:r>
              <a:rPr lang="cs-CZ" sz="2200" dirty="0" err="1"/>
              <a:t>been</a:t>
            </a:r>
            <a:r>
              <a:rPr lang="cs-CZ" sz="2200" dirty="0"/>
              <a:t> </a:t>
            </a:r>
            <a:r>
              <a:rPr lang="cs-CZ" sz="2200" dirty="0" err="1"/>
              <a:t>officialy</a:t>
            </a:r>
            <a:r>
              <a:rPr lang="cs-CZ" sz="2200" dirty="0"/>
              <a:t> </a:t>
            </a:r>
            <a:r>
              <a:rPr lang="cs-CZ" sz="2200" dirty="0" err="1"/>
              <a:t>trained</a:t>
            </a:r>
            <a:r>
              <a:rPr lang="cs-CZ" sz="2200" dirty="0"/>
              <a:t> in Green Up/Green Down </a:t>
            </a:r>
            <a:r>
              <a:rPr lang="cs-CZ" sz="2200" dirty="0" err="1"/>
              <a:t>activities</a:t>
            </a:r>
            <a:r>
              <a:rPr lang="cs-CZ" sz="2200" dirty="0"/>
              <a:t>! </a:t>
            </a:r>
            <a:r>
              <a:rPr lang="cs-CZ" sz="2200" dirty="0" err="1"/>
              <a:t>What</a:t>
            </a:r>
            <a:r>
              <a:rPr lang="cs-CZ" sz="2200" dirty="0"/>
              <a:t> to do?</a:t>
            </a:r>
          </a:p>
          <a:p>
            <a:pPr marL="0" indent="0">
              <a:lnSpc>
                <a:spcPct val="100000"/>
              </a:lnSpc>
              <a:spcBef>
                <a:spcPts val="0"/>
              </a:spcBef>
              <a:spcAft>
                <a:spcPts val="600"/>
              </a:spcAft>
              <a:buNone/>
            </a:pPr>
            <a:endParaRPr lang="cs-CZ" sz="2200" dirty="0"/>
          </a:p>
          <a:p>
            <a:pPr marL="0" indent="0">
              <a:lnSpc>
                <a:spcPct val="100000"/>
              </a:lnSpc>
              <a:spcBef>
                <a:spcPts val="0"/>
              </a:spcBef>
              <a:spcAft>
                <a:spcPts val="600"/>
              </a:spcAft>
              <a:buNone/>
            </a:pPr>
            <a:r>
              <a:rPr lang="cs-CZ" sz="2200" dirty="0"/>
              <a:t>1. </a:t>
            </a:r>
            <a:r>
              <a:rPr lang="cs-CZ" sz="2200" dirty="0" err="1"/>
              <a:t>You</a:t>
            </a:r>
            <a:r>
              <a:rPr lang="cs-CZ" sz="2200" dirty="0"/>
              <a:t> </a:t>
            </a:r>
            <a:r>
              <a:rPr lang="cs-CZ" sz="2200" dirty="0" err="1"/>
              <a:t>can</a:t>
            </a:r>
            <a:r>
              <a:rPr lang="cs-CZ" sz="2200" dirty="0"/>
              <a:t> </a:t>
            </a:r>
            <a:r>
              <a:rPr lang="cs-CZ" sz="2200" dirty="0" err="1"/>
              <a:t>attend</a:t>
            </a:r>
            <a:r>
              <a:rPr lang="cs-CZ" sz="2200" dirty="0"/>
              <a:t> a </a:t>
            </a:r>
            <a:r>
              <a:rPr lang="cs-CZ" sz="2200" dirty="0" err="1"/>
              <a:t>training</a:t>
            </a:r>
            <a:r>
              <a:rPr lang="cs-CZ" sz="2200" dirty="0"/>
              <a:t> (</a:t>
            </a:r>
            <a:r>
              <a:rPr lang="cs-CZ" sz="2200" dirty="0" err="1"/>
              <a:t>ask</a:t>
            </a:r>
            <a:r>
              <a:rPr lang="cs-CZ" sz="2200" dirty="0"/>
              <a:t> </a:t>
            </a:r>
            <a:r>
              <a:rPr lang="cs-CZ" sz="2200" dirty="0" err="1"/>
              <a:t>your</a:t>
            </a:r>
            <a:r>
              <a:rPr lang="cs-CZ" sz="2200" dirty="0"/>
              <a:t> </a:t>
            </a:r>
            <a:r>
              <a:rPr lang="cs-CZ" sz="2200" dirty="0" err="1"/>
              <a:t>coordinator</a:t>
            </a:r>
            <a:r>
              <a:rPr lang="cs-CZ" sz="2200" dirty="0"/>
              <a:t>)</a:t>
            </a:r>
          </a:p>
          <a:p>
            <a:pPr marL="0" indent="0">
              <a:lnSpc>
                <a:spcPct val="100000"/>
              </a:lnSpc>
              <a:spcBef>
                <a:spcPts val="0"/>
              </a:spcBef>
              <a:spcAft>
                <a:spcPts val="600"/>
              </a:spcAft>
              <a:buNone/>
            </a:pPr>
            <a:r>
              <a:rPr lang="cs-CZ" sz="2200" dirty="0"/>
              <a:t>2. </a:t>
            </a:r>
            <a:r>
              <a:rPr lang="cs-CZ" sz="2200" dirty="0" err="1"/>
              <a:t>You</a:t>
            </a:r>
            <a:r>
              <a:rPr lang="cs-CZ" sz="2200" dirty="0"/>
              <a:t> </a:t>
            </a:r>
            <a:r>
              <a:rPr lang="cs-CZ" sz="2200" dirty="0" err="1"/>
              <a:t>can</a:t>
            </a:r>
            <a:r>
              <a:rPr lang="cs-CZ" sz="2200" dirty="0"/>
              <a:t> do online </a:t>
            </a:r>
            <a:r>
              <a:rPr lang="cs-CZ" sz="2200" b="1" dirty="0"/>
              <a:t>e-</a:t>
            </a:r>
            <a:r>
              <a:rPr lang="cs-CZ" sz="2200" b="1" dirty="0" err="1"/>
              <a:t>training</a:t>
            </a:r>
            <a:r>
              <a:rPr lang="cs-CZ" sz="2200" b="1" dirty="0"/>
              <a:t> </a:t>
            </a:r>
            <a:r>
              <a:rPr lang="cs-CZ" sz="2200" dirty="0"/>
              <a:t>on globe.gov </a:t>
            </a:r>
            <a:r>
              <a:rPr lang="cs-CZ" sz="2200" dirty="0" err="1"/>
              <a:t>here</a:t>
            </a:r>
            <a:r>
              <a:rPr lang="cs-CZ" sz="2200" dirty="0"/>
              <a:t>:</a:t>
            </a:r>
          </a:p>
          <a:p>
            <a:pPr marL="0" indent="0">
              <a:lnSpc>
                <a:spcPct val="100000"/>
              </a:lnSpc>
              <a:spcBef>
                <a:spcPts val="0"/>
              </a:spcBef>
              <a:spcAft>
                <a:spcPts val="600"/>
              </a:spcAft>
              <a:buNone/>
            </a:pPr>
            <a:r>
              <a:rPr lang="cs-CZ" sz="2200" dirty="0">
                <a:hlinkClick r:id="rId2"/>
              </a:rPr>
              <a:t>https://www.globe.gov/get-trained/protocol-etraining</a:t>
            </a:r>
            <a:r>
              <a:rPr lang="cs-CZ" sz="2200" dirty="0"/>
              <a:t> (</a:t>
            </a:r>
            <a:r>
              <a:rPr lang="cs-CZ" sz="2200" b="1" dirty="0" err="1"/>
              <a:t>The</a:t>
            </a:r>
            <a:r>
              <a:rPr lang="cs-CZ" sz="2200" b="1" dirty="0"/>
              <a:t> Green Up/Down e-</a:t>
            </a:r>
            <a:r>
              <a:rPr lang="cs-CZ" sz="2200" b="1" dirty="0" err="1"/>
              <a:t>training</a:t>
            </a:r>
            <a:r>
              <a:rPr lang="cs-CZ" sz="2200" b="1" dirty="0"/>
              <a:t> </a:t>
            </a:r>
            <a:r>
              <a:rPr lang="cs-CZ" sz="2200" b="1" dirty="0" err="1"/>
              <a:t>you</a:t>
            </a:r>
            <a:r>
              <a:rPr lang="cs-CZ" sz="2200" b="1" dirty="0"/>
              <a:t> </a:t>
            </a:r>
            <a:r>
              <a:rPr lang="cs-CZ" sz="2200" b="1" dirty="0" err="1"/>
              <a:t>can</a:t>
            </a:r>
            <a:r>
              <a:rPr lang="cs-CZ" sz="2200" b="1" dirty="0"/>
              <a:t> </a:t>
            </a:r>
            <a:r>
              <a:rPr lang="cs-CZ" sz="2200" b="1" dirty="0" err="1"/>
              <a:t>find</a:t>
            </a:r>
            <a:r>
              <a:rPr lang="cs-CZ" sz="2200" b="1" dirty="0"/>
              <a:t> </a:t>
            </a:r>
            <a:r>
              <a:rPr lang="cs-CZ" sz="2200" b="1" dirty="0" err="1"/>
              <a:t>under</a:t>
            </a:r>
            <a:r>
              <a:rPr lang="cs-CZ" sz="2200" b="1" dirty="0"/>
              <a:t> </a:t>
            </a:r>
            <a:r>
              <a:rPr lang="cs-CZ" sz="2200" b="1" dirty="0" err="1"/>
              <a:t>Biosphere</a:t>
            </a:r>
            <a:r>
              <a:rPr lang="cs-CZ" sz="2200" dirty="0"/>
              <a:t>). </a:t>
            </a:r>
          </a:p>
          <a:p>
            <a:pPr marL="0" indent="0">
              <a:lnSpc>
                <a:spcPct val="100000"/>
              </a:lnSpc>
              <a:spcBef>
                <a:spcPts val="0"/>
              </a:spcBef>
              <a:spcAft>
                <a:spcPts val="600"/>
              </a:spcAft>
              <a:buNone/>
            </a:pPr>
            <a:r>
              <a:rPr lang="cs-CZ" sz="2200" dirty="0" err="1"/>
              <a:t>You</a:t>
            </a:r>
            <a:r>
              <a:rPr lang="cs-CZ" sz="2200" dirty="0"/>
              <a:t> </a:t>
            </a:r>
            <a:r>
              <a:rPr lang="cs-CZ" sz="2200" dirty="0" err="1"/>
              <a:t>need</a:t>
            </a:r>
            <a:r>
              <a:rPr lang="cs-CZ" sz="2200" dirty="0"/>
              <a:t> to </a:t>
            </a:r>
            <a:r>
              <a:rPr lang="cs-CZ" sz="2200" dirty="0" err="1"/>
              <a:t>be</a:t>
            </a:r>
            <a:r>
              <a:rPr lang="cs-CZ" sz="2200" dirty="0"/>
              <a:t> </a:t>
            </a:r>
            <a:r>
              <a:rPr lang="cs-CZ" sz="2200" dirty="0" err="1"/>
              <a:t>signed</a:t>
            </a:r>
            <a:r>
              <a:rPr lang="cs-CZ" sz="2200" dirty="0"/>
              <a:t>-in to globe.gov. </a:t>
            </a:r>
            <a:r>
              <a:rPr lang="cs-CZ" sz="2200" dirty="0" err="1"/>
              <a:t>Simply</a:t>
            </a:r>
            <a:r>
              <a:rPr lang="cs-CZ" sz="2200" dirty="0"/>
              <a:t> </a:t>
            </a:r>
            <a:r>
              <a:rPr lang="cs-CZ" sz="2200" dirty="0" err="1"/>
              <a:t>download</a:t>
            </a:r>
            <a:r>
              <a:rPr lang="cs-CZ" sz="2200" dirty="0"/>
              <a:t> </a:t>
            </a:r>
            <a:r>
              <a:rPr lang="cs-CZ" sz="2200" dirty="0" err="1"/>
              <a:t>the</a:t>
            </a:r>
            <a:r>
              <a:rPr lang="cs-CZ" sz="2200" dirty="0"/>
              <a:t> module (</a:t>
            </a:r>
            <a:r>
              <a:rPr lang="cs-CZ" sz="2200" dirty="0" err="1"/>
              <a:t>ppt</a:t>
            </a:r>
            <a:r>
              <a:rPr lang="cs-CZ" sz="2200" dirty="0"/>
              <a:t>), </a:t>
            </a:r>
            <a:r>
              <a:rPr lang="cs-CZ" sz="2200" dirty="0" err="1"/>
              <a:t>learn</a:t>
            </a:r>
            <a:r>
              <a:rPr lang="cs-CZ" sz="2200" dirty="0"/>
              <a:t> </a:t>
            </a:r>
            <a:r>
              <a:rPr lang="cs-CZ" sz="2200" dirty="0" err="1"/>
              <a:t>through</a:t>
            </a:r>
            <a:r>
              <a:rPr lang="cs-CZ" sz="2200" dirty="0"/>
              <a:t> </a:t>
            </a:r>
            <a:r>
              <a:rPr lang="cs-CZ" sz="2200" dirty="0" err="1"/>
              <a:t>it</a:t>
            </a:r>
            <a:r>
              <a:rPr lang="cs-CZ" sz="2200" dirty="0"/>
              <a:t> and </a:t>
            </a:r>
            <a:r>
              <a:rPr lang="cs-CZ" sz="2200" dirty="0" err="1"/>
              <a:t>then</a:t>
            </a:r>
            <a:r>
              <a:rPr lang="cs-CZ" sz="2200" dirty="0"/>
              <a:t> go </a:t>
            </a:r>
            <a:r>
              <a:rPr lang="cs-CZ" sz="2200" dirty="0" err="1"/>
              <a:t>back</a:t>
            </a:r>
            <a:r>
              <a:rPr lang="cs-CZ" sz="2200" dirty="0"/>
              <a:t> to </a:t>
            </a:r>
            <a:r>
              <a:rPr lang="cs-CZ" sz="2200" dirty="0" err="1"/>
              <a:t>the</a:t>
            </a:r>
            <a:r>
              <a:rPr lang="cs-CZ" sz="2200" dirty="0"/>
              <a:t> </a:t>
            </a:r>
            <a:r>
              <a:rPr lang="cs-CZ" sz="2200" dirty="0" err="1"/>
              <a:t>website</a:t>
            </a:r>
            <a:r>
              <a:rPr lang="cs-CZ" sz="2200" dirty="0"/>
              <a:t> and do </a:t>
            </a:r>
            <a:r>
              <a:rPr lang="cs-CZ" sz="2200" dirty="0" err="1"/>
              <a:t>the</a:t>
            </a:r>
            <a:r>
              <a:rPr lang="cs-CZ" sz="2200" dirty="0"/>
              <a:t> </a:t>
            </a:r>
            <a:r>
              <a:rPr lang="cs-CZ" sz="2200" b="1" dirty="0" err="1"/>
              <a:t>Assessment</a:t>
            </a:r>
            <a:r>
              <a:rPr lang="cs-CZ" sz="2200" b="1" dirty="0"/>
              <a:t> test </a:t>
            </a:r>
            <a:r>
              <a:rPr lang="cs-CZ" sz="2200" dirty="0" err="1"/>
              <a:t>for</a:t>
            </a:r>
            <a:r>
              <a:rPr lang="cs-CZ" sz="2200" dirty="0"/>
              <a:t> </a:t>
            </a:r>
            <a:r>
              <a:rPr lang="cs-CZ" sz="2200" dirty="0" err="1"/>
              <a:t>the</a:t>
            </a:r>
            <a:r>
              <a:rPr lang="cs-CZ" sz="2200" dirty="0"/>
              <a:t> module.</a:t>
            </a:r>
          </a:p>
          <a:p>
            <a:pPr marL="0" indent="0">
              <a:lnSpc>
                <a:spcPct val="100000"/>
              </a:lnSpc>
              <a:spcBef>
                <a:spcPts val="0"/>
              </a:spcBef>
              <a:spcAft>
                <a:spcPts val="600"/>
              </a:spcAft>
              <a:buNone/>
            </a:pPr>
            <a:endParaRPr lang="cs-CZ" sz="2200" dirty="0"/>
          </a:p>
          <a:p>
            <a:pPr marL="0" indent="0">
              <a:lnSpc>
                <a:spcPct val="100000"/>
              </a:lnSpc>
              <a:spcBef>
                <a:spcPts val="0"/>
              </a:spcBef>
              <a:spcAft>
                <a:spcPts val="600"/>
              </a:spcAft>
              <a:buNone/>
            </a:pPr>
            <a:r>
              <a:rPr lang="cs-CZ" sz="2200" dirty="0" err="1"/>
              <a:t>If</a:t>
            </a:r>
            <a:r>
              <a:rPr lang="cs-CZ" sz="2200" dirty="0"/>
              <a:t> </a:t>
            </a:r>
            <a:r>
              <a:rPr lang="cs-CZ" sz="2200" dirty="0" err="1"/>
              <a:t>you</a:t>
            </a:r>
            <a:r>
              <a:rPr lang="cs-CZ" sz="2200" dirty="0"/>
              <a:t> </a:t>
            </a:r>
            <a:r>
              <a:rPr lang="cs-CZ" sz="2200" dirty="0" err="1"/>
              <a:t>never</a:t>
            </a:r>
            <a:r>
              <a:rPr lang="cs-CZ" sz="2200" dirty="0"/>
              <a:t> </a:t>
            </a:r>
            <a:r>
              <a:rPr lang="cs-CZ" sz="2200" dirty="0" err="1"/>
              <a:t>been</a:t>
            </a:r>
            <a:r>
              <a:rPr lang="cs-CZ" sz="2200" dirty="0"/>
              <a:t> </a:t>
            </a:r>
            <a:r>
              <a:rPr lang="cs-CZ" sz="2200" dirty="0" err="1"/>
              <a:t>trained</a:t>
            </a:r>
            <a:r>
              <a:rPr lang="cs-CZ" sz="2200" dirty="0"/>
              <a:t> in </a:t>
            </a:r>
            <a:r>
              <a:rPr lang="cs-CZ" sz="2200" dirty="0" err="1"/>
              <a:t>any</a:t>
            </a:r>
            <a:r>
              <a:rPr lang="cs-CZ" sz="2200" dirty="0"/>
              <a:t> GLOBE </a:t>
            </a:r>
            <a:r>
              <a:rPr lang="cs-CZ" sz="2200" dirty="0" err="1"/>
              <a:t>activities</a:t>
            </a:r>
            <a:r>
              <a:rPr lang="cs-CZ" sz="2200" dirty="0"/>
              <a:t> (</a:t>
            </a:r>
            <a:r>
              <a:rPr lang="cs-CZ" sz="2200" dirty="0" err="1"/>
              <a:t>protocols</a:t>
            </a:r>
            <a:r>
              <a:rPr lang="cs-CZ" sz="2200" dirty="0"/>
              <a:t>), </a:t>
            </a:r>
            <a:r>
              <a:rPr lang="cs-CZ" sz="2200" dirty="0" err="1"/>
              <a:t>you</a:t>
            </a:r>
            <a:r>
              <a:rPr lang="cs-CZ" sz="2200" dirty="0"/>
              <a:t> </a:t>
            </a:r>
            <a:r>
              <a:rPr lang="cs-CZ" sz="2200" dirty="0" err="1"/>
              <a:t>need</a:t>
            </a:r>
            <a:r>
              <a:rPr lang="cs-CZ" sz="2200" dirty="0"/>
              <a:t> to start with </a:t>
            </a:r>
            <a:r>
              <a:rPr lang="cs-CZ" sz="2200" dirty="0" err="1"/>
              <a:t>the</a:t>
            </a:r>
            <a:r>
              <a:rPr lang="cs-CZ" sz="2200" dirty="0"/>
              <a:t> module </a:t>
            </a:r>
            <a:r>
              <a:rPr lang="cs-CZ" sz="2200" b="1" dirty="0" err="1"/>
              <a:t>Introduction</a:t>
            </a:r>
            <a:r>
              <a:rPr lang="cs-CZ" sz="2200" b="1" dirty="0"/>
              <a:t> to GLOBE.</a:t>
            </a:r>
          </a:p>
          <a:p>
            <a:pPr marL="0" indent="0">
              <a:lnSpc>
                <a:spcPct val="100000"/>
              </a:lnSpc>
              <a:spcBef>
                <a:spcPts val="0"/>
              </a:spcBef>
              <a:spcAft>
                <a:spcPts val="600"/>
              </a:spcAft>
              <a:buNone/>
            </a:pPr>
            <a:endParaRPr lang="cs-CZ" sz="2200" dirty="0"/>
          </a:p>
          <a:p>
            <a:pPr marL="0" indent="0">
              <a:lnSpc>
                <a:spcPct val="100000"/>
              </a:lnSpc>
              <a:spcBef>
                <a:spcPts val="0"/>
              </a:spcBef>
              <a:spcAft>
                <a:spcPts val="600"/>
              </a:spcAft>
              <a:buNone/>
            </a:pPr>
            <a:endParaRPr lang="en-US" sz="2200" dirty="0"/>
          </a:p>
          <a:p>
            <a:pPr>
              <a:lnSpc>
                <a:spcPct val="100000"/>
              </a:lnSpc>
              <a:spcBef>
                <a:spcPts val="0"/>
              </a:spcBef>
              <a:spcAft>
                <a:spcPts val="600"/>
              </a:spcAft>
            </a:pPr>
            <a:endParaRPr lang="en-US" sz="2400" dirty="0"/>
          </a:p>
        </p:txBody>
      </p:sp>
    </p:spTree>
    <p:extLst>
      <p:ext uri="{BB962C8B-B14F-4D97-AF65-F5344CB8AC3E}">
        <p14:creationId xmlns:p14="http://schemas.microsoft.com/office/powerpoint/2010/main" val="2454662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95237" y="187747"/>
            <a:ext cx="9667603" cy="724755"/>
          </a:xfrm>
        </p:spPr>
        <p:txBody>
          <a:bodyPr>
            <a:noAutofit/>
          </a:bodyPr>
          <a:lstStyle/>
          <a:p>
            <a:pPr algn="ctr"/>
            <a:r>
              <a:rPr lang="cs-CZ" sz="4800" b="1" dirty="0" err="1"/>
              <a:t>Thank</a:t>
            </a:r>
            <a:r>
              <a:rPr lang="cs-CZ" sz="4800" b="1" dirty="0"/>
              <a:t> </a:t>
            </a:r>
            <a:r>
              <a:rPr lang="cs-CZ" sz="4800" b="1" dirty="0" err="1"/>
              <a:t>you</a:t>
            </a:r>
            <a:r>
              <a:rPr lang="cs-CZ" sz="4800" b="1" dirty="0"/>
              <a:t>!</a:t>
            </a:r>
            <a:endParaRPr lang="en-US" sz="4800" b="1" dirty="0"/>
          </a:p>
        </p:txBody>
      </p:sp>
      <p:sp>
        <p:nvSpPr>
          <p:cNvPr id="3" name="Zástupný symbol pro obsah 2"/>
          <p:cNvSpPr>
            <a:spLocks noGrp="1"/>
          </p:cNvSpPr>
          <p:nvPr>
            <p:ph idx="1"/>
          </p:nvPr>
        </p:nvSpPr>
        <p:spPr>
          <a:xfrm>
            <a:off x="2096170" y="1654348"/>
            <a:ext cx="9667603" cy="1354925"/>
          </a:xfrm>
        </p:spPr>
        <p:txBody>
          <a:bodyPr>
            <a:normAutofit/>
          </a:bodyPr>
          <a:lstStyle/>
          <a:p>
            <a:pPr marL="0" indent="0">
              <a:lnSpc>
                <a:spcPct val="150000"/>
              </a:lnSpc>
              <a:spcBef>
                <a:spcPts val="0"/>
              </a:spcBef>
              <a:buNone/>
            </a:pPr>
            <a:r>
              <a:rPr lang="cs-CZ" sz="2000" b="1" dirty="0">
                <a:latin typeface="+mj-lt"/>
              </a:rPr>
              <a:t>My </a:t>
            </a:r>
            <a:r>
              <a:rPr lang="cs-CZ" sz="2000" b="1" dirty="0" err="1">
                <a:latin typeface="+mj-lt"/>
              </a:rPr>
              <a:t>Tree</a:t>
            </a:r>
            <a:r>
              <a:rPr lang="cs-CZ" sz="2000" b="1" dirty="0">
                <a:latin typeface="+mj-lt"/>
              </a:rPr>
              <a:t> in </a:t>
            </a:r>
            <a:r>
              <a:rPr lang="cs-CZ" sz="2000" b="1" dirty="0" err="1">
                <a:latin typeface="+mj-lt"/>
              </a:rPr>
              <a:t>Spring</a:t>
            </a:r>
            <a:r>
              <a:rPr lang="cs-CZ" sz="2000" b="1" dirty="0">
                <a:latin typeface="+mj-lt"/>
              </a:rPr>
              <a:t> (</a:t>
            </a:r>
            <a:r>
              <a:rPr lang="cs-CZ" sz="2000" b="1" dirty="0" err="1">
                <a:latin typeface="+mj-lt"/>
              </a:rPr>
              <a:t>Phenology</a:t>
            </a:r>
            <a:r>
              <a:rPr lang="cs-CZ" sz="2000" b="1" dirty="0">
                <a:latin typeface="+mj-lt"/>
              </a:rPr>
              <a:t>) </a:t>
            </a:r>
            <a:r>
              <a:rPr lang="cs-CZ" sz="2000" b="1" dirty="0" err="1">
                <a:latin typeface="+mj-lt"/>
              </a:rPr>
              <a:t>Campaign</a:t>
            </a:r>
            <a:r>
              <a:rPr lang="cs-CZ" sz="2000" b="1" dirty="0">
                <a:latin typeface="+mj-lt"/>
              </a:rPr>
              <a:t> </a:t>
            </a:r>
            <a:r>
              <a:rPr lang="cs-CZ" sz="2000" b="1" dirty="0" err="1">
                <a:latin typeface="+mj-lt"/>
              </a:rPr>
              <a:t>Coordinator</a:t>
            </a:r>
            <a:r>
              <a:rPr lang="cs-CZ" sz="2000" b="1" dirty="0">
                <a:latin typeface="+mj-lt"/>
              </a:rPr>
              <a:t>: </a:t>
            </a:r>
            <a:r>
              <a:rPr lang="cs-CZ" sz="2000" u="sng" dirty="0">
                <a:solidFill>
                  <a:srgbClr val="0070C0"/>
                </a:solidFill>
                <a:latin typeface="+mj-lt"/>
              </a:rPr>
              <a:t>lenka.kleger@terezanet.cz</a:t>
            </a:r>
          </a:p>
          <a:p>
            <a:pPr marL="0" indent="0">
              <a:lnSpc>
                <a:spcPct val="150000"/>
              </a:lnSpc>
              <a:spcBef>
                <a:spcPts val="0"/>
              </a:spcBef>
              <a:buNone/>
            </a:pPr>
            <a:r>
              <a:rPr lang="cs-CZ" sz="2000" b="1" dirty="0" err="1">
                <a:latin typeface="+mj-lt"/>
              </a:rPr>
              <a:t>Contact</a:t>
            </a:r>
            <a:r>
              <a:rPr lang="cs-CZ" sz="2000" b="1" dirty="0">
                <a:latin typeface="+mj-lt"/>
              </a:rPr>
              <a:t> to </a:t>
            </a:r>
            <a:r>
              <a:rPr lang="cs-CZ" sz="2000" b="1" dirty="0" err="1">
                <a:latin typeface="+mj-lt"/>
              </a:rPr>
              <a:t>the</a:t>
            </a:r>
            <a:r>
              <a:rPr lang="cs-CZ" sz="2000" b="1" dirty="0">
                <a:latin typeface="+mj-lt"/>
              </a:rPr>
              <a:t> </a:t>
            </a:r>
            <a:r>
              <a:rPr lang="cs-CZ" sz="2000" b="1" dirty="0" err="1">
                <a:latin typeface="+mj-lt"/>
              </a:rPr>
              <a:t>presenter</a:t>
            </a:r>
            <a:r>
              <a:rPr lang="cs-CZ" sz="2000" dirty="0">
                <a:latin typeface="+mj-lt"/>
              </a:rPr>
              <a:t>: </a:t>
            </a:r>
            <a:r>
              <a:rPr lang="cs-CZ" sz="2000" dirty="0">
                <a:latin typeface="+mj-lt"/>
                <a:hlinkClick r:id="rId3"/>
              </a:rPr>
              <a:t>bara.semerakova@terezanet.cz</a:t>
            </a:r>
            <a:r>
              <a:rPr lang="cs-CZ" sz="2000" dirty="0">
                <a:latin typeface="+mj-lt"/>
              </a:rPr>
              <a:t> </a:t>
            </a:r>
          </a:p>
          <a:p>
            <a:pPr marL="0" indent="0">
              <a:lnSpc>
                <a:spcPct val="150000"/>
              </a:lnSpc>
              <a:spcBef>
                <a:spcPts val="0"/>
              </a:spcBef>
              <a:buNone/>
            </a:pPr>
            <a:endParaRPr lang="en-US" sz="2000" dirty="0">
              <a:latin typeface="+mj-lt"/>
            </a:endParaRP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8623" y="236255"/>
            <a:ext cx="1506243" cy="11560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7" name="Obrázek 8" descr="H:\GLOBE Regional HD Office_Europe Eurasia\PR\logo_GLOBE\Sponsor-strip-NEW_GIO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92357" y="6199520"/>
            <a:ext cx="7382603" cy="65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délník 9">
            <a:extLst>
              <a:ext uri="{FF2B5EF4-FFF2-40B4-BE49-F238E27FC236}">
                <a16:creationId xmlns:a16="http://schemas.microsoft.com/office/drawing/2014/main" id="{D121892C-FB36-461A-AB31-DF554166517E}"/>
              </a:ext>
            </a:extLst>
          </p:cNvPr>
          <p:cNvSpPr/>
          <p:nvPr/>
        </p:nvSpPr>
        <p:spPr>
          <a:xfrm>
            <a:off x="2501480" y="916848"/>
            <a:ext cx="7132320" cy="464871"/>
          </a:xfrm>
          <a:prstGeom prst="rect">
            <a:avLst/>
          </a:prstGeom>
        </p:spPr>
        <p:txBody>
          <a:bodyPr wrap="square">
            <a:spAutoFit/>
          </a:bodyPr>
          <a:lstStyle/>
          <a:p>
            <a:pPr algn="ctr">
              <a:lnSpc>
                <a:spcPct val="150000"/>
              </a:lnSpc>
              <a:spcAft>
                <a:spcPts val="1200"/>
              </a:spcAft>
            </a:pPr>
            <a:r>
              <a:rPr lang="en-US" dirty="0">
                <a:hlinkClick r:id="rId6"/>
              </a:rPr>
              <a:t>https://www.globe.gov/web/european-phenology-campaign</a:t>
            </a:r>
            <a:endParaRPr lang="cs-CZ" dirty="0"/>
          </a:p>
        </p:txBody>
      </p:sp>
      <p:pic>
        <p:nvPicPr>
          <p:cNvPr id="12" name="Obrázek 11">
            <a:extLst>
              <a:ext uri="{FF2B5EF4-FFF2-40B4-BE49-F238E27FC236}">
                <a16:creationId xmlns:a16="http://schemas.microsoft.com/office/drawing/2014/main" id="{7ADAF9E3-535F-4629-873B-33CEEA9DDD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2796814"/>
            <a:ext cx="12192000" cy="3345765"/>
          </a:xfrm>
          <a:prstGeom prst="rect">
            <a:avLst/>
          </a:prstGeom>
        </p:spPr>
      </p:pic>
      <p:sp>
        <p:nvSpPr>
          <p:cNvPr id="7" name="Nadpis 1"/>
          <p:cNvSpPr txBox="1">
            <a:spLocks/>
          </p:cNvSpPr>
          <p:nvPr/>
        </p:nvSpPr>
        <p:spPr>
          <a:xfrm>
            <a:off x="5513577" y="5830058"/>
            <a:ext cx="2832788" cy="3694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1400" b="1" dirty="0" err="1">
                <a:solidFill>
                  <a:schemeClr val="bg1"/>
                </a:solidFill>
                <a:latin typeface="+mn-lt"/>
              </a:rPr>
              <a:t>Photo</a:t>
            </a:r>
            <a:r>
              <a:rPr lang="cs-CZ" sz="1400" b="1" dirty="0">
                <a:solidFill>
                  <a:schemeClr val="bg1"/>
                </a:solidFill>
                <a:latin typeface="+mn-lt"/>
              </a:rPr>
              <a:t> </a:t>
            </a:r>
            <a:r>
              <a:rPr lang="cs-CZ" sz="1400" b="1" dirty="0" err="1">
                <a:solidFill>
                  <a:schemeClr val="bg1"/>
                </a:solidFill>
                <a:latin typeface="+mn-lt"/>
              </a:rPr>
              <a:t>Courtesy</a:t>
            </a:r>
            <a:r>
              <a:rPr lang="cs-CZ" sz="1400" b="1" dirty="0">
                <a:solidFill>
                  <a:schemeClr val="bg1"/>
                </a:solidFill>
                <a:latin typeface="+mn-lt"/>
              </a:rPr>
              <a:t>: GLOBE </a:t>
            </a:r>
            <a:r>
              <a:rPr lang="cs-CZ" sz="1400" b="1" dirty="0" err="1">
                <a:solidFill>
                  <a:schemeClr val="bg1"/>
                </a:solidFill>
                <a:latin typeface="+mn-lt"/>
              </a:rPr>
              <a:t>Ukraine</a:t>
            </a:r>
            <a:endParaRPr lang="en-US" sz="1400" b="1" dirty="0">
              <a:solidFill>
                <a:schemeClr val="bg1"/>
              </a:solidFill>
              <a:latin typeface="+mn-lt"/>
            </a:endParaRPr>
          </a:p>
        </p:txBody>
      </p:sp>
    </p:spTree>
    <p:extLst>
      <p:ext uri="{BB962C8B-B14F-4D97-AF65-F5344CB8AC3E}">
        <p14:creationId xmlns:p14="http://schemas.microsoft.com/office/powerpoint/2010/main" val="405196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3CF98-7FFE-4256-8843-DD5632731665}"/>
              </a:ext>
            </a:extLst>
          </p:cNvPr>
          <p:cNvSpPr>
            <a:spLocks noGrp="1"/>
          </p:cNvSpPr>
          <p:nvPr>
            <p:ph type="title"/>
          </p:nvPr>
        </p:nvSpPr>
        <p:spPr>
          <a:xfrm>
            <a:off x="0" y="593366"/>
            <a:ext cx="12192000" cy="5106394"/>
          </a:xfrm>
        </p:spPr>
        <p:txBody>
          <a:bodyPr>
            <a:noAutofit/>
          </a:bodyPr>
          <a:lstStyle/>
          <a:p>
            <a:pPr algn="ctr">
              <a:lnSpc>
                <a:spcPct val="120000"/>
              </a:lnSpc>
              <a:spcAft>
                <a:spcPts val="1200"/>
              </a:spcAft>
            </a:pPr>
            <a:r>
              <a:rPr lang="cs-CZ" sz="5400" b="1" dirty="0"/>
              <a:t>PART 1</a:t>
            </a:r>
            <a:br>
              <a:rPr lang="cs-CZ" sz="5400" b="1" dirty="0"/>
            </a:br>
            <a:br>
              <a:rPr lang="cs-CZ" sz="5400" b="1" dirty="0"/>
            </a:br>
            <a:r>
              <a:rPr lang="cs-CZ" sz="5400" b="1" dirty="0">
                <a:solidFill>
                  <a:srgbClr val="FF0000"/>
                </a:solidFill>
              </a:rPr>
              <a:t>HOW TO MAKE GRAPHS </a:t>
            </a:r>
            <a:br>
              <a:rPr lang="cs-CZ" sz="5400" b="1" dirty="0">
                <a:solidFill>
                  <a:srgbClr val="FF0000"/>
                </a:solidFill>
              </a:rPr>
            </a:br>
            <a:r>
              <a:rPr lang="cs-CZ" sz="5400" b="1" dirty="0">
                <a:solidFill>
                  <a:srgbClr val="FF0000"/>
                </a:solidFill>
              </a:rPr>
              <a:t>AND </a:t>
            </a:r>
            <a:br>
              <a:rPr lang="cs-CZ" sz="5400" b="1" dirty="0">
                <a:solidFill>
                  <a:srgbClr val="FF0000"/>
                </a:solidFill>
              </a:rPr>
            </a:br>
            <a:r>
              <a:rPr lang="cs-CZ" sz="5400" b="1" dirty="0">
                <a:solidFill>
                  <a:srgbClr val="FF0000"/>
                </a:solidFill>
              </a:rPr>
              <a:t>WONDERS OF VISUALIZATION TOOL</a:t>
            </a:r>
            <a:endParaRPr lang="en-US" sz="5400" b="1" dirty="0">
              <a:solidFill>
                <a:srgbClr val="FF0000"/>
              </a:solidFill>
            </a:endParaRPr>
          </a:p>
        </p:txBody>
      </p:sp>
    </p:spTree>
    <p:extLst>
      <p:ext uri="{BB962C8B-B14F-4D97-AF65-F5344CB8AC3E}">
        <p14:creationId xmlns:p14="http://schemas.microsoft.com/office/powerpoint/2010/main" val="179243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7793" y="12065"/>
            <a:ext cx="11360800" cy="1143778"/>
          </a:xfrm>
        </p:spPr>
        <p:txBody>
          <a:bodyPr>
            <a:normAutofit fontScale="90000"/>
          </a:bodyPr>
          <a:lstStyle/>
          <a:p>
            <a:r>
              <a:rPr lang="en-US"/>
              <a:t>You can see a graph showing data you collected. </a:t>
            </a:r>
            <a:br>
              <a:rPr lang="en-US"/>
            </a:br>
            <a:r>
              <a:rPr lang="en-US"/>
              <a:t>Now you can see data for each leaf separately!</a:t>
            </a:r>
          </a:p>
        </p:txBody>
      </p:sp>
      <p:sp>
        <p:nvSpPr>
          <p:cNvPr id="3" name="Zástupný symbol pro text 2"/>
          <p:cNvSpPr>
            <a:spLocks noGrp="1"/>
          </p:cNvSpPr>
          <p:nvPr>
            <p:ph type="body" idx="1"/>
          </p:nvPr>
        </p:nvSpPr>
        <p:spPr/>
        <p:txBody>
          <a:bodyPr/>
          <a:lstStyle/>
          <a:p>
            <a:endParaRPr lang="en-US"/>
          </a:p>
        </p:txBody>
      </p:sp>
      <p:pic>
        <p:nvPicPr>
          <p:cNvPr id="6" name="Obrázek 5">
            <a:extLst>
              <a:ext uri="{FF2B5EF4-FFF2-40B4-BE49-F238E27FC236}">
                <a16:creationId xmlns:a16="http://schemas.microsoft.com/office/drawing/2014/main" id="{1652A510-A2A4-44C5-AB89-F26F5EA605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615" y="1245389"/>
            <a:ext cx="12020769" cy="5612611"/>
          </a:xfrm>
          <a:prstGeom prst="rect">
            <a:avLst/>
          </a:prstGeom>
        </p:spPr>
      </p:pic>
      <p:sp>
        <p:nvSpPr>
          <p:cNvPr id="5" name="Oval 2">
            <a:extLst>
              <a:ext uri="{FF2B5EF4-FFF2-40B4-BE49-F238E27FC236}">
                <a16:creationId xmlns:a16="http://schemas.microsoft.com/office/drawing/2014/main" id="{088CAE58-FDA4-476B-93CE-36A73D694B5C}"/>
              </a:ext>
            </a:extLst>
          </p:cNvPr>
          <p:cNvSpPr>
            <a:spLocks noChangeArrowheads="1"/>
          </p:cNvSpPr>
          <p:nvPr/>
        </p:nvSpPr>
        <p:spPr bwMode="auto">
          <a:xfrm>
            <a:off x="9598882" y="5399886"/>
            <a:ext cx="901308"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Obrázek 7">
            <a:extLst>
              <a:ext uri="{FF2B5EF4-FFF2-40B4-BE49-F238E27FC236}">
                <a16:creationId xmlns:a16="http://schemas.microsoft.com/office/drawing/2014/main" id="{DBEA80C1-96EA-42DC-B9A1-CED12A253B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6778" y="4870390"/>
            <a:ext cx="1039906" cy="1512687"/>
          </a:xfrm>
          <a:prstGeom prst="rect">
            <a:avLst/>
          </a:prstGeom>
        </p:spPr>
      </p:pic>
      <p:sp>
        <p:nvSpPr>
          <p:cNvPr id="9" name="Oval 2">
            <a:extLst>
              <a:ext uri="{FF2B5EF4-FFF2-40B4-BE49-F238E27FC236}">
                <a16:creationId xmlns:a16="http://schemas.microsoft.com/office/drawing/2014/main" id="{9DD702A1-2409-4E6C-BED1-609C9A0D5FA1}"/>
              </a:ext>
            </a:extLst>
          </p:cNvPr>
          <p:cNvSpPr>
            <a:spLocks noChangeArrowheads="1"/>
          </p:cNvSpPr>
          <p:nvPr/>
        </p:nvSpPr>
        <p:spPr bwMode="auto">
          <a:xfrm>
            <a:off x="9427948" y="2619910"/>
            <a:ext cx="1397286" cy="6044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2">
            <a:extLst>
              <a:ext uri="{FF2B5EF4-FFF2-40B4-BE49-F238E27FC236}">
                <a16:creationId xmlns:a16="http://schemas.microsoft.com/office/drawing/2014/main" id="{D7FAB907-5E04-4DB2-B953-6122F7841A5A}"/>
              </a:ext>
            </a:extLst>
          </p:cNvPr>
          <p:cNvSpPr>
            <a:spLocks noChangeArrowheads="1"/>
          </p:cNvSpPr>
          <p:nvPr/>
        </p:nvSpPr>
        <p:spPr bwMode="auto">
          <a:xfrm>
            <a:off x="4778088" y="4633646"/>
            <a:ext cx="1519970" cy="196162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698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266FC-BBB7-49C8-96CB-A24949F33014}"/>
              </a:ext>
            </a:extLst>
          </p:cNvPr>
          <p:cNvSpPr>
            <a:spLocks noGrp="1"/>
          </p:cNvSpPr>
          <p:nvPr>
            <p:ph type="title"/>
          </p:nvPr>
        </p:nvSpPr>
        <p:spPr>
          <a:xfrm>
            <a:off x="415600" y="20581"/>
            <a:ext cx="11360800" cy="763600"/>
          </a:xfrm>
        </p:spPr>
        <p:txBody>
          <a:bodyPr>
            <a:normAutofit fontScale="90000"/>
          </a:bodyPr>
          <a:lstStyle/>
          <a:p>
            <a:r>
              <a:rPr lang="cs-CZ" dirty="0" err="1"/>
              <a:t>Enlarge</a:t>
            </a:r>
            <a:r>
              <a:rPr lang="cs-CZ" dirty="0"/>
              <a:t>, </a:t>
            </a:r>
            <a:r>
              <a:rPr lang="cs-CZ" dirty="0" err="1"/>
              <a:t>download</a:t>
            </a:r>
            <a:r>
              <a:rPr lang="cs-CZ" dirty="0"/>
              <a:t> and </a:t>
            </a:r>
            <a:r>
              <a:rPr lang="cs-CZ" dirty="0" err="1"/>
              <a:t>print</a:t>
            </a:r>
            <a:r>
              <a:rPr lang="cs-CZ" dirty="0"/>
              <a:t> </a:t>
            </a:r>
            <a:r>
              <a:rPr lang="cs-CZ" dirty="0" err="1"/>
              <a:t>out</a:t>
            </a:r>
            <a:r>
              <a:rPr lang="cs-CZ" dirty="0"/>
              <a:t> </a:t>
            </a:r>
            <a:r>
              <a:rPr lang="cs-CZ" dirty="0" err="1"/>
              <a:t>the</a:t>
            </a:r>
            <a:r>
              <a:rPr lang="cs-CZ" dirty="0"/>
              <a:t> </a:t>
            </a:r>
            <a:r>
              <a:rPr lang="cs-CZ" dirty="0" err="1"/>
              <a:t>graph</a:t>
            </a:r>
            <a:endParaRPr lang="en-US" dirty="0"/>
          </a:p>
        </p:txBody>
      </p:sp>
      <p:sp>
        <p:nvSpPr>
          <p:cNvPr id="3" name="Zástupný symbol pro text 2">
            <a:extLst>
              <a:ext uri="{FF2B5EF4-FFF2-40B4-BE49-F238E27FC236}">
                <a16:creationId xmlns:a16="http://schemas.microsoft.com/office/drawing/2014/main" id="{CE7048F4-A47A-4C3F-B5E2-EF529F9445F7}"/>
              </a:ext>
            </a:extLst>
          </p:cNvPr>
          <p:cNvSpPr>
            <a:spLocks noGrp="1"/>
          </p:cNvSpPr>
          <p:nvPr>
            <p:ph type="body" idx="1"/>
          </p:nvPr>
        </p:nvSpPr>
        <p:spPr/>
        <p:txBody>
          <a:bodyPr/>
          <a:lstStyle/>
          <a:p>
            <a:endParaRPr lang="en-US"/>
          </a:p>
        </p:txBody>
      </p:sp>
      <p:pic>
        <p:nvPicPr>
          <p:cNvPr id="7" name="Obrázek 6">
            <a:extLst>
              <a:ext uri="{FF2B5EF4-FFF2-40B4-BE49-F238E27FC236}">
                <a16:creationId xmlns:a16="http://schemas.microsoft.com/office/drawing/2014/main" id="{1D31C4F6-2702-444B-A774-246A84F477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45446"/>
            <a:ext cx="12192000" cy="6079056"/>
          </a:xfrm>
          <a:prstGeom prst="rect">
            <a:avLst/>
          </a:prstGeom>
        </p:spPr>
      </p:pic>
      <p:sp>
        <p:nvSpPr>
          <p:cNvPr id="5" name="Oval 2">
            <a:extLst>
              <a:ext uri="{FF2B5EF4-FFF2-40B4-BE49-F238E27FC236}">
                <a16:creationId xmlns:a16="http://schemas.microsoft.com/office/drawing/2014/main" id="{CCA8A98B-E4D5-4DCC-882D-0FDD73C3D810}"/>
              </a:ext>
            </a:extLst>
          </p:cNvPr>
          <p:cNvSpPr>
            <a:spLocks noChangeArrowheads="1"/>
          </p:cNvSpPr>
          <p:nvPr/>
        </p:nvSpPr>
        <p:spPr bwMode="auto">
          <a:xfrm>
            <a:off x="10677668" y="857462"/>
            <a:ext cx="1373916"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val 2">
            <a:extLst>
              <a:ext uri="{FF2B5EF4-FFF2-40B4-BE49-F238E27FC236}">
                <a16:creationId xmlns:a16="http://schemas.microsoft.com/office/drawing/2014/main" id="{D81A243F-7320-4827-82C5-C41BFBB27E53}"/>
              </a:ext>
            </a:extLst>
          </p:cNvPr>
          <p:cNvSpPr>
            <a:spLocks noChangeArrowheads="1"/>
          </p:cNvSpPr>
          <p:nvPr/>
        </p:nvSpPr>
        <p:spPr bwMode="auto">
          <a:xfrm rot="16200000">
            <a:off x="7031011" y="4858923"/>
            <a:ext cx="1167014" cy="5726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535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5600" y="70242"/>
            <a:ext cx="11360800" cy="1356967"/>
          </a:xfrm>
        </p:spPr>
        <p:txBody>
          <a:bodyPr>
            <a:normAutofit fontScale="90000"/>
          </a:bodyPr>
          <a:lstStyle/>
          <a:p>
            <a:r>
              <a:rPr lang="cs-CZ" dirty="0" err="1"/>
              <a:t>The</a:t>
            </a:r>
            <a:r>
              <a:rPr lang="cs-CZ" dirty="0"/>
              <a:t> </a:t>
            </a:r>
            <a:r>
              <a:rPr lang="cs-CZ" dirty="0" err="1"/>
              <a:t>same</a:t>
            </a:r>
            <a:r>
              <a:rPr lang="cs-CZ" dirty="0"/>
              <a:t> </a:t>
            </a:r>
            <a:r>
              <a:rPr lang="cs-CZ" dirty="0" err="1"/>
              <a:t>tree</a:t>
            </a:r>
            <a:r>
              <a:rPr lang="cs-CZ" dirty="0"/>
              <a:t> species, but </a:t>
            </a:r>
            <a:r>
              <a:rPr lang="cs-CZ" dirty="0" err="1"/>
              <a:t>the</a:t>
            </a:r>
            <a:r>
              <a:rPr lang="cs-CZ" dirty="0"/>
              <a:t> </a:t>
            </a:r>
            <a:r>
              <a:rPr lang="cs-CZ" dirty="0" err="1"/>
              <a:t>budburst</a:t>
            </a:r>
            <a:r>
              <a:rPr lang="cs-CZ" dirty="0"/>
              <a:t> </a:t>
            </a:r>
            <a:r>
              <a:rPr lang="cs-CZ" dirty="0" err="1"/>
              <a:t>was</a:t>
            </a:r>
            <a:r>
              <a:rPr lang="cs-CZ" dirty="0"/>
              <a:t> </a:t>
            </a:r>
            <a:r>
              <a:rPr lang="cs-CZ" dirty="0" err="1"/>
              <a:t>reported</a:t>
            </a:r>
            <a:r>
              <a:rPr lang="cs-CZ" dirty="0"/>
              <a:t> 17 </a:t>
            </a:r>
            <a:r>
              <a:rPr lang="cs-CZ" dirty="0" err="1"/>
              <a:t>days</a:t>
            </a:r>
            <a:r>
              <a:rPr lang="cs-CZ" dirty="0"/>
              <a:t> </a:t>
            </a:r>
            <a:r>
              <a:rPr lang="cs-CZ" dirty="0" err="1"/>
              <a:t>earlier</a:t>
            </a:r>
            <a:r>
              <a:rPr lang="cs-CZ" dirty="0"/>
              <a:t> </a:t>
            </a:r>
            <a:r>
              <a:rPr lang="cs-CZ" dirty="0" err="1"/>
              <a:t>at</a:t>
            </a:r>
            <a:r>
              <a:rPr lang="cs-CZ" dirty="0"/>
              <a:t> </a:t>
            </a:r>
            <a:r>
              <a:rPr lang="cs-CZ" dirty="0" err="1"/>
              <a:t>this</a:t>
            </a:r>
            <a:r>
              <a:rPr lang="cs-CZ" dirty="0"/>
              <a:t> </a:t>
            </a:r>
            <a:r>
              <a:rPr lang="cs-CZ" dirty="0" err="1"/>
              <a:t>site</a:t>
            </a:r>
            <a:r>
              <a:rPr lang="cs-CZ" dirty="0"/>
              <a:t> </a:t>
            </a:r>
            <a:r>
              <a:rPr lang="cs-CZ" dirty="0" err="1"/>
              <a:t>than</a:t>
            </a:r>
            <a:r>
              <a:rPr lang="cs-CZ" dirty="0"/>
              <a:t> in </a:t>
            </a:r>
            <a:r>
              <a:rPr lang="cs-CZ" dirty="0" err="1"/>
              <a:t>the</a:t>
            </a:r>
            <a:r>
              <a:rPr lang="cs-CZ" dirty="0"/>
              <a:t> </a:t>
            </a:r>
            <a:r>
              <a:rPr lang="cs-CZ" dirty="0" err="1"/>
              <a:t>previous</a:t>
            </a:r>
            <a:r>
              <a:rPr lang="cs-CZ" dirty="0"/>
              <a:t> </a:t>
            </a:r>
            <a:r>
              <a:rPr lang="cs-CZ" dirty="0" err="1"/>
              <a:t>one</a:t>
            </a:r>
            <a:r>
              <a:rPr lang="cs-CZ" dirty="0"/>
              <a:t>!</a:t>
            </a:r>
            <a:endParaRPr lang="en-US" dirty="0"/>
          </a:p>
        </p:txBody>
      </p:sp>
      <p:sp>
        <p:nvSpPr>
          <p:cNvPr id="3" name="Zástupný symbol pro text 2"/>
          <p:cNvSpPr>
            <a:spLocks noGrp="1"/>
          </p:cNvSpPr>
          <p:nvPr>
            <p:ph type="body" idx="1"/>
          </p:nvPr>
        </p:nvSpPr>
        <p:spPr/>
        <p:txBody>
          <a:bodyPr/>
          <a:lstStyle/>
          <a:p>
            <a:endParaRPr lang="en-US"/>
          </a:p>
        </p:txBody>
      </p:sp>
      <p:pic>
        <p:nvPicPr>
          <p:cNvPr id="6" name="Obrázek 5">
            <a:extLst>
              <a:ext uri="{FF2B5EF4-FFF2-40B4-BE49-F238E27FC236}">
                <a16:creationId xmlns:a16="http://schemas.microsoft.com/office/drawing/2014/main" id="{84AC55E6-9C76-47AC-9BFD-DDC35B04C5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60" y="1692903"/>
            <a:ext cx="12128140" cy="5165098"/>
          </a:xfrm>
          <a:prstGeom prst="rect">
            <a:avLst/>
          </a:prstGeom>
        </p:spPr>
      </p:pic>
      <p:sp>
        <p:nvSpPr>
          <p:cNvPr id="5" name="Oval 2">
            <a:extLst>
              <a:ext uri="{FF2B5EF4-FFF2-40B4-BE49-F238E27FC236}">
                <a16:creationId xmlns:a16="http://schemas.microsoft.com/office/drawing/2014/main" id="{86F269D9-FE6C-4EB6-8A51-5AFCEDBD7296}"/>
              </a:ext>
            </a:extLst>
          </p:cNvPr>
          <p:cNvSpPr>
            <a:spLocks noChangeArrowheads="1"/>
          </p:cNvSpPr>
          <p:nvPr/>
        </p:nvSpPr>
        <p:spPr bwMode="auto">
          <a:xfrm rot="16200000">
            <a:off x="866513" y="5437122"/>
            <a:ext cx="1084824" cy="55207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402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2791A0-7D0C-4C74-980C-C1090380964D}"/>
              </a:ext>
            </a:extLst>
          </p:cNvPr>
          <p:cNvSpPr>
            <a:spLocks noGrp="1"/>
          </p:cNvSpPr>
          <p:nvPr>
            <p:ph type="title"/>
          </p:nvPr>
        </p:nvSpPr>
        <p:spPr>
          <a:xfrm>
            <a:off x="415600" y="97805"/>
            <a:ext cx="11360800" cy="763600"/>
          </a:xfrm>
        </p:spPr>
        <p:txBody>
          <a:bodyPr>
            <a:normAutofit fontScale="90000"/>
          </a:bodyPr>
          <a:lstStyle/>
          <a:p>
            <a:r>
              <a:rPr lang="cs-CZ" dirty="0"/>
              <a:t>In </a:t>
            </a:r>
            <a:r>
              <a:rPr lang="cs-CZ" dirty="0" err="1"/>
              <a:t>the</a:t>
            </a:r>
            <a:r>
              <a:rPr lang="cs-CZ" dirty="0"/>
              <a:t> </a:t>
            </a:r>
            <a:r>
              <a:rPr lang="cs-CZ" dirty="0" err="1"/>
              <a:t>layer</a:t>
            </a:r>
            <a:r>
              <a:rPr lang="cs-CZ" dirty="0"/>
              <a:t>, </a:t>
            </a:r>
            <a:r>
              <a:rPr lang="cs-CZ" dirty="0" err="1"/>
              <a:t>filter</a:t>
            </a:r>
            <a:r>
              <a:rPr lang="cs-CZ" dirty="0"/>
              <a:t> </a:t>
            </a:r>
            <a:r>
              <a:rPr lang="cs-CZ" dirty="0" err="1"/>
              <a:t>out</a:t>
            </a:r>
            <a:r>
              <a:rPr lang="cs-CZ" dirty="0"/>
              <a:t> </a:t>
            </a:r>
            <a:r>
              <a:rPr lang="cs-CZ" dirty="0" err="1"/>
              <a:t>selected</a:t>
            </a:r>
            <a:r>
              <a:rPr lang="cs-CZ" dirty="0"/>
              <a:t> </a:t>
            </a:r>
            <a:r>
              <a:rPr lang="cs-CZ" dirty="0" err="1"/>
              <a:t>tree</a:t>
            </a:r>
            <a:r>
              <a:rPr lang="cs-CZ" dirty="0"/>
              <a:t> species</a:t>
            </a:r>
            <a:endParaRPr lang="en-US" dirty="0"/>
          </a:p>
        </p:txBody>
      </p:sp>
      <p:sp>
        <p:nvSpPr>
          <p:cNvPr id="3" name="Zástupný symbol pro text 2">
            <a:extLst>
              <a:ext uri="{FF2B5EF4-FFF2-40B4-BE49-F238E27FC236}">
                <a16:creationId xmlns:a16="http://schemas.microsoft.com/office/drawing/2014/main" id="{E5455E76-6C03-442D-BE6F-4E916F5680B4}"/>
              </a:ext>
            </a:extLst>
          </p:cNvPr>
          <p:cNvSpPr>
            <a:spLocks noGrp="1"/>
          </p:cNvSpPr>
          <p:nvPr>
            <p:ph type="body" idx="1"/>
          </p:nvPr>
        </p:nvSpPr>
        <p:spPr/>
        <p:txBody>
          <a:bodyPr/>
          <a:lstStyle/>
          <a:p>
            <a:endParaRPr lang="en-US"/>
          </a:p>
        </p:txBody>
      </p:sp>
      <p:pic>
        <p:nvPicPr>
          <p:cNvPr id="5" name="Obrázek 4">
            <a:extLst>
              <a:ext uri="{FF2B5EF4-FFF2-40B4-BE49-F238E27FC236}">
                <a16:creationId xmlns:a16="http://schemas.microsoft.com/office/drawing/2014/main" id="{BF24480B-15F3-457B-8006-149430C7E06E}"/>
              </a:ext>
            </a:extLst>
          </p:cNvPr>
          <p:cNvPicPr>
            <a:picLocks noChangeAspect="1"/>
          </p:cNvPicPr>
          <p:nvPr/>
        </p:nvPicPr>
        <p:blipFill>
          <a:blip r:embed="rId3"/>
          <a:stretch>
            <a:fillRect/>
          </a:stretch>
        </p:blipFill>
        <p:spPr>
          <a:xfrm>
            <a:off x="0" y="872651"/>
            <a:ext cx="12192000" cy="5883164"/>
          </a:xfrm>
          <a:prstGeom prst="rect">
            <a:avLst/>
          </a:prstGeom>
        </p:spPr>
      </p:pic>
      <p:sp>
        <p:nvSpPr>
          <p:cNvPr id="6" name="Obdélník: se zakulacenými rohy 5">
            <a:extLst>
              <a:ext uri="{FF2B5EF4-FFF2-40B4-BE49-F238E27FC236}">
                <a16:creationId xmlns:a16="http://schemas.microsoft.com/office/drawing/2014/main" id="{022091EF-8DDE-4BBC-AFE0-B5DBF6365CC0}"/>
              </a:ext>
            </a:extLst>
          </p:cNvPr>
          <p:cNvSpPr/>
          <p:nvPr/>
        </p:nvSpPr>
        <p:spPr>
          <a:xfrm>
            <a:off x="0" y="3272810"/>
            <a:ext cx="3667874" cy="2548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
            <a:extLst>
              <a:ext uri="{FF2B5EF4-FFF2-40B4-BE49-F238E27FC236}">
                <a16:creationId xmlns:a16="http://schemas.microsoft.com/office/drawing/2014/main" id="{D4316EFD-EB00-427C-BB78-7154D8396B98}"/>
              </a:ext>
            </a:extLst>
          </p:cNvPr>
          <p:cNvSpPr>
            <a:spLocks noChangeArrowheads="1"/>
          </p:cNvSpPr>
          <p:nvPr/>
        </p:nvSpPr>
        <p:spPr bwMode="auto">
          <a:xfrm>
            <a:off x="10843768" y="1802070"/>
            <a:ext cx="760288"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9392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4CBACA-E4D6-4DC4-B22E-FF6063C406EB}"/>
              </a:ext>
            </a:extLst>
          </p:cNvPr>
          <p:cNvSpPr>
            <a:spLocks noGrp="1"/>
          </p:cNvSpPr>
          <p:nvPr>
            <p:ph type="title"/>
          </p:nvPr>
        </p:nvSpPr>
        <p:spPr>
          <a:xfrm>
            <a:off x="415600" y="164255"/>
            <a:ext cx="11360800" cy="763600"/>
          </a:xfrm>
        </p:spPr>
        <p:txBody>
          <a:bodyPr>
            <a:normAutofit fontScale="90000"/>
          </a:bodyPr>
          <a:lstStyle/>
          <a:p>
            <a:r>
              <a:rPr lang="cs-CZ" dirty="0" err="1"/>
              <a:t>See</a:t>
            </a:r>
            <a:r>
              <a:rPr lang="cs-CZ" dirty="0"/>
              <a:t> and </a:t>
            </a:r>
            <a:r>
              <a:rPr lang="cs-CZ" dirty="0" err="1"/>
              <a:t>download</a:t>
            </a:r>
            <a:r>
              <a:rPr lang="cs-CZ" dirty="0"/>
              <a:t> </a:t>
            </a:r>
            <a:r>
              <a:rPr lang="cs-CZ" dirty="0" err="1"/>
              <a:t>the</a:t>
            </a:r>
            <a:r>
              <a:rPr lang="cs-CZ" dirty="0"/>
              <a:t> data in a table</a:t>
            </a:r>
            <a:endParaRPr lang="en-US" dirty="0"/>
          </a:p>
        </p:txBody>
      </p:sp>
      <p:sp>
        <p:nvSpPr>
          <p:cNvPr id="3" name="Zástupný symbol pro text 2">
            <a:extLst>
              <a:ext uri="{FF2B5EF4-FFF2-40B4-BE49-F238E27FC236}">
                <a16:creationId xmlns:a16="http://schemas.microsoft.com/office/drawing/2014/main" id="{A2613853-C4A8-41AF-9473-B430FA1F486F}"/>
              </a:ext>
            </a:extLst>
          </p:cNvPr>
          <p:cNvSpPr>
            <a:spLocks noGrp="1"/>
          </p:cNvSpPr>
          <p:nvPr>
            <p:ph type="body" idx="1"/>
          </p:nvPr>
        </p:nvSpPr>
        <p:spPr/>
        <p:txBody>
          <a:bodyPr/>
          <a:lstStyle/>
          <a:p>
            <a:endParaRPr lang="en-US"/>
          </a:p>
        </p:txBody>
      </p:sp>
      <p:pic>
        <p:nvPicPr>
          <p:cNvPr id="5" name="Obrázek 4">
            <a:extLst>
              <a:ext uri="{FF2B5EF4-FFF2-40B4-BE49-F238E27FC236}">
                <a16:creationId xmlns:a16="http://schemas.microsoft.com/office/drawing/2014/main" id="{56907E4A-B5F0-4476-A4E2-BD99C3D9BE01}"/>
              </a:ext>
            </a:extLst>
          </p:cNvPr>
          <p:cNvPicPr>
            <a:picLocks noChangeAspect="1"/>
          </p:cNvPicPr>
          <p:nvPr/>
        </p:nvPicPr>
        <p:blipFill>
          <a:blip r:embed="rId3"/>
          <a:stretch>
            <a:fillRect/>
          </a:stretch>
        </p:blipFill>
        <p:spPr>
          <a:xfrm>
            <a:off x="0" y="1004985"/>
            <a:ext cx="12192000" cy="5563718"/>
          </a:xfrm>
          <a:prstGeom prst="rect">
            <a:avLst/>
          </a:prstGeom>
        </p:spPr>
      </p:pic>
      <p:sp>
        <p:nvSpPr>
          <p:cNvPr id="6" name="Obdélník: se zakulacenými rohy 5">
            <a:extLst>
              <a:ext uri="{FF2B5EF4-FFF2-40B4-BE49-F238E27FC236}">
                <a16:creationId xmlns:a16="http://schemas.microsoft.com/office/drawing/2014/main" id="{6310341E-D2C8-476F-AF91-2919A436F539}"/>
              </a:ext>
            </a:extLst>
          </p:cNvPr>
          <p:cNvSpPr/>
          <p:nvPr/>
        </p:nvSpPr>
        <p:spPr>
          <a:xfrm rot="16200000">
            <a:off x="7035187" y="2051336"/>
            <a:ext cx="3991593" cy="25484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
            <a:extLst>
              <a:ext uri="{FF2B5EF4-FFF2-40B4-BE49-F238E27FC236}">
                <a16:creationId xmlns:a16="http://schemas.microsoft.com/office/drawing/2014/main" id="{C0E6E14A-E3B3-4A9B-8427-06413DBBC9B1}"/>
              </a:ext>
            </a:extLst>
          </p:cNvPr>
          <p:cNvSpPr>
            <a:spLocks noChangeArrowheads="1"/>
          </p:cNvSpPr>
          <p:nvPr/>
        </p:nvSpPr>
        <p:spPr bwMode="auto">
          <a:xfrm>
            <a:off x="0" y="6161403"/>
            <a:ext cx="1373916" cy="4254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72539523"/>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7909</TotalTime>
  <Words>1974</Words>
  <Application>Microsoft Office PowerPoint</Application>
  <PresentationFormat>Širokoúhlá obrazovka</PresentationFormat>
  <Paragraphs>161</Paragraphs>
  <Slides>33</Slides>
  <Notes>18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Calibri</vt:lpstr>
      <vt:lpstr>Calibri Light</vt:lpstr>
      <vt:lpstr>Office-thema</vt:lpstr>
      <vt:lpstr>Prezentace aplikace PowerPoint</vt:lpstr>
      <vt:lpstr>Prezentace aplikace PowerPoint</vt:lpstr>
      <vt:lpstr>Aims of the Webinar</vt:lpstr>
      <vt:lpstr>PART 1  HOW TO MAKE GRAPHS  AND  WONDERS OF VISUALIZATION TOOL</vt:lpstr>
      <vt:lpstr>You can see a graph showing data you collected.  Now you can see data for each leaf separately!</vt:lpstr>
      <vt:lpstr>Enlarge, download and print out the graph</vt:lpstr>
      <vt:lpstr>The same tree species, but the budburst was reported 17 days earlier at this site than in the previous one!</vt:lpstr>
      <vt:lpstr>In the layer, filter out selected tree species</vt:lpstr>
      <vt:lpstr>See and download the data in a table</vt:lpstr>
      <vt:lpstr>Prezentace aplikace PowerPoint</vt:lpstr>
      <vt:lpstr>What the site colors say: See the legend</vt:lpstr>
      <vt:lpstr>What you can do in Visualization Tool:</vt:lpstr>
      <vt:lpstr>How to get fast to GLOBE visualization tool Go to You School Page: You again go to globe.gov (sign in needed), then in Go to click on your school. This will bring you to your school page, then scroll down to see either your School Data Sites or even more down your Most Recent Measurements:  </vt:lpstr>
      <vt:lpstr>How to get fast to GLOBE visualization tool  Go to Campaign Page and select Our Measurements https://www.globe.gov/web/european-phenology-campaign/overview/our-measurements</vt:lpstr>
      <vt:lpstr>How to start:</vt:lpstr>
      <vt:lpstr>Watch videoguides and download pdf guide</vt:lpstr>
      <vt:lpstr>PART 2  HOW TO UPLOAD DATA </vt:lpstr>
      <vt:lpstr>Training Data Entry</vt:lpstr>
      <vt:lpstr>Real Data Entry</vt:lpstr>
      <vt:lpstr>This will take you to the list of your data sites (if you do not see any sites, click on the + next to the name of your school, the sites will unfold down).   As you can see, at my organization (=school), I have already a site called Phenology 2018. This is a site where I have 2 trees. </vt:lpstr>
      <vt:lpstr>Why and how to create a Study Site</vt:lpstr>
      <vt:lpstr>Prezentace aplikace PowerPoint</vt:lpstr>
      <vt:lpstr>Fill in the Site Name and the Coordinates. The easy way is to use the map: zoom in and scroll until you find the site where your tree grows. Then move the red dot to that place, you already see that the coordinates got filled automatically.  Elevation will be filled automatically as well if you click on Set elevation.  </vt:lpstr>
      <vt:lpstr>Then you have to choose from the menu on the left Biosphere – Greening, which means that this site can be used for recording data on Green Up and Green Down protocol. This will pop up:</vt:lpstr>
      <vt:lpstr>Prezentace aplikace PowerPoint</vt:lpstr>
      <vt:lpstr>How to Enter Data </vt:lpstr>
      <vt:lpstr>Prezentace aplikace PowerPoint</vt:lpstr>
      <vt:lpstr>Prezentace aplikace PowerPoint</vt:lpstr>
      <vt:lpstr>Congratulations!</vt:lpstr>
      <vt:lpstr>Look at your past observations</vt:lpstr>
      <vt:lpstr>GLOBE Videoguides will help you!</vt:lpstr>
      <vt:lpstr>I don´t have permission to enter data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matthijs Begheyn</dc:creator>
  <cp:lastModifiedBy>Bára Semeráková</cp:lastModifiedBy>
  <cp:revision>228</cp:revision>
  <dcterms:created xsi:type="dcterms:W3CDTF">2016-07-12T21:20:56Z</dcterms:created>
  <dcterms:modified xsi:type="dcterms:W3CDTF">2020-04-02T11:22:11Z</dcterms:modified>
</cp:coreProperties>
</file>