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524" r:id="rId2"/>
    <p:sldId id="530" r:id="rId3"/>
    <p:sldId id="531" r:id="rId4"/>
    <p:sldId id="529" r:id="rId5"/>
    <p:sldId id="501" r:id="rId6"/>
    <p:sldId id="502" r:id="rId7"/>
    <p:sldId id="503" r:id="rId8"/>
    <p:sldId id="504" r:id="rId9"/>
    <p:sldId id="505" r:id="rId10"/>
    <p:sldId id="506" r:id="rId11"/>
    <p:sldId id="516" r:id="rId12"/>
    <p:sldId id="517" r:id="rId13"/>
    <p:sldId id="527" r:id="rId14"/>
    <p:sldId id="518" r:id="rId15"/>
    <p:sldId id="525" r:id="rId16"/>
    <p:sldId id="526" r:id="rId17"/>
    <p:sldId id="521" r:id="rId18"/>
    <p:sldId id="520" r:id="rId19"/>
    <p:sldId id="532" r:id="rId20"/>
    <p:sldId id="533" r:id="rId21"/>
    <p:sldId id="528" r:id="rId22"/>
  </p:sldIdLst>
  <p:sldSz cx="9144000" cy="6858000" type="screen4x3"/>
  <p:notesSz cx="6954838" cy="93091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24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24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24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2400" kern="1200">
        <a:solidFill>
          <a:schemeClr val="tx1"/>
        </a:solidFill>
        <a:latin typeface="Times New Roman" pitchFamily="18"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99"/>
    <a:srgbClr val="336699"/>
    <a:srgbClr val="0066CC"/>
    <a:srgbClr val="FF0000"/>
    <a:srgbClr val="FF66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0668" autoAdjust="0"/>
    <p:restoredTop sz="74725" autoAdjust="0"/>
  </p:normalViewPr>
  <p:slideViewPr>
    <p:cSldViewPr>
      <p:cViewPr>
        <p:scale>
          <a:sx n="75" d="100"/>
          <a:sy n="75" d="100"/>
        </p:scale>
        <p:origin x="-990" y="6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2" d="100"/>
          <a:sy n="82" d="100"/>
        </p:scale>
        <p:origin x="-1974" y="-84"/>
      </p:cViewPr>
      <p:guideLst>
        <p:guide orient="horz" pos="2932"/>
        <p:guide pos="219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14663" cy="465138"/>
          </a:xfrm>
          <a:prstGeom prst="rect">
            <a:avLst/>
          </a:prstGeom>
          <a:noFill/>
          <a:ln w="9525">
            <a:noFill/>
            <a:miter lim="800000"/>
            <a:headEnd/>
            <a:tailEnd/>
          </a:ln>
          <a:effectLst/>
        </p:spPr>
        <p:txBody>
          <a:bodyPr vert="horz" wrap="square" lIns="92298" tIns="46149" rIns="92298" bIns="46149" numCol="1" anchor="t" anchorCtr="0" compatLnSpc="1">
            <a:prstTxWarp prst="textNoShape">
              <a:avLst/>
            </a:prstTxWarp>
          </a:bodyPr>
          <a:lstStyle>
            <a:lvl1pPr defTabSz="922338" eaLnBrk="1" hangingPunct="1">
              <a:defRPr sz="1200"/>
            </a:lvl1pPr>
          </a:lstStyle>
          <a:p>
            <a:endParaRPr lang="en-US"/>
          </a:p>
        </p:txBody>
      </p:sp>
      <p:sp>
        <p:nvSpPr>
          <p:cNvPr id="92163" name="Rectangle 3"/>
          <p:cNvSpPr>
            <a:spLocks noGrp="1" noChangeArrowheads="1"/>
          </p:cNvSpPr>
          <p:nvPr>
            <p:ph type="dt" sz="quarter" idx="1"/>
          </p:nvPr>
        </p:nvSpPr>
        <p:spPr bwMode="auto">
          <a:xfrm>
            <a:off x="3940175" y="0"/>
            <a:ext cx="3014663" cy="465138"/>
          </a:xfrm>
          <a:prstGeom prst="rect">
            <a:avLst/>
          </a:prstGeom>
          <a:noFill/>
          <a:ln w="9525">
            <a:noFill/>
            <a:miter lim="800000"/>
            <a:headEnd/>
            <a:tailEnd/>
          </a:ln>
          <a:effectLst/>
        </p:spPr>
        <p:txBody>
          <a:bodyPr vert="horz" wrap="square" lIns="92298" tIns="46149" rIns="92298" bIns="46149" numCol="1" anchor="t" anchorCtr="0" compatLnSpc="1">
            <a:prstTxWarp prst="textNoShape">
              <a:avLst/>
            </a:prstTxWarp>
          </a:bodyPr>
          <a:lstStyle>
            <a:lvl1pPr algn="r" defTabSz="922338" eaLnBrk="1" hangingPunct="1">
              <a:defRPr sz="1200"/>
            </a:lvl1pPr>
          </a:lstStyle>
          <a:p>
            <a:endParaRPr lang="en-US"/>
          </a:p>
        </p:txBody>
      </p:sp>
      <p:sp>
        <p:nvSpPr>
          <p:cNvPr id="92164" name="Rectangle 4"/>
          <p:cNvSpPr>
            <a:spLocks noGrp="1" noChangeArrowheads="1"/>
          </p:cNvSpPr>
          <p:nvPr>
            <p:ph type="ftr" sz="quarter" idx="2"/>
          </p:nvPr>
        </p:nvSpPr>
        <p:spPr bwMode="auto">
          <a:xfrm>
            <a:off x="0" y="8843963"/>
            <a:ext cx="3014663" cy="465137"/>
          </a:xfrm>
          <a:prstGeom prst="rect">
            <a:avLst/>
          </a:prstGeom>
          <a:noFill/>
          <a:ln w="9525">
            <a:noFill/>
            <a:miter lim="800000"/>
            <a:headEnd/>
            <a:tailEnd/>
          </a:ln>
          <a:effectLst/>
        </p:spPr>
        <p:txBody>
          <a:bodyPr vert="horz" wrap="square" lIns="92298" tIns="46149" rIns="92298" bIns="46149" numCol="1" anchor="b" anchorCtr="0" compatLnSpc="1">
            <a:prstTxWarp prst="textNoShape">
              <a:avLst/>
            </a:prstTxWarp>
          </a:bodyPr>
          <a:lstStyle>
            <a:lvl1pPr defTabSz="922338" eaLnBrk="1" hangingPunct="1">
              <a:defRPr sz="1200"/>
            </a:lvl1pPr>
          </a:lstStyle>
          <a:p>
            <a:endParaRPr lang="en-US"/>
          </a:p>
        </p:txBody>
      </p:sp>
      <p:sp>
        <p:nvSpPr>
          <p:cNvPr id="92165" name="Rectangle 5"/>
          <p:cNvSpPr>
            <a:spLocks noGrp="1" noChangeArrowheads="1"/>
          </p:cNvSpPr>
          <p:nvPr>
            <p:ph type="sldNum" sz="quarter" idx="3"/>
          </p:nvPr>
        </p:nvSpPr>
        <p:spPr bwMode="auto">
          <a:xfrm>
            <a:off x="3940175" y="8843963"/>
            <a:ext cx="3014663" cy="465137"/>
          </a:xfrm>
          <a:prstGeom prst="rect">
            <a:avLst/>
          </a:prstGeom>
          <a:noFill/>
          <a:ln w="9525">
            <a:noFill/>
            <a:miter lim="800000"/>
            <a:headEnd/>
            <a:tailEnd/>
          </a:ln>
          <a:effectLst/>
        </p:spPr>
        <p:txBody>
          <a:bodyPr vert="horz" wrap="square" lIns="92298" tIns="46149" rIns="92298" bIns="46149" numCol="1" anchor="b" anchorCtr="0" compatLnSpc="1">
            <a:prstTxWarp prst="textNoShape">
              <a:avLst/>
            </a:prstTxWarp>
          </a:bodyPr>
          <a:lstStyle>
            <a:lvl1pPr algn="r" defTabSz="922338" eaLnBrk="1" hangingPunct="1">
              <a:defRPr sz="1200"/>
            </a:lvl1pPr>
          </a:lstStyle>
          <a:p>
            <a:fld id="{4563EFF8-1061-45C1-A7E1-7563BD9D8EC1}" type="slidenum">
              <a:rPr lang="en-US" altLang="en-US"/>
              <a:pPr/>
              <a:t>‹#›</a:t>
            </a:fld>
            <a:endParaRPr lang="en-US" altLang="en-US"/>
          </a:p>
        </p:txBody>
      </p:sp>
    </p:spTree>
    <p:extLst>
      <p:ext uri="{BB962C8B-B14F-4D97-AF65-F5344CB8AC3E}">
        <p14:creationId xmlns:p14="http://schemas.microsoft.com/office/powerpoint/2010/main" val="16149062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14663" cy="465138"/>
          </a:xfrm>
          <a:prstGeom prst="rect">
            <a:avLst/>
          </a:prstGeom>
          <a:noFill/>
          <a:ln w="9525">
            <a:noFill/>
            <a:miter lim="800000"/>
            <a:headEnd/>
            <a:tailEnd/>
          </a:ln>
          <a:effectLst/>
        </p:spPr>
        <p:txBody>
          <a:bodyPr vert="horz" wrap="square" lIns="92298" tIns="46149" rIns="92298" bIns="46149" numCol="1" anchor="t" anchorCtr="0" compatLnSpc="1">
            <a:prstTxWarp prst="textNoShape">
              <a:avLst/>
            </a:prstTxWarp>
          </a:bodyPr>
          <a:lstStyle>
            <a:lvl1pPr defTabSz="922338" eaLnBrk="1" hangingPunct="1">
              <a:defRPr sz="1200"/>
            </a:lvl1pPr>
          </a:lstStyle>
          <a:p>
            <a:endParaRPr lang="en-US"/>
          </a:p>
        </p:txBody>
      </p:sp>
      <p:sp>
        <p:nvSpPr>
          <p:cNvPr id="4099" name="Rectangle 3"/>
          <p:cNvSpPr>
            <a:spLocks noGrp="1" noChangeArrowheads="1"/>
          </p:cNvSpPr>
          <p:nvPr>
            <p:ph type="dt" idx="1"/>
          </p:nvPr>
        </p:nvSpPr>
        <p:spPr bwMode="auto">
          <a:xfrm>
            <a:off x="3940175" y="0"/>
            <a:ext cx="3014663" cy="465138"/>
          </a:xfrm>
          <a:prstGeom prst="rect">
            <a:avLst/>
          </a:prstGeom>
          <a:noFill/>
          <a:ln w="9525">
            <a:noFill/>
            <a:miter lim="800000"/>
            <a:headEnd/>
            <a:tailEnd/>
          </a:ln>
          <a:effectLst/>
        </p:spPr>
        <p:txBody>
          <a:bodyPr vert="horz" wrap="square" lIns="92298" tIns="46149" rIns="92298" bIns="46149" numCol="1" anchor="t" anchorCtr="0" compatLnSpc="1">
            <a:prstTxWarp prst="textNoShape">
              <a:avLst/>
            </a:prstTxWarp>
          </a:bodyPr>
          <a:lstStyle>
            <a:lvl1pPr algn="r" defTabSz="922338" eaLnBrk="1" hangingPunct="1">
              <a:defRPr sz="1200"/>
            </a:lvl1pPr>
          </a:lstStyle>
          <a:p>
            <a:endParaRPr lang="en-US"/>
          </a:p>
        </p:txBody>
      </p:sp>
      <p:sp>
        <p:nvSpPr>
          <p:cNvPr id="2052" name="Rectangle 4"/>
          <p:cNvSpPr>
            <a:spLocks noGrp="1" noRot="1" noChangeAspect="1" noChangeArrowheads="1" noTextEdit="1"/>
          </p:cNvSpPr>
          <p:nvPr>
            <p:ph type="sldImg" idx="2"/>
          </p:nvPr>
        </p:nvSpPr>
        <p:spPr bwMode="auto">
          <a:xfrm>
            <a:off x="1150938" y="698500"/>
            <a:ext cx="4654550" cy="3490913"/>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7100" y="4421188"/>
            <a:ext cx="5100638" cy="4189412"/>
          </a:xfrm>
          <a:prstGeom prst="rect">
            <a:avLst/>
          </a:prstGeom>
          <a:noFill/>
          <a:ln w="9525">
            <a:noFill/>
            <a:miter lim="800000"/>
            <a:headEnd/>
            <a:tailEnd/>
          </a:ln>
          <a:effectLst/>
        </p:spPr>
        <p:txBody>
          <a:bodyPr vert="horz" wrap="square" lIns="92298" tIns="46149" rIns="92298" bIns="4614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843963"/>
            <a:ext cx="3014663" cy="465137"/>
          </a:xfrm>
          <a:prstGeom prst="rect">
            <a:avLst/>
          </a:prstGeom>
          <a:noFill/>
          <a:ln w="9525">
            <a:noFill/>
            <a:miter lim="800000"/>
            <a:headEnd/>
            <a:tailEnd/>
          </a:ln>
          <a:effectLst/>
        </p:spPr>
        <p:txBody>
          <a:bodyPr vert="horz" wrap="square" lIns="92298" tIns="46149" rIns="92298" bIns="46149" numCol="1" anchor="b" anchorCtr="0" compatLnSpc="1">
            <a:prstTxWarp prst="textNoShape">
              <a:avLst/>
            </a:prstTxWarp>
          </a:bodyPr>
          <a:lstStyle>
            <a:lvl1pPr defTabSz="922338" eaLnBrk="1" hangingPunct="1">
              <a:defRPr sz="1200"/>
            </a:lvl1pPr>
          </a:lstStyle>
          <a:p>
            <a:endParaRPr lang="en-US"/>
          </a:p>
        </p:txBody>
      </p:sp>
      <p:sp>
        <p:nvSpPr>
          <p:cNvPr id="4103" name="Rectangle 7"/>
          <p:cNvSpPr>
            <a:spLocks noGrp="1" noChangeArrowheads="1"/>
          </p:cNvSpPr>
          <p:nvPr>
            <p:ph type="sldNum" sz="quarter" idx="5"/>
          </p:nvPr>
        </p:nvSpPr>
        <p:spPr bwMode="auto">
          <a:xfrm>
            <a:off x="3940175" y="8843963"/>
            <a:ext cx="3014663" cy="465137"/>
          </a:xfrm>
          <a:prstGeom prst="rect">
            <a:avLst/>
          </a:prstGeom>
          <a:noFill/>
          <a:ln w="9525">
            <a:noFill/>
            <a:miter lim="800000"/>
            <a:headEnd/>
            <a:tailEnd/>
          </a:ln>
          <a:effectLst/>
        </p:spPr>
        <p:txBody>
          <a:bodyPr vert="horz" wrap="square" lIns="92298" tIns="46149" rIns="92298" bIns="46149" numCol="1" anchor="b" anchorCtr="0" compatLnSpc="1">
            <a:prstTxWarp prst="textNoShape">
              <a:avLst/>
            </a:prstTxWarp>
          </a:bodyPr>
          <a:lstStyle>
            <a:lvl1pPr algn="r" defTabSz="922338" eaLnBrk="1" hangingPunct="1">
              <a:defRPr sz="1200"/>
            </a:lvl1pPr>
          </a:lstStyle>
          <a:p>
            <a:fld id="{598FA192-3951-4E0A-933D-9EB0F5DA3F0B}" type="slidenum">
              <a:rPr lang="en-US" altLang="en-US"/>
              <a:pPr/>
              <a:t>‹#›</a:t>
            </a:fld>
            <a:endParaRPr lang="en-US" altLang="en-US"/>
          </a:p>
        </p:txBody>
      </p:sp>
    </p:spTree>
    <p:extLst>
      <p:ext uri="{BB962C8B-B14F-4D97-AF65-F5344CB8AC3E}">
        <p14:creationId xmlns:p14="http://schemas.microsoft.com/office/powerpoint/2010/main" val="39468945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pitchFamily="-109" charset="-128"/>
        <a:cs typeface="ＭＳ Ｐゴシック" pitchFamily="-109" charset="-128"/>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pitchFamily="-109"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pitchFamily="-109"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pitchFamily="-109"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pitchFamily="-109"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miter lim="800000"/>
            <a:headEnd/>
            <a:tailEnd/>
          </a:ln>
        </p:spPr>
        <p:txBody>
          <a:bodyPr/>
          <a:lstStyle/>
          <a:p>
            <a:fld id="{71E633CA-379E-4BF3-BFDC-140F37EF71A8}" type="slidenum">
              <a:rPr lang="en-US"/>
              <a:pPr/>
              <a:t>1</a:t>
            </a:fld>
            <a:endParaRPr lang="en-US" dirty="0"/>
          </a:p>
        </p:txBody>
      </p:sp>
      <p:sp>
        <p:nvSpPr>
          <p:cNvPr id="16387" name="Slide Image Placeholder 1"/>
          <p:cNvSpPr>
            <a:spLocks noGrp="1" noRot="1" noChangeAspect="1" noTextEdit="1"/>
          </p:cNvSpPr>
          <p:nvPr>
            <p:ph type="sldImg"/>
          </p:nvPr>
        </p:nvSpPr>
        <p:spPr>
          <a:ln/>
        </p:spPr>
      </p:sp>
      <p:sp>
        <p:nvSpPr>
          <p:cNvPr id="16388" name="Notes Placeholder 2"/>
          <p:cNvSpPr>
            <a:spLocks noGrp="1"/>
          </p:cNvSpPr>
          <p:nvPr>
            <p:ph type="body" idx="1"/>
          </p:nvPr>
        </p:nvSpPr>
        <p:spPr>
          <a:noFill/>
        </p:spPr>
        <p:txBody>
          <a:bodyPr/>
          <a:lstStyle/>
          <a:p>
            <a:pPr eaLnBrk="1" hangingPunct="1">
              <a:spcBef>
                <a:spcPct val="0"/>
              </a:spcBef>
            </a:pPr>
            <a:endParaRPr lang="en-US" dirty="0" smtClean="0"/>
          </a:p>
        </p:txBody>
      </p:sp>
      <p:sp>
        <p:nvSpPr>
          <p:cNvPr id="16389" name="Slide Number Placeholder 3"/>
          <p:cNvSpPr txBox="1">
            <a:spLocks noGrp="1"/>
          </p:cNvSpPr>
          <p:nvPr/>
        </p:nvSpPr>
        <p:spPr bwMode="auto">
          <a:xfrm>
            <a:off x="3939466" y="8842029"/>
            <a:ext cx="3013763" cy="465455"/>
          </a:xfrm>
          <a:prstGeom prst="rect">
            <a:avLst/>
          </a:prstGeom>
          <a:noFill/>
          <a:ln w="9525">
            <a:noFill/>
            <a:miter lim="800000"/>
            <a:headEnd/>
            <a:tailEnd/>
          </a:ln>
        </p:spPr>
        <p:txBody>
          <a:bodyPr lIns="92930" tIns="46465" rIns="92930" bIns="46465" anchor="b"/>
          <a:lstStyle/>
          <a:p>
            <a:pPr algn="r"/>
            <a:fld id="{FB064E65-7EFD-4699-8383-283BE2DEE294}" type="slidenum">
              <a:rPr lang="en-US" sz="1200"/>
              <a:pPr algn="r"/>
              <a:t>1</a:t>
            </a:fld>
            <a:endParaRPr lang="en-US" sz="12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57200"/>
            <a:ext cx="194310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457200"/>
            <a:ext cx="56769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003399"/>
            </a:solidFill>
          </a:ln>
        </p:spPr>
        <p:txBody>
          <a:bodyPr/>
          <a:lstStyle/>
          <a:p>
            <a:r>
              <a:rPr lang="en-US" dirty="0"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1026" name="Picture 7" descr="powerpoint-bg-1Blue"/>
          <p:cNvPicPr>
            <a:picLocks noChangeAspect="1" noChangeArrowheads="1"/>
          </p:cNvPicPr>
          <p:nvPr userDrawn="1"/>
        </p:nvPicPr>
        <p:blipFill>
          <a:blip r:embed="rId14" cstate="print"/>
          <a:srcRect/>
          <a:stretch>
            <a:fillRect/>
          </a:stretch>
        </p:blipFill>
        <p:spPr bwMode="auto">
          <a:xfrm>
            <a:off x="-304800" y="-228600"/>
            <a:ext cx="9753600" cy="7315200"/>
          </a:xfrm>
          <a:prstGeom prst="rect">
            <a:avLst/>
          </a:prstGeom>
          <a:noFill/>
          <a:ln w="9525">
            <a:noFill/>
            <a:miter lim="800000"/>
            <a:headEnd/>
            <a:tailEnd/>
          </a:ln>
        </p:spPr>
      </p:pic>
      <p:sp>
        <p:nvSpPr>
          <p:cNvPr id="1027" name="Rectangle 2"/>
          <p:cNvSpPr>
            <a:spLocks noGrp="1" noChangeArrowheads="1"/>
          </p:cNvSpPr>
          <p:nvPr>
            <p:ph type="title"/>
          </p:nvPr>
        </p:nvSpPr>
        <p:spPr bwMode="auto">
          <a:xfrm>
            <a:off x="685800" y="4572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ＭＳ Ｐゴシック" pitchFamily="-109" charset="-128"/>
          <a:cs typeface="ＭＳ Ｐゴシック" pitchFamily="-109" charset="-128"/>
        </a:defRPr>
      </a:lvl1pPr>
      <a:lvl2pPr algn="ctr" rtl="0" eaLnBrk="0" fontAlgn="base" hangingPunct="0">
        <a:spcBef>
          <a:spcPct val="0"/>
        </a:spcBef>
        <a:spcAft>
          <a:spcPct val="0"/>
        </a:spcAft>
        <a:defRPr sz="4400">
          <a:solidFill>
            <a:schemeClr val="tx2"/>
          </a:solidFill>
          <a:latin typeface="Times New Roman" pitchFamily="18" charset="0"/>
          <a:ea typeface="ＭＳ Ｐゴシック" pitchFamily="-109" charset="-128"/>
          <a:cs typeface="ＭＳ Ｐゴシック" pitchFamily="-109" charset="-128"/>
        </a:defRPr>
      </a:lvl2pPr>
      <a:lvl3pPr algn="ctr" rtl="0" eaLnBrk="0" fontAlgn="base" hangingPunct="0">
        <a:spcBef>
          <a:spcPct val="0"/>
        </a:spcBef>
        <a:spcAft>
          <a:spcPct val="0"/>
        </a:spcAft>
        <a:defRPr sz="4400">
          <a:solidFill>
            <a:schemeClr val="tx2"/>
          </a:solidFill>
          <a:latin typeface="Times New Roman" pitchFamily="18" charset="0"/>
          <a:ea typeface="ＭＳ Ｐゴシック" pitchFamily="-109" charset="-128"/>
          <a:cs typeface="ＭＳ Ｐゴシック" pitchFamily="-109" charset="-128"/>
        </a:defRPr>
      </a:lvl3pPr>
      <a:lvl4pPr algn="ctr" rtl="0" eaLnBrk="0" fontAlgn="base" hangingPunct="0">
        <a:spcBef>
          <a:spcPct val="0"/>
        </a:spcBef>
        <a:spcAft>
          <a:spcPct val="0"/>
        </a:spcAft>
        <a:defRPr sz="4400">
          <a:solidFill>
            <a:schemeClr val="tx2"/>
          </a:solidFill>
          <a:latin typeface="Times New Roman" pitchFamily="18" charset="0"/>
          <a:ea typeface="ＭＳ Ｐゴシック" pitchFamily="-109" charset="-128"/>
          <a:cs typeface="ＭＳ Ｐゴシック" pitchFamily="-109" charset="-128"/>
        </a:defRPr>
      </a:lvl4pPr>
      <a:lvl5pPr algn="ctr" rtl="0" eaLnBrk="0" fontAlgn="base" hangingPunct="0">
        <a:spcBef>
          <a:spcPct val="0"/>
        </a:spcBef>
        <a:spcAft>
          <a:spcPct val="0"/>
        </a:spcAft>
        <a:defRPr sz="4400">
          <a:solidFill>
            <a:schemeClr val="tx2"/>
          </a:solidFill>
          <a:latin typeface="Times New Roman" pitchFamily="18" charset="0"/>
          <a:ea typeface="ＭＳ Ｐゴシック" pitchFamily="-109" charset="-128"/>
          <a:cs typeface="ＭＳ Ｐゴシック" pitchFamily="-109" charset="-128"/>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9" charset="-128"/>
          <a:cs typeface="ＭＳ Ｐゴシック" pitchFamily="-109"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9"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9"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8.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globe.gov/" TargetMode="External"/><Relationship Id="rId7" Type="http://schemas.openxmlformats.org/officeDocument/2006/relationships/image" Target="../media/image31.gif"/><Relationship Id="rId2" Type="http://schemas.openxmlformats.org/officeDocument/2006/relationships/hyperlink" Target="https://www.ametsoc.org/ams/index.cfm/education-careers/education-program/undergraduate-faculty/" TargetMode="External"/><Relationship Id="rId1" Type="http://schemas.openxmlformats.org/officeDocument/2006/relationships/slideLayout" Target="../slideLayouts/slideLayout1.xml"/><Relationship Id="rId6" Type="http://schemas.openxmlformats.org/officeDocument/2006/relationships/hyperlink" Target="http://storymaps.arcgis.com/en/" TargetMode="External"/><Relationship Id="rId5" Type="http://schemas.openxmlformats.org/officeDocument/2006/relationships/hyperlink" Target="http://www.arcgis.com/" TargetMode="External"/><Relationship Id="rId4" Type="http://schemas.openxmlformats.org/officeDocument/2006/relationships/hyperlink" Target="http://connected.esri.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descr="Stratford STEM MyCOE GLOBE 1.jpg"/>
          <p:cNvPicPr>
            <a:picLocks noChangeAspect="1"/>
          </p:cNvPicPr>
          <p:nvPr/>
        </p:nvPicPr>
        <p:blipFill>
          <a:blip r:embed="rId3" cstate="print"/>
          <a:stretch>
            <a:fillRect/>
          </a:stretch>
        </p:blipFill>
        <p:spPr>
          <a:xfrm>
            <a:off x="3966970" y="34636"/>
            <a:ext cx="5177029" cy="6823363"/>
          </a:xfrm>
          <a:prstGeom prst="rect">
            <a:avLst/>
          </a:prstGeom>
        </p:spPr>
      </p:pic>
      <p:sp>
        <p:nvSpPr>
          <p:cNvPr id="8196" name="Text Box 6"/>
          <p:cNvSpPr txBox="1">
            <a:spLocks noChangeArrowheads="1"/>
          </p:cNvSpPr>
          <p:nvPr/>
        </p:nvSpPr>
        <p:spPr bwMode="auto">
          <a:xfrm>
            <a:off x="228600" y="4999930"/>
            <a:ext cx="3581400" cy="1681486"/>
          </a:xfrm>
          <a:prstGeom prst="rect">
            <a:avLst/>
          </a:prstGeom>
          <a:noFill/>
          <a:ln w="9525">
            <a:noFill/>
            <a:miter lim="800000"/>
            <a:headEnd/>
            <a:tailEnd/>
          </a:ln>
        </p:spPr>
        <p:txBody>
          <a:bodyPr wrap="square">
            <a:spAutoFit/>
          </a:bodyPr>
          <a:lstStyle/>
          <a:p>
            <a:pPr algn="ctr">
              <a:lnSpc>
                <a:spcPct val="50000"/>
              </a:lnSpc>
              <a:spcBef>
                <a:spcPct val="50000"/>
              </a:spcBef>
            </a:pPr>
            <a:endParaRPr lang="en-US" b="1" dirty="0">
              <a:solidFill>
                <a:srgbClr val="99FF66"/>
              </a:solidFill>
            </a:endParaRPr>
          </a:p>
          <a:p>
            <a:pPr algn="ctr">
              <a:lnSpc>
                <a:spcPct val="50000"/>
              </a:lnSpc>
              <a:spcBef>
                <a:spcPct val="50000"/>
              </a:spcBef>
            </a:pPr>
            <a:r>
              <a:rPr lang="en-US" sz="1800" b="1" dirty="0" smtClean="0"/>
              <a:t>Dr. David </a:t>
            </a:r>
            <a:r>
              <a:rPr lang="en-US" sz="1800" b="1" dirty="0"/>
              <a:t>A. </a:t>
            </a:r>
            <a:r>
              <a:rPr lang="en-US" sz="1800" b="1" dirty="0" smtClean="0"/>
              <a:t>Padgett</a:t>
            </a:r>
          </a:p>
          <a:p>
            <a:pPr algn="ctr">
              <a:lnSpc>
                <a:spcPct val="50000"/>
              </a:lnSpc>
              <a:spcBef>
                <a:spcPct val="50000"/>
              </a:spcBef>
            </a:pPr>
            <a:r>
              <a:rPr lang="en-US" sz="1800" b="1" dirty="0" smtClean="0"/>
              <a:t>Associate Professor of </a:t>
            </a:r>
          </a:p>
          <a:p>
            <a:pPr algn="ctr">
              <a:lnSpc>
                <a:spcPct val="50000"/>
              </a:lnSpc>
              <a:spcBef>
                <a:spcPct val="50000"/>
              </a:spcBef>
            </a:pPr>
            <a:r>
              <a:rPr lang="en-US" sz="1800" b="1" dirty="0" smtClean="0"/>
              <a:t>Geography </a:t>
            </a:r>
            <a:endParaRPr lang="en-US" sz="1800" b="1" dirty="0"/>
          </a:p>
          <a:p>
            <a:pPr algn="ctr">
              <a:lnSpc>
                <a:spcPct val="50000"/>
              </a:lnSpc>
              <a:spcBef>
                <a:spcPct val="50000"/>
              </a:spcBef>
            </a:pPr>
            <a:r>
              <a:rPr lang="en-US" sz="1800" b="1" dirty="0" smtClean="0"/>
              <a:t>Tennessee </a:t>
            </a:r>
            <a:r>
              <a:rPr lang="en-US" sz="1800" b="1" dirty="0"/>
              <a:t>State University</a:t>
            </a:r>
          </a:p>
          <a:p>
            <a:pPr algn="ctr">
              <a:lnSpc>
                <a:spcPct val="50000"/>
              </a:lnSpc>
              <a:spcBef>
                <a:spcPct val="50000"/>
              </a:spcBef>
            </a:pPr>
            <a:r>
              <a:rPr lang="en-US" sz="1800" b="1" dirty="0"/>
              <a:t>Nashville, </a:t>
            </a:r>
            <a:r>
              <a:rPr lang="en-US" sz="1800" b="1" dirty="0" smtClean="0"/>
              <a:t>Tennessee</a:t>
            </a:r>
            <a:endParaRPr lang="en-US" sz="1800" b="1" dirty="0"/>
          </a:p>
        </p:txBody>
      </p:sp>
      <p:sp>
        <p:nvSpPr>
          <p:cNvPr id="5" name="TextBox 4"/>
          <p:cNvSpPr txBox="1"/>
          <p:nvPr/>
        </p:nvSpPr>
        <p:spPr>
          <a:xfrm>
            <a:off x="152400" y="1447800"/>
            <a:ext cx="3657600" cy="3539430"/>
          </a:xfrm>
          <a:prstGeom prst="rect">
            <a:avLst/>
          </a:prstGeom>
          <a:noFill/>
        </p:spPr>
        <p:txBody>
          <a:bodyPr wrap="square" rtlCol="0">
            <a:spAutoFit/>
          </a:bodyPr>
          <a:lstStyle/>
          <a:p>
            <a:pPr algn="ctr"/>
            <a:r>
              <a:rPr lang="en-US" sz="2800" dirty="0">
                <a:solidFill>
                  <a:schemeClr val="tx2"/>
                </a:solidFill>
              </a:rPr>
              <a:t>GLOBE Atmosphere and AMS Diversity Program Content to Foster Weather and Climate Science Awareness at HBCUs: A Curriculum Enhancement Model</a:t>
            </a:r>
            <a:endParaRPr lang="en-US" sz="2800" b="1" dirty="0">
              <a:solidFill>
                <a:schemeClr val="tx2"/>
              </a:solidFill>
            </a:endParaRPr>
          </a:p>
        </p:txBody>
      </p:sp>
      <p:pic>
        <p:nvPicPr>
          <p:cNvPr id="7" name="Picture 1" descr="http://www.tnstate.edu/images/custom/logo5a_116H.gif"/>
          <p:cNvPicPr>
            <a:picLocks noChangeAspect="1" noChangeArrowheads="1"/>
          </p:cNvPicPr>
          <p:nvPr/>
        </p:nvPicPr>
        <p:blipFill>
          <a:blip r:embed="rId4" cstate="print"/>
          <a:srcRect/>
          <a:stretch>
            <a:fillRect/>
          </a:stretch>
        </p:blipFill>
        <p:spPr bwMode="auto">
          <a:xfrm>
            <a:off x="0" y="0"/>
            <a:ext cx="2413223" cy="1013376"/>
          </a:xfrm>
          <a:prstGeom prst="rect">
            <a:avLst/>
          </a:prstGeom>
          <a:noFill/>
          <a:ln w="9525">
            <a:noFill/>
            <a:miter lim="800000"/>
            <a:headEnd/>
            <a:tailEnd/>
          </a:ln>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35888" y="0"/>
            <a:ext cx="1467284" cy="1013376"/>
          </a:xfrm>
          <a:prstGeom prst="rect">
            <a:avLst/>
          </a:prstGeom>
        </p:spPr>
      </p:pic>
    </p:spTree>
    <p:extLst>
      <p:ext uri="{BB962C8B-B14F-4D97-AF65-F5344CB8AC3E}">
        <p14:creationId xmlns:p14="http://schemas.microsoft.com/office/powerpoint/2010/main" val="123144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1" name="Title 1"/>
          <p:cNvSpPr>
            <a:spLocks noGrp="1"/>
          </p:cNvSpPr>
          <p:nvPr>
            <p:ph type="title"/>
          </p:nvPr>
        </p:nvSpPr>
        <p:spPr>
          <a:xfrm>
            <a:off x="0" y="0"/>
            <a:ext cx="7772400" cy="1143000"/>
          </a:xfrm>
        </p:spPr>
        <p:txBody>
          <a:bodyPr/>
          <a:lstStyle/>
          <a:p>
            <a:pPr algn="l"/>
            <a:r>
              <a:rPr lang="en-US" sz="3600" dirty="0" smtClean="0">
                <a:solidFill>
                  <a:schemeClr val="tx1"/>
                </a:solidFill>
                <a:ea typeface="ＭＳ Ｐゴシック" pitchFamily="34" charset="-128"/>
              </a:rPr>
              <a:t>TSU Pre-Service Teacher GLOBE Certification Model </a:t>
            </a:r>
            <a:r>
              <a:rPr lang="en-US" sz="3600" dirty="0" smtClean="0">
                <a:ea typeface="ＭＳ Ｐゴシック" pitchFamily="34" charset="-128"/>
              </a:rPr>
              <a:t>Implementation</a:t>
            </a:r>
          </a:p>
        </p:txBody>
      </p:sp>
      <p:pic>
        <p:nvPicPr>
          <p:cNvPr id="51202" name="Picture 7" descr="http://www.theteachercenter.org/school_logos/CollegeforTN/Tennessee_State_University/tsu_logo.gif"/>
          <p:cNvPicPr>
            <a:picLocks noChangeAspect="1" noChangeArrowheads="1"/>
          </p:cNvPicPr>
          <p:nvPr/>
        </p:nvPicPr>
        <p:blipFill>
          <a:blip r:embed="rId2" cstate="print"/>
          <a:srcRect/>
          <a:stretch>
            <a:fillRect/>
          </a:stretch>
        </p:blipFill>
        <p:spPr bwMode="auto">
          <a:xfrm>
            <a:off x="6929437" y="457200"/>
            <a:ext cx="2214563" cy="665163"/>
          </a:xfrm>
          <a:prstGeom prst="rect">
            <a:avLst/>
          </a:prstGeom>
          <a:noFill/>
          <a:ln w="9525">
            <a:noFill/>
            <a:miter lim="800000"/>
            <a:headEnd/>
            <a:tailEnd/>
          </a:ln>
        </p:spPr>
      </p:pic>
      <p:sp>
        <p:nvSpPr>
          <p:cNvPr id="51204" name="TextBox 2"/>
          <p:cNvSpPr txBox="1">
            <a:spLocks noChangeArrowheads="1"/>
          </p:cNvSpPr>
          <p:nvPr/>
        </p:nvSpPr>
        <p:spPr bwMode="auto">
          <a:xfrm>
            <a:off x="76200" y="1946865"/>
            <a:ext cx="2514600" cy="3508653"/>
          </a:xfrm>
          <a:prstGeom prst="rect">
            <a:avLst/>
          </a:prstGeom>
          <a:noFill/>
          <a:ln w="9525">
            <a:noFill/>
            <a:miter lim="800000"/>
            <a:headEnd/>
            <a:tailEnd/>
          </a:ln>
        </p:spPr>
        <p:txBody>
          <a:bodyPr wrap="square">
            <a:spAutoFit/>
          </a:bodyPr>
          <a:lstStyle/>
          <a:p>
            <a:r>
              <a:rPr lang="en-US" sz="1800" b="1" dirty="0" smtClean="0"/>
              <a:t>Fall 2017 – Spring 2021</a:t>
            </a:r>
            <a:r>
              <a:rPr lang="en-US" sz="1800" dirty="0" smtClean="0"/>
              <a:t> </a:t>
            </a:r>
          </a:p>
          <a:p>
            <a:endParaRPr lang="en-US" sz="1800" dirty="0">
              <a:solidFill>
                <a:schemeClr val="tx2"/>
              </a:solidFill>
            </a:endParaRPr>
          </a:p>
          <a:p>
            <a:r>
              <a:rPr lang="en-US" sz="1800" dirty="0" smtClean="0">
                <a:solidFill>
                  <a:schemeClr val="tx2"/>
                </a:solidFill>
              </a:rPr>
              <a:t>GLOBE Mission Earth Project – Tennessee State University site - pre-service teacher certification model.  </a:t>
            </a:r>
          </a:p>
          <a:p>
            <a:r>
              <a:rPr lang="en-US" sz="1800" dirty="0" smtClean="0">
                <a:solidFill>
                  <a:srgbClr val="FF0000"/>
                </a:solidFill>
              </a:rPr>
              <a:t>Assignment 1 </a:t>
            </a:r>
            <a:r>
              <a:rPr lang="en-US" sz="1800" dirty="0" smtClean="0"/>
              <a:t>– Introductory Group Power Point Presentation.</a:t>
            </a:r>
          </a:p>
          <a:p>
            <a:pPr eaLnBrk="1" hangingPunct="1"/>
            <a:endParaRPr lang="en-US" dirty="0"/>
          </a:p>
        </p:txBody>
      </p:sp>
      <p:pic>
        <p:nvPicPr>
          <p:cNvPr id="51205" name="Picture 3"/>
          <p:cNvPicPr>
            <a:picLocks noChangeAspect="1"/>
          </p:cNvPicPr>
          <p:nvPr/>
        </p:nvPicPr>
        <p:blipFill>
          <a:blip r:embed="rId3" cstate="print"/>
          <a:srcRect/>
          <a:stretch>
            <a:fillRect/>
          </a:stretch>
        </p:blipFill>
        <p:spPr bwMode="auto">
          <a:xfrm>
            <a:off x="7010400" y="6172200"/>
            <a:ext cx="2133600" cy="685800"/>
          </a:xfrm>
          <a:prstGeom prst="rect">
            <a:avLst/>
          </a:prstGeom>
          <a:noFill/>
          <a:ln w="9525">
            <a:noFill/>
            <a:miter lim="800000"/>
            <a:headEnd/>
            <a:tailEnd/>
          </a:ln>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95600" y="2141131"/>
            <a:ext cx="5923228" cy="3120122"/>
          </a:xfrm>
          <a:prstGeom prst="rect">
            <a:avLst/>
          </a:prstGeom>
          <a:ln w="28575">
            <a:solidFill>
              <a:schemeClr val="tx1"/>
            </a:solid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1" name="Title 1"/>
          <p:cNvSpPr>
            <a:spLocks noGrp="1"/>
          </p:cNvSpPr>
          <p:nvPr>
            <p:ph type="title"/>
          </p:nvPr>
        </p:nvSpPr>
        <p:spPr>
          <a:xfrm>
            <a:off x="0" y="0"/>
            <a:ext cx="7772400" cy="1143000"/>
          </a:xfrm>
        </p:spPr>
        <p:txBody>
          <a:bodyPr/>
          <a:lstStyle/>
          <a:p>
            <a:pPr algn="l"/>
            <a:r>
              <a:rPr lang="en-US" sz="3600" dirty="0" smtClean="0">
                <a:solidFill>
                  <a:schemeClr val="tx1"/>
                </a:solidFill>
                <a:ea typeface="ＭＳ Ｐゴシック" pitchFamily="34" charset="-128"/>
              </a:rPr>
              <a:t>TSU Pre-Service Teacher GLOBE Certification Model </a:t>
            </a:r>
            <a:r>
              <a:rPr lang="en-US" sz="3600" dirty="0" smtClean="0">
                <a:ea typeface="ＭＳ Ｐゴシック" pitchFamily="34" charset="-128"/>
              </a:rPr>
              <a:t>Implementation</a:t>
            </a:r>
          </a:p>
        </p:txBody>
      </p:sp>
      <p:pic>
        <p:nvPicPr>
          <p:cNvPr id="51202" name="Picture 7" descr="http://www.theteachercenter.org/school_logos/CollegeforTN/Tennessee_State_University/tsu_logo.gif"/>
          <p:cNvPicPr>
            <a:picLocks noChangeAspect="1" noChangeArrowheads="1"/>
          </p:cNvPicPr>
          <p:nvPr/>
        </p:nvPicPr>
        <p:blipFill>
          <a:blip r:embed="rId2" cstate="print"/>
          <a:srcRect/>
          <a:stretch>
            <a:fillRect/>
          </a:stretch>
        </p:blipFill>
        <p:spPr bwMode="auto">
          <a:xfrm>
            <a:off x="6929437" y="228600"/>
            <a:ext cx="2214563" cy="665163"/>
          </a:xfrm>
          <a:prstGeom prst="rect">
            <a:avLst/>
          </a:prstGeom>
          <a:noFill/>
          <a:ln w="9525">
            <a:noFill/>
            <a:miter lim="800000"/>
            <a:headEnd/>
            <a:tailEnd/>
          </a:ln>
        </p:spPr>
      </p:pic>
      <p:sp>
        <p:nvSpPr>
          <p:cNvPr id="51204" name="TextBox 2"/>
          <p:cNvSpPr txBox="1">
            <a:spLocks noChangeArrowheads="1"/>
          </p:cNvSpPr>
          <p:nvPr/>
        </p:nvSpPr>
        <p:spPr bwMode="auto">
          <a:xfrm>
            <a:off x="0" y="1600200"/>
            <a:ext cx="3352800" cy="4154984"/>
          </a:xfrm>
          <a:prstGeom prst="rect">
            <a:avLst/>
          </a:prstGeom>
          <a:noFill/>
          <a:ln w="9525">
            <a:noFill/>
            <a:miter lim="800000"/>
            <a:headEnd/>
            <a:tailEnd/>
          </a:ln>
        </p:spPr>
        <p:txBody>
          <a:bodyPr wrap="square">
            <a:spAutoFit/>
          </a:bodyPr>
          <a:lstStyle/>
          <a:p>
            <a:r>
              <a:rPr lang="en-US" b="1" dirty="0" smtClean="0"/>
              <a:t>Fall 2017 – Spring 2021</a:t>
            </a:r>
            <a:r>
              <a:rPr lang="en-US" dirty="0" smtClean="0"/>
              <a:t>  </a:t>
            </a:r>
          </a:p>
          <a:p>
            <a:endParaRPr lang="en-US" dirty="0" smtClean="0"/>
          </a:p>
          <a:p>
            <a:r>
              <a:rPr lang="en-US" dirty="0" smtClean="0">
                <a:solidFill>
                  <a:schemeClr val="tx2"/>
                </a:solidFill>
              </a:rPr>
              <a:t>GLOBE Mission Earth Project – Tennessee State University site - pre-service teacher certification model.  </a:t>
            </a:r>
          </a:p>
          <a:p>
            <a:r>
              <a:rPr lang="en-US" dirty="0" smtClean="0">
                <a:solidFill>
                  <a:srgbClr val="FF0000"/>
                </a:solidFill>
              </a:rPr>
              <a:t>Assignment 2 </a:t>
            </a:r>
            <a:r>
              <a:rPr lang="en-US" dirty="0" smtClean="0"/>
              <a:t>– GLOBE Surface Temperature Protocol Data Entry</a:t>
            </a:r>
          </a:p>
          <a:p>
            <a:pPr eaLnBrk="1" hangingPunct="1"/>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9000" y="1904999"/>
            <a:ext cx="5715000" cy="3867449"/>
          </a:xfrm>
          <a:prstGeom prst="rect">
            <a:avLst/>
          </a:prstGeom>
          <a:ln w="28575">
            <a:solidFill>
              <a:schemeClr val="tx1"/>
            </a:solid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1" name="Title 1"/>
          <p:cNvSpPr>
            <a:spLocks noGrp="1"/>
          </p:cNvSpPr>
          <p:nvPr>
            <p:ph type="title"/>
          </p:nvPr>
        </p:nvSpPr>
        <p:spPr>
          <a:xfrm>
            <a:off x="0" y="0"/>
            <a:ext cx="7772400" cy="1143000"/>
          </a:xfrm>
        </p:spPr>
        <p:txBody>
          <a:bodyPr/>
          <a:lstStyle/>
          <a:p>
            <a:pPr algn="l"/>
            <a:r>
              <a:rPr lang="en-US" sz="3600" dirty="0" smtClean="0">
                <a:solidFill>
                  <a:schemeClr val="tx1"/>
                </a:solidFill>
                <a:ea typeface="ＭＳ Ｐゴシック" pitchFamily="34" charset="-128"/>
              </a:rPr>
              <a:t>TSU Pre-Service Teacher GLOBE Certification Model </a:t>
            </a:r>
            <a:r>
              <a:rPr lang="en-US" sz="3600" dirty="0" smtClean="0">
                <a:ea typeface="ＭＳ Ｐゴシック" pitchFamily="34" charset="-128"/>
              </a:rPr>
              <a:t>Implementation</a:t>
            </a:r>
          </a:p>
        </p:txBody>
      </p:sp>
      <p:pic>
        <p:nvPicPr>
          <p:cNvPr id="51202" name="Picture 7" descr="http://www.theteachercenter.org/school_logos/CollegeforTN/Tennessee_State_University/tsu_logo.gif"/>
          <p:cNvPicPr>
            <a:picLocks noChangeAspect="1" noChangeArrowheads="1"/>
          </p:cNvPicPr>
          <p:nvPr/>
        </p:nvPicPr>
        <p:blipFill>
          <a:blip r:embed="rId2" cstate="print"/>
          <a:srcRect/>
          <a:stretch>
            <a:fillRect/>
          </a:stretch>
        </p:blipFill>
        <p:spPr bwMode="auto">
          <a:xfrm>
            <a:off x="7086600" y="304800"/>
            <a:ext cx="2214563" cy="665163"/>
          </a:xfrm>
          <a:prstGeom prst="rect">
            <a:avLst/>
          </a:prstGeom>
          <a:noFill/>
          <a:ln w="9525">
            <a:noFill/>
            <a:miter lim="800000"/>
            <a:headEnd/>
            <a:tailEnd/>
          </a:ln>
        </p:spPr>
      </p:pic>
      <p:sp>
        <p:nvSpPr>
          <p:cNvPr id="51204" name="TextBox 2"/>
          <p:cNvSpPr txBox="1">
            <a:spLocks noChangeArrowheads="1"/>
          </p:cNvSpPr>
          <p:nvPr/>
        </p:nvSpPr>
        <p:spPr bwMode="auto">
          <a:xfrm>
            <a:off x="152400" y="1612900"/>
            <a:ext cx="2743200" cy="5078313"/>
          </a:xfrm>
          <a:prstGeom prst="rect">
            <a:avLst/>
          </a:prstGeom>
          <a:noFill/>
          <a:ln w="9525">
            <a:noFill/>
            <a:miter lim="800000"/>
            <a:headEnd/>
            <a:tailEnd/>
          </a:ln>
        </p:spPr>
        <p:txBody>
          <a:bodyPr>
            <a:spAutoFit/>
          </a:bodyPr>
          <a:lstStyle/>
          <a:p>
            <a:r>
              <a:rPr lang="en-US" sz="2000" b="1" dirty="0" smtClean="0"/>
              <a:t>Fall 2017 – Spring 2021</a:t>
            </a:r>
            <a:r>
              <a:rPr lang="en-US" sz="2000" dirty="0" smtClean="0"/>
              <a:t> </a:t>
            </a:r>
          </a:p>
          <a:p>
            <a:endParaRPr lang="en-US" sz="2000" dirty="0"/>
          </a:p>
          <a:p>
            <a:r>
              <a:rPr lang="en-US" sz="2000" dirty="0" smtClean="0">
                <a:solidFill>
                  <a:schemeClr val="tx2"/>
                </a:solidFill>
              </a:rPr>
              <a:t>GLOBE Mission Earth Project – Tennessee State University site - pre-service teacher certification model. </a:t>
            </a:r>
          </a:p>
          <a:p>
            <a:r>
              <a:rPr lang="en-US" sz="2000" dirty="0" smtClean="0">
                <a:solidFill>
                  <a:schemeClr val="tx2"/>
                </a:solidFill>
              </a:rPr>
              <a:t> </a:t>
            </a:r>
          </a:p>
          <a:p>
            <a:r>
              <a:rPr lang="en-US" sz="2000" dirty="0" smtClean="0">
                <a:solidFill>
                  <a:srgbClr val="FF0000"/>
                </a:solidFill>
              </a:rPr>
              <a:t>Assignment 3</a:t>
            </a:r>
            <a:r>
              <a:rPr lang="en-US" sz="2000" dirty="0" smtClean="0"/>
              <a:t> – Lead partner high school students in GLOBE Surface Temperature Protocol data collection and GIS mapping exercise.</a:t>
            </a:r>
          </a:p>
          <a:p>
            <a:pPr eaLnBrk="1" hangingPunct="1"/>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0" y="1600200"/>
            <a:ext cx="5791200" cy="4343400"/>
          </a:xfrm>
          <a:prstGeom prst="rect">
            <a:avLst/>
          </a:prstGeom>
          <a:ln w="28575">
            <a:solidFill>
              <a:srgbClr val="FFFF00"/>
            </a:solid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a:xfrm>
            <a:off x="0" y="0"/>
            <a:ext cx="7772400" cy="1143000"/>
          </a:xfrm>
        </p:spPr>
        <p:txBody>
          <a:bodyPr/>
          <a:lstStyle/>
          <a:p>
            <a:pPr algn="l"/>
            <a:r>
              <a:rPr lang="en-US" sz="3600" dirty="0" smtClean="0">
                <a:solidFill>
                  <a:schemeClr val="tx1"/>
                </a:solidFill>
                <a:ea typeface="ＭＳ Ｐゴシック" pitchFamily="34" charset="-128"/>
              </a:rPr>
              <a:t>TSU Pre-Service Teacher GLOBE Certification Model </a:t>
            </a:r>
            <a:r>
              <a:rPr lang="en-US" sz="3600" dirty="0" smtClean="0">
                <a:ea typeface="ＭＳ Ｐゴシック" pitchFamily="34" charset="-128"/>
              </a:rPr>
              <a:t>Implementation</a:t>
            </a:r>
          </a:p>
        </p:txBody>
      </p:sp>
      <p:pic>
        <p:nvPicPr>
          <p:cNvPr id="51202" name="Picture 7" descr="http://www.theteachercenter.org/school_logos/CollegeforTN/Tennessee_State_University/tsu_logo.gif"/>
          <p:cNvPicPr>
            <a:picLocks noChangeAspect="1" noChangeArrowheads="1"/>
          </p:cNvPicPr>
          <p:nvPr/>
        </p:nvPicPr>
        <p:blipFill>
          <a:blip r:embed="rId2" cstate="print"/>
          <a:srcRect/>
          <a:stretch>
            <a:fillRect/>
          </a:stretch>
        </p:blipFill>
        <p:spPr bwMode="auto">
          <a:xfrm>
            <a:off x="6929437" y="228600"/>
            <a:ext cx="2214563" cy="665163"/>
          </a:xfrm>
          <a:prstGeom prst="rect">
            <a:avLst/>
          </a:prstGeom>
          <a:noFill/>
          <a:ln w="9525">
            <a:noFill/>
            <a:miter lim="800000"/>
            <a:headEnd/>
            <a:tailEnd/>
          </a:ln>
        </p:spPr>
      </p:pic>
      <p:sp>
        <p:nvSpPr>
          <p:cNvPr id="51204" name="TextBox 2"/>
          <p:cNvSpPr txBox="1">
            <a:spLocks noChangeArrowheads="1"/>
          </p:cNvSpPr>
          <p:nvPr/>
        </p:nvSpPr>
        <p:spPr bwMode="auto">
          <a:xfrm>
            <a:off x="76200" y="1657846"/>
            <a:ext cx="3352800" cy="3231654"/>
          </a:xfrm>
          <a:prstGeom prst="rect">
            <a:avLst/>
          </a:prstGeom>
          <a:noFill/>
          <a:ln w="9525">
            <a:noFill/>
            <a:miter lim="800000"/>
            <a:headEnd/>
            <a:tailEnd/>
          </a:ln>
        </p:spPr>
        <p:txBody>
          <a:bodyPr wrap="square">
            <a:spAutoFit/>
          </a:bodyPr>
          <a:lstStyle/>
          <a:p>
            <a:pPr eaLnBrk="1" hangingPunct="1"/>
            <a:r>
              <a:rPr lang="en-US" sz="1800" b="1" dirty="0" smtClean="0"/>
              <a:t>Spring Semesters 2018 – 2021 </a:t>
            </a:r>
          </a:p>
          <a:p>
            <a:pPr eaLnBrk="1" hangingPunct="1"/>
            <a:endParaRPr lang="en-US" sz="1800" dirty="0" smtClean="0"/>
          </a:p>
          <a:p>
            <a:pPr eaLnBrk="1" hangingPunct="1"/>
            <a:r>
              <a:rPr lang="en-US" sz="1800" dirty="0" smtClean="0">
                <a:solidFill>
                  <a:schemeClr val="tx2">
                    <a:lumMod val="75000"/>
                  </a:schemeClr>
                </a:solidFill>
              </a:rPr>
              <a:t>Pre-Service teachers successfully earning GLOBE certification will be encouraged to work with College of Education faculty in the NASA Minority Undergraduate Research Experience Program (MUREP) Educator Institutes (MEI).</a:t>
            </a:r>
          </a:p>
          <a:p>
            <a:pPr eaLnBrk="1" hangingPunct="1"/>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6200" y="1657846"/>
            <a:ext cx="5016500" cy="2368799"/>
          </a:xfrm>
          <a:prstGeom prst="rect">
            <a:avLst/>
          </a:prstGeom>
          <a:ln w="38100">
            <a:solidFill>
              <a:schemeClr val="tx1"/>
            </a:solidFill>
          </a:ln>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60800" y="4191000"/>
            <a:ext cx="4497032" cy="2514600"/>
          </a:xfrm>
          <a:prstGeom prst="rect">
            <a:avLst/>
          </a:prstGeom>
          <a:solidFill>
            <a:srgbClr val="000000">
              <a:shade val="95000"/>
            </a:srgbClr>
          </a:solidFill>
          <a:ln w="38100" cap="sq">
            <a:solidFill>
              <a:srgbClr val="00000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36932019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1" name="Title 1"/>
          <p:cNvSpPr>
            <a:spLocks noGrp="1"/>
          </p:cNvSpPr>
          <p:nvPr>
            <p:ph type="title"/>
          </p:nvPr>
        </p:nvSpPr>
        <p:spPr>
          <a:xfrm>
            <a:off x="0" y="0"/>
            <a:ext cx="7772400" cy="1143000"/>
          </a:xfrm>
        </p:spPr>
        <p:txBody>
          <a:bodyPr/>
          <a:lstStyle/>
          <a:p>
            <a:pPr algn="l"/>
            <a:r>
              <a:rPr lang="en-US" sz="3600" dirty="0" smtClean="0">
                <a:solidFill>
                  <a:schemeClr val="tx1"/>
                </a:solidFill>
                <a:ea typeface="ＭＳ Ｐゴシック" pitchFamily="34" charset="-128"/>
              </a:rPr>
              <a:t>TSU Pre-Service Teacher GLOBE Certification Model </a:t>
            </a:r>
            <a:r>
              <a:rPr lang="en-US" sz="3600" dirty="0" smtClean="0">
                <a:ea typeface="ＭＳ Ｐゴシック" pitchFamily="34" charset="-128"/>
              </a:rPr>
              <a:t>Implementation</a:t>
            </a:r>
          </a:p>
        </p:txBody>
      </p:sp>
      <p:pic>
        <p:nvPicPr>
          <p:cNvPr id="51202" name="Picture 7" descr="http://www.theteachercenter.org/school_logos/CollegeforTN/Tennessee_State_University/tsu_logo.gif"/>
          <p:cNvPicPr>
            <a:picLocks noChangeAspect="1" noChangeArrowheads="1"/>
          </p:cNvPicPr>
          <p:nvPr/>
        </p:nvPicPr>
        <p:blipFill>
          <a:blip r:embed="rId2" cstate="print"/>
          <a:srcRect/>
          <a:stretch>
            <a:fillRect/>
          </a:stretch>
        </p:blipFill>
        <p:spPr bwMode="auto">
          <a:xfrm>
            <a:off x="6916737" y="228600"/>
            <a:ext cx="2214563" cy="665163"/>
          </a:xfrm>
          <a:prstGeom prst="rect">
            <a:avLst/>
          </a:prstGeom>
          <a:noFill/>
          <a:ln w="9525">
            <a:noFill/>
            <a:miter lim="800000"/>
            <a:headEnd/>
            <a:tailEnd/>
          </a:ln>
        </p:spPr>
      </p:pic>
      <p:sp>
        <p:nvSpPr>
          <p:cNvPr id="51204" name="TextBox 2"/>
          <p:cNvSpPr txBox="1">
            <a:spLocks noChangeArrowheads="1"/>
          </p:cNvSpPr>
          <p:nvPr/>
        </p:nvSpPr>
        <p:spPr bwMode="auto">
          <a:xfrm>
            <a:off x="172609" y="1600200"/>
            <a:ext cx="3505200" cy="3231654"/>
          </a:xfrm>
          <a:prstGeom prst="rect">
            <a:avLst/>
          </a:prstGeom>
          <a:noFill/>
          <a:ln w="9525">
            <a:noFill/>
            <a:miter lim="800000"/>
            <a:headEnd/>
            <a:tailEnd/>
          </a:ln>
        </p:spPr>
        <p:txBody>
          <a:bodyPr wrap="square">
            <a:spAutoFit/>
          </a:bodyPr>
          <a:lstStyle/>
          <a:p>
            <a:pPr eaLnBrk="1" hangingPunct="1"/>
            <a:r>
              <a:rPr lang="en-US" sz="2000" b="1" dirty="0" smtClean="0"/>
              <a:t>Summers 2018 – 2021 </a:t>
            </a:r>
          </a:p>
          <a:p>
            <a:pPr eaLnBrk="1" hangingPunct="1"/>
            <a:endParaRPr lang="en-US" sz="2000" b="1" dirty="0"/>
          </a:p>
          <a:p>
            <a:pPr eaLnBrk="1" hangingPunct="1"/>
            <a:r>
              <a:rPr lang="en-US" sz="2000" dirty="0" smtClean="0">
                <a:solidFill>
                  <a:schemeClr val="tx2"/>
                </a:solidFill>
              </a:rPr>
              <a:t>Pre-Service teachers successfully earning GLOBE certification are encouraged to take Weather and Climate (GEOG 3500) where they will gain more in-depth exposure to atmospheric science.</a:t>
            </a:r>
          </a:p>
          <a:p>
            <a:pPr eaLnBrk="1" hangingPunct="1"/>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0" y="1295400"/>
            <a:ext cx="3238928" cy="297180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0525" y="3408016"/>
            <a:ext cx="4400500" cy="3068984"/>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1" name="Title 1"/>
          <p:cNvSpPr>
            <a:spLocks noGrp="1"/>
          </p:cNvSpPr>
          <p:nvPr>
            <p:ph type="title"/>
          </p:nvPr>
        </p:nvSpPr>
        <p:spPr>
          <a:xfrm>
            <a:off x="0" y="0"/>
            <a:ext cx="7772400" cy="1143000"/>
          </a:xfrm>
        </p:spPr>
        <p:txBody>
          <a:bodyPr/>
          <a:lstStyle/>
          <a:p>
            <a:pPr algn="l"/>
            <a:r>
              <a:rPr lang="en-US" sz="3600" dirty="0" smtClean="0">
                <a:solidFill>
                  <a:schemeClr val="tx1"/>
                </a:solidFill>
                <a:ea typeface="ＭＳ Ｐゴシック" pitchFamily="34" charset="-128"/>
              </a:rPr>
              <a:t>TSU Pre-Service Teacher GLOBE Certification Model </a:t>
            </a:r>
            <a:r>
              <a:rPr lang="en-US" sz="3600" dirty="0" smtClean="0">
                <a:ea typeface="ＭＳ Ｐゴシック" pitchFamily="34" charset="-128"/>
              </a:rPr>
              <a:t>Implementation</a:t>
            </a:r>
          </a:p>
        </p:txBody>
      </p:sp>
      <p:pic>
        <p:nvPicPr>
          <p:cNvPr id="51202" name="Picture 7" descr="http://www.theteachercenter.org/school_logos/CollegeforTN/Tennessee_State_University/tsu_logo.gif"/>
          <p:cNvPicPr>
            <a:picLocks noChangeAspect="1" noChangeArrowheads="1"/>
          </p:cNvPicPr>
          <p:nvPr/>
        </p:nvPicPr>
        <p:blipFill>
          <a:blip r:embed="rId2" cstate="print"/>
          <a:srcRect/>
          <a:stretch>
            <a:fillRect/>
          </a:stretch>
        </p:blipFill>
        <p:spPr bwMode="auto">
          <a:xfrm>
            <a:off x="6916737" y="228600"/>
            <a:ext cx="2214563" cy="665163"/>
          </a:xfrm>
          <a:prstGeom prst="rect">
            <a:avLst/>
          </a:prstGeom>
          <a:noFill/>
          <a:ln w="9525">
            <a:noFill/>
            <a:miter lim="800000"/>
            <a:headEnd/>
            <a:tailEnd/>
          </a:ln>
        </p:spPr>
      </p:pic>
      <p:sp>
        <p:nvSpPr>
          <p:cNvPr id="51204" name="TextBox 2"/>
          <p:cNvSpPr txBox="1">
            <a:spLocks noChangeArrowheads="1"/>
          </p:cNvSpPr>
          <p:nvPr/>
        </p:nvSpPr>
        <p:spPr bwMode="auto">
          <a:xfrm>
            <a:off x="172609" y="1600200"/>
            <a:ext cx="2875391" cy="4401205"/>
          </a:xfrm>
          <a:prstGeom prst="rect">
            <a:avLst/>
          </a:prstGeom>
          <a:noFill/>
          <a:ln w="9525">
            <a:noFill/>
            <a:miter lim="800000"/>
            <a:headEnd/>
            <a:tailEnd/>
          </a:ln>
        </p:spPr>
        <p:txBody>
          <a:bodyPr wrap="square">
            <a:spAutoFit/>
          </a:bodyPr>
          <a:lstStyle/>
          <a:p>
            <a:pPr eaLnBrk="1" hangingPunct="1"/>
            <a:r>
              <a:rPr lang="en-US" sz="2000" b="1" dirty="0" smtClean="0"/>
              <a:t>Summers 2018 – 2021 </a:t>
            </a:r>
          </a:p>
          <a:p>
            <a:pPr eaLnBrk="1" hangingPunct="1"/>
            <a:endParaRPr lang="en-US" sz="2000" b="1" dirty="0"/>
          </a:p>
          <a:p>
            <a:pPr eaLnBrk="1" hangingPunct="1"/>
            <a:r>
              <a:rPr lang="en-US" dirty="0" smtClean="0"/>
              <a:t>The Weather and Climate (GEOG 3500) course includes content provided by the </a:t>
            </a:r>
            <a:r>
              <a:rPr lang="en-US" dirty="0" smtClean="0">
                <a:solidFill>
                  <a:schemeClr val="tx2"/>
                </a:solidFill>
              </a:rPr>
              <a:t>American Meteorological Society (AMS) </a:t>
            </a:r>
            <a:r>
              <a:rPr lang="en-US" dirty="0" smtClean="0">
                <a:solidFill>
                  <a:srgbClr val="C00000"/>
                </a:solidFill>
              </a:rPr>
              <a:t>Weather and</a:t>
            </a:r>
            <a:r>
              <a:rPr lang="en-US" dirty="0" smtClean="0"/>
              <a:t> </a:t>
            </a:r>
            <a:r>
              <a:rPr lang="en-US" dirty="0" smtClean="0">
                <a:solidFill>
                  <a:srgbClr val="C00000"/>
                </a:solidFill>
              </a:rPr>
              <a:t>Climate Studies Diversity Project.</a:t>
            </a:r>
            <a:endParaRPr lang="en-US" dirty="0">
              <a:solidFill>
                <a:srgbClr val="C00000"/>
              </a:solidFill>
            </a:endParaRPr>
          </a:p>
        </p:txBody>
      </p:sp>
      <p:pic>
        <p:nvPicPr>
          <p:cNvPr id="9" name="Picture 8" descr="AMS Climate Studies Diversity Project.jpg"/>
          <p:cNvPicPr>
            <a:picLocks noChangeAspect="1"/>
          </p:cNvPicPr>
          <p:nvPr/>
        </p:nvPicPr>
        <p:blipFill>
          <a:blip r:embed="rId3" cstate="print"/>
          <a:stretch>
            <a:fillRect/>
          </a:stretch>
        </p:blipFill>
        <p:spPr>
          <a:xfrm>
            <a:off x="3200400" y="1295400"/>
            <a:ext cx="5712240" cy="30506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2" descr="http://slideplayer.com/slide/7694157/25/images/1/AMS+Weather+Studies+Introduction+to+Atmospheric+Science,+4th+Editio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45000" y="4572000"/>
            <a:ext cx="2824279" cy="2118210"/>
          </a:xfrm>
          <a:prstGeom prst="rect">
            <a:avLst/>
          </a:prstGeom>
          <a:solidFill>
            <a:srgbClr val="000000">
              <a:shade val="95000"/>
            </a:srgbClr>
          </a:solidFill>
          <a:ln w="38100" cap="sq">
            <a:solidFill>
              <a:srgbClr val="000000"/>
            </a:solidFill>
            <a:miter lim="800000"/>
          </a:ln>
          <a:effectLst>
            <a:outerShdw blurRad="254000" dist="190500" dir="2700000" sy="90000" algn="bl" rotWithShape="0">
              <a:srgbClr val="000000">
                <a:alpha val="40000"/>
              </a:srgbClr>
            </a:outerShdw>
          </a:effectLst>
          <a:extLst/>
        </p:spPr>
      </p:pic>
    </p:spTree>
    <p:extLst>
      <p:ext uri="{BB962C8B-B14F-4D97-AF65-F5344CB8AC3E}">
        <p14:creationId xmlns:p14="http://schemas.microsoft.com/office/powerpoint/2010/main" val="13145650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1" name="Title 1"/>
          <p:cNvSpPr>
            <a:spLocks noGrp="1"/>
          </p:cNvSpPr>
          <p:nvPr>
            <p:ph type="title"/>
          </p:nvPr>
        </p:nvSpPr>
        <p:spPr>
          <a:xfrm>
            <a:off x="0" y="0"/>
            <a:ext cx="7772400" cy="1143000"/>
          </a:xfrm>
        </p:spPr>
        <p:txBody>
          <a:bodyPr/>
          <a:lstStyle/>
          <a:p>
            <a:pPr algn="l"/>
            <a:r>
              <a:rPr lang="en-US" sz="3600" dirty="0" smtClean="0">
                <a:solidFill>
                  <a:schemeClr val="tx1"/>
                </a:solidFill>
                <a:ea typeface="ＭＳ Ｐゴシック" pitchFamily="34" charset="-128"/>
              </a:rPr>
              <a:t>TSU Pre-Service Teacher GLOBE Certification Model </a:t>
            </a:r>
            <a:r>
              <a:rPr lang="en-US" sz="3600" dirty="0" smtClean="0">
                <a:ea typeface="ＭＳ Ｐゴシック" pitchFamily="34" charset="-128"/>
              </a:rPr>
              <a:t>Implementation</a:t>
            </a:r>
          </a:p>
        </p:txBody>
      </p:sp>
      <p:pic>
        <p:nvPicPr>
          <p:cNvPr id="51202" name="Picture 7" descr="http://www.theteachercenter.org/school_logos/CollegeforTN/Tennessee_State_University/tsu_logo.gif"/>
          <p:cNvPicPr>
            <a:picLocks noChangeAspect="1" noChangeArrowheads="1"/>
          </p:cNvPicPr>
          <p:nvPr/>
        </p:nvPicPr>
        <p:blipFill>
          <a:blip r:embed="rId2" cstate="print"/>
          <a:srcRect/>
          <a:stretch>
            <a:fillRect/>
          </a:stretch>
        </p:blipFill>
        <p:spPr bwMode="auto">
          <a:xfrm>
            <a:off x="6916737" y="228600"/>
            <a:ext cx="2214563" cy="665163"/>
          </a:xfrm>
          <a:prstGeom prst="rect">
            <a:avLst/>
          </a:prstGeom>
          <a:noFill/>
          <a:ln w="9525">
            <a:noFill/>
            <a:miter lim="800000"/>
            <a:headEnd/>
            <a:tailEnd/>
          </a:ln>
        </p:spPr>
      </p:pic>
      <p:sp>
        <p:nvSpPr>
          <p:cNvPr id="51204" name="TextBox 2"/>
          <p:cNvSpPr txBox="1">
            <a:spLocks noChangeArrowheads="1"/>
          </p:cNvSpPr>
          <p:nvPr/>
        </p:nvSpPr>
        <p:spPr bwMode="auto">
          <a:xfrm>
            <a:off x="172609" y="1600200"/>
            <a:ext cx="2875391" cy="4708981"/>
          </a:xfrm>
          <a:prstGeom prst="rect">
            <a:avLst/>
          </a:prstGeom>
          <a:noFill/>
          <a:ln w="9525">
            <a:noFill/>
            <a:miter lim="800000"/>
            <a:headEnd/>
            <a:tailEnd/>
          </a:ln>
        </p:spPr>
        <p:txBody>
          <a:bodyPr wrap="square">
            <a:spAutoFit/>
          </a:bodyPr>
          <a:lstStyle/>
          <a:p>
            <a:pPr eaLnBrk="1" hangingPunct="1"/>
            <a:r>
              <a:rPr lang="en-US" sz="2000" b="1" dirty="0" smtClean="0"/>
              <a:t>Summers 2018 – 2021 </a:t>
            </a:r>
          </a:p>
          <a:p>
            <a:pPr eaLnBrk="1" hangingPunct="1"/>
            <a:endParaRPr lang="en-US" sz="2000" b="1" dirty="0" smtClean="0"/>
          </a:p>
          <a:p>
            <a:pPr eaLnBrk="1" hangingPunct="1"/>
            <a:r>
              <a:rPr lang="en-US" sz="2000" dirty="0" smtClean="0">
                <a:solidFill>
                  <a:schemeClr val="tx2"/>
                </a:solidFill>
                <a:cs typeface="Times New Roman" panose="02020603050405020304" pitchFamily="18" charset="0"/>
              </a:rPr>
              <a:t>Pre-service teachers enrolled in Weather and Climate (GEOG 3500)  are </a:t>
            </a:r>
            <a:r>
              <a:rPr lang="en-US" sz="2000" dirty="0">
                <a:solidFill>
                  <a:schemeClr val="tx2"/>
                </a:solidFill>
                <a:cs typeface="Times New Roman" panose="02020603050405020304" pitchFamily="18" charset="0"/>
              </a:rPr>
              <a:t>able to observe and analyze </a:t>
            </a:r>
            <a:r>
              <a:rPr lang="en-US" sz="2000" dirty="0" smtClean="0">
                <a:solidFill>
                  <a:schemeClr val="tx2"/>
                </a:solidFill>
                <a:cs typeface="Times New Roman" panose="02020603050405020304" pitchFamily="18" charset="0"/>
              </a:rPr>
              <a:t>weather </a:t>
            </a:r>
            <a:r>
              <a:rPr lang="en-US" sz="2000" u="sng" dirty="0">
                <a:solidFill>
                  <a:srgbClr val="FF0000"/>
                </a:solidFill>
                <a:cs typeface="Times New Roman" panose="02020603050405020304" pitchFamily="18" charset="0"/>
              </a:rPr>
              <a:t>in real time</a:t>
            </a:r>
            <a:r>
              <a:rPr lang="en-US" sz="2000" dirty="0">
                <a:solidFill>
                  <a:srgbClr val="FF0000"/>
                </a:solidFill>
                <a:cs typeface="Times New Roman" panose="02020603050405020304" pitchFamily="18" charset="0"/>
              </a:rPr>
              <a:t> </a:t>
            </a:r>
            <a:r>
              <a:rPr lang="en-US" sz="2000" dirty="0">
                <a:solidFill>
                  <a:schemeClr val="tx2"/>
                </a:solidFill>
                <a:cs typeface="Times New Roman" panose="02020603050405020304" pitchFamily="18" charset="0"/>
              </a:rPr>
              <a:t>via the AMS portal.    </a:t>
            </a:r>
            <a:endParaRPr lang="en-US" sz="2000" dirty="0" smtClean="0">
              <a:solidFill>
                <a:schemeClr val="tx2"/>
              </a:solidFill>
              <a:cs typeface="Times New Roman" panose="02020603050405020304" pitchFamily="18" charset="0"/>
            </a:endParaRPr>
          </a:p>
          <a:p>
            <a:pPr eaLnBrk="1" hangingPunct="1"/>
            <a:endParaRPr lang="en-US" sz="2000" dirty="0">
              <a:solidFill>
                <a:schemeClr val="tx2"/>
              </a:solidFill>
              <a:cs typeface="Times New Roman" panose="02020603050405020304" pitchFamily="18" charset="0"/>
            </a:endParaRPr>
          </a:p>
          <a:p>
            <a:pPr eaLnBrk="1" hangingPunct="1"/>
            <a:r>
              <a:rPr lang="en-US" sz="2000" dirty="0" smtClean="0">
                <a:solidFill>
                  <a:schemeClr val="tx2"/>
                </a:solidFill>
                <a:cs typeface="Times New Roman" panose="02020603050405020304" pitchFamily="18" charset="0"/>
              </a:rPr>
              <a:t>Displayed </a:t>
            </a:r>
            <a:r>
              <a:rPr lang="en-US" sz="2000" dirty="0">
                <a:solidFill>
                  <a:schemeClr val="tx2"/>
                </a:solidFill>
                <a:cs typeface="Times New Roman" panose="02020603050405020304" pitchFamily="18" charset="0"/>
              </a:rPr>
              <a:t>on the </a:t>
            </a:r>
            <a:r>
              <a:rPr lang="en-US" sz="2000" dirty="0" smtClean="0">
                <a:solidFill>
                  <a:schemeClr val="tx2"/>
                </a:solidFill>
                <a:cs typeface="Times New Roman" panose="02020603050405020304" pitchFamily="18" charset="0"/>
              </a:rPr>
              <a:t>right is today’s </a:t>
            </a:r>
            <a:r>
              <a:rPr lang="en-US" sz="2000" dirty="0">
                <a:solidFill>
                  <a:schemeClr val="tx2"/>
                </a:solidFill>
                <a:cs typeface="Times New Roman" panose="02020603050405020304" pitchFamily="18" charset="0"/>
              </a:rPr>
              <a:t>current weather map </a:t>
            </a:r>
            <a:r>
              <a:rPr lang="en-US" sz="2000" dirty="0" smtClean="0">
                <a:solidFill>
                  <a:schemeClr val="tx2"/>
                </a:solidFill>
                <a:cs typeface="Times New Roman" panose="02020603050405020304" pitchFamily="18" charset="0"/>
              </a:rPr>
              <a:t>(December 11, 2017) </a:t>
            </a:r>
            <a:r>
              <a:rPr lang="en-US" sz="2000" dirty="0">
                <a:solidFill>
                  <a:schemeClr val="tx2"/>
                </a:solidFill>
                <a:cs typeface="Times New Roman" panose="02020603050405020304" pitchFamily="18" charset="0"/>
              </a:rPr>
              <a:t>acquired from the AMS </a:t>
            </a:r>
            <a:r>
              <a:rPr lang="en-US" sz="2000" dirty="0" err="1">
                <a:solidFill>
                  <a:schemeClr val="tx2"/>
                </a:solidFill>
                <a:cs typeface="Times New Roman" panose="02020603050405020304" pitchFamily="18" charset="0"/>
              </a:rPr>
              <a:t>Datastreme</a:t>
            </a:r>
            <a:r>
              <a:rPr lang="en-US" sz="2000" dirty="0">
                <a:solidFill>
                  <a:schemeClr val="tx2"/>
                </a:solidFill>
                <a:cs typeface="Times New Roman" panose="02020603050405020304" pitchFamily="18" charset="0"/>
              </a:rPr>
              <a:t> Portal.</a:t>
            </a:r>
            <a:endParaRPr lang="en-US" sz="2000" dirty="0">
              <a:cs typeface="Times New Roman" panose="02020603050405020304" pitchFamily="18" charset="0"/>
            </a:endParaRPr>
          </a:p>
          <a:p>
            <a:pPr eaLnBrk="1" hangingPunct="1"/>
            <a:endParaRPr lang="en-US" sz="2000" b="1"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0400" y="1915189"/>
            <a:ext cx="5638800" cy="4079001"/>
          </a:xfrm>
          <a:prstGeom prst="rect">
            <a:avLst/>
          </a:prstGeom>
        </p:spPr>
      </p:pic>
    </p:spTree>
    <p:extLst>
      <p:ext uri="{BB962C8B-B14F-4D97-AF65-F5344CB8AC3E}">
        <p14:creationId xmlns:p14="http://schemas.microsoft.com/office/powerpoint/2010/main" val="20774899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1" name="Title 1"/>
          <p:cNvSpPr>
            <a:spLocks noGrp="1"/>
          </p:cNvSpPr>
          <p:nvPr>
            <p:ph type="title"/>
          </p:nvPr>
        </p:nvSpPr>
        <p:spPr>
          <a:xfrm>
            <a:off x="0" y="0"/>
            <a:ext cx="7772400" cy="1143000"/>
          </a:xfrm>
        </p:spPr>
        <p:txBody>
          <a:bodyPr/>
          <a:lstStyle/>
          <a:p>
            <a:pPr algn="l"/>
            <a:r>
              <a:rPr lang="en-US" sz="3600" dirty="0" smtClean="0">
                <a:solidFill>
                  <a:schemeClr val="tx1"/>
                </a:solidFill>
                <a:ea typeface="ＭＳ Ｐゴシック" pitchFamily="34" charset="-128"/>
              </a:rPr>
              <a:t>TSU Pre-Service Teacher GLOBE Certification Model </a:t>
            </a:r>
            <a:r>
              <a:rPr lang="en-US" sz="3600" dirty="0" smtClean="0">
                <a:ea typeface="ＭＳ Ｐゴシック" pitchFamily="34" charset="-128"/>
              </a:rPr>
              <a:t>Implementation</a:t>
            </a:r>
          </a:p>
        </p:txBody>
      </p:sp>
      <p:pic>
        <p:nvPicPr>
          <p:cNvPr id="51202" name="Picture 7" descr="http://www.theteachercenter.org/school_logos/CollegeforTN/Tennessee_State_University/tsu_logo.gif"/>
          <p:cNvPicPr>
            <a:picLocks noChangeAspect="1" noChangeArrowheads="1"/>
          </p:cNvPicPr>
          <p:nvPr/>
        </p:nvPicPr>
        <p:blipFill>
          <a:blip r:embed="rId2" cstate="print"/>
          <a:srcRect/>
          <a:stretch>
            <a:fillRect/>
          </a:stretch>
        </p:blipFill>
        <p:spPr bwMode="auto">
          <a:xfrm>
            <a:off x="6781800" y="228600"/>
            <a:ext cx="2214563" cy="665163"/>
          </a:xfrm>
          <a:prstGeom prst="rect">
            <a:avLst/>
          </a:prstGeom>
          <a:noFill/>
          <a:ln w="9525">
            <a:noFill/>
            <a:miter lim="800000"/>
            <a:headEnd/>
            <a:tailEnd/>
          </a:ln>
        </p:spPr>
      </p:pic>
      <p:sp>
        <p:nvSpPr>
          <p:cNvPr id="51204" name="TextBox 2"/>
          <p:cNvSpPr txBox="1">
            <a:spLocks noChangeArrowheads="1"/>
          </p:cNvSpPr>
          <p:nvPr/>
        </p:nvSpPr>
        <p:spPr bwMode="auto">
          <a:xfrm>
            <a:off x="0" y="1600200"/>
            <a:ext cx="3581400" cy="2954655"/>
          </a:xfrm>
          <a:prstGeom prst="rect">
            <a:avLst/>
          </a:prstGeom>
          <a:noFill/>
          <a:ln w="9525">
            <a:noFill/>
            <a:miter lim="800000"/>
            <a:headEnd/>
            <a:tailEnd/>
          </a:ln>
        </p:spPr>
        <p:txBody>
          <a:bodyPr wrap="square">
            <a:spAutoFit/>
          </a:bodyPr>
          <a:lstStyle/>
          <a:p>
            <a:pPr eaLnBrk="1" hangingPunct="1"/>
            <a:r>
              <a:rPr lang="en-US" sz="1800" b="1" dirty="0" smtClean="0"/>
              <a:t>Summers 2018 – 2021 </a:t>
            </a:r>
          </a:p>
          <a:p>
            <a:pPr eaLnBrk="1" hangingPunct="1"/>
            <a:endParaRPr lang="en-US" sz="1800" b="1" dirty="0"/>
          </a:p>
          <a:p>
            <a:pPr eaLnBrk="1" hangingPunct="1"/>
            <a:r>
              <a:rPr lang="en-US" sz="1800" dirty="0" smtClean="0">
                <a:solidFill>
                  <a:schemeClr val="tx2">
                    <a:lumMod val="75000"/>
                  </a:schemeClr>
                </a:solidFill>
              </a:rPr>
              <a:t>Pre-service teachers enrolled in Weather and Climate (GEOG 3500) will participate in “citizen science” air quality investigations.  They will compare criteria air pollutant sampling results with GLOBE Aerosol Protocol findings</a:t>
            </a:r>
          </a:p>
          <a:p>
            <a:pPr eaLnBrk="1" hangingPunct="1"/>
            <a:endParaRPr lang="en-US" dirty="0"/>
          </a:p>
        </p:txBody>
      </p:sp>
      <p:pic>
        <p:nvPicPr>
          <p:cNvPr id="7" name="Picture 6" descr="GLOBE Aerosols.jpg"/>
          <p:cNvPicPr>
            <a:picLocks noChangeAspect="1"/>
          </p:cNvPicPr>
          <p:nvPr/>
        </p:nvPicPr>
        <p:blipFill>
          <a:blip r:embed="rId3" cstate="print"/>
          <a:stretch>
            <a:fillRect/>
          </a:stretch>
        </p:blipFill>
        <p:spPr>
          <a:xfrm>
            <a:off x="3657600" y="1676401"/>
            <a:ext cx="4800600" cy="22933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6" descr="http://aircasting.org/assets/aircasting-airbeam.jpg"/>
          <p:cNvPicPr>
            <a:picLocks noChangeAspect="1" noChangeArrowheads="1"/>
          </p:cNvPicPr>
          <p:nvPr/>
        </p:nvPicPr>
        <p:blipFill>
          <a:blip r:embed="rId4" cstate="print"/>
          <a:srcRect/>
          <a:stretch>
            <a:fillRect/>
          </a:stretch>
        </p:blipFill>
        <p:spPr bwMode="auto">
          <a:xfrm>
            <a:off x="2920011" y="4215216"/>
            <a:ext cx="1956789" cy="21855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4" descr="http://romkey.com/wp-content/uploads/2013/04/Screen-Shot-2013-04-15-at-12.30.57-PM.png"/>
          <p:cNvPicPr>
            <a:picLocks noChangeAspect="1" noChangeArrowheads="1"/>
          </p:cNvPicPr>
          <p:nvPr/>
        </p:nvPicPr>
        <p:blipFill>
          <a:blip r:embed="rId5" cstate="print"/>
          <a:srcRect/>
          <a:stretch>
            <a:fillRect/>
          </a:stretch>
        </p:blipFill>
        <p:spPr bwMode="auto">
          <a:xfrm>
            <a:off x="5302789" y="4190543"/>
            <a:ext cx="3536411" cy="221025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1" name="Title 1"/>
          <p:cNvSpPr>
            <a:spLocks noGrp="1"/>
          </p:cNvSpPr>
          <p:nvPr>
            <p:ph type="title"/>
          </p:nvPr>
        </p:nvSpPr>
        <p:spPr>
          <a:xfrm>
            <a:off x="0" y="0"/>
            <a:ext cx="7772400" cy="1143000"/>
          </a:xfrm>
        </p:spPr>
        <p:txBody>
          <a:bodyPr/>
          <a:lstStyle/>
          <a:p>
            <a:pPr algn="l"/>
            <a:r>
              <a:rPr lang="en-US" sz="3600" dirty="0" smtClean="0">
                <a:solidFill>
                  <a:schemeClr val="tx1"/>
                </a:solidFill>
                <a:ea typeface="ＭＳ Ｐゴシック" pitchFamily="34" charset="-128"/>
              </a:rPr>
              <a:t>TSU Pre-Service Teacher GLOBE Certification Model </a:t>
            </a:r>
            <a:r>
              <a:rPr lang="en-US" sz="3600" dirty="0" smtClean="0">
                <a:ea typeface="ＭＳ Ｐゴシック" pitchFamily="34" charset="-128"/>
              </a:rPr>
              <a:t>Implementation</a:t>
            </a:r>
          </a:p>
        </p:txBody>
      </p:sp>
      <p:pic>
        <p:nvPicPr>
          <p:cNvPr id="51202" name="Picture 7" descr="http://www.theteachercenter.org/school_logos/CollegeforTN/Tennessee_State_University/tsu_logo.gif"/>
          <p:cNvPicPr>
            <a:picLocks noChangeAspect="1" noChangeArrowheads="1"/>
          </p:cNvPicPr>
          <p:nvPr/>
        </p:nvPicPr>
        <p:blipFill>
          <a:blip r:embed="rId2" cstate="print"/>
          <a:srcRect/>
          <a:stretch>
            <a:fillRect/>
          </a:stretch>
        </p:blipFill>
        <p:spPr bwMode="auto">
          <a:xfrm>
            <a:off x="6929437" y="152400"/>
            <a:ext cx="2214563" cy="665163"/>
          </a:xfrm>
          <a:prstGeom prst="rect">
            <a:avLst/>
          </a:prstGeom>
          <a:noFill/>
          <a:ln w="9525">
            <a:noFill/>
            <a:miter lim="800000"/>
            <a:headEnd/>
            <a:tailEnd/>
          </a:ln>
        </p:spPr>
      </p:pic>
      <p:sp>
        <p:nvSpPr>
          <p:cNvPr id="51204" name="TextBox 2"/>
          <p:cNvSpPr txBox="1">
            <a:spLocks noChangeArrowheads="1"/>
          </p:cNvSpPr>
          <p:nvPr/>
        </p:nvSpPr>
        <p:spPr bwMode="auto">
          <a:xfrm>
            <a:off x="228600" y="1524000"/>
            <a:ext cx="3505200" cy="5170646"/>
          </a:xfrm>
          <a:prstGeom prst="rect">
            <a:avLst/>
          </a:prstGeom>
          <a:noFill/>
          <a:ln w="9525">
            <a:noFill/>
            <a:miter lim="800000"/>
            <a:headEnd/>
            <a:tailEnd/>
          </a:ln>
        </p:spPr>
        <p:txBody>
          <a:bodyPr wrap="square">
            <a:spAutoFit/>
          </a:bodyPr>
          <a:lstStyle/>
          <a:p>
            <a:pPr eaLnBrk="1" hangingPunct="1"/>
            <a:r>
              <a:rPr lang="en-US" sz="1800" b="1" dirty="0" smtClean="0"/>
              <a:t>Summers 2018 – 2021 </a:t>
            </a:r>
          </a:p>
          <a:p>
            <a:pPr eaLnBrk="1" hangingPunct="1"/>
            <a:endParaRPr lang="en-US" sz="1800" b="1" dirty="0"/>
          </a:p>
          <a:p>
            <a:pPr eaLnBrk="1" hangingPunct="1"/>
            <a:r>
              <a:rPr lang="en-US" sz="1800" dirty="0" smtClean="0">
                <a:solidFill>
                  <a:schemeClr val="tx2">
                    <a:lumMod val="75000"/>
                  </a:schemeClr>
                </a:solidFill>
              </a:rPr>
              <a:t>Ideally, pre-service teachers successfully earning GLOBE certification will be hired by one of our partner high schools and continue to work with the project, as was the case with Rodney Donaldson, below, right.  </a:t>
            </a:r>
          </a:p>
          <a:p>
            <a:pPr eaLnBrk="1" hangingPunct="1"/>
            <a:endParaRPr lang="en-US" sz="1800" dirty="0">
              <a:solidFill>
                <a:schemeClr val="tx2">
                  <a:lumMod val="75000"/>
                </a:schemeClr>
              </a:solidFill>
            </a:endParaRPr>
          </a:p>
          <a:p>
            <a:pPr eaLnBrk="1" hangingPunct="1"/>
            <a:r>
              <a:rPr lang="en-US" sz="1800" dirty="0" smtClean="0"/>
              <a:t>Rodney is a teacher at Stratford STEM Magnet High School and is the Lead GLOBE teacher at the </a:t>
            </a:r>
            <a:r>
              <a:rPr lang="en-US" sz="1800" dirty="0" smtClean="0">
                <a:solidFill>
                  <a:schemeClr val="tx2"/>
                </a:solidFill>
              </a:rPr>
              <a:t>TSU Mission Earth Site.</a:t>
            </a:r>
            <a:r>
              <a:rPr lang="en-US" sz="1800" dirty="0" smtClean="0"/>
              <a:t>  He was GLOBE certified in the Atmosphere Protocols while enrolled in Weather &amp; Climate (GEOG 3500).</a:t>
            </a:r>
          </a:p>
          <a:p>
            <a:pPr eaLnBrk="1" hangingPunct="1"/>
            <a:endParaRPr lang="en-US" dirty="0"/>
          </a:p>
        </p:txBody>
      </p:sp>
      <p:pic>
        <p:nvPicPr>
          <p:cNvPr id="7" name="Picture 6" descr="Cookieholics2.JPG"/>
          <p:cNvPicPr>
            <a:picLocks noChangeAspect="1"/>
          </p:cNvPicPr>
          <p:nvPr/>
        </p:nvPicPr>
        <p:blipFill>
          <a:blip r:embed="rId3" cstate="print"/>
          <a:stretch>
            <a:fillRect/>
          </a:stretch>
        </p:blipFill>
        <p:spPr>
          <a:xfrm>
            <a:off x="3962400" y="1524000"/>
            <a:ext cx="4394200" cy="329565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35620" y="3886200"/>
            <a:ext cx="2451180" cy="251460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normAutofit/>
          </a:bodyPr>
          <a:lstStyle/>
          <a:p>
            <a:r>
              <a:rPr lang="en-US" sz="3200" b="1" dirty="0" smtClean="0">
                <a:solidFill>
                  <a:schemeClr val="tx2"/>
                </a:solidFill>
              </a:rPr>
              <a:t>Faculty Preparation for Using GLOBE and AMS Course Materials</a:t>
            </a:r>
            <a:endParaRPr lang="en-US" sz="3200" b="1" dirty="0">
              <a:solidFill>
                <a:schemeClr val="tx2"/>
              </a:solidFill>
            </a:endParaRPr>
          </a:p>
        </p:txBody>
      </p:sp>
      <p:sp>
        <p:nvSpPr>
          <p:cNvPr id="3" name="Content Placeholder 2"/>
          <p:cNvSpPr>
            <a:spLocks noGrp="1"/>
          </p:cNvSpPr>
          <p:nvPr>
            <p:ph sz="half" idx="1"/>
          </p:nvPr>
        </p:nvSpPr>
        <p:spPr>
          <a:xfrm>
            <a:off x="319414" y="1691014"/>
            <a:ext cx="3785992" cy="4853328"/>
          </a:xfrm>
        </p:spPr>
        <p:txBody>
          <a:bodyPr>
            <a:normAutofit fontScale="92500"/>
          </a:bodyPr>
          <a:lstStyle/>
          <a:p>
            <a:pPr marL="0" indent="0">
              <a:buNone/>
            </a:pPr>
            <a:r>
              <a:rPr lang="en-US" sz="2600" dirty="0" smtClean="0">
                <a:solidFill>
                  <a:srgbClr val="C00000"/>
                </a:solidFill>
              </a:rPr>
              <a:t>In </a:t>
            </a:r>
            <a:r>
              <a:rPr lang="en-US" sz="2600" dirty="0">
                <a:solidFill>
                  <a:srgbClr val="C00000"/>
                </a:solidFill>
              </a:rPr>
              <a:t>terms of course preparation, the AMS </a:t>
            </a:r>
            <a:r>
              <a:rPr lang="en-US" sz="2600" dirty="0" smtClean="0">
                <a:solidFill>
                  <a:srgbClr val="C00000"/>
                </a:solidFill>
              </a:rPr>
              <a:t>and GLOBE teaching </a:t>
            </a:r>
            <a:r>
              <a:rPr lang="en-US" sz="2600" dirty="0">
                <a:solidFill>
                  <a:srgbClr val="C00000"/>
                </a:solidFill>
              </a:rPr>
              <a:t>materials are relatively user-friendly and </a:t>
            </a:r>
            <a:r>
              <a:rPr lang="en-US" sz="2600" dirty="0" smtClean="0">
                <a:solidFill>
                  <a:srgbClr val="C00000"/>
                </a:solidFill>
              </a:rPr>
              <a:t>can </a:t>
            </a:r>
            <a:r>
              <a:rPr lang="en-US" sz="2600" dirty="0">
                <a:solidFill>
                  <a:srgbClr val="C00000"/>
                </a:solidFill>
              </a:rPr>
              <a:t>be incorporated into a wide range of courses, including the social sciences. </a:t>
            </a:r>
            <a:endParaRPr lang="en-US" sz="2600" dirty="0" smtClean="0">
              <a:solidFill>
                <a:srgbClr val="C00000"/>
              </a:solidFill>
            </a:endParaRPr>
          </a:p>
          <a:p>
            <a:pPr marL="0" indent="0">
              <a:buNone/>
            </a:pPr>
            <a:endParaRPr lang="en-US" sz="2600" dirty="0">
              <a:solidFill>
                <a:srgbClr val="C00000"/>
              </a:solidFill>
            </a:endParaRPr>
          </a:p>
          <a:p>
            <a:pPr marL="0" indent="0">
              <a:buNone/>
            </a:pPr>
            <a:r>
              <a:rPr lang="en-US" sz="2600" dirty="0" smtClean="0">
                <a:solidFill>
                  <a:srgbClr val="C00000"/>
                </a:solidFill>
              </a:rPr>
              <a:t>Becoming </a:t>
            </a:r>
            <a:r>
              <a:rPr lang="en-US" sz="2600" dirty="0">
                <a:solidFill>
                  <a:srgbClr val="C00000"/>
                </a:solidFill>
              </a:rPr>
              <a:t>a GLOBE </a:t>
            </a:r>
            <a:r>
              <a:rPr lang="en-US" sz="2600" dirty="0" smtClean="0">
                <a:solidFill>
                  <a:srgbClr val="C00000"/>
                </a:solidFill>
              </a:rPr>
              <a:t>or AMS instructor </a:t>
            </a:r>
            <a:r>
              <a:rPr lang="en-US" sz="2600" u="sng" dirty="0">
                <a:solidFill>
                  <a:srgbClr val="C00000"/>
                </a:solidFill>
              </a:rPr>
              <a:t>requires training</a:t>
            </a:r>
            <a:r>
              <a:rPr lang="en-US" sz="2600" dirty="0">
                <a:solidFill>
                  <a:srgbClr val="C00000"/>
                </a:solidFill>
              </a:rPr>
              <a:t>, some of which may be </a:t>
            </a:r>
            <a:r>
              <a:rPr lang="en-US" sz="2600" dirty="0" smtClean="0">
                <a:solidFill>
                  <a:srgbClr val="C00000"/>
                </a:solidFill>
              </a:rPr>
              <a:t> </a:t>
            </a:r>
            <a:r>
              <a:rPr lang="en-US" sz="2600" dirty="0">
                <a:solidFill>
                  <a:srgbClr val="C00000"/>
                </a:solidFill>
              </a:rPr>
              <a:t>completed online.</a:t>
            </a:r>
          </a:p>
          <a:p>
            <a:pPr marL="0"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58934" y="2133600"/>
            <a:ext cx="4046568" cy="3033386"/>
          </a:xfrm>
          <a:prstGeom prst="rect">
            <a:avLst/>
          </a:prstGeom>
        </p:spPr>
      </p:pic>
      <p:sp>
        <p:nvSpPr>
          <p:cNvPr id="5" name="TextBox 4"/>
          <p:cNvSpPr txBox="1"/>
          <p:nvPr/>
        </p:nvSpPr>
        <p:spPr>
          <a:xfrm>
            <a:off x="4352273" y="5279883"/>
            <a:ext cx="4753627" cy="646331"/>
          </a:xfrm>
          <a:prstGeom prst="rect">
            <a:avLst/>
          </a:prstGeom>
          <a:noFill/>
        </p:spPr>
        <p:txBody>
          <a:bodyPr wrap="square" rtlCol="0">
            <a:spAutoFit/>
          </a:bodyPr>
          <a:lstStyle/>
          <a:p>
            <a:r>
              <a:rPr lang="en-US" sz="1800" dirty="0" smtClean="0"/>
              <a:t>GLOBE training exercise for HBCU faculty led by David A. Padgett</a:t>
            </a:r>
            <a:endParaRPr lang="en-US" sz="1800" dirty="0"/>
          </a:p>
        </p:txBody>
      </p:sp>
    </p:spTree>
    <p:extLst>
      <p:ext uri="{BB962C8B-B14F-4D97-AF65-F5344CB8AC3E}">
        <p14:creationId xmlns:p14="http://schemas.microsoft.com/office/powerpoint/2010/main" val="33418343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normAutofit/>
          </a:bodyPr>
          <a:lstStyle/>
          <a:p>
            <a:r>
              <a:rPr lang="en-US" sz="2800" b="1" dirty="0" smtClean="0">
                <a:solidFill>
                  <a:srgbClr val="FF0000"/>
                </a:solidFill>
              </a:rPr>
              <a:t>The Global Learning and Observations to Benefit the Environment (GLOBE) Program</a:t>
            </a:r>
            <a:endParaRPr lang="en-US" sz="2800" b="1" dirty="0">
              <a:solidFill>
                <a:srgbClr val="FF0000"/>
              </a:solidFill>
            </a:endParaRPr>
          </a:p>
        </p:txBody>
      </p:sp>
      <p:sp>
        <p:nvSpPr>
          <p:cNvPr id="3" name="Content Placeholder 2"/>
          <p:cNvSpPr>
            <a:spLocks noGrp="1"/>
          </p:cNvSpPr>
          <p:nvPr>
            <p:ph idx="1"/>
          </p:nvPr>
        </p:nvSpPr>
        <p:spPr>
          <a:xfrm>
            <a:off x="466594" y="1774712"/>
            <a:ext cx="4907072" cy="3898723"/>
          </a:xfrm>
        </p:spPr>
        <p:txBody>
          <a:bodyPr>
            <a:noAutofit/>
          </a:bodyPr>
          <a:lstStyle/>
          <a:p>
            <a:pPr marL="0" indent="0">
              <a:buNone/>
            </a:pPr>
            <a:r>
              <a:rPr lang="en-US" sz="2000" b="1" dirty="0" smtClean="0">
                <a:latin typeface="Times New Roman" panose="02020603050405020304" pitchFamily="18" charset="0"/>
                <a:cs typeface="Times New Roman" panose="02020603050405020304" pitchFamily="18" charset="0"/>
              </a:rPr>
              <a:t>Tennessee </a:t>
            </a:r>
            <a:r>
              <a:rPr lang="en-US" sz="2000" b="1" dirty="0">
                <a:latin typeface="Times New Roman" panose="02020603050405020304" pitchFamily="18" charset="0"/>
                <a:cs typeface="Times New Roman" panose="02020603050405020304" pitchFamily="18" charset="0"/>
              </a:rPr>
              <a:t>State University has been a Global Learning and Observations to Benefit the Environment (GLOBE) program Partner Institution since October 2001. </a:t>
            </a:r>
            <a:endParaRPr lang="en-US" sz="2000" b="1" dirty="0" smtClean="0">
              <a:latin typeface="Times New Roman" panose="02020603050405020304" pitchFamily="18" charset="0"/>
              <a:cs typeface="Times New Roman" panose="02020603050405020304" pitchFamily="18" charset="0"/>
            </a:endParaRPr>
          </a:p>
          <a:p>
            <a:pPr marL="0" indent="0">
              <a:buNone/>
            </a:pPr>
            <a:endParaRPr lang="en-US" sz="2000" b="1" dirty="0" smtClean="0">
              <a:latin typeface="Times New Roman" panose="02020603050405020304" pitchFamily="18" charset="0"/>
              <a:cs typeface="Times New Roman" panose="02020603050405020304" pitchFamily="18" charset="0"/>
            </a:endParaRPr>
          </a:p>
          <a:p>
            <a:pPr marL="0" indent="0">
              <a:buNone/>
            </a:pPr>
            <a:r>
              <a:rPr lang="en-US" sz="2000" b="1" dirty="0" smtClean="0">
                <a:latin typeface="Times New Roman" panose="02020603050405020304" pitchFamily="18" charset="0"/>
                <a:cs typeface="Times New Roman" panose="02020603050405020304" pitchFamily="18" charset="0"/>
              </a:rPr>
              <a:t>Pre-service teachers </a:t>
            </a:r>
            <a:r>
              <a:rPr lang="en-US" sz="2000" b="1" dirty="0">
                <a:latin typeface="Times New Roman" panose="02020603050405020304" pitchFamily="18" charset="0"/>
                <a:cs typeface="Times New Roman" panose="02020603050405020304" pitchFamily="18" charset="0"/>
              </a:rPr>
              <a:t>enrolled in </a:t>
            </a:r>
            <a:r>
              <a:rPr lang="en-US" sz="2000" b="1" dirty="0" smtClean="0">
                <a:latin typeface="Times New Roman" panose="02020603050405020304" pitchFamily="18" charset="0"/>
                <a:cs typeface="Times New Roman" panose="02020603050405020304" pitchFamily="18" charset="0"/>
              </a:rPr>
              <a:t>introductory </a:t>
            </a:r>
            <a:r>
              <a:rPr lang="en-US" sz="2000" b="1" dirty="0">
                <a:latin typeface="Times New Roman" panose="02020603050405020304" pitchFamily="18" charset="0"/>
                <a:cs typeface="Times New Roman" panose="02020603050405020304" pitchFamily="18" charset="0"/>
              </a:rPr>
              <a:t>World Regional Geography (GEOG 1010/1020) courses engage in </a:t>
            </a:r>
            <a:r>
              <a:rPr lang="en-US" sz="2000" b="1" dirty="0" smtClean="0">
                <a:latin typeface="Times New Roman" panose="02020603050405020304" pitchFamily="18" charset="0"/>
                <a:cs typeface="Times New Roman" panose="02020603050405020304" pitchFamily="18" charset="0"/>
              </a:rPr>
              <a:t>“hands-on” GLOBE </a:t>
            </a:r>
            <a:r>
              <a:rPr lang="en-US" sz="2000" b="1" dirty="0">
                <a:latin typeface="Times New Roman" panose="02020603050405020304" pitchFamily="18" charset="0"/>
                <a:cs typeface="Times New Roman" panose="02020603050405020304" pitchFamily="18" charset="0"/>
              </a:rPr>
              <a:t>earth science data collection and analysis exercises. </a:t>
            </a:r>
            <a:endParaRPr lang="en-US" sz="2000" b="1" dirty="0" smtClean="0">
              <a:latin typeface="Times New Roman" panose="02020603050405020304" pitchFamily="18" charset="0"/>
              <a:cs typeface="Times New Roman" panose="02020603050405020304" pitchFamily="18" charset="0"/>
            </a:endParaRPr>
          </a:p>
          <a:p>
            <a:pPr marL="0" indent="0">
              <a:buNone/>
            </a:pPr>
            <a:r>
              <a:rPr lang="en-US" sz="2000" b="1" dirty="0" smtClean="0">
                <a:solidFill>
                  <a:schemeClr val="tx2"/>
                </a:solidFill>
                <a:latin typeface="Times New Roman" panose="02020603050405020304" pitchFamily="18" charset="0"/>
                <a:cs typeface="Times New Roman" panose="02020603050405020304" pitchFamily="18" charset="0"/>
              </a:rPr>
              <a:t> </a:t>
            </a:r>
          </a:p>
          <a:p>
            <a:pPr marL="0" indent="0">
              <a:buNone/>
            </a:pPr>
            <a:r>
              <a:rPr lang="en-US" sz="2000" b="1" dirty="0" smtClean="0">
                <a:solidFill>
                  <a:schemeClr val="tx2"/>
                </a:solidFill>
                <a:latin typeface="Times New Roman" panose="02020603050405020304" pitchFamily="18" charset="0"/>
                <a:cs typeface="Times New Roman" panose="02020603050405020304" pitchFamily="18" charset="0"/>
              </a:rPr>
              <a:t>For specific information about GLOBE please visit - www.globe.gov </a:t>
            </a:r>
            <a:endParaRPr lang="en-US" sz="2000" b="1" dirty="0">
              <a:solidFill>
                <a:schemeClr val="tx2"/>
              </a:solidFill>
              <a:latin typeface="Times New Roman" panose="02020603050405020304" pitchFamily="18" charset="0"/>
              <a:cs typeface="Times New Roman" panose="02020603050405020304" pitchFamily="18" charset="0"/>
            </a:endParaRPr>
          </a:p>
        </p:txBody>
      </p:sp>
      <p:pic>
        <p:nvPicPr>
          <p:cNvPr id="4" name="Picture 2" descr="http://nteb-mudflowermedia.netdna-ssl.com/wp-content/uploads/the-globe-program-world-governance.jpg"/>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5638800" y="2209800"/>
            <a:ext cx="3156859"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41163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399"/>
            <a:ext cx="7772400" cy="914401"/>
          </a:xfrm>
        </p:spPr>
        <p:txBody>
          <a:bodyPr/>
          <a:lstStyle/>
          <a:p>
            <a:r>
              <a:rPr lang="en-US" b="1" dirty="0" smtClean="0"/>
              <a:t>Links to Resources</a:t>
            </a:r>
            <a:endParaRPr lang="en-US" b="1" dirty="0"/>
          </a:p>
        </p:txBody>
      </p:sp>
      <p:sp>
        <p:nvSpPr>
          <p:cNvPr id="3" name="Subtitle 2"/>
          <p:cNvSpPr>
            <a:spLocks noGrp="1"/>
          </p:cNvSpPr>
          <p:nvPr>
            <p:ph type="subTitle" idx="1"/>
          </p:nvPr>
        </p:nvSpPr>
        <p:spPr>
          <a:xfrm>
            <a:off x="1066800" y="1371600"/>
            <a:ext cx="7010400" cy="1981200"/>
          </a:xfrm>
        </p:spPr>
        <p:txBody>
          <a:bodyPr>
            <a:normAutofit fontScale="25000" lnSpcReduction="20000"/>
          </a:bodyPr>
          <a:lstStyle/>
          <a:p>
            <a:pPr algn="l"/>
            <a:r>
              <a:rPr lang="en-US" sz="8000" dirty="0" smtClean="0">
                <a:solidFill>
                  <a:schemeClr val="tx1"/>
                </a:solidFill>
                <a:latin typeface="Arial" panose="020B0604020202020204" pitchFamily="34" charset="0"/>
                <a:cs typeface="Arial" panose="020B0604020202020204" pitchFamily="34" charset="0"/>
              </a:rPr>
              <a:t>American Meteorological Society (AMS) </a:t>
            </a:r>
            <a:r>
              <a:rPr lang="en-US" sz="8000" dirty="0">
                <a:solidFill>
                  <a:schemeClr val="tx1"/>
                </a:solidFill>
                <a:latin typeface="Arial" panose="020B0604020202020204" pitchFamily="34" charset="0"/>
                <a:cs typeface="Arial" panose="020B0604020202020204" pitchFamily="34" charset="0"/>
              </a:rPr>
              <a:t>Education Program (</a:t>
            </a:r>
            <a:r>
              <a:rPr lang="en-US" sz="8000" dirty="0">
                <a:solidFill>
                  <a:schemeClr val="tx1"/>
                </a:solidFill>
                <a:latin typeface="Arial" panose="020B0604020202020204" pitchFamily="34" charset="0"/>
                <a:cs typeface="Arial" panose="020B0604020202020204" pitchFamily="34" charset="0"/>
                <a:hlinkClick r:id="rId2"/>
              </a:rPr>
              <a:t>https://www.ametsoc.org/ams/index.cfm/education-careers/education-program/undergraduate-faculty</a:t>
            </a:r>
            <a:r>
              <a:rPr lang="en-US" sz="8000" dirty="0" smtClean="0">
                <a:solidFill>
                  <a:schemeClr val="tx1"/>
                </a:solidFill>
                <a:latin typeface="Arial" panose="020B0604020202020204" pitchFamily="34" charset="0"/>
                <a:cs typeface="Arial" panose="020B0604020202020204" pitchFamily="34" charset="0"/>
                <a:hlinkClick r:id="rId2"/>
              </a:rPr>
              <a:t>/</a:t>
            </a:r>
            <a:r>
              <a:rPr lang="en-US" sz="8000" dirty="0" smtClean="0">
                <a:solidFill>
                  <a:schemeClr val="tx1"/>
                </a:solidFill>
                <a:latin typeface="Arial" panose="020B0604020202020204" pitchFamily="34" charset="0"/>
                <a:cs typeface="Arial" panose="020B0604020202020204" pitchFamily="34" charset="0"/>
              </a:rPr>
              <a:t>) </a:t>
            </a:r>
          </a:p>
          <a:p>
            <a:pPr algn="l"/>
            <a:endParaRPr lang="en-US" sz="8000" dirty="0">
              <a:solidFill>
                <a:schemeClr val="tx1"/>
              </a:solidFill>
              <a:latin typeface="Arial" panose="020B0604020202020204" pitchFamily="34" charset="0"/>
              <a:cs typeface="Arial" panose="020B0604020202020204" pitchFamily="34" charset="0"/>
            </a:endParaRPr>
          </a:p>
          <a:p>
            <a:pPr algn="l"/>
            <a:r>
              <a:rPr lang="en-US" sz="8000" dirty="0">
                <a:solidFill>
                  <a:schemeClr val="tx1"/>
                </a:solidFill>
                <a:latin typeface="Arial" panose="020B0604020202020204" pitchFamily="34" charset="0"/>
                <a:cs typeface="Arial" panose="020B0604020202020204" pitchFamily="34" charset="0"/>
              </a:rPr>
              <a:t>Global Learning and Observations to Benefit the Environment (GLOBE) (</a:t>
            </a:r>
            <a:r>
              <a:rPr lang="en-US" sz="8000" dirty="0">
                <a:solidFill>
                  <a:schemeClr val="tx1"/>
                </a:solidFill>
                <a:latin typeface="Arial" panose="020B0604020202020204" pitchFamily="34" charset="0"/>
                <a:cs typeface="Arial" panose="020B0604020202020204" pitchFamily="34" charset="0"/>
                <a:hlinkClick r:id="rId3"/>
              </a:rPr>
              <a:t>http://</a:t>
            </a:r>
            <a:r>
              <a:rPr lang="en-US" sz="8000" dirty="0" smtClean="0">
                <a:solidFill>
                  <a:schemeClr val="tx1"/>
                </a:solidFill>
                <a:latin typeface="Arial" panose="020B0604020202020204" pitchFamily="34" charset="0"/>
                <a:cs typeface="Arial" panose="020B0604020202020204" pitchFamily="34" charset="0"/>
                <a:hlinkClick r:id="rId3"/>
              </a:rPr>
              <a:t>www.globe.gov</a:t>
            </a:r>
            <a:r>
              <a:rPr lang="en-US" sz="8000" dirty="0" smtClean="0">
                <a:solidFill>
                  <a:schemeClr val="tx1"/>
                </a:solidFill>
                <a:latin typeface="Arial" panose="020B0604020202020204" pitchFamily="34" charset="0"/>
                <a:cs typeface="Arial" panose="020B0604020202020204" pitchFamily="34" charset="0"/>
              </a:rPr>
              <a:t>)</a:t>
            </a:r>
            <a:endParaRPr lang="en-US" sz="8000" dirty="0">
              <a:solidFill>
                <a:schemeClr val="tx1"/>
              </a:solidFill>
              <a:latin typeface="Arial" panose="020B0604020202020204" pitchFamily="34" charset="0"/>
              <a:cs typeface="Arial" panose="020B0604020202020204" pitchFamily="34" charset="0"/>
            </a:endParaRPr>
          </a:p>
          <a:p>
            <a:pPr algn="l"/>
            <a:endParaRPr lang="en-US" sz="8000" dirty="0" smtClean="0">
              <a:solidFill>
                <a:schemeClr val="tx1"/>
              </a:solidFill>
              <a:latin typeface="Arial" panose="020B0604020202020204" pitchFamily="34" charset="0"/>
              <a:cs typeface="Arial" panose="020B0604020202020204" pitchFamily="34" charset="0"/>
            </a:endParaRPr>
          </a:p>
          <a:p>
            <a:pPr algn="l"/>
            <a:r>
              <a:rPr lang="en-US" sz="8000" dirty="0" smtClean="0">
                <a:solidFill>
                  <a:schemeClr val="tx1"/>
                </a:solidFill>
                <a:latin typeface="Arial" panose="020B0604020202020204" pitchFamily="34" charset="0"/>
                <a:cs typeface="Arial" panose="020B0604020202020204" pitchFamily="34" charset="0"/>
              </a:rPr>
              <a:t>Environmental Systems Research Institute (ESRI) </a:t>
            </a:r>
            <a:r>
              <a:rPr lang="en-US" sz="8000" dirty="0" err="1" smtClean="0">
                <a:solidFill>
                  <a:schemeClr val="tx1"/>
                </a:solidFill>
                <a:latin typeface="Arial" panose="020B0604020202020204" pitchFamily="34" charset="0"/>
                <a:cs typeface="Arial" panose="020B0604020202020204" pitchFamily="34" charset="0"/>
              </a:rPr>
              <a:t>ConnectED</a:t>
            </a:r>
            <a:r>
              <a:rPr lang="en-US" sz="8000" dirty="0" smtClean="0">
                <a:solidFill>
                  <a:schemeClr val="tx1"/>
                </a:solidFill>
                <a:latin typeface="Arial" panose="020B0604020202020204" pitchFamily="34" charset="0"/>
                <a:cs typeface="Arial" panose="020B0604020202020204" pitchFamily="34" charset="0"/>
              </a:rPr>
              <a:t> Program (</a:t>
            </a:r>
            <a:r>
              <a:rPr lang="en-US" sz="8000" dirty="0" smtClean="0">
                <a:solidFill>
                  <a:schemeClr val="tx1"/>
                </a:solidFill>
                <a:latin typeface="Arial" panose="020B0604020202020204" pitchFamily="34" charset="0"/>
                <a:cs typeface="Arial" panose="020B0604020202020204" pitchFamily="34" charset="0"/>
                <a:hlinkClick r:id="rId4"/>
              </a:rPr>
              <a:t>http://connected.esri.com/</a:t>
            </a:r>
            <a:r>
              <a:rPr lang="en-US" sz="8000" dirty="0" smtClean="0">
                <a:solidFill>
                  <a:schemeClr val="tx1"/>
                </a:solidFill>
                <a:latin typeface="Arial" panose="020B0604020202020204" pitchFamily="34" charset="0"/>
                <a:cs typeface="Arial" panose="020B0604020202020204" pitchFamily="34" charset="0"/>
              </a:rPr>
              <a:t>) </a:t>
            </a:r>
          </a:p>
          <a:p>
            <a:pPr algn="l"/>
            <a:endParaRPr lang="en-US" sz="8000" dirty="0" smtClean="0">
              <a:solidFill>
                <a:schemeClr val="tx1"/>
              </a:solidFill>
              <a:latin typeface="Arial" panose="020B0604020202020204" pitchFamily="34" charset="0"/>
              <a:cs typeface="Arial" panose="020B0604020202020204" pitchFamily="34" charset="0"/>
            </a:endParaRPr>
          </a:p>
          <a:p>
            <a:pPr algn="l"/>
            <a:r>
              <a:rPr lang="en-US" sz="8000" dirty="0" smtClean="0">
                <a:solidFill>
                  <a:schemeClr val="tx1"/>
                </a:solidFill>
                <a:latin typeface="Arial" panose="020B0604020202020204" pitchFamily="34" charset="0"/>
                <a:cs typeface="Arial" panose="020B0604020202020204" pitchFamily="34" charset="0"/>
              </a:rPr>
              <a:t>ESRI </a:t>
            </a:r>
            <a:r>
              <a:rPr lang="en-US" sz="8000" dirty="0" err="1" smtClean="0">
                <a:solidFill>
                  <a:schemeClr val="tx1"/>
                </a:solidFill>
                <a:latin typeface="Arial" panose="020B0604020202020204" pitchFamily="34" charset="0"/>
                <a:cs typeface="Arial" panose="020B0604020202020204" pitchFamily="34" charset="0"/>
              </a:rPr>
              <a:t>ArcGIS</a:t>
            </a:r>
            <a:r>
              <a:rPr lang="en-US" sz="8000" dirty="0" smtClean="0">
                <a:solidFill>
                  <a:schemeClr val="tx1"/>
                </a:solidFill>
                <a:latin typeface="Arial" panose="020B0604020202020204" pitchFamily="34" charset="0"/>
                <a:cs typeface="Arial" panose="020B0604020202020204" pitchFamily="34" charset="0"/>
              </a:rPr>
              <a:t> Online (</a:t>
            </a:r>
            <a:r>
              <a:rPr lang="en-US" sz="8000" dirty="0" smtClean="0">
                <a:solidFill>
                  <a:schemeClr val="tx1"/>
                </a:solidFill>
                <a:latin typeface="Arial" panose="020B0604020202020204" pitchFamily="34" charset="0"/>
                <a:cs typeface="Arial" panose="020B0604020202020204" pitchFamily="34" charset="0"/>
                <a:hlinkClick r:id="rId5"/>
              </a:rPr>
              <a:t>www.arcgis.com</a:t>
            </a:r>
            <a:r>
              <a:rPr lang="en-US" sz="8000" dirty="0" smtClean="0">
                <a:solidFill>
                  <a:schemeClr val="tx1"/>
                </a:solidFill>
                <a:latin typeface="Arial" panose="020B0604020202020204" pitchFamily="34" charset="0"/>
                <a:cs typeface="Arial" panose="020B0604020202020204" pitchFamily="34" charset="0"/>
              </a:rPr>
              <a:t>) </a:t>
            </a:r>
          </a:p>
          <a:p>
            <a:pPr algn="l"/>
            <a:endParaRPr lang="en-US" sz="8000" dirty="0" smtClean="0">
              <a:solidFill>
                <a:schemeClr val="tx1"/>
              </a:solidFill>
              <a:latin typeface="Arial" panose="020B0604020202020204" pitchFamily="34" charset="0"/>
              <a:cs typeface="Arial" panose="020B0604020202020204" pitchFamily="34" charset="0"/>
            </a:endParaRPr>
          </a:p>
          <a:p>
            <a:pPr algn="l"/>
            <a:r>
              <a:rPr lang="en-US" sz="8000" dirty="0" smtClean="0">
                <a:solidFill>
                  <a:schemeClr val="tx1"/>
                </a:solidFill>
                <a:latin typeface="Arial" panose="020B0604020202020204" pitchFamily="34" charset="0"/>
                <a:cs typeface="Arial" panose="020B0604020202020204" pitchFamily="34" charset="0"/>
              </a:rPr>
              <a:t>ESRI Story Maps (</a:t>
            </a:r>
            <a:r>
              <a:rPr lang="en-US" sz="8000" dirty="0" smtClean="0">
                <a:latin typeface="Arial" panose="020B0604020202020204" pitchFamily="34" charset="0"/>
                <a:cs typeface="Arial" panose="020B0604020202020204" pitchFamily="34" charset="0"/>
                <a:hlinkClick r:id="rId6"/>
              </a:rPr>
              <a:t>http://storymaps.arcgis.com/en/</a:t>
            </a:r>
            <a:r>
              <a:rPr lang="en-US" sz="8000" dirty="0" smtClean="0">
                <a:latin typeface="Arial" panose="020B0604020202020204" pitchFamily="34" charset="0"/>
                <a:cs typeface="Arial" panose="020B0604020202020204" pitchFamily="34" charset="0"/>
              </a:rPr>
              <a:t>) </a:t>
            </a:r>
          </a:p>
          <a:p>
            <a:pPr algn="l"/>
            <a:endParaRPr lang="en-US" sz="1800" dirty="0" smtClean="0"/>
          </a:p>
          <a:p>
            <a:pPr algn="l"/>
            <a:endParaRPr lang="en-US" sz="1800" dirty="0" smtClean="0"/>
          </a:p>
          <a:p>
            <a:pPr algn="l"/>
            <a:endParaRPr lang="en-US" sz="1800" dirty="0" smtClean="0"/>
          </a:p>
          <a:p>
            <a:pPr algn="l"/>
            <a:endParaRPr lang="en-US" sz="1800" dirty="0"/>
          </a:p>
          <a:p>
            <a:pPr algn="l"/>
            <a:endParaRPr lang="en-US" sz="1800" dirty="0"/>
          </a:p>
        </p:txBody>
      </p:sp>
      <p:sp>
        <p:nvSpPr>
          <p:cNvPr id="5" name="Rectangle 4"/>
          <p:cNvSpPr/>
          <p:nvPr/>
        </p:nvSpPr>
        <p:spPr>
          <a:xfrm>
            <a:off x="838200" y="1219200"/>
            <a:ext cx="7467600" cy="5486400"/>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globegif.gif"/>
          <p:cNvPicPr>
            <a:picLocks noChangeAspect="1"/>
          </p:cNvPicPr>
          <p:nvPr/>
        </p:nvPicPr>
        <p:blipFill>
          <a:blip r:embed="rId7" cstate="print"/>
          <a:stretch>
            <a:fillRect/>
          </a:stretch>
        </p:blipFill>
        <p:spPr>
          <a:xfrm>
            <a:off x="7315200" y="304800"/>
            <a:ext cx="685800" cy="685800"/>
          </a:xfrm>
          <a:prstGeom prst="rect">
            <a:avLst/>
          </a:prstGeom>
        </p:spPr>
      </p:pic>
      <p:pic>
        <p:nvPicPr>
          <p:cNvPr id="7" name="Picture 6" descr="globegif.gif"/>
          <p:cNvPicPr>
            <a:picLocks noChangeAspect="1"/>
          </p:cNvPicPr>
          <p:nvPr/>
        </p:nvPicPr>
        <p:blipFill>
          <a:blip r:embed="rId7" cstate="print"/>
          <a:stretch>
            <a:fillRect/>
          </a:stretch>
        </p:blipFill>
        <p:spPr>
          <a:xfrm>
            <a:off x="838200" y="304800"/>
            <a:ext cx="685800" cy="685800"/>
          </a:xfrm>
          <a:prstGeom prst="rect">
            <a:avLst/>
          </a:prstGeom>
        </p:spPr>
      </p:pic>
      <p:pic>
        <p:nvPicPr>
          <p:cNvPr id="8" name="Picture 7" descr="globegif.gif"/>
          <p:cNvPicPr>
            <a:picLocks noChangeAspect="1"/>
          </p:cNvPicPr>
          <p:nvPr/>
        </p:nvPicPr>
        <p:blipFill>
          <a:blip r:embed="rId7" cstate="print"/>
          <a:stretch>
            <a:fillRect/>
          </a:stretch>
        </p:blipFill>
        <p:spPr>
          <a:xfrm>
            <a:off x="3886200" y="5613400"/>
            <a:ext cx="914400" cy="914400"/>
          </a:xfrm>
          <a:prstGeom prst="rect">
            <a:avLst/>
          </a:prstGeom>
        </p:spPr>
      </p:pic>
    </p:spTree>
    <p:extLst>
      <p:ext uri="{BB962C8B-B14F-4D97-AF65-F5344CB8AC3E}">
        <p14:creationId xmlns:p14="http://schemas.microsoft.com/office/powerpoint/2010/main" val="3731668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152400"/>
            <a:ext cx="8305800" cy="830997"/>
          </a:xfrm>
          <a:prstGeom prst="rect">
            <a:avLst/>
          </a:prstGeom>
          <a:noFill/>
        </p:spPr>
        <p:txBody>
          <a:bodyPr wrap="square" rtlCol="0">
            <a:spAutoFit/>
          </a:bodyPr>
          <a:lstStyle/>
          <a:p>
            <a:pPr algn="ctr"/>
            <a:r>
              <a:rPr lang="en-US" b="1" dirty="0" smtClean="0"/>
              <a:t>THANK YOU! </a:t>
            </a:r>
          </a:p>
          <a:p>
            <a:pPr algn="ctr"/>
            <a:r>
              <a:rPr lang="en-US" b="1" dirty="0" smtClean="0"/>
              <a:t>For your time and attention.</a:t>
            </a:r>
            <a:endParaRPr lang="en-US" b="1" dirty="0"/>
          </a:p>
        </p:txBody>
      </p:sp>
      <p:pic>
        <p:nvPicPr>
          <p:cNvPr id="5" name="Picture 4" descr="MYW PCHS Nov 14 2014 photo 2.jpg"/>
          <p:cNvPicPr>
            <a:picLocks noChangeAspect="1"/>
          </p:cNvPicPr>
          <p:nvPr/>
        </p:nvPicPr>
        <p:blipFill>
          <a:blip r:embed="rId2" cstate="print"/>
          <a:stretch>
            <a:fillRect/>
          </a:stretch>
        </p:blipFill>
        <p:spPr>
          <a:xfrm>
            <a:off x="1066799" y="1161197"/>
            <a:ext cx="6781800" cy="296345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4569" y="5272806"/>
            <a:ext cx="5070045" cy="1402030"/>
          </a:xfrm>
          <a:prstGeom prst="rect">
            <a:avLst/>
          </a:prstGeom>
        </p:spPr>
      </p:pic>
      <p:sp>
        <p:nvSpPr>
          <p:cNvPr id="3" name="TextBox 2"/>
          <p:cNvSpPr txBox="1"/>
          <p:nvPr/>
        </p:nvSpPr>
        <p:spPr>
          <a:xfrm>
            <a:off x="1600197" y="4343400"/>
            <a:ext cx="5538787" cy="830997"/>
          </a:xfrm>
          <a:prstGeom prst="rect">
            <a:avLst/>
          </a:prstGeom>
          <a:noFill/>
        </p:spPr>
        <p:txBody>
          <a:bodyPr wrap="square" rtlCol="0">
            <a:spAutoFit/>
          </a:bodyPr>
          <a:lstStyle/>
          <a:p>
            <a:pPr algn="ctr"/>
            <a:r>
              <a:rPr lang="en-US" dirty="0"/>
              <a:t>https://</a:t>
            </a:r>
            <a:r>
              <a:rPr lang="en-US" dirty="0" smtClean="0"/>
              <a:t>www.globe.gov/web/mission-earth</a:t>
            </a:r>
          </a:p>
          <a:p>
            <a:pPr algn="ctr"/>
            <a:r>
              <a:rPr lang="en-US" dirty="0" smtClean="0"/>
              <a:t>tsuglobeme@gmail.com</a:t>
            </a:r>
            <a:endParaRPr lang="en-US" dirty="0"/>
          </a:p>
        </p:txBody>
      </p:sp>
    </p:spTree>
    <p:extLst>
      <p:ext uri="{BB962C8B-B14F-4D97-AF65-F5344CB8AC3E}">
        <p14:creationId xmlns:p14="http://schemas.microsoft.com/office/powerpoint/2010/main" val="2170352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50" y="109537"/>
            <a:ext cx="8953500" cy="6638925"/>
          </a:xfrm>
          <a:prstGeom prst="rect">
            <a:avLst/>
          </a:prstGeom>
        </p:spPr>
      </p:pic>
    </p:spTree>
    <p:extLst>
      <p:ext uri="{BB962C8B-B14F-4D97-AF65-F5344CB8AC3E}">
        <p14:creationId xmlns:p14="http://schemas.microsoft.com/office/powerpoint/2010/main" val="690265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lumMod val="2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3102" y="0"/>
            <a:ext cx="5080898" cy="6858000"/>
          </a:xfrm>
          <a:prstGeom prst="rect">
            <a:avLst/>
          </a:prstGeom>
        </p:spPr>
      </p:pic>
      <p:sp>
        <p:nvSpPr>
          <p:cNvPr id="3" name="TextBox 2"/>
          <p:cNvSpPr txBox="1"/>
          <p:nvPr/>
        </p:nvSpPr>
        <p:spPr>
          <a:xfrm>
            <a:off x="228600" y="56138"/>
            <a:ext cx="3657600" cy="6801862"/>
          </a:xfrm>
          <a:prstGeom prst="rect">
            <a:avLst/>
          </a:prstGeom>
          <a:noFill/>
        </p:spPr>
        <p:txBody>
          <a:bodyPr wrap="square" rtlCol="0">
            <a:spAutoFit/>
          </a:bodyPr>
          <a:lstStyle/>
          <a:p>
            <a:r>
              <a:rPr lang="en-US" b="1" dirty="0" smtClean="0">
                <a:solidFill>
                  <a:srgbClr val="FFFF00"/>
                </a:solidFill>
              </a:rPr>
              <a:t>Summer 2016 – Summer 2021 – </a:t>
            </a:r>
            <a:r>
              <a:rPr lang="en-US" b="1" dirty="0" smtClean="0">
                <a:solidFill>
                  <a:schemeClr val="bg2"/>
                </a:solidFill>
              </a:rPr>
              <a:t>Mission Earth Project</a:t>
            </a:r>
          </a:p>
          <a:p>
            <a:endParaRPr lang="en-US" b="1" dirty="0" smtClean="0">
              <a:solidFill>
                <a:schemeClr val="bg2"/>
              </a:solidFill>
            </a:endParaRPr>
          </a:p>
          <a:p>
            <a:r>
              <a:rPr lang="en-US" sz="2000" b="1" dirty="0" smtClean="0">
                <a:solidFill>
                  <a:schemeClr val="bg1"/>
                </a:solidFill>
              </a:rPr>
              <a:t>The TSU Mission Earth </a:t>
            </a:r>
            <a:r>
              <a:rPr lang="en-US" sz="2000" b="1" dirty="0">
                <a:solidFill>
                  <a:schemeClr val="bg1"/>
                </a:solidFill>
              </a:rPr>
              <a:t>project focuses upon the implementation of the GLOBE Program Atmosphere and </a:t>
            </a:r>
            <a:r>
              <a:rPr lang="en-US" sz="2000" b="1" dirty="0" err="1" smtClean="0">
                <a:solidFill>
                  <a:schemeClr val="bg1"/>
                </a:solidFill>
              </a:rPr>
              <a:t>Weatherbug</a:t>
            </a:r>
            <a:r>
              <a:rPr lang="en-US" sz="2000" b="1" dirty="0" smtClean="0">
                <a:solidFill>
                  <a:schemeClr val="bg1"/>
                </a:solidFill>
              </a:rPr>
              <a:t> </a:t>
            </a:r>
            <a:r>
              <a:rPr lang="en-US" sz="2000" b="1" dirty="0">
                <a:solidFill>
                  <a:schemeClr val="bg1"/>
                </a:solidFill>
              </a:rPr>
              <a:t>Protocols with partner high schools.    The target population is students who are underrepresented in the STEM and geoscience disciplines.  </a:t>
            </a:r>
            <a:endParaRPr lang="en-US" sz="2000" b="1" dirty="0" smtClean="0">
              <a:solidFill>
                <a:schemeClr val="bg1"/>
              </a:solidFill>
            </a:endParaRPr>
          </a:p>
          <a:p>
            <a:endParaRPr lang="en-US" sz="2000" b="1" dirty="0">
              <a:solidFill>
                <a:schemeClr val="bg1"/>
              </a:solidFill>
            </a:endParaRPr>
          </a:p>
          <a:p>
            <a:r>
              <a:rPr lang="en-US" sz="2000" b="1" dirty="0" smtClean="0">
                <a:solidFill>
                  <a:schemeClr val="bg1"/>
                </a:solidFill>
              </a:rPr>
              <a:t>In </a:t>
            </a:r>
            <a:r>
              <a:rPr lang="en-US" sz="2000" b="1" dirty="0">
                <a:solidFill>
                  <a:schemeClr val="bg1"/>
                </a:solidFill>
              </a:rPr>
              <a:t>Dr. David A. Padgett’s capacity as the TSU GLOBE </a:t>
            </a:r>
            <a:r>
              <a:rPr lang="en-US" sz="2000" b="1" dirty="0" smtClean="0">
                <a:solidFill>
                  <a:schemeClr val="bg1"/>
                </a:solidFill>
              </a:rPr>
              <a:t>Trainer, </a:t>
            </a:r>
            <a:r>
              <a:rPr lang="en-US" sz="2000" b="1" dirty="0">
                <a:solidFill>
                  <a:schemeClr val="bg1"/>
                </a:solidFill>
              </a:rPr>
              <a:t>he </a:t>
            </a:r>
            <a:r>
              <a:rPr lang="en-US" sz="2000" b="1" dirty="0" smtClean="0">
                <a:solidFill>
                  <a:schemeClr val="bg1"/>
                </a:solidFill>
              </a:rPr>
              <a:t>certifies in-service and pre-service </a:t>
            </a:r>
            <a:r>
              <a:rPr lang="en-US" sz="2000" b="1" dirty="0">
                <a:solidFill>
                  <a:schemeClr val="bg1"/>
                </a:solidFill>
              </a:rPr>
              <a:t>teachers </a:t>
            </a:r>
            <a:r>
              <a:rPr lang="en-US" sz="2000" b="1" dirty="0" smtClean="0">
                <a:solidFill>
                  <a:schemeClr val="bg1"/>
                </a:solidFill>
              </a:rPr>
              <a:t>in </a:t>
            </a:r>
            <a:r>
              <a:rPr lang="en-US" sz="2000" b="1" dirty="0">
                <a:solidFill>
                  <a:schemeClr val="bg1"/>
                </a:solidFill>
              </a:rPr>
              <a:t>the GLOBE Atmosphere </a:t>
            </a:r>
            <a:r>
              <a:rPr lang="en-US" sz="2000" b="1" dirty="0" smtClean="0">
                <a:solidFill>
                  <a:schemeClr val="bg1"/>
                </a:solidFill>
              </a:rPr>
              <a:t>Protocols</a:t>
            </a:r>
            <a:r>
              <a:rPr lang="en-US" sz="2000" b="1" dirty="0">
                <a:solidFill>
                  <a:schemeClr val="bg1"/>
                </a:solidFill>
              </a:rPr>
              <a:t>.  </a:t>
            </a:r>
            <a:endParaRPr lang="en-US" sz="2000" dirty="0"/>
          </a:p>
        </p:txBody>
      </p:sp>
    </p:spTree>
    <p:extLst>
      <p:ext uri="{BB962C8B-B14F-4D97-AF65-F5344CB8AC3E}">
        <p14:creationId xmlns:p14="http://schemas.microsoft.com/office/powerpoint/2010/main" val="27061741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1" name="Title 1"/>
          <p:cNvSpPr>
            <a:spLocks noGrp="1"/>
          </p:cNvSpPr>
          <p:nvPr>
            <p:ph type="title"/>
          </p:nvPr>
        </p:nvSpPr>
        <p:spPr>
          <a:xfrm>
            <a:off x="228600" y="0"/>
            <a:ext cx="7772400" cy="1295400"/>
          </a:xfrm>
        </p:spPr>
        <p:txBody>
          <a:bodyPr/>
          <a:lstStyle/>
          <a:p>
            <a:pPr algn="l"/>
            <a:r>
              <a:rPr lang="en-US" sz="3600" dirty="0" smtClean="0">
                <a:ea typeface="ＭＳ Ｐゴシック" pitchFamily="34" charset="-128"/>
              </a:rPr>
              <a:t>TSU Pre-Service Teacher GLOBE Certification Model </a:t>
            </a:r>
            <a:r>
              <a:rPr lang="en-US" sz="3600" dirty="0" smtClean="0">
                <a:solidFill>
                  <a:schemeClr val="tx1"/>
                </a:solidFill>
                <a:ea typeface="ＭＳ Ｐゴシック" pitchFamily="34" charset="-128"/>
              </a:rPr>
              <a:t>Development</a:t>
            </a:r>
          </a:p>
        </p:txBody>
      </p:sp>
      <p:sp>
        <p:nvSpPr>
          <p:cNvPr id="2" name="TextBox 1"/>
          <p:cNvSpPr txBox="1"/>
          <p:nvPr/>
        </p:nvSpPr>
        <p:spPr>
          <a:xfrm>
            <a:off x="0" y="1600200"/>
            <a:ext cx="9144000" cy="1200329"/>
          </a:xfrm>
          <a:prstGeom prst="rect">
            <a:avLst/>
          </a:prstGeom>
          <a:noFill/>
        </p:spPr>
        <p:txBody>
          <a:bodyPr wrap="square">
            <a:spAutoFit/>
          </a:bodyPr>
          <a:lstStyle/>
          <a:p>
            <a:pPr marL="457200" indent="-457200"/>
            <a:r>
              <a:rPr lang="en-US" b="1" dirty="0" smtClean="0"/>
              <a:t>Fall 2016 </a:t>
            </a:r>
            <a:r>
              <a:rPr lang="en-US" dirty="0" smtClean="0">
                <a:solidFill>
                  <a:schemeClr val="accent3">
                    <a:lumMod val="50000"/>
                  </a:schemeClr>
                </a:solidFill>
              </a:rPr>
              <a:t>– Pre-Service teachers enrolled in sections of lower-level  World Regional Geography (GEOG 1010/1020) are certified in the GLOBE Atmosphere Protocols through a series of exercises.</a:t>
            </a:r>
            <a:endParaRPr lang="en-US" dirty="0"/>
          </a:p>
        </p:txBody>
      </p:sp>
      <p:pic>
        <p:nvPicPr>
          <p:cNvPr id="46083" name="Picture 7" descr="http://www.theteachercenter.org/school_logos/CollegeforTN/Tennessee_State_University/tsu_logo.gif"/>
          <p:cNvPicPr>
            <a:picLocks noChangeAspect="1" noChangeArrowheads="1"/>
          </p:cNvPicPr>
          <p:nvPr/>
        </p:nvPicPr>
        <p:blipFill>
          <a:blip r:embed="rId2" cstate="print"/>
          <a:srcRect/>
          <a:stretch>
            <a:fillRect/>
          </a:stretch>
        </p:blipFill>
        <p:spPr bwMode="auto">
          <a:xfrm>
            <a:off x="6972300" y="355599"/>
            <a:ext cx="1905000" cy="572029"/>
          </a:xfrm>
          <a:prstGeom prst="rect">
            <a:avLst/>
          </a:prstGeom>
          <a:noFill/>
          <a:ln w="9525">
            <a:noFill/>
            <a:miter lim="800000"/>
            <a:headEnd/>
            <a:tailEnd/>
          </a:ln>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8861" y="3124200"/>
            <a:ext cx="6156151" cy="3459826"/>
          </a:xfrm>
          <a:prstGeom prst="rect">
            <a:avLst/>
          </a:prstGeom>
          <a:ln w="28575"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5" name="Title 1"/>
          <p:cNvSpPr>
            <a:spLocks noGrp="1"/>
          </p:cNvSpPr>
          <p:nvPr>
            <p:ph type="title"/>
          </p:nvPr>
        </p:nvSpPr>
        <p:spPr>
          <a:xfrm>
            <a:off x="0" y="0"/>
            <a:ext cx="7772400" cy="1219200"/>
          </a:xfrm>
        </p:spPr>
        <p:txBody>
          <a:bodyPr/>
          <a:lstStyle/>
          <a:p>
            <a:pPr algn="l"/>
            <a:r>
              <a:rPr lang="en-US" sz="3600" dirty="0" smtClean="0">
                <a:ea typeface="ＭＳ Ｐゴシック" pitchFamily="34" charset="-128"/>
              </a:rPr>
              <a:t>TSU Pre-Service Teacher GLOBE Certification Model </a:t>
            </a:r>
            <a:r>
              <a:rPr lang="en-US" sz="3600" dirty="0" smtClean="0">
                <a:solidFill>
                  <a:schemeClr val="tx1"/>
                </a:solidFill>
                <a:ea typeface="ＭＳ Ｐゴシック" pitchFamily="34" charset="-128"/>
              </a:rPr>
              <a:t>Development</a:t>
            </a:r>
            <a:endParaRPr lang="en-US" sz="3600" dirty="0" smtClean="0">
              <a:solidFill>
                <a:schemeClr val="accent2"/>
              </a:solidFill>
              <a:ea typeface="ＭＳ Ｐゴシック" pitchFamily="34" charset="-128"/>
            </a:endParaRPr>
          </a:p>
        </p:txBody>
      </p:sp>
      <p:pic>
        <p:nvPicPr>
          <p:cNvPr id="47106" name="Picture 7" descr="http://www.theteachercenter.org/school_logos/CollegeforTN/Tennessee_State_University/tsu_logo.gif"/>
          <p:cNvPicPr>
            <a:picLocks noChangeAspect="1" noChangeArrowheads="1"/>
          </p:cNvPicPr>
          <p:nvPr/>
        </p:nvPicPr>
        <p:blipFill>
          <a:blip r:embed="rId2" cstate="print"/>
          <a:srcRect/>
          <a:stretch>
            <a:fillRect/>
          </a:stretch>
        </p:blipFill>
        <p:spPr bwMode="auto">
          <a:xfrm>
            <a:off x="6705600" y="381000"/>
            <a:ext cx="2289175" cy="687388"/>
          </a:xfrm>
          <a:prstGeom prst="rect">
            <a:avLst/>
          </a:prstGeom>
          <a:noFill/>
          <a:ln w="9525">
            <a:noFill/>
            <a:miter lim="800000"/>
            <a:headEnd/>
            <a:tailEnd/>
          </a:ln>
        </p:spPr>
      </p:pic>
      <p:sp>
        <p:nvSpPr>
          <p:cNvPr id="47108" name="TextBox 2"/>
          <p:cNvSpPr txBox="1">
            <a:spLocks noChangeArrowheads="1"/>
          </p:cNvSpPr>
          <p:nvPr/>
        </p:nvSpPr>
        <p:spPr bwMode="auto">
          <a:xfrm>
            <a:off x="0" y="1676400"/>
            <a:ext cx="3276600" cy="3416320"/>
          </a:xfrm>
          <a:prstGeom prst="rect">
            <a:avLst/>
          </a:prstGeom>
          <a:noFill/>
          <a:ln w="9525">
            <a:noFill/>
            <a:miter lim="800000"/>
            <a:headEnd/>
            <a:tailEnd/>
          </a:ln>
        </p:spPr>
        <p:txBody>
          <a:bodyPr>
            <a:spAutoFit/>
          </a:bodyPr>
          <a:lstStyle/>
          <a:p>
            <a:pPr eaLnBrk="1" hangingPunct="1"/>
            <a:r>
              <a:rPr lang="en-US" b="1" dirty="0" smtClean="0"/>
              <a:t>Fall 2016 </a:t>
            </a:r>
            <a:r>
              <a:rPr lang="en-US" dirty="0" smtClean="0">
                <a:solidFill>
                  <a:schemeClr val="tx2"/>
                </a:solidFill>
              </a:rPr>
              <a:t>– Exercise using GLOBE data assigned to </a:t>
            </a:r>
            <a:r>
              <a:rPr lang="en-US" dirty="0" smtClean="0">
                <a:solidFill>
                  <a:schemeClr val="accent3">
                    <a:lumMod val="50000"/>
                  </a:schemeClr>
                </a:solidFill>
              </a:rPr>
              <a:t>pre-service teachers enrolled in sections of lower-level World Regional Geography (GEOG 1010/1020).</a:t>
            </a:r>
          </a:p>
          <a:p>
            <a:pPr eaLnBrk="1" hangingPunct="1"/>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14206" y="1689100"/>
            <a:ext cx="5775646" cy="4131536"/>
          </a:xfrm>
          <a:prstGeom prst="rect">
            <a:avLst/>
          </a:prstGeom>
          <a:ln w="28575"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29" name="Title 1"/>
          <p:cNvSpPr>
            <a:spLocks noGrp="1"/>
          </p:cNvSpPr>
          <p:nvPr>
            <p:ph type="title"/>
          </p:nvPr>
        </p:nvSpPr>
        <p:spPr>
          <a:xfrm>
            <a:off x="0" y="0"/>
            <a:ext cx="7772400" cy="1371600"/>
          </a:xfrm>
        </p:spPr>
        <p:txBody>
          <a:bodyPr/>
          <a:lstStyle/>
          <a:p>
            <a:pPr algn="l"/>
            <a:r>
              <a:rPr lang="en-US" sz="3600" dirty="0" smtClean="0">
                <a:ea typeface="ＭＳ Ｐゴシック" pitchFamily="34" charset="-128"/>
              </a:rPr>
              <a:t>TSU Pre-Service Teacher GLOBE Certification Model </a:t>
            </a:r>
            <a:r>
              <a:rPr lang="en-US" sz="3600" dirty="0" smtClean="0">
                <a:solidFill>
                  <a:schemeClr val="tx1"/>
                </a:solidFill>
                <a:ea typeface="ＭＳ Ｐゴシック" pitchFamily="34" charset="-128"/>
              </a:rPr>
              <a:t>Development</a:t>
            </a:r>
            <a:endParaRPr lang="en-US" sz="3600" dirty="0" smtClean="0">
              <a:solidFill>
                <a:schemeClr val="accent2"/>
              </a:solidFill>
              <a:ea typeface="ＭＳ Ｐゴシック" pitchFamily="34" charset="-128"/>
            </a:endParaRPr>
          </a:p>
        </p:txBody>
      </p:sp>
      <p:sp>
        <p:nvSpPr>
          <p:cNvPr id="48130" name="TextBox 1"/>
          <p:cNvSpPr txBox="1">
            <a:spLocks noChangeArrowheads="1"/>
          </p:cNvSpPr>
          <p:nvPr/>
        </p:nvSpPr>
        <p:spPr bwMode="auto">
          <a:xfrm>
            <a:off x="123274" y="1854180"/>
            <a:ext cx="2819400" cy="3416320"/>
          </a:xfrm>
          <a:prstGeom prst="rect">
            <a:avLst/>
          </a:prstGeom>
          <a:noFill/>
          <a:ln w="9525">
            <a:noFill/>
            <a:miter lim="800000"/>
            <a:headEnd/>
            <a:tailEnd/>
          </a:ln>
        </p:spPr>
        <p:txBody>
          <a:bodyPr wrap="square">
            <a:spAutoFit/>
          </a:bodyPr>
          <a:lstStyle/>
          <a:p>
            <a:pPr eaLnBrk="1" hangingPunct="1"/>
            <a:r>
              <a:rPr lang="en-US" sz="1800" b="1" dirty="0" smtClean="0"/>
              <a:t>Fall 2016 </a:t>
            </a:r>
            <a:r>
              <a:rPr lang="en-US" sz="1800" dirty="0" smtClean="0">
                <a:solidFill>
                  <a:schemeClr val="accent3">
                    <a:lumMod val="50000"/>
                  </a:schemeClr>
                </a:solidFill>
              </a:rPr>
              <a:t>– Pre-service teachers enrolled in sections of lower-level World Regional Geography (GEOG 1010) are required to lead high school students in a Surface Temperature Protocol exercise at Stratford STEM Magnet High School as part of their GLOBE certification training.</a:t>
            </a:r>
            <a:endParaRPr lang="en-US" sz="1800" dirty="0"/>
          </a:p>
        </p:txBody>
      </p:sp>
      <p:pic>
        <p:nvPicPr>
          <p:cNvPr id="48132" name="Picture 7" descr="http://www.theteachercenter.org/school_logos/CollegeforTN/Tennessee_State_University/tsu_logo.gif"/>
          <p:cNvPicPr>
            <a:picLocks noChangeAspect="1" noChangeArrowheads="1"/>
          </p:cNvPicPr>
          <p:nvPr/>
        </p:nvPicPr>
        <p:blipFill>
          <a:blip r:embed="rId2" cstate="print"/>
          <a:srcRect/>
          <a:stretch>
            <a:fillRect/>
          </a:stretch>
        </p:blipFill>
        <p:spPr bwMode="auto">
          <a:xfrm>
            <a:off x="6705600" y="533400"/>
            <a:ext cx="2289175" cy="687388"/>
          </a:xfrm>
          <a:prstGeom prst="rect">
            <a:avLst/>
          </a:prstGeom>
          <a:noFill/>
          <a:ln w="9525">
            <a:noFill/>
            <a:miter lim="800000"/>
            <a:headEnd/>
            <a:tailEnd/>
          </a:ln>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24200" y="1854180"/>
            <a:ext cx="5883275" cy="355557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3" name="Title 1"/>
          <p:cNvSpPr>
            <a:spLocks noGrp="1"/>
          </p:cNvSpPr>
          <p:nvPr>
            <p:ph type="title"/>
          </p:nvPr>
        </p:nvSpPr>
        <p:spPr>
          <a:xfrm>
            <a:off x="0" y="0"/>
            <a:ext cx="7772400" cy="1295400"/>
          </a:xfrm>
        </p:spPr>
        <p:txBody>
          <a:bodyPr/>
          <a:lstStyle/>
          <a:p>
            <a:pPr algn="l" eaLnBrk="1" hangingPunct="1">
              <a:spcBef>
                <a:spcPct val="50000"/>
              </a:spcBef>
            </a:pPr>
            <a:r>
              <a:rPr lang="en-US" sz="3600" dirty="0" smtClean="0">
                <a:solidFill>
                  <a:schemeClr val="accent2"/>
                </a:solidFill>
                <a:ea typeface="ＭＳ Ｐゴシック" pitchFamily="34" charset="-128"/>
              </a:rPr>
              <a:t/>
            </a:r>
            <a:br>
              <a:rPr lang="en-US" sz="3600" dirty="0" smtClean="0">
                <a:solidFill>
                  <a:schemeClr val="accent2"/>
                </a:solidFill>
                <a:ea typeface="ＭＳ Ｐゴシック" pitchFamily="34" charset="-128"/>
              </a:rPr>
            </a:br>
            <a:r>
              <a:rPr lang="en-US" sz="3600" dirty="0" smtClean="0">
                <a:solidFill>
                  <a:schemeClr val="accent2"/>
                </a:solidFill>
                <a:ea typeface="ＭＳ Ｐゴシック" pitchFamily="34" charset="-128"/>
              </a:rPr>
              <a:t/>
            </a:r>
            <a:br>
              <a:rPr lang="en-US" sz="3600" dirty="0" smtClean="0">
                <a:solidFill>
                  <a:schemeClr val="accent2"/>
                </a:solidFill>
                <a:ea typeface="ＭＳ Ｐゴシック" pitchFamily="34" charset="-128"/>
              </a:rPr>
            </a:br>
            <a:r>
              <a:rPr lang="en-US" sz="3600" dirty="0" smtClean="0">
                <a:ea typeface="ＭＳ Ｐゴシック" pitchFamily="34" charset="-128"/>
              </a:rPr>
              <a:t>TSU Pre-Service Teacher GLOBE Certification Model </a:t>
            </a:r>
            <a:r>
              <a:rPr lang="en-US" sz="3600" dirty="0" smtClean="0">
                <a:solidFill>
                  <a:schemeClr val="tx1"/>
                </a:solidFill>
                <a:ea typeface="ＭＳ Ｐゴシック" pitchFamily="34" charset="-128"/>
              </a:rPr>
              <a:t>Development</a:t>
            </a:r>
            <a:r>
              <a:rPr lang="en-US" sz="3600" dirty="0" smtClean="0">
                <a:solidFill>
                  <a:schemeClr val="accent2"/>
                </a:solidFill>
                <a:ea typeface="ＭＳ Ｐゴシック" pitchFamily="34" charset="-128"/>
              </a:rPr>
              <a:t/>
            </a:r>
            <a:br>
              <a:rPr lang="en-US" sz="3600" dirty="0" smtClean="0">
                <a:solidFill>
                  <a:schemeClr val="accent2"/>
                </a:solidFill>
                <a:ea typeface="ＭＳ Ｐゴシック" pitchFamily="34" charset="-128"/>
              </a:rPr>
            </a:br>
            <a:r>
              <a:rPr lang="en-US" sz="4000" b="1" dirty="0" smtClean="0">
                <a:solidFill>
                  <a:schemeClr val="accent2"/>
                </a:solidFill>
                <a:ea typeface="ＭＳ Ｐゴシック" pitchFamily="34" charset="-128"/>
              </a:rPr>
              <a:t/>
            </a:r>
            <a:br>
              <a:rPr lang="en-US" sz="4000" b="1" dirty="0" smtClean="0">
                <a:solidFill>
                  <a:schemeClr val="accent2"/>
                </a:solidFill>
                <a:ea typeface="ＭＳ Ｐゴシック" pitchFamily="34" charset="-128"/>
              </a:rPr>
            </a:br>
            <a:endParaRPr lang="en-US" sz="4000" dirty="0" smtClean="0">
              <a:solidFill>
                <a:schemeClr val="accent2"/>
              </a:solidFill>
              <a:ea typeface="ＭＳ Ｐゴシック" pitchFamily="34" charset="-128"/>
            </a:endParaRPr>
          </a:p>
        </p:txBody>
      </p:sp>
      <p:pic>
        <p:nvPicPr>
          <p:cNvPr id="49154" name="Picture 7" descr="http://www.theteachercenter.org/school_logos/CollegeforTN/Tennessee_State_University/tsu_logo.gif"/>
          <p:cNvPicPr>
            <a:picLocks noChangeAspect="1" noChangeArrowheads="1"/>
          </p:cNvPicPr>
          <p:nvPr/>
        </p:nvPicPr>
        <p:blipFill>
          <a:blip r:embed="rId2" cstate="print"/>
          <a:srcRect/>
          <a:stretch>
            <a:fillRect/>
          </a:stretch>
        </p:blipFill>
        <p:spPr bwMode="auto">
          <a:xfrm>
            <a:off x="6943725" y="419099"/>
            <a:ext cx="1958975" cy="588775"/>
          </a:xfrm>
          <a:prstGeom prst="rect">
            <a:avLst/>
          </a:prstGeom>
          <a:noFill/>
          <a:ln w="9525">
            <a:noFill/>
            <a:miter lim="800000"/>
            <a:headEnd/>
            <a:tailEnd/>
          </a:ln>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05200" y="2133600"/>
            <a:ext cx="5410200" cy="4057650"/>
          </a:xfrm>
          <a:prstGeom prst="rect">
            <a:avLst/>
          </a:prstGeom>
          <a:ln w="38100">
            <a:solidFill>
              <a:srgbClr val="CCFF99"/>
            </a:solidFill>
          </a:ln>
        </p:spPr>
      </p:pic>
      <p:sp>
        <p:nvSpPr>
          <p:cNvPr id="9" name="TextBox 8"/>
          <p:cNvSpPr txBox="1"/>
          <p:nvPr/>
        </p:nvSpPr>
        <p:spPr>
          <a:xfrm>
            <a:off x="76200" y="1676400"/>
            <a:ext cx="3124200" cy="4247317"/>
          </a:xfrm>
          <a:prstGeom prst="rect">
            <a:avLst/>
          </a:prstGeom>
          <a:noFill/>
        </p:spPr>
        <p:txBody>
          <a:bodyPr wrap="square" rtlCol="0">
            <a:spAutoFit/>
          </a:bodyPr>
          <a:lstStyle/>
          <a:p>
            <a:r>
              <a:rPr lang="en-US" sz="1800" b="1" dirty="0" smtClean="0"/>
              <a:t>Fall 2016 and Spring 2017 - </a:t>
            </a:r>
            <a:r>
              <a:rPr lang="en-US" sz="1800" dirty="0" smtClean="0"/>
              <a:t> </a:t>
            </a:r>
            <a:r>
              <a:rPr lang="en-US" sz="1800" dirty="0" smtClean="0">
                <a:solidFill>
                  <a:schemeClr val="tx2"/>
                </a:solidFill>
              </a:rPr>
              <a:t>TSU pre-service teachers lead Rodney Donaldson’s Stratford STEM Magnet HS students in GLOBE Surface Temperature Protocol exercise as part of their Certification process.  Approximately 10 pre-service teachers were certified in The GLOBE Atmosphere Protocols.</a:t>
            </a:r>
          </a:p>
          <a:p>
            <a:r>
              <a:rPr lang="en-US" sz="1800" b="1" dirty="0" smtClean="0"/>
              <a:t>Stratford’s enrollment is 68 percent African American, 6 percent Hispanic with 100 percent of students qualifying for free/reduced price lunch.</a:t>
            </a:r>
            <a:endParaRPr lang="en-US" sz="18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7" name="Title 1"/>
          <p:cNvSpPr>
            <a:spLocks noGrp="1"/>
          </p:cNvSpPr>
          <p:nvPr>
            <p:ph type="title"/>
          </p:nvPr>
        </p:nvSpPr>
        <p:spPr>
          <a:xfrm>
            <a:off x="0" y="0"/>
            <a:ext cx="7772400" cy="1371600"/>
          </a:xfrm>
        </p:spPr>
        <p:txBody>
          <a:bodyPr/>
          <a:lstStyle/>
          <a:p>
            <a:pPr algn="l"/>
            <a:r>
              <a:rPr lang="en-US" sz="3600" dirty="0" smtClean="0">
                <a:ea typeface="ＭＳ Ｐゴシック" pitchFamily="34" charset="-128"/>
              </a:rPr>
              <a:t>TSU Pre-Service Teacher GLOBE Certification Model </a:t>
            </a:r>
            <a:r>
              <a:rPr lang="en-US" sz="3600" dirty="0" smtClean="0">
                <a:solidFill>
                  <a:schemeClr val="tx1"/>
                </a:solidFill>
                <a:ea typeface="ＭＳ Ｐゴシック" pitchFamily="34" charset="-128"/>
              </a:rPr>
              <a:t>Development</a:t>
            </a:r>
            <a:endParaRPr lang="en-US" sz="3600" dirty="0" smtClean="0">
              <a:solidFill>
                <a:schemeClr val="accent2"/>
              </a:solidFill>
              <a:ea typeface="ＭＳ Ｐゴシック" pitchFamily="34" charset="-128"/>
            </a:endParaRPr>
          </a:p>
        </p:txBody>
      </p:sp>
      <p:pic>
        <p:nvPicPr>
          <p:cNvPr id="50178" name="Picture 7" descr="http://www.theteachercenter.org/school_logos/CollegeforTN/Tennessee_State_University/tsu_logo.gif"/>
          <p:cNvPicPr>
            <a:picLocks noChangeAspect="1" noChangeArrowheads="1"/>
          </p:cNvPicPr>
          <p:nvPr/>
        </p:nvPicPr>
        <p:blipFill>
          <a:blip r:embed="rId2" cstate="print"/>
          <a:srcRect/>
          <a:stretch>
            <a:fillRect/>
          </a:stretch>
        </p:blipFill>
        <p:spPr bwMode="auto">
          <a:xfrm>
            <a:off x="6705600" y="685799"/>
            <a:ext cx="2214562" cy="665163"/>
          </a:xfrm>
          <a:prstGeom prst="rect">
            <a:avLst/>
          </a:prstGeom>
          <a:noFill/>
          <a:ln w="9525">
            <a:noFill/>
            <a:miter lim="800000"/>
            <a:headEnd/>
            <a:tailEnd/>
          </a:ln>
        </p:spPr>
      </p:pic>
      <p:sp>
        <p:nvSpPr>
          <p:cNvPr id="50180" name="TextBox 1"/>
          <p:cNvSpPr txBox="1">
            <a:spLocks noChangeArrowheads="1"/>
          </p:cNvSpPr>
          <p:nvPr/>
        </p:nvSpPr>
        <p:spPr bwMode="auto">
          <a:xfrm>
            <a:off x="0" y="1524000"/>
            <a:ext cx="3962400" cy="3046988"/>
          </a:xfrm>
          <a:prstGeom prst="rect">
            <a:avLst/>
          </a:prstGeom>
          <a:noFill/>
          <a:ln w="9525">
            <a:noFill/>
            <a:miter lim="800000"/>
            <a:headEnd/>
            <a:tailEnd/>
          </a:ln>
        </p:spPr>
        <p:txBody>
          <a:bodyPr wrap="square">
            <a:spAutoFit/>
          </a:bodyPr>
          <a:lstStyle/>
          <a:p>
            <a:pPr eaLnBrk="1" hangingPunct="1"/>
            <a:r>
              <a:rPr lang="en-US" b="1" dirty="0" smtClean="0">
                <a:solidFill>
                  <a:schemeClr val="tx2">
                    <a:lumMod val="60000"/>
                    <a:lumOff val="40000"/>
                  </a:schemeClr>
                </a:solidFill>
              </a:rPr>
              <a:t>Fall 2016 and Spring 2017 -</a:t>
            </a:r>
          </a:p>
          <a:p>
            <a:pPr eaLnBrk="1" hangingPunct="1"/>
            <a:endParaRPr lang="en-US" b="1" dirty="0" smtClean="0">
              <a:solidFill>
                <a:schemeClr val="tx2">
                  <a:lumMod val="60000"/>
                  <a:lumOff val="40000"/>
                </a:schemeClr>
              </a:solidFill>
            </a:endParaRPr>
          </a:p>
          <a:p>
            <a:pPr eaLnBrk="1" hangingPunct="1"/>
            <a:r>
              <a:rPr lang="en-US" dirty="0" smtClean="0"/>
              <a:t>Pre-service teachers map results of  Stratford STEM Magnet HS GLOBE Surface Temperature Protocol exercise using </a:t>
            </a:r>
            <a:r>
              <a:rPr lang="en-US" dirty="0" err="1" smtClean="0"/>
              <a:t>ArcGIS</a:t>
            </a:r>
            <a:r>
              <a:rPr lang="en-US" dirty="0" smtClean="0"/>
              <a:t> online.</a:t>
            </a:r>
          </a:p>
          <a:p>
            <a:pPr eaLnBrk="1" hangingPunct="1"/>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5100" y="1828800"/>
            <a:ext cx="4800600" cy="4280914"/>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19449</TotalTime>
  <Words>935</Words>
  <Application>Microsoft Office PowerPoint</Application>
  <PresentationFormat>On-screen Show (4:3)</PresentationFormat>
  <Paragraphs>99</Paragraphs>
  <Slides>21</Slides>
  <Notes>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Default Design</vt:lpstr>
      <vt:lpstr>PowerPoint Presentation</vt:lpstr>
      <vt:lpstr>The Global Learning and Observations to Benefit the Environment (GLOBE) Program</vt:lpstr>
      <vt:lpstr>PowerPoint Presentation</vt:lpstr>
      <vt:lpstr>PowerPoint Presentation</vt:lpstr>
      <vt:lpstr>TSU Pre-Service Teacher GLOBE Certification Model Development</vt:lpstr>
      <vt:lpstr>TSU Pre-Service Teacher GLOBE Certification Model Development</vt:lpstr>
      <vt:lpstr>TSU Pre-Service Teacher GLOBE Certification Model Development</vt:lpstr>
      <vt:lpstr>  TSU Pre-Service Teacher GLOBE Certification Model Development  </vt:lpstr>
      <vt:lpstr>TSU Pre-Service Teacher GLOBE Certification Model Development</vt:lpstr>
      <vt:lpstr>TSU Pre-Service Teacher GLOBE Certification Model Implementation</vt:lpstr>
      <vt:lpstr>TSU Pre-Service Teacher GLOBE Certification Model Implementation</vt:lpstr>
      <vt:lpstr>TSU Pre-Service Teacher GLOBE Certification Model Implementation</vt:lpstr>
      <vt:lpstr>TSU Pre-Service Teacher GLOBE Certification Model Implementation</vt:lpstr>
      <vt:lpstr>TSU Pre-Service Teacher GLOBE Certification Model Implementation</vt:lpstr>
      <vt:lpstr>TSU Pre-Service Teacher GLOBE Certification Model Implementation</vt:lpstr>
      <vt:lpstr>TSU Pre-Service Teacher GLOBE Certification Model Implementation</vt:lpstr>
      <vt:lpstr>TSU Pre-Service Teacher GLOBE Certification Model Implementation</vt:lpstr>
      <vt:lpstr>TSU Pre-Service Teacher GLOBE Certification Model Implementation</vt:lpstr>
      <vt:lpstr>Faculty Preparation for Using GLOBE and AMS Course Materials</vt:lpstr>
      <vt:lpstr>Links to Resources</vt:lpstr>
      <vt:lpstr>PowerPoint Presentation</vt:lpstr>
    </vt:vector>
  </TitlesOfParts>
  <Company>WestEd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mjosue</dc:creator>
  <cp:lastModifiedBy>Padgett, David</cp:lastModifiedBy>
  <cp:revision>683</cp:revision>
  <cp:lastPrinted>2012-02-28T22:38:32Z</cp:lastPrinted>
  <dcterms:created xsi:type="dcterms:W3CDTF">2012-09-15T03:49:30Z</dcterms:created>
  <dcterms:modified xsi:type="dcterms:W3CDTF">2018-01-08T20:42:47Z</dcterms:modified>
</cp:coreProperties>
</file>