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9400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3886200" y="4184650"/>
            <a:ext cx="4343400" cy="49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600" b="0" i="1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Science we </a:t>
            </a:r>
            <a:r>
              <a:rPr lang="en-US" sz="2600" i="1">
                <a:solidFill>
                  <a:srgbClr val="FF6600"/>
                </a:solidFill>
              </a:rPr>
              <a:t>can</a:t>
            </a:r>
            <a:r>
              <a:rPr lang="en-US" sz="2600" b="0" i="1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do together.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-7937" y="0"/>
            <a:ext cx="3048000" cy="6934199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Sheri Potter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@SciStarter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377825"/>
            <a:ext cx="5311774" cy="380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3048000" y="84136"/>
            <a:ext cx="6096000" cy="6740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Birds are breeding earlier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Climate is changing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Jupiter-sized planet discovered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Invasive mosquito species has arrived in Germany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About 50 types of bacteria live in your navel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-6350" y="1586"/>
            <a:ext cx="3048000" cy="6856412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Because of Citizen Scientists, we now know: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(Cooper et al. 2014)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1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1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228600" y="228600"/>
            <a:ext cx="8610599" cy="579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EF4803"/>
                </a:solidFill>
              </a:rPr>
              <a:t>SciStarter and YLACES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>
                <a:solidFill>
                  <a:srgbClr val="EF4803"/>
                </a:solidFill>
              </a:rPr>
              <a:t>Recruit, Train, Equip, Retain</a:t>
            </a:r>
          </a:p>
          <a:p>
            <a:pPr lvl="0" algn="ctr" rtl="0">
              <a:spcBef>
                <a:spcPts val="0"/>
              </a:spcBef>
              <a:buClr>
                <a:srgbClr val="EF4803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EF4803"/>
                </a:solidFill>
              </a:rPr>
              <a:t> GLOBE Participants</a:t>
            </a:r>
            <a:r>
              <a:rPr lang="en-US" sz="3600">
                <a:solidFill>
                  <a:srgbClr val="EF4803"/>
                </a:solidFill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0017"/>
              </a:buClr>
              <a:buFont typeface="Arial"/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37" y="2358850"/>
            <a:ext cx="26796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8550" y="4690800"/>
            <a:ext cx="3862500" cy="9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800" y="3412150"/>
            <a:ext cx="1803300" cy="11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675" y="3949562"/>
            <a:ext cx="203190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1325" y="2193774"/>
            <a:ext cx="3414600" cy="13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0700" y="2326587"/>
            <a:ext cx="184785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96300" y="3645100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3700" y="3550212"/>
            <a:ext cx="13716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512325" y="5885350"/>
            <a:ext cx="8363700" cy="9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rgbClr val="EF4803"/>
                </a:solidFill>
              </a:rPr>
              <a:t>Reaching new audiences through innovative partnerships.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381000" y="1524000"/>
            <a:ext cx="2590800" cy="5334000"/>
          </a:xfrm>
          <a:prstGeom prst="rect">
            <a:avLst/>
          </a:prstGeom>
          <a:solidFill>
            <a:srgbClr val="EF4803">
              <a:alpha val="823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3276600" y="1524000"/>
            <a:ext cx="2590800" cy="5334000"/>
          </a:xfrm>
          <a:prstGeom prst="rect">
            <a:avLst/>
          </a:prstGeom>
          <a:solidFill>
            <a:srgbClr val="EF4803">
              <a:alpha val="823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6172200" y="1524000"/>
            <a:ext cx="2590800" cy="5334000"/>
          </a:xfrm>
          <a:prstGeom prst="rect">
            <a:avLst/>
          </a:prstGeom>
          <a:solidFill>
            <a:srgbClr val="EF4803">
              <a:alpha val="823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381000" y="2809250"/>
            <a:ext cx="2590800" cy="436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Face-to-face training.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i="1">
                <a:solidFill>
                  <a:schemeClr val="lt1"/>
                </a:solidFill>
              </a:rPr>
              <a:t>“The best GLOBE training I've ever had was in person.”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172200" y="2809250"/>
            <a:ext cx="2590800" cy="393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Online training,  any time, any place.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</a:rPr>
              <a:t>“Easy to do on my own time schedule, I don’t have to go anywhere, and it was free.”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3276600" y="2809250"/>
            <a:ext cx="2822100" cy="265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Live, synchronous, online training.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</a:rPr>
              <a:t>“I found the Google hangout and videos to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</a:rPr>
              <a:t>be very clear and helpful. One downside to these multi- media trainings is that I had to watch a few times to hammer in the details.“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3768725" y="385762"/>
            <a:ext cx="184200" cy="366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0" y="39525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How do we train and sustain participation</a:t>
            </a:r>
            <a:r>
              <a:rPr lang="en-US" sz="3600">
                <a:solidFill>
                  <a:srgbClr val="EF4803"/>
                </a:solidFill>
              </a:rPr>
              <a:t>?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-1665286" y="4346575"/>
            <a:ext cx="184200" cy="36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684162" y="1436700"/>
            <a:ext cx="1984500" cy="107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In-Person Training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453600" y="1462800"/>
            <a:ext cx="22368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Google Hangouts  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6172200" y="1462800"/>
            <a:ext cx="27741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Pre-recorded, Online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457200" y="313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Reviewing the Data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0" y="2637375"/>
            <a:ext cx="85332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these three techniques, </a:t>
            </a:r>
            <a:r>
              <a:rPr lang="en-US" sz="2400"/>
              <a:t>roughly 450 people have signed up to learn more.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Initially SMAP, expanding to El Nino campaign: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(Cloud protocol, surface temperature, precipitation, and SMAP combined.)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Trained 75 new schools through Eco-School partnership.</a:t>
            </a:r>
          </a:p>
          <a:p>
            <a:pPr marL="3429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Trained retirees, Girl Scouts, </a:t>
            </a:r>
            <a:r>
              <a:rPr lang="en-US" sz="2400"/>
              <a:t>citizen scientist, parents,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/>
              <a:t>more.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16666"/>
              <a:buFont typeface="Arial"/>
              <a:buChar char="•"/>
            </a:pPr>
            <a:r>
              <a:rPr lang="en-US" sz="2400"/>
              <a:t>YLACES equipped participants and provided technical support 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F4803"/>
                </a:solidFill>
              </a:rPr>
              <a:t>SciStarter’s work was made possibly by YLACES.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r="41609"/>
          <a:stretch/>
        </p:blipFill>
        <p:spPr>
          <a:xfrm>
            <a:off x="0" y="0"/>
            <a:ext cx="2357100" cy="25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699025" y="165850"/>
            <a:ext cx="2521200" cy="21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81000" y="2517775"/>
            <a:ext cx="5105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endParaRPr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endParaRPr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endParaRPr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EcoSchools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SciStarter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YLACES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endParaRPr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El Nino Campaign</a:t>
            </a:r>
            <a: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r="29824"/>
          <a:stretch/>
        </p:blipFill>
        <p:spPr>
          <a:xfrm>
            <a:off x="6348412" y="5181600"/>
            <a:ext cx="2519361" cy="11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100" y="3352800"/>
            <a:ext cx="2463799" cy="154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9362" y="133350"/>
            <a:ext cx="2654299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8412" y="1219200"/>
            <a:ext cx="2543174" cy="182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EF4803">
              <a:alpha val="827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81000" y="2517775"/>
            <a:ext cx="5105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PARTNER POWERED!!!</a:t>
            </a:r>
            <a:b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These partners </a:t>
            </a:r>
            <a:b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came together to</a:t>
            </a:r>
            <a:b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bring GLOBE to</a:t>
            </a:r>
            <a:b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classrooms through</a:t>
            </a:r>
            <a:b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online </a:t>
            </a:r>
            <a:b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learning system.</a:t>
            </a: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r="29824"/>
          <a:stretch/>
        </p:blipFill>
        <p:spPr>
          <a:xfrm>
            <a:off x="6348412" y="5181600"/>
            <a:ext cx="2519399" cy="11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100" y="3352800"/>
            <a:ext cx="2463900" cy="15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9362" y="133350"/>
            <a:ext cx="2654399" cy="9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8412" y="1219200"/>
            <a:ext cx="2543099" cy="18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63575" y="69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conversion rate, we: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167700" y="1839200"/>
            <a:ext cx="880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EF4803"/>
                </a:solidFill>
              </a:rPr>
              <a:t>R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educed barriers to </a:t>
            </a:r>
            <a:r>
              <a:rPr lang="en-US">
                <a:solidFill>
                  <a:srgbClr val="EF4803"/>
                </a:solidFill>
              </a:rPr>
              <a:t>participation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 (awareness</a:t>
            </a:r>
            <a:r>
              <a:rPr lang="en-US">
                <a:solidFill>
                  <a:srgbClr val="EF4803"/>
                </a:solidFill>
              </a:rPr>
              <a:t> of/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 access to project, </a:t>
            </a:r>
            <a:r>
              <a:rPr lang="en-US">
                <a:solidFill>
                  <a:srgbClr val="EF4803"/>
                </a:solidFill>
              </a:rPr>
              <a:t>equipment, training, support, related projects/communities); 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solidFill>
                  <a:srgbClr val="EF4803"/>
                </a:solidFill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EF4803"/>
                </a:solidFill>
              </a:rPr>
              <a:t>R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equest a commitment to follow through</a:t>
            </a:r>
            <a:r>
              <a:rPr lang="en-US">
                <a:solidFill>
                  <a:srgbClr val="EF4803"/>
                </a:solidFill>
              </a:rPr>
              <a:t> BEFORE sending equipment;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EF4803"/>
                </a:solidFill>
              </a:rPr>
              <a:t>F</a:t>
            </a:r>
            <a:r>
              <a:rPr lang="en-US" sz="32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ollow up with registrants and participants at least once a month.</a:t>
            </a:r>
          </a:p>
          <a:p>
            <a:pPr lvl="0" rtl="0">
              <a:spcBef>
                <a:spcPts val="0"/>
              </a:spcBef>
              <a:buClr>
                <a:srgbClr val="EF4803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EF4803"/>
                </a:solidFill>
              </a:rPr>
              <a:t>Constantly iterate!</a:t>
            </a:r>
          </a:p>
        </p:txBody>
      </p:sp>
      <p:sp>
        <p:nvSpPr>
          <p:cNvPr id="245" name="Shape 245"/>
          <p:cNvSpPr txBox="1"/>
          <p:nvPr/>
        </p:nvSpPr>
        <p:spPr>
          <a:xfrm flipH="1">
            <a:off x="0" y="0"/>
            <a:ext cx="90714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625" y="0"/>
            <a:ext cx="8794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2125661" y="1066800"/>
            <a:ext cx="7018336" cy="3508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knowledge about barriers and how to overcome them</a:t>
            </a:r>
          </a:p>
        </p:txBody>
      </p:sp>
      <p:sp>
        <p:nvSpPr>
          <p:cNvPr id="252" name="Shape 252"/>
          <p:cNvSpPr txBox="1"/>
          <p:nvPr/>
        </p:nvSpPr>
        <p:spPr>
          <a:xfrm flipH="1">
            <a:off x="0" y="0"/>
            <a:ext cx="91440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300" y="1016325"/>
            <a:ext cx="9144000" cy="52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5014125" y="829625"/>
            <a:ext cx="4494000" cy="5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 txBox="1"/>
          <p:nvPr/>
        </p:nvSpPr>
        <p:spPr>
          <a:xfrm flipH="1">
            <a:off x="36300" y="0"/>
            <a:ext cx="90714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>
              <a:solidFill>
                <a:srgbClr val="EF480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Tracking EcoSchools </a:t>
            </a:r>
            <a:r>
              <a:rPr lang="en-US">
                <a:solidFill>
                  <a:srgbClr val="EF4803"/>
                </a:solidFill>
              </a:rPr>
              <a:t>Sign-ups</a:t>
            </a:r>
            <a:r>
              <a:rPr lang="en-US"/>
              <a:t> 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00200"/>
            <a:ext cx="9144000" cy="46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 flipH="1">
            <a:off x="0" y="0"/>
            <a:ext cx="90714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girl with butterfly in her hand flopped.jpg"/>
          <p:cNvPicPr preferRelativeResize="0"/>
          <p:nvPr/>
        </p:nvPicPr>
        <p:blipFill rotWithShape="1">
          <a:blip r:embed="rId3">
            <a:alphaModFix/>
          </a:blip>
          <a:srcRect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0" y="0"/>
            <a:ext cx="3048000" cy="6934199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connect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regular people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 science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they can do</a:t>
            </a:r>
            <a:r>
              <a:rPr lang="en-US" sz="2800">
                <a:solidFill>
                  <a:schemeClr val="lt1"/>
                </a:solidFill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1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02575" y="6101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EF4803"/>
                </a:solidFill>
                <a:latin typeface="Calibri"/>
                <a:ea typeface="Calibri"/>
                <a:cs typeface="Calibri"/>
                <a:sym typeface="Calibri"/>
              </a:rPr>
              <a:t>Why so few?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EcoSchools El Nino p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rogram was launched late in school year.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participants plan to </a:t>
            </a:r>
            <a:r>
              <a:rPr lang="en-US"/>
              <a:t>join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fall.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half of participants requested equipment through YLACES grant.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support offered to establish GLOBE account and site.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expect implementation to begin robustly in the fall: </a:t>
            </a:r>
            <a:r>
              <a:rPr lang="en-US" sz="32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conversion rates coming soon!</a:t>
            </a:r>
          </a:p>
        </p:txBody>
      </p:sp>
      <p:sp>
        <p:nvSpPr>
          <p:cNvPr id="273" name="Shape 273"/>
          <p:cNvSpPr txBox="1"/>
          <p:nvPr/>
        </p:nvSpPr>
        <p:spPr>
          <a:xfrm flipH="1">
            <a:off x="-18325" y="0"/>
            <a:ext cx="90714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 descr="https://lh3.googleusercontent.com/ut1fLW62QoCYHoC3VifcubWWemPn_PLOfk7pbODCWQTcKCLH67bxJR5qywUoED-IghdzdZapO2XZdxbvuCaX7ysntqrzl8abcLf9RpooM2QyUqT2rMO54KSPsg89ChV0qUFlAeEU-2_rdKmrUA"/>
          <p:cNvPicPr preferRelativeResize="0"/>
          <p:nvPr/>
        </p:nvPicPr>
        <p:blipFill rotWithShape="1">
          <a:blip r:embed="rId3">
            <a:alphaModFix/>
          </a:blip>
          <a:srcRect b="25636"/>
          <a:stretch/>
        </p:blipFill>
        <p:spPr>
          <a:xfrm>
            <a:off x="410400" y="436100"/>
            <a:ext cx="8153400" cy="6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/>
        </p:nvSpPr>
        <p:spPr>
          <a:xfrm flipH="1">
            <a:off x="0" y="0"/>
            <a:ext cx="9144000" cy="5019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EcoSchools - SciStarter : El Nino Campaign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675" y="668725"/>
            <a:ext cx="71994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1152050" y="5054400"/>
            <a:ext cx="62337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b="0" i="0" u="none" strike="noStrike" cap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Goal = More participants </a:t>
            </a:r>
          </a:p>
        </p:txBody>
      </p:sp>
      <p:sp>
        <p:nvSpPr>
          <p:cNvPr id="286" name="Shape 286"/>
          <p:cNvSpPr txBox="1"/>
          <p:nvPr/>
        </p:nvSpPr>
        <p:spPr>
          <a:xfrm flipH="1">
            <a:off x="-22200" y="0"/>
            <a:ext cx="9188400" cy="501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SciStarter : GLOBE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6481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i="1">
                <a:latin typeface="Arial"/>
                <a:ea typeface="Arial"/>
                <a:cs typeface="Arial"/>
                <a:sym typeface="Arial"/>
              </a:rPr>
              <a:t>Beta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 MicroSite to Enlist &amp; Train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Citizen Science Ambassadors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1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</a:t>
            </a:r>
            <a:r>
              <a:rPr lang="en-US" sz="2400" i="1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tarter.wordpress.com</a:t>
            </a:r>
          </a:p>
        </p:txBody>
      </p:sp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828800"/>
            <a:ext cx="8077199" cy="489743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 flipH="1">
            <a:off x="0" y="0"/>
            <a:ext cx="9071400" cy="501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SciStarter : GLOBE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9285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SciStarter : GLOBE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Steps for SciStarter: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457200" y="2169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Microsite to expand GLOBE to new audiences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Lending libraries to allow people to borrow GLOBE participation kits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Sales of low-cost kits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</a:t>
            </a:r>
            <a:r>
              <a:rPr lang="en-US"/>
              <a:t>e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with Eco-Schools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Shape 30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SciStarter : GLOBE</a:t>
            </a:r>
          </a:p>
        </p:txBody>
      </p:sp>
      <p:sp>
        <p:nvSpPr>
          <p:cNvPr id="301" name="Shape 301"/>
          <p:cNvSpPr txBox="1"/>
          <p:nvPr/>
        </p:nvSpPr>
        <p:spPr>
          <a:xfrm flipH="1">
            <a:off x="-22200" y="0"/>
            <a:ext cx="9188400" cy="501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SciStarter : GLOBE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457200" y="6980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Steps for SciStarter: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457200" y="1740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</a:pPr>
            <a:r>
              <a:rPr lang="en-US"/>
              <a:t>Programmatic partnerships with science centers, university and public libraries, nature centers to recruit, train, equip, train more participants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</a:pPr>
            <a:r>
              <a:rPr lang="en-US"/>
              <a:t>Link GLOBE participants to SciStarter e-porfolios to track contributions across projects/platforms (eventually earn microcredits)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</a:pPr>
            <a:r>
              <a:rPr lang="en-US"/>
              <a:t>“Build, Borrow, Buy” options to access tools</a:t>
            </a:r>
          </a:p>
        </p:txBody>
      </p:sp>
      <p:sp>
        <p:nvSpPr>
          <p:cNvPr id="308" name="Shape 308"/>
          <p:cNvSpPr txBox="1"/>
          <p:nvPr/>
        </p:nvSpPr>
        <p:spPr>
          <a:xfrm flipH="1">
            <a:off x="-22200" y="0"/>
            <a:ext cx="9188400" cy="501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chemeClr val="lt1"/>
                </a:solidFill>
              </a:rPr>
              <a:t>SciStarter : GLOBE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0" y="0"/>
            <a:ext cx="3048000" cy="6934199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228600" y="2438400"/>
            <a:ext cx="2666999" cy="19383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People-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</a:p>
        </p:txBody>
      </p:sp>
      <p:pic>
        <p:nvPicPr>
          <p:cNvPr id="315" name="Shape 315" descr="solar eclipse watcher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0" y="4876800"/>
            <a:ext cx="3048000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@SciStarter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 descr="woman binocs - 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12" y="0"/>
            <a:ext cx="91630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Millions of people enjoy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&amp; nature.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Thousands of scientists need volunteers.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But they can’t find each other</a:t>
            </a: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EF4803">
              <a:alpha val="8274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0" y="1336675"/>
            <a:ext cx="2971799" cy="3540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114800" y="2133600"/>
            <a:ext cx="3276600" cy="2554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 image and cit scientist images tk to illustrate “we connect them”</a:t>
            </a:r>
          </a:p>
        </p:txBody>
      </p:sp>
      <p:pic>
        <p:nvPicPr>
          <p:cNvPr id="110" name="Shape 110" descr="woman binocs - 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12" y="0"/>
            <a:ext cx="91630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EF480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0" y="0"/>
            <a:ext cx="304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0" y="457200"/>
            <a:ext cx="2971799" cy="2862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-1371600" y="-1905000"/>
            <a:ext cx="8610599" cy="579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0" y="6172200"/>
            <a:ext cx="9393236" cy="4270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0017"/>
              </a:buClr>
              <a:buSzPct val="25000"/>
              <a:buFont typeface="Arial"/>
              <a:buNone/>
            </a:pPr>
            <a:r>
              <a:rPr lang="en-US" sz="2200" b="0" i="0" u="none">
                <a:solidFill>
                  <a:srgbClr val="B20017"/>
                </a:solidFill>
                <a:latin typeface="Arial"/>
                <a:ea typeface="Arial"/>
                <a:cs typeface="Arial"/>
                <a:sym typeface="Arial"/>
              </a:rPr>
              <a:t>To make it easier for people to learn about and get involved in projects.</a:t>
            </a: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066800"/>
            <a:ext cx="8583611" cy="457358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04800" y="381000"/>
            <a:ext cx="8534399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Searchable database of 1600++ projects and events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3449" y="1683837"/>
            <a:ext cx="4837200" cy="48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2262075" y="1753900"/>
            <a:ext cx="4495800" cy="4953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999"/>
                </a:moveTo>
                <a:lnTo>
                  <a:pt x="0" y="59999"/>
                </a:lnTo>
                <a:cubicBezTo>
                  <a:pt x="0" y="52120"/>
                  <a:pt x="1552" y="44318"/>
                  <a:pt x="4567" y="37038"/>
                </a:cubicBezTo>
                <a:cubicBezTo>
                  <a:pt x="7582" y="29759"/>
                  <a:pt x="12002" y="23144"/>
                  <a:pt x="17573" y="17573"/>
                </a:cubicBezTo>
                <a:cubicBezTo>
                  <a:pt x="23145" y="12002"/>
                  <a:pt x="29759" y="7582"/>
                  <a:pt x="37039" y="4567"/>
                </a:cubicBezTo>
                <a:cubicBezTo>
                  <a:pt x="44318" y="1551"/>
                  <a:pt x="52120" y="0"/>
                  <a:pt x="60000" y="0"/>
                </a:cubicBezTo>
                <a:cubicBezTo>
                  <a:pt x="67879" y="0"/>
                  <a:pt x="75681" y="1552"/>
                  <a:pt x="82961" y="4567"/>
                </a:cubicBezTo>
                <a:cubicBezTo>
                  <a:pt x="90240" y="7582"/>
                  <a:pt x="96855" y="12002"/>
                  <a:pt x="102426" y="17573"/>
                </a:cubicBezTo>
                <a:cubicBezTo>
                  <a:pt x="107997" y="23145"/>
                  <a:pt x="112417" y="29759"/>
                  <a:pt x="115432" y="37039"/>
                </a:cubicBezTo>
                <a:cubicBezTo>
                  <a:pt x="118448" y="44318"/>
                  <a:pt x="120000" y="52120"/>
                  <a:pt x="119999" y="60000"/>
                </a:cubicBezTo>
                <a:lnTo>
                  <a:pt x="120000" y="60000"/>
                </a:lnTo>
                <a:cubicBezTo>
                  <a:pt x="120000" y="67879"/>
                  <a:pt x="118447" y="75681"/>
                  <a:pt x="115432" y="82961"/>
                </a:cubicBezTo>
                <a:cubicBezTo>
                  <a:pt x="112417" y="90240"/>
                  <a:pt x="107997" y="96855"/>
                  <a:pt x="102426" y="102426"/>
                </a:cubicBezTo>
                <a:cubicBezTo>
                  <a:pt x="96854" y="107997"/>
                  <a:pt x="90240" y="112417"/>
                  <a:pt x="82960" y="115432"/>
                </a:cubicBezTo>
                <a:cubicBezTo>
                  <a:pt x="75681" y="118447"/>
                  <a:pt x="67879" y="120000"/>
                  <a:pt x="59999" y="119999"/>
                </a:cubicBezTo>
                <a:lnTo>
                  <a:pt x="59999" y="120000"/>
                </a:lnTo>
                <a:cubicBezTo>
                  <a:pt x="52120" y="119999"/>
                  <a:pt x="44318" y="118447"/>
                  <a:pt x="37038" y="115432"/>
                </a:cubicBezTo>
                <a:cubicBezTo>
                  <a:pt x="29759" y="112417"/>
                  <a:pt x="23144" y="107997"/>
                  <a:pt x="17573" y="102426"/>
                </a:cubicBezTo>
                <a:cubicBezTo>
                  <a:pt x="12002" y="96854"/>
                  <a:pt x="7582" y="90240"/>
                  <a:pt x="4567" y="82960"/>
                </a:cubicBezTo>
                <a:cubicBezTo>
                  <a:pt x="1552" y="75681"/>
                  <a:pt x="0" y="67879"/>
                  <a:pt x="0" y="59999"/>
                </a:cubicBezTo>
                <a:lnTo>
                  <a:pt x="0" y="59999"/>
                </a:lnTo>
                <a:close/>
                <a:moveTo>
                  <a:pt x="9073" y="59999"/>
                </a:moveTo>
                <a:lnTo>
                  <a:pt x="9073" y="59999"/>
                </a:lnTo>
                <a:cubicBezTo>
                  <a:pt x="9073" y="66704"/>
                  <a:pt x="10390" y="73344"/>
                  <a:pt x="12949" y="79539"/>
                </a:cubicBezTo>
                <a:cubicBezTo>
                  <a:pt x="15508" y="85733"/>
                  <a:pt x="19260" y="91362"/>
                  <a:pt x="23989" y="96103"/>
                </a:cubicBezTo>
                <a:cubicBezTo>
                  <a:pt x="28718" y="100844"/>
                  <a:pt x="34332" y="104605"/>
                  <a:pt x="40511" y="107171"/>
                </a:cubicBezTo>
                <a:cubicBezTo>
                  <a:pt x="46689" y="109737"/>
                  <a:pt x="53312" y="111058"/>
                  <a:pt x="59999" y="111058"/>
                </a:cubicBezTo>
                <a:lnTo>
                  <a:pt x="59999" y="111058"/>
                </a:lnTo>
                <a:cubicBezTo>
                  <a:pt x="66687" y="111058"/>
                  <a:pt x="73310" y="109737"/>
                  <a:pt x="79488" y="107171"/>
                </a:cubicBezTo>
                <a:cubicBezTo>
                  <a:pt x="85667" y="104605"/>
                  <a:pt x="91281" y="100844"/>
                  <a:pt x="96010" y="96103"/>
                </a:cubicBezTo>
                <a:cubicBezTo>
                  <a:pt x="100739" y="91362"/>
                  <a:pt x="104490" y="85733"/>
                  <a:pt x="107050" y="79539"/>
                </a:cubicBezTo>
                <a:cubicBezTo>
                  <a:pt x="109609" y="73344"/>
                  <a:pt x="110926" y="66704"/>
                  <a:pt x="110926" y="59999"/>
                </a:cubicBezTo>
                <a:lnTo>
                  <a:pt x="110926" y="59999"/>
                </a:lnTo>
                <a:cubicBezTo>
                  <a:pt x="110926" y="53295"/>
                  <a:pt x="109609" y="46655"/>
                  <a:pt x="107050" y="40460"/>
                </a:cubicBezTo>
                <a:cubicBezTo>
                  <a:pt x="104490" y="34266"/>
                  <a:pt x="100739" y="28637"/>
                  <a:pt x="96010" y="23896"/>
                </a:cubicBezTo>
                <a:cubicBezTo>
                  <a:pt x="91281" y="19155"/>
                  <a:pt x="85667" y="15394"/>
                  <a:pt x="79488" y="12828"/>
                </a:cubicBezTo>
                <a:cubicBezTo>
                  <a:pt x="73310" y="10262"/>
                  <a:pt x="66687" y="8941"/>
                  <a:pt x="59999" y="8941"/>
                </a:cubicBezTo>
                <a:cubicBezTo>
                  <a:pt x="53312" y="8941"/>
                  <a:pt x="46689" y="10262"/>
                  <a:pt x="40511" y="12828"/>
                </a:cubicBezTo>
                <a:cubicBezTo>
                  <a:pt x="34332" y="15394"/>
                  <a:pt x="28718" y="19155"/>
                  <a:pt x="23989" y="23896"/>
                </a:cubicBezTo>
                <a:cubicBezTo>
                  <a:pt x="19260" y="28637"/>
                  <a:pt x="15508" y="34266"/>
                  <a:pt x="12949" y="40460"/>
                </a:cubicBezTo>
                <a:cubicBezTo>
                  <a:pt x="10390" y="46655"/>
                  <a:pt x="9073" y="53294"/>
                  <a:pt x="9073" y="59999"/>
                </a:cubicBezTo>
                <a:lnTo>
                  <a:pt x="9073" y="59999"/>
                </a:lnTo>
                <a:close/>
              </a:path>
            </a:pathLst>
          </a:custGeom>
          <a:solidFill>
            <a:srgbClr val="EF4803"/>
          </a:solidFill>
          <a:ln w="15875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Shape 128"/>
          <p:cNvCxnSpPr/>
          <p:nvPr/>
        </p:nvCxnSpPr>
        <p:spPr>
          <a:xfrm>
            <a:off x="3380212" y="2504799"/>
            <a:ext cx="2874900" cy="3451200"/>
          </a:xfrm>
          <a:prstGeom prst="straightConnector1">
            <a:avLst/>
          </a:prstGeom>
          <a:noFill/>
          <a:ln w="339725" cap="flat" cmpd="sng">
            <a:solidFill>
              <a:srgbClr val="EF4803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9" name="Shape 129"/>
          <p:cNvSpPr txBox="1"/>
          <p:nvPr/>
        </p:nvSpPr>
        <p:spPr>
          <a:xfrm>
            <a:off x="59825" y="220650"/>
            <a:ext cx="9042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25000"/>
              <a:buFont typeface="Arial"/>
              <a:buNone/>
            </a:pPr>
            <a:r>
              <a:rPr lang="en-US" sz="44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We’re NOT talking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25000"/>
              <a:buFont typeface="Arial"/>
              <a:buNone/>
            </a:pPr>
            <a:r>
              <a:rPr lang="en-US" sz="44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home chemistry kits.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62484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32766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3048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887661"/>
            <a:ext cx="2590800" cy="358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533400" y="2819400"/>
            <a:ext cx="3048000" cy="1373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eBird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 million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3124200" y="1511300"/>
            <a:ext cx="2971799" cy="1373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 testing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 million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monitors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6172200" y="1524000"/>
            <a:ext cx="2666999" cy="1373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SETI@ home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million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volunteers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 b="7841"/>
          <a:stretch/>
        </p:blipFill>
        <p:spPr>
          <a:xfrm>
            <a:off x="304800" y="2895600"/>
            <a:ext cx="2593975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 l="21859" r="4733"/>
          <a:stretch/>
        </p:blipFill>
        <p:spPr>
          <a:xfrm>
            <a:off x="6240462" y="2895600"/>
            <a:ext cx="2598737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76200" y="1511300"/>
            <a:ext cx="3048000" cy="1373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eBird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 million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0" y="0"/>
            <a:ext cx="8798100" cy="12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>
                <a:solidFill>
                  <a:srgbClr val="EF4803"/>
                </a:solidFill>
              </a:rPr>
              <a:t>Someone you know is a Citizen Scientist.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3810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32766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1722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381000" y="2514600"/>
            <a:ext cx="2590800" cy="4362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 if and why snail shell colors change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(predation pressure)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6172200" y="2590800"/>
            <a:ext cx="2590800" cy="3935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Affordable satellite instruments for atmospheric and microgravity science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276600" y="2590800"/>
            <a:ext cx="2590800" cy="2654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 wild algae species good biofuel potentials?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768725" y="385762"/>
            <a:ext cx="184149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0" y="304800"/>
            <a:ext cx="9144000" cy="60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Citizen Science is Serious Science.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-1665286" y="4346575"/>
            <a:ext cx="184149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684212" y="1524000"/>
            <a:ext cx="1984374" cy="1077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 </a:t>
            </a: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MegaLab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492500" y="1524000"/>
            <a:ext cx="2236787" cy="12001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Backyard </a:t>
            </a:r>
            <a:b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Biofuels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6451600" y="1828800"/>
            <a:ext cx="1979612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CubeSat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3810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32766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6172200" y="1524000"/>
            <a:ext cx="2590800" cy="5333999"/>
          </a:xfrm>
          <a:prstGeom prst="rect">
            <a:avLst/>
          </a:prstGeom>
          <a:solidFill>
            <a:srgbClr val="EF4803">
              <a:alpha val="82352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81000" y="2514600"/>
            <a:ext cx="2590800" cy="2562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CD"/>
              </a:buClr>
              <a:buSzPct val="25000"/>
              <a:buFont typeface="Arial"/>
              <a:buNone/>
            </a:pPr>
            <a:r>
              <a:rPr lang="en-US" sz="3200" b="1" i="0" u="none">
                <a:solidFill>
                  <a:srgbClr val="3399CD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 authored </a:t>
            </a:r>
            <a:r>
              <a:rPr lang="en-US" sz="2800" b="1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dozens of peer-reviewed papers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6172200" y="2590800"/>
            <a:ext cx="2590800" cy="3355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Discovered </a:t>
            </a:r>
            <a:r>
              <a:rPr lang="en-US" sz="2800" b="1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cocaine &amp; hormones</a:t>
            </a: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Puget Sound drinking water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3276600" y="2590800"/>
            <a:ext cx="2590800" cy="2654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Showed that </a:t>
            </a:r>
            <a:r>
              <a:rPr lang="en-US" sz="2800" b="1" i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birds migrate closer to poles </a:t>
            </a:r>
            <a:r>
              <a:rPr lang="en-US" sz="2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due to global warming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192086" y="423862"/>
            <a:ext cx="8951911" cy="922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4803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EF4803"/>
                </a:solidFill>
                <a:latin typeface="Arial"/>
                <a:ea typeface="Arial"/>
                <a:cs typeface="Arial"/>
                <a:sym typeface="Arial"/>
              </a:rPr>
              <a:t>Citizen Science is Serious Science.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EF480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684212" y="1524000"/>
            <a:ext cx="1460500" cy="1077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Galaxy</a:t>
            </a:r>
            <a:b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3492500" y="1524000"/>
            <a:ext cx="2046286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Audubon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705600" y="1524000"/>
            <a:ext cx="1595436" cy="12001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Citizen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719</Words>
  <Application>Microsoft Macintosh PowerPoint</Application>
  <PresentationFormat>On-screen Show (4:3)</PresentationFormat>
  <Paragraphs>185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Reviewing the Data</vt:lpstr>
      <vt:lpstr>   EcoSchools SciStarter YLACES  El Nino Campaign   </vt:lpstr>
      <vt:lpstr>PARTNER POWERED!!!  These partners  came together to bring GLOBE to classrooms through an online  learning system.</vt:lpstr>
      <vt:lpstr>To improve conversion rate, we:</vt:lpstr>
      <vt:lpstr>Increase knowledge about barriers and how to overcome them</vt:lpstr>
      <vt:lpstr>PowerPoint Presentation</vt:lpstr>
      <vt:lpstr> Tracking EcoSchools Sign-ups </vt:lpstr>
      <vt:lpstr>Why so few?</vt:lpstr>
      <vt:lpstr>PowerPoint Presentation</vt:lpstr>
      <vt:lpstr>Goal = More participants </vt:lpstr>
      <vt:lpstr>Beta MicroSite to Enlist &amp; Train  Citizen Science Ambassadors SciStarter.wordpress.com</vt:lpstr>
      <vt:lpstr>SciStarter : GLOBE Next Steps for SciStarter:</vt:lpstr>
      <vt:lpstr>Next Steps for SciStarter: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Dixon Butler</cp:lastModifiedBy>
  <cp:revision>1</cp:revision>
  <dcterms:modified xsi:type="dcterms:W3CDTF">2016-07-20T18:38:50Z</dcterms:modified>
</cp:coreProperties>
</file>