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3" r:id="rId6"/>
    <p:sldId id="276" r:id="rId7"/>
    <p:sldId id="277" r:id="rId8"/>
    <p:sldId id="266" r:id="rId9"/>
    <p:sldId id="278" r:id="rId10"/>
    <p:sldId id="280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029AA-9661-8242-B58A-8DD716592F7B}" type="datetimeFigureOut">
              <a:rPr lang="en-US" smtClean="0"/>
              <a:t>3/2/25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AADAA-C570-E94B-8A16-0920507AD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c70afafb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c70afafb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0E1AC272-B942-AF97-DB11-FE050BF62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c70afafbe_0_28:notes">
            <a:extLst>
              <a:ext uri="{FF2B5EF4-FFF2-40B4-BE49-F238E27FC236}">
                <a16:creationId xmlns:a16="http://schemas.microsoft.com/office/drawing/2014/main" id="{67C6216A-090D-DC61-85DE-D8A3B54BC5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c70afafbe_0_28:notes">
            <a:extLst>
              <a:ext uri="{FF2B5EF4-FFF2-40B4-BE49-F238E27FC236}">
                <a16:creationId xmlns:a16="http://schemas.microsoft.com/office/drawing/2014/main" id="{1B44454B-4B7B-2954-8732-EB4C1C2E08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49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17700" y="6417201"/>
            <a:ext cx="1574299" cy="44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91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giemwl@resa.net" TargetMode="External"/><Relationship Id="rId2" Type="http://schemas.openxmlformats.org/officeDocument/2006/relationships/hyperlink" Target="mailto:bydlowd@resa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giemwl@resa.net" TargetMode="External"/><Relationship Id="rId2" Type="http://schemas.openxmlformats.org/officeDocument/2006/relationships/hyperlink" Target="mailto:bydlowd@resa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ynasadata.larc.nasa.gov/data-literacy-cubes-graphs-maps-and-data-tabl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ynasadata.larc.nasa.gov/mini-lessonactivity/data-jigsaw-exploring-sea-level-rise-oth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nasadata.larc.nasa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playlist?list=PLQVWjfOruX-w6kNAk_Ii-PrCLayJ17aU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3E96-005F-12EF-8347-432580DF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4921" y="1450354"/>
            <a:ext cx="4342158" cy="974794"/>
          </a:xfrm>
        </p:spPr>
        <p:txBody>
          <a:bodyPr/>
          <a:lstStyle/>
          <a:p>
            <a:r>
              <a:rPr lang="en-US" dirty="0"/>
              <a:t>Data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F754F-057B-F44C-F304-2D941247D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i="1" dirty="0">
                <a:effectLst/>
                <a:latin typeface="Helvetica" pitchFamily="2" charset="0"/>
              </a:rPr>
              <a:t>DAVID BYDLOWSKI</a:t>
            </a:r>
            <a:r>
              <a:rPr lang="en-US" i="1" dirty="0">
                <a:latin typeface="Helvetica" pitchFamily="2" charset="0"/>
              </a:rPr>
              <a:t> and Lisa </a:t>
            </a:r>
            <a:r>
              <a:rPr lang="en-US" i="1" dirty="0" err="1">
                <a:latin typeface="Helvetica" pitchFamily="2" charset="0"/>
              </a:rPr>
              <a:t>Ogiemwonyi</a:t>
            </a:r>
            <a:endParaRPr lang="en-US" i="1" dirty="0">
              <a:latin typeface="Helvetica" pitchFamily="2" charset="0"/>
            </a:endParaRPr>
          </a:p>
          <a:p>
            <a:pPr algn="ctr"/>
            <a:r>
              <a:rPr lang="en-US" i="1" dirty="0">
                <a:effectLst/>
                <a:latin typeface="Helvetica" pitchFamily="2" charset="0"/>
              </a:rPr>
              <a:t> WAYNE RESA</a:t>
            </a:r>
          </a:p>
          <a:p>
            <a:pPr algn="ctr"/>
            <a:r>
              <a:rPr lang="en-US" i="1" dirty="0">
                <a:effectLst/>
                <a:latin typeface="Helvetica" pitchFamily="2" charset="0"/>
                <a:hlinkClick r:id="rId2"/>
              </a:rPr>
              <a:t>bydlowd@resa.net</a:t>
            </a:r>
            <a:r>
              <a:rPr lang="en-US" i="1" dirty="0">
                <a:effectLst/>
                <a:latin typeface="Helvetica" pitchFamily="2" charset="0"/>
              </a:rPr>
              <a:t>  and  </a:t>
            </a:r>
            <a:r>
              <a:rPr lang="en-US" i="1" dirty="0">
                <a:effectLst/>
                <a:latin typeface="Helvetica" pitchFamily="2" charset="0"/>
                <a:hlinkClick r:id="rId3"/>
              </a:rPr>
              <a:t>ogiemwl@resa.net</a:t>
            </a:r>
            <a:endParaRPr lang="en-US" dirty="0">
              <a:effectLst/>
              <a:latin typeface="Helvetica" pitchFamily="2" charset="0"/>
            </a:endParaRPr>
          </a:p>
          <a:p>
            <a:pPr algn="ctr"/>
            <a:r>
              <a:rPr lang="en-US" i="1" dirty="0">
                <a:latin typeface="Helvetica" pitchFamily="2" charset="0"/>
              </a:rPr>
              <a:t>March 7, 2025 – MSTA – 9:30 am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EEEA4AD7-B923-7E5C-DE19-B62FF82E9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1B8DA-6965-1494-C23E-5B49F3E09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3B14-739C-EFF6-D1A1-03F80B5B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43" y="489309"/>
            <a:ext cx="5865674" cy="1478570"/>
          </a:xfrm>
        </p:spPr>
        <p:txBody>
          <a:bodyPr>
            <a:normAutofit/>
          </a:bodyPr>
          <a:lstStyle/>
          <a:p>
            <a:r>
              <a:rPr lang="en-US" sz="4800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875-986A-D7F8-7713-95965162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387979" cy="3541714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able to: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    Learn how to use “My NASA Data.”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    Learn how to use the “My NASA Data” Literacy Cubes.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    Learn a differentiation skill for data analysis.</a:t>
            </a:r>
          </a:p>
          <a:p>
            <a:endParaRPr lang="en-US" dirty="0"/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88CB408C-F88C-F016-9F94-4AFB9515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6" y="333633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83429-361D-E392-9700-43536196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293A-2867-B396-4DE8-BC07DACC1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4921" y="1450354"/>
            <a:ext cx="4342158" cy="974794"/>
          </a:xfrm>
        </p:spPr>
        <p:txBody>
          <a:bodyPr/>
          <a:lstStyle/>
          <a:p>
            <a:r>
              <a:rPr lang="en-US" dirty="0"/>
              <a:t>Data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A32F4-1CAC-516B-7B13-B1D8859E5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i="1" dirty="0">
                <a:effectLst/>
                <a:latin typeface="Helvetica" pitchFamily="2" charset="0"/>
              </a:rPr>
              <a:t>DAVID BYDLOWSKI</a:t>
            </a:r>
            <a:r>
              <a:rPr lang="en-US" i="1" dirty="0">
                <a:latin typeface="Helvetica" pitchFamily="2" charset="0"/>
              </a:rPr>
              <a:t> and Lisa </a:t>
            </a:r>
            <a:r>
              <a:rPr lang="en-US" i="1" dirty="0" err="1">
                <a:latin typeface="Helvetica" pitchFamily="2" charset="0"/>
              </a:rPr>
              <a:t>Ogiemwonyi</a:t>
            </a:r>
            <a:endParaRPr lang="en-US" i="1" dirty="0">
              <a:latin typeface="Helvetica" pitchFamily="2" charset="0"/>
            </a:endParaRPr>
          </a:p>
          <a:p>
            <a:pPr algn="ctr"/>
            <a:r>
              <a:rPr lang="en-US" i="1" dirty="0">
                <a:effectLst/>
                <a:latin typeface="Helvetica" pitchFamily="2" charset="0"/>
              </a:rPr>
              <a:t> WAYNE RESA</a:t>
            </a:r>
          </a:p>
          <a:p>
            <a:pPr algn="ctr"/>
            <a:r>
              <a:rPr lang="en-US" i="1" dirty="0">
                <a:effectLst/>
                <a:latin typeface="Helvetica" pitchFamily="2" charset="0"/>
                <a:hlinkClick r:id="rId2"/>
              </a:rPr>
              <a:t>bydlowd@resa.net</a:t>
            </a:r>
            <a:r>
              <a:rPr lang="en-US" i="1" dirty="0">
                <a:effectLst/>
                <a:latin typeface="Helvetica" pitchFamily="2" charset="0"/>
              </a:rPr>
              <a:t>  and  </a:t>
            </a:r>
            <a:r>
              <a:rPr lang="en-US" i="1" dirty="0">
                <a:effectLst/>
                <a:latin typeface="Helvetica" pitchFamily="2" charset="0"/>
                <a:hlinkClick r:id="rId3"/>
              </a:rPr>
              <a:t>ogiemwl@resa.net</a:t>
            </a:r>
            <a:endParaRPr lang="en-US" dirty="0">
              <a:effectLst/>
              <a:latin typeface="Helvetica" pitchFamily="2" charset="0"/>
            </a:endParaRPr>
          </a:p>
          <a:p>
            <a:pPr algn="ctr"/>
            <a:r>
              <a:rPr lang="en-US" i="1" dirty="0">
                <a:latin typeface="Helvetica" pitchFamily="2" charset="0"/>
              </a:rPr>
              <a:t>March 7, 2025 – MSTA – 9:30 am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48913794-9258-E92F-7AFA-E9DA6F06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7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2F5E-A053-479F-B7CA-7592DF0F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43" y="489309"/>
            <a:ext cx="5865674" cy="1478570"/>
          </a:xfrm>
        </p:spPr>
        <p:txBody>
          <a:bodyPr>
            <a:normAutofit/>
          </a:bodyPr>
          <a:lstStyle/>
          <a:p>
            <a:r>
              <a:rPr lang="en-US" sz="4800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4890-3E3B-7CD3-E2B7-E58103A5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387979" cy="3541714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able to: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    Learn how to use “My NASA Data.”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    Learn how to use the “My NASA Data” Literacy Cubes.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    Learn a differentiation skill for data analysis.</a:t>
            </a:r>
          </a:p>
          <a:p>
            <a:endParaRPr lang="en-US" dirty="0"/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2E71019E-6220-0D98-2189-C649C7E7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6" y="333633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3451-B28C-5E3C-94A7-3DC47D65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90" y="16316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Data Literacy Cubes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DF82-B725-C725-1DDF-A81060106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589" y="5955555"/>
            <a:ext cx="8237366" cy="567854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https://mynasadata.larc.nasa.gov/data-literacy-cubes-graphs-maps-and-data-tables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A stack of white cubes with words&#10;&#10;Description automatically generated">
            <a:extLst>
              <a:ext uri="{FF2B5EF4-FFF2-40B4-BE49-F238E27FC236}">
                <a16:creationId xmlns:a16="http://schemas.microsoft.com/office/drawing/2014/main" id="{F685BECD-C90B-D54F-A5E1-E07FE3A89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45" y="1607521"/>
            <a:ext cx="5031687" cy="43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1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A7A5-1458-603F-4CF0-A6BCBF91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293" y="0"/>
            <a:ext cx="9905998" cy="1478570"/>
          </a:xfrm>
        </p:spPr>
        <p:txBody>
          <a:bodyPr/>
          <a:lstStyle/>
          <a:p>
            <a:r>
              <a:rPr lang="en-US" dirty="0"/>
              <a:t>My NASA Data – Supports the integration of Authentic Earth Data in your Instruction</a:t>
            </a:r>
          </a:p>
        </p:txBody>
      </p:sp>
      <p:pic>
        <p:nvPicPr>
          <p:cNvPr id="5" name="Content Placeholder 4" descr="A close-up of a glob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2D5EC8C-27BC-D825-EAC2-5850689D5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078" y="1355408"/>
            <a:ext cx="7508029" cy="35417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BBDB4D-E541-9D4D-4AA3-2B341D3D382B}"/>
              </a:ext>
            </a:extLst>
          </p:cNvPr>
          <p:cNvSpPr txBox="1"/>
          <p:nvPr/>
        </p:nvSpPr>
        <p:spPr>
          <a:xfrm>
            <a:off x="1984071" y="5133260"/>
            <a:ext cx="330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mynasadata.larc.nasa.gov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221AB-C041-2C28-03E0-ACC0732D102F}"/>
              </a:ext>
            </a:extLst>
          </p:cNvPr>
          <p:cNvSpPr txBox="1"/>
          <p:nvPr/>
        </p:nvSpPr>
        <p:spPr>
          <a:xfrm>
            <a:off x="8111530" y="1881126"/>
            <a:ext cx="3633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My NASA Data Website</a:t>
            </a:r>
          </a:p>
          <a:p>
            <a:endParaRPr lang="en-US" sz="3000" dirty="0"/>
          </a:p>
          <a:p>
            <a:r>
              <a:rPr lang="en-US" sz="3000" dirty="0"/>
              <a:t>Resources</a:t>
            </a:r>
          </a:p>
          <a:p>
            <a:endParaRPr lang="en-US" sz="3000" dirty="0"/>
          </a:p>
          <a:p>
            <a:r>
              <a:rPr lang="en-US" sz="3000" dirty="0"/>
              <a:t>Data Literacy Guide</a:t>
            </a:r>
          </a:p>
        </p:txBody>
      </p:sp>
    </p:spTree>
    <p:extLst>
      <p:ext uri="{BB962C8B-B14F-4D97-AF65-F5344CB8AC3E}">
        <p14:creationId xmlns:p14="http://schemas.microsoft.com/office/powerpoint/2010/main" val="286797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D43B-57FF-B073-06BE-8669A54F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7590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Using Data Literacy Cubes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34B06F11-5B81-E5AC-07E1-65800239C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374" y="1658144"/>
            <a:ext cx="7268030" cy="35417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81779-81EC-DE79-2E34-F7F4476F83B1}"/>
              </a:ext>
            </a:extLst>
          </p:cNvPr>
          <p:cNvSpPr txBox="1"/>
          <p:nvPr/>
        </p:nvSpPr>
        <p:spPr>
          <a:xfrm>
            <a:off x="169374" y="5303523"/>
            <a:ext cx="771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playlist?list</a:t>
            </a:r>
            <a:r>
              <a:rPr lang="en-US" dirty="0">
                <a:hlinkClick r:id="rId2"/>
              </a:rPr>
              <a:t>=PLQVWjfOruX-w6kNAk_Ii-PrCLayJ17aUN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6650F-9409-3726-C1EE-BB17C6464B2B}"/>
              </a:ext>
            </a:extLst>
          </p:cNvPr>
          <p:cNvSpPr txBox="1"/>
          <p:nvPr/>
        </p:nvSpPr>
        <p:spPr>
          <a:xfrm>
            <a:off x="7927622" y="2550382"/>
            <a:ext cx="3119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Video Series as a Workshop Follow-up</a:t>
            </a:r>
          </a:p>
        </p:txBody>
      </p:sp>
    </p:spTree>
    <p:extLst>
      <p:ext uri="{BB962C8B-B14F-4D97-AF65-F5344CB8AC3E}">
        <p14:creationId xmlns:p14="http://schemas.microsoft.com/office/powerpoint/2010/main" val="52065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2F63-3D99-2E80-85C1-99FE2452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54CA-5C17-1005-0661-827747DF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5306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Using Data Literacy Cubes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F9358-3AC1-16AE-5D75-719D7041697F}"/>
              </a:ext>
            </a:extLst>
          </p:cNvPr>
          <p:cNvSpPr txBox="1"/>
          <p:nvPr/>
        </p:nvSpPr>
        <p:spPr>
          <a:xfrm>
            <a:off x="2316480" y="1259841"/>
            <a:ext cx="63093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Read the “About this Resource”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Review Icons – Maps, Line Graphs, Data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Cube Template – Page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Task Card – Page 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Question Sheets – Everything after page 6</a:t>
            </a:r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0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A4A2A-B527-30FF-76BA-2BFED90A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899B-2B39-01CD-269C-6374C3E1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4" y="39624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 Sheets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F2F88-6AF6-1985-620A-508EC97EA254}"/>
              </a:ext>
            </a:extLst>
          </p:cNvPr>
          <p:cNvSpPr txBox="1"/>
          <p:nvPr/>
        </p:nvSpPr>
        <p:spPr>
          <a:xfrm>
            <a:off x="2137093" y="1874810"/>
            <a:ext cx="63093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Differentiated – Page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Key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Note Differentiated Levels on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Steps for Use – Page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My NASA Dat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394466" y="-101599"/>
            <a:ext cx="5418767" cy="47356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70560" y="3682051"/>
            <a:ext cx="1152144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Mini Lesson / Activity</a:t>
            </a:r>
            <a:br>
              <a:rPr lang="en" b="1" dirty="0"/>
            </a:br>
            <a:br>
              <a:rPr lang="en" b="1" dirty="0"/>
            </a:br>
            <a:r>
              <a:rPr lang="en" b="1" dirty="0"/>
              <a:t>Tropical Cyclone Counts Histogram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545054AA-5350-2934-7650-6EFA3AB39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My NASA Data Logo">
            <a:extLst>
              <a:ext uri="{FF2B5EF4-FFF2-40B4-BE49-F238E27FC236}">
                <a16:creationId xmlns:a16="http://schemas.microsoft.com/office/drawing/2014/main" id="{482C6C2D-975F-C96E-D863-0C3EE52DF4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394466" y="-101599"/>
            <a:ext cx="5418767" cy="47356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26568-49FB-FB80-B678-78D138D7B2D3}"/>
              </a:ext>
            </a:extLst>
          </p:cNvPr>
          <p:cNvSpPr txBox="1"/>
          <p:nvPr/>
        </p:nvSpPr>
        <p:spPr>
          <a:xfrm>
            <a:off x="5024301" y="1168400"/>
            <a:ext cx="4175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Form a Group of 4</a:t>
            </a:r>
          </a:p>
          <a:p>
            <a:endParaRPr lang="en-US" sz="3000" dirty="0"/>
          </a:p>
          <a:p>
            <a:r>
              <a:rPr lang="en-US" sz="3000" dirty="0"/>
              <a:t>Select Histogram or Map</a:t>
            </a:r>
          </a:p>
          <a:p>
            <a:endParaRPr lang="en-US" sz="3000" dirty="0"/>
          </a:p>
          <a:p>
            <a:r>
              <a:rPr lang="en-US" sz="3000" dirty="0"/>
              <a:t>Select Question Sheet</a:t>
            </a:r>
          </a:p>
          <a:p>
            <a:endParaRPr lang="en-US" sz="3000" dirty="0"/>
          </a:p>
          <a:p>
            <a:r>
              <a:rPr lang="en-US" sz="3000" dirty="0"/>
              <a:t>Do the Procedure</a:t>
            </a:r>
          </a:p>
          <a:p>
            <a:endParaRPr lang="en-US" sz="3000" dirty="0"/>
          </a:p>
          <a:p>
            <a:r>
              <a:rPr lang="en-US" sz="3000" dirty="0"/>
              <a:t>Report Out</a:t>
            </a:r>
          </a:p>
        </p:txBody>
      </p:sp>
    </p:spTree>
    <p:extLst>
      <p:ext uri="{BB962C8B-B14F-4D97-AF65-F5344CB8AC3E}">
        <p14:creationId xmlns:p14="http://schemas.microsoft.com/office/powerpoint/2010/main" val="140764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595</TotalTime>
  <Words>302</Words>
  <Application>Microsoft Macintosh PowerPoint</Application>
  <PresentationFormat>Widescreen</PresentationFormat>
  <Paragraphs>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Tw Cen MT</vt:lpstr>
      <vt:lpstr>Circuit</vt:lpstr>
      <vt:lpstr>Data Literacy</vt:lpstr>
      <vt:lpstr>Workshop Goals</vt:lpstr>
      <vt:lpstr>Data Literacy Cubes</vt:lpstr>
      <vt:lpstr>My NASA Data – Supports the integration of Authentic Earth Data in your Instruction</vt:lpstr>
      <vt:lpstr>Using Data Literacy Cubes</vt:lpstr>
      <vt:lpstr>Using Data Literacy Cubes</vt:lpstr>
      <vt:lpstr>Question Sheets</vt:lpstr>
      <vt:lpstr>Mini Lesson / Activity  Tropical Cyclone Counts Histogram</vt:lpstr>
      <vt:lpstr>PowerPoint Presentation</vt:lpstr>
      <vt:lpstr>Workshop Goals</vt:lpstr>
      <vt:lpstr>Data Literacy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Bydlowski</dc:creator>
  <cp:lastModifiedBy>David Bydlowski</cp:lastModifiedBy>
  <cp:revision>14</cp:revision>
  <dcterms:created xsi:type="dcterms:W3CDTF">2024-02-19T19:22:39Z</dcterms:created>
  <dcterms:modified xsi:type="dcterms:W3CDTF">2025-03-02T18:11:20Z</dcterms:modified>
</cp:coreProperties>
</file>