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6.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7.xml" ContentType="application/vnd.openxmlformats-officedocument.presentationml.comments+xml"/>
  <Override PartName="/ppt/notesSlides/notesSlide24.xml" ContentType="application/vnd.openxmlformats-officedocument.presentationml.notesSlide+xml"/>
  <Override PartName="/ppt/comments/comment8.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9.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0.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2.xml" ContentType="application/vnd.openxmlformats-officedocument.presentationml.comments+xml"/>
  <Override PartName="/ppt/notesSlides/notesSlide37.xml" ContentType="application/vnd.openxmlformats-officedocument.presentationml.notesSlide+xml"/>
  <Override PartName="/ppt/comments/comment13.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14.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15.xml" ContentType="application/vnd.openxmlformats-officedocument.presentationml.comments+xml"/>
  <Override PartName="/ppt/notesSlides/notesSlide45.xml" ContentType="application/vnd.openxmlformats-officedocument.presentationml.notesSlide+xml"/>
  <Override PartName="/ppt/comments/comment16.xml" ContentType="application/vnd.openxmlformats-officedocument.presentationml.comment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WfSP+DE756SPneElM5RzX4/3r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R. Pippin" initials="" lastIdx="16" clrIdx="0"/>
  <p:cmAuthor id="1" name="Anonymous" initials="" lastIdx="4" clrIdx="1"/>
  <p:cmAuthor id="2" name="Marile Colon Robles"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340907-C6CF-4321-88B4-27E4B0013411}">
  <a:tblStyle styleId="{17340907-C6CF-4321-88B4-27E4B001341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EF"/>
          </a:solidFill>
        </a:fill>
      </a:tcStyle>
    </a:wholeTbl>
    <a:band1H>
      <a:tcTxStyle b="off" i="off"/>
      <a:tcStyle>
        <a:tcBdr/>
        <a:fill>
          <a:solidFill>
            <a:srgbClr val="CAECDD"/>
          </a:solidFill>
        </a:fill>
      </a:tcStyle>
    </a:band1H>
    <a:band2H>
      <a:tcTxStyle b="off" i="off"/>
      <a:tcStyle>
        <a:tcBdr/>
      </a:tcStyle>
    </a:band2H>
    <a:band1V>
      <a:tcTxStyle b="off" i="off"/>
      <a:tcStyle>
        <a:tcBdr/>
        <a:fill>
          <a:solidFill>
            <a:srgbClr val="CAECD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9-23T19:30:43.323" idx="1">
    <p:pos x="6000" y="0"/>
    <p:text>fixed text box</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tUHJXA"/>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24-09-24T19:20:32.999" idx="10">
    <p:pos x="6000" y="0"/>
    <p:text>the 'NOTE' is confusing. I did not change this because it is the same in the clouds training slide. but I read this as you cant do sky color if there are clouds, which is not correct.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RRAB2mw"/>
      </p:ext>
    </p:extLst>
  </p:cm>
  <p:cm authorId="2" dt="2024-09-26T14:59:51.281" idx="1">
    <p:pos x="4370" y="889"/>
    <p:text>New image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9UI1wU"/>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0" dt="2024-09-24T18:28:37.998" idx="12">
    <p:pos x="6000" y="100"/>
    <p:text>NOTE for future changes: the data input does not allow visibility inputs if more than 50% cloud cover. This is not correct. Visibility should be possible in all cases - this is looking horizontal at a 'distant target', not looking at the sky. The data input tree drops visibility when sky color drops out of the entry forms. It would be good to get this corrected - apparently we have been trying for years to get this fixed!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jT2lQ"/>
      </p:ext>
    </p:extLst>
  </p:cm>
  <p:cm authorId="0" dt="2024-09-24T18:53:24.954" idx="11">
    <p:pos x="6000" y="0"/>
    <p:text>I fixed link to cloud protocol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u1RFc"/>
      </p:ext>
    </p:extLst>
  </p:cm>
  <p:cm authorId="2" dt="2024-09-26T15:00:06.598" idx="2">
    <p:pos x="4256" y="628"/>
    <p:text>new image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9UI1wY"/>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4-09-24T17:55:53.228" idx="3">
    <p:pos x="6000" y="100"/>
    <p:text>Note 1: added the word 'in'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NFwtg"/>
      </p:ext>
    </p:extLst>
  </p:cm>
  <p:cm authorId="0" dt="2024-09-24T18:48:53.581" idx="13">
    <p:pos x="6000" y="0"/>
    <p:text>NOTE: there are some items that should be changed in the GLOBE observer data entry and new GLOBE data entry for aerosols.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jT2l8"/>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0" dt="2024-09-24T18:47:10.338" idx="14">
    <p:pos x="6000" y="0"/>
    <p:text>just a comment: the links do work. but the pdf and powerpoint versions are old - they open up with GLOBE 2018 shown at top.</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jT2l4"/>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4-09-24T18:00:58.171" idx="4">
    <p:pos x="6000" y="0"/>
    <p:text>in new slides we should update to a more recent fire!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NFwtk"/>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0" dt="2024-09-24T18:44:05.009" idx="15">
    <p:pos x="6000" y="0"/>
    <p:text>the links to the slides do not work</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jT2lw"/>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0" dt="2024-09-24T18:42:56.074" idx="16">
    <p:pos x="6000" y="0"/>
    <p:text>changed the 'help' email address
please check - not sure if its linked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jT2l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4-09-23T19:21:16.952" idx="4">
    <p:pos x="6000" y="200"/>
    <p:text>changed units from (ppm) to (ug/m3)</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tUHJW0"/>
      </p:ext>
    </p:extLst>
  </p:cm>
  <p:cm authorId="0" dt="2024-09-24T18:19:55.339" idx="2">
    <p:pos x="6000" y="0"/>
    <p:text>added PM2.5 or PM10</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NFwt8"/>
      </p:ext>
    </p:extLst>
  </p:cm>
  <p:cm authorId="0" dt="2024-09-24T18:20:15.016" idx="3">
    <p:pos x="6000" y="100"/>
    <p:text>changed wording of explanation for PM units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jT2lM"/>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4-09-24T19:02:14.359" idx="5">
    <p:pos x="6000" y="0"/>
    <p:text>link is not vert current....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u1RFw"/>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4-09-24T19:01:26.061" idx="6">
    <p:pos x="6000" y="0"/>
    <p:text>link is from a 2015 article....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u1RFs"/>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4-09-25T15:13:01.708" idx="7">
    <p:pos x="6000" y="0"/>
    <p:text>removed content on slide and added statement in email.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WT7YsNg"/>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4-09-24T18:59:13.309" idx="8">
    <p:pos x="6000" y="0"/>
    <p:text>not sure about the link to the air temperature field guide.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u1R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09-24T17:40:15.073" idx="1">
    <p:pos x="6000" y="0"/>
    <p:text>pressure is not included in the data sheets (pressure is required for GLOBE sun photometer to convert voltage to AOT)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NFwtY"/>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24-09-23T19:10:28.390" idx="9">
    <p:pos x="6000" y="0"/>
    <p:text>the link for GLOBE sun photometer does not work.</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tUHJW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09-24T17:47:39.370" idx="2">
    <p:pos x="6000" y="0"/>
    <p:text>removed barometric pressure from the 'must' list and added it to the 'may collect' list.  it is not required for calitoo measurements.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V6NFwt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75" name="Google Shape;7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1" name="Google Shape;15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1" i="0" u="none" strike="noStrike" cap="none">
              <a:solidFill>
                <a:srgbClr val="FF0000"/>
              </a:solidFill>
              <a:latin typeface="Calibri"/>
              <a:ea typeface="Calibri"/>
              <a:cs typeface="Calibri"/>
              <a:sym typeface="Calibri"/>
            </a:endParaRPr>
          </a:p>
        </p:txBody>
      </p:sp>
      <p:sp>
        <p:nvSpPr>
          <p:cNvPr id="160" name="Google Shape;16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77" name="Google Shape;17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84" name="Google Shape;18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91" name="Google Shape;19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00" name="Google Shape;20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09" name="Google Shape;20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18" name="Google Shape;21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26" name="Google Shape;22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81" name="Google Shape;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34" name="Google Shape;23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41" name="Google Shape;24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49" name="Google Shape;24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57" name="Google Shape;25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64" name="Google Shape;26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73" name="Google Shape;27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81" name="Google Shape;28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288" name="Google Shape;28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6" name="Google Shape;29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04" name="Google Shape;30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9" name="Google Shape;8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11" name="Google Shape;31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18" name="Google Shape;31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25" name="Google Shape;32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34" name="Google Shape;33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41" name="Google Shape;34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49" name="Google Shape;34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57" name="Google Shape;35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65" name="Google Shape;36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73" name="Google Shape;37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81" name="Google Shape;38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96" name="Google Shape;9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89" name="Google Shape;38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97" name="Google Shape;39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05" name="Google Shape;40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13" name="Google Shape;41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21" name="Google Shape;421;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Keep something about understanding data???</a:t>
            </a:r>
            <a:endParaRPr/>
          </a:p>
        </p:txBody>
      </p:sp>
      <p:sp>
        <p:nvSpPr>
          <p:cNvPr id="429" name="Google Shape;429;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436" name="Google Shape;43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Need to pick just one video</a:t>
            </a:r>
            <a:endParaRPr/>
          </a:p>
        </p:txBody>
      </p:sp>
      <p:sp>
        <p:nvSpPr>
          <p:cNvPr id="105" name="Google Shape;10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a:solidFill>
                  <a:srgbClr val="000000"/>
                </a:solidFill>
                <a:latin typeface="Times New Roman"/>
                <a:ea typeface="Times New Roman"/>
                <a:cs typeface="Times New Roman"/>
                <a:sym typeface="Times New Roman"/>
              </a:rPr>
              <a:t>7</a:t>
            </a:fld>
            <a:endParaRPr sz="1200">
              <a:solidFill>
                <a:srgbClr val="000000"/>
              </a:solidFill>
              <a:latin typeface="Times New Roman"/>
              <a:ea typeface="Times New Roman"/>
              <a:cs typeface="Times New Roman"/>
              <a:sym typeface="Times New Roman"/>
            </a:endParaRPr>
          </a:p>
        </p:txBody>
      </p:sp>
      <p:sp>
        <p:nvSpPr>
          <p:cNvPr id="122" name="Google Shape;1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Which of the following are aerosols?</a:t>
            </a:r>
            <a:endParaRPr/>
          </a:p>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lphaUcPeriod"/>
            </a:pPr>
            <a:r>
              <a:rPr lang="en-US" sz="1200" b="0" i="0" u="none" strike="noStrike" cap="none">
                <a:solidFill>
                  <a:schemeClr val="dk1"/>
                </a:solidFill>
                <a:latin typeface="Calibri"/>
                <a:ea typeface="Calibri"/>
                <a:cs typeface="Calibri"/>
                <a:sym typeface="Calibri"/>
              </a:rPr>
              <a:t>Pollen, mold spores</a:t>
            </a:r>
            <a:endParaRPr/>
          </a:p>
          <a:p>
            <a:pPr marL="228600" marR="0" lvl="0" indent="-228600" algn="l" rtl="0">
              <a:spcBef>
                <a:spcPts val="0"/>
              </a:spcBef>
              <a:spcAft>
                <a:spcPts val="0"/>
              </a:spcAft>
              <a:buClr>
                <a:schemeClr val="dk1"/>
              </a:buClr>
              <a:buSzPts val="1200"/>
              <a:buFont typeface="Calibri"/>
              <a:buAutoNum type="alphaUcPeriod"/>
            </a:pPr>
            <a:r>
              <a:rPr lang="en-US" sz="1200" b="0" i="0" u="none" strike="noStrike" cap="none">
                <a:solidFill>
                  <a:schemeClr val="dk1"/>
                </a:solidFill>
                <a:latin typeface="Calibri"/>
                <a:ea typeface="Calibri"/>
                <a:cs typeface="Calibri"/>
                <a:sym typeface="Calibri"/>
              </a:rPr>
              <a:t>Water vapor, carbon dioxide</a:t>
            </a:r>
            <a:endParaRPr/>
          </a:p>
          <a:p>
            <a:pPr marL="228600" marR="0" lvl="0" indent="-228600" algn="l" rtl="0">
              <a:spcBef>
                <a:spcPts val="0"/>
              </a:spcBef>
              <a:spcAft>
                <a:spcPts val="0"/>
              </a:spcAft>
              <a:buClr>
                <a:schemeClr val="dk1"/>
              </a:buClr>
              <a:buSzPts val="1200"/>
              <a:buFont typeface="Calibri"/>
              <a:buAutoNum type="alphaUcPeriod"/>
            </a:pPr>
            <a:r>
              <a:rPr lang="en-US" sz="1200" b="0" i="0" u="none" strike="noStrike" cap="none">
                <a:solidFill>
                  <a:schemeClr val="dk1"/>
                </a:solidFill>
                <a:latin typeface="Calibri"/>
                <a:ea typeface="Calibri"/>
                <a:cs typeface="Calibri"/>
                <a:sym typeface="Calibri"/>
              </a:rPr>
              <a:t>Volcanic ash, dust</a:t>
            </a:r>
            <a:endParaRPr/>
          </a:p>
          <a:p>
            <a:pPr marL="228600" marR="0" lvl="0" indent="-228600" algn="l" rtl="0">
              <a:spcBef>
                <a:spcPts val="0"/>
              </a:spcBef>
              <a:spcAft>
                <a:spcPts val="0"/>
              </a:spcAft>
              <a:buClr>
                <a:schemeClr val="dk1"/>
              </a:buClr>
              <a:buSzPts val="1200"/>
              <a:buFont typeface="Calibri"/>
              <a:buAutoNum type="alphaUcPeriod"/>
            </a:pPr>
            <a:r>
              <a:rPr lang="en-US" sz="1200" b="0" i="0" u="none" strike="noStrike" cap="none">
                <a:solidFill>
                  <a:schemeClr val="dk1"/>
                </a:solidFill>
                <a:latin typeface="Calibri"/>
                <a:ea typeface="Calibri"/>
                <a:cs typeface="Calibri"/>
                <a:sym typeface="Calibri"/>
              </a:rPr>
              <a:t>A and C</a:t>
            </a:r>
            <a:endParaRPr/>
          </a:p>
          <a:p>
            <a:pPr marL="228600" marR="0" lvl="0" indent="-2286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Correct answer: D. Water vapor and carbon dioxide are gaseous combustion products, not solid or liquid phase aerosol components. While water vapor can condense or freeze into an aerosol, in its gaseous phase it is not considered an aerosol. </a:t>
            </a:r>
            <a:endParaRPr/>
          </a:p>
        </p:txBody>
      </p:sp>
      <p:sp>
        <p:nvSpPr>
          <p:cNvPr id="132" name="Google Shape;13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48"/>
          <p:cNvSpPr txBox="1">
            <a:spLocks noGrp="1"/>
          </p:cNvSpPr>
          <p:nvPr>
            <p:ph type="title"/>
          </p:nvPr>
        </p:nvSpPr>
        <p:spPr>
          <a:xfrm>
            <a:off x="1524000" y="1295400"/>
            <a:ext cx="7315200" cy="685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48"/>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57"/>
          <p:cNvSpPr txBox="1">
            <a:spLocks noGrp="1"/>
          </p:cNvSpPr>
          <p:nvPr>
            <p:ph type="title"/>
          </p:nvPr>
        </p:nvSpPr>
        <p:spPr>
          <a:xfrm>
            <a:off x="1716087" y="1142999"/>
            <a:ext cx="2474913" cy="993774"/>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7" name="Google Shape;57;p57"/>
          <p:cNvSpPr txBox="1">
            <a:spLocks noGrp="1"/>
          </p:cNvSpPr>
          <p:nvPr>
            <p:ph type="body" idx="1"/>
          </p:nvPr>
        </p:nvSpPr>
        <p:spPr>
          <a:xfrm>
            <a:off x="4343400" y="1143000"/>
            <a:ext cx="4419600" cy="49831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57"/>
          <p:cNvSpPr txBox="1">
            <a:spLocks noGrp="1"/>
          </p:cNvSpPr>
          <p:nvPr>
            <p:ph type="body" idx="2"/>
          </p:nvPr>
        </p:nvSpPr>
        <p:spPr>
          <a:xfrm>
            <a:off x="1716087" y="2136773"/>
            <a:ext cx="2474913" cy="400376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59" name="Google Shape;59;p57"/>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58"/>
          <p:cNvSpPr txBox="1">
            <a:spLocks noGrp="1"/>
          </p:cNvSpPr>
          <p:nvPr>
            <p:ph type="title"/>
          </p:nvPr>
        </p:nvSpPr>
        <p:spPr>
          <a:xfrm>
            <a:off x="1524000" y="1295400"/>
            <a:ext cx="7315200" cy="685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62" name="Google Shape;62;p58"/>
          <p:cNvSpPr txBox="1">
            <a:spLocks noGrp="1"/>
          </p:cNvSpPr>
          <p:nvPr>
            <p:ph type="body" idx="1"/>
          </p:nvPr>
        </p:nvSpPr>
        <p:spPr>
          <a:xfrm rot="5400000">
            <a:off x="3009900" y="762000"/>
            <a:ext cx="4343400" cy="69342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58"/>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59"/>
          <p:cNvSpPr txBox="1">
            <a:spLocks noGrp="1"/>
          </p:cNvSpPr>
          <p:nvPr>
            <p:ph type="title"/>
          </p:nvPr>
        </p:nvSpPr>
        <p:spPr>
          <a:xfrm rot="5400000">
            <a:off x="4933950" y="2876550"/>
            <a:ext cx="5105400" cy="1943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66" name="Google Shape;66;p59"/>
          <p:cNvSpPr txBox="1">
            <a:spLocks noGrp="1"/>
          </p:cNvSpPr>
          <p:nvPr>
            <p:ph type="body" idx="1"/>
          </p:nvPr>
        </p:nvSpPr>
        <p:spPr>
          <a:xfrm rot="5400000">
            <a:off x="971550" y="1009650"/>
            <a:ext cx="5105400" cy="56769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59"/>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68"/>
        <p:cNvGrpSpPr/>
        <p:nvPr/>
      </p:nvGrpSpPr>
      <p:grpSpPr>
        <a:xfrm>
          <a:off x="0" y="0"/>
          <a:ext cx="0" cy="0"/>
          <a:chOff x="0" y="0"/>
          <a:chExt cx="0" cy="0"/>
        </a:xfrm>
      </p:grpSpPr>
      <p:sp>
        <p:nvSpPr>
          <p:cNvPr id="69" name="Google Shape;69;p60"/>
          <p:cNvSpPr txBox="1">
            <a:spLocks noGrp="1"/>
          </p:cNvSpPr>
          <p:nvPr>
            <p:ph type="title"/>
          </p:nvPr>
        </p:nvSpPr>
        <p:spPr>
          <a:xfrm>
            <a:off x="685800" y="1295400"/>
            <a:ext cx="7772400" cy="685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70" name="Google Shape;70;p60"/>
          <p:cNvSpPr txBox="1">
            <a:spLocks noGrp="1"/>
          </p:cNvSpPr>
          <p:nvPr>
            <p:ph type="body" idx="1"/>
          </p:nvPr>
        </p:nvSpPr>
        <p:spPr>
          <a:xfrm>
            <a:off x="685800" y="2057400"/>
            <a:ext cx="3810000" cy="43434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60"/>
          <p:cNvSpPr txBox="1">
            <a:spLocks noGrp="1"/>
          </p:cNvSpPr>
          <p:nvPr>
            <p:ph type="body" idx="2"/>
          </p:nvPr>
        </p:nvSpPr>
        <p:spPr>
          <a:xfrm>
            <a:off x="4648200" y="2057400"/>
            <a:ext cx="3810000" cy="43434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60"/>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
        <p:cNvGrpSpPr/>
        <p:nvPr/>
      </p:nvGrpSpPr>
      <p:grpSpPr>
        <a:xfrm>
          <a:off x="0" y="0"/>
          <a:ext cx="0" cy="0"/>
          <a:chOff x="0" y="0"/>
          <a:chExt cx="0" cy="0"/>
        </a:xfrm>
      </p:grpSpPr>
      <p:sp>
        <p:nvSpPr>
          <p:cNvPr id="19" name="Google Shape;19;p49"/>
          <p:cNvSpPr/>
          <p:nvPr/>
        </p:nvSpPr>
        <p:spPr>
          <a:xfrm>
            <a:off x="0" y="914400"/>
            <a:ext cx="1170432" cy="5943600"/>
          </a:xfrm>
          <a:prstGeom prst="rect">
            <a:avLst/>
          </a:prstGeom>
          <a:solidFill>
            <a:srgbClr val="A7C0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49"/>
          <p:cNvSpPr>
            <a:spLocks noGrp="1"/>
          </p:cNvSpPr>
          <p:nvPr>
            <p:ph type="pic" idx="2"/>
          </p:nvPr>
        </p:nvSpPr>
        <p:spPr>
          <a:xfrm>
            <a:off x="2724150" y="2005507"/>
            <a:ext cx="5067300" cy="3450430"/>
          </a:xfrm>
          <a:prstGeom prst="rect">
            <a:avLst/>
          </a:prstGeom>
          <a:noFill/>
          <a:ln>
            <a:noFill/>
          </a:ln>
        </p:spPr>
      </p:sp>
      <p:sp>
        <p:nvSpPr>
          <p:cNvPr id="21" name="Google Shape;21;p49"/>
          <p:cNvSpPr txBox="1">
            <a:spLocks noGrp="1"/>
          </p:cNvSpPr>
          <p:nvPr>
            <p:ph type="body" idx="1"/>
          </p:nvPr>
        </p:nvSpPr>
        <p:spPr>
          <a:xfrm>
            <a:off x="2724150" y="5562600"/>
            <a:ext cx="50673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20"/>
              </a:spcBef>
              <a:spcAft>
                <a:spcPts val="0"/>
              </a:spcAft>
              <a:buClr>
                <a:schemeClr val="dk1"/>
              </a:buClr>
              <a:buSzPts val="3200"/>
              <a:buFont typeface="Calibri"/>
              <a:buNone/>
              <a:defRPr sz="16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22" name="Google Shape;22;p49"/>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49"/>
          <p:cNvSpPr txBox="1">
            <a:spLocks noGrp="1"/>
          </p:cNvSpPr>
          <p:nvPr>
            <p:ph type="title"/>
          </p:nvPr>
        </p:nvSpPr>
        <p:spPr>
          <a:xfrm>
            <a:off x="1600200" y="1083469"/>
            <a:ext cx="7315200" cy="685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0"/>
          <p:cNvSpPr txBox="1">
            <a:spLocks noGrp="1"/>
          </p:cNvSpPr>
          <p:nvPr>
            <p:ph type="title"/>
          </p:nvPr>
        </p:nvSpPr>
        <p:spPr>
          <a:xfrm>
            <a:off x="1524000" y="1295400"/>
            <a:ext cx="7315200" cy="685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26" name="Google Shape;26;p50"/>
          <p:cNvSpPr txBox="1">
            <a:spLocks noGrp="1"/>
          </p:cNvSpPr>
          <p:nvPr>
            <p:ph type="body" idx="1"/>
          </p:nvPr>
        </p:nvSpPr>
        <p:spPr>
          <a:xfrm>
            <a:off x="1714500" y="2057400"/>
            <a:ext cx="6934200" cy="43434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50"/>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51"/>
          <p:cNvSpPr txBox="1">
            <a:spLocks noGrp="1"/>
          </p:cNvSpPr>
          <p:nvPr>
            <p:ph type="title"/>
          </p:nvPr>
        </p:nvSpPr>
        <p:spPr>
          <a:xfrm>
            <a:off x="1524000" y="1295400"/>
            <a:ext cx="7315200" cy="685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30" name="Google Shape;30;p51"/>
          <p:cNvSpPr txBox="1">
            <a:spLocks noGrp="1"/>
          </p:cNvSpPr>
          <p:nvPr>
            <p:ph type="body" idx="1"/>
          </p:nvPr>
        </p:nvSpPr>
        <p:spPr>
          <a:xfrm>
            <a:off x="1676400" y="2057400"/>
            <a:ext cx="3429000" cy="43434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 name="Google Shape;31;p51"/>
          <p:cNvSpPr txBox="1">
            <a:spLocks noGrp="1"/>
          </p:cNvSpPr>
          <p:nvPr>
            <p:ph type="body" idx="2"/>
          </p:nvPr>
        </p:nvSpPr>
        <p:spPr>
          <a:xfrm>
            <a:off x="5257800" y="2057400"/>
            <a:ext cx="3429000" cy="43434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51"/>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3"/>
        <p:cNvGrpSpPr/>
        <p:nvPr/>
      </p:nvGrpSpPr>
      <p:grpSpPr>
        <a:xfrm>
          <a:off x="0" y="0"/>
          <a:ext cx="0" cy="0"/>
          <a:chOff x="0" y="0"/>
          <a:chExt cx="0" cy="0"/>
        </a:xfrm>
      </p:grpSpPr>
      <p:sp>
        <p:nvSpPr>
          <p:cNvPr id="34" name="Google Shape;34;p52"/>
          <p:cNvSpPr txBox="1">
            <a:spLocks noGrp="1"/>
          </p:cNvSpPr>
          <p:nvPr>
            <p:ph type="title"/>
          </p:nvPr>
        </p:nvSpPr>
        <p:spPr>
          <a:xfrm>
            <a:off x="0" y="990600"/>
            <a:ext cx="9144000" cy="685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Calibri"/>
              <a:buNone/>
              <a:defRPr sz="4400" b="1" i="0" u="none" strike="noStrike" cap="none">
                <a:solidFill>
                  <a:schemeClr val="dk2"/>
                </a:solidFill>
                <a:latin typeface="Calibri"/>
                <a:ea typeface="Calibri"/>
                <a:cs typeface="Calibri"/>
                <a:sym typeface="Calibri"/>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Google Shape;35;p52"/>
          <p:cNvSpPr txBox="1">
            <a:spLocks noGrp="1"/>
          </p:cNvSpPr>
          <p:nvPr>
            <p:ph type="body" idx="1"/>
          </p:nvPr>
        </p:nvSpPr>
        <p:spPr>
          <a:xfrm>
            <a:off x="685800" y="1828800"/>
            <a:ext cx="3810000" cy="4572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52"/>
          <p:cNvSpPr txBox="1">
            <a:spLocks noGrp="1"/>
          </p:cNvSpPr>
          <p:nvPr>
            <p:ph type="body" idx="2"/>
          </p:nvPr>
        </p:nvSpPr>
        <p:spPr>
          <a:xfrm>
            <a:off x="4648200" y="1828800"/>
            <a:ext cx="3810000" cy="45720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52"/>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53"/>
          <p:cNvSpPr txBox="1">
            <a:spLocks noGrp="1"/>
          </p:cNvSpPr>
          <p:nvPr>
            <p:ph type="ctrTitle"/>
          </p:nvPr>
        </p:nvSpPr>
        <p:spPr>
          <a:xfrm>
            <a:off x="1981200" y="2130425"/>
            <a:ext cx="6477000" cy="14700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0" name="Google Shape;40;p53"/>
          <p:cNvSpPr txBox="1">
            <a:spLocks noGrp="1"/>
          </p:cNvSpPr>
          <p:nvPr>
            <p:ph type="subTitle" idx="1"/>
          </p:nvPr>
        </p:nvSpPr>
        <p:spPr>
          <a:xfrm>
            <a:off x="2024332" y="3886200"/>
            <a:ext cx="6400800"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1" name="Google Shape;41;p53"/>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54"/>
          <p:cNvSpPr txBox="1">
            <a:spLocks noGrp="1"/>
          </p:cNvSpPr>
          <p:nvPr>
            <p:ph type="title"/>
          </p:nvPr>
        </p:nvSpPr>
        <p:spPr>
          <a:xfrm>
            <a:off x="1981199" y="4406900"/>
            <a:ext cx="6513514"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400"/>
              <a:buFont typeface="Arial"/>
              <a:buNone/>
              <a:defRPr sz="4000" b="1"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4" name="Google Shape;44;p54"/>
          <p:cNvSpPr txBox="1">
            <a:spLocks noGrp="1"/>
          </p:cNvSpPr>
          <p:nvPr>
            <p:ph type="body" idx="1"/>
          </p:nvPr>
        </p:nvSpPr>
        <p:spPr>
          <a:xfrm>
            <a:off x="1981199" y="2906713"/>
            <a:ext cx="6513513"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a:lnSpc>
                <a:spcPct val="100000"/>
              </a:lnSpc>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a:lnSpc>
                <a:spcPct val="100000"/>
              </a:lnSpc>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a:lnSpc>
                <a:spcPct val="100000"/>
              </a:lnSpc>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a:lnSpc>
                <a:spcPct val="100000"/>
              </a:lnSpc>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a:lnSpc>
                <a:spcPct val="100000"/>
              </a:lnSpc>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a:lnSpc>
                <a:spcPct val="100000"/>
              </a:lnSpc>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a:lnSpc>
                <a:spcPct val="100000"/>
              </a:lnSpc>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5" name="Google Shape;45;p54"/>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55"/>
          <p:cNvSpPr txBox="1">
            <a:spLocks noGrp="1"/>
          </p:cNvSpPr>
          <p:nvPr>
            <p:ph type="title"/>
          </p:nvPr>
        </p:nvSpPr>
        <p:spPr>
          <a:xfrm>
            <a:off x="1676400" y="914399"/>
            <a:ext cx="7086600" cy="82834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2"/>
              </a:buClr>
              <a:buSzPts val="1400"/>
              <a:buFont typeface="Arial"/>
              <a:buNone/>
              <a:defRPr sz="4000" b="0" i="0" u="none" strike="noStrike" cap="none">
                <a:solidFill>
                  <a:schemeClr val="dk2"/>
                </a:solidFill>
                <a:latin typeface="Arial"/>
                <a:ea typeface="Arial"/>
                <a:cs typeface="Arial"/>
                <a:sym typeface="Arial"/>
              </a:defRPr>
            </a:lvl1pPr>
            <a:lvl2pPr marR="0" lvl="1"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8" name="Google Shape;48;p55"/>
          <p:cNvSpPr txBox="1">
            <a:spLocks noGrp="1"/>
          </p:cNvSpPr>
          <p:nvPr>
            <p:ph type="body" idx="1"/>
          </p:nvPr>
        </p:nvSpPr>
        <p:spPr>
          <a:xfrm>
            <a:off x="1676400" y="1888376"/>
            <a:ext cx="3429000"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49" name="Google Shape;49;p55"/>
          <p:cNvSpPr txBox="1">
            <a:spLocks noGrp="1"/>
          </p:cNvSpPr>
          <p:nvPr>
            <p:ph type="body" idx="2"/>
          </p:nvPr>
        </p:nvSpPr>
        <p:spPr>
          <a:xfrm>
            <a:off x="1676400" y="2673769"/>
            <a:ext cx="3429000" cy="36576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Google Shape;50;p55"/>
          <p:cNvSpPr txBox="1">
            <a:spLocks noGrp="1"/>
          </p:cNvSpPr>
          <p:nvPr>
            <p:ph type="body" idx="3"/>
          </p:nvPr>
        </p:nvSpPr>
        <p:spPr>
          <a:xfrm>
            <a:off x="5334000" y="1888376"/>
            <a:ext cx="3429000"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1" name="Google Shape;51;p55"/>
          <p:cNvSpPr txBox="1">
            <a:spLocks noGrp="1"/>
          </p:cNvSpPr>
          <p:nvPr>
            <p:ph type="body" idx="4"/>
          </p:nvPr>
        </p:nvSpPr>
        <p:spPr>
          <a:xfrm>
            <a:off x="5334000" y="2673769"/>
            <a:ext cx="3429000" cy="36576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2" name="Google Shape;52;p55"/>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56"/>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sz="1400">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1524000" y="1295400"/>
            <a:ext cx="7315200" cy="685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47"/>
          <p:cNvSpPr txBox="1">
            <a:spLocks noGrp="1"/>
          </p:cNvSpPr>
          <p:nvPr>
            <p:ph type="body" idx="1"/>
          </p:nvPr>
        </p:nvSpPr>
        <p:spPr>
          <a:xfrm>
            <a:off x="1714500" y="2057400"/>
            <a:ext cx="6934200" cy="4343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47"/>
          <p:cNvSpPr txBox="1">
            <a:spLocks noGrp="1"/>
          </p:cNvSpPr>
          <p:nvPr>
            <p:ph type="ftr" idx="11"/>
          </p:nvPr>
        </p:nvSpPr>
        <p:spPr>
          <a:xfrm>
            <a:off x="3733800" y="6477000"/>
            <a:ext cx="2895600" cy="3048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7"/>
          <p:cNvSpPr/>
          <p:nvPr/>
        </p:nvSpPr>
        <p:spPr>
          <a:xfrm>
            <a:off x="0" y="822960"/>
            <a:ext cx="1170432" cy="6035040"/>
          </a:xfrm>
          <a:prstGeom prst="rect">
            <a:avLst/>
          </a:prstGeom>
          <a:solidFill>
            <a:srgbClr val="A7C0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 name="Google Shape;14;p47"/>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76200" y="-228600"/>
            <a:ext cx="9296400" cy="1447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omments" Target="../comments/comment3.xml"/><Relationship Id="rId4" Type="http://schemas.openxmlformats.org/officeDocument/2006/relationships/hyperlink" Target="https://svs.gsfc.nasa.gov/3001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vs.gsfc.nasa.gov/11899"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omments" Target="../comments/commen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neo.sci.gsfc.nasa.gov/view.php?datasetId=MODAL2_M_AER_O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globe.gov/documents/348614/b24c8410-2ed7-4fd2-9cf7-2e68168f40ff"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www.globe.gov/documents/348614/a1ab9ecb-f8b1-41ba-9dd9-a420895f954b" TargetMode="External"/><Relationship Id="rId4" Type="http://schemas.openxmlformats.org/officeDocument/2006/relationships/hyperlink" Target="https://www.globe.gov/documents/348614/7b79ee82-ebd6-4382-9283-181a412f063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lobe.gov/documents/348614/89f8c44d-4a99-494b-ba81-1853b80710b4" TargetMode="External"/><Relationship Id="rId3" Type="http://schemas.openxmlformats.org/officeDocument/2006/relationships/hyperlink" Target="https://www.globe.gov/documents/348614/b24c8410-2ed7-4fd2-9cf7-2e68168f40ff" TargetMode="External"/><Relationship Id="rId7" Type="http://schemas.openxmlformats.org/officeDocument/2006/relationships/hyperlink" Target="https://www.globe.gov/documents/348614/93d4bb3c-79e3-4255-9fc8-537fc4f870dc"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globe.gov/documents/348614/cb38bee6-687a-4b3c-9bb4-4ef7f4412ae3" TargetMode="External"/><Relationship Id="rId5" Type="http://schemas.openxmlformats.org/officeDocument/2006/relationships/hyperlink" Target="https://www.globe.gov/documents/348614/a1ab9ecb-f8b1-41ba-9dd9-a420895f954b" TargetMode="External"/><Relationship Id="rId4" Type="http://schemas.openxmlformats.org/officeDocument/2006/relationships/hyperlink" Target="https://www.globe.gov/documents/348614/7b79ee82-ebd6-4382-9283-181a412f063f"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globe.gov/documents/348614/37a45e48-8014-45b7-93ce-d0de9b72fb94" TargetMode="External"/><Relationship Id="rId3" Type="http://schemas.openxmlformats.org/officeDocument/2006/relationships/hyperlink" Target="https://www.globe.gov/documents/348614/96c7aa35-78ff-42b9-9a4f-fe4766ffaefd" TargetMode="External"/><Relationship Id="rId7" Type="http://schemas.openxmlformats.org/officeDocument/2006/relationships/hyperlink" Target="https://www.globe.gov/documents/348614/d9bfe45d-bcef-44b3-99f6-88ad05b84d52"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globe.gov/documents/348614/139cd526-ca0b-4192-9659-ad9ee5a5c893" TargetMode="External"/><Relationship Id="rId11" Type="http://schemas.openxmlformats.org/officeDocument/2006/relationships/comments" Target="../comments/comment6.xml"/><Relationship Id="rId5" Type="http://schemas.openxmlformats.org/officeDocument/2006/relationships/hyperlink" Target="https://www.globe.gov/documents/348614/1c29caf7-fb2f-4414-8b43-11fd64087ea8" TargetMode="External"/><Relationship Id="rId10" Type="http://schemas.openxmlformats.org/officeDocument/2006/relationships/hyperlink" Target="https://www.globe.gov/do-globe/globe-teachers-guide/atmosphere?p_p_id=globegovteacherguideportlet_WAR_globegovcmsportlet_INSTANCE_2Tcr&amp;p_p_lifecycle=0&amp;p_p_state=normal&amp;p_p_mode=view&amp;p_p_col_id=column-1&amp;p_p_col_count=1&amp;_globegovteacherguideportlet_WAR_globegovcmsportlet_INSTANCE_2Tcr_protocolCat=358949#13326837" TargetMode="External"/><Relationship Id="rId4" Type="http://schemas.openxmlformats.org/officeDocument/2006/relationships/hyperlink" Target="https://www.globe.gov/documents/10157/2872378/GLOBE+Cloud+Chart" TargetMode="External"/><Relationship Id="rId9" Type="http://schemas.openxmlformats.org/officeDocument/2006/relationships/hyperlink" Target="https://www.globe.gov/documents/348614/2ca0a9fc-db07-4988-b3d1-ec11d6b1af1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omments" Target="../comments/commen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omments" Target="../comments/comment8.xml"/><Relationship Id="rId5" Type="http://schemas.openxmlformats.org/officeDocument/2006/relationships/hyperlink" Target="http://www.globe.gov/documents/6054982/aba948ed-98de-401a-8621-c2bc73a5a316" TargetMode="External"/><Relationship Id="rId4" Type="http://schemas.openxmlformats.org/officeDocument/2006/relationships/hyperlink" Target="http://ppt/slides/slide25.x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omments" Target="../comments/commen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omments" Target="../comments/commen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globe.gov/web/atmosphere/protocols/clouds"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comments" Target="../comments/comment1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itunes.apple.com/us/app/globe-data-entry/id980592274?ls=1&amp;mt=8" TargetMode="External"/><Relationship Id="rId7" Type="http://schemas.openxmlformats.org/officeDocument/2006/relationships/comments" Target="../comments/comment12.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data.globe.gov" TargetMode="External"/><Relationship Id="rId4" Type="http://schemas.openxmlformats.org/officeDocument/2006/relationships/hyperlink" Target="https://play.google.com/store/apps/details?id=gov.nasa.globe.deapp&amp;hl=e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vis.globe.gov/GLOBE/" TargetMode="External"/><Relationship Id="rId7" Type="http://schemas.openxmlformats.org/officeDocument/2006/relationships/comments" Target="../comments/comment13.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hyperlink" Target="https://www.globe.gov/documents/10157/7349361/Viz+tutorial.pptx" TargetMode="External"/><Relationship Id="rId4" Type="http://schemas.openxmlformats.org/officeDocument/2006/relationships/hyperlink" Target="https://www.globe.gov/documents/10157/7349361/Viz+tutorial.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comments" Target="../comments/commen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hyperlink" Target="http://ppt/slides/slide11.xml" TargetMode="External"/><Relationship Id="rId3" Type="http://schemas.openxmlformats.org/officeDocument/2006/relationships/hyperlink" Target="http://ppt/slides/slide4.xml" TargetMode="External"/><Relationship Id="rId7" Type="http://schemas.openxmlformats.org/officeDocument/2006/relationships/hyperlink" Target="http://ppt/slides/slide12.xml"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ppt/slides/slide20.xml" TargetMode="External"/><Relationship Id="rId5" Type="http://schemas.openxmlformats.org/officeDocument/2006/relationships/hyperlink" Target="http://ppt/slides/slide17.xml" TargetMode="External"/><Relationship Id="rId10" Type="http://schemas.openxmlformats.org/officeDocument/2006/relationships/comments" Target="../comments/comment15.xml"/><Relationship Id="rId4" Type="http://schemas.openxmlformats.org/officeDocument/2006/relationships/hyperlink" Target="http://ppt/slides/slide7.xml" TargetMode="External"/><Relationship Id="rId9" Type="http://schemas.openxmlformats.org/officeDocument/2006/relationships/hyperlink" Target="http://ppt/slides/slide13.xml"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globe.gov/documents/348614/c5849563-f40b-4e89-9204-a44aa1cacdbe" TargetMode="External"/><Relationship Id="rId3" Type="http://schemas.openxmlformats.org/officeDocument/2006/relationships/hyperlink" Target="http://www.globe.gov/documents/348614/65d837c0-2487-47dc-a789-06f57de1c45e" TargetMode="External"/><Relationship Id="rId7" Type="http://schemas.openxmlformats.org/officeDocument/2006/relationships/hyperlink" Target="http://www.globe.gov/documents/348614/ea1af5aa-1082-4014-a287-f44ddea270e7"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www.globe.gov/documents/348614/41018820-9356-4929-a750-11391bf646ae" TargetMode="External"/><Relationship Id="rId5" Type="http://schemas.openxmlformats.org/officeDocument/2006/relationships/hyperlink" Target="http://www.globe.gov/documents/348614/b10a107b-3f24-476f-818a-f26835e6e0b7" TargetMode="External"/><Relationship Id="rId10" Type="http://schemas.openxmlformats.org/officeDocument/2006/relationships/comments" Target="../comments/comment16.xml"/><Relationship Id="rId4" Type="http://schemas.openxmlformats.org/officeDocument/2006/relationships/hyperlink" Target="http://www.globe.gov/documents/348614/2c2a13a1-8d97-4f85-a230-4f343bdf9c70" TargetMode="External"/><Relationship Id="rId9" Type="http://schemas.openxmlformats.org/officeDocument/2006/relationships/hyperlink" Target="mailto:help@nasaglobe.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nasawavelength.org/" TargetMode="External"/><Relationship Id="rId4" Type="http://schemas.openxmlformats.org/officeDocument/2006/relationships/hyperlink" Target="https://www.globe.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videotheque.cnes.fr/index.php?urlaction=doc&amp;id_doc=3256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youdescribe.org/video/9XzP3jOJn5c?ad=5b3cc6ac2662e2425f3f83e0" TargetMode="External"/><Relationship Id="rId4" Type="http://schemas.openxmlformats.org/officeDocument/2006/relationships/hyperlink" Target="https://www.youtube.com/watch?v=9XzP3jOJn5c" TargetMode="Externa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 descr="Aerosols seen from space spread across the globe. Dust from Earth's deserts blow across the oceans at mid-latitudes and sea salt from the surface of the oceans travels around the globe near the poles. Smoke from forests and smog and soot from cities are other major sources of aerosols on this map." title="Satellite Image of Global Aerosol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905000"/>
            <a:ext cx="9145689" cy="4953000"/>
          </a:xfrm>
          <a:prstGeom prst="rect">
            <a:avLst/>
          </a:prstGeom>
          <a:noFill/>
          <a:ln>
            <a:noFill/>
          </a:ln>
        </p:spPr>
      </p:pic>
      <p:sp>
        <p:nvSpPr>
          <p:cNvPr id="78" name="Google Shape;78;p1"/>
          <p:cNvSpPr txBox="1">
            <a:spLocks noGrp="1"/>
          </p:cNvSpPr>
          <p:nvPr>
            <p:ph type="title"/>
          </p:nvPr>
        </p:nvSpPr>
        <p:spPr>
          <a:xfrm>
            <a:off x="1219200" y="1066800"/>
            <a:ext cx="7315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600" b="1" i="0" u="none" strike="noStrike" cap="none">
                <a:solidFill>
                  <a:schemeClr val="dk2"/>
                </a:solidFill>
                <a:latin typeface="Arial"/>
                <a:ea typeface="Arial"/>
                <a:cs typeface="Arial"/>
                <a:sym typeface="Arial"/>
              </a:rPr>
              <a:t>Protocol Training  </a:t>
            </a:r>
            <a:br>
              <a:rPr lang="en-US" sz="3600" b="1" i="0" u="none" strike="noStrike" cap="none">
                <a:solidFill>
                  <a:schemeClr val="dk2"/>
                </a:solidFill>
                <a:latin typeface="Arial"/>
                <a:ea typeface="Arial"/>
                <a:cs typeface="Arial"/>
                <a:sym typeface="Arial"/>
              </a:rPr>
            </a:br>
            <a:r>
              <a:rPr lang="en-US" sz="3600" b="1" i="0" u="none" strike="noStrike" cap="none">
                <a:solidFill>
                  <a:schemeClr val="dk2"/>
                </a:solidFill>
                <a:latin typeface="Arial"/>
                <a:ea typeface="Arial"/>
                <a:cs typeface="Arial"/>
                <a:sym typeface="Arial"/>
              </a:rPr>
              <a:t>Aerosols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1295400" y="1366588"/>
            <a:ext cx="7467600" cy="120032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This map shows the diversity in particle size as well as the amounts of aerosols across the world as seen from space. Yellow areas have lots of dust or sand, while red areas are indicative of pollution or smoke.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10"/>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155" name="Google Shape;155;p10" descr="Image shows a map of Earth from space with aerosols of different sizes highlighted in different locations. The sizes give an indication of the source of an aerosol; smaller particles typically come from smoke or pollution, whereas larger particles are formed from dust or sand. The map shows large aerosols spreading from the Earth's deserts, including Northern Africa, the Middle East, and parts of the Southwest United States. Smaller aerosol particles are shown over places with high pollution, like Southeast Asia and Western Europe, in addition to places with lots of forest and crop burning such as Central Africa, South America, and parts of Northern America. " title="Satellite Image of Aerosol Sizes Across the Globe"/>
          <p:cNvPicPr preferRelativeResize="0"/>
          <p:nvPr/>
        </p:nvPicPr>
        <p:blipFill rotWithShape="1">
          <a:blip r:embed="rId3">
            <a:alphaModFix/>
          </a:blip>
          <a:srcRect/>
          <a:stretch/>
        </p:blipFill>
        <p:spPr>
          <a:xfrm>
            <a:off x="1752600" y="2209800"/>
            <a:ext cx="6781800" cy="4553773"/>
          </a:xfrm>
          <a:prstGeom prst="rect">
            <a:avLst/>
          </a:prstGeom>
          <a:noFill/>
          <a:ln>
            <a:noFill/>
          </a:ln>
        </p:spPr>
      </p:pic>
      <p:sp>
        <p:nvSpPr>
          <p:cNvPr id="156" name="Google Shape;156;p10"/>
          <p:cNvSpPr txBox="1">
            <a:spLocks noGrp="1"/>
          </p:cNvSpPr>
          <p:nvPr>
            <p:ph type="title"/>
          </p:nvPr>
        </p:nvSpPr>
        <p:spPr>
          <a:xfrm>
            <a:off x="990600" y="838200"/>
            <a:ext cx="8229600" cy="685800"/>
          </a:xfrm>
          <a:prstGeom prst="rect">
            <a:avLst/>
          </a:prstGeom>
          <a:noFill/>
          <a:ln>
            <a:noFill/>
          </a:ln>
        </p:spPr>
        <p:txBody>
          <a:bodyPr spcFirstLastPara="1" wrap="square" lIns="91425" tIns="45700" rIns="91425" bIns="45700" anchor="ctr" anchorCtr="0">
            <a:noAutofit/>
          </a:bodyPr>
          <a:lstStyle/>
          <a:p>
            <a:pPr marL="182880" marR="0" lvl="0" indent="-5078" algn="ctr" rtl="0">
              <a:lnSpc>
                <a:spcPct val="100000"/>
              </a:lnSpc>
              <a:spcBef>
                <a:spcPts val="0"/>
              </a:spcBef>
              <a:spcAft>
                <a:spcPts val="0"/>
              </a:spcAft>
              <a:buClr>
                <a:schemeClr val="dk1"/>
              </a:buClr>
              <a:buSzPts val="1400"/>
              <a:buFont typeface="Arial"/>
              <a:buNone/>
            </a:pPr>
            <a:r>
              <a:rPr lang="en-US" sz="2400" b="1" i="0" u="none" strike="noStrike" cap="none">
                <a:solidFill>
                  <a:schemeClr val="dk1"/>
                </a:solidFill>
                <a:latin typeface="Arial"/>
                <a:ea typeface="Arial"/>
                <a:cs typeface="Arial"/>
                <a:sym typeface="Arial"/>
              </a:rPr>
              <a:t>Aerosols From Different Sources Have Different Sizes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1066800" y="914400"/>
            <a:ext cx="8077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Aerosols Impact Air Quality Across the Globe</a:t>
            </a:r>
            <a:endParaRPr/>
          </a:p>
        </p:txBody>
      </p:sp>
      <p:sp>
        <p:nvSpPr>
          <p:cNvPr id="163" name="Google Shape;163;p11"/>
          <p:cNvSpPr txBox="1">
            <a:spLocks noGrp="1"/>
          </p:cNvSpPr>
          <p:nvPr>
            <p:ph type="body" idx="2"/>
          </p:nvPr>
        </p:nvSpPr>
        <p:spPr>
          <a:xfrm>
            <a:off x="1219200" y="1447800"/>
            <a:ext cx="7831696" cy="15240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Aerosols can form in one part of the world and travel many miles to affect the air quality in distant regions. Regular measurements help scientists make better predictions about the effects these global travelers will have on our health and the health of our environment. This map of Earth shows many types of aerosols emitted across the globe and how what may seem like very local air quality problems can, in fact, travel across the world to have large impacts on far-away places.</a:t>
            </a:r>
            <a:endParaRPr/>
          </a:p>
          <a:p>
            <a:pPr marL="0" marR="0" lvl="0" indent="0" algn="just" rtl="0">
              <a:lnSpc>
                <a:spcPct val="100000"/>
              </a:lnSpc>
              <a:spcBef>
                <a:spcPts val="320"/>
              </a:spcBef>
              <a:spcAft>
                <a:spcPts val="0"/>
              </a:spcAft>
              <a:buClr>
                <a:schemeClr val="dk1"/>
              </a:buClr>
              <a:buSzPts val="3200"/>
              <a:buFont typeface="Calibri"/>
              <a:buNone/>
            </a:pPr>
            <a:endParaRPr sz="1600" b="0" i="0" u="none" strike="noStrike" cap="none">
              <a:solidFill>
                <a:schemeClr val="dk1"/>
              </a:solidFill>
              <a:latin typeface="Arial"/>
              <a:ea typeface="Arial"/>
              <a:cs typeface="Arial"/>
              <a:sym typeface="Arial"/>
            </a:endParaRPr>
          </a:p>
        </p:txBody>
      </p:sp>
      <p:sp>
        <p:nvSpPr>
          <p:cNvPr id="164" name="Google Shape;164;p11"/>
          <p:cNvSpPr txBox="1"/>
          <p:nvPr/>
        </p:nvSpPr>
        <p:spPr>
          <a:xfrm>
            <a:off x="0" y="953962"/>
            <a:ext cx="1219200" cy="5262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165" name="Google Shape;165;p11" descr="Aerosols seen from space spread across the globe. Dust from Earth's deserts blow across the oceans at mid-latitudes and sea salt from the surface of the oceans travels around the globe near the poles. Smoke from forests and smog and soot from cities are other major sources of aerosols on this map." title="Aerosols From Space - Repeat of Title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47800" y="2992582"/>
            <a:ext cx="7400072" cy="3500836"/>
          </a:xfrm>
          <a:prstGeom prst="rect">
            <a:avLst/>
          </a:prstGeom>
          <a:noFill/>
          <a:ln>
            <a:noFill/>
          </a:ln>
        </p:spPr>
      </p:pic>
      <p:sp>
        <p:nvSpPr>
          <p:cNvPr id="166" name="Google Shape;166;p11"/>
          <p:cNvSpPr txBox="1"/>
          <p:nvPr/>
        </p:nvSpPr>
        <p:spPr>
          <a:xfrm>
            <a:off x="1130714" y="6493418"/>
            <a:ext cx="815340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600"/>
              <a:buFont typeface="Arial"/>
              <a:buNone/>
            </a:pPr>
            <a:r>
              <a:rPr lang="en-US" sz="1600" b="0" i="0" u="sng" strike="noStrike" cap="none">
                <a:solidFill>
                  <a:schemeClr val="hlink"/>
                </a:solidFill>
                <a:latin typeface="Arial"/>
                <a:ea typeface="Arial"/>
                <a:cs typeface="Arial"/>
                <a:sym typeface="Arial"/>
                <a:hlinkClick r:id="rId4"/>
              </a:rPr>
              <a:t>Click here for an animated version of this map showing global aerosols from 2005-2007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1447800" y="914400"/>
            <a:ext cx="7315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Aerosols Can Affect Climate Directly</a:t>
            </a:r>
            <a:endParaRPr/>
          </a:p>
        </p:txBody>
      </p:sp>
      <p:sp>
        <p:nvSpPr>
          <p:cNvPr id="172" name="Google Shape;172;p12"/>
          <p:cNvSpPr txBox="1">
            <a:spLocks noGrp="1"/>
          </p:cNvSpPr>
          <p:nvPr>
            <p:ph type="body" idx="1"/>
          </p:nvPr>
        </p:nvSpPr>
        <p:spPr>
          <a:xfrm>
            <a:off x="1295400" y="1688875"/>
            <a:ext cx="3581400" cy="510663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800"/>
              <a:buFont typeface="Arial"/>
              <a:buNone/>
            </a:pPr>
            <a:r>
              <a:rPr lang="en-US" sz="1800" b="0" i="0" u="none" strike="noStrike" cap="none">
                <a:solidFill>
                  <a:schemeClr val="dk1"/>
                </a:solidFill>
                <a:latin typeface="Arial"/>
                <a:ea typeface="Arial"/>
                <a:cs typeface="Arial"/>
                <a:sym typeface="Arial"/>
              </a:rPr>
              <a:t>By increasing or decreasing the amount of sunlight that reaches the Earth’s surface, aerosols can have direct heating or cooling effects on climate. Some aerosols (top), like light-colored sulfates from volcanoes or human activities, reflect light away from the surface and have a cooling effect. Others (below) can settle onto previously bright areas and cause warming, like black carbon on snow leading to increasing melting.</a:t>
            </a:r>
            <a:endParaRPr/>
          </a:p>
          <a:p>
            <a:pPr marL="0" marR="0" lvl="0" indent="0" algn="just" rtl="0">
              <a:lnSpc>
                <a:spcPct val="100000"/>
              </a:lnSpc>
              <a:spcBef>
                <a:spcPts val="360"/>
              </a:spcBef>
              <a:spcAft>
                <a:spcPts val="0"/>
              </a:spcAft>
              <a:buClr>
                <a:schemeClr val="dk1"/>
              </a:buClr>
              <a:buSzPts val="2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20"/>
              </a:spcBef>
              <a:spcAft>
                <a:spcPts val="0"/>
              </a:spcAft>
              <a:buClr>
                <a:schemeClr val="dk1"/>
              </a:buClr>
              <a:buSzPts val="2800"/>
              <a:buFont typeface="Arial"/>
              <a:buNone/>
            </a:pPr>
            <a:r>
              <a:rPr lang="en-US" sz="1600" b="0" i="0" u="sng" strike="noStrike" cap="none">
                <a:solidFill>
                  <a:schemeClr val="hlink"/>
                </a:solidFill>
                <a:latin typeface="Arial"/>
                <a:ea typeface="Arial"/>
                <a:cs typeface="Arial"/>
                <a:sym typeface="Arial"/>
                <a:hlinkClick r:id="rId3"/>
              </a:rPr>
              <a:t>See here for more information on how dark-colored aerosols can influence snow melt.</a:t>
            </a:r>
            <a:r>
              <a:rPr lang="en-US" sz="1600" b="0" i="0" u="none" strike="noStrike" cap="none">
                <a:solidFill>
                  <a:schemeClr val="dk1"/>
                </a:solidFill>
                <a:latin typeface="Arial"/>
                <a:ea typeface="Arial"/>
                <a:cs typeface="Arial"/>
                <a:sym typeface="Arial"/>
              </a:rPr>
              <a:t> </a:t>
            </a:r>
            <a:endParaRPr/>
          </a:p>
          <a:p>
            <a:pPr marL="0" marR="0" lvl="0" indent="0" algn="l" rtl="0">
              <a:lnSpc>
                <a:spcPct val="100000"/>
              </a:lnSpc>
              <a:spcBef>
                <a:spcPts val="360"/>
              </a:spcBef>
              <a:spcAft>
                <a:spcPts val="0"/>
              </a:spcAft>
              <a:buClr>
                <a:schemeClr val="dk1"/>
              </a:buClr>
              <a:buSzPts val="2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12"/>
          <p:cNvSpPr txBox="1"/>
          <p:nvPr/>
        </p:nvSpPr>
        <p:spPr>
          <a:xfrm>
            <a:off x="0" y="953962"/>
            <a:ext cx="1219200" cy="5262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174" name="Google Shape;174;p12" descr="Two images show different ways aerosols can change the color of Earth's surface as seen from space. The first image shows a large plume of white smoke over a forest, changing a dark background (forest) to a light one (smoke). The second image is of soot particles coating a snow-covered mountain top; by darkening the snow, the aerosols increase the amount of sunlight the surface absorbs, causing the snowpack to melt more quickly." title="Aerosols Changing Earth's Color"/>
          <p:cNvPicPr preferRelativeResize="0"/>
          <p:nvPr/>
        </p:nvPicPr>
        <p:blipFill rotWithShape="1">
          <a:blip r:embed="rId4">
            <a:alphaModFix/>
          </a:blip>
          <a:srcRect/>
          <a:stretch/>
        </p:blipFill>
        <p:spPr>
          <a:xfrm>
            <a:off x="4941455" y="1545250"/>
            <a:ext cx="4038600" cy="531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p:nvPr/>
        </p:nvSpPr>
        <p:spPr>
          <a:xfrm>
            <a:off x="0" y="953962"/>
            <a:ext cx="1219200" cy="5262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
        <p:nvSpPr>
          <p:cNvPr id="180" name="Google Shape;180;p13"/>
          <p:cNvSpPr txBox="1">
            <a:spLocks noGrp="1"/>
          </p:cNvSpPr>
          <p:nvPr>
            <p:ph type="title"/>
          </p:nvPr>
        </p:nvSpPr>
        <p:spPr>
          <a:xfrm>
            <a:off x="1066800" y="914400"/>
            <a:ext cx="81534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400" b="1" i="0" u="none" strike="noStrike" cap="none">
                <a:solidFill>
                  <a:schemeClr val="dk2"/>
                </a:solidFill>
                <a:latin typeface="Arial"/>
                <a:ea typeface="Arial"/>
                <a:cs typeface="Arial"/>
                <a:sym typeface="Arial"/>
              </a:rPr>
              <a:t>Aerosols Influence Earth’s Climate Through Clouds</a:t>
            </a:r>
            <a:endParaRPr/>
          </a:p>
        </p:txBody>
      </p:sp>
      <p:pic>
        <p:nvPicPr>
          <p:cNvPr id="181" name="Google Shape;181;p13" descr="This four part image desribes how aerosols affect Earth's climate by influencing cloud formation.   In the first panel, we see water molecules grouping around aerosol particles with the caption: &quot;Water molecules require surfaces to condense and form clouds. Aerosol particles provide those surfaces, called cloud condensation nuclei, or CCNs.&quot;  The second panel shows large water droplets on the left and many tiny droplets on the right, with an arrow labeled &quot;increasing particle numbers&quot; pointing from the left to the right. The caption states: &quot;When there are more particles in the air, smaller water droplets form than when the air is clean.&quot;  The third panel shows a cloud, light on one side and dark on the other. The caption says: &quot;Larger water droplets form darker clouds, while small droplets form light, highly reflective clouds.&quot;  In the final panel, we see an image of the Earth from space, with a distant Sun shining down on it. The Sun's radiation is reflected away where there are clouds and allowed to reach the surface where there are no clouds. The caption states: &quot;Lighter clouds reflect sunlight for a cooling effect. Dark clouds are translucent and allow sunlight to warm the Earth's surface.&quot;" title="Aerosols and Cloud Form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95400" y="1447800"/>
            <a:ext cx="7721082" cy="533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1143000" y="1066800"/>
            <a:ext cx="80010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Aerosols Influence Many Things On Earth, But We Still Have Lots of Questions</a:t>
            </a:r>
            <a:endParaRPr/>
          </a:p>
        </p:txBody>
      </p:sp>
      <p:sp>
        <p:nvSpPr>
          <p:cNvPr id="187" name="Google Shape;187;p14"/>
          <p:cNvSpPr txBox="1">
            <a:spLocks noGrp="1"/>
          </p:cNvSpPr>
          <p:nvPr>
            <p:ph type="body" idx="1"/>
          </p:nvPr>
        </p:nvSpPr>
        <p:spPr>
          <a:xfrm>
            <a:off x="1371600" y="1905000"/>
            <a:ext cx="7467600" cy="47244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do aerosol concentrations vary with seasons?</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are aerosols related to weather and climate?</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does smoke from large fires affect sky color and clarity?</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long do volcanic emissions stay in the atmosphere, and where do they go? </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do industrial facilities and agricultural activities affect aerosols?</a:t>
            </a:r>
            <a:endParaRPr/>
          </a:p>
          <a:p>
            <a:pPr marL="0" marR="0" lvl="0" indent="0" algn="just" rtl="0">
              <a:lnSpc>
                <a:spcPct val="100000"/>
              </a:lnSpc>
              <a:spcBef>
                <a:spcPts val="360"/>
              </a:spcBef>
              <a:spcAft>
                <a:spcPts val="0"/>
              </a:spcAft>
              <a:buClr>
                <a:schemeClr val="dk1"/>
              </a:buClr>
              <a:buSzPts val="32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Scientists around the world collect data to answer these and many other questions about aerosols and their effects on our global environment.</a:t>
            </a:r>
            <a:endParaRPr/>
          </a:p>
        </p:txBody>
      </p:sp>
      <p:sp>
        <p:nvSpPr>
          <p:cNvPr id="188" name="Google Shape;188;p14"/>
          <p:cNvSpPr txBox="1"/>
          <p:nvPr/>
        </p:nvSpPr>
        <p:spPr>
          <a:xfrm>
            <a:off x="0" y="953962"/>
            <a:ext cx="1219200" cy="52629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1143000" y="914400"/>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GLOBE Measurements Help Scientists:</a:t>
            </a:r>
            <a:endParaRPr/>
          </a:p>
        </p:txBody>
      </p:sp>
      <p:sp>
        <p:nvSpPr>
          <p:cNvPr id="194" name="Google Shape;194;p15"/>
          <p:cNvSpPr txBox="1">
            <a:spLocks noGrp="1"/>
          </p:cNvSpPr>
          <p:nvPr>
            <p:ph type="body" idx="1"/>
          </p:nvPr>
        </p:nvSpPr>
        <p:spPr>
          <a:xfrm>
            <a:off x="1646100" y="1647825"/>
            <a:ext cx="3775800" cy="4572000"/>
          </a:xfrm>
          <a:prstGeom prst="rect">
            <a:avLst/>
          </a:prstGeom>
          <a:noFill/>
          <a:ln>
            <a:noFill/>
          </a:ln>
        </p:spPr>
        <p:txBody>
          <a:bodyPr spcFirstLastPara="1" wrap="square" lIns="91425" tIns="45700" rIns="91425" bIns="45700" anchor="t" anchorCtr="0">
            <a:noAutofit/>
          </a:bodyPr>
          <a:lstStyle/>
          <a:p>
            <a:pPr marL="342900" marR="0" lvl="0" indent="0" algn="just" rtl="0">
              <a:lnSpc>
                <a:spcPct val="100000"/>
              </a:lnSpc>
              <a:spcBef>
                <a:spcPts val="360"/>
              </a:spcBef>
              <a:spcAft>
                <a:spcPts val="0"/>
              </a:spcAft>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None/>
            </a:pPr>
            <a:endParaRPr sz="1800">
              <a:latin typeface="Arial"/>
              <a:ea typeface="Arial"/>
              <a:cs typeface="Arial"/>
              <a:sym typeface="Arial"/>
            </a:endParaRPr>
          </a:p>
          <a:p>
            <a:pPr marL="0" marR="0" lvl="0" indent="0" algn="just" rtl="0">
              <a:lnSpc>
                <a:spcPct val="100000"/>
              </a:lnSpc>
              <a:spcBef>
                <a:spcPts val="360"/>
              </a:spcBef>
              <a:spcAft>
                <a:spcPts val="0"/>
              </a:spcAft>
              <a:buNone/>
            </a:pPr>
            <a:endParaRPr sz="1800">
              <a:latin typeface="Arial"/>
              <a:ea typeface="Arial"/>
              <a:cs typeface="Arial"/>
              <a:sym typeface="Arial"/>
            </a:endParaRPr>
          </a:p>
          <a:p>
            <a:pPr marL="0" marR="0" lvl="0" indent="0" algn="just" rtl="0">
              <a:lnSpc>
                <a:spcPct val="100000"/>
              </a:lnSpc>
              <a:spcBef>
                <a:spcPts val="360"/>
              </a:spcBef>
              <a:spcAft>
                <a:spcPts val="0"/>
              </a:spcAft>
              <a:buNone/>
            </a:pPr>
            <a:endParaRPr sz="1800">
              <a:latin typeface="Arial"/>
              <a:ea typeface="Arial"/>
              <a:cs typeface="Arial"/>
              <a:sym typeface="Arial"/>
            </a:endParaRPr>
          </a:p>
          <a:p>
            <a:pPr marL="0" marR="0" lvl="0" indent="0" algn="l" rtl="0">
              <a:lnSpc>
                <a:spcPct val="100000"/>
              </a:lnSpc>
              <a:spcBef>
                <a:spcPts val="360"/>
              </a:spcBef>
              <a:spcAft>
                <a:spcPts val="0"/>
              </a:spcAft>
              <a:buNone/>
            </a:pPr>
            <a:r>
              <a:rPr lang="en-US" sz="1800">
                <a:solidFill>
                  <a:srgbClr val="000000"/>
                </a:solidFill>
                <a:latin typeface="Arial"/>
                <a:ea typeface="Arial"/>
                <a:cs typeface="Arial"/>
                <a:sym typeface="Arial"/>
              </a:rPr>
              <a:t>Your observations are valuable contributions to the scientific community and may be used by educators, students, researchers, and the general public to increase environmental awareness and STEM literacy, as well as advance Earth system science.</a:t>
            </a:r>
            <a:endParaRPr sz="2500">
              <a:solidFill>
                <a:srgbClr val="000000"/>
              </a:solidFill>
              <a:latin typeface="Arial"/>
              <a:ea typeface="Arial"/>
              <a:cs typeface="Arial"/>
              <a:sym typeface="Arial"/>
            </a:endParaRPr>
          </a:p>
        </p:txBody>
      </p:sp>
      <p:pic>
        <p:nvPicPr>
          <p:cNvPr id="195" name="Google Shape;195;p15" descr="Image shows scientists holding a variety of GLOBE-approved aerosol instruments." title="Measurement Instruments"/>
          <p:cNvPicPr preferRelativeResize="0"/>
          <p:nvPr/>
        </p:nvPicPr>
        <p:blipFill rotWithShape="1">
          <a:blip r:embed="rId3">
            <a:alphaModFix/>
          </a:blip>
          <a:srcRect/>
          <a:stretch/>
        </p:blipFill>
        <p:spPr>
          <a:xfrm>
            <a:off x="5638800" y="1647825"/>
            <a:ext cx="3190875" cy="5086350"/>
          </a:xfrm>
          <a:prstGeom prst="rect">
            <a:avLst/>
          </a:prstGeom>
          <a:noFill/>
          <a:ln>
            <a:noFill/>
          </a:ln>
        </p:spPr>
      </p:pic>
      <p:sp>
        <p:nvSpPr>
          <p:cNvPr id="196" name="Google Shape;196;p15"/>
          <p:cNvSpPr txBox="1"/>
          <p:nvPr/>
        </p:nvSpPr>
        <p:spPr>
          <a:xfrm>
            <a:off x="0" y="953962"/>
            <a:ext cx="12954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1295400" y="975051"/>
            <a:ext cx="7696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Scientists Quantify Aerosols Using Measurements of Aerosol Optical Thickness</a:t>
            </a:r>
            <a:endParaRPr/>
          </a:p>
        </p:txBody>
      </p:sp>
      <p:pic>
        <p:nvPicPr>
          <p:cNvPr id="203" name="Google Shape;203;p16" descr="This map shows measurements of aerosol optical thickness made by satellite during the month of July 2007. There are heavy aerosols blowing from the deserts of Northern Africa and the Middle East, as well as from the polluted major cities of Eastern Asia." title="Aerosol Optical Thickness from Spa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3600" y="2667000"/>
            <a:ext cx="6477000" cy="3238500"/>
          </a:xfrm>
          <a:prstGeom prst="rect">
            <a:avLst/>
          </a:prstGeom>
          <a:noFill/>
          <a:ln>
            <a:noFill/>
          </a:ln>
        </p:spPr>
      </p:pic>
      <p:sp>
        <p:nvSpPr>
          <p:cNvPr id="204" name="Google Shape;204;p16"/>
          <p:cNvSpPr txBox="1">
            <a:spLocks noGrp="1"/>
          </p:cNvSpPr>
          <p:nvPr>
            <p:ph type="body" idx="1"/>
          </p:nvPr>
        </p:nvSpPr>
        <p:spPr>
          <a:xfrm>
            <a:off x="1295400" y="1824182"/>
            <a:ext cx="7696200" cy="1219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1" i="1" u="none" strike="noStrike" cap="none">
                <a:solidFill>
                  <a:schemeClr val="dk1"/>
                </a:solidFill>
                <a:latin typeface="Arial"/>
                <a:ea typeface="Arial"/>
                <a:cs typeface="Arial"/>
                <a:sym typeface="Arial"/>
              </a:rPr>
              <a:t>Aerosol Optical Thickness </a:t>
            </a:r>
            <a:r>
              <a:rPr lang="en-US" sz="1800" b="0" i="0" u="none" strike="noStrike" cap="none">
                <a:solidFill>
                  <a:schemeClr val="dk1"/>
                </a:solidFill>
                <a:latin typeface="Arial"/>
                <a:ea typeface="Arial"/>
                <a:cs typeface="Arial"/>
                <a:sym typeface="Arial"/>
              </a:rPr>
              <a:t>(AOT, also called aerosol optical depth) is a measure of how much of the Sun’s light is prevented from reaching the Earth’s surface due to scattering and absorption by aerosols. </a:t>
            </a:r>
            <a:endParaRPr/>
          </a:p>
          <a:p>
            <a:pPr marL="342900" marR="0" lvl="0" indent="-342900" algn="l" rtl="0">
              <a:lnSpc>
                <a:spcPct val="100000"/>
              </a:lnSpc>
              <a:spcBef>
                <a:spcPts val="36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36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05" name="Google Shape;205;p16"/>
          <p:cNvSpPr txBox="1"/>
          <p:nvPr/>
        </p:nvSpPr>
        <p:spPr>
          <a:xfrm>
            <a:off x="1295400" y="5715000"/>
            <a:ext cx="7696200" cy="95410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This map (</a:t>
            </a:r>
            <a:r>
              <a:rPr lang="en-US" sz="1400" b="0" i="0" u="sng" strike="noStrike" cap="none">
                <a:solidFill>
                  <a:schemeClr val="hlink"/>
                </a:solidFill>
                <a:latin typeface="Arial"/>
                <a:ea typeface="Arial"/>
                <a:cs typeface="Arial"/>
                <a:sym typeface="Arial"/>
                <a:hlinkClick r:id="rId4"/>
              </a:rPr>
              <a:t>and more like it</a:t>
            </a:r>
            <a:r>
              <a:rPr lang="en-US" sz="1400" b="0" i="0" u="none" strike="noStrike" cap="none">
                <a:solidFill>
                  <a:schemeClr val="dk1"/>
                </a:solidFill>
                <a:latin typeface="Arial"/>
                <a:ea typeface="Arial"/>
                <a:cs typeface="Arial"/>
                <a:sym typeface="Arial"/>
              </a:rPr>
              <a:t>) shows measurements of aerosol optical thickness as seen from space. Clear skies usually have low AOT values (0.1 or lower) while regions with AOT values greater than 0.3 are often experiencing an aerosol event such as a wildfire, a dust storm, or a pollution event. Note that AOT values greater than 1, while not shown here, are possible. </a:t>
            </a:r>
            <a:endParaRPr/>
          </a:p>
        </p:txBody>
      </p:sp>
      <p:sp>
        <p:nvSpPr>
          <p:cNvPr id="206" name="Google Shape;206;p16"/>
          <p:cNvSpPr txBox="1"/>
          <p:nvPr/>
        </p:nvSpPr>
        <p:spPr>
          <a:xfrm>
            <a:off x="0" y="953962"/>
            <a:ext cx="12954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title"/>
          </p:nvPr>
        </p:nvSpPr>
        <p:spPr>
          <a:xfrm>
            <a:off x="1295400" y="914400"/>
            <a:ext cx="76200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What is Aerosol Optical Thickness?</a:t>
            </a:r>
            <a:endParaRPr/>
          </a:p>
        </p:txBody>
      </p:sp>
      <p:sp>
        <p:nvSpPr>
          <p:cNvPr id="212" name="Google Shape;212;p17"/>
          <p:cNvSpPr txBox="1">
            <a:spLocks noGrp="1"/>
          </p:cNvSpPr>
          <p:nvPr>
            <p:ph type="body" idx="1"/>
          </p:nvPr>
        </p:nvSpPr>
        <p:spPr>
          <a:xfrm>
            <a:off x="1219200" y="1469229"/>
            <a:ext cx="7848600" cy="1219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Aerosol optical thickness is a comparison of the amount of light from the Sun that could reach the Earth’s surface if no aerosols were in the way and the amount of sunlight actually measured from your atmospheric study site.</a:t>
            </a:r>
            <a:endParaRPr/>
          </a:p>
          <a:p>
            <a:pPr marL="0" marR="0" lvl="0" indent="0" algn="l"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p:txBody>
      </p:sp>
      <p:pic>
        <p:nvPicPr>
          <p:cNvPr id="213" name="Google Shape;213;p17" descr="This image compares the relative scattering experienced by sunlight traveling through Earth's atmosphere with and without aerosols. Without aerosols, there are just atmospheric gases and water vapor to scatter light, so the air appears relatively clear. When aerosols are added into the mix, the sunlight is more scattered, and the air appears darker." title="Atmospheric Components Scatter Light from the Su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81200" y="2438400"/>
            <a:ext cx="6248400" cy="4279888"/>
          </a:xfrm>
          <a:prstGeom prst="rect">
            <a:avLst/>
          </a:prstGeom>
          <a:noFill/>
          <a:ln>
            <a:noFill/>
          </a:ln>
        </p:spPr>
      </p:pic>
      <p:sp>
        <p:nvSpPr>
          <p:cNvPr id="214" name="Google Shape;214;p17"/>
          <p:cNvSpPr txBox="1"/>
          <p:nvPr/>
        </p:nvSpPr>
        <p:spPr>
          <a:xfrm>
            <a:off x="0" y="953962"/>
            <a:ext cx="12954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a:spLocks noGrp="1"/>
          </p:cNvSpPr>
          <p:nvPr>
            <p:ph type="title"/>
          </p:nvPr>
        </p:nvSpPr>
        <p:spPr>
          <a:xfrm>
            <a:off x="457200" y="914400"/>
            <a:ext cx="91440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We Measure AOT from the Ground</a:t>
            </a:r>
            <a:endParaRPr/>
          </a:p>
        </p:txBody>
      </p:sp>
      <p:sp>
        <p:nvSpPr>
          <p:cNvPr id="221" name="Google Shape;221;p18"/>
          <p:cNvSpPr txBox="1">
            <a:spLocks noGrp="1"/>
          </p:cNvSpPr>
          <p:nvPr>
            <p:ph type="body" idx="1"/>
          </p:nvPr>
        </p:nvSpPr>
        <p:spPr>
          <a:xfrm>
            <a:off x="1295400" y="1489825"/>
            <a:ext cx="3810000" cy="500703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Sun photometers like those shown on the right measure AOT from the ground looking upwards, towards the Sun. These instruments measure AOT at several wavelengths to learn about the size distribution and sources of the aerosols.</a:t>
            </a:r>
            <a:r>
              <a:rPr lang="en-US" sz="1800" b="0"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Arial"/>
                <a:ea typeface="Arial"/>
                <a:cs typeface="Arial"/>
                <a:sym typeface="Arial"/>
              </a:rPr>
              <a:t>The larger the optical thickness, the less light reaches Earth’s surface. The more aerosols in the atmosphere, the greater the AOT value will be. </a:t>
            </a:r>
            <a:endParaRPr/>
          </a:p>
          <a:p>
            <a:pPr marL="0" marR="0" lvl="0" indent="0" algn="ctr"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400"/>
              </a:spcBef>
              <a:spcAft>
                <a:spcPts val="0"/>
              </a:spcAft>
              <a:buClr>
                <a:schemeClr val="dk1"/>
              </a:buClr>
              <a:buSzPts val="3200"/>
              <a:buFont typeface="Arial"/>
              <a:buNone/>
            </a:pPr>
            <a:r>
              <a:rPr lang="en-US" sz="2000" b="1" i="0" u="none" strike="noStrike" cap="none">
                <a:solidFill>
                  <a:schemeClr val="dk1"/>
                </a:solidFill>
                <a:latin typeface="Arial"/>
                <a:ea typeface="Arial"/>
                <a:cs typeface="Arial"/>
                <a:sym typeface="Arial"/>
              </a:rPr>
              <a:t>More aerosol </a:t>
            </a:r>
            <a:r>
              <a:rPr lang="en-US" sz="2000" b="0" i="0" u="none" strike="noStrike" cap="none">
                <a:solidFill>
                  <a:schemeClr val="dk1"/>
                </a:solidFill>
                <a:latin typeface="Arial"/>
                <a:ea typeface="Arial"/>
                <a:cs typeface="Arial"/>
                <a:sym typeface="Arial"/>
              </a:rPr>
              <a:t>↔ </a:t>
            </a:r>
            <a:r>
              <a:rPr lang="en-US" sz="2000" b="1" i="0" u="none" strike="noStrike" cap="none">
                <a:solidFill>
                  <a:schemeClr val="dk1"/>
                </a:solidFill>
                <a:latin typeface="Arial"/>
                <a:ea typeface="Arial"/>
                <a:cs typeface="Arial"/>
                <a:sym typeface="Arial"/>
              </a:rPr>
              <a:t>Higher AOT </a:t>
            </a:r>
            <a:endParaRPr/>
          </a:p>
          <a:p>
            <a:pPr marL="0" marR="0" lvl="0" indent="0" algn="ctr" rtl="0">
              <a:lnSpc>
                <a:spcPct val="100000"/>
              </a:lnSpc>
              <a:spcBef>
                <a:spcPts val="400"/>
              </a:spcBef>
              <a:spcAft>
                <a:spcPts val="0"/>
              </a:spcAft>
              <a:buClr>
                <a:schemeClr val="dk1"/>
              </a:buClr>
              <a:buSzPts val="3200"/>
              <a:buFont typeface="Arial"/>
              <a:buNone/>
            </a:pP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Calibri"/>
                <a:ea typeface="Calibri"/>
                <a:cs typeface="Calibri"/>
                <a:sym typeface="Calibri"/>
              </a:rPr>
              <a:t> </a:t>
            </a:r>
            <a:endParaRPr/>
          </a:p>
          <a:p>
            <a:pPr marL="0" marR="0" lvl="0" indent="0" algn="ctr" rtl="0">
              <a:lnSpc>
                <a:spcPct val="100000"/>
              </a:lnSpc>
              <a:spcBef>
                <a:spcPts val="400"/>
              </a:spcBef>
              <a:spcAft>
                <a:spcPts val="0"/>
              </a:spcAft>
              <a:buClr>
                <a:schemeClr val="dk1"/>
              </a:buClr>
              <a:buSzPts val="3200"/>
              <a:buFont typeface="Arial"/>
              <a:buNone/>
            </a:pPr>
            <a:r>
              <a:rPr lang="en-US" sz="2000" b="0" i="0" u="none" strike="noStrike" cap="none">
                <a:solidFill>
                  <a:schemeClr val="dk1"/>
                </a:solidFill>
                <a:latin typeface="Arial"/>
                <a:ea typeface="Arial"/>
                <a:cs typeface="Arial"/>
                <a:sym typeface="Arial"/>
              </a:rPr>
              <a:t>   </a:t>
            </a:r>
            <a:r>
              <a:rPr lang="en-US" sz="2000" b="1" i="0" u="none" strike="noStrike" cap="none">
                <a:solidFill>
                  <a:schemeClr val="dk1"/>
                </a:solidFill>
                <a:latin typeface="Arial"/>
                <a:ea typeface="Arial"/>
                <a:cs typeface="Arial"/>
                <a:sym typeface="Arial"/>
              </a:rPr>
              <a:t>Less light at the surface</a:t>
            </a:r>
            <a:endParaRPr/>
          </a:p>
        </p:txBody>
      </p:sp>
      <p:pic>
        <p:nvPicPr>
          <p:cNvPr id="222" name="Google Shape;222;p18" descr="Two scientific measurement stations, one on a mountain top and one in a field are shown in this image. " title="Images of Aerosol Measurement Equipment"/>
          <p:cNvPicPr preferRelativeResize="0"/>
          <p:nvPr/>
        </p:nvPicPr>
        <p:blipFill rotWithShape="1">
          <a:blip r:embed="rId3">
            <a:alphaModFix/>
          </a:blip>
          <a:srcRect/>
          <a:stretch/>
        </p:blipFill>
        <p:spPr>
          <a:xfrm>
            <a:off x="5165436" y="1489825"/>
            <a:ext cx="3790950" cy="5295900"/>
          </a:xfrm>
          <a:prstGeom prst="rect">
            <a:avLst/>
          </a:prstGeom>
          <a:noFill/>
          <a:ln>
            <a:noFill/>
          </a:ln>
        </p:spPr>
      </p:pic>
      <p:sp>
        <p:nvSpPr>
          <p:cNvPr id="223" name="Google Shape;223;p18"/>
          <p:cNvSpPr txBox="1"/>
          <p:nvPr/>
        </p:nvSpPr>
        <p:spPr>
          <a:xfrm>
            <a:off x="0" y="953962"/>
            <a:ext cx="12954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9"/>
          <p:cNvSpPr txBox="1">
            <a:spLocks noGrp="1"/>
          </p:cNvSpPr>
          <p:nvPr>
            <p:ph type="title"/>
          </p:nvPr>
        </p:nvSpPr>
        <p:spPr>
          <a:xfrm>
            <a:off x="1219200" y="914400"/>
            <a:ext cx="79248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Before You Begin the Aerosols Protocol</a:t>
            </a:r>
            <a:endParaRPr/>
          </a:p>
        </p:txBody>
      </p:sp>
      <p:sp>
        <p:nvSpPr>
          <p:cNvPr id="229" name="Google Shape;229;p19"/>
          <p:cNvSpPr txBox="1">
            <a:spLocks noGrp="1"/>
          </p:cNvSpPr>
          <p:nvPr>
            <p:ph type="body" idx="1"/>
          </p:nvPr>
        </p:nvSpPr>
        <p:spPr>
          <a:xfrm>
            <a:off x="1447800" y="1828800"/>
            <a:ext cx="7162800"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2200" b="0" i="0" u="none" strike="noStrike" cap="none">
                <a:solidFill>
                  <a:schemeClr val="dk1"/>
                </a:solidFill>
                <a:latin typeface="Arial"/>
                <a:ea typeface="Arial"/>
                <a:cs typeface="Arial"/>
                <a:sym typeface="Arial"/>
              </a:rPr>
              <a:t>Before you begin taking Aerosol observations, you will need to have already identified your </a:t>
            </a:r>
            <a:r>
              <a:rPr lang="en-US" sz="2200" b="0" i="1" u="sng" strike="noStrike" cap="none">
                <a:solidFill>
                  <a:schemeClr val="hlink"/>
                </a:solidFill>
                <a:latin typeface="Arial"/>
                <a:ea typeface="Arial"/>
                <a:cs typeface="Arial"/>
                <a:sym typeface="Arial"/>
                <a:hlinkClick r:id="rId3"/>
              </a:rPr>
              <a:t>Atmosphere Study Site</a:t>
            </a:r>
            <a:r>
              <a:rPr lang="en-US" sz="2200" b="0" i="0" u="none" strike="noStrike" cap="none">
                <a:solidFill>
                  <a:schemeClr val="dk1"/>
                </a:solidFill>
                <a:latin typeface="Arial"/>
                <a:ea typeface="Arial"/>
                <a:cs typeface="Arial"/>
                <a:sym typeface="Arial"/>
              </a:rPr>
              <a:t>. In order to submit aerosol measurements, you must also collect </a:t>
            </a:r>
            <a:r>
              <a:rPr lang="en-US" sz="2200" b="0" i="1" u="sng" strike="noStrike" cap="none">
                <a:solidFill>
                  <a:schemeClr val="hlink"/>
                </a:solidFill>
                <a:latin typeface="Arial"/>
                <a:ea typeface="Arial"/>
                <a:cs typeface="Arial"/>
                <a:sym typeface="Arial"/>
                <a:hlinkClick r:id="rId4"/>
              </a:rPr>
              <a:t>Clouds</a:t>
            </a:r>
            <a:r>
              <a:rPr lang="en-US" sz="2200" b="1" i="0" u="none" strike="noStrike" cap="none">
                <a:solidFill>
                  <a:schemeClr val="dk1"/>
                </a:solidFill>
                <a:latin typeface="Arial"/>
                <a:ea typeface="Arial"/>
                <a:cs typeface="Arial"/>
                <a:sym typeface="Arial"/>
              </a:rPr>
              <a:t> </a:t>
            </a:r>
            <a:r>
              <a:rPr lang="en-US" sz="2200" b="0" i="0" u="none" strike="noStrike" cap="none">
                <a:solidFill>
                  <a:schemeClr val="dk1"/>
                </a:solidFill>
                <a:latin typeface="Arial"/>
                <a:ea typeface="Arial"/>
                <a:cs typeface="Arial"/>
                <a:sym typeface="Arial"/>
              </a:rPr>
              <a:t>and</a:t>
            </a:r>
            <a:r>
              <a:rPr lang="en-US" sz="2200" b="1" i="0" u="none" strike="noStrike" cap="none">
                <a:solidFill>
                  <a:schemeClr val="dk1"/>
                </a:solidFill>
                <a:latin typeface="Arial"/>
                <a:ea typeface="Arial"/>
                <a:cs typeface="Arial"/>
                <a:sym typeface="Arial"/>
              </a:rPr>
              <a:t> </a:t>
            </a:r>
            <a:r>
              <a:rPr lang="en-US" sz="2200" b="0" i="1" u="sng" strike="noStrike" cap="none">
                <a:solidFill>
                  <a:schemeClr val="hlink"/>
                </a:solidFill>
                <a:latin typeface="Arial"/>
                <a:ea typeface="Arial"/>
                <a:cs typeface="Arial"/>
                <a:sym typeface="Arial"/>
                <a:hlinkClick r:id="rId5"/>
              </a:rPr>
              <a:t>Barometric Pressure </a:t>
            </a:r>
            <a:r>
              <a:rPr lang="en-US" sz="2200" b="0" i="0" u="none" strike="noStrike" cap="none">
                <a:solidFill>
                  <a:schemeClr val="dk1"/>
                </a:solidFill>
                <a:latin typeface="Arial"/>
                <a:ea typeface="Arial"/>
                <a:cs typeface="Arial"/>
                <a:sym typeface="Arial"/>
              </a:rPr>
              <a:t>observations.  Please review these protocols first. </a:t>
            </a:r>
            <a:endParaRPr/>
          </a:p>
        </p:txBody>
      </p:sp>
      <p:sp>
        <p:nvSpPr>
          <p:cNvPr id="230" name="Google Shape;230;p19"/>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xfrm>
            <a:off x="1600200" y="914400"/>
            <a:ext cx="7315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Overview and Learning Objectives</a:t>
            </a:r>
            <a:endParaRPr/>
          </a:p>
        </p:txBody>
      </p:sp>
      <p:sp>
        <p:nvSpPr>
          <p:cNvPr id="84" name="Google Shape;84;p2"/>
          <p:cNvSpPr txBox="1">
            <a:spLocks noGrp="1"/>
          </p:cNvSpPr>
          <p:nvPr>
            <p:ph type="body" idx="1"/>
          </p:nvPr>
        </p:nvSpPr>
        <p:spPr>
          <a:xfrm>
            <a:off x="1606685" y="1769269"/>
            <a:ext cx="7239000" cy="4724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1" i="0" u="none" strike="noStrike" cap="none">
                <a:solidFill>
                  <a:schemeClr val="dk1"/>
                </a:solidFill>
                <a:latin typeface="Arial"/>
                <a:ea typeface="Arial"/>
                <a:cs typeface="Arial"/>
                <a:sym typeface="Arial"/>
              </a:rPr>
              <a:t>Overview</a:t>
            </a:r>
            <a:endParaRPr/>
          </a:p>
          <a:p>
            <a:pPr marL="0" marR="0" lvl="0" indent="0" algn="just" rtl="0">
              <a:lnSpc>
                <a:spcPct val="100000"/>
              </a:lnSpc>
              <a:spcBef>
                <a:spcPts val="360"/>
              </a:spcBef>
              <a:spcAft>
                <a:spcPts val="0"/>
              </a:spcAft>
              <a:buClr>
                <a:schemeClr val="dk1"/>
              </a:buClr>
              <a:buSzPts val="3200"/>
              <a:buFont typeface="Arial"/>
              <a:buNone/>
            </a:pPr>
            <a:r>
              <a:rPr lang="en-US" sz="1800" b="0" i="1" u="none" strike="noStrike" cap="none">
                <a:solidFill>
                  <a:schemeClr val="dk1"/>
                </a:solidFill>
                <a:latin typeface="Arial"/>
                <a:ea typeface="Arial"/>
                <a:cs typeface="Arial"/>
                <a:sym typeface="Arial"/>
              </a:rPr>
              <a:t>This module:</a:t>
            </a:r>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Describe</a:t>
            </a:r>
            <a:r>
              <a:rPr lang="en-US" sz="1800">
                <a:latin typeface="Arial"/>
                <a:ea typeface="Arial"/>
                <a:cs typeface="Arial"/>
                <a:sym typeface="Arial"/>
              </a:rPr>
              <a:t>s</a:t>
            </a:r>
            <a:r>
              <a:rPr lang="en-US" sz="1800" b="0" i="0" u="none" strike="noStrike" cap="none">
                <a:solidFill>
                  <a:schemeClr val="dk1"/>
                </a:solidFill>
                <a:latin typeface="Arial"/>
                <a:ea typeface="Arial"/>
                <a:cs typeface="Arial"/>
                <a:sym typeface="Arial"/>
              </a:rPr>
              <a:t> how to measure aerosol optical thickness (AOT) using one of two instrument options (GLOBE Sun Photometer or Calitoo)</a:t>
            </a:r>
            <a:endParaRPr/>
          </a:p>
          <a:p>
            <a:pPr marL="0" marR="0" lvl="0" indent="0" algn="just" rtl="0">
              <a:lnSpc>
                <a:spcPct val="100000"/>
              </a:lnSpc>
              <a:spcBef>
                <a:spcPts val="360"/>
              </a:spcBef>
              <a:spcAft>
                <a:spcPts val="0"/>
              </a:spcAft>
              <a:buClr>
                <a:schemeClr val="dk1"/>
              </a:buClr>
              <a:buSzPts val="32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1" i="0" u="none" strike="noStrike" cap="none">
                <a:solidFill>
                  <a:schemeClr val="dk1"/>
                </a:solidFill>
                <a:latin typeface="Arial"/>
                <a:ea typeface="Arial"/>
                <a:cs typeface="Arial"/>
                <a:sym typeface="Arial"/>
              </a:rPr>
              <a:t>Learning Objectives</a:t>
            </a:r>
            <a:endParaRPr/>
          </a:p>
          <a:p>
            <a:pPr marL="0" marR="0" lvl="0" indent="0" algn="just" rtl="0">
              <a:lnSpc>
                <a:spcPct val="100000"/>
              </a:lnSpc>
              <a:spcBef>
                <a:spcPts val="360"/>
              </a:spcBef>
              <a:spcAft>
                <a:spcPts val="0"/>
              </a:spcAft>
              <a:buClr>
                <a:schemeClr val="dk1"/>
              </a:buClr>
              <a:buSzPts val="3200"/>
              <a:buFont typeface="Arial"/>
              <a:buNone/>
            </a:pPr>
            <a:r>
              <a:rPr lang="en-US" sz="1800" b="0" i="1" u="none" strike="noStrike" cap="none">
                <a:solidFill>
                  <a:schemeClr val="dk1"/>
                </a:solidFill>
                <a:latin typeface="Arial"/>
                <a:ea typeface="Arial"/>
                <a:cs typeface="Arial"/>
                <a:sym typeface="Arial"/>
              </a:rPr>
              <a:t>After completing this module, you will be able to:</a:t>
            </a:r>
            <a:endParaRPr/>
          </a:p>
          <a:p>
            <a:pPr marL="285750" marR="0" lvl="0" indent="-28575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Describe what aerosols are and what AOT measurements mean</a:t>
            </a:r>
            <a:endParaRPr/>
          </a:p>
          <a:p>
            <a:pPr marL="285750" marR="0" lvl="0" indent="-285750" algn="just"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List reasons why it is important to collect measurements of AOT</a:t>
            </a:r>
            <a:endParaRPr/>
          </a:p>
          <a:p>
            <a:pPr marL="285750" marR="0" lvl="0" indent="-285750" algn="just"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Identify appropriate conditions and locations to take AOT measurements</a:t>
            </a:r>
            <a:endParaRPr/>
          </a:p>
        </p:txBody>
      </p:sp>
      <p:sp>
        <p:nvSpPr>
          <p:cNvPr id="85" name="Google Shape;85;p2"/>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a:spLocks noGrp="1"/>
          </p:cNvSpPr>
          <p:nvPr>
            <p:ph type="title"/>
          </p:nvPr>
        </p:nvSpPr>
        <p:spPr>
          <a:xfrm>
            <a:off x="0" y="914400"/>
            <a:ext cx="91440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How to Collect: Overview</a:t>
            </a:r>
            <a:endParaRPr/>
          </a:p>
        </p:txBody>
      </p:sp>
      <p:sp>
        <p:nvSpPr>
          <p:cNvPr id="237" name="Google Shape;237;p20"/>
          <p:cNvSpPr txBox="1">
            <a:spLocks noGrp="1"/>
          </p:cNvSpPr>
          <p:nvPr>
            <p:ph type="body" idx="1"/>
          </p:nvPr>
        </p:nvSpPr>
        <p:spPr>
          <a:xfrm>
            <a:off x="1371600" y="1828800"/>
            <a:ext cx="7620000" cy="43434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Where?</a:t>
            </a:r>
            <a:r>
              <a:rPr lang="en-US" sz="1800" b="0" i="0" u="none" strike="noStrike" cap="none">
                <a:solidFill>
                  <a:schemeClr val="dk1"/>
                </a:solidFill>
                <a:latin typeface="Arial"/>
                <a:ea typeface="Arial"/>
                <a:cs typeface="Arial"/>
                <a:sym typeface="Arial"/>
              </a:rPr>
              <a:t> At your Atmosphere Site (see </a:t>
            </a:r>
            <a:r>
              <a:rPr lang="en-US" sz="1800" b="0" i="1" u="sng" strike="noStrike" cap="none">
                <a:solidFill>
                  <a:schemeClr val="hlink"/>
                </a:solidFill>
                <a:latin typeface="Arial"/>
                <a:ea typeface="Arial"/>
                <a:cs typeface="Arial"/>
                <a:sym typeface="Arial"/>
                <a:hlinkClick r:id="rId3"/>
              </a:rPr>
              <a:t>Documenting Your Atmosphere Study Site</a:t>
            </a:r>
            <a:r>
              <a:rPr lang="en-US" sz="1800" b="0" i="0" u="none" strike="noStrike" cap="none">
                <a:solidFill>
                  <a:schemeClr val="dk1"/>
                </a:solidFill>
                <a:latin typeface="Arial"/>
                <a:ea typeface="Arial"/>
                <a:cs typeface="Arial"/>
                <a:sym typeface="Arial"/>
              </a:rPr>
              <a:t>)</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When?</a:t>
            </a:r>
            <a:r>
              <a:rPr lang="en-US" sz="1800" b="0" i="0" u="none" strike="noStrike" cap="none">
                <a:solidFill>
                  <a:schemeClr val="dk1"/>
                </a:solidFill>
                <a:latin typeface="Arial"/>
                <a:ea typeface="Arial"/>
                <a:cs typeface="Arial"/>
                <a:sym typeface="Arial"/>
              </a:rPr>
              <a:t> Mid-morning, or any time you have an unobstructed view of the Sun (meaning no clouds between you and the Sun!)</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How?</a:t>
            </a:r>
            <a:r>
              <a:rPr lang="en-US" sz="1800" b="0" i="0" u="none" strike="noStrike" cap="none">
                <a:solidFill>
                  <a:schemeClr val="dk1"/>
                </a:solidFill>
                <a:latin typeface="Arial"/>
                <a:ea typeface="Arial"/>
                <a:cs typeface="Arial"/>
                <a:sym typeface="Arial"/>
              </a:rPr>
              <a:t> Using GLOBE Sun photometer or a Calitoo</a:t>
            </a:r>
            <a:endParaRPr/>
          </a:p>
          <a:p>
            <a:pPr marL="742950" marR="0" lvl="1" indent="-28575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 Shade or Microtops instruments are not covered in this training</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Other observations: </a:t>
            </a:r>
            <a:endParaRPr/>
          </a:p>
          <a:p>
            <a:pPr marL="742950" marR="0" lvl="1" indent="-285750" algn="just" rtl="0">
              <a:lnSpc>
                <a:spcPct val="100000"/>
              </a:lnSpc>
              <a:spcBef>
                <a:spcPts val="36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4"/>
              </a:rPr>
              <a:t>Clouds</a:t>
            </a:r>
            <a:r>
              <a:rPr lang="en-US" sz="1800" b="0" i="0" u="none" strike="noStrike" cap="none">
                <a:solidFill>
                  <a:schemeClr val="dk1"/>
                </a:solidFill>
                <a:latin typeface="Arial"/>
                <a:ea typeface="Arial"/>
                <a:cs typeface="Arial"/>
                <a:sym typeface="Arial"/>
              </a:rPr>
              <a:t> (</a:t>
            </a:r>
            <a:r>
              <a:rPr lang="en-US" sz="1800" b="0" i="1" u="none" strike="noStrike" cap="none">
                <a:solidFill>
                  <a:schemeClr val="dk1"/>
                </a:solidFill>
                <a:latin typeface="Arial"/>
                <a:ea typeface="Arial"/>
                <a:cs typeface="Arial"/>
                <a:sym typeface="Arial"/>
              </a:rPr>
              <a:t>required for all aerosol measurements</a:t>
            </a:r>
            <a:r>
              <a:rPr lang="en-US" sz="1800" b="0" i="0" u="none" strike="noStrike" cap="none">
                <a:solidFill>
                  <a:schemeClr val="dk1"/>
                </a:solidFill>
                <a:latin typeface="Arial"/>
                <a:ea typeface="Arial"/>
                <a:cs typeface="Arial"/>
                <a:sym typeface="Arial"/>
              </a:rPr>
              <a:t>)</a:t>
            </a:r>
            <a:endParaRPr/>
          </a:p>
          <a:p>
            <a:pPr marL="742950" marR="0" lvl="1" indent="-285750" algn="just" rtl="0">
              <a:lnSpc>
                <a:spcPct val="100000"/>
              </a:lnSpc>
              <a:spcBef>
                <a:spcPts val="36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5"/>
              </a:rPr>
              <a:t>Barometric Pressure </a:t>
            </a:r>
            <a:r>
              <a:rPr lang="en-US" sz="1800" b="0" i="0" u="none" strike="noStrike" cap="none">
                <a:solidFill>
                  <a:schemeClr val="dk1"/>
                </a:solidFill>
                <a:latin typeface="Arial"/>
                <a:ea typeface="Arial"/>
                <a:cs typeface="Arial"/>
                <a:sym typeface="Arial"/>
              </a:rPr>
              <a:t>(</a:t>
            </a:r>
            <a:r>
              <a:rPr lang="en-US" sz="1800" b="0" i="1" u="none" strike="noStrike" cap="none">
                <a:solidFill>
                  <a:schemeClr val="dk1"/>
                </a:solidFill>
                <a:latin typeface="Arial"/>
                <a:ea typeface="Arial"/>
                <a:cs typeface="Arial"/>
                <a:sym typeface="Arial"/>
              </a:rPr>
              <a:t>required if using a GLOBE Sun photometer</a:t>
            </a:r>
            <a:r>
              <a:rPr lang="en-US" sz="1800" b="0" i="0" u="none" strike="noStrike" cap="none">
                <a:solidFill>
                  <a:schemeClr val="dk1"/>
                </a:solidFill>
                <a:latin typeface="Arial"/>
                <a:ea typeface="Arial"/>
                <a:cs typeface="Arial"/>
                <a:sym typeface="Arial"/>
              </a:rPr>
              <a:t>)</a:t>
            </a:r>
            <a:endParaRPr/>
          </a:p>
          <a:p>
            <a:pPr marL="742950" marR="0" lvl="1" indent="-285750" algn="just" rtl="0">
              <a:lnSpc>
                <a:spcPct val="100000"/>
              </a:lnSpc>
              <a:spcBef>
                <a:spcPts val="36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6"/>
              </a:rPr>
              <a:t>Sky Color &amp; Visibility </a:t>
            </a:r>
            <a:r>
              <a:rPr lang="en-US" sz="1800" b="0" i="0" u="none" strike="noStrike" cap="none">
                <a:solidFill>
                  <a:schemeClr val="dk1"/>
                </a:solidFill>
                <a:latin typeface="Arial"/>
                <a:ea typeface="Arial"/>
                <a:cs typeface="Arial"/>
                <a:sym typeface="Arial"/>
              </a:rPr>
              <a:t>(optional)</a:t>
            </a:r>
            <a:endParaRPr/>
          </a:p>
          <a:p>
            <a:pPr marL="742950" marR="0" lvl="1" indent="-285750" algn="just" rtl="0">
              <a:lnSpc>
                <a:spcPct val="100000"/>
              </a:lnSpc>
              <a:spcBef>
                <a:spcPts val="36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7"/>
              </a:rPr>
              <a:t>Current Air Temperature </a:t>
            </a:r>
            <a:r>
              <a:rPr lang="en-US" sz="1800" b="0" i="0" u="none" strike="noStrike" cap="none">
                <a:solidFill>
                  <a:schemeClr val="dk1"/>
                </a:solidFill>
                <a:latin typeface="Arial"/>
                <a:ea typeface="Arial"/>
                <a:cs typeface="Arial"/>
                <a:sym typeface="Arial"/>
              </a:rPr>
              <a:t>(optional)</a:t>
            </a:r>
            <a:endParaRPr/>
          </a:p>
          <a:p>
            <a:pPr marL="742950" marR="0" lvl="1" indent="-285750" algn="just" rtl="0">
              <a:lnSpc>
                <a:spcPct val="100000"/>
              </a:lnSpc>
              <a:spcBef>
                <a:spcPts val="360"/>
              </a:spcBef>
              <a:spcAft>
                <a:spcPts val="0"/>
              </a:spcAft>
              <a:buClr>
                <a:schemeClr val="dk1"/>
              </a:buClr>
              <a:buSzPts val="1800"/>
              <a:buFont typeface="Arial"/>
              <a:buChar char="–"/>
            </a:pPr>
            <a:r>
              <a:rPr lang="en-US" sz="1800" b="0" i="0" u="sng" strike="noStrike" cap="none">
                <a:solidFill>
                  <a:schemeClr val="hlink"/>
                </a:solidFill>
                <a:latin typeface="Arial"/>
                <a:ea typeface="Arial"/>
                <a:cs typeface="Arial"/>
                <a:sym typeface="Arial"/>
                <a:hlinkClick r:id="rId8"/>
              </a:rPr>
              <a:t>Relative Humidity </a:t>
            </a:r>
            <a:r>
              <a:rPr lang="en-US" sz="1800" b="0" i="0" u="none" strike="noStrike" cap="none">
                <a:solidFill>
                  <a:schemeClr val="dk1"/>
                </a:solidFill>
                <a:latin typeface="Arial"/>
                <a:ea typeface="Arial"/>
                <a:cs typeface="Arial"/>
                <a:sym typeface="Arial"/>
              </a:rPr>
              <a:t>(optional)</a:t>
            </a:r>
            <a:endParaRPr/>
          </a:p>
          <a:p>
            <a:pPr marL="457200" marR="0" lvl="1" indent="0" algn="just" rtl="0">
              <a:lnSpc>
                <a:spcPct val="100000"/>
              </a:lnSpc>
              <a:spcBef>
                <a:spcPts val="360"/>
              </a:spcBef>
              <a:spcAft>
                <a:spcPts val="0"/>
              </a:spcAft>
              <a:buClr>
                <a:schemeClr val="dk1"/>
              </a:buClr>
              <a:buSzPts val="2800"/>
              <a:buFont typeface="Calibri"/>
              <a:buNone/>
            </a:pPr>
            <a:endParaRPr sz="1800" b="0" i="0" u="none" strike="noStrike" cap="none">
              <a:solidFill>
                <a:schemeClr val="dk1"/>
              </a:solidFill>
              <a:latin typeface="Arial"/>
              <a:ea typeface="Arial"/>
              <a:cs typeface="Arial"/>
              <a:sym typeface="Arial"/>
            </a:endParaRPr>
          </a:p>
          <a:p>
            <a:pPr marL="342900" marR="0" lvl="0" indent="-342900" algn="just" rtl="0">
              <a:lnSpc>
                <a:spcPct val="100000"/>
              </a:lnSpc>
              <a:spcBef>
                <a:spcPts val="36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38" name="Google Shape;238;p20"/>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title"/>
          </p:nvPr>
        </p:nvSpPr>
        <p:spPr>
          <a:xfrm>
            <a:off x="1371600" y="914400"/>
            <a:ext cx="7696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What You Will Need</a:t>
            </a:r>
            <a:endParaRPr/>
          </a:p>
        </p:txBody>
      </p:sp>
      <p:sp>
        <p:nvSpPr>
          <p:cNvPr id="244" name="Google Shape;244;p21"/>
          <p:cNvSpPr txBox="1">
            <a:spLocks noGrp="1"/>
          </p:cNvSpPr>
          <p:nvPr>
            <p:ph type="body" idx="1"/>
          </p:nvPr>
        </p:nvSpPr>
        <p:spPr>
          <a:xfrm>
            <a:off x="1423555" y="1632065"/>
            <a:ext cx="3810000"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1" i="0" u="sng" strike="noStrike" cap="none">
                <a:solidFill>
                  <a:schemeClr val="dk1"/>
                </a:solidFill>
                <a:latin typeface="Arial"/>
                <a:ea typeface="Arial"/>
                <a:cs typeface="Arial"/>
                <a:sym typeface="Arial"/>
              </a:rPr>
              <a:t>Required:</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GLOBE Sun photometer OR a Calitoo</a:t>
            </a:r>
            <a:endParaRPr sz="1800" b="0" i="0" u="none" strike="noStrike" cap="none">
              <a:solidFill>
                <a:schemeClr val="dk1"/>
              </a:solidFill>
              <a:latin typeface="Arial"/>
              <a:ea typeface="Arial"/>
              <a:cs typeface="Arial"/>
              <a:sym typeface="Arial"/>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Watch, smart device, GPS, or other instrument that reports time to the second (recorded as HH:MM:SS)</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1" u="sng" strike="noStrike" cap="none">
                <a:solidFill>
                  <a:schemeClr val="hlink"/>
                </a:solidFill>
                <a:latin typeface="Arial"/>
                <a:ea typeface="Arial"/>
                <a:cs typeface="Arial"/>
                <a:sym typeface="Arial"/>
                <a:hlinkClick r:id="rId3"/>
              </a:rPr>
              <a:t>Aerosols Data Sheet</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1" u="sng" strike="noStrike" cap="none">
                <a:solidFill>
                  <a:schemeClr val="hlink"/>
                </a:solidFill>
                <a:latin typeface="Arial"/>
                <a:ea typeface="Arial"/>
                <a:cs typeface="Arial"/>
                <a:sym typeface="Arial"/>
                <a:hlinkClick r:id="rId4"/>
              </a:rPr>
              <a:t>GLOBE Cloud Chart</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Field guides for </a:t>
            </a:r>
            <a:r>
              <a:rPr lang="en-US" sz="1800" b="0" i="1" u="sng" strike="noStrike" cap="none">
                <a:solidFill>
                  <a:schemeClr val="hlink"/>
                </a:solidFill>
                <a:latin typeface="Arial"/>
                <a:ea typeface="Arial"/>
                <a:cs typeface="Arial"/>
                <a:sym typeface="Arial"/>
                <a:hlinkClick r:id="rId5"/>
              </a:rPr>
              <a:t>cloud</a:t>
            </a:r>
            <a:r>
              <a:rPr lang="en-US" sz="1800" b="0" i="0" u="sng" strike="noStrike" cap="none">
                <a:solidFill>
                  <a:schemeClr val="hlink"/>
                </a:solidFill>
                <a:latin typeface="Arial"/>
                <a:ea typeface="Arial"/>
                <a:cs typeface="Arial"/>
                <a:sym typeface="Arial"/>
                <a:hlinkClick r:id="rId5"/>
              </a:rPr>
              <a:t> </a:t>
            </a:r>
            <a:r>
              <a:rPr lang="en-US" sz="1800" b="0" i="1" u="sng" strike="noStrike" cap="none">
                <a:solidFill>
                  <a:schemeClr val="hlink"/>
                </a:solidFill>
                <a:latin typeface="Arial"/>
                <a:ea typeface="Arial"/>
                <a:cs typeface="Arial"/>
                <a:sym typeface="Arial"/>
                <a:hlinkClick r:id="rId5"/>
              </a:rPr>
              <a:t>cover</a:t>
            </a:r>
            <a:r>
              <a:rPr lang="en-US" sz="1800" b="0" i="0" u="none" strike="noStrike" cap="none">
                <a:solidFill>
                  <a:schemeClr val="dk1"/>
                </a:solidFill>
                <a:latin typeface="Arial"/>
                <a:ea typeface="Arial"/>
                <a:cs typeface="Arial"/>
                <a:sym typeface="Arial"/>
              </a:rPr>
              <a:t> and </a:t>
            </a:r>
            <a:r>
              <a:rPr lang="en-US" sz="1800" b="0" i="1" u="sng" strike="noStrike" cap="none">
                <a:solidFill>
                  <a:schemeClr val="hlink"/>
                </a:solidFill>
                <a:latin typeface="Arial"/>
                <a:ea typeface="Arial"/>
                <a:cs typeface="Arial"/>
                <a:sym typeface="Arial"/>
                <a:hlinkClick r:id="rId6"/>
              </a:rPr>
              <a:t>cloud</a:t>
            </a:r>
            <a:r>
              <a:rPr lang="en-US" sz="1800" b="0" i="0" u="sng" strike="noStrike" cap="none">
                <a:solidFill>
                  <a:schemeClr val="hlink"/>
                </a:solidFill>
                <a:latin typeface="Arial"/>
                <a:ea typeface="Arial"/>
                <a:cs typeface="Arial"/>
                <a:sym typeface="Arial"/>
                <a:hlinkClick r:id="rId6"/>
              </a:rPr>
              <a:t> </a:t>
            </a:r>
            <a:r>
              <a:rPr lang="en-US" sz="1800" b="0" i="1" u="sng" strike="noStrike" cap="none">
                <a:solidFill>
                  <a:schemeClr val="hlink"/>
                </a:solidFill>
                <a:latin typeface="Arial"/>
                <a:ea typeface="Arial"/>
                <a:cs typeface="Arial"/>
                <a:sym typeface="Arial"/>
                <a:hlinkClick r:id="rId6"/>
              </a:rPr>
              <a:t>type</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Pen or pencil</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Clipboards</a:t>
            </a:r>
            <a:endParaRPr sz="1800" b="0" i="0" u="none" strike="noStrike" cap="none">
              <a:solidFill>
                <a:schemeClr val="dk1"/>
              </a:solidFill>
              <a:latin typeface="Arial"/>
              <a:ea typeface="Arial"/>
              <a:cs typeface="Arial"/>
              <a:sym typeface="Arial"/>
            </a:endParaRPr>
          </a:p>
          <a:p>
            <a:pPr marL="342900" marR="0" lvl="0" indent="0" algn="just" rtl="0">
              <a:lnSpc>
                <a:spcPct val="100000"/>
              </a:lnSpc>
              <a:spcBef>
                <a:spcPts val="360"/>
              </a:spcBef>
              <a:spcAft>
                <a:spcPts val="0"/>
              </a:spcAft>
              <a:buNone/>
            </a:pPr>
            <a:endParaRPr sz="1800">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a:p>
            <a:pPr marL="342900" marR="0" lvl="0" indent="-342900" algn="just" rtl="0">
              <a:lnSpc>
                <a:spcPct val="100000"/>
              </a:lnSpc>
              <a:spcBef>
                <a:spcPts val="36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	</a:t>
            </a:r>
            <a:endParaRPr/>
          </a:p>
        </p:txBody>
      </p:sp>
      <p:sp>
        <p:nvSpPr>
          <p:cNvPr id="245" name="Google Shape;245;p21"/>
          <p:cNvSpPr txBox="1">
            <a:spLocks noGrp="1"/>
          </p:cNvSpPr>
          <p:nvPr>
            <p:ph type="body" idx="2"/>
          </p:nvPr>
        </p:nvSpPr>
        <p:spPr>
          <a:xfrm>
            <a:off x="5257800" y="1600200"/>
            <a:ext cx="3721101"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1800" b="1" i="0" u="sng" strike="noStrike" cap="none">
                <a:solidFill>
                  <a:schemeClr val="dk1"/>
                </a:solidFill>
                <a:latin typeface="Arial"/>
                <a:ea typeface="Arial"/>
                <a:cs typeface="Arial"/>
                <a:sym typeface="Arial"/>
              </a:rPr>
              <a:t>Optional:</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Barometer**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Hygrometer or sling psychrometer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Thermometer for air temperature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Field guides for </a:t>
            </a:r>
            <a:r>
              <a:rPr lang="en-US" sz="1800" b="0" i="1" u="sng" strike="noStrike" cap="none">
                <a:solidFill>
                  <a:schemeClr val="hlink"/>
                </a:solidFill>
                <a:latin typeface="Arial"/>
                <a:ea typeface="Arial"/>
                <a:cs typeface="Arial"/>
                <a:sym typeface="Arial"/>
                <a:hlinkClick r:id="rId7"/>
              </a:rPr>
              <a:t>barometric pressure</a:t>
            </a:r>
            <a:r>
              <a:rPr lang="en-US" sz="1800" b="0" i="0" u="none" strike="noStrike" cap="none">
                <a:solidFill>
                  <a:schemeClr val="dk1"/>
                </a:solidFill>
                <a:latin typeface="Arial"/>
                <a:ea typeface="Arial"/>
                <a:cs typeface="Arial"/>
                <a:sym typeface="Arial"/>
              </a:rPr>
              <a:t>, relative humidity </a:t>
            </a:r>
            <a:r>
              <a:rPr lang="en-US" sz="1800" b="0" i="1" u="none" strike="noStrike" cap="none">
                <a:solidFill>
                  <a:schemeClr val="dk1"/>
                </a:solidFill>
                <a:latin typeface="Arial"/>
                <a:ea typeface="Arial"/>
                <a:cs typeface="Arial"/>
                <a:sym typeface="Arial"/>
              </a:rPr>
              <a:t>(</a:t>
            </a:r>
            <a:r>
              <a:rPr lang="en-US" sz="1800" b="0" i="1" u="sng" strike="noStrike" cap="none">
                <a:solidFill>
                  <a:schemeClr val="accent2"/>
                </a:solidFill>
                <a:latin typeface="Arial"/>
                <a:ea typeface="Arial"/>
                <a:cs typeface="Arial"/>
                <a:sym typeface="Arial"/>
              </a:rPr>
              <a:t>d</a:t>
            </a:r>
            <a:r>
              <a:rPr lang="en-US" sz="1800" b="0" i="1" u="sng" strike="noStrike" cap="none">
                <a:solidFill>
                  <a:schemeClr val="hlink"/>
                </a:solidFill>
                <a:latin typeface="Arial"/>
                <a:ea typeface="Arial"/>
                <a:cs typeface="Arial"/>
                <a:sym typeface="Arial"/>
                <a:hlinkClick r:id="rId8"/>
              </a:rPr>
              <a:t>igital hygrometer </a:t>
            </a:r>
            <a:r>
              <a:rPr lang="en-US" sz="1800" b="0" i="0" u="none" strike="noStrike" cap="none">
                <a:solidFill>
                  <a:schemeClr val="dk1"/>
                </a:solidFill>
                <a:latin typeface="Arial"/>
                <a:ea typeface="Arial"/>
                <a:cs typeface="Arial"/>
                <a:sym typeface="Arial"/>
              </a:rPr>
              <a:t>or</a:t>
            </a:r>
            <a:r>
              <a:rPr lang="en-US" sz="1800" b="0" i="1" u="none" strike="noStrike" cap="none">
                <a:solidFill>
                  <a:schemeClr val="dk1"/>
                </a:solidFill>
                <a:latin typeface="Arial"/>
                <a:ea typeface="Arial"/>
                <a:cs typeface="Arial"/>
                <a:sym typeface="Arial"/>
              </a:rPr>
              <a:t> </a:t>
            </a:r>
            <a:r>
              <a:rPr lang="en-US" sz="1800" b="0" i="1" u="sng" strike="noStrike" cap="none">
                <a:solidFill>
                  <a:schemeClr val="hlink"/>
                </a:solidFill>
                <a:latin typeface="Arial"/>
                <a:ea typeface="Arial"/>
                <a:cs typeface="Arial"/>
                <a:sym typeface="Arial"/>
                <a:hlinkClick r:id="rId9"/>
              </a:rPr>
              <a:t>sling psychrometer</a:t>
            </a:r>
            <a:r>
              <a:rPr lang="en-US" sz="1800" b="0" i="0" u="none" strike="noStrike" cap="none">
                <a:solidFill>
                  <a:schemeClr val="dk1"/>
                </a:solidFill>
                <a:latin typeface="Arial"/>
                <a:ea typeface="Arial"/>
                <a:cs typeface="Arial"/>
                <a:sym typeface="Arial"/>
              </a:rPr>
              <a:t>), and </a:t>
            </a:r>
            <a:r>
              <a:rPr lang="en-US" sz="1800" b="0" i="1" u="sng" strike="noStrike" cap="none">
                <a:solidFill>
                  <a:schemeClr val="hlink"/>
                </a:solidFill>
                <a:latin typeface="Arial"/>
                <a:ea typeface="Arial"/>
                <a:cs typeface="Arial"/>
                <a:sym typeface="Arial"/>
                <a:hlinkClick r:id="rId10"/>
              </a:rPr>
              <a:t>air temperature</a:t>
            </a:r>
            <a:endParaRPr/>
          </a:p>
          <a:p>
            <a:pPr marL="0" marR="0" lvl="0" indent="0" algn="l"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 Pressure may also be obtained from local weather station, but we do not recommend using the built-in sensor on the Calitoo.</a:t>
            </a:r>
            <a:endParaRPr/>
          </a:p>
        </p:txBody>
      </p:sp>
      <p:sp>
        <p:nvSpPr>
          <p:cNvPr id="246" name="Google Shape;246;p21"/>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2"/>
          <p:cNvSpPr txBox="1">
            <a:spLocks noGrp="1"/>
          </p:cNvSpPr>
          <p:nvPr>
            <p:ph type="title"/>
          </p:nvPr>
        </p:nvSpPr>
        <p:spPr>
          <a:xfrm>
            <a:off x="1219200" y="993524"/>
            <a:ext cx="79248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Be Sure to Record Everything About Your Study Site to Make Your Data Count!</a:t>
            </a:r>
            <a:endParaRPr/>
          </a:p>
        </p:txBody>
      </p:sp>
      <p:sp>
        <p:nvSpPr>
          <p:cNvPr id="252" name="Google Shape;252;p22"/>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253" name="Google Shape;253;p22" descr="The image is a cropped version of the first few lines of the Aerosols Data Sheet." title="Atmosphere Investigation Aerosols Data Sheet"/>
          <p:cNvPicPr preferRelativeResize="0"/>
          <p:nvPr/>
        </p:nvPicPr>
        <p:blipFill rotWithShape="1">
          <a:blip r:embed="rId3">
            <a:alphaModFix/>
          </a:blip>
          <a:srcRect/>
          <a:stretch/>
        </p:blipFill>
        <p:spPr>
          <a:xfrm>
            <a:off x="1462087" y="1905000"/>
            <a:ext cx="7439025" cy="3486150"/>
          </a:xfrm>
          <a:prstGeom prst="rect">
            <a:avLst/>
          </a:prstGeom>
          <a:noFill/>
          <a:ln>
            <a:noFill/>
          </a:ln>
        </p:spPr>
      </p:pic>
      <p:sp>
        <p:nvSpPr>
          <p:cNvPr id="254" name="Google Shape;254;p22"/>
          <p:cNvSpPr txBox="1"/>
          <p:nvPr/>
        </p:nvSpPr>
        <p:spPr>
          <a:xfrm>
            <a:off x="1295400" y="5486400"/>
            <a:ext cx="7696199" cy="120032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Without this critical information about your atmosphere study site, you won’t be able to enter your data into GLOBE. You also won’t be able to calculate accurate AOT values or compare them against future measurements. Experimental context is vital for scientific discovery!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3"/>
          <p:cNvSpPr txBox="1">
            <a:spLocks noGrp="1"/>
          </p:cNvSpPr>
          <p:nvPr>
            <p:ph type="title"/>
          </p:nvPr>
        </p:nvSpPr>
        <p:spPr>
          <a:xfrm>
            <a:off x="1295400" y="953962"/>
            <a:ext cx="7696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Complete the Entire Protocol for the </a:t>
            </a:r>
            <a:br>
              <a:rPr lang="en-US" sz="2800" b="1" i="0" u="none" strike="noStrike" cap="none">
                <a:solidFill>
                  <a:schemeClr val="dk2"/>
                </a:solidFill>
                <a:latin typeface="Arial"/>
                <a:ea typeface="Arial"/>
                <a:cs typeface="Arial"/>
                <a:sym typeface="Arial"/>
              </a:rPr>
            </a:br>
            <a:r>
              <a:rPr lang="en-US" sz="2800" b="1" i="0" u="none" strike="noStrike" cap="none">
                <a:solidFill>
                  <a:schemeClr val="dk2"/>
                </a:solidFill>
                <a:latin typeface="Arial"/>
                <a:ea typeface="Arial"/>
                <a:cs typeface="Arial"/>
                <a:sym typeface="Arial"/>
              </a:rPr>
              <a:t>Most Investigation Opportunities</a:t>
            </a:r>
            <a:endParaRPr/>
          </a:p>
        </p:txBody>
      </p:sp>
      <p:sp>
        <p:nvSpPr>
          <p:cNvPr id="260" name="Google Shape;260;p23"/>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261" name="Google Shape;261;p23" descr="Image shows all three data sheets one must fill out to compete the GLOBE aerosol observation protocol. " title="Complete Aerosols Investigation Shee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95400" y="2362200"/>
            <a:ext cx="7677150" cy="33005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4" descr="Two options for GLOBE approved Sun Photometers: on the left, a GLOBE Sun photometer, on the right, a Calitoo." title="Sun Photomete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4600" y="1371600"/>
            <a:ext cx="5121442" cy="2560721"/>
          </a:xfrm>
          <a:prstGeom prst="rect">
            <a:avLst/>
          </a:prstGeom>
          <a:noFill/>
          <a:ln>
            <a:noFill/>
          </a:ln>
        </p:spPr>
      </p:pic>
      <p:sp>
        <p:nvSpPr>
          <p:cNvPr id="267" name="Google Shape;267;p24"/>
          <p:cNvSpPr txBox="1">
            <a:spLocks noGrp="1"/>
          </p:cNvSpPr>
          <p:nvPr>
            <p:ph type="title"/>
          </p:nvPr>
        </p:nvSpPr>
        <p:spPr>
          <a:xfrm>
            <a:off x="572278" y="914400"/>
            <a:ext cx="91440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Instrument Options</a:t>
            </a:r>
            <a:endParaRPr/>
          </a:p>
        </p:txBody>
      </p:sp>
      <p:graphicFrame>
        <p:nvGraphicFramePr>
          <p:cNvPr id="268" name="Google Shape;268;p24" descr="This table describes the different wavelengths each photometer uses for its measurements and links to instructions on using each instrument." title="Comparison Table of Two GLOBE-Approved Sun Photometers"/>
          <p:cNvGraphicFramePr/>
          <p:nvPr/>
        </p:nvGraphicFramePr>
        <p:xfrm>
          <a:off x="1295400" y="3932321"/>
          <a:ext cx="3000000" cy="3000000"/>
        </p:xfrm>
        <a:graphic>
          <a:graphicData uri="http://schemas.openxmlformats.org/drawingml/2006/table">
            <a:tbl>
              <a:tblPr firstRow="1" bandRow="1">
                <a:noFill/>
                <a:tableStyleId>{17340907-C6CF-4321-88B4-27E4B0013411}</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solidFill>
                            <a:schemeClr val="dk1"/>
                          </a:solidFill>
                        </a:rPr>
                        <a:t>GLOBE </a:t>
                      </a:r>
                      <a:endParaRPr/>
                    </a:p>
                    <a:p>
                      <a:pPr marL="0" marR="0" lvl="0" indent="0" algn="ctr" rtl="0">
                        <a:lnSpc>
                          <a:spcPct val="100000"/>
                        </a:lnSpc>
                        <a:spcBef>
                          <a:spcPts val="0"/>
                        </a:spcBef>
                        <a:spcAft>
                          <a:spcPts val="0"/>
                        </a:spcAft>
                        <a:buClr>
                          <a:schemeClr val="dk1"/>
                        </a:buClr>
                        <a:buSzPts val="1800"/>
                        <a:buFont typeface="Arial"/>
                        <a:buNone/>
                      </a:pPr>
                      <a:r>
                        <a:rPr lang="en-US" sz="1800" u="none" strike="noStrike" cap="none">
                          <a:solidFill>
                            <a:schemeClr val="dk1"/>
                          </a:solidFill>
                        </a:rPr>
                        <a:t>Sun Photometer</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solidFill>
                            <a:schemeClr val="dk1"/>
                          </a:solidFill>
                        </a:rPr>
                        <a:t>Calitoo Photometer</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Reads voltage at 2 wavelengths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Reads AOT at 3 wavelengths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“blue” at 465 nm</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“green” at 505nm</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“green” at 540 nm</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t>“red” at 625 nm</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“red” at 619 nm</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t>Click </a:t>
                      </a:r>
                      <a:r>
                        <a:rPr lang="en-US" sz="1800" u="sng" strike="noStrike" cap="none">
                          <a:solidFill>
                            <a:schemeClr val="hlink"/>
                          </a:solidFill>
                          <a:hlinkClick r:id="rId4"/>
                        </a:rPr>
                        <a:t>HERE</a:t>
                      </a:r>
                      <a:r>
                        <a:rPr lang="en-US" sz="1800" u="none" strike="noStrike" cap="none"/>
                        <a:t> for instructions on using the GLOBE Sun Photometer</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Click </a:t>
                      </a:r>
                      <a:r>
                        <a:rPr lang="en-US" sz="1800" u="sng" strike="noStrike" cap="none">
                          <a:solidFill>
                            <a:schemeClr val="hlink"/>
                          </a:solidFill>
                          <a:hlinkClick r:id="rId5"/>
                        </a:rPr>
                        <a:t>HERE</a:t>
                      </a:r>
                      <a:r>
                        <a:rPr lang="en-US" sz="1800" u="none" strike="noStrike" cap="none"/>
                        <a:t> for instructions on using the Calitoo</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269" name="Google Shape;269;p24"/>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txBox="1">
            <a:spLocks noGrp="1"/>
          </p:cNvSpPr>
          <p:nvPr>
            <p:ph type="title"/>
          </p:nvPr>
        </p:nvSpPr>
        <p:spPr>
          <a:xfrm>
            <a:off x="1262189" y="914400"/>
            <a:ext cx="7721863"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Using a GLOBE Sun Photometer (1)</a:t>
            </a:r>
            <a:endParaRPr/>
          </a:p>
        </p:txBody>
      </p:sp>
      <p:sp>
        <p:nvSpPr>
          <p:cNvPr id="276" name="Google Shape;276;p25"/>
          <p:cNvSpPr txBox="1">
            <a:spLocks noGrp="1"/>
          </p:cNvSpPr>
          <p:nvPr>
            <p:ph type="body" idx="1"/>
          </p:nvPr>
        </p:nvSpPr>
        <p:spPr>
          <a:xfrm>
            <a:off x="1262189" y="1371600"/>
            <a:ext cx="4910011" cy="5486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This instrument records voltage. The GLOBE website calculates AOT values. </a:t>
            </a:r>
            <a:r>
              <a:rPr lang="en-US" sz="1600" b="0" i="0" u="sng" strike="noStrike" cap="none">
                <a:solidFill>
                  <a:schemeClr val="dk1"/>
                </a:solidFill>
                <a:latin typeface="Arial"/>
                <a:ea typeface="Arial"/>
                <a:cs typeface="Arial"/>
                <a:sym typeface="Arial"/>
              </a:rPr>
              <a:t>Your GLOBE Sun photometer will collect the following data:</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Voltage at red and green wavelengths</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Voltages with sensors shielded from the Sun (the “dark voltages”)</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Instrument temperature before and after you begin your measurements</a:t>
            </a:r>
            <a:endParaRPr/>
          </a:p>
          <a:p>
            <a:pPr marL="0" marR="0" lvl="0" indent="0" algn="just" rtl="0">
              <a:lnSpc>
                <a:spcPct val="100000"/>
              </a:lnSpc>
              <a:spcBef>
                <a:spcPts val="800"/>
              </a:spcBef>
              <a:spcAft>
                <a:spcPts val="0"/>
              </a:spcAft>
              <a:buClr>
                <a:schemeClr val="dk1"/>
              </a:buClr>
              <a:buSzPts val="3200"/>
              <a:buFont typeface="Arial"/>
              <a:buNone/>
            </a:pPr>
            <a:r>
              <a:rPr lang="en-US" sz="1600" b="0" i="0" u="sng" strike="noStrike" cap="none">
                <a:solidFill>
                  <a:schemeClr val="dk1"/>
                </a:solidFill>
                <a:latin typeface="Arial"/>
                <a:ea typeface="Arial"/>
                <a:cs typeface="Arial"/>
                <a:sym typeface="Arial"/>
              </a:rPr>
              <a:t>You </a:t>
            </a:r>
            <a:r>
              <a:rPr lang="en-US" sz="1600" b="1" i="0" u="sng" strike="noStrike" cap="none">
                <a:solidFill>
                  <a:schemeClr val="dk1"/>
                </a:solidFill>
                <a:latin typeface="Arial"/>
                <a:ea typeface="Arial"/>
                <a:cs typeface="Arial"/>
                <a:sym typeface="Arial"/>
              </a:rPr>
              <a:t>must</a:t>
            </a:r>
            <a:r>
              <a:rPr lang="en-US" sz="1600" b="0" i="0" u="sng" strike="noStrike" cap="none">
                <a:solidFill>
                  <a:schemeClr val="dk1"/>
                </a:solidFill>
                <a:latin typeface="Arial"/>
                <a:ea typeface="Arial"/>
                <a:cs typeface="Arial"/>
                <a:sym typeface="Arial"/>
              </a:rPr>
              <a:t> also collect the following information</a:t>
            </a:r>
            <a:r>
              <a:rPr lang="en-US" sz="1600" b="0" i="0" u="none" strike="noStrike" cap="none">
                <a:solidFill>
                  <a:schemeClr val="dk1"/>
                </a:solidFill>
                <a:latin typeface="Arial"/>
                <a:ea typeface="Arial"/>
                <a:cs typeface="Arial"/>
                <a:sym typeface="Arial"/>
              </a:rPr>
              <a:t>:</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Date and time </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Instrument serial number</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Barometric pressure at your site</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Cloud cover and cloud type</a:t>
            </a:r>
            <a:endParaRPr/>
          </a:p>
          <a:p>
            <a:pPr marL="0" marR="0" lvl="0" indent="0" algn="just" rtl="0">
              <a:lnSpc>
                <a:spcPct val="100000"/>
              </a:lnSpc>
              <a:spcBef>
                <a:spcPts val="800"/>
              </a:spcBef>
              <a:spcAft>
                <a:spcPts val="0"/>
              </a:spcAft>
              <a:buClr>
                <a:schemeClr val="dk1"/>
              </a:buClr>
              <a:buSzPts val="3200"/>
              <a:buFont typeface="Arial"/>
              <a:buNone/>
            </a:pPr>
            <a:r>
              <a:rPr lang="en-US" sz="1600" b="0" i="0" u="sng" strike="noStrike" cap="none">
                <a:solidFill>
                  <a:schemeClr val="dk1"/>
                </a:solidFill>
                <a:latin typeface="Arial"/>
                <a:ea typeface="Arial"/>
                <a:cs typeface="Arial"/>
                <a:sym typeface="Arial"/>
              </a:rPr>
              <a:t>You </a:t>
            </a:r>
            <a:r>
              <a:rPr lang="en-US" sz="1600" b="1" i="0" u="sng" strike="noStrike" cap="none">
                <a:solidFill>
                  <a:schemeClr val="dk1"/>
                </a:solidFill>
                <a:latin typeface="Arial"/>
                <a:ea typeface="Arial"/>
                <a:cs typeface="Arial"/>
                <a:sym typeface="Arial"/>
              </a:rPr>
              <a:t>may</a:t>
            </a:r>
            <a:r>
              <a:rPr lang="en-US" sz="1600" b="0" i="0" u="sng" strike="noStrike" cap="none">
                <a:solidFill>
                  <a:schemeClr val="dk1"/>
                </a:solidFill>
                <a:latin typeface="Arial"/>
                <a:ea typeface="Arial"/>
                <a:cs typeface="Arial"/>
                <a:sym typeface="Arial"/>
              </a:rPr>
              <a:t> collect:</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Current air temperature</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Sky color and visibility</a:t>
            </a:r>
            <a:endParaRPr/>
          </a:p>
        </p:txBody>
      </p:sp>
      <p:sp>
        <p:nvSpPr>
          <p:cNvPr id="277" name="Google Shape;277;p25"/>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278" name="Google Shape;278;p25" descr="Top image shows a scientist holding a GLOBE Sun Photometer, while the bottom image highlights the holes at the top of the instrument that allow sunllight to reach the sensors." title="GLOBE Sun Photome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00803" y="1441707"/>
            <a:ext cx="2754645" cy="534618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6"/>
          <p:cNvSpPr txBox="1">
            <a:spLocks noGrp="1"/>
          </p:cNvSpPr>
          <p:nvPr>
            <p:ph type="title"/>
          </p:nvPr>
        </p:nvSpPr>
        <p:spPr>
          <a:xfrm>
            <a:off x="1287624" y="914400"/>
            <a:ext cx="7696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Using a GLOBE Sun Photometer (2)</a:t>
            </a:r>
            <a:endParaRPr/>
          </a:p>
        </p:txBody>
      </p:sp>
      <p:sp>
        <p:nvSpPr>
          <p:cNvPr id="284" name="Google Shape;284;p26"/>
          <p:cNvSpPr txBox="1">
            <a:spLocks noGrp="1"/>
          </p:cNvSpPr>
          <p:nvPr>
            <p:ph type="body" idx="2"/>
          </p:nvPr>
        </p:nvSpPr>
        <p:spPr>
          <a:xfrm>
            <a:off x="1287624" y="1609436"/>
            <a:ext cx="7543800" cy="4572000"/>
          </a:xfrm>
          <a:prstGeom prst="rect">
            <a:avLst/>
          </a:prstGeom>
          <a:noFill/>
          <a:ln>
            <a:noFill/>
          </a:ln>
        </p:spPr>
        <p:txBody>
          <a:bodyPr spcFirstLastPara="1" wrap="square" lIns="91425" tIns="45700" rIns="91425" bIns="45700" anchor="t" anchorCtr="0">
            <a:noAutofit/>
          </a:bodyPr>
          <a:lstStyle/>
          <a:p>
            <a:pPr marL="514350" marR="0" lvl="0" indent="-514350" algn="just" rtl="0">
              <a:lnSpc>
                <a:spcPct val="100000"/>
              </a:lnSpc>
              <a:spcBef>
                <a:spcPts val="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Turn on the instrument.</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Turn the measurement dial to temperature “T” and record the initial temperature.</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Turn the dial to green or “grn.” </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Point the top of the photometer at the Sun. Align the light dot coming through the top tab of the photometer with the target dot on the bottom tab. </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Cover the light sensors completely and record the maximum voltage for the “dark voltage.”</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Uncover the sensors and record the maximum voltage.</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Turn the measurement dial to red.</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Repeat steps 5 and 6 for the red voltage.</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Repeat steps 2-8 at least three times.</a:t>
            </a:r>
            <a:endParaRPr/>
          </a:p>
          <a:p>
            <a:pPr marL="514350" marR="0" lvl="0" indent="-514350" algn="just" rtl="0">
              <a:lnSpc>
                <a:spcPct val="100000"/>
              </a:lnSpc>
              <a:spcBef>
                <a:spcPts val="360"/>
              </a:spcBef>
              <a:spcAft>
                <a:spcPts val="0"/>
              </a:spcAft>
              <a:buClr>
                <a:schemeClr val="dk1"/>
              </a:buClr>
              <a:buSzPts val="1800"/>
              <a:buFont typeface="Arial"/>
              <a:buAutoNum type="arabicParenR"/>
            </a:pPr>
            <a:r>
              <a:rPr lang="en-US" sz="1800" b="0" i="0" u="none" strike="noStrike" cap="none">
                <a:solidFill>
                  <a:schemeClr val="dk1"/>
                </a:solidFill>
                <a:latin typeface="Arial"/>
                <a:ea typeface="Arial"/>
                <a:cs typeface="Arial"/>
                <a:sym typeface="Arial"/>
              </a:rPr>
              <a:t>Turn the measurement dial to temperature “T” and record the end temperature.</a:t>
            </a:r>
            <a:endParaRPr/>
          </a:p>
        </p:txBody>
      </p:sp>
      <p:sp>
        <p:nvSpPr>
          <p:cNvPr id="285" name="Google Shape;285;p26"/>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7"/>
          <p:cNvSpPr txBox="1">
            <a:spLocks noGrp="1"/>
          </p:cNvSpPr>
          <p:nvPr>
            <p:ph type="title"/>
          </p:nvPr>
        </p:nvSpPr>
        <p:spPr>
          <a:xfrm>
            <a:off x="1290084" y="914400"/>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200" b="1" i="0" u="none" strike="noStrike" cap="none">
                <a:solidFill>
                  <a:schemeClr val="dk2"/>
                </a:solidFill>
                <a:latin typeface="Arial"/>
                <a:ea typeface="Arial"/>
                <a:cs typeface="Arial"/>
                <a:sym typeface="Arial"/>
              </a:rPr>
              <a:t>Using a GLOBE Sun Photometer </a:t>
            </a:r>
            <a:r>
              <a:rPr lang="en-US" sz="2200" b="1" i="0" u="none" strike="noStrike" cap="none">
                <a:solidFill>
                  <a:schemeClr val="dk1"/>
                </a:solidFill>
                <a:latin typeface="Arial"/>
                <a:ea typeface="Arial"/>
                <a:cs typeface="Arial"/>
                <a:sym typeface="Arial"/>
              </a:rPr>
              <a:t>(3) </a:t>
            </a:r>
            <a:br>
              <a:rPr lang="en-US" sz="2200" b="1" i="0" u="none" strike="noStrike" cap="none">
                <a:solidFill>
                  <a:schemeClr val="dk2"/>
                </a:solidFill>
                <a:latin typeface="Arial"/>
                <a:ea typeface="Arial"/>
                <a:cs typeface="Arial"/>
                <a:sym typeface="Arial"/>
              </a:rPr>
            </a:br>
            <a:r>
              <a:rPr lang="en-US" sz="2200" b="1" i="0" u="none" strike="noStrike" cap="none">
                <a:solidFill>
                  <a:schemeClr val="dk2"/>
                </a:solidFill>
                <a:latin typeface="Arial"/>
                <a:ea typeface="Arial"/>
                <a:cs typeface="Arial"/>
                <a:sym typeface="Arial"/>
              </a:rPr>
              <a:t>Aligning with the Sun</a:t>
            </a:r>
            <a:endParaRPr/>
          </a:p>
        </p:txBody>
      </p:sp>
      <p:sp>
        <p:nvSpPr>
          <p:cNvPr id="291" name="Google Shape;291;p27"/>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292" name="Google Shape;292;p27" descr="This image shows a figure aligning the top of the GLOBE Sun photometer with the Sun by pointing the top of the instrument diretly at the Sun. The image highlights that when aligned properly, sunlight will pass through the top alignment hole on the photometer's top bracket and line up with the alignment dot on the bottom bracket." title="Aligning a GLOBE Photometer with the Su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81200" y="1676400"/>
            <a:ext cx="6357937" cy="49745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8"/>
          <p:cNvSpPr txBox="1">
            <a:spLocks noGrp="1"/>
          </p:cNvSpPr>
          <p:nvPr>
            <p:ph type="title"/>
          </p:nvPr>
        </p:nvSpPr>
        <p:spPr>
          <a:xfrm>
            <a:off x="1244468" y="914400"/>
            <a:ext cx="7721863"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Using a Calitoo (1)</a:t>
            </a:r>
            <a:endParaRPr/>
          </a:p>
        </p:txBody>
      </p:sp>
      <p:sp>
        <p:nvSpPr>
          <p:cNvPr id="299" name="Google Shape;299;p28"/>
          <p:cNvSpPr txBox="1">
            <a:spLocks noGrp="1"/>
          </p:cNvSpPr>
          <p:nvPr>
            <p:ph type="body" idx="1"/>
          </p:nvPr>
        </p:nvSpPr>
        <p:spPr>
          <a:xfrm>
            <a:off x="1244468" y="1475425"/>
            <a:ext cx="5004180" cy="56873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This instrument records AOT. </a:t>
            </a:r>
            <a:r>
              <a:rPr lang="en-US" sz="1600" b="0" i="0" u="sng" strike="noStrike" cap="none">
                <a:solidFill>
                  <a:schemeClr val="dk1"/>
                </a:solidFill>
                <a:latin typeface="Arial"/>
                <a:ea typeface="Arial"/>
                <a:cs typeface="Arial"/>
                <a:sym typeface="Arial"/>
              </a:rPr>
              <a:t>Your Calitoo will collect the following data:</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AOT at red, green, and blue wavelengths</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GPS location and elevation</a:t>
            </a:r>
            <a:endParaRPr/>
          </a:p>
          <a:p>
            <a:pPr marL="0" marR="0" lvl="0" indent="0" algn="just" rtl="0">
              <a:lnSpc>
                <a:spcPct val="100000"/>
              </a:lnSpc>
              <a:spcBef>
                <a:spcPts val="800"/>
              </a:spcBef>
              <a:spcAft>
                <a:spcPts val="0"/>
              </a:spcAft>
              <a:buClr>
                <a:schemeClr val="dk1"/>
              </a:buClr>
              <a:buSzPts val="3200"/>
              <a:buFont typeface="Arial"/>
              <a:buNone/>
            </a:pPr>
            <a:r>
              <a:rPr lang="en-US" sz="1600" b="0" i="0" u="sng" strike="noStrike" cap="none">
                <a:solidFill>
                  <a:schemeClr val="dk1"/>
                </a:solidFill>
                <a:latin typeface="Arial"/>
                <a:ea typeface="Arial"/>
                <a:cs typeface="Arial"/>
                <a:sym typeface="Arial"/>
              </a:rPr>
              <a:t>You </a:t>
            </a:r>
            <a:r>
              <a:rPr lang="en-US" sz="1600" b="1" i="0" u="sng" strike="noStrike" cap="none">
                <a:solidFill>
                  <a:schemeClr val="dk1"/>
                </a:solidFill>
                <a:latin typeface="Arial"/>
                <a:ea typeface="Arial"/>
                <a:cs typeface="Arial"/>
                <a:sym typeface="Arial"/>
              </a:rPr>
              <a:t>must</a:t>
            </a:r>
            <a:r>
              <a:rPr lang="en-US" sz="1600" b="0" i="0" u="sng" strike="noStrike" cap="none">
                <a:solidFill>
                  <a:schemeClr val="dk1"/>
                </a:solidFill>
                <a:latin typeface="Arial"/>
                <a:ea typeface="Arial"/>
                <a:cs typeface="Arial"/>
                <a:sym typeface="Arial"/>
              </a:rPr>
              <a:t> also collect the following information</a:t>
            </a:r>
            <a:r>
              <a:rPr lang="en-US" sz="1600" b="0" i="0" u="none" strike="noStrike" cap="none">
                <a:solidFill>
                  <a:schemeClr val="dk1"/>
                </a:solidFill>
                <a:latin typeface="Arial"/>
                <a:ea typeface="Arial"/>
                <a:cs typeface="Arial"/>
                <a:sym typeface="Arial"/>
              </a:rPr>
              <a:t>:</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Date and time </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Instrument serial number</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Cloud cover and cloud type</a:t>
            </a:r>
            <a:endParaRPr/>
          </a:p>
          <a:p>
            <a:pPr marL="0" marR="0" lvl="0" indent="0" algn="just" rtl="0">
              <a:lnSpc>
                <a:spcPct val="100000"/>
              </a:lnSpc>
              <a:spcBef>
                <a:spcPts val="800"/>
              </a:spcBef>
              <a:spcAft>
                <a:spcPts val="0"/>
              </a:spcAft>
              <a:buClr>
                <a:schemeClr val="dk1"/>
              </a:buClr>
              <a:buSzPts val="3200"/>
              <a:buFont typeface="Arial"/>
              <a:buNone/>
            </a:pPr>
            <a:r>
              <a:rPr lang="en-US" sz="1600" b="0" i="0" u="sng" strike="noStrike" cap="none">
                <a:solidFill>
                  <a:schemeClr val="dk1"/>
                </a:solidFill>
                <a:latin typeface="Arial"/>
                <a:ea typeface="Arial"/>
                <a:cs typeface="Arial"/>
                <a:sym typeface="Arial"/>
              </a:rPr>
              <a:t>You </a:t>
            </a:r>
            <a:r>
              <a:rPr lang="en-US" sz="1600" b="1" i="0" u="sng" strike="noStrike" cap="none">
                <a:solidFill>
                  <a:schemeClr val="dk1"/>
                </a:solidFill>
                <a:latin typeface="Arial"/>
                <a:ea typeface="Arial"/>
                <a:cs typeface="Arial"/>
                <a:sym typeface="Arial"/>
              </a:rPr>
              <a:t>may</a:t>
            </a:r>
            <a:r>
              <a:rPr lang="en-US" sz="1600" b="0" i="0" u="sng" strike="noStrike" cap="none">
                <a:solidFill>
                  <a:schemeClr val="dk1"/>
                </a:solidFill>
                <a:latin typeface="Arial"/>
                <a:ea typeface="Arial"/>
                <a:cs typeface="Arial"/>
                <a:sym typeface="Arial"/>
              </a:rPr>
              <a:t> collect:</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Current air temperature*</a:t>
            </a:r>
            <a:endParaRPr/>
          </a:p>
          <a:p>
            <a:pPr marL="342900" marR="0" lvl="0" indent="-342900" algn="just" rtl="0">
              <a:lnSpc>
                <a:spcPct val="100000"/>
              </a:lnSpc>
              <a:spcBef>
                <a:spcPts val="8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Sky color and visibility</a:t>
            </a:r>
            <a:endParaRPr sz="1600" b="0" i="0" u="none" strike="noStrike" cap="none">
              <a:solidFill>
                <a:schemeClr val="dk1"/>
              </a:solidFill>
              <a:latin typeface="Arial"/>
              <a:ea typeface="Arial"/>
              <a:cs typeface="Arial"/>
              <a:sym typeface="Arial"/>
            </a:endParaRPr>
          </a:p>
          <a:p>
            <a:pPr marL="342900" marR="0" lvl="0" indent="-342900" algn="just" rtl="0">
              <a:lnSpc>
                <a:spcPct val="100000"/>
              </a:lnSpc>
              <a:spcBef>
                <a:spcPts val="800"/>
              </a:spcBef>
              <a:spcAft>
                <a:spcPts val="0"/>
              </a:spcAft>
              <a:buSzPts val="1600"/>
              <a:buFont typeface="Arial"/>
              <a:buChar char="•"/>
            </a:pPr>
            <a:r>
              <a:rPr lang="en-US" sz="1600">
                <a:latin typeface="Arial"/>
                <a:ea typeface="Arial"/>
                <a:cs typeface="Arial"/>
                <a:sym typeface="Arial"/>
              </a:rPr>
              <a:t>Barometric pressure at your site*</a:t>
            </a:r>
            <a:endParaRPr sz="1600">
              <a:latin typeface="Arial"/>
              <a:ea typeface="Arial"/>
              <a:cs typeface="Arial"/>
              <a:sym typeface="Arial"/>
            </a:endParaRPr>
          </a:p>
          <a:p>
            <a:pPr marL="342900" marR="0" lvl="0" indent="0" algn="just" rtl="0">
              <a:lnSpc>
                <a:spcPct val="100000"/>
              </a:lnSpc>
              <a:spcBef>
                <a:spcPts val="800"/>
              </a:spcBef>
              <a:spcAft>
                <a:spcPts val="0"/>
              </a:spcAft>
              <a:buNone/>
            </a:pPr>
            <a:endParaRPr sz="1600">
              <a:latin typeface="Arial"/>
              <a:ea typeface="Arial"/>
              <a:cs typeface="Arial"/>
              <a:sym typeface="Arial"/>
            </a:endParaRPr>
          </a:p>
          <a:p>
            <a:pPr marL="0" marR="0" lvl="0" indent="0" algn="just" rtl="0">
              <a:lnSpc>
                <a:spcPct val="100000"/>
              </a:lnSpc>
              <a:spcBef>
                <a:spcPts val="80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 Do not use the Calitoo for these measurements. It does not provide accurate measurements of its surroundings.</a:t>
            </a:r>
            <a:endParaRPr/>
          </a:p>
        </p:txBody>
      </p:sp>
      <p:sp>
        <p:nvSpPr>
          <p:cNvPr id="300" name="Google Shape;300;p28"/>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301" name="Google Shape;301;p28" descr="Top image shows a scientist holding a Calitoo Sun Photometer, while the bottom image highlights the holes at the top of the instrument that allow sunllight to reach the sensors." title="Calitoo Sun Photomet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75895" y="1475425"/>
            <a:ext cx="2284001" cy="52262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a:spLocks noGrp="1"/>
          </p:cNvSpPr>
          <p:nvPr>
            <p:ph type="title"/>
          </p:nvPr>
        </p:nvSpPr>
        <p:spPr>
          <a:xfrm>
            <a:off x="1143000" y="838200"/>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Using a Calitoo (2)</a:t>
            </a:r>
            <a:endParaRPr/>
          </a:p>
        </p:txBody>
      </p:sp>
      <p:sp>
        <p:nvSpPr>
          <p:cNvPr id="307" name="Google Shape;307;p29"/>
          <p:cNvSpPr txBox="1">
            <a:spLocks noGrp="1"/>
          </p:cNvSpPr>
          <p:nvPr>
            <p:ph type="body" idx="2"/>
          </p:nvPr>
        </p:nvSpPr>
        <p:spPr>
          <a:xfrm>
            <a:off x="1219200" y="1371600"/>
            <a:ext cx="7848600" cy="45720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Turn the instrument on by pressing and holding the front button down.</a:t>
            </a:r>
            <a:endParaRPr/>
          </a:p>
          <a:p>
            <a:pPr marL="342900" marR="0" lvl="0" indent="-342900" algn="just" rtl="0">
              <a:lnSpc>
                <a:spcPct val="100000"/>
              </a:lnSpc>
              <a:spcBef>
                <a:spcPts val="32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Wait until the GPS signal is found. The screen will show “&gt;&gt;” or “&lt;&lt;“ when searching and “3D” when the location is locked.</a:t>
            </a:r>
            <a:endParaRPr/>
          </a:p>
          <a:p>
            <a:pPr marL="342900" marR="0" lvl="0" indent="-342900" algn="just" rtl="0">
              <a:lnSpc>
                <a:spcPct val="100000"/>
              </a:lnSpc>
              <a:spcBef>
                <a:spcPts val="32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Make sure the instrument is in the measuring mode. </a:t>
            </a:r>
            <a:endParaRPr/>
          </a:p>
          <a:p>
            <a:pPr marL="342900" marR="0" lvl="0" indent="-342900" algn="just" rtl="0">
              <a:lnSpc>
                <a:spcPct val="100000"/>
              </a:lnSpc>
              <a:spcBef>
                <a:spcPts val="32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Point the top of the Calitoo directly at the Sun. Align the Sun dot on the front of the instrument with the center of the target.</a:t>
            </a:r>
            <a:endParaRPr/>
          </a:p>
          <a:p>
            <a:pPr marL="342900" marR="0" lvl="0" indent="-342900" algn="just" rtl="0">
              <a:lnSpc>
                <a:spcPct val="100000"/>
              </a:lnSpc>
              <a:spcBef>
                <a:spcPts val="32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Keeping the Sun dot aligned, press the button on the front of the instrument. The values on the screen will fluctuate.</a:t>
            </a:r>
            <a:endParaRPr/>
          </a:p>
          <a:p>
            <a:pPr marL="342900" marR="0" lvl="0" indent="-342900" algn="just" rtl="0">
              <a:lnSpc>
                <a:spcPct val="100000"/>
              </a:lnSpc>
              <a:spcBef>
                <a:spcPts val="32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When the values are maximized, press the button again. The screen will display the AOT values you just measured.</a:t>
            </a:r>
            <a:endParaRPr/>
          </a:p>
          <a:p>
            <a:pPr marL="342900" marR="0" lvl="0" indent="-342900" algn="just" rtl="0">
              <a:lnSpc>
                <a:spcPct val="100000"/>
              </a:lnSpc>
              <a:spcBef>
                <a:spcPts val="32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Press the button again*. The screen will say “Recording #/999 OK?” where # is the number of measurements saved on the Calitoo including this new one.</a:t>
            </a:r>
            <a:endParaRPr/>
          </a:p>
          <a:p>
            <a:pPr marL="342900" marR="0" lvl="0" indent="-342900" algn="just" rtl="0">
              <a:lnSpc>
                <a:spcPct val="100000"/>
              </a:lnSpc>
              <a:spcBef>
                <a:spcPts val="32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To store the data, hold the button down until the screen says “Recorded!”</a:t>
            </a:r>
            <a:endParaRPr/>
          </a:p>
          <a:p>
            <a:pPr marL="342900" marR="0" lvl="0" indent="-342900" algn="just" rtl="0">
              <a:lnSpc>
                <a:spcPct val="100000"/>
              </a:lnSpc>
              <a:spcBef>
                <a:spcPts val="320"/>
              </a:spcBef>
              <a:spcAft>
                <a:spcPts val="0"/>
              </a:spcAft>
              <a:buClr>
                <a:schemeClr val="dk1"/>
              </a:buClr>
              <a:buSzPts val="1600"/>
              <a:buFont typeface="Arial"/>
              <a:buAutoNum type="arabicParenR"/>
            </a:pPr>
            <a:r>
              <a:rPr lang="en-US" sz="1600" b="0" i="0" u="none" strike="noStrike" cap="none">
                <a:solidFill>
                  <a:schemeClr val="dk1"/>
                </a:solidFill>
                <a:latin typeface="Arial"/>
                <a:ea typeface="Arial"/>
                <a:cs typeface="Arial"/>
                <a:sym typeface="Arial"/>
              </a:rPr>
              <a:t>Repeat steps 3-8 at least twice more.</a:t>
            </a:r>
            <a:endParaRPr/>
          </a:p>
          <a:p>
            <a:pPr marL="0" marR="0" lvl="0" indent="0" algn="just" rtl="0">
              <a:lnSpc>
                <a:spcPct val="100000"/>
              </a:lnSpc>
              <a:spcBef>
                <a:spcPts val="320"/>
              </a:spcBef>
              <a:spcAft>
                <a:spcPts val="0"/>
              </a:spcAft>
              <a:buClr>
                <a:schemeClr val="dk1"/>
              </a:buClr>
              <a:buSzPts val="3200"/>
              <a:buFont typeface="Calibri"/>
              <a:buNone/>
            </a:pP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32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 You will want to practice with this instrument before taking measurements. The length of time required for each button press varies slightly for different instruments. Make sure the messages on the screen match those in the instructions and consult the additional documentation if you encounter problems.</a:t>
            </a:r>
            <a:endParaRPr/>
          </a:p>
        </p:txBody>
      </p:sp>
      <p:sp>
        <p:nvSpPr>
          <p:cNvPr id="308" name="Google Shape;308;p29"/>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92" name="Google Shape;92;p3" descr="Two images of a city show the difference between days with high and low aerosol amounts. On a low aerosol day, the skies are clear, visibilitiy is good, and the sky looks blue. On a high aerosol day, however, visibility is very poor, the skies are hazy and gray, and it is difficult to see details in the distance." title="Low and High Aerosol Day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2816" y="2360645"/>
            <a:ext cx="6171034" cy="4346510"/>
          </a:xfrm>
          <a:prstGeom prst="rect">
            <a:avLst/>
          </a:prstGeom>
          <a:noFill/>
          <a:ln>
            <a:noFill/>
          </a:ln>
        </p:spPr>
      </p:pic>
      <p:sp>
        <p:nvSpPr>
          <p:cNvPr id="93" name="Google Shape;93;p3"/>
          <p:cNvSpPr txBox="1"/>
          <p:nvPr/>
        </p:nvSpPr>
        <p:spPr>
          <a:xfrm>
            <a:off x="1299100" y="877750"/>
            <a:ext cx="7785600" cy="1569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1800">
                <a:solidFill>
                  <a:schemeClr val="dk1"/>
                </a:solidFill>
              </a:rPr>
              <a:t>With every breath, you inhale millions of solid and liquid particles called </a:t>
            </a:r>
            <a:r>
              <a:rPr lang="en-US" sz="1800" b="1" i="1">
                <a:solidFill>
                  <a:schemeClr val="dk1"/>
                </a:solidFill>
              </a:rPr>
              <a:t>aerosols</a:t>
            </a:r>
            <a:r>
              <a:rPr lang="en-US" sz="1800">
                <a:solidFill>
                  <a:schemeClr val="dk1"/>
                </a:solidFill>
              </a:rPr>
              <a:t>. Despite their small size, aerosols have a significant impact on climate and health. They may also affect visibility. On days when there are lower amounts of aerosols, distant details are easily visible. During a pollution event, the skies are hazy, and visibility is reduced.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1290084" y="914400"/>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200" b="1" i="0" u="none" strike="noStrike" cap="none">
                <a:solidFill>
                  <a:schemeClr val="dk2"/>
                </a:solidFill>
                <a:latin typeface="Arial"/>
                <a:ea typeface="Arial"/>
                <a:cs typeface="Arial"/>
                <a:sym typeface="Arial"/>
              </a:rPr>
              <a:t>Using a </a:t>
            </a:r>
            <a:r>
              <a:rPr lang="en-US" sz="2200" b="1" i="0" u="none" strike="noStrike" cap="none">
                <a:solidFill>
                  <a:schemeClr val="dk1"/>
                </a:solidFill>
                <a:latin typeface="Arial"/>
                <a:ea typeface="Arial"/>
                <a:cs typeface="Arial"/>
                <a:sym typeface="Arial"/>
              </a:rPr>
              <a:t>Calitoo (3) </a:t>
            </a:r>
            <a:br>
              <a:rPr lang="en-US" sz="2200" b="1" i="0" u="none" strike="noStrike" cap="none">
                <a:solidFill>
                  <a:schemeClr val="dk2"/>
                </a:solidFill>
                <a:latin typeface="Arial"/>
                <a:ea typeface="Arial"/>
                <a:cs typeface="Arial"/>
                <a:sym typeface="Arial"/>
              </a:rPr>
            </a:br>
            <a:r>
              <a:rPr lang="en-US" sz="2200" b="1" i="0" u="none" strike="noStrike" cap="none">
                <a:solidFill>
                  <a:schemeClr val="dk2"/>
                </a:solidFill>
                <a:latin typeface="Arial"/>
                <a:ea typeface="Arial"/>
                <a:cs typeface="Arial"/>
                <a:sym typeface="Arial"/>
              </a:rPr>
              <a:t> Aligning with the Sun</a:t>
            </a:r>
            <a:endParaRPr/>
          </a:p>
        </p:txBody>
      </p:sp>
      <p:sp>
        <p:nvSpPr>
          <p:cNvPr id="314" name="Google Shape;314;p30"/>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315" name="Google Shape;315;p30" descr="This image shows a figure aligning the top of the GLOBE Sun photometer with the Sun by pointing the top of the instrument diretly at the Sun. The image highlights that when aligned properly, sunlight will pass through the top of the instrument and reflect out onto a target on the front of the photometer." title="Aligning a Calitoo with the Su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8800" y="1614055"/>
            <a:ext cx="6410325" cy="50110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219200" y="914400"/>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Common AOT Measurement Mistakes</a:t>
            </a:r>
            <a:endParaRPr/>
          </a:p>
        </p:txBody>
      </p:sp>
      <p:sp>
        <p:nvSpPr>
          <p:cNvPr id="321" name="Google Shape;321;p31"/>
          <p:cNvSpPr txBox="1">
            <a:spLocks noGrp="1"/>
          </p:cNvSpPr>
          <p:nvPr>
            <p:ph type="body" idx="2"/>
          </p:nvPr>
        </p:nvSpPr>
        <p:spPr>
          <a:xfrm>
            <a:off x="1295400" y="1447800"/>
            <a:ext cx="7696200" cy="5486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The Sun photometer must be aligned correctly with the Sun to make accurate measurements. Follow the instructions for aligning your photometer carefully, and refer to the additional, instrument specific eTraining modules if you encounter difficulties. </a:t>
            </a:r>
            <a:endParaRPr/>
          </a:p>
          <a:p>
            <a:pPr marL="0" marR="0" lvl="0" indent="0" algn="just"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1" i="0" u="none" strike="noStrike" cap="none">
                <a:solidFill>
                  <a:schemeClr val="dk1"/>
                </a:solidFill>
                <a:latin typeface="Arial"/>
                <a:ea typeface="Arial"/>
                <a:cs typeface="Arial"/>
                <a:sym typeface="Arial"/>
              </a:rPr>
              <a:t>NO CLOUDS MAY OBSTRUCT THE LINE OF SIGHT (NO CLOUDS IN FRONT OF THE SUN) FOR YOUR MEASUREMENT! </a:t>
            </a:r>
            <a:r>
              <a:rPr lang="en-US" sz="1800" b="0" i="0" u="none" strike="noStrike" cap="none">
                <a:solidFill>
                  <a:schemeClr val="dk1"/>
                </a:solidFill>
                <a:latin typeface="Arial"/>
                <a:ea typeface="Arial"/>
                <a:cs typeface="Arial"/>
                <a:sym typeface="Arial"/>
              </a:rPr>
              <a:t>Clouds will cause artificially high AOT values.</a:t>
            </a:r>
            <a:endParaRPr/>
          </a:p>
          <a:p>
            <a:pPr marL="0" marR="0" lvl="0" indent="0" algn="just"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Keep the instruments indoors until right before you are ready to make a measurement. Don’t let your Sun photometer get too cold or too hot– large changes in temperature can cause the instruments to report inaccurate measurements.</a:t>
            </a:r>
            <a:endParaRPr/>
          </a:p>
          <a:p>
            <a:pPr marL="342900" marR="0" lvl="0" indent="-342900" algn="just" rtl="0">
              <a:lnSpc>
                <a:spcPct val="100000"/>
              </a:lnSpc>
              <a:spcBef>
                <a:spcPts val="36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Record your measurements both on the instrument (if applicable) and on paper or another medium; it is easy to lose data from an instrument and having a backup record will prevent losing entire measurements.</a:t>
            </a:r>
            <a:endParaRPr/>
          </a:p>
        </p:txBody>
      </p:sp>
      <p:sp>
        <p:nvSpPr>
          <p:cNvPr id="322" name="Google Shape;322;p31"/>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2"/>
          <p:cNvSpPr txBox="1">
            <a:spLocks noGrp="1"/>
          </p:cNvSpPr>
          <p:nvPr>
            <p:ph type="title"/>
          </p:nvPr>
        </p:nvSpPr>
        <p:spPr>
          <a:xfrm>
            <a:off x="1295400" y="1005850"/>
            <a:ext cx="7681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Sky Color and Visibility Observations Give Your Data Context</a:t>
            </a:r>
            <a:endParaRPr/>
          </a:p>
        </p:txBody>
      </p:sp>
      <p:sp>
        <p:nvSpPr>
          <p:cNvPr id="328" name="Google Shape;328;p32"/>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
        <p:nvSpPr>
          <p:cNvPr id="329" name="Google Shape;329;p32"/>
          <p:cNvSpPr txBox="1"/>
          <p:nvPr/>
        </p:nvSpPr>
        <p:spPr>
          <a:xfrm>
            <a:off x="1295400" y="1706275"/>
            <a:ext cx="5447700" cy="1077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Sky color is a visual indication of the quantity of aerosols in the atmosphere. Aerosols tend to scatter all wavelengths of light, making the sky look more white. A deep blue sky suggests very few aerosols. A milky sky suggests there are lots of aerosols.</a:t>
            </a:r>
            <a:endParaRPr/>
          </a:p>
        </p:txBody>
      </p:sp>
      <p:sp>
        <p:nvSpPr>
          <p:cNvPr id="330" name="Google Shape;330;p32"/>
          <p:cNvSpPr txBox="1">
            <a:spLocks noGrp="1"/>
          </p:cNvSpPr>
          <p:nvPr>
            <p:ph type="body" idx="1"/>
          </p:nvPr>
        </p:nvSpPr>
        <p:spPr>
          <a:xfrm>
            <a:off x="1389886" y="3124200"/>
            <a:ext cx="5163300" cy="4293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Note: Sky color can only be observed from a clear section of sky, with no clouds in view.  </a:t>
            </a:r>
            <a:endParaRPr/>
          </a:p>
          <a:p>
            <a:pPr marL="0" marR="0" lvl="0" indent="0" algn="just" rtl="0">
              <a:lnSpc>
                <a:spcPct val="100000"/>
              </a:lnSpc>
              <a:spcBef>
                <a:spcPts val="360"/>
              </a:spcBef>
              <a:spcAft>
                <a:spcPts val="0"/>
              </a:spcAft>
              <a:buClr>
                <a:schemeClr val="dk1"/>
              </a:buClr>
              <a:buSzPts val="3200"/>
              <a:buFont typeface="Arial"/>
              <a:buNone/>
            </a:pPr>
            <a:r>
              <a:rPr lang="en-US" sz="1800" b="0" i="0" u="sng" strike="noStrike" cap="none">
                <a:solidFill>
                  <a:schemeClr val="dk1"/>
                </a:solidFill>
                <a:latin typeface="Arial"/>
                <a:ea typeface="Arial"/>
                <a:cs typeface="Arial"/>
                <a:sym typeface="Arial"/>
              </a:rPr>
              <a:t>How to observe sky color:</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Turn your back to the Sun.</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Look at the sky halfway between the horizon and straight up (45°).</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Pick the shade that most closely matches your sky.</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You want to match the color of the sky, not the clouds, so if it’s too cloudy you may not to be able to observe sky color.</a:t>
            </a:r>
            <a:endParaRPr/>
          </a:p>
        </p:txBody>
      </p:sp>
      <p:pic>
        <p:nvPicPr>
          <p:cNvPr id="331" name="Google Shape;331;p32" descr="Snapshot of different shades of blue to select the sky color observ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37525" y="1411675"/>
            <a:ext cx="1966532" cy="5274292"/>
          </a:xfrm>
          <a:prstGeom prst="rect">
            <a:avLst/>
          </a:prstGeom>
          <a:noFill/>
          <a:ln w="9525" cap="flat" cmpd="sng">
            <a:solidFill>
              <a:srgbClr val="44546A"/>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3"/>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337" name="Google Shape;337;p33" descr="The image shows a plot with percent transmission of sunlight through the atmosphere as the y axis and aerosol optical thickness (AOT) as the x axis. As AOT increases, transmission drops exponentially. By the time AOT is great than 0.5, transmission is less than 60% and the skies have gone from a deep blue color to a pale, milky blue. AtAOT values greated than 3, the percentage of sunlight reaching the Earth's surface directly is nearly zero and the sky will look brownish-yellow. This would indicate a severe pollution event. " title="AOT Increases Cause Transmission of Sunlight to Earth's Surface to Drop Rapidl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 y="1544855"/>
            <a:ext cx="7924800" cy="5255995"/>
          </a:xfrm>
          <a:prstGeom prst="rect">
            <a:avLst/>
          </a:prstGeom>
          <a:noFill/>
          <a:ln>
            <a:noFill/>
          </a:ln>
        </p:spPr>
      </p:pic>
      <p:sp>
        <p:nvSpPr>
          <p:cNvPr id="338" name="Google Shape;338;p33"/>
          <p:cNvSpPr txBox="1">
            <a:spLocks noGrp="1"/>
          </p:cNvSpPr>
          <p:nvPr>
            <p:ph type="title"/>
          </p:nvPr>
        </p:nvSpPr>
        <p:spPr>
          <a:xfrm>
            <a:off x="1219200" y="914400"/>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1600" b="1" i="0" u="none" strike="noStrike" cap="none">
                <a:solidFill>
                  <a:schemeClr val="dk2"/>
                </a:solidFill>
                <a:latin typeface="Arial"/>
                <a:ea typeface="Arial"/>
                <a:cs typeface="Arial"/>
                <a:sym typeface="Arial"/>
              </a:rPr>
              <a:t>As AOT Increases, the Amount of Light Reaching Earth’s Surface Directly Decreases Rapidly, Going to Near Zero in Severe Pollution Events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4"/>
          <p:cNvSpPr txBox="1">
            <a:spLocks noGrp="1"/>
          </p:cNvSpPr>
          <p:nvPr>
            <p:ph type="title"/>
          </p:nvPr>
        </p:nvSpPr>
        <p:spPr>
          <a:xfrm>
            <a:off x="1295400" y="1005850"/>
            <a:ext cx="5461200" cy="925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500" b="1" i="0" u="none" strike="noStrike" cap="none">
                <a:solidFill>
                  <a:schemeClr val="dk2"/>
                </a:solidFill>
                <a:latin typeface="Arial"/>
                <a:ea typeface="Arial"/>
                <a:cs typeface="Arial"/>
                <a:sym typeface="Arial"/>
              </a:rPr>
              <a:t>Sky Color and Visibility Observations Give Your Data Context </a:t>
            </a:r>
            <a:endParaRPr sz="4100"/>
          </a:p>
        </p:txBody>
      </p:sp>
      <p:sp>
        <p:nvSpPr>
          <p:cNvPr id="344" name="Google Shape;344;p34"/>
          <p:cNvSpPr txBox="1">
            <a:spLocks noGrp="1"/>
          </p:cNvSpPr>
          <p:nvPr>
            <p:ph type="body" idx="1"/>
          </p:nvPr>
        </p:nvSpPr>
        <p:spPr>
          <a:xfrm>
            <a:off x="1295400" y="2057400"/>
            <a:ext cx="5267100" cy="4724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Sky visibility is an indication of the quantity of the aerosols close to the surface of the ground. The more aerosols there are, the more haze will appear. For more information on sky color and visibility, please consult the </a:t>
            </a:r>
            <a:r>
              <a:rPr lang="en-US" sz="1800" b="0" i="1" u="sng" strike="noStrike" cap="none">
                <a:solidFill>
                  <a:schemeClr val="hlink"/>
                </a:solidFill>
                <a:latin typeface="Arial"/>
                <a:ea typeface="Arial"/>
                <a:cs typeface="Arial"/>
                <a:sym typeface="Arial"/>
                <a:hlinkClick r:id="rId3"/>
              </a:rPr>
              <a:t>Clouds Protocol</a:t>
            </a:r>
            <a:r>
              <a:rPr lang="en-US" sz="1800" b="0" i="1" u="none" strike="noStrike" cap="none">
                <a:solidFill>
                  <a:schemeClr val="dk1"/>
                </a:solidFill>
                <a:latin typeface="Arial"/>
                <a:ea typeface="Arial"/>
                <a:cs typeface="Arial"/>
                <a:sym typeface="Arial"/>
              </a:rPr>
              <a:t>.</a:t>
            </a:r>
            <a:endParaRPr/>
          </a:p>
          <a:p>
            <a:pPr marL="0" marR="0" lvl="0" indent="0" algn="just" rtl="0">
              <a:lnSpc>
                <a:spcPct val="100000"/>
              </a:lnSpc>
              <a:spcBef>
                <a:spcPts val="360"/>
              </a:spcBef>
              <a:spcAft>
                <a:spcPts val="0"/>
              </a:spcAft>
              <a:buClr>
                <a:schemeClr val="dk1"/>
              </a:buClr>
              <a:buSzPts val="3200"/>
              <a:buFont typeface="Calibri"/>
              <a:buNone/>
            </a:pPr>
            <a:endParaRPr sz="1800" b="0" i="1"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0" i="0" u="sng" strike="noStrike" cap="none">
                <a:solidFill>
                  <a:schemeClr val="dk1"/>
                </a:solidFill>
                <a:latin typeface="Arial"/>
                <a:ea typeface="Arial"/>
                <a:cs typeface="Arial"/>
                <a:sym typeface="Arial"/>
              </a:rPr>
              <a:t>How to observe visibility:</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Look at a landmark in the distance.</a:t>
            </a:r>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Try to use the same landmark every time.</a:t>
            </a:r>
            <a:endParaRPr/>
          </a:p>
          <a:p>
            <a:pPr marL="0" marR="0" lvl="0" indent="0" algn="just"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Tip: It can be helpful to take a picture of your sky day-to-day to notice the difference between visibility observations. In addition, the clearest sky for your area will be seen just after a front or a storm moves through your area.  </a:t>
            </a:r>
            <a:endParaRPr/>
          </a:p>
          <a:p>
            <a:pPr marL="0" marR="0" lvl="0" indent="0" algn="just" rtl="0">
              <a:lnSpc>
                <a:spcPct val="100000"/>
              </a:lnSpc>
              <a:spcBef>
                <a:spcPts val="360"/>
              </a:spcBef>
              <a:spcAft>
                <a:spcPts val="0"/>
              </a:spcAft>
              <a:buClr>
                <a:schemeClr val="dk1"/>
              </a:buClr>
              <a:buSzPts val="3200"/>
              <a:buFont typeface="Calibri"/>
              <a:buNone/>
            </a:pPr>
            <a:endParaRPr sz="1800" b="0" i="1"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p:txBody>
      </p:sp>
      <p:sp>
        <p:nvSpPr>
          <p:cNvPr id="345" name="Google Shape;345;p34"/>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346" name="Google Shape;346;p34" descr="Snapshot of different views of a distant object to detail how hazy the view is observed."/>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756620" y="998000"/>
            <a:ext cx="2156433" cy="5684317"/>
          </a:xfrm>
          <a:prstGeom prst="rect">
            <a:avLst/>
          </a:prstGeom>
          <a:noFill/>
          <a:ln w="9525" cap="flat" cmpd="sng">
            <a:solidFill>
              <a:srgbClr val="44546A"/>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txBox="1">
            <a:spLocks noGrp="1"/>
          </p:cNvSpPr>
          <p:nvPr>
            <p:ph type="title"/>
          </p:nvPr>
        </p:nvSpPr>
        <p:spPr>
          <a:xfrm>
            <a:off x="1568778" y="972871"/>
            <a:ext cx="7315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600" b="1" i="0" u="none" strike="noStrike" cap="none">
                <a:solidFill>
                  <a:schemeClr val="dk2"/>
                </a:solidFill>
                <a:latin typeface="Arial"/>
                <a:ea typeface="Arial"/>
                <a:cs typeface="Arial"/>
                <a:sym typeface="Arial"/>
              </a:rPr>
              <a:t>How to Observe: Sky Conditions</a:t>
            </a:r>
            <a:endParaRPr/>
          </a:p>
        </p:txBody>
      </p:sp>
      <p:sp>
        <p:nvSpPr>
          <p:cNvPr id="352" name="Google Shape;352;p35"/>
          <p:cNvSpPr txBox="1"/>
          <p:nvPr/>
        </p:nvSpPr>
        <p:spPr>
          <a:xfrm>
            <a:off x="1341014" y="5750459"/>
            <a:ext cx="7542964" cy="64633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Here’s a good reminder for the difference between observing sky color and sky visibility, and where to look as you observe each.</a:t>
            </a:r>
            <a:endParaRPr/>
          </a:p>
        </p:txBody>
      </p:sp>
      <p:pic>
        <p:nvPicPr>
          <p:cNvPr id="353" name="Google Shape;353;p35" descr="This image shows a figure demonstrating how to properly observe sky conditions. To observe sky color, turn your back to the Sun and look to the bluest part of the sky above the horizon. To determine visibility, choose a point on the horizon and determine how well you can observe its details and features from a distance." title="Observing Sky Condition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41014" y="1752600"/>
            <a:ext cx="7566872" cy="3810000"/>
          </a:xfrm>
          <a:prstGeom prst="rect">
            <a:avLst/>
          </a:prstGeom>
          <a:noFill/>
          <a:ln>
            <a:noFill/>
          </a:ln>
        </p:spPr>
      </p:pic>
      <p:sp>
        <p:nvSpPr>
          <p:cNvPr id="354" name="Google Shape;354;p35"/>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6"/>
          <p:cNvSpPr txBox="1">
            <a:spLocks noGrp="1"/>
          </p:cNvSpPr>
          <p:nvPr>
            <p:ph type="title"/>
          </p:nvPr>
        </p:nvSpPr>
        <p:spPr>
          <a:xfrm>
            <a:off x="1219200" y="914400"/>
            <a:ext cx="79248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Upload Data to the Website</a:t>
            </a:r>
            <a:endParaRPr/>
          </a:p>
        </p:txBody>
      </p:sp>
      <p:sp>
        <p:nvSpPr>
          <p:cNvPr id="360" name="Google Shape;360;p36"/>
          <p:cNvSpPr txBox="1">
            <a:spLocks noGrp="1"/>
          </p:cNvSpPr>
          <p:nvPr>
            <p:ph type="body" idx="1"/>
          </p:nvPr>
        </p:nvSpPr>
        <p:spPr>
          <a:xfrm>
            <a:off x="1324044" y="1524000"/>
            <a:ext cx="5181600" cy="5029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1" i="0" u="none" strike="noStrike" cap="none">
                <a:solidFill>
                  <a:schemeClr val="dk1"/>
                </a:solidFill>
                <a:latin typeface="Arial"/>
                <a:ea typeface="Arial"/>
                <a:cs typeface="Arial"/>
                <a:sym typeface="Arial"/>
              </a:rPr>
              <a:t>Two Options for Uploading Data:</a:t>
            </a:r>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These methods all allow users to submit environmental data – collected at defined sites, according to protocol, and using approved instrumentation – for entry into the official GLOBE science database.</a:t>
            </a:r>
            <a:endParaRPr/>
          </a:p>
          <a:p>
            <a:pPr marL="0" marR="0" lvl="0" indent="0" algn="just" rtl="0">
              <a:lnSpc>
                <a:spcPct val="100000"/>
              </a:lnSpc>
              <a:spcBef>
                <a:spcPts val="360"/>
              </a:spcBef>
              <a:spcAft>
                <a:spcPts val="0"/>
              </a:spcAft>
              <a:buClr>
                <a:schemeClr val="dk1"/>
              </a:buClr>
              <a:buSzPts val="3200"/>
              <a:buFont typeface="Calibri"/>
              <a:buNone/>
            </a:pPr>
            <a:endParaRPr sz="1800" b="1" i="0" u="none" strike="noStrike" cap="none">
              <a:solidFill>
                <a:schemeClr val="dk1"/>
              </a:solidFill>
              <a:latin typeface="Arial"/>
              <a:ea typeface="Arial"/>
              <a:cs typeface="Arial"/>
              <a:sym typeface="Arial"/>
            </a:endParaRPr>
          </a:p>
          <a:p>
            <a:pPr marL="457200" marR="0" lvl="0" indent="-457200" algn="just" rtl="0">
              <a:lnSpc>
                <a:spcPct val="100000"/>
              </a:lnSpc>
              <a:spcBef>
                <a:spcPts val="36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Download the GLOBE Data Entry mobile app for </a:t>
            </a:r>
            <a:r>
              <a:rPr lang="en-US" sz="1800" b="0" i="1" u="sng" strike="noStrike" cap="none">
                <a:solidFill>
                  <a:schemeClr val="hlink"/>
                </a:solidFill>
                <a:latin typeface="Arial"/>
                <a:ea typeface="Arial"/>
                <a:cs typeface="Arial"/>
                <a:sym typeface="Arial"/>
                <a:hlinkClick r:id="rId3"/>
              </a:rPr>
              <a:t>iOS</a:t>
            </a:r>
            <a:r>
              <a:rPr lang="en-US" sz="1800" b="0" i="0" u="none" strike="noStrike" cap="none">
                <a:solidFill>
                  <a:schemeClr val="dk1"/>
                </a:solidFill>
                <a:latin typeface="Arial"/>
                <a:ea typeface="Arial"/>
                <a:cs typeface="Arial"/>
                <a:sym typeface="Arial"/>
              </a:rPr>
              <a:t> or </a:t>
            </a:r>
            <a:r>
              <a:rPr lang="en-US" sz="1800" b="0" i="1" u="sng" strike="noStrike" cap="none">
                <a:solidFill>
                  <a:schemeClr val="hlink"/>
                </a:solidFill>
                <a:latin typeface="Arial"/>
                <a:ea typeface="Arial"/>
                <a:cs typeface="Arial"/>
                <a:sym typeface="Arial"/>
                <a:hlinkClick r:id="rId4"/>
              </a:rPr>
              <a:t>Android</a:t>
            </a:r>
            <a:endParaRPr/>
          </a:p>
          <a:p>
            <a:pPr marL="457200" marR="0" lvl="0" indent="-457200" algn="just" rtl="0">
              <a:lnSpc>
                <a:spcPct val="100000"/>
              </a:lnSpc>
              <a:spcBef>
                <a:spcPts val="360"/>
              </a:spcBef>
              <a:spcAft>
                <a:spcPts val="0"/>
              </a:spcAft>
              <a:buClr>
                <a:schemeClr val="dk1"/>
              </a:buClr>
              <a:buSzPts val="1800"/>
              <a:buFont typeface="Arial"/>
              <a:buAutoNum type="arabicPeriod"/>
            </a:pPr>
            <a:r>
              <a:rPr lang="en-US" sz="1800" b="0" i="1" u="sng" strike="noStrike" cap="none">
                <a:solidFill>
                  <a:schemeClr val="hlink"/>
                </a:solidFill>
                <a:latin typeface="Arial"/>
                <a:ea typeface="Arial"/>
                <a:cs typeface="Arial"/>
                <a:sym typeface="Arial"/>
                <a:hlinkClick r:id="rId5"/>
              </a:rPr>
              <a:t>Live Data Entry</a:t>
            </a:r>
            <a:r>
              <a:rPr lang="en-US" sz="1800" b="0" i="0" u="none" strike="noStrike" cap="none">
                <a:solidFill>
                  <a:schemeClr val="dk1"/>
                </a:solidFill>
                <a:latin typeface="Arial"/>
                <a:ea typeface="Arial"/>
                <a:cs typeface="Arial"/>
                <a:sym typeface="Arial"/>
              </a:rPr>
              <a:t> </a:t>
            </a:r>
            <a:endParaRPr/>
          </a:p>
          <a:p>
            <a:pPr marL="457200" marR="0" lvl="0" indent="-4572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Note 1: You will need a GLOBE teacher, trainer, or scientist account in order to submit GLOBE aerosol data. </a:t>
            </a:r>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Note 2: It may take some time after you enter your data for it to appear in the GLOBE data visualization system.</a:t>
            </a:r>
            <a:endParaRPr/>
          </a:p>
        </p:txBody>
      </p:sp>
      <p:pic>
        <p:nvPicPr>
          <p:cNvPr id="361" name="Google Shape;361;p36" descr="Screenshot from the GLOBE Program Data Entry mobile app." title="GLOBE Data Entry Program"/>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10488" y="2219212"/>
            <a:ext cx="2171423" cy="3194050"/>
          </a:xfrm>
          <a:prstGeom prst="rect">
            <a:avLst/>
          </a:prstGeom>
          <a:noFill/>
          <a:ln>
            <a:noFill/>
          </a:ln>
          <a:effectLst>
            <a:outerShdw blurRad="292100" dist="139700" dir="2700000" algn="tl" rotWithShape="0">
              <a:srgbClr val="333333">
                <a:alpha val="64313"/>
              </a:srgbClr>
            </a:outerShdw>
          </a:effectLst>
        </p:spPr>
      </p:pic>
      <p:sp>
        <p:nvSpPr>
          <p:cNvPr id="362" name="Google Shape;362;p36"/>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7"/>
          <p:cNvSpPr txBox="1">
            <a:spLocks noGrp="1"/>
          </p:cNvSpPr>
          <p:nvPr>
            <p:ph type="title"/>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Visualize and Retrieve Data</a:t>
            </a:r>
            <a:endParaRPr/>
          </a:p>
        </p:txBody>
      </p:sp>
      <p:sp>
        <p:nvSpPr>
          <p:cNvPr id="368" name="Google Shape;368;p37"/>
          <p:cNvSpPr txBox="1">
            <a:spLocks noGrp="1"/>
          </p:cNvSpPr>
          <p:nvPr>
            <p:ph type="body" idx="1"/>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GLOBE provides the ability to view and interact with data measured across the world. Select our </a:t>
            </a:r>
            <a:r>
              <a:rPr lang="en-US" sz="1800" b="0" i="1" u="sng" strike="noStrike" cap="none">
                <a:solidFill>
                  <a:schemeClr val="hlink"/>
                </a:solidFill>
                <a:latin typeface="Arial"/>
                <a:ea typeface="Arial"/>
                <a:cs typeface="Arial"/>
                <a:sym typeface="Arial"/>
                <a:hlinkClick r:id="rId3"/>
              </a:rPr>
              <a:t>visualization tool</a:t>
            </a:r>
            <a:r>
              <a:rPr lang="en-US" sz="1800" b="0" i="0" u="none" strike="noStrike" cap="none">
                <a:solidFill>
                  <a:schemeClr val="dk1"/>
                </a:solidFill>
                <a:latin typeface="Arial"/>
                <a:ea typeface="Arial"/>
                <a:cs typeface="Arial"/>
                <a:sym typeface="Arial"/>
              </a:rPr>
              <a:t> to map, graph, filter and export data that have been measured across GLOBE protocols since 1995. These step-by-step tutorials on using the visualization system will assist you in finding and analyzing data:</a:t>
            </a:r>
            <a:endParaRPr/>
          </a:p>
          <a:p>
            <a:pPr marL="0" marR="0" lvl="0" indent="0" algn="just" rtl="0">
              <a:lnSpc>
                <a:spcPct val="100000"/>
              </a:lnSpc>
              <a:spcBef>
                <a:spcPts val="360"/>
              </a:spcBef>
              <a:spcAft>
                <a:spcPts val="0"/>
              </a:spcAft>
              <a:buClr>
                <a:schemeClr val="dk1"/>
              </a:buClr>
              <a:buSzPts val="3200"/>
              <a:buFont typeface="Arial"/>
              <a:buNone/>
            </a:pPr>
            <a:r>
              <a:rPr lang="en-US" sz="1800" b="0" i="1" u="none" strike="noStrike" cap="none">
                <a:solidFill>
                  <a:schemeClr val="dk1"/>
                </a:solidFill>
                <a:latin typeface="Arial"/>
                <a:ea typeface="Arial"/>
                <a:cs typeface="Arial"/>
                <a:sym typeface="Arial"/>
              </a:rPr>
              <a:t>		</a:t>
            </a:r>
            <a:r>
              <a:rPr lang="en-US" sz="1800" b="0" i="1" u="sng" strike="noStrike" cap="none">
                <a:solidFill>
                  <a:schemeClr val="hlink"/>
                </a:solidFill>
                <a:latin typeface="Arial"/>
                <a:ea typeface="Arial"/>
                <a:cs typeface="Arial"/>
                <a:sym typeface="Arial"/>
                <a:hlinkClick r:id="rId4"/>
              </a:rPr>
              <a:t>PDF version</a:t>
            </a:r>
            <a:r>
              <a:rPr lang="en-US" sz="1800" b="0" i="0" u="none" strike="noStrike" cap="none">
                <a:solidFill>
                  <a:schemeClr val="dk1"/>
                </a:solidFill>
                <a:latin typeface="Arial"/>
                <a:ea typeface="Arial"/>
                <a:cs typeface="Arial"/>
                <a:sym typeface="Arial"/>
              </a:rPr>
              <a:t>	</a:t>
            </a:r>
            <a:r>
              <a:rPr lang="en-US" sz="1800" b="0" i="1" u="sng" strike="noStrike" cap="none">
                <a:solidFill>
                  <a:schemeClr val="hlink"/>
                </a:solidFill>
                <a:latin typeface="Arial"/>
                <a:ea typeface="Arial"/>
                <a:cs typeface="Arial"/>
                <a:sym typeface="Arial"/>
                <a:hlinkClick r:id="rId5"/>
              </a:rPr>
              <a:t>PowerPoint version</a:t>
            </a:r>
            <a:endParaRPr/>
          </a:p>
        </p:txBody>
      </p:sp>
      <p:sp>
        <p:nvSpPr>
          <p:cNvPr id="369" name="Google Shape;369;p37"/>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370" name="Google Shape;370;p3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06070" y="3397424"/>
            <a:ext cx="7225553" cy="323495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1219200" y="922355"/>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Measurement Tips</a:t>
            </a:r>
            <a:endParaRPr/>
          </a:p>
        </p:txBody>
      </p:sp>
      <p:sp>
        <p:nvSpPr>
          <p:cNvPr id="376" name="Google Shape;376;p38"/>
          <p:cNvSpPr txBox="1">
            <a:spLocks noGrp="1"/>
          </p:cNvSpPr>
          <p:nvPr>
            <p:ph type="body" idx="2"/>
          </p:nvPr>
        </p:nvSpPr>
        <p:spPr>
          <a:xfrm>
            <a:off x="1240971" y="1608155"/>
            <a:ext cx="3940629" cy="326864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You will be able to tell when a cloud moves across the Sun, interrupting your measurement. There will be a sudden, sometimes dramatic change in your raw signal, even if the cloud is a very thin cirrus cloud that is difficult to see with your eyes.</a:t>
            </a:r>
            <a:endParaRPr/>
          </a:p>
          <a:p>
            <a:pPr marL="742950" marR="0" lvl="1" indent="-285750" algn="just"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When using a GLOBE Sun photometer, the voltage will decrease (AOT calculated on the GLOBE site would go up).</a:t>
            </a:r>
            <a:endParaRPr/>
          </a:p>
          <a:p>
            <a:pPr marL="457200" marR="0" lvl="1" indent="0" algn="just" rtl="0">
              <a:lnSpc>
                <a:spcPct val="100000"/>
              </a:lnSpc>
              <a:spcBef>
                <a:spcPts val="320"/>
              </a:spcBef>
              <a:spcAft>
                <a:spcPts val="0"/>
              </a:spcAft>
              <a:buClr>
                <a:schemeClr val="dk1"/>
              </a:buClr>
              <a:buSzPts val="2800"/>
              <a:buFont typeface="Calibri"/>
              <a:buNone/>
            </a:pPr>
            <a:endParaRPr sz="1600" b="0" i="0" u="none" strike="noStrike" cap="none">
              <a:solidFill>
                <a:schemeClr val="dk1"/>
              </a:solidFill>
              <a:latin typeface="Arial"/>
              <a:ea typeface="Arial"/>
              <a:cs typeface="Arial"/>
              <a:sym typeface="Arial"/>
            </a:endParaRPr>
          </a:p>
          <a:p>
            <a:pPr marL="742950" marR="0" lvl="1" indent="-285750" algn="just"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When using a Calitoo, the raw signal displayed during measurement will decrease, which will be translated by the instrument as a higher AOT value once the measurement is finalized.</a:t>
            </a:r>
            <a:endParaRPr/>
          </a:p>
        </p:txBody>
      </p:sp>
      <p:sp>
        <p:nvSpPr>
          <p:cNvPr id="377" name="Google Shape;377;p38"/>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378" name="Google Shape;378;p38" descr="This graph plots AOT on the y axis and time (UTC) on the x axis. AOT values are mostly low, below 0.15, except for a cluster of measurements near 0.25 around 14:00 which were most likely a cloud." title="Sun Photometer Measurements - 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03371" y="2158223"/>
            <a:ext cx="3581400" cy="271857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9" descr="This set of plots show AOT measurements for both red and green wavelengths during a clean day with low AOT for both wavelengths, top figure; a hazy day with moderate AOT between 0.1 and 0.3 for both wavelengths, bottom left; and a bad air quality day with AOT levels of greater than 0.3 for much of the day on both wavelengths, bottom right. " title="Sun Photometer Measurements - 2-4"/>
          <p:cNvPicPr preferRelativeResize="0"/>
          <p:nvPr/>
        </p:nvPicPr>
        <p:blipFill rotWithShape="1">
          <a:blip r:embed="rId3">
            <a:alphaModFix/>
          </a:blip>
          <a:srcRect/>
          <a:stretch/>
        </p:blipFill>
        <p:spPr>
          <a:xfrm>
            <a:off x="1527270" y="1524000"/>
            <a:ext cx="7003860" cy="5257800"/>
          </a:xfrm>
          <a:prstGeom prst="rect">
            <a:avLst/>
          </a:prstGeom>
          <a:noFill/>
          <a:ln>
            <a:noFill/>
          </a:ln>
        </p:spPr>
      </p:pic>
      <p:sp>
        <p:nvSpPr>
          <p:cNvPr id="384" name="Google Shape;384;p39"/>
          <p:cNvSpPr txBox="1">
            <a:spLocks noGrp="1"/>
          </p:cNvSpPr>
          <p:nvPr>
            <p:ph type="title"/>
          </p:nvPr>
        </p:nvSpPr>
        <p:spPr>
          <a:xfrm>
            <a:off x="1219200" y="914400"/>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Graphing Your Measurements</a:t>
            </a:r>
            <a:endParaRPr/>
          </a:p>
        </p:txBody>
      </p:sp>
      <p:sp>
        <p:nvSpPr>
          <p:cNvPr id="385" name="Google Shape;385;p39"/>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
        <p:nvSpPr>
          <p:cNvPr id="386" name="Google Shape;386;p39"/>
          <p:cNvSpPr txBox="1">
            <a:spLocks noGrp="1"/>
          </p:cNvSpPr>
          <p:nvPr>
            <p:ph type="body" idx="2"/>
          </p:nvPr>
        </p:nvSpPr>
        <p:spPr>
          <a:xfrm>
            <a:off x="5029200" y="1600200"/>
            <a:ext cx="3733800" cy="2362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If you make measurements throughout the day, you can observe how aerosol concentrations change.</a:t>
            </a:r>
            <a:endParaRPr/>
          </a:p>
          <a:p>
            <a:pPr marL="0" marR="0" lvl="0" indent="0" algn="just" rtl="0">
              <a:lnSpc>
                <a:spcPct val="100000"/>
              </a:lnSpc>
              <a:spcBef>
                <a:spcPts val="320"/>
              </a:spcBef>
              <a:spcAft>
                <a:spcPts val="0"/>
              </a:spcAft>
              <a:buClr>
                <a:schemeClr val="dk1"/>
              </a:buClr>
              <a:buSzPts val="3200"/>
              <a:buFont typeface="Calibri"/>
              <a:buNone/>
            </a:pP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32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These measurements were made with a GLOBE Sun photometer. The green and red markers correspond to the two measurement wavelengths available on a GLOBE Sun photometer.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1295400" y="914400"/>
            <a:ext cx="43434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What are Aerosols?</a:t>
            </a:r>
            <a:endParaRPr/>
          </a:p>
        </p:txBody>
      </p:sp>
      <p:sp>
        <p:nvSpPr>
          <p:cNvPr id="99" name="Google Shape;99;p4"/>
          <p:cNvSpPr txBox="1">
            <a:spLocks noGrp="1"/>
          </p:cNvSpPr>
          <p:nvPr>
            <p:ph type="body" idx="1"/>
          </p:nvPr>
        </p:nvSpPr>
        <p:spPr>
          <a:xfrm>
            <a:off x="1284316" y="1600200"/>
            <a:ext cx="4177905" cy="4987157"/>
          </a:xfrm>
          <a:prstGeom prst="rect">
            <a:avLst/>
          </a:prstGeom>
          <a:noFill/>
          <a:ln>
            <a:noFill/>
          </a:ln>
        </p:spPr>
        <p:txBody>
          <a:bodyPr spcFirstLastPara="1" wrap="square" lIns="91425" tIns="45700" rIns="91425" bIns="45700" anchor="t" anchorCtr="0">
            <a:noAutofit/>
          </a:bodyPr>
          <a:lstStyle/>
          <a:p>
            <a:pPr marL="274320" marR="0" lvl="0" indent="-27432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Aerosols are mixtures of liquid or solid particles suspended in a gas, for example, air.</a:t>
            </a:r>
            <a:endParaRPr/>
          </a:p>
          <a:p>
            <a:pPr marL="274320" marR="0" lvl="0" indent="-274320" algn="just"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These particles range in size from a fraction of a micrometer (µm, or one millionth of a meter) to a few hundred micrometers.</a:t>
            </a:r>
            <a:endParaRPr/>
          </a:p>
          <a:p>
            <a:pPr marL="274320" marR="0" lvl="0" indent="-274320" algn="just"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They are formed by natural processes or as a result of human activity.</a:t>
            </a:r>
            <a:endParaRPr/>
          </a:p>
          <a:p>
            <a:pPr marL="274320" marR="0" lvl="0" indent="-274320" algn="just"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Smoke, bacteria, salt, pollen, dust, various pollutants, ice, and tiny droplets of water are all aerosols.</a:t>
            </a:r>
            <a:endParaRPr/>
          </a:p>
          <a:p>
            <a:pPr marL="274320" marR="0" lvl="0" indent="-274320" algn="just"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They have mixed effects on the energy balance of the atmosphere.</a:t>
            </a:r>
            <a:endParaRPr/>
          </a:p>
        </p:txBody>
      </p:sp>
      <p:sp>
        <p:nvSpPr>
          <p:cNvPr id="100" name="Google Shape;100;p4"/>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101" name="Google Shape;101;p4" descr="This is a list of GLOBE's atmosphere protocols highlighting aerosols. Also on the list are: air temperature, barometric pressure, clouds, precipitation, relative humidity, surface ozone, surface temperature, water vapor, and wind." title="GLOBE Atmosphere Protocol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62221" y="953962"/>
            <a:ext cx="3681779" cy="5715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1219200" y="984288"/>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By Graphing Your Measurements </a:t>
            </a:r>
            <a:br>
              <a:rPr lang="en-US" sz="2800" b="1" i="0" u="none" strike="noStrike" cap="none">
                <a:solidFill>
                  <a:schemeClr val="dk2"/>
                </a:solidFill>
                <a:latin typeface="Arial"/>
                <a:ea typeface="Arial"/>
                <a:cs typeface="Arial"/>
                <a:sym typeface="Arial"/>
              </a:rPr>
            </a:br>
            <a:r>
              <a:rPr lang="en-US" sz="2800" b="1" i="0" u="none" strike="noStrike" cap="none">
                <a:solidFill>
                  <a:schemeClr val="dk2"/>
                </a:solidFill>
                <a:latin typeface="Arial"/>
                <a:ea typeface="Arial"/>
                <a:cs typeface="Arial"/>
                <a:sym typeface="Arial"/>
              </a:rPr>
              <a:t>You Might Observe Major Aerosol Plumes</a:t>
            </a:r>
            <a:endParaRPr/>
          </a:p>
        </p:txBody>
      </p:sp>
      <p:sp>
        <p:nvSpPr>
          <p:cNvPr id="392" name="Google Shape;392;p40"/>
          <p:cNvSpPr txBox="1">
            <a:spLocks noGrp="1"/>
          </p:cNvSpPr>
          <p:nvPr>
            <p:ph type="body" idx="2"/>
          </p:nvPr>
        </p:nvSpPr>
        <p:spPr>
          <a:xfrm>
            <a:off x="1295400" y="1752600"/>
            <a:ext cx="7772400" cy="1447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In June of 2015, a series of wildfires in the plains of Canada sent huge plumes of smoke east over the Midwest and East coastal regions of the United States. These fires burned for weeks, sending “rivers of smoke” across the continent. Scientists could even see the smoke from space!</a:t>
            </a:r>
            <a:endParaRPr/>
          </a:p>
        </p:txBody>
      </p:sp>
      <p:sp>
        <p:nvSpPr>
          <p:cNvPr id="393" name="Google Shape;393;p40"/>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394" name="Google Shape;394;p40" descr="Left image shows a grass fire with plumes of smoke coming off the fields; the right image is a satellite image of a 'river of smoke' from a massive Canadian forest fire traveling across the central United States." title="Aerosol Plumes"/>
          <p:cNvPicPr preferRelativeResize="0"/>
          <p:nvPr/>
        </p:nvPicPr>
        <p:blipFill rotWithShape="1">
          <a:blip r:embed="rId3">
            <a:alphaModFix/>
          </a:blip>
          <a:srcRect/>
          <a:stretch/>
        </p:blipFill>
        <p:spPr>
          <a:xfrm>
            <a:off x="2057400" y="2971800"/>
            <a:ext cx="6324600" cy="377358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1"/>
          <p:cNvSpPr txBox="1">
            <a:spLocks noGrp="1"/>
          </p:cNvSpPr>
          <p:nvPr>
            <p:ph type="title"/>
          </p:nvPr>
        </p:nvSpPr>
        <p:spPr>
          <a:xfrm>
            <a:off x="1226127" y="1007113"/>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By Graphing Your Measurements </a:t>
            </a:r>
            <a:br>
              <a:rPr lang="en-US" sz="2800" b="1" i="0" u="none" strike="noStrike" cap="none">
                <a:solidFill>
                  <a:schemeClr val="dk2"/>
                </a:solidFill>
                <a:latin typeface="Arial"/>
                <a:ea typeface="Arial"/>
                <a:cs typeface="Arial"/>
                <a:sym typeface="Arial"/>
              </a:rPr>
            </a:br>
            <a:r>
              <a:rPr lang="en-US" sz="2800" b="1" i="0" u="none" strike="noStrike" cap="none">
                <a:solidFill>
                  <a:schemeClr val="dk2"/>
                </a:solidFill>
                <a:latin typeface="Arial"/>
                <a:ea typeface="Arial"/>
                <a:cs typeface="Arial"/>
                <a:sym typeface="Arial"/>
              </a:rPr>
              <a:t>You Might Observe Major Aerosol Plumes (1)</a:t>
            </a:r>
            <a:endParaRPr/>
          </a:p>
        </p:txBody>
      </p:sp>
      <p:sp>
        <p:nvSpPr>
          <p:cNvPr id="400" name="Google Shape;400;p41"/>
          <p:cNvSpPr txBox="1">
            <a:spLocks noGrp="1"/>
          </p:cNvSpPr>
          <p:nvPr>
            <p:ph type="body" idx="2"/>
          </p:nvPr>
        </p:nvSpPr>
        <p:spPr>
          <a:xfrm>
            <a:off x="1219200" y="2029154"/>
            <a:ext cx="7853218" cy="1447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Thousands of kilometers away at NASA Langley, GLOBE scientists measuring aerosols using a Sun photometer saw substantially  increased AOT values. They also observed that the sky was extremely hazy and milky in color– air pollution in action!</a:t>
            </a:r>
            <a:endParaRPr/>
          </a:p>
          <a:p>
            <a:pPr marL="0" marR="0" lvl="0" indent="0" algn="just"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p:txBody>
      </p:sp>
      <p:sp>
        <p:nvSpPr>
          <p:cNvPr id="401" name="Google Shape;401;p41"/>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402" name="Google Shape;402;p41" descr="The left image shows another satellite image of the smoke from the Canadian forest fire from the previous slide, now over the United States capitol and the NASA Langley Research Center. The right image is a plot of AOT over time showing measurements taken at Langley as the smoke reached them; AOT increased from 0.3 to 0.6 on the red wavelength and from 0.4 to 0.8 on the green wavelength. " title="River of Smoke Across the U.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 y="3640042"/>
            <a:ext cx="7839364" cy="27515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2"/>
          <p:cNvSpPr txBox="1">
            <a:spLocks noGrp="1"/>
          </p:cNvSpPr>
          <p:nvPr>
            <p:ph type="title"/>
          </p:nvPr>
        </p:nvSpPr>
        <p:spPr>
          <a:xfrm>
            <a:off x="1219200" y="993524"/>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By Graphing Your Measurements </a:t>
            </a:r>
            <a:br>
              <a:rPr lang="en-US" sz="2800" b="1" i="0" u="none" strike="noStrike" cap="none">
                <a:solidFill>
                  <a:schemeClr val="dk2"/>
                </a:solidFill>
                <a:latin typeface="Arial"/>
                <a:ea typeface="Arial"/>
                <a:cs typeface="Arial"/>
                <a:sym typeface="Arial"/>
              </a:rPr>
            </a:br>
            <a:r>
              <a:rPr lang="en-US" sz="2800" b="1" i="0" u="none" strike="noStrike" cap="none">
                <a:solidFill>
                  <a:schemeClr val="dk2"/>
                </a:solidFill>
                <a:latin typeface="Arial"/>
                <a:ea typeface="Arial"/>
                <a:cs typeface="Arial"/>
                <a:sym typeface="Arial"/>
              </a:rPr>
              <a:t>You Might Observe Major Aerosol Plumes (2)</a:t>
            </a:r>
            <a:endParaRPr/>
          </a:p>
        </p:txBody>
      </p:sp>
      <p:sp>
        <p:nvSpPr>
          <p:cNvPr id="408" name="Google Shape;408;p42"/>
          <p:cNvSpPr txBox="1">
            <a:spLocks noGrp="1"/>
          </p:cNvSpPr>
          <p:nvPr>
            <p:ph type="body" idx="2"/>
          </p:nvPr>
        </p:nvSpPr>
        <p:spPr>
          <a:xfrm>
            <a:off x="1371600" y="1905000"/>
            <a:ext cx="2185901" cy="4267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When scientists compared their Sun photometer AOT measurements with AOT taken from satellites, they saw that the smoke plume was in fact the cause of the elevated readings!</a:t>
            </a:r>
            <a:endParaRPr/>
          </a:p>
        </p:txBody>
      </p:sp>
      <p:sp>
        <p:nvSpPr>
          <p:cNvPr id="409" name="Google Shape;409;p42"/>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410" name="Google Shape;410;p42" descr="The image shows four satellite images of the forest fire smoke plume traveling across the U.S. from June 9th, 2015 to June 12, 2015. The smoke traveled from West to East and was drawn South across the central U.S. on June 9th to reach NASA Langley on the 10th. The smoke continued to blow over Langley for two days before blowing out over the ocean on June 12th." title="River of Smoke Travels Across the U.S. - Observations from Space"/>
          <p:cNvPicPr preferRelativeResize="0"/>
          <p:nvPr/>
        </p:nvPicPr>
        <p:blipFill rotWithShape="1">
          <a:blip r:embed="rId3">
            <a:alphaModFix/>
          </a:blip>
          <a:srcRect/>
          <a:stretch/>
        </p:blipFill>
        <p:spPr>
          <a:xfrm>
            <a:off x="3709901" y="1795462"/>
            <a:ext cx="5391150" cy="49434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3"/>
          <p:cNvSpPr txBox="1">
            <a:spLocks noGrp="1"/>
          </p:cNvSpPr>
          <p:nvPr>
            <p:ph type="title"/>
          </p:nvPr>
        </p:nvSpPr>
        <p:spPr>
          <a:xfrm>
            <a:off x="1295400" y="838200"/>
            <a:ext cx="7848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Aerosols: Local Phenomena, Global Impact</a:t>
            </a:r>
            <a:endParaRPr/>
          </a:p>
        </p:txBody>
      </p:sp>
      <p:sp>
        <p:nvSpPr>
          <p:cNvPr id="416" name="Google Shape;416;p43"/>
          <p:cNvSpPr txBox="1">
            <a:spLocks noGrp="1"/>
          </p:cNvSpPr>
          <p:nvPr>
            <p:ph type="body" idx="2"/>
          </p:nvPr>
        </p:nvSpPr>
        <p:spPr>
          <a:xfrm>
            <a:off x="1295400" y="1524000"/>
            <a:ext cx="7620000" cy="243101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Aerosols come from many sources, both natural and man-made, and have an important role to play in global climate, air quality, and environmental health. GLOBE aerosol measurements help scientists learn more about the origins of particles in our atmosphere as well as determine where these global travelers go before falling back to the Earth’s surface. </a:t>
            </a:r>
            <a:endParaRPr/>
          </a:p>
          <a:p>
            <a:pPr marL="0" marR="0" lvl="0" indent="0" algn="just" rtl="0">
              <a:lnSpc>
                <a:spcPct val="100000"/>
              </a:lnSpc>
              <a:spcBef>
                <a:spcPts val="9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9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By participating in GLOBE aerosol measurement studies, you are helping to tell the stories of local atmospheric phenomena that can have global impacts. You are helping scientists find answers to the question: what </a:t>
            </a:r>
            <a:r>
              <a:rPr lang="en-US" sz="1800" b="1" i="1" u="none" strike="noStrike" cap="none">
                <a:solidFill>
                  <a:schemeClr val="dk1"/>
                </a:solidFill>
                <a:latin typeface="Arial"/>
                <a:ea typeface="Arial"/>
                <a:cs typeface="Arial"/>
                <a:sym typeface="Arial"/>
              </a:rPr>
              <a:t>is</a:t>
            </a:r>
            <a:r>
              <a:rPr lang="en-US" sz="1800" b="0" i="0" u="none" strike="noStrike" cap="none">
                <a:solidFill>
                  <a:schemeClr val="dk1"/>
                </a:solidFill>
                <a:latin typeface="Arial"/>
                <a:ea typeface="Arial"/>
                <a:cs typeface="Arial"/>
                <a:sym typeface="Arial"/>
              </a:rPr>
              <a:t> up in the atmosphere? </a:t>
            </a:r>
            <a:endParaRPr/>
          </a:p>
        </p:txBody>
      </p:sp>
      <p:pic>
        <p:nvPicPr>
          <p:cNvPr id="417" name="Google Shape;417;p43" descr="GLOBE sponsor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1" y="5945676"/>
            <a:ext cx="7905509" cy="865666"/>
          </a:xfrm>
          <a:prstGeom prst="rect">
            <a:avLst/>
          </a:prstGeom>
          <a:noFill/>
          <a:ln>
            <a:noFill/>
          </a:ln>
        </p:spPr>
      </p:pic>
      <p:sp>
        <p:nvSpPr>
          <p:cNvPr id="418" name="Google Shape;418;p43"/>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1295400" y="953962"/>
            <a:ext cx="77724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Quiz Questions</a:t>
            </a:r>
            <a:endParaRPr/>
          </a:p>
        </p:txBody>
      </p:sp>
      <p:sp>
        <p:nvSpPr>
          <p:cNvPr id="424" name="Google Shape;424;p44"/>
          <p:cNvSpPr txBox="1">
            <a:spLocks noGrp="1"/>
          </p:cNvSpPr>
          <p:nvPr>
            <p:ph type="body" idx="1"/>
          </p:nvPr>
        </p:nvSpPr>
        <p:spPr>
          <a:xfrm>
            <a:off x="1295400" y="1600200"/>
            <a:ext cx="7696200"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Challenge yourself to answer these questions and check whether you have achieved the learning objectives of this module.</a:t>
            </a:r>
            <a:endParaRPr/>
          </a:p>
          <a:p>
            <a:pPr marL="0" marR="0" lvl="0" indent="0" algn="l" rtl="0">
              <a:lnSpc>
                <a:spcPct val="100000"/>
              </a:lnSpc>
              <a:spcBef>
                <a:spcPts val="320"/>
              </a:spcBef>
              <a:spcAft>
                <a:spcPts val="0"/>
              </a:spcAft>
              <a:buClr>
                <a:schemeClr val="dk1"/>
              </a:buClr>
              <a:buSzPts val="3200"/>
              <a:buFont typeface="Calibri"/>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Arial"/>
              <a:buAutoNum type="arabicPeriod"/>
            </a:pPr>
            <a:r>
              <a:rPr lang="en-US" sz="1600" b="0" i="0" u="sng" strike="noStrike" cap="none">
                <a:solidFill>
                  <a:schemeClr val="hlink"/>
                </a:solidFill>
                <a:latin typeface="Arial"/>
                <a:ea typeface="Arial"/>
                <a:cs typeface="Arial"/>
                <a:sym typeface="Arial"/>
                <a:hlinkClick r:id="rId3"/>
              </a:rPr>
              <a:t>What are aerosols</a:t>
            </a:r>
            <a:r>
              <a:rPr lang="en-US" sz="1600" b="0" i="0" u="none" strike="noStrike" cap="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What </a:t>
            </a:r>
            <a:r>
              <a:rPr lang="en-US" sz="1600" b="0" i="0" u="sng" strike="noStrike" cap="none">
                <a:solidFill>
                  <a:schemeClr val="hlink"/>
                </a:solidFill>
                <a:latin typeface="Arial"/>
                <a:ea typeface="Arial"/>
                <a:cs typeface="Arial"/>
                <a:sym typeface="Arial"/>
                <a:hlinkClick r:id="rId4"/>
              </a:rPr>
              <a:t>processes</a:t>
            </a:r>
            <a:r>
              <a:rPr lang="en-US" sz="1600" b="0" i="0" u="none" strike="noStrike" cap="none">
                <a:solidFill>
                  <a:schemeClr val="dk1"/>
                </a:solidFill>
                <a:latin typeface="Arial"/>
                <a:ea typeface="Arial"/>
                <a:cs typeface="Arial"/>
                <a:sym typeface="Arial"/>
              </a:rPr>
              <a:t> contribute to the formation of aerosols?</a:t>
            </a:r>
            <a:endParaRPr/>
          </a:p>
          <a:p>
            <a:pPr marL="342900" marR="0" lvl="0" indent="-342900" algn="l" rtl="0">
              <a:lnSpc>
                <a:spcPct val="10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What is </a:t>
            </a:r>
            <a:r>
              <a:rPr lang="en-US" sz="1600" b="0" i="0" u="sng" strike="noStrike" cap="none">
                <a:solidFill>
                  <a:schemeClr val="hlink"/>
                </a:solidFill>
                <a:latin typeface="Arial"/>
                <a:ea typeface="Arial"/>
                <a:cs typeface="Arial"/>
                <a:sym typeface="Arial"/>
                <a:hlinkClick r:id="rId5"/>
              </a:rPr>
              <a:t>aerosol optical thickness (AOT) </a:t>
            </a:r>
            <a:r>
              <a:rPr lang="en-US" sz="1600" b="0" i="0" u="none" strike="noStrike" cap="none">
                <a:solidFill>
                  <a:schemeClr val="dk1"/>
                </a:solidFill>
                <a:latin typeface="Arial"/>
                <a:ea typeface="Arial"/>
                <a:cs typeface="Arial"/>
                <a:sym typeface="Arial"/>
              </a:rPr>
              <a:t>and how does it relate to the quantity of aerosols in the atmosphere?</a:t>
            </a:r>
            <a:endParaRPr/>
          </a:p>
          <a:p>
            <a:pPr marL="342900" marR="0" lvl="0" indent="-342900" algn="l" rtl="0">
              <a:lnSpc>
                <a:spcPct val="10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What</a:t>
            </a:r>
            <a:r>
              <a:rPr lang="en-US" sz="1600" b="0" i="0" u="sng" strike="noStrike" cap="none">
                <a:solidFill>
                  <a:schemeClr val="hlink"/>
                </a:solidFill>
                <a:latin typeface="Arial"/>
                <a:ea typeface="Arial"/>
                <a:cs typeface="Arial"/>
                <a:sym typeface="Arial"/>
                <a:hlinkClick r:id="rId6"/>
              </a:rPr>
              <a:t> parameters </a:t>
            </a:r>
            <a:r>
              <a:rPr lang="en-US" sz="1600" b="0" i="0" u="none" strike="noStrike" cap="none">
                <a:solidFill>
                  <a:schemeClr val="dk1"/>
                </a:solidFill>
                <a:latin typeface="Arial"/>
                <a:ea typeface="Arial"/>
                <a:cs typeface="Arial"/>
                <a:sym typeface="Arial"/>
              </a:rPr>
              <a:t>measured in other GLOBE protocols are important to consider when making aerosol measurements?</a:t>
            </a:r>
            <a:endParaRPr/>
          </a:p>
          <a:p>
            <a:pPr marL="342900" marR="0" lvl="0" indent="-342900" algn="l" rtl="0">
              <a:lnSpc>
                <a:spcPct val="10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What kinds of effects do aerosols have on </a:t>
            </a:r>
            <a:r>
              <a:rPr lang="en-US" sz="1600" b="0" i="0" u="sng" strike="noStrike" cap="none">
                <a:solidFill>
                  <a:schemeClr val="hlink"/>
                </a:solidFill>
                <a:latin typeface="Arial"/>
                <a:ea typeface="Arial"/>
                <a:cs typeface="Arial"/>
                <a:sym typeface="Arial"/>
                <a:hlinkClick r:id="rId7"/>
              </a:rPr>
              <a:t>global climate</a:t>
            </a:r>
            <a:r>
              <a:rPr lang="en-US" sz="1600" b="0" i="0" u="none" strike="noStrike" cap="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What kinds of effects do aerosols have on </a:t>
            </a:r>
            <a:r>
              <a:rPr lang="en-US" sz="1600" b="0" i="0" u="sng" strike="noStrike" cap="none">
                <a:solidFill>
                  <a:schemeClr val="hlink"/>
                </a:solidFill>
                <a:latin typeface="Arial"/>
                <a:ea typeface="Arial"/>
                <a:cs typeface="Arial"/>
                <a:sym typeface="Arial"/>
                <a:hlinkClick r:id="rId8"/>
              </a:rPr>
              <a:t>local atmospheric phenomena</a:t>
            </a:r>
            <a:r>
              <a:rPr lang="en-US" sz="1600" b="0" i="0" u="none" strike="noStrike" cap="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How do different aerosols </a:t>
            </a:r>
            <a:r>
              <a:rPr lang="en-US" sz="1600" b="0" i="0" u="sng" strike="noStrike" cap="none">
                <a:solidFill>
                  <a:schemeClr val="hlink"/>
                </a:solidFill>
                <a:latin typeface="Arial"/>
                <a:ea typeface="Arial"/>
                <a:cs typeface="Arial"/>
                <a:sym typeface="Arial"/>
                <a:hlinkClick r:id="rId9"/>
              </a:rPr>
              <a:t>affect cloud formation</a:t>
            </a:r>
            <a:r>
              <a:rPr lang="en-US" sz="1600" b="0" i="0" u="none" strike="noStrike" cap="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Calibri"/>
              <a:buNone/>
            </a:pPr>
            <a:endParaRPr sz="3200" b="0" i="0" u="none" strike="noStrike" cap="none">
              <a:solidFill>
                <a:schemeClr val="dk1"/>
              </a:solidFill>
              <a:latin typeface="Calibri"/>
              <a:ea typeface="Calibri"/>
              <a:cs typeface="Calibri"/>
              <a:sym typeface="Calibri"/>
            </a:endParaRPr>
          </a:p>
        </p:txBody>
      </p:sp>
      <p:sp>
        <p:nvSpPr>
          <p:cNvPr id="425" name="Google Shape;425;p44"/>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5"/>
          <p:cNvSpPr txBox="1">
            <a:spLocks noGrp="1"/>
          </p:cNvSpPr>
          <p:nvPr>
            <p:ph type="title"/>
          </p:nvPr>
        </p:nvSpPr>
        <p:spPr>
          <a:xfrm>
            <a:off x="1447800" y="914400"/>
            <a:ext cx="7315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GLOBE Learning Activities &amp; Resources</a:t>
            </a:r>
            <a:endParaRPr/>
          </a:p>
        </p:txBody>
      </p:sp>
      <p:sp>
        <p:nvSpPr>
          <p:cNvPr id="432" name="Google Shape;432;p45"/>
          <p:cNvSpPr txBox="1">
            <a:spLocks noGrp="1"/>
          </p:cNvSpPr>
          <p:nvPr>
            <p:ph type="body" idx="1"/>
          </p:nvPr>
        </p:nvSpPr>
        <p:spPr>
          <a:xfrm>
            <a:off x="1325880" y="1752600"/>
            <a:ext cx="7665720" cy="380298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The following activities will help you become familiar with the GLOBE Atmosphere materials and the GLOBE data visualization platform. </a:t>
            </a:r>
            <a:endParaRPr/>
          </a:p>
          <a:p>
            <a:pPr marL="0" marR="0" lvl="0" indent="0" algn="just" rtl="0">
              <a:lnSpc>
                <a:spcPct val="100000"/>
              </a:lnSpc>
              <a:spcBef>
                <a:spcPts val="320"/>
              </a:spcBef>
              <a:spcAft>
                <a:spcPts val="0"/>
              </a:spcAft>
              <a:buClr>
                <a:schemeClr val="dk1"/>
              </a:buClr>
              <a:buSzPts val="3200"/>
              <a:buFont typeface="Arial"/>
              <a:buNone/>
            </a:pPr>
            <a:endParaRPr sz="1600" b="0" i="0" u="sng" strike="noStrike" cap="none">
              <a:solidFill>
                <a:schemeClr val="hlink"/>
              </a:solidFill>
              <a:latin typeface="Arial"/>
              <a:ea typeface="Arial"/>
              <a:cs typeface="Arial"/>
              <a:sym typeface="Arial"/>
              <a:hlinkClick r:id="rId3"/>
            </a:endParaRPr>
          </a:p>
          <a:p>
            <a:pPr marL="342900" marR="0" lvl="0" indent="-342900" algn="just" rtl="0">
              <a:lnSpc>
                <a:spcPct val="100000"/>
              </a:lnSpc>
              <a:spcBef>
                <a:spcPts val="320"/>
              </a:spcBef>
              <a:spcAft>
                <a:spcPts val="0"/>
              </a:spcAft>
              <a:buClr>
                <a:schemeClr val="dk1"/>
              </a:buClr>
              <a:buSzPts val="1600"/>
              <a:buFont typeface="Arial"/>
              <a:buChar char="•"/>
            </a:pPr>
            <a:r>
              <a:rPr lang="en-US" sz="1600" b="0" i="0" u="sng" strike="noStrike" cap="none">
                <a:solidFill>
                  <a:schemeClr val="hlink"/>
                </a:solidFill>
                <a:latin typeface="Arial"/>
                <a:ea typeface="Arial"/>
                <a:cs typeface="Arial"/>
                <a:sym typeface="Arial"/>
                <a:hlinkClick r:id="rId3"/>
              </a:rPr>
              <a:t>Atmosphere Learning Activities Introduction</a:t>
            </a:r>
            <a:endParaRPr/>
          </a:p>
          <a:p>
            <a:pPr marL="342900" marR="0" lvl="0" indent="-342900" algn="just" rtl="0">
              <a:lnSpc>
                <a:spcPct val="100000"/>
              </a:lnSpc>
              <a:spcBef>
                <a:spcPts val="320"/>
              </a:spcBef>
              <a:spcAft>
                <a:spcPts val="0"/>
              </a:spcAft>
              <a:buClr>
                <a:schemeClr val="dk1"/>
              </a:buClr>
              <a:buSzPts val="1600"/>
              <a:buFont typeface="Arial"/>
              <a:buChar char="•"/>
            </a:pPr>
            <a:r>
              <a:rPr lang="en-US" sz="1600" b="0" i="0" u="sng" strike="noStrike" cap="none">
                <a:solidFill>
                  <a:schemeClr val="hlink"/>
                </a:solidFill>
                <a:latin typeface="Arial"/>
                <a:ea typeface="Arial"/>
                <a:cs typeface="Arial"/>
                <a:sym typeface="Arial"/>
                <a:hlinkClick r:id="rId4"/>
              </a:rPr>
              <a:t>Observing Visibility and Sky Color</a:t>
            </a:r>
            <a:endParaRPr/>
          </a:p>
          <a:p>
            <a:pPr marL="342900" marR="0" lvl="0" indent="-342900" algn="just" rtl="0">
              <a:lnSpc>
                <a:spcPct val="100000"/>
              </a:lnSpc>
              <a:spcBef>
                <a:spcPts val="320"/>
              </a:spcBef>
              <a:spcAft>
                <a:spcPts val="0"/>
              </a:spcAft>
              <a:buClr>
                <a:schemeClr val="dk1"/>
              </a:buClr>
              <a:buSzPts val="1600"/>
              <a:buFont typeface="Arial"/>
              <a:buChar char="•"/>
            </a:pPr>
            <a:r>
              <a:rPr lang="en-US" sz="1600" b="0" i="0" u="sng" strike="noStrike" cap="none">
                <a:solidFill>
                  <a:schemeClr val="hlink"/>
                </a:solidFill>
                <a:latin typeface="Arial"/>
                <a:ea typeface="Arial"/>
                <a:cs typeface="Arial"/>
                <a:sym typeface="Arial"/>
                <a:hlinkClick r:id="rId5"/>
              </a:rPr>
              <a:t>Calculating Relative Air Mass</a:t>
            </a:r>
            <a:endParaRPr/>
          </a:p>
          <a:p>
            <a:pPr marL="342900" marR="0" lvl="0" indent="-342900" algn="just" rtl="0">
              <a:lnSpc>
                <a:spcPct val="100000"/>
              </a:lnSpc>
              <a:spcBef>
                <a:spcPts val="320"/>
              </a:spcBef>
              <a:spcAft>
                <a:spcPts val="0"/>
              </a:spcAft>
              <a:buClr>
                <a:schemeClr val="dk1"/>
              </a:buClr>
              <a:buSzPts val="1600"/>
              <a:buFont typeface="Arial"/>
              <a:buChar char="•"/>
            </a:pPr>
            <a:r>
              <a:rPr lang="en-US" sz="1600" b="0" i="0" u="sng" strike="noStrike" cap="none">
                <a:solidFill>
                  <a:schemeClr val="hlink"/>
                </a:solidFill>
                <a:latin typeface="Arial"/>
                <a:ea typeface="Arial"/>
                <a:cs typeface="Arial"/>
                <a:sym typeface="Arial"/>
                <a:hlinkClick r:id="rId6"/>
              </a:rPr>
              <a:t>Making a Sundial</a:t>
            </a:r>
            <a:endParaRPr/>
          </a:p>
          <a:p>
            <a:pPr marL="342900" marR="0" lvl="0" indent="-342900" algn="just" rtl="0">
              <a:lnSpc>
                <a:spcPct val="100000"/>
              </a:lnSpc>
              <a:spcBef>
                <a:spcPts val="320"/>
              </a:spcBef>
              <a:spcAft>
                <a:spcPts val="0"/>
              </a:spcAft>
              <a:buClr>
                <a:schemeClr val="dk1"/>
              </a:buClr>
              <a:buSzPts val="1600"/>
              <a:buFont typeface="Arial"/>
              <a:buChar char="•"/>
            </a:pPr>
            <a:r>
              <a:rPr lang="en-US" sz="1600" b="0" i="0" u="sng" strike="noStrike" cap="none">
                <a:solidFill>
                  <a:schemeClr val="hlink"/>
                </a:solidFill>
                <a:latin typeface="Arial"/>
                <a:ea typeface="Arial"/>
                <a:cs typeface="Arial"/>
                <a:sym typeface="Arial"/>
                <a:hlinkClick r:id="rId7"/>
              </a:rPr>
              <a:t>Draw Your Own Visualization</a:t>
            </a:r>
            <a:endParaRPr/>
          </a:p>
          <a:p>
            <a:pPr marL="342900" marR="0" lvl="0" indent="-342900" algn="just" rtl="0">
              <a:lnSpc>
                <a:spcPct val="100000"/>
              </a:lnSpc>
              <a:spcBef>
                <a:spcPts val="320"/>
              </a:spcBef>
              <a:spcAft>
                <a:spcPts val="0"/>
              </a:spcAft>
              <a:buClr>
                <a:schemeClr val="dk1"/>
              </a:buClr>
              <a:buSzPts val="1600"/>
              <a:buFont typeface="Arial"/>
              <a:buChar char="•"/>
            </a:pPr>
            <a:r>
              <a:rPr lang="en-US" sz="1600" b="0" i="0" u="sng" strike="noStrike" cap="none">
                <a:solidFill>
                  <a:schemeClr val="hlink"/>
                </a:solidFill>
                <a:latin typeface="Arial"/>
                <a:ea typeface="Arial"/>
                <a:cs typeface="Arial"/>
                <a:sym typeface="Arial"/>
                <a:hlinkClick r:id="rId8"/>
              </a:rPr>
              <a:t>Learning to Use Visualizations - An Example with Elevation and Temperature</a:t>
            </a:r>
            <a:endParaRPr/>
          </a:p>
          <a:p>
            <a:pPr marL="342900" marR="0" lvl="0" indent="-241300" algn="just" rtl="0">
              <a:lnSpc>
                <a:spcPct val="100000"/>
              </a:lnSpc>
              <a:spcBef>
                <a:spcPts val="320"/>
              </a:spcBef>
              <a:spcAft>
                <a:spcPts val="0"/>
              </a:spcAft>
              <a:buClr>
                <a:schemeClr val="dk1"/>
              </a:buClr>
              <a:buSzPts val="1600"/>
              <a:buFont typeface="Arial"/>
              <a:buNone/>
            </a:pPr>
            <a:endParaRPr sz="1600" u="sng">
              <a:solidFill>
                <a:schemeClr val="hlink"/>
              </a:solidFill>
              <a:hlinkClick r:id="rId8"/>
            </a:endParaRPr>
          </a:p>
          <a:p>
            <a:pPr marL="0" lvl="0" indent="0" algn="just" rtl="0">
              <a:lnSpc>
                <a:spcPct val="100000"/>
              </a:lnSpc>
              <a:spcBef>
                <a:spcPts val="320"/>
              </a:spcBef>
              <a:spcAft>
                <a:spcPts val="0"/>
              </a:spcAft>
              <a:buSzPts val="1600"/>
              <a:buNone/>
            </a:pPr>
            <a:r>
              <a:rPr lang="en-US" sz="1600"/>
              <a:t>Questions about this module? Contact GLOBE: </a:t>
            </a:r>
            <a:r>
              <a:rPr lang="en-US" sz="1600" u="sng">
                <a:solidFill>
                  <a:schemeClr val="hlink"/>
                </a:solidFill>
                <a:hlinkClick r:id="rId9"/>
              </a:rPr>
              <a:t>help@nasaglobe.gov</a:t>
            </a:r>
            <a:endParaRPr sz="1600"/>
          </a:p>
          <a:p>
            <a:pPr marL="0" lvl="0" indent="0" algn="just" rtl="0">
              <a:lnSpc>
                <a:spcPct val="100000"/>
              </a:lnSpc>
              <a:spcBef>
                <a:spcPts val="320"/>
              </a:spcBef>
              <a:spcAft>
                <a:spcPts val="0"/>
              </a:spcAft>
              <a:buSzPts val="1600"/>
              <a:buNone/>
            </a:pPr>
            <a:br>
              <a:rPr lang="en-US" sz="1600"/>
            </a:br>
            <a:br>
              <a:rPr lang="en-US" sz="1600"/>
            </a:br>
            <a:endParaRPr sz="1600" b="0" i="0" u="sng" strike="noStrike" cap="none">
              <a:solidFill>
                <a:schemeClr val="hlink"/>
              </a:solidFill>
              <a:latin typeface="Arial"/>
              <a:ea typeface="Arial"/>
              <a:cs typeface="Arial"/>
              <a:sym typeface="Arial"/>
              <a:hlinkClick r:id="rId8"/>
            </a:endParaRPr>
          </a:p>
        </p:txBody>
      </p:sp>
      <p:sp>
        <p:nvSpPr>
          <p:cNvPr id="433" name="Google Shape;433;p45"/>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H. Further resources.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6"/>
          <p:cNvSpPr txBox="1">
            <a:spLocks noGrp="1"/>
          </p:cNvSpPr>
          <p:nvPr>
            <p:ph type="title"/>
          </p:nvPr>
        </p:nvSpPr>
        <p:spPr>
          <a:xfrm>
            <a:off x="1219200" y="859289"/>
            <a:ext cx="73152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Credits</a:t>
            </a:r>
            <a:endParaRPr/>
          </a:p>
        </p:txBody>
      </p:sp>
      <p:sp>
        <p:nvSpPr>
          <p:cNvPr id="439" name="Google Shape;439;p46"/>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H. Further resources.</a:t>
            </a:r>
            <a:endParaRPr/>
          </a:p>
        </p:txBody>
      </p:sp>
      <p:pic>
        <p:nvPicPr>
          <p:cNvPr id="440" name="Google Shape;440;p46" descr="GLOBE sponsor im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 y="5992334"/>
            <a:ext cx="7905509" cy="865666"/>
          </a:xfrm>
          <a:prstGeom prst="rect">
            <a:avLst/>
          </a:prstGeom>
          <a:noFill/>
          <a:ln>
            <a:noFill/>
          </a:ln>
        </p:spPr>
      </p:pic>
      <p:sp>
        <p:nvSpPr>
          <p:cNvPr id="441" name="Google Shape;441;p46"/>
          <p:cNvSpPr txBox="1">
            <a:spLocks noGrp="1"/>
          </p:cNvSpPr>
          <p:nvPr>
            <p:ph type="body" idx="1"/>
          </p:nvPr>
        </p:nvSpPr>
        <p:spPr>
          <a:xfrm>
            <a:off x="1295400" y="1524000"/>
            <a:ext cx="7477005" cy="47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1600" b="1" i="0" u="none" strike="noStrike" cap="none">
                <a:solidFill>
                  <a:schemeClr val="dk1"/>
                </a:solidFill>
                <a:latin typeface="Arial"/>
                <a:ea typeface="Arial"/>
                <a:cs typeface="Arial"/>
                <a:sym typeface="Arial"/>
              </a:rPr>
              <a:t>Slides:</a:t>
            </a:r>
            <a:endParaRPr/>
          </a:p>
          <a:p>
            <a:pPr marL="0" marR="0" lvl="0" indent="0" algn="l" rtl="0">
              <a:lnSpc>
                <a:spcPct val="100000"/>
              </a:lnSpc>
              <a:spcBef>
                <a:spcPts val="32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Virginia (Jill) Teige, NASA Langley Research Center, USA.</a:t>
            </a:r>
            <a:endParaRPr/>
          </a:p>
          <a:p>
            <a:pPr marL="0" marR="0" lvl="0" indent="0" algn="l" rtl="0">
              <a:lnSpc>
                <a:spcPct val="100000"/>
              </a:lnSpc>
              <a:spcBef>
                <a:spcPts val="32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Dr. Margaret Pippin, NASA Langley Research Center, USA.</a:t>
            </a:r>
            <a:endParaRPr/>
          </a:p>
          <a:p>
            <a:pPr marL="0" marR="0" lvl="0" indent="0" algn="l" rtl="0">
              <a:lnSpc>
                <a:spcPct val="100000"/>
              </a:lnSpc>
              <a:spcBef>
                <a:spcPts val="32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Jessica Taylor, NASA Langley Research Center, USA.</a:t>
            </a:r>
            <a:endParaRPr/>
          </a:p>
          <a:p>
            <a:pPr marL="0" marR="0" lvl="0" indent="0" algn="l" rtl="0">
              <a:lnSpc>
                <a:spcPct val="100000"/>
              </a:lnSpc>
              <a:spcBef>
                <a:spcPts val="320"/>
              </a:spcBef>
              <a:spcAft>
                <a:spcPts val="0"/>
              </a:spcAft>
              <a:buClr>
                <a:schemeClr val="dk1"/>
              </a:buClr>
              <a:buSzPts val="32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3200"/>
              <a:buFont typeface="Arial"/>
              <a:buNone/>
            </a:pPr>
            <a:r>
              <a:rPr lang="en-US" sz="1600" b="1" i="0" u="none" strike="noStrike" cap="none">
                <a:solidFill>
                  <a:schemeClr val="dk1"/>
                </a:solidFill>
                <a:latin typeface="Arial"/>
                <a:ea typeface="Arial"/>
                <a:cs typeface="Arial"/>
                <a:sym typeface="Arial"/>
              </a:rPr>
              <a:t>Images:</a:t>
            </a:r>
            <a:endParaRPr/>
          </a:p>
          <a:p>
            <a:pPr marL="0" marR="0" lvl="0" indent="0" algn="l" rtl="0">
              <a:lnSpc>
                <a:spcPct val="100000"/>
              </a:lnSpc>
              <a:spcBef>
                <a:spcPts val="32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NASA Langley Research Center, USA, unless otherwise noted.</a:t>
            </a:r>
            <a:endParaRPr/>
          </a:p>
          <a:p>
            <a:pPr marL="0" marR="0" lvl="0" indent="0" algn="l" rtl="0">
              <a:lnSpc>
                <a:spcPct val="100000"/>
              </a:lnSpc>
              <a:spcBef>
                <a:spcPts val="320"/>
              </a:spcBef>
              <a:spcAft>
                <a:spcPts val="0"/>
              </a:spcAft>
              <a:buClr>
                <a:schemeClr val="dk1"/>
              </a:buClr>
              <a:buSzPts val="32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3200"/>
              <a:buFont typeface="Arial"/>
              <a:buNone/>
            </a:pPr>
            <a:r>
              <a:rPr lang="en-US" sz="1600" b="1" i="0" u="none" strike="noStrike" cap="none">
                <a:solidFill>
                  <a:schemeClr val="dk1"/>
                </a:solidFill>
                <a:latin typeface="Arial"/>
                <a:ea typeface="Arial"/>
                <a:cs typeface="Arial"/>
                <a:sym typeface="Arial"/>
              </a:rPr>
              <a:t>More Information:</a:t>
            </a:r>
            <a:endParaRPr/>
          </a:p>
          <a:p>
            <a:pPr marL="0" marR="0" lvl="0" indent="0" algn="l" rtl="0">
              <a:lnSpc>
                <a:spcPct val="100000"/>
              </a:lnSpc>
              <a:spcBef>
                <a:spcPts val="320"/>
              </a:spcBef>
              <a:spcAft>
                <a:spcPts val="0"/>
              </a:spcAft>
              <a:buClr>
                <a:schemeClr val="dk1"/>
              </a:buClr>
              <a:buSzPts val="3200"/>
              <a:buFont typeface="Arial"/>
              <a:buNone/>
            </a:pPr>
            <a:r>
              <a:rPr lang="en-US" sz="1600" b="0" i="0" u="sng" strike="noStrike" cap="none">
                <a:solidFill>
                  <a:schemeClr val="hlink"/>
                </a:solidFill>
                <a:latin typeface="Arial"/>
                <a:ea typeface="Arial"/>
                <a:cs typeface="Arial"/>
                <a:sym typeface="Arial"/>
                <a:hlinkClick r:id="rId4"/>
              </a:rPr>
              <a:t>The GLOBE Program</a:t>
            </a:r>
            <a:endParaRPr/>
          </a:p>
          <a:p>
            <a:pPr marL="0" marR="0" lvl="0" indent="0" algn="l" rtl="0">
              <a:lnSpc>
                <a:spcPct val="100000"/>
              </a:lnSpc>
              <a:spcBef>
                <a:spcPts val="320"/>
              </a:spcBef>
              <a:spcAft>
                <a:spcPts val="0"/>
              </a:spcAft>
              <a:buClr>
                <a:schemeClr val="dk1"/>
              </a:buClr>
              <a:buSzPts val="3200"/>
              <a:buFont typeface="Arial"/>
              <a:buNone/>
            </a:pPr>
            <a:r>
              <a:rPr lang="en-US" sz="1600" b="0" i="0" u="sng" strike="noStrike" cap="none">
                <a:solidFill>
                  <a:schemeClr val="hlink"/>
                </a:solidFill>
                <a:latin typeface="Arial"/>
                <a:ea typeface="Arial"/>
                <a:cs typeface="Arial"/>
                <a:sym typeface="Arial"/>
                <a:hlinkClick r:id="rId5"/>
              </a:rPr>
              <a:t>NASA Wavelength </a:t>
            </a:r>
            <a:r>
              <a:rPr lang="en-US" sz="1600" b="0" i="0" u="none" strike="noStrike" cap="none">
                <a:solidFill>
                  <a:schemeClr val="dk1"/>
                </a:solidFill>
                <a:latin typeface="Arial"/>
                <a:ea typeface="Arial"/>
                <a:cs typeface="Arial"/>
                <a:sym typeface="Arial"/>
              </a:rPr>
              <a:t>: NASA’s Digital Library of Earth and Space Education Resources</a:t>
            </a:r>
            <a:endParaRPr/>
          </a:p>
          <a:p>
            <a:pPr marL="0" marR="0" lvl="0" indent="0" algn="l" rtl="0">
              <a:lnSpc>
                <a:spcPct val="100000"/>
              </a:lnSpc>
              <a:spcBef>
                <a:spcPts val="320"/>
              </a:spcBef>
              <a:spcAft>
                <a:spcPts val="0"/>
              </a:spcAft>
              <a:buClr>
                <a:schemeClr val="dk1"/>
              </a:buClr>
              <a:buSzPts val="32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3200"/>
              <a:buFont typeface="Arial"/>
              <a:buNone/>
            </a:pPr>
            <a:r>
              <a:rPr lang="en-US" sz="1600" b="0" i="1" u="none" strike="noStrike" cap="none">
                <a:solidFill>
                  <a:schemeClr val="dk1"/>
                </a:solidFill>
                <a:latin typeface="Arial"/>
                <a:ea typeface="Arial"/>
                <a:cs typeface="Arial"/>
                <a:sym typeface="Arial"/>
              </a:rPr>
              <a:t>Version 6/5/2017. If you edit and modify this slides set for use for educational purposes, please note “modified by (and your name and date)” on this page. Thank you.</a:t>
            </a:r>
            <a:endParaRPr/>
          </a:p>
          <a:p>
            <a:pPr marL="0" marR="0" lvl="0" indent="0" algn="l" rtl="0">
              <a:lnSpc>
                <a:spcPct val="100000"/>
              </a:lnSpc>
              <a:spcBef>
                <a:spcPts val="320"/>
              </a:spcBef>
              <a:spcAft>
                <a:spcPts val="0"/>
              </a:spcAft>
              <a:buClr>
                <a:schemeClr val="dk1"/>
              </a:buClr>
              <a:buSzPts val="32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2030501" y="914400"/>
            <a:ext cx="6253619"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Meet Aero-SOL</a:t>
            </a:r>
            <a:endParaRPr/>
          </a:p>
        </p:txBody>
      </p:sp>
      <p:sp>
        <p:nvSpPr>
          <p:cNvPr id="108" name="Google Shape;108;p5"/>
          <p:cNvSpPr txBox="1">
            <a:spLocks noGrp="1"/>
          </p:cNvSpPr>
          <p:nvPr>
            <p:ph type="body" idx="1"/>
          </p:nvPr>
        </p:nvSpPr>
        <p:spPr>
          <a:xfrm>
            <a:off x="2000295" y="4584457"/>
            <a:ext cx="6215178" cy="210559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800"/>
              <a:buFont typeface="Arial"/>
              <a:buNone/>
            </a:pPr>
            <a:r>
              <a:rPr lang="en-US" sz="1800" b="0" i="0" u="none" strike="noStrike" cap="none">
                <a:solidFill>
                  <a:schemeClr val="dk1"/>
                </a:solidFill>
                <a:latin typeface="Arial"/>
                <a:ea typeface="Arial"/>
                <a:cs typeface="Arial"/>
                <a:sym typeface="Arial"/>
              </a:rPr>
              <a:t>This video, produced by the French Space Agency CNES, explains the role of aerosols in Earth’s climate and how scientists make measurements of aerosols from orbiting satellites. </a:t>
            </a:r>
            <a:r>
              <a:rPr lang="en-US" sz="1800" b="0" i="0" u="sng" strike="noStrike" cap="none">
                <a:solidFill>
                  <a:schemeClr val="hlink"/>
                </a:solidFill>
                <a:latin typeface="Arial"/>
                <a:ea typeface="Arial"/>
                <a:cs typeface="Arial"/>
                <a:sym typeface="Arial"/>
                <a:hlinkClick r:id="rId3"/>
              </a:rPr>
              <a:t>Climate Mission: Secrets of Aerosols and Clouds</a:t>
            </a:r>
            <a:endParaRPr/>
          </a:p>
          <a:p>
            <a:pPr marL="0" marR="0" lvl="0" indent="0" algn="just" rtl="0">
              <a:lnSpc>
                <a:spcPct val="100000"/>
              </a:lnSpc>
              <a:spcBef>
                <a:spcPts val="0"/>
              </a:spcBef>
              <a:spcAft>
                <a:spcPts val="0"/>
              </a:spcAft>
              <a:buClr>
                <a:schemeClr val="dk1"/>
              </a:buClr>
              <a:buSzPts val="2800"/>
              <a:buFont typeface="Arial"/>
              <a:buNone/>
            </a:pPr>
            <a:r>
              <a:rPr lang="en-US" sz="1800"/>
              <a:t>Click </a:t>
            </a:r>
            <a:r>
              <a:rPr lang="en-US" sz="1800" b="0" i="0" u="sng" strike="noStrike" cap="none">
                <a:solidFill>
                  <a:schemeClr val="hlink"/>
                </a:solidFill>
                <a:latin typeface="Arial"/>
                <a:ea typeface="Arial"/>
                <a:cs typeface="Arial"/>
                <a:sym typeface="Arial"/>
                <a:hlinkClick r:id="rId4"/>
              </a:rPr>
              <a:t>here</a:t>
            </a:r>
            <a:r>
              <a:rPr lang="en-US" sz="1800"/>
              <a:t> for a YouTube version of this video that can be closed-captioned.</a:t>
            </a:r>
            <a:endParaRPr/>
          </a:p>
          <a:p>
            <a:pPr marL="0" marR="0" lvl="0" indent="0" algn="just" rtl="0">
              <a:lnSpc>
                <a:spcPct val="100000"/>
              </a:lnSpc>
              <a:spcBef>
                <a:spcPts val="0"/>
              </a:spcBef>
              <a:spcAft>
                <a:spcPts val="0"/>
              </a:spcAft>
              <a:buClr>
                <a:schemeClr val="dk1"/>
              </a:buClr>
              <a:buSzPts val="2800"/>
              <a:buFont typeface="Arial"/>
              <a:buNone/>
            </a:pPr>
            <a:r>
              <a:rPr lang="en-US" sz="1800"/>
              <a:t>Click </a:t>
            </a:r>
            <a:r>
              <a:rPr lang="en-US" sz="1800" u="sng">
                <a:solidFill>
                  <a:schemeClr val="hlink"/>
                </a:solidFill>
                <a:hlinkClick r:id="rId5"/>
              </a:rPr>
              <a:t>here</a:t>
            </a:r>
            <a:r>
              <a:rPr lang="en-US" sz="1800"/>
              <a:t> for a described version of this video. </a:t>
            </a:r>
            <a:endParaRPr sz="1800" u="sng">
              <a:solidFill>
                <a:schemeClr val="hlink"/>
              </a:solidFill>
              <a:hlinkClick r:id="rId3"/>
            </a:endParaRPr>
          </a:p>
        </p:txBody>
      </p:sp>
      <p:pic>
        <p:nvPicPr>
          <p:cNvPr id="109" name="Google Shape;109;p5" descr="Movie link to an educational video on aerosols. The image shows an anthropomorphised aerosol particle. " title="Aero-SOL"/>
          <p:cNvPicPr preferRelativeResize="0"/>
          <p:nvPr/>
        </p:nvPicPr>
        <p:blipFill rotWithShape="1">
          <a:blip r:embed="rId6">
            <a:alphaModFix/>
          </a:blip>
          <a:srcRect/>
          <a:stretch/>
        </p:blipFill>
        <p:spPr>
          <a:xfrm>
            <a:off x="2230016" y="1551993"/>
            <a:ext cx="5668216" cy="2889380"/>
          </a:xfrm>
          <a:prstGeom prst="rect">
            <a:avLst/>
          </a:prstGeom>
          <a:noFill/>
          <a:ln>
            <a:noFill/>
          </a:ln>
        </p:spPr>
      </p:pic>
      <p:sp>
        <p:nvSpPr>
          <p:cNvPr id="110" name="Google Shape;110;p5"/>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1295400" y="1066800"/>
            <a:ext cx="76962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2800" b="1" i="0" u="none" strike="noStrike" cap="none">
                <a:solidFill>
                  <a:schemeClr val="dk2"/>
                </a:solidFill>
                <a:latin typeface="Arial"/>
                <a:ea typeface="Arial"/>
                <a:cs typeface="Arial"/>
                <a:sym typeface="Arial"/>
              </a:rPr>
              <a:t>There Are Many Ways to Measure Aerosols And Many Names for Aerosol Data</a:t>
            </a:r>
            <a:endParaRPr/>
          </a:p>
        </p:txBody>
      </p:sp>
      <p:sp>
        <p:nvSpPr>
          <p:cNvPr id="116" name="Google Shape;116;p6"/>
          <p:cNvSpPr txBox="1">
            <a:spLocks noGrp="1"/>
          </p:cNvSpPr>
          <p:nvPr>
            <p:ph type="body" idx="1"/>
          </p:nvPr>
        </p:nvSpPr>
        <p:spPr>
          <a:xfrm>
            <a:off x="1295400" y="1817254"/>
            <a:ext cx="7543800" cy="1295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There are many methods available to determine how much aerosol is present during an observation. Different measurement types use different terminology for aerosols, some of which you may see in other places. Below is a short summary of some common terms.</a:t>
            </a:r>
            <a:endParaRPr/>
          </a:p>
        </p:txBody>
      </p:sp>
      <p:sp>
        <p:nvSpPr>
          <p:cNvPr id="117" name="Google Shape;117;p6"/>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graphicFrame>
        <p:nvGraphicFramePr>
          <p:cNvPr id="118" name="Google Shape;118;p6" descr="An aerosol is a mixture of solid and liquid particles suspended in air.  Aerosol optical thickness, or AOT, is the measurement terminology used by GLOBE, explained further in this eTraining.  Particulate matter, or PM, is a term most commonly used for particles collected from air, often in order to study their chemical composition.  Parts per million, or PPM, is an expression of concentration, or amount of substance X in a fixed amount of total sample. " title="Terms and Explanations "/>
          <p:cNvGraphicFramePr/>
          <p:nvPr/>
        </p:nvGraphicFramePr>
        <p:xfrm>
          <a:off x="1371600" y="3048000"/>
          <a:ext cx="3000000" cy="3000000"/>
        </p:xfrm>
        <a:graphic>
          <a:graphicData uri="http://schemas.openxmlformats.org/drawingml/2006/table">
            <a:tbl>
              <a:tblPr firstRow="1" bandRow="1">
                <a:noFill/>
                <a:tableStyleId>{17340907-C6CF-4321-88B4-27E4B0013411}</a:tableStyleId>
              </a:tblPr>
              <a:tblGrid>
                <a:gridCol w="2679900">
                  <a:extLst>
                    <a:ext uri="{9D8B030D-6E8A-4147-A177-3AD203B41FA5}">
                      <a16:colId xmlns:a16="http://schemas.microsoft.com/office/drawing/2014/main" val="20000"/>
                    </a:ext>
                  </a:extLst>
                </a:gridCol>
                <a:gridCol w="4863900">
                  <a:extLst>
                    <a:ext uri="{9D8B030D-6E8A-4147-A177-3AD203B41FA5}">
                      <a16:colId xmlns:a16="http://schemas.microsoft.com/office/drawing/2014/main" val="20001"/>
                    </a:ext>
                  </a:extLst>
                </a:gridCol>
              </a:tblGrid>
              <a:tr h="48030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solidFill>
                            <a:schemeClr val="dk1"/>
                          </a:solidFill>
                        </a:rPr>
                        <a:t>Term</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u="none" strike="noStrike" cap="none">
                          <a:solidFill>
                            <a:schemeClr val="dk1"/>
                          </a:solidFill>
                        </a:rPr>
                        <a:t>Explanation</a:t>
                      </a:r>
                      <a:endParaRPr/>
                    </a:p>
                  </a:txBody>
                  <a:tcPr marL="91450" marR="91450" marT="45725" marB="45725"/>
                </a:tc>
                <a:extLst>
                  <a:ext uri="{0D108BD9-81ED-4DB2-BD59-A6C34878D82A}">
                    <a16:rowId xmlns:a16="http://schemas.microsoft.com/office/drawing/2014/main" val="10000"/>
                  </a:ext>
                </a:extLst>
              </a:tr>
              <a:tr h="690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Aerosol</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 mixture of solid and liquid particles suspended in air</a:t>
                      </a:r>
                      <a:endParaRPr/>
                    </a:p>
                  </a:txBody>
                  <a:tcPr marL="91450" marR="91450" marT="45725" marB="45725"/>
                </a:tc>
                <a:extLst>
                  <a:ext uri="{0D108BD9-81ED-4DB2-BD59-A6C34878D82A}">
                    <a16:rowId xmlns:a16="http://schemas.microsoft.com/office/drawing/2014/main" val="10001"/>
                  </a:ext>
                </a:extLst>
              </a:tr>
              <a:tr h="690425">
                <a:tc>
                  <a:txBody>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Aerosol optical depth/thickness (AOT)</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t>The measurement terminology used by GLOBE, explained further in this eTraining</a:t>
                      </a:r>
                      <a:endParaRPr/>
                    </a:p>
                  </a:txBody>
                  <a:tcPr marL="91450" marR="91450" marT="45725" marB="45725"/>
                </a:tc>
                <a:extLst>
                  <a:ext uri="{0D108BD9-81ED-4DB2-BD59-A6C34878D82A}">
                    <a16:rowId xmlns:a16="http://schemas.microsoft.com/office/drawing/2014/main" val="10002"/>
                  </a:ext>
                </a:extLst>
              </a:tr>
              <a:tr h="690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Particulate matter or PM</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a:t>(PM</a:t>
                      </a:r>
                      <a:r>
                        <a:rPr lang="en-US" sz="1200"/>
                        <a:t>2.5</a:t>
                      </a:r>
                      <a:r>
                        <a:rPr lang="en-US" sz="1300"/>
                        <a:t> </a:t>
                      </a:r>
                      <a:r>
                        <a:rPr lang="en-US" sz="1800"/>
                        <a:t>or PM</a:t>
                      </a:r>
                      <a:r>
                        <a:rPr lang="en-US" sz="1200"/>
                        <a:t>10</a:t>
                      </a:r>
                      <a:r>
                        <a:rPr lang="en-US" sz="1800"/>
                        <a:t>)</a:t>
                      </a:r>
                      <a:endParaRPr sz="180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 term most commonly used for particles collected from air, often in order to study their chemical composition</a:t>
                      </a:r>
                      <a:endParaRPr/>
                    </a:p>
                  </a:txBody>
                  <a:tcPr marL="91450" marR="91450" marT="45725" marB="45725"/>
                </a:tc>
                <a:extLst>
                  <a:ext uri="{0D108BD9-81ED-4DB2-BD59-A6C34878D82A}">
                    <a16:rowId xmlns:a16="http://schemas.microsoft.com/office/drawing/2014/main" val="10003"/>
                  </a:ext>
                </a:extLst>
              </a:tr>
              <a:tr h="690425">
                <a:tc>
                  <a:txBody>
                    <a:bodyPr/>
                    <a:lstStyle/>
                    <a:p>
                      <a:pPr marL="0" marR="0" lvl="0" indent="0" algn="l" rtl="0">
                        <a:lnSpc>
                          <a:spcPct val="100000"/>
                        </a:lnSpc>
                        <a:spcBef>
                          <a:spcPts val="0"/>
                        </a:spcBef>
                        <a:spcAft>
                          <a:spcPts val="0"/>
                        </a:spcAft>
                        <a:buClr>
                          <a:srgbClr val="000000"/>
                        </a:buClr>
                        <a:buSzPts val="1800"/>
                        <a:buFont typeface="Arial"/>
                        <a:buNone/>
                      </a:pPr>
                      <a:r>
                        <a:rPr lang="en-US" sz="1800"/>
                        <a:t>micrograms per meter cubed (μg/m</a:t>
                      </a:r>
                      <a:r>
                        <a:rPr lang="en-US" sz="1800" baseline="30000"/>
                        <a:t>3</a:t>
                      </a:r>
                      <a:r>
                        <a:rPr lang="en-US" sz="1800"/>
                        <a:t>)</a:t>
                      </a:r>
                      <a:endParaRPr sz="1800" baseline="3000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PM is expressed as</a:t>
                      </a:r>
                      <a:r>
                        <a:rPr lang="en-US" sz="1800" u="none" strike="noStrike" cap="none"/>
                        <a:t> concentration, or amount of substance X in a fixed amount of total sample</a:t>
                      </a:r>
                      <a:endParaRPr/>
                    </a:p>
                  </a:txBody>
                  <a:tcPr marL="91450" marR="91450" marT="45725" marB="45725"/>
                </a:tc>
                <a:extLst>
                  <a:ext uri="{0D108BD9-81ED-4DB2-BD59-A6C34878D82A}">
                    <a16:rowId xmlns:a16="http://schemas.microsoft.com/office/drawing/2014/main" val="10004"/>
                  </a:ext>
                </a:extLst>
              </a:tr>
            </a:tbl>
          </a:graphicData>
        </a:graphic>
      </p:graphicFrame>
      <p:sp>
        <p:nvSpPr>
          <p:cNvPr id="119" name="Google Shape;119;p6"/>
          <p:cNvSpPr txBox="1"/>
          <p:nvPr/>
        </p:nvSpPr>
        <p:spPr>
          <a:xfrm>
            <a:off x="3495875" y="5279500"/>
            <a:ext cx="5671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1295400" y="914400"/>
            <a:ext cx="7535155"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Aerosols: Particles in the Sky</a:t>
            </a:r>
            <a:endParaRPr/>
          </a:p>
        </p:txBody>
      </p:sp>
      <p:sp>
        <p:nvSpPr>
          <p:cNvPr id="126" name="Google Shape;126;p7"/>
          <p:cNvSpPr txBox="1"/>
          <p:nvPr/>
        </p:nvSpPr>
        <p:spPr>
          <a:xfrm>
            <a:off x="1306945" y="1524000"/>
            <a:ext cx="7760855" cy="92333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Aerosols come from many different sources. Some are </a:t>
            </a:r>
            <a:r>
              <a:rPr lang="en-US" sz="1800" b="1" i="1" u="none" strike="noStrike" cap="none">
                <a:solidFill>
                  <a:schemeClr val="dk1"/>
                </a:solidFill>
                <a:latin typeface="Arial"/>
                <a:ea typeface="Arial"/>
                <a:cs typeface="Arial"/>
                <a:sym typeface="Arial"/>
              </a:rPr>
              <a:t>anthropogenic</a:t>
            </a:r>
            <a:r>
              <a:rPr lang="en-US" sz="1800" b="0" i="0" u="none" strike="noStrike" cap="none">
                <a:solidFill>
                  <a:schemeClr val="dk1"/>
                </a:solidFill>
                <a:latin typeface="Arial"/>
                <a:ea typeface="Arial"/>
                <a:cs typeface="Arial"/>
                <a:sym typeface="Arial"/>
              </a:rPr>
              <a:t>, or human-caused, and some are natural. Various sources emit different sized particles which can alter the effects those aerosols have on planet Earth.</a:t>
            </a:r>
            <a:endParaRPr/>
          </a:p>
        </p:txBody>
      </p:sp>
      <p:sp>
        <p:nvSpPr>
          <p:cNvPr id="127" name="Google Shape;127;p7"/>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128" name="Google Shape;128;p7" descr="Image from &quot;What's Up In The Atmosphere?&quot; a resource of Elementary GLOBE. The image shows a female instructor in front of a whiteboard with the title &quot;Aerosols: Particles in the Sky&quot; written over a series of sketches depicting different sources of aerosols. The sources listed are in two categories: natural sources, including pollen, desert dust, sea salt, fire, and volcanoes, and human sources, including cars, factories, and changes to the land. " title="Particles in the Sky"/>
          <p:cNvPicPr preferRelativeResize="0"/>
          <p:nvPr/>
        </p:nvPicPr>
        <p:blipFill rotWithShape="1">
          <a:blip r:embed="rId3">
            <a:alphaModFix/>
          </a:blip>
          <a:srcRect/>
          <a:stretch/>
        </p:blipFill>
        <p:spPr>
          <a:xfrm>
            <a:off x="1981200" y="2418868"/>
            <a:ext cx="6248400" cy="44391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1219200" y="914400"/>
            <a:ext cx="79248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A Closer Look at Particles</a:t>
            </a:r>
            <a:endParaRPr/>
          </a:p>
        </p:txBody>
      </p:sp>
      <p:sp>
        <p:nvSpPr>
          <p:cNvPr id="135" name="Google Shape;135;p8"/>
          <p:cNvSpPr txBox="1">
            <a:spLocks noGrp="1"/>
          </p:cNvSpPr>
          <p:nvPr>
            <p:ph type="body" idx="1"/>
          </p:nvPr>
        </p:nvSpPr>
        <p:spPr>
          <a:xfrm>
            <a:off x="1300511" y="1634836"/>
            <a:ext cx="3429001"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The size of a particle gives scientists clues about its origin and composition. Larger particles tend to form when salt, sand, or ash is blown into the air by strong winds. Dust, pollen, and mold all form medium-sized aerosols, while the smallest particles come from combustion processes or chemical reactions.</a:t>
            </a:r>
            <a:endParaRPr/>
          </a:p>
          <a:p>
            <a:pPr marL="0" marR="0" lvl="0" indent="0" algn="just"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Particles are sometimes labeled in terms of diameter. PM</a:t>
            </a:r>
            <a:r>
              <a:rPr lang="en-US" sz="1800" b="0" i="0" u="none" strike="noStrike" cap="none" baseline="-25000">
                <a:solidFill>
                  <a:schemeClr val="dk1"/>
                </a:solidFill>
                <a:latin typeface="Arial"/>
                <a:ea typeface="Arial"/>
                <a:cs typeface="Arial"/>
                <a:sym typeface="Arial"/>
              </a:rPr>
              <a:t>10</a:t>
            </a:r>
            <a:r>
              <a:rPr lang="en-US" sz="1800" b="0" i="0" u="none" strike="noStrike" cap="none">
                <a:solidFill>
                  <a:schemeClr val="dk1"/>
                </a:solidFill>
                <a:latin typeface="Arial"/>
                <a:ea typeface="Arial"/>
                <a:cs typeface="Arial"/>
                <a:sym typeface="Arial"/>
              </a:rPr>
              <a:t> and PM</a:t>
            </a:r>
            <a:r>
              <a:rPr lang="en-US" sz="1800" b="0" i="0" u="none" strike="noStrike" cap="none" baseline="-25000">
                <a:solidFill>
                  <a:schemeClr val="dk1"/>
                </a:solidFill>
                <a:latin typeface="Arial"/>
                <a:ea typeface="Arial"/>
                <a:cs typeface="Arial"/>
                <a:sym typeface="Arial"/>
              </a:rPr>
              <a:t>2.5</a:t>
            </a:r>
            <a:r>
              <a:rPr lang="en-US" sz="1800" b="0" i="0" u="none" strike="noStrike" cap="none">
                <a:solidFill>
                  <a:schemeClr val="dk1"/>
                </a:solidFill>
                <a:latin typeface="Arial"/>
                <a:ea typeface="Arial"/>
                <a:cs typeface="Arial"/>
                <a:sym typeface="Arial"/>
              </a:rPr>
              <a:t> are particles that are smaller than 10 and 2.5 µm across, respectively. </a:t>
            </a:r>
            <a:endParaRPr/>
          </a:p>
          <a:p>
            <a:pPr marL="342900" marR="0" lvl="0" indent="-342900" algn="just" rtl="0">
              <a:lnSpc>
                <a:spcPct val="100000"/>
              </a:lnSpc>
              <a:spcBef>
                <a:spcPts val="36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Calibri"/>
              <a:buNone/>
            </a:pPr>
            <a:endParaRPr sz="1800" b="0" i="0" u="none" strike="noStrike" cap="none">
              <a:solidFill>
                <a:schemeClr val="dk1"/>
              </a:solidFill>
              <a:latin typeface="Arial"/>
              <a:ea typeface="Arial"/>
              <a:cs typeface="Arial"/>
              <a:sym typeface="Arial"/>
            </a:endParaRPr>
          </a:p>
        </p:txBody>
      </p:sp>
      <p:sp>
        <p:nvSpPr>
          <p:cNvPr id="136" name="Google Shape;136;p8"/>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137" name="Google Shape;137;p8" descr="A human hair is typicall 50 to 70 micrometers in diameter. Very fine sand is 90 micrometers across. This is in contrast to PM 10, which can be fit five times into the diameter of a human hair, or PM 2.5, which can be fit four times into the diameter of a PM 10 particle. " title="Size Comparisons of Particl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29512" y="1869901"/>
            <a:ext cx="4302697" cy="43738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1211580" y="914400"/>
            <a:ext cx="785622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Aerosols Come In Different Sizes</a:t>
            </a:r>
            <a:endParaRPr/>
          </a:p>
        </p:txBody>
      </p:sp>
      <p:sp>
        <p:nvSpPr>
          <p:cNvPr id="143" name="Google Shape;143;p9"/>
          <p:cNvSpPr txBox="1">
            <a:spLocks noGrp="1"/>
          </p:cNvSpPr>
          <p:nvPr>
            <p:ph type="body" idx="1"/>
          </p:nvPr>
        </p:nvSpPr>
        <p:spPr>
          <a:xfrm>
            <a:off x="1295400" y="4038600"/>
            <a:ext cx="2667000" cy="253691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Aerosols come from many sources. Sea salt, dust, and volcanic ash (shown right) tend to form larger particles, while soot and particles formed from chemical reactions are usually much smaller. 	</a:t>
            </a:r>
            <a:endParaRPr/>
          </a:p>
        </p:txBody>
      </p:sp>
      <p:sp>
        <p:nvSpPr>
          <p:cNvPr id="144" name="Google Shape;144;p9"/>
          <p:cNvSpPr txBox="1">
            <a:spLocks noGrp="1"/>
          </p:cNvSpPr>
          <p:nvPr>
            <p:ph type="body" idx="2"/>
          </p:nvPr>
        </p:nvSpPr>
        <p:spPr>
          <a:xfrm>
            <a:off x="1356360" y="1447800"/>
            <a:ext cx="7552762" cy="11367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800" b="0" i="0" u="none" strike="noStrike" cap="none">
                <a:solidFill>
                  <a:schemeClr val="dk1"/>
                </a:solidFill>
                <a:latin typeface="Arial"/>
                <a:ea typeface="Arial"/>
                <a:cs typeface="Arial"/>
                <a:sym typeface="Arial"/>
              </a:rPr>
              <a:t>The size of a particle defines how it will interact with different colors of light. Every particle type has a characteristic combination of light interactions that scientists use as “fingerprints” to identify aerosols of various sizes and compositions. </a:t>
            </a:r>
            <a:endParaRPr/>
          </a:p>
        </p:txBody>
      </p:sp>
      <p:sp>
        <p:nvSpPr>
          <p:cNvPr id="145" name="Google Shape;145;p9"/>
          <p:cNvSpPr txBox="1"/>
          <p:nvPr/>
        </p:nvSpPr>
        <p:spPr>
          <a:xfrm>
            <a:off x="0" y="953962"/>
            <a:ext cx="1219200" cy="5078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Arial"/>
              <a:buNone/>
            </a:pPr>
            <a:r>
              <a:rPr lang="en-US" sz="1200" b="1" i="0" u="none" strike="noStrike" cap="none">
                <a:solidFill>
                  <a:srgbClr val="FF0000"/>
                </a:solidFill>
                <a:latin typeface="Arial"/>
                <a:ea typeface="Arial"/>
                <a:cs typeface="Arial"/>
                <a:sym typeface="Arial"/>
              </a:rPr>
              <a:t>A. What are aerosols?</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 Why collect aerosol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 How your measurements can help!</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 How to collect your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 How to report your data to GLOBE.</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F. Understand the data.</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 Quiz yourself!</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H. Further resources.</a:t>
            </a:r>
            <a:endParaRPr/>
          </a:p>
        </p:txBody>
      </p:sp>
      <p:pic>
        <p:nvPicPr>
          <p:cNvPr id="146" name="Google Shape;146;p9" descr="Four sources of aerosols: dust and sand from sand storms, organic aerosols formed from tree emissions, forest fires, and volcanic eruptions. " title="Different Aerosols Sources"/>
          <p:cNvPicPr preferRelativeResize="0"/>
          <p:nvPr/>
        </p:nvPicPr>
        <p:blipFill rotWithShape="1">
          <a:blip r:embed="rId3">
            <a:alphaModFix/>
          </a:blip>
          <a:srcRect/>
          <a:stretch/>
        </p:blipFill>
        <p:spPr>
          <a:xfrm>
            <a:off x="4060897" y="4114800"/>
            <a:ext cx="4848225" cy="2486025"/>
          </a:xfrm>
          <a:prstGeom prst="rect">
            <a:avLst/>
          </a:prstGeom>
          <a:noFill/>
          <a:ln>
            <a:noFill/>
          </a:ln>
        </p:spPr>
      </p:pic>
      <p:pic>
        <p:nvPicPr>
          <p:cNvPr id="147" name="Google Shape;147;p9" descr="Image shows three hands holding, from left to right: sea salt, dust, and soot." title="Hands Holding Aerosol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5641" y="2615142"/>
            <a:ext cx="7581900" cy="1474258"/>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6212</Words>
  <Application>Microsoft Macintosh PowerPoint</Application>
  <PresentationFormat>On-screen Show (4:3)</PresentationFormat>
  <Paragraphs>972</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Default Design</vt:lpstr>
      <vt:lpstr>Protocol Training   Aerosols</vt:lpstr>
      <vt:lpstr>Overview and Learning Objectives</vt:lpstr>
      <vt:lpstr>PowerPoint Presentation</vt:lpstr>
      <vt:lpstr>What are Aerosols?</vt:lpstr>
      <vt:lpstr>Meet Aero-SOL</vt:lpstr>
      <vt:lpstr>There Are Many Ways to Measure Aerosols And Many Names for Aerosol Data</vt:lpstr>
      <vt:lpstr>Aerosols: Particles in the Sky</vt:lpstr>
      <vt:lpstr>A Closer Look at Particles</vt:lpstr>
      <vt:lpstr>Aerosols Come In Different Sizes</vt:lpstr>
      <vt:lpstr>Aerosols From Different Sources Have Different Sizes</vt:lpstr>
      <vt:lpstr>Aerosols Impact Air Quality Across the Globe</vt:lpstr>
      <vt:lpstr>Aerosols Can Affect Climate Directly</vt:lpstr>
      <vt:lpstr>Aerosols Influence Earth’s Climate Through Clouds</vt:lpstr>
      <vt:lpstr>Aerosols Influence Many Things On Earth, But We Still Have Lots of Questions</vt:lpstr>
      <vt:lpstr>GLOBE Measurements Help Scientists:</vt:lpstr>
      <vt:lpstr>Scientists Quantify Aerosols Using Measurements of Aerosol Optical Thickness</vt:lpstr>
      <vt:lpstr>What is Aerosol Optical Thickness?</vt:lpstr>
      <vt:lpstr>We Measure AOT from the Ground</vt:lpstr>
      <vt:lpstr>Before You Begin the Aerosols Protocol</vt:lpstr>
      <vt:lpstr>How to Collect: Overview</vt:lpstr>
      <vt:lpstr>What You Will Need</vt:lpstr>
      <vt:lpstr>Be Sure to Record Everything About Your Study Site to Make Your Data Count!</vt:lpstr>
      <vt:lpstr>Complete the Entire Protocol for the  Most Investigation Opportunities</vt:lpstr>
      <vt:lpstr>Instrument Options</vt:lpstr>
      <vt:lpstr>Using a GLOBE Sun Photometer (1)</vt:lpstr>
      <vt:lpstr>Using a GLOBE Sun Photometer (2)</vt:lpstr>
      <vt:lpstr>Using a GLOBE Sun Photometer (3)  Aligning with the Sun</vt:lpstr>
      <vt:lpstr>Using a Calitoo (1)</vt:lpstr>
      <vt:lpstr>Using a Calitoo (2)</vt:lpstr>
      <vt:lpstr>Using a Calitoo (3)   Aligning with the Sun</vt:lpstr>
      <vt:lpstr>Common AOT Measurement Mistakes</vt:lpstr>
      <vt:lpstr>Sky Color and Visibility Observations Give Your Data Context</vt:lpstr>
      <vt:lpstr>As AOT Increases, the Amount of Light Reaching Earth’s Surface Directly Decreases Rapidly, Going to Near Zero in Severe Pollution Events</vt:lpstr>
      <vt:lpstr>Sky Color and Visibility Observations Give Your Data Context </vt:lpstr>
      <vt:lpstr>How to Observe: Sky Conditions</vt:lpstr>
      <vt:lpstr>Upload Data to the Website</vt:lpstr>
      <vt:lpstr>Visualize and Retrieve Data</vt:lpstr>
      <vt:lpstr>Measurement Tips</vt:lpstr>
      <vt:lpstr>Graphing Your Measurements</vt:lpstr>
      <vt:lpstr>By Graphing Your Measurements  You Might Observe Major Aerosol Plumes</vt:lpstr>
      <vt:lpstr>By Graphing Your Measurements  You Might Observe Major Aerosol Plumes (1)</vt:lpstr>
      <vt:lpstr>By Graphing Your Measurements  You Might Observe Major Aerosol Plumes (2)</vt:lpstr>
      <vt:lpstr>Aerosols: Local Phenomena, Global Impact</vt:lpstr>
      <vt:lpstr>Quiz Questions</vt:lpstr>
      <vt:lpstr>GLOBE Learning Activities &amp; Resources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Rosalba</dc:creator>
  <cp:lastModifiedBy>David Overoye</cp:lastModifiedBy>
  <cp:revision>1</cp:revision>
  <dcterms:modified xsi:type="dcterms:W3CDTF">2024-09-30T20:51:32Z</dcterms:modified>
</cp:coreProperties>
</file>