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9YO3ehlcPdbt6TRBeT2gp0ftU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12015E-821C-4A7A-BB22-795E322555C7}">
  <a:tblStyle styleId="{1712015E-821C-4A7A-BB22-795E322555C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3887391" y="987426"/>
            <a:ext cx="4629150" cy="4873625"/>
          </a:xfrm>
          <a:prstGeom prst="rect">
            <a:avLst/>
          </a:prstGeom>
          <a:noFill/>
          <a:ln>
            <a:noFill/>
          </a:ln>
        </p:spPr>
      </p:sp>
      <p:sp>
        <p:nvSpPr>
          <p:cNvPr id="68" name="Google Shape;68;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berkeleyearth.org/wp-content/uploads/2015/02/baseline-seasonaltemperature-range.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1.bp.blogspot.com/-dTjf0uzbhhU/VCzaSD54wvI/AAAAAAAAAFA/Ag20n_O8n4c/s1600/IMG_1035.jpg" TargetMode="External"/><Relationship Id="rId5" Type="http://schemas.openxmlformats.org/officeDocument/2006/relationships/hyperlink" Target="http://www.globe.gov/documents/348614/ff1147e1-6ae3-4eb1-b38c-20021910c0a8"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ishersci.com.sg/upload/content_photo_1061_1208.jpg" TargetMode="External"/><Relationship Id="rId5" Type="http://schemas.openxmlformats.org/officeDocument/2006/relationships/hyperlink" Target="http://www.globe.gov/documents/348614/00bfb4e8-384c-4d63-a781-ae1624bc97c4"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www.esrl.noaa.gov/gmd/grad/solcalc/"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1.bp.blogspot.com/-dTjf0uzbhhU/VCzaSD54wvI/AAAAAAAAAFA/Ag20n_O8n4c/s1600/IMG_1035.jpg"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g"/><Relationship Id="rId7" Type="http://schemas.openxmlformats.org/officeDocument/2006/relationships/hyperlink" Target="https://www.globe.gov/globe-data/data-entry/email-data-en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data-entry-app" TargetMode="External"/><Relationship Id="rId4" Type="http://schemas.openxmlformats.org/officeDocument/2006/relationships/image" Target="../media/image19.jpe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lobe.gov/get-trained/using-the-globe-website/retrieve-and-visualize-your-data" TargetMode="Externa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3.jpg"/><Relationship Id="rId7" Type="http://schemas.openxmlformats.org/officeDocument/2006/relationships/hyperlink" Target="https://mynasadata.larc.nasa.gov/basic-page/about-atmosphere-background-inform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mynasadata.larc.nasa.gov/weather-and-climate/" TargetMode="External"/><Relationship Id="rId5" Type="http://schemas.openxmlformats.org/officeDocument/2006/relationships/hyperlink" Target="http://www.globe.gov/documents/348614/65d837c0-2487-47dc-a789-06f57de1c45e" TargetMode="External"/><Relationship Id="rId4" Type="http://schemas.openxmlformats.org/officeDocument/2006/relationships/image" Target="../media/image36.jpg"/><Relationship Id="rId9" Type="http://schemas.openxmlformats.org/officeDocument/2006/relationships/hyperlink" Target="http://www.globe.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rc.nasa.gov/WWW/K-12/airplane/atmosphere.html"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jp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cuments/348614/93d4bb3c-79e3-4255-9fc8-537fc4f870dc"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hyperlink" Target="http://www.sciencemuseum.org.uk/ClimateChanging/ClimateScienceInfoZone/Exploringwhatmighthappen/2point1/~/media/ClimateChanging/FindOutMore/Images/twoonetwoone_NOAAWeatherSatellite.ash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sciencemuseum.org.uk/ClimateChanging/ClimateScienceInfoZone/Exploringwhatmighthappen/2point1/~/media/ClimateChanging/FindOutMore/Images/twoonetwotwo.ashx"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hyperlink" Target="http://www.labsource.com/ProdImg/26/26301.jpg" TargetMode="External"/><Relationship Id="rId3" Type="http://schemas.openxmlformats.org/officeDocument/2006/relationships/image" Target="../media/image3.jp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s://www.globe.gov/documents/348614/81a42f5e-8f77-4d23-8fb0-9006b0b27063" TargetMode="External"/><Relationship Id="rId4" Type="http://schemas.openxmlformats.org/officeDocument/2006/relationships/image" Target="../media/image10.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Atmosphere-AirT 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5132"/>
          </a:xfrm>
          <a:prstGeom prst="rect">
            <a:avLst/>
          </a:prstGeom>
          <a:noFill/>
          <a:ln>
            <a:noFill/>
          </a:ln>
        </p:spPr>
      </p:pic>
      <p:sp>
        <p:nvSpPr>
          <p:cNvPr id="90" name="Google Shape;90;p1"/>
          <p:cNvSpPr txBox="1">
            <a:spLocks noGrp="1"/>
          </p:cNvSpPr>
          <p:nvPr>
            <p:ph type="ctrTitle"/>
          </p:nvPr>
        </p:nvSpPr>
        <p:spPr>
          <a:xfrm>
            <a:off x="662213" y="630960"/>
            <a:ext cx="7819571" cy="16353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Protocol Training Slides</a:t>
            </a:r>
            <a:br>
              <a:rPr lang="en-US" sz="4400" b="1"/>
            </a:br>
            <a:r>
              <a:rPr lang="en-US" sz="4400" b="1"/>
              <a:t>Air Temperature</a:t>
            </a:r>
            <a:endParaRPr/>
          </a:p>
        </p:txBody>
      </p:sp>
      <p:pic>
        <p:nvPicPr>
          <p:cNvPr id="91" name="Google Shape;91;p1" descr="Shows seasonal differences in degrees C. Map shows how there is less seasonal temperature difference at the equator and more at the poles" title="Map of Earth Seasonal Temperature Range">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2213" y="2440483"/>
            <a:ext cx="7819571" cy="3962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6" name="Google Shape;186;p10"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187" name="Google Shape;187;p1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88" name="Google Shape;188;p10"/>
          <p:cNvSpPr txBox="1">
            <a:spLocks noGrp="1"/>
          </p:cNvSpPr>
          <p:nvPr>
            <p:ph type="title"/>
          </p:nvPr>
        </p:nvSpPr>
        <p:spPr>
          <a:xfrm>
            <a:off x="1147728" y="6386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Calibrating your Instrument</a:t>
            </a:r>
            <a:endParaRPr sz="2800"/>
          </a:p>
        </p:txBody>
      </p:sp>
      <p:sp>
        <p:nvSpPr>
          <p:cNvPr id="189" name="Google Shape;189;p10"/>
          <p:cNvSpPr txBox="1">
            <a:spLocks noGrp="1"/>
          </p:cNvSpPr>
          <p:nvPr>
            <p:ph type="body" idx="1"/>
          </p:nvPr>
        </p:nvSpPr>
        <p:spPr>
          <a:xfrm>
            <a:off x="1515067" y="1553029"/>
            <a:ext cx="4581979" cy="5304971"/>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20000"/>
              </a:lnSpc>
              <a:spcBef>
                <a:spcPts val="0"/>
              </a:spcBef>
              <a:spcAft>
                <a:spcPts val="0"/>
              </a:spcAft>
              <a:buClr>
                <a:schemeClr val="dk1"/>
              </a:buClr>
              <a:buSzPct val="100000"/>
              <a:buNone/>
            </a:pPr>
            <a:r>
              <a:rPr lang="en-US" b="1" i="1" u="sng">
                <a:solidFill>
                  <a:schemeClr val="hlink"/>
                </a:solidFill>
                <a:latin typeface="Arial"/>
                <a:ea typeface="Arial"/>
                <a:cs typeface="Arial"/>
                <a:sym typeface="Arial"/>
                <a:hlinkClick r:id="rId5"/>
              </a:rPr>
              <a:t>Calibration Thermometer</a:t>
            </a:r>
            <a:endParaRPr b="1">
              <a:latin typeface="Arial"/>
              <a:ea typeface="Arial"/>
              <a:cs typeface="Arial"/>
              <a:sym typeface="Arial"/>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Prepare a mixture of fresh water and crushed ice with more ice than water in a container.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Put the calibration thermometer into the ice-water bath. The bulb of the thermometer must be in the water.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Allow the ice-water bath and thermometer to sit for 10 to 15 minutes.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Gently move the thermometer around in the ice-water bath so that it will be thoroughly cooled.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Read the thermometer. If it reads between -0.5 ̊ C and +0.5 ̊ C, the thermometer is fine.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If the thermometer reads greater than +0.5 ̊ C, check to make sure that there is more ice than water in your ice-water bath.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If the thermometer reads less than -0.5 ̊ C, check to make sure that there is no salt in your ice-water bath.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If the thermometer still does not read between -0.5 ̊ C and +0.5 ̊ C, replace the thermometer. </a:t>
            </a:r>
            <a:endParaRPr/>
          </a:p>
          <a:p>
            <a:pPr marL="228600" lvl="0" indent="-130810" algn="l" rtl="0">
              <a:lnSpc>
                <a:spcPct val="90000"/>
              </a:lnSpc>
              <a:spcBef>
                <a:spcPts val="1000"/>
              </a:spcBef>
              <a:spcAft>
                <a:spcPts val="0"/>
              </a:spcAft>
              <a:buClr>
                <a:schemeClr val="dk1"/>
              </a:buClr>
              <a:buSzPct val="100000"/>
              <a:buNone/>
            </a:pPr>
            <a:endParaRPr/>
          </a:p>
        </p:txBody>
      </p:sp>
      <p:pic>
        <p:nvPicPr>
          <p:cNvPr id="190" name="Google Shape;190;p10" descr="image of thermometer in beaker , beaker contains ice">
            <a:hlinkClick r:id="rId6"/>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64385" y="1609369"/>
            <a:ext cx="1721672" cy="42788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7" name="Google Shape;197;p11"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198" name="Google Shape;198;p1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99" name="Google Shape;199;p11"/>
          <p:cNvSpPr txBox="1">
            <a:spLocks noGrp="1"/>
          </p:cNvSpPr>
          <p:nvPr>
            <p:ph type="title"/>
          </p:nvPr>
        </p:nvSpPr>
        <p:spPr>
          <a:xfrm>
            <a:off x="1147728" y="48938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Calibrating Your Max/Min Digital Thermometer</a:t>
            </a:r>
            <a:endParaRPr sz="2800"/>
          </a:p>
        </p:txBody>
      </p:sp>
      <p:sp>
        <p:nvSpPr>
          <p:cNvPr id="200" name="Google Shape;200;p11"/>
          <p:cNvSpPr txBox="1">
            <a:spLocks noGrp="1"/>
          </p:cNvSpPr>
          <p:nvPr>
            <p:ph type="body" idx="1"/>
          </p:nvPr>
        </p:nvSpPr>
        <p:spPr>
          <a:xfrm>
            <a:off x="1361131" y="1416505"/>
            <a:ext cx="4581979" cy="5304971"/>
          </a:xfrm>
          <a:prstGeom prst="rect">
            <a:avLst/>
          </a:prstGeom>
          <a:noFill/>
          <a:ln>
            <a:noFill/>
          </a:ln>
        </p:spPr>
        <p:txBody>
          <a:bodyPr spcFirstLastPara="1" wrap="square" lIns="91425" tIns="45700" rIns="91425" bIns="45700" anchor="t" anchorCtr="0">
            <a:normAutofit fontScale="47500" lnSpcReduction="20000"/>
          </a:bodyPr>
          <a:lstStyle/>
          <a:p>
            <a:pPr marL="390525" lvl="0" indent="-390525"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Open the door to the instrument shelter and hang the calibration thermometer, the digital thermometer, and the soil sensor in the instrument shelter (if using it) so that they have air flow all around them and do not contact the sides of the shelter. </a:t>
            </a:r>
            <a:endParaRPr/>
          </a:p>
          <a:p>
            <a:pPr marL="390525" lvl="0" indent="-390525"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Close the door to the instrument shelter. </a:t>
            </a:r>
            <a:endParaRPr/>
          </a:p>
          <a:p>
            <a:pPr marL="390525" lvl="0" indent="-390525"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Wait at least an hour. Open the door to the instrument shelter. Make sure that your digital thermometer is displaying the current temperature(s) (Neither ‘MAX’ or ‘MIN’ symbols should be displayed on the screen. If they are, press the MAX/MIN button until they disappear). </a:t>
            </a:r>
            <a:endParaRPr/>
          </a:p>
          <a:p>
            <a:pPr marL="390525" lvl="0" indent="-390525"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Read the temperatures reported by the air sensor and the soil sensor (if using it) of the digital thermometer and record them on your </a:t>
            </a:r>
            <a:r>
              <a:rPr lang="en-US" i="1" u="sng">
                <a:solidFill>
                  <a:schemeClr val="hlink"/>
                </a:solidFill>
                <a:latin typeface="Arial"/>
                <a:ea typeface="Arial"/>
                <a:cs typeface="Arial"/>
                <a:sym typeface="Arial"/>
                <a:hlinkClick r:id="rId5"/>
              </a:rPr>
              <a:t>Max/Min Thermometer Calibration and Reset Data Sheet</a:t>
            </a:r>
            <a:r>
              <a:rPr lang="en-US" i="1">
                <a:latin typeface="Arial"/>
                <a:ea typeface="Arial"/>
                <a:cs typeface="Arial"/>
                <a:sym typeface="Arial"/>
              </a:rPr>
              <a:t>.</a:t>
            </a:r>
            <a:endParaRPr/>
          </a:p>
          <a:p>
            <a:pPr marL="390525" lvl="0" indent="-390525"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Close the door of the instrument shelter. </a:t>
            </a:r>
            <a:endParaRPr/>
          </a:p>
          <a:p>
            <a:pPr marL="390525" lvl="0" indent="-390525" algn="l" rtl="0">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Repeat steps 2 to 5 four more times, waiting at least one hour between each set of readings. Try to space out the five sets of readings over as much of a day as possible. </a:t>
            </a:r>
            <a:endParaRPr/>
          </a:p>
          <a:p>
            <a:pPr marL="0" lvl="0" indent="0" algn="l" rtl="0">
              <a:lnSpc>
                <a:spcPct val="90000"/>
              </a:lnSpc>
              <a:spcBef>
                <a:spcPts val="1000"/>
              </a:spcBef>
              <a:spcAft>
                <a:spcPts val="0"/>
              </a:spcAft>
              <a:buClr>
                <a:schemeClr val="dk1"/>
              </a:buClr>
              <a:buSzPct val="100000"/>
              <a:buNone/>
            </a:pPr>
            <a:endParaRPr/>
          </a:p>
        </p:txBody>
      </p:sp>
      <p:pic>
        <p:nvPicPr>
          <p:cNvPr id="201" name="Google Shape;201;p11" descr="Image of max/min digital thermometer">
            <a:hlinkClick r:id="rId6"/>
          </p:cNvPr>
          <p:cNvPicPr preferRelativeResize="0"/>
          <p:nvPr/>
        </p:nvPicPr>
        <p:blipFill rotWithShape="1">
          <a:blip r:embed="rId7">
            <a:alphaModFix/>
          </a:blip>
          <a:srcRect/>
          <a:stretch/>
        </p:blipFill>
        <p:spPr>
          <a:xfrm>
            <a:off x="6143337" y="1814951"/>
            <a:ext cx="2844800" cy="284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7" name="Google Shape;207;p12"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08" name="Google Shape;208;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288" y="899885"/>
            <a:ext cx="1176372" cy="6091929"/>
          </a:xfrm>
          <a:prstGeom prst="rect">
            <a:avLst/>
          </a:prstGeom>
          <a:noFill/>
          <a:ln>
            <a:noFill/>
          </a:ln>
        </p:spPr>
      </p:pic>
      <p:sp>
        <p:nvSpPr>
          <p:cNvPr id="209" name="Google Shape;209;p12"/>
          <p:cNvSpPr txBox="1">
            <a:spLocks noGrp="1"/>
          </p:cNvSpPr>
          <p:nvPr>
            <p:ph type="title"/>
          </p:nvPr>
        </p:nvSpPr>
        <p:spPr>
          <a:xfrm>
            <a:off x="1257300" y="5636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Data Sheet</a:t>
            </a:r>
            <a:endParaRPr sz="2800"/>
          </a:p>
        </p:txBody>
      </p:sp>
      <p:sp>
        <p:nvSpPr>
          <p:cNvPr id="210" name="Google Shape;210;p12"/>
          <p:cNvSpPr txBox="1">
            <a:spLocks noGrp="1"/>
          </p:cNvSpPr>
          <p:nvPr>
            <p:ph type="body" idx="1"/>
          </p:nvPr>
        </p:nvSpPr>
        <p:spPr>
          <a:xfrm>
            <a:off x="1506572" y="1754513"/>
            <a:ext cx="3543299" cy="21208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000"/>
              <a:buNone/>
            </a:pPr>
            <a:r>
              <a:rPr lang="en-US" sz="2000">
                <a:latin typeface="Arial"/>
                <a:ea typeface="Arial"/>
                <a:cs typeface="Arial"/>
                <a:sym typeface="Arial"/>
              </a:rPr>
              <a:t>Enter the data on the Integrated 1-Day Data Sheet</a:t>
            </a:r>
            <a:endParaRPr/>
          </a:p>
          <a:p>
            <a:pPr marL="0" lvl="0" indent="0" algn="l" rtl="0">
              <a:lnSpc>
                <a:spcPct val="10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100000"/>
              </a:lnSpc>
              <a:spcBef>
                <a:spcPts val="0"/>
              </a:spcBef>
              <a:spcAft>
                <a:spcPts val="0"/>
              </a:spcAft>
              <a:buClr>
                <a:schemeClr val="dk1"/>
              </a:buClr>
              <a:buSzPts val="2000"/>
              <a:buNone/>
            </a:pPr>
            <a:r>
              <a:rPr lang="en-US" sz="2000">
                <a:latin typeface="Arial"/>
                <a:ea typeface="Arial"/>
                <a:cs typeface="Arial"/>
                <a:sym typeface="Arial"/>
              </a:rPr>
              <a:t>Be sure to fill out the top: School Name, Study Site, Observer Names, Date and Time (local or UTC)</a:t>
            </a:r>
            <a:endParaRPr/>
          </a:p>
        </p:txBody>
      </p:sp>
      <p:sp>
        <p:nvSpPr>
          <p:cNvPr id="211" name="Google Shape;211;p12"/>
          <p:cNvSpPr txBox="1"/>
          <p:nvPr/>
        </p:nvSpPr>
        <p:spPr>
          <a:xfrm>
            <a:off x="1506572" y="4198086"/>
            <a:ext cx="35432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Atmosphere Data Sheet</a:t>
            </a:r>
            <a:endParaRPr sz="2400" i="1">
              <a:solidFill>
                <a:schemeClr val="dk1"/>
              </a:solidFill>
              <a:latin typeface="Arial"/>
              <a:ea typeface="Arial"/>
              <a:cs typeface="Arial"/>
              <a:sym typeface="Arial"/>
            </a:endParaRPr>
          </a:p>
        </p:txBody>
      </p:sp>
      <p:pic>
        <p:nvPicPr>
          <p:cNvPr id="212" name="Google Shape;212;p12" descr="creen shot of atmosphere investigation data sheet" title="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00301" y="1311380"/>
            <a:ext cx="3315877" cy="4291134"/>
          </a:xfrm>
          <a:prstGeom prst="rect">
            <a:avLst/>
          </a:prstGeom>
          <a:solidFill>
            <a:schemeClr val="lt1"/>
          </a:solidFill>
          <a:ln w="25400" cap="flat" cmpd="sng">
            <a:solidFill>
              <a:schemeClr val="dk1"/>
            </a:solidFill>
            <a:prstDash val="solid"/>
            <a:round/>
            <a:headEnd type="none" w="sm" len="sm"/>
            <a:tailEnd type="none" w="sm" len="sm"/>
          </a:ln>
        </p:spPr>
      </p:pic>
      <p:cxnSp>
        <p:nvCxnSpPr>
          <p:cNvPr id="213" name="Google Shape;213;p12" descr="arrow points to area on form where information is inputted"/>
          <p:cNvCxnSpPr/>
          <p:nvPr/>
        </p:nvCxnSpPr>
        <p:spPr>
          <a:xfrm rot="10800000" flipH="1">
            <a:off x="4586514" y="2212011"/>
            <a:ext cx="1146629" cy="618276"/>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0" name="Google Shape;220;p13"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21" name="Google Shape;221;p13" descr="Banner Air Temperature Protocol" title="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383" y="899885"/>
            <a:ext cx="1176372" cy="6091929"/>
          </a:xfrm>
          <a:prstGeom prst="rect">
            <a:avLst/>
          </a:prstGeom>
          <a:noFill/>
          <a:ln>
            <a:noFill/>
          </a:ln>
        </p:spPr>
      </p:pic>
      <p:sp>
        <p:nvSpPr>
          <p:cNvPr id="222" name="Google Shape;222;p13"/>
          <p:cNvSpPr txBox="1">
            <a:spLocks noGrp="1"/>
          </p:cNvSpPr>
          <p:nvPr>
            <p:ph type="title"/>
          </p:nvPr>
        </p:nvSpPr>
        <p:spPr>
          <a:xfrm>
            <a:off x="1257300" y="5636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Max/Min Thermometer</a:t>
            </a:r>
            <a:endParaRPr sz="2800"/>
          </a:p>
        </p:txBody>
      </p:sp>
      <p:sp>
        <p:nvSpPr>
          <p:cNvPr id="223" name="Google Shape;223;p13"/>
          <p:cNvSpPr txBox="1">
            <a:spLocks noGrp="1"/>
          </p:cNvSpPr>
          <p:nvPr>
            <p:ph type="body" idx="1"/>
          </p:nvPr>
        </p:nvSpPr>
        <p:spPr>
          <a:xfrm>
            <a:off x="1491923" y="1623885"/>
            <a:ext cx="4123916" cy="5103487"/>
          </a:xfrm>
          <a:prstGeom prst="rect">
            <a:avLst/>
          </a:prstGeom>
          <a:noFill/>
          <a:ln>
            <a:noFill/>
          </a:ln>
        </p:spPr>
        <p:txBody>
          <a:bodyPr spcFirstLastPara="1" wrap="square" lIns="91425" tIns="45700" rIns="91425" bIns="45700" anchor="t" anchorCtr="0">
            <a:normAutofit fontScale="70000" lnSpcReduction="20000"/>
          </a:bodyPr>
          <a:lstStyle/>
          <a:p>
            <a:pPr marL="390525" lvl="0" indent="-390525" algn="l" rtl="0">
              <a:lnSpc>
                <a:spcPct val="120000"/>
              </a:lnSpc>
              <a:spcBef>
                <a:spcPts val="0"/>
              </a:spcBef>
              <a:spcAft>
                <a:spcPts val="0"/>
              </a:spcAft>
              <a:buClr>
                <a:schemeClr val="dk1"/>
              </a:buClr>
              <a:buSzPct val="100000"/>
              <a:buFont typeface="Calibri"/>
              <a:buAutoNum type="arabicParenR"/>
            </a:pPr>
            <a:r>
              <a:rPr lang="en-US" sz="2000">
                <a:latin typeface="Arial"/>
                <a:ea typeface="Arial"/>
                <a:cs typeface="Arial"/>
                <a:sym typeface="Arial"/>
              </a:rPr>
              <a:t>Preferably within an hour of local </a:t>
            </a:r>
            <a:r>
              <a:rPr lang="en-US" sz="2000" i="1" u="sng">
                <a:solidFill>
                  <a:schemeClr val="hlink"/>
                </a:solidFill>
                <a:latin typeface="Arial"/>
                <a:ea typeface="Arial"/>
                <a:cs typeface="Arial"/>
                <a:sym typeface="Arial"/>
                <a:hlinkClick r:id="rId5"/>
              </a:rPr>
              <a:t>solar noon</a:t>
            </a:r>
            <a:r>
              <a:rPr lang="en-US" sz="2000">
                <a:latin typeface="Arial"/>
                <a:ea typeface="Arial"/>
                <a:cs typeface="Arial"/>
                <a:sym typeface="Arial"/>
              </a:rPr>
              <a:t> open the instrument shelter being careful not to breathe on the thermometer. </a:t>
            </a:r>
            <a:endParaRPr/>
          </a:p>
          <a:p>
            <a:pPr marL="390525" lvl="0" indent="-390525" algn="l" rtl="0">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Record the time and date on your </a:t>
            </a:r>
            <a:r>
              <a:rPr lang="en-US" sz="2000" i="1" u="sng">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Atmosphere Data </a:t>
            </a:r>
            <a:r>
              <a:rPr lang="en-US" sz="2000" i="1" u="sng">
                <a:solidFill>
                  <a:schemeClr val="hlink"/>
                </a:solidFill>
                <a:latin typeface="Arial"/>
                <a:ea typeface="Arial"/>
                <a:cs typeface="Arial"/>
                <a:sym typeface="Arial"/>
                <a:hlinkClick r:id="rId6"/>
              </a:rPr>
              <a:t>Sheet</a:t>
            </a:r>
            <a:r>
              <a:rPr lang="en-US" sz="2000" i="1">
                <a:latin typeface="Arial"/>
                <a:ea typeface="Arial"/>
                <a:cs typeface="Arial"/>
                <a:sym typeface="Arial"/>
              </a:rPr>
              <a:t> </a:t>
            </a:r>
            <a:r>
              <a:rPr lang="en-US" sz="2000">
                <a:latin typeface="Arial"/>
                <a:ea typeface="Arial"/>
                <a:cs typeface="Arial"/>
                <a:sym typeface="Arial"/>
              </a:rPr>
              <a:t>in both local and UT time. Note: GLOBE Website entry should be UT time. </a:t>
            </a:r>
            <a:endParaRPr/>
          </a:p>
          <a:p>
            <a:pPr marL="390525" lvl="0" indent="-390525" algn="l" rtl="0">
              <a:lnSpc>
                <a:spcPct val="120000"/>
              </a:lnSpc>
              <a:spcBef>
                <a:spcPts val="600"/>
              </a:spcBef>
              <a:spcAft>
                <a:spcPts val="0"/>
              </a:spcAft>
              <a:buClr>
                <a:schemeClr val="dk1"/>
              </a:buClr>
              <a:buSzPct val="100000"/>
              <a:buFont typeface="Calibri"/>
              <a:buAutoNum type="arabicParenR"/>
            </a:pPr>
            <a:r>
              <a:rPr lang="en-US" sz="2000">
                <a:latin typeface="Arial"/>
                <a:ea typeface="Arial"/>
                <a:cs typeface="Arial"/>
                <a:sym typeface="Arial"/>
              </a:rPr>
              <a:t>Make sure that your thermometer is displaying the current temperature(s) (Neither ‘MAX’ or ‘MIN’ symbols should be displayed on the screen. If they are, press the </a:t>
            </a:r>
            <a:r>
              <a:rPr lang="en-US" sz="2000" i="1">
                <a:latin typeface="Arial"/>
                <a:ea typeface="Arial"/>
                <a:cs typeface="Arial"/>
                <a:sym typeface="Arial"/>
              </a:rPr>
              <a:t>MAX/MIN </a:t>
            </a:r>
            <a:r>
              <a:rPr lang="en-US" sz="2000">
                <a:latin typeface="Arial"/>
                <a:ea typeface="Arial"/>
                <a:cs typeface="Arial"/>
                <a:sym typeface="Arial"/>
              </a:rPr>
              <a:t>button until they disappear). </a:t>
            </a:r>
            <a:endParaRPr/>
          </a:p>
          <a:p>
            <a:pPr marL="390525" lvl="0" indent="-390525" algn="l" rtl="0">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Record the current air temperature on your </a:t>
            </a:r>
            <a:r>
              <a:rPr lang="en-US" sz="2000" i="1">
                <a:latin typeface="Arial"/>
                <a:ea typeface="Arial"/>
                <a:cs typeface="Arial"/>
                <a:sym typeface="Arial"/>
              </a:rPr>
              <a:t>Data Sheet</a:t>
            </a:r>
            <a:r>
              <a:rPr lang="en-US" sz="2000">
                <a:latin typeface="Arial"/>
                <a:ea typeface="Arial"/>
                <a:cs typeface="Arial"/>
                <a:sym typeface="Arial"/>
              </a:rPr>
              <a:t>. If you are taking soil readings, also record the soil temperature. </a:t>
            </a:r>
            <a:endParaRPr/>
          </a:p>
          <a:p>
            <a:pPr marL="390525" lvl="0" indent="-390525" algn="l" rtl="0">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Press the </a:t>
            </a:r>
            <a:r>
              <a:rPr lang="en-US" sz="2000" i="1">
                <a:latin typeface="Arial"/>
                <a:ea typeface="Arial"/>
                <a:cs typeface="Arial"/>
                <a:sym typeface="Arial"/>
              </a:rPr>
              <a:t>MAX/MIN </a:t>
            </a:r>
            <a:r>
              <a:rPr lang="en-US" sz="2000">
                <a:latin typeface="Arial"/>
                <a:ea typeface="Arial"/>
                <a:cs typeface="Arial"/>
                <a:sym typeface="Arial"/>
              </a:rPr>
              <a:t>button once. </a:t>
            </a:r>
            <a:endParaRPr/>
          </a:p>
          <a:p>
            <a:pPr marL="390525" lvl="0" indent="-390525" algn="l" rtl="0">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Maximum temperature reading(s) will now be displayed along with the ‘MAX’ symbol on the display screen.  </a:t>
            </a:r>
            <a:endParaRPr/>
          </a:p>
        </p:txBody>
      </p:sp>
      <p:pic>
        <p:nvPicPr>
          <p:cNvPr id="224" name="Google Shape;224;p13" descr="diagram of max/min thermometer showing where the buttons are for use. &#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59956" y="2023021"/>
            <a:ext cx="2438400" cy="297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1" name="Google Shape;231;p14"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32" name="Google Shape;232;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233" name="Google Shape;233;p14"/>
          <p:cNvSpPr txBox="1">
            <a:spLocks noGrp="1"/>
          </p:cNvSpPr>
          <p:nvPr>
            <p:ph type="title"/>
          </p:nvPr>
        </p:nvSpPr>
        <p:spPr>
          <a:xfrm>
            <a:off x="1257300" y="5636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Max/Min Thermometer-2</a:t>
            </a:r>
            <a:endParaRPr sz="2800"/>
          </a:p>
        </p:txBody>
      </p:sp>
      <p:sp>
        <p:nvSpPr>
          <p:cNvPr id="234" name="Google Shape;234;p14"/>
          <p:cNvSpPr txBox="1">
            <a:spLocks noGrp="1"/>
          </p:cNvSpPr>
          <p:nvPr>
            <p:ph type="body" idx="1"/>
          </p:nvPr>
        </p:nvSpPr>
        <p:spPr>
          <a:xfrm>
            <a:off x="1491923" y="1623885"/>
            <a:ext cx="4123916" cy="5103487"/>
          </a:xfrm>
          <a:prstGeom prst="rect">
            <a:avLst/>
          </a:prstGeom>
          <a:noFill/>
          <a:ln>
            <a:noFill/>
          </a:ln>
        </p:spPr>
        <p:txBody>
          <a:bodyPr spcFirstLastPara="1" wrap="square" lIns="91425" tIns="45700" rIns="91425" bIns="45700" anchor="t" anchorCtr="0">
            <a:normAutofit fontScale="85000" lnSpcReduction="20000"/>
          </a:bodyPr>
          <a:lstStyle/>
          <a:p>
            <a:pPr marL="390525" lvl="0" indent="-390525" algn="l" rtl="0">
              <a:lnSpc>
                <a:spcPct val="120000"/>
              </a:lnSpc>
              <a:spcBef>
                <a:spcPts val="0"/>
              </a:spcBef>
              <a:spcAft>
                <a:spcPts val="0"/>
              </a:spcAft>
              <a:buClr>
                <a:srgbClr val="000000"/>
              </a:buClr>
              <a:buSzPct val="100000"/>
              <a:buFont typeface="Calibri"/>
              <a:buAutoNum type="arabicParenR" startAt="7"/>
            </a:pPr>
            <a:r>
              <a:rPr lang="en-US" sz="2000">
                <a:solidFill>
                  <a:srgbClr val="000000"/>
                </a:solidFill>
              </a:rPr>
              <a:t>Record the maximum air temperature on your </a:t>
            </a:r>
            <a:r>
              <a:rPr lang="en-US" sz="2000" i="1">
                <a:solidFill>
                  <a:srgbClr val="000000"/>
                </a:solidFill>
              </a:rPr>
              <a:t>Data Sheet</a:t>
            </a:r>
            <a:r>
              <a:rPr lang="en-US" sz="2000">
                <a:solidFill>
                  <a:srgbClr val="000000"/>
                </a:solidFill>
              </a:rPr>
              <a:t>. If you are taking soil readings, also record the maximum soil temperature. </a:t>
            </a:r>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a:solidFill>
                  <a:srgbClr val="000000"/>
                </a:solidFill>
              </a:rPr>
              <a:t>Press the </a:t>
            </a:r>
            <a:r>
              <a:rPr lang="en-US" sz="2000" i="1">
                <a:solidFill>
                  <a:srgbClr val="000000"/>
                </a:solidFill>
              </a:rPr>
              <a:t>MAX/MIN </a:t>
            </a:r>
            <a:r>
              <a:rPr lang="en-US" sz="2000">
                <a:solidFill>
                  <a:srgbClr val="000000"/>
                </a:solidFill>
              </a:rPr>
              <a:t>button a second time. </a:t>
            </a:r>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a:solidFill>
                  <a:srgbClr val="000000"/>
                </a:solidFill>
              </a:rPr>
              <a:t>Minimum temperature reading(s) will now be displayed along with the ‘MIN’ symbol on the display screen. </a:t>
            </a:r>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a:solidFill>
                  <a:srgbClr val="000000"/>
                </a:solidFill>
              </a:rPr>
              <a:t>Record the minimum air temperature on your data sheet. If you are taking soil readings, also record the minimum soil temperature. </a:t>
            </a:r>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a:solidFill>
                  <a:srgbClr val="000000"/>
                </a:solidFill>
              </a:rPr>
              <a:t>Press and hold the </a:t>
            </a:r>
            <a:r>
              <a:rPr lang="en-US" sz="2000" i="1">
                <a:solidFill>
                  <a:srgbClr val="000000"/>
                </a:solidFill>
              </a:rPr>
              <a:t>MAX/MIN </a:t>
            </a:r>
            <a:r>
              <a:rPr lang="en-US" sz="2000">
                <a:solidFill>
                  <a:srgbClr val="000000"/>
                </a:solidFill>
              </a:rPr>
              <a:t>button for one second. This will reset your thermometer. </a:t>
            </a:r>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a:solidFill>
                  <a:srgbClr val="000000"/>
                </a:solidFill>
              </a:rPr>
              <a:t>Close the instrument shelter.</a:t>
            </a:r>
            <a:endParaRPr sz="2000"/>
          </a:p>
        </p:txBody>
      </p:sp>
      <p:pic>
        <p:nvPicPr>
          <p:cNvPr id="235" name="Google Shape;235;p14" descr="diagram of max/min thermometer showing where the buttons are for us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16902" y="2037911"/>
            <a:ext cx="2438400" cy="297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2" name="Google Shape;242;p15"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43" name="Google Shape;243;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244" name="Google Shape;244;p15"/>
          <p:cNvSpPr txBox="1">
            <a:spLocks noGrp="1"/>
          </p:cNvSpPr>
          <p:nvPr>
            <p:ph type="title"/>
          </p:nvPr>
        </p:nvSpPr>
        <p:spPr>
          <a:xfrm>
            <a:off x="1257300" y="563676"/>
            <a:ext cx="85108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When to Collect Data with Alcohol-filled Thermometer</a:t>
            </a:r>
            <a:endParaRPr sz="2400"/>
          </a:p>
        </p:txBody>
      </p:sp>
      <p:sp>
        <p:nvSpPr>
          <p:cNvPr id="245" name="Google Shape;245;p15"/>
          <p:cNvSpPr txBox="1">
            <a:spLocks noGrp="1"/>
          </p:cNvSpPr>
          <p:nvPr>
            <p:ph type="body" idx="1"/>
          </p:nvPr>
        </p:nvSpPr>
        <p:spPr>
          <a:xfrm>
            <a:off x="1491923" y="1623885"/>
            <a:ext cx="4676648" cy="510348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a:latin typeface="Arial"/>
                <a:ea typeface="Arial"/>
                <a:cs typeface="Arial"/>
                <a:sym typeface="Arial"/>
              </a:rPr>
              <a:t>Use only when an instrument shelter is not available and a current temperature measurement is required in support of another GLOBE measurement.</a:t>
            </a:r>
            <a:endParaRPr/>
          </a:p>
          <a:p>
            <a:pPr marL="0" lvl="0" indent="0" algn="l" rtl="0">
              <a:lnSpc>
                <a:spcPct val="100000"/>
              </a:lnSpc>
              <a:spcBef>
                <a:spcPts val="0"/>
              </a:spcBef>
              <a:spcAft>
                <a:spcPts val="0"/>
              </a:spcAft>
              <a:buClr>
                <a:schemeClr val="dk1"/>
              </a:buClr>
              <a:buSzPts val="2000"/>
              <a:buNone/>
            </a:pPr>
            <a:endParaRPr sz="2000">
              <a:latin typeface="Arial"/>
              <a:ea typeface="Arial"/>
              <a:cs typeface="Arial"/>
              <a:sym typeface="Arial"/>
            </a:endParaRPr>
          </a:p>
          <a:p>
            <a:pPr marL="228600" lvl="0" indent="-228600" algn="l" rtl="0">
              <a:lnSpc>
                <a:spcPct val="100000"/>
              </a:lnSpc>
              <a:spcBef>
                <a:spcPts val="0"/>
              </a:spcBef>
              <a:spcAft>
                <a:spcPts val="0"/>
              </a:spcAft>
              <a:buClr>
                <a:schemeClr val="dk1"/>
              </a:buClr>
              <a:buSzPts val="2000"/>
              <a:buChar char="•"/>
            </a:pPr>
            <a:r>
              <a:rPr lang="en-US" sz="2000">
                <a:latin typeface="Arial"/>
                <a:ea typeface="Arial"/>
                <a:cs typeface="Arial"/>
                <a:sym typeface="Arial"/>
              </a:rPr>
              <a:t>Your thermometer should be calibrated at least every three months as well as before its first use. Follow the procedure in slide 10.</a:t>
            </a:r>
            <a:endParaRPr/>
          </a:p>
        </p:txBody>
      </p:sp>
      <p:pic>
        <p:nvPicPr>
          <p:cNvPr id="246" name="Google Shape;246;p15" descr="Image of alcohol-filled thermometer">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16157" y="1744096"/>
            <a:ext cx="1586013" cy="39417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53" name="Google Shape;253;p16"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54" name="Google Shape;254;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255" name="Google Shape;255;p16"/>
          <p:cNvSpPr txBox="1">
            <a:spLocks noGrp="1"/>
          </p:cNvSpPr>
          <p:nvPr>
            <p:ph type="title"/>
          </p:nvPr>
        </p:nvSpPr>
        <p:spPr>
          <a:xfrm>
            <a:off x="1147728" y="536390"/>
            <a:ext cx="99132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Alcohol-filled Thermometer</a:t>
            </a:r>
            <a:endParaRPr sz="2800"/>
          </a:p>
        </p:txBody>
      </p:sp>
      <p:sp>
        <p:nvSpPr>
          <p:cNvPr id="256" name="Google Shape;256;p16"/>
          <p:cNvSpPr txBox="1">
            <a:spLocks noGrp="1"/>
          </p:cNvSpPr>
          <p:nvPr>
            <p:ph type="body" idx="1"/>
          </p:nvPr>
        </p:nvSpPr>
        <p:spPr>
          <a:xfrm>
            <a:off x="1361131" y="1526941"/>
            <a:ext cx="5229225" cy="2511030"/>
          </a:xfrm>
          <a:prstGeom prst="rect">
            <a:avLst/>
          </a:prstGeom>
          <a:noFill/>
          <a:ln>
            <a:noFill/>
          </a:ln>
        </p:spPr>
        <p:txBody>
          <a:bodyPr spcFirstLastPara="1" wrap="square" lIns="91425" tIns="45700" rIns="91425" bIns="45700" anchor="t" anchorCtr="0">
            <a:normAutofit fontScale="40000" lnSpcReduction="20000"/>
          </a:bodyPr>
          <a:lstStyle/>
          <a:p>
            <a:pPr marL="274320" lvl="0" indent="-274320" algn="l" rtl="0">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Tie one end of a piece of string securely to the end of the calibration thermometer and the other end to a rubber band.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Slip the rubber band around your wrist so that the thermometer is not broken if it is accidentally dropped on the ground.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Hold the thermometer at chest height, in your shadow, and away from your body for three minutes. </a:t>
            </a:r>
            <a:endParaRPr/>
          </a:p>
          <a:p>
            <a:pPr marL="0" lvl="0" indent="0" algn="l" rtl="0">
              <a:lnSpc>
                <a:spcPct val="12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endParaRPr>
              <a:latin typeface="Arial"/>
              <a:ea typeface="Arial"/>
              <a:cs typeface="Arial"/>
              <a:sym typeface="Arial"/>
            </a:endParaRPr>
          </a:p>
        </p:txBody>
      </p:sp>
      <p:sp>
        <p:nvSpPr>
          <p:cNvPr id="257" name="Google Shape;257;p16"/>
          <p:cNvSpPr txBox="1"/>
          <p:nvPr/>
        </p:nvSpPr>
        <p:spPr>
          <a:xfrm>
            <a:off x="1361131" y="3527071"/>
            <a:ext cx="7043736" cy="3706830"/>
          </a:xfrm>
          <a:prstGeom prst="rect">
            <a:avLst/>
          </a:prstGeom>
          <a:noFill/>
          <a:ln>
            <a:noFill/>
          </a:ln>
        </p:spPr>
        <p:txBody>
          <a:bodyPr spcFirstLastPara="1" wrap="square" lIns="91425" tIns="45700" rIns="91425" bIns="45700" anchor="t" anchorCtr="0">
            <a:normAutofit fontScale="47500" lnSpcReduction="20000"/>
          </a:bodyPr>
          <a:lstStyle/>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At the end of three minutes, record the temperature reading in your science log.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Hold the thermometer the same way for another minute.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At the end of the minute, record the temperature once again. If the temperature is within 0.5 ̊ C of the previous reading, record the reading on your </a:t>
            </a:r>
            <a:r>
              <a:rPr lang="en-US" sz="3400" i="1">
                <a:solidFill>
                  <a:schemeClr val="dk1"/>
                </a:solidFill>
                <a:latin typeface="Arial"/>
                <a:ea typeface="Arial"/>
                <a:cs typeface="Arial"/>
                <a:sym typeface="Arial"/>
              </a:rPr>
              <a:t>Data Sheet</a:t>
            </a:r>
            <a:r>
              <a:rPr lang="en-US" sz="3400">
                <a:solidFill>
                  <a:schemeClr val="dk1"/>
                </a:solidFill>
                <a:latin typeface="Arial"/>
                <a:ea typeface="Arial"/>
                <a:cs typeface="Arial"/>
                <a:sym typeface="Arial"/>
              </a:rPr>
              <a:t>.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If the two temperature readings differ by more than 0.5 ̊ C, repeat steps 5 and 6 again.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If two consecutive temperature readings are not within 0.5 ̊ C of one another after 7 minutes, record the last measurement on the Data Sheet and report your other four measurements in the comments section along with a note that your reading wasn’t stable after 7 minutes. </a:t>
            </a:r>
            <a:endParaRPr/>
          </a:p>
          <a:p>
            <a:pPr marL="228600" marR="0" lvl="0" indent="-144145" algn="l" rtl="0">
              <a:lnSpc>
                <a:spcPct val="12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pic>
        <p:nvPicPr>
          <p:cNvPr id="258" name="Google Shape;258;p16" descr="Image of student taking air termperature, the alcohol filled thermometer is held at chest heigh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flipH="1">
            <a:off x="6590356" y="1620605"/>
            <a:ext cx="1911114" cy="19064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5" name="Google Shape;265;p17"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66" name="Google Shape;266;p17"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267" name="Google Shape;267;p17"/>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Entering Air Temperature Data-Step 1</a:t>
            </a:r>
            <a:endParaRPr sz="2800"/>
          </a:p>
        </p:txBody>
      </p:sp>
      <p:sp>
        <p:nvSpPr>
          <p:cNvPr id="268" name="Google Shape;268;p17"/>
          <p:cNvSpPr txBox="1"/>
          <p:nvPr/>
        </p:nvSpPr>
        <p:spPr>
          <a:xfrm>
            <a:off x="1312709" y="1617446"/>
            <a:ext cx="4826834" cy="3942413"/>
          </a:xfrm>
          <a:prstGeom prst="rect">
            <a:avLst/>
          </a:prstGeom>
          <a:noFill/>
          <a:ln>
            <a:noFill/>
          </a:ln>
        </p:spPr>
        <p:txBody>
          <a:bodyPr spcFirstLastPara="1" wrap="square" lIns="91425" tIns="45700" rIns="91425" bIns="45700" anchor="t" anchorCtr="0">
            <a:normAutofit fontScale="85000" lnSpcReduction="20000"/>
          </a:bodyPr>
          <a:lstStyle/>
          <a:p>
            <a:pPr marL="457200" marR="0" lvl="1" indent="0" algn="l" rtl="0">
              <a:lnSpc>
                <a:spcPct val="120000"/>
              </a:lnSpc>
              <a:spcBef>
                <a:spcPts val="0"/>
              </a:spcBef>
              <a:spcAft>
                <a:spcPts val="0"/>
              </a:spcAft>
              <a:buClr>
                <a:srgbClr val="000000"/>
              </a:buClr>
              <a:buSzPts val="595"/>
              <a:buFont typeface="Arial"/>
              <a:buNone/>
            </a:pPr>
            <a:r>
              <a:rPr lang="en-US" sz="2800" b="1" i="1" u="none" strike="noStrike" cap="none">
                <a:solidFill>
                  <a:srgbClr val="000000"/>
                </a:solidFill>
                <a:latin typeface="Arial"/>
                <a:ea typeface="Arial"/>
                <a:cs typeface="Arial"/>
                <a:sym typeface="Arial"/>
              </a:rPr>
              <a:t>You have 3 options: </a:t>
            </a:r>
            <a:endParaRPr sz="28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ct val="100000"/>
              <a:buFont typeface="Arial"/>
              <a:buNone/>
            </a:pPr>
            <a:r>
              <a:rPr lang="en-US" sz="2400">
                <a:solidFill>
                  <a:srgbClr val="000000"/>
                </a:solidFill>
                <a:latin typeface="Arial"/>
                <a:ea typeface="Arial"/>
                <a:cs typeface="Arial"/>
                <a:sym typeface="Arial"/>
              </a:rPr>
              <a:t>1a) Download the Data Entry app from the </a:t>
            </a:r>
            <a:r>
              <a:rPr lang="en-US" sz="2400" i="1" u="sng">
                <a:solidFill>
                  <a:schemeClr val="hlink"/>
                </a:solidFill>
                <a:latin typeface="Arial"/>
                <a:ea typeface="Arial"/>
                <a:cs typeface="Arial"/>
                <a:sym typeface="Arial"/>
                <a:hlinkClick r:id="rId5"/>
              </a:rPr>
              <a:t>App Store</a:t>
            </a:r>
            <a:r>
              <a:rPr lang="en-US" sz="2400">
                <a:solidFill>
                  <a:schemeClr val="dk1"/>
                </a:solidFill>
                <a:latin typeface="Arial"/>
                <a:ea typeface="Arial"/>
                <a:cs typeface="Arial"/>
                <a:sym typeface="Arial"/>
              </a:rPr>
              <a:t>.</a:t>
            </a:r>
            <a:endParaRPr/>
          </a:p>
          <a:p>
            <a:pPr marL="0" marR="0" lvl="0" indent="0" algn="just" rtl="0">
              <a:lnSpc>
                <a:spcPct val="120000"/>
              </a:lnSpc>
              <a:spcBef>
                <a:spcPts val="0"/>
              </a:spcBef>
              <a:spcAft>
                <a:spcPts val="0"/>
              </a:spcAft>
              <a:buClr>
                <a:srgbClr val="000000"/>
              </a:buClr>
              <a:buSzPct val="100000"/>
              <a:buFont typeface="Arial"/>
              <a:buNone/>
            </a:pPr>
            <a:r>
              <a:rPr lang="en-US" sz="2400">
                <a:solidFill>
                  <a:srgbClr val="000000"/>
                </a:solidFill>
                <a:latin typeface="Arial"/>
                <a:ea typeface="Arial"/>
                <a:cs typeface="Arial"/>
                <a:sym typeface="Arial"/>
              </a:rPr>
              <a:t>1b) </a:t>
            </a:r>
            <a:r>
              <a:rPr lang="en-US" sz="24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Live Entry</a:t>
            </a:r>
            <a:r>
              <a:rPr lang="en-US" sz="2400">
                <a:solidFill>
                  <a:schemeClr val="dk1"/>
                </a:solidFill>
                <a:latin typeface="Arial"/>
                <a:ea typeface="Arial"/>
                <a:cs typeface="Arial"/>
                <a:sym typeface="Arial"/>
              </a:rPr>
              <a:t>: </a:t>
            </a:r>
            <a:r>
              <a:rPr lang="en-US" sz="2400">
                <a:solidFill>
                  <a:srgbClr val="000000"/>
                </a:solidFill>
                <a:latin typeface="Arial"/>
                <a:ea typeface="Arial"/>
                <a:cs typeface="Arial"/>
                <a:sym typeface="Arial"/>
              </a:rPr>
              <a:t>These pages are for entering environmental data – collected at defined sites, according to protocol, and using approved instrumentation – for entry into the official GLOBE science database.</a:t>
            </a:r>
            <a:endParaRPr/>
          </a:p>
          <a:p>
            <a:pPr marL="0" marR="0" lvl="0" indent="0" algn="just" rtl="0">
              <a:lnSpc>
                <a:spcPct val="120000"/>
              </a:lnSpc>
              <a:spcBef>
                <a:spcPts val="0"/>
              </a:spcBef>
              <a:spcAft>
                <a:spcPts val="0"/>
              </a:spcAft>
              <a:buClr>
                <a:srgbClr val="000000"/>
              </a:buClr>
              <a:buSzPct val="100000"/>
              <a:buFont typeface="Arial"/>
              <a:buNone/>
            </a:pPr>
            <a:r>
              <a:rPr lang="en-US" sz="2400">
                <a:solidFill>
                  <a:srgbClr val="000000"/>
                </a:solidFill>
                <a:latin typeface="Arial"/>
                <a:ea typeface="Arial"/>
                <a:cs typeface="Arial"/>
                <a:sym typeface="Arial"/>
              </a:rPr>
              <a:t>1c) </a:t>
            </a:r>
            <a:r>
              <a:rPr lang="en-US" sz="2400"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Email Data Entry</a:t>
            </a:r>
            <a:r>
              <a:rPr lang="en-US" sz="2400">
                <a:solidFill>
                  <a:srgbClr val="000000"/>
                </a:solidFill>
                <a:latin typeface="Arial"/>
                <a:ea typeface="Arial"/>
                <a:cs typeface="Arial"/>
                <a:sym typeface="Arial"/>
              </a:rPr>
              <a:t>: If connectivity is an issue, data can also be entered via email.</a:t>
            </a:r>
            <a:endParaRPr/>
          </a:p>
          <a:p>
            <a:pPr marL="228600" marR="0" lvl="0" indent="-77470" algn="l" rtl="0">
              <a:lnSpc>
                <a:spcPct val="12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pic>
        <p:nvPicPr>
          <p:cNvPr id="269" name="Google Shape;269;p17" descr="Screen shot of the Science Data Entry Page, Mobile App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486082" y="1808549"/>
            <a:ext cx="2000163" cy="2922014"/>
          </a:xfrm>
          <a:prstGeom prst="rect">
            <a:avLst/>
          </a:prstGeom>
          <a:noFill/>
          <a:ln>
            <a:noFill/>
          </a:ln>
        </p:spPr>
      </p:pic>
      <p:pic>
        <p:nvPicPr>
          <p:cNvPr id="270" name="Google Shape;270;p17" descr="Screen shot of menu on GLOBE.gov website, showing how to navigate from the Menu to GLOBE Data and the Menu image for Data Entry"/>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419380" y="5317495"/>
            <a:ext cx="3066865" cy="11715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6" name="Google Shape;276;p18"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77" name="Google Shape;277;p18"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278" name="Google Shape;278;p18"/>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Entering Air Temperature Data-Steps 2 &amp; 3</a:t>
            </a:r>
            <a:endParaRPr sz="2800"/>
          </a:p>
        </p:txBody>
      </p:sp>
      <p:sp>
        <p:nvSpPr>
          <p:cNvPr id="279" name="Google Shape;279;p18"/>
          <p:cNvSpPr txBox="1"/>
          <p:nvPr/>
        </p:nvSpPr>
        <p:spPr>
          <a:xfrm>
            <a:off x="1608878" y="1863524"/>
            <a:ext cx="3206190" cy="42826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2) Choose </a:t>
            </a:r>
            <a:r>
              <a:rPr lang="en-US" sz="2000" b="1" i="1">
                <a:solidFill>
                  <a:schemeClr val="dk1"/>
                </a:solidFill>
                <a:latin typeface="Arial"/>
                <a:ea typeface="Arial"/>
                <a:cs typeface="Arial"/>
                <a:sym typeface="Arial"/>
              </a:rPr>
              <a:t>Live Data Entry.</a:t>
            </a:r>
            <a:endParaRPr/>
          </a:p>
          <a:p>
            <a:pPr marL="228600" marR="0" lvl="0" indent="-50800" algn="l" rtl="0">
              <a:lnSpc>
                <a:spcPct val="10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280" name="Google Shape;280;p18" descr="screenshot: Step in Data entry, arrow shows Live Entry menu butt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6824" y="2658955"/>
            <a:ext cx="3199087" cy="2011883"/>
          </a:xfrm>
          <a:prstGeom prst="rect">
            <a:avLst/>
          </a:prstGeom>
          <a:noFill/>
          <a:ln>
            <a:noFill/>
          </a:ln>
        </p:spPr>
      </p:pic>
      <p:sp>
        <p:nvSpPr>
          <p:cNvPr id="281" name="Google Shape;281;p18" descr="circle around button, Live Data Entry"/>
          <p:cNvSpPr/>
          <p:nvPr/>
        </p:nvSpPr>
        <p:spPr>
          <a:xfrm>
            <a:off x="1781807" y="3528751"/>
            <a:ext cx="568713" cy="16726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82" name="Google Shape;282;p18" descr="arrow pointing to Live Data Entry on GLOBE website screenshot"/>
          <p:cNvCxnSpPr/>
          <p:nvPr/>
        </p:nvCxnSpPr>
        <p:spPr>
          <a:xfrm flipH="1">
            <a:off x="2305915" y="2513989"/>
            <a:ext cx="1059368" cy="1014761"/>
          </a:xfrm>
          <a:prstGeom prst="straightConnector1">
            <a:avLst/>
          </a:prstGeom>
          <a:noFill/>
          <a:ln w="38100" cap="flat" cmpd="sng">
            <a:solidFill>
              <a:srgbClr val="FF0000"/>
            </a:solidFill>
            <a:prstDash val="solid"/>
            <a:round/>
            <a:headEnd type="none" w="sm" len="sm"/>
            <a:tailEnd type="stealth" w="med" len="med"/>
          </a:ln>
        </p:spPr>
      </p:cxnSp>
      <p:sp>
        <p:nvSpPr>
          <p:cNvPr id="283" name="Google Shape;283;p18"/>
          <p:cNvSpPr txBox="1"/>
          <p:nvPr/>
        </p:nvSpPr>
        <p:spPr>
          <a:xfrm>
            <a:off x="5301202" y="1863524"/>
            <a:ext cx="3206187" cy="42594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3) Enter </a:t>
            </a:r>
            <a:r>
              <a:rPr lang="en-US" sz="2000" b="1" i="1">
                <a:solidFill>
                  <a:schemeClr val="dk1"/>
                </a:solidFill>
                <a:latin typeface="Arial"/>
                <a:ea typeface="Arial"/>
                <a:cs typeface="Arial"/>
                <a:sym typeface="Arial"/>
              </a:rPr>
              <a:t>Username and Password.</a:t>
            </a:r>
            <a:endParaRPr/>
          </a:p>
        </p:txBody>
      </p:sp>
      <p:pic>
        <p:nvPicPr>
          <p:cNvPr id="284" name="Google Shape;284;p18" descr="Screen Shot wof GLOBE Webpage showing where to enter Username and Password.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65647" y="2653462"/>
            <a:ext cx="3257761" cy="2107207"/>
          </a:xfrm>
          <a:prstGeom prst="rect">
            <a:avLst/>
          </a:prstGeom>
          <a:noFill/>
          <a:ln>
            <a:noFill/>
          </a:ln>
        </p:spPr>
      </p:pic>
      <p:sp>
        <p:nvSpPr>
          <p:cNvPr id="285" name="Google Shape;285;p18" descr="circle around where you enter name and password"/>
          <p:cNvSpPr/>
          <p:nvPr/>
        </p:nvSpPr>
        <p:spPr>
          <a:xfrm>
            <a:off x="5283616" y="4010568"/>
            <a:ext cx="813713" cy="76510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86" name="Google Shape;286;p18" descr="arrow pointing to place on GLOBE website where you input name and password."/>
          <p:cNvCxnSpPr/>
          <p:nvPr/>
        </p:nvCxnSpPr>
        <p:spPr>
          <a:xfrm flipH="1">
            <a:off x="5786409" y="2458325"/>
            <a:ext cx="1163031" cy="1507244"/>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92" name="Google Shape;292;p19"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93" name="Google Shape;293;p19"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9042" y="886404"/>
            <a:ext cx="1161143" cy="5971596"/>
          </a:xfrm>
          <a:prstGeom prst="rect">
            <a:avLst/>
          </a:prstGeom>
          <a:noFill/>
          <a:ln>
            <a:noFill/>
          </a:ln>
        </p:spPr>
      </p:pic>
      <p:sp>
        <p:nvSpPr>
          <p:cNvPr id="294" name="Google Shape;294;p19"/>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Entering Air Temperature Data-Steps 4 &amp; 5</a:t>
            </a:r>
            <a:endParaRPr sz="2800"/>
          </a:p>
        </p:txBody>
      </p:sp>
      <p:sp>
        <p:nvSpPr>
          <p:cNvPr id="295" name="Google Shape;295;p19"/>
          <p:cNvSpPr txBox="1"/>
          <p:nvPr/>
        </p:nvSpPr>
        <p:spPr>
          <a:xfrm>
            <a:off x="1608877" y="1863524"/>
            <a:ext cx="3513455" cy="42826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4) </a:t>
            </a:r>
            <a:r>
              <a:rPr lang="en-US" sz="2000" b="1" i="1">
                <a:solidFill>
                  <a:schemeClr val="dk1"/>
                </a:solidFill>
                <a:latin typeface="Arial"/>
                <a:ea typeface="Arial"/>
                <a:cs typeface="Arial"/>
                <a:sym typeface="Arial"/>
              </a:rPr>
              <a:t>Confirm that an Atmosphere Study Site has been defined</a:t>
            </a:r>
            <a:r>
              <a:rPr lang="en-US" sz="2000">
                <a:solidFill>
                  <a:schemeClr val="dk1"/>
                </a:solidFill>
                <a:latin typeface="Arial"/>
                <a:ea typeface="Arial"/>
                <a:cs typeface="Arial"/>
                <a:sym typeface="Arial"/>
              </a:rPr>
              <a:t>, and choose it under </a:t>
            </a:r>
            <a:r>
              <a:rPr lang="en-US" sz="2000" i="1">
                <a:solidFill>
                  <a:schemeClr val="dk1"/>
                </a:solidFill>
                <a:latin typeface="Arial"/>
                <a:ea typeface="Arial"/>
                <a:cs typeface="Arial"/>
                <a:sym typeface="Arial"/>
              </a:rPr>
              <a:t>My Organizations and Sites </a:t>
            </a:r>
            <a:r>
              <a:rPr lang="en-US" sz="2000">
                <a:solidFill>
                  <a:schemeClr val="dk1"/>
                </a:solidFill>
                <a:latin typeface="Arial"/>
                <a:ea typeface="Arial"/>
                <a:cs typeface="Arial"/>
                <a:sym typeface="Arial"/>
              </a:rPr>
              <a:t>list.</a:t>
            </a:r>
            <a:endParaRPr/>
          </a:p>
          <a:p>
            <a:pPr marL="228600" marR="0" lvl="0" indent="-50800" algn="l" rtl="0">
              <a:lnSpc>
                <a:spcPct val="10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296" name="Google Shape;296;p19" descr="Image showing a list of sites: From here you select the appropriate GLOBE study site, Step 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99427" y="3568608"/>
            <a:ext cx="3143747" cy="1928172"/>
          </a:xfrm>
          <a:prstGeom prst="rect">
            <a:avLst/>
          </a:prstGeom>
          <a:noFill/>
          <a:ln>
            <a:noFill/>
          </a:ln>
        </p:spPr>
      </p:pic>
      <p:sp>
        <p:nvSpPr>
          <p:cNvPr id="297" name="Google Shape;297;p19" descr="circle around one of several Atmosphere Study Sites that appear in the list in the Data Entry App"/>
          <p:cNvSpPr/>
          <p:nvPr/>
        </p:nvSpPr>
        <p:spPr>
          <a:xfrm>
            <a:off x="1626961" y="4305432"/>
            <a:ext cx="702527" cy="23417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8" name="Google Shape;298;p19" descr="arrow pointing to one of several Atmosphere Study Sites that appear in the list in the Data Entry App"/>
          <p:cNvCxnSpPr/>
          <p:nvPr/>
        </p:nvCxnSpPr>
        <p:spPr>
          <a:xfrm flipH="1">
            <a:off x="2253343" y="3505200"/>
            <a:ext cx="979714" cy="816429"/>
          </a:xfrm>
          <a:prstGeom prst="straightConnector1">
            <a:avLst/>
          </a:prstGeom>
          <a:noFill/>
          <a:ln w="38100" cap="flat" cmpd="sng">
            <a:solidFill>
              <a:srgbClr val="FF0000"/>
            </a:solidFill>
            <a:prstDash val="solid"/>
            <a:round/>
            <a:headEnd type="none" w="sm" len="sm"/>
            <a:tailEnd type="stealth" w="med" len="med"/>
          </a:ln>
        </p:spPr>
      </p:cxnSp>
      <p:sp>
        <p:nvSpPr>
          <p:cNvPr id="299" name="Google Shape;299;p19"/>
          <p:cNvSpPr txBox="1"/>
          <p:nvPr/>
        </p:nvSpPr>
        <p:spPr>
          <a:xfrm>
            <a:off x="5301202" y="1863524"/>
            <a:ext cx="3206187" cy="42594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5) If Study Site is not defined, define it.</a:t>
            </a:r>
            <a:endParaRPr/>
          </a:p>
          <a:p>
            <a:pPr marL="0" marR="0" lvl="0" indent="0" algn="l" rtl="0">
              <a:lnSpc>
                <a:spcPct val="10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00" name="Google Shape;300;p19" descr="Screen shot: Page showing input boxes for study site definition, including GPS coordinates and map.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25208" y="2612306"/>
            <a:ext cx="3075346" cy="21668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97" name="Google Shape;97;p2" descr="Menu: What is Air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8" cy="5943600"/>
          </a:xfrm>
          <a:prstGeom prst="rect">
            <a:avLst/>
          </a:prstGeom>
          <a:noFill/>
          <a:ln>
            <a:noFill/>
          </a:ln>
        </p:spPr>
      </p:pic>
      <p:sp>
        <p:nvSpPr>
          <p:cNvPr id="98" name="Google Shape;9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9" name="Google Shape;99;p2"/>
          <p:cNvSpPr txBox="1">
            <a:spLocks noGrp="1"/>
          </p:cNvSpPr>
          <p:nvPr>
            <p:ph type="title"/>
          </p:nvPr>
        </p:nvSpPr>
        <p:spPr>
          <a:xfrm>
            <a:off x="1579109" y="70723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Overview and Learning Objectives</a:t>
            </a:r>
            <a:endParaRPr sz="3200"/>
          </a:p>
        </p:txBody>
      </p:sp>
      <p:sp>
        <p:nvSpPr>
          <p:cNvPr id="100" name="Google Shape;100;p2"/>
          <p:cNvSpPr txBox="1">
            <a:spLocks noGrp="1"/>
          </p:cNvSpPr>
          <p:nvPr>
            <p:ph type="body" idx="1"/>
          </p:nvPr>
        </p:nvSpPr>
        <p:spPr>
          <a:xfrm>
            <a:off x="1257300" y="1825624"/>
            <a:ext cx="78867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0000"/>
              </a:lnSpc>
              <a:spcBef>
                <a:spcPts val="0"/>
              </a:spcBef>
              <a:spcAft>
                <a:spcPts val="0"/>
              </a:spcAft>
              <a:buClr>
                <a:schemeClr val="dk1"/>
              </a:buClr>
              <a:buSzPct val="100000"/>
              <a:buNone/>
            </a:pPr>
            <a:r>
              <a:rPr lang="en-US" sz="2900" b="1" u="sng">
                <a:latin typeface="Arial"/>
                <a:ea typeface="Arial"/>
                <a:cs typeface="Arial"/>
                <a:sym typeface="Arial"/>
              </a:rPr>
              <a:t>Overview</a:t>
            </a:r>
            <a:endParaRPr/>
          </a:p>
          <a:p>
            <a:pPr marL="0" lvl="0" indent="0" algn="l" rtl="0">
              <a:lnSpc>
                <a:spcPct val="110000"/>
              </a:lnSpc>
              <a:spcBef>
                <a:spcPts val="0"/>
              </a:spcBef>
              <a:spcAft>
                <a:spcPts val="0"/>
              </a:spcAft>
              <a:buClr>
                <a:schemeClr val="dk1"/>
              </a:buClr>
              <a:buSzPct val="100000"/>
              <a:buNone/>
            </a:pPr>
            <a:r>
              <a:rPr lang="en-US" sz="2600">
                <a:latin typeface="Arial"/>
                <a:ea typeface="Arial"/>
                <a:cs typeface="Arial"/>
                <a:sym typeface="Arial"/>
              </a:rPr>
              <a:t>This module:</a:t>
            </a:r>
            <a:endParaRPr/>
          </a:p>
          <a:p>
            <a:pPr marL="228600" lvl="0" indent="-228600" algn="l" rtl="0">
              <a:lnSpc>
                <a:spcPct val="110000"/>
              </a:lnSpc>
              <a:spcBef>
                <a:spcPts val="0"/>
              </a:spcBef>
              <a:spcAft>
                <a:spcPts val="0"/>
              </a:spcAft>
              <a:buClr>
                <a:schemeClr val="dk1"/>
              </a:buClr>
              <a:buSzPct val="100000"/>
              <a:buChar char="•"/>
            </a:pPr>
            <a:r>
              <a:rPr lang="en-US" sz="2600">
                <a:latin typeface="Arial"/>
                <a:ea typeface="Arial"/>
                <a:cs typeface="Arial"/>
                <a:sym typeface="Arial"/>
              </a:rPr>
              <a:t>Describes how to take air temperature observations</a:t>
            </a:r>
            <a:endParaRPr/>
          </a:p>
          <a:p>
            <a:pPr marL="228600" lvl="0" indent="-228600" algn="l" rtl="0">
              <a:lnSpc>
                <a:spcPct val="110000"/>
              </a:lnSpc>
              <a:spcBef>
                <a:spcPts val="0"/>
              </a:spcBef>
              <a:spcAft>
                <a:spcPts val="0"/>
              </a:spcAft>
              <a:buClr>
                <a:schemeClr val="dk1"/>
              </a:buClr>
              <a:buSzPct val="100000"/>
              <a:buChar char="•"/>
            </a:pPr>
            <a:r>
              <a:rPr lang="en-US" sz="2600">
                <a:latin typeface="Arial"/>
                <a:ea typeface="Arial"/>
                <a:cs typeface="Arial"/>
                <a:sym typeface="Arial"/>
              </a:rPr>
              <a:t>Provides instructions on how to enter your data on the GLOBE website</a:t>
            </a:r>
            <a:endParaRPr/>
          </a:p>
          <a:p>
            <a:pPr marL="0" lvl="0" indent="0" algn="l" rtl="0">
              <a:lnSpc>
                <a:spcPct val="110000"/>
              </a:lnSpc>
              <a:spcBef>
                <a:spcPts val="0"/>
              </a:spcBef>
              <a:spcAft>
                <a:spcPts val="0"/>
              </a:spcAft>
              <a:buClr>
                <a:schemeClr val="dk1"/>
              </a:buClr>
              <a:buSzPct val="100000"/>
              <a:buNone/>
            </a:pPr>
            <a:endParaRPr sz="260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900" b="1" u="sng">
                <a:latin typeface="Arial"/>
                <a:ea typeface="Arial"/>
                <a:cs typeface="Arial"/>
                <a:sym typeface="Arial"/>
              </a:rPr>
              <a:t>Learning Objectives</a:t>
            </a:r>
            <a:endParaRPr/>
          </a:p>
          <a:p>
            <a:pPr marL="0" lvl="0" indent="0" algn="l" rtl="0">
              <a:lnSpc>
                <a:spcPct val="120000"/>
              </a:lnSpc>
              <a:spcBef>
                <a:spcPts val="0"/>
              </a:spcBef>
              <a:spcAft>
                <a:spcPts val="0"/>
              </a:spcAft>
              <a:buClr>
                <a:schemeClr val="dk1"/>
              </a:buClr>
              <a:buSzPct val="100000"/>
              <a:buNone/>
            </a:pPr>
            <a:r>
              <a:rPr lang="en-US" sz="2600">
                <a:latin typeface="Arial"/>
                <a:ea typeface="Arial"/>
                <a:cs typeface="Arial"/>
                <a:sym typeface="Arial"/>
              </a:rPr>
              <a:t>After completing this module, you will be able to: </a:t>
            </a:r>
            <a:endParaRPr/>
          </a:p>
          <a:p>
            <a:pPr marL="228600" lvl="0" indent="-228600" algn="l" rtl="0">
              <a:lnSpc>
                <a:spcPct val="120000"/>
              </a:lnSpc>
              <a:spcBef>
                <a:spcPts val="0"/>
              </a:spcBef>
              <a:spcAft>
                <a:spcPts val="0"/>
              </a:spcAft>
              <a:buClr>
                <a:schemeClr val="dk1"/>
              </a:buClr>
              <a:buSzPct val="100000"/>
              <a:buChar char="•"/>
            </a:pPr>
            <a:r>
              <a:rPr lang="en-US" sz="2600">
                <a:latin typeface="Arial"/>
                <a:ea typeface="Arial"/>
                <a:cs typeface="Arial"/>
                <a:sym typeface="Arial"/>
              </a:rPr>
              <a:t>Describe what air temperature is</a:t>
            </a:r>
            <a:endParaRPr/>
          </a:p>
          <a:p>
            <a:pPr marL="228600" lvl="0" indent="-228600" algn="l" rtl="0">
              <a:lnSpc>
                <a:spcPct val="120000"/>
              </a:lnSpc>
              <a:spcBef>
                <a:spcPts val="0"/>
              </a:spcBef>
              <a:spcAft>
                <a:spcPts val="0"/>
              </a:spcAft>
              <a:buClr>
                <a:schemeClr val="dk1"/>
              </a:buClr>
              <a:buSzPct val="100000"/>
              <a:buChar char="•"/>
            </a:pPr>
            <a:r>
              <a:rPr lang="en-US" sz="2600">
                <a:latin typeface="Arial"/>
                <a:ea typeface="Arial"/>
                <a:cs typeface="Arial"/>
                <a:sym typeface="Arial"/>
              </a:rPr>
              <a:t>List reasons why it is important to collect air temperature data</a:t>
            </a:r>
            <a:endParaRPr/>
          </a:p>
          <a:p>
            <a:pPr marL="228600" lvl="0" indent="-228600" algn="l" rtl="0">
              <a:lnSpc>
                <a:spcPct val="120000"/>
              </a:lnSpc>
              <a:spcBef>
                <a:spcPts val="0"/>
              </a:spcBef>
              <a:spcAft>
                <a:spcPts val="0"/>
              </a:spcAft>
              <a:buClr>
                <a:schemeClr val="dk1"/>
              </a:buClr>
              <a:buSzPct val="100000"/>
              <a:buChar char="•"/>
            </a:pPr>
            <a:r>
              <a:rPr lang="en-US" sz="2600">
                <a:latin typeface="Arial"/>
                <a:ea typeface="Arial"/>
                <a:cs typeface="Arial"/>
                <a:sym typeface="Arial"/>
              </a:rPr>
              <a:t>Determine the correct locations to take air temperature readings</a:t>
            </a:r>
            <a:endParaRPr/>
          </a:p>
          <a:p>
            <a:pPr marL="228600" lvl="0" indent="-228600" algn="l" rtl="0">
              <a:lnSpc>
                <a:spcPct val="120000"/>
              </a:lnSpc>
              <a:spcBef>
                <a:spcPts val="0"/>
              </a:spcBef>
              <a:spcAft>
                <a:spcPts val="0"/>
              </a:spcAft>
              <a:buClr>
                <a:schemeClr val="dk1"/>
              </a:buClr>
              <a:buSzPct val="100000"/>
              <a:buChar char="•"/>
            </a:pPr>
            <a:r>
              <a:rPr lang="en-US" sz="2600">
                <a:latin typeface="Arial"/>
                <a:ea typeface="Arial"/>
                <a:cs typeface="Arial"/>
                <a:sym typeface="Arial"/>
              </a:rPr>
              <a:t>Upload data to the GLOBE website</a:t>
            </a:r>
            <a:endParaRPr/>
          </a:p>
          <a:p>
            <a:pPr marL="228600" lvl="0" indent="-228600" algn="l" rtl="0">
              <a:lnSpc>
                <a:spcPct val="120000"/>
              </a:lnSpc>
              <a:spcBef>
                <a:spcPts val="0"/>
              </a:spcBef>
              <a:spcAft>
                <a:spcPts val="0"/>
              </a:spcAft>
              <a:buClr>
                <a:schemeClr val="dk1"/>
              </a:buClr>
              <a:buSzPct val="100000"/>
              <a:buChar char="•"/>
            </a:pPr>
            <a:r>
              <a:rPr lang="en-US" sz="2600">
                <a:latin typeface="Arial"/>
                <a:ea typeface="Arial"/>
                <a:cs typeface="Arial"/>
                <a:sym typeface="Arial"/>
              </a:rPr>
              <a:t>Visualize data using GLOBE Visualization Site and formulate your own questions about weather</a:t>
            </a:r>
            <a:endParaRPr/>
          </a:p>
          <a:p>
            <a:pPr marL="228600" lvl="0" indent="-113029" algn="l" rtl="0">
              <a:lnSpc>
                <a:spcPct val="120000"/>
              </a:lnSpc>
              <a:spcBef>
                <a:spcPts val="0"/>
              </a:spcBef>
              <a:spcAft>
                <a:spcPts val="0"/>
              </a:spcAft>
              <a:buClr>
                <a:schemeClr val="dk1"/>
              </a:buClr>
              <a:buSzPct val="100000"/>
              <a:buNone/>
            </a:pPr>
            <a:endParaRPr sz="260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600">
                <a:latin typeface="Arial"/>
                <a:ea typeface="Arial"/>
                <a:cs typeface="Arial"/>
                <a:sym typeface="Arial"/>
              </a:rPr>
              <a:t>Estimated time to complete module: 1 hour</a:t>
            </a:r>
            <a:endParaRPr sz="2600">
              <a:latin typeface="Arial"/>
              <a:ea typeface="Arial"/>
              <a:cs typeface="Arial"/>
              <a:sym typeface="Arial"/>
            </a:endParaRPr>
          </a:p>
          <a:p>
            <a:pPr marL="228600" lvl="0" indent="-104140" algn="l" rtl="0">
              <a:lnSpc>
                <a:spcPct val="110000"/>
              </a:lnSpc>
              <a:spcBef>
                <a:spcPts val="0"/>
              </a:spcBef>
              <a:spcAft>
                <a:spcPts val="0"/>
              </a:spcAft>
              <a:buClr>
                <a:schemeClr val="dk1"/>
              </a:buClr>
              <a:buSzPct val="100000"/>
              <a:buNone/>
            </a:pP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6" name="Google Shape;306;p20"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07" name="Google Shape;307;p20"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308" name="Google Shape;308;p20"/>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Entering Air Temperature Data-Steps 6 &amp; 7</a:t>
            </a:r>
            <a:endParaRPr sz="2800"/>
          </a:p>
        </p:txBody>
      </p:sp>
      <p:sp>
        <p:nvSpPr>
          <p:cNvPr id="309" name="Google Shape;309;p20"/>
          <p:cNvSpPr txBox="1"/>
          <p:nvPr/>
        </p:nvSpPr>
        <p:spPr>
          <a:xfrm>
            <a:off x="1608878" y="1863524"/>
            <a:ext cx="3206190" cy="42826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6 ) Select </a:t>
            </a:r>
            <a:r>
              <a:rPr lang="en-US" sz="2400" b="1" i="1">
                <a:solidFill>
                  <a:schemeClr val="dk1"/>
                </a:solidFill>
                <a:latin typeface="Arial"/>
                <a:ea typeface="Arial"/>
                <a:cs typeface="Arial"/>
                <a:sym typeface="Arial"/>
              </a:rPr>
              <a:t>Integrated 1-Day</a:t>
            </a:r>
            <a:r>
              <a:rPr lang="en-US" sz="2400" i="1">
                <a:solidFill>
                  <a:schemeClr val="dk1"/>
                </a:solidFill>
                <a:latin typeface="Arial"/>
                <a:ea typeface="Arial"/>
                <a:cs typeface="Arial"/>
                <a:sym typeface="Arial"/>
              </a:rPr>
              <a:t> </a:t>
            </a:r>
            <a:r>
              <a:rPr lang="en-US" sz="2400">
                <a:solidFill>
                  <a:schemeClr val="dk1"/>
                </a:solidFill>
                <a:latin typeface="Arial"/>
                <a:ea typeface="Arial"/>
                <a:cs typeface="Arial"/>
                <a:sym typeface="Arial"/>
              </a:rPr>
              <a:t>from the atmosphere data entry site and choose new observation.</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10" name="Google Shape;310;p20" descr="Screen shot with circled choice, Integrated 1-da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00368" y="3869903"/>
            <a:ext cx="3314700" cy="2197100"/>
          </a:xfrm>
          <a:prstGeom prst="rect">
            <a:avLst/>
          </a:prstGeom>
          <a:noFill/>
          <a:ln>
            <a:noFill/>
          </a:ln>
        </p:spPr>
      </p:pic>
      <p:sp>
        <p:nvSpPr>
          <p:cNvPr id="311" name="Google Shape;311;p20"/>
          <p:cNvSpPr txBox="1"/>
          <p:nvPr/>
        </p:nvSpPr>
        <p:spPr>
          <a:xfrm>
            <a:off x="5301202" y="1863524"/>
            <a:ext cx="3206187" cy="42594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7) Enter </a:t>
            </a:r>
            <a:r>
              <a:rPr lang="en-US" sz="2400" b="1" i="1">
                <a:solidFill>
                  <a:schemeClr val="dk1"/>
                </a:solidFill>
                <a:latin typeface="Arial"/>
                <a:ea typeface="Arial"/>
                <a:cs typeface="Arial"/>
                <a:sym typeface="Arial"/>
              </a:rPr>
              <a:t>Date, time, and choose air temperature</a:t>
            </a:r>
            <a:r>
              <a:rPr lang="en-US" sz="2400">
                <a:solidFill>
                  <a:schemeClr val="dk1"/>
                </a:solidFill>
                <a:latin typeface="Arial"/>
                <a:ea typeface="Arial"/>
                <a:cs typeface="Arial"/>
                <a:sym typeface="Arial"/>
              </a:rPr>
              <a:t>. </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12" name="Google Shape;312;p20" descr="Screen shot with circled choice, Integrated 1-da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54293" y="3286580"/>
            <a:ext cx="3124200" cy="2387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8" name="Google Shape;318;p21"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solidFill>
            <a:schemeClr val="accent2"/>
          </a:solidFill>
          <a:ln>
            <a:noFill/>
          </a:ln>
        </p:spPr>
      </p:pic>
      <p:pic>
        <p:nvPicPr>
          <p:cNvPr id="319" name="Google Shape;319;p21"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320" name="Google Shape;320;p21"/>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Entering Air Temperature Data-Steps 8 &amp; 9</a:t>
            </a:r>
            <a:endParaRPr sz="2800"/>
          </a:p>
        </p:txBody>
      </p:sp>
      <p:sp>
        <p:nvSpPr>
          <p:cNvPr id="321" name="Google Shape;321;p21"/>
          <p:cNvSpPr txBox="1"/>
          <p:nvPr/>
        </p:nvSpPr>
        <p:spPr>
          <a:xfrm>
            <a:off x="1608877" y="1863524"/>
            <a:ext cx="3513456" cy="428263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8) Enter </a:t>
            </a:r>
            <a:r>
              <a:rPr lang="en-US" sz="2400" i="1">
                <a:solidFill>
                  <a:schemeClr val="dk1"/>
                </a:solidFill>
                <a:latin typeface="Arial"/>
                <a:ea typeface="Arial"/>
                <a:cs typeface="Arial"/>
                <a:sym typeface="Arial"/>
              </a:rPr>
              <a:t>current, maximum and minimum temperatures. </a:t>
            </a:r>
            <a:r>
              <a:rPr lang="en-US" sz="2400">
                <a:solidFill>
                  <a:schemeClr val="dk1"/>
                </a:solidFill>
                <a:latin typeface="Arial"/>
                <a:ea typeface="Arial"/>
                <a:cs typeface="Arial"/>
                <a:sym typeface="Arial"/>
              </a:rPr>
              <a:t>Add comments if needed.</a:t>
            </a:r>
            <a:endParaRPr/>
          </a:p>
          <a:p>
            <a:pPr marL="0" marR="0" lvl="0" indent="0" algn="l" rtl="0">
              <a:lnSpc>
                <a:spcPct val="10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22" name="Google Shape;322;p21" descr="Screen Shot indicating where to enter the Maximum, minimum and current temperatures. Add comments if need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79784" y="3626924"/>
            <a:ext cx="3263900" cy="2120900"/>
          </a:xfrm>
          <a:prstGeom prst="rect">
            <a:avLst/>
          </a:prstGeom>
          <a:noFill/>
          <a:ln>
            <a:noFill/>
          </a:ln>
        </p:spPr>
      </p:pic>
      <p:sp>
        <p:nvSpPr>
          <p:cNvPr id="323" name="Google Shape;323;p21"/>
          <p:cNvSpPr txBox="1"/>
          <p:nvPr/>
        </p:nvSpPr>
        <p:spPr>
          <a:xfrm>
            <a:off x="5301202" y="1863524"/>
            <a:ext cx="3206187" cy="42594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9) If you have entered data correctly, you will get a smiley face.</a:t>
            </a:r>
            <a:endParaRPr/>
          </a:p>
          <a:p>
            <a:pPr marL="0" marR="0" lvl="0" indent="0" algn="l" rtl="0">
              <a:lnSpc>
                <a:spcPct val="10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24" name="Google Shape;324;p21" descr="If you did everything correctly, you get a smiley face icon." title="press submit.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86610" y="3211076"/>
            <a:ext cx="3002716" cy="1728182"/>
          </a:xfrm>
          <a:prstGeom prst="rect">
            <a:avLst/>
          </a:prstGeom>
          <a:noFill/>
          <a:ln>
            <a:noFill/>
          </a:ln>
        </p:spPr>
      </p:pic>
      <p:pic>
        <p:nvPicPr>
          <p:cNvPr id="325" name="Google Shape;325;p21" descr="picture of a smiley face&#10;&#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678108" y="4927575"/>
            <a:ext cx="820249" cy="8202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31" name="Google Shape;331;p22"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32" name="Google Shape;332;p22"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333" name="Google Shape;333;p22"/>
          <p:cNvSpPr txBox="1">
            <a:spLocks noGrp="1"/>
          </p:cNvSpPr>
          <p:nvPr>
            <p:ph type="title"/>
          </p:nvPr>
        </p:nvSpPr>
        <p:spPr>
          <a:xfrm>
            <a:off x="1255091" y="931526"/>
            <a:ext cx="7886700" cy="6821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t>Cautions</a:t>
            </a:r>
            <a:endParaRPr sz="2800"/>
          </a:p>
        </p:txBody>
      </p:sp>
      <p:sp>
        <p:nvSpPr>
          <p:cNvPr id="334" name="Google Shape;334;p22"/>
          <p:cNvSpPr txBox="1"/>
          <p:nvPr/>
        </p:nvSpPr>
        <p:spPr>
          <a:xfrm>
            <a:off x="1608877" y="1558293"/>
            <a:ext cx="7056152" cy="428263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system will not allow you to enter a maximum and minimum air temperature if you haven’t entered data the day before.</a:t>
            </a:r>
            <a:endParaRPr/>
          </a:p>
          <a:p>
            <a:pPr marL="0" marR="0" lvl="0" indent="0" algn="l" rtl="0">
              <a:lnSpc>
                <a:spcPct val="10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35" name="Google Shape;335;p22" descr="Screen shot : You will get this dialogue box if you try to submit min max data if you don't have data from the day befor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877" y="2745014"/>
            <a:ext cx="6743700" cy="322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41" name="Google Shape;341;p23"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42" name="Google Shape;342;p23" descr="Menu: Understand th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32114" cy="5991922"/>
          </a:xfrm>
          <a:prstGeom prst="rect">
            <a:avLst/>
          </a:prstGeom>
          <a:noFill/>
          <a:ln>
            <a:noFill/>
          </a:ln>
        </p:spPr>
      </p:pic>
      <p:sp>
        <p:nvSpPr>
          <p:cNvPr id="343" name="Google Shape;343;p23"/>
          <p:cNvSpPr txBox="1">
            <a:spLocks noGrp="1"/>
          </p:cNvSpPr>
          <p:nvPr>
            <p:ph type="title"/>
          </p:nvPr>
        </p:nvSpPr>
        <p:spPr>
          <a:xfrm>
            <a:off x="1132114" y="64615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Retrieving Data from the GLOBE Visualization System</a:t>
            </a:r>
            <a:endParaRPr sz="2800"/>
          </a:p>
        </p:txBody>
      </p:sp>
      <p:sp>
        <p:nvSpPr>
          <p:cNvPr id="344" name="Google Shape;344;p23"/>
          <p:cNvSpPr txBox="1"/>
          <p:nvPr/>
        </p:nvSpPr>
        <p:spPr>
          <a:xfrm>
            <a:off x="1649743" y="1802693"/>
            <a:ext cx="6851442" cy="5103629"/>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20000"/>
              </a:lnSpc>
              <a:spcBef>
                <a:spcPts val="0"/>
              </a:spcBef>
              <a:spcAft>
                <a:spcPts val="0"/>
              </a:spcAft>
              <a:buClr>
                <a:schemeClr val="dk1"/>
              </a:buClr>
              <a:buSzPct val="100000"/>
              <a:buFont typeface="Arial"/>
              <a:buNone/>
            </a:pPr>
            <a:r>
              <a:rPr lang="en-US" sz="3100">
                <a:solidFill>
                  <a:schemeClr val="dk1"/>
                </a:solidFill>
                <a:latin typeface="Arial"/>
                <a:ea typeface="Arial"/>
                <a:cs typeface="Arial"/>
                <a:sym typeface="Arial"/>
              </a:rPr>
              <a:t>Click on Visualize Data</a:t>
            </a:r>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228600" marR="0" lvl="0" indent="-148590" algn="l" rtl="0">
              <a:lnSpc>
                <a:spcPct val="120000"/>
              </a:lnSpc>
              <a:spcBef>
                <a:spcPts val="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chemeClr val="dk1"/>
              </a:buClr>
              <a:buSzPct val="100000"/>
              <a:buFont typeface="Arial"/>
              <a:buNone/>
            </a:pPr>
            <a:endParaRPr sz="31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20000"/>
              </a:lnSpc>
              <a:spcBef>
                <a:spcPts val="1200"/>
              </a:spcBef>
              <a:spcAft>
                <a:spcPts val="0"/>
              </a:spcAft>
              <a:buClr>
                <a:schemeClr val="dk1"/>
              </a:buClr>
              <a:buSzPct val="100000"/>
              <a:buFont typeface="Arial"/>
              <a:buNone/>
            </a:pPr>
            <a:r>
              <a:rPr lang="en-US" sz="31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eTraining</a:t>
            </a:r>
            <a:r>
              <a:rPr lang="en-US" sz="3100">
                <a:solidFill>
                  <a:schemeClr val="dk1"/>
                </a:solidFill>
                <a:latin typeface="Arial"/>
                <a:ea typeface="Arial"/>
                <a:cs typeface="Arial"/>
                <a:sym typeface="Arial"/>
              </a:rPr>
              <a:t> is available to explore the full power of the visualization system.</a:t>
            </a:r>
            <a:endParaRPr/>
          </a:p>
          <a:p>
            <a:pPr marL="228600" marR="0" lvl="0" indent="-104140" algn="l" rtl="0">
              <a:lnSpc>
                <a:spcPct val="120000"/>
              </a:lnSpc>
              <a:spcBef>
                <a:spcPts val="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pic>
        <p:nvPicPr>
          <p:cNvPr id="345" name="Google Shape;345;p23" descr="Screenshot: On GLOBE home page, select Visualize Data butt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198914" y="2305405"/>
            <a:ext cx="5753100" cy="3606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51" name="Google Shape;351;p24"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52" name="Google Shape;352;p24" descr="Menu: Understand th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32114" cy="5991922"/>
          </a:xfrm>
          <a:prstGeom prst="rect">
            <a:avLst/>
          </a:prstGeom>
          <a:noFill/>
          <a:ln>
            <a:noFill/>
          </a:ln>
        </p:spPr>
      </p:pic>
      <p:sp>
        <p:nvSpPr>
          <p:cNvPr id="353" name="Google Shape;353;p24"/>
          <p:cNvSpPr txBox="1">
            <a:spLocks noGrp="1"/>
          </p:cNvSpPr>
          <p:nvPr>
            <p:ph type="title"/>
          </p:nvPr>
        </p:nvSpPr>
        <p:spPr>
          <a:xfrm>
            <a:off x="1132114" y="769257"/>
            <a:ext cx="801188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Using the dialogue box, select the parameters you want to view</a:t>
            </a:r>
            <a:endParaRPr sz="2800"/>
          </a:p>
        </p:txBody>
      </p:sp>
      <p:pic>
        <p:nvPicPr>
          <p:cNvPr id="354" name="Google Shape;354;p24" descr="Screenshot of GLOBE Visualization System, map interface. Close the &quot;welcome&quot; box and click on &quot;Add +&quot; to add a lay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25650" y="2238035"/>
            <a:ext cx="5461000" cy="397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61" name="Google Shape;361;p25"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62" name="Google Shape;362;p25" descr="Menu: Understand th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32114" cy="5991922"/>
          </a:xfrm>
          <a:prstGeom prst="rect">
            <a:avLst/>
          </a:prstGeom>
          <a:noFill/>
          <a:ln>
            <a:noFill/>
          </a:ln>
        </p:spPr>
      </p:pic>
      <p:sp>
        <p:nvSpPr>
          <p:cNvPr id="363" name="Google Shape;363;p25"/>
          <p:cNvSpPr txBox="1">
            <a:spLocks noGrp="1"/>
          </p:cNvSpPr>
          <p:nvPr>
            <p:ph type="title"/>
          </p:nvPr>
        </p:nvSpPr>
        <p:spPr>
          <a:xfrm>
            <a:off x="1330555" y="503237"/>
            <a:ext cx="801188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Questions for YOU to investigate</a:t>
            </a:r>
            <a:endParaRPr sz="2800"/>
          </a:p>
        </p:txBody>
      </p:sp>
      <p:sp>
        <p:nvSpPr>
          <p:cNvPr id="364" name="Google Shape;364;p25"/>
          <p:cNvSpPr txBox="1"/>
          <p:nvPr/>
        </p:nvSpPr>
        <p:spPr>
          <a:xfrm>
            <a:off x="1523999" y="1828800"/>
            <a:ext cx="7184571" cy="375487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When does temperature change the most from day to day? </a:t>
            </a:r>
            <a:endParaRPr/>
          </a:p>
          <a:p>
            <a:pPr marL="342900" marR="0" lvl="0" indent="-342900" algn="l" rtl="0">
              <a:lnSpc>
                <a:spcPct val="11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What are the latitudes and elevations of other GLOBE schools with air temperature data similar to yours? </a:t>
            </a:r>
            <a:endParaRPr/>
          </a:p>
          <a:p>
            <a:pPr marL="342900" marR="0" lvl="0" indent="-342900" algn="l" rtl="0">
              <a:lnSpc>
                <a:spcPct val="11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vegetation in your area respond to changing temperature? </a:t>
            </a:r>
            <a:endParaRPr/>
          </a:p>
          <a:p>
            <a:pPr marL="342900" marR="0" lvl="0" indent="-342900" algn="l" rtl="0">
              <a:lnSpc>
                <a:spcPct val="11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Is your local environment affected more by average temperature or temperature extremes? </a:t>
            </a:r>
            <a:endParaRPr/>
          </a:p>
          <a:p>
            <a:pPr marL="342900" marR="0" lvl="0" indent="-342900" algn="l" rtl="0">
              <a:lnSpc>
                <a:spcPct val="11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Is there a difference between air temperature readings taken by students and satellites?</a:t>
            </a:r>
            <a:endParaRPr/>
          </a:p>
          <a:p>
            <a:pPr marL="342900" marR="0" lvl="0" indent="-342900" algn="l" rtl="0">
              <a:lnSpc>
                <a:spcPct val="11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a large body of water affect air temperature?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70" name="Google Shape;370;p26"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71" name="Google Shape;371;p26"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041" y="914400"/>
            <a:ext cx="1132114" cy="5991920"/>
          </a:xfrm>
          <a:prstGeom prst="rect">
            <a:avLst/>
          </a:prstGeom>
          <a:noFill/>
          <a:ln>
            <a:noFill/>
          </a:ln>
        </p:spPr>
      </p:pic>
      <p:sp>
        <p:nvSpPr>
          <p:cNvPr id="372" name="Google Shape;372;p26"/>
          <p:cNvSpPr txBox="1">
            <a:spLocks noGrp="1"/>
          </p:cNvSpPr>
          <p:nvPr>
            <p:ph type="title"/>
          </p:nvPr>
        </p:nvSpPr>
        <p:spPr>
          <a:xfrm>
            <a:off x="1270341" y="6542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What have YOU learned?</a:t>
            </a:r>
            <a:endParaRPr sz="3200"/>
          </a:p>
        </p:txBody>
      </p:sp>
      <p:sp>
        <p:nvSpPr>
          <p:cNvPr id="373" name="Google Shape;373;p26"/>
          <p:cNvSpPr txBox="1">
            <a:spLocks noGrp="1"/>
          </p:cNvSpPr>
          <p:nvPr>
            <p:ph type="body" idx="1"/>
          </p:nvPr>
        </p:nvSpPr>
        <p:spPr>
          <a:xfrm>
            <a:off x="1257300" y="1782763"/>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a:t>What is air temperature?</a:t>
            </a:r>
            <a:endParaRPr/>
          </a:p>
          <a:p>
            <a:pPr marL="228600" lvl="0" indent="-228600" algn="l" rtl="0">
              <a:lnSpc>
                <a:spcPct val="100000"/>
              </a:lnSpc>
              <a:spcBef>
                <a:spcPts val="0"/>
              </a:spcBef>
              <a:spcAft>
                <a:spcPts val="0"/>
              </a:spcAft>
              <a:buClr>
                <a:schemeClr val="dk1"/>
              </a:buClr>
              <a:buSzPts val="2000"/>
              <a:buChar char="•"/>
            </a:pPr>
            <a:r>
              <a:rPr lang="en-US" sz="2000"/>
              <a:t>Why it is it important to collect air temperature  data?</a:t>
            </a:r>
            <a:endParaRPr/>
          </a:p>
          <a:p>
            <a:pPr marL="228600" lvl="0" indent="-228600" algn="l" rtl="0">
              <a:lnSpc>
                <a:spcPct val="100000"/>
              </a:lnSpc>
              <a:spcBef>
                <a:spcPts val="0"/>
              </a:spcBef>
              <a:spcAft>
                <a:spcPts val="0"/>
              </a:spcAft>
              <a:buClr>
                <a:schemeClr val="dk1"/>
              </a:buClr>
              <a:buSzPts val="2000"/>
              <a:buChar char="•"/>
            </a:pPr>
            <a:r>
              <a:rPr lang="en-US" sz="2000"/>
              <a:t>What instrument(s) is/are needed to collect air temperature data?</a:t>
            </a:r>
            <a:endParaRPr/>
          </a:p>
          <a:p>
            <a:pPr marL="228600" lvl="0" indent="-228600" algn="l" rtl="0">
              <a:lnSpc>
                <a:spcPct val="100000"/>
              </a:lnSpc>
              <a:spcBef>
                <a:spcPts val="0"/>
              </a:spcBef>
              <a:spcAft>
                <a:spcPts val="0"/>
              </a:spcAft>
              <a:buClr>
                <a:schemeClr val="dk1"/>
              </a:buClr>
              <a:buSzPts val="2000"/>
              <a:buChar char="•"/>
            </a:pPr>
            <a:r>
              <a:rPr lang="en-US" sz="2000"/>
              <a:t>Where can I purchase the instrument(s)?</a:t>
            </a:r>
            <a:endParaRPr/>
          </a:p>
          <a:p>
            <a:pPr marL="228600" lvl="0" indent="-228600" algn="l" rtl="0">
              <a:lnSpc>
                <a:spcPct val="100000"/>
              </a:lnSpc>
              <a:spcBef>
                <a:spcPts val="0"/>
              </a:spcBef>
              <a:spcAft>
                <a:spcPts val="0"/>
              </a:spcAft>
              <a:buClr>
                <a:schemeClr val="dk1"/>
              </a:buClr>
              <a:buSzPts val="2000"/>
              <a:buChar char="•"/>
            </a:pPr>
            <a:r>
              <a:rPr lang="en-US" sz="2000"/>
              <a:t>Where should I take my air temperature measurements?</a:t>
            </a:r>
            <a:endParaRPr/>
          </a:p>
          <a:p>
            <a:pPr marL="228600" lvl="0" indent="-228600" algn="l" rtl="0">
              <a:lnSpc>
                <a:spcPct val="100000"/>
              </a:lnSpc>
              <a:spcBef>
                <a:spcPts val="0"/>
              </a:spcBef>
              <a:spcAft>
                <a:spcPts val="0"/>
              </a:spcAft>
              <a:buClr>
                <a:schemeClr val="dk1"/>
              </a:buClr>
              <a:buSzPts val="2000"/>
              <a:buChar char="•"/>
            </a:pPr>
            <a:r>
              <a:rPr lang="en-US" sz="2000"/>
              <a:t>What data do I need to collect?</a:t>
            </a:r>
            <a:endParaRPr/>
          </a:p>
          <a:p>
            <a:pPr marL="228600" lvl="0" indent="-228600" algn="l" rtl="0">
              <a:lnSpc>
                <a:spcPct val="100000"/>
              </a:lnSpc>
              <a:spcBef>
                <a:spcPts val="0"/>
              </a:spcBef>
              <a:spcAft>
                <a:spcPts val="0"/>
              </a:spcAft>
              <a:buClr>
                <a:schemeClr val="dk1"/>
              </a:buClr>
              <a:buSzPts val="2000"/>
              <a:buChar char="•"/>
            </a:pPr>
            <a:r>
              <a:rPr lang="en-US" sz="2000"/>
              <a:t>How do I submit my data to GLOBE?</a:t>
            </a:r>
            <a:endParaRPr/>
          </a:p>
          <a:p>
            <a:pPr marL="228600" lvl="0" indent="-228600" algn="l" rtl="0">
              <a:lnSpc>
                <a:spcPct val="100000"/>
              </a:lnSpc>
              <a:spcBef>
                <a:spcPts val="0"/>
              </a:spcBef>
              <a:spcAft>
                <a:spcPts val="0"/>
              </a:spcAft>
              <a:buClr>
                <a:schemeClr val="dk1"/>
              </a:buClr>
              <a:buSzPts val="2000"/>
              <a:buChar char="•"/>
            </a:pPr>
            <a:r>
              <a:rPr lang="en-US" sz="2000"/>
              <a:t>What can I do with the data submitted to GLOBE?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9" name="Google Shape;379;p27"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80" name="Google Shape;380;p27"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381" name="Google Shape;381;p27"/>
          <p:cNvSpPr txBox="1">
            <a:spLocks noGrp="1"/>
          </p:cNvSpPr>
          <p:nvPr>
            <p:ph type="title"/>
          </p:nvPr>
        </p:nvSpPr>
        <p:spPr>
          <a:xfrm>
            <a:off x="1145155" y="631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Frequently Asked Questions (FAQs)</a:t>
            </a:r>
            <a:endParaRPr sz="3200"/>
          </a:p>
        </p:txBody>
      </p:sp>
      <p:sp>
        <p:nvSpPr>
          <p:cNvPr id="382" name="Google Shape;382;p27"/>
          <p:cNvSpPr txBox="1">
            <a:spLocks noGrp="1"/>
          </p:cNvSpPr>
          <p:nvPr>
            <p:ph type="body" idx="1"/>
          </p:nvPr>
        </p:nvSpPr>
        <p:spPr>
          <a:xfrm>
            <a:off x="1257300" y="1782763"/>
            <a:ext cx="7596414"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chemeClr val="dk1"/>
              </a:buClr>
              <a:buSzPct val="100000"/>
              <a:buNone/>
            </a:pPr>
            <a:r>
              <a:rPr lang="en-US" b="1">
                <a:latin typeface="Arial"/>
                <a:ea typeface="Arial"/>
                <a:cs typeface="Arial"/>
                <a:sym typeface="Arial"/>
              </a:rPr>
              <a:t>1. If we missed reading the maximum/ minimum thermometer for a day or more (over the weekend, holiday, vacation, etc.), can we still report the temperature for today? </a:t>
            </a:r>
            <a:endParaRPr/>
          </a:p>
          <a:p>
            <a:pPr marL="0" lvl="0" indent="0" algn="l" rtl="0">
              <a:lnSpc>
                <a:spcPct val="10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a:latin typeface="Arial"/>
                <a:ea typeface="Arial"/>
                <a:cs typeface="Arial"/>
                <a:sym typeface="Arial"/>
              </a:rPr>
              <a:t>You can and should report the current temperature. You may not report the maximum and minimum temperatures as they are the maximum and minimum temperatures for more than one day. Reset the indicators and tomorrow you can report the maximum, minimum, and current temperatures. </a:t>
            </a:r>
            <a:endParaRPr/>
          </a:p>
          <a:p>
            <a:pPr marL="0" lvl="0" indent="0" algn="l" rtl="0">
              <a:lnSpc>
                <a:spcPct val="10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b="1">
                <a:latin typeface="Arial"/>
                <a:ea typeface="Arial"/>
                <a:cs typeface="Arial"/>
                <a:sym typeface="Arial"/>
              </a:rPr>
              <a:t>2. What should we do if our maximum/ minimum thermometer does not agree with the calibration thermometer and we can not adjust the scales so that they agree? </a:t>
            </a:r>
            <a:endParaRPr>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a:latin typeface="Arial"/>
                <a:ea typeface="Arial"/>
                <a:cs typeface="Arial"/>
                <a:sym typeface="Arial"/>
              </a:rPr>
              <a:t>This is rare, but there are some maximum/ minimum thermometers that cannot be calibrated successfully. In this case, contact the supplier or manufacturer, explain that the calibration of the thermometer is off, and request a new thermometer. </a:t>
            </a:r>
            <a:endParaRPr/>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8" name="Google Shape;388;p28"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89" name="Google Shape;389;p28"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390" name="Google Shape;390;p28"/>
          <p:cNvSpPr txBox="1">
            <a:spLocks noGrp="1"/>
          </p:cNvSpPr>
          <p:nvPr>
            <p:ph type="title"/>
          </p:nvPr>
        </p:nvSpPr>
        <p:spPr>
          <a:xfrm>
            <a:off x="1145155" y="631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Frequently Asked Questions (FAQs)-2</a:t>
            </a:r>
            <a:endParaRPr sz="3200"/>
          </a:p>
        </p:txBody>
      </p:sp>
      <p:sp>
        <p:nvSpPr>
          <p:cNvPr id="391" name="Google Shape;391;p28"/>
          <p:cNvSpPr txBox="1">
            <a:spLocks noGrp="1"/>
          </p:cNvSpPr>
          <p:nvPr>
            <p:ph type="body" idx="1"/>
          </p:nvPr>
        </p:nvSpPr>
        <p:spPr>
          <a:xfrm>
            <a:off x="1145154" y="1545659"/>
            <a:ext cx="7596414" cy="5075237"/>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chemeClr val="dk1"/>
              </a:buClr>
              <a:buSzPct val="100000"/>
              <a:buNone/>
            </a:pPr>
            <a:endParaRPr sz="320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sz="3200" b="1">
                <a:latin typeface="Arial"/>
                <a:ea typeface="Arial"/>
                <a:cs typeface="Arial"/>
                <a:sym typeface="Arial"/>
              </a:rPr>
              <a:t>3. The maximum temperature reading on our thermometer today is less than the current temperature reading yesterday. Is this wrong? </a:t>
            </a:r>
            <a:endParaRPr/>
          </a:p>
          <a:p>
            <a:pPr marL="0" lvl="0" indent="0" algn="l" rtl="0">
              <a:lnSpc>
                <a:spcPct val="100000"/>
              </a:lnSpc>
              <a:spcBef>
                <a:spcPts val="0"/>
              </a:spcBef>
              <a:spcAft>
                <a:spcPts val="0"/>
              </a:spcAft>
              <a:buClr>
                <a:schemeClr val="dk1"/>
              </a:buClr>
              <a:buSzPct val="100000"/>
              <a:buNone/>
            </a:pPr>
            <a:endParaRPr sz="320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sz="3200">
                <a:latin typeface="Arial"/>
                <a:ea typeface="Arial"/>
                <a:cs typeface="Arial"/>
                <a:sym typeface="Arial"/>
              </a:rPr>
              <a:t>Yes, this is a problem if the difference is more than 0.5 ̊ C. Sometimes the maximum indicator slips. Report your readings anyway so that GLOBE can track these errors. If this problem occurs often (more than one day in 20 or 5% of the time), check to see that your instrument shelter is mounted firmly and securely and that there are no routine sources of vibration shaking the shelter. If your shelter is securely mounted and there are no sources of vibration, contact the supplier and replace your maximum/minimum thermometer and also inform GLOBE of your problem. </a:t>
            </a:r>
            <a:endParaRPr/>
          </a:p>
          <a:p>
            <a:pPr marL="0" lvl="0" indent="0" algn="l" rtl="0">
              <a:lnSpc>
                <a:spcPct val="100000"/>
              </a:lnSpc>
              <a:spcBef>
                <a:spcPts val="0"/>
              </a:spcBef>
              <a:spcAft>
                <a:spcPts val="0"/>
              </a:spcAft>
              <a:buClr>
                <a:schemeClr val="dk1"/>
              </a:buClr>
              <a:buSzPct val="100000"/>
              <a:buNone/>
            </a:pPr>
            <a:endParaRPr sz="320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sz="3200" b="1">
                <a:latin typeface="Arial"/>
                <a:ea typeface="Arial"/>
                <a:cs typeface="Arial"/>
                <a:sym typeface="Arial"/>
              </a:rPr>
              <a:t>4. The minimum temperature reading on our thermometer today is greater than the current temperature reading yesterday. Is this wrong? </a:t>
            </a:r>
            <a:r>
              <a:rPr lang="en-US" sz="3200">
                <a:latin typeface="Arial"/>
                <a:ea typeface="Arial"/>
                <a:cs typeface="Arial"/>
                <a:sym typeface="Arial"/>
              </a:rPr>
              <a:t>See #3 answer.</a:t>
            </a:r>
            <a:endParaRPr/>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7" name="Google Shape;397;p29"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98" name="Google Shape;398;p29"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399" name="Google Shape;399;p29"/>
          <p:cNvSpPr txBox="1">
            <a:spLocks noGrp="1"/>
          </p:cNvSpPr>
          <p:nvPr>
            <p:ph type="title"/>
          </p:nvPr>
        </p:nvSpPr>
        <p:spPr>
          <a:xfrm>
            <a:off x="1145155" y="631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Further Resources</a:t>
            </a:r>
            <a:endParaRPr sz="3200"/>
          </a:p>
        </p:txBody>
      </p:sp>
      <p:sp>
        <p:nvSpPr>
          <p:cNvPr id="400" name="Google Shape;400;p29"/>
          <p:cNvSpPr txBox="1">
            <a:spLocks noGrp="1"/>
          </p:cNvSpPr>
          <p:nvPr>
            <p:ph type="body" idx="1"/>
          </p:nvPr>
        </p:nvSpPr>
        <p:spPr>
          <a:xfrm>
            <a:off x="1257300" y="1782763"/>
            <a:ext cx="7596414" cy="4351338"/>
          </a:xfrm>
          <a:prstGeom prst="rect">
            <a:avLst/>
          </a:prstGeom>
          <a:noFill/>
          <a:ln>
            <a:noFill/>
          </a:ln>
        </p:spPr>
        <p:txBody>
          <a:bodyPr spcFirstLastPara="1" wrap="square" lIns="91425" tIns="45700" rIns="91425" bIns="45700" anchor="t" anchorCtr="0">
            <a:normAutofit/>
          </a:bodyPr>
          <a:lstStyle/>
          <a:p>
            <a:pPr marL="685800" lvl="1" indent="-228600" algn="l" rtl="0">
              <a:lnSpc>
                <a:spcPct val="100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5"/>
              </a:rPr>
              <a:t>GLOBE Learning Activities</a:t>
            </a:r>
            <a:endParaRPr u="sng">
              <a:solidFill>
                <a:schemeClr val="hlink"/>
              </a:solidFill>
              <a:latin typeface="Arial"/>
              <a:ea typeface="Arial"/>
              <a:cs typeface="Arial"/>
              <a:sym typeface="Arial"/>
              <a:hlinkClick r:id="rId6"/>
            </a:endParaRPr>
          </a:p>
          <a:p>
            <a:pPr marL="685800" lvl="1" indent="-76200" algn="l" rtl="0">
              <a:lnSpc>
                <a:spcPct val="100000"/>
              </a:lnSpc>
              <a:spcBef>
                <a:spcPts val="0"/>
              </a:spcBef>
              <a:spcAft>
                <a:spcPts val="0"/>
              </a:spcAft>
              <a:buClr>
                <a:schemeClr val="dk1"/>
              </a:buClr>
              <a:buSzPts val="2400"/>
              <a:buNone/>
            </a:pPr>
            <a:endParaRPr u="sng">
              <a:solidFill>
                <a:schemeClr val="hlink"/>
              </a:solidFill>
              <a:latin typeface="Arial"/>
              <a:ea typeface="Arial"/>
              <a:cs typeface="Arial"/>
              <a:sym typeface="Arial"/>
              <a:hlinkClick r:id="rId6"/>
            </a:endParaRPr>
          </a:p>
          <a:p>
            <a:pPr marL="685800" lvl="1" indent="-228600" algn="l" rtl="0">
              <a:lnSpc>
                <a:spcPct val="100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7"/>
              </a:rPr>
              <a:t>NASA Weather and Climate</a:t>
            </a:r>
            <a:endParaRPr>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a:latin typeface="Arial"/>
              <a:ea typeface="Arial"/>
              <a:cs typeface="Arial"/>
              <a:sym typeface="Arial"/>
            </a:endParaRPr>
          </a:p>
          <a:p>
            <a:pPr marL="685800" lvl="1" indent="-228600" algn="l" rtl="0">
              <a:lnSpc>
                <a:spcPct val="100000"/>
              </a:lnSpc>
              <a:spcBef>
                <a:spcPts val="0"/>
              </a:spcBef>
              <a:spcAft>
                <a:spcPts val="0"/>
              </a:spcAft>
              <a:buClr>
                <a:schemeClr val="dk1"/>
              </a:buClr>
              <a:buSzPts val="2400"/>
              <a:buChar char="•"/>
            </a:pPr>
            <a:r>
              <a:rPr lang="en-US">
                <a:latin typeface="Arial"/>
                <a:ea typeface="Arial"/>
                <a:cs typeface="Arial"/>
                <a:sym typeface="Arial"/>
              </a:rPr>
              <a:t>For information on purchasing GLOBE supplies go to: </a:t>
            </a:r>
            <a:r>
              <a:rPr lang="en-US" u="sng">
                <a:solidFill>
                  <a:schemeClr val="hlink"/>
                </a:solidFill>
                <a:latin typeface="Arial"/>
                <a:ea typeface="Arial"/>
                <a:cs typeface="Arial"/>
                <a:sym typeface="Arial"/>
                <a:hlinkClick r:id="rId8"/>
              </a:rPr>
              <a:t>link for finding suppliers of GLOBE instruments </a:t>
            </a:r>
            <a:endParaRPr>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a:latin typeface="Arial"/>
              <a:ea typeface="Arial"/>
              <a:cs typeface="Arial"/>
              <a:sym typeface="Arial"/>
            </a:endParaRPr>
          </a:p>
          <a:p>
            <a:pPr marL="685800" lvl="1" indent="-228600" algn="l" rtl="0">
              <a:lnSpc>
                <a:spcPct val="100000"/>
              </a:lnSpc>
              <a:spcBef>
                <a:spcPts val="0"/>
              </a:spcBef>
              <a:spcAft>
                <a:spcPts val="0"/>
              </a:spcAft>
              <a:buClr>
                <a:schemeClr val="dk1"/>
              </a:buClr>
              <a:buSzPts val="2400"/>
              <a:buChar char="•"/>
            </a:pPr>
            <a:r>
              <a:rPr lang="en-US">
                <a:latin typeface="Arial"/>
                <a:ea typeface="Arial"/>
                <a:cs typeface="Arial"/>
                <a:sym typeface="Arial"/>
              </a:rPr>
              <a:t>Questions? </a:t>
            </a:r>
            <a:r>
              <a:rPr lang="en-US" u="sng">
                <a:solidFill>
                  <a:schemeClr val="hlink"/>
                </a:solidFill>
                <a:latin typeface="Arial"/>
                <a:ea typeface="Arial"/>
                <a:cs typeface="Arial"/>
                <a:sym typeface="Arial"/>
                <a:hlinkClick r:id="rId9"/>
              </a:rPr>
              <a:t> GLOBE Website</a:t>
            </a: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07" name="Google Shape;107;p3" descr="Menu: What is Air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4401"/>
            <a:ext cx="1163488" cy="5943600"/>
          </a:xfrm>
          <a:prstGeom prst="rect">
            <a:avLst/>
          </a:prstGeom>
          <a:noFill/>
          <a:ln>
            <a:noFill/>
          </a:ln>
        </p:spPr>
      </p:pic>
      <p:sp>
        <p:nvSpPr>
          <p:cNvPr id="108" name="Google Shape;108;p3"/>
          <p:cNvSpPr txBox="1">
            <a:spLocks noGrp="1"/>
          </p:cNvSpPr>
          <p:nvPr>
            <p:ph type="title"/>
          </p:nvPr>
        </p:nvSpPr>
        <p:spPr>
          <a:xfrm>
            <a:off x="1579109" y="70723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The Atmosphere</a:t>
            </a:r>
            <a:endParaRPr sz="3200"/>
          </a:p>
        </p:txBody>
      </p:sp>
      <p:sp>
        <p:nvSpPr>
          <p:cNvPr id="109" name="Google Shape;109;p3"/>
          <p:cNvSpPr txBox="1">
            <a:spLocks noGrp="1"/>
          </p:cNvSpPr>
          <p:nvPr>
            <p:ph type="body" idx="1"/>
          </p:nvPr>
        </p:nvSpPr>
        <p:spPr>
          <a:xfrm>
            <a:off x="1257301" y="1825624"/>
            <a:ext cx="4345214"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100"/>
              <a:buFont typeface="Arial"/>
              <a:buChar char="•"/>
            </a:pPr>
            <a:r>
              <a:rPr lang="en-US" sz="2100">
                <a:latin typeface="Arial"/>
                <a:ea typeface="Arial"/>
                <a:cs typeface="Arial"/>
                <a:sym typeface="Arial"/>
              </a:rPr>
              <a:t>Extremely thin blanket of air extending about 300 miles from Earth’s surface to edge of space</a:t>
            </a:r>
            <a:endParaRPr/>
          </a:p>
          <a:p>
            <a:pPr marL="383540" lvl="0" indent="-383540" algn="l" rtl="0">
              <a:lnSpc>
                <a:spcPct val="90000"/>
              </a:lnSpc>
              <a:spcBef>
                <a:spcPts val="1200"/>
              </a:spcBef>
              <a:spcAft>
                <a:spcPts val="0"/>
              </a:spcAft>
              <a:buClr>
                <a:schemeClr val="dk1"/>
              </a:buClr>
              <a:buSzPts val="2100"/>
              <a:buFont typeface="Arial"/>
              <a:buChar char="•"/>
            </a:pPr>
            <a:r>
              <a:rPr lang="en-US" sz="2100">
                <a:latin typeface="Arial"/>
                <a:ea typeface="Arial"/>
                <a:cs typeface="Arial"/>
                <a:sym typeface="Arial"/>
              </a:rPr>
              <a:t>Protection from the blasts of radiation emanating from the Sun</a:t>
            </a:r>
            <a:endParaRPr/>
          </a:p>
          <a:p>
            <a:pPr marL="383540" lvl="0" indent="-383540" algn="l" rtl="0">
              <a:lnSpc>
                <a:spcPct val="90000"/>
              </a:lnSpc>
              <a:spcBef>
                <a:spcPts val="1200"/>
              </a:spcBef>
              <a:spcAft>
                <a:spcPts val="0"/>
              </a:spcAft>
              <a:buClr>
                <a:schemeClr val="dk1"/>
              </a:buClr>
              <a:buSzPts val="2100"/>
              <a:buFont typeface="Arial"/>
              <a:buChar char="•"/>
            </a:pPr>
            <a:r>
              <a:rPr lang="en-US" sz="2100">
                <a:latin typeface="Arial"/>
                <a:ea typeface="Arial"/>
                <a:cs typeface="Arial"/>
                <a:sym typeface="Arial"/>
              </a:rPr>
              <a:t>Composed of gases such as nitrogen, oxygen, argon, etc. </a:t>
            </a:r>
            <a:endParaRPr/>
          </a:p>
          <a:p>
            <a:pPr marL="228600" lvl="0" indent="-50800" algn="l" rtl="0">
              <a:lnSpc>
                <a:spcPct val="110000"/>
              </a:lnSpc>
              <a:spcBef>
                <a:spcPts val="1200"/>
              </a:spcBef>
              <a:spcAft>
                <a:spcPts val="0"/>
              </a:spcAft>
              <a:buClr>
                <a:schemeClr val="dk1"/>
              </a:buClr>
              <a:buSzPts val="2800"/>
              <a:buNone/>
            </a:pPr>
            <a:endParaRPr>
              <a:latin typeface="Arial"/>
              <a:ea typeface="Arial"/>
              <a:cs typeface="Arial"/>
              <a:sym typeface="Arial"/>
            </a:endParaRPr>
          </a:p>
        </p:txBody>
      </p:sp>
      <p:pic>
        <p:nvPicPr>
          <p:cNvPr id="110" name="Google Shape;110;p3" descr="Photo taken from an spacecraft above 200 miles above the Earth. https://www.grc.nasa.gov/WWW/K-12/airplane/atmosphere.html" title="Image shows thin layer of atmosphere hugging Earth surfac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60212" y="1825624"/>
            <a:ext cx="3242824" cy="2432118"/>
          </a:xfrm>
          <a:prstGeom prst="rect">
            <a:avLst/>
          </a:prstGeom>
          <a:noFill/>
          <a:ln>
            <a:noFill/>
          </a:ln>
        </p:spPr>
      </p:pic>
      <p:sp>
        <p:nvSpPr>
          <p:cNvPr id="111" name="Google Shape;111;p3"/>
          <p:cNvSpPr txBox="1"/>
          <p:nvPr/>
        </p:nvSpPr>
        <p:spPr>
          <a:xfrm>
            <a:off x="6795181" y="4359342"/>
            <a:ext cx="267062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Image: NASA Goddard</a:t>
            </a:r>
            <a:endParaRPr/>
          </a:p>
        </p:txBody>
      </p:sp>
      <p:sp>
        <p:nvSpPr>
          <p:cNvPr id="112" name="Google Shape;112;p3" descr="http://www.globe.gov/do-globe/globe-teachers-guide/atmosphere">
            <a:hlinkClick r:id="rId7"/>
          </p:cNvPr>
          <p:cNvSpPr txBox="1"/>
          <p:nvPr/>
        </p:nvSpPr>
        <p:spPr>
          <a:xfrm>
            <a:off x="1872343" y="5976907"/>
            <a:ext cx="66128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1E4E79"/>
                </a:solidFill>
                <a:latin typeface="Calibri"/>
                <a:ea typeface="Calibri"/>
                <a:cs typeface="Calibri"/>
                <a:sym typeface="Calibri"/>
              </a:rPr>
              <a:t>Link to the GLOBE Teacher’s Guide Atmosphere Protocols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6" name="Google Shape;406;p30"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407" name="Google Shape;407;p30"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408" name="Google Shape;408;p30"/>
          <p:cNvSpPr txBox="1">
            <a:spLocks noGrp="1"/>
          </p:cNvSpPr>
          <p:nvPr>
            <p:ph type="title"/>
          </p:nvPr>
        </p:nvSpPr>
        <p:spPr>
          <a:xfrm>
            <a:off x="1145154" y="84128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a:latin typeface="Calibri"/>
                <a:ea typeface="Calibri"/>
                <a:cs typeface="Calibri"/>
                <a:sym typeface="Calibri"/>
              </a:rPr>
              <a:t>Please provide us with feedback about this module. This is a community project and we welcome your comments, suggestions and edits! Comment here: </a:t>
            </a:r>
            <a:r>
              <a:rPr lang="en-US" sz="2000" b="1" u="sng">
                <a:solidFill>
                  <a:schemeClr val="hlink"/>
                </a:solidFill>
                <a:latin typeface="Calibri"/>
                <a:ea typeface="Calibri"/>
                <a:cs typeface="Calibri"/>
                <a:sym typeface="Calibri"/>
                <a:hlinkClick r:id="rId5"/>
              </a:rPr>
              <a:t>eTraining Feedback</a:t>
            </a:r>
            <a:br>
              <a:rPr lang="en-US" sz="2000" b="1">
                <a:latin typeface="Calibri"/>
                <a:ea typeface="Calibri"/>
                <a:cs typeface="Calibri"/>
                <a:sym typeface="Calibri"/>
              </a:rPr>
            </a:br>
            <a:r>
              <a:rPr lang="en-US" sz="2000" b="1">
                <a:latin typeface="Calibri"/>
                <a:ea typeface="Calibri"/>
                <a:cs typeface="Calibri"/>
                <a:sym typeface="Calibri"/>
              </a:rPr>
              <a:t>Questions? Contact </a:t>
            </a:r>
            <a:r>
              <a:rPr lang="en-US" sz="2000" b="1" u="sng">
                <a:solidFill>
                  <a:schemeClr val="hlink"/>
                </a:solidFill>
                <a:hlinkClick r:id="rId6"/>
              </a:rPr>
              <a:t>help@nasaglobe.org</a:t>
            </a:r>
            <a:endParaRPr sz="2000" b="1">
              <a:latin typeface="Calibri"/>
              <a:ea typeface="Calibri"/>
              <a:cs typeface="Calibri"/>
              <a:sym typeface="Calibri"/>
            </a:endParaRPr>
          </a:p>
        </p:txBody>
      </p:sp>
      <p:sp>
        <p:nvSpPr>
          <p:cNvPr id="409" name="Google Shape;409;p30"/>
          <p:cNvSpPr txBox="1">
            <a:spLocks noGrp="1"/>
          </p:cNvSpPr>
          <p:nvPr>
            <p:ph type="body" idx="1"/>
          </p:nvPr>
        </p:nvSpPr>
        <p:spPr>
          <a:xfrm>
            <a:off x="1201227" y="2093736"/>
            <a:ext cx="759641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None/>
            </a:pPr>
            <a:r>
              <a:rPr lang="en-US" sz="2400" b="1"/>
              <a:t>Credits: </a:t>
            </a:r>
            <a:endParaRPr/>
          </a:p>
          <a:p>
            <a:pPr marL="228600" lvl="0" indent="-228600" algn="l" rtl="0">
              <a:lnSpc>
                <a:spcPct val="90000"/>
              </a:lnSpc>
              <a:spcBef>
                <a:spcPts val="1000"/>
              </a:spcBef>
              <a:spcAft>
                <a:spcPts val="0"/>
              </a:spcAft>
              <a:buClr>
                <a:schemeClr val="dk1"/>
              </a:buClr>
              <a:buSzPts val="1400"/>
              <a:buNone/>
            </a:pPr>
            <a:r>
              <a:rPr lang="en-US" sz="1400" b="1"/>
              <a:t>Power point Developers:</a:t>
            </a:r>
            <a:r>
              <a:rPr lang="en-US" sz="1400"/>
              <a:t>	</a:t>
            </a:r>
            <a:endParaRPr/>
          </a:p>
          <a:p>
            <a:pPr marL="228600" lvl="0" indent="-228600" algn="l" rtl="0">
              <a:lnSpc>
                <a:spcPct val="90000"/>
              </a:lnSpc>
              <a:spcBef>
                <a:spcPts val="1000"/>
              </a:spcBef>
              <a:spcAft>
                <a:spcPts val="0"/>
              </a:spcAft>
              <a:buClr>
                <a:schemeClr val="dk1"/>
              </a:buClr>
              <a:buSzPts val="1400"/>
              <a:buNone/>
            </a:pPr>
            <a:r>
              <a:rPr lang="en-US" sz="1400"/>
              <a:t>Kevin Czajkowski</a:t>
            </a:r>
            <a:endParaRPr/>
          </a:p>
          <a:p>
            <a:pPr marL="228600" lvl="0" indent="-228600" algn="l" rtl="0">
              <a:lnSpc>
                <a:spcPct val="90000"/>
              </a:lnSpc>
              <a:spcBef>
                <a:spcPts val="1000"/>
              </a:spcBef>
              <a:spcAft>
                <a:spcPts val="0"/>
              </a:spcAft>
              <a:buClr>
                <a:schemeClr val="dk1"/>
              </a:buClr>
              <a:buSzPts val="1400"/>
              <a:buNone/>
            </a:pPr>
            <a:r>
              <a:rPr lang="en-US" sz="1400"/>
              <a:t>Janet Struble</a:t>
            </a:r>
            <a:endParaRPr/>
          </a:p>
          <a:p>
            <a:pPr marL="228600" lvl="0" indent="-228600" algn="l" rtl="0">
              <a:lnSpc>
                <a:spcPct val="90000"/>
              </a:lnSpc>
              <a:spcBef>
                <a:spcPts val="1000"/>
              </a:spcBef>
              <a:spcAft>
                <a:spcPts val="0"/>
              </a:spcAft>
              <a:buClr>
                <a:schemeClr val="dk1"/>
              </a:buClr>
              <a:buSzPts val="1400"/>
              <a:buNone/>
            </a:pPr>
            <a:r>
              <a:rPr lang="en-US" sz="1400"/>
              <a:t>Mikell Lynne Hedley</a:t>
            </a:r>
            <a:endParaRPr/>
          </a:p>
          <a:p>
            <a:pPr marL="228600" lvl="0" indent="-228600" algn="l" rtl="0">
              <a:lnSpc>
                <a:spcPct val="90000"/>
              </a:lnSpc>
              <a:spcBef>
                <a:spcPts val="1000"/>
              </a:spcBef>
              <a:spcAft>
                <a:spcPts val="0"/>
              </a:spcAft>
              <a:buClr>
                <a:schemeClr val="dk1"/>
              </a:buClr>
              <a:buSzPts val="1400"/>
              <a:buNone/>
            </a:pPr>
            <a:r>
              <a:rPr lang="en-US" sz="1400"/>
              <a:t>Sara Mierzwiak </a:t>
            </a:r>
            <a:endParaRPr/>
          </a:p>
          <a:p>
            <a:pPr marL="228600" lvl="0" indent="-228600" algn="l" rtl="0">
              <a:lnSpc>
                <a:spcPct val="90000"/>
              </a:lnSpc>
              <a:spcBef>
                <a:spcPts val="1000"/>
              </a:spcBef>
              <a:spcAft>
                <a:spcPts val="0"/>
              </a:spcAft>
              <a:buClr>
                <a:schemeClr val="dk1"/>
              </a:buClr>
              <a:buSzPts val="1400"/>
              <a:buNone/>
            </a:pPr>
            <a:r>
              <a:rPr lang="en-US" sz="1400" b="1"/>
              <a:t>Photos unless otherwise identified</a:t>
            </a:r>
            <a:r>
              <a:rPr lang="en-US" sz="1400"/>
              <a:t>: </a:t>
            </a:r>
            <a:endParaRPr/>
          </a:p>
          <a:p>
            <a:pPr marL="228600" lvl="0" indent="-228600" algn="l" rtl="0">
              <a:lnSpc>
                <a:spcPct val="90000"/>
              </a:lnSpc>
              <a:spcBef>
                <a:spcPts val="1000"/>
              </a:spcBef>
              <a:spcAft>
                <a:spcPts val="0"/>
              </a:spcAft>
              <a:buClr>
                <a:schemeClr val="dk1"/>
              </a:buClr>
              <a:buSzPts val="1400"/>
              <a:buNone/>
            </a:pPr>
            <a:r>
              <a:rPr lang="en-US" sz="1400"/>
              <a:t>Kevin Czajkowski</a:t>
            </a:r>
            <a:endParaRPr sz="1400"/>
          </a:p>
          <a:p>
            <a:pPr marL="228600" lvl="0" indent="-228600" algn="l" rtl="0">
              <a:lnSpc>
                <a:spcPct val="90000"/>
              </a:lnSpc>
              <a:spcBef>
                <a:spcPts val="1000"/>
              </a:spcBef>
              <a:spcAft>
                <a:spcPts val="0"/>
              </a:spcAft>
              <a:buClr>
                <a:schemeClr val="dk1"/>
              </a:buClr>
              <a:buSzPts val="1400"/>
              <a:buNone/>
            </a:pPr>
            <a:endParaRPr sz="1400"/>
          </a:p>
          <a:p>
            <a:pPr marL="228600" lvl="0" indent="-228600" algn="l" rtl="0">
              <a:lnSpc>
                <a:spcPct val="90000"/>
              </a:lnSpc>
              <a:spcBef>
                <a:spcPts val="1000"/>
              </a:spcBef>
              <a:spcAft>
                <a:spcPts val="0"/>
              </a:spcAft>
              <a:buClr>
                <a:srgbClr val="000000"/>
              </a:buClr>
              <a:buSzPts val="1400"/>
              <a:buNone/>
            </a:pPr>
            <a:r>
              <a:rPr lang="en-US" sz="1400" b="1" i="1">
                <a:solidFill>
                  <a:srgbClr val="000000"/>
                </a:solidFill>
              </a:rPr>
              <a:t>Version  12/1/16. If you edit and modify this slide set for use for educational purposes,  please note “modified by (and your name and date) “  on this page. Thank you.</a:t>
            </a:r>
            <a:endParaRPr sz="1400" b="1"/>
          </a:p>
          <a:p>
            <a:pPr marL="228600" lvl="0" indent="-228600" algn="l" rtl="0">
              <a:lnSpc>
                <a:spcPct val="90000"/>
              </a:lnSpc>
              <a:spcBef>
                <a:spcPts val="1000"/>
              </a:spcBef>
              <a:spcAft>
                <a:spcPts val="0"/>
              </a:spcAft>
              <a:buClr>
                <a:schemeClr val="dk1"/>
              </a:buClr>
              <a:buSzPts val="1800"/>
              <a:buNone/>
            </a:pPr>
            <a:r>
              <a:rPr lang="en-US" sz="1800"/>
              <a:t>Funding Provided by NASA</a:t>
            </a:r>
            <a:endParaRPr/>
          </a:p>
        </p:txBody>
      </p:sp>
      <p:pic>
        <p:nvPicPr>
          <p:cNvPr id="410" name="Google Shape;410;p30" descr="Crest, University of Toled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879872" y="5918484"/>
            <a:ext cx="746760" cy="802992"/>
          </a:xfrm>
          <a:prstGeom prst="rect">
            <a:avLst/>
          </a:prstGeom>
          <a:noFill/>
          <a:ln>
            <a:noFill/>
          </a:ln>
        </p:spPr>
      </p:pic>
      <p:pic>
        <p:nvPicPr>
          <p:cNvPr id="411" name="Google Shape;411;p30" descr="NASA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20817" y="5957442"/>
            <a:ext cx="574177" cy="47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9" name="Google Shape;119;p4"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20" name="Google Shape;120;p4" descr="Menu: What is Air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8" cy="5943600"/>
          </a:xfrm>
          <a:prstGeom prst="rect">
            <a:avLst/>
          </a:prstGeom>
          <a:noFill/>
          <a:ln>
            <a:noFill/>
          </a:ln>
        </p:spPr>
      </p:pic>
      <p:sp>
        <p:nvSpPr>
          <p:cNvPr id="121" name="Google Shape;121;p4"/>
          <p:cNvSpPr txBox="1">
            <a:spLocks noGrp="1"/>
          </p:cNvSpPr>
          <p:nvPr>
            <p:ph type="title"/>
          </p:nvPr>
        </p:nvSpPr>
        <p:spPr>
          <a:xfrm>
            <a:off x="1579109" y="70723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Air Temperature</a:t>
            </a:r>
            <a:endParaRPr sz="3200"/>
          </a:p>
        </p:txBody>
      </p:sp>
      <p:sp>
        <p:nvSpPr>
          <p:cNvPr id="122" name="Google Shape;122;p4"/>
          <p:cNvSpPr txBox="1">
            <a:spLocks noGrp="1"/>
          </p:cNvSpPr>
          <p:nvPr>
            <p:ph type="body" idx="1"/>
          </p:nvPr>
        </p:nvSpPr>
        <p:spPr>
          <a:xfrm>
            <a:off x="1257301" y="1825624"/>
            <a:ext cx="4345214" cy="4351338"/>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Measures the heat in the air</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Varies: warmest at the surface and decreases with height</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Impacts the types of plants and animals that live in a certain location</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Impacts soil formation</a:t>
            </a:r>
            <a:endParaRPr/>
          </a:p>
          <a:p>
            <a:pPr marL="228600" lvl="0" indent="-50800" algn="l" rtl="0">
              <a:lnSpc>
                <a:spcPct val="110000"/>
              </a:lnSpc>
              <a:spcBef>
                <a:spcPts val="0"/>
              </a:spcBef>
              <a:spcAft>
                <a:spcPts val="0"/>
              </a:spcAft>
              <a:buClr>
                <a:schemeClr val="dk1"/>
              </a:buClr>
              <a:buSzPts val="2800"/>
              <a:buNone/>
            </a:pPr>
            <a:endParaRPr>
              <a:latin typeface="Arial"/>
              <a:ea typeface="Arial"/>
              <a:cs typeface="Arial"/>
              <a:sym typeface="Arial"/>
            </a:endParaRPr>
          </a:p>
        </p:txBody>
      </p:sp>
      <p:sp>
        <p:nvSpPr>
          <p:cNvPr id="123" name="Google Shape;123;p4" descr="Atmosphere Protocols: Aerosols, Air Temperature (hyperlinked), Albedo, Barometric Pressure, Precipitation, Relative Humidity, Surface Ozone, Surface Temperature, Water Vapor, Wind"/>
          <p:cNvSpPr txBox="1"/>
          <p:nvPr/>
        </p:nvSpPr>
        <p:spPr>
          <a:xfrm>
            <a:off x="5924323" y="1457892"/>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Arial"/>
                <a:ea typeface="Arial"/>
                <a:cs typeface="Arial"/>
                <a:sym typeface="Arial"/>
              </a:rPr>
              <a:t>Aerosols</a:t>
            </a:r>
            <a:endParaRPr/>
          </a:p>
          <a:p>
            <a:pPr marL="0" marR="0" lvl="0" indent="0" algn="ctr" rtl="0">
              <a:spcBef>
                <a:spcPts val="600"/>
              </a:spcBef>
              <a:spcAft>
                <a:spcPts val="0"/>
              </a:spcAft>
              <a:buNone/>
            </a:pPr>
            <a:r>
              <a:rPr lang="en-US" sz="1800" b="1" i="1" u="sng">
                <a:solidFill>
                  <a:srgbClr val="1E4E79"/>
                </a:solidFill>
                <a:latin typeface="Arial"/>
                <a:ea typeface="Arial"/>
                <a:cs typeface="Arial"/>
                <a:sym typeface="Arial"/>
                <a:hlinkClick r:id="rId5">
                  <a:extLst>
                    <a:ext uri="{A12FA001-AC4F-418D-AE19-62706E023703}">
                      <ahyp:hlinkClr xmlns:ahyp="http://schemas.microsoft.com/office/drawing/2018/hyperlinkcolor" val="tx"/>
                    </a:ext>
                  </a:extLst>
                </a:hlinkClick>
              </a:rPr>
              <a:t>Air Temperature</a:t>
            </a:r>
            <a:endParaRPr sz="1800" b="1" i="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Albedo</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Barometric Pressure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Clouds</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Precipitation</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Relative Humidity</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Ozone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Water Vapor</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Wind</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124" name="Google Shape;124;p4" title="Air temperature is circled"/>
          <p:cNvSpPr/>
          <p:nvPr/>
        </p:nvSpPr>
        <p:spPr>
          <a:xfrm>
            <a:off x="6226629" y="1825624"/>
            <a:ext cx="213360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0" name="Google Shape;130;p5"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31" name="Google Shape;131;p5" descr="menu: Why Collect Air Temperatu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6" cy="5943600"/>
          </a:xfrm>
          <a:prstGeom prst="rect">
            <a:avLst/>
          </a:prstGeom>
          <a:noFill/>
          <a:ln>
            <a:noFill/>
          </a:ln>
        </p:spPr>
      </p:pic>
      <p:sp>
        <p:nvSpPr>
          <p:cNvPr id="132" name="Google Shape;132;p5"/>
          <p:cNvSpPr txBox="1">
            <a:spLocks noGrp="1"/>
          </p:cNvSpPr>
          <p:nvPr>
            <p:ph type="title"/>
          </p:nvPr>
        </p:nvSpPr>
        <p:spPr>
          <a:xfrm>
            <a:off x="1163486" y="91440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Recording air temperatures is important for many reasons:</a:t>
            </a:r>
            <a:endParaRPr sz="3200"/>
          </a:p>
        </p:txBody>
      </p:sp>
      <p:sp>
        <p:nvSpPr>
          <p:cNvPr id="133" name="Google Shape;133;p5"/>
          <p:cNvSpPr txBox="1"/>
          <p:nvPr/>
        </p:nvSpPr>
        <p:spPr>
          <a:xfrm>
            <a:off x="1643639" y="2084108"/>
            <a:ext cx="6926393" cy="4078340"/>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To observe patterns in temperature change</a:t>
            </a:r>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understand seasonal changes in Earth’s  air temperatures</a:t>
            </a:r>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compare temperature changes from year to year</a:t>
            </a:r>
            <a:endParaRPr sz="2400">
              <a:solidFill>
                <a:schemeClr val="dk1"/>
              </a:solidFill>
              <a:latin typeface="Arial"/>
              <a:ea typeface="Arial"/>
              <a:cs typeface="Arial"/>
              <a:sym typeface="Arial"/>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provide climate change models data to predict future conditions</a:t>
            </a:r>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better understand Earth’s weather and changing climate over time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0" name="Google Shape;140;p6"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41" name="Google Shape;141;p6" descr="Menu: Why collect temperatur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6" cy="5943600"/>
          </a:xfrm>
          <a:prstGeom prst="rect">
            <a:avLst/>
          </a:prstGeom>
          <a:noFill/>
          <a:ln>
            <a:noFill/>
          </a:ln>
        </p:spPr>
      </p:pic>
      <p:sp>
        <p:nvSpPr>
          <p:cNvPr id="142" name="Google Shape;142;p6"/>
          <p:cNvSpPr txBox="1">
            <a:spLocks noGrp="1"/>
          </p:cNvSpPr>
          <p:nvPr>
            <p:ph type="title"/>
          </p:nvPr>
        </p:nvSpPr>
        <p:spPr>
          <a:xfrm>
            <a:off x="1257300" y="6531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Measuring Earth’s Temperature</a:t>
            </a:r>
            <a:endParaRPr sz="3200"/>
          </a:p>
        </p:txBody>
      </p:sp>
      <p:sp>
        <p:nvSpPr>
          <p:cNvPr id="143" name="Google Shape;143;p6"/>
          <p:cNvSpPr txBox="1"/>
          <p:nvPr/>
        </p:nvSpPr>
        <p:spPr>
          <a:xfrm>
            <a:off x="1603948" y="1813810"/>
            <a:ext cx="3972393" cy="4363153"/>
          </a:xfrm>
          <a:prstGeom prst="rect">
            <a:avLst/>
          </a:prstGeom>
          <a:noFill/>
          <a:ln>
            <a:noFill/>
          </a:ln>
        </p:spPr>
        <p:txBody>
          <a:bodyPr spcFirstLastPara="1" wrap="square" lIns="91425" tIns="45700" rIns="91425" bIns="45700" anchor="t" anchorCtr="0">
            <a:normAutofit fontScale="92500" lnSpcReduction="10000"/>
          </a:bodyPr>
          <a:lstStyle/>
          <a:p>
            <a:pPr marL="285750" marR="0" lvl="0" indent="-285750" algn="l" rtl="0">
              <a:lnSpc>
                <a:spcPct val="100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Satellites and radiosondes record Earth’s temperatures in the Troposphere and Stratosphere. </a:t>
            </a:r>
            <a:endParaRPr/>
          </a:p>
          <a:p>
            <a:pPr marL="285750" marR="0" lvl="0" indent="-285750" algn="l" rtl="0">
              <a:lnSpc>
                <a:spcPct val="100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Radiosondes measure air temperature using thermometers carried aloft by balloons. </a:t>
            </a:r>
            <a:endParaRPr/>
          </a:p>
          <a:p>
            <a:pPr marL="285750" marR="0" lvl="0" indent="-285750" algn="l" rtl="0">
              <a:lnSpc>
                <a:spcPct val="100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Satellites measure the energy given off by the Earth’s atmosphere, from which scientists calculate the temperature.</a:t>
            </a:r>
            <a:endParaRPr/>
          </a:p>
          <a:p>
            <a:pPr marL="228600" marR="0" lvl="0" indent="-64135" algn="l" rtl="0">
              <a:lnSpc>
                <a:spcPct val="10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pic>
        <p:nvPicPr>
          <p:cNvPr id="144" name="Google Shape;144;p6" descr="Image of radiosonde launched by balloon">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82476" y="1976883"/>
            <a:ext cx="2763572" cy="1556590"/>
          </a:xfrm>
          <a:prstGeom prst="rect">
            <a:avLst/>
          </a:prstGeom>
          <a:noFill/>
          <a:ln>
            <a:noFill/>
          </a:ln>
        </p:spPr>
      </p:pic>
      <p:sp>
        <p:nvSpPr>
          <p:cNvPr id="145" name="Google Shape;145;p6"/>
          <p:cNvSpPr txBox="1"/>
          <p:nvPr/>
        </p:nvSpPr>
        <p:spPr>
          <a:xfrm>
            <a:off x="5798915" y="3569254"/>
            <a:ext cx="27547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NASA Radiosondes</a:t>
            </a:r>
            <a:endParaRPr/>
          </a:p>
        </p:txBody>
      </p:sp>
      <p:pic>
        <p:nvPicPr>
          <p:cNvPr id="146" name="Google Shape;146;p6" descr="Image of NOAA weather satellite">
            <a:hlinkClick r:id="rId7"/>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52148" y="4248712"/>
            <a:ext cx="2670034" cy="1503905"/>
          </a:xfrm>
          <a:prstGeom prst="rect">
            <a:avLst/>
          </a:prstGeom>
          <a:noFill/>
          <a:ln>
            <a:noFill/>
          </a:ln>
        </p:spPr>
      </p:pic>
      <p:sp>
        <p:nvSpPr>
          <p:cNvPr id="147" name="Google Shape;147;p6"/>
          <p:cNvSpPr/>
          <p:nvPr/>
        </p:nvSpPr>
        <p:spPr>
          <a:xfrm>
            <a:off x="5868365" y="5782576"/>
            <a:ext cx="267375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NOAA weather satellite</a:t>
            </a:r>
            <a:endParaRPr sz="18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3" name="Google Shape;153;p7"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54" name="Google Shape;154;p7" descr="Menu: How your measurements can hel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7729" cy="5943600"/>
          </a:xfrm>
          <a:prstGeom prst="rect">
            <a:avLst/>
          </a:prstGeom>
          <a:noFill/>
          <a:ln>
            <a:noFill/>
          </a:ln>
        </p:spPr>
      </p:pic>
      <p:sp>
        <p:nvSpPr>
          <p:cNvPr id="155" name="Google Shape;155;p7"/>
          <p:cNvSpPr txBox="1">
            <a:spLocks noGrp="1"/>
          </p:cNvSpPr>
          <p:nvPr>
            <p:ph type="title"/>
          </p:nvPr>
        </p:nvSpPr>
        <p:spPr>
          <a:xfrm>
            <a:off x="1198878" y="1461625"/>
            <a:ext cx="78867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120000"/>
              </a:lnSpc>
              <a:spcBef>
                <a:spcPts val="0"/>
              </a:spcBef>
              <a:spcAft>
                <a:spcPts val="0"/>
              </a:spcAft>
              <a:buSzPts val="990"/>
              <a:buNone/>
            </a:pPr>
            <a:r>
              <a:rPr lang="en-US" sz="2220" i="1">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a:t>
            </a:r>
            <a:endParaRPr sz="2220"/>
          </a:p>
          <a:p>
            <a:pPr marL="0" lvl="0" indent="0" algn="l" rtl="0">
              <a:lnSpc>
                <a:spcPct val="90000"/>
              </a:lnSpc>
              <a:spcBef>
                <a:spcPts val="0"/>
              </a:spcBef>
              <a:spcAft>
                <a:spcPts val="0"/>
              </a:spcAft>
              <a:buClr>
                <a:schemeClr val="dk1"/>
              </a:buClr>
              <a:buSzPts val="2880"/>
              <a:buFont typeface="Arial"/>
              <a:buNone/>
            </a:pPr>
            <a:endParaRPr sz="3080">
              <a:latin typeface="Arial"/>
              <a:ea typeface="Arial"/>
              <a:cs typeface="Arial"/>
              <a:sym typeface="Arial"/>
            </a:endParaRPr>
          </a:p>
        </p:txBody>
      </p:sp>
      <p:sp>
        <p:nvSpPr>
          <p:cNvPr id="156" name="Google Shape;156;p7"/>
          <p:cNvSpPr txBox="1"/>
          <p:nvPr/>
        </p:nvSpPr>
        <p:spPr>
          <a:xfrm>
            <a:off x="1250025" y="2956700"/>
            <a:ext cx="7784400" cy="4123200"/>
          </a:xfrm>
          <a:prstGeom prst="rect">
            <a:avLst/>
          </a:prstGeom>
          <a:noFill/>
          <a:ln>
            <a:noFill/>
          </a:ln>
        </p:spPr>
        <p:txBody>
          <a:bodyPr spcFirstLastPara="1" wrap="square" lIns="91425" tIns="45700" rIns="91425" bIns="45700" anchor="t" anchorCtr="0">
            <a:normAutofit/>
          </a:bodyPr>
          <a:lstStyle/>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Weather (the air temperature, rain, relative humidity, cloud conditions, atmospheric pressure)</a:t>
            </a:r>
            <a:endParaRPr sz="230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300">
              <a:solidFill>
                <a:schemeClr val="dk1"/>
              </a:solidFill>
            </a:endParaRPr>
          </a:p>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Climate (the average and extreme conditions of the atmosphere)</a:t>
            </a:r>
            <a:endParaRPr sz="230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300">
              <a:solidFill>
                <a:schemeClr val="dk1"/>
              </a:solidFill>
            </a:endParaRPr>
          </a:p>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Energy Budget (Land-Atmosphere interactions)</a:t>
            </a:r>
            <a:endParaRPr sz="230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300">
              <a:solidFill>
                <a:schemeClr val="dk1"/>
              </a:solidFill>
            </a:endParaRPr>
          </a:p>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Atmospheric Composition (trace gases and particles in the air)</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3" name="Google Shape;163;p8"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64" name="Google Shape;164;p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65" name="Google Shape;165;p8"/>
          <p:cNvSpPr txBox="1">
            <a:spLocks noGrp="1"/>
          </p:cNvSpPr>
          <p:nvPr>
            <p:ph type="title"/>
          </p:nvPr>
        </p:nvSpPr>
        <p:spPr>
          <a:xfrm>
            <a:off x="1147728" y="6386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a:solidFill>
                  <a:srgbClr val="000000"/>
                </a:solidFill>
                <a:latin typeface="Arial"/>
                <a:ea typeface="Arial"/>
                <a:cs typeface="Arial"/>
                <a:sym typeface="Arial"/>
              </a:rPr>
              <a:t>What I Need to Collect Air Temperature Data </a:t>
            </a:r>
            <a:endParaRPr sz="2800"/>
          </a:p>
        </p:txBody>
      </p:sp>
      <p:graphicFrame>
        <p:nvGraphicFramePr>
          <p:cNvPr id="166" name="Google Shape;166;p8" descr="nstruments&#10;Max/Min digital thermometer&#10;Data Sheet&#10;Atmosphere Investigation Data Sheet &#10;When&#10;Good:  Any time&#10;Better: Within one hour of local solar noon&#10;Best: Within +/- 15 minutes of a satellite overpass&#10;Where&#10;Instrument Shelter(See Documenting your atmosphere study site)&#10;Other&#10;Log book for data collection; Computer with internet connection to enter data&#10;"/>
          <p:cNvGraphicFramePr/>
          <p:nvPr/>
        </p:nvGraphicFramePr>
        <p:xfrm>
          <a:off x="1519241" y="1834353"/>
          <a:ext cx="3000000" cy="3000000"/>
        </p:xfrm>
        <a:graphic>
          <a:graphicData uri="http://schemas.openxmlformats.org/drawingml/2006/table">
            <a:tbl>
              <a:tblPr firstRow="1" bandRow="1">
                <a:noFill/>
                <a:tableStyleId>{1712015E-821C-4A7A-BB22-795E322555C7}</a:tableStyleId>
              </a:tblPr>
              <a:tblGrid>
                <a:gridCol w="1438100">
                  <a:extLst>
                    <a:ext uri="{9D8B030D-6E8A-4147-A177-3AD203B41FA5}">
                      <a16:colId xmlns:a16="http://schemas.microsoft.com/office/drawing/2014/main" val="20000"/>
                    </a:ext>
                  </a:extLst>
                </a:gridCol>
                <a:gridCol w="3748500">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Max/Min Digital Thermometer or Alcohol-filled Thermometer*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458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a:solidFill>
                            <a:schemeClr val="hlink"/>
                          </a:solidFill>
                          <a:latin typeface="Arial"/>
                          <a:ea typeface="Arial"/>
                          <a:cs typeface="Arial"/>
                          <a:sym typeface="Arial"/>
                          <a:hlinkClick r:id="rId5"/>
                        </a:rPr>
                        <a:t>Atmosphere Investigation Data Sheet </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890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OK at other times.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Instrument Shelter (See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7" name="Google Shape;167;p8" descr="*Use only when air temperature is needed to support other protocols. &#10;"/>
          <p:cNvSpPr txBox="1"/>
          <p:nvPr/>
        </p:nvSpPr>
        <p:spPr>
          <a:xfrm>
            <a:off x="1519241" y="5938047"/>
            <a:ext cx="70453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*Use only for current air temperature</a:t>
            </a:r>
            <a:endParaRPr/>
          </a:p>
        </p:txBody>
      </p:sp>
      <p:pic>
        <p:nvPicPr>
          <p:cNvPr id="168" name="Google Shape;168;p8" descr="Image of digital thermometer">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43917" y="2068641"/>
            <a:ext cx="1918743" cy="1918743"/>
          </a:xfrm>
          <a:prstGeom prst="rect">
            <a:avLst/>
          </a:prstGeom>
          <a:noFill/>
          <a:ln>
            <a:noFill/>
          </a:ln>
        </p:spPr>
      </p:pic>
      <p:sp>
        <p:nvSpPr>
          <p:cNvPr id="169" name="Google Shape;169;p8"/>
          <p:cNvSpPr txBox="1"/>
          <p:nvPr/>
        </p:nvSpPr>
        <p:spPr>
          <a:xfrm>
            <a:off x="7150308" y="4152275"/>
            <a:ext cx="1629576"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Digital Thermometer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5" name="Google Shape;175;p9"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76" name="Google Shape;176;p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77" name="Google Shape;177;p9"/>
          <p:cNvSpPr txBox="1">
            <a:spLocks noGrp="1"/>
          </p:cNvSpPr>
          <p:nvPr>
            <p:ph type="title"/>
          </p:nvPr>
        </p:nvSpPr>
        <p:spPr>
          <a:xfrm>
            <a:off x="1147728" y="6386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Instrument Shelter</a:t>
            </a:r>
            <a:endParaRPr sz="2800"/>
          </a:p>
        </p:txBody>
      </p:sp>
      <p:sp>
        <p:nvSpPr>
          <p:cNvPr id="178" name="Google Shape;178;p9"/>
          <p:cNvSpPr txBox="1">
            <a:spLocks noGrp="1"/>
          </p:cNvSpPr>
          <p:nvPr>
            <p:ph type="body" idx="1"/>
          </p:nvPr>
        </p:nvSpPr>
        <p:spPr>
          <a:xfrm>
            <a:off x="1543987" y="1828800"/>
            <a:ext cx="4032354" cy="4422097"/>
          </a:xfrm>
          <a:prstGeom prst="rect">
            <a:avLst/>
          </a:prstGeom>
          <a:noFill/>
          <a:ln>
            <a:noFill/>
          </a:ln>
        </p:spPr>
        <p:txBody>
          <a:bodyPr spcFirstLastPara="1" wrap="square" lIns="91425" tIns="45700" rIns="91425" bIns="45700" anchor="t" anchorCtr="0">
            <a:normAutofit lnSpcReduction="10000"/>
          </a:bodyPr>
          <a:lstStyle/>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digital thermometer is mounted to the rear wall of the instrument shelter.</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shelter should be located in an open area without obstructions such as trees or buildings and within walking distance.</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instrument shelter should be clean both inside and out.</a:t>
            </a:r>
            <a:endParaRPr/>
          </a:p>
          <a:p>
            <a:pPr marL="228600" lvl="0" indent="-50800" algn="l" rtl="0">
              <a:lnSpc>
                <a:spcPct val="100000"/>
              </a:lnSpc>
              <a:spcBef>
                <a:spcPts val="1000"/>
              </a:spcBef>
              <a:spcAft>
                <a:spcPts val="0"/>
              </a:spcAft>
              <a:buClr>
                <a:schemeClr val="dk1"/>
              </a:buClr>
              <a:buSzPts val="2800"/>
              <a:buNone/>
            </a:pPr>
            <a:endParaRPr/>
          </a:p>
        </p:txBody>
      </p:sp>
      <p:pic>
        <p:nvPicPr>
          <p:cNvPr id="179" name="Google Shape;179;p9" descr="Photo of 3 students looking inside their instrument shelter and reading the max/min digital thermome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00481" y="1891230"/>
            <a:ext cx="2469248" cy="3397948"/>
          </a:xfrm>
          <a:prstGeom prst="rect">
            <a:avLst/>
          </a:prstGeom>
          <a:noFill/>
          <a:ln>
            <a:noFill/>
          </a:ln>
        </p:spPr>
      </p:pic>
      <p:sp>
        <p:nvSpPr>
          <p:cNvPr id="180" name="Google Shape;180;p9"/>
          <p:cNvSpPr txBox="1"/>
          <p:nvPr/>
        </p:nvSpPr>
        <p:spPr>
          <a:xfrm>
            <a:off x="5884554" y="5397092"/>
            <a:ext cx="264547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Installed Instrument Shelter</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2390</Words>
  <Application>Microsoft Macintosh PowerPoint</Application>
  <PresentationFormat>On-screen Show (4:3)</PresentationFormat>
  <Paragraphs>256</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Protocol Training Slides Air Temperature</vt:lpstr>
      <vt:lpstr>Overview and Learning Objectives</vt:lpstr>
      <vt:lpstr>The Atmosphere</vt:lpstr>
      <vt:lpstr>Air Temperature</vt:lpstr>
      <vt:lpstr>Recording air temperatures is important for many reasons:</vt:lpstr>
      <vt:lpstr>Measuring Earth’s Temperature</vt:lpstr>
      <vt:lpstr>Your observations are valuable contributions to the scientific community and may be used by educators, students, researchers, and the general public to increase environmental awareness and STEM literacy, as well as advance Earth system science. </vt:lpstr>
      <vt:lpstr>What I Need to Collect Air Temperature Data </vt:lpstr>
      <vt:lpstr>Instrument Shelter</vt:lpstr>
      <vt:lpstr>Calibrating your Instrument</vt:lpstr>
      <vt:lpstr>Calibrating Your Max/Min Digital Thermometer</vt:lpstr>
      <vt:lpstr>Data Sheet</vt:lpstr>
      <vt:lpstr>Collecting Data with Max/Min Thermometer</vt:lpstr>
      <vt:lpstr>Collecting Data with Max/Min Thermometer-2</vt:lpstr>
      <vt:lpstr>When to Collect Data with Alcohol-filled Thermometer</vt:lpstr>
      <vt:lpstr>Collecting Data with Alcohol-filled Thermometer</vt:lpstr>
      <vt:lpstr>Entering Air Temperature Data-Step 1</vt:lpstr>
      <vt:lpstr>Entering Air Temperature Data-Steps 2 &amp; 3</vt:lpstr>
      <vt:lpstr>Entering Air Temperature Data-Steps 4 &amp; 5</vt:lpstr>
      <vt:lpstr>Entering Air Temperature Data-Steps 6 &amp; 7</vt:lpstr>
      <vt:lpstr>Entering Air Temperature Data-Steps 8 &amp; 9</vt:lpstr>
      <vt:lpstr>Cautions</vt:lpstr>
      <vt:lpstr>Retrieving Data from the GLOBE Visualization System</vt:lpstr>
      <vt:lpstr>Using the dialogue box, select the parameters you want to view</vt:lpstr>
      <vt:lpstr>Questions for YOU to investigate</vt:lpstr>
      <vt:lpstr>What have YOU learned?</vt:lpstr>
      <vt:lpstr>Frequently Asked Questions (FAQs)</vt:lpstr>
      <vt:lpstr>Frequently Asked Questions (FAQs)-2</vt:lpstr>
      <vt:lpstr>Further Resources</vt:lpstr>
      <vt:lpstr>Please provide us with feedback about this module. This is a community project and we welcome your comments, suggestions and edits! Comment here: eTraining Feedback Questions? Contact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2016-03-16T21:12:11Z</dcterms:created>
  <dcterms:modified xsi:type="dcterms:W3CDTF">2024-09-30T20:51:50Z</dcterms:modified>
</cp:coreProperties>
</file>