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comments/comment3.xml" ContentType="application/vnd.openxmlformats-officedocument.presentationml.comments+xml"/>
  <Override PartName="/ppt/notesSlides/notesSlide41.xml" ContentType="application/vnd.openxmlformats-officedocument.presentationml.notesSlide+xml"/>
  <Override PartName="/ppt/comments/comment4.xml" ContentType="application/vnd.openxmlformats-officedocument.presentationml.comments+xml"/>
  <Override PartName="/ppt/notesSlides/notesSlide42.xml" ContentType="application/vnd.openxmlformats-officedocument.presentationml.notesSlide+xml"/>
  <Override PartName="/ppt/comments/comment5.xml" ContentType="application/vnd.openxmlformats-officedocument.presentationml.comments+xml"/>
  <Override PartName="/ppt/notesSlides/notesSlide43.xml" ContentType="application/vnd.openxmlformats-officedocument.presentationml.notesSlide+xml"/>
  <Override PartName="/ppt/comments/comment6.xml" ContentType="application/vnd.openxmlformats-officedocument.presentationml.comments+xml"/>
  <Override PartName="/ppt/notesSlides/notesSlide44.xml" ContentType="application/vnd.openxmlformats-officedocument.presentationml.notesSlide+xml"/>
  <Override PartName="/ppt/comments/comment7.xml" ContentType="application/vnd.openxmlformats-officedocument.presentationml.comments+xml"/>
  <Override PartName="/ppt/notesSlides/notesSlide45.xml" ContentType="application/vnd.openxmlformats-officedocument.presentationml.notesSlide+xml"/>
  <Override PartName="/ppt/comments/comment8.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9.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jtvZZXe7EAjgni4P2UQa+QxVB3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1T12:17:14.829" idx="1">
    <p:pos x="5760" y="491"/>
    <p:text>Delete Students and simply say "use a cloud..."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k"/>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1T12:18:41.765" idx="2">
    <p:pos x="10" y="10"/>
    <p:text>Edit image to delete "students" and change to "you"</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01T12:19:47.016" idx="3">
    <p:pos x="10" y="10"/>
    <p:text>Delete students and start with use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5-01T12:20:03.528" idx="4">
    <p:pos x="10" y="10"/>
    <p:text>Delete students and start with Use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g"/>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5-01T12:20:41.104" idx="5">
    <p:pos x="10" y="10"/>
    <p:text>Delete students and start with use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c"/>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5-01T12:20:57.857" idx="6">
    <p:pos x="10" y="10"/>
    <p:text>delete students in two instances. Start first sentence with "use" and replace students with you in the second.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Y"/>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5-01T12:21:51.785" idx="7">
    <p:pos x="10" y="10"/>
    <p:text>Delete students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8"/>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0-05-01T12:22:02.913" idx="8">
    <p:pos x="10" y="10"/>
    <p:text>delete students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0-05-01T12:24:44.915" idx="9">
    <p:pos x="5304" y="974"/>
    <p:text>Text is not editable. Locate near you for quick and easy access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NASA monitors Earth’s vital signs from land, air and space with a fleet of satellites and ground-based observation campaigns. </a:t>
            </a:r>
            <a:r>
              <a:rPr lang="en-US" sz="1200" b="1"/>
              <a:t>One of the ground-based observation campaigns is GLOBE. </a:t>
            </a:r>
            <a:endParaRPr/>
          </a:p>
          <a:p>
            <a:pPr marL="0" lvl="0" indent="0" algn="l" rtl="0">
              <a:lnSpc>
                <a:spcPct val="100000"/>
              </a:lnSpc>
              <a:spcBef>
                <a:spcPts val="0"/>
              </a:spcBef>
              <a:spcAft>
                <a:spcPts val="0"/>
              </a:spcAft>
              <a:buSzPts val="1400"/>
              <a:buNone/>
            </a:pPr>
            <a:endParaRPr/>
          </a:p>
        </p:txBody>
      </p:sp>
      <p:sp>
        <p:nvSpPr>
          <p:cNvPr id="173" name="Google Shape;17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5" name="Google Shape;685;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7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6"/>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6"/>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7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8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4"/>
          <p:cNvSpPr>
            <a:spLocks noGrp="1"/>
          </p:cNvSpPr>
          <p:nvPr>
            <p:ph type="pic" idx="2"/>
          </p:nvPr>
        </p:nvSpPr>
        <p:spPr>
          <a:xfrm>
            <a:off x="3887391" y="987426"/>
            <a:ext cx="4629150" cy="4873625"/>
          </a:xfrm>
          <a:prstGeom prst="rect">
            <a:avLst/>
          </a:prstGeom>
          <a:noFill/>
          <a:ln>
            <a:noFill/>
          </a:ln>
        </p:spPr>
      </p:sp>
      <p:sp>
        <p:nvSpPr>
          <p:cNvPr id="68" name="Google Shape;68;p8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hyperlink" Target="http://climate.nasa.gov/interactives/climate-time-machi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www.globe.gov/documents/10157/380993/Tool+Ki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comments" Target="../comments/commen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comments" Target="../comments/comment5.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comments" Target="../comments/comment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comments" Target="../comments/comment7.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comments" Target="../comments/comment8.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comments" Target="../comments/comment9.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atrain.nasa.gov/intro.php" TargetMode="Externa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jpeg"/><Relationship Id="rId7"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hyperlink" Target="http://www.globe.gov/" TargetMode="Externa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hyperlink" Target="http://climate.nasa.gov/" TargetMode="External"/><Relationship Id="rId3" Type="http://schemas.openxmlformats.org/officeDocument/2006/relationships/image" Target="../media/image74.jpeg"/><Relationship Id="rId7" Type="http://schemas.openxmlformats.org/officeDocument/2006/relationships/hyperlink" Target="http://nasawavelength.org/"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hyperlink" Target="http://www.globe.gov/" TargetMode="External"/><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 Id="rId9"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0</a:t>
            </a:fld>
            <a:endParaRPr/>
          </a:p>
        </p:txBody>
      </p:sp>
      <p:pic>
        <p:nvPicPr>
          <p:cNvPr id="90" name="Google Shape;90;p1" descr="Banner- The GLOBE Program:A worldwide science and Education Program-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8784"/>
          </a:xfrm>
          <a:prstGeom prst="rect">
            <a:avLst/>
          </a:prstGeom>
          <a:noFill/>
          <a:ln>
            <a:noFill/>
          </a:ln>
        </p:spPr>
      </p:pic>
      <p:sp>
        <p:nvSpPr>
          <p:cNvPr id="91" name="Google Shape;91;p1"/>
          <p:cNvSpPr txBox="1">
            <a:spLocks noGrp="1"/>
          </p:cNvSpPr>
          <p:nvPr>
            <p:ph type="title"/>
          </p:nvPr>
        </p:nvSpPr>
        <p:spPr>
          <a:xfrm>
            <a:off x="3604079" y="1497240"/>
            <a:ext cx="649786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b="1">
                <a:solidFill>
                  <a:srgbClr val="002060"/>
                </a:solidFill>
              </a:rPr>
              <a:t>Introduction to the GLOBE Atmosphere Protocols</a:t>
            </a:r>
            <a:endParaRPr/>
          </a:p>
        </p:txBody>
      </p:sp>
      <p:pic>
        <p:nvPicPr>
          <p:cNvPr id="92" name="Google Shape;92;p1" title="Artist's cartoon of clouds in sky. Text: Introduction to the GLOBE Atmsophere Protocols"/>
          <p:cNvPicPr preferRelativeResize="0"/>
          <p:nvPr/>
        </p:nvPicPr>
        <p:blipFill rotWithShape="1">
          <a:blip r:embed="rId4" cstate="email">
            <a:alphaModFix amt="70000"/>
            <a:extLst>
              <a:ext uri="{28A0092B-C50C-407E-A947-70E740481C1C}">
                <a14:useLocalDpi xmlns:a14="http://schemas.microsoft.com/office/drawing/2010/main"/>
              </a:ext>
            </a:extLst>
          </a:blip>
          <a:srcRect/>
          <a:stretch/>
        </p:blipFill>
        <p:spPr>
          <a:xfrm>
            <a:off x="0" y="778784"/>
            <a:ext cx="9144000" cy="62012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76" name="Google Shape;176;p10"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77" name="Google Shape;177;p10"/>
          <p:cNvSpPr txBox="1">
            <a:spLocks noGrp="1"/>
          </p:cNvSpPr>
          <p:nvPr>
            <p:ph type="title"/>
          </p:nvPr>
        </p:nvSpPr>
        <p:spPr>
          <a:xfrm>
            <a:off x="633355" y="56720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The Atmosphere is part of the Earth System</a:t>
            </a:r>
            <a:endParaRPr/>
          </a:p>
        </p:txBody>
      </p:sp>
      <p:sp>
        <p:nvSpPr>
          <p:cNvPr id="178" name="Google Shape;178;p10"/>
          <p:cNvSpPr txBox="1">
            <a:spLocks noGrp="1"/>
          </p:cNvSpPr>
          <p:nvPr>
            <p:ph type="body" idx="1"/>
          </p:nvPr>
        </p:nvSpPr>
        <p:spPr>
          <a:xfrm>
            <a:off x="528307" y="1742536"/>
            <a:ext cx="4940163" cy="431856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400"/>
              <a:buNone/>
            </a:pPr>
            <a:r>
              <a:rPr lang="en-US" sz="1400"/>
              <a:t>To summarize, atmospheric properties are not uniform; fluid properties are constantly changing with time and location. We call this change </a:t>
            </a:r>
            <a:r>
              <a:rPr lang="en-US" sz="1400" b="1"/>
              <a:t>the weather</a:t>
            </a:r>
            <a:r>
              <a:rPr lang="en-US" sz="1400"/>
              <a:t>. </a:t>
            </a:r>
            <a:endParaRPr/>
          </a:p>
          <a:p>
            <a:pPr marL="0" lvl="0" indent="0" algn="just" rtl="0">
              <a:lnSpc>
                <a:spcPct val="90000"/>
              </a:lnSpc>
              <a:spcBef>
                <a:spcPts val="1000"/>
              </a:spcBef>
              <a:spcAft>
                <a:spcPts val="0"/>
              </a:spcAft>
              <a:buClr>
                <a:schemeClr val="dk1"/>
              </a:buClr>
              <a:buSzPts val="1400"/>
              <a:buNone/>
            </a:pPr>
            <a:r>
              <a:rPr lang="en-US" sz="1400"/>
              <a:t>The atmosphere’s properties and the  weather it generates affect all parts of the Earth, but at the same time, properties of the  Earth’s components- the hydrosphere (water), lithosphere (earth) and biosphere (life), affect the atmosphere. These interactions  characterize the Earth system.   </a:t>
            </a:r>
            <a:endParaRPr/>
          </a:p>
          <a:p>
            <a:pPr marL="0" lvl="0" indent="0" algn="just" rtl="0">
              <a:lnSpc>
                <a:spcPct val="90000"/>
              </a:lnSpc>
              <a:spcBef>
                <a:spcPts val="1000"/>
              </a:spcBef>
              <a:spcAft>
                <a:spcPts val="0"/>
              </a:spcAft>
              <a:buClr>
                <a:schemeClr val="dk1"/>
              </a:buClr>
              <a:buSzPts val="1400"/>
              <a:buNone/>
            </a:pPr>
            <a:r>
              <a:rPr lang="en-US" sz="1400" b="1"/>
              <a:t>The Earth system behaves as a single, self-regulating </a:t>
            </a:r>
            <a:r>
              <a:rPr lang="en-US" sz="1400" b="1" i="1"/>
              <a:t>closed</a:t>
            </a:r>
            <a:r>
              <a:rPr lang="en-US" sz="1400" b="1"/>
              <a:t> system</a:t>
            </a:r>
            <a:r>
              <a:rPr lang="en-US" sz="1400"/>
              <a:t> comprising physical, chemical, biological and human components.</a:t>
            </a:r>
            <a:endParaRPr/>
          </a:p>
          <a:p>
            <a:pPr marL="0" lvl="0" indent="0" algn="just" rtl="0">
              <a:lnSpc>
                <a:spcPct val="90000"/>
              </a:lnSpc>
              <a:spcBef>
                <a:spcPts val="1000"/>
              </a:spcBef>
              <a:spcAft>
                <a:spcPts val="0"/>
              </a:spcAft>
              <a:buClr>
                <a:schemeClr val="dk1"/>
              </a:buClr>
              <a:buSzPts val="1400"/>
              <a:buNone/>
            </a:pPr>
            <a:r>
              <a:rPr lang="en-US" sz="1400" b="1"/>
              <a:t>The focus of Earth system science</a:t>
            </a:r>
            <a:r>
              <a:rPr lang="en-US" sz="1400" b="1">
                <a:solidFill>
                  <a:srgbClr val="000000"/>
                </a:solidFill>
              </a:rPr>
              <a:t> is </a:t>
            </a:r>
            <a:r>
              <a:rPr lang="en-US" sz="1400" b="1"/>
              <a:t>understanding the interactions </a:t>
            </a:r>
            <a:r>
              <a:rPr lang="en-US" sz="1400"/>
              <a:t>between the oceans and ice, atmosphere, life, geological processes and the land surface, and how those interactions impact each other and lead to changes on our planet. </a:t>
            </a:r>
            <a:endParaRPr/>
          </a:p>
          <a:p>
            <a:pPr marL="0" lvl="0" indent="0" algn="just" rtl="0">
              <a:lnSpc>
                <a:spcPct val="90000"/>
              </a:lnSpc>
              <a:spcBef>
                <a:spcPts val="1000"/>
              </a:spcBef>
              <a:spcAft>
                <a:spcPts val="0"/>
              </a:spcAft>
              <a:buClr>
                <a:schemeClr val="dk1"/>
              </a:buClr>
              <a:buSzPts val="1400"/>
              <a:buNone/>
            </a:pPr>
            <a:r>
              <a:rPr lang="en-US" sz="1400"/>
              <a:t>The Earth system is also responsible for generating Earth’s </a:t>
            </a:r>
            <a:r>
              <a:rPr lang="en-US" sz="1400" b="1"/>
              <a:t>climate. </a:t>
            </a:r>
            <a:endParaRPr/>
          </a:p>
          <a:p>
            <a:pPr marL="0" lvl="0" indent="0" algn="just" rtl="0">
              <a:lnSpc>
                <a:spcPct val="90000"/>
              </a:lnSpc>
              <a:spcBef>
                <a:spcPts val="1000"/>
              </a:spcBef>
              <a:spcAft>
                <a:spcPts val="0"/>
              </a:spcAft>
              <a:buClr>
                <a:schemeClr val="dk1"/>
              </a:buClr>
              <a:buSzPts val="1400"/>
              <a:buNone/>
            </a:pPr>
            <a:endParaRPr sz="1400"/>
          </a:p>
          <a:p>
            <a:pPr marL="0" lvl="0" indent="0" algn="just" rtl="0">
              <a:lnSpc>
                <a:spcPct val="90000"/>
              </a:lnSpc>
              <a:spcBef>
                <a:spcPts val="1000"/>
              </a:spcBef>
              <a:spcAft>
                <a:spcPts val="0"/>
              </a:spcAft>
              <a:buClr>
                <a:schemeClr val="dk1"/>
              </a:buClr>
              <a:buSzPts val="1400"/>
              <a:buNone/>
            </a:pPr>
            <a:endParaRPr sz="1400"/>
          </a:p>
          <a:p>
            <a:pPr marL="228600" lvl="0" indent="-139700" algn="just" rtl="0">
              <a:lnSpc>
                <a:spcPct val="90000"/>
              </a:lnSpc>
              <a:spcBef>
                <a:spcPts val="1000"/>
              </a:spcBef>
              <a:spcAft>
                <a:spcPts val="0"/>
              </a:spcAft>
              <a:buClr>
                <a:schemeClr val="dk1"/>
              </a:buClr>
              <a:buSzPts val="1400"/>
              <a:buNone/>
            </a:pPr>
            <a:endParaRPr sz="1400"/>
          </a:p>
          <a:p>
            <a:pPr marL="228600" lvl="0" indent="-139700" algn="just" rtl="0">
              <a:lnSpc>
                <a:spcPct val="90000"/>
              </a:lnSpc>
              <a:spcBef>
                <a:spcPts val="1000"/>
              </a:spcBef>
              <a:spcAft>
                <a:spcPts val="0"/>
              </a:spcAft>
              <a:buClr>
                <a:schemeClr val="dk1"/>
              </a:buClr>
              <a:buSzPts val="1400"/>
              <a:buNone/>
            </a:pPr>
            <a:endParaRPr sz="1400"/>
          </a:p>
        </p:txBody>
      </p:sp>
      <p:pic>
        <p:nvPicPr>
          <p:cNvPr id="179" name="Google Shape;179;p10" descr="Earth system diagram: Energy flows and matter cycles through the Earth's biosphere, hydrosphere, atmosphere and pedosphere (soil). The cycles are powered by the Sun's energy.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30330" y="2017493"/>
            <a:ext cx="2913765" cy="2963623"/>
          </a:xfrm>
          <a:prstGeom prst="rect">
            <a:avLst/>
          </a:prstGeom>
          <a:noFill/>
          <a:ln>
            <a:noFill/>
          </a:ln>
        </p:spPr>
      </p:pic>
      <p:sp>
        <p:nvSpPr>
          <p:cNvPr id="180" name="Google Shape;180;p10"/>
          <p:cNvSpPr txBox="1"/>
          <p:nvPr/>
        </p:nvSpPr>
        <p:spPr>
          <a:xfrm>
            <a:off x="7187213" y="5354889"/>
            <a:ext cx="219710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1" u="none" strike="noStrike" cap="none">
                <a:solidFill>
                  <a:schemeClr val="dk1"/>
                </a:solidFill>
                <a:latin typeface="Calibri"/>
                <a:ea typeface="Calibri"/>
                <a:cs typeface="Calibri"/>
                <a:sym typeface="Calibri"/>
              </a:rPr>
              <a:t>Image: GLOBE.gov</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87" name="Google Shape;187;p11"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88" name="Google Shape;188;p11"/>
          <p:cNvSpPr txBox="1">
            <a:spLocks noGrp="1"/>
          </p:cNvSpPr>
          <p:nvPr>
            <p:ph type="title"/>
          </p:nvPr>
        </p:nvSpPr>
        <p:spPr>
          <a:xfrm>
            <a:off x="417635" y="73025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In the Earth system, changes in one part of the system will affect the other parts. </a:t>
            </a:r>
            <a:endParaRPr/>
          </a:p>
        </p:txBody>
      </p:sp>
      <p:sp>
        <p:nvSpPr>
          <p:cNvPr id="189" name="Google Shape;189;p11"/>
          <p:cNvSpPr txBox="1">
            <a:spLocks noGrp="1"/>
          </p:cNvSpPr>
          <p:nvPr>
            <p:ph type="body" idx="1"/>
          </p:nvPr>
        </p:nvSpPr>
        <p:spPr>
          <a:xfrm>
            <a:off x="417635" y="2055815"/>
            <a:ext cx="3966796"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This diagram shows some of the ways that elements of the Earth system affect other elements of the Earth system.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In the Earth system, “</a:t>
            </a:r>
            <a:r>
              <a:rPr lang="en-US" b="1"/>
              <a:t>Everything is connected to everything else</a:t>
            </a:r>
            <a:r>
              <a:rPr lang="en-US"/>
              <a:t>.”</a:t>
            </a:r>
            <a:endParaRPr/>
          </a:p>
          <a:p>
            <a:pPr marL="228600" lvl="0" indent="-50800" algn="l" rtl="0">
              <a:lnSpc>
                <a:spcPct val="90000"/>
              </a:lnSpc>
              <a:spcBef>
                <a:spcPts val="1000"/>
              </a:spcBef>
              <a:spcAft>
                <a:spcPts val="0"/>
              </a:spcAft>
              <a:buClr>
                <a:schemeClr val="dk1"/>
              </a:buClr>
              <a:buSzPts val="2800"/>
              <a:buNone/>
            </a:pPr>
            <a:endParaRPr/>
          </a:p>
        </p:txBody>
      </p:sp>
      <p:pic>
        <p:nvPicPr>
          <p:cNvPr id="190" name="Google Shape;190;p11" descr="graphic: water cycle, carbon cycle and climate variability. These are all connected by arrows, which are another way to think about how the parts of the Earth system are interconnected. "/>
          <p:cNvPicPr preferRelativeResize="0"/>
          <p:nvPr/>
        </p:nvPicPr>
        <p:blipFill rotWithShape="1">
          <a:blip r:embed="rId4">
            <a:alphaModFix/>
          </a:blip>
          <a:srcRect/>
          <a:stretch/>
        </p:blipFill>
        <p:spPr>
          <a:xfrm>
            <a:off x="4360985" y="2055815"/>
            <a:ext cx="4291524" cy="4291524"/>
          </a:xfrm>
          <a:prstGeom prst="rect">
            <a:avLst/>
          </a:prstGeom>
          <a:noFill/>
          <a:ln>
            <a:noFill/>
          </a:ln>
        </p:spPr>
      </p:pic>
      <p:sp>
        <p:nvSpPr>
          <p:cNvPr id="191" name="Google Shape;191;p11"/>
          <p:cNvSpPr txBox="1"/>
          <p:nvPr/>
        </p:nvSpPr>
        <p:spPr>
          <a:xfrm>
            <a:off x="6025662" y="6407153"/>
            <a:ext cx="9934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98" name="Google Shape;198;p1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99" name="Google Shape;199;p12"/>
          <p:cNvSpPr txBox="1">
            <a:spLocks noGrp="1"/>
          </p:cNvSpPr>
          <p:nvPr>
            <p:ph type="title"/>
          </p:nvPr>
        </p:nvSpPr>
        <p:spPr>
          <a:xfrm>
            <a:off x="352102" y="724986"/>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The interactions of the Earth’s system generate weather and climate. </a:t>
            </a:r>
            <a:r>
              <a:rPr lang="en-US" sz="2800">
                <a:solidFill>
                  <a:schemeClr val="lt1"/>
                </a:solidFill>
              </a:rPr>
              <a:t>1</a:t>
            </a:r>
            <a:endParaRPr/>
          </a:p>
        </p:txBody>
      </p:sp>
      <p:sp>
        <p:nvSpPr>
          <p:cNvPr id="200" name="Google Shape;200;p12"/>
          <p:cNvSpPr txBox="1">
            <a:spLocks noGrp="1"/>
          </p:cNvSpPr>
          <p:nvPr>
            <p:ph type="body" idx="1"/>
          </p:nvPr>
        </p:nvSpPr>
        <p:spPr>
          <a:xfrm>
            <a:off x="507880" y="5011496"/>
            <a:ext cx="8370067" cy="14610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Unequal heating of the Earth’s surface by the Sun, and interactions between the atmosphere, biosphere, hydrosphere and lithosphere create the Earth’s climate zones, which have characteristic weather conditions and life forms. </a:t>
            </a:r>
            <a:endParaRPr/>
          </a:p>
        </p:txBody>
      </p:sp>
      <p:pic>
        <p:nvPicPr>
          <p:cNvPr id="201" name="Google Shape;201;p12" descr="Scientific visualization Mapdisplaying average weekly or montly daytime land surface temperatures for 2001-2010. It shows that average temperature is warmer at the equator, and cools toward the poles.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7880" y="2075478"/>
            <a:ext cx="3666802" cy="2551408"/>
          </a:xfrm>
          <a:prstGeom prst="rect">
            <a:avLst/>
          </a:prstGeom>
          <a:noFill/>
          <a:ln>
            <a:noFill/>
          </a:ln>
        </p:spPr>
      </p:pic>
      <p:pic>
        <p:nvPicPr>
          <p:cNvPr id="202" name="Google Shape;202;p12" descr="Diagram of the Earth, showing the tropical zone at the equatorThe temperate zone is located between the tropical zone and the polar zone.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7397" y="2075478"/>
            <a:ext cx="3736531" cy="2551408"/>
          </a:xfrm>
          <a:prstGeom prst="rect">
            <a:avLst/>
          </a:prstGeom>
          <a:noFill/>
          <a:ln>
            <a:noFill/>
          </a:ln>
        </p:spPr>
      </p:pic>
      <p:cxnSp>
        <p:nvCxnSpPr>
          <p:cNvPr id="203" name="Google Shape;203;p12" title="an arrow points from the Earth's monthly temperatures to the tropical climate band at the equator on the Earth"/>
          <p:cNvCxnSpPr>
            <a:stCxn id="201" idx="3"/>
          </p:cNvCxnSpPr>
          <p:nvPr/>
        </p:nvCxnSpPr>
        <p:spPr>
          <a:xfrm>
            <a:off x="4174682" y="3351182"/>
            <a:ext cx="639000" cy="0"/>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209" name="Google Shape;209;p13"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10" name="Google Shape;210;p13"/>
          <p:cNvSpPr txBox="1">
            <a:spLocks noGrp="1"/>
          </p:cNvSpPr>
          <p:nvPr>
            <p:ph type="title"/>
          </p:nvPr>
        </p:nvSpPr>
        <p:spPr>
          <a:xfrm>
            <a:off x="344170" y="567373"/>
            <a:ext cx="86575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In the Earth system, changes in one part of the system will affect the other parts. </a:t>
            </a:r>
            <a:r>
              <a:rPr lang="en-US" sz="2400">
                <a:solidFill>
                  <a:schemeClr val="lt1"/>
                </a:solidFill>
              </a:rPr>
              <a:t>2</a:t>
            </a:r>
            <a:endParaRPr/>
          </a:p>
        </p:txBody>
      </p:sp>
      <p:sp>
        <p:nvSpPr>
          <p:cNvPr id="211" name="Google Shape;211;p13"/>
          <p:cNvSpPr txBox="1">
            <a:spLocks noGrp="1"/>
          </p:cNvSpPr>
          <p:nvPr>
            <p:ph type="body" idx="1"/>
          </p:nvPr>
        </p:nvSpPr>
        <p:spPr>
          <a:xfrm>
            <a:off x="455930" y="5516055"/>
            <a:ext cx="8434070" cy="1022858"/>
          </a:xfrm>
          <a:prstGeom prst="rect">
            <a:avLst/>
          </a:prstGeom>
          <a:noFill/>
          <a:ln>
            <a:noFill/>
          </a:ln>
        </p:spPr>
        <p:txBody>
          <a:bodyPr spcFirstLastPara="1" wrap="square" lIns="91425" tIns="45700" rIns="91425" bIns="45700" anchor="t" anchorCtr="0">
            <a:normAutofit fontScale="70000" lnSpcReduction="20000"/>
          </a:bodyPr>
          <a:lstStyle/>
          <a:p>
            <a:pPr marL="0" lvl="0" indent="0" algn="just" rtl="0">
              <a:lnSpc>
                <a:spcPct val="90000"/>
              </a:lnSpc>
              <a:spcBef>
                <a:spcPts val="0"/>
              </a:spcBef>
              <a:spcAft>
                <a:spcPts val="0"/>
              </a:spcAft>
              <a:buClr>
                <a:schemeClr val="dk1"/>
              </a:buClr>
              <a:buSzPct val="100000"/>
              <a:buNone/>
            </a:pPr>
            <a:r>
              <a:rPr lang="en-US" sz="2400"/>
              <a:t>This diagram summarizes some of the factors that influence weather and climate and are responsible for differentiation of climate zones. Don’t worry about the details, but you should be aware that in the Earth system, “</a:t>
            </a:r>
            <a:r>
              <a:rPr lang="en-US" sz="2400" b="1"/>
              <a:t>Everything is connected to everything else</a:t>
            </a:r>
            <a:r>
              <a:rPr lang="en-US" sz="2400"/>
              <a:t>.” Note: Cryosphere is another term for the Earth’s ice, and in GLOBE materials, the cryosphere is treated as  part of the hydrosphere. </a:t>
            </a:r>
            <a:endParaRPr/>
          </a:p>
          <a:p>
            <a:pPr marL="228600" lvl="0" indent="-121920" algn="l" rtl="0">
              <a:lnSpc>
                <a:spcPct val="90000"/>
              </a:lnSpc>
              <a:spcBef>
                <a:spcPts val="1000"/>
              </a:spcBef>
              <a:spcAft>
                <a:spcPts val="0"/>
              </a:spcAft>
              <a:buClr>
                <a:schemeClr val="dk1"/>
              </a:buClr>
              <a:buSzPct val="100000"/>
              <a:buNone/>
            </a:pPr>
            <a:endParaRPr sz="2400"/>
          </a:p>
        </p:txBody>
      </p:sp>
      <p:pic>
        <p:nvPicPr>
          <p:cNvPr id="212" name="Google Shape;212;p13" descr="The image shows that a change on the Earth surface, whether land, vegetation, or water, can influence and change the atmosphere's composition and circulation. " title="Diagram of fluxes taking place between the Earth system and the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13280" y="1426696"/>
            <a:ext cx="5080000" cy="39134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18" name="Google Shape;218;p14"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19" name="Google Shape;219;p14"/>
          <p:cNvSpPr txBox="1">
            <a:spLocks noGrp="1"/>
          </p:cNvSpPr>
          <p:nvPr>
            <p:ph type="title"/>
          </p:nvPr>
        </p:nvSpPr>
        <p:spPr>
          <a:xfrm>
            <a:off x="610709" y="503947"/>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So, what is the difference between weather and climate? </a:t>
            </a:r>
            <a:endParaRPr/>
          </a:p>
        </p:txBody>
      </p:sp>
      <p:pic>
        <p:nvPicPr>
          <p:cNvPr id="220" name="Google Shape;220;p14" descr="cartoon image of two teachers, asking what is the difference between weather and cllima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04008" y="1511133"/>
            <a:ext cx="7688086" cy="50373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27" name="Google Shape;227;p1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28" name="Google Shape;228;p15"/>
          <p:cNvSpPr txBox="1">
            <a:spLocks noGrp="1"/>
          </p:cNvSpPr>
          <p:nvPr>
            <p:ph type="title"/>
          </p:nvPr>
        </p:nvSpPr>
        <p:spPr>
          <a:xfrm>
            <a:off x="352102" y="557609"/>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Weather and Climate Operate on Different Timescales</a:t>
            </a:r>
            <a:endParaRPr/>
          </a:p>
        </p:txBody>
      </p:sp>
      <p:sp>
        <p:nvSpPr>
          <p:cNvPr id="229" name="Google Shape;229;p15"/>
          <p:cNvSpPr txBox="1"/>
          <p:nvPr/>
        </p:nvSpPr>
        <p:spPr>
          <a:xfrm>
            <a:off x="979490" y="5047768"/>
            <a:ext cx="7543408"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Weather and climate are easily confused but they're not the same ... they operate on different timescales. </a:t>
            </a:r>
            <a:r>
              <a:rPr lang="en-US" sz="1800" b="1" i="0" u="none" strike="noStrike" cap="none">
                <a:solidFill>
                  <a:schemeClr val="dk1"/>
                </a:solidFill>
                <a:latin typeface="Calibri"/>
                <a:ea typeface="Calibri"/>
                <a:cs typeface="Calibri"/>
                <a:sym typeface="Calibri"/>
              </a:rPr>
              <a:t>Weather describes how the atmosphere behaves over weeks or less</a:t>
            </a:r>
            <a:r>
              <a:rPr lang="en-US" sz="1800" b="0"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Climate describes the average behavior of weather over long timescales, typically 30 years or more</a:t>
            </a:r>
            <a:r>
              <a:rPr lang="en-US" sz="1800" b="0" i="0" u="none" strike="noStrike" cap="none">
                <a:solidFill>
                  <a:schemeClr val="dk1"/>
                </a:solidFill>
                <a:latin typeface="Calibri"/>
                <a:ea typeface="Calibri"/>
                <a:cs typeface="Calibri"/>
                <a:sym typeface="Calibri"/>
              </a:rPr>
              <a:t>. So climate refers to seasonal and longer periods, out to centuries and millennia.</a:t>
            </a:r>
            <a:endParaRPr sz="1400" b="0" i="0" u="none" strike="noStrike" cap="none">
              <a:solidFill>
                <a:srgbClr val="000000"/>
              </a:solidFill>
              <a:latin typeface="Arial"/>
              <a:ea typeface="Arial"/>
              <a:cs typeface="Arial"/>
              <a:sym typeface="Arial"/>
            </a:endParaRPr>
          </a:p>
        </p:txBody>
      </p:sp>
      <p:pic>
        <p:nvPicPr>
          <p:cNvPr id="230" name="Google Shape;230;p15" descr="image of clouds in sky, with magnifying glass superimposed on image" title="image of clouds in sky, with magnifying glass superimposed on imag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41663" y="1538137"/>
            <a:ext cx="5183756" cy="3209392"/>
          </a:xfrm>
          <a:prstGeom prst="rect">
            <a:avLst/>
          </a:prstGeom>
          <a:noFill/>
          <a:ln>
            <a:noFill/>
          </a:ln>
        </p:spPr>
      </p:pic>
      <p:sp>
        <p:nvSpPr>
          <p:cNvPr id="231" name="Google Shape;231;p15"/>
          <p:cNvSpPr txBox="1"/>
          <p:nvPr/>
        </p:nvSpPr>
        <p:spPr>
          <a:xfrm>
            <a:off x="6131942" y="4770769"/>
            <a:ext cx="9934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37" name="Google Shape;237;p16"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38" name="Google Shape;238;p16"/>
          <p:cNvSpPr txBox="1">
            <a:spLocks noGrp="1"/>
          </p:cNvSpPr>
          <p:nvPr>
            <p:ph type="title"/>
          </p:nvPr>
        </p:nvSpPr>
        <p:spPr>
          <a:xfrm>
            <a:off x="352102" y="557609"/>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Is it Weather or is it Climate? </a:t>
            </a:r>
            <a:endParaRPr/>
          </a:p>
        </p:txBody>
      </p:sp>
      <p:sp>
        <p:nvSpPr>
          <p:cNvPr id="239" name="Google Shape;239;p16"/>
          <p:cNvSpPr txBox="1">
            <a:spLocks noGrp="1"/>
          </p:cNvSpPr>
          <p:nvPr>
            <p:ph type="body" idx="1"/>
          </p:nvPr>
        </p:nvSpPr>
        <p:spPr>
          <a:xfrm>
            <a:off x="469867" y="1555368"/>
            <a:ext cx="8213676" cy="5302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1800"/>
              <a:t>In most places, weather can change from minute-to-minute, hour-to-hour, day-to-day, and season-to-season. Climate, however, is the average of weather over time and space. An easy way to remember the difference is that </a:t>
            </a:r>
            <a:r>
              <a:rPr lang="en-US" sz="1800" b="1"/>
              <a:t>climate is what you expect</a:t>
            </a:r>
            <a:r>
              <a:rPr lang="en-US" sz="1800"/>
              <a:t>, like a very hot summer, </a:t>
            </a:r>
            <a:r>
              <a:rPr lang="en-US" sz="1800" b="1"/>
              <a:t>and weather is what you get</a:t>
            </a:r>
            <a:r>
              <a:rPr lang="en-US" sz="1800"/>
              <a:t>, like a hot day with pop-up thunderstorms.</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r>
              <a:rPr lang="en-US" sz="1800"/>
              <a:t>To see how climate has changed over time, explore NASA’s Climate Time Machine.</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4"/>
              </a:rPr>
              <a:t>Link to the Climate Time Machine</a:t>
            </a:r>
            <a:endParaRPr sz="1800"/>
          </a:p>
        </p:txBody>
      </p:sp>
      <p:pic>
        <p:nvPicPr>
          <p:cNvPr id="240" name="Google Shape;240;p16" descr="this is a visualization series showing how som eof Earth's key climate indicators change over time: sea ice, sea level, carbon dioxide, global temperature. " title="Screen capture of the Climate time Machi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828800" y="2892965"/>
            <a:ext cx="5313872" cy="28355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246" name="Google Shape;246;p17"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47" name="Google Shape;247;p17"/>
          <p:cNvSpPr txBox="1">
            <a:spLocks noGrp="1"/>
          </p:cNvSpPr>
          <p:nvPr>
            <p:ph type="title"/>
          </p:nvPr>
        </p:nvSpPr>
        <p:spPr>
          <a:xfrm>
            <a:off x="352102" y="557609"/>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Let’s review our progress so far! </a:t>
            </a:r>
            <a:endParaRPr/>
          </a:p>
        </p:txBody>
      </p:sp>
      <p:sp>
        <p:nvSpPr>
          <p:cNvPr id="248" name="Google Shape;248;p17"/>
          <p:cNvSpPr txBox="1">
            <a:spLocks noGrp="1"/>
          </p:cNvSpPr>
          <p:nvPr>
            <p:ph type="body" idx="1"/>
          </p:nvPr>
        </p:nvSpPr>
        <p:spPr>
          <a:xfrm>
            <a:off x="1559800" y="5105763"/>
            <a:ext cx="6376501" cy="5217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See if you can answer the following questions! </a:t>
            </a:r>
            <a:endParaRPr/>
          </a:p>
        </p:txBody>
      </p:sp>
      <p:pic>
        <p:nvPicPr>
          <p:cNvPr id="249" name="Google Shape;249;p17" descr="Cartoon of three smiling GLOBE Trainer mentors" title="Cartoon of three smiling GLOBE Trainer mentor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8836" y="2147921"/>
            <a:ext cx="5195738" cy="24086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55" name="Google Shape;255;p18"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56" name="Google Shape;256;p18"/>
          <p:cNvSpPr txBox="1">
            <a:spLocks noGrp="1"/>
          </p:cNvSpPr>
          <p:nvPr>
            <p:ph type="title"/>
          </p:nvPr>
        </p:nvSpPr>
        <p:spPr>
          <a:xfrm>
            <a:off x="628649" y="41116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Review your Understanding! Question 1</a:t>
            </a:r>
            <a:endParaRPr/>
          </a:p>
        </p:txBody>
      </p:sp>
      <p:pic>
        <p:nvPicPr>
          <p:cNvPr id="257" name="Google Shape;257;p18" descr="Why is the atmosphere warmest near the Earth's surface?  Choose 1: (1) The surface absorbs sunlight, (2) Clouds inslulate trophosphere, (3) Fires and volcaones keep it warm. What is your answer?" title="Quiz question"/>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2513" y="1360916"/>
            <a:ext cx="7478973" cy="5340801"/>
          </a:xfrm>
          <a:prstGeom prst="rect">
            <a:avLst/>
          </a:prstGeom>
          <a:noFill/>
          <a:ln>
            <a:noFill/>
          </a:ln>
        </p:spPr>
      </p:pic>
      <p:sp>
        <p:nvSpPr>
          <p:cNvPr id="258" name="Google Shape;258;p18"/>
          <p:cNvSpPr txBox="1"/>
          <p:nvPr/>
        </p:nvSpPr>
        <p:spPr>
          <a:xfrm>
            <a:off x="4571999" y="4761780"/>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264" name="Google Shape;264;p19"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65" name="Google Shape;265;p19"/>
          <p:cNvSpPr txBox="1">
            <a:spLocks noGrp="1"/>
          </p:cNvSpPr>
          <p:nvPr>
            <p:ph type="title"/>
          </p:nvPr>
        </p:nvSpPr>
        <p:spPr>
          <a:xfrm>
            <a:off x="628649" y="41116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Answer to Question 1</a:t>
            </a:r>
            <a:endParaRPr/>
          </a:p>
        </p:txBody>
      </p:sp>
      <p:pic>
        <p:nvPicPr>
          <p:cNvPr id="266" name="Google Shape;266;p19" descr="The answer is: the Surface absorbs sunlight." title="Quiz question"/>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2513" y="1360916"/>
            <a:ext cx="7478973" cy="5340801"/>
          </a:xfrm>
          <a:prstGeom prst="rect">
            <a:avLst/>
          </a:prstGeom>
          <a:noFill/>
          <a:ln>
            <a:noFill/>
          </a:ln>
        </p:spPr>
      </p:pic>
      <p:sp>
        <p:nvSpPr>
          <p:cNvPr id="267" name="Google Shape;267;p19" title="Circle indicates the right answer"/>
          <p:cNvSpPr/>
          <p:nvPr/>
        </p:nvSpPr>
        <p:spPr>
          <a:xfrm>
            <a:off x="3830128" y="2640777"/>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19"/>
          <p:cNvSpPr txBox="1"/>
          <p:nvPr/>
        </p:nvSpPr>
        <p:spPr>
          <a:xfrm>
            <a:off x="4571999" y="4761780"/>
            <a:ext cx="22184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 </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98" name="Google Shape;98;p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99" name="Google Shape;99;p2" descr="GLOBE stands for Global Learning and Observations to Benefit the Environmen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79646"/>
            <a:ext cx="9144000" cy="6564045"/>
          </a:xfrm>
          <a:prstGeom prst="rect">
            <a:avLst/>
          </a:prstGeom>
          <a:noFill/>
          <a:ln>
            <a:noFill/>
          </a:ln>
        </p:spPr>
      </p:pic>
      <p:sp>
        <p:nvSpPr>
          <p:cNvPr id="100" name="Google Shape;100;p2"/>
          <p:cNvSpPr txBox="1">
            <a:spLocks noGrp="1"/>
          </p:cNvSpPr>
          <p:nvPr>
            <p:ph type="title"/>
          </p:nvPr>
        </p:nvSpPr>
        <p:spPr>
          <a:xfrm>
            <a:off x="764217" y="6356351"/>
            <a:ext cx="8143885" cy="536177"/>
          </a:xfrm>
          <a:prstGeom prst="rect">
            <a:avLst/>
          </a:prstGeom>
          <a:solidFill>
            <a:srgbClr val="DDEAF6"/>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sz="2400" b="1" i="1">
                <a:latin typeface="Arial"/>
                <a:ea typeface="Arial"/>
                <a:cs typeface="Arial"/>
                <a:sym typeface="Arial"/>
              </a:rPr>
              <a:t>Welcome to GLOBE ‘s Atmosphere Investigations!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274" name="Google Shape;274;p20"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001" y="18743"/>
            <a:ext cx="9144000" cy="779646"/>
          </a:xfrm>
          <a:prstGeom prst="rect">
            <a:avLst/>
          </a:prstGeom>
          <a:noFill/>
          <a:ln>
            <a:noFill/>
          </a:ln>
        </p:spPr>
      </p:pic>
      <p:sp>
        <p:nvSpPr>
          <p:cNvPr id="275" name="Google Shape;275;p20"/>
          <p:cNvSpPr txBox="1">
            <a:spLocks noGrp="1"/>
          </p:cNvSpPr>
          <p:nvPr>
            <p:ph type="title"/>
          </p:nvPr>
        </p:nvSpPr>
        <p:spPr>
          <a:xfrm>
            <a:off x="628650" y="56356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Review your Understanding! Question 2</a:t>
            </a:r>
            <a:endParaRPr/>
          </a:p>
        </p:txBody>
      </p:sp>
      <p:pic>
        <p:nvPicPr>
          <p:cNvPr id="276" name="Google Shape;276;p20" descr="Quiz Question: What trace gas is most important in absorbing ultraviolet sunlight in the stratosphere? (1) water vapor, (2) ozone, (3) carbon dioxid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1535" y="1635457"/>
            <a:ext cx="7833815" cy="5222543"/>
          </a:xfrm>
          <a:prstGeom prst="rect">
            <a:avLst/>
          </a:prstGeom>
          <a:noFill/>
          <a:ln>
            <a:noFill/>
          </a:ln>
        </p:spPr>
      </p:pic>
      <p:sp>
        <p:nvSpPr>
          <p:cNvPr id="277" name="Google Shape;277;p20"/>
          <p:cNvSpPr/>
          <p:nvPr/>
        </p:nvSpPr>
        <p:spPr>
          <a:xfrm>
            <a:off x="4598442" y="5073134"/>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283" name="Google Shape;283;p21"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84" name="Google Shape;284;p21"/>
          <p:cNvSpPr txBox="1">
            <a:spLocks noGrp="1"/>
          </p:cNvSpPr>
          <p:nvPr>
            <p:ph type="title"/>
          </p:nvPr>
        </p:nvSpPr>
        <p:spPr>
          <a:xfrm>
            <a:off x="628650" y="56356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Answer to Question 2</a:t>
            </a:r>
            <a:endParaRPr/>
          </a:p>
        </p:txBody>
      </p:sp>
      <p:pic>
        <p:nvPicPr>
          <p:cNvPr id="285" name="Google Shape;285;p21" descr="Quiz Question: What trace gas is most important in absorbing ultraviolet sunlight in the stratosphere? (1) water vapor, (2) ozone, (3) carbon dioxid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1535" y="1635457"/>
            <a:ext cx="7833815" cy="5222543"/>
          </a:xfrm>
          <a:prstGeom prst="rect">
            <a:avLst/>
          </a:prstGeom>
          <a:noFill/>
          <a:ln>
            <a:noFill/>
          </a:ln>
        </p:spPr>
      </p:pic>
      <p:sp>
        <p:nvSpPr>
          <p:cNvPr id="286" name="Google Shape;286;p21" title="Circle indicates the right answer"/>
          <p:cNvSpPr/>
          <p:nvPr/>
        </p:nvSpPr>
        <p:spPr>
          <a:xfrm>
            <a:off x="3839006" y="3511471"/>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292" name="Google Shape;292;p2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293" name="Google Shape;293;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Review your understanding! Quiz Question 3</a:t>
            </a:r>
            <a:endParaRPr/>
          </a:p>
        </p:txBody>
      </p:sp>
      <p:pic>
        <p:nvPicPr>
          <p:cNvPr id="294" name="Google Shape;294;p22" descr="Where are most clouds and aerosols found? Mesosphere, stratosphere, or troposphere?" title="Quiz Question 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7450" y="1284225"/>
            <a:ext cx="7629099" cy="5193074"/>
          </a:xfrm>
          <a:prstGeom prst="rect">
            <a:avLst/>
          </a:prstGeom>
          <a:noFill/>
          <a:ln>
            <a:noFill/>
          </a:ln>
        </p:spPr>
      </p:pic>
      <p:sp>
        <p:nvSpPr>
          <p:cNvPr id="295" name="Google Shape;295;p22"/>
          <p:cNvSpPr/>
          <p:nvPr/>
        </p:nvSpPr>
        <p:spPr>
          <a:xfrm>
            <a:off x="4571999" y="4578038"/>
            <a:ext cx="28652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301" name="Google Shape;301;p23"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02" name="Google Shape;302;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Answer to Quiz Question 3</a:t>
            </a:r>
            <a:endParaRPr/>
          </a:p>
        </p:txBody>
      </p:sp>
      <p:pic>
        <p:nvPicPr>
          <p:cNvPr id="303" name="Google Shape;303;p23" descr="Where are most clouds and aerosols found? The answer is troposphere. " title="Answer to Quiz question 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7450" y="1284225"/>
            <a:ext cx="7629099" cy="5193074"/>
          </a:xfrm>
          <a:prstGeom prst="rect">
            <a:avLst/>
          </a:prstGeom>
          <a:noFill/>
          <a:ln>
            <a:noFill/>
          </a:ln>
        </p:spPr>
      </p:pic>
      <p:sp>
        <p:nvSpPr>
          <p:cNvPr id="304" name="Google Shape;304;p23" title="Circle indicates the right answer"/>
          <p:cNvSpPr/>
          <p:nvPr/>
        </p:nvSpPr>
        <p:spPr>
          <a:xfrm>
            <a:off x="3885898" y="3728175"/>
            <a:ext cx="249503" cy="243101"/>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23"/>
          <p:cNvSpPr/>
          <p:nvPr/>
        </p:nvSpPr>
        <p:spPr>
          <a:xfrm>
            <a:off x="3126964" y="5035182"/>
            <a:ext cx="576352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 If so, go to the next question!  </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pic>
        <p:nvPicPr>
          <p:cNvPr id="311" name="Google Shape;311;p24"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12" name="Google Shape;312;p24"/>
          <p:cNvSpPr txBox="1">
            <a:spLocks noGrp="1"/>
          </p:cNvSpPr>
          <p:nvPr>
            <p:ph type="title"/>
          </p:nvPr>
        </p:nvSpPr>
        <p:spPr>
          <a:xfrm>
            <a:off x="628650" y="832486"/>
            <a:ext cx="7679666" cy="5362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Review your Understanding: Question 4</a:t>
            </a:r>
            <a:endParaRPr/>
          </a:p>
        </p:txBody>
      </p:sp>
      <p:pic>
        <p:nvPicPr>
          <p:cNvPr id="313" name="Google Shape;313;p24" descr="When you say, it's raining today, you are describing the weather.  Were you correct? If so, go to the next question." title="Answer to question 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95542" y="1368747"/>
            <a:ext cx="7112774" cy="53345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319" name="Google Shape;319;p2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20" name="Google Shape;320;p25"/>
          <p:cNvSpPr txBox="1">
            <a:spLocks noGrp="1"/>
          </p:cNvSpPr>
          <p:nvPr>
            <p:ph type="title"/>
          </p:nvPr>
        </p:nvSpPr>
        <p:spPr>
          <a:xfrm>
            <a:off x="628650" y="832486"/>
            <a:ext cx="7679666" cy="5362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Answer to Question 4</a:t>
            </a:r>
            <a:endParaRPr/>
          </a:p>
        </p:txBody>
      </p:sp>
      <p:pic>
        <p:nvPicPr>
          <p:cNvPr id="321" name="Google Shape;321;p25" descr="When you say, it's raining today, you are describing the weather.  Were you correct? If so, go to the next question." title="Answer to question 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95542" y="1368747"/>
            <a:ext cx="7112774" cy="5334580"/>
          </a:xfrm>
          <a:prstGeom prst="rect">
            <a:avLst/>
          </a:prstGeom>
          <a:noFill/>
          <a:ln>
            <a:noFill/>
          </a:ln>
        </p:spPr>
      </p:pic>
      <p:sp>
        <p:nvSpPr>
          <p:cNvPr id="322" name="Google Shape;322;p25" title="Circle indicates the right answer"/>
          <p:cNvSpPr/>
          <p:nvPr/>
        </p:nvSpPr>
        <p:spPr>
          <a:xfrm>
            <a:off x="4808392" y="4217319"/>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328" name="Google Shape;328;p26"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29" name="Google Shape;329;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Review your Understanding! Question 5</a:t>
            </a:r>
            <a:endParaRPr/>
          </a:p>
        </p:txBody>
      </p:sp>
      <p:pic>
        <p:nvPicPr>
          <p:cNvPr id="330" name="Google Shape;330;p26" descr="Which is it? If you say, it's supposed to snow on Friday, you are describing (1) climate or (2) weather.  What is your answer?" title="Quiz Question 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14731" y="1613347"/>
            <a:ext cx="6772519" cy="4706609"/>
          </a:xfrm>
          <a:prstGeom prst="rect">
            <a:avLst/>
          </a:prstGeom>
          <a:noFill/>
          <a:ln>
            <a:noFill/>
          </a:ln>
        </p:spPr>
      </p:pic>
      <p:sp>
        <p:nvSpPr>
          <p:cNvPr id="331" name="Google Shape;331;p26"/>
          <p:cNvSpPr/>
          <p:nvPr/>
        </p:nvSpPr>
        <p:spPr>
          <a:xfrm>
            <a:off x="4800990" y="5021376"/>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337" name="Google Shape;337;p27"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38" name="Google Shape;338;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Answer to Question 5</a:t>
            </a:r>
            <a:endParaRPr/>
          </a:p>
        </p:txBody>
      </p:sp>
      <p:pic>
        <p:nvPicPr>
          <p:cNvPr id="339" name="Google Shape;339;p27" descr="If you state, it's supposed to snow on Friday, you are talking about (2) Weather. Were you correct? If so, go to the next question?" title="Answer to Question 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14731" y="1613347"/>
            <a:ext cx="6772519" cy="4706609"/>
          </a:xfrm>
          <a:prstGeom prst="rect">
            <a:avLst/>
          </a:prstGeom>
          <a:noFill/>
          <a:ln>
            <a:noFill/>
          </a:ln>
        </p:spPr>
      </p:pic>
      <p:sp>
        <p:nvSpPr>
          <p:cNvPr id="340" name="Google Shape;340;p27" title="Circle indicates the right answer"/>
          <p:cNvSpPr/>
          <p:nvPr/>
        </p:nvSpPr>
        <p:spPr>
          <a:xfrm>
            <a:off x="4756600" y="4415096"/>
            <a:ext cx="32918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27"/>
          <p:cNvSpPr/>
          <p:nvPr/>
        </p:nvSpPr>
        <p:spPr>
          <a:xfrm>
            <a:off x="3234906" y="5179600"/>
            <a:ext cx="56157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If so, go to the next question!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47" name="Google Shape;347;p28" descr="Which is it- Weather or Climate?  The average rainfall for this region over the past 30 years has been 2 cm. (1) climate, (2) weather. What is your answer?" title="Quiz question 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9508" y="1521866"/>
            <a:ext cx="7151081" cy="4839621"/>
          </a:xfrm>
          <a:prstGeom prst="rect">
            <a:avLst/>
          </a:prstGeom>
          <a:noFill/>
          <a:ln>
            <a:noFill/>
          </a:ln>
        </p:spPr>
      </p:pic>
      <p:sp>
        <p:nvSpPr>
          <p:cNvPr id="348" name="Google Shape;348;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Calibri"/>
              <a:buNone/>
            </a:pPr>
            <a:r>
              <a:rPr lang="en-US" sz="2800"/>
              <a:t>Review your Understanding! Question 6</a:t>
            </a:r>
            <a:endParaRPr/>
          </a:p>
        </p:txBody>
      </p:sp>
      <p:pic>
        <p:nvPicPr>
          <p:cNvPr id="349" name="Google Shape;349;p28"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50" name="Google Shape;350;p28"/>
          <p:cNvSpPr/>
          <p:nvPr/>
        </p:nvSpPr>
        <p:spPr>
          <a:xfrm>
            <a:off x="4880433" y="5107639"/>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356" name="Google Shape;356;p29"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57" name="Google Shape;357;p29"/>
          <p:cNvSpPr txBox="1">
            <a:spLocks noGrp="1"/>
          </p:cNvSpPr>
          <p:nvPr>
            <p:ph type="title"/>
          </p:nvPr>
        </p:nvSpPr>
        <p:spPr>
          <a:xfrm>
            <a:off x="628650" y="48797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Calibri"/>
              <a:buNone/>
            </a:pPr>
            <a:r>
              <a:rPr lang="en-US" sz="2800"/>
              <a:t>Answer to Question 6</a:t>
            </a:r>
            <a:endParaRPr/>
          </a:p>
        </p:txBody>
      </p:sp>
      <p:pic>
        <p:nvPicPr>
          <p:cNvPr id="358" name="Google Shape;358;p29" descr="When you describe the average rainfall over the past 30 years, you are describing the  (2) climate.  Where you correct? We have no finished the introduction to the atmosphere. Now let's eamine some of the GLOBE protocols students use to explore the atmosphere. " title="Answer to question 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0799" y="1521867"/>
            <a:ext cx="7582401" cy="5131524"/>
          </a:xfrm>
          <a:prstGeom prst="rect">
            <a:avLst/>
          </a:prstGeom>
          <a:noFill/>
          <a:ln>
            <a:noFill/>
          </a:ln>
        </p:spPr>
      </p:pic>
      <p:sp>
        <p:nvSpPr>
          <p:cNvPr id="359" name="Google Shape;359;p29" title="Circle indicates the right answer"/>
          <p:cNvSpPr/>
          <p:nvPr/>
        </p:nvSpPr>
        <p:spPr>
          <a:xfrm>
            <a:off x="4541192" y="4087629"/>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p29"/>
          <p:cNvSpPr/>
          <p:nvPr/>
        </p:nvSpPr>
        <p:spPr>
          <a:xfrm>
            <a:off x="3027871" y="5225708"/>
            <a:ext cx="515162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We have now finished the introduction to the atmosphere. Now let’s examine some of the GLOBE protocols you can use to explore the atmosphere.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 descr="cloud photograph"/>
          <p:cNvPicPr preferRelativeResize="0"/>
          <p:nvPr/>
        </p:nvPicPr>
        <p:blipFill rotWithShape="1">
          <a:blip r:embed="rId3" cstate="email">
            <a:alphaModFix amt="35000"/>
            <a:extLst>
              <a:ext uri="{28A0092B-C50C-407E-A947-70E740481C1C}">
                <a14:useLocalDpi xmlns:a14="http://schemas.microsoft.com/office/drawing/2010/main"/>
              </a:ext>
            </a:extLst>
          </a:blip>
          <a:srcRect/>
          <a:stretch/>
        </p:blipFill>
        <p:spPr>
          <a:xfrm>
            <a:off x="-9525" y="779646"/>
            <a:ext cx="9153525" cy="6078353"/>
          </a:xfrm>
          <a:prstGeom prst="rect">
            <a:avLst/>
          </a:prstGeom>
          <a:noFill/>
          <a:ln>
            <a:noFill/>
          </a:ln>
        </p:spPr>
      </p:pic>
      <p:sp>
        <p:nvSpPr>
          <p:cNvPr id="106" name="Google Shape;10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107" name="Google Shape;107;p3"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08" name="Google Shape;108;p3"/>
          <p:cNvSpPr txBox="1">
            <a:spLocks noGrp="1"/>
          </p:cNvSpPr>
          <p:nvPr>
            <p:ph type="title"/>
          </p:nvPr>
        </p:nvSpPr>
        <p:spPr>
          <a:xfrm>
            <a:off x="628650" y="63985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a:t>Overview and Objectives</a:t>
            </a:r>
            <a:endParaRPr/>
          </a:p>
        </p:txBody>
      </p:sp>
      <p:sp>
        <p:nvSpPr>
          <p:cNvPr id="109" name="Google Shape;109;p3"/>
          <p:cNvSpPr txBox="1">
            <a:spLocks noGrp="1"/>
          </p:cNvSpPr>
          <p:nvPr>
            <p:ph type="body" idx="1"/>
          </p:nvPr>
        </p:nvSpPr>
        <p:spPr>
          <a:xfrm>
            <a:off x="623887" y="1643153"/>
            <a:ext cx="78867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en-US" b="1"/>
              <a:t>This module: </a:t>
            </a:r>
            <a:endParaRPr/>
          </a:p>
          <a:p>
            <a:pPr marL="228600" lvl="0" indent="-104140" algn="l" rtl="0">
              <a:lnSpc>
                <a:spcPct val="90000"/>
              </a:lnSpc>
              <a:spcBef>
                <a:spcPts val="0"/>
              </a:spcBef>
              <a:spcAft>
                <a:spcPts val="0"/>
              </a:spcAft>
              <a:buClr>
                <a:schemeClr val="dk1"/>
              </a:buClr>
              <a:buSzPct val="100000"/>
              <a:buNone/>
            </a:pPr>
            <a:endParaRPr/>
          </a:p>
          <a:p>
            <a:pPr marL="342900" lvl="0" indent="-342900" algn="l" rtl="0">
              <a:lnSpc>
                <a:spcPct val="90000"/>
              </a:lnSpc>
              <a:spcBef>
                <a:spcPts val="0"/>
              </a:spcBef>
              <a:spcAft>
                <a:spcPts val="0"/>
              </a:spcAft>
              <a:buClr>
                <a:schemeClr val="dk1"/>
              </a:buClr>
              <a:buSzPct val="100000"/>
              <a:buFont typeface="Arial"/>
              <a:buChar char="•"/>
            </a:pPr>
            <a:r>
              <a:rPr lang="en-US"/>
              <a:t>Introduces the GLOBE Atmosphere Investigation Area  </a:t>
            </a:r>
            <a:endParaRPr/>
          </a:p>
          <a:p>
            <a:pPr marL="342900" lvl="0" indent="-342900" algn="l" rtl="0">
              <a:lnSpc>
                <a:spcPct val="90000"/>
              </a:lnSpc>
              <a:spcBef>
                <a:spcPts val="0"/>
              </a:spcBef>
              <a:spcAft>
                <a:spcPts val="0"/>
              </a:spcAft>
              <a:buClr>
                <a:schemeClr val="dk1"/>
              </a:buClr>
              <a:buSzPct val="100000"/>
              <a:buFont typeface="Arial"/>
              <a:buChar char="•"/>
            </a:pPr>
            <a:r>
              <a:rPr lang="en-US"/>
              <a:t>Introduces the GLOBE protocols associated with the atmosphere</a:t>
            </a:r>
            <a:endParaRPr/>
          </a:p>
          <a:p>
            <a:pPr marL="0" lvl="0" indent="0" algn="l" rtl="0">
              <a:lnSpc>
                <a:spcPct val="90000"/>
              </a:lnSpc>
              <a:spcBef>
                <a:spcPts val="0"/>
              </a:spcBef>
              <a:spcAft>
                <a:spcPts val="0"/>
              </a:spcAft>
              <a:buClr>
                <a:schemeClr val="dk1"/>
              </a:buClr>
              <a:buSzPct val="100000"/>
              <a:buNone/>
            </a:pPr>
            <a:endParaRPr/>
          </a:p>
          <a:p>
            <a:pPr marL="0" lvl="0" indent="0" algn="l" rtl="0">
              <a:lnSpc>
                <a:spcPct val="90000"/>
              </a:lnSpc>
              <a:spcBef>
                <a:spcPts val="0"/>
              </a:spcBef>
              <a:spcAft>
                <a:spcPts val="0"/>
              </a:spcAft>
              <a:buClr>
                <a:schemeClr val="dk1"/>
              </a:buClr>
              <a:buSzPct val="100000"/>
              <a:buNone/>
            </a:pPr>
            <a:r>
              <a:rPr lang="en-US" b="1"/>
              <a:t>After completing this module, you will be able to:</a:t>
            </a:r>
            <a:endParaRPr/>
          </a:p>
          <a:p>
            <a:pPr marL="342900" lvl="0" indent="-218440" algn="l" rtl="0">
              <a:lnSpc>
                <a:spcPct val="90000"/>
              </a:lnSpc>
              <a:spcBef>
                <a:spcPts val="0"/>
              </a:spcBef>
              <a:spcAft>
                <a:spcPts val="0"/>
              </a:spcAft>
              <a:buClr>
                <a:schemeClr val="dk1"/>
              </a:buClr>
              <a:buSzPct val="100000"/>
              <a:buFont typeface="Arial"/>
              <a:buNone/>
            </a:pPr>
            <a:endParaRPr/>
          </a:p>
          <a:p>
            <a:pPr marL="342900" lvl="0" indent="-342900" algn="l" rtl="0">
              <a:lnSpc>
                <a:spcPct val="90000"/>
              </a:lnSpc>
              <a:spcBef>
                <a:spcPts val="0"/>
              </a:spcBef>
              <a:spcAft>
                <a:spcPts val="0"/>
              </a:spcAft>
              <a:buClr>
                <a:schemeClr val="dk1"/>
              </a:buClr>
              <a:buSzPct val="100000"/>
              <a:buFont typeface="Arial"/>
              <a:buChar char="•"/>
            </a:pPr>
            <a:r>
              <a:rPr lang="en-US"/>
              <a:t>Describe the structure and composition of the atmosphere</a:t>
            </a:r>
            <a:endParaRPr/>
          </a:p>
          <a:p>
            <a:pPr marL="342900" lvl="0" indent="-342900" algn="l" rtl="0">
              <a:lnSpc>
                <a:spcPct val="90000"/>
              </a:lnSpc>
              <a:spcBef>
                <a:spcPts val="0"/>
              </a:spcBef>
              <a:spcAft>
                <a:spcPts val="0"/>
              </a:spcAft>
              <a:buClr>
                <a:schemeClr val="dk1"/>
              </a:buClr>
              <a:buSzPct val="100000"/>
              <a:buFont typeface="Arial"/>
              <a:buChar char="•"/>
            </a:pPr>
            <a:r>
              <a:rPr lang="en-US"/>
              <a:t>Explain how differential heating of the Earth’s surface generates winds</a:t>
            </a:r>
            <a:endParaRPr/>
          </a:p>
          <a:p>
            <a:pPr marL="342900" lvl="0" indent="-342900" algn="l" rtl="0">
              <a:lnSpc>
                <a:spcPct val="90000"/>
              </a:lnSpc>
              <a:spcBef>
                <a:spcPts val="0"/>
              </a:spcBef>
              <a:spcAft>
                <a:spcPts val="0"/>
              </a:spcAft>
              <a:buClr>
                <a:schemeClr val="dk1"/>
              </a:buClr>
              <a:buSzPct val="100000"/>
              <a:buFont typeface="Arial"/>
              <a:buChar char="•"/>
            </a:pPr>
            <a:r>
              <a:rPr lang="en-US"/>
              <a:t>Identify the components  of the Earth system</a:t>
            </a:r>
            <a:endParaRPr/>
          </a:p>
          <a:p>
            <a:pPr marL="342900" lvl="0" indent="-342900" algn="l" rtl="0">
              <a:lnSpc>
                <a:spcPct val="90000"/>
              </a:lnSpc>
              <a:spcBef>
                <a:spcPts val="0"/>
              </a:spcBef>
              <a:spcAft>
                <a:spcPts val="0"/>
              </a:spcAft>
              <a:buClr>
                <a:schemeClr val="dk1"/>
              </a:buClr>
              <a:buSzPct val="100000"/>
              <a:buFont typeface="Arial"/>
              <a:buChar char="•"/>
            </a:pPr>
            <a:r>
              <a:rPr lang="en-US"/>
              <a:t>Explain the difference between weather and climate</a:t>
            </a:r>
            <a:endParaRPr/>
          </a:p>
          <a:p>
            <a:pPr marL="342900" lvl="0" indent="-342900" algn="l" rtl="0">
              <a:lnSpc>
                <a:spcPct val="90000"/>
              </a:lnSpc>
              <a:spcBef>
                <a:spcPts val="0"/>
              </a:spcBef>
              <a:spcAft>
                <a:spcPts val="0"/>
              </a:spcAft>
              <a:buClr>
                <a:schemeClr val="dk1"/>
              </a:buClr>
              <a:buSzPct val="100000"/>
              <a:buFont typeface="Arial"/>
              <a:buChar char="•"/>
            </a:pPr>
            <a:r>
              <a:rPr lang="en-US"/>
              <a:t>Be familiar with where and when to take atmosphere measurements</a:t>
            </a:r>
            <a:endParaRPr/>
          </a:p>
          <a:p>
            <a:pPr marL="342900" lvl="0" indent="-342900" algn="l" rtl="0">
              <a:lnSpc>
                <a:spcPct val="90000"/>
              </a:lnSpc>
              <a:spcBef>
                <a:spcPts val="0"/>
              </a:spcBef>
              <a:spcAft>
                <a:spcPts val="0"/>
              </a:spcAft>
              <a:buClr>
                <a:schemeClr val="dk1"/>
              </a:buClr>
              <a:buSzPct val="100000"/>
              <a:buFont typeface="Arial"/>
              <a:buChar char="•"/>
            </a:pPr>
            <a:r>
              <a:rPr lang="en-US"/>
              <a:t>Recognize various GLOBE atmosphere investigation protocols</a:t>
            </a:r>
            <a:endParaRPr/>
          </a:p>
          <a:p>
            <a:pPr marL="342900" lvl="0" indent="-342900" algn="l" rtl="0">
              <a:lnSpc>
                <a:spcPct val="90000"/>
              </a:lnSpc>
              <a:spcBef>
                <a:spcPts val="0"/>
              </a:spcBef>
              <a:spcAft>
                <a:spcPts val="0"/>
              </a:spcAft>
              <a:buClr>
                <a:schemeClr val="dk1"/>
              </a:buClr>
              <a:buSzPct val="100000"/>
              <a:buFont typeface="Arial"/>
              <a:buChar char="•"/>
            </a:pPr>
            <a:r>
              <a:rPr lang="en-US"/>
              <a:t>Identify the importance of atmospheric data</a:t>
            </a:r>
            <a:endParaRPr/>
          </a:p>
          <a:p>
            <a:pPr marL="342900" lvl="0" indent="-218440" algn="l" rtl="0">
              <a:lnSpc>
                <a:spcPct val="90000"/>
              </a:lnSpc>
              <a:spcBef>
                <a:spcPts val="0"/>
              </a:spcBef>
              <a:spcAft>
                <a:spcPts val="0"/>
              </a:spcAft>
              <a:buClr>
                <a:schemeClr val="dk1"/>
              </a:buClr>
              <a:buSzPct val="100000"/>
              <a:buFont typeface="Arial"/>
              <a:buNone/>
            </a:pPr>
            <a:endParaRPr/>
          </a:p>
          <a:p>
            <a:pPr marL="342900" lvl="0" indent="-218440" algn="l" rtl="0">
              <a:lnSpc>
                <a:spcPct val="90000"/>
              </a:lnSpc>
              <a:spcBef>
                <a:spcPts val="0"/>
              </a:spcBef>
              <a:spcAft>
                <a:spcPts val="0"/>
              </a:spcAft>
              <a:buClr>
                <a:schemeClr val="dk1"/>
              </a:buClr>
              <a:buSzPct val="100000"/>
              <a:buFont typeface="Arial"/>
              <a:buNone/>
            </a:pPr>
            <a:endParaRPr b="1" i="1"/>
          </a:p>
          <a:p>
            <a:pPr marL="0" lvl="0" indent="0" algn="l" rtl="0">
              <a:lnSpc>
                <a:spcPct val="90000"/>
              </a:lnSpc>
              <a:spcBef>
                <a:spcPts val="0"/>
              </a:spcBef>
              <a:spcAft>
                <a:spcPts val="0"/>
              </a:spcAft>
              <a:buClr>
                <a:schemeClr val="dk1"/>
              </a:buClr>
              <a:buSzPct val="100000"/>
              <a:buNone/>
            </a:pPr>
            <a:r>
              <a:rPr lang="en-US" b="1" i="1"/>
              <a:t>Estimated time to complete this module:  1.5 hours</a:t>
            </a:r>
            <a:endParaRPr/>
          </a:p>
          <a:p>
            <a:pPr marL="228600" lvl="0" indent="-104140" algn="l" rtl="0">
              <a:lnSpc>
                <a:spcPct val="90000"/>
              </a:lnSpc>
              <a:spcBef>
                <a:spcPts val="1000"/>
              </a:spcBef>
              <a:spcAft>
                <a:spcPts val="0"/>
              </a:spcAft>
              <a:buClr>
                <a:schemeClr val="dk1"/>
              </a:buClr>
              <a:buSzPct val="100000"/>
              <a:buNone/>
            </a:pPr>
            <a:endParaRPr/>
          </a:p>
        </p:txBody>
      </p:sp>
      <p:pic>
        <p:nvPicPr>
          <p:cNvPr id="110" name="Google Shape;110;p3" descr="cartoon image of teacher's hea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46623" y="5469872"/>
            <a:ext cx="1103423" cy="10492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66" name="Google Shape;366;p30"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67" name="Google Shape;367;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Calibri"/>
              <a:buNone/>
            </a:pPr>
            <a:r>
              <a:rPr lang="en-US" sz="2800"/>
              <a:t>2. Overview of GLOBE Atmospheric Protocols</a:t>
            </a:r>
            <a:endParaRPr/>
          </a:p>
        </p:txBody>
      </p:sp>
      <p:pic>
        <p:nvPicPr>
          <p:cNvPr id="368" name="Google Shape;368;p30" descr="screen shot of GLOBE atmosphere investigation sheet and GPS investigation sheet.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99724" y="1960917"/>
            <a:ext cx="6144552" cy="457799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pic>
        <p:nvPicPr>
          <p:cNvPr id="375" name="Google Shape;375;p31"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0253"/>
            <a:ext cx="9144000" cy="779646"/>
          </a:xfrm>
          <a:prstGeom prst="rect">
            <a:avLst/>
          </a:prstGeom>
          <a:noFill/>
          <a:ln>
            <a:noFill/>
          </a:ln>
        </p:spPr>
      </p:pic>
      <p:sp>
        <p:nvSpPr>
          <p:cNvPr id="376" name="Google Shape;376;p31"/>
          <p:cNvSpPr txBox="1">
            <a:spLocks noGrp="1"/>
          </p:cNvSpPr>
          <p:nvPr>
            <p:ph type="title"/>
          </p:nvPr>
        </p:nvSpPr>
        <p:spPr>
          <a:xfrm>
            <a:off x="437415" y="752093"/>
            <a:ext cx="827065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If you are a teacher, here are some things you should know about GLOBE’s Atmosphere Investigations</a:t>
            </a:r>
            <a:endParaRPr/>
          </a:p>
        </p:txBody>
      </p:sp>
      <p:sp>
        <p:nvSpPr>
          <p:cNvPr id="377" name="Google Shape;377;p31"/>
          <p:cNvSpPr txBox="1">
            <a:spLocks noGrp="1"/>
          </p:cNvSpPr>
          <p:nvPr>
            <p:ph type="body" idx="1"/>
          </p:nvPr>
        </p:nvSpPr>
        <p:spPr>
          <a:xfrm>
            <a:off x="437415" y="1993325"/>
            <a:ext cx="4563899"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1900"/>
              <a:buChar char="•"/>
            </a:pPr>
            <a:r>
              <a:rPr lang="en-US" sz="1900" b="1"/>
              <a:t>Grade Level: </a:t>
            </a:r>
            <a:r>
              <a:rPr lang="en-US" sz="1900"/>
              <a:t>Some measurements, such as cloud and contrail type can be conducted by all students, including those in the youngest grades. When combined with concepts such as parts per billion or relative humidity, these measurements are also very appropriate for older students. </a:t>
            </a:r>
            <a:endParaRPr sz="2300"/>
          </a:p>
          <a:p>
            <a:pPr marL="228600" lvl="0" indent="-228600" algn="just" rtl="0">
              <a:lnSpc>
                <a:spcPct val="90000"/>
              </a:lnSpc>
              <a:spcBef>
                <a:spcPts val="1000"/>
              </a:spcBef>
              <a:spcAft>
                <a:spcPts val="0"/>
              </a:spcAft>
              <a:buClr>
                <a:schemeClr val="dk1"/>
              </a:buClr>
              <a:buSzPts val="2300"/>
              <a:buChar char="•"/>
            </a:pPr>
            <a:r>
              <a:rPr lang="en-US" sz="2300" b="1" u="sng">
                <a:solidFill>
                  <a:schemeClr val="hlink"/>
                </a:solidFill>
                <a:hlinkClick r:id="rId4"/>
              </a:rPr>
              <a:t>Link </a:t>
            </a:r>
            <a:r>
              <a:rPr lang="en-US" sz="2300" b="1"/>
              <a:t> to GLOBE Toolkit</a:t>
            </a:r>
            <a:endParaRPr sz="2300" b="1"/>
          </a:p>
          <a:p>
            <a:pPr marL="228600" lvl="0" indent="-50800" algn="l" rtl="0">
              <a:lnSpc>
                <a:spcPct val="90000"/>
              </a:lnSpc>
              <a:spcBef>
                <a:spcPts val="1000"/>
              </a:spcBef>
              <a:spcAft>
                <a:spcPts val="0"/>
              </a:spcAft>
              <a:buClr>
                <a:schemeClr val="dk1"/>
              </a:buClr>
              <a:buSzPts val="2800"/>
              <a:buNone/>
            </a:pPr>
            <a:endParaRPr/>
          </a:p>
        </p:txBody>
      </p:sp>
      <p:pic>
        <p:nvPicPr>
          <p:cNvPr id="378" name="Google Shape;378;p31" descr="Students identifying clouds using the cloud char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80164" y="1764821"/>
            <a:ext cx="3149051" cy="2382090"/>
          </a:xfrm>
          <a:prstGeom prst="rect">
            <a:avLst/>
          </a:prstGeom>
          <a:noFill/>
          <a:ln>
            <a:noFill/>
          </a:ln>
        </p:spPr>
      </p:pic>
      <p:pic>
        <p:nvPicPr>
          <p:cNvPr id="379" name="Google Shape;379;p31" descr="Page is GLOBE Measurements and their Instruments- you can find this page using the hyperlink." title="screen shot of page of GLOBE Teacher's Guid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5400000">
            <a:off x="5625794" y="3973930"/>
            <a:ext cx="2232433" cy="29236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pic>
        <p:nvPicPr>
          <p:cNvPr id="385" name="Google Shape;385;p3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86" name="Google Shape;386;p32"/>
          <p:cNvSpPr txBox="1">
            <a:spLocks noGrp="1"/>
          </p:cNvSpPr>
          <p:nvPr>
            <p:ph type="title"/>
          </p:nvPr>
        </p:nvSpPr>
        <p:spPr>
          <a:xfrm>
            <a:off x="396421" y="641896"/>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100"/>
              <a:t>Where to find out about the instruments you need</a:t>
            </a:r>
            <a:br>
              <a:rPr lang="en-US"/>
            </a:br>
            <a:endParaRPr/>
          </a:p>
        </p:txBody>
      </p:sp>
      <p:sp>
        <p:nvSpPr>
          <p:cNvPr id="387" name="Google Shape;387;p32"/>
          <p:cNvSpPr txBox="1">
            <a:spLocks noGrp="1"/>
          </p:cNvSpPr>
          <p:nvPr>
            <p:ph type="body" idx="1"/>
          </p:nvPr>
        </p:nvSpPr>
        <p:spPr>
          <a:xfrm>
            <a:off x="507880" y="1371121"/>
            <a:ext cx="3287743" cy="5817379"/>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600"/>
              <a:buNone/>
            </a:pPr>
            <a:r>
              <a:rPr lang="en-US" sz="1600" b="1"/>
              <a:t>Instrumentation: </a:t>
            </a:r>
            <a:r>
              <a:rPr lang="en-US" sz="1600"/>
              <a:t>Some instruments are available on the GLOBE website, such as the Cloud Chart. Others you may already have, such as thermometers and meter sticks. There are instruments that can be made, such as instrument shelters for temperature measurements and snow boards. All instruments are available for purchase, including automated weather stations, that provide an optional way to collect atmosphere data. </a:t>
            </a:r>
            <a:endParaRPr/>
          </a:p>
          <a:p>
            <a:pPr marL="0" lvl="0" indent="0" algn="just" rtl="0">
              <a:lnSpc>
                <a:spcPct val="90000"/>
              </a:lnSpc>
              <a:spcBef>
                <a:spcPts val="1000"/>
              </a:spcBef>
              <a:spcAft>
                <a:spcPts val="0"/>
              </a:spcAft>
              <a:buClr>
                <a:schemeClr val="dk1"/>
              </a:buClr>
              <a:buSzPts val="1600"/>
              <a:buNone/>
            </a:pPr>
            <a:endParaRPr sz="1600"/>
          </a:p>
          <a:p>
            <a:pPr marL="0" lvl="0" indent="0" algn="just" rtl="0">
              <a:lnSpc>
                <a:spcPct val="90000"/>
              </a:lnSpc>
              <a:spcBef>
                <a:spcPts val="1000"/>
              </a:spcBef>
              <a:spcAft>
                <a:spcPts val="0"/>
              </a:spcAft>
              <a:buClr>
                <a:schemeClr val="dk1"/>
              </a:buClr>
              <a:buSzPts val="1600"/>
              <a:buNone/>
            </a:pPr>
            <a:r>
              <a:rPr lang="en-US" sz="1600"/>
              <a:t>To find the specifications for instruments you need, you can consult the GLOBE Toolkit. </a:t>
            </a:r>
            <a:endParaRPr/>
          </a:p>
        </p:txBody>
      </p:sp>
      <p:pic>
        <p:nvPicPr>
          <p:cNvPr id="388" name="Google Shape;388;p32" descr="Screenshot of Protocol Resources, GLOBE Teacher's Guide. You can find these resources using the hyperlink."/>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68151" y="3251217"/>
            <a:ext cx="3263900" cy="31115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89" name="Google Shape;389;p32" descr="Screenshot of the Toolkit, GLOBE Teacher's Guid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791986">
            <a:off x="6135536" y="1617976"/>
            <a:ext cx="2538084" cy="3249567"/>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396" name="Google Shape;396;p33"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397" name="Google Shape;397;p33"/>
          <p:cNvSpPr txBox="1">
            <a:spLocks noGrp="1"/>
          </p:cNvSpPr>
          <p:nvPr>
            <p:ph type="title"/>
          </p:nvPr>
        </p:nvSpPr>
        <p:spPr>
          <a:xfrm>
            <a:off x="451326" y="513902"/>
            <a:ext cx="832666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Many of your measurements should be taken at </a:t>
            </a:r>
            <a:r>
              <a:rPr lang="en-US" sz="2400" b="1">
                <a:solidFill>
                  <a:srgbClr val="002060"/>
                </a:solidFill>
              </a:rPr>
              <a:t>local solar noon</a:t>
            </a:r>
            <a:endParaRPr sz="2400"/>
          </a:p>
        </p:txBody>
      </p:sp>
      <p:sp>
        <p:nvSpPr>
          <p:cNvPr id="398" name="Google Shape;398;p33"/>
          <p:cNvSpPr txBox="1"/>
          <p:nvPr/>
        </p:nvSpPr>
        <p:spPr>
          <a:xfrm>
            <a:off x="425285" y="1650780"/>
            <a:ext cx="3987058" cy="4750020"/>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To ensure comparability of measurements worldwide, it’s best to take your atmospheric measurements at your </a:t>
            </a:r>
            <a:r>
              <a:rPr lang="en-US" sz="1800" b="1" i="0" u="none" strike="noStrike" cap="none">
                <a:solidFill>
                  <a:srgbClr val="002060"/>
                </a:solidFill>
                <a:latin typeface="Calibri"/>
                <a:ea typeface="Calibri"/>
                <a:cs typeface="Calibri"/>
                <a:sym typeface="Calibri"/>
              </a:rPr>
              <a:t>local solar noon</a:t>
            </a:r>
            <a:r>
              <a:rPr lang="en-US" sz="1800" b="0" i="0" u="none" strike="noStrike" cap="none">
                <a:solidFill>
                  <a:schemeClr val="dk1"/>
                </a:solidFill>
                <a:latin typeface="Calibri"/>
                <a:ea typeface="Calibri"/>
                <a:cs typeface="Calibri"/>
                <a:sym typeface="Calibri"/>
              </a:rPr>
              <a:t>. This time is usually not 12 pm  on your local clock. You can look up the real time for local solar noon, or calculate it by finding the average time between the published sunrise and sunset for your area.  You will report your time as UTC, or Coordinated Universal Time. This is calculated automatically for you when you input your data to GLOBE. </a:t>
            </a:r>
            <a:r>
              <a:rPr lang="en-US" sz="1800" b="0" i="1" u="none" strike="noStrike" cap="none">
                <a:solidFill>
                  <a:schemeClr val="dk1"/>
                </a:solidFill>
                <a:latin typeface="Calibri"/>
                <a:ea typeface="Calibri"/>
                <a:cs typeface="Calibri"/>
                <a:sym typeface="Calibri"/>
              </a:rPr>
              <a:t>Note: if it is not possible to take your measurements at local solar noon, it is OK to take them at another time.</a:t>
            </a:r>
            <a:endParaRPr sz="1400" b="0" i="0" u="none" strike="noStrike" cap="none">
              <a:solidFill>
                <a:srgbClr val="000000"/>
              </a:solidFill>
              <a:latin typeface="Arial"/>
              <a:ea typeface="Arial"/>
              <a:cs typeface="Arial"/>
              <a:sym typeface="Arial"/>
            </a:endParaRPr>
          </a:p>
        </p:txBody>
      </p:sp>
      <p:pic>
        <p:nvPicPr>
          <p:cNvPr id="399" name="Google Shape;399;p33" descr="Between sunrise and sunset is local solar noon. You can calculate local solar noon by adding together the time of sunrise, plus sunset (plus 12 hours if you are not using a 24 hour clock) and divide by 2. " title="Cartoon showing position of sun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14658" y="1839465"/>
            <a:ext cx="4138340" cy="30373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405" name="Google Shape;405;p34"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406" name="Google Shape;406;p34"/>
          <p:cNvSpPr txBox="1">
            <a:spLocks noGrp="1"/>
          </p:cNvSpPr>
          <p:nvPr>
            <p:ph type="title"/>
          </p:nvPr>
        </p:nvSpPr>
        <p:spPr>
          <a:xfrm>
            <a:off x="681616" y="77964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Most of the GLOBE atmosphere measurements should be taken during a two hour window surrounding your local solar noon, </a:t>
            </a:r>
            <a:r>
              <a:rPr lang="en-US" sz="2400" i="1"/>
              <a:t>if possible</a:t>
            </a:r>
            <a:r>
              <a:rPr lang="en-US" sz="2400"/>
              <a:t>. </a:t>
            </a:r>
            <a:endParaRPr/>
          </a:p>
        </p:txBody>
      </p:sp>
      <p:pic>
        <p:nvPicPr>
          <p:cNvPr id="407" name="Google Shape;407;p34" descr="ange of Times of Day for Taking a Complete Set of Daily Atmosphere Observations: Aerosols, water vapor, pressure, current temperature, clouds and contrails, relative humidity and surface temperature can be taken within 3 hours of local solar noon. Max/Min/Current temperature, precipitation, clouds and contrails, exposed Ozone strip, wind direction, relative humidity and surface temperature should be taken within a two hour window around your solar local noon. Ozone readings, wind direction, clouds and contrails, relative humidity and surface temperature can be taken between local solar noon and two hours after. " title="Range of Times of Day for Taking a Complete Set of Daily Atmosphere Observation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11679" y="2105209"/>
            <a:ext cx="5296349" cy="3188011"/>
          </a:xfrm>
          <a:prstGeom prst="rect">
            <a:avLst/>
          </a:prstGeom>
          <a:noFill/>
          <a:ln>
            <a:noFill/>
          </a:ln>
        </p:spPr>
      </p:pic>
      <p:sp>
        <p:nvSpPr>
          <p:cNvPr id="408" name="Google Shape;408;p34"/>
          <p:cNvSpPr txBox="1"/>
          <p:nvPr/>
        </p:nvSpPr>
        <p:spPr>
          <a:xfrm>
            <a:off x="1068891" y="5767752"/>
            <a:ext cx="71121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Remember, you don’t have to do all the measurements! You can select the measurements that fit with the times that work with your schedule.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pic>
        <p:nvPicPr>
          <p:cNvPr id="415" name="Google Shape;415;p3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416" name="Google Shape;416;p35"/>
          <p:cNvSpPr txBox="1">
            <a:spLocks noGrp="1"/>
          </p:cNvSpPr>
          <p:nvPr>
            <p:ph type="title"/>
          </p:nvPr>
        </p:nvSpPr>
        <p:spPr>
          <a:xfrm>
            <a:off x="396831" y="779646"/>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2700"/>
              <a:t>Atmospheric Protocols: When to take your measurements, and how long you will need to take them </a:t>
            </a:r>
            <a:br>
              <a:rPr lang="en-US"/>
            </a:br>
            <a:endParaRPr/>
          </a:p>
        </p:txBody>
      </p:sp>
      <p:sp>
        <p:nvSpPr>
          <p:cNvPr id="417" name="Google Shape;417;p35"/>
          <p:cNvSpPr txBox="1">
            <a:spLocks noGrp="1"/>
          </p:cNvSpPr>
          <p:nvPr>
            <p:ph type="body" idx="1"/>
          </p:nvPr>
        </p:nvSpPr>
        <p:spPr>
          <a:xfrm>
            <a:off x="498431" y="1690236"/>
            <a:ext cx="2486309" cy="4782209"/>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90000"/>
              </a:lnSpc>
              <a:spcBef>
                <a:spcPts val="0"/>
              </a:spcBef>
              <a:spcAft>
                <a:spcPts val="0"/>
              </a:spcAft>
              <a:buClr>
                <a:schemeClr val="dk1"/>
              </a:buClr>
              <a:buSzPct val="100000"/>
              <a:buNone/>
            </a:pPr>
            <a:r>
              <a:rPr lang="en-US" sz="1800" b="1"/>
              <a:t>Time:  </a:t>
            </a:r>
            <a:r>
              <a:rPr lang="en-US" sz="1800"/>
              <a:t>Most of the measurements take just a few minutes and can be collected at about the same time every day, within a two-hour window, one hour before or after </a:t>
            </a:r>
            <a:r>
              <a:rPr lang="en-US" sz="1800" b="1"/>
              <a:t>local, solar noon </a:t>
            </a:r>
            <a:r>
              <a:rPr lang="en-US" sz="1800"/>
              <a:t>(</a:t>
            </a:r>
            <a:r>
              <a:rPr lang="en-US" sz="1800" i="1"/>
              <a:t>if possible, but OK to take measurements at another time</a:t>
            </a:r>
            <a:r>
              <a:rPr lang="en-US" sz="1800"/>
              <a:t>). However, other data can be taken at any time of day, such as clouds or relative humidity. </a:t>
            </a:r>
            <a:endParaRPr/>
          </a:p>
          <a:p>
            <a:pPr marL="0" lvl="0" indent="0" algn="just" rtl="0">
              <a:lnSpc>
                <a:spcPct val="90000"/>
              </a:lnSpc>
              <a:spcBef>
                <a:spcPts val="1000"/>
              </a:spcBef>
              <a:spcAft>
                <a:spcPts val="0"/>
              </a:spcAft>
              <a:buClr>
                <a:schemeClr val="dk1"/>
              </a:buClr>
              <a:buSzPct val="100000"/>
              <a:buNone/>
            </a:pPr>
            <a:r>
              <a:rPr lang="en-US" sz="1800"/>
              <a:t>Which measurements you</a:t>
            </a:r>
            <a:r>
              <a:rPr lang="en-US" sz="1800" strike="sngStrike"/>
              <a:t> </a:t>
            </a:r>
            <a:r>
              <a:rPr lang="en-US" sz="1800"/>
              <a:t>collect may be restricted due to the time available at the atmosphere study site. </a:t>
            </a:r>
            <a:endParaRPr/>
          </a:p>
        </p:txBody>
      </p:sp>
      <p:pic>
        <p:nvPicPr>
          <p:cNvPr id="418" name="Google Shape;418;p35" descr="This is a repeat of information on the previous slide." title="Screenshot times to take measurements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24914" y="1690236"/>
            <a:ext cx="4467657" cy="49967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424" name="Google Shape;424;p36" descr="screenshot of how long it takes to do individual measurements. Measurements take from between 5-25 minutes, depending on the protocol.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35316" y="2349943"/>
            <a:ext cx="3037070" cy="4237843"/>
          </a:xfrm>
          <a:prstGeom prst="rect">
            <a:avLst/>
          </a:prstGeom>
          <a:noFill/>
          <a:ln>
            <a:noFill/>
          </a:ln>
        </p:spPr>
      </p:pic>
      <p:sp>
        <p:nvSpPr>
          <p:cNvPr id="425" name="Google Shape;425;p36"/>
          <p:cNvSpPr txBox="1">
            <a:spLocks noGrp="1"/>
          </p:cNvSpPr>
          <p:nvPr>
            <p:ph type="title"/>
          </p:nvPr>
        </p:nvSpPr>
        <p:spPr>
          <a:xfrm>
            <a:off x="507880" y="800730"/>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2800"/>
              <a:buFont typeface="Calibri"/>
              <a:buNone/>
            </a:pPr>
            <a:r>
              <a:rPr lang="en-US" sz="2800"/>
              <a:t>Atmospheric Protocols: How long measurements take</a:t>
            </a:r>
            <a:br>
              <a:rPr lang="en-US"/>
            </a:br>
            <a:endParaRPr/>
          </a:p>
        </p:txBody>
      </p:sp>
      <p:sp>
        <p:nvSpPr>
          <p:cNvPr id="426" name="Google Shape;426;p36"/>
          <p:cNvSpPr txBox="1">
            <a:spLocks noGrp="1"/>
          </p:cNvSpPr>
          <p:nvPr>
            <p:ph type="body" idx="1"/>
          </p:nvPr>
        </p:nvSpPr>
        <p:spPr>
          <a:xfrm>
            <a:off x="507880" y="1575736"/>
            <a:ext cx="7886700" cy="107121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a:t>Most of the measurements take just a few minutes. Which measurements you</a:t>
            </a:r>
            <a:r>
              <a:rPr lang="en-US" sz="1800" strike="sngStrike"/>
              <a:t> </a:t>
            </a:r>
            <a:r>
              <a:rPr lang="en-US" sz="1800"/>
              <a:t>collect may be restricted due to the time available at the atmosphere study site. </a:t>
            </a:r>
            <a:endParaRPr/>
          </a:p>
        </p:txBody>
      </p:sp>
      <p:pic>
        <p:nvPicPr>
          <p:cNvPr id="427" name="Google Shape;427;p36"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1084"/>
            <a:ext cx="9144000" cy="779646"/>
          </a:xfrm>
          <a:prstGeom prst="rect">
            <a:avLst/>
          </a:prstGeom>
          <a:noFill/>
          <a:ln>
            <a:noFill/>
          </a:ln>
        </p:spPr>
      </p:pic>
      <p:pic>
        <p:nvPicPr>
          <p:cNvPr id="428" name="Google Shape;428;p36" descr="This information is repeated in subsequent slides for each protocol. " title="screenshot of table of how long it takes to do individual measurement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73062" y="2616931"/>
            <a:ext cx="3037069" cy="39655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434" name="Google Shape;434;p37"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435" name="Google Shape;435;p37"/>
          <p:cNvSpPr txBox="1">
            <a:spLocks noGrp="1"/>
          </p:cNvSpPr>
          <p:nvPr>
            <p:ph type="title"/>
          </p:nvPr>
        </p:nvSpPr>
        <p:spPr>
          <a:xfrm>
            <a:off x="119878" y="5314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Atmospheric Pressure Protocol</a:t>
            </a:r>
            <a:endParaRPr/>
          </a:p>
        </p:txBody>
      </p:sp>
      <p:pic>
        <p:nvPicPr>
          <p:cNvPr id="436" name="Google Shape;436;p37" descr="Image of a barometer. Atmospheric Pressure-students use either a barometer or an altimeter to measure atmospheric/barometer pressure.Skill Level:  All grades,&#10;Time required 15-25 minutes&#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70914"/>
            <a:ext cx="4465320" cy="6087086"/>
          </a:xfrm>
          <a:prstGeom prst="rect">
            <a:avLst/>
          </a:prstGeom>
          <a:noFill/>
          <a:ln>
            <a:noFill/>
          </a:ln>
        </p:spPr>
      </p:pic>
      <p:sp>
        <p:nvSpPr>
          <p:cNvPr id="437" name="Google Shape;437;p37"/>
          <p:cNvSpPr txBox="1">
            <a:spLocks noGrp="1"/>
          </p:cNvSpPr>
          <p:nvPr>
            <p:ph type="body" idx="1"/>
          </p:nvPr>
        </p:nvSpPr>
        <p:spPr>
          <a:xfrm>
            <a:off x="5185078" y="4133007"/>
            <a:ext cx="3973151" cy="17360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1"/>
              <a:t>Skill Level:  All </a:t>
            </a:r>
            <a:endParaRPr/>
          </a:p>
          <a:p>
            <a:pPr marL="0" lvl="0" indent="0" algn="l" rtl="0">
              <a:lnSpc>
                <a:spcPct val="90000"/>
              </a:lnSpc>
              <a:spcBef>
                <a:spcPts val="1000"/>
              </a:spcBef>
              <a:spcAft>
                <a:spcPts val="0"/>
              </a:spcAft>
              <a:buClr>
                <a:schemeClr val="dk1"/>
              </a:buClr>
              <a:buSzPts val="2000"/>
              <a:buNone/>
            </a:pPr>
            <a:r>
              <a:rPr lang="en-US" sz="2000" b="1"/>
              <a:t>Time Required 15-25 minutes</a:t>
            </a:r>
            <a:endParaRPr/>
          </a:p>
        </p:txBody>
      </p:sp>
      <p:pic>
        <p:nvPicPr>
          <p:cNvPr id="438" name="Google Shape;438;p37"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510817"/>
            <a:ext cx="9144000" cy="779646"/>
          </a:xfrm>
          <a:prstGeom prst="rect">
            <a:avLst/>
          </a:prstGeom>
          <a:noFill/>
          <a:ln>
            <a:noFill/>
          </a:ln>
        </p:spPr>
      </p:pic>
      <p:sp>
        <p:nvSpPr>
          <p:cNvPr id="439" name="Google Shape;439;p37"/>
          <p:cNvSpPr txBox="1"/>
          <p:nvPr/>
        </p:nvSpPr>
        <p:spPr>
          <a:xfrm>
            <a:off x="5185079" y="1134736"/>
            <a:ext cx="333027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Atmospheric Pressure</a:t>
            </a:r>
            <a:endParaRPr sz="1400" b="0" i="0" u="none" strike="noStrike" cap="none">
              <a:solidFill>
                <a:srgbClr val="000000"/>
              </a:solidFill>
              <a:latin typeface="Arial"/>
              <a:ea typeface="Arial"/>
              <a:cs typeface="Arial"/>
              <a:sym typeface="Arial"/>
            </a:endParaRPr>
          </a:p>
        </p:txBody>
      </p:sp>
      <p:sp>
        <p:nvSpPr>
          <p:cNvPr id="440" name="Google Shape;440;p37"/>
          <p:cNvSpPr txBox="1"/>
          <p:nvPr/>
        </p:nvSpPr>
        <p:spPr>
          <a:xfrm>
            <a:off x="5185078" y="2329187"/>
            <a:ext cx="333027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either a barometer or an altimeter to measure atmospheric/barometric pressure.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446" name="Google Shape;446;p38"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447" name="Google Shape;447;p38"/>
          <p:cNvSpPr txBox="1">
            <a:spLocks noGrp="1"/>
          </p:cNvSpPr>
          <p:nvPr>
            <p:ph type="title"/>
          </p:nvPr>
        </p:nvSpPr>
        <p:spPr>
          <a:xfrm>
            <a:off x="559638" y="5683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b="1">
                <a:solidFill>
                  <a:schemeClr val="lt1"/>
                </a:solidFill>
              </a:rPr>
              <a:t>Cloud Protocol</a:t>
            </a:r>
            <a:endParaRPr/>
          </a:p>
        </p:txBody>
      </p:sp>
      <p:pic>
        <p:nvPicPr>
          <p:cNvPr id="448" name="Google Shape;448;p38" descr="Image of students looking at a cloud chart. Students use a cloud chart and/or contrail chart to identify types of clouds and contrails. Skill Level:  All grades&#10;Time required:10 minutes&#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8022" y="779646"/>
            <a:ext cx="4572000" cy="6078354"/>
          </a:xfrm>
          <a:prstGeom prst="rect">
            <a:avLst/>
          </a:prstGeom>
          <a:noFill/>
          <a:ln>
            <a:noFill/>
          </a:ln>
        </p:spPr>
      </p:pic>
      <p:sp>
        <p:nvSpPr>
          <p:cNvPr id="449" name="Google Shape;449;p38"/>
          <p:cNvSpPr/>
          <p:nvPr/>
        </p:nvSpPr>
        <p:spPr>
          <a:xfrm>
            <a:off x="5200650" y="3794925"/>
            <a:ext cx="4572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Required:10 minutes</a:t>
            </a:r>
            <a:endParaRPr sz="1400" b="0" i="0" u="none" strike="noStrike" cap="none">
              <a:solidFill>
                <a:srgbClr val="000000"/>
              </a:solidFill>
              <a:latin typeface="Arial"/>
              <a:ea typeface="Arial"/>
              <a:cs typeface="Arial"/>
              <a:sym typeface="Arial"/>
            </a:endParaRPr>
          </a:p>
        </p:txBody>
      </p:sp>
      <p:sp>
        <p:nvSpPr>
          <p:cNvPr id="450" name="Google Shape;450;p38"/>
          <p:cNvSpPr txBox="1"/>
          <p:nvPr/>
        </p:nvSpPr>
        <p:spPr>
          <a:xfrm>
            <a:off x="6195007" y="1347972"/>
            <a:ext cx="115448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Clouds</a:t>
            </a:r>
            <a:endParaRPr sz="1400" b="0" i="0" u="none" strike="noStrike" cap="none">
              <a:solidFill>
                <a:srgbClr val="000000"/>
              </a:solidFill>
              <a:latin typeface="Arial"/>
              <a:ea typeface="Arial"/>
              <a:cs typeface="Arial"/>
              <a:sym typeface="Arial"/>
            </a:endParaRPr>
          </a:p>
        </p:txBody>
      </p:sp>
      <p:sp>
        <p:nvSpPr>
          <p:cNvPr id="451" name="Google Shape;451;p38"/>
          <p:cNvSpPr txBox="1"/>
          <p:nvPr/>
        </p:nvSpPr>
        <p:spPr>
          <a:xfrm>
            <a:off x="5200650" y="2433828"/>
            <a:ext cx="36576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cloud and/or contrail chart or the GLOBE Observer app to identify types of clouds and contrails.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58" name="Google Shape;458;p39"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10" y="-24697"/>
            <a:ext cx="9144000" cy="779646"/>
          </a:xfrm>
          <a:prstGeom prst="rect">
            <a:avLst/>
          </a:prstGeom>
          <a:noFill/>
          <a:ln>
            <a:noFill/>
          </a:ln>
        </p:spPr>
      </p:pic>
      <p:sp>
        <p:nvSpPr>
          <p:cNvPr id="459" name="Google Shape;459;p39"/>
          <p:cNvSpPr txBox="1">
            <a:spLocks noGrp="1"/>
          </p:cNvSpPr>
          <p:nvPr>
            <p:ph type="title"/>
          </p:nvPr>
        </p:nvSpPr>
        <p:spPr>
          <a:xfrm>
            <a:off x="280307" y="569356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Automatic Weather Station Protocol</a:t>
            </a:r>
            <a:endParaRPr/>
          </a:p>
        </p:txBody>
      </p:sp>
      <p:pic>
        <p:nvPicPr>
          <p:cNvPr id="460" name="Google Shape;460;p39" descr=" Automatic Weather Station Protocol&#10;Skill Level:  All grades&#10;Time required 10 minutes, Students can collect various atmospheric measurements using an automatic weather station.&#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54949"/>
            <a:ext cx="4419600" cy="6103051"/>
          </a:xfrm>
          <a:prstGeom prst="rect">
            <a:avLst/>
          </a:prstGeom>
          <a:noFill/>
          <a:ln>
            <a:noFill/>
          </a:ln>
        </p:spPr>
      </p:pic>
      <p:sp>
        <p:nvSpPr>
          <p:cNvPr id="461" name="Google Shape;461;p39"/>
          <p:cNvSpPr txBox="1"/>
          <p:nvPr/>
        </p:nvSpPr>
        <p:spPr>
          <a:xfrm>
            <a:off x="4861562" y="1407291"/>
            <a:ext cx="40987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Automatic Weather Station</a:t>
            </a:r>
            <a:endParaRPr sz="1400" b="0" i="0" u="none" strike="noStrike" cap="none">
              <a:solidFill>
                <a:srgbClr val="000000"/>
              </a:solidFill>
              <a:latin typeface="Arial"/>
              <a:ea typeface="Arial"/>
              <a:cs typeface="Arial"/>
              <a:sym typeface="Arial"/>
            </a:endParaRPr>
          </a:p>
        </p:txBody>
      </p:sp>
      <p:sp>
        <p:nvSpPr>
          <p:cNvPr id="462" name="Google Shape;462;p39"/>
          <p:cNvSpPr txBox="1"/>
          <p:nvPr/>
        </p:nvSpPr>
        <p:spPr>
          <a:xfrm>
            <a:off x="5116363" y="2316480"/>
            <a:ext cx="35551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Collect various atmospheric measurements using an automatic weather station.</a:t>
            </a:r>
            <a:endParaRPr sz="1400" b="0" i="0" u="none" strike="noStrike" cap="none">
              <a:solidFill>
                <a:srgbClr val="000000"/>
              </a:solidFill>
              <a:latin typeface="Arial"/>
              <a:ea typeface="Arial"/>
              <a:cs typeface="Arial"/>
              <a:sym typeface="Arial"/>
            </a:endParaRPr>
          </a:p>
        </p:txBody>
      </p:sp>
      <p:sp>
        <p:nvSpPr>
          <p:cNvPr id="463" name="Google Shape;463;p39"/>
          <p:cNvSpPr txBox="1"/>
          <p:nvPr/>
        </p:nvSpPr>
        <p:spPr>
          <a:xfrm>
            <a:off x="5116363" y="3902500"/>
            <a:ext cx="30442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10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17" name="Google Shape;117;p4"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18" name="Google Shape;118;p4"/>
          <p:cNvSpPr txBox="1">
            <a:spLocks noGrp="1"/>
          </p:cNvSpPr>
          <p:nvPr>
            <p:ph type="title"/>
          </p:nvPr>
        </p:nvSpPr>
        <p:spPr>
          <a:xfrm>
            <a:off x="2157905" y="45394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1. What is the Atmosphere?</a:t>
            </a:r>
            <a:endParaRPr/>
          </a:p>
        </p:txBody>
      </p:sp>
      <p:sp>
        <p:nvSpPr>
          <p:cNvPr id="119" name="Google Shape;119;p4"/>
          <p:cNvSpPr txBox="1">
            <a:spLocks noGrp="1"/>
          </p:cNvSpPr>
          <p:nvPr>
            <p:ph type="body" idx="1"/>
          </p:nvPr>
        </p:nvSpPr>
        <p:spPr>
          <a:xfrm>
            <a:off x="450848" y="1518608"/>
            <a:ext cx="3619128" cy="4992551"/>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a:t>The Earth's atmosphere is an extremely thin sheet of air extending from the surface of the Earth to the edge of space. The Earth is a sphere with a roughly 8000 mile diameter; the thickness of the atmosphere is about 60 miles.</a:t>
            </a:r>
            <a:endParaRPr/>
          </a:p>
          <a:p>
            <a:pPr marL="0" lvl="0" indent="0" algn="just" rtl="0">
              <a:lnSpc>
                <a:spcPct val="90000"/>
              </a:lnSpc>
              <a:spcBef>
                <a:spcPts val="1000"/>
              </a:spcBef>
              <a:spcAft>
                <a:spcPts val="0"/>
              </a:spcAft>
              <a:buClr>
                <a:schemeClr val="dk1"/>
              </a:buClr>
              <a:buSzPts val="1800"/>
              <a:buNone/>
            </a:pPr>
            <a:endParaRPr sz="1800"/>
          </a:p>
          <a:p>
            <a:pPr marL="0" lvl="0" indent="0" algn="just" rtl="0">
              <a:lnSpc>
                <a:spcPct val="90000"/>
              </a:lnSpc>
              <a:spcBef>
                <a:spcPts val="1000"/>
              </a:spcBef>
              <a:spcAft>
                <a:spcPts val="0"/>
              </a:spcAft>
              <a:buClr>
                <a:schemeClr val="dk1"/>
              </a:buClr>
              <a:buSzPts val="1800"/>
              <a:buNone/>
            </a:pPr>
            <a:r>
              <a:rPr lang="en-US" sz="1800"/>
              <a:t>In this picture, taken from a spacecraft orbiting at 200 miles above the surface, we can see the atmosphere as the thin blue band between the surface and the blackness of space. </a:t>
            </a:r>
            <a:r>
              <a:rPr lang="en-US" sz="1800" b="1"/>
              <a:t>If the Earth were the size of a basketball, the thickness of the atmosphere could be modeled by a thin sheet of plastic wrapped around the ball!</a:t>
            </a:r>
            <a:endParaRPr/>
          </a:p>
        </p:txBody>
      </p:sp>
      <p:pic>
        <p:nvPicPr>
          <p:cNvPr id="120" name="Google Shape;120;p4" descr="Image of atmosphere hugging surface of Earth from spa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42614" y="1606157"/>
            <a:ext cx="4085828" cy="2892027"/>
          </a:xfrm>
          <a:prstGeom prst="rect">
            <a:avLst/>
          </a:prstGeom>
          <a:noFill/>
          <a:ln>
            <a:noFill/>
          </a:ln>
        </p:spPr>
      </p:pic>
      <p:sp>
        <p:nvSpPr>
          <p:cNvPr id="121" name="Google Shape;121;p4"/>
          <p:cNvSpPr txBox="1"/>
          <p:nvPr/>
        </p:nvSpPr>
        <p:spPr>
          <a:xfrm>
            <a:off x="7233765" y="4576006"/>
            <a:ext cx="139467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Image: 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70" name="Google Shape;470;p41"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471" name="Google Shape;471;p41"/>
          <p:cNvSpPr txBox="1">
            <a:spLocks noGrp="1"/>
          </p:cNvSpPr>
          <p:nvPr>
            <p:ph type="title"/>
          </p:nvPr>
        </p:nvSpPr>
        <p:spPr>
          <a:xfrm>
            <a:off x="5164791" y="782052"/>
            <a:ext cx="4572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Surface Temperature</a:t>
            </a:r>
            <a:endParaRPr/>
          </a:p>
        </p:txBody>
      </p:sp>
      <p:pic>
        <p:nvPicPr>
          <p:cNvPr id="472" name="Google Shape;472;p41" descr="Students making a surface temperature reading on grassy field. Students use a handheld infrared thermometer (IRT) to measure the temperature of the ground at nine widely-spaced places at the measurement site.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64859"/>
            <a:ext cx="4465320" cy="6093141"/>
          </a:xfrm>
          <a:prstGeom prst="rect">
            <a:avLst/>
          </a:prstGeom>
          <a:noFill/>
          <a:ln>
            <a:noFill/>
          </a:ln>
        </p:spPr>
      </p:pic>
      <p:sp>
        <p:nvSpPr>
          <p:cNvPr id="473" name="Google Shape;473;p41"/>
          <p:cNvSpPr/>
          <p:nvPr/>
        </p:nvSpPr>
        <p:spPr>
          <a:xfrm>
            <a:off x="4968240" y="3828053"/>
            <a:ext cx="4572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Time Required: 10-15 minutes</a:t>
            </a:r>
            <a:endParaRPr sz="1400" b="0" i="0" u="none" strike="noStrike" cap="none">
              <a:solidFill>
                <a:srgbClr val="000000"/>
              </a:solidFill>
              <a:latin typeface="Arial"/>
              <a:ea typeface="Arial"/>
              <a:cs typeface="Arial"/>
              <a:sym typeface="Arial"/>
            </a:endParaRPr>
          </a:p>
        </p:txBody>
      </p:sp>
      <p:sp>
        <p:nvSpPr>
          <p:cNvPr id="474" name="Google Shape;474;p41"/>
          <p:cNvSpPr txBox="1"/>
          <p:nvPr/>
        </p:nvSpPr>
        <p:spPr>
          <a:xfrm>
            <a:off x="4968240" y="2107615"/>
            <a:ext cx="379476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handheld infrared thermometer (IRT) to measure the temperature of the ground at nine widely-spaced places at the measurement site.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480" name="Google Shape;480;p4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481" name="Google Shape;481;p42"/>
          <p:cNvSpPr txBox="1">
            <a:spLocks noGrp="1"/>
          </p:cNvSpPr>
          <p:nvPr>
            <p:ph type="title"/>
          </p:nvPr>
        </p:nvSpPr>
        <p:spPr>
          <a:xfrm>
            <a:off x="193221" y="42967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Air Temperature Protocol</a:t>
            </a:r>
            <a:endParaRPr/>
          </a:p>
        </p:txBody>
      </p:sp>
      <p:pic>
        <p:nvPicPr>
          <p:cNvPr id="482" name="Google Shape;482;p42" descr="Students surrounding a weather instrument shelter. Students use a thermometer to measure maximum and minimum air temperature over a 24-hour period. The thermometer is housed in an instrument shelter.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79646"/>
            <a:ext cx="4434840" cy="6078354"/>
          </a:xfrm>
          <a:prstGeom prst="rect">
            <a:avLst/>
          </a:prstGeom>
          <a:noFill/>
          <a:ln>
            <a:noFill/>
          </a:ln>
        </p:spPr>
      </p:pic>
      <p:sp>
        <p:nvSpPr>
          <p:cNvPr id="483" name="Google Shape;483;p42"/>
          <p:cNvSpPr txBox="1"/>
          <p:nvPr/>
        </p:nvSpPr>
        <p:spPr>
          <a:xfrm>
            <a:off x="5212203" y="1835213"/>
            <a:ext cx="3291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Air Temperature</a:t>
            </a:r>
            <a:endParaRPr sz="1400" b="0" i="0" u="none" strike="noStrike" cap="none">
              <a:solidFill>
                <a:srgbClr val="000000"/>
              </a:solidFill>
              <a:latin typeface="Arial"/>
              <a:ea typeface="Arial"/>
              <a:cs typeface="Arial"/>
              <a:sym typeface="Arial"/>
            </a:endParaRPr>
          </a:p>
        </p:txBody>
      </p:sp>
      <p:sp>
        <p:nvSpPr>
          <p:cNvPr id="484" name="Google Shape;484;p42"/>
          <p:cNvSpPr txBox="1"/>
          <p:nvPr/>
        </p:nvSpPr>
        <p:spPr>
          <a:xfrm>
            <a:off x="4907281" y="2438400"/>
            <a:ext cx="390144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thermometer to measure minimum and maximum air temperature over a 24-hour period. The thermometer is housed in an instrument shelter. </a:t>
            </a:r>
            <a:endParaRPr sz="1400" b="0" i="0" u="none" strike="noStrike" cap="none">
              <a:solidFill>
                <a:srgbClr val="000000"/>
              </a:solidFill>
              <a:latin typeface="Arial"/>
              <a:ea typeface="Arial"/>
              <a:cs typeface="Arial"/>
              <a:sym typeface="Arial"/>
            </a:endParaRPr>
          </a:p>
        </p:txBody>
      </p:sp>
      <p:sp>
        <p:nvSpPr>
          <p:cNvPr id="485" name="Google Shape;485;p42"/>
          <p:cNvSpPr txBox="1"/>
          <p:nvPr/>
        </p:nvSpPr>
        <p:spPr>
          <a:xfrm>
            <a:off x="4929163" y="4352628"/>
            <a:ext cx="286238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5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pic>
        <p:nvPicPr>
          <p:cNvPr id="491" name="Google Shape;491;p44" descr="Image of teacher holding a water vapor senso. rAerosols Protocol&#10;Skill Level:  Middle or Secondary&#10;Time required 15-30 minutes&#10;Students use a sun photometer (and in some cases, a voltmeter) to measure optical thickness.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46481"/>
            <a:ext cx="4434840" cy="6196110"/>
          </a:xfrm>
          <a:prstGeom prst="rect">
            <a:avLst/>
          </a:prstGeom>
          <a:noFill/>
          <a:ln>
            <a:noFill/>
          </a:ln>
        </p:spPr>
      </p:pic>
      <p:sp>
        <p:nvSpPr>
          <p:cNvPr id="492" name="Google Shape;492;p44"/>
          <p:cNvSpPr txBox="1">
            <a:spLocks noGrp="1"/>
          </p:cNvSpPr>
          <p:nvPr>
            <p:ph type="title"/>
          </p:nvPr>
        </p:nvSpPr>
        <p:spPr>
          <a:xfrm>
            <a:off x="5810248" y="855763"/>
            <a:ext cx="25565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Aerosols</a:t>
            </a:r>
            <a:endParaRPr/>
          </a:p>
        </p:txBody>
      </p:sp>
      <p:sp>
        <p:nvSpPr>
          <p:cNvPr id="493" name="Google Shape;493;p44"/>
          <p:cNvSpPr/>
          <p:nvPr/>
        </p:nvSpPr>
        <p:spPr>
          <a:xfrm>
            <a:off x="4993005" y="3506889"/>
            <a:ext cx="373763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Skill Level:  Intermediate (Middle, Secondary grades)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Time Required: 15-30 minutes</a:t>
            </a:r>
            <a:endParaRPr sz="1400" b="0" i="0" u="none" strike="noStrike" cap="none">
              <a:solidFill>
                <a:srgbClr val="000000"/>
              </a:solidFill>
              <a:latin typeface="Arial"/>
              <a:ea typeface="Arial"/>
              <a:cs typeface="Arial"/>
              <a:sym typeface="Arial"/>
            </a:endParaRPr>
          </a:p>
        </p:txBody>
      </p:sp>
      <p:pic>
        <p:nvPicPr>
          <p:cNvPr id="494" name="Google Shape;494;p44"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33165"/>
            <a:ext cx="9144000" cy="779646"/>
          </a:xfrm>
          <a:prstGeom prst="rect">
            <a:avLst/>
          </a:prstGeom>
          <a:noFill/>
          <a:ln>
            <a:noFill/>
          </a:ln>
        </p:spPr>
      </p:pic>
      <p:sp>
        <p:nvSpPr>
          <p:cNvPr id="495" name="Google Shape;495;p44"/>
          <p:cNvSpPr txBox="1"/>
          <p:nvPr/>
        </p:nvSpPr>
        <p:spPr>
          <a:xfrm>
            <a:off x="4993005" y="2181326"/>
            <a:ext cx="359283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sun photometer (and in some cases a voltmeter) to measure aerosol optical thickness.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501" name="Google Shape;501;p4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502" name="Google Shape;502;p45"/>
          <p:cNvSpPr txBox="1">
            <a:spLocks noGrp="1"/>
          </p:cNvSpPr>
          <p:nvPr>
            <p:ph type="title"/>
          </p:nvPr>
        </p:nvSpPr>
        <p:spPr>
          <a:xfrm>
            <a:off x="193221" y="3898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Precipitation (Solid) Protocol</a:t>
            </a:r>
            <a:endParaRPr/>
          </a:p>
        </p:txBody>
      </p:sp>
      <p:pic>
        <p:nvPicPr>
          <p:cNvPr id="503" name="Google Shape;503;p45" descr="Image of students measuring snow depth. To measure solid precipitation, students use a snow board and metric ruler to measure snowfall and snowpack. Students can also measure pH.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79646"/>
            <a:ext cx="4450080" cy="6078354"/>
          </a:xfrm>
          <a:prstGeom prst="rect">
            <a:avLst/>
          </a:prstGeom>
          <a:noFill/>
          <a:ln>
            <a:noFill/>
          </a:ln>
        </p:spPr>
      </p:pic>
      <p:sp>
        <p:nvSpPr>
          <p:cNvPr id="504" name="Google Shape;504;p45"/>
          <p:cNvSpPr txBox="1"/>
          <p:nvPr/>
        </p:nvSpPr>
        <p:spPr>
          <a:xfrm>
            <a:off x="5455925" y="1715375"/>
            <a:ext cx="3263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Precipitation (Solid)</a:t>
            </a:r>
            <a:endParaRPr sz="1400" b="0" i="0" u="none" strike="noStrike" cap="none">
              <a:solidFill>
                <a:srgbClr val="000000"/>
              </a:solidFill>
              <a:latin typeface="Arial"/>
              <a:ea typeface="Arial"/>
              <a:cs typeface="Arial"/>
              <a:sym typeface="Arial"/>
            </a:endParaRPr>
          </a:p>
        </p:txBody>
      </p:sp>
      <p:sp>
        <p:nvSpPr>
          <p:cNvPr id="505" name="Google Shape;505;p45"/>
          <p:cNvSpPr txBox="1"/>
          <p:nvPr/>
        </p:nvSpPr>
        <p:spPr>
          <a:xfrm>
            <a:off x="5064287" y="2505670"/>
            <a:ext cx="360536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a:t>
            </a:r>
            <a:r>
              <a:rPr lang="en-US" sz="1800">
                <a:solidFill>
                  <a:schemeClr val="dk1"/>
                </a:solidFill>
                <a:latin typeface="Calibri"/>
                <a:ea typeface="Calibri"/>
                <a:cs typeface="Calibri"/>
                <a:sym typeface="Calibri"/>
              </a:rPr>
              <a:t>snow board</a:t>
            </a:r>
            <a:r>
              <a:rPr lang="en-US" sz="1800" b="0" i="0" u="none" strike="noStrike" cap="none">
                <a:solidFill>
                  <a:schemeClr val="dk1"/>
                </a:solidFill>
                <a:latin typeface="Calibri"/>
                <a:ea typeface="Calibri"/>
                <a:cs typeface="Calibri"/>
                <a:sym typeface="Calibri"/>
              </a:rPr>
              <a:t> and a metric ruler to measure snowfall and snowpack. You can also measure pH. </a:t>
            </a:r>
            <a:endParaRPr sz="1400" b="0" i="0" u="none" strike="noStrike" cap="none">
              <a:solidFill>
                <a:srgbClr val="000000"/>
              </a:solidFill>
              <a:latin typeface="Arial"/>
              <a:ea typeface="Arial"/>
              <a:cs typeface="Arial"/>
              <a:sym typeface="Arial"/>
            </a:endParaRPr>
          </a:p>
        </p:txBody>
      </p:sp>
      <p:sp>
        <p:nvSpPr>
          <p:cNvPr id="506" name="Google Shape;506;p45"/>
          <p:cNvSpPr txBox="1"/>
          <p:nvPr/>
        </p:nvSpPr>
        <p:spPr>
          <a:xfrm>
            <a:off x="5064287" y="3839669"/>
            <a:ext cx="30442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10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512" name="Google Shape;512;p46" descr="student twirling a sling psychrometer. Relative humidity: Students use either a sling psychrometer or a digital hydrometer to measure relative humidity.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79646"/>
            <a:ext cx="4434840" cy="6078354"/>
          </a:xfrm>
          <a:prstGeom prst="rect">
            <a:avLst/>
          </a:prstGeom>
          <a:noFill/>
          <a:ln>
            <a:noFill/>
          </a:ln>
        </p:spPr>
      </p:pic>
      <p:pic>
        <p:nvPicPr>
          <p:cNvPr id="513" name="Google Shape;513;p46"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514" name="Google Shape;514;p46"/>
          <p:cNvSpPr txBox="1"/>
          <p:nvPr/>
        </p:nvSpPr>
        <p:spPr>
          <a:xfrm>
            <a:off x="5432125" y="1264025"/>
            <a:ext cx="3252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Relative Humidity</a:t>
            </a:r>
            <a:endParaRPr sz="1400" b="0" i="0" u="none" strike="noStrike" cap="none">
              <a:solidFill>
                <a:srgbClr val="000000"/>
              </a:solidFill>
              <a:latin typeface="Arial"/>
              <a:ea typeface="Arial"/>
              <a:cs typeface="Arial"/>
              <a:sym typeface="Arial"/>
            </a:endParaRPr>
          </a:p>
        </p:txBody>
      </p:sp>
      <p:sp>
        <p:nvSpPr>
          <p:cNvPr id="515" name="Google Shape;515;p46"/>
          <p:cNvSpPr txBox="1"/>
          <p:nvPr/>
        </p:nvSpPr>
        <p:spPr>
          <a:xfrm>
            <a:off x="4976024" y="2190562"/>
            <a:ext cx="362679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either a sling psychrometer or a digital hygrometer to measure relative humidity. </a:t>
            </a:r>
            <a:endParaRPr sz="1400" b="0" i="0" u="none" strike="noStrike" cap="none">
              <a:solidFill>
                <a:srgbClr val="000000"/>
              </a:solidFill>
              <a:latin typeface="Arial"/>
              <a:ea typeface="Arial"/>
              <a:cs typeface="Arial"/>
              <a:sym typeface="Arial"/>
            </a:endParaRPr>
          </a:p>
        </p:txBody>
      </p:sp>
      <p:sp>
        <p:nvSpPr>
          <p:cNvPr id="516" name="Google Shape;516;p46"/>
          <p:cNvSpPr txBox="1"/>
          <p:nvPr/>
        </p:nvSpPr>
        <p:spPr>
          <a:xfrm>
            <a:off x="4976024" y="3464880"/>
            <a:ext cx="325262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5-10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7" descr="Students reading a precipitation gauge. They can also take pH measurement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89823"/>
            <a:ext cx="4450080" cy="6497401"/>
          </a:xfrm>
          <a:prstGeom prst="rect">
            <a:avLst/>
          </a:prstGeom>
          <a:noFill/>
          <a:ln>
            <a:noFill/>
          </a:ln>
        </p:spPr>
      </p:pic>
      <p:sp>
        <p:nvSpPr>
          <p:cNvPr id="522" name="Google Shape;522;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523" name="Google Shape;523;p47"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524" name="Google Shape;524;p47"/>
          <p:cNvSpPr txBox="1">
            <a:spLocks noGrp="1"/>
          </p:cNvSpPr>
          <p:nvPr>
            <p:ph type="title"/>
          </p:nvPr>
        </p:nvSpPr>
        <p:spPr>
          <a:xfrm>
            <a:off x="5228142" y="575885"/>
            <a:ext cx="3364230" cy="217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Precipitation (Liquid)</a:t>
            </a:r>
            <a:endParaRPr/>
          </a:p>
        </p:txBody>
      </p:sp>
      <p:sp>
        <p:nvSpPr>
          <p:cNvPr id="525" name="Google Shape;525;p47"/>
          <p:cNvSpPr/>
          <p:nvPr/>
        </p:nvSpPr>
        <p:spPr>
          <a:xfrm>
            <a:off x="5121051" y="351026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Skill Level:  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Time Required: 5-10 minutes</a:t>
            </a:r>
            <a:endParaRPr sz="1400" b="0" i="0" u="none" strike="noStrike" cap="none">
              <a:solidFill>
                <a:srgbClr val="000000"/>
              </a:solidFill>
              <a:latin typeface="Arial"/>
              <a:ea typeface="Arial"/>
              <a:cs typeface="Arial"/>
              <a:sym typeface="Arial"/>
            </a:endParaRPr>
          </a:p>
        </p:txBody>
      </p:sp>
      <p:sp>
        <p:nvSpPr>
          <p:cNvPr id="526" name="Google Shape;526;p47"/>
          <p:cNvSpPr txBox="1"/>
          <p:nvPr/>
        </p:nvSpPr>
        <p:spPr>
          <a:xfrm>
            <a:off x="5121051" y="2422692"/>
            <a:ext cx="35784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rain gauge to measure rainfall. You can also measure pH.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8" descr="Cartoon of GLOBE Trainer and clipbo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70171"/>
            <a:ext cx="9144000" cy="6187829"/>
          </a:xfrm>
          <a:prstGeom prst="rect">
            <a:avLst/>
          </a:prstGeom>
          <a:noFill/>
          <a:ln>
            <a:noFill/>
          </a:ln>
        </p:spPr>
      </p:pic>
      <p:sp>
        <p:nvSpPr>
          <p:cNvPr id="532" name="Google Shape;532;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533" name="Google Shape;533;p48"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09475"/>
            <a:ext cx="9144000" cy="779646"/>
          </a:xfrm>
          <a:prstGeom prst="rect">
            <a:avLst/>
          </a:prstGeom>
          <a:noFill/>
          <a:ln>
            <a:noFill/>
          </a:ln>
        </p:spPr>
      </p:pic>
      <p:sp>
        <p:nvSpPr>
          <p:cNvPr id="534" name="Google Shape;534;p48"/>
          <p:cNvSpPr txBox="1">
            <a:spLocks noGrp="1"/>
          </p:cNvSpPr>
          <p:nvPr>
            <p:ph type="title"/>
          </p:nvPr>
        </p:nvSpPr>
        <p:spPr>
          <a:xfrm rot="-224982">
            <a:off x="3249357" y="1115961"/>
            <a:ext cx="5020174" cy="12170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t>Review your Knowledge! Question 7 </a:t>
            </a:r>
            <a:endParaRPr/>
          </a:p>
        </p:txBody>
      </p:sp>
      <p:sp>
        <p:nvSpPr>
          <p:cNvPr id="535" name="Google Shape;535;p48"/>
          <p:cNvSpPr txBox="1">
            <a:spLocks noGrp="1"/>
          </p:cNvSpPr>
          <p:nvPr>
            <p:ph type="body" idx="1"/>
          </p:nvPr>
        </p:nvSpPr>
        <p:spPr>
          <a:xfrm rot="-201971">
            <a:off x="3657189" y="2212637"/>
            <a:ext cx="4599241"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Which of the following protocols requires no purchased equipment? </a:t>
            </a:r>
            <a:endParaRPr/>
          </a:p>
          <a:p>
            <a:pPr marL="514350" lvl="0" indent="-514350" algn="l" rtl="0">
              <a:lnSpc>
                <a:spcPct val="90000"/>
              </a:lnSpc>
              <a:spcBef>
                <a:spcPts val="1000"/>
              </a:spcBef>
              <a:spcAft>
                <a:spcPts val="0"/>
              </a:spcAft>
              <a:buClr>
                <a:schemeClr val="dk1"/>
              </a:buClr>
              <a:buSzPts val="2400"/>
              <a:buAutoNum type="alphaLcPeriod"/>
            </a:pPr>
            <a:r>
              <a:rPr lang="en-US" sz="2400"/>
              <a:t>Aerosols</a:t>
            </a:r>
            <a:endParaRPr/>
          </a:p>
          <a:p>
            <a:pPr marL="514350" lvl="0" indent="-514350" algn="l" rtl="0">
              <a:lnSpc>
                <a:spcPct val="90000"/>
              </a:lnSpc>
              <a:spcBef>
                <a:spcPts val="1000"/>
              </a:spcBef>
              <a:spcAft>
                <a:spcPts val="0"/>
              </a:spcAft>
              <a:buClr>
                <a:schemeClr val="dk1"/>
              </a:buClr>
              <a:buSzPts val="2400"/>
              <a:buAutoNum type="alphaLcPeriod"/>
            </a:pPr>
            <a:r>
              <a:rPr lang="en-US" sz="2400"/>
              <a:t>Cloud</a:t>
            </a:r>
            <a:endParaRPr/>
          </a:p>
          <a:p>
            <a:pPr marL="514350" lvl="0" indent="-514350" algn="l" rtl="0">
              <a:lnSpc>
                <a:spcPct val="90000"/>
              </a:lnSpc>
              <a:spcBef>
                <a:spcPts val="1000"/>
              </a:spcBef>
              <a:spcAft>
                <a:spcPts val="0"/>
              </a:spcAft>
              <a:buClr>
                <a:schemeClr val="dk1"/>
              </a:buClr>
              <a:buSzPts val="2400"/>
              <a:buAutoNum type="alphaLcPeriod"/>
            </a:pPr>
            <a:r>
              <a:rPr lang="en-US" sz="2400"/>
              <a:t>Relative humidity</a:t>
            </a:r>
            <a:endParaRPr/>
          </a:p>
          <a:p>
            <a:pPr marL="514350" lvl="0" indent="-514350" algn="l" rtl="0">
              <a:lnSpc>
                <a:spcPct val="90000"/>
              </a:lnSpc>
              <a:spcBef>
                <a:spcPts val="1000"/>
              </a:spcBef>
              <a:spcAft>
                <a:spcPts val="0"/>
              </a:spcAft>
              <a:buClr>
                <a:schemeClr val="dk1"/>
              </a:buClr>
              <a:buSzPts val="2400"/>
              <a:buAutoNum type="alphaLcPeriod"/>
            </a:pPr>
            <a:r>
              <a:rPr lang="en-US" sz="2400"/>
              <a:t>Water vapor</a:t>
            </a:r>
            <a:endParaRPr/>
          </a:p>
          <a:p>
            <a:pPr marL="0" lvl="0" indent="0" algn="l" rtl="0">
              <a:lnSpc>
                <a:spcPct val="90000"/>
              </a:lnSpc>
              <a:spcBef>
                <a:spcPts val="1000"/>
              </a:spcBef>
              <a:spcAft>
                <a:spcPts val="0"/>
              </a:spcAft>
              <a:buClr>
                <a:schemeClr val="dk1"/>
              </a:buClr>
              <a:buSzPts val="2400"/>
              <a:buNone/>
            </a:pPr>
            <a:r>
              <a:rPr lang="en-US" sz="2400" b="1"/>
              <a:t>What is your answer? </a:t>
            </a: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49" descr="Cartoon of GLOBE Trainer and clipbo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00950"/>
            <a:ext cx="9144000" cy="6855181"/>
          </a:xfrm>
          <a:prstGeom prst="rect">
            <a:avLst/>
          </a:prstGeom>
          <a:noFill/>
          <a:ln>
            <a:noFill/>
          </a:ln>
        </p:spPr>
      </p:pic>
      <p:sp>
        <p:nvSpPr>
          <p:cNvPr id="541" name="Google Shape;541;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42" name="Google Shape;542;p49"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17999"/>
            <a:ext cx="9144000" cy="779646"/>
          </a:xfrm>
          <a:prstGeom prst="rect">
            <a:avLst/>
          </a:prstGeom>
          <a:noFill/>
          <a:ln>
            <a:noFill/>
          </a:ln>
        </p:spPr>
      </p:pic>
      <p:sp>
        <p:nvSpPr>
          <p:cNvPr id="543" name="Google Shape;543;p49"/>
          <p:cNvSpPr txBox="1">
            <a:spLocks noGrp="1"/>
          </p:cNvSpPr>
          <p:nvPr>
            <p:ph type="title"/>
          </p:nvPr>
        </p:nvSpPr>
        <p:spPr>
          <a:xfrm rot="-185985">
            <a:off x="3482566" y="80948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Answer to Question 7</a:t>
            </a:r>
            <a:endParaRPr/>
          </a:p>
        </p:txBody>
      </p:sp>
      <p:sp>
        <p:nvSpPr>
          <p:cNvPr id="544" name="Google Shape;544;p49" descr="Cartoon of GLOBE Trainer and clipboard"/>
          <p:cNvSpPr txBox="1">
            <a:spLocks noGrp="1"/>
          </p:cNvSpPr>
          <p:nvPr>
            <p:ph type="body" idx="1"/>
          </p:nvPr>
        </p:nvSpPr>
        <p:spPr>
          <a:xfrm rot="-201971">
            <a:off x="3577289" y="1946307"/>
            <a:ext cx="4599241"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Which of the following protocols requires no purchased equipment? </a:t>
            </a:r>
            <a:endParaRPr/>
          </a:p>
          <a:p>
            <a:pPr marL="514350" lvl="0" indent="-514350" algn="l" rtl="0">
              <a:lnSpc>
                <a:spcPct val="90000"/>
              </a:lnSpc>
              <a:spcBef>
                <a:spcPts val="1000"/>
              </a:spcBef>
              <a:spcAft>
                <a:spcPts val="0"/>
              </a:spcAft>
              <a:buClr>
                <a:schemeClr val="dk1"/>
              </a:buClr>
              <a:buSzPts val="2400"/>
              <a:buAutoNum type="alphaLcPeriod"/>
            </a:pPr>
            <a:r>
              <a:rPr lang="en-US" sz="2400"/>
              <a:t>Aerosols</a:t>
            </a:r>
            <a:endParaRPr/>
          </a:p>
          <a:p>
            <a:pPr marL="514350" lvl="0" indent="-514350" algn="l" rtl="0">
              <a:lnSpc>
                <a:spcPct val="90000"/>
              </a:lnSpc>
              <a:spcBef>
                <a:spcPts val="1000"/>
              </a:spcBef>
              <a:spcAft>
                <a:spcPts val="0"/>
              </a:spcAft>
              <a:buClr>
                <a:srgbClr val="FF0000"/>
              </a:buClr>
              <a:buSzPts val="2400"/>
              <a:buAutoNum type="alphaLcPeriod"/>
            </a:pPr>
            <a:r>
              <a:rPr lang="en-US" sz="2400" b="1">
                <a:solidFill>
                  <a:srgbClr val="FF0000"/>
                </a:solidFill>
              </a:rPr>
              <a:t>Cloud- ☺ correct! </a:t>
            </a:r>
            <a:endParaRPr/>
          </a:p>
          <a:p>
            <a:pPr marL="514350" lvl="0" indent="-514350" algn="l" rtl="0">
              <a:lnSpc>
                <a:spcPct val="90000"/>
              </a:lnSpc>
              <a:spcBef>
                <a:spcPts val="1000"/>
              </a:spcBef>
              <a:spcAft>
                <a:spcPts val="0"/>
              </a:spcAft>
              <a:buClr>
                <a:schemeClr val="dk1"/>
              </a:buClr>
              <a:buSzPts val="2400"/>
              <a:buAutoNum type="alphaLcPeriod"/>
            </a:pPr>
            <a:r>
              <a:rPr lang="en-US" sz="2400"/>
              <a:t>Relative humidity</a:t>
            </a:r>
            <a:endParaRPr/>
          </a:p>
          <a:p>
            <a:pPr marL="514350" lvl="0" indent="-514350" algn="l" rtl="0">
              <a:lnSpc>
                <a:spcPct val="90000"/>
              </a:lnSpc>
              <a:spcBef>
                <a:spcPts val="1000"/>
              </a:spcBef>
              <a:spcAft>
                <a:spcPts val="0"/>
              </a:spcAft>
              <a:buClr>
                <a:schemeClr val="dk1"/>
              </a:buClr>
              <a:buSzPts val="2400"/>
              <a:buAutoNum type="alphaLcPeriod"/>
            </a:pPr>
            <a:r>
              <a:rPr lang="en-US" sz="2400"/>
              <a:t>Water vapor</a:t>
            </a:r>
            <a:endParaRPr/>
          </a:p>
          <a:p>
            <a:pPr marL="0" lvl="0" indent="0" algn="l" rtl="0">
              <a:lnSpc>
                <a:spcPct val="90000"/>
              </a:lnSpc>
              <a:spcBef>
                <a:spcPts val="1000"/>
              </a:spcBef>
              <a:spcAft>
                <a:spcPts val="0"/>
              </a:spcAft>
              <a:buClr>
                <a:schemeClr val="dk1"/>
              </a:buClr>
              <a:buSzPts val="2400"/>
              <a:buNone/>
            </a:pPr>
            <a:r>
              <a:rPr lang="en-US" sz="2400" b="1"/>
              <a:t>Were you correct? </a:t>
            </a: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545" name="Google Shape;545;p49"/>
          <p:cNvSpPr/>
          <p:nvPr/>
        </p:nvSpPr>
        <p:spPr>
          <a:xfrm>
            <a:off x="396240" y="825932"/>
            <a:ext cx="23063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Answer to </a:t>
            </a:r>
            <a:br>
              <a:rPr lang="en-US" sz="1800" b="1" i="0" u="none" strike="noStrike" cap="none">
                <a:solidFill>
                  <a:schemeClr val="lt1"/>
                </a:solidFill>
                <a:latin typeface="Arial"/>
                <a:ea typeface="Arial"/>
                <a:cs typeface="Arial"/>
                <a:sym typeface="Arial"/>
              </a:rPr>
            </a:br>
            <a:r>
              <a:rPr lang="en-US" sz="1800" b="1" i="0" u="none" strike="noStrike" cap="none">
                <a:solidFill>
                  <a:schemeClr val="lt1"/>
                </a:solidFill>
                <a:latin typeface="Arial"/>
                <a:ea typeface="Arial"/>
                <a:cs typeface="Arial"/>
                <a:sym typeface="Arial"/>
              </a:rPr>
              <a:t>Quiz Question 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50" descr="Cartoon of GLOBE Trainer and clipbo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36524"/>
            <a:ext cx="9144000" cy="6855181"/>
          </a:xfrm>
          <a:prstGeom prst="rect">
            <a:avLst/>
          </a:prstGeom>
          <a:noFill/>
          <a:ln>
            <a:noFill/>
          </a:ln>
        </p:spPr>
      </p:pic>
      <p:sp>
        <p:nvSpPr>
          <p:cNvPr id="551" name="Google Shape;551;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52" name="Google Shape;552;p50"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553" name="Google Shape;553;p50"/>
          <p:cNvSpPr txBox="1">
            <a:spLocks noGrp="1"/>
          </p:cNvSpPr>
          <p:nvPr>
            <p:ph type="title"/>
          </p:nvPr>
        </p:nvSpPr>
        <p:spPr>
          <a:xfrm>
            <a:off x="262890" y="815631"/>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2400" b="1">
                <a:solidFill>
                  <a:schemeClr val="lt1"/>
                </a:solidFill>
                <a:latin typeface="Arial"/>
                <a:ea typeface="Arial"/>
                <a:cs typeface="Arial"/>
                <a:sym typeface="Arial"/>
              </a:rPr>
              <a:t>Review your </a:t>
            </a:r>
            <a:br>
              <a:rPr lang="en-US" sz="2400" b="1">
                <a:solidFill>
                  <a:schemeClr val="lt1"/>
                </a:solidFill>
                <a:latin typeface="Arial"/>
                <a:ea typeface="Arial"/>
                <a:cs typeface="Arial"/>
                <a:sym typeface="Arial"/>
              </a:rPr>
            </a:br>
            <a:r>
              <a:rPr lang="en-US" sz="2400" b="1">
                <a:solidFill>
                  <a:schemeClr val="lt1"/>
                </a:solidFill>
                <a:latin typeface="Arial"/>
                <a:ea typeface="Arial"/>
                <a:cs typeface="Arial"/>
                <a:sym typeface="Arial"/>
              </a:rPr>
              <a:t>Knowledge!</a:t>
            </a:r>
            <a:br>
              <a:rPr lang="en-US" sz="2400" b="1">
                <a:solidFill>
                  <a:schemeClr val="lt1"/>
                </a:solidFill>
                <a:latin typeface="Arial"/>
                <a:ea typeface="Arial"/>
                <a:cs typeface="Arial"/>
                <a:sym typeface="Arial"/>
              </a:rPr>
            </a:br>
            <a:br>
              <a:rPr lang="en-US" sz="2400" b="1">
                <a:solidFill>
                  <a:schemeClr val="lt1"/>
                </a:solidFill>
                <a:latin typeface="Arial"/>
                <a:ea typeface="Arial"/>
                <a:cs typeface="Arial"/>
                <a:sym typeface="Arial"/>
              </a:rPr>
            </a:br>
            <a:r>
              <a:rPr lang="en-US" sz="2400" b="1">
                <a:solidFill>
                  <a:schemeClr val="lt1"/>
                </a:solidFill>
                <a:latin typeface="Arial"/>
                <a:ea typeface="Arial"/>
                <a:cs typeface="Arial"/>
                <a:sym typeface="Arial"/>
              </a:rPr>
              <a:t>Question 8 </a:t>
            </a:r>
            <a:br>
              <a:rPr lang="en-US" sz="2400" b="1">
                <a:solidFill>
                  <a:schemeClr val="lt1"/>
                </a:solidFill>
                <a:latin typeface="Arial"/>
                <a:ea typeface="Arial"/>
                <a:cs typeface="Arial"/>
                <a:sym typeface="Arial"/>
              </a:rPr>
            </a:br>
            <a:r>
              <a:rPr lang="en-US" sz="2400" b="1">
                <a:solidFill>
                  <a:schemeClr val="lt1"/>
                </a:solidFill>
                <a:latin typeface="Arial"/>
                <a:ea typeface="Arial"/>
                <a:cs typeface="Arial"/>
                <a:sym typeface="Arial"/>
              </a:rPr>
              <a:t>(For educators)</a:t>
            </a:r>
            <a:endParaRPr/>
          </a:p>
        </p:txBody>
      </p:sp>
      <p:sp>
        <p:nvSpPr>
          <p:cNvPr id="554" name="Google Shape;554;p50"/>
          <p:cNvSpPr txBox="1">
            <a:spLocks noGrp="1"/>
          </p:cNvSpPr>
          <p:nvPr>
            <p:ph type="body" idx="1"/>
          </p:nvPr>
        </p:nvSpPr>
        <p:spPr>
          <a:xfrm rot="-224750">
            <a:off x="3198654" y="1455450"/>
            <a:ext cx="5302375"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Most Atmosphere Protocols can be conducted by student of all ages. Which is one of the  protocols that may be more appropriate for older students? </a:t>
            </a:r>
            <a:endParaRPr/>
          </a:p>
          <a:p>
            <a:pPr marL="514350" lvl="0" indent="-514350" algn="l" rtl="0">
              <a:lnSpc>
                <a:spcPct val="90000"/>
              </a:lnSpc>
              <a:spcBef>
                <a:spcPts val="1000"/>
              </a:spcBef>
              <a:spcAft>
                <a:spcPts val="0"/>
              </a:spcAft>
              <a:buClr>
                <a:schemeClr val="dk1"/>
              </a:buClr>
              <a:buSzPts val="2400"/>
              <a:buAutoNum type="alphaLcPeriod"/>
            </a:pPr>
            <a:r>
              <a:rPr lang="en-US" sz="2400"/>
              <a:t>Precipitation</a:t>
            </a:r>
            <a:endParaRPr/>
          </a:p>
          <a:p>
            <a:pPr marL="514350" lvl="0" indent="-514350" algn="l" rtl="0">
              <a:lnSpc>
                <a:spcPct val="90000"/>
              </a:lnSpc>
              <a:spcBef>
                <a:spcPts val="1000"/>
              </a:spcBef>
              <a:spcAft>
                <a:spcPts val="0"/>
              </a:spcAft>
              <a:buClr>
                <a:schemeClr val="dk1"/>
              </a:buClr>
              <a:buSzPts val="2400"/>
              <a:buAutoNum type="alphaLcPeriod"/>
            </a:pPr>
            <a:r>
              <a:rPr lang="en-US" sz="2400"/>
              <a:t>Cloud</a:t>
            </a:r>
            <a:endParaRPr/>
          </a:p>
          <a:p>
            <a:pPr marL="514350" lvl="0" indent="-514350" algn="l" rtl="0">
              <a:lnSpc>
                <a:spcPct val="90000"/>
              </a:lnSpc>
              <a:spcBef>
                <a:spcPts val="1000"/>
              </a:spcBef>
              <a:spcAft>
                <a:spcPts val="0"/>
              </a:spcAft>
              <a:buClr>
                <a:schemeClr val="dk1"/>
              </a:buClr>
              <a:buSzPts val="2400"/>
              <a:buAutoNum type="alphaLcPeriod"/>
            </a:pPr>
            <a:r>
              <a:rPr lang="en-US" sz="2400"/>
              <a:t>Air Temperature</a:t>
            </a:r>
            <a:endParaRPr/>
          </a:p>
          <a:p>
            <a:pPr marL="514350" lvl="0" indent="-514350" algn="l" rtl="0">
              <a:lnSpc>
                <a:spcPct val="90000"/>
              </a:lnSpc>
              <a:spcBef>
                <a:spcPts val="1000"/>
              </a:spcBef>
              <a:spcAft>
                <a:spcPts val="0"/>
              </a:spcAft>
              <a:buClr>
                <a:schemeClr val="dk1"/>
              </a:buClr>
              <a:buSzPts val="2400"/>
              <a:buAutoNum type="alphaLcPeriod"/>
            </a:pPr>
            <a:r>
              <a:rPr lang="en-US" sz="2400"/>
              <a:t>Water vapor</a:t>
            </a:r>
            <a:endParaRPr/>
          </a:p>
          <a:p>
            <a:pPr marL="0" lvl="0" indent="0" algn="l" rtl="0">
              <a:lnSpc>
                <a:spcPct val="90000"/>
              </a:lnSpc>
              <a:spcBef>
                <a:spcPts val="1000"/>
              </a:spcBef>
              <a:spcAft>
                <a:spcPts val="0"/>
              </a:spcAft>
              <a:buClr>
                <a:schemeClr val="dk1"/>
              </a:buClr>
              <a:buSzPts val="2000"/>
              <a:buNone/>
            </a:pPr>
            <a:r>
              <a:rPr lang="en-US" sz="2000" b="1"/>
              <a:t>What is your answer? </a:t>
            </a:r>
            <a:endParaRPr/>
          </a:p>
          <a:p>
            <a:pPr marL="0" lvl="0" indent="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52" descr="Cartoon of GLOBE Trainer and clipbo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7145"/>
            <a:ext cx="9144000" cy="6855181"/>
          </a:xfrm>
          <a:prstGeom prst="rect">
            <a:avLst/>
          </a:prstGeom>
          <a:noFill/>
          <a:ln>
            <a:noFill/>
          </a:ln>
        </p:spPr>
      </p:pic>
      <p:sp>
        <p:nvSpPr>
          <p:cNvPr id="560" name="Google Shape;560;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61" name="Google Shape;561;p52"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1797"/>
            <a:ext cx="9144000" cy="779646"/>
          </a:xfrm>
          <a:prstGeom prst="rect">
            <a:avLst/>
          </a:prstGeom>
          <a:noFill/>
          <a:ln>
            <a:noFill/>
          </a:ln>
        </p:spPr>
      </p:pic>
      <p:sp>
        <p:nvSpPr>
          <p:cNvPr id="562" name="Google Shape;562;p52"/>
          <p:cNvSpPr txBox="1">
            <a:spLocks noGrp="1"/>
          </p:cNvSpPr>
          <p:nvPr>
            <p:ph type="title"/>
          </p:nvPr>
        </p:nvSpPr>
        <p:spPr>
          <a:xfrm rot="-187117">
            <a:off x="3148329" y="58743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a:latin typeface="Arial"/>
                <a:ea typeface="Arial"/>
                <a:cs typeface="Arial"/>
                <a:sym typeface="Arial"/>
              </a:rPr>
              <a:t>Review your Knowledge! Question 9</a:t>
            </a:r>
            <a:endParaRPr/>
          </a:p>
        </p:txBody>
      </p:sp>
      <p:sp>
        <p:nvSpPr>
          <p:cNvPr id="563" name="Google Shape;563;p52"/>
          <p:cNvSpPr txBox="1"/>
          <p:nvPr/>
        </p:nvSpPr>
        <p:spPr>
          <a:xfrm rot="-224750">
            <a:off x="3559180" y="1502602"/>
            <a:ext cx="4599241" cy="463578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Most of the GLOBE atmosphere measurements should be taken (</a:t>
            </a:r>
            <a:r>
              <a:rPr lang="en-US" sz="2400" b="0" i="1" u="none" strike="noStrike" cap="none">
                <a:solidFill>
                  <a:schemeClr val="dk1"/>
                </a:solidFill>
                <a:latin typeface="Calibri"/>
                <a:ea typeface="Calibri"/>
                <a:cs typeface="Calibri"/>
                <a:sym typeface="Calibri"/>
              </a:rPr>
              <a:t>if possible</a:t>
            </a:r>
            <a:r>
              <a:rPr lang="en-US" sz="2400" b="0" i="0" u="none" strike="noStrike" cap="none">
                <a:solidFill>
                  <a:schemeClr val="dk1"/>
                </a:solidFill>
                <a:latin typeface="Calibri"/>
                <a:ea typeface="Calibri"/>
                <a:cs typeface="Calibri"/>
                <a:sym typeface="Calibri"/>
              </a:rPr>
              <a:t>) during a two hour window around  </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noon local time</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local solar noon</a:t>
            </a:r>
            <a:endParaRPr sz="14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dawn or sunset</a:t>
            </a:r>
            <a:endParaRPr sz="14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Noon UTC (coordinated universal time)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a:p>
            <a:pPr marL="514350" marR="0" lvl="0" indent="-36195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514350" marR="0" lvl="0" indent="-33655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514350" marR="0" lvl="0" indent="-33655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27" name="Google Shape;127;p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28" name="Google Shape;128;p5"/>
          <p:cNvSpPr txBox="1">
            <a:spLocks noGrp="1"/>
          </p:cNvSpPr>
          <p:nvPr>
            <p:ph type="title"/>
          </p:nvPr>
        </p:nvSpPr>
        <p:spPr>
          <a:xfrm>
            <a:off x="304800" y="520717"/>
            <a:ext cx="858129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The atmosphere is composed of a mixture of gases</a:t>
            </a:r>
            <a:endParaRPr/>
          </a:p>
        </p:txBody>
      </p:sp>
      <p:sp>
        <p:nvSpPr>
          <p:cNvPr id="129" name="Google Shape;129;p5"/>
          <p:cNvSpPr txBox="1">
            <a:spLocks noGrp="1"/>
          </p:cNvSpPr>
          <p:nvPr>
            <p:ph type="body" idx="1"/>
          </p:nvPr>
        </p:nvSpPr>
        <p:spPr>
          <a:xfrm>
            <a:off x="628650" y="1794919"/>
            <a:ext cx="7886700" cy="858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t>Air is composed of  approximately  78% nitrogen, 21% oxygen, and small amounts of other gases.  </a:t>
            </a:r>
            <a:endParaRPr/>
          </a:p>
        </p:txBody>
      </p:sp>
      <p:pic>
        <p:nvPicPr>
          <p:cNvPr id="130" name="Google Shape;130;p5" descr="less than 1% of atmosphere is composed of carbon dioxide, water vapor, aerosol particles and ozone. Pie chart showing proportions of nitrogen, oxygen and other gase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22694" y="2510971"/>
            <a:ext cx="6761850" cy="39428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53" descr="Cartoon of GLOBE Trainer and clipbo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4835"/>
            <a:ext cx="9144000" cy="6855181"/>
          </a:xfrm>
          <a:prstGeom prst="rect">
            <a:avLst/>
          </a:prstGeom>
          <a:noFill/>
          <a:ln>
            <a:noFill/>
          </a:ln>
        </p:spPr>
      </p:pic>
      <p:sp>
        <p:nvSpPr>
          <p:cNvPr id="569" name="Google Shape;569;p53"/>
          <p:cNvSpPr txBox="1">
            <a:spLocks noGrp="1"/>
          </p:cNvSpPr>
          <p:nvPr>
            <p:ph type="title"/>
          </p:nvPr>
        </p:nvSpPr>
        <p:spPr>
          <a:xfrm>
            <a:off x="248327" y="101536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Answer to </a:t>
            </a:r>
            <a:br>
              <a:rPr lang="en-US" sz="2000" b="1">
                <a:solidFill>
                  <a:schemeClr val="lt1"/>
                </a:solidFill>
                <a:latin typeface="Arial"/>
                <a:ea typeface="Arial"/>
                <a:cs typeface="Arial"/>
                <a:sym typeface="Arial"/>
              </a:rPr>
            </a:br>
            <a:r>
              <a:rPr lang="en-US" sz="2000" b="1">
                <a:solidFill>
                  <a:schemeClr val="lt1"/>
                </a:solidFill>
                <a:latin typeface="Arial"/>
                <a:ea typeface="Arial"/>
                <a:cs typeface="Arial"/>
                <a:sym typeface="Arial"/>
              </a:rPr>
              <a:t>Quiz Question 9</a:t>
            </a:r>
            <a:endParaRPr/>
          </a:p>
        </p:txBody>
      </p:sp>
      <p:sp>
        <p:nvSpPr>
          <p:cNvPr id="570" name="Google Shape;570;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571" name="Google Shape;571;p53"/>
          <p:cNvSpPr txBox="1">
            <a:spLocks noGrp="1"/>
          </p:cNvSpPr>
          <p:nvPr>
            <p:ph type="body" idx="1"/>
          </p:nvPr>
        </p:nvSpPr>
        <p:spPr>
          <a:xfrm rot="-224750">
            <a:off x="3389269" y="1563279"/>
            <a:ext cx="4599241"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Most of the GLOBE atmosphere measurements should be taken during a two hour window around  </a:t>
            </a:r>
            <a:endParaRPr/>
          </a:p>
          <a:p>
            <a:pPr marL="457200" lvl="0" indent="-457200" algn="l" rtl="0">
              <a:lnSpc>
                <a:spcPct val="90000"/>
              </a:lnSpc>
              <a:spcBef>
                <a:spcPts val="1000"/>
              </a:spcBef>
              <a:spcAft>
                <a:spcPts val="0"/>
              </a:spcAft>
              <a:buClr>
                <a:schemeClr val="dk1"/>
              </a:buClr>
              <a:buSzPts val="2400"/>
              <a:buAutoNum type="alphaLcPeriod"/>
            </a:pPr>
            <a:r>
              <a:rPr lang="en-US" sz="2400"/>
              <a:t>noon local time</a:t>
            </a:r>
            <a:endParaRPr/>
          </a:p>
          <a:p>
            <a:pPr marL="457200" lvl="0" indent="-457200" algn="l" rtl="0">
              <a:lnSpc>
                <a:spcPct val="90000"/>
              </a:lnSpc>
              <a:spcBef>
                <a:spcPts val="1000"/>
              </a:spcBef>
              <a:spcAft>
                <a:spcPts val="0"/>
              </a:spcAft>
              <a:buClr>
                <a:srgbClr val="FF0000"/>
              </a:buClr>
              <a:buSzPts val="2400"/>
              <a:buAutoNum type="alphaLcPeriod"/>
            </a:pPr>
            <a:r>
              <a:rPr lang="en-US" sz="2400" b="1">
                <a:solidFill>
                  <a:srgbClr val="FF0000"/>
                </a:solidFill>
              </a:rPr>
              <a:t>local solar noon ☺ Correct! </a:t>
            </a:r>
            <a:endParaRPr sz="2400" b="1">
              <a:solidFill>
                <a:srgbClr val="FF0000"/>
              </a:solidFill>
            </a:endParaRPr>
          </a:p>
          <a:p>
            <a:pPr marL="514350" lvl="0" indent="-514350" algn="l" rtl="0">
              <a:lnSpc>
                <a:spcPct val="90000"/>
              </a:lnSpc>
              <a:spcBef>
                <a:spcPts val="1000"/>
              </a:spcBef>
              <a:spcAft>
                <a:spcPts val="0"/>
              </a:spcAft>
              <a:buClr>
                <a:schemeClr val="dk1"/>
              </a:buClr>
              <a:buSzPts val="2400"/>
              <a:buAutoNum type="alphaLcPeriod"/>
            </a:pPr>
            <a:r>
              <a:rPr lang="en-US" sz="2400"/>
              <a:t>dawn or sunset</a:t>
            </a:r>
            <a:endParaRPr/>
          </a:p>
          <a:p>
            <a:pPr marL="514350" lvl="0" indent="-514350" algn="l" rtl="0">
              <a:lnSpc>
                <a:spcPct val="90000"/>
              </a:lnSpc>
              <a:spcBef>
                <a:spcPts val="1000"/>
              </a:spcBef>
              <a:spcAft>
                <a:spcPts val="0"/>
              </a:spcAft>
              <a:buClr>
                <a:schemeClr val="dk1"/>
              </a:buClr>
              <a:buSzPts val="2400"/>
              <a:buAutoNum type="alphaLcPeriod"/>
            </a:pPr>
            <a:r>
              <a:rPr lang="en-US" sz="2400"/>
              <a:t>Noon UTC (coordinated universal time)</a:t>
            </a:r>
            <a:endParaRPr/>
          </a:p>
          <a:p>
            <a:pPr marL="0" lvl="0" indent="0" algn="l" rtl="0">
              <a:lnSpc>
                <a:spcPct val="90000"/>
              </a:lnSpc>
              <a:spcBef>
                <a:spcPts val="1000"/>
              </a:spcBef>
              <a:spcAft>
                <a:spcPts val="0"/>
              </a:spcAft>
              <a:buClr>
                <a:schemeClr val="dk1"/>
              </a:buClr>
              <a:buSzPts val="2400"/>
              <a:buNone/>
            </a:pPr>
            <a:r>
              <a:rPr lang="en-US" sz="2400" b="1"/>
              <a:t>Were you correct? </a:t>
            </a:r>
            <a:endParaRPr/>
          </a:p>
          <a:p>
            <a:pPr marL="514350" lvl="0" indent="-361950" algn="l" rtl="0">
              <a:lnSpc>
                <a:spcPct val="90000"/>
              </a:lnSpc>
              <a:spcBef>
                <a:spcPts val="1000"/>
              </a:spcBef>
              <a:spcAft>
                <a:spcPts val="0"/>
              </a:spcAft>
              <a:buClr>
                <a:schemeClr val="dk1"/>
              </a:buClr>
              <a:buSzPts val="2400"/>
              <a:buNone/>
            </a:pPr>
            <a:endParaRPr sz="2400"/>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572" name="Google Shape;572;p53"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4" descr="Cartoon image of two GLOBE trainers and a GPS receiver"/>
          <p:cNvPicPr preferRelativeResize="0"/>
          <p:nvPr/>
        </p:nvPicPr>
        <p:blipFill rotWithShape="1">
          <a:blip r:embed="rId3" cstate="email">
            <a:alphaModFix amt="50000"/>
            <a:extLst>
              <a:ext uri="{28A0092B-C50C-407E-A947-70E740481C1C}">
                <a14:useLocalDpi xmlns:a14="http://schemas.microsoft.com/office/drawing/2010/main"/>
              </a:ext>
            </a:extLst>
          </a:blip>
          <a:srcRect/>
          <a:stretch/>
        </p:blipFill>
        <p:spPr>
          <a:xfrm>
            <a:off x="-1" y="1590926"/>
            <a:ext cx="9153411" cy="6710948"/>
          </a:xfrm>
          <a:prstGeom prst="rect">
            <a:avLst/>
          </a:prstGeom>
          <a:noFill/>
          <a:ln>
            <a:noFill/>
          </a:ln>
        </p:spPr>
      </p:pic>
      <p:sp>
        <p:nvSpPr>
          <p:cNvPr id="578" name="Google Shape;578;p54"/>
          <p:cNvSpPr txBox="1"/>
          <p:nvPr/>
        </p:nvSpPr>
        <p:spPr>
          <a:xfrm>
            <a:off x="340659" y="1882588"/>
            <a:ext cx="6884893"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In this section, you will learn 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Select and describe  an atmosphere study site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Understand Universal time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Document and record your atmosphere study site</a:t>
            </a:r>
            <a:endParaRPr sz="1400" b="0" i="0" u="none" strike="noStrike" cap="none">
              <a:solidFill>
                <a:srgbClr val="000000"/>
              </a:solidFill>
              <a:latin typeface="Arial"/>
              <a:ea typeface="Arial"/>
              <a:cs typeface="Arial"/>
              <a:sym typeface="Arial"/>
            </a:endParaRPr>
          </a:p>
        </p:txBody>
      </p:sp>
      <p:pic>
        <p:nvPicPr>
          <p:cNvPr id="579" name="Google Shape;579;p54"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10" y="-87633"/>
            <a:ext cx="9144000" cy="779646"/>
          </a:xfrm>
          <a:prstGeom prst="rect">
            <a:avLst/>
          </a:prstGeom>
          <a:noFill/>
          <a:ln>
            <a:noFill/>
          </a:ln>
        </p:spPr>
      </p:pic>
      <p:sp>
        <p:nvSpPr>
          <p:cNvPr id="580" name="Google Shape;580;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581" name="Google Shape;581;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3. Setting up your Atmosphere Study Site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51</a:t>
            </a:fld>
            <a:endParaRPr/>
          </a:p>
        </p:txBody>
      </p:sp>
      <p:pic>
        <p:nvPicPr>
          <p:cNvPr id="587" name="Google Shape;587;p5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601"/>
            <a:ext cx="9144000" cy="779646"/>
          </a:xfrm>
          <a:prstGeom prst="rect">
            <a:avLst/>
          </a:prstGeom>
          <a:noFill/>
          <a:ln>
            <a:noFill/>
          </a:ln>
        </p:spPr>
      </p:pic>
      <p:sp>
        <p:nvSpPr>
          <p:cNvPr id="588" name="Google Shape;588;p55"/>
          <p:cNvSpPr txBox="1">
            <a:spLocks noGrp="1"/>
          </p:cNvSpPr>
          <p:nvPr>
            <p:ph type="title"/>
          </p:nvPr>
        </p:nvSpPr>
        <p:spPr>
          <a:xfrm>
            <a:off x="531816" y="44281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Documenting your Atmosphere Study Site</a:t>
            </a:r>
            <a:endParaRPr/>
          </a:p>
        </p:txBody>
      </p:sp>
      <p:pic>
        <p:nvPicPr>
          <p:cNvPr id="589" name="Google Shape;589;p55" descr="screenshot of Site Definition Sheet, arrows show blanks where to put the information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88412" y="1475889"/>
            <a:ext cx="3812766" cy="527008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90" name="Google Shape;590;p55"/>
          <p:cNvSpPr txBox="1"/>
          <p:nvPr/>
        </p:nvSpPr>
        <p:spPr>
          <a:xfrm>
            <a:off x="2359461" y="1958830"/>
            <a:ext cx="35141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GPS</a:t>
            </a:r>
            <a:endParaRPr sz="1400" b="0" i="0" u="none" strike="noStrike" cap="none">
              <a:solidFill>
                <a:srgbClr val="000000"/>
              </a:solidFill>
              <a:latin typeface="Arial"/>
              <a:ea typeface="Arial"/>
              <a:cs typeface="Arial"/>
              <a:sym typeface="Arial"/>
            </a:endParaRPr>
          </a:p>
        </p:txBody>
      </p:sp>
      <p:sp>
        <p:nvSpPr>
          <p:cNvPr id="591" name="Google Shape;591;p55"/>
          <p:cNvSpPr txBox="1"/>
          <p:nvPr/>
        </p:nvSpPr>
        <p:spPr>
          <a:xfrm>
            <a:off x="580838" y="3089928"/>
            <a:ext cx="3281083"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Evaluate your observing site and identify any obstacles to the sky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Ensure no building is within 10 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compass to determine the slope</a:t>
            </a:r>
            <a:endParaRPr sz="1400" b="0" i="0" u="none" strike="noStrike" cap="none">
              <a:solidFill>
                <a:srgbClr val="000000"/>
              </a:solidFill>
              <a:latin typeface="Arial"/>
              <a:ea typeface="Arial"/>
              <a:cs typeface="Arial"/>
              <a:sym typeface="Arial"/>
            </a:endParaRPr>
          </a:p>
        </p:txBody>
      </p:sp>
      <p:cxnSp>
        <p:nvCxnSpPr>
          <p:cNvPr id="592" name="Google Shape;592;p55" title="Arrow points to where you enter GPS data"/>
          <p:cNvCxnSpPr/>
          <p:nvPr/>
        </p:nvCxnSpPr>
        <p:spPr>
          <a:xfrm rot="10800000" flipH="1">
            <a:off x="3570471" y="2147172"/>
            <a:ext cx="1479758" cy="2088"/>
          </a:xfrm>
          <a:prstGeom prst="straightConnector1">
            <a:avLst/>
          </a:prstGeom>
          <a:noFill/>
          <a:ln w="57150" cap="flat" cmpd="sng">
            <a:solidFill>
              <a:srgbClr val="FF0000"/>
            </a:solidFill>
            <a:prstDash val="solid"/>
            <a:miter lim="800000"/>
            <a:headEnd type="none" w="sm" len="sm"/>
            <a:tailEnd type="triangle" w="med" len="med"/>
          </a:ln>
        </p:spPr>
      </p:cxnSp>
      <p:cxnSp>
        <p:nvCxnSpPr>
          <p:cNvPr id="593" name="Google Shape;593;p55" title="arrow points to where you indicate if there are obstacles in the sky"/>
          <p:cNvCxnSpPr/>
          <p:nvPr/>
        </p:nvCxnSpPr>
        <p:spPr>
          <a:xfrm rot="10800000" flipH="1">
            <a:off x="3979237" y="3576368"/>
            <a:ext cx="991859" cy="15955"/>
          </a:xfrm>
          <a:prstGeom prst="straightConnector1">
            <a:avLst/>
          </a:prstGeom>
          <a:noFill/>
          <a:ln w="57150" cap="flat" cmpd="sng">
            <a:solidFill>
              <a:srgbClr val="FF0000"/>
            </a:solidFill>
            <a:prstDash val="solid"/>
            <a:miter lim="800000"/>
            <a:headEnd type="none" w="sm" len="sm"/>
            <a:tailEnd type="triangle" w="med" len="med"/>
          </a:ln>
        </p:spPr>
      </p:cxnSp>
      <p:cxnSp>
        <p:nvCxnSpPr>
          <p:cNvPr id="594" name="Google Shape;594;p55" title="arrow points to where you enter how many buildings are within 10 m"/>
          <p:cNvCxnSpPr/>
          <p:nvPr/>
        </p:nvCxnSpPr>
        <p:spPr>
          <a:xfrm>
            <a:off x="3979237" y="4105590"/>
            <a:ext cx="991859" cy="0"/>
          </a:xfrm>
          <a:prstGeom prst="straightConnector1">
            <a:avLst/>
          </a:prstGeom>
          <a:noFill/>
          <a:ln w="57150" cap="flat" cmpd="sng">
            <a:solidFill>
              <a:srgbClr val="FF0000"/>
            </a:solidFill>
            <a:prstDash val="solid"/>
            <a:miter lim="800000"/>
            <a:headEnd type="none" w="sm" len="sm"/>
            <a:tailEnd type="triangle" w="med" len="med"/>
          </a:ln>
        </p:spPr>
      </p:cxnSp>
      <p:cxnSp>
        <p:nvCxnSpPr>
          <p:cNvPr id="595" name="Google Shape;595;p55" title="arrow points to where you put the compass angle data"/>
          <p:cNvCxnSpPr/>
          <p:nvPr/>
        </p:nvCxnSpPr>
        <p:spPr>
          <a:xfrm>
            <a:off x="3999711" y="4618858"/>
            <a:ext cx="971385" cy="0"/>
          </a:xfrm>
          <a:prstGeom prst="straightConnector1">
            <a:avLst/>
          </a:prstGeom>
          <a:noFill/>
          <a:ln w="57150" cap="flat" cmpd="sng">
            <a:solidFill>
              <a:srgbClr val="FF0000"/>
            </a:solidFill>
            <a:prstDash val="solid"/>
            <a:miter lim="800000"/>
            <a:headEnd type="none" w="sm" len="sm"/>
            <a:tailEnd type="triangle" w="med" len="med"/>
          </a:ln>
        </p:spPr>
      </p:cxnSp>
      <p:sp>
        <p:nvSpPr>
          <p:cNvPr id="596" name="Google Shape;596;p55"/>
          <p:cNvSpPr/>
          <p:nvPr/>
        </p:nvSpPr>
        <p:spPr>
          <a:xfrm>
            <a:off x="422453" y="1399045"/>
            <a:ext cx="440005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Let’s go through the steps in the next slides…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pic>
        <p:nvPicPr>
          <p:cNvPr id="602" name="Google Shape;602;p56"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603" name="Google Shape;603;p56"/>
          <p:cNvSpPr txBox="1">
            <a:spLocks noGrp="1"/>
          </p:cNvSpPr>
          <p:nvPr>
            <p:ph type="title"/>
          </p:nvPr>
        </p:nvSpPr>
        <p:spPr>
          <a:xfrm>
            <a:off x="237153" y="499931"/>
            <a:ext cx="890684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t>Equipment you need to document your Atmosphere Study Site</a:t>
            </a:r>
            <a:endParaRPr/>
          </a:p>
        </p:txBody>
      </p:sp>
      <p:pic>
        <p:nvPicPr>
          <p:cNvPr id="604" name="Google Shape;604;p56" descr="Image of Equipment. You will need a clinometer, compass, GPS receiver, camera, measuring tape and GLOBE science lo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7153" y="1545779"/>
            <a:ext cx="8328349" cy="485967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pic>
        <p:nvPicPr>
          <p:cNvPr id="610" name="Google Shape;610;p57" descr="Image of students looking at a rain gauge Locate your instrument shelter on school groundsfor quick and easy acces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2010" y="2204144"/>
            <a:ext cx="7960521" cy="4036903"/>
          </a:xfrm>
          <a:prstGeom prst="rect">
            <a:avLst/>
          </a:prstGeom>
          <a:noFill/>
          <a:ln>
            <a:noFill/>
          </a:ln>
        </p:spPr>
      </p:pic>
      <p:sp>
        <p:nvSpPr>
          <p:cNvPr id="611" name="Google Shape;611;p57"/>
          <p:cNvSpPr txBox="1">
            <a:spLocks noGrp="1"/>
          </p:cNvSpPr>
          <p:nvPr>
            <p:ph type="title"/>
          </p:nvPr>
        </p:nvSpPr>
        <p:spPr>
          <a:xfrm>
            <a:off x="200543" y="763277"/>
            <a:ext cx="894345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libri"/>
              <a:buNone/>
            </a:pPr>
            <a:r>
              <a:rPr lang="en-US" sz="2800"/>
              <a:t>Where is a good place to locate the Atmosphere Study Site?</a:t>
            </a:r>
            <a:br>
              <a:rPr lang="en-US" sz="2800"/>
            </a:br>
            <a:br>
              <a:rPr lang="en-US" sz="2800"/>
            </a:br>
            <a:r>
              <a:rPr lang="en-US" sz="2800"/>
              <a:t>A location near you for quick and easy access. </a:t>
            </a:r>
            <a:endParaRPr/>
          </a:p>
        </p:txBody>
      </p:sp>
      <p:pic>
        <p:nvPicPr>
          <p:cNvPr id="612" name="Google Shape;612;p57"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
        <p:nvSpPr>
          <p:cNvPr id="618" name="Google Shape;618;p58"/>
          <p:cNvSpPr txBox="1">
            <a:spLocks noGrp="1"/>
          </p:cNvSpPr>
          <p:nvPr>
            <p:ph type="title"/>
          </p:nvPr>
        </p:nvSpPr>
        <p:spPr>
          <a:xfrm>
            <a:off x="385429" y="51693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200"/>
              <a:t>An open grass-covered area is optimal.</a:t>
            </a:r>
            <a:endParaRPr/>
          </a:p>
        </p:txBody>
      </p:sp>
      <p:pic>
        <p:nvPicPr>
          <p:cNvPr id="619" name="Google Shape;619;p58"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620" name="Google Shape;620;p58" descr="Open grass-covered area is optimal.Image of students taking temperature reading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8823" y="2073275"/>
            <a:ext cx="7446353" cy="36243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55</a:t>
            </a:fld>
            <a:endParaRPr/>
          </a:p>
        </p:txBody>
      </p:sp>
      <p:sp>
        <p:nvSpPr>
          <p:cNvPr id="626" name="Google Shape;626;p59"/>
          <p:cNvSpPr txBox="1">
            <a:spLocks noGrp="1"/>
          </p:cNvSpPr>
          <p:nvPr>
            <p:ph type="title"/>
          </p:nvPr>
        </p:nvSpPr>
        <p:spPr>
          <a:xfrm>
            <a:off x="536356" y="682811"/>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2800"/>
              <a:t>It is best to be in an open area away from buildings. An open area will prevent the blocking of precipitation. </a:t>
            </a:r>
            <a:endParaRPr/>
          </a:p>
        </p:txBody>
      </p:sp>
      <p:pic>
        <p:nvPicPr>
          <p:cNvPr id="627" name="Google Shape;627;p59"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628" name="Google Shape;628;p59" descr="An open area will prevent the blocking of precipitation. Image of students looking at weather station."/>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9553" y="2057399"/>
            <a:ext cx="7683503" cy="404474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0"/>
          <p:cNvSpPr txBox="1">
            <a:spLocks noGrp="1"/>
          </p:cNvSpPr>
          <p:nvPr>
            <p:ph type="body" idx="1"/>
          </p:nvPr>
        </p:nvSpPr>
        <p:spPr>
          <a:xfrm>
            <a:off x="628650" y="1825625"/>
            <a:ext cx="7886700" cy="5217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content</a:t>
            </a:r>
            <a:endParaRPr/>
          </a:p>
        </p:txBody>
      </p:sp>
      <p:pic>
        <p:nvPicPr>
          <p:cNvPr id="634" name="Google Shape;634;p60" descr="Cartoon image of school buildings and cartoon teacher. It is better to collect data at a site that is less than perfect than to not collect data at all.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411162"/>
            <a:ext cx="9144000" cy="6663690"/>
          </a:xfrm>
          <a:prstGeom prst="rect">
            <a:avLst/>
          </a:prstGeom>
          <a:noFill/>
          <a:ln>
            <a:noFill/>
          </a:ln>
        </p:spPr>
      </p:pic>
      <p:pic>
        <p:nvPicPr>
          <p:cNvPr id="635" name="Google Shape;635;p60"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636" name="Google Shape;636;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56</a:t>
            </a:fld>
            <a:endParaRPr/>
          </a:p>
        </p:txBody>
      </p:sp>
      <p:sp>
        <p:nvSpPr>
          <p:cNvPr id="637" name="Google Shape;637;p60"/>
          <p:cNvSpPr txBox="1">
            <a:spLocks noGrp="1"/>
          </p:cNvSpPr>
          <p:nvPr>
            <p:ph type="title"/>
          </p:nvPr>
        </p:nvSpPr>
        <p:spPr>
          <a:xfrm>
            <a:off x="537845" y="500062"/>
            <a:ext cx="86061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Don’t worry if you don’t have the perfect sampling site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pic>
        <p:nvPicPr>
          <p:cNvPr id="643" name="Google Shape;643;p61" descr="Image of students using a GPS. You will take 5 different GPS readings at one minute intervals. Each time you will record the latitude, longitude, elevation, time # of satellites, and 2-D or 3-D status.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69749" y="1588457"/>
            <a:ext cx="6204501" cy="4659170"/>
          </a:xfrm>
          <a:prstGeom prst="rect">
            <a:avLst/>
          </a:prstGeom>
          <a:noFill/>
          <a:ln>
            <a:noFill/>
          </a:ln>
        </p:spPr>
      </p:pic>
      <p:sp>
        <p:nvSpPr>
          <p:cNvPr id="644" name="Google Shape;644;p61"/>
          <p:cNvSpPr txBox="1">
            <a:spLocks noGrp="1"/>
          </p:cNvSpPr>
          <p:nvPr>
            <p:ph type="title"/>
          </p:nvPr>
        </p:nvSpPr>
        <p:spPr>
          <a:xfrm>
            <a:off x="466090" y="52127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Method to determine location if using a GPS Receiver</a:t>
            </a:r>
            <a:endParaRPr/>
          </a:p>
        </p:txBody>
      </p:sp>
      <p:pic>
        <p:nvPicPr>
          <p:cNvPr id="645" name="Google Shape;645;p61"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pic>
        <p:nvPicPr>
          <p:cNvPr id="651" name="Google Shape;651;p6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652" name="Google Shape;652;p62"/>
          <p:cNvSpPr txBox="1">
            <a:spLocks noGrp="1"/>
          </p:cNvSpPr>
          <p:nvPr>
            <p:ph type="title"/>
          </p:nvPr>
        </p:nvSpPr>
        <p:spPr>
          <a:xfrm>
            <a:off x="628650" y="687778"/>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The GLOBE Teacher’s Guide tells you how to use a compass and determine the slope</a:t>
            </a:r>
            <a:endParaRPr/>
          </a:p>
        </p:txBody>
      </p:sp>
      <p:pic>
        <p:nvPicPr>
          <p:cNvPr id="653" name="Google Shape;653;p62" descr="page in the GLOBE Teacher's Guide. Screenshot of Investigation Instruments- Compas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05312">
            <a:off x="4572000" y="2082375"/>
            <a:ext cx="3340664" cy="42739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36" name="Google Shape;136;p6"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37" name="Google Shape;137;p6"/>
          <p:cNvSpPr txBox="1">
            <a:spLocks noGrp="1"/>
          </p:cNvSpPr>
          <p:nvPr>
            <p:ph type="title"/>
          </p:nvPr>
        </p:nvSpPr>
        <p:spPr>
          <a:xfrm>
            <a:off x="2121913" y="41116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The Atmosphere has Structure</a:t>
            </a:r>
            <a:endParaRPr/>
          </a:p>
        </p:txBody>
      </p:sp>
      <p:sp>
        <p:nvSpPr>
          <p:cNvPr id="138" name="Google Shape;138;p6"/>
          <p:cNvSpPr txBox="1">
            <a:spLocks noGrp="1"/>
          </p:cNvSpPr>
          <p:nvPr>
            <p:ph type="body" idx="1"/>
          </p:nvPr>
        </p:nvSpPr>
        <p:spPr>
          <a:xfrm>
            <a:off x="782209" y="5712913"/>
            <a:ext cx="8084975" cy="17426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sz="1600"/>
              <a:t>International Space Station astronauts captured this photo of Earth's atmospheric layers on July 31, 2011, revealing the troposphere (orange-red), stratosphere and above. Satellite instruments allow scientists to better understand the chemistry and dynamics occurring within and between these layers. Let’s look at some of the layers of the atmosphere in the next slides. </a:t>
            </a:r>
            <a:endParaRPr/>
          </a:p>
          <a:p>
            <a:pPr marL="228600" lvl="0" indent="-50800" algn="just" rtl="0">
              <a:lnSpc>
                <a:spcPct val="90000"/>
              </a:lnSpc>
              <a:spcBef>
                <a:spcPts val="1000"/>
              </a:spcBef>
              <a:spcAft>
                <a:spcPts val="0"/>
              </a:spcAft>
              <a:buClr>
                <a:schemeClr val="dk1"/>
              </a:buClr>
              <a:buSzPts val="2800"/>
              <a:buNone/>
            </a:pPr>
            <a:endParaRPr/>
          </a:p>
          <a:p>
            <a:pPr marL="228600" lvl="0" indent="-50800" algn="just" rtl="0">
              <a:lnSpc>
                <a:spcPct val="90000"/>
              </a:lnSpc>
              <a:spcBef>
                <a:spcPts val="1000"/>
              </a:spcBef>
              <a:spcAft>
                <a:spcPts val="0"/>
              </a:spcAft>
              <a:buClr>
                <a:schemeClr val="dk1"/>
              </a:buClr>
              <a:buSzPts val="2800"/>
              <a:buNone/>
            </a:pPr>
            <a:endParaRPr/>
          </a:p>
          <a:p>
            <a:pPr marL="228600" lvl="0" indent="-50800" algn="just" rtl="0">
              <a:lnSpc>
                <a:spcPct val="90000"/>
              </a:lnSpc>
              <a:spcBef>
                <a:spcPts val="1000"/>
              </a:spcBef>
              <a:spcAft>
                <a:spcPts val="0"/>
              </a:spcAft>
              <a:buClr>
                <a:schemeClr val="dk1"/>
              </a:buClr>
              <a:buSzPts val="2800"/>
              <a:buNone/>
            </a:pPr>
            <a:endParaRPr/>
          </a:p>
        </p:txBody>
      </p:sp>
      <p:pic>
        <p:nvPicPr>
          <p:cNvPr id="139" name="Google Shape;139;p6" descr="Photo shows a stack of think layers actually visible hugging the Earth from the IS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03714" y="1421310"/>
            <a:ext cx="6344255" cy="4037960"/>
          </a:xfrm>
          <a:prstGeom prst="rect">
            <a:avLst/>
          </a:prstGeom>
          <a:noFill/>
          <a:ln>
            <a:noFill/>
          </a:ln>
        </p:spPr>
      </p:pic>
      <p:sp>
        <p:nvSpPr>
          <p:cNvPr id="140" name="Google Shape;140;p6"/>
          <p:cNvSpPr txBox="1"/>
          <p:nvPr/>
        </p:nvSpPr>
        <p:spPr>
          <a:xfrm>
            <a:off x="3683570" y="5435914"/>
            <a:ext cx="4763386"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Credit: NASA/JSC Gateway to Astronaut Photography of Earth</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pic>
        <p:nvPicPr>
          <p:cNvPr id="659" name="Google Shape;659;p63"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660" name="Google Shape;660;p63"/>
          <p:cNvSpPr txBox="1">
            <a:spLocks noGrp="1"/>
          </p:cNvSpPr>
          <p:nvPr>
            <p:ph type="title"/>
          </p:nvPr>
        </p:nvSpPr>
        <p:spPr>
          <a:xfrm>
            <a:off x="3004819" y="908548"/>
            <a:ext cx="3134360" cy="5695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The A-Train</a:t>
            </a:r>
            <a:endParaRPr/>
          </a:p>
        </p:txBody>
      </p:sp>
      <p:sp>
        <p:nvSpPr>
          <p:cNvPr id="661" name="Google Shape;661;p63"/>
          <p:cNvSpPr txBox="1"/>
          <p:nvPr/>
        </p:nvSpPr>
        <p:spPr>
          <a:xfrm>
            <a:off x="286870" y="1502083"/>
            <a:ext cx="857025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NASA monitors Earth’s vital signs from land, air and space with a fleet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satellites and ground-based observation campaigns.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70C0"/>
                </a:solidFill>
                <a:latin typeface="Calibri"/>
                <a:ea typeface="Calibri"/>
                <a:cs typeface="Calibri"/>
                <a:sym typeface="Calibri"/>
              </a:rPr>
              <a:t> </a:t>
            </a:r>
            <a:r>
              <a:rPr lang="en-US" sz="2400" b="1" i="0" u="none" strike="noStrike" cap="none">
                <a:solidFill>
                  <a:srgbClr val="0070C0"/>
                </a:solidFill>
                <a:latin typeface="Calibri"/>
                <a:ea typeface="Calibri"/>
                <a:cs typeface="Calibri"/>
                <a:sym typeface="Calibri"/>
              </a:rPr>
              <a:t>One of the ground-based observation campaigns is GLOBE. </a:t>
            </a:r>
            <a:endParaRPr sz="1400" b="0" i="0" u="none" strike="noStrike" cap="none">
              <a:solidFill>
                <a:srgbClr val="000000"/>
              </a:solidFill>
              <a:latin typeface="Arial"/>
              <a:ea typeface="Arial"/>
              <a:cs typeface="Arial"/>
              <a:sym typeface="Arial"/>
            </a:endParaRPr>
          </a:p>
        </p:txBody>
      </p:sp>
      <p:pic>
        <p:nvPicPr>
          <p:cNvPr id="662" name="Google Shape;662;p63" descr="Artist's rendition of satellites circling the Earth as the A-Train. Including satellites Aura, CloudSat, and Aqu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6790" y="2658350"/>
            <a:ext cx="7255487" cy="3465064"/>
          </a:xfrm>
          <a:prstGeom prst="rect">
            <a:avLst/>
          </a:prstGeom>
          <a:noFill/>
          <a:ln>
            <a:noFill/>
          </a:ln>
        </p:spPr>
      </p:pic>
      <p:sp>
        <p:nvSpPr>
          <p:cNvPr id="663" name="Google Shape;663;p63"/>
          <p:cNvSpPr txBox="1"/>
          <p:nvPr/>
        </p:nvSpPr>
        <p:spPr>
          <a:xfrm>
            <a:off x="1569421" y="6123414"/>
            <a:ext cx="645937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Find out more here: </a:t>
            </a:r>
            <a:r>
              <a:rPr lang="en-US" sz="1800" b="1"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Link to NASA article about the A-Train</a:t>
            </a:r>
            <a:endParaRPr sz="1800" b="1"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64" descr="Cartoon image of GLOBE Trainer avatar and clipboard. Important concepts include: know the mixture of gases in the atmosphere, the structure of the atmosphere, weather and climate, GLOBE's atmosphere protocols, Latitude, longitude and elevation, the location of an atmosphere  study site, solar noon and universal time, the GLOBE Atmosphere Site Definition Sheet.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79646"/>
            <a:ext cx="9121254" cy="6858000"/>
          </a:xfrm>
          <a:prstGeom prst="rect">
            <a:avLst/>
          </a:prstGeom>
          <a:noFill/>
          <a:ln>
            <a:noFill/>
          </a:ln>
        </p:spPr>
      </p:pic>
      <p:pic>
        <p:nvPicPr>
          <p:cNvPr id="669" name="Google Shape;669;p64" descr="Banner Introduction to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670" name="Google Shape;670;p64"/>
          <p:cNvSpPr txBox="1">
            <a:spLocks noGrp="1"/>
          </p:cNvSpPr>
          <p:nvPr>
            <p:ph type="title"/>
          </p:nvPr>
        </p:nvSpPr>
        <p:spPr>
          <a:xfrm>
            <a:off x="161290" y="68403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These are some of the important </a:t>
            </a:r>
            <a:br>
              <a:rPr lang="en-US" sz="2800" b="1">
                <a:solidFill>
                  <a:schemeClr val="lt1"/>
                </a:solidFill>
              </a:rPr>
            </a:br>
            <a:r>
              <a:rPr lang="en-US" sz="2800" b="1">
                <a:solidFill>
                  <a:schemeClr val="lt1"/>
                </a:solidFill>
              </a:rPr>
              <a:t>ideas we have covered!</a:t>
            </a:r>
            <a:endParaRPr sz="2800">
              <a:solidFill>
                <a:schemeClr val="lt1"/>
              </a:solidFill>
            </a:endParaRPr>
          </a:p>
        </p:txBody>
      </p:sp>
      <p:sp>
        <p:nvSpPr>
          <p:cNvPr id="671" name="Google Shape;671;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pic>
        <p:nvPicPr>
          <p:cNvPr id="677" name="Google Shape;677;p65"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024" y="17252"/>
            <a:ext cx="9170023" cy="671722"/>
          </a:xfrm>
          <a:prstGeom prst="rect">
            <a:avLst/>
          </a:prstGeom>
          <a:noFill/>
          <a:ln>
            <a:noFill/>
          </a:ln>
        </p:spPr>
      </p:pic>
      <p:sp>
        <p:nvSpPr>
          <p:cNvPr id="678" name="Google Shape;678;p65"/>
          <p:cNvSpPr txBox="1">
            <a:spLocks noGrp="1"/>
          </p:cNvSpPr>
          <p:nvPr>
            <p:ph type="title"/>
          </p:nvPr>
        </p:nvSpPr>
        <p:spPr>
          <a:xfrm>
            <a:off x="2030730" y="72707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 of these important concepts! </a:t>
            </a:r>
            <a:r>
              <a:rPr lang="en-US" sz="2400">
                <a:solidFill>
                  <a:schemeClr val="lt1"/>
                </a:solidFill>
              </a:rPr>
              <a:t>2</a:t>
            </a:r>
            <a:endParaRPr/>
          </a:p>
        </p:txBody>
      </p:sp>
      <p:sp>
        <p:nvSpPr>
          <p:cNvPr id="679" name="Google Shape;679;p65"/>
          <p:cNvSpPr txBox="1">
            <a:spLocks noGrp="1"/>
          </p:cNvSpPr>
          <p:nvPr>
            <p:ph type="body" idx="1"/>
          </p:nvPr>
        </p:nvSpPr>
        <p:spPr>
          <a:xfrm>
            <a:off x="234496" y="2283908"/>
            <a:ext cx="8675007" cy="57327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What is the difference between weather and climate? </a:t>
            </a:r>
            <a:endParaRPr/>
          </a:p>
        </p:txBody>
      </p:sp>
      <p:pic>
        <p:nvPicPr>
          <p:cNvPr id="680" name="Google Shape;680;p65"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2"/>
            <a:ext cx="885234" cy="925550"/>
          </a:xfrm>
          <a:prstGeom prst="rect">
            <a:avLst/>
          </a:prstGeom>
          <a:noFill/>
          <a:ln>
            <a:noFill/>
          </a:ln>
        </p:spPr>
      </p:pic>
      <p:pic>
        <p:nvPicPr>
          <p:cNvPr id="681" name="Google Shape;681;p65" descr="Cartoon image of two teachers, asking what is the difference between weather and cliam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79807" y="3013638"/>
            <a:ext cx="4478143" cy="2520809"/>
          </a:xfrm>
          <a:prstGeom prst="rect">
            <a:avLst/>
          </a:prstGeom>
          <a:noFill/>
          <a:ln>
            <a:noFill/>
          </a:ln>
        </p:spPr>
      </p:pic>
      <p:sp>
        <p:nvSpPr>
          <p:cNvPr id="682" name="Google Shape;682;p65"/>
          <p:cNvSpPr/>
          <p:nvPr/>
        </p:nvSpPr>
        <p:spPr>
          <a:xfrm>
            <a:off x="2634005" y="5830559"/>
            <a:ext cx="38239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 (Find the Answer: slides 14-16)</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pic>
        <p:nvPicPr>
          <p:cNvPr id="688" name="Google Shape;688;p66"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689" name="Google Shape;689;p66"/>
          <p:cNvSpPr txBox="1"/>
          <p:nvPr/>
        </p:nvSpPr>
        <p:spPr>
          <a:xfrm>
            <a:off x="2030730" y="727074"/>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Before you end this session, review your knowledge</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 of these important concepts! </a:t>
            </a:r>
            <a:r>
              <a:rPr lang="en-US" sz="24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90" name="Google Shape;690;p66"/>
          <p:cNvSpPr txBox="1">
            <a:spLocks noGrp="1"/>
          </p:cNvSpPr>
          <p:nvPr>
            <p:ph type="title"/>
          </p:nvPr>
        </p:nvSpPr>
        <p:spPr>
          <a:xfrm>
            <a:off x="1170572" y="177858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2. Describe the characteristics of the atmosphere</a:t>
            </a:r>
            <a:endParaRPr sz="2800"/>
          </a:p>
        </p:txBody>
      </p:sp>
      <p:pic>
        <p:nvPicPr>
          <p:cNvPr id="691" name="Google Shape;691;p66"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692" name="Google Shape;692;p66"/>
          <p:cNvSpPr txBox="1"/>
          <p:nvPr/>
        </p:nvSpPr>
        <p:spPr>
          <a:xfrm>
            <a:off x="2961272" y="5614279"/>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4-8)</a:t>
            </a:r>
            <a:endParaRPr sz="1800" b="1" i="0" u="none" strike="noStrike" cap="none">
              <a:solidFill>
                <a:schemeClr val="dk1"/>
              </a:solidFill>
              <a:latin typeface="Calibri"/>
              <a:ea typeface="Calibri"/>
              <a:cs typeface="Calibri"/>
              <a:sym typeface="Calibri"/>
            </a:endParaRPr>
          </a:p>
        </p:txBody>
      </p:sp>
      <p:pic>
        <p:nvPicPr>
          <p:cNvPr id="693" name="Google Shape;693;p66" descr="Image of atmosphere hugging surface of Earth from spac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98690" y="3104148"/>
            <a:ext cx="3259210" cy="230693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pic>
        <p:nvPicPr>
          <p:cNvPr id="699" name="Google Shape;699;p67"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700" name="Google Shape;700;p67"/>
          <p:cNvSpPr txBox="1">
            <a:spLocks noGrp="1"/>
          </p:cNvSpPr>
          <p:nvPr>
            <p:ph type="title"/>
          </p:nvPr>
        </p:nvSpPr>
        <p:spPr>
          <a:xfrm>
            <a:off x="1664970" y="740100"/>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 of these important concepts! </a:t>
            </a:r>
            <a:r>
              <a:rPr lang="en-US" sz="2400">
                <a:solidFill>
                  <a:schemeClr val="lt1"/>
                </a:solidFill>
              </a:rPr>
              <a:t>4</a:t>
            </a:r>
            <a:endParaRPr/>
          </a:p>
        </p:txBody>
      </p:sp>
      <p:pic>
        <p:nvPicPr>
          <p:cNvPr id="701" name="Google Shape;701;p67"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702" name="Google Shape;702;p67"/>
          <p:cNvSpPr txBox="1"/>
          <p:nvPr/>
        </p:nvSpPr>
        <p:spPr>
          <a:xfrm>
            <a:off x="2854197" y="6008667"/>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a:t>
            </a:r>
            <a:r>
              <a:rPr lang="en-US" sz="1800" b="1" i="0" u="none" strike="noStrike" cap="none">
                <a:solidFill>
                  <a:srgbClr val="FF0000"/>
                </a:solidFill>
                <a:latin typeface="Calibri"/>
                <a:ea typeface="Calibri"/>
                <a:cs typeface="Calibri"/>
                <a:sym typeface="Calibri"/>
              </a:rPr>
              <a:t>(Find the Answer: Slides 10-13)</a:t>
            </a:r>
            <a:endParaRPr sz="1800" b="1" i="0" u="none" strike="noStrike" cap="none">
              <a:solidFill>
                <a:schemeClr val="dk1"/>
              </a:solidFill>
              <a:latin typeface="Calibri"/>
              <a:ea typeface="Calibri"/>
              <a:cs typeface="Calibri"/>
              <a:sym typeface="Calibri"/>
            </a:endParaRPr>
          </a:p>
        </p:txBody>
      </p:sp>
      <p:sp>
        <p:nvSpPr>
          <p:cNvPr id="703" name="Google Shape;703;p67"/>
          <p:cNvSpPr txBox="1"/>
          <p:nvPr/>
        </p:nvSpPr>
        <p:spPr>
          <a:xfrm>
            <a:off x="1158240" y="2065663"/>
            <a:ext cx="717296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3. What do we mean when we say that in the Earth system, “Everything is connected to everything else?”</a:t>
            </a:r>
            <a:endParaRPr sz="2400" b="0" i="0" u="none" strike="noStrike" cap="none">
              <a:solidFill>
                <a:srgbClr val="FF0000"/>
              </a:solidFill>
              <a:latin typeface="Calibri"/>
              <a:ea typeface="Calibri"/>
              <a:cs typeface="Calibri"/>
              <a:sym typeface="Calibri"/>
            </a:endParaRPr>
          </a:p>
        </p:txBody>
      </p:sp>
      <p:pic>
        <p:nvPicPr>
          <p:cNvPr id="704" name="Google Shape;704;p67" descr="Earth system diagram: Energy flows and matter cycles through the Earth's biosphere, hydrosphere, atmosphere and pedosphere (soil). The cycles are powered by the Sun's energy.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94555" y="2896660"/>
            <a:ext cx="3096645" cy="314963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pic>
        <p:nvPicPr>
          <p:cNvPr id="710" name="Google Shape;710;p68"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3739"/>
            <a:ext cx="9144000" cy="779646"/>
          </a:xfrm>
          <a:prstGeom prst="rect">
            <a:avLst/>
          </a:prstGeom>
          <a:noFill/>
          <a:ln>
            <a:noFill/>
          </a:ln>
        </p:spPr>
      </p:pic>
      <p:pic>
        <p:nvPicPr>
          <p:cNvPr id="711" name="Google Shape;711;p68"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712" name="Google Shape;712;p68"/>
          <p:cNvSpPr txBox="1">
            <a:spLocks noGrp="1"/>
          </p:cNvSpPr>
          <p:nvPr>
            <p:ph type="title"/>
          </p:nvPr>
        </p:nvSpPr>
        <p:spPr>
          <a:xfrm>
            <a:off x="1746250" y="74590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 of these important concepts! </a:t>
            </a:r>
            <a:r>
              <a:rPr lang="en-US" sz="2400">
                <a:solidFill>
                  <a:schemeClr val="lt1"/>
                </a:solidFill>
              </a:rPr>
              <a:t>5</a:t>
            </a:r>
            <a:endParaRPr/>
          </a:p>
        </p:txBody>
      </p:sp>
      <p:sp>
        <p:nvSpPr>
          <p:cNvPr id="713" name="Google Shape;713;p68"/>
          <p:cNvSpPr txBox="1"/>
          <p:nvPr/>
        </p:nvSpPr>
        <p:spPr>
          <a:xfrm>
            <a:off x="852170" y="2296114"/>
            <a:ext cx="829183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4. What are some of the measurement protocols used in GLOBE Atmosphere investigation?</a:t>
            </a:r>
            <a:endParaRPr sz="2800" b="0" i="0" u="none" strike="noStrike" cap="none">
              <a:solidFill>
                <a:srgbClr val="FF0000"/>
              </a:solidFill>
              <a:latin typeface="Calibri"/>
              <a:ea typeface="Calibri"/>
              <a:cs typeface="Calibri"/>
              <a:sym typeface="Calibri"/>
            </a:endParaRPr>
          </a:p>
        </p:txBody>
      </p:sp>
      <p:pic>
        <p:nvPicPr>
          <p:cNvPr id="714" name="Google Shape;714;p68" descr="Image of students looking at a rain gaug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40554" y="3380797"/>
            <a:ext cx="2092463" cy="1592426"/>
          </a:xfrm>
          <a:prstGeom prst="rect">
            <a:avLst/>
          </a:prstGeom>
          <a:noFill/>
          <a:ln>
            <a:noFill/>
          </a:ln>
        </p:spPr>
      </p:pic>
      <p:pic>
        <p:nvPicPr>
          <p:cNvPr id="715" name="Google Shape;715;p68" descr="two students looking at aerosol meter" title="aerosol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655786" y="3422431"/>
            <a:ext cx="1709334" cy="1597042"/>
          </a:xfrm>
          <a:prstGeom prst="rect">
            <a:avLst/>
          </a:prstGeom>
          <a:noFill/>
          <a:ln>
            <a:noFill/>
          </a:ln>
        </p:spPr>
      </p:pic>
      <p:pic>
        <p:nvPicPr>
          <p:cNvPr id="716" name="Google Shape;716;p68" descr="students using a infrared thermomete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487890" y="3400442"/>
            <a:ext cx="1970060" cy="1619031"/>
          </a:xfrm>
          <a:prstGeom prst="rect">
            <a:avLst/>
          </a:prstGeom>
          <a:noFill/>
          <a:ln>
            <a:noFill/>
          </a:ln>
        </p:spPr>
      </p:pic>
      <p:pic>
        <p:nvPicPr>
          <p:cNvPr id="717" name="Google Shape;717;p68" descr="students consulting a cloud chart"/>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580720" y="3462851"/>
            <a:ext cx="2139724" cy="1587286"/>
          </a:xfrm>
          <a:prstGeom prst="rect">
            <a:avLst/>
          </a:prstGeom>
          <a:noFill/>
          <a:ln>
            <a:noFill/>
          </a:ln>
        </p:spPr>
      </p:pic>
      <p:sp>
        <p:nvSpPr>
          <p:cNvPr id="718" name="Google Shape;718;p68"/>
          <p:cNvSpPr txBox="1"/>
          <p:nvPr/>
        </p:nvSpPr>
        <p:spPr>
          <a:xfrm>
            <a:off x="2961272" y="5337756"/>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36-46)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65</a:t>
            </a:fld>
            <a:endParaRPr/>
          </a:p>
        </p:txBody>
      </p:sp>
      <p:pic>
        <p:nvPicPr>
          <p:cNvPr id="724" name="Google Shape;724;p69"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725" name="Google Shape;725;p69"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726" name="Google Shape;726;p69"/>
          <p:cNvSpPr txBox="1">
            <a:spLocks noGrp="1"/>
          </p:cNvSpPr>
          <p:nvPr>
            <p:ph type="title"/>
          </p:nvPr>
        </p:nvSpPr>
        <p:spPr>
          <a:xfrm>
            <a:off x="1762626" y="7284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 of these important concepts! </a:t>
            </a:r>
            <a:r>
              <a:rPr lang="en-US" sz="2400">
                <a:solidFill>
                  <a:schemeClr val="lt1"/>
                </a:solidFill>
              </a:rPr>
              <a:t>6</a:t>
            </a:r>
            <a:endParaRPr/>
          </a:p>
        </p:txBody>
      </p:sp>
      <p:sp>
        <p:nvSpPr>
          <p:cNvPr id="727" name="Google Shape;727;p69"/>
          <p:cNvSpPr txBox="1"/>
          <p:nvPr/>
        </p:nvSpPr>
        <p:spPr>
          <a:xfrm>
            <a:off x="1195638" y="1929864"/>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5.  What should you consider when determining placement of an Atmosphere Study Site? </a:t>
            </a:r>
            <a:endParaRPr sz="2800" b="0" i="0" u="none" strike="noStrike" cap="none">
              <a:solidFill>
                <a:srgbClr val="FF0000"/>
              </a:solidFill>
              <a:latin typeface="Calibri"/>
              <a:ea typeface="Calibri"/>
              <a:cs typeface="Calibri"/>
              <a:sym typeface="Calibri"/>
            </a:endParaRPr>
          </a:p>
        </p:txBody>
      </p:sp>
      <p:pic>
        <p:nvPicPr>
          <p:cNvPr id="728" name="Google Shape;728;p69" descr="cartoon image of school buildings and cartoon teacher. It is better to collect data at a site that is less than perfect than to not collect data at all.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61599" y="3136347"/>
            <a:ext cx="3020801" cy="2201409"/>
          </a:xfrm>
          <a:prstGeom prst="rect">
            <a:avLst/>
          </a:prstGeom>
          <a:noFill/>
          <a:ln>
            <a:noFill/>
          </a:ln>
        </p:spPr>
      </p:pic>
      <p:sp>
        <p:nvSpPr>
          <p:cNvPr id="729" name="Google Shape;729;p69"/>
          <p:cNvSpPr txBox="1"/>
          <p:nvPr/>
        </p:nvSpPr>
        <p:spPr>
          <a:xfrm>
            <a:off x="2961272" y="5526442"/>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56-59)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66</a:t>
            </a:fld>
            <a:endParaRPr/>
          </a:p>
        </p:txBody>
      </p:sp>
      <p:pic>
        <p:nvPicPr>
          <p:cNvPr id="735" name="Google Shape;735;p70"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736" name="Google Shape;736;p70"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737" name="Google Shape;737;p70"/>
          <p:cNvSpPr txBox="1">
            <a:spLocks noGrp="1"/>
          </p:cNvSpPr>
          <p:nvPr>
            <p:ph type="title"/>
          </p:nvPr>
        </p:nvSpPr>
        <p:spPr>
          <a:xfrm>
            <a:off x="1783195" y="191890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6. When do you </a:t>
            </a:r>
            <a:r>
              <a:rPr lang="en-US" sz="2800" i="1"/>
              <a:t>preferably</a:t>
            </a:r>
            <a:r>
              <a:rPr lang="en-US" sz="2800"/>
              <a:t> take measurements? </a:t>
            </a:r>
            <a:br>
              <a:rPr lang="en-US" sz="2800">
                <a:solidFill>
                  <a:srgbClr val="FF0000"/>
                </a:solidFill>
              </a:rPr>
            </a:br>
            <a:endParaRPr sz="2800"/>
          </a:p>
        </p:txBody>
      </p:sp>
      <p:sp>
        <p:nvSpPr>
          <p:cNvPr id="738" name="Google Shape;738;p70" descr="6. When do you take measurements?"/>
          <p:cNvSpPr txBox="1"/>
          <p:nvPr/>
        </p:nvSpPr>
        <p:spPr>
          <a:xfrm>
            <a:off x="1886518" y="1599085"/>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rgbClr val="FF0000"/>
              </a:solidFill>
              <a:latin typeface="Calibri"/>
              <a:ea typeface="Calibri"/>
              <a:cs typeface="Calibri"/>
              <a:sym typeface="Calibri"/>
            </a:endParaRPr>
          </a:p>
        </p:txBody>
      </p:sp>
      <p:pic>
        <p:nvPicPr>
          <p:cNvPr id="739" name="Google Shape;739;p70" descr="Between sunrise and sunset is local solar noon. You can calculate local solar noon by adding together the time of sunrise, plus sunset (plus 12 hours if you are not using a 24 hour clock) and divide by 2. " title="Cartoon showing position of sun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21823" y="2871920"/>
            <a:ext cx="3300354" cy="2422294"/>
          </a:xfrm>
          <a:prstGeom prst="rect">
            <a:avLst/>
          </a:prstGeom>
          <a:noFill/>
          <a:ln>
            <a:noFill/>
          </a:ln>
        </p:spPr>
      </p:pic>
      <p:sp>
        <p:nvSpPr>
          <p:cNvPr id="740" name="Google Shape;740;p70"/>
          <p:cNvSpPr txBox="1"/>
          <p:nvPr/>
        </p:nvSpPr>
        <p:spPr>
          <a:xfrm>
            <a:off x="2961272" y="5526442"/>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32-33)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pic>
        <p:nvPicPr>
          <p:cNvPr id="746" name="Google Shape;746;p71"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747" name="Google Shape;747;p71"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748" name="Google Shape;748;p71"/>
          <p:cNvSpPr txBox="1">
            <a:spLocks noGrp="1"/>
          </p:cNvSpPr>
          <p:nvPr>
            <p:ph type="title"/>
          </p:nvPr>
        </p:nvSpPr>
        <p:spPr>
          <a:xfrm>
            <a:off x="1929254" y="74925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Before you end this session, review your</a:t>
            </a:r>
            <a:br>
              <a:rPr lang="en-US" sz="2800"/>
            </a:br>
            <a:r>
              <a:rPr lang="en-US" sz="2800"/>
              <a:t> knowledge of these important concepts!</a:t>
            </a:r>
            <a:endParaRPr/>
          </a:p>
        </p:txBody>
      </p:sp>
      <p:sp>
        <p:nvSpPr>
          <p:cNvPr id="749" name="Google Shape;749;p71"/>
          <p:cNvSpPr txBox="1">
            <a:spLocks noGrp="1"/>
          </p:cNvSpPr>
          <p:nvPr>
            <p:ph type="body" idx="1"/>
          </p:nvPr>
        </p:nvSpPr>
        <p:spPr>
          <a:xfrm>
            <a:off x="1195638" y="2129354"/>
            <a:ext cx="7886700" cy="12833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a:t>7.  What is the relationship between NASA satellite measurements such as those taken by the “A-Train” and GLOBE?</a:t>
            </a:r>
            <a:endParaRPr sz="2400"/>
          </a:p>
        </p:txBody>
      </p:sp>
      <p:pic>
        <p:nvPicPr>
          <p:cNvPr id="750" name="Google Shape;750;p71" descr="Artist image of satellites that comprise NASA's A-Trai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29254" y="3345847"/>
            <a:ext cx="5285492" cy="2484267"/>
          </a:xfrm>
          <a:prstGeom prst="rect">
            <a:avLst/>
          </a:prstGeom>
          <a:noFill/>
          <a:ln>
            <a:noFill/>
          </a:ln>
        </p:spPr>
      </p:pic>
      <p:sp>
        <p:nvSpPr>
          <p:cNvPr id="751" name="Google Shape;751;p71"/>
          <p:cNvSpPr txBox="1"/>
          <p:nvPr/>
        </p:nvSpPr>
        <p:spPr>
          <a:xfrm>
            <a:off x="3131218" y="5987019"/>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 62)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68</a:t>
            </a:fld>
            <a:endParaRPr/>
          </a:p>
        </p:txBody>
      </p:sp>
      <p:pic>
        <p:nvPicPr>
          <p:cNvPr id="757" name="Google Shape;757;p72"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pic>
        <p:nvPicPr>
          <p:cNvPr id="758" name="Google Shape;758;p72" descr="cartoon of GLOBE Trainer avat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0" y="852551"/>
            <a:ext cx="885234" cy="1077313"/>
          </a:xfrm>
          <a:prstGeom prst="rect">
            <a:avLst/>
          </a:prstGeom>
          <a:noFill/>
          <a:ln>
            <a:noFill/>
          </a:ln>
        </p:spPr>
      </p:pic>
      <p:sp>
        <p:nvSpPr>
          <p:cNvPr id="759" name="Google Shape;759;p72" descr="If you feel you are ready to take the Introduction to Atmosphere Quiz, you will see a link next to where you found this module. &#10;"/>
          <p:cNvSpPr txBox="1">
            <a:spLocks noGrp="1"/>
          </p:cNvSpPr>
          <p:nvPr>
            <p:ph type="title"/>
          </p:nvPr>
        </p:nvSpPr>
        <p:spPr>
          <a:xfrm>
            <a:off x="813377" y="2690342"/>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2700"/>
              <a:t>If you feel you are ready to take the Introduction to Atmosphere Quiz, you will see a link next to where you found this module. </a:t>
            </a:r>
            <a:br>
              <a:rPr lang="en-US"/>
            </a:b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46" name="Google Shape;146;p7"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47" name="Google Shape;147;p7"/>
          <p:cNvSpPr txBox="1">
            <a:spLocks noGrp="1"/>
          </p:cNvSpPr>
          <p:nvPr>
            <p:ph type="title"/>
          </p:nvPr>
        </p:nvSpPr>
        <p:spPr>
          <a:xfrm>
            <a:off x="180692" y="433350"/>
            <a:ext cx="919837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At the Top of the Atmosphere: Exosphere and Ionosphere</a:t>
            </a:r>
            <a:endParaRPr/>
          </a:p>
        </p:txBody>
      </p:sp>
      <p:sp>
        <p:nvSpPr>
          <p:cNvPr id="148" name="Google Shape;148;p7"/>
          <p:cNvSpPr txBox="1">
            <a:spLocks noGrp="1"/>
          </p:cNvSpPr>
          <p:nvPr>
            <p:ph type="body" idx="1"/>
          </p:nvPr>
        </p:nvSpPr>
        <p:spPr>
          <a:xfrm>
            <a:off x="416922" y="5115399"/>
            <a:ext cx="8423171" cy="1742601"/>
          </a:xfrm>
          <a:prstGeom prst="rect">
            <a:avLst/>
          </a:prstGeom>
          <a:noFill/>
          <a:ln>
            <a:noFill/>
          </a:ln>
        </p:spPr>
        <p:txBody>
          <a:bodyPr spcFirstLastPara="1" wrap="square" lIns="91425" tIns="45700" rIns="91425" bIns="45700" anchor="t" anchorCtr="0">
            <a:normAutofit fontScale="25000" lnSpcReduction="20000"/>
          </a:bodyPr>
          <a:lstStyle/>
          <a:p>
            <a:pPr marL="0" lvl="0" indent="0" algn="just" rtl="0">
              <a:lnSpc>
                <a:spcPct val="90000"/>
              </a:lnSpc>
              <a:spcBef>
                <a:spcPts val="0"/>
              </a:spcBef>
              <a:spcAft>
                <a:spcPts val="0"/>
              </a:spcAft>
              <a:buClr>
                <a:schemeClr val="dk1"/>
              </a:buClr>
              <a:buSzPct val="100000"/>
              <a:buNone/>
            </a:pPr>
            <a:endParaRPr sz="6400" i="1"/>
          </a:p>
          <a:p>
            <a:pPr marL="0" lvl="0" indent="0" algn="l" rtl="0">
              <a:lnSpc>
                <a:spcPct val="90000"/>
              </a:lnSpc>
              <a:spcBef>
                <a:spcPts val="1000"/>
              </a:spcBef>
              <a:spcAft>
                <a:spcPts val="0"/>
              </a:spcAft>
              <a:buClr>
                <a:schemeClr val="dk1"/>
              </a:buClr>
              <a:buSzPct val="100000"/>
              <a:buNone/>
            </a:pPr>
            <a:r>
              <a:rPr lang="en-US" sz="6400" b="1"/>
              <a:t>Exosphere</a:t>
            </a:r>
            <a:r>
              <a:rPr lang="en-US" sz="6400"/>
              <a:t>: This is the upper limit of our atmosphere. It extends from the top of the thermosphere up to 10,000 km (6,200 mi). </a:t>
            </a:r>
            <a:r>
              <a:rPr lang="en-US" sz="6400" b="1"/>
              <a:t>Satellites orbit in this layer.</a:t>
            </a:r>
            <a:endParaRPr/>
          </a:p>
          <a:p>
            <a:pPr marL="0" lvl="0" indent="0" algn="l" rtl="0">
              <a:lnSpc>
                <a:spcPct val="90000"/>
              </a:lnSpc>
              <a:spcBef>
                <a:spcPts val="1000"/>
              </a:spcBef>
              <a:spcAft>
                <a:spcPts val="0"/>
              </a:spcAft>
              <a:buClr>
                <a:schemeClr val="dk1"/>
              </a:buClr>
              <a:buSzPct val="100000"/>
              <a:buNone/>
            </a:pPr>
            <a:r>
              <a:rPr lang="en-US" sz="6400" b="1"/>
              <a:t>Ionosphere: </a:t>
            </a:r>
            <a:r>
              <a:rPr lang="en-US" sz="6400"/>
              <a:t> The ionosphere is an abundant layer of electrons and ionized atoms and molecules that stretches from about 48 kilometers (30 miles) above the surface to the edge of space at about 965 km (600 mi), overlapping into the mesosphere and thermosphere. This region is what makes radio communications possible.</a:t>
            </a:r>
            <a:endParaRPr/>
          </a:p>
          <a:p>
            <a:pPr marL="0" lvl="0" indent="0" algn="just" rtl="0">
              <a:lnSpc>
                <a:spcPct val="90000"/>
              </a:lnSpc>
              <a:spcBef>
                <a:spcPts val="1000"/>
              </a:spcBef>
              <a:spcAft>
                <a:spcPts val="0"/>
              </a:spcAft>
              <a:buClr>
                <a:schemeClr val="dk1"/>
              </a:buClr>
              <a:buSzPct val="100000"/>
              <a:buNone/>
            </a:pPr>
            <a:endParaRPr sz="7200" i="1"/>
          </a:p>
          <a:p>
            <a:pPr marL="0" lvl="0" indent="0" algn="just" rtl="0">
              <a:lnSpc>
                <a:spcPct val="90000"/>
              </a:lnSpc>
              <a:spcBef>
                <a:spcPts val="1000"/>
              </a:spcBef>
              <a:spcAft>
                <a:spcPts val="0"/>
              </a:spcAft>
              <a:buClr>
                <a:schemeClr val="dk1"/>
              </a:buClr>
              <a:buSzPct val="100000"/>
              <a:buNone/>
            </a:pPr>
            <a:endParaRPr sz="7200" i="1"/>
          </a:p>
          <a:p>
            <a:pPr marL="228600" lvl="0" indent="-184150" algn="just" rtl="0">
              <a:lnSpc>
                <a:spcPct val="90000"/>
              </a:lnSpc>
              <a:spcBef>
                <a:spcPts val="1000"/>
              </a:spcBef>
              <a:spcAft>
                <a:spcPts val="0"/>
              </a:spcAft>
              <a:buClr>
                <a:schemeClr val="dk1"/>
              </a:buClr>
              <a:buSzPct val="100000"/>
              <a:buNone/>
            </a:pPr>
            <a:endParaRPr/>
          </a:p>
          <a:p>
            <a:pPr marL="228600" lvl="0" indent="-184150" algn="just" rtl="0">
              <a:lnSpc>
                <a:spcPct val="90000"/>
              </a:lnSpc>
              <a:spcBef>
                <a:spcPts val="1000"/>
              </a:spcBef>
              <a:spcAft>
                <a:spcPts val="0"/>
              </a:spcAft>
              <a:buClr>
                <a:schemeClr val="dk1"/>
              </a:buClr>
              <a:buSzPct val="100000"/>
              <a:buNone/>
            </a:pPr>
            <a:endParaRPr/>
          </a:p>
          <a:p>
            <a:pPr marL="228600" lvl="0" indent="-184150" algn="just" rtl="0">
              <a:lnSpc>
                <a:spcPct val="90000"/>
              </a:lnSpc>
              <a:spcBef>
                <a:spcPts val="1000"/>
              </a:spcBef>
              <a:spcAft>
                <a:spcPts val="0"/>
              </a:spcAft>
              <a:buClr>
                <a:schemeClr val="dk1"/>
              </a:buClr>
              <a:buSzPct val="100000"/>
              <a:buNone/>
            </a:pPr>
            <a:endParaRPr/>
          </a:p>
        </p:txBody>
      </p:sp>
      <p:pic>
        <p:nvPicPr>
          <p:cNvPr id="149" name="Google Shape;149;p7" descr="Diagram displays a satellite the exophere. Ground based instrumentation, such as lidar, radar and optical instruments senseconditions in the troposphere, stratosphere ad mesosphere.  Auroras are identified in the mesosphere. Polar mesosphere and stratosphere clouds are identified.  Various wavelengths of the electromagnetic spectrum is identified in the ionosphere. " title="Schematic diagram of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90896" y="1427609"/>
            <a:ext cx="5675224" cy="3527667"/>
          </a:xfrm>
          <a:prstGeom prst="rect">
            <a:avLst/>
          </a:prstGeom>
          <a:noFill/>
          <a:ln>
            <a:noFill/>
          </a:ln>
        </p:spPr>
      </p:pic>
      <p:sp>
        <p:nvSpPr>
          <p:cNvPr id="150" name="Google Shape;150;p7"/>
          <p:cNvSpPr txBox="1"/>
          <p:nvPr/>
        </p:nvSpPr>
        <p:spPr>
          <a:xfrm>
            <a:off x="5221044" y="4955276"/>
            <a:ext cx="3984171"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Credit: NASA Goddard</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pic>
        <p:nvPicPr>
          <p:cNvPr id="765" name="Google Shape;765;p73"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414" y="0"/>
            <a:ext cx="9107170" cy="776506"/>
          </a:xfrm>
          <a:prstGeom prst="rect">
            <a:avLst/>
          </a:prstGeom>
          <a:noFill/>
          <a:ln>
            <a:noFill/>
          </a:ln>
        </p:spPr>
      </p:pic>
      <p:sp>
        <p:nvSpPr>
          <p:cNvPr id="766" name="Google Shape;766;p73"/>
          <p:cNvSpPr txBox="1">
            <a:spLocks noGrp="1"/>
          </p:cNvSpPr>
          <p:nvPr>
            <p:ph type="title"/>
          </p:nvPr>
        </p:nvSpPr>
        <p:spPr>
          <a:xfrm>
            <a:off x="628650" y="791846"/>
            <a:ext cx="7886700" cy="7513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sz="2400" b="1">
                <a:latin typeface="Arial"/>
                <a:ea typeface="Arial"/>
                <a:cs typeface="Arial"/>
                <a:sym typeface="Arial"/>
              </a:rPr>
              <a:t>Welcome to GLOBE’s Atmosphere Investigations!</a:t>
            </a:r>
            <a:r>
              <a:rPr lang="en-US" sz="2400">
                <a:latin typeface="Arial"/>
                <a:ea typeface="Arial"/>
                <a:cs typeface="Arial"/>
                <a:sym typeface="Arial"/>
              </a:rPr>
              <a:t> </a:t>
            </a:r>
            <a:endParaRPr sz="2400"/>
          </a:p>
        </p:txBody>
      </p:sp>
      <p:pic>
        <p:nvPicPr>
          <p:cNvPr id="767" name="Google Shape;767;p73" descr="GLOBE Program logo. GLOBE  stands for Global Learning and Observations to Benefit the Environmen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92358" y="1543173"/>
            <a:ext cx="6959283" cy="4995740"/>
          </a:xfrm>
          <a:prstGeom prst="rect">
            <a:avLst/>
          </a:prstGeom>
          <a:noFill/>
          <a:ln>
            <a:noFill/>
          </a:ln>
        </p:spPr>
      </p:pic>
      <p:sp>
        <p:nvSpPr>
          <p:cNvPr id="768" name="Google Shape;768;p73" title="Link to GLOBE Website"/>
          <p:cNvSpPr txBox="1"/>
          <p:nvPr/>
        </p:nvSpPr>
        <p:spPr>
          <a:xfrm>
            <a:off x="5387260" y="5706865"/>
            <a:ext cx="532876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Do you have Questions?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Link to the GLOBE Program</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pic>
        <p:nvPicPr>
          <p:cNvPr id="774" name="Google Shape;774;p74"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414" y="0"/>
            <a:ext cx="9107170" cy="776506"/>
          </a:xfrm>
          <a:prstGeom prst="rect">
            <a:avLst/>
          </a:prstGeom>
          <a:noFill/>
          <a:ln>
            <a:noFill/>
          </a:ln>
        </p:spPr>
      </p:pic>
      <p:sp>
        <p:nvSpPr>
          <p:cNvPr id="775" name="Google Shape;775;p74"/>
          <p:cNvSpPr txBox="1">
            <a:spLocks noGrp="1"/>
          </p:cNvSpPr>
          <p:nvPr>
            <p:ph type="title"/>
          </p:nvPr>
        </p:nvSpPr>
        <p:spPr>
          <a:xfrm>
            <a:off x="326966" y="1594660"/>
            <a:ext cx="8486588" cy="7359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Please provide us with feedback about this module. This is a community project and we welcome your comments, suggestions and edits! Comment here: </a:t>
            </a:r>
            <a:r>
              <a:rPr lang="en-US" sz="2400" b="1" u="sng">
                <a:solidFill>
                  <a:schemeClr val="hlink"/>
                </a:solidFill>
                <a:latin typeface="Calibri"/>
                <a:ea typeface="Calibri"/>
                <a:cs typeface="Calibri"/>
                <a:sym typeface="Calibri"/>
                <a:hlinkClick r:id="rId4"/>
              </a:rPr>
              <a:t>eTraining Feedback</a:t>
            </a:r>
            <a:br>
              <a:rPr lang="en-US" sz="2400" b="1">
                <a:latin typeface="Calibri"/>
                <a:ea typeface="Calibri"/>
                <a:cs typeface="Calibri"/>
                <a:sym typeface="Calibri"/>
              </a:rPr>
            </a:br>
            <a:br>
              <a:rPr lang="en-US" sz="2400" b="1">
                <a:latin typeface="Calibri"/>
                <a:ea typeface="Calibri"/>
                <a:cs typeface="Calibri"/>
                <a:sym typeface="Calibri"/>
              </a:rPr>
            </a:br>
            <a:r>
              <a:rPr lang="en-US" sz="2400" b="1">
                <a:latin typeface="Calibri"/>
                <a:ea typeface="Calibri"/>
                <a:cs typeface="Calibri"/>
                <a:sym typeface="Calibri"/>
              </a:rPr>
              <a:t>Questions about this module? Contact </a:t>
            </a:r>
            <a:r>
              <a:rPr lang="en-US" sz="2400" b="1" u="sng">
                <a:solidFill>
                  <a:schemeClr val="hlink"/>
                </a:solidFill>
                <a:hlinkClick r:id="rId5"/>
              </a:rPr>
              <a:t>help@nasaglobe.org</a:t>
            </a:r>
            <a:br>
              <a:rPr lang="en-US" sz="2400" b="1">
                <a:latin typeface="Calibri"/>
                <a:ea typeface="Calibri"/>
                <a:cs typeface="Calibri"/>
                <a:sym typeface="Calibri"/>
              </a:rPr>
            </a:br>
            <a:endParaRPr sz="2400" b="1">
              <a:solidFill>
                <a:srgbClr val="002060"/>
              </a:solidFill>
              <a:latin typeface="Calibri"/>
              <a:ea typeface="Calibri"/>
              <a:cs typeface="Calibri"/>
              <a:sym typeface="Calibri"/>
            </a:endParaRPr>
          </a:p>
        </p:txBody>
      </p:sp>
      <p:sp>
        <p:nvSpPr>
          <p:cNvPr id="776" name="Google Shape;776;p74"/>
          <p:cNvSpPr txBox="1">
            <a:spLocks noGrp="1"/>
          </p:cNvSpPr>
          <p:nvPr>
            <p:ph type="body" idx="1"/>
          </p:nvPr>
        </p:nvSpPr>
        <p:spPr>
          <a:xfrm>
            <a:off x="625172" y="2725760"/>
            <a:ext cx="7890177" cy="65396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a:t> For  More Information:</a:t>
            </a:r>
            <a:endParaRPr/>
          </a:p>
          <a:p>
            <a:pPr marL="0" lvl="0" indent="0" algn="l" rtl="0">
              <a:lnSpc>
                <a:spcPct val="90000"/>
              </a:lnSpc>
              <a:spcBef>
                <a:spcPts val="1000"/>
              </a:spcBef>
              <a:spcAft>
                <a:spcPts val="0"/>
              </a:spcAft>
              <a:buClr>
                <a:schemeClr val="dk1"/>
              </a:buClr>
              <a:buSzPts val="1400"/>
              <a:buNone/>
            </a:pPr>
            <a:r>
              <a:rPr lang="en-US" sz="1400" b="1" u="sng">
                <a:solidFill>
                  <a:schemeClr val="hlink"/>
                </a:solidFill>
                <a:hlinkClick r:id="rId6"/>
              </a:rPr>
              <a:t>The GLOBE Program</a:t>
            </a:r>
            <a:endParaRPr sz="1400" b="1"/>
          </a:p>
          <a:p>
            <a:pPr marL="0" lvl="0" indent="0" algn="l" rtl="0">
              <a:lnSpc>
                <a:spcPct val="90000"/>
              </a:lnSpc>
              <a:spcBef>
                <a:spcPts val="1000"/>
              </a:spcBef>
              <a:spcAft>
                <a:spcPts val="0"/>
              </a:spcAft>
              <a:buClr>
                <a:schemeClr val="dk1"/>
              </a:buClr>
              <a:buSzPts val="1400"/>
              <a:buNone/>
            </a:pPr>
            <a:r>
              <a:rPr lang="en-US" sz="1400" b="1" u="sng">
                <a:solidFill>
                  <a:schemeClr val="hlink"/>
                </a:solidFill>
                <a:hlinkClick r:id="rId7"/>
              </a:rPr>
              <a:t>NASA Wavelength  </a:t>
            </a:r>
            <a:r>
              <a:rPr lang="en-US" sz="1400" b="1"/>
              <a:t>NASA’s Digital Library of K-16 Earth and Space Educational Resources</a:t>
            </a:r>
            <a:endParaRPr/>
          </a:p>
          <a:p>
            <a:pPr marL="0" lvl="0" indent="0" algn="l" rtl="0">
              <a:lnSpc>
                <a:spcPct val="90000"/>
              </a:lnSpc>
              <a:spcBef>
                <a:spcPts val="1000"/>
              </a:spcBef>
              <a:spcAft>
                <a:spcPts val="0"/>
              </a:spcAft>
              <a:buClr>
                <a:schemeClr val="dk1"/>
              </a:buClr>
              <a:buSzPts val="1400"/>
              <a:buNone/>
            </a:pPr>
            <a:r>
              <a:rPr lang="en-US" sz="1400" b="1" u="sng">
                <a:solidFill>
                  <a:schemeClr val="hlink"/>
                </a:solidFill>
                <a:hlinkClick r:id="rId8"/>
              </a:rPr>
              <a:t>NASA Global Climate Change: Vital Signs of the Planet</a:t>
            </a:r>
            <a:endParaRPr sz="1400" b="1"/>
          </a:p>
          <a:p>
            <a:pPr marL="0" lvl="0" indent="0" algn="l" rtl="0">
              <a:lnSpc>
                <a:spcPct val="90000"/>
              </a:lnSpc>
              <a:spcBef>
                <a:spcPts val="1000"/>
              </a:spcBef>
              <a:spcAft>
                <a:spcPts val="0"/>
              </a:spcAft>
              <a:buClr>
                <a:schemeClr val="dk1"/>
              </a:buClr>
              <a:buSzPts val="1400"/>
              <a:buNone/>
            </a:pPr>
            <a:endParaRPr sz="1400" b="1"/>
          </a:p>
          <a:p>
            <a:pPr marL="0" lvl="0" indent="0" algn="l" rtl="0">
              <a:lnSpc>
                <a:spcPct val="90000"/>
              </a:lnSpc>
              <a:spcBef>
                <a:spcPts val="1000"/>
              </a:spcBef>
              <a:spcAft>
                <a:spcPts val="0"/>
              </a:spcAft>
              <a:buClr>
                <a:schemeClr val="dk1"/>
              </a:buClr>
              <a:buSzPts val="2400"/>
              <a:buNone/>
            </a:pPr>
            <a:r>
              <a:rPr lang="en-US" sz="2400" b="1"/>
              <a:t>The GLOBE Program is sponsored by these organizations:</a:t>
            </a:r>
            <a:endParaRPr/>
          </a:p>
          <a:p>
            <a:pPr marL="0" lvl="0" indent="0" algn="l" rtl="0">
              <a:lnSpc>
                <a:spcPct val="90000"/>
              </a:lnSpc>
              <a:spcBef>
                <a:spcPts val="1000"/>
              </a:spcBef>
              <a:spcAft>
                <a:spcPts val="0"/>
              </a:spcAft>
              <a:buClr>
                <a:schemeClr val="dk1"/>
              </a:buClr>
              <a:buSzPts val="3600"/>
              <a:buNone/>
            </a:pPr>
            <a:br>
              <a:rPr lang="en-US" sz="3600" b="1"/>
            </a:br>
            <a:endParaRPr sz="3600" b="1"/>
          </a:p>
          <a:p>
            <a:pPr marL="0" lvl="0" indent="0" algn="l" rtl="0">
              <a:lnSpc>
                <a:spcPct val="90000"/>
              </a:lnSpc>
              <a:spcBef>
                <a:spcPts val="1000"/>
              </a:spcBef>
              <a:spcAft>
                <a:spcPts val="0"/>
              </a:spcAft>
              <a:buClr>
                <a:srgbClr val="000000"/>
              </a:buClr>
              <a:buSzPts val="1200"/>
              <a:buNone/>
            </a:pPr>
            <a:r>
              <a:rPr lang="en-US" sz="1200" i="1">
                <a:solidFill>
                  <a:srgbClr val="000000"/>
                </a:solidFill>
              </a:rPr>
              <a:t>Version 6/23/20. If you edit and modify this slide set for use for educational purposes,  please note “modified by (and your name and date)“ on this page. Thank you.</a:t>
            </a:r>
            <a:br>
              <a:rPr lang="en-US" sz="1200"/>
            </a:br>
            <a:r>
              <a:rPr lang="en-US" sz="1200" b="1"/>
              <a:t> </a:t>
            </a:r>
            <a:endParaRPr/>
          </a:p>
          <a:p>
            <a:pPr marL="228600" lvl="0" indent="-101600" algn="l" rtl="0">
              <a:lnSpc>
                <a:spcPct val="90000"/>
              </a:lnSpc>
              <a:spcBef>
                <a:spcPts val="1000"/>
              </a:spcBef>
              <a:spcAft>
                <a:spcPts val="0"/>
              </a:spcAft>
              <a:buClr>
                <a:schemeClr val="dk1"/>
              </a:buClr>
              <a:buSzPts val="2000"/>
              <a:buNone/>
            </a:pPr>
            <a:endParaRPr sz="2000">
              <a:solidFill>
                <a:srgbClr val="000000"/>
              </a:solidFill>
              <a:latin typeface="Arial"/>
              <a:ea typeface="Arial"/>
              <a:cs typeface="Arial"/>
              <a:sym typeface="Arial"/>
            </a:endParaRPr>
          </a:p>
        </p:txBody>
      </p:sp>
      <p:pic>
        <p:nvPicPr>
          <p:cNvPr id="777" name="Google Shape;777;p74" descr="Logos for NASA, NOAA, NSF and the U.S. Department of State."/>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228921" y="4874521"/>
            <a:ext cx="4229029" cy="8850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156" name="Google Shape;156;p8"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57" name="Google Shape;157;p8"/>
          <p:cNvSpPr txBox="1">
            <a:spLocks noGrp="1"/>
          </p:cNvSpPr>
          <p:nvPr>
            <p:ph type="title"/>
          </p:nvPr>
        </p:nvSpPr>
        <p:spPr>
          <a:xfrm>
            <a:off x="191770" y="662687"/>
            <a:ext cx="8839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Below the Ionosphere: Thermosphere-Troposphere</a:t>
            </a:r>
            <a:endParaRPr/>
          </a:p>
        </p:txBody>
      </p:sp>
      <p:sp>
        <p:nvSpPr>
          <p:cNvPr id="158" name="Google Shape;158;p8"/>
          <p:cNvSpPr txBox="1">
            <a:spLocks noGrp="1"/>
          </p:cNvSpPr>
          <p:nvPr>
            <p:ph type="body" idx="1"/>
          </p:nvPr>
        </p:nvSpPr>
        <p:spPr>
          <a:xfrm>
            <a:off x="384810" y="1897949"/>
            <a:ext cx="4187190" cy="4351338"/>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Thermosphere</a:t>
            </a:r>
            <a:r>
              <a:rPr lang="en-US"/>
              <a:t>: The thermosphere starts just above the mesosphere and extends to 600 kilometers (372 miles) high. </a:t>
            </a:r>
            <a:r>
              <a:rPr lang="en-US" b="1"/>
              <a:t>Aurora and some other satellites occur in this layer.</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Mesosphere</a:t>
            </a:r>
            <a:r>
              <a:rPr lang="en-US"/>
              <a:t>: The mesosphere starts just above the stratosphere and extends to 85 kilometers (53 miles) high. Meteors burn up in this layer.</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Stratosphere</a:t>
            </a:r>
            <a:r>
              <a:rPr lang="en-US"/>
              <a:t>: The stratosphere starts just above the troposphere and extends to 50 kilometers (31 miles) high. </a:t>
            </a:r>
            <a:r>
              <a:rPr lang="en-US" b="1"/>
              <a:t>The ozone layer, which absorbs and scatters the solar ultraviolet radiation, is in this layer.</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Troposphere</a:t>
            </a:r>
            <a:r>
              <a:rPr lang="en-US"/>
              <a:t>: The troposphere starts at the Earth's surface and extends 8 to 14.5 kilometers high (5 to 9 miles). This part of the atmosphere is the most dense. </a:t>
            </a:r>
            <a:r>
              <a:rPr lang="en-US" b="1"/>
              <a:t>Almost all weather is in this region.</a:t>
            </a:r>
            <a:endParaRPr/>
          </a:p>
          <a:p>
            <a:pPr marL="0" lvl="0" indent="0" algn="l" rtl="0">
              <a:lnSpc>
                <a:spcPct val="90000"/>
              </a:lnSpc>
              <a:spcBef>
                <a:spcPts val="1000"/>
              </a:spcBef>
              <a:spcAft>
                <a:spcPts val="0"/>
              </a:spcAft>
              <a:buClr>
                <a:schemeClr val="dk1"/>
              </a:buClr>
              <a:buSzPct val="100000"/>
              <a:buNone/>
            </a:pPr>
            <a:endParaRPr/>
          </a:p>
          <a:p>
            <a:pPr marL="228600" lvl="0" indent="-130810" algn="l" rtl="0">
              <a:lnSpc>
                <a:spcPct val="90000"/>
              </a:lnSpc>
              <a:spcBef>
                <a:spcPts val="1000"/>
              </a:spcBef>
              <a:spcAft>
                <a:spcPts val="0"/>
              </a:spcAft>
              <a:buClr>
                <a:schemeClr val="dk1"/>
              </a:buClr>
              <a:buSzPct val="100000"/>
              <a:buNone/>
            </a:pPr>
            <a:endParaRPr/>
          </a:p>
        </p:txBody>
      </p:sp>
      <p:pic>
        <p:nvPicPr>
          <p:cNvPr id="159" name="Google Shape;159;p8" descr="The troposphere cools, from the Earth's surface to the bottom of the stratosphere. The stratosphere warms as it increases in altitude. The mesosphere cools from its lower to its upper reach. The thermosphere increases in tempearture with height. It is clear from the diagram that the boundaries of the atmosphieric layers is defined by shifts in the the direction of temperature change. " title="Graph showing temperature change with height in the atmospher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04410" y="1657178"/>
            <a:ext cx="3737007" cy="4832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165" name="Google Shape;165;p9" descr="Banner Introduction to Atmosp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779646"/>
          </a:xfrm>
          <a:prstGeom prst="rect">
            <a:avLst/>
          </a:prstGeom>
          <a:noFill/>
          <a:ln>
            <a:noFill/>
          </a:ln>
        </p:spPr>
      </p:pic>
      <p:sp>
        <p:nvSpPr>
          <p:cNvPr id="166" name="Google Shape;166;p9"/>
          <p:cNvSpPr txBox="1">
            <a:spLocks noGrp="1"/>
          </p:cNvSpPr>
          <p:nvPr>
            <p:ph type="title"/>
          </p:nvPr>
        </p:nvSpPr>
        <p:spPr>
          <a:xfrm>
            <a:off x="166678" y="449658"/>
            <a:ext cx="959745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Uneven Heating of the Earth Drives Air and Ocean Circulation</a:t>
            </a:r>
            <a:endParaRPr/>
          </a:p>
        </p:txBody>
      </p:sp>
      <p:sp>
        <p:nvSpPr>
          <p:cNvPr id="167" name="Google Shape;167;p9"/>
          <p:cNvSpPr txBox="1">
            <a:spLocks noGrp="1"/>
          </p:cNvSpPr>
          <p:nvPr>
            <p:ph type="body" idx="1"/>
          </p:nvPr>
        </p:nvSpPr>
        <p:spPr>
          <a:xfrm>
            <a:off x="511027" y="1594051"/>
            <a:ext cx="415062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b="1"/>
              <a:t>The unequal heating of the Earth’s surface drives air and ocean circulation and causes climate to vary by latitude. </a:t>
            </a:r>
            <a:endParaRPr sz="1800"/>
          </a:p>
          <a:p>
            <a:pPr marL="0" lvl="0" indent="0" algn="just" rtl="0">
              <a:lnSpc>
                <a:spcPct val="90000"/>
              </a:lnSpc>
              <a:spcBef>
                <a:spcPts val="1000"/>
              </a:spcBef>
              <a:spcAft>
                <a:spcPts val="0"/>
              </a:spcAft>
              <a:buClr>
                <a:schemeClr val="dk1"/>
              </a:buClr>
              <a:buSzPts val="1800"/>
              <a:buNone/>
            </a:pPr>
            <a:r>
              <a:rPr lang="en-US" sz="1800"/>
              <a:t>Air and water circulation is initiated at the equator, where insolation is greatest. Masses of air and ocean transport heat energy from areas of high concentration to low concentration.</a:t>
            </a:r>
            <a:endParaRPr/>
          </a:p>
          <a:p>
            <a:pPr marL="0" lvl="0" indent="0" algn="just" rtl="0">
              <a:lnSpc>
                <a:spcPct val="90000"/>
              </a:lnSpc>
              <a:spcBef>
                <a:spcPts val="1000"/>
              </a:spcBef>
              <a:spcAft>
                <a:spcPts val="0"/>
              </a:spcAft>
              <a:buClr>
                <a:schemeClr val="dk1"/>
              </a:buClr>
              <a:buSzPts val="1800"/>
              <a:buNone/>
            </a:pPr>
            <a:r>
              <a:rPr lang="en-US" sz="1800"/>
              <a:t>The movement of these masses of air and ocean establish an equilibrium state of heat distribution which we  determine the general climate bands, or zones that we see at different latitudes.</a:t>
            </a:r>
            <a:endParaRPr/>
          </a:p>
          <a:p>
            <a:pPr marL="0" lvl="0" indent="0" algn="just" rtl="0">
              <a:lnSpc>
                <a:spcPct val="90000"/>
              </a:lnSpc>
              <a:spcBef>
                <a:spcPts val="1000"/>
              </a:spcBef>
              <a:spcAft>
                <a:spcPts val="0"/>
              </a:spcAft>
              <a:buClr>
                <a:schemeClr val="dk1"/>
              </a:buClr>
              <a:buSzPts val="1800"/>
              <a:buNone/>
            </a:pPr>
            <a:endParaRPr sz="1800"/>
          </a:p>
        </p:txBody>
      </p:sp>
      <p:pic>
        <p:nvPicPr>
          <p:cNvPr id="168" name="Google Shape;168;p9" descr="At the equator, solar energy hits the surface with low angle incident rays, more enegy per square meter. At the poles, solar energy reaches the Earth as low density, high angle incident rays, with less energy per square meter." title="Diagram showing how solar energy and the Earth surfa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12467" y="1775221"/>
            <a:ext cx="3646968" cy="3272140"/>
          </a:xfrm>
          <a:prstGeom prst="rect">
            <a:avLst/>
          </a:prstGeom>
          <a:noFill/>
          <a:ln>
            <a:noFill/>
          </a:ln>
        </p:spPr>
      </p:pic>
      <p:sp>
        <p:nvSpPr>
          <p:cNvPr id="169" name="Google Shape;169;p9"/>
          <p:cNvSpPr txBox="1"/>
          <p:nvPr/>
        </p:nvSpPr>
        <p:spPr>
          <a:xfrm>
            <a:off x="4798726" y="5169211"/>
            <a:ext cx="366070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At the higher latitudes, solar energy reaches the Earth as  Low density, high angle incident rays, so there is less energy reaching the Earth’s surface per km2, compared to the equator.  Image: Blue Marble from NASA Earth Observatory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3164</Words>
  <Application>Microsoft Macintosh PowerPoint</Application>
  <PresentationFormat>On-screen Show (4:3)</PresentationFormat>
  <Paragraphs>359</Paragraphs>
  <Slides>71</Slides>
  <Notes>71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Introduction to the GLOBE Atmosphere Protocols</vt:lpstr>
      <vt:lpstr>Welcome to GLOBE ‘s Atmosphere Investigations! </vt:lpstr>
      <vt:lpstr>Overview and Objectives</vt:lpstr>
      <vt:lpstr>1. What is the Atmosphere?</vt:lpstr>
      <vt:lpstr>The atmosphere is composed of a mixture of gases</vt:lpstr>
      <vt:lpstr>The Atmosphere has Structure</vt:lpstr>
      <vt:lpstr>At the Top of the Atmosphere: Exosphere and Ionosphere</vt:lpstr>
      <vt:lpstr>Below the Ionosphere: Thermosphere-Troposphere</vt:lpstr>
      <vt:lpstr>Uneven Heating of the Earth Drives Air and Ocean Circulation</vt:lpstr>
      <vt:lpstr>The Atmosphere is part of the Earth System</vt:lpstr>
      <vt:lpstr>In the Earth system, changes in one part of the system will affect the other parts. </vt:lpstr>
      <vt:lpstr>The interactions of the Earth’s system generate weather and climate. 1</vt:lpstr>
      <vt:lpstr>In the Earth system, changes in one part of the system will affect the other parts. 2</vt:lpstr>
      <vt:lpstr>So, what is the difference between weather and climate? </vt:lpstr>
      <vt:lpstr>Weather and Climate Operate on Different Timescales</vt:lpstr>
      <vt:lpstr>Is it Weather or is it Climate? </vt:lpstr>
      <vt:lpstr>Let’s review our progress so far! </vt:lpstr>
      <vt:lpstr>Review your Understanding! Question 1</vt:lpstr>
      <vt:lpstr>Answer to Question 1</vt:lpstr>
      <vt:lpstr>Review your Understanding! Question 2</vt:lpstr>
      <vt:lpstr>Answer to Question 2</vt:lpstr>
      <vt:lpstr>Review your understanding! Quiz Question 3</vt:lpstr>
      <vt:lpstr>Answer to Quiz Question 3</vt:lpstr>
      <vt:lpstr>Review your Understanding: Question 4</vt:lpstr>
      <vt:lpstr>Answer to Question 4</vt:lpstr>
      <vt:lpstr>Review your Understanding! Question 5</vt:lpstr>
      <vt:lpstr>Answer to Question 5</vt:lpstr>
      <vt:lpstr>Review your Understanding! Question 6</vt:lpstr>
      <vt:lpstr>Answer to Question 6</vt:lpstr>
      <vt:lpstr>2. Overview of GLOBE Atmospheric Protocols</vt:lpstr>
      <vt:lpstr>If you are a teacher, here are some things you should know about GLOBE’s Atmosphere Investigations</vt:lpstr>
      <vt:lpstr>Where to find out about the instruments you need </vt:lpstr>
      <vt:lpstr>Many of your measurements should be taken at local solar noon</vt:lpstr>
      <vt:lpstr>Most of the GLOBE atmosphere measurements should be taken during a two hour window surrounding your local solar noon, if possible. </vt:lpstr>
      <vt:lpstr>Atmospheric Protocols: When to take your measurements, and how long you will need to take them  </vt:lpstr>
      <vt:lpstr>Atmospheric Protocols: How long measurements take </vt:lpstr>
      <vt:lpstr>Atmospheric Pressure Protocol</vt:lpstr>
      <vt:lpstr>Cloud Protocol</vt:lpstr>
      <vt:lpstr>Automatic Weather Station Protocol</vt:lpstr>
      <vt:lpstr>Surface Temperature</vt:lpstr>
      <vt:lpstr>Air Temperature Protocol</vt:lpstr>
      <vt:lpstr>Aerosols</vt:lpstr>
      <vt:lpstr>Precipitation (Solid) Protocol</vt:lpstr>
      <vt:lpstr>PowerPoint Presentation</vt:lpstr>
      <vt:lpstr>Precipitation (Liquid)</vt:lpstr>
      <vt:lpstr>Review your Knowledge! Question 7 </vt:lpstr>
      <vt:lpstr>Answer to Question 7</vt:lpstr>
      <vt:lpstr>Review your  Knowledge!  Question 8  (For educators)</vt:lpstr>
      <vt:lpstr>Review your Knowledge! Question 9</vt:lpstr>
      <vt:lpstr>Answer to  Quiz Question 9</vt:lpstr>
      <vt:lpstr>3. Setting up your Atmosphere Study Site</vt:lpstr>
      <vt:lpstr>Documenting your Atmosphere Study Site</vt:lpstr>
      <vt:lpstr>Equipment you need to document your Atmosphere Study Site</vt:lpstr>
      <vt:lpstr>Where is a good place to locate the Atmosphere Study Site?  A location near you for quick and easy access. </vt:lpstr>
      <vt:lpstr>An open grass-covered area is optimal.</vt:lpstr>
      <vt:lpstr>It is best to be in an open area away from buildings. An open area will prevent the blocking of precipitation. </vt:lpstr>
      <vt:lpstr>Don’t worry if you don’t have the perfect sampling site</vt:lpstr>
      <vt:lpstr>Method to determine location if using a GPS Receiver</vt:lpstr>
      <vt:lpstr>The GLOBE Teacher’s Guide tells you how to use a compass and determine the slope</vt:lpstr>
      <vt:lpstr>The A-Train</vt:lpstr>
      <vt:lpstr>These are some of the important  ideas we have covered!</vt:lpstr>
      <vt:lpstr>Before you end this session, review your knowledge  of these important concepts! 2</vt:lpstr>
      <vt:lpstr>2. Describe the characteristics of the atmosphere</vt:lpstr>
      <vt:lpstr>Before you end this session, review your knowledge  of these important concepts! 4</vt:lpstr>
      <vt:lpstr>Before you end this session, review your knowledge  of these important concepts! 5</vt:lpstr>
      <vt:lpstr>Before you end this session, review your knowledge  of these important concepts! 6</vt:lpstr>
      <vt:lpstr>6. When do you preferably take measurements?  </vt:lpstr>
      <vt:lpstr>Before you end this session, review your  knowledge of these important concepts!</vt:lpstr>
      <vt:lpstr>If you feel you are ready to take the Introduction to Atmosphere Quiz, you will see a link next to where you found this module.  </vt:lpstr>
      <vt:lpstr>Welcome to GLOBE’s Atmosphere Investigations! </vt:lpstr>
      <vt:lpstr>Please provide us with feedback about this module. This is a community project and we welcome your comments, suggestions and edits! Comment here: eTraining Feedback  Questions about this module? Contact help@nasaglobe.org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rusty low</dc:creator>
  <cp:lastModifiedBy>David Overoye</cp:lastModifiedBy>
  <cp:revision>1</cp:revision>
  <dcterms:created xsi:type="dcterms:W3CDTF">2016-03-05T19:10:30Z</dcterms:created>
  <dcterms:modified xsi:type="dcterms:W3CDTF">2024-09-30T20:53:01Z</dcterms:modified>
</cp:coreProperties>
</file>