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1" roundtripDataSignature="AMtx7mgx7AzHK2c/fbLdLUEPlqOwnvBV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1"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8"/>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8"/>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8"/>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6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6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2"/>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2"/>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2"/>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2"/>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6"/>
          <p:cNvSpPr/>
          <p:nvPr>
            <p:ph idx="2" type="pic"/>
          </p:nvPr>
        </p:nvSpPr>
        <p:spPr>
          <a:xfrm>
            <a:off x="3887391" y="987426"/>
            <a:ext cx="4629150" cy="4873625"/>
          </a:xfrm>
          <a:prstGeom prst="rect">
            <a:avLst/>
          </a:prstGeom>
          <a:noFill/>
          <a:ln>
            <a:noFill/>
          </a:ln>
        </p:spPr>
      </p:sp>
      <p:sp>
        <p:nvSpPr>
          <p:cNvPr id="68" name="Google Shape;68;p6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22.jpg"/><Relationship Id="rId6"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11.jpg"/><Relationship Id="rId6"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28.jpg"/><Relationship Id="rId6"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33.png"/><Relationship Id="rId6"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35.jpg"/><Relationship Id="rId6"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3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32.jpg"/><Relationship Id="rId6"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image" Target="../media/image5.jpg"/><Relationship Id="rId5"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2.jpg"/><Relationship Id="rId5"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25.jpg"/><Relationship Id="rId5"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25.jpg"/><Relationship Id="rId5" Type="http://schemas.openxmlformats.org/officeDocument/2006/relationships/image" Target="../media/image5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4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6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hyperlink" Target="http://www.globe.gov/do-globe/globe-teachers-guide/soil-pedosphere" TargetMode="External"/><Relationship Id="rId6"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4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4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6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4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4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5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7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4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2.jpg"/><Relationship Id="rId4" Type="http://schemas.openxmlformats.org/officeDocument/2006/relationships/image" Target="../media/image5.jpg"/><Relationship Id="rId5"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5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jpg"/><Relationship Id="rId4" Type="http://schemas.openxmlformats.org/officeDocument/2006/relationships/image" Target="../media/image39.jpg"/><Relationship Id="rId5" Type="http://schemas.openxmlformats.org/officeDocument/2006/relationships/image" Target="../media/image4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5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jpg"/><Relationship Id="rId4" Type="http://schemas.openxmlformats.org/officeDocument/2006/relationships/image" Target="../media/image57.jpg"/><Relationship Id="rId5" Type="http://schemas.openxmlformats.org/officeDocument/2006/relationships/image" Target="../media/image5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jpg"/><Relationship Id="rId4" Type="http://schemas.openxmlformats.org/officeDocument/2006/relationships/image" Target="../media/image57.jpg"/><Relationship Id="rId5" Type="http://schemas.openxmlformats.org/officeDocument/2006/relationships/image" Target="../media/image5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jpg"/><Relationship Id="rId4" Type="http://schemas.openxmlformats.org/officeDocument/2006/relationships/image" Target="../media/image57.jpg"/><Relationship Id="rId5" Type="http://schemas.openxmlformats.org/officeDocument/2006/relationships/image" Target="../media/image6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jpg"/><Relationship Id="rId4" Type="http://schemas.openxmlformats.org/officeDocument/2006/relationships/image" Target="../media/image57.jpg"/><Relationship Id="rId5" Type="http://schemas.openxmlformats.org/officeDocument/2006/relationships/image" Target="../media/image5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jpg"/><Relationship Id="rId4" Type="http://schemas.openxmlformats.org/officeDocument/2006/relationships/image" Target="../media/image57.jpg"/><Relationship Id="rId5" Type="http://schemas.openxmlformats.org/officeDocument/2006/relationships/image" Target="../media/image6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jpg"/><Relationship Id="rId4" Type="http://schemas.openxmlformats.org/officeDocument/2006/relationships/image" Target="../media/image57.jpg"/><Relationship Id="rId5" Type="http://schemas.openxmlformats.org/officeDocument/2006/relationships/image" Target="../media/image6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jpg"/><Relationship Id="rId4" Type="http://schemas.openxmlformats.org/officeDocument/2006/relationships/image" Target="../media/image57.jpg"/><Relationship Id="rId5" Type="http://schemas.openxmlformats.org/officeDocument/2006/relationships/image" Target="../media/image6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jpg"/><Relationship Id="rId4" Type="http://schemas.openxmlformats.org/officeDocument/2006/relationships/image" Target="../media/image57.jpg"/><Relationship Id="rId5" Type="http://schemas.openxmlformats.org/officeDocument/2006/relationships/image" Target="../media/image6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jpg"/><Relationship Id="rId4" Type="http://schemas.openxmlformats.org/officeDocument/2006/relationships/image" Target="../media/image57.jpg"/><Relationship Id="rId5" Type="http://schemas.openxmlformats.org/officeDocument/2006/relationships/image" Target="../media/image6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jpg"/><Relationship Id="rId4" Type="http://schemas.openxmlformats.org/officeDocument/2006/relationships/image" Target="../media/image69.jpg"/><Relationship Id="rId5" Type="http://schemas.openxmlformats.org/officeDocument/2006/relationships/image" Target="../media/image6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6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jpg"/><Relationship Id="rId4" Type="http://schemas.openxmlformats.org/officeDocument/2006/relationships/image" Target="../media/image5.jpg"/><Relationship Id="rId9" Type="http://schemas.openxmlformats.org/officeDocument/2006/relationships/hyperlink" Target="http://climate.nasa.gov/" TargetMode="External"/><Relationship Id="rId5" Type="http://schemas.openxmlformats.org/officeDocument/2006/relationships/image" Target="../media/image69.jpg"/><Relationship Id="rId6" Type="http://schemas.openxmlformats.org/officeDocument/2006/relationships/hyperlink" Target="http://www.globe.gov/documents/10157/2660220/implementation_guide-intro.pdf" TargetMode="External"/><Relationship Id="rId7" Type="http://schemas.openxmlformats.org/officeDocument/2006/relationships/hyperlink" Target="http://www.globe.gov/" TargetMode="External"/><Relationship Id="rId8" Type="http://schemas.openxmlformats.org/officeDocument/2006/relationships/hyperlink" Target="http://nasawavelength.or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69.jpg"/><Relationship Id="rId6" Type="http://schemas.openxmlformats.org/officeDocument/2006/relationships/hyperlink" Target="https://docs.google.com/forms/d/1nF4DOebsUPFN2I3Sl73HZkrN_BzFnjAgCBdAQAt_E0I/viewform?c=0&amp;w=1" TargetMode="External"/><Relationship Id="rId7" Type="http://schemas.openxmlformats.org/officeDocument/2006/relationships/hyperlink" Target="mailto:help@globe.gov" TargetMode="External"/><Relationship Id="rId8"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Illustration of two hands holding a a handful of soil." id="89" name="Google Shape;89;p1"/>
          <p:cNvPicPr preferRelativeResize="0"/>
          <p:nvPr/>
        </p:nvPicPr>
        <p:blipFill rotWithShape="1">
          <a:blip r:embed="rId3">
            <a:alphaModFix/>
          </a:blip>
          <a:srcRect b="0" l="0" r="0" t="0"/>
          <a:stretch/>
        </p:blipFill>
        <p:spPr>
          <a:xfrm>
            <a:off x="0" y="1002632"/>
            <a:ext cx="9144000" cy="5855368"/>
          </a:xfrm>
          <a:prstGeom prst="rect">
            <a:avLst/>
          </a:prstGeom>
          <a:noFill/>
          <a:ln>
            <a:noFill/>
          </a:ln>
        </p:spPr>
      </p:pic>
      <p:pic>
        <p:nvPicPr>
          <p:cNvPr descr="Banner: introduction to Soil (Pedosphere)" id="90" name="Google Shape;90;p1"/>
          <p:cNvPicPr preferRelativeResize="0"/>
          <p:nvPr/>
        </p:nvPicPr>
        <p:blipFill rotWithShape="1">
          <a:blip r:embed="rId4">
            <a:alphaModFix/>
          </a:blip>
          <a:srcRect b="0" l="0" r="0" t="0"/>
          <a:stretch/>
        </p:blipFill>
        <p:spPr>
          <a:xfrm>
            <a:off x="0" y="0"/>
            <a:ext cx="9144000" cy="1002632"/>
          </a:xfrm>
          <a:prstGeom prst="rect">
            <a:avLst/>
          </a:prstGeom>
          <a:solidFill>
            <a:srgbClr val="A29E9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179" name="Google Shape;179;p10"/>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What is a soil profile?" id="180" name="Google Shape;180;p10"/>
          <p:cNvPicPr preferRelativeResize="0"/>
          <p:nvPr/>
        </p:nvPicPr>
        <p:blipFill rotWithShape="1">
          <a:blip r:embed="rId4">
            <a:alphaModFix/>
          </a:blip>
          <a:srcRect b="0" l="0" r="0" t="0"/>
          <a:stretch/>
        </p:blipFill>
        <p:spPr>
          <a:xfrm>
            <a:off x="0" y="935913"/>
            <a:ext cx="1257300" cy="5993853"/>
          </a:xfrm>
          <a:prstGeom prst="rect">
            <a:avLst/>
          </a:prstGeom>
          <a:noFill/>
          <a:ln>
            <a:noFill/>
          </a:ln>
        </p:spPr>
      </p:pic>
      <p:sp>
        <p:nvSpPr>
          <p:cNvPr id="181" name="Google Shape;181;p10"/>
          <p:cNvSpPr txBox="1"/>
          <p:nvPr>
            <p:ph type="title"/>
          </p:nvPr>
        </p:nvSpPr>
        <p:spPr>
          <a:xfrm>
            <a:off x="1390650" y="69058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A Soil’s Story </a:t>
            </a:r>
            <a:r>
              <a:rPr lang="en-US" sz="3600">
                <a:solidFill>
                  <a:schemeClr val="lt1"/>
                </a:solidFill>
              </a:rPr>
              <a:t>1</a:t>
            </a:r>
            <a:endParaRPr/>
          </a:p>
        </p:txBody>
      </p:sp>
      <p:sp>
        <p:nvSpPr>
          <p:cNvPr id="182" name="Google Shape;182;p10"/>
          <p:cNvSpPr txBox="1"/>
          <p:nvPr>
            <p:ph idx="1" type="body"/>
          </p:nvPr>
        </p:nvSpPr>
        <p:spPr>
          <a:xfrm>
            <a:off x="1488624" y="1757229"/>
            <a:ext cx="3886200" cy="4725214"/>
          </a:xfrm>
          <a:prstGeom prst="rect">
            <a:avLst/>
          </a:prstGeom>
          <a:noFill/>
          <a:ln>
            <a:noFill/>
          </a:ln>
        </p:spPr>
        <p:txBody>
          <a:bodyPr anchorCtr="0" anchor="t" bIns="45700" lIns="91425" spcFirstLastPara="1" rIns="91425" wrap="square" tIns="45700">
            <a:normAutofit fontScale="92500"/>
          </a:bodyPr>
          <a:lstStyle/>
          <a:p>
            <a:pPr indent="-228600" lvl="0" marL="228600" rtl="0" algn="just">
              <a:lnSpc>
                <a:spcPct val="90000"/>
              </a:lnSpc>
              <a:spcBef>
                <a:spcPts val="0"/>
              </a:spcBef>
              <a:spcAft>
                <a:spcPts val="0"/>
              </a:spcAft>
              <a:buClr>
                <a:schemeClr val="dk1"/>
              </a:buClr>
              <a:buSzPct val="100000"/>
              <a:buChar char="•"/>
            </a:pPr>
            <a:r>
              <a:rPr lang="en-US" sz="1600"/>
              <a:t>If we look at the horizons in this soil profile, we can understand something about the history of what happened here. Notice that there are some layers at the top and then a dark layer called 3C3 in the middle. This soil is located near a stream and each of the horizons above the 3C3 were deposited on top of it when the stream flooded.</a:t>
            </a:r>
            <a:endParaRPr/>
          </a:p>
          <a:p>
            <a:pPr indent="-134620" lvl="0" marL="228600" rtl="0" algn="just">
              <a:lnSpc>
                <a:spcPct val="90000"/>
              </a:lnSpc>
              <a:spcBef>
                <a:spcPts val="1000"/>
              </a:spcBef>
              <a:spcAft>
                <a:spcPts val="0"/>
              </a:spcAft>
              <a:buClr>
                <a:schemeClr val="dk1"/>
              </a:buClr>
              <a:buSzPct val="100000"/>
              <a:buNone/>
            </a:pPr>
            <a:r>
              <a:t/>
            </a:r>
            <a:endParaRPr sz="1600"/>
          </a:p>
          <a:p>
            <a:pPr indent="-228600" lvl="0" marL="228600" rtl="0" algn="just">
              <a:lnSpc>
                <a:spcPct val="90000"/>
              </a:lnSpc>
              <a:spcBef>
                <a:spcPts val="1000"/>
              </a:spcBef>
              <a:spcAft>
                <a:spcPts val="0"/>
              </a:spcAft>
              <a:buClr>
                <a:srgbClr val="FF0000"/>
              </a:buClr>
              <a:buSzPct val="100000"/>
              <a:buChar char="•"/>
            </a:pPr>
            <a:r>
              <a:rPr b="1" lang="en-US" sz="1600">
                <a:solidFill>
                  <a:srgbClr val="FF0000"/>
                </a:solidFill>
              </a:rPr>
              <a:t>Question: </a:t>
            </a:r>
            <a:r>
              <a:rPr lang="en-US" sz="1600"/>
              <a:t>We know from special dating techniques that the dark  gray substance visible at Horizon 3C3 was deposited here approximately 150-250 years ago over a period of 100 years.  What do you think it is?</a:t>
            </a:r>
            <a:endParaRPr/>
          </a:p>
          <a:p>
            <a:pPr indent="-134620" lvl="0" marL="228600" rtl="0" algn="just">
              <a:lnSpc>
                <a:spcPct val="90000"/>
              </a:lnSpc>
              <a:spcBef>
                <a:spcPts val="1000"/>
              </a:spcBef>
              <a:spcAft>
                <a:spcPts val="0"/>
              </a:spcAft>
              <a:buClr>
                <a:schemeClr val="dk1"/>
              </a:buClr>
              <a:buSzPct val="100000"/>
              <a:buNone/>
            </a:pPr>
            <a:r>
              <a:t/>
            </a:r>
            <a:endParaRPr sz="1600"/>
          </a:p>
          <a:p>
            <a:pPr indent="-228600" lvl="0" marL="228600" rtl="0" algn="just">
              <a:lnSpc>
                <a:spcPct val="90000"/>
              </a:lnSpc>
              <a:spcBef>
                <a:spcPts val="1000"/>
              </a:spcBef>
              <a:spcAft>
                <a:spcPts val="0"/>
              </a:spcAft>
              <a:buClr>
                <a:srgbClr val="FF0000"/>
              </a:buClr>
              <a:buSzPct val="100000"/>
              <a:buChar char="•"/>
            </a:pPr>
            <a:r>
              <a:rPr b="1" lang="en-US" sz="1600">
                <a:solidFill>
                  <a:srgbClr val="FF0000"/>
                </a:solidFill>
              </a:rPr>
              <a:t>Answer: </a:t>
            </a:r>
            <a:r>
              <a:rPr lang="en-US" sz="1600">
                <a:solidFill>
                  <a:srgbClr val="000000"/>
                </a:solidFill>
              </a:rPr>
              <a:t>It’s ash from forest fires set by farmers practicing slash and burn agriculture. The results of some of that practice of burning down forest to make room for farms were deposited in this soil.</a:t>
            </a:r>
            <a:endParaRPr/>
          </a:p>
          <a:p>
            <a:pPr indent="-228600" lvl="0" marL="228600" rtl="0" algn="l">
              <a:lnSpc>
                <a:spcPct val="90000"/>
              </a:lnSpc>
              <a:spcBef>
                <a:spcPts val="1000"/>
              </a:spcBef>
              <a:spcAft>
                <a:spcPts val="0"/>
              </a:spcAft>
              <a:buClr>
                <a:schemeClr val="dk1"/>
              </a:buClr>
              <a:buSzPct val="100000"/>
              <a:buNone/>
            </a:pPr>
            <a:r>
              <a:t/>
            </a:r>
            <a:endParaRPr sz="2400"/>
          </a:p>
          <a:p>
            <a:pPr indent="0" lvl="0" marL="0" rtl="0" algn="l">
              <a:lnSpc>
                <a:spcPct val="90000"/>
              </a:lnSpc>
              <a:spcBef>
                <a:spcPts val="1000"/>
              </a:spcBef>
              <a:spcAft>
                <a:spcPts val="0"/>
              </a:spcAft>
              <a:buClr>
                <a:schemeClr val="dk1"/>
              </a:buClr>
              <a:buSzPct val="100000"/>
              <a:buNone/>
            </a:pPr>
            <a:r>
              <a:t/>
            </a:r>
            <a:endParaRPr/>
          </a:p>
        </p:txBody>
      </p:sp>
      <p:pic>
        <p:nvPicPr>
          <p:cNvPr descr="photo of a soil profile. Dark soil is in the upper A horizon. A series of buried dark horizons are separated light horizons. You read the story from the bottom up.  The arrow is pointing to a buried burned horizon." id="183" name="Google Shape;183;p10"/>
          <p:cNvPicPr preferRelativeResize="0"/>
          <p:nvPr>
            <p:ph idx="2" type="body"/>
          </p:nvPr>
        </p:nvPicPr>
        <p:blipFill rotWithShape="1">
          <a:blip r:embed="rId5">
            <a:alphaModFix/>
          </a:blip>
          <a:srcRect b="0" l="0" r="0" t="0"/>
          <a:stretch/>
        </p:blipFill>
        <p:spPr>
          <a:xfrm>
            <a:off x="5606148" y="1353367"/>
            <a:ext cx="3063555" cy="4621121"/>
          </a:xfrm>
          <a:prstGeom prst="rect">
            <a:avLst/>
          </a:prstGeom>
          <a:noFill/>
          <a:ln>
            <a:noFill/>
          </a:ln>
        </p:spPr>
      </p:pic>
      <p:sp>
        <p:nvSpPr>
          <p:cNvPr id="184" name="Google Shape;184;p10"/>
          <p:cNvSpPr txBox="1"/>
          <p:nvPr/>
        </p:nvSpPr>
        <p:spPr>
          <a:xfrm>
            <a:off x="5606148" y="6085856"/>
            <a:ext cx="32385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400" u="none" cap="none" strike="noStrike">
                <a:solidFill>
                  <a:srgbClr val="000000"/>
                </a:solidFill>
                <a:latin typeface="Calibri"/>
                <a:ea typeface="Calibri"/>
                <a:cs typeface="Calibri"/>
                <a:sym typeface="Calibri"/>
              </a:rPr>
              <a:t>A Maryland Soil (Photo © Dr. Ray Weil, University of Maryland) </a:t>
            </a:r>
            <a:endParaRPr/>
          </a:p>
        </p:txBody>
      </p:sp>
      <p:cxnSp>
        <p:nvCxnSpPr>
          <p:cNvPr descr="arrow pointing to a buried burned horizon." id="185" name="Google Shape;185;p10"/>
          <p:cNvCxnSpPr/>
          <p:nvPr/>
        </p:nvCxnSpPr>
        <p:spPr>
          <a:xfrm>
            <a:off x="4171950" y="3676650"/>
            <a:ext cx="2514600" cy="76200"/>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192" name="Google Shape;192;p11"/>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What is a soil profile?" id="193" name="Google Shape;193;p11"/>
          <p:cNvPicPr preferRelativeResize="0"/>
          <p:nvPr/>
        </p:nvPicPr>
        <p:blipFill rotWithShape="1">
          <a:blip r:embed="rId4">
            <a:alphaModFix/>
          </a:blip>
          <a:srcRect b="0" l="0" r="0" t="0"/>
          <a:stretch/>
        </p:blipFill>
        <p:spPr>
          <a:xfrm>
            <a:off x="0" y="935913"/>
            <a:ext cx="1257300" cy="5993853"/>
          </a:xfrm>
          <a:prstGeom prst="rect">
            <a:avLst/>
          </a:prstGeom>
          <a:noFill/>
          <a:ln>
            <a:noFill/>
          </a:ln>
        </p:spPr>
      </p:pic>
      <p:sp>
        <p:nvSpPr>
          <p:cNvPr id="194" name="Google Shape;194;p11"/>
          <p:cNvSpPr txBox="1"/>
          <p:nvPr>
            <p:ph type="title"/>
          </p:nvPr>
        </p:nvSpPr>
        <p:spPr>
          <a:xfrm>
            <a:off x="1390650" y="69058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A Soil’s Story </a:t>
            </a:r>
            <a:r>
              <a:rPr lang="en-US" sz="3600">
                <a:solidFill>
                  <a:schemeClr val="lt1"/>
                </a:solidFill>
              </a:rPr>
              <a:t>2</a:t>
            </a:r>
            <a:endParaRPr/>
          </a:p>
        </p:txBody>
      </p:sp>
      <p:sp>
        <p:nvSpPr>
          <p:cNvPr id="195" name="Google Shape;195;p11"/>
          <p:cNvSpPr txBox="1"/>
          <p:nvPr>
            <p:ph idx="1" type="body"/>
          </p:nvPr>
        </p:nvSpPr>
        <p:spPr>
          <a:xfrm>
            <a:off x="1488624" y="1757229"/>
            <a:ext cx="3984174"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1600"/>
              <a:buChar char="•"/>
            </a:pPr>
            <a:r>
              <a:rPr lang="en-US" sz="1600"/>
              <a:t>The nodules showing in the horizon labeled 4C4 were deposited  in this stream bed about 250-350 years ago. They are clam and oyster shells.</a:t>
            </a:r>
            <a:endParaRPr/>
          </a:p>
          <a:p>
            <a:pPr indent="-228600" lvl="0" marL="228600" rtl="0" algn="just">
              <a:lnSpc>
                <a:spcPct val="90000"/>
              </a:lnSpc>
              <a:spcBef>
                <a:spcPts val="1000"/>
              </a:spcBef>
              <a:spcAft>
                <a:spcPts val="0"/>
              </a:spcAft>
              <a:buClr>
                <a:schemeClr val="dk1"/>
              </a:buClr>
              <a:buSzPts val="1600"/>
              <a:buChar char="•"/>
            </a:pPr>
            <a:r>
              <a:rPr lang="en-US" sz="1600"/>
              <a:t>The people living in  this area caught clams, oysters, and fish. These shells were what they left behind.</a:t>
            </a:r>
            <a:endParaRPr/>
          </a:p>
          <a:p>
            <a:pPr indent="-228600" lvl="0" marL="228600" rtl="0" algn="just">
              <a:lnSpc>
                <a:spcPct val="90000"/>
              </a:lnSpc>
              <a:spcBef>
                <a:spcPts val="1000"/>
              </a:spcBef>
              <a:spcAft>
                <a:spcPts val="0"/>
              </a:spcAft>
              <a:buClr>
                <a:schemeClr val="dk1"/>
              </a:buClr>
              <a:buSzPts val="1600"/>
              <a:buChar char="•"/>
            </a:pPr>
            <a:r>
              <a:rPr lang="en-US" sz="1600"/>
              <a:t>By reading the horizons in this soil, we have learned that this location was a place where people fished, burned down trees and farmed, and was sometimes flooded by the nearby stream. </a:t>
            </a:r>
            <a:endParaRPr sz="1600"/>
          </a:p>
          <a:p>
            <a:pPr indent="-228600" lvl="0" marL="22860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800"/>
              <a:buNone/>
            </a:pPr>
            <a:r>
              <a:t/>
            </a:r>
            <a:endParaRPr/>
          </a:p>
        </p:txBody>
      </p:sp>
      <p:pic>
        <p:nvPicPr>
          <p:cNvPr descr="photo of a soil profile. Dark soil is in the upper A horizon. A series of buried dark horizons are separated light horizons. You read the story from the bottom up.  The arrow is pointing to a buried shells." id="196" name="Google Shape;196;p11"/>
          <p:cNvPicPr preferRelativeResize="0"/>
          <p:nvPr>
            <p:ph idx="2" type="body"/>
          </p:nvPr>
        </p:nvPicPr>
        <p:blipFill rotWithShape="1">
          <a:blip r:embed="rId5">
            <a:alphaModFix/>
          </a:blip>
          <a:srcRect b="0" l="0" r="0" t="0"/>
          <a:stretch/>
        </p:blipFill>
        <p:spPr>
          <a:xfrm>
            <a:off x="5606148" y="1353367"/>
            <a:ext cx="3063555" cy="4621121"/>
          </a:xfrm>
          <a:prstGeom prst="rect">
            <a:avLst/>
          </a:prstGeom>
          <a:noFill/>
          <a:ln>
            <a:noFill/>
          </a:ln>
        </p:spPr>
      </p:pic>
      <p:sp>
        <p:nvSpPr>
          <p:cNvPr id="197" name="Google Shape;197;p11"/>
          <p:cNvSpPr txBox="1"/>
          <p:nvPr/>
        </p:nvSpPr>
        <p:spPr>
          <a:xfrm>
            <a:off x="5606148" y="6085856"/>
            <a:ext cx="32385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400" u="none" cap="none" strike="noStrike">
                <a:solidFill>
                  <a:srgbClr val="000000"/>
                </a:solidFill>
                <a:latin typeface="Calibri"/>
                <a:ea typeface="Calibri"/>
                <a:cs typeface="Calibri"/>
                <a:sym typeface="Calibri"/>
              </a:rPr>
              <a:t>A Maryland Soil (Photo © Dr. Ray Weil, University of Maryland) </a:t>
            </a:r>
            <a:endParaRPr/>
          </a:p>
        </p:txBody>
      </p:sp>
      <p:cxnSp>
        <p:nvCxnSpPr>
          <p:cNvPr descr="arrow pointing to shells in a soil horizon" id="198" name="Google Shape;198;p11"/>
          <p:cNvCxnSpPr/>
          <p:nvPr/>
        </p:nvCxnSpPr>
        <p:spPr>
          <a:xfrm>
            <a:off x="4494447" y="3376558"/>
            <a:ext cx="2419350" cy="685800"/>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205" name="Google Shape;205;p12"/>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206" name="Google Shape;206;p12"/>
          <p:cNvPicPr preferRelativeResize="0"/>
          <p:nvPr/>
        </p:nvPicPr>
        <p:blipFill rotWithShape="1">
          <a:blip r:embed="rId4">
            <a:alphaModFix/>
          </a:blip>
          <a:srcRect b="0" l="0" r="0" t="0"/>
          <a:stretch/>
        </p:blipFill>
        <p:spPr>
          <a:xfrm>
            <a:off x="0" y="936030"/>
            <a:ext cx="1276350" cy="5920549"/>
          </a:xfrm>
          <a:prstGeom prst="rect">
            <a:avLst/>
          </a:prstGeom>
          <a:noFill/>
          <a:ln>
            <a:noFill/>
          </a:ln>
        </p:spPr>
      </p:pic>
      <p:sp>
        <p:nvSpPr>
          <p:cNvPr id="207" name="Google Shape;207;p12"/>
          <p:cNvSpPr txBox="1"/>
          <p:nvPr>
            <p:ph type="title"/>
          </p:nvPr>
        </p:nvSpPr>
        <p:spPr>
          <a:xfrm>
            <a:off x="2514600" y="407640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600"/>
              <a:buFont typeface="Calibri"/>
              <a:buNone/>
            </a:pPr>
            <a:r>
              <a:rPr b="1" lang="en-US" sz="3600">
                <a:solidFill>
                  <a:srgbClr val="FFFF00"/>
                </a:solidFill>
              </a:rPr>
              <a:t>How Does Soil Form?</a:t>
            </a:r>
            <a:endParaRPr/>
          </a:p>
        </p:txBody>
      </p:sp>
      <p:pic>
        <p:nvPicPr>
          <p:cNvPr descr="Illustration of two hands holding a a handful of soil." id="208" name="Google Shape;208;p12"/>
          <p:cNvPicPr preferRelativeResize="0"/>
          <p:nvPr>
            <p:ph idx="2" type="body"/>
          </p:nvPr>
        </p:nvPicPr>
        <p:blipFill rotWithShape="1">
          <a:blip r:embed="rId5">
            <a:alphaModFix/>
          </a:blip>
          <a:srcRect b="0" l="0" r="0" t="0"/>
          <a:stretch/>
        </p:blipFill>
        <p:spPr>
          <a:xfrm>
            <a:off x="1270086" y="936031"/>
            <a:ext cx="7873914" cy="59205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215" name="Google Shape;215;p13"/>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216" name="Google Shape;216;p13"/>
          <p:cNvPicPr preferRelativeResize="0"/>
          <p:nvPr/>
        </p:nvPicPr>
        <p:blipFill rotWithShape="1">
          <a:blip r:embed="rId4">
            <a:alphaModFix/>
          </a:blip>
          <a:srcRect b="0" l="0" r="0" t="0"/>
          <a:stretch/>
        </p:blipFill>
        <p:spPr>
          <a:xfrm>
            <a:off x="0" y="936030"/>
            <a:ext cx="1276350" cy="5920549"/>
          </a:xfrm>
          <a:prstGeom prst="rect">
            <a:avLst/>
          </a:prstGeom>
          <a:noFill/>
          <a:ln>
            <a:noFill/>
          </a:ln>
        </p:spPr>
      </p:pic>
      <p:sp>
        <p:nvSpPr>
          <p:cNvPr id="217" name="Google Shape;217;p13"/>
          <p:cNvSpPr txBox="1"/>
          <p:nvPr>
            <p:ph type="title"/>
          </p:nvPr>
        </p:nvSpPr>
        <p:spPr>
          <a:xfrm>
            <a:off x="1457325" y="6090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Soil Forming Factors</a:t>
            </a:r>
            <a:endParaRPr/>
          </a:p>
        </p:txBody>
      </p:sp>
      <p:pic>
        <p:nvPicPr>
          <p:cNvPr descr="Diagram of the 5 soil forming factors: climate, parent material, topography, biota, and time. These are responsible for the soil's characteristics." id="218" name="Google Shape;218;p13"/>
          <p:cNvPicPr preferRelativeResize="0"/>
          <p:nvPr/>
        </p:nvPicPr>
        <p:blipFill rotWithShape="1">
          <a:blip r:embed="rId5">
            <a:alphaModFix/>
          </a:blip>
          <a:srcRect b="0" l="0" r="0" t="0"/>
          <a:stretch/>
        </p:blipFill>
        <p:spPr>
          <a:xfrm>
            <a:off x="1974420" y="1824943"/>
            <a:ext cx="3886200" cy="3068714"/>
          </a:xfrm>
          <a:prstGeom prst="rect">
            <a:avLst/>
          </a:prstGeom>
          <a:noFill/>
          <a:ln>
            <a:noFill/>
          </a:ln>
        </p:spPr>
      </p:pic>
      <p:sp>
        <p:nvSpPr>
          <p:cNvPr id="219" name="Google Shape;219;p13"/>
          <p:cNvSpPr txBox="1"/>
          <p:nvPr>
            <p:ph idx="1" type="body"/>
          </p:nvPr>
        </p:nvSpPr>
        <p:spPr>
          <a:xfrm>
            <a:off x="1723715" y="5221008"/>
            <a:ext cx="6791635" cy="12234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600"/>
              <a:buNone/>
            </a:pPr>
            <a:r>
              <a:rPr lang="en-US" sz="1600">
                <a:solidFill>
                  <a:srgbClr val="000000"/>
                </a:solidFill>
              </a:rPr>
              <a:t>These five factors work together to create a unique soil profile made of layers called horizons. </a:t>
            </a:r>
            <a:r>
              <a:rPr lang="en-US" sz="1600"/>
              <a:t>The characteristics of the soil profile and horizons and the story the soil tells is based on these five soil forming factors. Soil characterization is the way we measure the soil profile characteristics and this information is important to study soil moisture and each of the other parts of the ecosystem. </a:t>
            </a:r>
            <a:endParaRPr sz="1600">
              <a:solidFill>
                <a:srgbClr val="000000"/>
              </a:solidFill>
            </a:endParaRPr>
          </a:p>
        </p:txBody>
      </p:sp>
      <p:pic>
        <p:nvPicPr>
          <p:cNvPr descr="Image of a soil profile, which has a large, grey leached horizon " id="220" name="Google Shape;220;p13"/>
          <p:cNvPicPr preferRelativeResize="0"/>
          <p:nvPr>
            <p:ph idx="2" type="body"/>
          </p:nvPr>
        </p:nvPicPr>
        <p:blipFill rotWithShape="1">
          <a:blip r:embed="rId6">
            <a:alphaModFix/>
          </a:blip>
          <a:srcRect b="0" l="0" r="0" t="0"/>
          <a:stretch/>
        </p:blipFill>
        <p:spPr>
          <a:xfrm>
            <a:off x="6377714" y="1227708"/>
            <a:ext cx="2559735" cy="3556273"/>
          </a:xfrm>
          <a:prstGeom prst="rect">
            <a:avLst/>
          </a:prstGeom>
          <a:noFill/>
          <a:ln>
            <a:noFill/>
          </a:ln>
        </p:spPr>
      </p:pic>
      <p:sp>
        <p:nvSpPr>
          <p:cNvPr id="221" name="Google Shape;221;p13"/>
          <p:cNvSpPr txBox="1"/>
          <p:nvPr/>
        </p:nvSpPr>
        <p:spPr>
          <a:xfrm>
            <a:off x="6558690" y="4851676"/>
            <a:ext cx="28575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dk1"/>
                </a:solidFill>
                <a:latin typeface="Calibri"/>
                <a:ea typeface="Calibri"/>
                <a:cs typeface="Calibri"/>
                <a:sym typeface="Calibri"/>
              </a:rPr>
              <a:t>Forest soil, Florida USA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227" name="Google Shape;227;p14"/>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228" name="Google Shape;228;p14"/>
          <p:cNvPicPr preferRelativeResize="0"/>
          <p:nvPr/>
        </p:nvPicPr>
        <p:blipFill rotWithShape="1">
          <a:blip r:embed="rId4">
            <a:alphaModFix/>
          </a:blip>
          <a:srcRect b="0" l="0" r="0" t="0"/>
          <a:stretch/>
        </p:blipFill>
        <p:spPr>
          <a:xfrm>
            <a:off x="0" y="936030"/>
            <a:ext cx="1276350" cy="5920549"/>
          </a:xfrm>
          <a:prstGeom prst="rect">
            <a:avLst/>
          </a:prstGeom>
          <a:noFill/>
          <a:ln>
            <a:noFill/>
          </a:ln>
        </p:spPr>
      </p:pic>
      <p:sp>
        <p:nvSpPr>
          <p:cNvPr id="229" name="Google Shape;229;p14"/>
          <p:cNvSpPr txBox="1"/>
          <p:nvPr>
            <p:ph type="title"/>
          </p:nvPr>
        </p:nvSpPr>
        <p:spPr>
          <a:xfrm>
            <a:off x="914400" y="619623"/>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3600"/>
              <a:buFont typeface="Calibri"/>
              <a:buNone/>
            </a:pPr>
            <a:r>
              <a:rPr lang="en-US" sz="3600"/>
              <a:t>The Importance of Soil Characteristics</a:t>
            </a:r>
            <a:endParaRPr/>
          </a:p>
        </p:txBody>
      </p:sp>
      <p:sp>
        <p:nvSpPr>
          <p:cNvPr id="230" name="Google Shape;230;p14"/>
          <p:cNvSpPr txBox="1"/>
          <p:nvPr>
            <p:ph idx="1" type="body"/>
          </p:nvPr>
        </p:nvSpPr>
        <p:spPr>
          <a:xfrm>
            <a:off x="1504951" y="1634036"/>
            <a:ext cx="6991349" cy="3188976"/>
          </a:xfrm>
          <a:prstGeom prst="rect">
            <a:avLst/>
          </a:prstGeom>
          <a:noFill/>
          <a:ln>
            <a:noFill/>
          </a:ln>
        </p:spPr>
        <p:txBody>
          <a:bodyPr anchorCtr="0" anchor="t" bIns="45700" lIns="91425" spcFirstLastPara="1" rIns="91425" wrap="square" tIns="45700">
            <a:normAutofit/>
          </a:bodyPr>
          <a:lstStyle/>
          <a:p>
            <a:pPr indent="0" lvl="0" marL="0" rtl="0" algn="l">
              <a:lnSpc>
                <a:spcPct val="93000"/>
              </a:lnSpc>
              <a:spcBef>
                <a:spcPts val="0"/>
              </a:spcBef>
              <a:spcAft>
                <a:spcPts val="0"/>
              </a:spcAft>
              <a:buClr>
                <a:schemeClr val="dk1"/>
              </a:buClr>
              <a:buSzPts val="1600"/>
              <a:buNone/>
            </a:pPr>
            <a:r>
              <a:rPr lang="en-US" sz="1600"/>
              <a:t>The way the soil forming factor interacts to create a soil profile varies greatly. Each soil profile will have different characteristics and different ways it can be used to grow food, store and filter water, retain heat, produce and exchange gases, build on, and other uses. </a:t>
            </a:r>
            <a:r>
              <a:rPr lang="en-US" sz="1600">
                <a:solidFill>
                  <a:srgbClr val="000000"/>
                </a:solidFill>
              </a:rPr>
              <a:t>It is important to know and understand the soil forming factors in order to study soil characterization and soil moisture.</a:t>
            </a:r>
            <a:endParaRPr/>
          </a:p>
          <a:p>
            <a:pPr indent="0" lvl="0" marL="0" rtl="0" algn="l">
              <a:lnSpc>
                <a:spcPct val="93000"/>
              </a:lnSpc>
              <a:spcBef>
                <a:spcPts val="1000"/>
              </a:spcBef>
              <a:spcAft>
                <a:spcPts val="0"/>
              </a:spcAft>
              <a:buClr>
                <a:srgbClr val="000000"/>
              </a:buClr>
              <a:buSzPts val="1600"/>
              <a:buNone/>
            </a:pPr>
            <a:r>
              <a:rPr lang="en-US" sz="1600">
                <a:solidFill>
                  <a:srgbClr val="000000"/>
                </a:solidFill>
              </a:rPr>
              <a:t>The degree to which the various soil forming factors affect the soil produces the different soil horizons.</a:t>
            </a:r>
            <a:endParaRPr/>
          </a:p>
        </p:txBody>
      </p:sp>
      <p:pic>
        <p:nvPicPr>
          <p:cNvPr descr="Photos of a grassy field and a dry field with less vegetation." id="231" name="Google Shape;231;p14"/>
          <p:cNvPicPr preferRelativeResize="0"/>
          <p:nvPr>
            <p:ph idx="2" type="body"/>
          </p:nvPr>
        </p:nvPicPr>
        <p:blipFill rotWithShape="1">
          <a:blip r:embed="rId5">
            <a:alphaModFix/>
          </a:blip>
          <a:srcRect b="0" l="0" r="0" t="0"/>
          <a:stretch/>
        </p:blipFill>
        <p:spPr>
          <a:xfrm>
            <a:off x="2388394" y="3814053"/>
            <a:ext cx="5403056" cy="28310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237" name="Google Shape;237;p15"/>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238" name="Google Shape;238;p15"/>
          <p:cNvPicPr preferRelativeResize="0"/>
          <p:nvPr/>
        </p:nvPicPr>
        <p:blipFill rotWithShape="1">
          <a:blip r:embed="rId4">
            <a:alphaModFix/>
          </a:blip>
          <a:srcRect b="0" l="0" r="0" t="0"/>
          <a:stretch/>
        </p:blipFill>
        <p:spPr>
          <a:xfrm>
            <a:off x="0" y="936030"/>
            <a:ext cx="1276350" cy="5920549"/>
          </a:xfrm>
          <a:prstGeom prst="rect">
            <a:avLst/>
          </a:prstGeom>
          <a:noFill/>
          <a:ln>
            <a:noFill/>
          </a:ln>
        </p:spPr>
      </p:pic>
      <p:sp>
        <p:nvSpPr>
          <p:cNvPr id="239" name="Google Shape;239;p15"/>
          <p:cNvSpPr txBox="1"/>
          <p:nvPr>
            <p:ph type="title"/>
          </p:nvPr>
        </p:nvSpPr>
        <p:spPr>
          <a:xfrm>
            <a:off x="1371601" y="75808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200"/>
              <a:buFont typeface="Calibri"/>
              <a:buNone/>
            </a:pPr>
            <a:r>
              <a:rPr lang="en-US" sz="3200">
                <a:solidFill>
                  <a:srgbClr val="000000"/>
                </a:solidFill>
              </a:rPr>
              <a:t>The Five Soil Forming Factors Produce Great Variations in Soils.</a:t>
            </a:r>
            <a:endParaRPr/>
          </a:p>
        </p:txBody>
      </p:sp>
      <p:sp>
        <p:nvSpPr>
          <p:cNvPr id="240" name="Google Shape;240;p15"/>
          <p:cNvSpPr txBox="1"/>
          <p:nvPr>
            <p:ph idx="1" type="body"/>
          </p:nvPr>
        </p:nvSpPr>
        <p:spPr>
          <a:xfrm>
            <a:off x="1371601" y="2083644"/>
            <a:ext cx="3714749" cy="429221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0000"/>
              </a:buClr>
              <a:buSzPts val="1800"/>
              <a:buNone/>
            </a:pPr>
            <a:r>
              <a:rPr lang="en-US" sz="1800">
                <a:solidFill>
                  <a:srgbClr val="000000"/>
                </a:solidFill>
              </a:rPr>
              <a:t>The degree to which each soil forming factor affects soil formation will vary greatly. That will yield a large variety of soil types. Each soil type will have different characteristics and potential to grow food, store and filter water, retain heat, and produce and exchange gases.</a:t>
            </a:r>
            <a:endParaRPr/>
          </a:p>
          <a:p>
            <a:pPr indent="0" lvl="0" marL="0" rtl="0" algn="just">
              <a:lnSpc>
                <a:spcPct val="90000"/>
              </a:lnSpc>
              <a:spcBef>
                <a:spcPts val="1000"/>
              </a:spcBef>
              <a:spcAft>
                <a:spcPts val="0"/>
              </a:spcAft>
              <a:buClr>
                <a:schemeClr val="dk1"/>
              </a:buClr>
              <a:buSzPts val="1800"/>
              <a:buNone/>
            </a:pPr>
            <a:r>
              <a:t/>
            </a:r>
            <a:endParaRPr sz="1800">
              <a:solidFill>
                <a:srgbClr val="000000"/>
              </a:solidFill>
            </a:endParaRPr>
          </a:p>
          <a:p>
            <a:pPr indent="0" lvl="0" marL="0" rtl="0" algn="just">
              <a:lnSpc>
                <a:spcPct val="90000"/>
              </a:lnSpc>
              <a:spcBef>
                <a:spcPts val="1000"/>
              </a:spcBef>
              <a:spcAft>
                <a:spcPts val="0"/>
              </a:spcAft>
              <a:buClr>
                <a:schemeClr val="dk1"/>
              </a:buClr>
              <a:buSzPts val="1800"/>
              <a:buNone/>
            </a:pPr>
            <a:r>
              <a:rPr lang="en-US" sz="1800"/>
              <a:t>In GLOBE, you can measure the soil characteristics as well as measure the soil temperature, moisture, and the rate at which water infiltrates into the soil.</a:t>
            </a:r>
            <a:endParaRPr sz="1800">
              <a:solidFill>
                <a:srgbClr val="000000"/>
              </a:solidFill>
            </a:endParaRPr>
          </a:p>
        </p:txBody>
      </p:sp>
      <p:pic>
        <p:nvPicPr>
          <p:cNvPr descr="A picture of a soil profile with a thick zone of leaching which is ashy colored Soil profiles can look very different, and are the result of different soil forming factors. " id="241" name="Google Shape;241;p15"/>
          <p:cNvPicPr preferRelativeResize="0"/>
          <p:nvPr>
            <p:ph idx="2" type="body"/>
          </p:nvPr>
        </p:nvPicPr>
        <p:blipFill rotWithShape="1">
          <a:blip r:embed="rId5">
            <a:alphaModFix/>
          </a:blip>
          <a:srcRect b="0" l="0" r="0" t="0"/>
          <a:stretch/>
        </p:blipFill>
        <p:spPr>
          <a:xfrm>
            <a:off x="5314951" y="1616521"/>
            <a:ext cx="3009899" cy="4759336"/>
          </a:xfrm>
          <a:prstGeom prst="rect">
            <a:avLst/>
          </a:prstGeom>
          <a:noFill/>
          <a:ln>
            <a:noFill/>
          </a:ln>
        </p:spPr>
      </p:pic>
      <p:sp>
        <p:nvSpPr>
          <p:cNvPr id="242" name="Google Shape;242;p15"/>
          <p:cNvSpPr txBox="1"/>
          <p:nvPr/>
        </p:nvSpPr>
        <p:spPr>
          <a:xfrm>
            <a:off x="4608513" y="6480726"/>
            <a:ext cx="4535487" cy="377273"/>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200"/>
              <a:buFont typeface="Times New Roman"/>
              <a:buNone/>
            </a:pPr>
            <a:r>
              <a:rPr b="0" i="1" lang="en-US" sz="1200">
                <a:solidFill>
                  <a:srgbClr val="000000"/>
                </a:solidFill>
                <a:latin typeface="Arial"/>
                <a:ea typeface="Arial"/>
                <a:cs typeface="Arial"/>
                <a:sym typeface="Arial"/>
              </a:rPr>
              <a:t>Courtesy of the Natural Resources Conservation Service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248" name="Google Shape;248;p16"/>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249" name="Google Shape;249;p16"/>
          <p:cNvPicPr preferRelativeResize="0"/>
          <p:nvPr/>
        </p:nvPicPr>
        <p:blipFill rotWithShape="1">
          <a:blip r:embed="rId4">
            <a:alphaModFix/>
          </a:blip>
          <a:srcRect b="0" l="0" r="0" t="0"/>
          <a:stretch/>
        </p:blipFill>
        <p:spPr>
          <a:xfrm>
            <a:off x="0" y="936030"/>
            <a:ext cx="1276350" cy="5920549"/>
          </a:xfrm>
          <a:prstGeom prst="rect">
            <a:avLst/>
          </a:prstGeom>
          <a:noFill/>
          <a:ln>
            <a:noFill/>
          </a:ln>
        </p:spPr>
      </p:pic>
      <p:sp>
        <p:nvSpPr>
          <p:cNvPr id="250" name="Google Shape;250;p16"/>
          <p:cNvSpPr txBox="1"/>
          <p:nvPr>
            <p:ph type="title"/>
          </p:nvPr>
        </p:nvSpPr>
        <p:spPr>
          <a:xfrm>
            <a:off x="1371601" y="60191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200"/>
              <a:buFont typeface="Calibri"/>
              <a:buNone/>
            </a:pPr>
            <a:r>
              <a:rPr lang="en-US" sz="3200">
                <a:solidFill>
                  <a:srgbClr val="000000"/>
                </a:solidFill>
              </a:rPr>
              <a:t>Example of a Grassland Soil Profile</a:t>
            </a:r>
            <a:endParaRPr/>
          </a:p>
        </p:txBody>
      </p:sp>
      <p:sp>
        <p:nvSpPr>
          <p:cNvPr id="251" name="Google Shape;251;p16"/>
          <p:cNvSpPr txBox="1"/>
          <p:nvPr>
            <p:ph idx="1" type="body"/>
          </p:nvPr>
        </p:nvSpPr>
        <p:spPr>
          <a:xfrm>
            <a:off x="1371601" y="1623644"/>
            <a:ext cx="4314824" cy="42922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These soils are common in the mid-western USA, and in the grasslands of Argentina and Ukraine. They are usually deep and dark in color, and are among the best soils for growing crops. Their dark color is caused by many years of grass roots dying, decomposing, and building up the organic matter content that allows the soil to hold the water and nutrients needed for excellent plant growth. </a:t>
            </a:r>
            <a:endParaRPr sz="1800">
              <a:solidFill>
                <a:srgbClr val="000000"/>
              </a:solidFill>
            </a:endParaRPr>
          </a:p>
        </p:txBody>
      </p:sp>
      <p:pic>
        <p:nvPicPr>
          <p:cNvPr descr="The photo shows an obvious and very thick black soil layer on top. Grassland soil is characterized by a thick and dark A horizon at the top, which is organic rich and good for growing crops. " id="252" name="Google Shape;252;p16"/>
          <p:cNvPicPr preferRelativeResize="0"/>
          <p:nvPr>
            <p:ph idx="2" type="body"/>
          </p:nvPr>
        </p:nvPicPr>
        <p:blipFill rotWithShape="1">
          <a:blip r:embed="rId5">
            <a:alphaModFix/>
          </a:blip>
          <a:srcRect b="0" l="0" r="0" t="0"/>
          <a:stretch/>
        </p:blipFill>
        <p:spPr>
          <a:xfrm>
            <a:off x="5830890" y="1577675"/>
            <a:ext cx="2864876" cy="4604266"/>
          </a:xfrm>
          <a:prstGeom prst="rect">
            <a:avLst/>
          </a:prstGeom>
          <a:noFill/>
          <a:ln>
            <a:noFill/>
          </a:ln>
        </p:spPr>
      </p:pic>
      <p:sp>
        <p:nvSpPr>
          <p:cNvPr descr="Photo of a grassland soil profile, with a thick black A horizon with lots of organic matter. " id="253" name="Google Shape;253;p16"/>
          <p:cNvSpPr txBox="1"/>
          <p:nvPr/>
        </p:nvSpPr>
        <p:spPr>
          <a:xfrm>
            <a:off x="5830889" y="6258176"/>
            <a:ext cx="2573339" cy="377273"/>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i="1" lang="en-US" sz="1200">
                <a:solidFill>
                  <a:srgbClr val="000000"/>
                </a:solidFill>
                <a:latin typeface="Arial"/>
                <a:ea typeface="Arial"/>
                <a:cs typeface="Arial"/>
                <a:sym typeface="Arial"/>
              </a:rPr>
              <a:t>Grassland soils sampled in the southern part of Texas in the USA</a:t>
            </a:r>
            <a:endParaRPr b="0" i="1" sz="1200">
              <a:solidFill>
                <a:srgbClr val="000000"/>
              </a:solidFill>
              <a:latin typeface="Arial"/>
              <a:ea typeface="Arial"/>
              <a:cs typeface="Arial"/>
              <a:sym typeface="Arial"/>
            </a:endParaRPr>
          </a:p>
        </p:txBody>
      </p:sp>
      <p:pic>
        <p:nvPicPr>
          <p:cNvPr descr="Photo of a grassland landscape, where such soils would be found." id="254" name="Google Shape;254;p16"/>
          <p:cNvPicPr preferRelativeResize="0"/>
          <p:nvPr/>
        </p:nvPicPr>
        <p:blipFill rotWithShape="1">
          <a:blip r:embed="rId6">
            <a:alphaModFix/>
          </a:blip>
          <a:srcRect b="0" l="0" r="0" t="0"/>
          <a:stretch/>
        </p:blipFill>
        <p:spPr>
          <a:xfrm>
            <a:off x="1843091" y="4353037"/>
            <a:ext cx="3057522" cy="21602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261" name="Google Shape;261;p17"/>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262" name="Google Shape;262;p17"/>
          <p:cNvPicPr preferRelativeResize="0"/>
          <p:nvPr/>
        </p:nvPicPr>
        <p:blipFill rotWithShape="1">
          <a:blip r:embed="rId4">
            <a:alphaModFix/>
          </a:blip>
          <a:srcRect b="0" l="0" r="0" t="0"/>
          <a:stretch/>
        </p:blipFill>
        <p:spPr>
          <a:xfrm>
            <a:off x="0" y="936030"/>
            <a:ext cx="1276350" cy="5920549"/>
          </a:xfrm>
          <a:prstGeom prst="rect">
            <a:avLst/>
          </a:prstGeom>
          <a:noFill/>
          <a:ln>
            <a:noFill/>
          </a:ln>
        </p:spPr>
      </p:pic>
      <p:sp>
        <p:nvSpPr>
          <p:cNvPr id="263" name="Google Shape;263;p17"/>
          <p:cNvSpPr txBox="1"/>
          <p:nvPr>
            <p:ph type="title"/>
          </p:nvPr>
        </p:nvSpPr>
        <p:spPr>
          <a:xfrm>
            <a:off x="1329915" y="58711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800"/>
              <a:buFont typeface="Calibri"/>
              <a:buNone/>
            </a:pPr>
            <a:r>
              <a:rPr lang="en-US" sz="2800">
                <a:solidFill>
                  <a:srgbClr val="000000"/>
                </a:solidFill>
              </a:rPr>
              <a:t>Example of a Forest Soil Profile</a:t>
            </a:r>
            <a:endParaRPr/>
          </a:p>
        </p:txBody>
      </p:sp>
      <p:sp>
        <p:nvSpPr>
          <p:cNvPr id="264" name="Google Shape;264;p17"/>
          <p:cNvSpPr txBox="1"/>
          <p:nvPr>
            <p:ph idx="1" type="body"/>
          </p:nvPr>
        </p:nvSpPr>
        <p:spPr>
          <a:xfrm>
            <a:off x="1348964" y="1561908"/>
            <a:ext cx="5036371" cy="4292213"/>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1400"/>
              <a:buChar char="•"/>
            </a:pPr>
            <a:r>
              <a:rPr lang="en-US" sz="1400"/>
              <a:t>Most of the organic matter in this soil comes from the leaves and roots of coniferous trees that die and decompose near the surface. When this decomposed organic matter mixes with rain, acids form that </a:t>
            </a:r>
            <a:r>
              <a:rPr i="1" lang="en-US" sz="1400"/>
              <a:t>leach</a:t>
            </a:r>
            <a:r>
              <a:rPr lang="en-US" sz="1400"/>
              <a:t>, or remove, materials from the top horizons of the soil.</a:t>
            </a:r>
            <a:endParaRPr/>
          </a:p>
          <a:p>
            <a:pPr indent="-228600" lvl="0" marL="228600" rtl="0" algn="just">
              <a:lnSpc>
                <a:spcPct val="90000"/>
              </a:lnSpc>
              <a:spcBef>
                <a:spcPts val="1000"/>
              </a:spcBef>
              <a:spcAft>
                <a:spcPts val="0"/>
              </a:spcAft>
              <a:buClr>
                <a:schemeClr val="dk1"/>
              </a:buClr>
              <a:buSzPts val="1400"/>
              <a:buChar char="•"/>
            </a:pPr>
            <a:r>
              <a:rPr lang="en-US" sz="1400"/>
              <a:t>The white layer you see below the dark surface layer was caused by organic acids that removed the nutrients, organics, clays, iron, and other materials in the layer and left behind soil particles that are only mineral in composition. </a:t>
            </a:r>
            <a:endParaRPr/>
          </a:p>
          <a:p>
            <a:pPr indent="-228600" lvl="0" marL="228600" rtl="0" algn="just">
              <a:lnSpc>
                <a:spcPct val="90000"/>
              </a:lnSpc>
              <a:spcBef>
                <a:spcPts val="1000"/>
              </a:spcBef>
              <a:spcAft>
                <a:spcPts val="0"/>
              </a:spcAft>
              <a:buClr>
                <a:schemeClr val="dk1"/>
              </a:buClr>
              <a:buSzPts val="1400"/>
              <a:buChar char="•"/>
            </a:pPr>
            <a:r>
              <a:rPr lang="en-US" sz="1400"/>
              <a:t>Below this horizon is a dark horizon that contains materials that were leached from the horizon above and deposited or </a:t>
            </a:r>
            <a:r>
              <a:rPr b="1" lang="en-US" sz="1400"/>
              <a:t>illuviated</a:t>
            </a:r>
            <a:r>
              <a:rPr lang="en-US" sz="1400"/>
              <a:t>. This horizon has a dark color because of the organic matter deposited there. </a:t>
            </a:r>
            <a:endParaRPr/>
          </a:p>
          <a:p>
            <a:pPr indent="-228600" lvl="0" marL="228600" rtl="0" algn="just">
              <a:lnSpc>
                <a:spcPct val="90000"/>
              </a:lnSpc>
              <a:spcBef>
                <a:spcPts val="1000"/>
              </a:spcBef>
              <a:spcAft>
                <a:spcPts val="0"/>
              </a:spcAft>
              <a:buClr>
                <a:schemeClr val="dk1"/>
              </a:buClr>
              <a:buSzPts val="1400"/>
              <a:buChar char="•"/>
            </a:pPr>
            <a:r>
              <a:rPr lang="en-US" sz="1400"/>
              <a:t>The next horizon has a red color due to iron oxide brought in from the horizon above and coating the soil particles. The horizon below this one has fewer or different types of iron oxides coating the inorganic soil particles creating a yellow color. </a:t>
            </a:r>
            <a:endParaRPr/>
          </a:p>
          <a:p>
            <a:pPr indent="-228600" lvl="0" marL="228600" rtl="0" algn="just">
              <a:lnSpc>
                <a:spcPct val="90000"/>
              </a:lnSpc>
              <a:spcBef>
                <a:spcPts val="1000"/>
              </a:spcBef>
              <a:spcAft>
                <a:spcPts val="0"/>
              </a:spcAft>
              <a:buClr>
                <a:schemeClr val="dk1"/>
              </a:buClr>
              <a:buSzPts val="1400"/>
              <a:buChar char="•"/>
            </a:pPr>
            <a:r>
              <a:rPr lang="en-US" sz="1400"/>
              <a:t>The lowest horizon in the profile is the original parent material from which the soil formed. At this site, the parent material is a sandy deposit from glaciers. At one time, the whole soil looked like this bottom horizon, but over time, soil-forming processes changed its properties</a:t>
            </a:r>
            <a:r>
              <a:rPr lang="en-US" sz="1600"/>
              <a:t>. </a:t>
            </a:r>
            <a:endParaRPr sz="1600">
              <a:solidFill>
                <a:srgbClr val="000000"/>
              </a:solidFill>
            </a:endParaRPr>
          </a:p>
        </p:txBody>
      </p:sp>
      <p:pic>
        <p:nvPicPr>
          <p:cNvPr descr="Photo of Forest soil with a thick ashy leached horizon. Leaching is accelerated by the acidity of the coniferous needles that deposit and decompose on the forest floor." id="265" name="Google Shape;265;p17"/>
          <p:cNvPicPr preferRelativeResize="0"/>
          <p:nvPr>
            <p:ph idx="2" type="body"/>
          </p:nvPr>
        </p:nvPicPr>
        <p:blipFill rotWithShape="1">
          <a:blip r:embed="rId5">
            <a:alphaModFix/>
          </a:blip>
          <a:srcRect b="0" l="0" r="0" t="0"/>
          <a:stretch/>
        </p:blipFill>
        <p:spPr>
          <a:xfrm>
            <a:off x="6526370" y="1037762"/>
            <a:ext cx="2352517" cy="3447253"/>
          </a:xfrm>
          <a:prstGeom prst="rect">
            <a:avLst/>
          </a:prstGeom>
          <a:noFill/>
          <a:ln>
            <a:noFill/>
          </a:ln>
        </p:spPr>
      </p:pic>
      <p:sp>
        <p:nvSpPr>
          <p:cNvPr descr="Photo of a grassland soil profile, with a thick black A horizon with lots of organic matter. " id="266" name="Google Shape;266;p17"/>
          <p:cNvSpPr txBox="1"/>
          <p:nvPr/>
        </p:nvSpPr>
        <p:spPr>
          <a:xfrm>
            <a:off x="6119344" y="4494130"/>
            <a:ext cx="3159126" cy="377273"/>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i="1" lang="en-US" sz="1100">
                <a:solidFill>
                  <a:srgbClr val="000000"/>
                </a:solidFill>
                <a:latin typeface="Arial"/>
                <a:ea typeface="Arial"/>
                <a:cs typeface="Arial"/>
                <a:sym typeface="Arial"/>
              </a:rPr>
              <a:t>Soil formed under a forest in far eastern </a:t>
            </a:r>
            <a:endParaRPr i="1" sz="1100">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i="1" lang="en-US" sz="1100">
                <a:solidFill>
                  <a:srgbClr val="000000"/>
                </a:solidFill>
                <a:latin typeface="Arial"/>
                <a:ea typeface="Arial"/>
                <a:cs typeface="Arial"/>
                <a:sym typeface="Arial"/>
              </a:rPr>
              <a:t>Russia, near the city of Magadan</a:t>
            </a:r>
            <a:endParaRPr b="0" i="1" sz="1100">
              <a:solidFill>
                <a:srgbClr val="000000"/>
              </a:solidFill>
              <a:latin typeface="Arial"/>
              <a:ea typeface="Arial"/>
              <a:cs typeface="Arial"/>
              <a:sym typeface="Arial"/>
            </a:endParaRPr>
          </a:p>
        </p:txBody>
      </p:sp>
      <p:pic>
        <p:nvPicPr>
          <p:cNvPr descr="A forest view where such soils can be found." id="267" name="Google Shape;267;p17"/>
          <p:cNvPicPr preferRelativeResize="0"/>
          <p:nvPr/>
        </p:nvPicPr>
        <p:blipFill rotWithShape="1">
          <a:blip r:embed="rId6">
            <a:alphaModFix/>
          </a:blip>
          <a:srcRect b="0" l="0" r="0" t="0"/>
          <a:stretch/>
        </p:blipFill>
        <p:spPr>
          <a:xfrm>
            <a:off x="6522649" y="5087122"/>
            <a:ext cx="2352517" cy="15635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273" name="Google Shape;273;p18"/>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274" name="Google Shape;274;p18"/>
          <p:cNvPicPr preferRelativeResize="0"/>
          <p:nvPr/>
        </p:nvPicPr>
        <p:blipFill rotWithShape="1">
          <a:blip r:embed="rId4">
            <a:alphaModFix/>
          </a:blip>
          <a:srcRect b="0" l="0" r="0" t="0"/>
          <a:stretch/>
        </p:blipFill>
        <p:spPr>
          <a:xfrm>
            <a:off x="0" y="936030"/>
            <a:ext cx="1276350" cy="5920549"/>
          </a:xfrm>
          <a:prstGeom prst="rect">
            <a:avLst/>
          </a:prstGeom>
          <a:noFill/>
          <a:ln>
            <a:noFill/>
          </a:ln>
        </p:spPr>
      </p:pic>
      <p:sp>
        <p:nvSpPr>
          <p:cNvPr id="275" name="Google Shape;275;p18"/>
          <p:cNvSpPr txBox="1"/>
          <p:nvPr>
            <p:ph type="title"/>
          </p:nvPr>
        </p:nvSpPr>
        <p:spPr>
          <a:xfrm>
            <a:off x="1371601" y="60191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200"/>
              <a:buFont typeface="Calibri"/>
              <a:buNone/>
            </a:pPr>
            <a:r>
              <a:rPr lang="en-US" sz="3200">
                <a:solidFill>
                  <a:srgbClr val="000000"/>
                </a:solidFill>
              </a:rPr>
              <a:t>Example of a Tropical Soil Profile</a:t>
            </a:r>
            <a:endParaRPr/>
          </a:p>
        </p:txBody>
      </p:sp>
      <p:sp>
        <p:nvSpPr>
          <p:cNvPr id="276" name="Google Shape;276;p18"/>
          <p:cNvSpPr txBox="1"/>
          <p:nvPr>
            <p:ph idx="1" type="body"/>
          </p:nvPr>
        </p:nvSpPr>
        <p:spPr>
          <a:xfrm>
            <a:off x="1689255" y="1623102"/>
            <a:ext cx="4070505" cy="42922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rPr lang="en-US" sz="1400"/>
              <a:t>Notice the bright red colors and the depth to which the soil is uniform. It is very difficult to distinguish unique horizons. Hot temperatures and lots of rain help to form weathered soils like this. In tropical climates, organic matter decomposes very quickly and transforms into inactive material that binds with clay. Most of the nutrients have been leached from this soil by intense rainfall. Left behind are weathered minerals coated by iron oxides giving the soil its bright red color. </a:t>
            </a:r>
            <a:endParaRPr sz="1400">
              <a:solidFill>
                <a:srgbClr val="000000"/>
              </a:solidFill>
            </a:endParaRPr>
          </a:p>
        </p:txBody>
      </p:sp>
      <p:sp>
        <p:nvSpPr>
          <p:cNvPr descr="Photo of a grassland soil profile, with a thick black A horizon with lots of organic matter. " id="277" name="Google Shape;277;p18"/>
          <p:cNvSpPr txBox="1"/>
          <p:nvPr/>
        </p:nvSpPr>
        <p:spPr>
          <a:xfrm>
            <a:off x="1736802" y="6141334"/>
            <a:ext cx="3159126" cy="377273"/>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i="1" lang="en-US" sz="1200">
                <a:solidFill>
                  <a:srgbClr val="000000"/>
                </a:solidFill>
                <a:latin typeface="Arial"/>
                <a:ea typeface="Arial"/>
                <a:cs typeface="Arial"/>
                <a:sym typeface="Arial"/>
              </a:rPr>
              <a:t>Tropical environment in Northern Queensland, Australia</a:t>
            </a:r>
            <a:endParaRPr b="0" i="1" sz="1200">
              <a:solidFill>
                <a:srgbClr val="000000"/>
              </a:solidFill>
              <a:latin typeface="Arial"/>
              <a:ea typeface="Arial"/>
              <a:cs typeface="Arial"/>
              <a:sym typeface="Arial"/>
            </a:endParaRPr>
          </a:p>
        </p:txBody>
      </p:sp>
      <p:pic>
        <p:nvPicPr>
          <p:cNvPr descr="Photo of a tropical landscape from Queensland, Australia." id="278" name="Google Shape;278;p18"/>
          <p:cNvPicPr preferRelativeResize="0"/>
          <p:nvPr/>
        </p:nvPicPr>
        <p:blipFill rotWithShape="1">
          <a:blip r:embed="rId5">
            <a:alphaModFix/>
          </a:blip>
          <a:srcRect b="0" l="0" r="0" t="0"/>
          <a:stretch/>
        </p:blipFill>
        <p:spPr>
          <a:xfrm>
            <a:off x="1695869" y="3709084"/>
            <a:ext cx="3672315" cy="2218960"/>
          </a:xfrm>
          <a:prstGeom prst="rect">
            <a:avLst/>
          </a:prstGeom>
          <a:noFill/>
          <a:ln>
            <a:noFill/>
          </a:ln>
        </p:spPr>
      </p:pic>
      <p:pic>
        <p:nvPicPr>
          <p:cNvPr descr="Photo of a bright red, highly weathered soil profile from Australia. " id="279" name="Google Shape;279;p18"/>
          <p:cNvPicPr preferRelativeResize="0"/>
          <p:nvPr>
            <p:ph idx="2" type="body"/>
          </p:nvPr>
        </p:nvPicPr>
        <p:blipFill rotWithShape="1">
          <a:blip r:embed="rId6">
            <a:alphaModFix/>
          </a:blip>
          <a:srcRect b="0" l="0" r="0" t="0"/>
          <a:stretch/>
        </p:blipFill>
        <p:spPr>
          <a:xfrm>
            <a:off x="5945506" y="1397083"/>
            <a:ext cx="2911153" cy="43815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286" name="Google Shape;286;p19"/>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287" name="Google Shape;287;p19"/>
          <p:cNvPicPr preferRelativeResize="0"/>
          <p:nvPr/>
        </p:nvPicPr>
        <p:blipFill rotWithShape="1">
          <a:blip r:embed="rId4">
            <a:alphaModFix/>
          </a:blip>
          <a:srcRect b="0" l="0" r="0" t="0"/>
          <a:stretch/>
        </p:blipFill>
        <p:spPr>
          <a:xfrm>
            <a:off x="0" y="936030"/>
            <a:ext cx="1276350" cy="5920549"/>
          </a:xfrm>
          <a:prstGeom prst="rect">
            <a:avLst/>
          </a:prstGeom>
          <a:noFill/>
          <a:ln>
            <a:noFill/>
          </a:ln>
        </p:spPr>
      </p:pic>
      <p:sp>
        <p:nvSpPr>
          <p:cNvPr id="288" name="Google Shape;288;p19"/>
          <p:cNvSpPr txBox="1"/>
          <p:nvPr>
            <p:ph type="title"/>
          </p:nvPr>
        </p:nvSpPr>
        <p:spPr>
          <a:xfrm>
            <a:off x="1354677" y="58500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lang="en-US" sz="2400">
                <a:solidFill>
                  <a:srgbClr val="000000"/>
                </a:solidFill>
              </a:rPr>
              <a:t>Example of a Soil Profile Formed under Very Dry Conditions </a:t>
            </a:r>
            <a:endParaRPr/>
          </a:p>
        </p:txBody>
      </p:sp>
      <p:sp>
        <p:nvSpPr>
          <p:cNvPr id="289" name="Google Shape;289;p19"/>
          <p:cNvSpPr txBox="1"/>
          <p:nvPr>
            <p:ph idx="1" type="body"/>
          </p:nvPr>
        </p:nvSpPr>
        <p:spPr>
          <a:xfrm>
            <a:off x="1471104" y="1581789"/>
            <a:ext cx="4070505" cy="429221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400"/>
              <a:buChar char="•"/>
            </a:pPr>
            <a:r>
              <a:rPr lang="en-US" sz="1400"/>
              <a:t>A light brown horizon at the surface is often found in environments where organic matter is limited. High amounts of organic matter form dark soils. In dry places, organic matter is not returned to the soil because very little vegetation grows there. When rainfall does occur in this environment, the sandy texture of the soils allow materials to be carried downward into the lower horizons of the profile. The white streaks near the bottom of this profile are formed from deposits of calcium carbonate that can become very hard as they accumulate over time. </a:t>
            </a:r>
            <a:endParaRPr/>
          </a:p>
        </p:txBody>
      </p:sp>
      <p:pic>
        <p:nvPicPr>
          <p:cNvPr descr="The photo shows a soil formed under very dry conditions. Less vegetation means that the organic material is not replenished in the soil as rapidly as it is moved out of the soil. The uppermost part of the soil column is not dark, black or brown but more reddish, because of its low organic content" id="290" name="Google Shape;290;p19"/>
          <p:cNvPicPr preferRelativeResize="0"/>
          <p:nvPr>
            <p:ph idx="2" type="body"/>
          </p:nvPr>
        </p:nvPicPr>
        <p:blipFill rotWithShape="1">
          <a:blip r:embed="rId5">
            <a:alphaModFix/>
          </a:blip>
          <a:srcRect b="0" l="0" r="0" t="0"/>
          <a:stretch/>
        </p:blipFill>
        <p:spPr>
          <a:xfrm>
            <a:off x="5855011" y="1623102"/>
            <a:ext cx="3089888" cy="4518232"/>
          </a:xfrm>
          <a:prstGeom prst="rect">
            <a:avLst/>
          </a:prstGeom>
          <a:noFill/>
          <a:ln>
            <a:noFill/>
          </a:ln>
        </p:spPr>
      </p:pic>
      <p:sp>
        <p:nvSpPr>
          <p:cNvPr descr="Photo of a grassland soil profile, with a thick black A horizon with lots of organic matter. " id="291" name="Google Shape;291;p19"/>
          <p:cNvSpPr txBox="1"/>
          <p:nvPr/>
        </p:nvSpPr>
        <p:spPr>
          <a:xfrm>
            <a:off x="5785773" y="6197496"/>
            <a:ext cx="3159126" cy="377273"/>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i="1" lang="en-US" sz="1200">
                <a:solidFill>
                  <a:srgbClr val="000000"/>
                </a:solidFill>
                <a:latin typeface="Arial"/>
                <a:ea typeface="Arial"/>
                <a:cs typeface="Arial"/>
                <a:sym typeface="Arial"/>
              </a:rPr>
              <a:t>Soil formed under very dry or arid conditions in New Mexico, USA </a:t>
            </a:r>
            <a:endParaRPr b="0" i="1" sz="1200">
              <a:solidFill>
                <a:srgbClr val="000000"/>
              </a:solidFill>
              <a:latin typeface="Arial"/>
              <a:ea typeface="Arial"/>
              <a:cs typeface="Arial"/>
              <a:sym typeface="Arial"/>
            </a:endParaRPr>
          </a:p>
        </p:txBody>
      </p:sp>
      <p:pic>
        <p:nvPicPr>
          <p:cNvPr descr="Photo of dryland landscape. " id="292" name="Google Shape;292;p19"/>
          <p:cNvPicPr preferRelativeResize="0"/>
          <p:nvPr/>
        </p:nvPicPr>
        <p:blipFill rotWithShape="1">
          <a:blip r:embed="rId6">
            <a:alphaModFix/>
          </a:blip>
          <a:srcRect b="0" l="0" r="0" t="0"/>
          <a:stretch/>
        </p:blipFill>
        <p:spPr>
          <a:xfrm>
            <a:off x="1865302" y="4166603"/>
            <a:ext cx="3493431" cy="22725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Illustration of two hands holding soil clod." id="96" name="Google Shape;96;p2"/>
          <p:cNvPicPr preferRelativeResize="0"/>
          <p:nvPr/>
        </p:nvPicPr>
        <p:blipFill rotWithShape="1">
          <a:blip r:embed="rId3">
            <a:alphaModFix amt="20000"/>
          </a:blip>
          <a:srcRect b="0" l="0" r="0" t="0"/>
          <a:stretch/>
        </p:blipFill>
        <p:spPr>
          <a:xfrm>
            <a:off x="1257300" y="936030"/>
            <a:ext cx="7886700" cy="5921969"/>
          </a:xfrm>
          <a:prstGeom prst="rect">
            <a:avLst/>
          </a:prstGeom>
          <a:noFill/>
          <a:ln>
            <a:noFill/>
          </a:ln>
        </p:spPr>
      </p:pic>
      <p:sp>
        <p:nvSpPr>
          <p:cNvPr id="97" name="Google Shape;97;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98" name="Google Shape;98;p2"/>
          <p:cNvPicPr preferRelativeResize="0"/>
          <p:nvPr/>
        </p:nvPicPr>
        <p:blipFill rotWithShape="1">
          <a:blip r:embed="rId4">
            <a:alphaModFix/>
          </a:blip>
          <a:srcRect b="0" l="0" r="0" t="0"/>
          <a:stretch/>
        </p:blipFill>
        <p:spPr>
          <a:xfrm>
            <a:off x="0" y="-38762"/>
            <a:ext cx="9144000" cy="974793"/>
          </a:xfrm>
          <a:prstGeom prst="rect">
            <a:avLst/>
          </a:prstGeom>
          <a:noFill/>
          <a:ln>
            <a:noFill/>
          </a:ln>
        </p:spPr>
      </p:pic>
      <p:pic>
        <p:nvPicPr>
          <p:cNvPr descr="Menu: why study soil?" id="99" name="Google Shape;99;p2"/>
          <p:cNvPicPr preferRelativeResize="0"/>
          <p:nvPr/>
        </p:nvPicPr>
        <p:blipFill rotWithShape="1">
          <a:blip r:embed="rId5">
            <a:alphaModFix/>
          </a:blip>
          <a:srcRect b="0" l="0" r="0" t="0"/>
          <a:stretch/>
        </p:blipFill>
        <p:spPr>
          <a:xfrm>
            <a:off x="0" y="936031"/>
            <a:ext cx="1257300" cy="5921969"/>
          </a:xfrm>
          <a:prstGeom prst="rect">
            <a:avLst/>
          </a:prstGeom>
          <a:noFill/>
          <a:ln>
            <a:noFill/>
          </a:ln>
        </p:spPr>
      </p:pic>
      <p:sp>
        <p:nvSpPr>
          <p:cNvPr id="100" name="Google Shape;100;p2"/>
          <p:cNvSpPr txBox="1"/>
          <p:nvPr>
            <p:ph type="title"/>
          </p:nvPr>
        </p:nvSpPr>
        <p:spPr>
          <a:xfrm>
            <a:off x="1381124" y="61355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Overview</a:t>
            </a:r>
            <a:endParaRPr/>
          </a:p>
        </p:txBody>
      </p:sp>
      <p:sp>
        <p:nvSpPr>
          <p:cNvPr id="101" name="Google Shape;101;p2"/>
          <p:cNvSpPr txBox="1"/>
          <p:nvPr>
            <p:ph idx="1" type="body"/>
          </p:nvPr>
        </p:nvSpPr>
        <p:spPr>
          <a:xfrm>
            <a:off x="1381124" y="1647931"/>
            <a:ext cx="7391401" cy="4941041"/>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rgbClr val="000000"/>
              </a:buClr>
              <a:buSzPct val="100000"/>
              <a:buNone/>
            </a:pPr>
            <a:r>
              <a:rPr b="1" lang="en-US" sz="3400"/>
              <a:t>This module:</a:t>
            </a:r>
            <a:endParaRPr/>
          </a:p>
          <a:p>
            <a:pPr indent="-228600" lvl="0" marL="228600" rtl="0" algn="l">
              <a:lnSpc>
                <a:spcPct val="90000"/>
              </a:lnSpc>
              <a:spcBef>
                <a:spcPts val="1000"/>
              </a:spcBef>
              <a:spcAft>
                <a:spcPts val="0"/>
              </a:spcAft>
              <a:buClr>
                <a:srgbClr val="000000"/>
              </a:buClr>
              <a:buSzPct val="100000"/>
              <a:buChar char="•"/>
            </a:pPr>
            <a:r>
              <a:rPr lang="en-US" sz="3400"/>
              <a:t>Introduces the Soil (Pedosphere) Investigation</a:t>
            </a:r>
            <a:endParaRPr/>
          </a:p>
          <a:p>
            <a:pPr indent="-228600" lvl="0" marL="228600" rtl="0" algn="l">
              <a:lnSpc>
                <a:spcPct val="90000"/>
              </a:lnSpc>
              <a:spcBef>
                <a:spcPts val="1000"/>
              </a:spcBef>
              <a:spcAft>
                <a:spcPts val="0"/>
              </a:spcAft>
              <a:buClr>
                <a:srgbClr val="000000"/>
              </a:buClr>
              <a:buSzPct val="100000"/>
              <a:buChar char="•"/>
            </a:pPr>
            <a:r>
              <a:rPr lang="en-US" sz="3400"/>
              <a:t>Describes soil’s role in the Earth System</a:t>
            </a:r>
            <a:endParaRPr/>
          </a:p>
          <a:p>
            <a:pPr indent="-228600" lvl="0" marL="228600" rtl="0" algn="l">
              <a:lnSpc>
                <a:spcPct val="90000"/>
              </a:lnSpc>
              <a:spcBef>
                <a:spcPts val="1000"/>
              </a:spcBef>
              <a:spcAft>
                <a:spcPts val="0"/>
              </a:spcAft>
              <a:buClr>
                <a:srgbClr val="000000"/>
              </a:buClr>
              <a:buSzPct val="100000"/>
              <a:buChar char="•"/>
            </a:pPr>
            <a:r>
              <a:rPr lang="en-US" sz="3400"/>
              <a:t>Explains how soils form</a:t>
            </a:r>
            <a:endParaRPr/>
          </a:p>
          <a:p>
            <a:pPr indent="-228600" lvl="0" marL="228600" rtl="0" algn="l">
              <a:lnSpc>
                <a:spcPct val="90000"/>
              </a:lnSpc>
              <a:spcBef>
                <a:spcPts val="1000"/>
              </a:spcBef>
              <a:spcAft>
                <a:spcPts val="0"/>
              </a:spcAft>
              <a:buClr>
                <a:srgbClr val="000000"/>
              </a:buClr>
              <a:buSzPct val="100000"/>
              <a:buChar char="•"/>
            </a:pPr>
            <a:r>
              <a:rPr lang="en-US" sz="3400"/>
              <a:t>Provides instructions on how to define soil sites</a:t>
            </a:r>
            <a:endParaRPr/>
          </a:p>
          <a:p>
            <a:pPr indent="-228600" lvl="0" marL="228600" rtl="0" algn="l">
              <a:lnSpc>
                <a:spcPct val="90000"/>
              </a:lnSpc>
              <a:spcBef>
                <a:spcPts val="1000"/>
              </a:spcBef>
              <a:spcAft>
                <a:spcPts val="0"/>
              </a:spcAft>
              <a:buClr>
                <a:srgbClr val="000000"/>
              </a:buClr>
              <a:buSzPct val="100000"/>
              <a:buChar char="•"/>
            </a:pPr>
            <a:r>
              <a:rPr lang="en-US" sz="3400"/>
              <a:t>Explains how to report soil site definitions to GLOBE</a:t>
            </a:r>
            <a:endParaRPr/>
          </a:p>
          <a:p>
            <a:pPr indent="0" lvl="0" marL="0" rtl="0" algn="l">
              <a:lnSpc>
                <a:spcPct val="90000"/>
              </a:lnSpc>
              <a:spcBef>
                <a:spcPts val="1000"/>
              </a:spcBef>
              <a:spcAft>
                <a:spcPts val="0"/>
              </a:spcAft>
              <a:buClr>
                <a:srgbClr val="000000"/>
              </a:buClr>
              <a:buSzPct val="100000"/>
              <a:buNone/>
            </a:pPr>
            <a:r>
              <a:t/>
            </a:r>
            <a:endParaRPr sz="3400"/>
          </a:p>
          <a:p>
            <a:pPr indent="0" lvl="0" marL="0" rtl="0" algn="l">
              <a:lnSpc>
                <a:spcPct val="90000"/>
              </a:lnSpc>
              <a:spcBef>
                <a:spcPts val="1000"/>
              </a:spcBef>
              <a:spcAft>
                <a:spcPts val="0"/>
              </a:spcAft>
              <a:buClr>
                <a:srgbClr val="000000"/>
              </a:buClr>
              <a:buSzPct val="100000"/>
              <a:buNone/>
            </a:pPr>
            <a:r>
              <a:rPr b="1" lang="en-US" sz="3400"/>
              <a:t>Learning Objectives:</a:t>
            </a:r>
            <a:endParaRPr/>
          </a:p>
          <a:p>
            <a:pPr indent="0" lvl="0" marL="0" rtl="0" algn="l">
              <a:lnSpc>
                <a:spcPct val="90000"/>
              </a:lnSpc>
              <a:spcBef>
                <a:spcPts val="1000"/>
              </a:spcBef>
              <a:spcAft>
                <a:spcPts val="0"/>
              </a:spcAft>
              <a:buClr>
                <a:srgbClr val="000000"/>
              </a:buClr>
              <a:buSzPct val="100000"/>
              <a:buNone/>
            </a:pPr>
            <a:r>
              <a:rPr lang="en-US" sz="3400"/>
              <a:t>After completing this module, you will be able to:</a:t>
            </a:r>
            <a:endParaRPr/>
          </a:p>
          <a:p>
            <a:pPr indent="-228600" lvl="0" marL="228600" rtl="0" algn="l">
              <a:lnSpc>
                <a:spcPct val="90000"/>
              </a:lnSpc>
              <a:spcBef>
                <a:spcPts val="1000"/>
              </a:spcBef>
              <a:spcAft>
                <a:spcPts val="0"/>
              </a:spcAft>
              <a:buClr>
                <a:srgbClr val="000000"/>
              </a:buClr>
              <a:buSzPct val="100000"/>
              <a:buChar char="•"/>
            </a:pPr>
            <a:r>
              <a:rPr lang="en-US" sz="3400"/>
              <a:t>Explain soils important role in the Earth system</a:t>
            </a:r>
            <a:endParaRPr/>
          </a:p>
          <a:p>
            <a:pPr indent="-228600" lvl="0" marL="228600" rtl="0" algn="l">
              <a:lnSpc>
                <a:spcPct val="90000"/>
              </a:lnSpc>
              <a:spcBef>
                <a:spcPts val="1000"/>
              </a:spcBef>
              <a:spcAft>
                <a:spcPts val="0"/>
              </a:spcAft>
              <a:buClr>
                <a:srgbClr val="000000"/>
              </a:buClr>
              <a:buSzPct val="100000"/>
              <a:buChar char="•"/>
            </a:pPr>
            <a:r>
              <a:rPr lang="en-US" sz="3400"/>
              <a:t>Identify soil horizons</a:t>
            </a:r>
            <a:endParaRPr/>
          </a:p>
          <a:p>
            <a:pPr indent="-228600" lvl="0" marL="228600" rtl="0" algn="l">
              <a:lnSpc>
                <a:spcPct val="90000"/>
              </a:lnSpc>
              <a:spcBef>
                <a:spcPts val="1000"/>
              </a:spcBef>
              <a:spcAft>
                <a:spcPts val="0"/>
              </a:spcAft>
              <a:buClr>
                <a:srgbClr val="000000"/>
              </a:buClr>
              <a:buSzPct val="100000"/>
              <a:buChar char="•"/>
            </a:pPr>
            <a:r>
              <a:rPr lang="en-US" sz="3400"/>
              <a:t>Explain the soil forming factors</a:t>
            </a:r>
            <a:endParaRPr/>
          </a:p>
          <a:p>
            <a:pPr indent="-228600" lvl="0" marL="228600" rtl="0" algn="l">
              <a:lnSpc>
                <a:spcPct val="90000"/>
              </a:lnSpc>
              <a:spcBef>
                <a:spcPts val="1000"/>
              </a:spcBef>
              <a:spcAft>
                <a:spcPts val="0"/>
              </a:spcAft>
              <a:buClr>
                <a:srgbClr val="000000"/>
              </a:buClr>
              <a:buSzPct val="100000"/>
              <a:buChar char="•"/>
            </a:pPr>
            <a:r>
              <a:rPr lang="en-US" sz="3400"/>
              <a:t>Define soil moisture and temperature sites</a:t>
            </a:r>
            <a:endParaRPr/>
          </a:p>
          <a:p>
            <a:pPr indent="-228600" lvl="0" marL="228600" rtl="0" algn="l">
              <a:lnSpc>
                <a:spcPct val="90000"/>
              </a:lnSpc>
              <a:spcBef>
                <a:spcPts val="1000"/>
              </a:spcBef>
              <a:spcAft>
                <a:spcPts val="0"/>
              </a:spcAft>
              <a:buClr>
                <a:srgbClr val="000000"/>
              </a:buClr>
              <a:buSzPct val="100000"/>
              <a:buChar char="•"/>
            </a:pPr>
            <a:r>
              <a:rPr lang="en-US" sz="3400"/>
              <a:t>Define soil characterization sites</a:t>
            </a:r>
            <a:endParaRPr/>
          </a:p>
          <a:p>
            <a:pPr indent="-228600" lvl="0" marL="228600" rtl="0" algn="l">
              <a:lnSpc>
                <a:spcPct val="90000"/>
              </a:lnSpc>
              <a:spcBef>
                <a:spcPts val="1000"/>
              </a:spcBef>
              <a:spcAft>
                <a:spcPts val="0"/>
              </a:spcAft>
              <a:buClr>
                <a:srgbClr val="000000"/>
              </a:buClr>
              <a:buSzPct val="100000"/>
              <a:buChar char="•"/>
            </a:pPr>
            <a:r>
              <a:rPr lang="en-US" sz="3400"/>
              <a:t>Report soil site definitions to GLOBE </a:t>
            </a:r>
            <a:endParaRPr/>
          </a:p>
          <a:p>
            <a:pPr indent="-142240" lvl="0" marL="228600" rtl="0" algn="l">
              <a:lnSpc>
                <a:spcPct val="90000"/>
              </a:lnSpc>
              <a:spcBef>
                <a:spcPts val="1000"/>
              </a:spcBef>
              <a:spcAft>
                <a:spcPts val="0"/>
              </a:spcAft>
              <a:buClr>
                <a:srgbClr val="000000"/>
              </a:buClr>
              <a:buSzPct val="100000"/>
              <a:buNone/>
            </a:pPr>
            <a:r>
              <a:t/>
            </a:r>
            <a:endParaRPr sz="3400"/>
          </a:p>
          <a:p>
            <a:pPr indent="0" lvl="0" marL="0" rtl="0" algn="l">
              <a:lnSpc>
                <a:spcPct val="90000"/>
              </a:lnSpc>
              <a:spcBef>
                <a:spcPts val="1000"/>
              </a:spcBef>
              <a:spcAft>
                <a:spcPts val="0"/>
              </a:spcAft>
              <a:buClr>
                <a:srgbClr val="000000"/>
              </a:buClr>
              <a:buSzPct val="100000"/>
              <a:buNone/>
            </a:pPr>
            <a:r>
              <a:rPr b="1" i="1" lang="en-US" sz="3400"/>
              <a:t>Estimated Time for Completion of Module: 1.5 Hours</a:t>
            </a:r>
            <a:endParaRPr/>
          </a:p>
          <a:p>
            <a:pPr indent="-228600" lvl="0" marL="228600" rtl="0" algn="l">
              <a:lnSpc>
                <a:spcPct val="90000"/>
              </a:lnSpc>
              <a:spcBef>
                <a:spcPts val="1000"/>
              </a:spcBef>
              <a:spcAft>
                <a:spcPts val="0"/>
              </a:spcAft>
              <a:buClr>
                <a:srgbClr val="000000"/>
              </a:buClr>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298" name="Google Shape;298;p20"/>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299" name="Google Shape;299;p20"/>
          <p:cNvPicPr preferRelativeResize="0"/>
          <p:nvPr/>
        </p:nvPicPr>
        <p:blipFill rotWithShape="1">
          <a:blip r:embed="rId4">
            <a:alphaModFix/>
          </a:blip>
          <a:srcRect b="0" l="0" r="0" t="0"/>
          <a:stretch/>
        </p:blipFill>
        <p:spPr>
          <a:xfrm>
            <a:off x="0" y="936030"/>
            <a:ext cx="1276350" cy="5920549"/>
          </a:xfrm>
          <a:prstGeom prst="rect">
            <a:avLst/>
          </a:prstGeom>
          <a:noFill/>
          <a:ln>
            <a:noFill/>
          </a:ln>
        </p:spPr>
      </p:pic>
      <p:sp>
        <p:nvSpPr>
          <p:cNvPr id="300" name="Google Shape;300;p20"/>
          <p:cNvSpPr txBox="1"/>
          <p:nvPr>
            <p:ph type="title"/>
          </p:nvPr>
        </p:nvSpPr>
        <p:spPr>
          <a:xfrm>
            <a:off x="1371601" y="60191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lang="en-US" sz="2400">
                <a:solidFill>
                  <a:srgbClr val="000000"/>
                </a:solidFill>
              </a:rPr>
              <a:t>Example of a Soil Profile Formed under Wet Conditions </a:t>
            </a:r>
            <a:endParaRPr/>
          </a:p>
        </p:txBody>
      </p:sp>
      <p:sp>
        <p:nvSpPr>
          <p:cNvPr id="301" name="Google Shape;301;p20"/>
          <p:cNvSpPr txBox="1"/>
          <p:nvPr>
            <p:ph idx="1" type="body"/>
          </p:nvPr>
        </p:nvSpPr>
        <p:spPr>
          <a:xfrm>
            <a:off x="1471104" y="1581789"/>
            <a:ext cx="3929571" cy="4292213"/>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1600"/>
              <a:buChar char="•"/>
            </a:pPr>
            <a:r>
              <a:rPr lang="en-US" sz="1600"/>
              <a:t>Wet soils are found in many parts of the world. The surface horizon is usually dark because organic matter accumulates when the soil is saturated with water. When these conditions occur, there is not enough oxygen for organisms to decompose the organic material. </a:t>
            </a:r>
            <a:endParaRPr/>
          </a:p>
          <a:p>
            <a:pPr indent="-228600" lvl="0" marL="228600" rtl="0" algn="just">
              <a:lnSpc>
                <a:spcPct val="90000"/>
              </a:lnSpc>
              <a:spcBef>
                <a:spcPts val="1000"/>
              </a:spcBef>
              <a:spcAft>
                <a:spcPts val="0"/>
              </a:spcAft>
              <a:buClr>
                <a:schemeClr val="dk1"/>
              </a:buClr>
              <a:buSzPts val="1600"/>
              <a:buChar char="•"/>
            </a:pPr>
            <a:r>
              <a:rPr lang="en-US" sz="1600"/>
              <a:t>Colors of the lower horizon are usually grayish. Sometimes, as in this picture, the gray soil color has orange or brown streaks within it, which are called </a:t>
            </a:r>
            <a:r>
              <a:rPr i="1" lang="en-US" sz="1600"/>
              <a:t>mottles</a:t>
            </a:r>
            <a:r>
              <a:rPr lang="en-US" sz="1600"/>
              <a:t>. </a:t>
            </a:r>
            <a:endParaRPr/>
          </a:p>
          <a:p>
            <a:pPr indent="-228600" lvl="0" marL="228600" rtl="0" algn="just">
              <a:lnSpc>
                <a:spcPct val="90000"/>
              </a:lnSpc>
              <a:spcBef>
                <a:spcPts val="1000"/>
              </a:spcBef>
              <a:spcAft>
                <a:spcPts val="0"/>
              </a:spcAft>
              <a:buClr>
                <a:schemeClr val="dk1"/>
              </a:buClr>
              <a:buSzPts val="1600"/>
              <a:buChar char="•"/>
            </a:pPr>
            <a:r>
              <a:rPr lang="en-US" sz="1600"/>
              <a:t>The gray colors indicate that the soil was wet for a long period of time, while the mottles show us where some oxygen was present in the soil.</a:t>
            </a:r>
            <a:endParaRPr sz="1600">
              <a:solidFill>
                <a:srgbClr val="000000"/>
              </a:solidFill>
            </a:endParaRPr>
          </a:p>
        </p:txBody>
      </p:sp>
      <p:pic>
        <p:nvPicPr>
          <p:cNvPr descr="Photo of a mottled soil profile formed under wet conditions. Oxidation and reduction of the soils under wet and dry conditions result in the mottling and the grey (gleyed) soils." id="302" name="Google Shape;302;p20"/>
          <p:cNvPicPr preferRelativeResize="0"/>
          <p:nvPr>
            <p:ph idx="2" type="body"/>
          </p:nvPr>
        </p:nvPicPr>
        <p:blipFill rotWithShape="1">
          <a:blip r:embed="rId5">
            <a:alphaModFix/>
          </a:blip>
          <a:srcRect b="0" l="0" r="0" t="0"/>
          <a:stretch/>
        </p:blipFill>
        <p:spPr>
          <a:xfrm>
            <a:off x="5495926" y="1454990"/>
            <a:ext cx="3361203" cy="4999438"/>
          </a:xfrm>
          <a:prstGeom prst="rect">
            <a:avLst/>
          </a:prstGeom>
          <a:noFill/>
          <a:ln>
            <a:noFill/>
          </a:ln>
        </p:spPr>
      </p:pic>
      <p:sp>
        <p:nvSpPr>
          <p:cNvPr descr="Photo of a grassland soil profile, with a thick black A horizon with lots of organic matter. " id="303" name="Google Shape;303;p20"/>
          <p:cNvSpPr txBox="1"/>
          <p:nvPr/>
        </p:nvSpPr>
        <p:spPr>
          <a:xfrm>
            <a:off x="5314951" y="6454428"/>
            <a:ext cx="3159126" cy="377273"/>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i="1" lang="en-US" sz="1200">
                <a:solidFill>
                  <a:srgbClr val="000000"/>
                </a:solidFill>
                <a:latin typeface="Arial"/>
                <a:ea typeface="Arial"/>
                <a:cs typeface="Arial"/>
                <a:sym typeface="Arial"/>
              </a:rPr>
              <a:t>Wet soil sampled in Louisiana, USA </a:t>
            </a:r>
            <a:endParaRPr b="0" i="1" sz="12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309" name="Google Shape;309;p21"/>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does soil form?" id="310" name="Google Shape;310;p21"/>
          <p:cNvPicPr preferRelativeResize="0"/>
          <p:nvPr/>
        </p:nvPicPr>
        <p:blipFill rotWithShape="1">
          <a:blip r:embed="rId4">
            <a:alphaModFix/>
          </a:blip>
          <a:srcRect b="0" l="0" r="0" t="0"/>
          <a:stretch/>
        </p:blipFill>
        <p:spPr>
          <a:xfrm>
            <a:off x="20637" y="931099"/>
            <a:ext cx="1276350" cy="5926901"/>
          </a:xfrm>
          <a:prstGeom prst="rect">
            <a:avLst/>
          </a:prstGeom>
          <a:noFill/>
          <a:ln>
            <a:noFill/>
          </a:ln>
        </p:spPr>
      </p:pic>
      <p:sp>
        <p:nvSpPr>
          <p:cNvPr id="311" name="Google Shape;311;p21"/>
          <p:cNvSpPr txBox="1"/>
          <p:nvPr>
            <p:ph type="title"/>
          </p:nvPr>
        </p:nvSpPr>
        <p:spPr>
          <a:xfrm>
            <a:off x="1447005" y="60077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2400"/>
              <a:buFont typeface="Calibri"/>
              <a:buNone/>
            </a:pPr>
            <a:r>
              <a:rPr lang="en-US" sz="2400">
                <a:solidFill>
                  <a:srgbClr val="000000"/>
                </a:solidFill>
              </a:rPr>
              <a:t>Example of a Soil Profile Formed in a Very Cold Climate</a:t>
            </a:r>
            <a:endParaRPr/>
          </a:p>
        </p:txBody>
      </p:sp>
      <p:sp>
        <p:nvSpPr>
          <p:cNvPr id="312" name="Google Shape;312;p21"/>
          <p:cNvSpPr txBox="1"/>
          <p:nvPr>
            <p:ph idx="1" type="body"/>
          </p:nvPr>
        </p:nvSpPr>
        <p:spPr>
          <a:xfrm>
            <a:off x="1471105" y="1581789"/>
            <a:ext cx="3629534" cy="429221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600"/>
              <a:buNone/>
            </a:pPr>
            <a:r>
              <a:rPr lang="en-US" sz="1600"/>
              <a:t>The “hummocky” or wavy surface of this soil is caused by freezing and thawing of water stored in the soil year after year. The black zones indicate places where organic materials have accumulated during freezing and thawing cycles. The process of freezing and thawing and churning of the soil is called </a:t>
            </a:r>
            <a:r>
              <a:rPr i="1" lang="en-US" sz="1600"/>
              <a:t>cryoturbation</a:t>
            </a:r>
            <a:r>
              <a:rPr lang="en-US" sz="1600"/>
              <a:t>. This soil is not very developed and has only slight indications of horizons that can be seen by faint color differences. At the bottom of the profile is a layer called </a:t>
            </a:r>
            <a:r>
              <a:rPr i="1" lang="en-US" sz="1600"/>
              <a:t>permafrost</a:t>
            </a:r>
            <a:r>
              <a:rPr lang="en-US" sz="1600"/>
              <a:t>, which consists of ice, soil, or a mixture of both. The permafrost layer stays below 0˚C throughout the year. The dark, thick organic material in this soil accumulates because decomposition is very slow in cold climates. </a:t>
            </a:r>
            <a:endParaRPr sz="1600">
              <a:solidFill>
                <a:srgbClr val="000000"/>
              </a:solidFill>
            </a:endParaRPr>
          </a:p>
        </p:txBody>
      </p:sp>
      <p:pic>
        <p:nvPicPr>
          <p:cNvPr descr="Photo of a cryoturbated soil: a soil that has been disturbed by freeze-thaw cycles. Note that the soil horizons evidenced in the previous soil profiles are not as clear here, because of the mixing. " id="313" name="Google Shape;313;p21"/>
          <p:cNvPicPr preferRelativeResize="0"/>
          <p:nvPr>
            <p:ph idx="2" type="body"/>
          </p:nvPr>
        </p:nvPicPr>
        <p:blipFill rotWithShape="1">
          <a:blip r:embed="rId5">
            <a:alphaModFix/>
          </a:blip>
          <a:srcRect b="0" l="0" r="0" t="0"/>
          <a:stretch/>
        </p:blipFill>
        <p:spPr>
          <a:xfrm>
            <a:off x="5400675" y="1500346"/>
            <a:ext cx="3352800" cy="2260600"/>
          </a:xfrm>
          <a:prstGeom prst="rect">
            <a:avLst/>
          </a:prstGeom>
          <a:noFill/>
          <a:ln>
            <a:noFill/>
          </a:ln>
        </p:spPr>
      </p:pic>
      <p:sp>
        <p:nvSpPr>
          <p:cNvPr descr="Photo of a grassland soil profile, with a thick black A horizon with lots of organic matter. " id="314" name="Google Shape;314;p21"/>
          <p:cNvSpPr txBox="1"/>
          <p:nvPr/>
        </p:nvSpPr>
        <p:spPr>
          <a:xfrm>
            <a:off x="5390355" y="3755862"/>
            <a:ext cx="3159126" cy="377273"/>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i="1" lang="en-US" sz="1200">
                <a:solidFill>
                  <a:srgbClr val="000000"/>
                </a:solidFill>
                <a:latin typeface="Arial"/>
                <a:ea typeface="Arial"/>
                <a:cs typeface="Arial"/>
                <a:sym typeface="Arial"/>
              </a:rPr>
              <a:t>Soil formed under a very cold climate near Inuvik in the Northwest Territory of Canada</a:t>
            </a:r>
            <a:endParaRPr b="0" i="1" sz="1200">
              <a:solidFill>
                <a:srgbClr val="000000"/>
              </a:solidFill>
              <a:latin typeface="Arial"/>
              <a:ea typeface="Arial"/>
              <a:cs typeface="Arial"/>
              <a:sym typeface="Arial"/>
            </a:endParaRPr>
          </a:p>
        </p:txBody>
      </p:sp>
      <p:pic>
        <p:nvPicPr>
          <p:cNvPr descr="Photo of a boreal forest. " id="315" name="Google Shape;315;p21"/>
          <p:cNvPicPr preferRelativeResize="0"/>
          <p:nvPr/>
        </p:nvPicPr>
        <p:blipFill rotWithShape="1">
          <a:blip r:embed="rId6">
            <a:alphaModFix/>
          </a:blip>
          <a:srcRect b="0" l="0" r="0" t="0"/>
          <a:stretch/>
        </p:blipFill>
        <p:spPr>
          <a:xfrm>
            <a:off x="5400675" y="4325261"/>
            <a:ext cx="3352800" cy="2306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2" name="Google Shape;322;p22"/>
          <p:cNvSpPr txBox="1"/>
          <p:nvPr>
            <p:ph type="title"/>
          </p:nvPr>
        </p:nvSpPr>
        <p:spPr>
          <a:xfrm>
            <a:off x="1428750" y="61376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600"/>
              <a:buFont typeface="Calibri"/>
              <a:buNone/>
            </a:pPr>
            <a:r>
              <a:rPr lang="en-US" sz="3600">
                <a:solidFill>
                  <a:srgbClr val="000000"/>
                </a:solidFill>
              </a:rPr>
              <a:t>GLOBE Soil Protocols </a:t>
            </a:r>
            <a:r>
              <a:rPr lang="en-US" sz="3600">
                <a:solidFill>
                  <a:schemeClr val="lt1"/>
                </a:solidFill>
              </a:rPr>
              <a:t>1</a:t>
            </a:r>
            <a:endParaRPr/>
          </a:p>
        </p:txBody>
      </p:sp>
      <p:sp>
        <p:nvSpPr>
          <p:cNvPr id="323" name="Google Shape;323;p22"/>
          <p:cNvSpPr txBox="1"/>
          <p:nvPr>
            <p:ph idx="1" type="body"/>
          </p:nvPr>
        </p:nvSpPr>
        <p:spPr>
          <a:xfrm>
            <a:off x="1276350" y="1413728"/>
            <a:ext cx="39243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t/>
            </a:r>
            <a:endParaRPr sz="1800"/>
          </a:p>
          <a:p>
            <a:pPr indent="-228600" lvl="0" marL="228600" rtl="0" algn="just">
              <a:lnSpc>
                <a:spcPct val="90000"/>
              </a:lnSpc>
              <a:spcBef>
                <a:spcPts val="1000"/>
              </a:spcBef>
              <a:spcAft>
                <a:spcPts val="0"/>
              </a:spcAft>
              <a:buClr>
                <a:srgbClr val="000000"/>
              </a:buClr>
              <a:buSzPts val="1800"/>
              <a:buChar char="•"/>
            </a:pPr>
            <a:r>
              <a:rPr lang="en-US" sz="1800"/>
              <a:t>The characteristics of a soil profile usually change slowly over centuries as the soil forms, but human activity can cause rapid changes.</a:t>
            </a:r>
            <a:endParaRPr/>
          </a:p>
          <a:p>
            <a:pPr indent="-114300" lvl="0" marL="228600" rtl="0" algn="just">
              <a:lnSpc>
                <a:spcPct val="90000"/>
              </a:lnSpc>
              <a:spcBef>
                <a:spcPts val="1000"/>
              </a:spcBef>
              <a:spcAft>
                <a:spcPts val="0"/>
              </a:spcAft>
              <a:buClr>
                <a:srgbClr val="000000"/>
              </a:buClr>
              <a:buSzPts val="1800"/>
              <a:buNone/>
            </a:pPr>
            <a:r>
              <a:t/>
            </a:r>
            <a:endParaRPr sz="1800"/>
          </a:p>
          <a:p>
            <a:pPr indent="-228600" lvl="0" marL="228600" rtl="0" algn="just">
              <a:lnSpc>
                <a:spcPct val="90000"/>
              </a:lnSpc>
              <a:spcBef>
                <a:spcPts val="1000"/>
              </a:spcBef>
              <a:spcAft>
                <a:spcPts val="0"/>
              </a:spcAft>
              <a:buClr>
                <a:srgbClr val="000000"/>
              </a:buClr>
              <a:buSzPts val="1800"/>
              <a:buChar char="•"/>
            </a:pPr>
            <a:r>
              <a:rPr lang="en-US" sz="1800"/>
              <a:t>Soil properties such as temperature and moisture content can change quickly, particularly near the surface.</a:t>
            </a:r>
            <a:endParaRPr/>
          </a:p>
          <a:p>
            <a:pPr indent="-114300" lvl="0" marL="228600" rtl="0" algn="just">
              <a:lnSpc>
                <a:spcPct val="90000"/>
              </a:lnSpc>
              <a:spcBef>
                <a:spcPts val="1000"/>
              </a:spcBef>
              <a:spcAft>
                <a:spcPts val="0"/>
              </a:spcAft>
              <a:buClr>
                <a:srgbClr val="000000"/>
              </a:buClr>
              <a:buSzPts val="1800"/>
              <a:buNone/>
            </a:pPr>
            <a:r>
              <a:t/>
            </a:r>
            <a:endParaRPr sz="1800"/>
          </a:p>
          <a:p>
            <a:pPr indent="-228600" lvl="0" marL="228600" rtl="0" algn="just">
              <a:lnSpc>
                <a:spcPct val="90000"/>
              </a:lnSpc>
              <a:spcBef>
                <a:spcPts val="1000"/>
              </a:spcBef>
              <a:spcAft>
                <a:spcPts val="0"/>
              </a:spcAft>
              <a:buClr>
                <a:srgbClr val="000000"/>
              </a:buClr>
              <a:buSzPts val="1800"/>
              <a:buChar char="•"/>
            </a:pPr>
            <a:r>
              <a:rPr lang="en-US" sz="1800"/>
              <a:t>GLOBE protocols are different depending on the rate at which the property being measured changes.</a:t>
            </a:r>
            <a:endParaRPr/>
          </a:p>
        </p:txBody>
      </p:sp>
      <p:pic>
        <p:nvPicPr>
          <p:cNvPr descr="photo of a soil profile. Dark soil is in the upper A horizon. A series of buried dark horizons are separated light horizons. You read the story from the bottom up. " id="324" name="Google Shape;324;p22"/>
          <p:cNvPicPr preferRelativeResize="0"/>
          <p:nvPr>
            <p:ph idx="2" type="body"/>
          </p:nvPr>
        </p:nvPicPr>
        <p:blipFill rotWithShape="1">
          <a:blip r:embed="rId3">
            <a:alphaModFix/>
          </a:blip>
          <a:srcRect b="0" l="0" r="0" t="0"/>
          <a:stretch/>
        </p:blipFill>
        <p:spPr>
          <a:xfrm>
            <a:off x="5448300" y="1413728"/>
            <a:ext cx="3462618" cy="5223075"/>
          </a:xfrm>
          <a:prstGeom prst="rect">
            <a:avLst/>
          </a:prstGeom>
          <a:noFill/>
          <a:ln>
            <a:noFill/>
          </a:ln>
        </p:spPr>
      </p:pic>
      <p:pic>
        <p:nvPicPr>
          <p:cNvPr descr="Banner: Introduction to Soil" id="325" name="Google Shape;325;p22"/>
          <p:cNvPicPr preferRelativeResize="0"/>
          <p:nvPr/>
        </p:nvPicPr>
        <p:blipFill rotWithShape="1">
          <a:blip r:embed="rId4">
            <a:alphaModFix/>
          </a:blip>
          <a:srcRect b="0" l="0" r="0" t="0"/>
          <a:stretch/>
        </p:blipFill>
        <p:spPr>
          <a:xfrm>
            <a:off x="0" y="-38762"/>
            <a:ext cx="9144000" cy="974793"/>
          </a:xfrm>
          <a:prstGeom prst="rect">
            <a:avLst/>
          </a:prstGeom>
          <a:noFill/>
          <a:ln>
            <a:noFill/>
          </a:ln>
        </p:spPr>
      </p:pic>
      <p:pic>
        <p:nvPicPr>
          <p:cNvPr descr="Menu: Soil Protocols" id="326" name="Google Shape;326;p22"/>
          <p:cNvPicPr preferRelativeResize="0"/>
          <p:nvPr/>
        </p:nvPicPr>
        <p:blipFill rotWithShape="1">
          <a:blip r:embed="rId5">
            <a:alphaModFix/>
          </a:blip>
          <a:srcRect b="0" l="0" r="0" t="0"/>
          <a:stretch/>
        </p:blipFill>
        <p:spPr>
          <a:xfrm>
            <a:off x="0" y="916981"/>
            <a:ext cx="1276350" cy="59410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332" name="Google Shape;332;p23"/>
          <p:cNvPicPr preferRelativeResize="0"/>
          <p:nvPr/>
        </p:nvPicPr>
        <p:blipFill rotWithShape="1">
          <a:blip r:embed="rId3">
            <a:alphaModFix/>
          </a:blip>
          <a:srcRect b="0" l="0" r="0" t="0"/>
          <a:stretch/>
        </p:blipFill>
        <p:spPr>
          <a:xfrm>
            <a:off x="0" y="-38762"/>
            <a:ext cx="9144000" cy="974793"/>
          </a:xfrm>
          <a:prstGeom prst="rect">
            <a:avLst/>
          </a:prstGeom>
          <a:noFill/>
          <a:ln>
            <a:noFill/>
          </a:ln>
        </p:spPr>
      </p:pic>
      <p:sp>
        <p:nvSpPr>
          <p:cNvPr id="333" name="Google Shape;333;p23"/>
          <p:cNvSpPr txBox="1"/>
          <p:nvPr>
            <p:ph type="title"/>
          </p:nvPr>
        </p:nvSpPr>
        <p:spPr>
          <a:xfrm>
            <a:off x="1428750" y="61376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600"/>
              <a:buFont typeface="Calibri"/>
              <a:buNone/>
            </a:pPr>
            <a:r>
              <a:rPr lang="en-US" sz="3600">
                <a:solidFill>
                  <a:srgbClr val="000000"/>
                </a:solidFill>
              </a:rPr>
              <a:t>GLOBE Soil Protocols </a:t>
            </a:r>
            <a:r>
              <a:rPr lang="en-US" sz="3600">
                <a:solidFill>
                  <a:schemeClr val="lt2"/>
                </a:solidFill>
              </a:rPr>
              <a:t>2</a:t>
            </a:r>
            <a:endParaRPr/>
          </a:p>
        </p:txBody>
      </p:sp>
      <p:pic>
        <p:nvPicPr>
          <p:cNvPr descr="illustration of two students preparing to measure the depth of soil horizons using  a tape measure. " id="334" name="Google Shape;334;p23"/>
          <p:cNvPicPr preferRelativeResize="0"/>
          <p:nvPr>
            <p:ph idx="2" type="body"/>
          </p:nvPr>
        </p:nvPicPr>
        <p:blipFill rotWithShape="1">
          <a:blip r:embed="rId4">
            <a:alphaModFix/>
          </a:blip>
          <a:srcRect b="0" l="0" r="0" t="0"/>
          <a:stretch/>
        </p:blipFill>
        <p:spPr>
          <a:xfrm>
            <a:off x="1276350" y="936030"/>
            <a:ext cx="7867650" cy="5921970"/>
          </a:xfrm>
          <a:prstGeom prst="rect">
            <a:avLst/>
          </a:prstGeom>
          <a:noFill/>
          <a:ln>
            <a:noFill/>
          </a:ln>
        </p:spPr>
      </p:pic>
      <p:pic>
        <p:nvPicPr>
          <p:cNvPr descr="Menu: Soil Protocols" id="335" name="Google Shape;335;p23"/>
          <p:cNvPicPr preferRelativeResize="0"/>
          <p:nvPr/>
        </p:nvPicPr>
        <p:blipFill rotWithShape="1">
          <a:blip r:embed="rId5">
            <a:alphaModFix/>
          </a:blip>
          <a:srcRect b="0" l="0" r="0" t="0"/>
          <a:stretch/>
        </p:blipFill>
        <p:spPr>
          <a:xfrm>
            <a:off x="0" y="916981"/>
            <a:ext cx="1276350" cy="59410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341" name="Google Shape;341;p24"/>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Soil Protocols" id="342" name="Google Shape;342;p24"/>
          <p:cNvPicPr preferRelativeResize="0"/>
          <p:nvPr/>
        </p:nvPicPr>
        <p:blipFill rotWithShape="1">
          <a:blip r:embed="rId4">
            <a:alphaModFix/>
          </a:blip>
          <a:srcRect b="0" l="0" r="0" t="0"/>
          <a:stretch/>
        </p:blipFill>
        <p:spPr>
          <a:xfrm>
            <a:off x="0" y="916981"/>
            <a:ext cx="1276350" cy="5941019"/>
          </a:xfrm>
          <a:prstGeom prst="rect">
            <a:avLst/>
          </a:prstGeom>
          <a:noFill/>
          <a:ln>
            <a:noFill/>
          </a:ln>
        </p:spPr>
      </p:pic>
      <p:sp>
        <p:nvSpPr>
          <p:cNvPr id="343" name="Google Shape;343;p24"/>
          <p:cNvSpPr txBox="1"/>
          <p:nvPr>
            <p:ph type="title"/>
          </p:nvPr>
        </p:nvSpPr>
        <p:spPr>
          <a:xfrm>
            <a:off x="1428750" y="61376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600"/>
              <a:buFont typeface="Calibri"/>
              <a:buNone/>
            </a:pPr>
            <a:r>
              <a:rPr lang="en-US" sz="3600">
                <a:solidFill>
                  <a:srgbClr val="000000"/>
                </a:solidFill>
              </a:rPr>
              <a:t>Soil Protocols</a:t>
            </a:r>
            <a:endParaRPr sz="2800">
              <a:solidFill>
                <a:srgbClr val="000000"/>
              </a:solidFill>
            </a:endParaRPr>
          </a:p>
        </p:txBody>
      </p:sp>
      <p:sp>
        <p:nvSpPr>
          <p:cNvPr id="344" name="Google Shape;344;p24"/>
          <p:cNvSpPr txBox="1"/>
          <p:nvPr>
            <p:ph idx="1" type="body"/>
          </p:nvPr>
        </p:nvSpPr>
        <p:spPr>
          <a:xfrm>
            <a:off x="1428750" y="1711821"/>
            <a:ext cx="493395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2000"/>
              <a:buNone/>
            </a:pPr>
            <a:r>
              <a:rPr b="1" lang="en-US" sz="2000"/>
              <a:t>Soil Characterization</a:t>
            </a:r>
            <a:endParaRPr/>
          </a:p>
          <a:p>
            <a:pPr indent="-228600" lvl="0" marL="228600" rtl="0" algn="l">
              <a:lnSpc>
                <a:spcPct val="90000"/>
              </a:lnSpc>
              <a:spcBef>
                <a:spcPts val="1000"/>
              </a:spcBef>
              <a:spcAft>
                <a:spcPts val="0"/>
              </a:spcAft>
              <a:buClr>
                <a:srgbClr val="000000"/>
              </a:buClr>
              <a:buSzPts val="2000"/>
              <a:buChar char="•"/>
            </a:pPr>
            <a:r>
              <a:rPr lang="en-US" sz="2000"/>
              <a:t>Usually measured only once at Soil Characterization Sites with horizon definition, field observations, sample collection, and lab measurements</a:t>
            </a:r>
            <a:endParaRPr b="1" sz="2000"/>
          </a:p>
          <a:p>
            <a:pPr indent="0" lvl="0" marL="0" rtl="0" algn="l">
              <a:lnSpc>
                <a:spcPct val="90000"/>
              </a:lnSpc>
              <a:spcBef>
                <a:spcPts val="1000"/>
              </a:spcBef>
              <a:spcAft>
                <a:spcPts val="0"/>
              </a:spcAft>
              <a:buClr>
                <a:srgbClr val="000000"/>
              </a:buClr>
              <a:buSzPts val="2000"/>
              <a:buNone/>
            </a:pPr>
            <a:r>
              <a:rPr b="1" lang="en-US" sz="2000"/>
              <a:t>Soil Temperature &amp; Soil Moisture</a:t>
            </a:r>
            <a:endParaRPr/>
          </a:p>
          <a:p>
            <a:pPr indent="-228600" lvl="0" marL="228600" rtl="0" algn="l">
              <a:lnSpc>
                <a:spcPct val="90000"/>
              </a:lnSpc>
              <a:spcBef>
                <a:spcPts val="1000"/>
              </a:spcBef>
              <a:spcAft>
                <a:spcPts val="0"/>
              </a:spcAft>
              <a:buClr>
                <a:srgbClr val="000000"/>
              </a:buClr>
              <a:buSzPts val="2000"/>
              <a:buChar char="•"/>
            </a:pPr>
            <a:r>
              <a:rPr lang="en-US" sz="2000"/>
              <a:t>Measured repeatedly at Soil Moisture and Temperature Sites</a:t>
            </a:r>
            <a:endParaRPr/>
          </a:p>
          <a:p>
            <a:pPr indent="-228600" lvl="0" marL="228600" rtl="0" algn="l">
              <a:lnSpc>
                <a:spcPct val="90000"/>
              </a:lnSpc>
              <a:spcBef>
                <a:spcPts val="1000"/>
              </a:spcBef>
              <a:spcAft>
                <a:spcPts val="0"/>
              </a:spcAft>
              <a:buClr>
                <a:srgbClr val="000000"/>
              </a:buClr>
              <a:buSzPts val="2000"/>
              <a:buChar char="•"/>
            </a:pPr>
            <a:r>
              <a:rPr lang="en-US" sz="2000"/>
              <a:t>Different protocols for different measurement techniques</a:t>
            </a:r>
            <a:endParaRPr/>
          </a:p>
          <a:p>
            <a:pPr indent="0" lvl="0" marL="0" rtl="0" algn="l">
              <a:lnSpc>
                <a:spcPct val="90000"/>
              </a:lnSpc>
              <a:spcBef>
                <a:spcPts val="1000"/>
              </a:spcBef>
              <a:spcAft>
                <a:spcPts val="0"/>
              </a:spcAft>
              <a:buClr>
                <a:srgbClr val="000000"/>
              </a:buClr>
              <a:buSzPts val="2000"/>
              <a:buNone/>
            </a:pPr>
            <a:r>
              <a:rPr b="1" lang="en-US" sz="2000"/>
              <a:t>Infiltration</a:t>
            </a:r>
            <a:endParaRPr/>
          </a:p>
          <a:p>
            <a:pPr indent="-228600" lvl="0" marL="228600" rtl="0" algn="l">
              <a:lnSpc>
                <a:spcPct val="90000"/>
              </a:lnSpc>
              <a:spcBef>
                <a:spcPts val="1000"/>
              </a:spcBef>
              <a:spcAft>
                <a:spcPts val="0"/>
              </a:spcAft>
              <a:buClr>
                <a:srgbClr val="000000"/>
              </a:buClr>
              <a:buSzPts val="2000"/>
              <a:buChar char="•"/>
            </a:pPr>
            <a:r>
              <a:rPr lang="en-US" sz="2000"/>
              <a:t>Measured: Occasionally at Soil Moisture and Temperature Sites and once at Soil Characterization Sites</a:t>
            </a:r>
            <a:endParaRPr b="1" sz="2000"/>
          </a:p>
        </p:txBody>
      </p:sp>
      <p:pic>
        <p:nvPicPr>
          <p:cNvPr descr="diagram of a soil profile, showing the organic rich upper horizon, and a blocky structurebelow the root zone. " id="345" name="Google Shape;345;p24"/>
          <p:cNvPicPr preferRelativeResize="0"/>
          <p:nvPr>
            <p:ph idx="2" type="body"/>
          </p:nvPr>
        </p:nvPicPr>
        <p:blipFill rotWithShape="1">
          <a:blip r:embed="rId5">
            <a:alphaModFix/>
          </a:blip>
          <a:srcRect b="0" l="0" r="0" t="0"/>
          <a:stretch/>
        </p:blipFill>
        <p:spPr>
          <a:xfrm>
            <a:off x="6515100" y="1475268"/>
            <a:ext cx="1712913" cy="482444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351" name="Google Shape;351;p25"/>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Soil Protocols" id="352" name="Google Shape;352;p25"/>
          <p:cNvPicPr preferRelativeResize="0"/>
          <p:nvPr/>
        </p:nvPicPr>
        <p:blipFill rotWithShape="1">
          <a:blip r:embed="rId4">
            <a:alphaModFix/>
          </a:blip>
          <a:srcRect b="0" l="0" r="0" t="0"/>
          <a:stretch/>
        </p:blipFill>
        <p:spPr>
          <a:xfrm>
            <a:off x="0" y="916981"/>
            <a:ext cx="1276350" cy="5941019"/>
          </a:xfrm>
          <a:prstGeom prst="rect">
            <a:avLst/>
          </a:prstGeom>
          <a:noFill/>
          <a:ln>
            <a:noFill/>
          </a:ln>
        </p:spPr>
      </p:pic>
      <p:sp>
        <p:nvSpPr>
          <p:cNvPr id="353" name="Google Shape;353;p25"/>
          <p:cNvSpPr txBox="1"/>
          <p:nvPr>
            <p:ph type="title"/>
          </p:nvPr>
        </p:nvSpPr>
        <p:spPr>
          <a:xfrm>
            <a:off x="1428750" y="61376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Calibri"/>
              <a:buNone/>
            </a:pPr>
            <a:r>
              <a:rPr lang="en-US" sz="3600">
                <a:solidFill>
                  <a:srgbClr val="000000"/>
                </a:solidFill>
              </a:rPr>
              <a:t>Soil Characterization Sampling Options</a:t>
            </a:r>
            <a:endParaRPr/>
          </a:p>
        </p:txBody>
      </p:sp>
      <p:pic>
        <p:nvPicPr>
          <p:cNvPr descr="Illustrations of ways to sample soil to conduct characterization of soil. You can dig a pit, look at an exposed profile by the side of the road, use an auger to punch a hole in the ground, or use a trowel to get a surface sample." id="354" name="Google Shape;354;p25"/>
          <p:cNvPicPr preferRelativeResize="0"/>
          <p:nvPr>
            <p:ph idx="1" type="body"/>
          </p:nvPr>
        </p:nvPicPr>
        <p:blipFill rotWithShape="1">
          <a:blip r:embed="rId5">
            <a:alphaModFix/>
          </a:blip>
          <a:srcRect b="0" l="0" r="0" t="0"/>
          <a:stretch/>
        </p:blipFill>
        <p:spPr>
          <a:xfrm>
            <a:off x="2000250" y="1588561"/>
            <a:ext cx="6381750" cy="50142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361" name="Google Shape;361;p26"/>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362" name="Google Shape;362;p26"/>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363" name="Google Shape;363;p26"/>
          <p:cNvSpPr txBox="1"/>
          <p:nvPr>
            <p:ph type="title"/>
          </p:nvPr>
        </p:nvSpPr>
        <p:spPr>
          <a:xfrm>
            <a:off x="1257300" y="61376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600"/>
              <a:buFont typeface="Calibri"/>
              <a:buNone/>
            </a:pPr>
            <a:r>
              <a:rPr lang="en-US" sz="3600">
                <a:solidFill>
                  <a:srgbClr val="000000"/>
                </a:solidFill>
              </a:rPr>
              <a:t>Defining a Soil Site Introduction</a:t>
            </a:r>
            <a:endParaRPr/>
          </a:p>
        </p:txBody>
      </p:sp>
      <p:sp>
        <p:nvSpPr>
          <p:cNvPr id="364" name="Google Shape;364;p26"/>
          <p:cNvSpPr txBox="1"/>
          <p:nvPr>
            <p:ph idx="1" type="body"/>
          </p:nvPr>
        </p:nvSpPr>
        <p:spPr>
          <a:xfrm>
            <a:off x="1371600" y="1695184"/>
            <a:ext cx="41529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t>Before you conduct your Soil Investigation, you must define either your: </a:t>
            </a:r>
            <a:endParaRPr/>
          </a:p>
          <a:p>
            <a:pPr indent="0" lvl="0" marL="0" rtl="0" algn="l">
              <a:lnSpc>
                <a:spcPct val="100000"/>
              </a:lnSpc>
              <a:spcBef>
                <a:spcPts val="1000"/>
              </a:spcBef>
              <a:spcAft>
                <a:spcPts val="0"/>
              </a:spcAft>
              <a:buClr>
                <a:schemeClr val="dk1"/>
              </a:buClr>
              <a:buSzPts val="1800"/>
              <a:buNone/>
            </a:pPr>
            <a:r>
              <a:rPr lang="en-US" sz="1800"/>
              <a:t>Soil Characterization Site or Soil Moisture and Temperature Site.</a:t>
            </a:r>
            <a:endParaRPr/>
          </a:p>
          <a:p>
            <a:pPr indent="0" lvl="0" marL="0" rtl="0" algn="l">
              <a:lnSpc>
                <a:spcPct val="100000"/>
              </a:lnSpc>
              <a:spcBef>
                <a:spcPts val="1000"/>
              </a:spcBef>
              <a:spcAft>
                <a:spcPts val="0"/>
              </a:spcAft>
              <a:buClr>
                <a:schemeClr val="dk1"/>
              </a:buClr>
              <a:buSzPts val="1800"/>
              <a:buNone/>
            </a:pPr>
            <a:r>
              <a:rPr lang="en-US" sz="1800"/>
              <a:t>In both cases, in GLOBE you can provide either </a:t>
            </a:r>
            <a:r>
              <a:rPr b="1" lang="en-US" sz="1800"/>
              <a:t>basic</a:t>
            </a:r>
            <a:r>
              <a:rPr lang="en-US" sz="1800"/>
              <a:t> or more detailed, </a:t>
            </a:r>
            <a:r>
              <a:rPr b="1" lang="en-US" sz="1800"/>
              <a:t>supplemental </a:t>
            </a:r>
            <a:r>
              <a:rPr lang="en-US" sz="1800"/>
              <a:t>information describing your study site.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hoto of sundrenched landscape" id="365" name="Google Shape;365;p26"/>
          <p:cNvPicPr preferRelativeResize="0"/>
          <p:nvPr>
            <p:ph idx="2" type="body"/>
          </p:nvPr>
        </p:nvPicPr>
        <p:blipFill rotWithShape="1">
          <a:blip r:embed="rId5">
            <a:alphaModFix/>
          </a:blip>
          <a:srcRect b="0" l="0" r="0" t="0"/>
          <a:stretch/>
        </p:blipFill>
        <p:spPr>
          <a:xfrm>
            <a:off x="5676900" y="1695184"/>
            <a:ext cx="2819400" cy="4256209"/>
          </a:xfrm>
          <a:prstGeom prst="rect">
            <a:avLst/>
          </a:prstGeom>
          <a:noFill/>
          <a:ln>
            <a:noFill/>
          </a:ln>
        </p:spPr>
      </p:pic>
      <p:sp>
        <p:nvSpPr>
          <p:cNvPr id="366" name="Google Shape;366;p26"/>
          <p:cNvSpPr txBox="1"/>
          <p:nvPr/>
        </p:nvSpPr>
        <p:spPr>
          <a:xfrm>
            <a:off x="5676900" y="6046522"/>
            <a:ext cx="2133600" cy="2286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Image courtesy, Izolda Trakhtenberg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373" name="Google Shape;373;p27"/>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374" name="Google Shape;374;p27"/>
          <p:cNvPicPr preferRelativeResize="0"/>
          <p:nvPr/>
        </p:nvPicPr>
        <p:blipFill rotWithShape="1">
          <a:blip r:embed="rId4">
            <a:alphaModFix/>
          </a:blip>
          <a:srcRect b="0" l="0" r="0" t="0"/>
          <a:stretch/>
        </p:blipFill>
        <p:spPr>
          <a:xfrm>
            <a:off x="0" y="936030"/>
            <a:ext cx="1345324" cy="5921970"/>
          </a:xfrm>
          <a:prstGeom prst="rect">
            <a:avLst/>
          </a:prstGeom>
          <a:noFill/>
          <a:ln>
            <a:noFill/>
          </a:ln>
        </p:spPr>
      </p:pic>
      <p:sp>
        <p:nvSpPr>
          <p:cNvPr id="375" name="Google Shape;375;p27"/>
          <p:cNvSpPr txBox="1"/>
          <p:nvPr>
            <p:ph type="title"/>
          </p:nvPr>
        </p:nvSpPr>
        <p:spPr>
          <a:xfrm>
            <a:off x="1257300" y="61376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600"/>
              <a:buFont typeface="Calibri"/>
              <a:buNone/>
            </a:pPr>
            <a:r>
              <a:rPr lang="en-US" sz="3600">
                <a:solidFill>
                  <a:srgbClr val="000000"/>
                </a:solidFill>
              </a:rPr>
              <a:t>How to Define a Soil Site</a:t>
            </a:r>
            <a:endParaRPr/>
          </a:p>
        </p:txBody>
      </p:sp>
      <p:pic>
        <p:nvPicPr>
          <p:cNvPr descr="illustration of two students preparing to measure the depth of soil horizons using  a tape measure. " id="376" name="Google Shape;376;p27"/>
          <p:cNvPicPr preferRelativeResize="0"/>
          <p:nvPr>
            <p:ph idx="2" type="body"/>
          </p:nvPr>
        </p:nvPicPr>
        <p:blipFill rotWithShape="1">
          <a:blip r:embed="rId5">
            <a:alphaModFix/>
          </a:blip>
          <a:srcRect b="0" l="0" r="0" t="0"/>
          <a:stretch/>
        </p:blipFill>
        <p:spPr>
          <a:xfrm>
            <a:off x="1257300" y="936029"/>
            <a:ext cx="7886700" cy="592197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382" name="Google Shape;382;p28"/>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383" name="Google Shape;383;p28"/>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384" name="Google Shape;384;p28"/>
          <p:cNvSpPr txBox="1"/>
          <p:nvPr>
            <p:ph type="title"/>
          </p:nvPr>
        </p:nvSpPr>
        <p:spPr>
          <a:xfrm>
            <a:off x="1257300" y="61376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600"/>
              <a:buFont typeface="Calibri"/>
              <a:buNone/>
            </a:pPr>
            <a:r>
              <a:rPr lang="en-US" sz="3600">
                <a:solidFill>
                  <a:srgbClr val="000000"/>
                </a:solidFill>
              </a:rPr>
              <a:t>Choosing a Location: Considerations</a:t>
            </a:r>
            <a:endParaRPr/>
          </a:p>
        </p:txBody>
      </p:sp>
      <p:sp>
        <p:nvSpPr>
          <p:cNvPr id="385" name="Google Shape;385;p28"/>
          <p:cNvSpPr txBox="1"/>
          <p:nvPr>
            <p:ph idx="1" type="body"/>
          </p:nvPr>
        </p:nvSpPr>
        <p:spPr>
          <a:xfrm>
            <a:off x="1457325" y="1806545"/>
            <a:ext cx="3962400" cy="495326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t>What is near your site? </a:t>
            </a:r>
            <a:endParaRPr/>
          </a:p>
          <a:p>
            <a:pPr indent="0" lvl="0" marL="0" rtl="0" algn="l">
              <a:lnSpc>
                <a:spcPct val="100000"/>
              </a:lnSpc>
              <a:spcBef>
                <a:spcPts val="1000"/>
              </a:spcBef>
              <a:spcAft>
                <a:spcPts val="0"/>
              </a:spcAft>
              <a:buClr>
                <a:schemeClr val="dk1"/>
              </a:buClr>
              <a:buSzPts val="1800"/>
              <a:buNone/>
            </a:pPr>
            <a:r>
              <a:rPr lang="en-US" sz="1800"/>
              <a:t>Is the site under ground cover similar to the rest of the landscape and relatively undisturbed?</a:t>
            </a:r>
            <a:endParaRPr/>
          </a:p>
          <a:p>
            <a:pPr indent="0" lvl="0" marL="0" rtl="0" algn="l">
              <a:lnSpc>
                <a:spcPct val="100000"/>
              </a:lnSpc>
              <a:spcBef>
                <a:spcPts val="1000"/>
              </a:spcBef>
              <a:spcAft>
                <a:spcPts val="0"/>
              </a:spcAft>
              <a:buClr>
                <a:schemeClr val="dk1"/>
              </a:buClr>
              <a:buSzPts val="1800"/>
              <a:buNone/>
            </a:pPr>
            <a:r>
              <a:rPr lang="en-US" sz="1800"/>
              <a:t>Is it at least 3 meters from buildings, roads, paths, and playing fields?</a:t>
            </a:r>
            <a:endParaRPr/>
          </a:p>
          <a:p>
            <a:pPr indent="0" lvl="0" marL="0" rtl="0" algn="l">
              <a:lnSpc>
                <a:spcPct val="100000"/>
              </a:lnSpc>
              <a:spcBef>
                <a:spcPts val="1000"/>
              </a:spcBef>
              <a:spcAft>
                <a:spcPts val="0"/>
              </a:spcAft>
              <a:buClr>
                <a:schemeClr val="dk1"/>
              </a:buClr>
              <a:buSzPts val="1800"/>
              <a:buNone/>
            </a:pPr>
            <a:r>
              <a:rPr lang="en-US" sz="1800"/>
              <a:t>If so, good. If not, be sure to report the exceptions as part of your site definition.</a:t>
            </a:r>
            <a:endParaRPr/>
          </a:p>
          <a:p>
            <a:pPr indent="0" lvl="0" marL="0" rtl="0" algn="l">
              <a:lnSpc>
                <a:spcPct val="100000"/>
              </a:lnSpc>
              <a:spcBef>
                <a:spcPts val="1000"/>
              </a:spcBef>
              <a:spcAft>
                <a:spcPts val="0"/>
              </a:spcAft>
              <a:buClr>
                <a:schemeClr val="dk1"/>
              </a:buClr>
              <a:buSzPts val="1800"/>
              <a:buNone/>
            </a:pPr>
            <a:r>
              <a:rPr lang="en-US" sz="1800"/>
              <a:t>Lawns, agricultural sites, or other managed landscapes are acceptable if this is the cover that is located at the atmosphere and/or soil moisture and temperature measurement sites.</a:t>
            </a:r>
            <a:endParaRPr/>
          </a:p>
          <a:p>
            <a:pPr indent="-228600" lvl="0" marL="228600" rtl="0" algn="l">
              <a:lnSpc>
                <a:spcPct val="10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Photo of a river next to a grassy field." id="386" name="Google Shape;386;p28"/>
          <p:cNvPicPr preferRelativeResize="0"/>
          <p:nvPr>
            <p:ph idx="2" type="body"/>
          </p:nvPr>
        </p:nvPicPr>
        <p:blipFill rotWithShape="1">
          <a:blip r:embed="rId5">
            <a:alphaModFix/>
          </a:blip>
          <a:srcRect b="0" l="0" r="0" t="0"/>
          <a:stretch/>
        </p:blipFill>
        <p:spPr>
          <a:xfrm>
            <a:off x="5467350" y="1806545"/>
            <a:ext cx="3243324" cy="2439754"/>
          </a:xfrm>
          <a:prstGeom prst="rect">
            <a:avLst/>
          </a:prstGeom>
          <a:noFill/>
          <a:ln>
            <a:noFill/>
          </a:ln>
        </p:spPr>
      </p:pic>
      <p:sp>
        <p:nvSpPr>
          <p:cNvPr id="387" name="Google Shape;387;p28"/>
          <p:cNvSpPr txBox="1"/>
          <p:nvPr/>
        </p:nvSpPr>
        <p:spPr>
          <a:xfrm>
            <a:off x="6022212" y="4427272"/>
            <a:ext cx="2133600" cy="2286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Image courtesy, Izolda Trakhtenberg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393" name="Google Shape;393;p29"/>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394" name="Google Shape;394;p29"/>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395" name="Google Shape;395;p29"/>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Determine Slope of a Site</a:t>
            </a:r>
            <a:endParaRPr/>
          </a:p>
        </p:txBody>
      </p:sp>
      <p:sp>
        <p:nvSpPr>
          <p:cNvPr id="396" name="Google Shape;396;p29"/>
          <p:cNvSpPr txBox="1"/>
          <p:nvPr>
            <p:ph idx="1" type="body"/>
          </p:nvPr>
        </p:nvSpPr>
        <p:spPr>
          <a:xfrm>
            <a:off x="1396381" y="1553964"/>
            <a:ext cx="7608537" cy="495326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sz="1800">
                <a:solidFill>
                  <a:srgbClr val="000000"/>
                </a:solidFill>
              </a:rPr>
              <a:t>To identify the greatest slope across your site’s location use a clinometer.</a:t>
            </a:r>
            <a:endParaRPr/>
          </a:p>
          <a:p>
            <a:pPr indent="0" lvl="0" marL="0" rtl="0" algn="l">
              <a:lnSpc>
                <a:spcPct val="90000"/>
              </a:lnSpc>
              <a:spcBef>
                <a:spcPts val="1000"/>
              </a:spcBef>
              <a:spcAft>
                <a:spcPts val="0"/>
              </a:spcAft>
              <a:buClr>
                <a:srgbClr val="000000"/>
              </a:buClr>
              <a:buSzPts val="1800"/>
              <a:buNone/>
            </a:pPr>
            <a:r>
              <a:rPr lang="en-US" sz="1800">
                <a:solidFill>
                  <a:srgbClr val="000000"/>
                </a:solidFill>
              </a:rPr>
              <a:t>Two people whose eyes are at about the same height should measure the slope.</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rPr>
              <a:t>Two people whose eyes are at about the same height standing on a horizontal plane looking at each other through the straw on a clinometer should get a 0° angle reading. </a:t>
            </a:r>
            <a:endParaRPr/>
          </a:p>
          <a:p>
            <a:pPr indent="-228600" lvl="0" marL="228600" rtl="0" algn="l">
              <a:lnSpc>
                <a:spcPct val="90000"/>
              </a:lnSpc>
              <a:spcBef>
                <a:spcPts val="1000"/>
              </a:spcBef>
              <a:spcAft>
                <a:spcPts val="0"/>
              </a:spcAft>
              <a:buClr>
                <a:schemeClr val="dk1"/>
              </a:buClr>
              <a:buSzPts val="1800"/>
              <a:buChar char="•"/>
            </a:pPr>
            <a:r>
              <a:rPr lang="en-US" sz="1800"/>
              <a:t>If those same people stand on the greatest slope across the Soil Sample Site, the reading on the clinometer will give the angle of slope.</a:t>
            </a:r>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10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Cartoon demonstrating proper way to site the angle of the slope using a clinometer. Line up the line of sight with the eye of your partner." id="397" name="Google Shape;397;p29"/>
          <p:cNvPicPr preferRelativeResize="0"/>
          <p:nvPr>
            <p:ph idx="2" type="body"/>
          </p:nvPr>
        </p:nvPicPr>
        <p:blipFill rotWithShape="1">
          <a:blip r:embed="rId5">
            <a:alphaModFix/>
          </a:blip>
          <a:srcRect b="0" l="0" r="0" t="0"/>
          <a:stretch/>
        </p:blipFill>
        <p:spPr>
          <a:xfrm>
            <a:off x="1574489" y="4030597"/>
            <a:ext cx="7252320" cy="2368914"/>
          </a:xfrm>
          <a:prstGeom prst="rect">
            <a:avLst/>
          </a:prstGeom>
          <a:noFill/>
          <a:ln>
            <a:noFill/>
          </a:ln>
        </p:spPr>
      </p:pic>
      <p:sp>
        <p:nvSpPr>
          <p:cNvPr id="398" name="Google Shape;398;p29"/>
          <p:cNvSpPr txBox="1"/>
          <p:nvPr/>
        </p:nvSpPr>
        <p:spPr>
          <a:xfrm>
            <a:off x="6939271" y="6507230"/>
            <a:ext cx="1887538" cy="198438"/>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Illustrations courtesy, Rich Potter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108" name="Google Shape;108;p3"/>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why study soil?" id="109" name="Google Shape;109;p3"/>
          <p:cNvPicPr preferRelativeResize="0"/>
          <p:nvPr/>
        </p:nvPicPr>
        <p:blipFill rotWithShape="1">
          <a:blip r:embed="rId4">
            <a:alphaModFix/>
          </a:blip>
          <a:srcRect b="0" l="0" r="0" t="0"/>
          <a:stretch/>
        </p:blipFill>
        <p:spPr>
          <a:xfrm>
            <a:off x="0" y="936031"/>
            <a:ext cx="1257300" cy="5921969"/>
          </a:xfrm>
          <a:prstGeom prst="rect">
            <a:avLst/>
          </a:prstGeom>
          <a:noFill/>
          <a:ln>
            <a:noFill/>
          </a:ln>
        </p:spPr>
      </p:pic>
      <p:sp>
        <p:nvSpPr>
          <p:cNvPr id="110" name="Google Shape;110;p3"/>
          <p:cNvSpPr txBox="1"/>
          <p:nvPr>
            <p:ph type="title"/>
          </p:nvPr>
        </p:nvSpPr>
        <p:spPr>
          <a:xfrm>
            <a:off x="1381124" y="61355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t>Introduction to the GLOBE Soil Investigation</a:t>
            </a:r>
            <a:endParaRPr/>
          </a:p>
        </p:txBody>
      </p:sp>
      <p:sp>
        <p:nvSpPr>
          <p:cNvPr id="111" name="Google Shape;111;p3"/>
          <p:cNvSpPr txBox="1"/>
          <p:nvPr>
            <p:ph idx="1" type="body"/>
          </p:nvPr>
        </p:nvSpPr>
        <p:spPr>
          <a:xfrm>
            <a:off x="1381124" y="1647931"/>
            <a:ext cx="7391401" cy="494104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000"/>
              <a:buNone/>
            </a:pPr>
            <a:r>
              <a:rPr lang="en-US" sz="2000"/>
              <a:t>This slide set supports the GLOBE Soil Investigation protocol area.</a:t>
            </a:r>
            <a:endParaRPr/>
          </a:p>
          <a:p>
            <a:pPr indent="-228600" lvl="0" marL="228600" rtl="0" algn="l">
              <a:lnSpc>
                <a:spcPct val="90000"/>
              </a:lnSpc>
              <a:spcBef>
                <a:spcPts val="1000"/>
              </a:spcBef>
              <a:spcAft>
                <a:spcPts val="0"/>
              </a:spcAft>
              <a:buClr>
                <a:srgbClr val="000000"/>
              </a:buClr>
              <a:buSzPts val="2000"/>
              <a:buNone/>
            </a:pPr>
            <a:r>
              <a:rPr lang="en-US" sz="2000"/>
              <a:t> You will find all the relevant documents in the GLOBE Teacher’s Guide </a:t>
            </a:r>
            <a:r>
              <a:rPr lang="en-US" sz="2000" u="sng">
                <a:solidFill>
                  <a:schemeClr val="hlink"/>
                </a:solidFill>
                <a:hlinkClick r:id="rId5"/>
              </a:rPr>
              <a:t>here</a:t>
            </a:r>
            <a:r>
              <a:rPr lang="en-US" sz="2000"/>
              <a:t>.</a:t>
            </a:r>
            <a:endParaRPr/>
          </a:p>
        </p:txBody>
      </p:sp>
      <p:pic>
        <p:nvPicPr>
          <p:cNvPr descr="Illustration of two hands holding a a handful of soil." id="112" name="Google Shape;112;p3"/>
          <p:cNvPicPr preferRelativeResize="0"/>
          <p:nvPr/>
        </p:nvPicPr>
        <p:blipFill rotWithShape="1">
          <a:blip r:embed="rId6">
            <a:alphaModFix/>
          </a:blip>
          <a:srcRect b="0" l="0" r="0" t="0"/>
          <a:stretch/>
        </p:blipFill>
        <p:spPr>
          <a:xfrm>
            <a:off x="1695450" y="3013076"/>
            <a:ext cx="5791200" cy="3708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05" name="Google Shape;405;p30"/>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406" name="Google Shape;406;p30"/>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407" name="Google Shape;407;p30"/>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Defining the Aspect of a Soil Site</a:t>
            </a:r>
            <a:endParaRPr/>
          </a:p>
        </p:txBody>
      </p:sp>
      <p:sp>
        <p:nvSpPr>
          <p:cNvPr id="408" name="Google Shape;408;p30"/>
          <p:cNvSpPr txBox="1"/>
          <p:nvPr>
            <p:ph idx="1" type="body"/>
          </p:nvPr>
        </p:nvSpPr>
        <p:spPr>
          <a:xfrm>
            <a:off x="1396381" y="1553964"/>
            <a:ext cx="3632819" cy="495326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t>Aspect is the direction of the steepest slope across the soil site. </a:t>
            </a:r>
            <a:endParaRPr sz="1200"/>
          </a:p>
          <a:p>
            <a:pPr indent="0" lvl="0" marL="0" rtl="0" algn="l">
              <a:lnSpc>
                <a:spcPct val="100000"/>
              </a:lnSpc>
              <a:spcBef>
                <a:spcPts val="1000"/>
              </a:spcBef>
              <a:spcAft>
                <a:spcPts val="0"/>
              </a:spcAft>
              <a:buClr>
                <a:schemeClr val="dk1"/>
              </a:buClr>
              <a:buSzPts val="1800"/>
              <a:buNone/>
            </a:pPr>
            <a:r>
              <a:rPr lang="en-US" sz="1800"/>
              <a:t>This information indicates how the sun will influence soil properties. </a:t>
            </a:r>
            <a:endParaRPr sz="1200"/>
          </a:p>
          <a:p>
            <a:pPr indent="0" lvl="0" marL="0" rtl="0" algn="l">
              <a:lnSpc>
                <a:spcPct val="100000"/>
              </a:lnSpc>
              <a:spcBef>
                <a:spcPts val="1000"/>
              </a:spcBef>
              <a:spcAft>
                <a:spcPts val="0"/>
              </a:spcAft>
              <a:buClr>
                <a:schemeClr val="dk1"/>
              </a:buClr>
              <a:buSzPts val="1800"/>
              <a:buNone/>
            </a:pPr>
            <a:r>
              <a:rPr lang="en-US" sz="1800"/>
              <a:t>To determine aspect:</a:t>
            </a:r>
            <a:endParaRPr/>
          </a:p>
          <a:p>
            <a:pPr indent="0" lvl="0" marL="0" rtl="0" algn="l">
              <a:lnSpc>
                <a:spcPct val="100000"/>
              </a:lnSpc>
              <a:spcBef>
                <a:spcPts val="1000"/>
              </a:spcBef>
              <a:spcAft>
                <a:spcPts val="0"/>
              </a:spcAft>
              <a:buClr>
                <a:schemeClr val="dk1"/>
              </a:buClr>
              <a:buSzPts val="1800"/>
              <a:buNone/>
            </a:pPr>
            <a:r>
              <a:rPr lang="en-US" sz="1800"/>
              <a:t>1. Face up the steepest slope across the exposed soil area.</a:t>
            </a:r>
            <a:endParaRPr/>
          </a:p>
          <a:p>
            <a:pPr indent="-228600" lvl="0" marL="228600" rtl="0" algn="l">
              <a:lnSpc>
                <a:spcPct val="10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10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Cartoon of girl standing downslope next to a soil pit" id="409" name="Google Shape;409;p30"/>
          <p:cNvPicPr preferRelativeResize="0"/>
          <p:nvPr>
            <p:ph idx="2" type="body"/>
          </p:nvPr>
        </p:nvPicPr>
        <p:blipFill rotWithShape="1">
          <a:blip r:embed="rId5">
            <a:alphaModFix/>
          </a:blip>
          <a:srcRect b="0" l="0" r="0" t="0"/>
          <a:stretch/>
        </p:blipFill>
        <p:spPr>
          <a:xfrm>
            <a:off x="5126191" y="1687458"/>
            <a:ext cx="3626159" cy="3082235"/>
          </a:xfrm>
          <a:prstGeom prst="rect">
            <a:avLst/>
          </a:prstGeom>
          <a:noFill/>
          <a:ln>
            <a:noFill/>
          </a:ln>
        </p:spPr>
      </p:pic>
      <p:sp>
        <p:nvSpPr>
          <p:cNvPr id="410" name="Google Shape;410;p30"/>
          <p:cNvSpPr txBox="1"/>
          <p:nvPr/>
        </p:nvSpPr>
        <p:spPr>
          <a:xfrm>
            <a:off x="6939271" y="6507230"/>
            <a:ext cx="1887538" cy="198438"/>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Illustrations courtesy, Rich Potter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16" name="Google Shape;416;p31"/>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417" name="Google Shape;417;p31"/>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418" name="Google Shape;418;p31"/>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Reading a Compass</a:t>
            </a:r>
            <a:endParaRPr/>
          </a:p>
        </p:txBody>
      </p:sp>
      <p:sp>
        <p:nvSpPr>
          <p:cNvPr id="419" name="Google Shape;419;p31"/>
          <p:cNvSpPr txBox="1"/>
          <p:nvPr>
            <p:ph idx="1" type="body"/>
          </p:nvPr>
        </p:nvSpPr>
        <p:spPr>
          <a:xfrm>
            <a:off x="1396381" y="1553964"/>
            <a:ext cx="3118469" cy="4953266"/>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1800"/>
              <a:buNone/>
            </a:pPr>
            <a:r>
              <a:rPr lang="en-US" sz="1800"/>
              <a:t>2. Hold the compass in your hand so that the red arrow is lined up with the North position on the compass.</a:t>
            </a:r>
            <a:endParaRPr/>
          </a:p>
          <a:p>
            <a:pPr indent="-228600" lvl="0" marL="228600" rtl="0" algn="l">
              <a:lnSpc>
                <a:spcPct val="100000"/>
              </a:lnSpc>
              <a:spcBef>
                <a:spcPts val="1000"/>
              </a:spcBef>
              <a:spcAft>
                <a:spcPts val="0"/>
              </a:spcAft>
              <a:buClr>
                <a:schemeClr val="dk1"/>
              </a:buClr>
              <a:buSzPts val="1800"/>
              <a:buNone/>
            </a:pPr>
            <a:r>
              <a:t/>
            </a:r>
            <a:endParaRPr sz="1800"/>
          </a:p>
          <a:p>
            <a:pPr indent="-228600" lvl="0" marL="228600" rtl="0" algn="l">
              <a:lnSpc>
                <a:spcPct val="100000"/>
              </a:lnSpc>
              <a:spcBef>
                <a:spcPts val="1000"/>
              </a:spcBef>
              <a:spcAft>
                <a:spcPts val="0"/>
              </a:spcAft>
              <a:buClr>
                <a:schemeClr val="dk1"/>
              </a:buClr>
              <a:buSzPts val="1800"/>
              <a:buNone/>
            </a:pPr>
            <a:r>
              <a:t/>
            </a:r>
            <a:endParaRPr sz="1800"/>
          </a:p>
          <a:p>
            <a:pPr indent="-228600" lvl="0" marL="228600" rtl="0" algn="l">
              <a:lnSpc>
                <a:spcPct val="100000"/>
              </a:lnSpc>
              <a:spcBef>
                <a:spcPts val="1000"/>
              </a:spcBef>
              <a:spcAft>
                <a:spcPts val="0"/>
              </a:spcAft>
              <a:buClr>
                <a:schemeClr val="dk1"/>
              </a:buClr>
              <a:buSzPts val="1800"/>
              <a:buNone/>
            </a:pPr>
            <a:r>
              <a:t/>
            </a:r>
            <a:endParaRPr sz="1800"/>
          </a:p>
          <a:p>
            <a:pPr indent="-228600" lvl="0" marL="228600" rtl="0" algn="l">
              <a:lnSpc>
                <a:spcPct val="100000"/>
              </a:lnSpc>
              <a:spcBef>
                <a:spcPts val="1000"/>
              </a:spcBef>
              <a:spcAft>
                <a:spcPts val="0"/>
              </a:spcAft>
              <a:buClr>
                <a:schemeClr val="dk1"/>
              </a:buClr>
              <a:buSzPts val="1800"/>
              <a:buNone/>
            </a:pPr>
            <a:r>
              <a:t/>
            </a:r>
            <a:endParaRPr sz="1800"/>
          </a:p>
          <a:p>
            <a:pPr indent="-228600" lvl="0" marL="228600" rtl="0" algn="l">
              <a:lnSpc>
                <a:spcPct val="100000"/>
              </a:lnSpc>
              <a:spcBef>
                <a:spcPts val="1000"/>
              </a:spcBef>
              <a:spcAft>
                <a:spcPts val="0"/>
              </a:spcAft>
              <a:buClr>
                <a:schemeClr val="dk1"/>
              </a:buClr>
              <a:buSzPts val="1800"/>
              <a:buNone/>
            </a:pPr>
            <a:r>
              <a:rPr lang="en-US" sz="1800"/>
              <a:t>3. Read the number on the edge of the compass housing (which can range from 0 to 360). This aspect is </a:t>
            </a:r>
            <a:r>
              <a:rPr lang="en-US" sz="1800">
                <a:solidFill>
                  <a:srgbClr val="000000"/>
                </a:solidFill>
              </a:rPr>
              <a:t>28°.</a:t>
            </a:r>
            <a:endParaRPr sz="1800"/>
          </a:p>
          <a:p>
            <a:pPr indent="-228600" lvl="0" marL="228600" rtl="0" algn="l">
              <a:lnSpc>
                <a:spcPct val="10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10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Photo of a compass, with red pointer pointing to the north, and the compass direction  reading 28 degrees. " id="420" name="Google Shape;420;p31"/>
          <p:cNvPicPr preferRelativeResize="0"/>
          <p:nvPr>
            <p:ph idx="2" type="body"/>
          </p:nvPr>
        </p:nvPicPr>
        <p:blipFill rotWithShape="1">
          <a:blip r:embed="rId5">
            <a:alphaModFix/>
          </a:blip>
          <a:srcRect b="0" l="0" r="0" t="0"/>
          <a:stretch/>
        </p:blipFill>
        <p:spPr>
          <a:xfrm>
            <a:off x="5500820" y="1471766"/>
            <a:ext cx="3128830" cy="4736303"/>
          </a:xfrm>
          <a:prstGeom prst="rect">
            <a:avLst/>
          </a:prstGeom>
          <a:noFill/>
          <a:ln>
            <a:noFill/>
          </a:ln>
        </p:spPr>
      </p:pic>
      <p:cxnSp>
        <p:nvCxnSpPr>
          <p:cNvPr descr="Arrow pointing to North on the compass." id="421" name="Google Shape;421;p31"/>
          <p:cNvCxnSpPr/>
          <p:nvPr/>
        </p:nvCxnSpPr>
        <p:spPr>
          <a:xfrm>
            <a:off x="4150155" y="2616712"/>
            <a:ext cx="2389187" cy="1374348"/>
          </a:xfrm>
          <a:prstGeom prst="straightConnector1">
            <a:avLst/>
          </a:prstGeom>
          <a:noFill/>
          <a:ln cap="flat" cmpd="sng" w="57150">
            <a:solidFill>
              <a:srgbClr val="FF0000"/>
            </a:solidFill>
            <a:prstDash val="solid"/>
            <a:round/>
            <a:headEnd len="med" w="med" type="none"/>
            <a:tailEnd len="med" w="med" type="triangle"/>
          </a:ln>
        </p:spPr>
      </p:cxnSp>
      <p:cxnSp>
        <p:nvCxnSpPr>
          <p:cNvPr descr="Arrow pointing to the number to read on the edge of the compass housing." id="422" name="Google Shape;422;p31"/>
          <p:cNvCxnSpPr/>
          <p:nvPr/>
        </p:nvCxnSpPr>
        <p:spPr>
          <a:xfrm flipH="1" rot="10800000">
            <a:off x="5029200" y="4095752"/>
            <a:ext cx="1952801" cy="1507932"/>
          </a:xfrm>
          <a:prstGeom prst="straightConnector1">
            <a:avLst/>
          </a:prstGeom>
          <a:noFill/>
          <a:ln cap="flat" cmpd="sng" w="57150">
            <a:solidFill>
              <a:srgbClr val="FF0000"/>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29" name="Google Shape;429;p32"/>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430" name="Google Shape;430;p32"/>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431" name="Google Shape;431;p32"/>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Defining Soil Site Landscape Position</a:t>
            </a:r>
            <a:endParaRPr/>
          </a:p>
        </p:txBody>
      </p:sp>
      <p:sp>
        <p:nvSpPr>
          <p:cNvPr id="432" name="Google Shape;432;p32"/>
          <p:cNvSpPr txBox="1"/>
          <p:nvPr>
            <p:ph idx="1" type="body"/>
          </p:nvPr>
        </p:nvSpPr>
        <p:spPr>
          <a:xfrm>
            <a:off x="1053481" y="1553964"/>
            <a:ext cx="7910905" cy="4953266"/>
          </a:xfrm>
          <a:prstGeom prst="rect">
            <a:avLst/>
          </a:prstGeom>
          <a:noFill/>
          <a:ln>
            <a:noFill/>
          </a:ln>
        </p:spPr>
        <p:txBody>
          <a:bodyPr anchorCtr="0" anchor="t" bIns="45700" lIns="91425" spcFirstLastPara="1" rIns="91425" wrap="square" tIns="45700">
            <a:normAutofit/>
          </a:bodyPr>
          <a:lstStyle/>
          <a:p>
            <a:pPr indent="-285750" lvl="0" marL="514350" rtl="0" algn="just">
              <a:lnSpc>
                <a:spcPct val="100000"/>
              </a:lnSpc>
              <a:spcBef>
                <a:spcPts val="0"/>
              </a:spcBef>
              <a:spcAft>
                <a:spcPts val="0"/>
              </a:spcAft>
              <a:buClr>
                <a:schemeClr val="dk1"/>
              </a:buClr>
              <a:buSzPts val="1600"/>
              <a:buChar char="•"/>
            </a:pPr>
            <a:r>
              <a:rPr lang="en-US" sz="1600"/>
              <a:t>The Landscape position, along with slope and aspect, give information about the soil forming factor </a:t>
            </a:r>
            <a:r>
              <a:rPr b="1" i="1" lang="en-US" sz="1600"/>
              <a:t>topography</a:t>
            </a:r>
            <a:r>
              <a:rPr i="1" lang="en-US" sz="1600"/>
              <a:t> </a:t>
            </a:r>
            <a:r>
              <a:rPr lang="en-US" sz="1600"/>
              <a:t>that greatly influences the formation of the soil. </a:t>
            </a:r>
            <a:endParaRPr sz="1600"/>
          </a:p>
          <a:p>
            <a:pPr indent="-285750" lvl="0" marL="514350" rtl="0" algn="just">
              <a:lnSpc>
                <a:spcPct val="100000"/>
              </a:lnSpc>
              <a:spcBef>
                <a:spcPts val="1000"/>
              </a:spcBef>
              <a:spcAft>
                <a:spcPts val="0"/>
              </a:spcAft>
              <a:buClr>
                <a:schemeClr val="dk1"/>
              </a:buClr>
              <a:buSzPts val="1600"/>
              <a:buChar char="•"/>
            </a:pPr>
            <a:r>
              <a:rPr lang="en-US" sz="1600"/>
              <a:t>The landscape position describes where a site is located on the contours of the land. </a:t>
            </a:r>
            <a:endParaRPr/>
          </a:p>
          <a:p>
            <a:pPr indent="-285750" lvl="0" marL="514350" rtl="0" algn="just">
              <a:lnSpc>
                <a:spcPct val="100000"/>
              </a:lnSpc>
              <a:spcBef>
                <a:spcPts val="1000"/>
              </a:spcBef>
              <a:spcAft>
                <a:spcPts val="0"/>
              </a:spcAft>
              <a:buClr>
                <a:schemeClr val="dk1"/>
              </a:buClr>
              <a:buSzPts val="1600"/>
              <a:buChar char="•"/>
            </a:pPr>
            <a:r>
              <a:rPr lang="en-US" sz="1600"/>
              <a:t>Landscape position, along with slope and aspect give information about the processes that formed this soil.</a:t>
            </a:r>
            <a:endParaRPr/>
          </a:p>
          <a:p>
            <a:pPr indent="-285750" lvl="0" marL="514350" rtl="0" algn="just">
              <a:lnSpc>
                <a:spcPct val="100000"/>
              </a:lnSpc>
              <a:spcBef>
                <a:spcPts val="1000"/>
              </a:spcBef>
              <a:spcAft>
                <a:spcPts val="0"/>
              </a:spcAft>
              <a:buClr>
                <a:schemeClr val="dk1"/>
              </a:buClr>
              <a:buSzPts val="1600"/>
              <a:buChar char="•"/>
            </a:pPr>
            <a:r>
              <a:rPr lang="en-US" sz="1600"/>
              <a:t>In your site description your will identify on which part of the landscape your soil site is located, and report this as part of your Soil Site definition.</a:t>
            </a:r>
            <a:endParaRPr/>
          </a:p>
          <a:p>
            <a:pPr indent="-228600" lvl="0" marL="228600" rtl="0" algn="l">
              <a:lnSpc>
                <a:spcPct val="10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10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Illustration of topography of a hill, showing the summit at the top, the side slope, a depression, a stream bank and a large flat area by the stream. " id="433" name="Google Shape;433;p32"/>
          <p:cNvPicPr preferRelativeResize="0"/>
          <p:nvPr>
            <p:ph idx="2" type="body"/>
          </p:nvPr>
        </p:nvPicPr>
        <p:blipFill rotWithShape="1">
          <a:blip r:embed="rId5">
            <a:alphaModFix/>
          </a:blip>
          <a:srcRect b="0" l="0" r="0" t="0"/>
          <a:stretch/>
        </p:blipFill>
        <p:spPr>
          <a:xfrm>
            <a:off x="3021067" y="3867944"/>
            <a:ext cx="4456424" cy="28535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39" name="Google Shape;439;p33"/>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440" name="Google Shape;440;p33"/>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441" name="Google Shape;441;p33"/>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Defining the Cover Type of a Soil Site</a:t>
            </a:r>
            <a:endParaRPr/>
          </a:p>
        </p:txBody>
      </p:sp>
      <p:sp>
        <p:nvSpPr>
          <p:cNvPr id="442" name="Google Shape;442;p33"/>
          <p:cNvSpPr txBox="1"/>
          <p:nvPr>
            <p:ph idx="1" type="body"/>
          </p:nvPr>
        </p:nvSpPr>
        <p:spPr>
          <a:xfrm>
            <a:off x="1396381" y="1553964"/>
            <a:ext cx="7561881" cy="495326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t>Cover type is a description of the vegetation (another important soil forming factor) or other material (such as gravel, cement, mulch, etc.) on the surface. Describe and record the cover type of the site (Bare Soil, Rocks, Grass, Shrubs, Trees, or Other).</a:t>
            </a:r>
            <a:endParaRPr/>
          </a:p>
          <a:p>
            <a:pPr indent="-228600" lvl="0" marL="228600" rtl="0" algn="l">
              <a:lnSpc>
                <a:spcPct val="10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10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Photos of possible cover types for your soil site: bare soil, rocks, grass, shrubs, trees, or other, in this case, leaf litter. " id="443" name="Google Shape;443;p33"/>
          <p:cNvPicPr preferRelativeResize="0"/>
          <p:nvPr>
            <p:ph idx="2" type="body"/>
          </p:nvPr>
        </p:nvPicPr>
        <p:blipFill rotWithShape="1">
          <a:blip r:embed="rId5">
            <a:alphaModFix/>
          </a:blip>
          <a:srcRect b="0" l="0" r="0" t="0"/>
          <a:stretch/>
        </p:blipFill>
        <p:spPr>
          <a:xfrm>
            <a:off x="1669739" y="2728127"/>
            <a:ext cx="6786563" cy="358350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49" name="Google Shape;449;p34"/>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450" name="Google Shape;450;p34"/>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451" name="Google Shape;451;p34"/>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Landscape Photos</a:t>
            </a:r>
            <a:endParaRPr/>
          </a:p>
        </p:txBody>
      </p:sp>
      <p:sp>
        <p:nvSpPr>
          <p:cNvPr id="452" name="Google Shape;452;p34"/>
          <p:cNvSpPr txBox="1"/>
          <p:nvPr>
            <p:ph idx="1" type="body"/>
          </p:nvPr>
        </p:nvSpPr>
        <p:spPr>
          <a:xfrm>
            <a:off x="1396381" y="1553964"/>
            <a:ext cx="7476157" cy="4953266"/>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1800"/>
              <a:buNone/>
            </a:pPr>
            <a:r>
              <a:rPr lang="en-US" sz="1800"/>
              <a:t>Observe and describe your site. Record its characteristics and take some photos. </a:t>
            </a:r>
            <a:endParaRPr/>
          </a:p>
          <a:p>
            <a:pPr indent="-228600" lvl="0" marL="228600" rtl="0" algn="l">
              <a:lnSpc>
                <a:spcPct val="100000"/>
              </a:lnSpc>
              <a:spcBef>
                <a:spcPts val="1000"/>
              </a:spcBef>
              <a:spcAft>
                <a:spcPts val="0"/>
              </a:spcAft>
              <a:buClr>
                <a:schemeClr val="dk1"/>
              </a:buClr>
              <a:buSzPts val="1800"/>
              <a:buNone/>
            </a:pPr>
            <a:r>
              <a:rPr lang="en-US" sz="1800"/>
              <a:t>Take landscape photographs of the site to the North, East, South, and West of the profile.</a:t>
            </a:r>
            <a:endParaRPr/>
          </a:p>
          <a:p>
            <a:pPr indent="-228600" lvl="0" marL="228600" rtl="0" algn="l">
              <a:lnSpc>
                <a:spcPct val="100000"/>
              </a:lnSpc>
              <a:spcBef>
                <a:spcPts val="1000"/>
              </a:spcBef>
              <a:spcAft>
                <a:spcPts val="0"/>
              </a:spcAft>
              <a:buClr>
                <a:schemeClr val="dk1"/>
              </a:buClr>
              <a:buSzPts val="1800"/>
              <a:buNone/>
            </a:pPr>
            <a:r>
              <a:t/>
            </a:r>
            <a:endParaRPr sz="1800"/>
          </a:p>
          <a:p>
            <a:pPr indent="-228600" lvl="0" marL="228600" rtl="0" algn="l">
              <a:lnSpc>
                <a:spcPct val="10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10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Photos of a study site with camera facing in the 4 cardinal directions." id="453" name="Google Shape;453;p34"/>
          <p:cNvPicPr preferRelativeResize="0"/>
          <p:nvPr>
            <p:ph idx="2" type="body"/>
          </p:nvPr>
        </p:nvPicPr>
        <p:blipFill rotWithShape="1">
          <a:blip r:embed="rId5">
            <a:alphaModFix/>
          </a:blip>
          <a:srcRect b="0" l="0" r="0" t="0"/>
          <a:stretch/>
        </p:blipFill>
        <p:spPr>
          <a:xfrm>
            <a:off x="1814513" y="2906658"/>
            <a:ext cx="6700837" cy="37256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59" name="Google Shape;459;p35"/>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460" name="Google Shape;460;p35"/>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461" name="Google Shape;461;p35"/>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Defining a Soil Characterization Site</a:t>
            </a:r>
            <a:endParaRPr sz="3200">
              <a:solidFill>
                <a:srgbClr val="000000"/>
              </a:solidFill>
            </a:endParaRPr>
          </a:p>
        </p:txBody>
      </p:sp>
      <p:pic>
        <p:nvPicPr>
          <p:cNvPr descr="photo of grassy slope by a river" id="462" name="Google Shape;462;p35"/>
          <p:cNvPicPr preferRelativeResize="0"/>
          <p:nvPr>
            <p:ph idx="1" type="body"/>
          </p:nvPr>
        </p:nvPicPr>
        <p:blipFill rotWithShape="1">
          <a:blip r:embed="rId5">
            <a:alphaModFix/>
          </a:blip>
          <a:srcRect b="0" l="0" r="0" t="0"/>
          <a:stretch/>
        </p:blipFill>
        <p:spPr>
          <a:xfrm>
            <a:off x="1885951" y="1676134"/>
            <a:ext cx="6229350" cy="488745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68" name="Google Shape;468;p36"/>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469" name="Google Shape;469;p36"/>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470" name="Google Shape;470;p36"/>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Choosing a Soil Characterization Site</a:t>
            </a:r>
            <a:endParaRPr/>
          </a:p>
        </p:txBody>
      </p:sp>
      <p:sp>
        <p:nvSpPr>
          <p:cNvPr id="471" name="Google Shape;471;p36"/>
          <p:cNvSpPr txBox="1"/>
          <p:nvPr>
            <p:ph idx="1" type="body"/>
          </p:nvPr>
        </p:nvSpPr>
        <p:spPr>
          <a:xfrm>
            <a:off x="1357313" y="1517649"/>
            <a:ext cx="735806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A Soil Characterization Study Site may be located anywhere you can safely expose the soil profile. It is useful to have a site near your Soil Moisture and Temperature Study Site and within your Land Cover study site. </a:t>
            </a:r>
            <a:endParaRPr/>
          </a:p>
          <a:p>
            <a:pPr indent="0" lvl="0" marL="0" rtl="0" algn="l">
              <a:lnSpc>
                <a:spcPct val="9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The first photo shows flags stuck into the ground, marking soil moisture sampling in a star pattern. Second photo is of trees in a land cover site. " id="472" name="Google Shape;472;p36"/>
          <p:cNvPicPr preferRelativeResize="0"/>
          <p:nvPr>
            <p:ph idx="2" type="body"/>
          </p:nvPr>
        </p:nvPicPr>
        <p:blipFill rotWithShape="1">
          <a:blip r:embed="rId5">
            <a:alphaModFix/>
          </a:blip>
          <a:srcRect b="0" l="0" r="0" t="0"/>
          <a:stretch/>
        </p:blipFill>
        <p:spPr>
          <a:xfrm>
            <a:off x="1575789" y="2522667"/>
            <a:ext cx="7058566" cy="3045376"/>
          </a:xfrm>
          <a:prstGeom prst="rect">
            <a:avLst/>
          </a:prstGeom>
          <a:noFill/>
          <a:ln>
            <a:noFill/>
          </a:ln>
        </p:spPr>
      </p:pic>
      <p:sp>
        <p:nvSpPr>
          <p:cNvPr id="473" name="Google Shape;473;p36"/>
          <p:cNvSpPr txBox="1"/>
          <p:nvPr/>
        </p:nvSpPr>
        <p:spPr>
          <a:xfrm>
            <a:off x="5792989" y="6285857"/>
            <a:ext cx="2600325" cy="198437"/>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800"/>
              <a:buFont typeface="Times New Roman"/>
              <a:buNone/>
            </a:pPr>
            <a:r>
              <a:rPr lang="en-US" sz="800">
                <a:solidFill>
                  <a:srgbClr val="000000"/>
                </a:solidFill>
                <a:latin typeface="Arial"/>
                <a:ea typeface="Arial"/>
                <a:cs typeface="Arial"/>
                <a:sym typeface="Arial"/>
              </a:rPr>
              <a:t>Images courtesy, Izolda Trakhtenberg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79" name="Google Shape;479;p37"/>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480" name="Google Shape;480;p37"/>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481" name="Google Shape;481;p37"/>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Orienting your Site Relative to the Sun</a:t>
            </a:r>
            <a:endParaRPr/>
          </a:p>
        </p:txBody>
      </p:sp>
      <p:sp>
        <p:nvSpPr>
          <p:cNvPr id="482" name="Google Shape;482;p37"/>
          <p:cNvSpPr txBox="1"/>
          <p:nvPr>
            <p:ph idx="1" type="body"/>
          </p:nvPr>
        </p:nvSpPr>
        <p:spPr>
          <a:xfrm>
            <a:off x="1384357" y="2075424"/>
            <a:ext cx="4227058" cy="4351338"/>
          </a:xfrm>
          <a:prstGeom prst="rect">
            <a:avLst/>
          </a:prstGeom>
          <a:noFill/>
          <a:ln>
            <a:noFill/>
          </a:ln>
        </p:spPr>
        <p:txBody>
          <a:bodyPr anchorCtr="0" anchor="t" bIns="45700" lIns="91425" spcFirstLastPara="1" rIns="91425" wrap="square" tIns="45700">
            <a:normAutofit/>
          </a:bodyPr>
          <a:lstStyle/>
          <a:p>
            <a:pPr indent="0" lvl="0" marL="228600" rtl="0" algn="just">
              <a:lnSpc>
                <a:spcPct val="100000"/>
              </a:lnSpc>
              <a:spcBef>
                <a:spcPts val="0"/>
              </a:spcBef>
              <a:spcAft>
                <a:spcPts val="0"/>
              </a:spcAft>
              <a:buClr>
                <a:schemeClr val="dk1"/>
              </a:buClr>
              <a:buSzPts val="2000"/>
              <a:buNone/>
            </a:pPr>
            <a:r>
              <a:rPr lang="en-US" sz="2000"/>
              <a:t>When you choose a location for your soil profile, pick an orientation so that the sun will shine on the profile when you conduct your observations and make measurements. Check to make sure there are no shadows on the profile.</a:t>
            </a:r>
            <a:endParaRPr/>
          </a:p>
          <a:p>
            <a:pPr indent="0" lvl="0" marL="0" rtl="0" algn="l">
              <a:lnSpc>
                <a:spcPct val="9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Photo of a well-lit soil profile facing the sun." id="483" name="Google Shape;483;p37"/>
          <p:cNvPicPr preferRelativeResize="0"/>
          <p:nvPr>
            <p:ph idx="2" type="body"/>
          </p:nvPr>
        </p:nvPicPr>
        <p:blipFill rotWithShape="1">
          <a:blip r:embed="rId5">
            <a:alphaModFix/>
          </a:blip>
          <a:srcRect b="0" l="0" r="0" t="0"/>
          <a:stretch/>
        </p:blipFill>
        <p:spPr>
          <a:xfrm>
            <a:off x="5738472" y="2025284"/>
            <a:ext cx="3076916" cy="421051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89" name="Google Shape;489;p38"/>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490" name="Google Shape;490;p38"/>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491" name="Google Shape;491;p38"/>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Describe Land Use</a:t>
            </a:r>
            <a:endParaRPr/>
          </a:p>
        </p:txBody>
      </p:sp>
      <p:sp>
        <p:nvSpPr>
          <p:cNvPr id="492" name="Google Shape;492;p38"/>
          <p:cNvSpPr txBox="1"/>
          <p:nvPr>
            <p:ph idx="1" type="body"/>
          </p:nvPr>
        </p:nvSpPr>
        <p:spPr>
          <a:xfrm>
            <a:off x="1357313" y="1517649"/>
            <a:ext cx="735806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How is the land used? Is it a natural or wilderness environment, urban, agricultural, recreational or other?</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hotos of cover type: Urban, agricultural, recreational, wilderness, and other (other is the ocean). " id="493" name="Google Shape;493;p38"/>
          <p:cNvPicPr preferRelativeResize="0"/>
          <p:nvPr>
            <p:ph idx="2" type="body"/>
          </p:nvPr>
        </p:nvPicPr>
        <p:blipFill rotWithShape="1">
          <a:blip r:embed="rId5">
            <a:alphaModFix/>
          </a:blip>
          <a:srcRect b="0" l="0" r="0" t="0"/>
          <a:stretch/>
        </p:blipFill>
        <p:spPr>
          <a:xfrm>
            <a:off x="1863350" y="2392098"/>
            <a:ext cx="6515100" cy="383453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499" name="Google Shape;499;p39"/>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500" name="Google Shape;500;p39"/>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501" name="Google Shape;501;p39"/>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Recording other Features</a:t>
            </a:r>
            <a:endParaRPr/>
          </a:p>
        </p:txBody>
      </p:sp>
      <p:sp>
        <p:nvSpPr>
          <p:cNvPr id="502" name="Google Shape;502;p39"/>
          <p:cNvSpPr txBox="1"/>
          <p:nvPr>
            <p:ph idx="1" type="body"/>
          </p:nvPr>
        </p:nvSpPr>
        <p:spPr>
          <a:xfrm>
            <a:off x="1183821" y="1414997"/>
            <a:ext cx="7656058" cy="4351338"/>
          </a:xfrm>
          <a:prstGeom prst="rect">
            <a:avLst/>
          </a:prstGeom>
          <a:noFill/>
          <a:ln>
            <a:noFill/>
          </a:ln>
        </p:spPr>
        <p:txBody>
          <a:bodyPr anchorCtr="0" anchor="t" bIns="45700" lIns="91425" spcFirstLastPara="1" rIns="91425" wrap="square" tIns="45700">
            <a:normAutofit/>
          </a:bodyPr>
          <a:lstStyle/>
          <a:p>
            <a:pPr indent="0" lvl="0" marL="228600" rtl="0" algn="just">
              <a:lnSpc>
                <a:spcPct val="100000"/>
              </a:lnSpc>
              <a:spcBef>
                <a:spcPts val="0"/>
              </a:spcBef>
              <a:spcAft>
                <a:spcPts val="0"/>
              </a:spcAft>
              <a:buClr>
                <a:schemeClr val="dk1"/>
              </a:buClr>
              <a:buSzPts val="1800"/>
              <a:buNone/>
            </a:pPr>
            <a:r>
              <a:rPr lang="en-US" sz="1800"/>
              <a:t>Measure and record the distance between the soil profile and major features at the site (such as a house or swing set or basketball court or any other feature). Any other information or metadata about the site that does not fit into any of the above categories should also be recorded as metadata.</a:t>
            </a:r>
            <a:endParaRPr/>
          </a:p>
          <a:p>
            <a:pPr indent="0" lvl="0" marL="228600" rtl="0" algn="just">
              <a:lnSpc>
                <a:spcPct val="100000"/>
              </a:lnSpc>
              <a:spcBef>
                <a:spcPts val="1000"/>
              </a:spcBef>
              <a:spcAft>
                <a:spcPts val="0"/>
              </a:spcAft>
              <a:buClr>
                <a:schemeClr val="dk1"/>
              </a:buClr>
              <a:buSzPts val="1800"/>
              <a:buNone/>
            </a:pPr>
            <a:r>
              <a:rPr lang="en-US" sz="1800"/>
              <a:t>Once you have completed the Supplemental Information, you can continue to explore and make observations about the properties of your soil profile. If you are also conducting Land Cover and/or Soil Moisture measurements, you may want to select another position to perform an additional soil profile characterization.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photos of two potential soil sampling sites- one with a park-like grassland and one characterized by erosion and a devegetated surface." id="503" name="Google Shape;503;p39"/>
          <p:cNvPicPr preferRelativeResize="0"/>
          <p:nvPr>
            <p:ph idx="2" type="body"/>
          </p:nvPr>
        </p:nvPicPr>
        <p:blipFill rotWithShape="1">
          <a:blip r:embed="rId5">
            <a:alphaModFix/>
          </a:blip>
          <a:srcRect b="0" l="0" r="0" t="0"/>
          <a:stretch/>
        </p:blipFill>
        <p:spPr>
          <a:xfrm>
            <a:off x="2653476" y="4250029"/>
            <a:ext cx="4716747" cy="24714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118" name="Google Shape;118;p4"/>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Why study soil?" id="119" name="Google Shape;119;p4"/>
          <p:cNvPicPr preferRelativeResize="0"/>
          <p:nvPr/>
        </p:nvPicPr>
        <p:blipFill rotWithShape="1">
          <a:blip r:embed="rId4">
            <a:alphaModFix/>
          </a:blip>
          <a:srcRect b="0" l="0" r="0" t="0"/>
          <a:stretch/>
        </p:blipFill>
        <p:spPr>
          <a:xfrm>
            <a:off x="0" y="936031"/>
            <a:ext cx="1257300" cy="5921969"/>
          </a:xfrm>
          <a:prstGeom prst="rect">
            <a:avLst/>
          </a:prstGeom>
          <a:noFill/>
          <a:ln>
            <a:noFill/>
          </a:ln>
        </p:spPr>
      </p:pic>
      <p:sp>
        <p:nvSpPr>
          <p:cNvPr id="120" name="Google Shape;120;p4"/>
          <p:cNvSpPr txBox="1"/>
          <p:nvPr>
            <p:ph type="title"/>
          </p:nvPr>
        </p:nvSpPr>
        <p:spPr>
          <a:xfrm>
            <a:off x="809624" y="551081"/>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800"/>
              <a:buFont typeface="Calibri"/>
              <a:buNone/>
            </a:pPr>
            <a:r>
              <a:rPr lang="en-US" sz="2800"/>
              <a:t>Looking at Earth from Space, what do we see?</a:t>
            </a:r>
            <a:endParaRPr/>
          </a:p>
        </p:txBody>
      </p:sp>
      <p:pic>
        <p:nvPicPr>
          <p:cNvPr descr="Terra/Modis satellite image of Earth from space, with land, water, clouds, atmosphere, snow and plants identifed." id="121" name="Google Shape;121;p4"/>
          <p:cNvPicPr preferRelativeResize="0"/>
          <p:nvPr>
            <p:ph idx="1" type="body"/>
          </p:nvPr>
        </p:nvPicPr>
        <p:blipFill rotWithShape="1">
          <a:blip r:embed="rId5">
            <a:alphaModFix/>
          </a:blip>
          <a:srcRect b="0" l="0" r="0" t="0"/>
          <a:stretch/>
        </p:blipFill>
        <p:spPr>
          <a:xfrm>
            <a:off x="1381125" y="1701116"/>
            <a:ext cx="7762875" cy="474958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descr="Illustration of a dessicated landscape, with cracks in the soil, now being pelted with rain. " id="508" name="Google Shape;508;p40"/>
          <p:cNvPicPr preferRelativeResize="0"/>
          <p:nvPr>
            <p:ph idx="2" type="body"/>
          </p:nvPr>
        </p:nvPicPr>
        <p:blipFill rotWithShape="1">
          <a:blip r:embed="rId3">
            <a:alphaModFix/>
          </a:blip>
          <a:srcRect b="0" l="0" r="0" t="0"/>
          <a:stretch/>
        </p:blipFill>
        <p:spPr>
          <a:xfrm>
            <a:off x="158303" y="936028"/>
            <a:ext cx="8985697" cy="5921971"/>
          </a:xfrm>
          <a:prstGeom prst="rect">
            <a:avLst/>
          </a:prstGeom>
          <a:noFill/>
          <a:ln>
            <a:noFill/>
          </a:ln>
        </p:spPr>
      </p:pic>
      <p:sp>
        <p:nvSpPr>
          <p:cNvPr id="509" name="Google Shape;509;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510" name="Google Shape;510;p40"/>
          <p:cNvPicPr preferRelativeResize="0"/>
          <p:nvPr/>
        </p:nvPicPr>
        <p:blipFill rotWithShape="1">
          <a:blip r:embed="rId4">
            <a:alphaModFix/>
          </a:blip>
          <a:srcRect b="0" l="0" r="0" t="0"/>
          <a:stretch/>
        </p:blipFill>
        <p:spPr>
          <a:xfrm>
            <a:off x="0" y="-38762"/>
            <a:ext cx="9144000" cy="974793"/>
          </a:xfrm>
          <a:prstGeom prst="rect">
            <a:avLst/>
          </a:prstGeom>
          <a:noFill/>
          <a:ln>
            <a:noFill/>
          </a:ln>
        </p:spPr>
      </p:pic>
      <p:pic>
        <p:nvPicPr>
          <p:cNvPr descr="Menu: How to define soil sites" id="511" name="Google Shape;511;p40"/>
          <p:cNvPicPr preferRelativeResize="0"/>
          <p:nvPr/>
        </p:nvPicPr>
        <p:blipFill rotWithShape="1">
          <a:blip r:embed="rId5">
            <a:alphaModFix/>
          </a:blip>
          <a:srcRect b="0" l="0" r="0" t="0"/>
          <a:stretch/>
        </p:blipFill>
        <p:spPr>
          <a:xfrm>
            <a:off x="0" y="936030"/>
            <a:ext cx="1257300" cy="5921970"/>
          </a:xfrm>
          <a:prstGeom prst="rect">
            <a:avLst/>
          </a:prstGeom>
          <a:noFill/>
          <a:ln>
            <a:noFill/>
          </a:ln>
        </p:spPr>
      </p:pic>
      <p:sp>
        <p:nvSpPr>
          <p:cNvPr id="512" name="Google Shape;512;p40"/>
          <p:cNvSpPr txBox="1"/>
          <p:nvPr>
            <p:ph type="title"/>
          </p:nvPr>
        </p:nvSpPr>
        <p:spPr>
          <a:xfrm>
            <a:off x="1257300" y="58658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Calibri"/>
              <a:buNone/>
            </a:pPr>
            <a:r>
              <a:rPr lang="en-US" sz="2800">
                <a:solidFill>
                  <a:schemeClr val="lt1"/>
                </a:solidFill>
              </a:rPr>
              <a:t>Defining a Soil Moisture and Temperature Study Site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519" name="Google Shape;519;p41"/>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520" name="Google Shape;520;p41"/>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521" name="Google Shape;521;p41"/>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Defining a Soil Moisture Study Site</a:t>
            </a:r>
            <a:endParaRPr/>
          </a:p>
        </p:txBody>
      </p:sp>
      <p:sp>
        <p:nvSpPr>
          <p:cNvPr id="522" name="Google Shape;522;p41"/>
          <p:cNvSpPr txBox="1"/>
          <p:nvPr>
            <p:ph idx="1" type="body"/>
          </p:nvPr>
        </p:nvSpPr>
        <p:spPr>
          <a:xfrm>
            <a:off x="1500188" y="1650271"/>
            <a:ext cx="3128962"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t>Record these properties at your Soil Moisture Study Site :</a:t>
            </a:r>
            <a:endParaRPr/>
          </a:p>
          <a:p>
            <a:pPr indent="-457200" lvl="0" marL="457200" rtl="0" algn="l">
              <a:lnSpc>
                <a:spcPct val="100000"/>
              </a:lnSpc>
              <a:spcBef>
                <a:spcPts val="1000"/>
              </a:spcBef>
              <a:spcAft>
                <a:spcPts val="0"/>
              </a:spcAft>
              <a:buClr>
                <a:schemeClr val="dk1"/>
              </a:buClr>
              <a:buSzPts val="2000"/>
              <a:buAutoNum type="arabicPeriod"/>
            </a:pPr>
            <a:r>
              <a:rPr lang="en-US" sz="2000"/>
              <a:t>Describe the surface: vegetation, plowed, etc. </a:t>
            </a:r>
            <a:endParaRPr/>
          </a:p>
          <a:p>
            <a:pPr indent="-457200" lvl="0" marL="457200" rtl="0" algn="l">
              <a:lnSpc>
                <a:spcPct val="100000"/>
              </a:lnSpc>
              <a:spcBef>
                <a:spcPts val="1000"/>
              </a:spcBef>
              <a:spcAft>
                <a:spcPts val="0"/>
              </a:spcAft>
              <a:buClr>
                <a:schemeClr val="dk1"/>
              </a:buClr>
              <a:buSzPts val="2000"/>
              <a:buAutoNum type="arabicPeriod"/>
            </a:pPr>
            <a:r>
              <a:rPr lang="en-US" sz="2000"/>
              <a:t>Describe Canopy Cover.</a:t>
            </a:r>
            <a:endParaRPr/>
          </a:p>
          <a:p>
            <a:pPr indent="-457200" lvl="0" marL="457200" rtl="0" algn="l">
              <a:lnSpc>
                <a:spcPct val="100000"/>
              </a:lnSpc>
              <a:spcBef>
                <a:spcPts val="1000"/>
              </a:spcBef>
              <a:spcAft>
                <a:spcPts val="0"/>
              </a:spcAft>
              <a:buClr>
                <a:schemeClr val="dk1"/>
              </a:buClr>
              <a:buSzPts val="2000"/>
              <a:buAutoNum type="arabicPeriod"/>
            </a:pPr>
            <a:r>
              <a:rPr lang="en-US" sz="2000"/>
              <a:t>Describe surface vegetation cover.</a:t>
            </a:r>
            <a:endParaRPr sz="2000"/>
          </a:p>
          <a:p>
            <a:pPr indent="0" lvl="0" marL="0" rtl="0" algn="l">
              <a:lnSpc>
                <a:spcPct val="9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Photo of open field covered with grass" id="523" name="Google Shape;523;p41"/>
          <p:cNvPicPr preferRelativeResize="0"/>
          <p:nvPr>
            <p:ph idx="2" type="body"/>
          </p:nvPr>
        </p:nvPicPr>
        <p:blipFill rotWithShape="1">
          <a:blip r:embed="rId5">
            <a:alphaModFix/>
          </a:blip>
          <a:srcRect b="0" l="0" r="0" t="0"/>
          <a:stretch/>
        </p:blipFill>
        <p:spPr>
          <a:xfrm>
            <a:off x="4807627" y="1639490"/>
            <a:ext cx="3636286" cy="410765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529" name="Google Shape;529;p42"/>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define soil sites" id="530" name="Google Shape;530;p42"/>
          <p:cNvPicPr preferRelativeResize="0"/>
          <p:nvPr/>
        </p:nvPicPr>
        <p:blipFill rotWithShape="1">
          <a:blip r:embed="rId4">
            <a:alphaModFix/>
          </a:blip>
          <a:srcRect b="0" l="0" r="0" t="0"/>
          <a:stretch/>
        </p:blipFill>
        <p:spPr>
          <a:xfrm>
            <a:off x="0" y="936030"/>
            <a:ext cx="1257300" cy="5921970"/>
          </a:xfrm>
          <a:prstGeom prst="rect">
            <a:avLst/>
          </a:prstGeom>
          <a:noFill/>
          <a:ln>
            <a:noFill/>
          </a:ln>
        </p:spPr>
      </p:pic>
      <p:sp>
        <p:nvSpPr>
          <p:cNvPr id="531" name="Google Shape;531;p42"/>
          <p:cNvSpPr txBox="1"/>
          <p:nvPr>
            <p:ph type="title"/>
          </p:nvPr>
        </p:nvSpPr>
        <p:spPr>
          <a:xfrm>
            <a:off x="1257300" y="57917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Soil Moisture Sampling Options</a:t>
            </a:r>
            <a:endParaRPr/>
          </a:p>
        </p:txBody>
      </p:sp>
      <p:pic>
        <p:nvPicPr>
          <p:cNvPr descr=" Diagram showing different sampling options for soil moisture: a gravimetric star surface and depth; a SMAP (Soil Moisture Active Passive satellite) sampling grid, with flags every 25 cm in a 3 m grid, a 50 m transect with samples every 5 m, and a example of a Soil moisture Watermark sensor in the soil." id="532" name="Google Shape;532;p42"/>
          <p:cNvPicPr preferRelativeResize="0"/>
          <p:nvPr>
            <p:ph idx="2" type="body"/>
          </p:nvPr>
        </p:nvPicPr>
        <p:blipFill rotWithShape="1">
          <a:blip r:embed="rId5">
            <a:alphaModFix/>
          </a:blip>
          <a:srcRect b="0" l="0" r="0" t="0"/>
          <a:stretch/>
        </p:blipFill>
        <p:spPr>
          <a:xfrm>
            <a:off x="1557337" y="1586350"/>
            <a:ext cx="7286625" cy="47894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descr="Illustration of two hands holding a a handful of soil." id="537" name="Google Shape;537;p43"/>
          <p:cNvPicPr preferRelativeResize="0"/>
          <p:nvPr>
            <p:ph idx="2" type="body"/>
          </p:nvPr>
        </p:nvPicPr>
        <p:blipFill rotWithShape="1">
          <a:blip r:embed="rId3">
            <a:alphaModFix/>
          </a:blip>
          <a:srcRect b="0" l="0" r="0" t="0"/>
          <a:stretch/>
        </p:blipFill>
        <p:spPr>
          <a:xfrm>
            <a:off x="190751" y="847793"/>
            <a:ext cx="8953249" cy="6010208"/>
          </a:xfrm>
          <a:prstGeom prst="rect">
            <a:avLst/>
          </a:prstGeom>
          <a:noFill/>
          <a:ln>
            <a:noFill/>
          </a:ln>
        </p:spPr>
      </p:pic>
      <p:sp>
        <p:nvSpPr>
          <p:cNvPr id="538" name="Google Shape;538;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9" name="Google Shape;539;p43"/>
          <p:cNvSpPr txBox="1"/>
          <p:nvPr>
            <p:ph type="title"/>
          </p:nvPr>
        </p:nvSpPr>
        <p:spPr>
          <a:xfrm>
            <a:off x="2131414" y="3574476"/>
            <a:ext cx="86530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Calibri"/>
              <a:buNone/>
            </a:pPr>
            <a:r>
              <a:rPr b="1" lang="en-US" sz="3200">
                <a:solidFill>
                  <a:srgbClr val="FFFF00"/>
                </a:solidFill>
                <a:latin typeface="Calibri"/>
                <a:ea typeface="Calibri"/>
                <a:cs typeface="Calibri"/>
                <a:sym typeface="Calibri"/>
              </a:rPr>
              <a:t>How to Report Data to GLOBE</a:t>
            </a:r>
            <a:endParaRPr/>
          </a:p>
        </p:txBody>
      </p:sp>
      <p:pic>
        <p:nvPicPr>
          <p:cNvPr descr="Banner: Introduction to Soil" id="540" name="Google Shape;540;p43"/>
          <p:cNvPicPr preferRelativeResize="0"/>
          <p:nvPr/>
        </p:nvPicPr>
        <p:blipFill rotWithShape="1">
          <a:blip r:embed="rId4">
            <a:alphaModFix/>
          </a:blip>
          <a:srcRect b="0" l="0" r="0" t="0"/>
          <a:stretch/>
        </p:blipFill>
        <p:spPr>
          <a:xfrm>
            <a:off x="0" y="-38762"/>
            <a:ext cx="9144000" cy="974793"/>
          </a:xfrm>
          <a:prstGeom prst="rect">
            <a:avLst/>
          </a:prstGeom>
          <a:noFill/>
          <a:ln>
            <a:noFill/>
          </a:ln>
        </p:spPr>
      </p:pic>
      <p:pic>
        <p:nvPicPr>
          <p:cNvPr descr="Menu:How to report data to GLOBE" id="541" name="Google Shape;541;p43"/>
          <p:cNvPicPr preferRelativeResize="0"/>
          <p:nvPr/>
        </p:nvPicPr>
        <p:blipFill rotWithShape="1">
          <a:blip r:embed="rId5">
            <a:alphaModFix/>
          </a:blip>
          <a:srcRect b="0" l="0" r="0" t="0"/>
          <a:stretch/>
        </p:blipFill>
        <p:spPr>
          <a:xfrm>
            <a:off x="0" y="936031"/>
            <a:ext cx="1252929" cy="592197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547" name="Google Shape;547;p44"/>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How to report data to GLOBE" id="548" name="Google Shape;548;p44"/>
          <p:cNvPicPr preferRelativeResize="0"/>
          <p:nvPr/>
        </p:nvPicPr>
        <p:blipFill rotWithShape="1">
          <a:blip r:embed="rId4">
            <a:alphaModFix/>
          </a:blip>
          <a:srcRect b="0" l="0" r="0" t="0"/>
          <a:stretch/>
        </p:blipFill>
        <p:spPr>
          <a:xfrm>
            <a:off x="0" y="936031"/>
            <a:ext cx="1252929" cy="5921970"/>
          </a:xfrm>
          <a:prstGeom prst="rect">
            <a:avLst/>
          </a:prstGeom>
          <a:noFill/>
          <a:ln>
            <a:noFill/>
          </a:ln>
        </p:spPr>
      </p:pic>
      <p:sp>
        <p:nvSpPr>
          <p:cNvPr id="549" name="Google Shape;549;p44"/>
          <p:cNvSpPr txBox="1"/>
          <p:nvPr>
            <p:ph type="title"/>
          </p:nvPr>
        </p:nvSpPr>
        <p:spPr>
          <a:xfrm>
            <a:off x="1252929" y="585261"/>
            <a:ext cx="86530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1</a:t>
            </a:r>
            <a:endParaRPr/>
          </a:p>
        </p:txBody>
      </p:sp>
      <p:pic>
        <p:nvPicPr>
          <p:cNvPr descr="Screenshot of the data entry screen on the GLOBE web site. Click on the Enter data button. " id="550" name="Google Shape;550;p44"/>
          <p:cNvPicPr preferRelativeResize="0"/>
          <p:nvPr>
            <p:ph idx="2" type="body"/>
          </p:nvPr>
        </p:nvPicPr>
        <p:blipFill rotWithShape="1">
          <a:blip r:embed="rId5">
            <a:alphaModFix/>
          </a:blip>
          <a:srcRect b="0" l="0" r="0" t="0"/>
          <a:stretch/>
        </p:blipFill>
        <p:spPr>
          <a:xfrm>
            <a:off x="1485900" y="1560054"/>
            <a:ext cx="7251192" cy="43978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556" name="Google Shape;556;p45"/>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report data to GLOBE" id="557" name="Google Shape;557;p45"/>
          <p:cNvPicPr preferRelativeResize="0"/>
          <p:nvPr/>
        </p:nvPicPr>
        <p:blipFill rotWithShape="1">
          <a:blip r:embed="rId4">
            <a:alphaModFix/>
          </a:blip>
          <a:srcRect b="0" l="0" r="0" t="0"/>
          <a:stretch/>
        </p:blipFill>
        <p:spPr>
          <a:xfrm>
            <a:off x="0" y="936031"/>
            <a:ext cx="1252929" cy="5921970"/>
          </a:xfrm>
          <a:prstGeom prst="rect">
            <a:avLst/>
          </a:prstGeom>
          <a:noFill/>
          <a:ln>
            <a:noFill/>
          </a:ln>
        </p:spPr>
      </p:pic>
      <p:sp>
        <p:nvSpPr>
          <p:cNvPr id="558" name="Google Shape;558;p45"/>
          <p:cNvSpPr txBox="1"/>
          <p:nvPr>
            <p:ph type="title"/>
          </p:nvPr>
        </p:nvSpPr>
        <p:spPr>
          <a:xfrm>
            <a:off x="1252929" y="585261"/>
            <a:ext cx="86530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2</a:t>
            </a:r>
            <a:endParaRPr/>
          </a:p>
        </p:txBody>
      </p:sp>
      <p:pic>
        <p:nvPicPr>
          <p:cNvPr descr="Screenshot: Click on the Live Data Entry link." id="559" name="Google Shape;559;p45"/>
          <p:cNvPicPr preferRelativeResize="0"/>
          <p:nvPr>
            <p:ph idx="2" type="body"/>
          </p:nvPr>
        </p:nvPicPr>
        <p:blipFill rotWithShape="1">
          <a:blip r:embed="rId5">
            <a:alphaModFix/>
          </a:blip>
          <a:srcRect b="0" l="0" r="0" t="0"/>
          <a:stretch/>
        </p:blipFill>
        <p:spPr>
          <a:xfrm>
            <a:off x="1252929" y="1944672"/>
            <a:ext cx="7701662" cy="39046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565" name="Google Shape;565;p46"/>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How to report data to GLOBE" id="566" name="Google Shape;566;p46"/>
          <p:cNvPicPr preferRelativeResize="0"/>
          <p:nvPr/>
        </p:nvPicPr>
        <p:blipFill rotWithShape="1">
          <a:blip r:embed="rId4">
            <a:alphaModFix/>
          </a:blip>
          <a:srcRect b="0" l="0" r="0" t="0"/>
          <a:stretch/>
        </p:blipFill>
        <p:spPr>
          <a:xfrm>
            <a:off x="0" y="936031"/>
            <a:ext cx="1252929" cy="5921970"/>
          </a:xfrm>
          <a:prstGeom prst="rect">
            <a:avLst/>
          </a:prstGeom>
          <a:noFill/>
          <a:ln>
            <a:noFill/>
          </a:ln>
        </p:spPr>
      </p:pic>
      <p:sp>
        <p:nvSpPr>
          <p:cNvPr id="567" name="Google Shape;567;p46"/>
          <p:cNvSpPr txBox="1"/>
          <p:nvPr>
            <p:ph type="title"/>
          </p:nvPr>
        </p:nvSpPr>
        <p:spPr>
          <a:xfrm>
            <a:off x="1252929" y="585261"/>
            <a:ext cx="86530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3</a:t>
            </a:r>
            <a:endParaRPr/>
          </a:p>
        </p:txBody>
      </p:sp>
      <p:pic>
        <p:nvPicPr>
          <p:cNvPr descr="Screenshot: Site Definition screen. On the left check the box that describes the soil site you wish to define. There is a box where you input the name of a soil sample site. There is a box where you enter your site's GPS coordinates, and identify whethere you used a GPS or other method." id="568" name="Google Shape;568;p46"/>
          <p:cNvPicPr preferRelativeResize="0"/>
          <p:nvPr>
            <p:ph idx="2" type="body"/>
          </p:nvPr>
        </p:nvPicPr>
        <p:blipFill rotWithShape="1">
          <a:blip r:embed="rId5">
            <a:alphaModFix/>
          </a:blip>
          <a:srcRect b="0" l="0" r="0" t="0"/>
          <a:stretch/>
        </p:blipFill>
        <p:spPr>
          <a:xfrm>
            <a:off x="1528761" y="1662667"/>
            <a:ext cx="6915151" cy="476349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574" name="Google Shape;574;p47"/>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report data to GLOBE" id="575" name="Google Shape;575;p47"/>
          <p:cNvPicPr preferRelativeResize="0"/>
          <p:nvPr/>
        </p:nvPicPr>
        <p:blipFill rotWithShape="1">
          <a:blip r:embed="rId4">
            <a:alphaModFix/>
          </a:blip>
          <a:srcRect b="0" l="0" r="0" t="0"/>
          <a:stretch/>
        </p:blipFill>
        <p:spPr>
          <a:xfrm>
            <a:off x="26062" y="936030"/>
            <a:ext cx="1252929" cy="5921970"/>
          </a:xfrm>
          <a:prstGeom prst="rect">
            <a:avLst/>
          </a:prstGeom>
          <a:noFill/>
          <a:ln>
            <a:noFill/>
          </a:ln>
        </p:spPr>
      </p:pic>
      <p:sp>
        <p:nvSpPr>
          <p:cNvPr id="576" name="Google Shape;576;p47"/>
          <p:cNvSpPr txBox="1"/>
          <p:nvPr>
            <p:ph type="title"/>
          </p:nvPr>
        </p:nvSpPr>
        <p:spPr>
          <a:xfrm>
            <a:off x="1278991" y="669420"/>
            <a:ext cx="8060148" cy="102274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4</a:t>
            </a:r>
            <a:endParaRPr/>
          </a:p>
        </p:txBody>
      </p:sp>
      <p:pic>
        <p:nvPicPr>
          <p:cNvPr descr="Soil Moisture and Temperature Entry Screen. Use the drop down menu to select the surface state, the surface cover and the canopy cover.  There is a box where you can enter comments and metadata. " id="577" name="Google Shape;577;p47"/>
          <p:cNvPicPr preferRelativeResize="0"/>
          <p:nvPr>
            <p:ph idx="2" type="body"/>
          </p:nvPr>
        </p:nvPicPr>
        <p:blipFill rotWithShape="1">
          <a:blip r:embed="rId5">
            <a:alphaModFix/>
          </a:blip>
          <a:srcRect b="0" l="0" r="0" t="0"/>
          <a:stretch/>
        </p:blipFill>
        <p:spPr>
          <a:xfrm>
            <a:off x="1556818" y="1481667"/>
            <a:ext cx="7082685" cy="497630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584" name="Google Shape;584;p48"/>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report data to GLOBE" id="585" name="Google Shape;585;p48"/>
          <p:cNvPicPr preferRelativeResize="0"/>
          <p:nvPr/>
        </p:nvPicPr>
        <p:blipFill rotWithShape="1">
          <a:blip r:embed="rId4">
            <a:alphaModFix/>
          </a:blip>
          <a:srcRect b="0" l="0" r="0" t="0"/>
          <a:stretch/>
        </p:blipFill>
        <p:spPr>
          <a:xfrm>
            <a:off x="0" y="936031"/>
            <a:ext cx="1252929" cy="5921970"/>
          </a:xfrm>
          <a:prstGeom prst="rect">
            <a:avLst/>
          </a:prstGeom>
          <a:noFill/>
          <a:ln>
            <a:noFill/>
          </a:ln>
        </p:spPr>
      </p:pic>
      <p:sp>
        <p:nvSpPr>
          <p:cNvPr id="586" name="Google Shape;586;p48"/>
          <p:cNvSpPr txBox="1"/>
          <p:nvPr>
            <p:ph type="title"/>
          </p:nvPr>
        </p:nvSpPr>
        <p:spPr>
          <a:xfrm>
            <a:off x="1357313" y="738722"/>
            <a:ext cx="86530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a Soil Sample Site Definition – Step 5</a:t>
            </a:r>
            <a:br>
              <a:rPr lang="en-US" sz="3200">
                <a:solidFill>
                  <a:srgbClr val="000000"/>
                </a:solidFill>
              </a:rPr>
            </a:br>
            <a:endParaRPr sz="3200">
              <a:solidFill>
                <a:srgbClr val="000000"/>
              </a:solidFill>
            </a:endParaRPr>
          </a:p>
        </p:txBody>
      </p:sp>
      <p:pic>
        <p:nvPicPr>
          <p:cNvPr descr="Screenshot of data entry form showing where photo dates are entered and uploaded. Your photos are taken to the north, south, west, east, upward and downward of your site. When you are done, click the button, &quot;create site.&quot;" id="587" name="Google Shape;587;p48"/>
          <p:cNvPicPr preferRelativeResize="0"/>
          <p:nvPr>
            <p:ph idx="2" type="body"/>
          </p:nvPr>
        </p:nvPicPr>
        <p:blipFill rotWithShape="1">
          <a:blip r:embed="rId5">
            <a:alphaModFix/>
          </a:blip>
          <a:srcRect b="0" l="0" r="0" t="0"/>
          <a:stretch/>
        </p:blipFill>
        <p:spPr>
          <a:xfrm>
            <a:off x="1357312" y="1443717"/>
            <a:ext cx="7158037" cy="47036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594" name="Google Shape;594;p49"/>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How to report data to GLOBE" id="595" name="Google Shape;595;p49"/>
          <p:cNvPicPr preferRelativeResize="0"/>
          <p:nvPr/>
        </p:nvPicPr>
        <p:blipFill rotWithShape="1">
          <a:blip r:embed="rId4">
            <a:alphaModFix/>
          </a:blip>
          <a:srcRect b="0" l="0" r="0" t="0"/>
          <a:stretch/>
        </p:blipFill>
        <p:spPr>
          <a:xfrm>
            <a:off x="0" y="936031"/>
            <a:ext cx="1252929" cy="5921970"/>
          </a:xfrm>
          <a:prstGeom prst="rect">
            <a:avLst/>
          </a:prstGeom>
          <a:noFill/>
          <a:ln>
            <a:noFill/>
          </a:ln>
        </p:spPr>
      </p:pic>
      <p:sp>
        <p:nvSpPr>
          <p:cNvPr id="596" name="Google Shape;596;p49"/>
          <p:cNvSpPr txBox="1"/>
          <p:nvPr>
            <p:ph type="title"/>
          </p:nvPr>
        </p:nvSpPr>
        <p:spPr>
          <a:xfrm>
            <a:off x="1357313" y="860322"/>
            <a:ext cx="86530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Soil Characterization Site Definition Example</a:t>
            </a:r>
            <a:br>
              <a:rPr lang="en-US" sz="2800">
                <a:solidFill>
                  <a:srgbClr val="000000"/>
                </a:solidFill>
              </a:rPr>
            </a:br>
            <a:br>
              <a:rPr lang="en-US" sz="2000">
                <a:solidFill>
                  <a:srgbClr val="000000"/>
                </a:solidFill>
              </a:rPr>
            </a:br>
            <a:endParaRPr sz="2000">
              <a:solidFill>
                <a:srgbClr val="000000"/>
              </a:solidFill>
            </a:endParaRPr>
          </a:p>
        </p:txBody>
      </p:sp>
      <p:pic>
        <p:nvPicPr>
          <p:cNvPr descr="Screenshot of date entry page, filled out with data so it can be compared with your entries. " id="597" name="Google Shape;597;p49"/>
          <p:cNvPicPr preferRelativeResize="0"/>
          <p:nvPr>
            <p:ph idx="2" type="body"/>
          </p:nvPr>
        </p:nvPicPr>
        <p:blipFill rotWithShape="1">
          <a:blip r:embed="rId5">
            <a:alphaModFix/>
          </a:blip>
          <a:srcRect b="0" l="0" r="0" t="0"/>
          <a:stretch/>
        </p:blipFill>
        <p:spPr>
          <a:xfrm>
            <a:off x="1439916" y="1447559"/>
            <a:ext cx="6663559" cy="45149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127" name="Google Shape;127;p5"/>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Why study soil? " id="128" name="Google Shape;128;p5"/>
          <p:cNvPicPr preferRelativeResize="0"/>
          <p:nvPr/>
        </p:nvPicPr>
        <p:blipFill rotWithShape="1">
          <a:blip r:embed="rId4">
            <a:alphaModFix/>
          </a:blip>
          <a:srcRect b="0" l="0" r="0" t="0"/>
          <a:stretch/>
        </p:blipFill>
        <p:spPr>
          <a:xfrm>
            <a:off x="0" y="936031"/>
            <a:ext cx="1257300" cy="5921969"/>
          </a:xfrm>
          <a:prstGeom prst="rect">
            <a:avLst/>
          </a:prstGeom>
          <a:noFill/>
          <a:ln>
            <a:noFill/>
          </a:ln>
        </p:spPr>
      </p:pic>
      <p:sp>
        <p:nvSpPr>
          <p:cNvPr id="129" name="Google Shape;129;p5"/>
          <p:cNvSpPr txBox="1"/>
          <p:nvPr>
            <p:ph type="title"/>
          </p:nvPr>
        </p:nvSpPr>
        <p:spPr>
          <a:xfrm>
            <a:off x="809624" y="551081"/>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800"/>
              <a:buFont typeface="Calibri"/>
              <a:buNone/>
            </a:pPr>
            <a:r>
              <a:rPr lang="en-US" sz="2800"/>
              <a:t>Let’s Zoom In!</a:t>
            </a:r>
            <a:endParaRPr/>
          </a:p>
        </p:txBody>
      </p:sp>
      <p:sp>
        <p:nvSpPr>
          <p:cNvPr id="130" name="Google Shape;130;p5"/>
          <p:cNvSpPr txBox="1"/>
          <p:nvPr>
            <p:ph idx="1" type="body"/>
          </p:nvPr>
        </p:nvSpPr>
        <p:spPr>
          <a:xfrm>
            <a:off x="1447798" y="1631626"/>
            <a:ext cx="3305176" cy="54713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100"/>
              <a:buNone/>
            </a:pPr>
            <a:r>
              <a:rPr lang="en-US" sz="2100">
                <a:solidFill>
                  <a:srgbClr val="000000"/>
                </a:solidFill>
              </a:rPr>
              <a:t>To study soil, scientists need to be up close and personal. </a:t>
            </a:r>
            <a:endParaRPr/>
          </a:p>
          <a:p>
            <a:pPr indent="0" lvl="0" marL="0" rtl="0" algn="l">
              <a:lnSpc>
                <a:spcPct val="90000"/>
              </a:lnSpc>
              <a:spcBef>
                <a:spcPts val="1000"/>
              </a:spcBef>
              <a:spcAft>
                <a:spcPts val="0"/>
              </a:spcAft>
              <a:buClr>
                <a:schemeClr val="dk1"/>
              </a:buClr>
              <a:buSzPts val="2100"/>
              <a:buNone/>
            </a:pPr>
            <a:r>
              <a:t/>
            </a:r>
            <a:endParaRPr sz="2100">
              <a:solidFill>
                <a:srgbClr val="000000"/>
              </a:solidFill>
            </a:endParaRPr>
          </a:p>
          <a:p>
            <a:pPr indent="0" lvl="0" marL="0" rtl="0" algn="l">
              <a:lnSpc>
                <a:spcPct val="90000"/>
              </a:lnSpc>
              <a:spcBef>
                <a:spcPts val="1000"/>
              </a:spcBef>
              <a:spcAft>
                <a:spcPts val="0"/>
              </a:spcAft>
              <a:buClr>
                <a:srgbClr val="000000"/>
              </a:buClr>
              <a:buSzPts val="2100"/>
              <a:buNone/>
            </a:pPr>
            <a:r>
              <a:rPr lang="en-US" sz="2100">
                <a:solidFill>
                  <a:srgbClr val="000000"/>
                </a:solidFill>
              </a:rPr>
              <a:t>That’s where you come in.</a:t>
            </a:r>
            <a:endParaRPr/>
          </a:p>
          <a:p>
            <a:pPr indent="0" lvl="0" marL="0" rtl="0" algn="l">
              <a:lnSpc>
                <a:spcPct val="90000"/>
              </a:lnSpc>
              <a:spcBef>
                <a:spcPts val="1000"/>
              </a:spcBef>
              <a:spcAft>
                <a:spcPts val="0"/>
              </a:spcAft>
              <a:buClr>
                <a:schemeClr val="dk1"/>
              </a:buClr>
              <a:buSzPts val="2100"/>
              <a:buNone/>
            </a:pPr>
            <a:r>
              <a:t/>
            </a:r>
            <a:endParaRPr sz="2100">
              <a:solidFill>
                <a:srgbClr val="000000"/>
              </a:solidFill>
            </a:endParaRPr>
          </a:p>
          <a:p>
            <a:pPr indent="0" lvl="0" marL="0" rtl="0" algn="l">
              <a:lnSpc>
                <a:spcPct val="90000"/>
              </a:lnSpc>
              <a:spcBef>
                <a:spcPts val="1000"/>
              </a:spcBef>
              <a:spcAft>
                <a:spcPts val="0"/>
              </a:spcAft>
              <a:buClr>
                <a:schemeClr val="dk1"/>
              </a:buClr>
              <a:buSzPts val="2100"/>
              <a:buNone/>
            </a:pPr>
            <a:r>
              <a:rPr lang="en-US" sz="2100"/>
              <a:t>With the Pedosphere investigation, you provide the data that no one else can. You help see below the surface.</a:t>
            </a:r>
            <a:endParaRPr/>
          </a:p>
          <a:p>
            <a:pPr indent="0" lvl="0" marL="0" rtl="0" algn="l">
              <a:lnSpc>
                <a:spcPct val="90000"/>
              </a:lnSpc>
              <a:spcBef>
                <a:spcPts val="1000"/>
              </a:spcBef>
              <a:spcAft>
                <a:spcPts val="0"/>
              </a:spcAft>
              <a:buClr>
                <a:schemeClr val="dk1"/>
              </a:buClr>
              <a:buSzPts val="2100"/>
              <a:buNone/>
            </a:pPr>
            <a:r>
              <a:t/>
            </a:r>
            <a:endParaRPr sz="2100"/>
          </a:p>
          <a:p>
            <a:pPr indent="0" lvl="0" marL="0" rtl="0" algn="l">
              <a:lnSpc>
                <a:spcPct val="90000"/>
              </a:lnSpc>
              <a:spcBef>
                <a:spcPts val="1000"/>
              </a:spcBef>
              <a:spcAft>
                <a:spcPts val="0"/>
              </a:spcAft>
              <a:buClr>
                <a:schemeClr val="dk1"/>
              </a:buClr>
              <a:buSzPts val="2100"/>
              <a:buNone/>
            </a:pPr>
            <a:r>
              <a:rPr lang="en-US" sz="2100"/>
              <a:t>Without plant cover, most of what we see is soil.</a:t>
            </a:r>
            <a:endParaRPr/>
          </a:p>
          <a:p>
            <a:pPr indent="0" lvl="0" marL="0" rtl="0" algn="l">
              <a:lnSpc>
                <a:spcPct val="90000"/>
              </a:lnSpc>
              <a:spcBef>
                <a:spcPts val="1000"/>
              </a:spcBef>
              <a:spcAft>
                <a:spcPts val="0"/>
              </a:spcAft>
              <a:buClr>
                <a:schemeClr val="dk1"/>
              </a:buClr>
              <a:buSzPts val="2100"/>
              <a:buNone/>
            </a:pPr>
            <a:r>
              <a:t/>
            </a:r>
            <a:endParaRPr sz="2100"/>
          </a:p>
          <a:p>
            <a:pPr indent="-228600" lvl="0" marL="228600" rtl="0" algn="l">
              <a:lnSpc>
                <a:spcPct val="90000"/>
              </a:lnSpc>
              <a:spcBef>
                <a:spcPts val="1000"/>
              </a:spcBef>
              <a:spcAft>
                <a:spcPts val="0"/>
              </a:spcAft>
              <a:buClr>
                <a:schemeClr val="dk1"/>
              </a:buClr>
              <a:buSzPts val="2800"/>
              <a:buNone/>
            </a:pPr>
            <a:r>
              <a:t/>
            </a:r>
            <a:endParaRPr>
              <a:solidFill>
                <a:srgbClr val="000000"/>
              </a:solidFill>
            </a:endParaRPr>
          </a:p>
        </p:txBody>
      </p:sp>
      <p:pic>
        <p:nvPicPr>
          <p:cNvPr descr="SeaWifFS satellite image of the Arabian Penninsula. " id="131" name="Google Shape;131;p5"/>
          <p:cNvPicPr preferRelativeResize="0"/>
          <p:nvPr>
            <p:ph idx="1" type="body"/>
          </p:nvPr>
        </p:nvPicPr>
        <p:blipFill rotWithShape="1">
          <a:blip r:embed="rId5">
            <a:alphaModFix/>
          </a:blip>
          <a:srcRect b="0" l="0" r="0" t="0"/>
          <a:stretch/>
        </p:blipFill>
        <p:spPr>
          <a:xfrm>
            <a:off x="4943472" y="1660254"/>
            <a:ext cx="3886200" cy="3532909"/>
          </a:xfrm>
          <a:prstGeom prst="rect">
            <a:avLst/>
          </a:prstGeom>
          <a:noFill/>
          <a:ln>
            <a:noFill/>
          </a:ln>
        </p:spPr>
      </p:pic>
      <p:sp>
        <p:nvSpPr>
          <p:cNvPr id="132" name="Google Shape;132;p5"/>
          <p:cNvSpPr txBox="1"/>
          <p:nvPr/>
        </p:nvSpPr>
        <p:spPr>
          <a:xfrm>
            <a:off x="4867272" y="5272104"/>
            <a:ext cx="3962400" cy="454459"/>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Arabian Peninsula: NASA Sea-viewing Wide </a:t>
            </a:r>
            <a:endParaRPr/>
          </a:p>
          <a:p>
            <a:pPr indent="0" lvl="0" marL="0" marR="0" rtl="0" algn="ctr">
              <a:lnSpc>
                <a:spcPct val="100000"/>
              </a:lnSpc>
              <a:spcBef>
                <a:spcPts val="0"/>
              </a:spcBef>
              <a:spcAft>
                <a:spcPts val="0"/>
              </a:spcAft>
              <a:buClr>
                <a:srgbClr val="000000"/>
              </a:buClr>
              <a:buSzPts val="1200"/>
              <a:buFont typeface="Times New Roman"/>
              <a:buNone/>
            </a:pPr>
            <a:r>
              <a:rPr b="0" i="0" lang="en-US" sz="1200" u="none" cap="none" strike="noStrike">
                <a:solidFill>
                  <a:srgbClr val="000000"/>
                </a:solidFill>
                <a:latin typeface="Arial"/>
                <a:ea typeface="Arial"/>
                <a:cs typeface="Arial"/>
                <a:sym typeface="Arial"/>
              </a:rPr>
              <a:t>Field-of-View Sensor (SeaWiFS) image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603" name="Google Shape;603;p50"/>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How to report data to GLOBE" id="604" name="Google Shape;604;p50"/>
          <p:cNvPicPr preferRelativeResize="0"/>
          <p:nvPr/>
        </p:nvPicPr>
        <p:blipFill rotWithShape="1">
          <a:blip r:embed="rId4">
            <a:alphaModFix/>
          </a:blip>
          <a:srcRect b="0" l="0" r="0" t="0"/>
          <a:stretch/>
        </p:blipFill>
        <p:spPr>
          <a:xfrm>
            <a:off x="0" y="936031"/>
            <a:ext cx="1252929" cy="5921970"/>
          </a:xfrm>
          <a:prstGeom prst="rect">
            <a:avLst/>
          </a:prstGeom>
          <a:noFill/>
          <a:ln>
            <a:noFill/>
          </a:ln>
        </p:spPr>
      </p:pic>
      <p:sp>
        <p:nvSpPr>
          <p:cNvPr id="605" name="Google Shape;605;p50"/>
          <p:cNvSpPr txBox="1"/>
          <p:nvPr>
            <p:ph type="title"/>
          </p:nvPr>
        </p:nvSpPr>
        <p:spPr>
          <a:xfrm>
            <a:off x="1252929" y="585261"/>
            <a:ext cx="86530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Supplementary Information</a:t>
            </a:r>
            <a:endParaRPr/>
          </a:p>
        </p:txBody>
      </p:sp>
      <p:pic>
        <p:nvPicPr>
          <p:cNvPr descr="Additional information you can enter includes metadata in the comment box and the distance from major features. Select from drop down menus the sample collection method. There is other supplementary information, such as landscape position, cover type, land use and parent material, but these can be entered at a later date. Select &quot;no&quot; if you are not ready to describe the soil horizons. " id="606" name="Google Shape;606;p50"/>
          <p:cNvPicPr preferRelativeResize="0"/>
          <p:nvPr>
            <p:ph idx="2" type="body"/>
          </p:nvPr>
        </p:nvPicPr>
        <p:blipFill rotWithShape="1">
          <a:blip r:embed="rId5">
            <a:alphaModFix/>
          </a:blip>
          <a:srcRect b="0" l="0" r="0" t="0"/>
          <a:stretch/>
        </p:blipFill>
        <p:spPr>
          <a:xfrm>
            <a:off x="1843088" y="1531479"/>
            <a:ext cx="6600825" cy="50641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612" name="Google Shape;612;p51"/>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How to report data to GLOBE" id="613" name="Google Shape;613;p51"/>
          <p:cNvPicPr preferRelativeResize="0"/>
          <p:nvPr/>
        </p:nvPicPr>
        <p:blipFill rotWithShape="1">
          <a:blip r:embed="rId4">
            <a:alphaModFix/>
          </a:blip>
          <a:srcRect b="0" l="0" r="0" t="0"/>
          <a:stretch/>
        </p:blipFill>
        <p:spPr>
          <a:xfrm>
            <a:off x="0" y="936031"/>
            <a:ext cx="1252929" cy="5921970"/>
          </a:xfrm>
          <a:prstGeom prst="rect">
            <a:avLst/>
          </a:prstGeom>
          <a:noFill/>
          <a:ln>
            <a:noFill/>
          </a:ln>
        </p:spPr>
      </p:pic>
      <p:sp>
        <p:nvSpPr>
          <p:cNvPr id="614" name="Google Shape;614;p51"/>
          <p:cNvSpPr txBox="1"/>
          <p:nvPr>
            <p:ph type="title"/>
          </p:nvPr>
        </p:nvSpPr>
        <p:spPr>
          <a:xfrm>
            <a:off x="1252929" y="585261"/>
            <a:ext cx="86530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Supplementary Information-2</a:t>
            </a:r>
            <a:endParaRPr/>
          </a:p>
        </p:txBody>
      </p:sp>
      <p:pic>
        <p:nvPicPr>
          <p:cNvPr descr="When you are done entering supplementary information, select and click on &quot;create site.&quot;" id="615" name="Google Shape;615;p51"/>
          <p:cNvPicPr preferRelativeResize="0"/>
          <p:nvPr>
            <p:ph idx="2" type="body"/>
          </p:nvPr>
        </p:nvPicPr>
        <p:blipFill rotWithShape="1">
          <a:blip r:embed="rId5">
            <a:alphaModFix/>
          </a:blip>
          <a:srcRect b="0" l="0" r="0" t="0"/>
          <a:stretch/>
        </p:blipFill>
        <p:spPr>
          <a:xfrm>
            <a:off x="1843088" y="1560054"/>
            <a:ext cx="6586537" cy="525957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622" name="Google Shape;622;p52"/>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How to report data to GLOBE" id="623" name="Google Shape;623;p52"/>
          <p:cNvPicPr preferRelativeResize="0"/>
          <p:nvPr/>
        </p:nvPicPr>
        <p:blipFill rotWithShape="1">
          <a:blip r:embed="rId4">
            <a:alphaModFix/>
          </a:blip>
          <a:srcRect b="0" l="0" r="0" t="0"/>
          <a:stretch/>
        </p:blipFill>
        <p:spPr>
          <a:xfrm>
            <a:off x="0" y="936031"/>
            <a:ext cx="1252929" cy="5921970"/>
          </a:xfrm>
          <a:prstGeom prst="rect">
            <a:avLst/>
          </a:prstGeom>
          <a:noFill/>
          <a:ln>
            <a:noFill/>
          </a:ln>
        </p:spPr>
      </p:pic>
      <p:sp>
        <p:nvSpPr>
          <p:cNvPr id="624" name="Google Shape;624;p52"/>
          <p:cNvSpPr txBox="1"/>
          <p:nvPr>
            <p:ph type="title"/>
          </p:nvPr>
        </p:nvSpPr>
        <p:spPr>
          <a:xfrm>
            <a:off x="1252929" y="585261"/>
            <a:ext cx="86530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Response to Data Entry</a:t>
            </a:r>
            <a:endParaRPr/>
          </a:p>
        </p:txBody>
      </p:sp>
      <p:pic>
        <p:nvPicPr>
          <p:cNvPr descr="If you submit your data correctly, you are rewarded with a smiley face icon. If there are errors, you will get a messge that says your observation creation failed with 7 errors. Addess the errors and resubmit your data." id="625" name="Google Shape;625;p52"/>
          <p:cNvPicPr preferRelativeResize="0"/>
          <p:nvPr>
            <p:ph idx="2" type="body"/>
          </p:nvPr>
        </p:nvPicPr>
        <p:blipFill rotWithShape="1">
          <a:blip r:embed="rId5">
            <a:alphaModFix/>
          </a:blip>
          <a:srcRect b="0" l="0" r="0" t="0"/>
          <a:stretch/>
        </p:blipFill>
        <p:spPr>
          <a:xfrm>
            <a:off x="1545021" y="1761213"/>
            <a:ext cx="6633998" cy="407468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631" name="Google Shape;631;p53"/>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Further Resources" id="632" name="Google Shape;632;p53"/>
          <p:cNvPicPr preferRelativeResize="0"/>
          <p:nvPr/>
        </p:nvPicPr>
        <p:blipFill rotWithShape="1">
          <a:blip r:embed="rId4">
            <a:alphaModFix/>
          </a:blip>
          <a:srcRect b="0" l="0" r="0" t="0"/>
          <a:stretch/>
        </p:blipFill>
        <p:spPr>
          <a:xfrm>
            <a:off x="0" y="936030"/>
            <a:ext cx="1257300" cy="5934885"/>
          </a:xfrm>
          <a:prstGeom prst="rect">
            <a:avLst/>
          </a:prstGeom>
          <a:noFill/>
          <a:ln>
            <a:noFill/>
          </a:ln>
        </p:spPr>
      </p:pic>
      <p:sp>
        <p:nvSpPr>
          <p:cNvPr id="633" name="Google Shape;633;p53"/>
          <p:cNvSpPr txBox="1"/>
          <p:nvPr>
            <p:ph type="title"/>
          </p:nvPr>
        </p:nvSpPr>
        <p:spPr>
          <a:xfrm>
            <a:off x="1404937" y="71804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The Soils on Planet Earth</a:t>
            </a:r>
            <a:endParaRPr sz="3200"/>
          </a:p>
        </p:txBody>
      </p:sp>
      <p:sp>
        <p:nvSpPr>
          <p:cNvPr id="634" name="Google Shape;634;p53"/>
          <p:cNvSpPr txBox="1"/>
          <p:nvPr>
            <p:ph idx="1" type="body"/>
          </p:nvPr>
        </p:nvSpPr>
        <p:spPr>
          <a:xfrm>
            <a:off x="1404936" y="1822450"/>
            <a:ext cx="4716917" cy="4349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sz="1800">
                <a:solidFill>
                  <a:srgbClr val="000000"/>
                </a:solidFill>
              </a:rPr>
              <a:t>By studying the soil in your area and reporting these data to GLOBE, you will make an invaluable contribution to our knowledge of planet Earth. </a:t>
            </a:r>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rgbClr val="000000"/>
              </a:buClr>
              <a:buSzPts val="1800"/>
              <a:buNone/>
            </a:pPr>
            <a:r>
              <a:rPr lang="en-US" sz="1800">
                <a:solidFill>
                  <a:srgbClr val="000000"/>
                </a:solidFill>
              </a:rPr>
              <a:t>As you take your soil measurements, remember that you are likely the only ones who will study your specific soil. For much of this critical information, there exists no other way to study the soil in your community. Your contribution to science will be important and unique.</a:t>
            </a:r>
            <a:endParaRPr/>
          </a:p>
        </p:txBody>
      </p:sp>
      <p:pic>
        <p:nvPicPr>
          <p:cNvPr descr="Photo image of a soil profile. Taken together, the different profiles in this presentation show how very different soils can be, because of differences in the soil formation factors at any one location. " id="635" name="Google Shape;635;p53"/>
          <p:cNvPicPr preferRelativeResize="0"/>
          <p:nvPr>
            <p:ph idx="2" type="body"/>
          </p:nvPr>
        </p:nvPicPr>
        <p:blipFill rotWithShape="1">
          <a:blip r:embed="rId5">
            <a:alphaModFix/>
          </a:blip>
          <a:srcRect b="0" l="0" r="0" t="0"/>
          <a:stretch/>
        </p:blipFill>
        <p:spPr>
          <a:xfrm>
            <a:off x="6269491" y="1078930"/>
            <a:ext cx="2533850" cy="549716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descr="Watermark of hands holding a clump of soil" id="641" name="Google Shape;641;p54"/>
          <p:cNvPicPr preferRelativeResize="0"/>
          <p:nvPr/>
        </p:nvPicPr>
        <p:blipFill rotWithShape="1">
          <a:blip r:embed="rId3">
            <a:alphaModFix amt="18000"/>
          </a:blip>
          <a:srcRect b="0" l="0" r="0" t="0"/>
          <a:stretch/>
        </p:blipFill>
        <p:spPr>
          <a:xfrm>
            <a:off x="0" y="905080"/>
            <a:ext cx="9144000" cy="5921969"/>
          </a:xfrm>
          <a:prstGeom prst="rect">
            <a:avLst/>
          </a:prstGeom>
          <a:noFill/>
          <a:ln>
            <a:noFill/>
          </a:ln>
        </p:spPr>
      </p:pic>
      <p:sp>
        <p:nvSpPr>
          <p:cNvPr id="642" name="Google Shape;642;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643" name="Google Shape;643;p54"/>
          <p:cNvPicPr preferRelativeResize="0"/>
          <p:nvPr/>
        </p:nvPicPr>
        <p:blipFill rotWithShape="1">
          <a:blip r:embed="rId4">
            <a:alphaModFix/>
          </a:blip>
          <a:srcRect b="0" l="0" r="0" t="0"/>
          <a:stretch/>
        </p:blipFill>
        <p:spPr>
          <a:xfrm>
            <a:off x="-28572" y="-69711"/>
            <a:ext cx="9144000" cy="974793"/>
          </a:xfrm>
          <a:prstGeom prst="rect">
            <a:avLst/>
          </a:prstGeom>
          <a:noFill/>
          <a:ln>
            <a:noFill/>
          </a:ln>
        </p:spPr>
      </p:pic>
      <p:pic>
        <p:nvPicPr>
          <p:cNvPr descr="Menu: Further Resources" id="644" name="Google Shape;644;p54"/>
          <p:cNvPicPr preferRelativeResize="0"/>
          <p:nvPr/>
        </p:nvPicPr>
        <p:blipFill rotWithShape="1">
          <a:blip r:embed="rId5">
            <a:alphaModFix/>
          </a:blip>
          <a:srcRect b="0" l="0" r="0" t="0"/>
          <a:stretch/>
        </p:blipFill>
        <p:spPr>
          <a:xfrm>
            <a:off x="-28572" y="905081"/>
            <a:ext cx="1257300" cy="5934885"/>
          </a:xfrm>
          <a:prstGeom prst="rect">
            <a:avLst/>
          </a:prstGeom>
          <a:noFill/>
          <a:ln>
            <a:noFill/>
          </a:ln>
        </p:spPr>
      </p:pic>
      <p:sp>
        <p:nvSpPr>
          <p:cNvPr id="645" name="Google Shape;645;p54"/>
          <p:cNvSpPr txBox="1"/>
          <p:nvPr>
            <p:ph type="title"/>
          </p:nvPr>
        </p:nvSpPr>
        <p:spPr>
          <a:xfrm>
            <a:off x="1228728" y="69381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Frequently Asked Questions (FAQs) </a:t>
            </a:r>
            <a:r>
              <a:rPr lang="en-US" sz="3600">
                <a:solidFill>
                  <a:schemeClr val="lt2"/>
                </a:solidFill>
              </a:rPr>
              <a:t>1</a:t>
            </a:r>
            <a:endParaRPr/>
          </a:p>
        </p:txBody>
      </p:sp>
      <p:sp>
        <p:nvSpPr>
          <p:cNvPr id="646" name="Google Shape;646;p54"/>
          <p:cNvSpPr txBox="1"/>
          <p:nvPr>
            <p:ph idx="1" type="body"/>
          </p:nvPr>
        </p:nvSpPr>
        <p:spPr>
          <a:xfrm>
            <a:off x="1378747" y="1736542"/>
            <a:ext cx="716983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How often should I conduct the soil protocols?</a:t>
            </a:r>
            <a:endParaRPr/>
          </a:p>
          <a:p>
            <a:pPr indent="0" lvl="0" marL="0" rtl="0" algn="l">
              <a:lnSpc>
                <a:spcPct val="90000"/>
              </a:lnSpc>
              <a:spcBef>
                <a:spcPts val="1000"/>
              </a:spcBef>
              <a:spcAft>
                <a:spcPts val="0"/>
              </a:spcAft>
              <a:buClr>
                <a:schemeClr val="dk1"/>
              </a:buClr>
              <a:buSzPts val="2400"/>
              <a:buNone/>
            </a:pPr>
            <a:r>
              <a:rPr lang="en-US" sz="2400"/>
              <a:t>It depends on which soil property you are examining. Soil properties change over time on different timescales. Properties such as temperature, moisture content, and local composition of air change over a period of minutes or hours. Other properties change over months or years, including soil pH, soil color, soil structure, bulk density, soil organic matter, soil fertility, and the microorganisms, animals and plants in the soil. Over much longer timescales, that is, tens to hundreds and thousands of years, changes in mineral content, particle size distribution, horizons and particle density take place. These last measurements you need to do only once.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descr="Watermark of hands holding a clump of soil" id="652" name="Google Shape;652;p55"/>
          <p:cNvPicPr preferRelativeResize="0"/>
          <p:nvPr/>
        </p:nvPicPr>
        <p:blipFill rotWithShape="1">
          <a:blip r:embed="rId3">
            <a:alphaModFix amt="18000"/>
          </a:blip>
          <a:srcRect b="0" l="0" r="0" t="0"/>
          <a:stretch/>
        </p:blipFill>
        <p:spPr>
          <a:xfrm>
            <a:off x="-28572" y="905081"/>
            <a:ext cx="9144000" cy="5921969"/>
          </a:xfrm>
          <a:prstGeom prst="rect">
            <a:avLst/>
          </a:prstGeom>
          <a:noFill/>
          <a:ln>
            <a:noFill/>
          </a:ln>
        </p:spPr>
      </p:pic>
      <p:sp>
        <p:nvSpPr>
          <p:cNvPr id="653" name="Google Shape;653;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654" name="Google Shape;654;p55"/>
          <p:cNvPicPr preferRelativeResize="0"/>
          <p:nvPr/>
        </p:nvPicPr>
        <p:blipFill rotWithShape="1">
          <a:blip r:embed="rId4">
            <a:alphaModFix/>
          </a:blip>
          <a:srcRect b="0" l="0" r="0" t="0"/>
          <a:stretch/>
        </p:blipFill>
        <p:spPr>
          <a:xfrm>
            <a:off x="-28572" y="-69711"/>
            <a:ext cx="9144000" cy="974793"/>
          </a:xfrm>
          <a:prstGeom prst="rect">
            <a:avLst/>
          </a:prstGeom>
          <a:noFill/>
          <a:ln>
            <a:noFill/>
          </a:ln>
        </p:spPr>
      </p:pic>
      <p:pic>
        <p:nvPicPr>
          <p:cNvPr descr="Menu: Further Resources" id="655" name="Google Shape;655;p55"/>
          <p:cNvPicPr preferRelativeResize="0"/>
          <p:nvPr/>
        </p:nvPicPr>
        <p:blipFill rotWithShape="1">
          <a:blip r:embed="rId5">
            <a:alphaModFix/>
          </a:blip>
          <a:srcRect b="0" l="0" r="0" t="0"/>
          <a:stretch/>
        </p:blipFill>
        <p:spPr>
          <a:xfrm>
            <a:off x="-28572" y="905081"/>
            <a:ext cx="1257300" cy="5934885"/>
          </a:xfrm>
          <a:prstGeom prst="rect">
            <a:avLst/>
          </a:prstGeom>
          <a:noFill/>
          <a:ln>
            <a:noFill/>
          </a:ln>
        </p:spPr>
      </p:pic>
      <p:sp>
        <p:nvSpPr>
          <p:cNvPr id="656" name="Google Shape;656;p55"/>
          <p:cNvSpPr txBox="1"/>
          <p:nvPr>
            <p:ph type="title"/>
          </p:nvPr>
        </p:nvSpPr>
        <p:spPr>
          <a:xfrm>
            <a:off x="1228728" y="69381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Frequently Asked Questions (FAQs) </a:t>
            </a:r>
            <a:r>
              <a:rPr lang="en-US" sz="3600">
                <a:solidFill>
                  <a:schemeClr val="lt2"/>
                </a:solidFill>
              </a:rPr>
              <a:t>2</a:t>
            </a:r>
            <a:endParaRPr/>
          </a:p>
        </p:txBody>
      </p:sp>
      <p:sp>
        <p:nvSpPr>
          <p:cNvPr id="657" name="Google Shape;657;p55"/>
          <p:cNvSpPr txBox="1"/>
          <p:nvPr>
            <p:ph idx="1" type="body"/>
          </p:nvPr>
        </p:nvSpPr>
        <p:spPr>
          <a:xfrm>
            <a:off x="1378747" y="1736542"/>
            <a:ext cx="716983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How can I use soil protocols in my classroom?</a:t>
            </a:r>
            <a:endParaRPr/>
          </a:p>
          <a:p>
            <a:pPr indent="0" lvl="0" marL="0" rtl="0" algn="l">
              <a:lnSpc>
                <a:spcPct val="90000"/>
              </a:lnSpc>
              <a:spcBef>
                <a:spcPts val="1000"/>
              </a:spcBef>
              <a:spcAft>
                <a:spcPts val="0"/>
              </a:spcAft>
              <a:buClr>
                <a:schemeClr val="dk1"/>
              </a:buClr>
              <a:buSzPts val="2400"/>
              <a:buNone/>
            </a:pPr>
            <a:r>
              <a:rPr lang="en-US" sz="2400"/>
              <a:t>The </a:t>
            </a:r>
            <a:r>
              <a:rPr lang="en-US" sz="2400" u="sng">
                <a:solidFill>
                  <a:schemeClr val="hlink"/>
                </a:solidFill>
                <a:hlinkClick r:id="rId6"/>
              </a:rPr>
              <a:t>GLOBE Implementation Guide</a:t>
            </a:r>
            <a:r>
              <a:rPr lang="en-US" sz="2400"/>
              <a:t> provides an example of a classroom soil unit and many tips for using GLOBE investigations to meet your curriculum requirements.</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3200"/>
              <a:buNone/>
            </a:pPr>
            <a:r>
              <a:rPr b="1" lang="en-US" sz="3200"/>
              <a:t>More Information:</a:t>
            </a:r>
            <a:endParaRPr/>
          </a:p>
          <a:p>
            <a:pPr indent="0" lvl="0" marL="0" rtl="0" algn="l">
              <a:lnSpc>
                <a:spcPct val="90000"/>
              </a:lnSpc>
              <a:spcBef>
                <a:spcPts val="1000"/>
              </a:spcBef>
              <a:spcAft>
                <a:spcPts val="0"/>
              </a:spcAft>
              <a:buClr>
                <a:schemeClr val="dk1"/>
              </a:buClr>
              <a:buSzPts val="2400"/>
              <a:buNone/>
            </a:pPr>
            <a:r>
              <a:rPr lang="en-US" sz="2400" u="sng">
                <a:solidFill>
                  <a:schemeClr val="hlink"/>
                </a:solidFill>
                <a:hlinkClick r:id="rId7"/>
              </a:rPr>
              <a:t>The GLOBE Program</a:t>
            </a:r>
            <a:endParaRPr sz="2400"/>
          </a:p>
          <a:p>
            <a:pPr indent="0" lvl="0" marL="0" rtl="0" algn="l">
              <a:lnSpc>
                <a:spcPct val="90000"/>
              </a:lnSpc>
              <a:spcBef>
                <a:spcPts val="1000"/>
              </a:spcBef>
              <a:spcAft>
                <a:spcPts val="0"/>
              </a:spcAft>
              <a:buClr>
                <a:schemeClr val="dk1"/>
              </a:buClr>
              <a:buSzPts val="2400"/>
              <a:buNone/>
            </a:pPr>
            <a:r>
              <a:rPr lang="en-US" sz="2400" u="sng">
                <a:solidFill>
                  <a:schemeClr val="hlink"/>
                </a:solidFill>
                <a:hlinkClick r:id="rId8"/>
              </a:rPr>
              <a:t>NASA Wavelength </a:t>
            </a:r>
            <a:r>
              <a:rPr lang="en-US" sz="2400"/>
              <a:t> NASA’s Digital Library for Earth and Space Science Education</a:t>
            </a:r>
            <a:endParaRPr/>
          </a:p>
          <a:p>
            <a:pPr indent="0" lvl="0" marL="0" rtl="0" algn="l">
              <a:lnSpc>
                <a:spcPct val="90000"/>
              </a:lnSpc>
              <a:spcBef>
                <a:spcPts val="1000"/>
              </a:spcBef>
              <a:spcAft>
                <a:spcPts val="0"/>
              </a:spcAft>
              <a:buClr>
                <a:schemeClr val="dk1"/>
              </a:buClr>
              <a:buSzPts val="2400"/>
              <a:buNone/>
            </a:pPr>
            <a:r>
              <a:rPr lang="en-US" sz="2400" u="sng">
                <a:solidFill>
                  <a:schemeClr val="hlink"/>
                </a:solidFill>
                <a:hlinkClick r:id="rId9"/>
              </a:rPr>
              <a:t>NASA Global Climate Change: Vital Signs of the Planet</a:t>
            </a:r>
            <a:endParaRPr sz="2400"/>
          </a:p>
          <a:p>
            <a:pPr indent="0" lvl="0" marL="0" rtl="0" algn="l">
              <a:lnSpc>
                <a:spcPct val="90000"/>
              </a:lnSpc>
              <a:spcBef>
                <a:spcPts val="1000"/>
              </a:spcBef>
              <a:spcAft>
                <a:spcPts val="0"/>
              </a:spcAft>
              <a:buClr>
                <a:schemeClr val="dk1"/>
              </a:buClr>
              <a:buSzPts val="2400"/>
              <a:buNone/>
            </a:pPr>
            <a:r>
              <a:rPr lang="en-US" sz="2400"/>
              <a: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descr="watermark of hands holding a clump of soil" id="662" name="Google Shape;662;p56"/>
          <p:cNvPicPr preferRelativeResize="0"/>
          <p:nvPr/>
        </p:nvPicPr>
        <p:blipFill rotWithShape="1">
          <a:blip r:embed="rId3">
            <a:alphaModFix amt="20000"/>
          </a:blip>
          <a:srcRect b="0" l="0" r="0" t="0"/>
          <a:stretch/>
        </p:blipFill>
        <p:spPr>
          <a:xfrm>
            <a:off x="28572" y="905080"/>
            <a:ext cx="9144000" cy="5921969"/>
          </a:xfrm>
          <a:prstGeom prst="rect">
            <a:avLst/>
          </a:prstGeom>
          <a:noFill/>
          <a:ln>
            <a:noFill/>
          </a:ln>
        </p:spPr>
      </p:pic>
      <p:sp>
        <p:nvSpPr>
          <p:cNvPr id="663" name="Google Shape;663;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664" name="Google Shape;664;p56"/>
          <p:cNvPicPr preferRelativeResize="0"/>
          <p:nvPr/>
        </p:nvPicPr>
        <p:blipFill rotWithShape="1">
          <a:blip r:embed="rId4">
            <a:alphaModFix/>
          </a:blip>
          <a:srcRect b="0" l="0" r="0" t="0"/>
          <a:stretch/>
        </p:blipFill>
        <p:spPr>
          <a:xfrm>
            <a:off x="-28572" y="-69711"/>
            <a:ext cx="9144000" cy="974793"/>
          </a:xfrm>
          <a:prstGeom prst="rect">
            <a:avLst/>
          </a:prstGeom>
          <a:noFill/>
          <a:ln>
            <a:noFill/>
          </a:ln>
        </p:spPr>
      </p:pic>
      <p:pic>
        <p:nvPicPr>
          <p:cNvPr descr="Menu: Further Resources" id="665" name="Google Shape;665;p56"/>
          <p:cNvPicPr preferRelativeResize="0"/>
          <p:nvPr/>
        </p:nvPicPr>
        <p:blipFill rotWithShape="1">
          <a:blip r:embed="rId5">
            <a:alphaModFix/>
          </a:blip>
          <a:srcRect b="0" l="0" r="0" t="0"/>
          <a:stretch/>
        </p:blipFill>
        <p:spPr>
          <a:xfrm>
            <a:off x="-28572" y="905081"/>
            <a:ext cx="1257300" cy="5934885"/>
          </a:xfrm>
          <a:prstGeom prst="rect">
            <a:avLst/>
          </a:prstGeom>
          <a:noFill/>
          <a:ln>
            <a:noFill/>
          </a:ln>
        </p:spPr>
      </p:pic>
      <p:sp>
        <p:nvSpPr>
          <p:cNvPr id="666" name="Google Shape;666;p56"/>
          <p:cNvSpPr txBox="1"/>
          <p:nvPr>
            <p:ph type="title"/>
          </p:nvPr>
        </p:nvSpPr>
        <p:spPr>
          <a:xfrm>
            <a:off x="1285872" y="87115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b="1" lang="en-US" sz="1600">
                <a:latin typeface="Calibri"/>
                <a:ea typeface="Calibri"/>
                <a:cs typeface="Calibri"/>
                <a:sym typeface="Calibri"/>
              </a:rPr>
              <a:t>Please provide us with feedback about this module. This is a community project and we welcome your comments, suggestions and edits! Comment here: </a:t>
            </a:r>
            <a:r>
              <a:rPr b="1" lang="en-US" sz="1600" u="sng">
                <a:solidFill>
                  <a:schemeClr val="hlink"/>
                </a:solidFill>
                <a:latin typeface="Calibri"/>
                <a:ea typeface="Calibri"/>
                <a:cs typeface="Calibri"/>
                <a:sym typeface="Calibri"/>
                <a:hlinkClick r:id="rId6"/>
              </a:rPr>
              <a:t>eTraining Feedback</a:t>
            </a:r>
            <a:r>
              <a:rPr b="1" lang="en-US" sz="1600">
                <a:latin typeface="Calibri"/>
                <a:ea typeface="Calibri"/>
                <a:cs typeface="Calibri"/>
                <a:sym typeface="Calibri"/>
              </a:rPr>
              <a:t> </a:t>
            </a:r>
            <a:br>
              <a:rPr b="1" lang="en-US" sz="1600">
                <a:latin typeface="Calibri"/>
                <a:ea typeface="Calibri"/>
                <a:cs typeface="Calibri"/>
                <a:sym typeface="Calibri"/>
              </a:rPr>
            </a:br>
            <a:r>
              <a:rPr b="1" lang="en-US" sz="1600">
                <a:latin typeface="Calibri"/>
                <a:ea typeface="Calibri"/>
                <a:cs typeface="Calibri"/>
                <a:sym typeface="Calibri"/>
              </a:rPr>
              <a:t>Questions  after reviewing this module? Contact GLOBE: </a:t>
            </a:r>
            <a:r>
              <a:rPr b="1" lang="en-US" sz="1600" u="sng">
                <a:solidFill>
                  <a:schemeClr val="hlink"/>
                </a:solidFill>
                <a:hlinkClick r:id="rId7"/>
              </a:rPr>
              <a:t>help@nasaglobe.org</a:t>
            </a:r>
            <a:br>
              <a:rPr b="1" lang="en-US" sz="1600">
                <a:solidFill>
                  <a:srgbClr val="E5E5E5"/>
                </a:solidFill>
              </a:rPr>
            </a:br>
            <a:endParaRPr sz="1600"/>
          </a:p>
        </p:txBody>
      </p:sp>
      <p:sp>
        <p:nvSpPr>
          <p:cNvPr id="667" name="Google Shape;667;p56"/>
          <p:cNvSpPr txBox="1"/>
          <p:nvPr>
            <p:ph idx="1" type="body"/>
          </p:nvPr>
        </p:nvSpPr>
        <p:spPr>
          <a:xfrm>
            <a:off x="1285872" y="2100864"/>
            <a:ext cx="7379494"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b="1" lang="en-US" sz="2400"/>
              <a:t>Credits: </a:t>
            </a:r>
            <a:endParaRPr/>
          </a:p>
          <a:p>
            <a:pPr indent="0" lvl="0" marL="0" rtl="0" algn="l">
              <a:lnSpc>
                <a:spcPct val="90000"/>
              </a:lnSpc>
              <a:spcBef>
                <a:spcPts val="1000"/>
              </a:spcBef>
              <a:spcAft>
                <a:spcPts val="0"/>
              </a:spcAft>
              <a:buClr>
                <a:schemeClr val="dk1"/>
              </a:buClr>
              <a:buSzPct val="100000"/>
              <a:buNone/>
            </a:pPr>
            <a:r>
              <a:rPr b="1" lang="en-US" sz="1800"/>
              <a:t>Slides: </a:t>
            </a:r>
            <a:r>
              <a:rPr lang="en-US" sz="1800"/>
              <a:t>Izolda</a:t>
            </a:r>
            <a:r>
              <a:rPr b="1" lang="en-US" sz="1800"/>
              <a:t> </a:t>
            </a:r>
            <a:r>
              <a:rPr lang="en-US" sz="1800"/>
              <a:t>Trachtenberg, Dixon Butler, Russanne Low</a:t>
            </a:r>
            <a:endParaRPr/>
          </a:p>
          <a:p>
            <a:pPr indent="0" lvl="0" marL="0" rtl="0" algn="l">
              <a:lnSpc>
                <a:spcPct val="90000"/>
              </a:lnSpc>
              <a:spcBef>
                <a:spcPts val="1000"/>
              </a:spcBef>
              <a:spcAft>
                <a:spcPts val="0"/>
              </a:spcAft>
              <a:buClr>
                <a:schemeClr val="dk1"/>
              </a:buClr>
              <a:buSzPct val="100000"/>
              <a:buNone/>
            </a:pPr>
            <a:r>
              <a:rPr b="1" lang="en-US" sz="1800"/>
              <a:t>Photographs: </a:t>
            </a:r>
            <a:r>
              <a:rPr lang="en-US" sz="1800"/>
              <a:t>Izolda Trachtenberg</a:t>
            </a:r>
            <a:endParaRPr/>
          </a:p>
          <a:p>
            <a:pPr indent="0" lvl="0" marL="0" rtl="0" algn="l">
              <a:lnSpc>
                <a:spcPct val="90000"/>
              </a:lnSpc>
              <a:spcBef>
                <a:spcPts val="1000"/>
              </a:spcBef>
              <a:spcAft>
                <a:spcPts val="0"/>
              </a:spcAft>
              <a:buClr>
                <a:schemeClr val="dk1"/>
              </a:buClr>
              <a:buSzPct val="100000"/>
              <a:buNone/>
            </a:pPr>
            <a:r>
              <a:rPr b="1" lang="en-US" sz="1800"/>
              <a:t>Soil Profile Photos: </a:t>
            </a:r>
            <a:r>
              <a:rPr lang="en-US" sz="1800"/>
              <a:t>Dr. John Kimble and Sharon Waltman, USDA Natural Resources Conservation Service, National Soil Survey Center, Lincoln, Nebraska ,</a:t>
            </a:r>
            <a:endParaRPr/>
          </a:p>
          <a:p>
            <a:pPr indent="0" lvl="0" marL="0" rtl="0" algn="l">
              <a:lnSpc>
                <a:spcPct val="90000"/>
              </a:lnSpc>
              <a:spcBef>
                <a:spcPts val="1000"/>
              </a:spcBef>
              <a:spcAft>
                <a:spcPts val="0"/>
              </a:spcAft>
              <a:buClr>
                <a:schemeClr val="dk1"/>
              </a:buClr>
              <a:buSzPct val="100000"/>
              <a:buNone/>
            </a:pPr>
            <a:r>
              <a:rPr b="1" lang="en-US" sz="1800"/>
              <a:t>Illustrations: </a:t>
            </a:r>
            <a:r>
              <a:rPr lang="en-US" sz="1800"/>
              <a:t>Rich Potter</a:t>
            </a:r>
            <a:endParaRPr/>
          </a:p>
          <a:p>
            <a:pPr indent="0" lvl="0" marL="0" rtl="0" algn="l">
              <a:lnSpc>
                <a:spcPct val="90000"/>
              </a:lnSpc>
              <a:spcBef>
                <a:spcPts val="1000"/>
              </a:spcBef>
              <a:spcAft>
                <a:spcPts val="0"/>
              </a:spcAft>
              <a:buClr>
                <a:schemeClr val="dk1"/>
              </a:buClr>
              <a:buSzPct val="100000"/>
              <a:buNone/>
            </a:pPr>
            <a:r>
              <a:rPr b="1" lang="en-US" sz="1800"/>
              <a:t>Cover Art: </a:t>
            </a:r>
            <a:r>
              <a:rPr lang="en-US" sz="1800"/>
              <a:t>Jenn Glaser, </a:t>
            </a:r>
            <a:r>
              <a:rPr i="1" lang="en-US" sz="1800"/>
              <a:t>ScribeArts</a:t>
            </a:r>
            <a:endParaRPr i="1" sz="1800"/>
          </a:p>
          <a:p>
            <a:pPr indent="0" lvl="0" marL="0" rtl="0" algn="l">
              <a:lnSpc>
                <a:spcPct val="90000"/>
              </a:lnSpc>
              <a:spcBef>
                <a:spcPts val="1000"/>
              </a:spcBef>
              <a:spcAft>
                <a:spcPts val="0"/>
              </a:spcAft>
              <a:buClr>
                <a:schemeClr val="dk1"/>
              </a:buClr>
              <a:buSzPct val="100000"/>
              <a:buNone/>
            </a:pPr>
            <a:r>
              <a:rPr lang="en-US" sz="1800"/>
              <a:t>The GLOBE Program is sponsored by these organizations: </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rgbClr val="000000"/>
              </a:buClr>
              <a:buSzPct val="100000"/>
              <a:buNone/>
            </a:pPr>
            <a:r>
              <a:rPr i="1" lang="en-US" sz="1300">
                <a:solidFill>
                  <a:srgbClr val="000000"/>
                </a:solidFill>
              </a:rPr>
              <a:t>Version 3/6/20. If you edit and modify this slide set for use for educational purposes,  please note “modified by (and your name and date)“ on this page. Thank you.</a:t>
            </a:r>
            <a:endParaRPr b="1" sz="1300"/>
          </a:p>
          <a:p>
            <a:pPr indent="-122872" lvl="0" marL="228600" rtl="0" algn="l">
              <a:lnSpc>
                <a:spcPct val="90000"/>
              </a:lnSpc>
              <a:spcBef>
                <a:spcPts val="1000"/>
              </a:spcBef>
              <a:spcAft>
                <a:spcPts val="0"/>
              </a:spcAft>
              <a:buClr>
                <a:schemeClr val="dk1"/>
              </a:buClr>
              <a:buSzPct val="100000"/>
              <a:buNone/>
            </a:pPr>
            <a:r>
              <a:t/>
            </a:r>
            <a:endParaRPr i="1" sz="1800"/>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t/>
            </a:r>
            <a:endParaRPr b="1" sz="2400"/>
          </a:p>
          <a:p>
            <a:pPr indent="0" lvl="0" marL="0" rtl="0" algn="l">
              <a:lnSpc>
                <a:spcPct val="90000"/>
              </a:lnSpc>
              <a:spcBef>
                <a:spcPts val="1000"/>
              </a:spcBef>
              <a:spcAft>
                <a:spcPts val="0"/>
              </a:spcAft>
              <a:buClr>
                <a:schemeClr val="dk1"/>
              </a:buClr>
              <a:buSzPct val="100000"/>
              <a:buNone/>
            </a:pPr>
            <a:r>
              <a:t/>
            </a:r>
            <a:endParaRPr sz="2000"/>
          </a:p>
        </p:txBody>
      </p:sp>
      <p:pic>
        <p:nvPicPr>
          <p:cNvPr descr="Logos for NASA, NOAA, NSF and the U.S. Department of State." id="668" name="Google Shape;668;p56"/>
          <p:cNvPicPr preferRelativeResize="0"/>
          <p:nvPr/>
        </p:nvPicPr>
        <p:blipFill rotWithShape="1">
          <a:blip r:embed="rId8">
            <a:alphaModFix/>
          </a:blip>
          <a:srcRect b="0" l="0" r="0" t="0"/>
          <a:stretch/>
        </p:blipFill>
        <p:spPr>
          <a:xfrm>
            <a:off x="3638365" y="5152214"/>
            <a:ext cx="2674508" cy="5597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138" name="Google Shape;138;p6"/>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Why study soil? " id="139" name="Google Shape;139;p6"/>
          <p:cNvPicPr preferRelativeResize="0"/>
          <p:nvPr/>
        </p:nvPicPr>
        <p:blipFill rotWithShape="1">
          <a:blip r:embed="rId4">
            <a:alphaModFix/>
          </a:blip>
          <a:srcRect b="0" l="0" r="0" t="0"/>
          <a:stretch/>
        </p:blipFill>
        <p:spPr>
          <a:xfrm>
            <a:off x="0" y="936031"/>
            <a:ext cx="1257300" cy="5921969"/>
          </a:xfrm>
          <a:prstGeom prst="rect">
            <a:avLst/>
          </a:prstGeom>
          <a:noFill/>
          <a:ln>
            <a:noFill/>
          </a:ln>
        </p:spPr>
      </p:pic>
      <p:pic>
        <p:nvPicPr>
          <p:cNvPr descr="Image of soil and a shovel. We study soil because it's the great integrator. It is an essential natural resource, a medium of crop production and plant growth and support, a producer and absorber of gases. It is home to organisms: plants, animals and others. It provides a snapshot of geologic, climatic, biological and human history. It decomposes waste and is a filter and storehouse of water and wastes. It is also source material for construction, medicines, art, and other things." id="140" name="Google Shape;140;p6"/>
          <p:cNvPicPr preferRelativeResize="0"/>
          <p:nvPr>
            <p:ph idx="1" type="body"/>
          </p:nvPr>
        </p:nvPicPr>
        <p:blipFill rotWithShape="1">
          <a:blip r:embed="rId5">
            <a:alphaModFix/>
          </a:blip>
          <a:srcRect b="0" l="0" r="0" t="0"/>
          <a:stretch/>
        </p:blipFill>
        <p:spPr>
          <a:xfrm>
            <a:off x="1349765" y="927368"/>
            <a:ext cx="7557927" cy="58820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146" name="Google Shape;146;p7"/>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Why study soil? " id="147" name="Google Shape;147;p7"/>
          <p:cNvPicPr preferRelativeResize="0"/>
          <p:nvPr/>
        </p:nvPicPr>
        <p:blipFill rotWithShape="1">
          <a:blip r:embed="rId4">
            <a:alphaModFix/>
          </a:blip>
          <a:srcRect b="0" l="0" r="0" t="0"/>
          <a:stretch/>
        </p:blipFill>
        <p:spPr>
          <a:xfrm>
            <a:off x="0" y="936031"/>
            <a:ext cx="1257300" cy="5921969"/>
          </a:xfrm>
          <a:prstGeom prst="rect">
            <a:avLst/>
          </a:prstGeom>
          <a:noFill/>
          <a:ln>
            <a:noFill/>
          </a:ln>
        </p:spPr>
      </p:pic>
      <p:sp>
        <p:nvSpPr>
          <p:cNvPr id="148" name="Google Shape;148;p7"/>
          <p:cNvSpPr txBox="1"/>
          <p:nvPr>
            <p:ph type="title"/>
          </p:nvPr>
        </p:nvSpPr>
        <p:spPr>
          <a:xfrm>
            <a:off x="904873" y="649675"/>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Soil and Water</a:t>
            </a:r>
            <a:endParaRPr/>
          </a:p>
        </p:txBody>
      </p:sp>
      <p:sp>
        <p:nvSpPr>
          <p:cNvPr id="149" name="Google Shape;149;p7"/>
          <p:cNvSpPr txBox="1"/>
          <p:nvPr>
            <p:ph idx="1" type="body"/>
          </p:nvPr>
        </p:nvSpPr>
        <p:spPr>
          <a:xfrm>
            <a:off x="1447798" y="1631626"/>
            <a:ext cx="7696202" cy="5471392"/>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000000"/>
              </a:buClr>
              <a:buSzPts val="2100"/>
              <a:buNone/>
            </a:pPr>
            <a:r>
              <a:rPr lang="en-US" sz="2100">
                <a:solidFill>
                  <a:srgbClr val="000000"/>
                </a:solidFill>
              </a:rPr>
              <a:t>The amount of water in the soil and how well the soil filters water through greatly affect plant growth, water quality, relative humidity, evaporation, and many other aspects of the Earth System.</a:t>
            </a:r>
            <a:endParaRPr/>
          </a:p>
          <a:p>
            <a:pPr indent="0" lvl="0" marL="0" rtl="0" algn="l">
              <a:lnSpc>
                <a:spcPct val="85000"/>
              </a:lnSpc>
              <a:spcBef>
                <a:spcPts val="1000"/>
              </a:spcBef>
              <a:spcAft>
                <a:spcPts val="0"/>
              </a:spcAft>
              <a:buClr>
                <a:srgbClr val="000000"/>
              </a:buClr>
              <a:buSzPts val="2100"/>
              <a:buNone/>
            </a:pPr>
            <a:r>
              <a:rPr lang="en-US" sz="2100">
                <a:solidFill>
                  <a:srgbClr val="000000"/>
                </a:solidFill>
              </a:rPr>
              <a:t>The absorbed water is held on soil particle surfaces and in pore spaces between particles. This water is available for use by plants during times of little precipitation. </a:t>
            </a:r>
            <a:endParaRPr/>
          </a:p>
          <a:p>
            <a:pPr indent="0" lvl="0" marL="0" rtl="0" algn="l">
              <a:lnSpc>
                <a:spcPct val="93000"/>
              </a:lnSpc>
              <a:spcBef>
                <a:spcPts val="1000"/>
              </a:spcBef>
              <a:spcAft>
                <a:spcPts val="0"/>
              </a:spcAft>
              <a:buClr>
                <a:srgbClr val="000000"/>
              </a:buClr>
              <a:buSzPts val="2100"/>
              <a:buNone/>
            </a:pPr>
            <a:r>
              <a:rPr lang="en-US" sz="2100">
                <a:solidFill>
                  <a:srgbClr val="000000"/>
                </a:solidFill>
              </a:rPr>
              <a:t>Some of this water evaporates back into the air; some is transpired by plants; some drains through the soil into groundwater, and some runs off, carrying with it surface particles, causing erosion. </a:t>
            </a:r>
            <a:endParaRPr/>
          </a:p>
          <a:p>
            <a:pPr indent="0" lvl="0" marL="0" rtl="0" algn="l">
              <a:lnSpc>
                <a:spcPct val="93000"/>
              </a:lnSpc>
              <a:spcBef>
                <a:spcPts val="1000"/>
              </a:spcBef>
              <a:spcAft>
                <a:spcPts val="0"/>
              </a:spcAft>
              <a:buClr>
                <a:srgbClr val="000000"/>
              </a:buClr>
              <a:buSzPts val="2400"/>
              <a:buNone/>
            </a:pPr>
            <a:r>
              <a:rPr lang="en-US" sz="2400">
                <a:solidFill>
                  <a:srgbClr val="000000"/>
                </a:solidFill>
              </a:rPr>
              <a:t> </a:t>
            </a:r>
            <a:endParaRPr/>
          </a:p>
          <a:p>
            <a:pPr indent="0" lvl="0" marL="0" rtl="0" algn="l">
              <a:lnSpc>
                <a:spcPct val="90000"/>
              </a:lnSpc>
              <a:spcBef>
                <a:spcPts val="1000"/>
              </a:spcBef>
              <a:spcAft>
                <a:spcPts val="0"/>
              </a:spcAft>
              <a:buClr>
                <a:schemeClr val="dk1"/>
              </a:buClr>
              <a:buSzPts val="2100"/>
              <a:buNone/>
            </a:pPr>
            <a:r>
              <a:t/>
            </a:r>
            <a:endParaRPr sz="2100"/>
          </a:p>
          <a:p>
            <a:pPr indent="-228600" lvl="0" marL="228600" rtl="0" algn="l">
              <a:lnSpc>
                <a:spcPct val="90000"/>
              </a:lnSpc>
              <a:spcBef>
                <a:spcPts val="1000"/>
              </a:spcBef>
              <a:spcAft>
                <a:spcPts val="0"/>
              </a:spcAft>
              <a:buClr>
                <a:schemeClr val="dk1"/>
              </a:buClr>
              <a:buSzPts val="2800"/>
              <a:buNone/>
            </a:pPr>
            <a:r>
              <a:t/>
            </a:r>
            <a:endParaRPr>
              <a:solidFill>
                <a:srgbClr val="000000"/>
              </a:solidFill>
            </a:endParaRPr>
          </a:p>
        </p:txBody>
      </p:sp>
      <p:pic>
        <p:nvPicPr>
          <p:cNvPr descr="images showing a plant, who obtains water from soil, a picture of a pump indicating that water is stored in soil, clouds showing atmospheric humidity, and a cracked soil surface resulting from evaporation and dessication." id="150" name="Google Shape;150;p7"/>
          <p:cNvPicPr preferRelativeResize="0"/>
          <p:nvPr>
            <p:ph idx="1" type="body"/>
          </p:nvPr>
        </p:nvPicPr>
        <p:blipFill rotWithShape="1">
          <a:blip r:embed="rId5">
            <a:alphaModFix/>
          </a:blip>
          <a:srcRect b="0" l="0" r="0" t="0"/>
          <a:stretch/>
        </p:blipFill>
        <p:spPr>
          <a:xfrm>
            <a:off x="1625827" y="4519332"/>
            <a:ext cx="7049521" cy="21291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157" name="Google Shape;157;p8"/>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What is a soil profile?" id="158" name="Google Shape;158;p8"/>
          <p:cNvPicPr preferRelativeResize="0"/>
          <p:nvPr/>
        </p:nvPicPr>
        <p:blipFill rotWithShape="1">
          <a:blip r:embed="rId4">
            <a:alphaModFix/>
          </a:blip>
          <a:srcRect b="0" l="0" r="0" t="0"/>
          <a:stretch/>
        </p:blipFill>
        <p:spPr>
          <a:xfrm>
            <a:off x="0" y="935913"/>
            <a:ext cx="1242246" cy="5922087"/>
          </a:xfrm>
          <a:prstGeom prst="rect">
            <a:avLst/>
          </a:prstGeom>
          <a:noFill/>
          <a:ln>
            <a:noFill/>
          </a:ln>
        </p:spPr>
      </p:pic>
      <p:sp>
        <p:nvSpPr>
          <p:cNvPr id="159" name="Google Shape;159;p8"/>
          <p:cNvSpPr txBox="1"/>
          <p:nvPr>
            <p:ph type="title"/>
          </p:nvPr>
        </p:nvSpPr>
        <p:spPr>
          <a:xfrm>
            <a:off x="1933903" y="1092391"/>
            <a:ext cx="5425309" cy="4953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3600"/>
              <a:t>What is a soil profile?</a:t>
            </a:r>
            <a:endParaRPr/>
          </a:p>
        </p:txBody>
      </p:sp>
      <p:pic>
        <p:nvPicPr>
          <p:cNvPr descr="Drawing of a boy and a girl holding a tape measure up against a soil profile to measure the thickness of the horizons.  The Title of the image is &quot;What is a soil profile&quot;." id="160" name="Google Shape;160;p8"/>
          <p:cNvPicPr preferRelativeResize="0"/>
          <p:nvPr>
            <p:ph idx="2" type="body"/>
          </p:nvPr>
        </p:nvPicPr>
        <p:blipFill rotWithShape="1">
          <a:blip r:embed="rId5">
            <a:alphaModFix/>
          </a:blip>
          <a:srcRect b="0" l="0" r="0" t="0"/>
          <a:stretch/>
        </p:blipFill>
        <p:spPr>
          <a:xfrm>
            <a:off x="1242246" y="955867"/>
            <a:ext cx="7969659" cy="59021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Introduction to Soil" id="167" name="Google Shape;167;p9"/>
          <p:cNvPicPr preferRelativeResize="0"/>
          <p:nvPr/>
        </p:nvPicPr>
        <p:blipFill rotWithShape="1">
          <a:blip r:embed="rId3">
            <a:alphaModFix/>
          </a:blip>
          <a:srcRect b="0" l="0" r="0" t="0"/>
          <a:stretch/>
        </p:blipFill>
        <p:spPr>
          <a:xfrm>
            <a:off x="0" y="-38762"/>
            <a:ext cx="9144000" cy="974793"/>
          </a:xfrm>
          <a:prstGeom prst="rect">
            <a:avLst/>
          </a:prstGeom>
          <a:noFill/>
          <a:ln>
            <a:noFill/>
          </a:ln>
        </p:spPr>
      </p:pic>
      <p:pic>
        <p:nvPicPr>
          <p:cNvPr descr="Menu: What is a soil profile?" id="168" name="Google Shape;168;p9"/>
          <p:cNvPicPr preferRelativeResize="0"/>
          <p:nvPr/>
        </p:nvPicPr>
        <p:blipFill rotWithShape="1">
          <a:blip r:embed="rId4">
            <a:alphaModFix/>
          </a:blip>
          <a:srcRect b="0" l="0" r="0" t="0"/>
          <a:stretch/>
        </p:blipFill>
        <p:spPr>
          <a:xfrm>
            <a:off x="0" y="935913"/>
            <a:ext cx="1257300" cy="5993853"/>
          </a:xfrm>
          <a:prstGeom prst="rect">
            <a:avLst/>
          </a:prstGeom>
          <a:noFill/>
          <a:ln>
            <a:noFill/>
          </a:ln>
        </p:spPr>
      </p:pic>
      <p:sp>
        <p:nvSpPr>
          <p:cNvPr id="169" name="Google Shape;169;p9"/>
          <p:cNvSpPr txBox="1"/>
          <p:nvPr>
            <p:ph type="title"/>
          </p:nvPr>
        </p:nvSpPr>
        <p:spPr>
          <a:xfrm>
            <a:off x="1390650" y="69058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What is a soil profile? </a:t>
            </a:r>
            <a:r>
              <a:rPr lang="en-US" sz="3600">
                <a:solidFill>
                  <a:schemeClr val="lt1"/>
                </a:solidFill>
              </a:rPr>
              <a:t>2</a:t>
            </a:r>
            <a:endParaRPr/>
          </a:p>
        </p:txBody>
      </p:sp>
      <p:sp>
        <p:nvSpPr>
          <p:cNvPr id="170" name="Google Shape;170;p9"/>
          <p:cNvSpPr txBox="1"/>
          <p:nvPr>
            <p:ph idx="1" type="body"/>
          </p:nvPr>
        </p:nvSpPr>
        <p:spPr>
          <a:xfrm>
            <a:off x="1257300" y="1757229"/>
            <a:ext cx="4117524"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1800"/>
              <a:buChar char="•"/>
            </a:pPr>
            <a:r>
              <a:rPr lang="en-US" sz="1800"/>
              <a:t>This is an example of a soil profile. A soil profile is a series of soil layers below the soil surface that have certain properties because of how the soil was formed.</a:t>
            </a:r>
            <a:endParaRPr/>
          </a:p>
          <a:p>
            <a:pPr indent="-114300" lvl="0" marL="228600" rtl="0" algn="just">
              <a:lnSpc>
                <a:spcPct val="90000"/>
              </a:lnSpc>
              <a:spcBef>
                <a:spcPts val="1000"/>
              </a:spcBef>
              <a:spcAft>
                <a:spcPts val="0"/>
              </a:spcAft>
              <a:buClr>
                <a:schemeClr val="dk1"/>
              </a:buClr>
              <a:buSzPts val="1800"/>
              <a:buNone/>
            </a:pPr>
            <a:r>
              <a:t/>
            </a:r>
            <a:endParaRPr sz="1800"/>
          </a:p>
          <a:p>
            <a:pPr indent="-228600" lvl="0" marL="228600" rtl="0" algn="just">
              <a:lnSpc>
                <a:spcPct val="90000"/>
              </a:lnSpc>
              <a:spcBef>
                <a:spcPts val="1000"/>
              </a:spcBef>
              <a:spcAft>
                <a:spcPts val="0"/>
              </a:spcAft>
              <a:buClr>
                <a:schemeClr val="dk1"/>
              </a:buClr>
              <a:buSzPts val="1800"/>
              <a:buChar char="•"/>
            </a:pPr>
            <a:r>
              <a:rPr lang="en-US" sz="1800"/>
              <a:t>The layers of a soil are called </a:t>
            </a:r>
            <a:r>
              <a:rPr lang="en-US" sz="1800">
                <a:solidFill>
                  <a:srgbClr val="FF0000"/>
                </a:solidFill>
              </a:rPr>
              <a:t>horizons</a:t>
            </a:r>
            <a:r>
              <a:rPr lang="en-US" sz="1800"/>
              <a:t>. Horizons differ from each other by their characteristics such as color, texture, structure, consistence, thickness, and other properties. </a:t>
            </a:r>
            <a:endParaRPr/>
          </a:p>
          <a:p>
            <a:pPr indent="-114300" lvl="0" marL="228600" rtl="0" algn="just">
              <a:lnSpc>
                <a:spcPct val="90000"/>
              </a:lnSpc>
              <a:spcBef>
                <a:spcPts val="1000"/>
              </a:spcBef>
              <a:spcAft>
                <a:spcPts val="0"/>
              </a:spcAft>
              <a:buClr>
                <a:schemeClr val="dk1"/>
              </a:buClr>
              <a:buSzPts val="1800"/>
              <a:buNone/>
            </a:pPr>
            <a:r>
              <a:t/>
            </a:r>
            <a:endParaRPr sz="1800"/>
          </a:p>
          <a:p>
            <a:pPr indent="-228600" lvl="0" marL="228600" rtl="0" algn="just">
              <a:lnSpc>
                <a:spcPct val="90000"/>
              </a:lnSpc>
              <a:spcBef>
                <a:spcPts val="1000"/>
              </a:spcBef>
              <a:spcAft>
                <a:spcPts val="0"/>
              </a:spcAft>
              <a:buClr>
                <a:schemeClr val="dk1"/>
              </a:buClr>
              <a:buSzPts val="1800"/>
              <a:buChar char="•"/>
            </a:pPr>
            <a:r>
              <a:rPr lang="en-US" sz="1800"/>
              <a:t>Because every soil forms differently, looking closely at them can help us read a story of what has happened at its location. </a:t>
            </a:r>
            <a:endParaRPr/>
          </a:p>
        </p:txBody>
      </p:sp>
      <p:pic>
        <p:nvPicPr>
          <p:cNvPr descr="photo of a soil profile. Dark soil is in the upper A horizon. A series of buried dark horizons are separated light horizons. You read the story from the bottom up.  " id="171" name="Google Shape;171;p9"/>
          <p:cNvPicPr preferRelativeResize="0"/>
          <p:nvPr>
            <p:ph idx="2" type="body"/>
          </p:nvPr>
        </p:nvPicPr>
        <p:blipFill rotWithShape="1">
          <a:blip r:embed="rId5">
            <a:alphaModFix/>
          </a:blip>
          <a:srcRect b="0" l="0" r="0" t="0"/>
          <a:stretch/>
        </p:blipFill>
        <p:spPr>
          <a:xfrm>
            <a:off x="5606148" y="1089479"/>
            <a:ext cx="3238499" cy="4885010"/>
          </a:xfrm>
          <a:prstGeom prst="rect">
            <a:avLst/>
          </a:prstGeom>
          <a:noFill/>
          <a:ln>
            <a:noFill/>
          </a:ln>
        </p:spPr>
      </p:pic>
      <p:sp>
        <p:nvSpPr>
          <p:cNvPr id="172" name="Google Shape;172;p9"/>
          <p:cNvSpPr txBox="1"/>
          <p:nvPr/>
        </p:nvSpPr>
        <p:spPr>
          <a:xfrm>
            <a:off x="5606148" y="6006105"/>
            <a:ext cx="32385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400" u="none" cap="none" strike="noStrike">
                <a:solidFill>
                  <a:srgbClr val="000000"/>
                </a:solidFill>
                <a:latin typeface="Calibri"/>
                <a:ea typeface="Calibri"/>
                <a:cs typeface="Calibri"/>
                <a:sym typeface="Calibri"/>
              </a:rPr>
              <a:t>A Maryland Soil (Photo © Dr. Ray Weil, University of Maryland)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2016-04-01T00:37:38Z</dcterms:created>
  <dc:creator>rusty low</dc:creator>
</cp:coreProperties>
</file>