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Xrd2BdryaCZq7l6sceK2tBi/v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17E755-B906-42A6-9DEB-FC72C10FD262}">
  <a:tblStyle styleId="{B017E755-B906-42A6-9DEB-FC72C10FD262}"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F0F0F0"/>
          </a:solidFill>
        </a:fill>
      </a:tcStyle>
    </a:lastRow>
    <a:seCell>
      <a:tcTxStyle/>
    </a:seCell>
    <a:swCell>
      <a:tcTxStyle/>
    </a:swCell>
    <a:firstRow>
      <a:tcTxStyle b="on" i="off"/>
      <a:tcStyle>
        <a:fill>
          <a:solidFill>
            <a:srgbClr val="F0F0F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1"/>
          <p:cNvSpPr/>
          <p:nvPr>
            <p:ph idx="2" type="pic"/>
          </p:nvPr>
        </p:nvSpPr>
        <p:spPr>
          <a:xfrm>
            <a:off x="3887391" y="987426"/>
            <a:ext cx="4629150" cy="4873625"/>
          </a:xfrm>
          <a:prstGeom prst="rect">
            <a:avLst/>
          </a:prstGeom>
          <a:noFill/>
          <a:ln>
            <a:noFill/>
          </a:ln>
        </p:spPr>
      </p:sp>
      <p:sp>
        <p:nvSpPr>
          <p:cNvPr id="68" name="Google Shape;68;p4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4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35.jpg"/><Relationship Id="rId5"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24.jpg"/><Relationship Id="rId5"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24.jpg"/><Relationship Id="rId5"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24.jpg"/><Relationship Id="rId5"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26.jpg"/><Relationship Id="rId5"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40.jpg"/><Relationship Id="rId5"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hyperlink" Target="http://www.globe.gov/documents/352961/5b9110c4-e026-4ad1-914d-237e1219fb40" TargetMode="External"/><Relationship Id="rId6" Type="http://schemas.openxmlformats.org/officeDocument/2006/relationships/hyperlink" Target="http://www.globe.gov/documents/352961/5b9110c4-e026-4ad1-914d-237e1219fb4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40.jpg"/><Relationship Id="rId5" Type="http://schemas.openxmlformats.org/officeDocument/2006/relationships/image" Target="../media/image4.jpg"/></Relationships>
</file>

<file path=ppt/slides/_rels/slide31.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hyperlink" Target="http://climate.nasa.gov/"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jpg"/><Relationship Id="rId4" Type="http://schemas.openxmlformats.org/officeDocument/2006/relationships/image" Target="../media/image1.jpg"/><Relationship Id="rId9" Type="http://schemas.openxmlformats.org/officeDocument/2006/relationships/hyperlink" Target="http://nasawavelength.org/" TargetMode="External"/><Relationship Id="rId5" Type="http://schemas.openxmlformats.org/officeDocument/2006/relationships/image" Target="../media/image37.jpg"/><Relationship Id="rId6" Type="http://schemas.openxmlformats.org/officeDocument/2006/relationships/hyperlink" Target="https://docs.google.com/forms/d/1nF4DOebsUPFN2I3Sl73HZkrN_BzFnjAgCBdAQAt_E0I/viewform?c=0&amp;w=1" TargetMode="External"/><Relationship Id="rId7" Type="http://schemas.openxmlformats.org/officeDocument/2006/relationships/hyperlink" Target="mailto:help@globe.gov" TargetMode="External"/><Relationship Id="rId8" Type="http://schemas.openxmlformats.org/officeDocument/2006/relationships/hyperlink" Target="http://www.globe.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1" Type="http://schemas.openxmlformats.org/officeDocument/2006/relationships/hyperlink" Target="http://www.globe.gov/documents/352961/2e8a655a-3f5b-442b-be16-d32d2953e899" TargetMode="External"/><Relationship Id="rId10" Type="http://schemas.openxmlformats.org/officeDocument/2006/relationships/hyperlink" Target="http://www.globe.gov/documents/352961/5b9110c4-e026-4ad1-914d-237e1219fb40" TargetMode="External"/><Relationship Id="rId13" Type="http://schemas.openxmlformats.org/officeDocument/2006/relationships/hyperlink" Target="http://www.globe.gov/documents/352961/d759b444-cdfa-4123-a78f-b92b82dfa4ab" TargetMode="External"/><Relationship Id="rId12" Type="http://schemas.openxmlformats.org/officeDocument/2006/relationships/hyperlink" Target="http://www.globe.gov/documents/352961/2e8a655a-3f5b-442b-be16-d32d2953e899"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jpg"/><Relationship Id="rId9" Type="http://schemas.openxmlformats.org/officeDocument/2006/relationships/hyperlink" Target="http://www.globe.gov/documents/352961/5b9110c4-e026-4ad1-914d-237e1219fb40" TargetMode="External"/><Relationship Id="rId15" Type="http://schemas.openxmlformats.org/officeDocument/2006/relationships/hyperlink" Target="http://www.globe.gov/documents/352961/a3624505-f6c3-4f22-be4c-75d2b6e98d78" TargetMode="External"/><Relationship Id="rId14" Type="http://schemas.openxmlformats.org/officeDocument/2006/relationships/hyperlink" Target="http://www.globe.gov/documents/352961/d759b444-cdfa-4123-a78f-b92b82dfa4ab" TargetMode="External"/><Relationship Id="rId5" Type="http://schemas.openxmlformats.org/officeDocument/2006/relationships/hyperlink" Target="http://www.globe.gov/documents/352961/a3624505-f6c3-4f22-be4c-75d2b6e98d78" TargetMode="External"/><Relationship Id="rId6" Type="http://schemas.openxmlformats.org/officeDocument/2006/relationships/hyperlink" Target="http://www.globe.gov/documents/352961/a3624505-f6c3-4f22-be4c-75d2b6e98d78" TargetMode="External"/><Relationship Id="rId7" Type="http://schemas.openxmlformats.org/officeDocument/2006/relationships/hyperlink" Target="http://www.globe.gov/documents/352961/e5d46e27-2ac0-4a34-8fbf-7a871c66a4be" TargetMode="External"/><Relationship Id="rId8" Type="http://schemas.openxmlformats.org/officeDocument/2006/relationships/hyperlink" Target="http://www.globe.gov/documents/352961/e5d46e27-2ac0-4a34-8fbf-7a871c66a4b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hyperlink" Target="http://www.globe.gov/documents/10157/380993/Tool+Kit" TargetMode="External"/><Relationship Id="rId6" Type="http://schemas.openxmlformats.org/officeDocument/2006/relationships/hyperlink" Target="http://www.globe.gov/do-globe/globe-teachers-guide/instruments" TargetMode="External"/><Relationship Id="rId7"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jp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banner: Soil Bulk Density" id="88" name="Google Shape;88;p1"/>
          <p:cNvPicPr preferRelativeResize="0"/>
          <p:nvPr/>
        </p:nvPicPr>
        <p:blipFill rotWithShape="1">
          <a:blip r:embed="rId3">
            <a:alphaModFix/>
          </a:blip>
          <a:srcRect b="0" l="0" r="0" t="0"/>
          <a:stretch/>
        </p:blipFill>
        <p:spPr>
          <a:xfrm>
            <a:off x="0" y="-1"/>
            <a:ext cx="9144000" cy="1022057"/>
          </a:xfrm>
          <a:prstGeom prst="rect">
            <a:avLst/>
          </a:prstGeom>
          <a:noFill/>
          <a:ln>
            <a:noFill/>
          </a:ln>
        </p:spPr>
      </p:pic>
      <p:sp>
        <p:nvSpPr>
          <p:cNvPr id="89" name="Google Shape;89;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Slide One</a:t>
            </a:r>
            <a:endParaRPr/>
          </a:p>
        </p:txBody>
      </p:sp>
      <p:pic>
        <p:nvPicPr>
          <p:cNvPr descr="Illustration of two hands holding a a handful of soil." id="90" name="Google Shape;90;p1"/>
          <p:cNvPicPr preferRelativeResize="0"/>
          <p:nvPr/>
        </p:nvPicPr>
        <p:blipFill rotWithShape="1">
          <a:blip r:embed="rId4">
            <a:alphaModFix/>
          </a:blip>
          <a:srcRect b="0" l="0" r="0" t="0"/>
          <a:stretch/>
        </p:blipFill>
        <p:spPr>
          <a:xfrm>
            <a:off x="0" y="1002632"/>
            <a:ext cx="9144000" cy="58553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73" name="Google Shape;173;p10"/>
          <p:cNvPicPr preferRelativeResize="0"/>
          <p:nvPr/>
        </p:nvPicPr>
        <p:blipFill rotWithShape="1">
          <a:blip r:embed="rId3">
            <a:alphaModFix/>
          </a:blip>
          <a:srcRect b="0" l="0" r="0" t="0"/>
          <a:stretch/>
        </p:blipFill>
        <p:spPr>
          <a:xfrm>
            <a:off x="1179526" y="0"/>
            <a:ext cx="7953348" cy="1022023"/>
          </a:xfrm>
          <a:prstGeom prst="rect">
            <a:avLst/>
          </a:prstGeom>
          <a:noFill/>
          <a:ln>
            <a:noFill/>
          </a:ln>
        </p:spPr>
      </p:pic>
      <p:pic>
        <p:nvPicPr>
          <p:cNvPr descr="Menu: D. Sampling" id="174" name="Google Shape;174;p10"/>
          <p:cNvPicPr preferRelativeResize="0"/>
          <p:nvPr/>
        </p:nvPicPr>
        <p:blipFill rotWithShape="1">
          <a:blip r:embed="rId4">
            <a:alphaModFix/>
          </a:blip>
          <a:srcRect b="0" l="0" r="0" t="0"/>
          <a:stretch/>
        </p:blipFill>
        <p:spPr>
          <a:xfrm>
            <a:off x="0" y="-36096"/>
            <a:ext cx="1244450" cy="7158791"/>
          </a:xfrm>
          <a:prstGeom prst="rect">
            <a:avLst/>
          </a:prstGeom>
          <a:noFill/>
          <a:ln>
            <a:noFill/>
          </a:ln>
        </p:spPr>
      </p:pic>
      <p:sp>
        <p:nvSpPr>
          <p:cNvPr id="175" name="Google Shape;175;p10"/>
          <p:cNvSpPr txBox="1"/>
          <p:nvPr>
            <p:ph type="title"/>
          </p:nvPr>
        </p:nvSpPr>
        <p:spPr>
          <a:xfrm>
            <a:off x="1257300" y="69827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Labeling Sample Cans for Transport to the Lab</a:t>
            </a:r>
            <a:endParaRPr/>
          </a:p>
        </p:txBody>
      </p:sp>
      <p:sp>
        <p:nvSpPr>
          <p:cNvPr id="176" name="Google Shape;176;p10"/>
          <p:cNvSpPr txBox="1"/>
          <p:nvPr>
            <p:ph idx="1" type="body"/>
          </p:nvPr>
        </p:nvSpPr>
        <p:spPr>
          <a:xfrm>
            <a:off x="1244450" y="1896690"/>
            <a:ext cx="376244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Label the side of each can with its sample location, sample number, sample date, horizon number, and top and bottom horizon depths.</a:t>
            </a:r>
            <a:endParaRPr/>
          </a:p>
          <a:p>
            <a:pPr indent="-228600" lvl="0" marL="228600" rtl="0" algn="l">
              <a:lnSpc>
                <a:spcPct val="90000"/>
              </a:lnSpc>
              <a:spcBef>
                <a:spcPts val="2200"/>
              </a:spcBef>
              <a:spcAft>
                <a:spcPts val="0"/>
              </a:spcAft>
              <a:buClr>
                <a:schemeClr val="dk1"/>
              </a:buClr>
              <a:buSzPts val="1800"/>
              <a:buChar char="•"/>
            </a:pPr>
            <a:r>
              <a:rPr lang="en-US" sz="1800"/>
              <a:t>Take 3 samples of each horizon. </a:t>
            </a:r>
            <a:endParaRPr/>
          </a:p>
          <a:p>
            <a:pPr indent="-228600" lvl="0" marL="228600" rtl="0" algn="l">
              <a:lnSpc>
                <a:spcPct val="90000"/>
              </a:lnSpc>
              <a:spcBef>
                <a:spcPts val="2200"/>
              </a:spcBef>
              <a:spcAft>
                <a:spcPts val="0"/>
              </a:spcAft>
              <a:buClr>
                <a:schemeClr val="dk1"/>
              </a:buClr>
              <a:buSzPts val="1800"/>
              <a:buChar char="•"/>
            </a:pPr>
            <a:r>
              <a:rPr lang="en-US" sz="1800"/>
              <a:t>Cover the labeled cans with the lids or other covers and return them to the classroom. </a:t>
            </a:r>
            <a:endParaRPr/>
          </a:p>
          <a:p>
            <a:pPr indent="0" lvl="0" marL="63500" rtl="0" algn="l">
              <a:lnSpc>
                <a:spcPct val="90000"/>
              </a:lnSpc>
              <a:spcBef>
                <a:spcPts val="2000"/>
              </a:spcBef>
              <a:spcAft>
                <a:spcPts val="0"/>
              </a:spcAft>
              <a:buClr>
                <a:schemeClr val="dk1"/>
              </a:buClr>
              <a:buSzPts val="1800"/>
              <a:buNone/>
            </a:pPr>
            <a:r>
              <a:t/>
            </a:r>
            <a:endParaRPr sz="1800"/>
          </a:p>
          <a:p>
            <a:pPr indent="0" lvl="0" marL="63500" rtl="0" algn="l">
              <a:lnSpc>
                <a:spcPct val="90000"/>
              </a:lnSpc>
              <a:spcBef>
                <a:spcPts val="1000"/>
              </a:spcBef>
              <a:spcAft>
                <a:spcPts val="0"/>
              </a:spcAft>
              <a:buClr>
                <a:schemeClr val="dk1"/>
              </a:buClr>
              <a:buSzPts val="1800"/>
              <a:buNone/>
            </a:pPr>
            <a:r>
              <a:t/>
            </a:r>
            <a:endParaRPr sz="1800"/>
          </a:p>
        </p:txBody>
      </p:sp>
      <p:pic>
        <p:nvPicPr>
          <p:cNvPr descr="Two photographs showing 1. a soil sample can with label describing the sample and sample date; 2. three soil cans filled with soil from different sol horizons. " id="177" name="Google Shape;177;p10"/>
          <p:cNvPicPr preferRelativeResize="0"/>
          <p:nvPr>
            <p:ph idx="2" type="body"/>
          </p:nvPr>
        </p:nvPicPr>
        <p:blipFill rotWithShape="1">
          <a:blip r:embed="rId5">
            <a:alphaModFix/>
          </a:blip>
          <a:srcRect b="0" l="0" r="0" t="0"/>
          <a:stretch/>
        </p:blipFill>
        <p:spPr>
          <a:xfrm>
            <a:off x="5151026" y="1953728"/>
            <a:ext cx="3295245" cy="42305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83" name="Google Shape;183;p11"/>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E. How to take measurements" id="184" name="Google Shape;184;p11"/>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185" name="Google Shape;185;p11"/>
          <p:cNvSpPr txBox="1"/>
          <p:nvPr>
            <p:ph type="title"/>
          </p:nvPr>
        </p:nvSpPr>
        <p:spPr>
          <a:xfrm>
            <a:off x="1257300" y="84787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Measuring Wet Mass</a:t>
            </a:r>
            <a:endParaRPr/>
          </a:p>
        </p:txBody>
      </p:sp>
      <p:sp>
        <p:nvSpPr>
          <p:cNvPr id="186" name="Google Shape;186;p11"/>
          <p:cNvSpPr txBox="1"/>
          <p:nvPr>
            <p:ph idx="1" type="body"/>
          </p:nvPr>
        </p:nvSpPr>
        <p:spPr>
          <a:xfrm>
            <a:off x="1505803" y="2016836"/>
            <a:ext cx="38862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Calibrate the balance according to the manufacturer’s instructions. </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n-US" sz="1800"/>
              <a:t>Zero the balance.</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n-US" sz="1800"/>
              <a:t>Measure the wet mass of each sample (soil + water) by weighing it in its can (without the lid). </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n-US" sz="1800"/>
              <a:t>Record this wet mass on the Data Entry App or Bulk Density Data Sheet.</a:t>
            </a:r>
            <a:endParaRPr/>
          </a:p>
        </p:txBody>
      </p:sp>
      <p:pic>
        <p:nvPicPr>
          <p:cNvPr descr="2 Photographs, 1. close up of the balance and the digital display reading 0.0; 2. photo of a can with soil on the balence. " id="187" name="Google Shape;187;p11"/>
          <p:cNvPicPr preferRelativeResize="0"/>
          <p:nvPr>
            <p:ph idx="2" type="body"/>
          </p:nvPr>
        </p:nvPicPr>
        <p:blipFill rotWithShape="1">
          <a:blip r:embed="rId5">
            <a:alphaModFix/>
          </a:blip>
          <a:srcRect b="0" l="0" r="0" t="0"/>
          <a:stretch/>
        </p:blipFill>
        <p:spPr>
          <a:xfrm>
            <a:off x="5707154" y="1869899"/>
            <a:ext cx="2901588" cy="42702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93" name="Google Shape;193;p12"/>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E. How to take measurements" id="194" name="Google Shape;194;p12"/>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195" name="Google Shape;195;p12"/>
          <p:cNvSpPr txBox="1"/>
          <p:nvPr>
            <p:ph type="title"/>
          </p:nvPr>
        </p:nvSpPr>
        <p:spPr>
          <a:xfrm>
            <a:off x="1158039" y="88248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rPr>
              <a:t>Drying Soil Samples in a Soil Drying Oven</a:t>
            </a:r>
            <a:endParaRPr b="1" sz="2800">
              <a:solidFill>
                <a:srgbClr val="432B01"/>
              </a:solidFill>
              <a:latin typeface="Calibri"/>
              <a:ea typeface="Calibri"/>
              <a:cs typeface="Calibri"/>
              <a:sym typeface="Calibri"/>
            </a:endParaRPr>
          </a:p>
        </p:txBody>
      </p:sp>
      <p:sp>
        <p:nvSpPr>
          <p:cNvPr id="196" name="Google Shape;196;p12"/>
          <p:cNvSpPr txBox="1"/>
          <p:nvPr>
            <p:ph idx="1" type="body"/>
          </p:nvPr>
        </p:nvSpPr>
        <p:spPr>
          <a:xfrm>
            <a:off x="1481848" y="2109027"/>
            <a:ext cx="38862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lang="en-US" sz="1800"/>
              <a:t>Place the samples in the soil drying oven until the soils are dry (at least 10 hours at 105° C).</a:t>
            </a:r>
            <a:endParaRPr/>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rPr lang="en-US" sz="1800"/>
              <a:t>Weigh the dry sample.</a:t>
            </a:r>
            <a:endParaRPr/>
          </a:p>
        </p:txBody>
      </p:sp>
      <p:pic>
        <p:nvPicPr>
          <p:cNvPr descr="2 Photographs. Photo 1: open soil can filled iwith soil placed in drying oven.  Photo 2. can of dry soil on the balance. " id="197" name="Google Shape;197;p12"/>
          <p:cNvPicPr preferRelativeResize="0"/>
          <p:nvPr>
            <p:ph idx="2" type="body"/>
          </p:nvPr>
        </p:nvPicPr>
        <p:blipFill rotWithShape="1">
          <a:blip r:embed="rId5">
            <a:alphaModFix/>
          </a:blip>
          <a:srcRect b="0" l="0" r="0" t="0"/>
          <a:stretch/>
        </p:blipFill>
        <p:spPr>
          <a:xfrm>
            <a:off x="6233505" y="1904507"/>
            <a:ext cx="2297178" cy="45558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03" name="Google Shape;203;p13"/>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E. How to take measurements" id="204" name="Google Shape;204;p13"/>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05" name="Google Shape;205;p13"/>
          <p:cNvSpPr txBox="1"/>
          <p:nvPr>
            <p:ph type="title"/>
          </p:nvPr>
        </p:nvSpPr>
        <p:spPr>
          <a:xfrm>
            <a:off x="1158039" y="88248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rPr>
              <a:t>Drying Soil Samples using a heat lamp</a:t>
            </a:r>
            <a:endParaRPr b="1" sz="2800">
              <a:solidFill>
                <a:srgbClr val="432B01"/>
              </a:solidFill>
              <a:latin typeface="Calibri"/>
              <a:ea typeface="Calibri"/>
              <a:cs typeface="Calibri"/>
              <a:sym typeface="Calibri"/>
            </a:endParaRPr>
          </a:p>
        </p:txBody>
      </p:sp>
      <p:sp>
        <p:nvSpPr>
          <p:cNvPr id="206" name="Google Shape;206;p13"/>
          <p:cNvSpPr txBox="1"/>
          <p:nvPr>
            <p:ph idx="1" type="body"/>
          </p:nvPr>
        </p:nvSpPr>
        <p:spPr>
          <a:xfrm>
            <a:off x="1398665" y="2016836"/>
            <a:ext cx="49747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lang="en-US" sz="1800"/>
              <a:t>If using heat lamps to dry the sample transfer all the soil sample to a clear plastic bag and label the bag. </a:t>
            </a:r>
            <a:endParaRPr/>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rPr lang="en-US" sz="1800"/>
              <a:t>Dry the sample under the lights for two to three days.</a:t>
            </a:r>
            <a:endParaRPr/>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rPr lang="en-US" sz="1800"/>
              <a:t>Weigh the dried sample.</a:t>
            </a:r>
            <a:endParaRPr/>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rPr lang="en-US" sz="1800"/>
              <a:t>Check that the sample is dry by drying it for another hour and weighing it again. If the mass changes by 0.3 g or less, consider it dry.</a:t>
            </a:r>
            <a:endParaRPr/>
          </a:p>
        </p:txBody>
      </p:sp>
      <p:pic>
        <p:nvPicPr>
          <p:cNvPr descr="Two photographs. Photo 1 is a heat lamp with a plastic sample bag of soil open so it can dry. Photo 2 is an image of a dry soil sample bag being weighed on a balance. " id="207" name="Google Shape;207;p13"/>
          <p:cNvPicPr preferRelativeResize="0"/>
          <p:nvPr>
            <p:ph idx="2" type="body"/>
          </p:nvPr>
        </p:nvPicPr>
        <p:blipFill rotWithShape="1">
          <a:blip r:embed="rId5">
            <a:alphaModFix/>
          </a:blip>
          <a:srcRect b="0" l="0" r="0" t="0"/>
          <a:stretch/>
        </p:blipFill>
        <p:spPr>
          <a:xfrm>
            <a:off x="6581387" y="1996496"/>
            <a:ext cx="1815481" cy="43716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13" name="Google Shape;213;p14"/>
          <p:cNvPicPr preferRelativeResize="0"/>
          <p:nvPr/>
        </p:nvPicPr>
        <p:blipFill rotWithShape="1">
          <a:blip r:embed="rId3">
            <a:alphaModFix/>
          </a:blip>
          <a:srcRect b="0" l="0" r="0" t="0"/>
          <a:stretch/>
        </p:blipFill>
        <p:spPr>
          <a:xfrm>
            <a:off x="1190652" y="0"/>
            <a:ext cx="7953348" cy="1022023"/>
          </a:xfrm>
          <a:prstGeom prst="rect">
            <a:avLst/>
          </a:prstGeom>
          <a:noFill/>
          <a:ln>
            <a:noFill/>
          </a:ln>
        </p:spPr>
      </p:pic>
      <p:pic>
        <p:nvPicPr>
          <p:cNvPr descr="Menu: E. How to take measurements" id="214" name="Google Shape;214;p14"/>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15" name="Google Shape;215;p14"/>
          <p:cNvSpPr txBox="1"/>
          <p:nvPr>
            <p:ph type="title"/>
          </p:nvPr>
        </p:nvSpPr>
        <p:spPr>
          <a:xfrm>
            <a:off x="1257300" y="69413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Measuring Dry Mass and Sieving Dry Soil</a:t>
            </a:r>
            <a:endParaRPr/>
          </a:p>
        </p:txBody>
      </p:sp>
      <p:sp>
        <p:nvSpPr>
          <p:cNvPr id="216" name="Google Shape;216;p14"/>
          <p:cNvSpPr txBox="1"/>
          <p:nvPr>
            <p:ph idx="1" type="body"/>
          </p:nvPr>
        </p:nvSpPr>
        <p:spPr>
          <a:xfrm>
            <a:off x="1190652" y="1828209"/>
            <a:ext cx="5192119" cy="4351338"/>
          </a:xfrm>
          <a:prstGeom prst="rect">
            <a:avLst/>
          </a:prstGeom>
          <a:noFill/>
          <a:ln>
            <a:noFill/>
          </a:ln>
        </p:spPr>
        <p:txBody>
          <a:bodyPr anchorCtr="0" anchor="t" bIns="45700" lIns="91425" spcFirstLastPara="1" rIns="91425" wrap="square" tIns="45700">
            <a:normAutofit/>
          </a:bodyPr>
          <a:lstStyle/>
          <a:p>
            <a:pPr indent="0" lvl="0" marL="100584" rtl="0" algn="just">
              <a:lnSpc>
                <a:spcPct val="90000"/>
              </a:lnSpc>
              <a:spcBef>
                <a:spcPts val="0"/>
              </a:spcBef>
              <a:spcAft>
                <a:spcPts val="0"/>
              </a:spcAft>
              <a:buClr>
                <a:schemeClr val="dk1"/>
              </a:buClr>
              <a:buSzPts val="1500"/>
              <a:buNone/>
            </a:pPr>
            <a:r>
              <a:rPr lang="en-US" sz="1500"/>
              <a:t>Get the mass of each dry bulk density sample in its container and record this dry weight on the Data Entry app or the Bulk Density Data Work Sheet.</a:t>
            </a:r>
            <a:endParaRPr/>
          </a:p>
          <a:p>
            <a:pPr indent="0" lvl="0" marL="100584" rtl="0" algn="just">
              <a:lnSpc>
                <a:spcPct val="90000"/>
              </a:lnSpc>
              <a:spcBef>
                <a:spcPts val="1000"/>
              </a:spcBef>
              <a:spcAft>
                <a:spcPts val="0"/>
              </a:spcAft>
              <a:buClr>
                <a:schemeClr val="dk1"/>
              </a:buClr>
              <a:buSzPts val="1500"/>
              <a:buNone/>
            </a:pPr>
            <a:r>
              <a:rPr lang="en-US" sz="1500"/>
              <a:t>Place a sieve (#10, 2 mm mesh) on a large piece of paper (such as newspaper) and pour one sample into the sieve. Put on rubber gloves to avoid contaminating your sample with acids from your skin. </a:t>
            </a:r>
            <a:endParaRPr/>
          </a:p>
          <a:p>
            <a:pPr indent="0" lvl="0" marL="100584" rtl="0" algn="just">
              <a:lnSpc>
                <a:spcPct val="90000"/>
              </a:lnSpc>
              <a:spcBef>
                <a:spcPts val="1000"/>
              </a:spcBef>
              <a:spcAft>
                <a:spcPts val="0"/>
              </a:spcAft>
              <a:buClr>
                <a:schemeClr val="dk1"/>
              </a:buClr>
              <a:buSzPts val="1500"/>
              <a:buNone/>
            </a:pPr>
            <a:r>
              <a:rPr lang="en-US" sz="1500"/>
              <a:t>Rocks are defined as 2 mm or larger in diameter. The size of the holes in the mesh of a #10 sieve is 2.0 mm.</a:t>
            </a:r>
            <a:endParaRPr/>
          </a:p>
          <a:p>
            <a:pPr indent="0" lvl="0" marL="100584" rtl="0" algn="just">
              <a:lnSpc>
                <a:spcPct val="90000"/>
              </a:lnSpc>
              <a:spcBef>
                <a:spcPts val="1000"/>
              </a:spcBef>
              <a:spcAft>
                <a:spcPts val="0"/>
              </a:spcAft>
              <a:buClr>
                <a:schemeClr val="dk1"/>
              </a:buClr>
              <a:buSzPts val="1500"/>
              <a:buNone/>
            </a:pPr>
            <a:r>
              <a:rPr lang="en-US" sz="1500"/>
              <a:t>Carefully push the dried soil material through the mesh onto the paper. Be careful not to bend the wire mesh by forcing the soil through. Rocks will stay on top of the sieve. (If no sieve is available, carefully remove the rocks by hand.) Save the sieved soil from each sample for the other lab analyses.</a:t>
            </a:r>
            <a:endParaRPr/>
          </a:p>
          <a:p>
            <a:pPr indent="0" lvl="0" marL="100584" rtl="0" algn="just">
              <a:lnSpc>
                <a:spcPct val="90000"/>
              </a:lnSpc>
              <a:spcBef>
                <a:spcPts val="1000"/>
              </a:spcBef>
              <a:spcAft>
                <a:spcPts val="0"/>
              </a:spcAft>
              <a:buClr>
                <a:schemeClr val="dk1"/>
              </a:buClr>
              <a:buSzPts val="1500"/>
              <a:buNone/>
            </a:pPr>
            <a:r>
              <a:rPr lang="en-US" sz="1500"/>
              <a:t>If the soil sample is too hard to sieve easily, use a mortar and pestle to break it up. Be sure not to break any of the larger particles into smaller ones.</a:t>
            </a:r>
            <a:endParaRPr/>
          </a:p>
          <a:p>
            <a:pPr indent="0" lvl="0" marL="0" rtl="0" algn="l">
              <a:lnSpc>
                <a:spcPct val="90000"/>
              </a:lnSpc>
              <a:spcBef>
                <a:spcPts val="1000"/>
              </a:spcBef>
              <a:spcAft>
                <a:spcPts val="0"/>
              </a:spcAft>
              <a:buClr>
                <a:schemeClr val="dk1"/>
              </a:buClr>
              <a:buSzPts val="1800"/>
              <a:buNone/>
            </a:pPr>
            <a:r>
              <a:t/>
            </a:r>
            <a:endParaRPr sz="1800"/>
          </a:p>
          <a:p>
            <a:pPr indent="-356616" lvl="0" marL="457200" rtl="0" algn="l">
              <a:lnSpc>
                <a:spcPct val="90000"/>
              </a:lnSpc>
              <a:spcBef>
                <a:spcPts val="1000"/>
              </a:spcBef>
              <a:spcAft>
                <a:spcPts val="0"/>
              </a:spcAft>
              <a:buClr>
                <a:schemeClr val="dk1"/>
              </a:buClr>
              <a:buSzPts val="1800"/>
              <a:buFont typeface="Calibri"/>
              <a:buNone/>
            </a:pPr>
            <a:r>
              <a:t/>
            </a:r>
            <a:endParaRPr sz="1800"/>
          </a:p>
        </p:txBody>
      </p:sp>
      <p:pic>
        <p:nvPicPr>
          <p:cNvPr descr="Two photos. Photo 1 shows gloved hands shaking the soil sample through the sieve onto a piece of newspaper. Photo 2 shows the hands gently breaking and pushing soil clods through the screen." id="217" name="Google Shape;217;p14"/>
          <p:cNvPicPr preferRelativeResize="0"/>
          <p:nvPr>
            <p:ph idx="2" type="body"/>
          </p:nvPr>
        </p:nvPicPr>
        <p:blipFill rotWithShape="1">
          <a:blip r:embed="rId5">
            <a:alphaModFix/>
          </a:blip>
          <a:srcRect b="0" l="0" r="0" t="0"/>
          <a:stretch/>
        </p:blipFill>
        <p:spPr>
          <a:xfrm>
            <a:off x="6539892" y="1815728"/>
            <a:ext cx="2005028" cy="43513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23" name="Google Shape;223;p15"/>
          <p:cNvPicPr preferRelativeResize="0"/>
          <p:nvPr/>
        </p:nvPicPr>
        <p:blipFill rotWithShape="1">
          <a:blip r:embed="rId3">
            <a:alphaModFix/>
          </a:blip>
          <a:srcRect b="0" l="0" r="0" t="0"/>
          <a:stretch/>
        </p:blipFill>
        <p:spPr>
          <a:xfrm>
            <a:off x="1190652" y="0"/>
            <a:ext cx="7953348" cy="1022023"/>
          </a:xfrm>
          <a:prstGeom prst="rect">
            <a:avLst/>
          </a:prstGeom>
          <a:noFill/>
          <a:ln>
            <a:noFill/>
          </a:ln>
        </p:spPr>
      </p:pic>
      <p:pic>
        <p:nvPicPr>
          <p:cNvPr descr="Menu: E. How to take measurements" id="224" name="Google Shape;224;p15"/>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25" name="Google Shape;225;p15"/>
          <p:cNvSpPr txBox="1"/>
          <p:nvPr>
            <p:ph type="title"/>
          </p:nvPr>
        </p:nvSpPr>
        <p:spPr>
          <a:xfrm>
            <a:off x="1257300" y="69413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Saving the Dry Sieved Soil</a:t>
            </a:r>
            <a:endParaRPr/>
          </a:p>
        </p:txBody>
      </p:sp>
      <p:sp>
        <p:nvSpPr>
          <p:cNvPr id="226" name="Google Shape;226;p15"/>
          <p:cNvSpPr txBox="1"/>
          <p:nvPr>
            <p:ph idx="1" type="body"/>
          </p:nvPr>
        </p:nvSpPr>
        <p:spPr>
          <a:xfrm>
            <a:off x="1257300" y="1815727"/>
            <a:ext cx="3886200" cy="49642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en-US" sz="1600"/>
              <a:t>Transfer the rock-free, dry soil from the paper under the sieve to clean dry plastic bags or containers. Seal the containers, and label them with the following:</a:t>
            </a:r>
            <a:endParaRPr/>
          </a:p>
          <a:p>
            <a:pPr indent="0" lvl="0" marL="369887" rtl="0" algn="l">
              <a:lnSpc>
                <a:spcPct val="90000"/>
              </a:lnSpc>
              <a:spcBef>
                <a:spcPts val="2000"/>
              </a:spcBef>
              <a:spcAft>
                <a:spcPts val="0"/>
              </a:spcAft>
              <a:buClr>
                <a:schemeClr val="dk1"/>
              </a:buClr>
              <a:buSzPts val="720"/>
              <a:buNone/>
            </a:pPr>
            <a:r>
              <a:rPr lang="en-US" sz="1600"/>
              <a:t>Date</a:t>
            </a:r>
            <a:endParaRPr/>
          </a:p>
          <a:p>
            <a:pPr indent="0" lvl="0" marL="369887" rtl="0" algn="l">
              <a:lnSpc>
                <a:spcPct val="90000"/>
              </a:lnSpc>
              <a:spcBef>
                <a:spcPts val="1000"/>
              </a:spcBef>
              <a:spcAft>
                <a:spcPts val="0"/>
              </a:spcAft>
              <a:buClr>
                <a:schemeClr val="dk1"/>
              </a:buClr>
              <a:buSzPts val="720"/>
              <a:buNone/>
            </a:pPr>
            <a:r>
              <a:rPr lang="en-US" sz="1600"/>
              <a:t>Site name</a:t>
            </a:r>
            <a:endParaRPr/>
          </a:p>
          <a:p>
            <a:pPr indent="0" lvl="0" marL="369887" rtl="0" algn="l">
              <a:lnSpc>
                <a:spcPct val="90000"/>
              </a:lnSpc>
              <a:spcBef>
                <a:spcPts val="1000"/>
              </a:spcBef>
              <a:spcAft>
                <a:spcPts val="0"/>
              </a:spcAft>
              <a:buClr>
                <a:schemeClr val="dk1"/>
              </a:buClr>
              <a:buSzPts val="720"/>
              <a:buNone/>
            </a:pPr>
            <a:r>
              <a:rPr lang="en-US" sz="1600"/>
              <a:t>Site location</a:t>
            </a:r>
            <a:endParaRPr/>
          </a:p>
          <a:p>
            <a:pPr indent="0" lvl="0" marL="369887" rtl="0" algn="l">
              <a:lnSpc>
                <a:spcPct val="90000"/>
              </a:lnSpc>
              <a:spcBef>
                <a:spcPts val="1000"/>
              </a:spcBef>
              <a:spcAft>
                <a:spcPts val="0"/>
              </a:spcAft>
              <a:buClr>
                <a:schemeClr val="dk1"/>
              </a:buClr>
              <a:buSzPts val="720"/>
              <a:buNone/>
            </a:pPr>
            <a:r>
              <a:rPr lang="en-US" sz="1600"/>
              <a:t>Sample number</a:t>
            </a:r>
            <a:endParaRPr/>
          </a:p>
          <a:p>
            <a:pPr indent="0" lvl="0" marL="369887" rtl="0" algn="l">
              <a:lnSpc>
                <a:spcPct val="90000"/>
              </a:lnSpc>
              <a:spcBef>
                <a:spcPts val="1000"/>
              </a:spcBef>
              <a:spcAft>
                <a:spcPts val="0"/>
              </a:spcAft>
              <a:buClr>
                <a:schemeClr val="dk1"/>
              </a:buClr>
              <a:buSzPts val="720"/>
              <a:buNone/>
            </a:pPr>
            <a:r>
              <a:rPr lang="en-US" sz="1600"/>
              <a:t>Horizon number</a:t>
            </a:r>
            <a:endParaRPr/>
          </a:p>
          <a:p>
            <a:pPr indent="0" lvl="0" marL="369887" rtl="0" algn="l">
              <a:lnSpc>
                <a:spcPct val="90000"/>
              </a:lnSpc>
              <a:spcBef>
                <a:spcPts val="1000"/>
              </a:spcBef>
              <a:spcAft>
                <a:spcPts val="0"/>
              </a:spcAft>
              <a:buClr>
                <a:schemeClr val="dk1"/>
              </a:buClr>
              <a:buSzPts val="720"/>
              <a:buNone/>
            </a:pPr>
            <a:r>
              <a:rPr lang="en-US" sz="1600"/>
              <a:t>Top and bottom depth in cm</a:t>
            </a:r>
            <a:endParaRPr/>
          </a:p>
          <a:p>
            <a:pPr indent="0" lvl="0" marL="369887" rtl="0" algn="l">
              <a:lnSpc>
                <a:spcPct val="90000"/>
              </a:lnSpc>
              <a:spcBef>
                <a:spcPts val="1000"/>
              </a:spcBef>
              <a:spcAft>
                <a:spcPts val="0"/>
              </a:spcAft>
              <a:buClr>
                <a:schemeClr val="dk1"/>
              </a:buClr>
              <a:buSzPts val="720"/>
              <a:buNone/>
            </a:pPr>
            <a:r>
              <a:t/>
            </a:r>
            <a:endParaRPr sz="1600"/>
          </a:p>
          <a:p>
            <a:pPr indent="0" lvl="0" marL="0" rtl="0" algn="l">
              <a:lnSpc>
                <a:spcPct val="90000"/>
              </a:lnSpc>
              <a:spcBef>
                <a:spcPts val="1200"/>
              </a:spcBef>
              <a:spcAft>
                <a:spcPts val="0"/>
              </a:spcAft>
              <a:buClr>
                <a:schemeClr val="dk1"/>
              </a:buClr>
              <a:buSzPts val="1600"/>
              <a:buFont typeface="Calibri"/>
              <a:buNone/>
            </a:pPr>
            <a:r>
              <a:rPr lang="en-US" sz="1600"/>
              <a:t>This soil can now be used for other lab analyses. </a:t>
            </a:r>
            <a:endParaRPr/>
          </a:p>
          <a:p>
            <a:pPr indent="0" lvl="0" marL="0" rtl="0" algn="l">
              <a:lnSpc>
                <a:spcPct val="90000"/>
              </a:lnSpc>
              <a:spcBef>
                <a:spcPts val="2200"/>
              </a:spcBef>
              <a:spcAft>
                <a:spcPts val="0"/>
              </a:spcAft>
              <a:buClr>
                <a:schemeClr val="dk1"/>
              </a:buClr>
              <a:buSzPts val="1600"/>
              <a:buFont typeface="Calibri"/>
              <a:buNone/>
            </a:pPr>
            <a:r>
              <a:rPr lang="en-US" sz="1600"/>
              <a:t>Store these samples in a safe, dry place until they are used.</a:t>
            </a:r>
            <a:endParaRPr/>
          </a:p>
          <a:p>
            <a:pPr indent="0" lvl="0" marL="0" rtl="0" algn="l">
              <a:lnSpc>
                <a:spcPct val="90000"/>
              </a:lnSpc>
              <a:spcBef>
                <a:spcPts val="2000"/>
              </a:spcBef>
              <a:spcAft>
                <a:spcPts val="0"/>
              </a:spcAft>
              <a:buClr>
                <a:schemeClr val="dk1"/>
              </a:buClr>
              <a:buSzPts val="1800"/>
              <a:buNone/>
            </a:pPr>
            <a:r>
              <a:t/>
            </a:r>
            <a:endParaRPr sz="1800"/>
          </a:p>
          <a:p>
            <a:pPr indent="-356616" lvl="0" marL="457200" rtl="0" algn="l">
              <a:lnSpc>
                <a:spcPct val="90000"/>
              </a:lnSpc>
              <a:spcBef>
                <a:spcPts val="1000"/>
              </a:spcBef>
              <a:spcAft>
                <a:spcPts val="0"/>
              </a:spcAft>
              <a:buClr>
                <a:schemeClr val="dk1"/>
              </a:buClr>
              <a:buSzPts val="1800"/>
              <a:buFont typeface="Calibri"/>
              <a:buNone/>
            </a:pPr>
            <a:r>
              <a:t/>
            </a:r>
            <a:endParaRPr sz="1800"/>
          </a:p>
        </p:txBody>
      </p:sp>
      <p:pic>
        <p:nvPicPr>
          <p:cNvPr descr="photograph of sieved, dry soil sample in a labeled plastic bag." id="227" name="Google Shape;227;p15"/>
          <p:cNvPicPr preferRelativeResize="0"/>
          <p:nvPr>
            <p:ph idx="2" type="body"/>
          </p:nvPr>
        </p:nvPicPr>
        <p:blipFill rotWithShape="1">
          <a:blip r:embed="rId5">
            <a:alphaModFix/>
          </a:blip>
          <a:srcRect b="0" l="0" r="0" t="0"/>
          <a:stretch/>
        </p:blipFill>
        <p:spPr>
          <a:xfrm>
            <a:off x="5283200" y="1899599"/>
            <a:ext cx="3721100" cy="337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33" name="Google Shape;233;p16"/>
          <p:cNvPicPr preferRelativeResize="0"/>
          <p:nvPr/>
        </p:nvPicPr>
        <p:blipFill rotWithShape="1">
          <a:blip r:embed="rId3">
            <a:alphaModFix/>
          </a:blip>
          <a:srcRect b="0" l="0" r="0" t="0"/>
          <a:stretch/>
        </p:blipFill>
        <p:spPr>
          <a:xfrm>
            <a:off x="1190652" y="0"/>
            <a:ext cx="7953348" cy="1022023"/>
          </a:xfrm>
          <a:prstGeom prst="rect">
            <a:avLst/>
          </a:prstGeom>
          <a:noFill/>
          <a:ln>
            <a:noFill/>
          </a:ln>
        </p:spPr>
      </p:pic>
      <p:pic>
        <p:nvPicPr>
          <p:cNvPr descr="Menu: E. How to take measurements" id="234" name="Google Shape;234;p16"/>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35" name="Google Shape;235;p16"/>
          <p:cNvSpPr txBox="1"/>
          <p:nvPr>
            <p:ph type="title"/>
          </p:nvPr>
        </p:nvSpPr>
        <p:spPr>
          <a:xfrm>
            <a:off x="1257300" y="69413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Measuring Sampling Can Mass</a:t>
            </a:r>
            <a:endParaRPr/>
          </a:p>
        </p:txBody>
      </p:sp>
      <p:sp>
        <p:nvSpPr>
          <p:cNvPr id="236" name="Google Shape;236;p16"/>
          <p:cNvSpPr txBox="1"/>
          <p:nvPr>
            <p:ph idx="1" type="body"/>
          </p:nvPr>
        </p:nvSpPr>
        <p:spPr>
          <a:xfrm>
            <a:off x="1314449" y="1759231"/>
            <a:ext cx="4659659"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Font typeface="Calibri"/>
              <a:buNone/>
            </a:pPr>
            <a:r>
              <a:rPr lang="en-US" sz="1900"/>
              <a:t>Calibrate the balance according to the manufacturer’s directions. </a:t>
            </a:r>
            <a:endParaRPr/>
          </a:p>
          <a:p>
            <a:pPr indent="0" lvl="0" marL="0" rtl="0" algn="l">
              <a:lnSpc>
                <a:spcPct val="90000"/>
              </a:lnSpc>
              <a:spcBef>
                <a:spcPts val="1000"/>
              </a:spcBef>
              <a:spcAft>
                <a:spcPts val="0"/>
              </a:spcAft>
              <a:buClr>
                <a:schemeClr val="dk1"/>
              </a:buClr>
              <a:buSzPct val="100000"/>
              <a:buFont typeface="Calibri"/>
              <a:buNone/>
            </a:pPr>
            <a:r>
              <a:t/>
            </a:r>
            <a:endParaRPr sz="1900"/>
          </a:p>
          <a:p>
            <a:pPr indent="0" lvl="0" marL="0" rtl="0" algn="l">
              <a:lnSpc>
                <a:spcPct val="90000"/>
              </a:lnSpc>
              <a:spcBef>
                <a:spcPts val="1000"/>
              </a:spcBef>
              <a:spcAft>
                <a:spcPts val="0"/>
              </a:spcAft>
              <a:buClr>
                <a:schemeClr val="dk1"/>
              </a:buClr>
              <a:buSzPct val="100000"/>
              <a:buFont typeface="Calibri"/>
              <a:buNone/>
            </a:pPr>
            <a:r>
              <a:rPr lang="en-US" sz="1900"/>
              <a:t>If using an electronic balance, check that the balance is measuring in grams and is zeroed properly.</a:t>
            </a:r>
            <a:endParaRPr/>
          </a:p>
          <a:p>
            <a:pPr indent="0" lvl="0" marL="0" rtl="0" algn="l">
              <a:lnSpc>
                <a:spcPct val="90000"/>
              </a:lnSpc>
              <a:spcBef>
                <a:spcPts val="1000"/>
              </a:spcBef>
              <a:spcAft>
                <a:spcPts val="0"/>
              </a:spcAft>
              <a:buClr>
                <a:schemeClr val="dk1"/>
              </a:buClr>
              <a:buSzPct val="100000"/>
              <a:buFont typeface="Calibri"/>
              <a:buNone/>
            </a:pPr>
            <a:r>
              <a:t/>
            </a:r>
            <a:endParaRPr sz="1900"/>
          </a:p>
          <a:p>
            <a:pPr indent="0" lvl="0" marL="0" rtl="0" algn="l">
              <a:lnSpc>
                <a:spcPct val="90000"/>
              </a:lnSpc>
              <a:spcBef>
                <a:spcPts val="1000"/>
              </a:spcBef>
              <a:spcAft>
                <a:spcPts val="0"/>
              </a:spcAft>
              <a:buClr>
                <a:schemeClr val="dk1"/>
              </a:buClr>
              <a:buSzPct val="100000"/>
              <a:buFont typeface="Calibri"/>
              <a:buNone/>
            </a:pPr>
            <a:r>
              <a:rPr lang="en-US" sz="1900"/>
              <a:t>Wipe the inside of the can or pipe with a wipe towel. Measure the mass of the can or pipe without the lid on and record this mass on the Data Entry app or Data Sheet.</a:t>
            </a:r>
            <a:endParaRPr/>
          </a:p>
          <a:p>
            <a:pPr indent="0" lvl="0" marL="0" rtl="0" algn="l">
              <a:lnSpc>
                <a:spcPct val="90000"/>
              </a:lnSpc>
              <a:spcBef>
                <a:spcPts val="1000"/>
              </a:spcBef>
              <a:spcAft>
                <a:spcPts val="0"/>
              </a:spcAft>
              <a:buClr>
                <a:schemeClr val="dk1"/>
              </a:buClr>
              <a:buSzPct val="100000"/>
              <a:buFont typeface="Calibri"/>
              <a:buNone/>
            </a:pPr>
            <a:r>
              <a:t/>
            </a:r>
            <a:endParaRPr sz="1900"/>
          </a:p>
          <a:p>
            <a:pPr indent="0" lvl="0" marL="0" rtl="0" algn="l">
              <a:lnSpc>
                <a:spcPct val="90000"/>
              </a:lnSpc>
              <a:spcBef>
                <a:spcPts val="1000"/>
              </a:spcBef>
              <a:spcAft>
                <a:spcPts val="0"/>
              </a:spcAft>
              <a:buClr>
                <a:schemeClr val="dk1"/>
              </a:buClr>
              <a:buSzPct val="100000"/>
              <a:buFont typeface="Calibri"/>
              <a:buNone/>
            </a:pPr>
            <a:r>
              <a:rPr lang="en-US" sz="1900"/>
              <a:t>Obtain the mass in grams of each sampling can/pipe to the nearest 0.1 g. </a:t>
            </a:r>
            <a:endParaRPr/>
          </a:p>
          <a:p>
            <a:pPr indent="0" lvl="0" marL="0" rtl="0" algn="l">
              <a:lnSpc>
                <a:spcPct val="90000"/>
              </a:lnSpc>
              <a:spcBef>
                <a:spcPts val="1000"/>
              </a:spcBef>
              <a:spcAft>
                <a:spcPts val="0"/>
              </a:spcAft>
              <a:buClr>
                <a:schemeClr val="dk1"/>
              </a:buClr>
              <a:buSzPct val="100000"/>
              <a:buFont typeface="Calibri"/>
              <a:buNone/>
            </a:pPr>
            <a:r>
              <a:t/>
            </a:r>
            <a:endParaRPr sz="1900"/>
          </a:p>
          <a:p>
            <a:pPr indent="0" lvl="0" marL="0" rtl="0" algn="l">
              <a:lnSpc>
                <a:spcPct val="90000"/>
              </a:lnSpc>
              <a:spcBef>
                <a:spcPts val="1000"/>
              </a:spcBef>
              <a:spcAft>
                <a:spcPts val="0"/>
              </a:spcAft>
              <a:buClr>
                <a:schemeClr val="dk1"/>
              </a:buClr>
              <a:buSzPct val="100000"/>
              <a:buFont typeface="Calibri"/>
              <a:buNone/>
            </a:pPr>
            <a:r>
              <a:rPr lang="en-US" sz="1900"/>
              <a:t>Write the mass of the empty can on the outside of the can in permanent marker.</a:t>
            </a:r>
            <a:endParaRPr/>
          </a:p>
          <a:p>
            <a:pPr indent="0" lvl="0" marL="0" rtl="0" algn="l">
              <a:lnSpc>
                <a:spcPct val="90000"/>
              </a:lnSpc>
              <a:spcBef>
                <a:spcPts val="1000"/>
              </a:spcBef>
              <a:spcAft>
                <a:spcPts val="0"/>
              </a:spcAft>
              <a:buClr>
                <a:schemeClr val="dk1"/>
              </a:buClr>
              <a:buSzPct val="100000"/>
              <a:buNone/>
            </a:pPr>
            <a:r>
              <a:t/>
            </a:r>
            <a:endParaRPr sz="1800"/>
          </a:p>
          <a:p>
            <a:pPr indent="-356616" lvl="0" marL="457200" rtl="0" algn="l">
              <a:lnSpc>
                <a:spcPct val="90000"/>
              </a:lnSpc>
              <a:spcBef>
                <a:spcPts val="1000"/>
              </a:spcBef>
              <a:spcAft>
                <a:spcPts val="0"/>
              </a:spcAft>
              <a:buClr>
                <a:schemeClr val="dk1"/>
              </a:buClr>
              <a:buSzPct val="100000"/>
              <a:buFont typeface="Calibri"/>
              <a:buNone/>
            </a:pPr>
            <a:r>
              <a:t/>
            </a:r>
            <a:endParaRPr sz="1800"/>
          </a:p>
        </p:txBody>
      </p:sp>
      <p:pic>
        <p:nvPicPr>
          <p:cNvPr descr="Two photographs. Photograph 1 is of a digital balance with the display reading 0.0. Photo 2 is of an empty can being weighed on the balance. " id="237" name="Google Shape;237;p16"/>
          <p:cNvPicPr preferRelativeResize="0"/>
          <p:nvPr>
            <p:ph idx="2" type="body"/>
          </p:nvPr>
        </p:nvPicPr>
        <p:blipFill rotWithShape="1">
          <a:blip r:embed="rId5">
            <a:alphaModFix/>
          </a:blip>
          <a:srcRect b="0" l="0" r="0" t="0"/>
          <a:stretch/>
        </p:blipFill>
        <p:spPr>
          <a:xfrm>
            <a:off x="6097905" y="1759231"/>
            <a:ext cx="2675344" cy="43513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43" name="Google Shape;243;p17"/>
          <p:cNvPicPr preferRelativeResize="0"/>
          <p:nvPr/>
        </p:nvPicPr>
        <p:blipFill rotWithShape="1">
          <a:blip r:embed="rId3">
            <a:alphaModFix/>
          </a:blip>
          <a:srcRect b="0" l="0" r="0" t="0"/>
          <a:stretch/>
        </p:blipFill>
        <p:spPr>
          <a:xfrm>
            <a:off x="1190652" y="0"/>
            <a:ext cx="7953348" cy="1022023"/>
          </a:xfrm>
          <a:prstGeom prst="rect">
            <a:avLst/>
          </a:prstGeom>
          <a:noFill/>
          <a:ln>
            <a:noFill/>
          </a:ln>
        </p:spPr>
      </p:pic>
      <p:pic>
        <p:nvPicPr>
          <p:cNvPr descr="Menu: E. How to take measurements" id="244" name="Google Shape;244;p17"/>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45" name="Google Shape;245;p17"/>
          <p:cNvSpPr txBox="1"/>
          <p:nvPr>
            <p:ph type="title"/>
          </p:nvPr>
        </p:nvSpPr>
        <p:spPr>
          <a:xfrm>
            <a:off x="1257300" y="69413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Measuring Sampling Can Volume</a:t>
            </a:r>
            <a:endParaRPr/>
          </a:p>
        </p:txBody>
      </p:sp>
      <p:sp>
        <p:nvSpPr>
          <p:cNvPr id="246" name="Google Shape;246;p17"/>
          <p:cNvSpPr txBox="1"/>
          <p:nvPr>
            <p:ph idx="1" type="body"/>
          </p:nvPr>
        </p:nvSpPr>
        <p:spPr>
          <a:xfrm>
            <a:off x="1416205" y="1739794"/>
            <a:ext cx="491768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Clean off the rim of the graduated cylinder to avoid unaccounted water drops entering your can.</a:t>
            </a:r>
            <a:endParaRPr/>
          </a:p>
          <a:p>
            <a:pPr indent="-114300" lvl="0" marL="228600" rtl="0" algn="l">
              <a:lnSpc>
                <a:spcPct val="90000"/>
              </a:lnSpc>
              <a:spcBef>
                <a:spcPts val="100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chemeClr val="dk1"/>
              </a:buClr>
              <a:buSzPts val="1800"/>
              <a:buChar char="•"/>
            </a:pPr>
            <a:r>
              <a:rPr lang="en-US" sz="1800"/>
              <a:t>To find the volume of the clean, dry can:  fill a graduated cylinder with water. Record the initial volume.</a:t>
            </a:r>
            <a:endParaRPr/>
          </a:p>
          <a:p>
            <a:pPr indent="-114300" lvl="0" marL="228600" rtl="0" algn="l">
              <a:lnSpc>
                <a:spcPct val="90000"/>
              </a:lnSpc>
              <a:spcBef>
                <a:spcPts val="100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chemeClr val="dk1"/>
              </a:buClr>
              <a:buSzPts val="1800"/>
              <a:buChar char="•"/>
            </a:pPr>
            <a:r>
              <a:rPr lang="en-US" sz="1800"/>
              <a:t>Pour the water into the can until it fills the can to the brim. Make sure the can has a flat surface.</a:t>
            </a:r>
            <a:endParaRPr/>
          </a:p>
          <a:p>
            <a:pPr indent="-114300" lvl="0" marL="228600" rtl="0" algn="l">
              <a:lnSpc>
                <a:spcPct val="90000"/>
              </a:lnSpc>
              <a:spcBef>
                <a:spcPts val="100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chemeClr val="dk1"/>
              </a:buClr>
              <a:buSzPts val="1800"/>
              <a:buChar char="•"/>
            </a:pPr>
            <a:r>
              <a:rPr lang="en-US" sz="1800"/>
              <a:t>Remember to read the bottom of the meniscus.</a:t>
            </a:r>
            <a:endParaRPr/>
          </a:p>
          <a:p>
            <a:pPr indent="-114300" lvl="0" marL="228600" rtl="0" algn="l">
              <a:lnSpc>
                <a:spcPct val="90000"/>
              </a:lnSpc>
              <a:spcBef>
                <a:spcPts val="1000"/>
              </a:spcBef>
              <a:spcAft>
                <a:spcPts val="0"/>
              </a:spcAft>
              <a:buClr>
                <a:schemeClr val="dk1"/>
              </a:buClr>
              <a:buSzPts val="1800"/>
              <a:buNone/>
            </a:pPr>
            <a:r>
              <a:t/>
            </a:r>
            <a:endParaRPr sz="1800"/>
          </a:p>
          <a:p>
            <a:pPr indent="-228600" lvl="0" marL="228600" rtl="0" algn="l">
              <a:lnSpc>
                <a:spcPct val="100000"/>
              </a:lnSpc>
              <a:spcBef>
                <a:spcPts val="1000"/>
              </a:spcBef>
              <a:spcAft>
                <a:spcPts val="0"/>
              </a:spcAft>
              <a:buClr>
                <a:schemeClr val="dk1"/>
              </a:buClr>
              <a:buSzPts val="1200"/>
              <a:buFont typeface="Calibri"/>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800"/>
              <a:buNone/>
            </a:pPr>
            <a:r>
              <a:t/>
            </a:r>
            <a:endParaRPr sz="1800"/>
          </a:p>
          <a:p>
            <a:pPr indent="-356616" lvl="0" marL="457200" rtl="0" algn="l">
              <a:lnSpc>
                <a:spcPct val="90000"/>
              </a:lnSpc>
              <a:spcBef>
                <a:spcPts val="1000"/>
              </a:spcBef>
              <a:spcAft>
                <a:spcPts val="0"/>
              </a:spcAft>
              <a:buClr>
                <a:schemeClr val="dk1"/>
              </a:buClr>
              <a:buSzPts val="1800"/>
              <a:buFont typeface="Calibri"/>
              <a:buNone/>
            </a:pPr>
            <a:r>
              <a:t/>
            </a:r>
            <a:endParaRPr sz="1800"/>
          </a:p>
        </p:txBody>
      </p:sp>
      <p:pic>
        <p:nvPicPr>
          <p:cNvPr descr="Three photographs. Photograph 1 shows water being poured from the graduated cylinder into the can. Photo 2 shows that the can is completely full with water up to the brim. Photo 3 shows the remaining water in the graduated cylinder and the volume of this example is 500 mL." id="247" name="Google Shape;247;p17"/>
          <p:cNvPicPr preferRelativeResize="0"/>
          <p:nvPr>
            <p:ph idx="2" type="body"/>
          </p:nvPr>
        </p:nvPicPr>
        <p:blipFill rotWithShape="1">
          <a:blip r:embed="rId5">
            <a:alphaModFix/>
          </a:blip>
          <a:srcRect b="0" l="0" r="0" t="0"/>
          <a:stretch/>
        </p:blipFill>
        <p:spPr>
          <a:xfrm>
            <a:off x="6532598" y="1716161"/>
            <a:ext cx="1944344" cy="48918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53" name="Google Shape;253;p18"/>
          <p:cNvPicPr preferRelativeResize="0"/>
          <p:nvPr/>
        </p:nvPicPr>
        <p:blipFill rotWithShape="1">
          <a:blip r:embed="rId3">
            <a:alphaModFix/>
          </a:blip>
          <a:srcRect b="0" l="0" r="0" t="0"/>
          <a:stretch/>
        </p:blipFill>
        <p:spPr>
          <a:xfrm>
            <a:off x="1190652" y="0"/>
            <a:ext cx="7953348" cy="1022023"/>
          </a:xfrm>
          <a:prstGeom prst="rect">
            <a:avLst/>
          </a:prstGeom>
          <a:noFill/>
          <a:ln>
            <a:noFill/>
          </a:ln>
        </p:spPr>
      </p:pic>
      <p:pic>
        <p:nvPicPr>
          <p:cNvPr descr="Menu: E. How to take measurements" id="254" name="Google Shape;254;p18"/>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55" name="Google Shape;255;p18"/>
          <p:cNvSpPr txBox="1"/>
          <p:nvPr>
            <p:ph type="title"/>
          </p:nvPr>
        </p:nvSpPr>
        <p:spPr>
          <a:xfrm>
            <a:off x="1257300" y="80856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How to Determine Volume If Filling the Container Requires More Than One Cylinder Full of Water</a:t>
            </a:r>
            <a:endParaRPr/>
          </a:p>
        </p:txBody>
      </p:sp>
      <p:sp>
        <p:nvSpPr>
          <p:cNvPr id="256" name="Google Shape;256;p18"/>
          <p:cNvSpPr txBox="1"/>
          <p:nvPr>
            <p:ph idx="1" type="body"/>
          </p:nvPr>
        </p:nvSpPr>
        <p:spPr>
          <a:xfrm>
            <a:off x="1356477" y="1931821"/>
            <a:ext cx="6951182" cy="439092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just">
              <a:lnSpc>
                <a:spcPct val="90000"/>
              </a:lnSpc>
              <a:spcBef>
                <a:spcPts val="0"/>
              </a:spcBef>
              <a:spcAft>
                <a:spcPts val="0"/>
              </a:spcAft>
              <a:buClr>
                <a:schemeClr val="dk1"/>
              </a:buClr>
              <a:buSzPct val="100000"/>
              <a:buFont typeface="Calibri"/>
              <a:buNone/>
            </a:pPr>
            <a:r>
              <a:rPr lang="en-US" sz="4000"/>
              <a:t>If the water in the graduated cylinder does not fill the can entirely, record the first volume of the graduated cylinder as volume 1. Refill the graduated cylinder, and pour this additional water into the sample can. Record this value as volume 2. Repeat if necessary, recording initial volume 3, etc. Fill the can to the brim and record the final volume of water left in the graduated cylinder. Use the equation below to find the volume of the can.</a:t>
            </a:r>
            <a:endParaRPr/>
          </a:p>
          <a:p>
            <a:pPr indent="-228600" lvl="0" marL="228600" rtl="0" algn="ctr">
              <a:lnSpc>
                <a:spcPct val="90000"/>
              </a:lnSpc>
              <a:spcBef>
                <a:spcPts val="2200"/>
              </a:spcBef>
              <a:spcAft>
                <a:spcPts val="0"/>
              </a:spcAft>
              <a:buClr>
                <a:schemeClr val="dk1"/>
              </a:buClr>
              <a:buSzPct val="100000"/>
              <a:buFont typeface="Calibri"/>
              <a:buNone/>
            </a:pPr>
            <a:r>
              <a:rPr lang="en-US" sz="4000"/>
              <a:t>Volume of Can formula:</a:t>
            </a:r>
            <a:endParaRPr/>
          </a:p>
          <a:p>
            <a:pPr indent="-228600" lvl="0" marL="228600" rtl="0" algn="ctr">
              <a:lnSpc>
                <a:spcPct val="90000"/>
              </a:lnSpc>
              <a:spcBef>
                <a:spcPts val="2200"/>
              </a:spcBef>
              <a:spcAft>
                <a:spcPts val="0"/>
              </a:spcAft>
              <a:buClr>
                <a:srgbClr val="FF0000"/>
              </a:buClr>
              <a:buSzPct val="100000"/>
              <a:buFont typeface="Calibri"/>
              <a:buNone/>
            </a:pPr>
            <a:r>
              <a:rPr b="1" lang="en-US" sz="6200">
                <a:solidFill>
                  <a:srgbClr val="FF0000"/>
                </a:solidFill>
              </a:rPr>
              <a:t> V</a:t>
            </a:r>
            <a:r>
              <a:rPr b="1" baseline="-25000" lang="en-US" sz="6200">
                <a:solidFill>
                  <a:srgbClr val="FF0000"/>
                </a:solidFill>
              </a:rPr>
              <a:t>can </a:t>
            </a:r>
            <a:r>
              <a:rPr b="1" lang="en-US" sz="6200">
                <a:solidFill>
                  <a:srgbClr val="FF0000"/>
                </a:solidFill>
              </a:rPr>
              <a:t>= V</a:t>
            </a:r>
            <a:r>
              <a:rPr b="1" baseline="-25000" lang="en-US" sz="6200">
                <a:solidFill>
                  <a:srgbClr val="FF0000"/>
                </a:solidFill>
              </a:rPr>
              <a:t>1 </a:t>
            </a:r>
            <a:r>
              <a:rPr b="1" lang="en-US" sz="6200">
                <a:solidFill>
                  <a:srgbClr val="FF0000"/>
                </a:solidFill>
              </a:rPr>
              <a:t>+</a:t>
            </a:r>
            <a:r>
              <a:rPr b="1" baseline="-25000" lang="en-US" sz="6200">
                <a:solidFill>
                  <a:srgbClr val="FF0000"/>
                </a:solidFill>
              </a:rPr>
              <a:t> </a:t>
            </a:r>
            <a:r>
              <a:rPr b="1" lang="en-US" sz="6200">
                <a:solidFill>
                  <a:srgbClr val="FF0000"/>
                </a:solidFill>
              </a:rPr>
              <a:t>V</a:t>
            </a:r>
            <a:r>
              <a:rPr b="1" baseline="-25000" lang="en-US" sz="6200">
                <a:solidFill>
                  <a:srgbClr val="FF0000"/>
                </a:solidFill>
              </a:rPr>
              <a:t>2 </a:t>
            </a:r>
            <a:r>
              <a:rPr b="1" lang="en-US" sz="6200">
                <a:solidFill>
                  <a:srgbClr val="FF0000"/>
                </a:solidFill>
              </a:rPr>
              <a:t> – V</a:t>
            </a:r>
            <a:r>
              <a:rPr b="1" baseline="-25000" lang="en-US" sz="6200">
                <a:solidFill>
                  <a:srgbClr val="FF0000"/>
                </a:solidFill>
              </a:rPr>
              <a:t>f</a:t>
            </a:r>
            <a:r>
              <a:rPr b="1" lang="en-US" sz="6200">
                <a:solidFill>
                  <a:srgbClr val="FF0000"/>
                </a:solidFill>
              </a:rPr>
              <a:t> or V</a:t>
            </a:r>
            <a:r>
              <a:rPr b="1" baseline="-25000" lang="en-US" sz="6200">
                <a:solidFill>
                  <a:srgbClr val="FF0000"/>
                </a:solidFill>
              </a:rPr>
              <a:t>can </a:t>
            </a:r>
            <a:r>
              <a:rPr b="1" lang="en-US" sz="6200">
                <a:solidFill>
                  <a:srgbClr val="FF0000"/>
                </a:solidFill>
              </a:rPr>
              <a:t>= V</a:t>
            </a:r>
            <a:r>
              <a:rPr b="1" baseline="-25000" lang="en-US" sz="6200">
                <a:solidFill>
                  <a:srgbClr val="FF0000"/>
                </a:solidFill>
              </a:rPr>
              <a:t>1 </a:t>
            </a:r>
            <a:r>
              <a:rPr b="1" lang="en-US" sz="6200">
                <a:solidFill>
                  <a:srgbClr val="FF0000"/>
                </a:solidFill>
              </a:rPr>
              <a:t>+</a:t>
            </a:r>
            <a:r>
              <a:rPr b="1" baseline="-25000" lang="en-US" sz="6200">
                <a:solidFill>
                  <a:srgbClr val="FF0000"/>
                </a:solidFill>
              </a:rPr>
              <a:t> </a:t>
            </a:r>
            <a:r>
              <a:rPr b="1" lang="en-US" sz="6200">
                <a:solidFill>
                  <a:srgbClr val="FF0000"/>
                </a:solidFill>
              </a:rPr>
              <a:t>V</a:t>
            </a:r>
            <a:r>
              <a:rPr b="1" baseline="-25000" lang="en-US" sz="6200">
                <a:solidFill>
                  <a:srgbClr val="FF0000"/>
                </a:solidFill>
              </a:rPr>
              <a:t>2 </a:t>
            </a:r>
            <a:r>
              <a:rPr b="1" lang="en-US" sz="6200">
                <a:solidFill>
                  <a:srgbClr val="FF0000"/>
                </a:solidFill>
              </a:rPr>
              <a:t> +</a:t>
            </a:r>
            <a:r>
              <a:rPr b="1" baseline="-25000" lang="en-US" sz="6200">
                <a:solidFill>
                  <a:srgbClr val="FF0000"/>
                </a:solidFill>
              </a:rPr>
              <a:t> </a:t>
            </a:r>
            <a:r>
              <a:rPr b="1" lang="en-US" sz="6200">
                <a:solidFill>
                  <a:srgbClr val="FF0000"/>
                </a:solidFill>
              </a:rPr>
              <a:t>V</a:t>
            </a:r>
            <a:r>
              <a:rPr b="1" baseline="-25000" lang="en-US" sz="6200">
                <a:solidFill>
                  <a:srgbClr val="FF0000"/>
                </a:solidFill>
              </a:rPr>
              <a:t>3 </a:t>
            </a:r>
            <a:r>
              <a:rPr b="1" lang="en-US" sz="6200">
                <a:solidFill>
                  <a:srgbClr val="FF0000"/>
                </a:solidFill>
              </a:rPr>
              <a:t> – V</a:t>
            </a:r>
            <a:r>
              <a:rPr b="1" baseline="-25000" lang="en-US" sz="6200">
                <a:solidFill>
                  <a:srgbClr val="FF0000"/>
                </a:solidFill>
              </a:rPr>
              <a:t>f</a:t>
            </a:r>
            <a:endParaRPr/>
          </a:p>
          <a:p>
            <a:pPr indent="0" lvl="0" marL="0" rtl="0" algn="just">
              <a:lnSpc>
                <a:spcPct val="90000"/>
              </a:lnSpc>
              <a:spcBef>
                <a:spcPts val="2200"/>
              </a:spcBef>
              <a:spcAft>
                <a:spcPts val="0"/>
              </a:spcAft>
              <a:buClr>
                <a:schemeClr val="dk1"/>
              </a:buClr>
              <a:buSzPct val="100000"/>
              <a:buNone/>
            </a:pPr>
            <a:r>
              <a:rPr lang="en-US" sz="4900"/>
              <a:t>Measure the volume of each can 3 times and record the results on the Data Entry app or Data Sheet.</a:t>
            </a:r>
            <a:endParaRPr/>
          </a:p>
          <a:p>
            <a:pPr indent="-228600" lvl="0" marL="228600" rtl="0" algn="ctr">
              <a:lnSpc>
                <a:spcPct val="90000"/>
              </a:lnSpc>
              <a:spcBef>
                <a:spcPts val="2200"/>
              </a:spcBef>
              <a:spcAft>
                <a:spcPts val="0"/>
              </a:spcAft>
              <a:buClr>
                <a:schemeClr val="dk1"/>
              </a:buClr>
              <a:buSzPct val="100000"/>
              <a:buFont typeface="Calibri"/>
              <a:buNone/>
            </a:pPr>
            <a:r>
              <a:t/>
            </a:r>
            <a:endParaRPr baseline="-25000" sz="6200"/>
          </a:p>
          <a:p>
            <a:pPr indent="-228600" lvl="0" marL="228600" rtl="0" algn="ctr">
              <a:lnSpc>
                <a:spcPct val="90000"/>
              </a:lnSpc>
              <a:spcBef>
                <a:spcPts val="2200"/>
              </a:spcBef>
              <a:spcAft>
                <a:spcPts val="0"/>
              </a:spcAft>
              <a:buClr>
                <a:schemeClr val="dk1"/>
              </a:buClr>
              <a:buSzPct val="100000"/>
              <a:buFont typeface="Calibri"/>
              <a:buNone/>
            </a:pPr>
            <a:r>
              <a:t/>
            </a:r>
            <a:endParaRPr baseline="-25000" sz="1000"/>
          </a:p>
          <a:p>
            <a:pPr indent="-228600" lvl="0" marL="228600" rtl="0" algn="l">
              <a:lnSpc>
                <a:spcPct val="90000"/>
              </a:lnSpc>
              <a:spcBef>
                <a:spcPts val="2200"/>
              </a:spcBef>
              <a:spcAft>
                <a:spcPts val="0"/>
              </a:spcAft>
              <a:buClr>
                <a:schemeClr val="dk1"/>
              </a:buClr>
              <a:buSzPct val="100000"/>
              <a:buFont typeface="Calibri"/>
              <a:buNone/>
            </a:pPr>
            <a:r>
              <a:t/>
            </a:r>
            <a:endParaRPr sz="2000"/>
          </a:p>
          <a:p>
            <a:pPr indent="-192405" lvl="0" marL="228600" rtl="0" algn="l">
              <a:lnSpc>
                <a:spcPct val="90000"/>
              </a:lnSpc>
              <a:spcBef>
                <a:spcPts val="2000"/>
              </a:spcBef>
              <a:spcAft>
                <a:spcPts val="0"/>
              </a:spcAft>
              <a:buClr>
                <a:schemeClr val="dk1"/>
              </a:buClr>
              <a:buSzPct val="100000"/>
              <a:buNone/>
            </a:pPr>
            <a:r>
              <a:t/>
            </a:r>
            <a:endParaRPr sz="1200"/>
          </a:p>
          <a:p>
            <a:pPr indent="-192405" lvl="0" marL="228600" rtl="0" algn="l">
              <a:lnSpc>
                <a:spcPct val="90000"/>
              </a:lnSpc>
              <a:spcBef>
                <a:spcPts val="1000"/>
              </a:spcBef>
              <a:spcAft>
                <a:spcPts val="0"/>
              </a:spcAft>
              <a:buClr>
                <a:schemeClr val="dk1"/>
              </a:buClr>
              <a:buSzPct val="100000"/>
              <a:buNone/>
            </a:pPr>
            <a:r>
              <a:t/>
            </a:r>
            <a:endParaRPr sz="1200"/>
          </a:p>
          <a:p>
            <a:pPr indent="-192405" lvl="0" marL="228600" rtl="0" algn="l">
              <a:lnSpc>
                <a:spcPct val="90000"/>
              </a:lnSpc>
              <a:spcBef>
                <a:spcPts val="1000"/>
              </a:spcBef>
              <a:spcAft>
                <a:spcPts val="0"/>
              </a:spcAft>
              <a:buClr>
                <a:schemeClr val="dk1"/>
              </a:buClr>
              <a:buSzPct val="100000"/>
              <a:buNone/>
            </a:pPr>
            <a:r>
              <a:t/>
            </a:r>
            <a:endParaRPr sz="1200"/>
          </a:p>
          <a:p>
            <a:pPr indent="-192405" lvl="0" marL="228600" rtl="0" algn="l">
              <a:lnSpc>
                <a:spcPct val="90000"/>
              </a:lnSpc>
              <a:spcBef>
                <a:spcPts val="1000"/>
              </a:spcBef>
              <a:spcAft>
                <a:spcPts val="0"/>
              </a:spcAft>
              <a:buClr>
                <a:schemeClr val="dk1"/>
              </a:buClr>
              <a:buSzPct val="100000"/>
              <a:buNone/>
            </a:pPr>
            <a:r>
              <a:t/>
            </a:r>
            <a:endParaRPr sz="1200"/>
          </a:p>
          <a:p>
            <a:pPr indent="-228600" lvl="0" marL="228600" rtl="0" algn="l">
              <a:lnSpc>
                <a:spcPct val="100000"/>
              </a:lnSpc>
              <a:spcBef>
                <a:spcPts val="1000"/>
              </a:spcBef>
              <a:spcAft>
                <a:spcPts val="0"/>
              </a:spcAft>
              <a:buClr>
                <a:schemeClr val="dk1"/>
              </a:buClr>
              <a:buSzPct val="100000"/>
              <a:buFont typeface="Calibri"/>
              <a:buNone/>
            </a:pPr>
            <a:r>
              <a:t/>
            </a:r>
            <a:endParaRPr sz="1200"/>
          </a:p>
          <a:p>
            <a:pPr indent="-192405" lvl="0" marL="228600" rtl="0" algn="l">
              <a:lnSpc>
                <a:spcPct val="90000"/>
              </a:lnSpc>
              <a:spcBef>
                <a:spcPts val="1000"/>
              </a:spcBef>
              <a:spcAft>
                <a:spcPts val="0"/>
              </a:spcAft>
              <a:buClr>
                <a:schemeClr val="dk1"/>
              </a:buClr>
              <a:buSzPct val="100000"/>
              <a:buNone/>
            </a:pPr>
            <a:r>
              <a:t/>
            </a:r>
            <a:endParaRPr sz="1200"/>
          </a:p>
          <a:p>
            <a:pPr indent="-192405" lvl="0" marL="228600" rtl="0" algn="l">
              <a:lnSpc>
                <a:spcPct val="90000"/>
              </a:lnSpc>
              <a:spcBef>
                <a:spcPts val="1000"/>
              </a:spcBef>
              <a:spcAft>
                <a:spcPts val="0"/>
              </a:spcAft>
              <a:buClr>
                <a:schemeClr val="dk1"/>
              </a:buClr>
              <a:buSzPct val="100000"/>
              <a:buNone/>
            </a:pPr>
            <a:r>
              <a:t/>
            </a:r>
            <a:endParaRPr sz="1200"/>
          </a:p>
          <a:p>
            <a:pPr indent="-192405" lvl="0" marL="228600" rtl="0" algn="l">
              <a:lnSpc>
                <a:spcPct val="90000"/>
              </a:lnSpc>
              <a:spcBef>
                <a:spcPts val="1000"/>
              </a:spcBef>
              <a:spcAft>
                <a:spcPts val="0"/>
              </a:spcAft>
              <a:buClr>
                <a:schemeClr val="dk1"/>
              </a:buClr>
              <a:buSzPct val="100000"/>
              <a:buNone/>
            </a:pPr>
            <a:r>
              <a:t/>
            </a:r>
            <a:endParaRPr sz="1200"/>
          </a:p>
          <a:p>
            <a:pPr indent="0" lvl="0" marL="0" rtl="0" algn="l">
              <a:lnSpc>
                <a:spcPct val="90000"/>
              </a:lnSpc>
              <a:spcBef>
                <a:spcPts val="1000"/>
              </a:spcBef>
              <a:spcAft>
                <a:spcPts val="0"/>
              </a:spcAft>
              <a:buClr>
                <a:schemeClr val="dk1"/>
              </a:buClr>
              <a:buSzPct val="100000"/>
              <a:buNone/>
            </a:pPr>
            <a:r>
              <a:t/>
            </a:r>
            <a:endParaRPr sz="1800"/>
          </a:p>
          <a:p>
            <a:pPr indent="-356616" lvl="0" marL="457200" rtl="0" algn="l">
              <a:lnSpc>
                <a:spcPct val="90000"/>
              </a:lnSpc>
              <a:spcBef>
                <a:spcPts val="1000"/>
              </a:spcBef>
              <a:spcAft>
                <a:spcPts val="0"/>
              </a:spcAft>
              <a:buClr>
                <a:schemeClr val="dk1"/>
              </a:buClr>
              <a:buSzPct val="100000"/>
              <a:buFont typeface="Calibri"/>
              <a:buNone/>
            </a:pPr>
            <a:r>
              <a:t/>
            </a:r>
            <a:endParaRPr sz="1800"/>
          </a:p>
        </p:txBody>
      </p:sp>
      <p:pic>
        <p:nvPicPr>
          <p:cNvPr descr="Photo shows a graduated cylinder with a measured water volume of 270 mL." id="257" name="Google Shape;257;p18"/>
          <p:cNvPicPr preferRelativeResize="0"/>
          <p:nvPr>
            <p:ph idx="2" type="body"/>
          </p:nvPr>
        </p:nvPicPr>
        <p:blipFill rotWithShape="1">
          <a:blip r:embed="rId5">
            <a:alphaModFix/>
          </a:blip>
          <a:srcRect b="0" l="0" r="0" t="0"/>
          <a:stretch/>
        </p:blipFill>
        <p:spPr>
          <a:xfrm>
            <a:off x="6883174" y="5199129"/>
            <a:ext cx="1842655" cy="14135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63" name="Google Shape;263;p19"/>
          <p:cNvPicPr preferRelativeResize="0"/>
          <p:nvPr/>
        </p:nvPicPr>
        <p:blipFill rotWithShape="1">
          <a:blip r:embed="rId3">
            <a:alphaModFix/>
          </a:blip>
          <a:srcRect b="0" l="0" r="0" t="0"/>
          <a:stretch/>
        </p:blipFill>
        <p:spPr>
          <a:xfrm>
            <a:off x="1190652" y="0"/>
            <a:ext cx="7953348" cy="1022023"/>
          </a:xfrm>
          <a:prstGeom prst="rect">
            <a:avLst/>
          </a:prstGeom>
          <a:noFill/>
          <a:ln>
            <a:noFill/>
          </a:ln>
        </p:spPr>
      </p:pic>
      <p:pic>
        <p:nvPicPr>
          <p:cNvPr descr="Menu: E. How to take measurements" id="264" name="Google Shape;264;p19"/>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65" name="Google Shape;265;p19"/>
          <p:cNvSpPr txBox="1"/>
          <p:nvPr>
            <p:ph type="title"/>
          </p:nvPr>
        </p:nvSpPr>
        <p:spPr>
          <a:xfrm>
            <a:off x="1257300" y="69413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Measuring Sampling Pipe Mass and Volume</a:t>
            </a:r>
            <a:endParaRPr/>
          </a:p>
        </p:txBody>
      </p:sp>
      <p:sp>
        <p:nvSpPr>
          <p:cNvPr id="266" name="Google Shape;266;p19"/>
          <p:cNvSpPr txBox="1"/>
          <p:nvPr>
            <p:ph idx="1" type="body"/>
          </p:nvPr>
        </p:nvSpPr>
        <p:spPr>
          <a:xfrm>
            <a:off x="1397919" y="1728642"/>
            <a:ext cx="764572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900"/>
              <a:buFont typeface="Calibri"/>
              <a:buNone/>
            </a:pPr>
            <a:r>
              <a:rPr lang="en-US" sz="1900"/>
              <a:t>If you are using a sampling pipe, get its mass by following the mass instructions for the can. </a:t>
            </a:r>
            <a:endParaRPr/>
          </a:p>
          <a:p>
            <a:pPr indent="0" lvl="0" marL="0" rtl="0" algn="l">
              <a:lnSpc>
                <a:spcPct val="90000"/>
              </a:lnSpc>
              <a:spcBef>
                <a:spcPts val="1000"/>
              </a:spcBef>
              <a:spcAft>
                <a:spcPts val="0"/>
              </a:spcAft>
              <a:buClr>
                <a:schemeClr val="dk1"/>
              </a:buClr>
              <a:buSzPts val="1900"/>
              <a:buFont typeface="Calibri"/>
              <a:buNone/>
            </a:pPr>
            <a:r>
              <a:t/>
            </a:r>
            <a:endParaRPr sz="1900"/>
          </a:p>
          <a:p>
            <a:pPr indent="0" lvl="0" marL="0" rtl="0" algn="l">
              <a:lnSpc>
                <a:spcPct val="90000"/>
              </a:lnSpc>
              <a:spcBef>
                <a:spcPts val="1000"/>
              </a:spcBef>
              <a:spcAft>
                <a:spcPts val="0"/>
              </a:spcAft>
              <a:buClr>
                <a:schemeClr val="dk1"/>
              </a:buClr>
              <a:buSzPts val="1900"/>
              <a:buFont typeface="Calibri"/>
              <a:buNone/>
            </a:pPr>
            <a:r>
              <a:rPr lang="en-US" sz="1900"/>
              <a:t>Then, calculate the pipe’s volume using the following equation:</a:t>
            </a:r>
            <a:endParaRPr/>
          </a:p>
          <a:p>
            <a:pPr indent="0" lvl="0" marL="0" rtl="0" algn="l">
              <a:lnSpc>
                <a:spcPct val="90000"/>
              </a:lnSpc>
              <a:spcBef>
                <a:spcPts val="1000"/>
              </a:spcBef>
              <a:spcAft>
                <a:spcPts val="0"/>
              </a:spcAft>
              <a:buClr>
                <a:schemeClr val="dk1"/>
              </a:buClr>
              <a:buSzPts val="1900"/>
              <a:buFont typeface="Calibri"/>
              <a:buNone/>
            </a:pPr>
            <a:r>
              <a:t/>
            </a:r>
            <a:endParaRPr sz="1900"/>
          </a:p>
          <a:p>
            <a:pPr indent="0" lvl="0" marL="0" rtl="0" algn="l">
              <a:lnSpc>
                <a:spcPct val="90000"/>
              </a:lnSpc>
              <a:spcBef>
                <a:spcPts val="1000"/>
              </a:spcBef>
              <a:spcAft>
                <a:spcPts val="0"/>
              </a:spcAft>
              <a:buClr>
                <a:srgbClr val="FF0000"/>
              </a:buClr>
              <a:buSzPts val="2800"/>
              <a:buFont typeface="Calibri"/>
              <a:buNone/>
            </a:pPr>
            <a:r>
              <a:rPr b="1" lang="en-US">
                <a:solidFill>
                  <a:srgbClr val="FF0000"/>
                </a:solidFill>
              </a:rPr>
              <a:t>Volume pipe = π x r</a:t>
            </a:r>
            <a:r>
              <a:rPr b="1" baseline="30000" lang="en-US">
                <a:solidFill>
                  <a:srgbClr val="FF0000"/>
                </a:solidFill>
              </a:rPr>
              <a:t>2</a:t>
            </a:r>
            <a:r>
              <a:rPr b="1" lang="en-US">
                <a:solidFill>
                  <a:srgbClr val="FF0000"/>
                </a:solidFill>
              </a:rPr>
              <a:t> x h</a:t>
            </a:r>
            <a:endParaRPr/>
          </a:p>
          <a:p>
            <a:pPr indent="0" lvl="0" marL="0" rtl="0" algn="l">
              <a:lnSpc>
                <a:spcPct val="90000"/>
              </a:lnSpc>
              <a:spcBef>
                <a:spcPts val="1000"/>
              </a:spcBef>
              <a:spcAft>
                <a:spcPts val="0"/>
              </a:spcAft>
              <a:buClr>
                <a:schemeClr val="dk1"/>
              </a:buClr>
              <a:buSzPts val="1900"/>
              <a:buFont typeface="Calibri"/>
              <a:buNone/>
            </a:pPr>
            <a:r>
              <a:t/>
            </a:r>
            <a:endParaRPr sz="1900"/>
          </a:p>
          <a:p>
            <a:pPr indent="-228600" lvl="0" marL="228600" rtl="0" algn="l">
              <a:lnSpc>
                <a:spcPct val="90000"/>
              </a:lnSpc>
              <a:spcBef>
                <a:spcPts val="1000"/>
              </a:spcBef>
              <a:spcAft>
                <a:spcPts val="0"/>
              </a:spcAft>
              <a:buClr>
                <a:schemeClr val="dk1"/>
              </a:buClr>
              <a:buSzPts val="1900"/>
              <a:buChar char="•"/>
            </a:pPr>
            <a:r>
              <a:rPr lang="en-US" sz="1900"/>
              <a:t>where π is the mathematical constant approximately equal to 3.141592654</a:t>
            </a:r>
            <a:endParaRPr/>
          </a:p>
          <a:p>
            <a:pPr indent="-228600" lvl="0" marL="228600" rtl="0" algn="l">
              <a:lnSpc>
                <a:spcPct val="90000"/>
              </a:lnSpc>
              <a:spcBef>
                <a:spcPts val="1000"/>
              </a:spcBef>
              <a:spcAft>
                <a:spcPts val="0"/>
              </a:spcAft>
              <a:buClr>
                <a:schemeClr val="dk1"/>
              </a:buClr>
              <a:buSzPts val="1900"/>
              <a:buChar char="•"/>
            </a:pPr>
            <a:r>
              <a:rPr lang="en-US" sz="1900"/>
              <a:t>r is the radius of the base of the pipe (cm)</a:t>
            </a:r>
            <a:endParaRPr/>
          </a:p>
          <a:p>
            <a:pPr indent="-228600" lvl="0" marL="228600" rtl="0" algn="l">
              <a:lnSpc>
                <a:spcPct val="90000"/>
              </a:lnSpc>
              <a:spcBef>
                <a:spcPts val="1000"/>
              </a:spcBef>
              <a:spcAft>
                <a:spcPts val="0"/>
              </a:spcAft>
              <a:buClr>
                <a:schemeClr val="dk1"/>
              </a:buClr>
              <a:buSzPts val="1900"/>
              <a:buChar char="•"/>
            </a:pPr>
            <a:r>
              <a:rPr lang="en-US" sz="1900"/>
              <a:t>h is the height of the pipe (cm)</a:t>
            </a:r>
            <a:endParaRPr/>
          </a:p>
          <a:p>
            <a:pPr indent="-228600" lvl="0" marL="228600" rtl="0" algn="l">
              <a:lnSpc>
                <a:spcPct val="90000"/>
              </a:lnSpc>
              <a:spcBef>
                <a:spcPts val="1000"/>
              </a:spcBef>
              <a:spcAft>
                <a:spcPts val="0"/>
              </a:spcAft>
              <a:buClr>
                <a:schemeClr val="dk1"/>
              </a:buClr>
              <a:buSzPts val="1900"/>
              <a:buChar char="•"/>
            </a:pPr>
            <a:r>
              <a:rPr lang="en-US" sz="1900"/>
              <a:t>1 cm</a:t>
            </a:r>
            <a:r>
              <a:rPr baseline="30000" lang="en-US" sz="1900"/>
              <a:t>3 </a:t>
            </a:r>
            <a:r>
              <a:rPr lang="en-US" sz="1900"/>
              <a:t>= 1 mL so your answer is the same in either unit of measurement.</a:t>
            </a:r>
            <a:endParaRPr/>
          </a:p>
          <a:p>
            <a:pPr indent="-228600" lvl="0" marL="228600" rtl="0" algn="l">
              <a:lnSpc>
                <a:spcPct val="90000"/>
              </a:lnSpc>
              <a:spcBef>
                <a:spcPts val="1000"/>
              </a:spcBef>
              <a:spcAft>
                <a:spcPts val="0"/>
              </a:spcAft>
              <a:buClr>
                <a:schemeClr val="dk1"/>
              </a:buClr>
              <a:buSzPts val="800"/>
              <a:buFont typeface="Calibri"/>
              <a:buNone/>
            </a:pPr>
            <a:r>
              <a:t/>
            </a:r>
            <a:endParaRPr sz="800"/>
          </a:p>
          <a:p>
            <a:pPr indent="-228600" lvl="0" marL="228600" rtl="0" algn="ctr">
              <a:lnSpc>
                <a:spcPct val="90000"/>
              </a:lnSpc>
              <a:spcBef>
                <a:spcPts val="1200"/>
              </a:spcBef>
              <a:spcAft>
                <a:spcPts val="0"/>
              </a:spcAft>
              <a:buClr>
                <a:schemeClr val="dk1"/>
              </a:buClr>
              <a:buSzPts val="6200"/>
              <a:buFont typeface="Calibri"/>
              <a:buNone/>
            </a:pPr>
            <a:r>
              <a:t/>
            </a:r>
            <a:endParaRPr baseline="-25000" sz="6200"/>
          </a:p>
          <a:p>
            <a:pPr indent="-228600" lvl="0" marL="228600" rtl="0" algn="ctr">
              <a:lnSpc>
                <a:spcPct val="90000"/>
              </a:lnSpc>
              <a:spcBef>
                <a:spcPts val="2200"/>
              </a:spcBef>
              <a:spcAft>
                <a:spcPts val="0"/>
              </a:spcAft>
              <a:buClr>
                <a:schemeClr val="dk1"/>
              </a:buClr>
              <a:buSzPts val="1000"/>
              <a:buFont typeface="Calibri"/>
              <a:buNone/>
            </a:pPr>
            <a:r>
              <a:t/>
            </a:r>
            <a:endParaRPr baseline="-25000" sz="1000"/>
          </a:p>
          <a:p>
            <a:pPr indent="-228600" lvl="0" marL="228600" rtl="0" algn="l">
              <a:lnSpc>
                <a:spcPct val="90000"/>
              </a:lnSpc>
              <a:spcBef>
                <a:spcPts val="2200"/>
              </a:spcBef>
              <a:spcAft>
                <a:spcPts val="0"/>
              </a:spcAft>
              <a:buClr>
                <a:schemeClr val="dk1"/>
              </a:buClr>
              <a:buSzPts val="2000"/>
              <a:buFont typeface="Calibri"/>
              <a:buNone/>
            </a:pPr>
            <a:r>
              <a:t/>
            </a:r>
            <a:endParaRPr sz="2000"/>
          </a:p>
          <a:p>
            <a:pPr indent="-152400" lvl="0" marL="228600" rtl="0" algn="l">
              <a:lnSpc>
                <a:spcPct val="90000"/>
              </a:lnSpc>
              <a:spcBef>
                <a:spcPts val="2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100000"/>
              </a:lnSpc>
              <a:spcBef>
                <a:spcPts val="1000"/>
              </a:spcBef>
              <a:spcAft>
                <a:spcPts val="0"/>
              </a:spcAft>
              <a:buClr>
                <a:schemeClr val="dk1"/>
              </a:buClr>
              <a:buSzPts val="1200"/>
              <a:buFont typeface="Calibri"/>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800"/>
              <a:buNone/>
            </a:pPr>
            <a:r>
              <a:t/>
            </a:r>
            <a:endParaRPr sz="1800"/>
          </a:p>
          <a:p>
            <a:pPr indent="-356616" lvl="0" marL="457200" rtl="0" algn="l">
              <a:lnSpc>
                <a:spcPct val="90000"/>
              </a:lnSpc>
              <a:spcBef>
                <a:spcPts val="1000"/>
              </a:spcBef>
              <a:spcAft>
                <a:spcPts val="0"/>
              </a:spcAft>
              <a:buClr>
                <a:schemeClr val="dk1"/>
              </a:buClr>
              <a:buSzPts val="1800"/>
              <a:buFont typeface="Calibri"/>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Illustration of two hands holding a a handful of soil." id="95" name="Google Shape;95;p2"/>
          <p:cNvPicPr preferRelativeResize="0"/>
          <p:nvPr/>
        </p:nvPicPr>
        <p:blipFill rotWithShape="1">
          <a:blip r:embed="rId3">
            <a:alphaModFix amt="20000"/>
          </a:blip>
          <a:srcRect b="0" l="0" r="0" t="0"/>
          <a:stretch/>
        </p:blipFill>
        <p:spPr>
          <a:xfrm>
            <a:off x="0" y="1002632"/>
            <a:ext cx="9144000" cy="5855368"/>
          </a:xfrm>
          <a:prstGeom prst="rect">
            <a:avLst/>
          </a:prstGeom>
          <a:noFill/>
          <a:ln>
            <a:noFill/>
          </a:ln>
        </p:spPr>
      </p:pic>
      <p:sp>
        <p:nvSpPr>
          <p:cNvPr id="96" name="Google Shape;9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97" name="Google Shape;97;p2"/>
          <p:cNvPicPr preferRelativeResize="0"/>
          <p:nvPr/>
        </p:nvPicPr>
        <p:blipFill rotWithShape="1">
          <a:blip r:embed="rId4">
            <a:alphaModFix/>
          </a:blip>
          <a:srcRect b="0" l="0" r="0" t="0"/>
          <a:stretch/>
        </p:blipFill>
        <p:spPr>
          <a:xfrm>
            <a:off x="1190652" y="-17545"/>
            <a:ext cx="7953348" cy="1022023"/>
          </a:xfrm>
          <a:prstGeom prst="rect">
            <a:avLst/>
          </a:prstGeom>
          <a:noFill/>
          <a:ln>
            <a:noFill/>
          </a:ln>
        </p:spPr>
      </p:pic>
      <p:pic>
        <p:nvPicPr>
          <p:cNvPr descr="Menu: A. Introduction" id="98" name="Google Shape;98;p2"/>
          <p:cNvPicPr preferRelativeResize="0"/>
          <p:nvPr/>
        </p:nvPicPr>
        <p:blipFill rotWithShape="1">
          <a:blip r:embed="rId5">
            <a:alphaModFix/>
          </a:blip>
          <a:srcRect b="0" l="0" r="0" t="0"/>
          <a:stretch/>
        </p:blipFill>
        <p:spPr>
          <a:xfrm>
            <a:off x="1504" y="-17545"/>
            <a:ext cx="1227776" cy="6875545"/>
          </a:xfrm>
          <a:prstGeom prst="rect">
            <a:avLst/>
          </a:prstGeom>
          <a:noFill/>
          <a:ln>
            <a:noFill/>
          </a:ln>
        </p:spPr>
      </p:pic>
      <p:sp>
        <p:nvSpPr>
          <p:cNvPr id="99" name="Google Shape;99;p2"/>
          <p:cNvSpPr txBox="1"/>
          <p:nvPr>
            <p:ph type="title"/>
          </p:nvPr>
        </p:nvSpPr>
        <p:spPr>
          <a:xfrm>
            <a:off x="1371599" y="78837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Overview</a:t>
            </a:r>
            <a:endParaRPr/>
          </a:p>
        </p:txBody>
      </p:sp>
      <p:sp>
        <p:nvSpPr>
          <p:cNvPr id="100" name="Google Shape;100;p2"/>
          <p:cNvSpPr txBox="1"/>
          <p:nvPr>
            <p:ph idx="1" type="body"/>
          </p:nvPr>
        </p:nvSpPr>
        <p:spPr>
          <a:xfrm>
            <a:off x="1371599" y="2024655"/>
            <a:ext cx="7091083"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0000"/>
              </a:buClr>
              <a:buSzPct val="100000"/>
              <a:buNone/>
            </a:pPr>
            <a:r>
              <a:rPr lang="en-US" sz="2000">
                <a:solidFill>
                  <a:srgbClr val="000000"/>
                </a:solidFill>
              </a:rPr>
              <a:t>This module provides step-by-step instructions in how to do the Bulk Density Protocol.</a:t>
            </a:r>
            <a:endParaRPr/>
          </a:p>
          <a:p>
            <a:pPr indent="-146367" lvl="0" marL="228600" rtl="0" algn="l">
              <a:lnSpc>
                <a:spcPct val="90000"/>
              </a:lnSpc>
              <a:spcBef>
                <a:spcPts val="1000"/>
              </a:spcBef>
              <a:spcAft>
                <a:spcPts val="0"/>
              </a:spcAft>
              <a:buClr>
                <a:schemeClr val="dk1"/>
              </a:buClr>
              <a:buSzPct val="100000"/>
              <a:buFont typeface="Arial"/>
              <a:buNone/>
            </a:pPr>
            <a:r>
              <a:t/>
            </a:r>
            <a:endParaRPr sz="1400">
              <a:solidFill>
                <a:srgbClr val="000000"/>
              </a:solidFill>
            </a:endParaRPr>
          </a:p>
          <a:p>
            <a:pPr indent="0" lvl="0" marL="0" rtl="0" algn="l">
              <a:lnSpc>
                <a:spcPct val="90000"/>
              </a:lnSpc>
              <a:spcBef>
                <a:spcPts val="1000"/>
              </a:spcBef>
              <a:spcAft>
                <a:spcPts val="0"/>
              </a:spcAft>
              <a:buClr>
                <a:srgbClr val="432B01"/>
              </a:buClr>
              <a:buSzPct val="100000"/>
              <a:buNone/>
            </a:pPr>
            <a:r>
              <a:rPr b="1" lang="en-US">
                <a:solidFill>
                  <a:srgbClr val="432B01"/>
                </a:solidFill>
              </a:rPr>
              <a:t>Learning Objectives:</a:t>
            </a:r>
            <a:endParaRPr>
              <a:solidFill>
                <a:srgbClr val="432B01"/>
              </a:solidFill>
            </a:endParaRPr>
          </a:p>
          <a:p>
            <a:pPr indent="-146367" lvl="0" marL="228600" rtl="0" algn="l">
              <a:lnSpc>
                <a:spcPct val="90000"/>
              </a:lnSpc>
              <a:spcBef>
                <a:spcPts val="1000"/>
              </a:spcBef>
              <a:spcAft>
                <a:spcPts val="0"/>
              </a:spcAft>
              <a:buClr>
                <a:schemeClr val="dk1"/>
              </a:buClr>
              <a:buSzPct val="100000"/>
              <a:buNone/>
            </a:pPr>
            <a:r>
              <a:t/>
            </a:r>
            <a:endParaRPr b="1" sz="1400">
              <a:solidFill>
                <a:srgbClr val="000000"/>
              </a:solidFill>
            </a:endParaRPr>
          </a:p>
          <a:p>
            <a:pPr indent="0" lvl="0" marL="0" rtl="0" algn="l">
              <a:lnSpc>
                <a:spcPct val="90000"/>
              </a:lnSpc>
              <a:spcBef>
                <a:spcPts val="1000"/>
              </a:spcBef>
              <a:spcAft>
                <a:spcPts val="0"/>
              </a:spcAft>
              <a:buClr>
                <a:srgbClr val="000000"/>
              </a:buClr>
              <a:buSzPct val="100000"/>
              <a:buNone/>
            </a:pPr>
            <a:r>
              <a:rPr lang="en-US" sz="2000">
                <a:solidFill>
                  <a:srgbClr val="000000"/>
                </a:solidFill>
              </a:rPr>
              <a:t>After completing this module, you will be able to:</a:t>
            </a:r>
            <a:endParaRPr/>
          </a:p>
          <a:p>
            <a:pPr indent="-228600" lvl="0" marL="228600" rtl="0" algn="l">
              <a:lnSpc>
                <a:spcPct val="90000"/>
              </a:lnSpc>
              <a:spcBef>
                <a:spcPts val="1000"/>
              </a:spcBef>
              <a:spcAft>
                <a:spcPts val="0"/>
              </a:spcAft>
              <a:buClr>
                <a:srgbClr val="000000"/>
              </a:buClr>
              <a:buSzPct val="100000"/>
              <a:buFont typeface="Arial"/>
              <a:buChar char="•"/>
            </a:pPr>
            <a:r>
              <a:rPr lang="en-US" sz="2000">
                <a:solidFill>
                  <a:srgbClr val="000000"/>
                </a:solidFill>
              </a:rPr>
              <a:t>Explain why bulk density is worth measuring</a:t>
            </a:r>
            <a:endParaRPr/>
          </a:p>
          <a:p>
            <a:pPr indent="-228600" lvl="0" marL="228600" rtl="0" algn="l">
              <a:lnSpc>
                <a:spcPct val="90000"/>
              </a:lnSpc>
              <a:spcBef>
                <a:spcPts val="1000"/>
              </a:spcBef>
              <a:spcAft>
                <a:spcPts val="0"/>
              </a:spcAft>
              <a:buClr>
                <a:srgbClr val="000000"/>
              </a:buClr>
              <a:buSzPct val="100000"/>
              <a:buFont typeface="Arial"/>
              <a:buChar char="•"/>
            </a:pPr>
            <a:r>
              <a:rPr lang="en-US" sz="2000">
                <a:solidFill>
                  <a:srgbClr val="000000"/>
                </a:solidFill>
              </a:rPr>
              <a:t>Take samples of known volume correctly</a:t>
            </a:r>
            <a:endParaRPr/>
          </a:p>
          <a:p>
            <a:pPr indent="-228600" lvl="0" marL="228600" rtl="0" algn="l">
              <a:lnSpc>
                <a:spcPct val="90000"/>
              </a:lnSpc>
              <a:spcBef>
                <a:spcPts val="1000"/>
              </a:spcBef>
              <a:spcAft>
                <a:spcPts val="0"/>
              </a:spcAft>
              <a:buClr>
                <a:srgbClr val="000000"/>
              </a:buClr>
              <a:buSzPct val="100000"/>
              <a:buFont typeface="Arial"/>
              <a:buChar char="•"/>
            </a:pPr>
            <a:r>
              <a:rPr lang="en-US" sz="2000">
                <a:solidFill>
                  <a:srgbClr val="000000"/>
                </a:solidFill>
              </a:rPr>
              <a:t>Measure bulk density</a:t>
            </a:r>
            <a:endParaRPr/>
          </a:p>
          <a:p>
            <a:pPr indent="-228600" lvl="0" marL="228600" rtl="0" algn="l">
              <a:lnSpc>
                <a:spcPct val="90000"/>
              </a:lnSpc>
              <a:spcBef>
                <a:spcPts val="1000"/>
              </a:spcBef>
              <a:spcAft>
                <a:spcPts val="0"/>
              </a:spcAft>
              <a:buClr>
                <a:srgbClr val="000000"/>
              </a:buClr>
              <a:buSzPct val="100000"/>
              <a:buFont typeface="Arial"/>
              <a:buChar char="•"/>
            </a:pPr>
            <a:r>
              <a:rPr lang="en-US" sz="2000">
                <a:solidFill>
                  <a:srgbClr val="000000"/>
                </a:solidFill>
              </a:rPr>
              <a:t>Relate bulk density measurements to soil particle density and porosity</a:t>
            </a:r>
            <a:endParaRPr/>
          </a:p>
          <a:p>
            <a:pPr indent="-228600" lvl="0" marL="228600" rtl="0" algn="l">
              <a:lnSpc>
                <a:spcPct val="90000"/>
              </a:lnSpc>
              <a:spcBef>
                <a:spcPts val="1000"/>
              </a:spcBef>
              <a:spcAft>
                <a:spcPts val="0"/>
              </a:spcAft>
              <a:buClr>
                <a:srgbClr val="000000"/>
              </a:buClr>
              <a:buSzPct val="100000"/>
              <a:buFont typeface="Arial"/>
              <a:buChar char="•"/>
            </a:pPr>
            <a:r>
              <a:rPr lang="en-US" sz="2000">
                <a:solidFill>
                  <a:srgbClr val="000000"/>
                </a:solidFill>
              </a:rPr>
              <a:t>Report these data to GLOBE</a:t>
            </a:r>
            <a:endParaRPr/>
          </a:p>
          <a:p>
            <a:pPr indent="-228600" lvl="0" marL="228600" rtl="0" algn="l">
              <a:lnSpc>
                <a:spcPct val="90000"/>
              </a:lnSpc>
              <a:spcBef>
                <a:spcPts val="1000"/>
              </a:spcBef>
              <a:spcAft>
                <a:spcPts val="0"/>
              </a:spcAft>
              <a:buClr>
                <a:srgbClr val="000000"/>
              </a:buClr>
              <a:buSzPct val="100000"/>
              <a:buFont typeface="Arial"/>
              <a:buChar char="•"/>
            </a:pPr>
            <a:r>
              <a:rPr lang="en-US" sz="2000">
                <a:solidFill>
                  <a:srgbClr val="000000"/>
                </a:solidFill>
              </a:rPr>
              <a:t>Visualize these data using GLOBE’s Visualization Site</a:t>
            </a:r>
            <a:endParaRPr/>
          </a:p>
          <a:p>
            <a:pPr indent="-122872" lvl="0" marL="228600" rtl="0" algn="l">
              <a:lnSpc>
                <a:spcPct val="90000"/>
              </a:lnSpc>
              <a:spcBef>
                <a:spcPts val="1000"/>
              </a:spcBef>
              <a:spcAft>
                <a:spcPts val="0"/>
              </a:spcAft>
              <a:buClr>
                <a:schemeClr val="dk1"/>
              </a:buClr>
              <a:buSzPct val="100000"/>
              <a:buFont typeface="Arial"/>
              <a:buNone/>
            </a:pPr>
            <a:r>
              <a:t/>
            </a:r>
            <a:endParaRPr sz="1800">
              <a:solidFill>
                <a:srgbClr val="000000"/>
              </a:solidFill>
            </a:endParaRPr>
          </a:p>
          <a:p>
            <a:pPr indent="-122872" lvl="0" marL="228600" rtl="0" algn="l">
              <a:lnSpc>
                <a:spcPct val="90000"/>
              </a:lnSpc>
              <a:spcBef>
                <a:spcPts val="1000"/>
              </a:spcBef>
              <a:spcAft>
                <a:spcPts val="0"/>
              </a:spcAft>
              <a:buClr>
                <a:schemeClr val="dk1"/>
              </a:buClr>
              <a:buSzPct val="100000"/>
              <a:buFont typeface="Arial"/>
              <a:buNone/>
            </a:pPr>
            <a:r>
              <a:t/>
            </a:r>
            <a:endParaRPr sz="1800">
              <a:solidFill>
                <a:srgbClr val="000000"/>
              </a:solidFill>
            </a:endParaRPr>
          </a:p>
          <a:p>
            <a:pPr indent="-122872" lvl="0" marL="228600" rtl="0" algn="l">
              <a:lnSpc>
                <a:spcPct val="90000"/>
              </a:lnSpc>
              <a:spcBef>
                <a:spcPts val="1000"/>
              </a:spcBef>
              <a:spcAft>
                <a:spcPts val="0"/>
              </a:spcAft>
              <a:buClr>
                <a:schemeClr val="dk1"/>
              </a:buClr>
              <a:buSzPct val="100000"/>
              <a:buFont typeface="Arial"/>
              <a:buNone/>
            </a:pPr>
            <a:r>
              <a:t/>
            </a:r>
            <a:endParaRPr sz="1800">
              <a:solidFill>
                <a:srgbClr val="000000"/>
              </a:solidFill>
            </a:endParaRPr>
          </a:p>
          <a:p>
            <a:pPr indent="-122872" lvl="0" marL="228600" rtl="0" algn="l">
              <a:lnSpc>
                <a:spcPct val="90000"/>
              </a:lnSpc>
              <a:spcBef>
                <a:spcPts val="1000"/>
              </a:spcBef>
              <a:spcAft>
                <a:spcPts val="0"/>
              </a:spcAft>
              <a:buClr>
                <a:schemeClr val="dk1"/>
              </a:buClr>
              <a:buSzPct val="100000"/>
              <a:buFont typeface="Arial"/>
              <a:buNone/>
            </a:pPr>
            <a:r>
              <a:t/>
            </a:r>
            <a:endParaRPr sz="18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72" name="Google Shape;272;p20"/>
          <p:cNvPicPr preferRelativeResize="0"/>
          <p:nvPr/>
        </p:nvPicPr>
        <p:blipFill rotWithShape="1">
          <a:blip r:embed="rId3">
            <a:alphaModFix/>
          </a:blip>
          <a:srcRect b="0" l="0" r="0" t="0"/>
          <a:stretch/>
        </p:blipFill>
        <p:spPr>
          <a:xfrm>
            <a:off x="1190652" y="0"/>
            <a:ext cx="7953348" cy="1022023"/>
          </a:xfrm>
          <a:prstGeom prst="rect">
            <a:avLst/>
          </a:prstGeom>
          <a:noFill/>
          <a:ln>
            <a:noFill/>
          </a:ln>
        </p:spPr>
      </p:pic>
      <p:pic>
        <p:nvPicPr>
          <p:cNvPr descr="Menu: E. How to take measurements" id="273" name="Google Shape;273;p20"/>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74" name="Google Shape;274;p20"/>
          <p:cNvSpPr txBox="1"/>
          <p:nvPr>
            <p:ph type="title"/>
          </p:nvPr>
        </p:nvSpPr>
        <p:spPr>
          <a:xfrm>
            <a:off x="1257300" y="69413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Measuring the Mass of Rocks</a:t>
            </a:r>
            <a:endParaRPr/>
          </a:p>
        </p:txBody>
      </p:sp>
      <p:sp>
        <p:nvSpPr>
          <p:cNvPr id="275" name="Google Shape;275;p20"/>
          <p:cNvSpPr txBox="1"/>
          <p:nvPr>
            <p:ph idx="1" type="body"/>
          </p:nvPr>
        </p:nvSpPr>
        <p:spPr>
          <a:xfrm>
            <a:off x="1314450" y="1914835"/>
            <a:ext cx="38862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Weigh the rocks that are left on top of the sieve, and record this weight on the Data Entry app or the Bulk Density Data Entry Sheet.</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rPr lang="en-US" sz="2000"/>
              <a:t>If your sample contains roots or sticks, weigh these together with the rocks.</a:t>
            </a:r>
            <a:endParaRPr/>
          </a:p>
          <a:p>
            <a:pPr indent="-228600" lvl="0" marL="228600" rtl="0" algn="l">
              <a:lnSpc>
                <a:spcPct val="90000"/>
              </a:lnSpc>
              <a:spcBef>
                <a:spcPts val="1000"/>
              </a:spcBef>
              <a:spcAft>
                <a:spcPts val="0"/>
              </a:spcAft>
              <a:buClr>
                <a:schemeClr val="dk1"/>
              </a:buClr>
              <a:buSzPts val="2000"/>
              <a:buFont typeface="Calibri"/>
              <a:buNone/>
            </a:pPr>
            <a:r>
              <a:t/>
            </a:r>
            <a:endParaRPr sz="2000"/>
          </a:p>
          <a:p>
            <a:pPr indent="-228600" lvl="0" marL="228600" rtl="0" algn="ctr">
              <a:lnSpc>
                <a:spcPct val="90000"/>
              </a:lnSpc>
              <a:spcBef>
                <a:spcPts val="1200"/>
              </a:spcBef>
              <a:spcAft>
                <a:spcPts val="0"/>
              </a:spcAft>
              <a:buClr>
                <a:schemeClr val="dk1"/>
              </a:buClr>
              <a:buSzPts val="6200"/>
              <a:buFont typeface="Calibri"/>
              <a:buNone/>
            </a:pPr>
            <a:r>
              <a:t/>
            </a:r>
            <a:endParaRPr baseline="-25000" sz="6200"/>
          </a:p>
          <a:p>
            <a:pPr indent="-228600" lvl="0" marL="228600" rtl="0" algn="ctr">
              <a:lnSpc>
                <a:spcPct val="90000"/>
              </a:lnSpc>
              <a:spcBef>
                <a:spcPts val="2200"/>
              </a:spcBef>
              <a:spcAft>
                <a:spcPts val="0"/>
              </a:spcAft>
              <a:buClr>
                <a:schemeClr val="dk1"/>
              </a:buClr>
              <a:buSzPts val="1000"/>
              <a:buFont typeface="Calibri"/>
              <a:buNone/>
            </a:pPr>
            <a:r>
              <a:t/>
            </a:r>
            <a:endParaRPr baseline="-25000" sz="1000"/>
          </a:p>
          <a:p>
            <a:pPr indent="-228600" lvl="0" marL="228600" rtl="0" algn="l">
              <a:lnSpc>
                <a:spcPct val="90000"/>
              </a:lnSpc>
              <a:spcBef>
                <a:spcPts val="2200"/>
              </a:spcBef>
              <a:spcAft>
                <a:spcPts val="0"/>
              </a:spcAft>
              <a:buClr>
                <a:schemeClr val="dk1"/>
              </a:buClr>
              <a:buSzPts val="2000"/>
              <a:buFont typeface="Calibri"/>
              <a:buNone/>
            </a:pPr>
            <a:r>
              <a:t/>
            </a:r>
            <a:endParaRPr sz="2000"/>
          </a:p>
          <a:p>
            <a:pPr indent="-152400" lvl="0" marL="228600" rtl="0" algn="l">
              <a:lnSpc>
                <a:spcPct val="90000"/>
              </a:lnSpc>
              <a:spcBef>
                <a:spcPts val="2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100000"/>
              </a:lnSpc>
              <a:spcBef>
                <a:spcPts val="1000"/>
              </a:spcBef>
              <a:spcAft>
                <a:spcPts val="0"/>
              </a:spcAft>
              <a:buClr>
                <a:schemeClr val="dk1"/>
              </a:buClr>
              <a:buSzPts val="1200"/>
              <a:buFont typeface="Calibri"/>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800"/>
              <a:buNone/>
            </a:pPr>
            <a:r>
              <a:t/>
            </a:r>
            <a:endParaRPr sz="1800"/>
          </a:p>
          <a:p>
            <a:pPr indent="-356616" lvl="0" marL="457200" rtl="0" algn="l">
              <a:lnSpc>
                <a:spcPct val="90000"/>
              </a:lnSpc>
              <a:spcBef>
                <a:spcPts val="1000"/>
              </a:spcBef>
              <a:spcAft>
                <a:spcPts val="0"/>
              </a:spcAft>
              <a:buClr>
                <a:schemeClr val="dk1"/>
              </a:buClr>
              <a:buSzPts val="1800"/>
              <a:buFont typeface="Calibri"/>
              <a:buNone/>
            </a:pPr>
            <a:r>
              <a:t/>
            </a:r>
            <a:endParaRPr sz="1800"/>
          </a:p>
        </p:txBody>
      </p:sp>
      <p:pic>
        <p:nvPicPr>
          <p:cNvPr descr="Photograph of a digital balance with rocks being weighed." id="276" name="Google Shape;276;p20"/>
          <p:cNvPicPr preferRelativeResize="0"/>
          <p:nvPr>
            <p:ph idx="2" type="body"/>
          </p:nvPr>
        </p:nvPicPr>
        <p:blipFill rotWithShape="1">
          <a:blip r:embed="rId5">
            <a:alphaModFix/>
          </a:blip>
          <a:srcRect b="0" l="0" r="0" t="0"/>
          <a:stretch/>
        </p:blipFill>
        <p:spPr>
          <a:xfrm>
            <a:off x="5409425" y="2019701"/>
            <a:ext cx="3276085" cy="2054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82" name="Google Shape;282;p21"/>
          <p:cNvPicPr preferRelativeResize="0"/>
          <p:nvPr/>
        </p:nvPicPr>
        <p:blipFill rotWithShape="1">
          <a:blip r:embed="rId3">
            <a:alphaModFix/>
          </a:blip>
          <a:srcRect b="0" l="0" r="0" t="0"/>
          <a:stretch/>
        </p:blipFill>
        <p:spPr>
          <a:xfrm>
            <a:off x="1190652" y="0"/>
            <a:ext cx="7953348" cy="1022023"/>
          </a:xfrm>
          <a:prstGeom prst="rect">
            <a:avLst/>
          </a:prstGeom>
          <a:noFill/>
          <a:ln>
            <a:noFill/>
          </a:ln>
        </p:spPr>
      </p:pic>
      <p:pic>
        <p:nvPicPr>
          <p:cNvPr descr="Menu: E. How to take measurements" id="283" name="Google Shape;283;p21"/>
          <p:cNvPicPr preferRelativeResize="0"/>
          <p:nvPr/>
        </p:nvPicPr>
        <p:blipFill rotWithShape="1">
          <a:blip r:embed="rId4">
            <a:alphaModFix/>
          </a:blip>
          <a:srcRect b="0" l="0" r="0" t="0"/>
          <a:stretch/>
        </p:blipFill>
        <p:spPr>
          <a:xfrm>
            <a:off x="-1" y="-17545"/>
            <a:ext cx="1190653" cy="6978316"/>
          </a:xfrm>
          <a:prstGeom prst="rect">
            <a:avLst/>
          </a:prstGeom>
          <a:noFill/>
          <a:ln>
            <a:noFill/>
          </a:ln>
        </p:spPr>
      </p:pic>
      <p:sp>
        <p:nvSpPr>
          <p:cNvPr id="284" name="Google Shape;284;p21"/>
          <p:cNvSpPr txBox="1"/>
          <p:nvPr>
            <p:ph type="title"/>
          </p:nvPr>
        </p:nvSpPr>
        <p:spPr>
          <a:xfrm>
            <a:off x="1257300" y="69413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Measuring the Volume of Rocks</a:t>
            </a:r>
            <a:endParaRPr/>
          </a:p>
        </p:txBody>
      </p:sp>
      <p:sp>
        <p:nvSpPr>
          <p:cNvPr id="285" name="Google Shape;285;p21"/>
          <p:cNvSpPr txBox="1"/>
          <p:nvPr>
            <p:ph idx="1" type="body"/>
          </p:nvPr>
        </p:nvSpPr>
        <p:spPr>
          <a:xfrm>
            <a:off x="1257299" y="1716160"/>
            <a:ext cx="5123074" cy="4907663"/>
          </a:xfrm>
          <a:prstGeom prst="rect">
            <a:avLst/>
          </a:prstGeom>
          <a:noFill/>
          <a:ln>
            <a:noFill/>
          </a:ln>
        </p:spPr>
        <p:txBody>
          <a:bodyPr anchorCtr="0" anchor="t" bIns="45700" lIns="91425" spcFirstLastPara="1" rIns="91425" wrap="square" tIns="45700">
            <a:normAutofit/>
          </a:bodyPr>
          <a:lstStyle/>
          <a:p>
            <a:pPr indent="0" lvl="0" marL="64008" rtl="0" algn="l">
              <a:lnSpc>
                <a:spcPct val="90000"/>
              </a:lnSpc>
              <a:spcBef>
                <a:spcPts val="0"/>
              </a:spcBef>
              <a:spcAft>
                <a:spcPts val="0"/>
              </a:spcAft>
              <a:buClr>
                <a:schemeClr val="dk1"/>
              </a:buClr>
              <a:buSzPts val="1700"/>
              <a:buNone/>
            </a:pPr>
            <a:r>
              <a:rPr lang="en-US" sz="1700"/>
              <a:t>Place 30 mL of water in a 100 mL graduated cylinder.</a:t>
            </a:r>
            <a:endParaRPr/>
          </a:p>
          <a:p>
            <a:pPr indent="0" lvl="0" marL="64008" rtl="0" algn="l">
              <a:lnSpc>
                <a:spcPct val="90000"/>
              </a:lnSpc>
              <a:spcBef>
                <a:spcPts val="1000"/>
              </a:spcBef>
              <a:spcAft>
                <a:spcPts val="0"/>
              </a:spcAft>
              <a:buClr>
                <a:schemeClr val="dk1"/>
              </a:buClr>
              <a:buSzPts val="1700"/>
              <a:buNone/>
            </a:pPr>
            <a:r>
              <a:rPr lang="en-US" sz="1700"/>
              <a:t>Without spilling, add the rocks to the water. </a:t>
            </a:r>
            <a:endParaRPr/>
          </a:p>
          <a:p>
            <a:pPr indent="0" lvl="0" marL="64008" rtl="0" algn="l">
              <a:lnSpc>
                <a:spcPct val="90000"/>
              </a:lnSpc>
              <a:spcBef>
                <a:spcPts val="1000"/>
              </a:spcBef>
              <a:spcAft>
                <a:spcPts val="0"/>
              </a:spcAft>
              <a:buClr>
                <a:schemeClr val="dk1"/>
              </a:buClr>
              <a:buSzPts val="1700"/>
              <a:buNone/>
            </a:pPr>
            <a:r>
              <a:rPr lang="en-US" sz="1700"/>
              <a:t>After all the rocks have been added, read the level of the water and enter this value and the original volume of water on the Bulk Density Data Sheet of the Data Entry app.</a:t>
            </a:r>
            <a:endParaRPr/>
          </a:p>
          <a:p>
            <a:pPr indent="0" lvl="0" marL="64008" rtl="0" algn="l">
              <a:lnSpc>
                <a:spcPct val="90000"/>
              </a:lnSpc>
              <a:spcBef>
                <a:spcPts val="1000"/>
              </a:spcBef>
              <a:spcAft>
                <a:spcPts val="0"/>
              </a:spcAft>
              <a:buClr>
                <a:schemeClr val="dk1"/>
              </a:buClr>
              <a:buSzPts val="1700"/>
              <a:buNone/>
            </a:pPr>
            <a:r>
              <a:rPr lang="en-US" sz="1700"/>
              <a:t>As you add the rocks, if the volume of the water comes close to 100 mL, record the volume, empty the cylinder and repeat the procedure for the remaining rocks. In this case, you must record the sum of the water volumes with the rocks and the sum of the water volumes without the rocks.</a:t>
            </a:r>
            <a:endParaRPr/>
          </a:p>
          <a:p>
            <a:pPr indent="0" lvl="0" marL="64008" rtl="0" algn="l">
              <a:lnSpc>
                <a:spcPct val="90000"/>
              </a:lnSpc>
              <a:spcBef>
                <a:spcPts val="1000"/>
              </a:spcBef>
              <a:spcAft>
                <a:spcPts val="0"/>
              </a:spcAft>
              <a:buClr>
                <a:schemeClr val="dk1"/>
              </a:buClr>
              <a:buSzPts val="1700"/>
              <a:buNone/>
            </a:pPr>
            <a:r>
              <a:rPr lang="en-US" sz="1700"/>
              <a:t>If your sample contains roots or sticks, they usually will float in water. To measure their volume, substitute alcohol for water in the graduated cylinder. (Alcohol has a lighter density than water.)</a:t>
            </a:r>
            <a:endParaRPr/>
          </a:p>
          <a:p>
            <a:pPr indent="-174751" lvl="0" marL="365760" rtl="0" algn="l">
              <a:lnSpc>
                <a:spcPct val="90000"/>
              </a:lnSpc>
              <a:spcBef>
                <a:spcPts val="1000"/>
              </a:spcBef>
              <a:spcAft>
                <a:spcPts val="0"/>
              </a:spcAft>
              <a:buClr>
                <a:schemeClr val="dk1"/>
              </a:buClr>
              <a:buSzPts val="2000"/>
              <a:buNone/>
            </a:pPr>
            <a:r>
              <a:t/>
            </a:r>
            <a:endParaRPr sz="2000"/>
          </a:p>
          <a:p>
            <a:pPr indent="-174751" lvl="0" marL="36576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Font typeface="Calibri"/>
              <a:buNone/>
            </a:pPr>
            <a:r>
              <a:t/>
            </a:r>
            <a:endParaRPr sz="2000"/>
          </a:p>
          <a:p>
            <a:pPr indent="-228600" lvl="0" marL="228600" rtl="0" algn="l">
              <a:lnSpc>
                <a:spcPct val="90000"/>
              </a:lnSpc>
              <a:spcBef>
                <a:spcPts val="1000"/>
              </a:spcBef>
              <a:spcAft>
                <a:spcPts val="0"/>
              </a:spcAft>
              <a:buClr>
                <a:schemeClr val="dk1"/>
              </a:buClr>
              <a:buSzPts val="2000"/>
              <a:buFont typeface="Calibri"/>
              <a:buNone/>
            </a:pPr>
            <a:r>
              <a:t/>
            </a:r>
            <a:endParaRPr sz="2000"/>
          </a:p>
          <a:p>
            <a:pPr indent="-228600" lvl="0" marL="228600" rtl="0" algn="ctr">
              <a:lnSpc>
                <a:spcPct val="90000"/>
              </a:lnSpc>
              <a:spcBef>
                <a:spcPts val="1200"/>
              </a:spcBef>
              <a:spcAft>
                <a:spcPts val="0"/>
              </a:spcAft>
              <a:buClr>
                <a:schemeClr val="dk1"/>
              </a:buClr>
              <a:buSzPts val="6200"/>
              <a:buFont typeface="Calibri"/>
              <a:buNone/>
            </a:pPr>
            <a:r>
              <a:t/>
            </a:r>
            <a:endParaRPr baseline="-25000" sz="6200"/>
          </a:p>
          <a:p>
            <a:pPr indent="-228600" lvl="0" marL="228600" rtl="0" algn="ctr">
              <a:lnSpc>
                <a:spcPct val="90000"/>
              </a:lnSpc>
              <a:spcBef>
                <a:spcPts val="2200"/>
              </a:spcBef>
              <a:spcAft>
                <a:spcPts val="0"/>
              </a:spcAft>
              <a:buClr>
                <a:schemeClr val="dk1"/>
              </a:buClr>
              <a:buSzPts val="1000"/>
              <a:buFont typeface="Calibri"/>
              <a:buNone/>
            </a:pPr>
            <a:r>
              <a:t/>
            </a:r>
            <a:endParaRPr baseline="-25000" sz="1000"/>
          </a:p>
          <a:p>
            <a:pPr indent="-228600" lvl="0" marL="228600" rtl="0" algn="l">
              <a:lnSpc>
                <a:spcPct val="90000"/>
              </a:lnSpc>
              <a:spcBef>
                <a:spcPts val="2200"/>
              </a:spcBef>
              <a:spcAft>
                <a:spcPts val="0"/>
              </a:spcAft>
              <a:buClr>
                <a:schemeClr val="dk1"/>
              </a:buClr>
              <a:buSzPts val="2000"/>
              <a:buFont typeface="Calibri"/>
              <a:buNone/>
            </a:pPr>
            <a:r>
              <a:t/>
            </a:r>
            <a:endParaRPr sz="2000"/>
          </a:p>
          <a:p>
            <a:pPr indent="-152400" lvl="0" marL="228600" rtl="0" algn="l">
              <a:lnSpc>
                <a:spcPct val="90000"/>
              </a:lnSpc>
              <a:spcBef>
                <a:spcPts val="2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100000"/>
              </a:lnSpc>
              <a:spcBef>
                <a:spcPts val="1000"/>
              </a:spcBef>
              <a:spcAft>
                <a:spcPts val="0"/>
              </a:spcAft>
              <a:buClr>
                <a:schemeClr val="dk1"/>
              </a:buClr>
              <a:buSzPts val="1200"/>
              <a:buFont typeface="Calibri"/>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800"/>
              <a:buNone/>
            </a:pPr>
            <a:r>
              <a:t/>
            </a:r>
            <a:endParaRPr sz="1800"/>
          </a:p>
          <a:p>
            <a:pPr indent="-356616" lvl="0" marL="457200" rtl="0" algn="l">
              <a:lnSpc>
                <a:spcPct val="90000"/>
              </a:lnSpc>
              <a:spcBef>
                <a:spcPts val="1000"/>
              </a:spcBef>
              <a:spcAft>
                <a:spcPts val="0"/>
              </a:spcAft>
              <a:buClr>
                <a:schemeClr val="dk1"/>
              </a:buClr>
              <a:buSzPts val="1800"/>
              <a:buFont typeface="Calibri"/>
              <a:buNone/>
            </a:pPr>
            <a:r>
              <a:t/>
            </a:r>
            <a:endParaRPr sz="1800"/>
          </a:p>
        </p:txBody>
      </p:sp>
      <p:pic>
        <p:nvPicPr>
          <p:cNvPr descr="Two photographs. Photograph 1 is of a graduated cylinder with water in it. Photo 2 shows how the water level increases as the water is displaced by rocks." id="286" name="Google Shape;286;p21"/>
          <p:cNvPicPr preferRelativeResize="0"/>
          <p:nvPr>
            <p:ph idx="2" type="body"/>
          </p:nvPr>
        </p:nvPicPr>
        <p:blipFill rotWithShape="1">
          <a:blip r:embed="rId5">
            <a:alphaModFix/>
          </a:blip>
          <a:srcRect b="0" l="0" r="0" t="0"/>
          <a:stretch/>
        </p:blipFill>
        <p:spPr>
          <a:xfrm>
            <a:off x="6447021" y="1716161"/>
            <a:ext cx="1633209" cy="43513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292" name="Google Shape;292;p22"/>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F. How to calculate bulk density" id="293" name="Google Shape;293;p22"/>
          <p:cNvPicPr preferRelativeResize="0"/>
          <p:nvPr/>
        </p:nvPicPr>
        <p:blipFill rotWithShape="1">
          <a:blip r:embed="rId4">
            <a:alphaModFix/>
          </a:blip>
          <a:srcRect b="0" l="0" r="0" t="0"/>
          <a:stretch/>
        </p:blipFill>
        <p:spPr>
          <a:xfrm>
            <a:off x="-106371" y="0"/>
            <a:ext cx="1297023" cy="6954253"/>
          </a:xfrm>
          <a:prstGeom prst="rect">
            <a:avLst/>
          </a:prstGeom>
          <a:noFill/>
          <a:ln>
            <a:noFill/>
          </a:ln>
        </p:spPr>
      </p:pic>
      <p:sp>
        <p:nvSpPr>
          <p:cNvPr id="294" name="Google Shape;294;p22"/>
          <p:cNvSpPr txBox="1"/>
          <p:nvPr>
            <p:ph type="title"/>
          </p:nvPr>
        </p:nvSpPr>
        <p:spPr>
          <a:xfrm>
            <a:off x="1257300" y="6522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lang="en-US" sz="2800">
                <a:solidFill>
                  <a:srgbClr val="432B01"/>
                </a:solidFill>
                <a:latin typeface="Calibri"/>
                <a:ea typeface="Calibri"/>
                <a:cs typeface="Calibri"/>
                <a:sym typeface="Calibri"/>
              </a:rPr>
              <a:t>Bulk Density Calculation</a:t>
            </a:r>
            <a:endParaRPr/>
          </a:p>
        </p:txBody>
      </p:sp>
      <p:pic>
        <p:nvPicPr>
          <p:cNvPr descr="Table with Bulk Density formula and instructions. A. Container number. B, Wet mass of soil and container. &#10;C. Dry mass of soil and container. D, Container volume (mL). E Container mass. F, Mass of rocks (g). &#10;G Volume of water without rocks (mL). H, Volume of water with rocks (mL). I Mass of dry soil (g) = C - E. &#10;J Volume of rocks (mL or cm cubed) = H-G. K Bulk Density (g/mL or g/cm3) = (I – F)/(D – J).&#10;" id="295" name="Google Shape;295;p22"/>
          <p:cNvPicPr preferRelativeResize="0"/>
          <p:nvPr>
            <p:ph idx="2" type="body"/>
          </p:nvPr>
        </p:nvPicPr>
        <p:blipFill rotWithShape="1">
          <a:blip r:embed="rId5">
            <a:alphaModFix/>
          </a:blip>
          <a:srcRect b="0" l="0" r="0" t="0"/>
          <a:stretch/>
        </p:blipFill>
        <p:spPr>
          <a:xfrm>
            <a:off x="1699461" y="2843666"/>
            <a:ext cx="6420530" cy="3641832"/>
          </a:xfrm>
          <a:prstGeom prst="rect">
            <a:avLst/>
          </a:prstGeom>
          <a:noFill/>
          <a:ln>
            <a:noFill/>
          </a:ln>
        </p:spPr>
      </p:pic>
      <p:sp>
        <p:nvSpPr>
          <p:cNvPr id="296" name="Google Shape;296;p22"/>
          <p:cNvSpPr txBox="1"/>
          <p:nvPr>
            <p:ph idx="1" type="body"/>
          </p:nvPr>
        </p:nvSpPr>
        <p:spPr>
          <a:xfrm>
            <a:off x="1284187" y="1747566"/>
            <a:ext cx="763440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The GLOBE Field Guide provides a chart to assist you in keeping your data organized, so you can plug the correct values into the formula and calculate bulk density.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02" name="Google Shape;302;p23"/>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G. How to report data to GLOBE" id="303" name="Google Shape;303;p23"/>
          <p:cNvPicPr preferRelativeResize="0"/>
          <p:nvPr/>
        </p:nvPicPr>
        <p:blipFill rotWithShape="1">
          <a:blip r:embed="rId4">
            <a:alphaModFix/>
          </a:blip>
          <a:srcRect b="0" l="0" r="0" t="0"/>
          <a:stretch/>
        </p:blipFill>
        <p:spPr>
          <a:xfrm>
            <a:off x="-20317" y="-1"/>
            <a:ext cx="1280684" cy="6954253"/>
          </a:xfrm>
          <a:prstGeom prst="rect">
            <a:avLst/>
          </a:prstGeom>
          <a:noFill/>
          <a:ln>
            <a:noFill/>
          </a:ln>
        </p:spPr>
      </p:pic>
      <p:sp>
        <p:nvSpPr>
          <p:cNvPr id="304" name="Google Shape;304;p23"/>
          <p:cNvSpPr txBox="1"/>
          <p:nvPr>
            <p:ph type="title"/>
          </p:nvPr>
        </p:nvSpPr>
        <p:spPr>
          <a:xfrm>
            <a:off x="-742479" y="687785"/>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Bulk Density Data Entry</a:t>
            </a:r>
            <a:endParaRPr sz="2800">
              <a:solidFill>
                <a:srgbClr val="432B01"/>
              </a:solidFill>
              <a:latin typeface="Calibri"/>
              <a:ea typeface="Calibri"/>
              <a:cs typeface="Calibri"/>
              <a:sym typeface="Calibri"/>
            </a:endParaRPr>
          </a:p>
        </p:txBody>
      </p:sp>
      <p:sp>
        <p:nvSpPr>
          <p:cNvPr id="305" name="Google Shape;305;p23"/>
          <p:cNvSpPr txBox="1"/>
          <p:nvPr>
            <p:ph idx="1" type="body"/>
          </p:nvPr>
        </p:nvSpPr>
        <p:spPr>
          <a:xfrm>
            <a:off x="1386639" y="1671062"/>
            <a:ext cx="734476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Select “Live Data Entry.” Under Soil Characterization, click “New Observation.”</a:t>
            </a:r>
            <a:endParaRPr/>
          </a:p>
          <a:p>
            <a:pPr indent="-228600" lvl="0" marL="228600" rtl="0" algn="l">
              <a:lnSpc>
                <a:spcPct val="90000"/>
              </a:lnSpc>
              <a:spcBef>
                <a:spcPts val="1000"/>
              </a:spcBef>
              <a:spcAft>
                <a:spcPts val="0"/>
              </a:spcAft>
              <a:buClr>
                <a:schemeClr val="dk1"/>
              </a:buClr>
              <a:buSzPts val="1800"/>
              <a:buChar char="•"/>
            </a:pPr>
            <a:r>
              <a:rPr lang="en-US" sz="1800"/>
              <a:t>This will bring up the Data Entry page on the GLOBE website.</a:t>
            </a:r>
            <a:endParaRPr/>
          </a:p>
          <a:p>
            <a:pPr indent="-114300" lvl="0" marL="228600" rtl="0" algn="l">
              <a:lnSpc>
                <a:spcPct val="90000"/>
              </a:lnSpc>
              <a:spcBef>
                <a:spcPts val="1000"/>
              </a:spcBef>
              <a:spcAft>
                <a:spcPts val="0"/>
              </a:spcAft>
              <a:buClr>
                <a:schemeClr val="dk1"/>
              </a:buClr>
              <a:buSzPts val="1800"/>
              <a:buNone/>
            </a:pPr>
            <a:r>
              <a:t/>
            </a:r>
            <a:endParaRPr sz="1800"/>
          </a:p>
        </p:txBody>
      </p:sp>
      <p:pic>
        <p:nvPicPr>
          <p:cNvPr descr="Screenshot of GLOBE data entry. Navigate to Soil Caracterization and select &quot;Soil Bulk Density&quot; and &quot;new observation&quot;" id="306" name="Google Shape;306;p23"/>
          <p:cNvPicPr preferRelativeResize="0"/>
          <p:nvPr>
            <p:ph idx="2" type="body"/>
          </p:nvPr>
        </p:nvPicPr>
        <p:blipFill rotWithShape="1">
          <a:blip r:embed="rId5">
            <a:alphaModFix/>
          </a:blip>
          <a:srcRect b="0" l="0" r="0" t="0"/>
          <a:stretch/>
        </p:blipFill>
        <p:spPr>
          <a:xfrm>
            <a:off x="1719774" y="2849030"/>
            <a:ext cx="6785457" cy="25593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12" name="Google Shape;312;p24"/>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G. How to report data to GLOBE" id="313" name="Google Shape;313;p24"/>
          <p:cNvPicPr preferRelativeResize="0"/>
          <p:nvPr/>
        </p:nvPicPr>
        <p:blipFill rotWithShape="1">
          <a:blip r:embed="rId4">
            <a:alphaModFix/>
          </a:blip>
          <a:srcRect b="0" l="0" r="0" t="0"/>
          <a:stretch/>
        </p:blipFill>
        <p:spPr>
          <a:xfrm>
            <a:off x="-20317" y="-1"/>
            <a:ext cx="1280684" cy="6954253"/>
          </a:xfrm>
          <a:prstGeom prst="rect">
            <a:avLst/>
          </a:prstGeom>
          <a:noFill/>
          <a:ln>
            <a:noFill/>
          </a:ln>
        </p:spPr>
      </p:pic>
      <p:sp>
        <p:nvSpPr>
          <p:cNvPr id="314" name="Google Shape;314;p24"/>
          <p:cNvSpPr txBox="1"/>
          <p:nvPr>
            <p:ph type="title"/>
          </p:nvPr>
        </p:nvSpPr>
        <p:spPr>
          <a:xfrm>
            <a:off x="-20317" y="651230"/>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Bulk Density Data Entry Example</a:t>
            </a:r>
            <a:endParaRPr/>
          </a:p>
        </p:txBody>
      </p:sp>
      <p:sp>
        <p:nvSpPr>
          <p:cNvPr descr="Screenshot of GLOBE Data Entry. To enter additional data for the same horizon, and click &quot;add sample.&quot;  To enter data for a different horizon select that horizon and enter its data. " id="315" name="Google Shape;315;p24"/>
          <p:cNvSpPr txBox="1"/>
          <p:nvPr>
            <p:ph idx="1" type="body"/>
          </p:nvPr>
        </p:nvSpPr>
        <p:spPr>
          <a:xfrm>
            <a:off x="1386638" y="1671062"/>
            <a:ext cx="5270639" cy="4699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Enter the Bulk Density Data on this page.</a:t>
            </a:r>
            <a:endParaRPr/>
          </a:p>
        </p:txBody>
      </p:sp>
      <p:pic>
        <p:nvPicPr>
          <p:cNvPr descr="Image of the Bulk Density data entry page - arrow point from &quot;To enter additional data for the same horizon, click, &quot;add sample&quot; to green button with text + Add Sample" id="316" name="Google Shape;316;p24"/>
          <p:cNvPicPr preferRelativeResize="0"/>
          <p:nvPr/>
        </p:nvPicPr>
        <p:blipFill rotWithShape="1">
          <a:blip r:embed="rId5">
            <a:alphaModFix/>
          </a:blip>
          <a:srcRect b="0" l="0" r="0" t="0"/>
          <a:stretch/>
        </p:blipFill>
        <p:spPr>
          <a:xfrm>
            <a:off x="1598806" y="2451015"/>
            <a:ext cx="6287893" cy="392843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22" name="Google Shape;322;p25"/>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G. How to report data to GLOBE" id="323" name="Google Shape;323;p25"/>
          <p:cNvPicPr preferRelativeResize="0"/>
          <p:nvPr/>
        </p:nvPicPr>
        <p:blipFill rotWithShape="1">
          <a:blip r:embed="rId4">
            <a:alphaModFix/>
          </a:blip>
          <a:srcRect b="0" l="0" r="0" t="0"/>
          <a:stretch/>
        </p:blipFill>
        <p:spPr>
          <a:xfrm>
            <a:off x="-20317" y="-1"/>
            <a:ext cx="1280684" cy="6954253"/>
          </a:xfrm>
          <a:prstGeom prst="rect">
            <a:avLst/>
          </a:prstGeom>
          <a:noFill/>
          <a:ln>
            <a:noFill/>
          </a:ln>
        </p:spPr>
      </p:pic>
      <p:sp>
        <p:nvSpPr>
          <p:cNvPr id="324" name="Google Shape;324;p25"/>
          <p:cNvSpPr txBox="1"/>
          <p:nvPr>
            <p:ph type="title"/>
          </p:nvPr>
        </p:nvSpPr>
        <p:spPr>
          <a:xfrm>
            <a:off x="-1594624" y="69897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Submit Data</a:t>
            </a:r>
            <a:endParaRPr/>
          </a:p>
        </p:txBody>
      </p:sp>
      <p:sp>
        <p:nvSpPr>
          <p:cNvPr id="325" name="Google Shape;325;p25"/>
          <p:cNvSpPr txBox="1"/>
          <p:nvPr>
            <p:ph idx="1" type="body"/>
          </p:nvPr>
        </p:nvSpPr>
        <p:spPr>
          <a:xfrm>
            <a:off x="1386638" y="1671062"/>
            <a:ext cx="596201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b="1" lang="en-US" sz="1800"/>
              <a:t>If your data are entered correctly, click Send Data.</a:t>
            </a:r>
            <a:endParaRPr sz="1800"/>
          </a:p>
        </p:txBody>
      </p:sp>
      <p:pic>
        <p:nvPicPr>
          <p:cNvPr descr="Screenshot of GLOBE data entry. If your data is entered correctly, click the button, &quot;send data.&quot; If your data are within the appropriate ranges for bulk density, you will see the image of a smiley face. If your data are not within the appropriate range or have other issues, you will see a frowning face. Address the errors and resubmit your data. If you don't get data within a certain range, contact GLOBE Community Support." id="326" name="Google Shape;326;p25"/>
          <p:cNvPicPr preferRelativeResize="0"/>
          <p:nvPr>
            <p:ph idx="2" type="body"/>
          </p:nvPr>
        </p:nvPicPr>
        <p:blipFill rotWithShape="1">
          <a:blip r:embed="rId5">
            <a:alphaModFix/>
          </a:blip>
          <a:srcRect b="0" l="0" r="0" t="0"/>
          <a:stretch/>
        </p:blipFill>
        <p:spPr>
          <a:xfrm>
            <a:off x="1904351" y="2307591"/>
            <a:ext cx="5982349" cy="426353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32" name="Google Shape;332;p26"/>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H. Data Visualization" id="333" name="Google Shape;333;p26"/>
          <p:cNvPicPr preferRelativeResize="0"/>
          <p:nvPr/>
        </p:nvPicPr>
        <p:blipFill rotWithShape="1">
          <a:blip r:embed="rId4">
            <a:alphaModFix/>
          </a:blip>
          <a:srcRect b="0" l="0" r="0" t="0"/>
          <a:stretch/>
        </p:blipFill>
        <p:spPr>
          <a:xfrm>
            <a:off x="-10361" y="-17546"/>
            <a:ext cx="1255060" cy="6875545"/>
          </a:xfrm>
          <a:prstGeom prst="rect">
            <a:avLst/>
          </a:prstGeom>
          <a:noFill/>
          <a:ln>
            <a:noFill/>
          </a:ln>
        </p:spPr>
      </p:pic>
      <p:sp>
        <p:nvSpPr>
          <p:cNvPr id="334" name="Google Shape;334;p26"/>
          <p:cNvSpPr txBox="1"/>
          <p:nvPr>
            <p:ph type="title"/>
          </p:nvPr>
        </p:nvSpPr>
        <p:spPr>
          <a:xfrm>
            <a:off x="1414517" y="66384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Bulk Density Data Visualization</a:t>
            </a:r>
            <a:endParaRPr/>
          </a:p>
        </p:txBody>
      </p:sp>
      <p:sp>
        <p:nvSpPr>
          <p:cNvPr id="335" name="Google Shape;335;p26"/>
          <p:cNvSpPr txBox="1"/>
          <p:nvPr>
            <p:ph idx="1" type="body"/>
          </p:nvPr>
        </p:nvSpPr>
        <p:spPr>
          <a:xfrm>
            <a:off x="1500498" y="1658133"/>
            <a:ext cx="632765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lang="en-US" sz="1800">
                <a:solidFill>
                  <a:srgbClr val="000000"/>
                </a:solidFill>
              </a:rPr>
              <a:t>Visualization for the first horizon shows the Bulk Density Values</a:t>
            </a:r>
            <a:endParaRPr sz="1800"/>
          </a:p>
        </p:txBody>
      </p:sp>
      <p:pic>
        <p:nvPicPr>
          <p:cNvPr descr="Screenshot, Map interface, GLOBE Visualization System. Icons indicate locations where samples have been taken." id="336" name="Google Shape;336;p26"/>
          <p:cNvPicPr preferRelativeResize="0"/>
          <p:nvPr>
            <p:ph idx="2" type="body"/>
          </p:nvPr>
        </p:nvPicPr>
        <p:blipFill rotWithShape="1">
          <a:blip r:embed="rId5">
            <a:alphaModFix/>
          </a:blip>
          <a:srcRect b="0" l="0" r="0" t="0"/>
          <a:stretch/>
        </p:blipFill>
        <p:spPr>
          <a:xfrm>
            <a:off x="2219796" y="2187394"/>
            <a:ext cx="5496847" cy="42862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42" name="Google Shape;342;p27"/>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I. Quiz Yourself" id="343" name="Google Shape;343;p27"/>
          <p:cNvPicPr preferRelativeResize="0"/>
          <p:nvPr/>
        </p:nvPicPr>
        <p:blipFill rotWithShape="1">
          <a:blip r:embed="rId4">
            <a:alphaModFix/>
          </a:blip>
          <a:srcRect b="0" l="0" r="0" t="0"/>
          <a:stretch/>
        </p:blipFill>
        <p:spPr>
          <a:xfrm>
            <a:off x="9552" y="-17545"/>
            <a:ext cx="1181100" cy="6959766"/>
          </a:xfrm>
          <a:prstGeom prst="rect">
            <a:avLst/>
          </a:prstGeom>
          <a:noFill/>
          <a:ln>
            <a:noFill/>
          </a:ln>
        </p:spPr>
      </p:pic>
      <p:sp>
        <p:nvSpPr>
          <p:cNvPr id="344" name="Google Shape;344;p27"/>
          <p:cNvSpPr txBox="1"/>
          <p:nvPr>
            <p:ph type="title"/>
          </p:nvPr>
        </p:nvSpPr>
        <p:spPr>
          <a:xfrm>
            <a:off x="1257300" y="764698"/>
            <a:ext cx="221072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Quiz Yourself</a:t>
            </a:r>
            <a:endParaRPr/>
          </a:p>
        </p:txBody>
      </p:sp>
      <p:pic>
        <p:nvPicPr>
          <p:cNvPr descr="Illustration of two hands holding a a handful of soil." id="345" name="Google Shape;345;p27"/>
          <p:cNvPicPr preferRelativeResize="0"/>
          <p:nvPr>
            <p:ph idx="2" type="body"/>
          </p:nvPr>
        </p:nvPicPr>
        <p:blipFill rotWithShape="1">
          <a:blip r:embed="rId5">
            <a:alphaModFix amt="20000"/>
          </a:blip>
          <a:srcRect b="0" l="0" r="0" t="0"/>
          <a:stretch/>
        </p:blipFill>
        <p:spPr>
          <a:xfrm>
            <a:off x="295620" y="918189"/>
            <a:ext cx="8848380" cy="5939811"/>
          </a:xfrm>
          <a:prstGeom prst="rect">
            <a:avLst/>
          </a:prstGeom>
          <a:noFill/>
          <a:ln>
            <a:noFill/>
          </a:ln>
        </p:spPr>
      </p:pic>
      <p:sp>
        <p:nvSpPr>
          <p:cNvPr id="346" name="Google Shape;346;p27"/>
          <p:cNvSpPr txBox="1"/>
          <p:nvPr>
            <p:ph idx="1" type="body"/>
          </p:nvPr>
        </p:nvSpPr>
        <p:spPr>
          <a:xfrm>
            <a:off x="1257300" y="1786721"/>
            <a:ext cx="7440392"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432B01"/>
              </a:buClr>
              <a:buSzPct val="100000"/>
              <a:buNone/>
            </a:pPr>
            <a:r>
              <a:rPr lang="en-US" sz="1800">
                <a:solidFill>
                  <a:srgbClr val="432B01"/>
                </a:solidFill>
              </a:rPr>
              <a:t>Are you ready for your quiz? Test your knowledge with some sample questions. When you are ready to take the quiz, click on the quiz box next to where you downloaded this slide set.</a:t>
            </a:r>
            <a:endParaRPr/>
          </a:p>
          <a:p>
            <a:pPr indent="0" lvl="0" marL="0" rtl="0" algn="l">
              <a:lnSpc>
                <a:spcPct val="90000"/>
              </a:lnSpc>
              <a:spcBef>
                <a:spcPts val="1000"/>
              </a:spcBef>
              <a:spcAft>
                <a:spcPts val="0"/>
              </a:spcAft>
              <a:buClr>
                <a:srgbClr val="432B01"/>
              </a:buClr>
              <a:buSzPct val="100000"/>
              <a:buNone/>
            </a:pPr>
            <a:r>
              <a:rPr lang="en-US" sz="1800">
                <a:solidFill>
                  <a:srgbClr val="432B01"/>
                </a:solidFill>
              </a:rPr>
              <a:t> </a:t>
            </a:r>
            <a:endParaRPr sz="1800"/>
          </a:p>
          <a:p>
            <a:pPr indent="-342900" lvl="0" marL="342900" rtl="0" algn="l">
              <a:lnSpc>
                <a:spcPct val="90000"/>
              </a:lnSpc>
              <a:spcBef>
                <a:spcPts val="1000"/>
              </a:spcBef>
              <a:spcAft>
                <a:spcPts val="0"/>
              </a:spcAft>
              <a:buClr>
                <a:schemeClr val="dk1"/>
              </a:buClr>
              <a:buSzPct val="100000"/>
              <a:buFont typeface="Calibri"/>
              <a:buAutoNum type="arabicPeriod"/>
            </a:pPr>
            <a:r>
              <a:rPr lang="en-US" sz="1800"/>
              <a:t>What are some of the factors that contribute to the bulk density measurement of a soil?</a:t>
            </a:r>
            <a:endParaRPr/>
          </a:p>
          <a:p>
            <a:pPr indent="-342900" lvl="0" marL="342900" rtl="0" algn="l">
              <a:lnSpc>
                <a:spcPct val="90000"/>
              </a:lnSpc>
              <a:spcBef>
                <a:spcPts val="1000"/>
              </a:spcBef>
              <a:spcAft>
                <a:spcPts val="0"/>
              </a:spcAft>
              <a:buClr>
                <a:schemeClr val="dk1"/>
              </a:buClr>
              <a:buSzPct val="100000"/>
              <a:buFont typeface="Calibri"/>
              <a:buAutoNum type="arabicPeriod"/>
            </a:pPr>
            <a:r>
              <a:rPr lang="en-US" sz="1800"/>
              <a:t>T/F Bulk density is a factor that influences how easily roots can grow through soil and influences how water filters down a soil profile.</a:t>
            </a:r>
            <a:endParaRPr/>
          </a:p>
          <a:p>
            <a:pPr indent="-342900" lvl="0" marL="342900" rtl="0" algn="l">
              <a:lnSpc>
                <a:spcPct val="90000"/>
              </a:lnSpc>
              <a:spcBef>
                <a:spcPts val="1000"/>
              </a:spcBef>
              <a:spcAft>
                <a:spcPts val="0"/>
              </a:spcAft>
              <a:buClr>
                <a:schemeClr val="dk1"/>
              </a:buClr>
              <a:buSzPct val="100000"/>
              <a:buFont typeface="Calibri"/>
              <a:buAutoNum type="arabicPeriod"/>
            </a:pPr>
            <a:r>
              <a:rPr lang="en-US" sz="1800"/>
              <a:t>How many samples do you take of each horizon? </a:t>
            </a:r>
            <a:endParaRPr/>
          </a:p>
          <a:p>
            <a:pPr indent="-342900" lvl="0" marL="342900" rtl="0" algn="l">
              <a:lnSpc>
                <a:spcPct val="90000"/>
              </a:lnSpc>
              <a:spcBef>
                <a:spcPts val="1000"/>
              </a:spcBef>
              <a:spcAft>
                <a:spcPts val="0"/>
              </a:spcAft>
              <a:buClr>
                <a:schemeClr val="dk1"/>
              </a:buClr>
              <a:buSzPct val="100000"/>
              <a:buFont typeface="Calibri"/>
              <a:buAutoNum type="arabicPeriod"/>
            </a:pPr>
            <a:r>
              <a:rPr lang="en-US" sz="1800"/>
              <a:t>How do you determine the volume of your sampling can? </a:t>
            </a:r>
            <a:endParaRPr/>
          </a:p>
          <a:p>
            <a:pPr indent="-342900" lvl="0" marL="342900" rtl="0" algn="l">
              <a:lnSpc>
                <a:spcPct val="90000"/>
              </a:lnSpc>
              <a:spcBef>
                <a:spcPts val="1000"/>
              </a:spcBef>
              <a:spcAft>
                <a:spcPts val="0"/>
              </a:spcAft>
              <a:buClr>
                <a:schemeClr val="dk1"/>
              </a:buClr>
              <a:buSzPct val="100000"/>
              <a:buFont typeface="Calibri"/>
              <a:buAutoNum type="arabicPeriod"/>
            </a:pPr>
            <a:r>
              <a:rPr lang="en-US" sz="1800"/>
              <a:t>How do you measure the volume of rocks in your sample? </a:t>
            </a:r>
            <a:endParaRPr/>
          </a:p>
          <a:p>
            <a:pPr indent="-342900" lvl="0" marL="342900" rtl="0" algn="l">
              <a:lnSpc>
                <a:spcPct val="90000"/>
              </a:lnSpc>
              <a:spcBef>
                <a:spcPts val="1000"/>
              </a:spcBef>
              <a:spcAft>
                <a:spcPts val="0"/>
              </a:spcAft>
              <a:buClr>
                <a:schemeClr val="dk1"/>
              </a:buClr>
              <a:buSzPct val="100000"/>
              <a:buFont typeface="Calibri"/>
              <a:buAutoNum type="arabicPeriod"/>
            </a:pPr>
            <a:r>
              <a:rPr lang="en-US" sz="1800"/>
              <a:t>Would you expect a horizon with high organic content to have high or low bulk density?</a:t>
            </a:r>
            <a:endParaRPr/>
          </a:p>
          <a:p>
            <a:pPr indent="-342900" lvl="0" marL="342900" rtl="0" algn="l">
              <a:lnSpc>
                <a:spcPct val="90000"/>
              </a:lnSpc>
              <a:spcBef>
                <a:spcPts val="1000"/>
              </a:spcBef>
              <a:spcAft>
                <a:spcPts val="0"/>
              </a:spcAft>
              <a:buClr>
                <a:schemeClr val="dk1"/>
              </a:buClr>
              <a:buSzPct val="100000"/>
              <a:buFont typeface="Calibri"/>
              <a:buAutoNum type="arabicPeriod"/>
            </a:pPr>
            <a:r>
              <a:rPr lang="en-US" sz="1800"/>
              <a:t>Why do you want to sample in areas that are not driven on by cars or on a path?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Illustration of two hands holding a a handful of soil." id="351" name="Google Shape;351;p28"/>
          <p:cNvPicPr preferRelativeResize="0"/>
          <p:nvPr/>
        </p:nvPicPr>
        <p:blipFill rotWithShape="1">
          <a:blip r:embed="rId3">
            <a:alphaModFix amt="20000"/>
          </a:blip>
          <a:srcRect b="0" l="0" r="0" t="0"/>
          <a:stretch/>
        </p:blipFill>
        <p:spPr>
          <a:xfrm>
            <a:off x="82175" y="774907"/>
            <a:ext cx="9061825" cy="6083093"/>
          </a:xfrm>
          <a:prstGeom prst="rect">
            <a:avLst/>
          </a:prstGeom>
          <a:noFill/>
          <a:ln>
            <a:noFill/>
          </a:ln>
        </p:spPr>
      </p:pic>
      <p:sp>
        <p:nvSpPr>
          <p:cNvPr id="352" name="Google Shape;352;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53" name="Google Shape;353;p28"/>
          <p:cNvPicPr preferRelativeResize="0"/>
          <p:nvPr/>
        </p:nvPicPr>
        <p:blipFill rotWithShape="1">
          <a:blip r:embed="rId4">
            <a:alphaModFix/>
          </a:blip>
          <a:srcRect b="0" l="0" r="0" t="0"/>
          <a:stretch/>
        </p:blipFill>
        <p:spPr>
          <a:xfrm>
            <a:off x="1190652" y="-17545"/>
            <a:ext cx="7953348" cy="1022023"/>
          </a:xfrm>
          <a:prstGeom prst="rect">
            <a:avLst/>
          </a:prstGeom>
          <a:noFill/>
          <a:ln>
            <a:noFill/>
          </a:ln>
        </p:spPr>
      </p:pic>
      <p:pic>
        <p:nvPicPr>
          <p:cNvPr descr="Menu: I. Quiz Yourself" id="354" name="Google Shape;354;p28"/>
          <p:cNvPicPr preferRelativeResize="0"/>
          <p:nvPr/>
        </p:nvPicPr>
        <p:blipFill rotWithShape="1">
          <a:blip r:embed="rId5">
            <a:alphaModFix/>
          </a:blip>
          <a:srcRect b="0" l="0" r="0" t="0"/>
          <a:stretch/>
        </p:blipFill>
        <p:spPr>
          <a:xfrm>
            <a:off x="9552" y="-17545"/>
            <a:ext cx="1181100" cy="6959766"/>
          </a:xfrm>
          <a:prstGeom prst="rect">
            <a:avLst/>
          </a:prstGeom>
          <a:noFill/>
          <a:ln>
            <a:noFill/>
          </a:ln>
        </p:spPr>
      </p:pic>
      <p:sp>
        <p:nvSpPr>
          <p:cNvPr id="355" name="Google Shape;355;p28"/>
          <p:cNvSpPr txBox="1"/>
          <p:nvPr>
            <p:ph type="title"/>
          </p:nvPr>
        </p:nvSpPr>
        <p:spPr>
          <a:xfrm>
            <a:off x="1263275" y="66288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Frequently Asked Questions-1</a:t>
            </a:r>
            <a:endParaRPr/>
          </a:p>
        </p:txBody>
      </p:sp>
      <p:sp>
        <p:nvSpPr>
          <p:cNvPr id="356" name="Google Shape;356;p28"/>
          <p:cNvSpPr txBox="1"/>
          <p:nvPr>
            <p:ph idx="1" type="body"/>
          </p:nvPr>
        </p:nvSpPr>
        <p:spPr>
          <a:xfrm>
            <a:off x="1263275" y="1640784"/>
            <a:ext cx="7560609"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b="1" lang="en-US" sz="1600"/>
              <a:t>What were the results of your data? </a:t>
            </a:r>
            <a:endParaRPr sz="1600"/>
          </a:p>
          <a:p>
            <a:pPr indent="0" lvl="0" marL="0" rtl="0" algn="l">
              <a:lnSpc>
                <a:spcPct val="90000"/>
              </a:lnSpc>
              <a:spcBef>
                <a:spcPts val="1000"/>
              </a:spcBef>
              <a:spcAft>
                <a:spcPts val="0"/>
              </a:spcAft>
              <a:buClr>
                <a:schemeClr val="dk1"/>
              </a:buClr>
              <a:buSzPts val="1600"/>
              <a:buNone/>
            </a:pPr>
            <a:r>
              <a:rPr lang="en-US" sz="1600"/>
              <a:t>If the bulk density for a soil sample is &lt;1.0, it has a very low density and may have a high organic matter content. In order to identify organic matter, look for a dark color and the presence of roots. Many times, soil horizons on the surface are high in organic matter. </a:t>
            </a:r>
            <a:endParaRPr/>
          </a:p>
          <a:p>
            <a:pPr indent="0" lvl="0" marL="0" rtl="0" algn="l">
              <a:lnSpc>
                <a:spcPct val="90000"/>
              </a:lnSpc>
              <a:spcBef>
                <a:spcPts val="1000"/>
              </a:spcBef>
              <a:spcAft>
                <a:spcPts val="0"/>
              </a:spcAft>
              <a:buClr>
                <a:schemeClr val="dk1"/>
              </a:buClr>
              <a:buSzPts val="1600"/>
              <a:buNone/>
            </a:pPr>
            <a:r>
              <a:rPr lang="en-US" sz="1600"/>
              <a:t>If the bulk density for a soil sample is near 2.0 or greater, it is a very dense soil. Soils become dense if they have been compacted and do not have a high organic matter content. This is common in surface soils on which people walk or where machinery has compressed the soil. Soils with massive or single grained structure will have higher densities than soils with granular or blocky structure. The texture of the soil can also affect the bulk density. In general, sandy soils have a higher bulk density than clayey or silty soils, because the porosity is lower although the size of the pores is larger in sandy soils. </a:t>
            </a:r>
            <a:endParaRPr/>
          </a:p>
          <a:p>
            <a:pPr indent="0" lvl="0" marL="0" rtl="0" algn="l">
              <a:lnSpc>
                <a:spcPct val="90000"/>
              </a:lnSpc>
              <a:spcBef>
                <a:spcPts val="1000"/>
              </a:spcBef>
              <a:spcAft>
                <a:spcPts val="0"/>
              </a:spcAft>
              <a:buClr>
                <a:schemeClr val="dk1"/>
              </a:buClr>
              <a:buSzPts val="1600"/>
              <a:buNone/>
            </a:pPr>
            <a:r>
              <a:rPr lang="en-US" sz="1600"/>
              <a:t>If the bulk densities of soil samples do not seem to be consistent with the other properties of the same horizon (color, structure, texture, depth in the profile, root content), then there may be an error in the measurement. The methodology and calculations should be checked for errors.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Illustration of two hands holding a a handful of soil." id="361" name="Google Shape;361;p29"/>
          <p:cNvPicPr preferRelativeResize="0"/>
          <p:nvPr/>
        </p:nvPicPr>
        <p:blipFill rotWithShape="1">
          <a:blip r:embed="rId3">
            <a:alphaModFix amt="20000"/>
          </a:blip>
          <a:srcRect b="0" l="0" r="0" t="0"/>
          <a:stretch/>
        </p:blipFill>
        <p:spPr>
          <a:xfrm>
            <a:off x="82175" y="774907"/>
            <a:ext cx="9061825" cy="6083093"/>
          </a:xfrm>
          <a:prstGeom prst="rect">
            <a:avLst/>
          </a:prstGeom>
          <a:noFill/>
          <a:ln>
            <a:noFill/>
          </a:ln>
        </p:spPr>
      </p:pic>
      <p:sp>
        <p:nvSpPr>
          <p:cNvPr id="362" name="Google Shape;362;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63" name="Google Shape;363;p29"/>
          <p:cNvPicPr preferRelativeResize="0"/>
          <p:nvPr/>
        </p:nvPicPr>
        <p:blipFill rotWithShape="1">
          <a:blip r:embed="rId4">
            <a:alphaModFix/>
          </a:blip>
          <a:srcRect b="0" l="0" r="0" t="0"/>
          <a:stretch/>
        </p:blipFill>
        <p:spPr>
          <a:xfrm>
            <a:off x="1190652" y="-17545"/>
            <a:ext cx="7953348" cy="1022023"/>
          </a:xfrm>
          <a:prstGeom prst="rect">
            <a:avLst/>
          </a:prstGeom>
          <a:noFill/>
          <a:ln>
            <a:noFill/>
          </a:ln>
        </p:spPr>
      </p:pic>
      <p:pic>
        <p:nvPicPr>
          <p:cNvPr descr="Menu: I. Quiz Yourself" id="364" name="Google Shape;364;p29"/>
          <p:cNvPicPr preferRelativeResize="0"/>
          <p:nvPr/>
        </p:nvPicPr>
        <p:blipFill rotWithShape="1">
          <a:blip r:embed="rId5">
            <a:alphaModFix/>
          </a:blip>
          <a:srcRect b="0" l="0" r="0" t="0"/>
          <a:stretch/>
        </p:blipFill>
        <p:spPr>
          <a:xfrm>
            <a:off x="9552" y="-17545"/>
            <a:ext cx="1181100" cy="6959766"/>
          </a:xfrm>
          <a:prstGeom prst="rect">
            <a:avLst/>
          </a:prstGeom>
          <a:noFill/>
          <a:ln>
            <a:noFill/>
          </a:ln>
        </p:spPr>
      </p:pic>
      <p:sp>
        <p:nvSpPr>
          <p:cNvPr id="365" name="Google Shape;365;p29"/>
          <p:cNvSpPr txBox="1"/>
          <p:nvPr>
            <p:ph type="title"/>
          </p:nvPr>
        </p:nvSpPr>
        <p:spPr>
          <a:xfrm>
            <a:off x="1263275" y="66288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Frequently Asked Questions-2</a:t>
            </a:r>
            <a:endParaRPr/>
          </a:p>
        </p:txBody>
      </p:sp>
      <p:sp>
        <p:nvSpPr>
          <p:cNvPr id="366" name="Google Shape;366;p29"/>
          <p:cNvSpPr txBox="1"/>
          <p:nvPr>
            <p:ph idx="1" type="body"/>
          </p:nvPr>
        </p:nvSpPr>
        <p:spPr>
          <a:xfrm>
            <a:off x="1263275" y="1640784"/>
            <a:ext cx="7560609"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b="1" lang="en-US" sz="1600"/>
              <a:t>Are the data reasonable? </a:t>
            </a:r>
            <a:endParaRPr sz="1600"/>
          </a:p>
          <a:p>
            <a:pPr indent="0" lvl="0" marL="0" rtl="0" algn="l">
              <a:lnSpc>
                <a:spcPct val="90000"/>
              </a:lnSpc>
              <a:spcBef>
                <a:spcPts val="1000"/>
              </a:spcBef>
              <a:spcAft>
                <a:spcPts val="0"/>
              </a:spcAft>
              <a:buClr>
                <a:schemeClr val="dk1"/>
              </a:buClr>
              <a:buSzPts val="1600"/>
              <a:buNone/>
            </a:pPr>
            <a:r>
              <a:rPr lang="en-US" sz="1600"/>
              <a:t>Typical bulk density values for soils average around 1.3 g/mL (g/cm3) for soils composed mostly of mineral particles. However, they can be as high as 2.0 g/mL (g/cm3) for very dense horizons, and as low as 0.5 g/mL (g/cm3) or lower for organic soils. </a:t>
            </a:r>
            <a:endParaRPr/>
          </a:p>
          <a:p>
            <a:pPr indent="0" lvl="0" marL="0" rtl="0" algn="l">
              <a:lnSpc>
                <a:spcPct val="90000"/>
              </a:lnSpc>
              <a:spcBef>
                <a:spcPts val="1000"/>
              </a:spcBef>
              <a:spcAft>
                <a:spcPts val="0"/>
              </a:spcAft>
              <a:buClr>
                <a:schemeClr val="dk1"/>
              </a:buClr>
              <a:buSzPts val="1600"/>
              <a:buNone/>
            </a:pPr>
            <a:r>
              <a:rPr lang="en-US" sz="1600"/>
              <a:t>To calculate the bulk density of a soil sample, complete the calculations on the </a:t>
            </a:r>
            <a:r>
              <a:rPr i="1" lang="en-US" sz="1600"/>
              <a:t>Soil Bulk Density Data Sheet</a:t>
            </a:r>
            <a:r>
              <a:rPr lang="en-US" sz="1600"/>
              <a:t>. </a:t>
            </a:r>
            <a:endParaRPr/>
          </a:p>
          <a:p>
            <a:pPr indent="0" lvl="0" marL="0" rtl="0" algn="l">
              <a:lnSpc>
                <a:spcPct val="90000"/>
              </a:lnSpc>
              <a:spcBef>
                <a:spcPts val="1000"/>
              </a:spcBef>
              <a:spcAft>
                <a:spcPts val="0"/>
              </a:spcAft>
              <a:buClr>
                <a:schemeClr val="dk1"/>
              </a:buClr>
              <a:buSzPts val="1600"/>
              <a:buNone/>
            </a:pPr>
            <a:r>
              <a:t/>
            </a:r>
            <a:endParaRPr b="1" i="1" sz="1600"/>
          </a:p>
          <a:p>
            <a:pPr indent="0" lvl="0" marL="0" rtl="0" algn="l">
              <a:lnSpc>
                <a:spcPct val="90000"/>
              </a:lnSpc>
              <a:spcBef>
                <a:spcPts val="1000"/>
              </a:spcBef>
              <a:spcAft>
                <a:spcPts val="0"/>
              </a:spcAft>
              <a:buClr>
                <a:schemeClr val="dk1"/>
              </a:buClr>
              <a:buSzPts val="1600"/>
              <a:buNone/>
            </a:pPr>
            <a:r>
              <a:rPr b="1" lang="en-US" sz="1600"/>
              <a:t>What do scientists look for in these data? </a:t>
            </a:r>
            <a:endParaRPr sz="1600"/>
          </a:p>
          <a:p>
            <a:pPr indent="0" lvl="0" marL="0" rtl="0" algn="l">
              <a:lnSpc>
                <a:spcPct val="90000"/>
              </a:lnSpc>
              <a:spcBef>
                <a:spcPts val="1000"/>
              </a:spcBef>
              <a:spcAft>
                <a:spcPts val="0"/>
              </a:spcAft>
              <a:buClr>
                <a:schemeClr val="dk1"/>
              </a:buClr>
              <a:buSzPts val="1600"/>
              <a:buNone/>
            </a:pPr>
            <a:r>
              <a:rPr lang="en-US" sz="1600"/>
              <a:t>Many different scientists use information about soil bulk density, particle density, and porosity. They use bulk density to estimate how tightly packed the soil components are in each horizon. </a:t>
            </a:r>
            <a:endParaRPr sz="1600">
              <a:latin typeface="Palatino"/>
              <a:ea typeface="Palatino"/>
              <a:cs typeface="Palatino"/>
              <a:sym typeface="Palatin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06" name="Google Shape;106;p3"/>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A. Introduction" id="107" name="Google Shape;107;p3"/>
          <p:cNvPicPr preferRelativeResize="0"/>
          <p:nvPr/>
        </p:nvPicPr>
        <p:blipFill rotWithShape="1">
          <a:blip r:embed="rId4">
            <a:alphaModFix/>
          </a:blip>
          <a:srcRect b="0" l="0" r="0" t="0"/>
          <a:stretch/>
        </p:blipFill>
        <p:spPr>
          <a:xfrm>
            <a:off x="1504" y="-17542"/>
            <a:ext cx="1227776" cy="6875545"/>
          </a:xfrm>
          <a:prstGeom prst="rect">
            <a:avLst/>
          </a:prstGeom>
          <a:noFill/>
          <a:ln>
            <a:noFill/>
          </a:ln>
        </p:spPr>
      </p:pic>
      <p:sp>
        <p:nvSpPr>
          <p:cNvPr id="108" name="Google Shape;108;p3"/>
          <p:cNvSpPr txBox="1"/>
          <p:nvPr>
            <p:ph type="title"/>
          </p:nvPr>
        </p:nvSpPr>
        <p:spPr>
          <a:xfrm>
            <a:off x="1371599" y="74465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Introduction to Soil Bulk Density</a:t>
            </a:r>
            <a:endParaRPr/>
          </a:p>
        </p:txBody>
      </p:sp>
      <p:sp>
        <p:nvSpPr>
          <p:cNvPr id="109" name="Google Shape;109;p3"/>
          <p:cNvSpPr txBox="1"/>
          <p:nvPr>
            <p:ph idx="1" type="body"/>
          </p:nvPr>
        </p:nvSpPr>
        <p:spPr>
          <a:xfrm>
            <a:off x="1371599" y="1810399"/>
            <a:ext cx="7539319"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lang="en-US" sz="1600"/>
              <a:t>Soil bulk density is a measure of how tightly packed or dense the soil is and is measured by the mass of dry soil in a unit of volume (g/mL or g/cm3). Soil bulk density depends on the composition of the soil, structure of the soil peds, the distribution of sand, silt, and clay particles, the volume of pore space, and how tightly the particles are packed.</a:t>
            </a:r>
            <a:endParaRPr/>
          </a:p>
          <a:p>
            <a:pPr indent="0" lvl="0" marL="0" rtl="0" algn="l">
              <a:lnSpc>
                <a:spcPct val="90000"/>
              </a:lnSpc>
              <a:spcBef>
                <a:spcPts val="1000"/>
              </a:spcBef>
              <a:spcAft>
                <a:spcPts val="0"/>
              </a:spcAft>
              <a:buClr>
                <a:schemeClr val="dk1"/>
              </a:buClr>
              <a:buSzPts val="1600"/>
              <a:buNone/>
            </a:pPr>
            <a:r>
              <a:t/>
            </a:r>
            <a:endParaRPr sz="1600"/>
          </a:p>
          <a:p>
            <a:pPr indent="0" lvl="0" marL="0" rtl="0" algn="l">
              <a:lnSpc>
                <a:spcPct val="90000"/>
              </a:lnSpc>
              <a:spcBef>
                <a:spcPts val="1000"/>
              </a:spcBef>
              <a:spcAft>
                <a:spcPts val="0"/>
              </a:spcAft>
              <a:buClr>
                <a:schemeClr val="dk1"/>
              </a:buClr>
              <a:buSzPts val="1600"/>
              <a:buNone/>
            </a:pPr>
            <a:r>
              <a:rPr lang="en-US" sz="1600"/>
              <a:t>The bulk density measured using this protocol is a property of the soil. It differs from the </a:t>
            </a:r>
            <a:r>
              <a:rPr lang="en-US" sz="1600" u="sng"/>
              <a:t>sample</a:t>
            </a:r>
            <a:r>
              <a:rPr lang="en-US" sz="1600"/>
              <a:t> bulk density measured in the SMAP Block Pattern Soil Moisture Protocol that is used to convert gravimetric soil moisture measurements to volumetric soil moisture measurements. In this protocol the rocks and roots are removed from the soil sample.</a:t>
            </a:r>
            <a:endParaRPr/>
          </a:p>
          <a:p>
            <a:pPr indent="0" lvl="0" marL="0" rtl="0" algn="l">
              <a:lnSpc>
                <a:spcPct val="90000"/>
              </a:lnSpc>
              <a:spcBef>
                <a:spcPts val="1000"/>
              </a:spcBef>
              <a:spcAft>
                <a:spcPts val="0"/>
              </a:spcAft>
              <a:buClr>
                <a:schemeClr val="dk1"/>
              </a:buClr>
              <a:buSzPts val="1600"/>
              <a:buNone/>
            </a:pPr>
            <a:r>
              <a:t/>
            </a:r>
            <a:endParaRPr sz="1600"/>
          </a:p>
          <a:p>
            <a:pPr indent="0" lvl="0" marL="0" rtl="0" algn="l">
              <a:lnSpc>
                <a:spcPct val="90000"/>
              </a:lnSpc>
              <a:spcBef>
                <a:spcPts val="1000"/>
              </a:spcBef>
              <a:spcAft>
                <a:spcPts val="0"/>
              </a:spcAft>
              <a:buClr>
                <a:schemeClr val="dk1"/>
              </a:buClr>
              <a:buSzPts val="1600"/>
              <a:buNone/>
            </a:pPr>
            <a:r>
              <a:rPr lang="en-US" sz="1600"/>
              <a:t>To determine bulk density, a sample of known volume must be collected. This requires that one be able to push a can into a soil horizon. To do this requires the horizon to be exposed. So, one cannot measure bulk density for subsurface horizons in auger profiles. Bulk density determination for soil layers below the surface requires a soil pit of other exposed profiles such as a road cut.</a:t>
            </a:r>
            <a:endParaRPr/>
          </a:p>
          <a:p>
            <a:pPr indent="-228600" lvl="0" marL="228600" rtl="0" algn="l">
              <a:lnSpc>
                <a:spcPct val="90000"/>
              </a:lnSpc>
              <a:spcBef>
                <a:spcPts val="1000"/>
              </a:spcBef>
              <a:spcAft>
                <a:spcPts val="0"/>
              </a:spcAft>
              <a:buClr>
                <a:schemeClr val="dk1"/>
              </a:buClr>
              <a:buSzPts val="1600"/>
              <a:buFont typeface="Calibri"/>
              <a:buNone/>
            </a:pPr>
            <a:r>
              <a:t/>
            </a:r>
            <a:endParaRPr sz="1600"/>
          </a:p>
          <a:p>
            <a:pPr indent="-228600" lvl="0" marL="228600" rtl="0" algn="l">
              <a:lnSpc>
                <a:spcPct val="90000"/>
              </a:lnSpc>
              <a:spcBef>
                <a:spcPts val="1000"/>
              </a:spcBef>
              <a:spcAft>
                <a:spcPts val="0"/>
              </a:spcAft>
              <a:buClr>
                <a:schemeClr val="dk1"/>
              </a:buClr>
              <a:buSzPts val="1600"/>
              <a:buFont typeface="Calibri"/>
              <a:buNone/>
            </a:pPr>
            <a:r>
              <a:rPr lang="en-US" sz="1600"/>
              <a:t>To access the Bulk Density Protocol on the GLOBE website, </a:t>
            </a:r>
            <a:r>
              <a:rPr lang="en-US" sz="1600" u="sng">
                <a:solidFill>
                  <a:srgbClr val="CCCCFF"/>
                </a:solidFill>
                <a:hlinkClick r:id="rId5">
                  <a:extLst>
                    <a:ext uri="{A12FA001-AC4F-418D-AE19-62706E023703}">
                      <ahyp:hlinkClr val="tx"/>
                    </a:ext>
                  </a:extLst>
                </a:hlinkClick>
              </a:rPr>
              <a:t>click on this link</a:t>
            </a:r>
            <a:r>
              <a:rPr lang="en-US" sz="1600" u="sng">
                <a:solidFill>
                  <a:schemeClr val="hlink"/>
                </a:solidFill>
                <a:hlinkClick r:id="rId6"/>
              </a:rPr>
              <a:t>.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72" name="Google Shape;372;p30"/>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I. Quiz Yourself" id="373" name="Google Shape;373;p30"/>
          <p:cNvPicPr preferRelativeResize="0"/>
          <p:nvPr/>
        </p:nvPicPr>
        <p:blipFill rotWithShape="1">
          <a:blip r:embed="rId4">
            <a:alphaModFix/>
          </a:blip>
          <a:srcRect b="0" l="0" r="0" t="0"/>
          <a:stretch/>
        </p:blipFill>
        <p:spPr>
          <a:xfrm>
            <a:off x="9552" y="-17545"/>
            <a:ext cx="1181100" cy="6959766"/>
          </a:xfrm>
          <a:prstGeom prst="rect">
            <a:avLst/>
          </a:prstGeom>
          <a:noFill/>
          <a:ln>
            <a:noFill/>
          </a:ln>
        </p:spPr>
      </p:pic>
      <p:sp>
        <p:nvSpPr>
          <p:cNvPr id="374" name="Google Shape;374;p30"/>
          <p:cNvSpPr txBox="1"/>
          <p:nvPr>
            <p:ph type="title"/>
          </p:nvPr>
        </p:nvSpPr>
        <p:spPr>
          <a:xfrm>
            <a:off x="1263275" y="69068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Some Questions for Further Investigation</a:t>
            </a:r>
            <a:endParaRPr/>
          </a:p>
        </p:txBody>
      </p:sp>
      <p:sp>
        <p:nvSpPr>
          <p:cNvPr id="375" name="Google Shape;375;p30"/>
          <p:cNvSpPr txBox="1"/>
          <p:nvPr>
            <p:ph idx="1" type="body"/>
          </p:nvPr>
        </p:nvSpPr>
        <p:spPr>
          <a:xfrm>
            <a:off x="1263275" y="1712709"/>
            <a:ext cx="7560609" cy="275893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Font typeface="Calibri"/>
              <a:buAutoNum type="arabicPeriod"/>
            </a:pPr>
            <a:r>
              <a:rPr lang="en-US" sz="1800"/>
              <a:t>What human activities could change the bulk density of the soil? </a:t>
            </a:r>
            <a:endParaRPr/>
          </a:p>
          <a:p>
            <a:pPr indent="-228600" lvl="0" marL="228600" rtl="0" algn="l">
              <a:lnSpc>
                <a:spcPct val="90000"/>
              </a:lnSpc>
              <a:spcBef>
                <a:spcPts val="1000"/>
              </a:spcBef>
              <a:spcAft>
                <a:spcPts val="0"/>
              </a:spcAft>
              <a:buClr>
                <a:schemeClr val="dk1"/>
              </a:buClr>
              <a:buSzPts val="1800"/>
              <a:buFont typeface="Calibri"/>
              <a:buAutoNum type="arabicPeriod"/>
            </a:pPr>
            <a:r>
              <a:rPr lang="en-US" sz="1800"/>
              <a:t>What natural changes could alter the bulk density of a horizon? </a:t>
            </a:r>
            <a:endParaRPr/>
          </a:p>
          <a:p>
            <a:pPr indent="-228600" lvl="0" marL="228600" rtl="0" algn="l">
              <a:lnSpc>
                <a:spcPct val="90000"/>
              </a:lnSpc>
              <a:spcBef>
                <a:spcPts val="1000"/>
              </a:spcBef>
              <a:spcAft>
                <a:spcPts val="0"/>
              </a:spcAft>
              <a:buClr>
                <a:schemeClr val="dk1"/>
              </a:buClr>
              <a:buSzPts val="1800"/>
              <a:buFont typeface="Calibri"/>
              <a:buAutoNum type="arabicPeriod"/>
            </a:pPr>
            <a:r>
              <a:rPr lang="en-US" sz="1800"/>
              <a:t>How does bulk density affect the types of vegetation that can grow on a soil? </a:t>
            </a:r>
            <a:endParaRPr/>
          </a:p>
          <a:p>
            <a:pPr indent="-228600" lvl="0" marL="228600" rtl="0" algn="l">
              <a:lnSpc>
                <a:spcPct val="90000"/>
              </a:lnSpc>
              <a:spcBef>
                <a:spcPts val="1000"/>
              </a:spcBef>
              <a:spcAft>
                <a:spcPts val="0"/>
              </a:spcAft>
              <a:buClr>
                <a:schemeClr val="dk1"/>
              </a:buClr>
              <a:buSzPts val="1800"/>
              <a:buFont typeface="Calibri"/>
              <a:buAutoNum type="arabicPeriod"/>
            </a:pPr>
            <a:r>
              <a:rPr lang="en-US" sz="1800"/>
              <a:t>How does bulk density affect root growth and distribution? </a:t>
            </a:r>
            <a:endParaRPr/>
          </a:p>
          <a:p>
            <a:pPr indent="-228600" lvl="0" marL="228600" rtl="0" algn="l">
              <a:lnSpc>
                <a:spcPct val="90000"/>
              </a:lnSpc>
              <a:spcBef>
                <a:spcPts val="1000"/>
              </a:spcBef>
              <a:spcAft>
                <a:spcPts val="0"/>
              </a:spcAft>
              <a:buClr>
                <a:schemeClr val="dk1"/>
              </a:buClr>
              <a:buSzPts val="1800"/>
              <a:buFont typeface="Calibri"/>
              <a:buAutoNum type="arabicPeriod"/>
            </a:pPr>
            <a:r>
              <a:rPr lang="en-US" sz="1800"/>
              <a:t>How are soil texture and bulk density related? </a:t>
            </a:r>
            <a:endParaRPr/>
          </a:p>
          <a:p>
            <a:pPr indent="-228600" lvl="0" marL="228600" rtl="0" algn="l">
              <a:lnSpc>
                <a:spcPct val="90000"/>
              </a:lnSpc>
              <a:spcBef>
                <a:spcPts val="1000"/>
              </a:spcBef>
              <a:spcAft>
                <a:spcPts val="0"/>
              </a:spcAft>
              <a:buClr>
                <a:schemeClr val="dk1"/>
              </a:buClr>
              <a:buSzPts val="1800"/>
              <a:buFont typeface="Calibri"/>
              <a:buAutoNum type="arabicPeriod"/>
            </a:pPr>
            <a:r>
              <a:rPr lang="en-US" sz="1800"/>
              <a:t>How are soil structure and bulk density related? </a:t>
            </a:r>
            <a:endParaRPr/>
          </a:p>
          <a:p>
            <a:pPr indent="-228600" lvl="0" marL="228600" rtl="0" algn="l">
              <a:lnSpc>
                <a:spcPct val="90000"/>
              </a:lnSpc>
              <a:spcBef>
                <a:spcPts val="1000"/>
              </a:spcBef>
              <a:spcAft>
                <a:spcPts val="0"/>
              </a:spcAft>
              <a:buClr>
                <a:schemeClr val="dk1"/>
              </a:buClr>
              <a:buSzPts val="1800"/>
              <a:buFont typeface="Calibri"/>
              <a:buAutoNum type="arabicPeriod"/>
            </a:pPr>
            <a:r>
              <a:rPr lang="en-US" sz="1800"/>
              <a:t>How does bulk density affect the flow of water or heat in soil?</a:t>
            </a:r>
            <a:endParaRPr sz="1800">
              <a:latin typeface="Palatino"/>
              <a:ea typeface="Palatino"/>
              <a:cs typeface="Palatino"/>
              <a:sym typeface="Palatino"/>
            </a:endParaRPr>
          </a:p>
        </p:txBody>
      </p:sp>
      <p:pic>
        <p:nvPicPr>
          <p:cNvPr descr="Illustration of two hands holding a a handful of soil." id="376" name="Google Shape;376;p30"/>
          <p:cNvPicPr preferRelativeResize="0"/>
          <p:nvPr>
            <p:ph idx="2" type="body"/>
          </p:nvPr>
        </p:nvPicPr>
        <p:blipFill rotWithShape="1">
          <a:blip r:embed="rId5">
            <a:alphaModFix amt="20000"/>
          </a:blip>
          <a:srcRect b="0" l="0" r="0" t="0"/>
          <a:stretch/>
        </p:blipFill>
        <p:spPr>
          <a:xfrm>
            <a:off x="82175" y="774907"/>
            <a:ext cx="9061825" cy="608309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descr="watermark of hands holding a clump of soil" id="382" name="Google Shape;382;p31"/>
          <p:cNvPicPr preferRelativeResize="0"/>
          <p:nvPr/>
        </p:nvPicPr>
        <p:blipFill rotWithShape="1">
          <a:blip r:embed="rId3">
            <a:alphaModFix amt="20000"/>
          </a:blip>
          <a:srcRect b="0" l="0" r="0" t="0"/>
          <a:stretch/>
        </p:blipFill>
        <p:spPr>
          <a:xfrm>
            <a:off x="28572" y="905080"/>
            <a:ext cx="9144000" cy="5921969"/>
          </a:xfrm>
          <a:prstGeom prst="rect">
            <a:avLst/>
          </a:prstGeom>
          <a:noFill/>
          <a:ln>
            <a:noFill/>
          </a:ln>
        </p:spPr>
      </p:pic>
      <p:sp>
        <p:nvSpPr>
          <p:cNvPr id="383" name="Google Shape;383;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384" name="Google Shape;384;p31"/>
          <p:cNvPicPr preferRelativeResize="0"/>
          <p:nvPr/>
        </p:nvPicPr>
        <p:blipFill rotWithShape="1">
          <a:blip r:embed="rId4">
            <a:alphaModFix/>
          </a:blip>
          <a:srcRect b="0" l="0" r="0" t="0"/>
          <a:stretch/>
        </p:blipFill>
        <p:spPr>
          <a:xfrm>
            <a:off x="1190652" y="-17545"/>
            <a:ext cx="7953348" cy="1022023"/>
          </a:xfrm>
          <a:prstGeom prst="rect">
            <a:avLst/>
          </a:prstGeom>
          <a:noFill/>
          <a:ln>
            <a:noFill/>
          </a:ln>
        </p:spPr>
      </p:pic>
      <p:pic>
        <p:nvPicPr>
          <p:cNvPr descr="Menu: J. Additional Information" id="385" name="Google Shape;385;p31"/>
          <p:cNvPicPr preferRelativeResize="0"/>
          <p:nvPr/>
        </p:nvPicPr>
        <p:blipFill rotWithShape="1">
          <a:blip r:embed="rId5">
            <a:alphaModFix/>
          </a:blip>
          <a:srcRect b="0" l="0" r="0" t="0"/>
          <a:stretch/>
        </p:blipFill>
        <p:spPr>
          <a:xfrm>
            <a:off x="0" y="0"/>
            <a:ext cx="1193800" cy="6858000"/>
          </a:xfrm>
          <a:prstGeom prst="rect">
            <a:avLst/>
          </a:prstGeom>
          <a:noFill/>
          <a:ln>
            <a:noFill/>
          </a:ln>
        </p:spPr>
      </p:pic>
      <p:sp>
        <p:nvSpPr>
          <p:cNvPr id="386" name="Google Shape;386;p31"/>
          <p:cNvSpPr txBox="1"/>
          <p:nvPr>
            <p:ph type="title"/>
          </p:nvPr>
        </p:nvSpPr>
        <p:spPr>
          <a:xfrm>
            <a:off x="1314444" y="1162843"/>
            <a:ext cx="7635592"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000"/>
              <a:t>Please provide us with feedback about this module. This is a community project and we welcome your comments, suggestions and edits! Comment here: </a:t>
            </a:r>
            <a:r>
              <a:rPr b="1" lang="en-US" sz="2000" u="sng">
                <a:solidFill>
                  <a:schemeClr val="hlink"/>
                </a:solidFill>
                <a:hlinkClick r:id="rId6"/>
              </a:rPr>
              <a:t>eTraining Feedback</a:t>
            </a:r>
            <a:r>
              <a:rPr b="1" lang="en-US" sz="2000"/>
              <a:t> </a:t>
            </a:r>
            <a:br>
              <a:rPr b="1" lang="en-US" sz="2000"/>
            </a:br>
            <a:r>
              <a:rPr b="1" lang="en-US" sz="2000"/>
              <a:t>Questions about this module? Contact GLOBE: </a:t>
            </a:r>
            <a:r>
              <a:rPr b="1" lang="en-US" sz="2000" u="sng">
                <a:solidFill>
                  <a:schemeClr val="hlink"/>
                </a:solidFill>
                <a:hlinkClick r:id="rId7"/>
              </a:rPr>
              <a:t>help@nasaglobe.org</a:t>
            </a:r>
            <a:br>
              <a:rPr b="1" lang="en-US" sz="2800">
                <a:solidFill>
                  <a:srgbClr val="E5E5E5"/>
                </a:solidFill>
              </a:rPr>
            </a:br>
            <a:endParaRPr sz="2800">
              <a:solidFill>
                <a:srgbClr val="432B01"/>
              </a:solidFill>
              <a:latin typeface="Calibri"/>
              <a:ea typeface="Calibri"/>
              <a:cs typeface="Calibri"/>
              <a:sym typeface="Calibri"/>
            </a:endParaRPr>
          </a:p>
        </p:txBody>
      </p:sp>
      <p:sp>
        <p:nvSpPr>
          <p:cNvPr id="387" name="Google Shape;387;p31"/>
          <p:cNvSpPr txBox="1"/>
          <p:nvPr>
            <p:ph idx="1" type="body"/>
          </p:nvPr>
        </p:nvSpPr>
        <p:spPr>
          <a:xfrm>
            <a:off x="1401669" y="2181682"/>
            <a:ext cx="6586772" cy="453979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US" sz="2400"/>
              <a:t>Credits: </a:t>
            </a:r>
            <a:endParaRPr/>
          </a:p>
          <a:p>
            <a:pPr indent="0" lvl="0" marL="0" rtl="0" algn="l">
              <a:lnSpc>
                <a:spcPct val="90000"/>
              </a:lnSpc>
              <a:spcBef>
                <a:spcPts val="1000"/>
              </a:spcBef>
              <a:spcAft>
                <a:spcPts val="0"/>
              </a:spcAft>
              <a:buClr>
                <a:schemeClr val="dk1"/>
              </a:buClr>
              <a:buSzPct val="100000"/>
              <a:buNone/>
            </a:pPr>
            <a:r>
              <a:rPr b="1" lang="en-US" sz="1800"/>
              <a:t>Slides: Izolda </a:t>
            </a:r>
            <a:r>
              <a:rPr lang="en-US" sz="1800"/>
              <a:t>Trachtenberg, Dixon Butler, Russanne Low</a:t>
            </a:r>
            <a:endParaRPr/>
          </a:p>
          <a:p>
            <a:pPr indent="0" lvl="0" marL="0" rtl="0" algn="l">
              <a:lnSpc>
                <a:spcPct val="90000"/>
              </a:lnSpc>
              <a:spcBef>
                <a:spcPts val="1000"/>
              </a:spcBef>
              <a:spcAft>
                <a:spcPts val="0"/>
              </a:spcAft>
              <a:buClr>
                <a:schemeClr val="dk1"/>
              </a:buClr>
              <a:buSzPct val="100000"/>
              <a:buNone/>
            </a:pPr>
            <a:r>
              <a:rPr b="1" lang="en-US" sz="1800"/>
              <a:t>Photographs: </a:t>
            </a:r>
            <a:r>
              <a:rPr lang="en-US" sz="1800"/>
              <a:t>Izolda Trachtenberg</a:t>
            </a:r>
            <a:endParaRPr/>
          </a:p>
          <a:p>
            <a:pPr indent="0" lvl="0" marL="0" rtl="0" algn="l">
              <a:lnSpc>
                <a:spcPct val="90000"/>
              </a:lnSpc>
              <a:spcBef>
                <a:spcPts val="1000"/>
              </a:spcBef>
              <a:spcAft>
                <a:spcPts val="0"/>
              </a:spcAft>
              <a:buClr>
                <a:schemeClr val="dk1"/>
              </a:buClr>
              <a:buSzPct val="100000"/>
              <a:buNone/>
            </a:pPr>
            <a:r>
              <a:rPr b="1" lang="en-US" sz="1800"/>
              <a:t>Cover Art: </a:t>
            </a:r>
            <a:r>
              <a:rPr lang="en-US" sz="1800"/>
              <a:t>Jenn Glaser, </a:t>
            </a:r>
            <a:r>
              <a:rPr i="1" lang="en-US" sz="1800"/>
              <a:t>ScribeArts</a:t>
            </a:r>
            <a:endParaRPr/>
          </a:p>
          <a:p>
            <a:pPr indent="0" lvl="0" marL="0" rtl="0" algn="l">
              <a:lnSpc>
                <a:spcPct val="90000"/>
              </a:lnSpc>
              <a:spcBef>
                <a:spcPts val="1000"/>
              </a:spcBef>
              <a:spcAft>
                <a:spcPts val="0"/>
              </a:spcAft>
              <a:buClr>
                <a:schemeClr val="dk1"/>
              </a:buClr>
              <a:buSzPct val="100000"/>
              <a:buNone/>
            </a:pPr>
            <a:r>
              <a:rPr b="1" lang="en-US" sz="2400"/>
              <a:t>More Information:</a:t>
            </a:r>
            <a:endParaRPr/>
          </a:p>
          <a:p>
            <a:pPr indent="0" lvl="0" marL="0" rtl="0" algn="l">
              <a:lnSpc>
                <a:spcPct val="90000"/>
              </a:lnSpc>
              <a:spcBef>
                <a:spcPts val="1000"/>
              </a:spcBef>
              <a:spcAft>
                <a:spcPts val="0"/>
              </a:spcAft>
              <a:buClr>
                <a:schemeClr val="dk1"/>
              </a:buClr>
              <a:buSzPct val="100000"/>
              <a:buNone/>
            </a:pPr>
            <a:r>
              <a:rPr lang="en-US" sz="1800" u="sng">
                <a:solidFill>
                  <a:schemeClr val="hlink"/>
                </a:solidFill>
                <a:hlinkClick r:id="rId8"/>
              </a:rPr>
              <a:t>The GLOBE Program</a:t>
            </a:r>
            <a:endParaRPr sz="1800"/>
          </a:p>
          <a:p>
            <a:pPr indent="0" lvl="0" marL="0" rtl="0" algn="l">
              <a:lnSpc>
                <a:spcPct val="90000"/>
              </a:lnSpc>
              <a:spcBef>
                <a:spcPts val="1000"/>
              </a:spcBef>
              <a:spcAft>
                <a:spcPts val="0"/>
              </a:spcAft>
              <a:buClr>
                <a:schemeClr val="dk1"/>
              </a:buClr>
              <a:buSzPct val="100000"/>
              <a:buNone/>
            </a:pPr>
            <a:r>
              <a:rPr lang="en-US" sz="1800" u="sng">
                <a:solidFill>
                  <a:schemeClr val="hlink"/>
                </a:solidFill>
                <a:hlinkClick r:id="rId9"/>
              </a:rPr>
              <a:t>NASA Wavelength </a:t>
            </a:r>
            <a:r>
              <a:rPr lang="en-US" sz="1800"/>
              <a:t> NASA’s Digital Library for Earth and Space Science Education</a:t>
            </a:r>
            <a:endParaRPr/>
          </a:p>
          <a:p>
            <a:pPr indent="0" lvl="0" marL="0" rtl="0" algn="l">
              <a:lnSpc>
                <a:spcPct val="90000"/>
              </a:lnSpc>
              <a:spcBef>
                <a:spcPts val="1000"/>
              </a:spcBef>
              <a:spcAft>
                <a:spcPts val="0"/>
              </a:spcAft>
              <a:buClr>
                <a:schemeClr val="dk1"/>
              </a:buClr>
              <a:buSzPct val="100000"/>
              <a:buNone/>
            </a:pPr>
            <a:r>
              <a:rPr lang="en-US" sz="1800" u="sng">
                <a:solidFill>
                  <a:schemeClr val="hlink"/>
                </a:solidFill>
                <a:hlinkClick r:id="rId10"/>
              </a:rPr>
              <a:t>NASA Global Climate Change: Vital Signs of the Planet</a:t>
            </a:r>
            <a:endParaRPr sz="1800"/>
          </a:p>
          <a:p>
            <a:pPr indent="0" lvl="0" marL="0" rtl="0" algn="l">
              <a:lnSpc>
                <a:spcPct val="90000"/>
              </a:lnSpc>
              <a:spcBef>
                <a:spcPts val="1000"/>
              </a:spcBef>
              <a:spcAft>
                <a:spcPts val="0"/>
              </a:spcAft>
              <a:buClr>
                <a:schemeClr val="dk1"/>
              </a:buClr>
              <a:buSzPct val="100000"/>
              <a:buNone/>
            </a:pPr>
            <a:r>
              <a:rPr lang="en-US" sz="1800"/>
              <a:t>The GLOBE Program is sponsored by these organizations: </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rgbClr val="000000"/>
              </a:buClr>
              <a:buSzPct val="100000"/>
              <a:buNone/>
            </a:pPr>
            <a:r>
              <a:t/>
            </a:r>
            <a:endParaRPr b="1" sz="1400"/>
          </a:p>
          <a:p>
            <a:pPr indent="0" lvl="0" marL="0" rtl="0" algn="l">
              <a:lnSpc>
                <a:spcPct val="90000"/>
              </a:lnSpc>
              <a:spcBef>
                <a:spcPts val="1000"/>
              </a:spcBef>
              <a:spcAft>
                <a:spcPts val="0"/>
              </a:spcAft>
              <a:buClr>
                <a:schemeClr val="dk1"/>
              </a:buClr>
              <a:buSzPct val="100000"/>
              <a:buNone/>
            </a:pPr>
            <a:r>
              <a:t/>
            </a:r>
            <a:endParaRPr sz="1800"/>
          </a:p>
        </p:txBody>
      </p:sp>
      <p:pic>
        <p:nvPicPr>
          <p:cNvPr descr="Logos for NASA, NOAA, NSF and the U.S. Department of State." id="388" name="Google Shape;388;p31"/>
          <p:cNvPicPr preferRelativeResize="0"/>
          <p:nvPr>
            <p:ph idx="2" type="body"/>
          </p:nvPr>
        </p:nvPicPr>
        <p:blipFill rotWithShape="1">
          <a:blip r:embed="rId11">
            <a:alphaModFix/>
          </a:blip>
          <a:srcRect b="0" l="0" r="0" t="0"/>
          <a:stretch/>
        </p:blipFill>
        <p:spPr>
          <a:xfrm>
            <a:off x="3477536" y="5371613"/>
            <a:ext cx="2435038" cy="5058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15" name="Google Shape;115;p4"/>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B. Why measure bulk density?" id="116" name="Google Shape;116;p4"/>
          <p:cNvPicPr preferRelativeResize="0"/>
          <p:nvPr/>
        </p:nvPicPr>
        <p:blipFill rotWithShape="1">
          <a:blip r:embed="rId4">
            <a:alphaModFix/>
          </a:blip>
          <a:srcRect b="0" l="0" r="0" t="0"/>
          <a:stretch/>
        </p:blipFill>
        <p:spPr>
          <a:xfrm>
            <a:off x="-43205" y="0"/>
            <a:ext cx="1262787" cy="6843491"/>
          </a:xfrm>
          <a:prstGeom prst="rect">
            <a:avLst/>
          </a:prstGeom>
          <a:noFill/>
          <a:ln>
            <a:noFill/>
          </a:ln>
        </p:spPr>
      </p:pic>
      <p:sp>
        <p:nvSpPr>
          <p:cNvPr id="117" name="Google Shape;117;p4"/>
          <p:cNvSpPr txBox="1"/>
          <p:nvPr>
            <p:ph type="title"/>
          </p:nvPr>
        </p:nvSpPr>
        <p:spPr>
          <a:xfrm>
            <a:off x="1318844" y="74909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Why Measure Bulk Density?</a:t>
            </a:r>
            <a:endParaRPr/>
          </a:p>
        </p:txBody>
      </p:sp>
      <p:sp>
        <p:nvSpPr>
          <p:cNvPr id="118" name="Google Shape;118;p4"/>
          <p:cNvSpPr txBox="1"/>
          <p:nvPr>
            <p:ph idx="1" type="body"/>
          </p:nvPr>
        </p:nvSpPr>
        <p:spPr>
          <a:xfrm>
            <a:off x="1281126" y="1822450"/>
            <a:ext cx="768358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lang="en-US" sz="1800"/>
              <a:t>Bulk density gives information on the ease with which roots can grow and water will filter through the different soil horizons of a profile. </a:t>
            </a:r>
            <a:endParaRPr/>
          </a:p>
          <a:p>
            <a:pPr indent="0" lvl="0" marL="0" rtl="0" algn="l">
              <a:lnSpc>
                <a:spcPct val="90000"/>
              </a:lnSpc>
              <a:spcBef>
                <a:spcPts val="1000"/>
              </a:spcBef>
              <a:spcAft>
                <a:spcPts val="0"/>
              </a:spcAft>
              <a:buClr>
                <a:schemeClr val="dk1"/>
              </a:buClr>
              <a:buSzPts val="1800"/>
              <a:buFont typeface="Calibri"/>
              <a:buNone/>
            </a:pPr>
            <a:r>
              <a:t/>
            </a:r>
            <a:endParaRPr sz="1800"/>
          </a:p>
          <a:p>
            <a:pPr indent="0" lvl="0" marL="0" rtl="0" algn="l">
              <a:lnSpc>
                <a:spcPct val="90000"/>
              </a:lnSpc>
              <a:spcBef>
                <a:spcPts val="1000"/>
              </a:spcBef>
              <a:spcAft>
                <a:spcPts val="0"/>
              </a:spcAft>
              <a:buClr>
                <a:schemeClr val="dk1"/>
              </a:buClr>
              <a:buSzPts val="1800"/>
              <a:buFont typeface="Calibri"/>
              <a:buNone/>
            </a:pPr>
            <a:r>
              <a:rPr lang="en-US" sz="1800"/>
              <a:t>Bulk density is also used when converting between mass and volume for a soil sample. If we know the mass of a soil sample, we can calculate its volume and learn a great deal about the composition of that soil and its individual horizons.</a:t>
            </a:r>
            <a:endParaRPr/>
          </a:p>
          <a:p>
            <a:pPr indent="-228600" lvl="0" marL="228600" rtl="0" algn="l">
              <a:lnSpc>
                <a:spcPct val="90000"/>
              </a:lnSpc>
              <a:spcBef>
                <a:spcPts val="1000"/>
              </a:spcBef>
              <a:spcAft>
                <a:spcPts val="0"/>
              </a:spcAft>
              <a:buClr>
                <a:schemeClr val="dk1"/>
              </a:buClr>
              <a:buSzPts val="1800"/>
              <a:buFont typeface="Calibri"/>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24" name="Google Shape;124;p5"/>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C. Preparations for the Protocol" id="125" name="Google Shape;125;p5"/>
          <p:cNvPicPr preferRelativeResize="0"/>
          <p:nvPr/>
        </p:nvPicPr>
        <p:blipFill rotWithShape="1">
          <a:blip r:embed="rId4">
            <a:alphaModFix/>
          </a:blip>
          <a:srcRect b="0" l="0" r="0" t="0"/>
          <a:stretch/>
        </p:blipFill>
        <p:spPr>
          <a:xfrm>
            <a:off x="0" y="-1"/>
            <a:ext cx="1281126" cy="6929101"/>
          </a:xfrm>
          <a:prstGeom prst="rect">
            <a:avLst/>
          </a:prstGeom>
          <a:noFill/>
          <a:ln>
            <a:noFill/>
          </a:ln>
        </p:spPr>
      </p:pic>
      <p:sp>
        <p:nvSpPr>
          <p:cNvPr id="126" name="Google Shape;126;p5"/>
          <p:cNvSpPr txBox="1"/>
          <p:nvPr>
            <p:ph type="title"/>
          </p:nvPr>
        </p:nvSpPr>
        <p:spPr>
          <a:xfrm>
            <a:off x="1388401" y="65740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3200"/>
              <a:buFont typeface="Calibri"/>
              <a:buNone/>
            </a:pPr>
            <a:r>
              <a:rPr b="1" lang="en-US" sz="3200">
                <a:solidFill>
                  <a:srgbClr val="432B01"/>
                </a:solidFill>
                <a:latin typeface="Calibri"/>
                <a:ea typeface="Calibri"/>
                <a:cs typeface="Calibri"/>
                <a:sym typeface="Calibri"/>
              </a:rPr>
              <a:t>Protocol at a Glance</a:t>
            </a:r>
            <a:endParaRPr/>
          </a:p>
        </p:txBody>
      </p:sp>
      <p:graphicFrame>
        <p:nvGraphicFramePr>
          <p:cNvPr descr="Table of what is needed to do this protocol:  Where: Soil Characterization Site; Time Required 2 or 3 (50 minte) class periods; Frequency: once for a soil profile (collected and prepared soil samples can be stored for study and analyses at any time during the school year. Prerequisistes: Soil Characterization Protocol. This Protocol= Bulk Denisty Protocol; Field Guides, Soil Bulk Density Field and Lab Guide. Data Sheets- Bulk density Data Sheet and Soil Characterization Site Definition Sheet." id="127" name="Google Shape;127;p5"/>
          <p:cNvGraphicFramePr/>
          <p:nvPr/>
        </p:nvGraphicFramePr>
        <p:xfrm>
          <a:off x="1587038" y="1679428"/>
          <a:ext cx="3000000" cy="3000000"/>
        </p:xfrm>
        <a:graphic>
          <a:graphicData uri="http://schemas.openxmlformats.org/drawingml/2006/table">
            <a:tbl>
              <a:tblPr bandRow="1" firstRow="1">
                <a:noFill/>
                <a:tableStyleId>{B017E755-B906-42A6-9DEB-FC72C10FD262}</a:tableStyleId>
              </a:tblPr>
              <a:tblGrid>
                <a:gridCol w="1500375"/>
                <a:gridCol w="5484825"/>
              </a:tblGrid>
              <a:tr h="537900">
                <a:tc>
                  <a:txBody>
                    <a:bodyPr/>
                    <a:lstStyle/>
                    <a:p>
                      <a:pPr indent="0" lvl="0" marL="0" marR="0" rtl="0" algn="l">
                        <a:spcBef>
                          <a:spcPts val="0"/>
                        </a:spcBef>
                        <a:spcAft>
                          <a:spcPts val="0"/>
                        </a:spcAft>
                        <a:buNone/>
                      </a:pPr>
                      <a:r>
                        <a:rPr b="0" lang="en-US" sz="1800" u="none" cap="none" strike="noStrike"/>
                        <a:t>Where </a:t>
                      </a:r>
                      <a:endParaRPr/>
                    </a:p>
                  </a:txBody>
                  <a:tcPr marT="45725" marB="45725" marR="91450" marL="91450"/>
                </a:tc>
                <a:tc>
                  <a:txBody>
                    <a:bodyPr/>
                    <a:lstStyle/>
                    <a:p>
                      <a:pPr indent="0" lvl="0" marL="0" marR="0" rtl="0" algn="l">
                        <a:spcBef>
                          <a:spcPts val="0"/>
                        </a:spcBef>
                        <a:spcAft>
                          <a:spcPts val="0"/>
                        </a:spcAft>
                        <a:buNone/>
                      </a:pPr>
                      <a:r>
                        <a:rPr lang="en-US" sz="1800" u="sng">
                          <a:solidFill>
                            <a:schemeClr val="hlink"/>
                          </a:solidFill>
                          <a:hlinkClick r:id="rId5"/>
                        </a:rPr>
                        <a:t>Soil Characterization</a:t>
                      </a:r>
                      <a:r>
                        <a:rPr lang="en-US" sz="1800" u="sng">
                          <a:solidFill>
                            <a:schemeClr val="hlink"/>
                          </a:solidFill>
                          <a:hlinkClick r:id="rId6"/>
                        </a:rPr>
                        <a:t> Site</a:t>
                      </a:r>
                      <a:endParaRPr sz="1800"/>
                    </a:p>
                  </a:txBody>
                  <a:tcPr marT="45725" marB="45725" marR="91450" marL="91450"/>
                </a:tc>
              </a:tr>
              <a:tr h="505325">
                <a:tc>
                  <a:txBody>
                    <a:bodyPr/>
                    <a:lstStyle/>
                    <a:p>
                      <a:pPr indent="0" lvl="0" marL="0" marR="0" rtl="0" algn="l">
                        <a:spcBef>
                          <a:spcPts val="0"/>
                        </a:spcBef>
                        <a:spcAft>
                          <a:spcPts val="0"/>
                        </a:spcAft>
                        <a:buNone/>
                      </a:pPr>
                      <a:r>
                        <a:rPr lang="en-US" sz="1800"/>
                        <a:t>Time</a:t>
                      </a:r>
                      <a:endParaRPr/>
                    </a:p>
                  </a:txBody>
                  <a:tcPr marT="45725" marB="45725" marR="91450" marL="91450"/>
                </a:tc>
                <a:tc>
                  <a:txBody>
                    <a:bodyPr/>
                    <a:lstStyle/>
                    <a:p>
                      <a:pPr indent="0" lvl="0" marL="0" marR="0" rtl="0" algn="l">
                        <a:spcBef>
                          <a:spcPts val="0"/>
                        </a:spcBef>
                        <a:spcAft>
                          <a:spcPts val="0"/>
                        </a:spcAft>
                        <a:buNone/>
                      </a:pPr>
                      <a:r>
                        <a:rPr lang="en-US" sz="1800"/>
                        <a:t>2 or 3 (50 minute) class periods</a:t>
                      </a:r>
                      <a:endParaRPr/>
                    </a:p>
                  </a:txBody>
                  <a:tcPr marT="45725" marB="45725" marR="91450" marL="91450"/>
                </a:tc>
              </a:tr>
              <a:tr h="914400">
                <a:tc>
                  <a:txBody>
                    <a:bodyPr/>
                    <a:lstStyle/>
                    <a:p>
                      <a:pPr indent="0" lvl="0" marL="0" marR="0" rtl="0" algn="l">
                        <a:spcBef>
                          <a:spcPts val="0"/>
                        </a:spcBef>
                        <a:spcAft>
                          <a:spcPts val="0"/>
                        </a:spcAft>
                        <a:buNone/>
                      </a:pPr>
                      <a:r>
                        <a:rPr lang="en-US" sz="1800"/>
                        <a:t>Frequency</a:t>
                      </a:r>
                      <a:endParaRPr/>
                    </a:p>
                  </a:txBody>
                  <a:tcPr marT="45725" marB="45725" marR="91450" marL="91450"/>
                </a:tc>
                <a:tc>
                  <a:txBody>
                    <a:bodyPr/>
                    <a:lstStyle/>
                    <a:p>
                      <a:pPr indent="0" lvl="0" marL="0" marR="0" rtl="0" algn="l">
                        <a:spcBef>
                          <a:spcPts val="0"/>
                        </a:spcBef>
                        <a:spcAft>
                          <a:spcPts val="0"/>
                        </a:spcAft>
                        <a:buNone/>
                      </a:pPr>
                      <a:r>
                        <a:rPr lang="en-US" sz="1800"/>
                        <a:t>Once for a soil profile</a:t>
                      </a:r>
                      <a:endParaRPr/>
                    </a:p>
                    <a:p>
                      <a:pPr indent="0" lvl="0" marL="0" marR="0" rtl="0" algn="l">
                        <a:spcBef>
                          <a:spcPts val="0"/>
                        </a:spcBef>
                        <a:spcAft>
                          <a:spcPts val="0"/>
                        </a:spcAft>
                        <a:buNone/>
                      </a:pPr>
                      <a:r>
                        <a:rPr lang="en-US" sz="1800"/>
                        <a:t>Collected and prepared soil samples can be stored for</a:t>
                      </a:r>
                      <a:r>
                        <a:rPr lang="en-US" sz="1800"/>
                        <a:t> study and analyses at any time during the school year</a:t>
                      </a:r>
                      <a:endParaRPr sz="1800"/>
                    </a:p>
                  </a:txBody>
                  <a:tcPr marT="45725" marB="45725" marR="91450" marL="91450"/>
                </a:tc>
              </a:tr>
              <a:tr h="493300">
                <a:tc>
                  <a:txBody>
                    <a:bodyPr/>
                    <a:lstStyle/>
                    <a:p>
                      <a:pPr indent="0" lvl="0" marL="0" marR="0" rtl="0" algn="l">
                        <a:spcBef>
                          <a:spcPts val="0"/>
                        </a:spcBef>
                        <a:spcAft>
                          <a:spcPts val="0"/>
                        </a:spcAft>
                        <a:buNone/>
                      </a:pPr>
                      <a:r>
                        <a:rPr lang="en-US" sz="1800"/>
                        <a:t>Prerequisites</a:t>
                      </a:r>
                      <a:endParaRPr/>
                    </a:p>
                  </a:txBody>
                  <a:tcPr marT="45725" marB="45725" marR="91450" marL="91450"/>
                </a:tc>
                <a:tc>
                  <a:txBody>
                    <a:bodyPr/>
                    <a:lstStyle/>
                    <a:p>
                      <a:pPr indent="0" lvl="0" marL="0" marR="0" rtl="0" algn="l">
                        <a:spcBef>
                          <a:spcPts val="0"/>
                        </a:spcBef>
                        <a:spcAft>
                          <a:spcPts val="0"/>
                        </a:spcAft>
                        <a:buNone/>
                      </a:pPr>
                      <a:r>
                        <a:rPr lang="en-US" sz="1800" u="sng">
                          <a:solidFill>
                            <a:schemeClr val="hlink"/>
                          </a:solidFill>
                          <a:hlinkClick r:id="rId7"/>
                        </a:rPr>
                        <a:t>Soil</a:t>
                      </a:r>
                      <a:r>
                        <a:rPr lang="en-US" sz="1800" u="sng">
                          <a:solidFill>
                            <a:schemeClr val="hlink"/>
                          </a:solidFill>
                          <a:hlinkClick r:id="rId8"/>
                        </a:rPr>
                        <a:t> Characterization Protocol</a:t>
                      </a:r>
                      <a:endParaRPr sz="1800"/>
                    </a:p>
                  </a:txBody>
                  <a:tcPr marT="45725" marB="45725" marR="91450" marL="91450"/>
                </a:tc>
              </a:tr>
              <a:tr h="541425">
                <a:tc>
                  <a:txBody>
                    <a:bodyPr/>
                    <a:lstStyle/>
                    <a:p>
                      <a:pPr indent="0" lvl="0" marL="0" marR="0" rtl="0" algn="l">
                        <a:spcBef>
                          <a:spcPts val="0"/>
                        </a:spcBef>
                        <a:spcAft>
                          <a:spcPts val="0"/>
                        </a:spcAft>
                        <a:buNone/>
                      </a:pPr>
                      <a:r>
                        <a:rPr lang="en-US" sz="1800"/>
                        <a:t>Protocol</a:t>
                      </a:r>
                      <a:endParaRPr/>
                    </a:p>
                  </a:txBody>
                  <a:tcPr marT="45725" marB="45725" marR="91450" marL="91450"/>
                </a:tc>
                <a:tc>
                  <a:txBody>
                    <a:bodyPr/>
                    <a:lstStyle/>
                    <a:p>
                      <a:pPr indent="0" lvl="0" marL="0" marR="0" rtl="0" algn="l">
                        <a:spcBef>
                          <a:spcPts val="0"/>
                        </a:spcBef>
                        <a:spcAft>
                          <a:spcPts val="0"/>
                        </a:spcAft>
                        <a:buNone/>
                      </a:pPr>
                      <a:r>
                        <a:rPr lang="en-US" sz="1800" u="sng">
                          <a:solidFill>
                            <a:schemeClr val="hlink"/>
                          </a:solidFill>
                          <a:hlinkClick r:id="rId9"/>
                        </a:rPr>
                        <a:t>Bulk Density</a:t>
                      </a:r>
                      <a:r>
                        <a:rPr lang="en-US" sz="1800" u="sng">
                          <a:solidFill>
                            <a:schemeClr val="hlink"/>
                          </a:solidFill>
                          <a:hlinkClick r:id="rId10"/>
                        </a:rPr>
                        <a:t> Protocol</a:t>
                      </a:r>
                      <a:endParaRPr sz="1800"/>
                    </a:p>
                  </a:txBody>
                  <a:tcPr marT="45725" marB="45725" marR="91450" marL="91450"/>
                </a:tc>
              </a:tr>
              <a:tr h="469225">
                <a:tc>
                  <a:txBody>
                    <a:bodyPr/>
                    <a:lstStyle/>
                    <a:p>
                      <a:pPr indent="0" lvl="0" marL="0" marR="0" rtl="0" algn="l">
                        <a:spcBef>
                          <a:spcPts val="0"/>
                        </a:spcBef>
                        <a:spcAft>
                          <a:spcPts val="0"/>
                        </a:spcAft>
                        <a:buNone/>
                      </a:pPr>
                      <a:r>
                        <a:rPr lang="en-US" sz="1800"/>
                        <a:t>Field Guides</a:t>
                      </a:r>
                      <a:endParaRPr/>
                    </a:p>
                  </a:txBody>
                  <a:tcPr marT="45725" marB="45725" marR="91450" marL="91450"/>
                </a:tc>
                <a:tc>
                  <a:txBody>
                    <a:bodyPr/>
                    <a:lstStyle/>
                    <a:p>
                      <a:pPr indent="0" lvl="0" marL="0" marR="0" rtl="0" algn="l">
                        <a:spcBef>
                          <a:spcPts val="0"/>
                        </a:spcBef>
                        <a:spcAft>
                          <a:spcPts val="0"/>
                        </a:spcAft>
                        <a:buNone/>
                      </a:pPr>
                      <a:r>
                        <a:rPr lang="en-US" sz="1800" u="sng">
                          <a:solidFill>
                            <a:schemeClr val="hlink"/>
                          </a:solidFill>
                          <a:hlinkClick r:id="rId11"/>
                        </a:rPr>
                        <a:t>Soil Bulk Density Field</a:t>
                      </a:r>
                      <a:r>
                        <a:rPr lang="en-US" sz="1800" u="sng">
                          <a:solidFill>
                            <a:schemeClr val="hlink"/>
                          </a:solidFill>
                          <a:hlinkClick r:id="rId12"/>
                        </a:rPr>
                        <a:t> and Lab Guide</a:t>
                      </a:r>
                      <a:endParaRPr sz="1800"/>
                    </a:p>
                  </a:txBody>
                  <a:tcPr marT="45725" marB="45725" marR="91450" marL="91450"/>
                </a:tc>
              </a:tr>
              <a:tr h="640075">
                <a:tc>
                  <a:txBody>
                    <a:bodyPr/>
                    <a:lstStyle/>
                    <a:p>
                      <a:pPr indent="0" lvl="0" marL="0" marR="0" rtl="0" algn="l">
                        <a:spcBef>
                          <a:spcPts val="0"/>
                        </a:spcBef>
                        <a:spcAft>
                          <a:spcPts val="0"/>
                        </a:spcAft>
                        <a:buNone/>
                      </a:pPr>
                      <a:r>
                        <a:rPr lang="en-US" sz="1800"/>
                        <a:t>Data Sheets</a:t>
                      </a:r>
                      <a:endParaRPr/>
                    </a:p>
                  </a:txBody>
                  <a:tcPr marT="45725" marB="45725" marR="91450" marL="91450"/>
                </a:tc>
                <a:tc>
                  <a:txBody>
                    <a:bodyPr/>
                    <a:lstStyle/>
                    <a:p>
                      <a:pPr indent="0" lvl="0" marL="0" marR="0" rtl="0" algn="l">
                        <a:spcBef>
                          <a:spcPts val="0"/>
                        </a:spcBef>
                        <a:spcAft>
                          <a:spcPts val="0"/>
                        </a:spcAft>
                        <a:buNone/>
                      </a:pPr>
                      <a:r>
                        <a:rPr lang="en-US" sz="1800" u="sng">
                          <a:solidFill>
                            <a:schemeClr val="hlink"/>
                          </a:solidFill>
                          <a:hlinkClick r:id="rId13"/>
                        </a:rPr>
                        <a:t>Bulk Density</a:t>
                      </a:r>
                      <a:r>
                        <a:rPr lang="en-US" sz="1800" u="sng">
                          <a:solidFill>
                            <a:schemeClr val="hlink"/>
                          </a:solidFill>
                          <a:hlinkClick r:id="rId14"/>
                        </a:rPr>
                        <a:t> Data Sheet</a:t>
                      </a:r>
                      <a:endParaRPr sz="1800"/>
                    </a:p>
                    <a:p>
                      <a:pPr indent="0" lvl="0" marL="0" marR="0" rtl="0" algn="l">
                        <a:spcBef>
                          <a:spcPts val="0"/>
                        </a:spcBef>
                        <a:spcAft>
                          <a:spcPts val="0"/>
                        </a:spcAft>
                        <a:buNone/>
                      </a:pPr>
                      <a:r>
                        <a:rPr lang="en-US" sz="1800" u="sng">
                          <a:solidFill>
                            <a:schemeClr val="hlink"/>
                          </a:solidFill>
                          <a:hlinkClick r:id="rId15"/>
                        </a:rPr>
                        <a:t>Soil Characterization Site Definition Sheet</a:t>
                      </a:r>
                      <a:endParaRPr sz="1800"/>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33" name="Google Shape;133;p6"/>
          <p:cNvPicPr preferRelativeResize="0"/>
          <p:nvPr/>
        </p:nvPicPr>
        <p:blipFill rotWithShape="1">
          <a:blip r:embed="rId3">
            <a:alphaModFix/>
          </a:blip>
          <a:srcRect b="0" l="0" r="0" t="0"/>
          <a:stretch/>
        </p:blipFill>
        <p:spPr>
          <a:xfrm>
            <a:off x="1190652" y="-17545"/>
            <a:ext cx="7953348" cy="1022023"/>
          </a:xfrm>
          <a:prstGeom prst="rect">
            <a:avLst/>
          </a:prstGeom>
          <a:noFill/>
          <a:ln>
            <a:noFill/>
          </a:ln>
        </p:spPr>
      </p:pic>
      <p:pic>
        <p:nvPicPr>
          <p:cNvPr descr="Menu: C. Preparations for the Protocol" id="134" name="Google Shape;134;p6"/>
          <p:cNvPicPr preferRelativeResize="0"/>
          <p:nvPr/>
        </p:nvPicPr>
        <p:blipFill rotWithShape="1">
          <a:blip r:embed="rId4">
            <a:alphaModFix/>
          </a:blip>
          <a:srcRect b="0" l="0" r="0" t="0"/>
          <a:stretch/>
        </p:blipFill>
        <p:spPr>
          <a:xfrm>
            <a:off x="0" y="-1"/>
            <a:ext cx="1281126" cy="6929101"/>
          </a:xfrm>
          <a:prstGeom prst="rect">
            <a:avLst/>
          </a:prstGeom>
          <a:noFill/>
          <a:ln>
            <a:noFill/>
          </a:ln>
        </p:spPr>
      </p:pic>
      <p:sp>
        <p:nvSpPr>
          <p:cNvPr id="135" name="Google Shape;135;p6"/>
          <p:cNvSpPr txBox="1"/>
          <p:nvPr>
            <p:ph type="title"/>
          </p:nvPr>
        </p:nvSpPr>
        <p:spPr>
          <a:xfrm>
            <a:off x="1269213" y="70361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Materials and Instruments Required for Fieldwork</a:t>
            </a:r>
            <a:endParaRPr/>
          </a:p>
        </p:txBody>
      </p:sp>
      <p:sp>
        <p:nvSpPr>
          <p:cNvPr id="136" name="Google Shape;136;p6"/>
          <p:cNvSpPr txBox="1"/>
          <p:nvPr>
            <p:ph idx="1" type="body"/>
          </p:nvPr>
        </p:nvSpPr>
        <p:spPr>
          <a:xfrm>
            <a:off x="1419489" y="1708092"/>
            <a:ext cx="4479506" cy="471843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1800"/>
              <a:buChar char="•"/>
            </a:pPr>
            <a:r>
              <a:rPr lang="en-US" sz="1800"/>
              <a:t>4-Liter (1 quart) size sealable bags or containers</a:t>
            </a:r>
            <a:endParaRPr/>
          </a:p>
          <a:p>
            <a:pPr indent="-228600" lvl="0" marL="228600" rtl="0" algn="l">
              <a:lnSpc>
                <a:spcPct val="90000"/>
              </a:lnSpc>
              <a:spcBef>
                <a:spcPts val="1000"/>
              </a:spcBef>
              <a:spcAft>
                <a:spcPts val="0"/>
              </a:spcAft>
              <a:buClr>
                <a:schemeClr val="dk1"/>
              </a:buClr>
              <a:buSzPts val="1800"/>
              <a:buChar char="•"/>
            </a:pPr>
            <a:r>
              <a:rPr lang="en-US" sz="1800"/>
              <a:t>3 or more Sampling Cans</a:t>
            </a:r>
            <a:endParaRPr/>
          </a:p>
          <a:p>
            <a:pPr indent="-228600" lvl="0" marL="228600" rtl="0" algn="l">
              <a:lnSpc>
                <a:spcPct val="90000"/>
              </a:lnSpc>
              <a:spcBef>
                <a:spcPts val="1000"/>
              </a:spcBef>
              <a:spcAft>
                <a:spcPts val="0"/>
              </a:spcAft>
              <a:buClr>
                <a:schemeClr val="dk1"/>
              </a:buClr>
              <a:buSzPts val="1800"/>
              <a:buChar char="•"/>
            </a:pPr>
            <a:r>
              <a:rPr lang="en-US" sz="1800"/>
              <a:t>Wood Block </a:t>
            </a:r>
            <a:endParaRPr/>
          </a:p>
          <a:p>
            <a:pPr indent="-228600" lvl="0" marL="228600" rtl="0" algn="l">
              <a:lnSpc>
                <a:spcPct val="90000"/>
              </a:lnSpc>
              <a:spcBef>
                <a:spcPts val="1000"/>
              </a:spcBef>
              <a:spcAft>
                <a:spcPts val="0"/>
              </a:spcAft>
              <a:buClr>
                <a:schemeClr val="dk1"/>
              </a:buClr>
              <a:buSzPts val="1800"/>
              <a:buChar char="•"/>
            </a:pPr>
            <a:r>
              <a:rPr lang="en-US" sz="1800"/>
              <a:t>Hammer</a:t>
            </a:r>
            <a:endParaRPr/>
          </a:p>
          <a:p>
            <a:pPr indent="-228600" lvl="0" marL="228600" rtl="0" algn="l">
              <a:lnSpc>
                <a:spcPct val="90000"/>
              </a:lnSpc>
              <a:spcBef>
                <a:spcPts val="1000"/>
              </a:spcBef>
              <a:spcAft>
                <a:spcPts val="0"/>
              </a:spcAft>
              <a:buClr>
                <a:schemeClr val="dk1"/>
              </a:buClr>
              <a:buSzPts val="1800"/>
              <a:buChar char="•"/>
            </a:pPr>
            <a:r>
              <a:rPr lang="en-US" sz="1800"/>
              <a:t>Trowel or shovel</a:t>
            </a:r>
            <a:endParaRPr/>
          </a:p>
          <a:p>
            <a:pPr indent="-228600" lvl="0" marL="228600" rtl="0" algn="l">
              <a:lnSpc>
                <a:spcPct val="90000"/>
              </a:lnSpc>
              <a:spcBef>
                <a:spcPts val="1000"/>
              </a:spcBef>
              <a:spcAft>
                <a:spcPts val="0"/>
              </a:spcAft>
              <a:buClr>
                <a:schemeClr val="dk1"/>
              </a:buClr>
              <a:buSzPts val="1800"/>
              <a:buChar char="•"/>
            </a:pPr>
            <a:r>
              <a:rPr lang="en-US" sz="1800"/>
              <a:t>Marker</a:t>
            </a:r>
            <a:endParaRPr/>
          </a:p>
          <a:p>
            <a:pPr indent="-228600" lvl="0" marL="228600" rtl="0" algn="l">
              <a:lnSpc>
                <a:spcPct val="90000"/>
              </a:lnSpc>
              <a:spcBef>
                <a:spcPts val="1000"/>
              </a:spcBef>
              <a:spcAft>
                <a:spcPts val="0"/>
              </a:spcAft>
              <a:buClr>
                <a:schemeClr val="dk1"/>
              </a:buClr>
              <a:buSzPts val="1500"/>
              <a:buFont typeface="Calibri"/>
              <a:buNone/>
            </a:pPr>
            <a:r>
              <a:t/>
            </a:r>
            <a:endParaRPr sz="1500"/>
          </a:p>
          <a:p>
            <a:pPr indent="0" lvl="0" marL="0" rtl="0" algn="l">
              <a:lnSpc>
                <a:spcPct val="90000"/>
              </a:lnSpc>
              <a:spcBef>
                <a:spcPts val="1000"/>
              </a:spcBef>
              <a:spcAft>
                <a:spcPts val="0"/>
              </a:spcAft>
              <a:buClr>
                <a:schemeClr val="dk1"/>
              </a:buClr>
              <a:buSzPts val="1500"/>
              <a:buFont typeface="Calibri"/>
              <a:buNone/>
            </a:pPr>
            <a:r>
              <a:rPr lang="en-US" sz="1500"/>
              <a:t>See the Defining a Soil Characterization Sample Site Slide Set for a complete list of all required equipment for soil characterization field work and sampling for lab analysis.</a:t>
            </a:r>
            <a:endParaRPr/>
          </a:p>
          <a:p>
            <a:pPr indent="0" lvl="0" marL="0" rtl="0" algn="l">
              <a:lnSpc>
                <a:spcPct val="90000"/>
              </a:lnSpc>
              <a:spcBef>
                <a:spcPts val="1000"/>
              </a:spcBef>
              <a:spcAft>
                <a:spcPts val="0"/>
              </a:spcAft>
              <a:buClr>
                <a:schemeClr val="dk1"/>
              </a:buClr>
              <a:buSzPts val="1500"/>
              <a:buFont typeface="Calibri"/>
              <a:buNone/>
            </a:pPr>
            <a:r>
              <a:rPr lang="en-US" sz="1500"/>
              <a:t>Where to find </a:t>
            </a:r>
            <a:r>
              <a:rPr lang="en-US" sz="1500" u="sng">
                <a:solidFill>
                  <a:schemeClr val="hlink"/>
                </a:solidFill>
                <a:hlinkClick r:id="rId5"/>
              </a:rPr>
              <a:t>specifications for instruments </a:t>
            </a:r>
            <a:r>
              <a:rPr lang="en-US" sz="1500"/>
              <a:t>used in GLOBE investigations.</a:t>
            </a:r>
            <a:endParaRPr/>
          </a:p>
          <a:p>
            <a:pPr indent="0" lvl="0" marL="0" rtl="0" algn="l">
              <a:lnSpc>
                <a:spcPct val="90000"/>
              </a:lnSpc>
              <a:spcBef>
                <a:spcPts val="1000"/>
              </a:spcBef>
              <a:spcAft>
                <a:spcPts val="0"/>
              </a:spcAft>
              <a:buClr>
                <a:schemeClr val="dk1"/>
              </a:buClr>
              <a:buSzPts val="1500"/>
              <a:buFont typeface="Calibri"/>
              <a:buNone/>
            </a:pPr>
            <a:r>
              <a:rPr lang="en-US" sz="1500" u="sng">
                <a:solidFill>
                  <a:schemeClr val="hlink"/>
                </a:solidFill>
                <a:hlinkClick r:id="rId6"/>
              </a:rPr>
              <a:t>Where to find scientific instruments</a:t>
            </a:r>
            <a:r>
              <a:rPr lang="en-US" sz="1500"/>
              <a:t> needed for this protocol.</a:t>
            </a:r>
            <a:endParaRPr/>
          </a:p>
          <a:p>
            <a:pPr indent="-228600" lvl="0" marL="228600" rtl="0" algn="l">
              <a:lnSpc>
                <a:spcPct val="90000"/>
              </a:lnSpc>
              <a:spcBef>
                <a:spcPts val="1000"/>
              </a:spcBef>
              <a:spcAft>
                <a:spcPts val="0"/>
              </a:spcAft>
              <a:buClr>
                <a:schemeClr val="dk1"/>
              </a:buClr>
              <a:buSzPts val="1800"/>
              <a:buFont typeface="Calibri"/>
              <a:buNone/>
            </a:pPr>
            <a:r>
              <a:t/>
            </a:r>
            <a:endParaRPr sz="1800"/>
          </a:p>
          <a:p>
            <a:pPr indent="-228600" lvl="0" marL="228600" rtl="0" algn="l">
              <a:lnSpc>
                <a:spcPct val="90000"/>
              </a:lnSpc>
              <a:spcBef>
                <a:spcPts val="1000"/>
              </a:spcBef>
              <a:spcAft>
                <a:spcPts val="0"/>
              </a:spcAft>
              <a:buClr>
                <a:schemeClr val="dk1"/>
              </a:buClr>
              <a:buSzPts val="1800"/>
              <a:buFont typeface="Calibri"/>
              <a:buNone/>
            </a:pPr>
            <a:r>
              <a:t/>
            </a:r>
            <a:endParaRPr sz="1800"/>
          </a:p>
          <a:p>
            <a:pPr indent="-228600" lvl="0" marL="228600" rtl="0" algn="l">
              <a:lnSpc>
                <a:spcPct val="90000"/>
              </a:lnSpc>
              <a:spcBef>
                <a:spcPts val="1000"/>
              </a:spcBef>
              <a:spcAft>
                <a:spcPts val="0"/>
              </a:spcAft>
              <a:buClr>
                <a:schemeClr val="dk1"/>
              </a:buClr>
              <a:buSzPts val="1800"/>
              <a:buFont typeface="Calibri"/>
              <a:buNone/>
            </a:pPr>
            <a:r>
              <a:t/>
            </a:r>
            <a:endParaRPr sz="1800"/>
          </a:p>
        </p:txBody>
      </p:sp>
      <p:pic>
        <p:nvPicPr>
          <p:cNvPr descr="Illustration of equipment needed for fieldwork and listed on this page" id="137" name="Google Shape;137;p6"/>
          <p:cNvPicPr preferRelativeResize="0"/>
          <p:nvPr>
            <p:ph idx="2" type="body"/>
          </p:nvPr>
        </p:nvPicPr>
        <p:blipFill rotWithShape="1">
          <a:blip r:embed="rId7">
            <a:alphaModFix/>
          </a:blip>
          <a:srcRect b="0" l="0" r="0" t="0"/>
          <a:stretch/>
        </p:blipFill>
        <p:spPr>
          <a:xfrm>
            <a:off x="5799136" y="2029176"/>
            <a:ext cx="3166444" cy="32678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43" name="Google Shape;143;p7"/>
          <p:cNvPicPr preferRelativeResize="0"/>
          <p:nvPr/>
        </p:nvPicPr>
        <p:blipFill rotWithShape="1">
          <a:blip r:embed="rId3">
            <a:alphaModFix/>
          </a:blip>
          <a:srcRect b="0" l="0" r="0" t="0"/>
          <a:stretch/>
        </p:blipFill>
        <p:spPr>
          <a:xfrm>
            <a:off x="1179526" y="0"/>
            <a:ext cx="7953348" cy="1022023"/>
          </a:xfrm>
          <a:prstGeom prst="rect">
            <a:avLst/>
          </a:prstGeom>
          <a:noFill/>
          <a:ln>
            <a:noFill/>
          </a:ln>
        </p:spPr>
      </p:pic>
      <p:pic>
        <p:nvPicPr>
          <p:cNvPr descr="Menu: D. Sampling" id="144" name="Google Shape;144;p7"/>
          <p:cNvPicPr preferRelativeResize="0"/>
          <p:nvPr/>
        </p:nvPicPr>
        <p:blipFill rotWithShape="1">
          <a:blip r:embed="rId4">
            <a:alphaModFix/>
          </a:blip>
          <a:srcRect b="0" l="0" r="0" t="0"/>
          <a:stretch/>
        </p:blipFill>
        <p:spPr>
          <a:xfrm>
            <a:off x="0" y="-36096"/>
            <a:ext cx="1244450" cy="7158791"/>
          </a:xfrm>
          <a:prstGeom prst="rect">
            <a:avLst/>
          </a:prstGeom>
          <a:noFill/>
          <a:ln>
            <a:noFill/>
          </a:ln>
        </p:spPr>
      </p:pic>
      <p:sp>
        <p:nvSpPr>
          <p:cNvPr id="145" name="Google Shape;145;p7"/>
          <p:cNvSpPr txBox="1"/>
          <p:nvPr>
            <p:ph type="title"/>
          </p:nvPr>
        </p:nvSpPr>
        <p:spPr>
          <a:xfrm>
            <a:off x="1246174" y="7610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Taking Samples of Known Volume</a:t>
            </a:r>
            <a:endParaRPr/>
          </a:p>
        </p:txBody>
      </p:sp>
      <p:sp>
        <p:nvSpPr>
          <p:cNvPr id="146" name="Google Shape;146;p7"/>
          <p:cNvSpPr txBox="1"/>
          <p:nvPr>
            <p:ph idx="1" type="body"/>
          </p:nvPr>
        </p:nvSpPr>
        <p:spPr>
          <a:xfrm>
            <a:off x="1244450" y="1700089"/>
            <a:ext cx="5586656" cy="4351338"/>
          </a:xfrm>
          <a:prstGeom prst="rect">
            <a:avLst/>
          </a:prstGeom>
          <a:noFill/>
          <a:ln>
            <a:noFill/>
          </a:ln>
        </p:spPr>
        <p:txBody>
          <a:bodyPr anchorCtr="0" anchor="t" bIns="45700" lIns="91425" spcFirstLastPara="1" rIns="91425" wrap="square" tIns="45700">
            <a:normAutofit lnSpcReduction="10000"/>
          </a:bodyPr>
          <a:lstStyle/>
          <a:p>
            <a:pPr indent="0" lvl="0" marL="63500" rtl="0" algn="l">
              <a:lnSpc>
                <a:spcPct val="90000"/>
              </a:lnSpc>
              <a:spcBef>
                <a:spcPts val="0"/>
              </a:spcBef>
              <a:spcAft>
                <a:spcPts val="0"/>
              </a:spcAft>
              <a:buClr>
                <a:schemeClr val="dk1"/>
              </a:buClr>
              <a:buSzPts val="1800"/>
              <a:buNone/>
            </a:pPr>
            <a:r>
              <a:rPr lang="en-US" sz="1800"/>
              <a:t>For each horizon in your soil profile, push a can or pipe (you will measure the cans’ mass and volume later) into the side of the horizon. If necessary, wet the soil first so that the can will go in easily. Stop when the can is even with the soil’s surface. (Remember, you will collect three samples from each horizon in your profile.)</a:t>
            </a:r>
            <a:endParaRPr/>
          </a:p>
          <a:p>
            <a:pPr indent="0" lvl="0" marL="63500" rtl="0" algn="l">
              <a:lnSpc>
                <a:spcPct val="90000"/>
              </a:lnSpc>
              <a:spcBef>
                <a:spcPts val="1000"/>
              </a:spcBef>
              <a:spcAft>
                <a:spcPts val="0"/>
              </a:spcAft>
              <a:buClr>
                <a:schemeClr val="dk1"/>
              </a:buClr>
              <a:buSzPts val="1800"/>
              <a:buNone/>
            </a:pPr>
            <a:r>
              <a:t/>
            </a:r>
            <a:endParaRPr sz="1800"/>
          </a:p>
          <a:p>
            <a:pPr indent="0" lvl="0" marL="63500" rtl="0" algn="l">
              <a:lnSpc>
                <a:spcPct val="90000"/>
              </a:lnSpc>
              <a:spcBef>
                <a:spcPts val="1000"/>
              </a:spcBef>
              <a:spcAft>
                <a:spcPts val="0"/>
              </a:spcAft>
              <a:buClr>
                <a:schemeClr val="dk1"/>
              </a:buClr>
              <a:buSzPts val="1800"/>
              <a:buNone/>
            </a:pPr>
            <a:r>
              <a:rPr lang="en-US" sz="1800"/>
              <a:t>If it is still difficult to push the can into the soil, you may need to place a piece of wood over the can and hit the wood with the hammer to spread the force of the hammer blow to all edges of the can at once and to minimize denting the can.</a:t>
            </a:r>
            <a:endParaRPr/>
          </a:p>
          <a:p>
            <a:pPr indent="0" lvl="0" marL="63500" rtl="0" algn="l">
              <a:lnSpc>
                <a:spcPct val="90000"/>
              </a:lnSpc>
              <a:spcBef>
                <a:spcPts val="1000"/>
              </a:spcBef>
              <a:spcAft>
                <a:spcPts val="0"/>
              </a:spcAft>
              <a:buClr>
                <a:schemeClr val="dk1"/>
              </a:buClr>
              <a:buSzPts val="1800"/>
              <a:buNone/>
            </a:pPr>
            <a:r>
              <a:t/>
            </a:r>
            <a:endParaRPr sz="1800"/>
          </a:p>
          <a:p>
            <a:pPr indent="0" lvl="0" marL="63500" rtl="0" algn="l">
              <a:lnSpc>
                <a:spcPct val="90000"/>
              </a:lnSpc>
              <a:spcBef>
                <a:spcPts val="1000"/>
              </a:spcBef>
              <a:spcAft>
                <a:spcPts val="0"/>
              </a:spcAft>
              <a:buClr>
                <a:schemeClr val="dk1"/>
              </a:buClr>
              <a:buSzPts val="1800"/>
              <a:buNone/>
            </a:pPr>
            <a:r>
              <a:rPr lang="en-US" sz="1800"/>
              <a:t>Some denting is allowed in the procedure, but if the can dents too badly, consider taking only a surface bulk density sample or wait until after rain when the soil might be softer.</a:t>
            </a:r>
            <a:endParaRPr/>
          </a:p>
          <a:p>
            <a:pPr indent="0" lvl="0" marL="63500" rtl="0" algn="l">
              <a:lnSpc>
                <a:spcPct val="90000"/>
              </a:lnSpc>
              <a:spcBef>
                <a:spcPts val="1000"/>
              </a:spcBef>
              <a:spcAft>
                <a:spcPts val="0"/>
              </a:spcAft>
              <a:buClr>
                <a:schemeClr val="dk1"/>
              </a:buClr>
              <a:buSzPts val="1800"/>
              <a:buNone/>
            </a:pPr>
            <a:r>
              <a:t/>
            </a:r>
            <a:endParaRPr sz="1800"/>
          </a:p>
          <a:p>
            <a:pPr indent="0" lvl="0" marL="63500" rtl="0" algn="l">
              <a:lnSpc>
                <a:spcPct val="90000"/>
              </a:lnSpc>
              <a:spcBef>
                <a:spcPts val="1000"/>
              </a:spcBef>
              <a:spcAft>
                <a:spcPts val="0"/>
              </a:spcAft>
              <a:buClr>
                <a:schemeClr val="dk1"/>
              </a:buClr>
              <a:buSzPts val="1800"/>
              <a:buNone/>
            </a:pPr>
            <a:r>
              <a:t/>
            </a:r>
            <a:endParaRPr sz="1800"/>
          </a:p>
        </p:txBody>
      </p:sp>
      <p:pic>
        <p:nvPicPr>
          <p:cNvPr descr="Three photographs showing the steps in taking samples:  1. push can into soil, open end down. 2. Same can with a board over it. 3. If it is difficult to push the can into the soil, use a hammer on the wood to push can into soil." id="147" name="Google Shape;147;p7"/>
          <p:cNvPicPr preferRelativeResize="0"/>
          <p:nvPr>
            <p:ph idx="2" type="body"/>
          </p:nvPr>
        </p:nvPicPr>
        <p:blipFill rotWithShape="1">
          <a:blip r:embed="rId5">
            <a:alphaModFix/>
          </a:blip>
          <a:srcRect b="0" l="0" r="0" t="0"/>
          <a:stretch/>
        </p:blipFill>
        <p:spPr>
          <a:xfrm>
            <a:off x="6831106" y="1618226"/>
            <a:ext cx="1954119" cy="49015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53" name="Google Shape;153;p8"/>
          <p:cNvPicPr preferRelativeResize="0"/>
          <p:nvPr/>
        </p:nvPicPr>
        <p:blipFill rotWithShape="1">
          <a:blip r:embed="rId3">
            <a:alphaModFix/>
          </a:blip>
          <a:srcRect b="0" l="0" r="0" t="0"/>
          <a:stretch/>
        </p:blipFill>
        <p:spPr>
          <a:xfrm>
            <a:off x="1179526" y="0"/>
            <a:ext cx="7953348" cy="1022023"/>
          </a:xfrm>
          <a:prstGeom prst="rect">
            <a:avLst/>
          </a:prstGeom>
          <a:noFill/>
          <a:ln>
            <a:noFill/>
          </a:ln>
        </p:spPr>
      </p:pic>
      <p:pic>
        <p:nvPicPr>
          <p:cNvPr descr="Menu: D. Sampling" id="154" name="Google Shape;154;p8"/>
          <p:cNvPicPr preferRelativeResize="0"/>
          <p:nvPr/>
        </p:nvPicPr>
        <p:blipFill rotWithShape="1">
          <a:blip r:embed="rId4">
            <a:alphaModFix/>
          </a:blip>
          <a:srcRect b="0" l="0" r="0" t="0"/>
          <a:stretch/>
        </p:blipFill>
        <p:spPr>
          <a:xfrm>
            <a:off x="0" y="-36096"/>
            <a:ext cx="1244450" cy="7158791"/>
          </a:xfrm>
          <a:prstGeom prst="rect">
            <a:avLst/>
          </a:prstGeom>
          <a:noFill/>
          <a:ln>
            <a:noFill/>
          </a:ln>
        </p:spPr>
      </p:pic>
      <p:sp>
        <p:nvSpPr>
          <p:cNvPr id="155" name="Google Shape;155;p8"/>
          <p:cNvSpPr txBox="1"/>
          <p:nvPr>
            <p:ph type="title"/>
          </p:nvPr>
        </p:nvSpPr>
        <p:spPr>
          <a:xfrm>
            <a:off x="1246174" y="7610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800"/>
              <a:buFont typeface="Calibri"/>
              <a:buNone/>
            </a:pPr>
            <a:r>
              <a:rPr b="1" lang="en-US" sz="2800">
                <a:solidFill>
                  <a:srgbClr val="432B01"/>
                </a:solidFill>
                <a:latin typeface="Calibri"/>
                <a:ea typeface="Calibri"/>
                <a:cs typeface="Calibri"/>
                <a:sym typeface="Calibri"/>
              </a:rPr>
              <a:t>Remove Samples from the Soil Horizon</a:t>
            </a:r>
            <a:endParaRPr/>
          </a:p>
        </p:txBody>
      </p:sp>
      <p:sp>
        <p:nvSpPr>
          <p:cNvPr id="156" name="Google Shape;156;p8"/>
          <p:cNvSpPr txBox="1"/>
          <p:nvPr>
            <p:ph idx="1" type="body"/>
          </p:nvPr>
        </p:nvSpPr>
        <p:spPr>
          <a:xfrm>
            <a:off x="1414582" y="1769804"/>
            <a:ext cx="46880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lang="en-US" sz="1800"/>
              <a:t>Using a trowel or shovel, remove the can and the soil surrounding it. Trim the soil from around the can until it is flat against the edges of the can so that the volume of the soil is the same as the volume of the can.</a:t>
            </a:r>
            <a:endParaRPr/>
          </a:p>
          <a:p>
            <a:pPr indent="0" lvl="0" marL="0" rtl="0" algn="l">
              <a:lnSpc>
                <a:spcPct val="90000"/>
              </a:lnSpc>
              <a:spcBef>
                <a:spcPts val="2200"/>
              </a:spcBef>
              <a:spcAft>
                <a:spcPts val="0"/>
              </a:spcAft>
              <a:buClr>
                <a:schemeClr val="dk1"/>
              </a:buClr>
              <a:buSzPts val="1800"/>
              <a:buFont typeface="Calibri"/>
              <a:buNone/>
            </a:pPr>
            <a:r>
              <a:t/>
            </a:r>
            <a:endParaRPr sz="1800"/>
          </a:p>
          <a:p>
            <a:pPr indent="0" lvl="0" marL="0" rtl="0" algn="l">
              <a:lnSpc>
                <a:spcPct val="90000"/>
              </a:lnSpc>
              <a:spcBef>
                <a:spcPts val="2200"/>
              </a:spcBef>
              <a:spcAft>
                <a:spcPts val="0"/>
              </a:spcAft>
              <a:buClr>
                <a:schemeClr val="dk1"/>
              </a:buClr>
              <a:buSzPts val="1800"/>
              <a:buFont typeface="Calibri"/>
              <a:buNone/>
            </a:pPr>
            <a:r>
              <a:t/>
            </a:r>
            <a:endParaRPr sz="1800"/>
          </a:p>
          <a:p>
            <a:pPr indent="0" lvl="0" marL="0" rtl="0" algn="l">
              <a:lnSpc>
                <a:spcPct val="90000"/>
              </a:lnSpc>
              <a:spcBef>
                <a:spcPts val="2000"/>
              </a:spcBef>
              <a:spcAft>
                <a:spcPts val="0"/>
              </a:spcAft>
              <a:buClr>
                <a:schemeClr val="dk1"/>
              </a:buClr>
              <a:buSzPts val="1800"/>
              <a:buFont typeface="Calibri"/>
              <a:buNone/>
            </a:pPr>
            <a:r>
              <a:rPr lang="en-US" sz="1800"/>
              <a:t>If a rock or other object sticks out of the top of the sample, return the sample to the ground, wipe the can clean and take a new sample near the same location. Make sure you sample in undisturbed soil.</a:t>
            </a:r>
            <a:endParaRPr/>
          </a:p>
          <a:p>
            <a:pPr indent="0" lvl="0" marL="63500" rtl="0" algn="l">
              <a:lnSpc>
                <a:spcPct val="90000"/>
              </a:lnSpc>
              <a:spcBef>
                <a:spcPts val="1000"/>
              </a:spcBef>
              <a:spcAft>
                <a:spcPts val="0"/>
              </a:spcAft>
              <a:buClr>
                <a:schemeClr val="dk1"/>
              </a:buClr>
              <a:buSzPts val="1800"/>
              <a:buNone/>
            </a:pPr>
            <a:r>
              <a:t/>
            </a:r>
            <a:endParaRPr sz="1800"/>
          </a:p>
          <a:p>
            <a:pPr indent="0" lvl="0" marL="63500" rtl="0" algn="l">
              <a:lnSpc>
                <a:spcPct val="90000"/>
              </a:lnSpc>
              <a:spcBef>
                <a:spcPts val="1000"/>
              </a:spcBef>
              <a:spcAft>
                <a:spcPts val="0"/>
              </a:spcAft>
              <a:buClr>
                <a:schemeClr val="dk1"/>
              </a:buClr>
              <a:buSzPts val="1800"/>
              <a:buNone/>
            </a:pPr>
            <a:r>
              <a:t/>
            </a:r>
            <a:endParaRPr sz="1800"/>
          </a:p>
        </p:txBody>
      </p:sp>
      <p:pic>
        <p:nvPicPr>
          <p:cNvPr descr="Two photographs showing how to remove the sample can. 1. Loosen soil around can using a trowel. 2. Scrape the top so that the soil is flat against the edge of the can and fills the full volume of the can. " id="157" name="Google Shape;157;p8"/>
          <p:cNvPicPr preferRelativeResize="0"/>
          <p:nvPr>
            <p:ph idx="2" type="body"/>
          </p:nvPr>
        </p:nvPicPr>
        <p:blipFill rotWithShape="1">
          <a:blip r:embed="rId5">
            <a:alphaModFix/>
          </a:blip>
          <a:srcRect b="0" l="0" r="0" t="0"/>
          <a:stretch/>
        </p:blipFill>
        <p:spPr>
          <a:xfrm>
            <a:off x="6272715" y="1783065"/>
            <a:ext cx="2168757" cy="4261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Illustration of the equipment needed for lab work and listed on this slide." id="162" name="Google Shape;162;p9"/>
          <p:cNvPicPr preferRelativeResize="0"/>
          <p:nvPr>
            <p:ph idx="2" type="body"/>
          </p:nvPr>
        </p:nvPicPr>
        <p:blipFill rotWithShape="1">
          <a:blip r:embed="rId3">
            <a:alphaModFix/>
          </a:blip>
          <a:srcRect b="0" l="0" r="0" t="0"/>
          <a:stretch/>
        </p:blipFill>
        <p:spPr>
          <a:xfrm>
            <a:off x="5002129" y="1708093"/>
            <a:ext cx="3886200" cy="3293235"/>
          </a:xfrm>
          <a:prstGeom prst="rect">
            <a:avLst/>
          </a:prstGeom>
          <a:noFill/>
          <a:ln>
            <a:noFill/>
          </a:ln>
        </p:spPr>
      </p:pic>
      <p:sp>
        <p:nvSpPr>
          <p:cNvPr id="163" name="Google Shape;163;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Bulk Density" id="164" name="Google Shape;164;p9"/>
          <p:cNvPicPr preferRelativeResize="0"/>
          <p:nvPr/>
        </p:nvPicPr>
        <p:blipFill rotWithShape="1">
          <a:blip r:embed="rId4">
            <a:alphaModFix/>
          </a:blip>
          <a:srcRect b="0" l="0" r="0" t="0"/>
          <a:stretch/>
        </p:blipFill>
        <p:spPr>
          <a:xfrm>
            <a:off x="1190652" y="-17545"/>
            <a:ext cx="7953348" cy="1022023"/>
          </a:xfrm>
          <a:prstGeom prst="rect">
            <a:avLst/>
          </a:prstGeom>
          <a:noFill/>
          <a:ln>
            <a:noFill/>
          </a:ln>
        </p:spPr>
      </p:pic>
      <p:pic>
        <p:nvPicPr>
          <p:cNvPr descr="Menu: C. Preparations for the Protocol" id="165" name="Google Shape;165;p9"/>
          <p:cNvPicPr preferRelativeResize="0"/>
          <p:nvPr/>
        </p:nvPicPr>
        <p:blipFill rotWithShape="1">
          <a:blip r:embed="rId5">
            <a:alphaModFix/>
          </a:blip>
          <a:srcRect b="0" l="0" r="0" t="0"/>
          <a:stretch/>
        </p:blipFill>
        <p:spPr>
          <a:xfrm>
            <a:off x="0" y="-1"/>
            <a:ext cx="1281126" cy="6929101"/>
          </a:xfrm>
          <a:prstGeom prst="rect">
            <a:avLst/>
          </a:prstGeom>
          <a:noFill/>
          <a:ln>
            <a:noFill/>
          </a:ln>
        </p:spPr>
      </p:pic>
      <p:sp>
        <p:nvSpPr>
          <p:cNvPr id="166" name="Google Shape;166;p9"/>
          <p:cNvSpPr txBox="1"/>
          <p:nvPr>
            <p:ph type="title"/>
          </p:nvPr>
        </p:nvSpPr>
        <p:spPr>
          <a:xfrm>
            <a:off x="1347774" y="64999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32B01"/>
              </a:buClr>
              <a:buSzPts val="2400"/>
              <a:buFont typeface="Calibri"/>
              <a:buNone/>
            </a:pPr>
            <a:r>
              <a:rPr b="1" lang="en-US" sz="2400">
                <a:solidFill>
                  <a:srgbClr val="432B01"/>
                </a:solidFill>
                <a:latin typeface="Calibri"/>
                <a:ea typeface="Calibri"/>
                <a:cs typeface="Calibri"/>
                <a:sym typeface="Calibri"/>
              </a:rPr>
              <a:t>Materials and Instruments Required for Lab Work</a:t>
            </a:r>
            <a:endParaRPr/>
          </a:p>
        </p:txBody>
      </p:sp>
      <p:sp>
        <p:nvSpPr>
          <p:cNvPr id="167" name="Google Shape;167;p9"/>
          <p:cNvSpPr txBox="1"/>
          <p:nvPr>
            <p:ph idx="1" type="body"/>
          </p:nvPr>
        </p:nvSpPr>
        <p:spPr>
          <a:xfrm>
            <a:off x="1347774" y="1708093"/>
            <a:ext cx="38862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Drying oven</a:t>
            </a:r>
            <a:endParaRPr/>
          </a:p>
          <a:p>
            <a:pPr indent="-228600" lvl="0" marL="228600" rtl="0" algn="l">
              <a:lnSpc>
                <a:spcPct val="90000"/>
              </a:lnSpc>
              <a:spcBef>
                <a:spcPts val="1000"/>
              </a:spcBef>
              <a:spcAft>
                <a:spcPts val="0"/>
              </a:spcAft>
              <a:buClr>
                <a:schemeClr val="dk1"/>
              </a:buClr>
              <a:buSzPts val="1800"/>
              <a:buChar char="•"/>
            </a:pPr>
            <a:r>
              <a:rPr lang="en-US" sz="1800"/>
              <a:t>Graduated cylinder</a:t>
            </a:r>
            <a:endParaRPr/>
          </a:p>
          <a:p>
            <a:pPr indent="-228600" lvl="0" marL="228600" rtl="0" algn="l">
              <a:lnSpc>
                <a:spcPct val="90000"/>
              </a:lnSpc>
              <a:spcBef>
                <a:spcPts val="1000"/>
              </a:spcBef>
              <a:spcAft>
                <a:spcPts val="0"/>
              </a:spcAft>
              <a:buClr>
                <a:schemeClr val="dk1"/>
              </a:buClr>
              <a:buSzPts val="1800"/>
              <a:buChar char="•"/>
            </a:pPr>
            <a:r>
              <a:rPr lang="en-US" sz="1800"/>
              <a:t>Water (or possibly alcohol if soil samples contain twigs)</a:t>
            </a:r>
            <a:endParaRPr/>
          </a:p>
          <a:p>
            <a:pPr indent="-228600" lvl="0" marL="228600" rtl="0" algn="l">
              <a:lnSpc>
                <a:spcPct val="90000"/>
              </a:lnSpc>
              <a:spcBef>
                <a:spcPts val="1000"/>
              </a:spcBef>
              <a:spcAft>
                <a:spcPts val="0"/>
              </a:spcAft>
              <a:buClr>
                <a:schemeClr val="dk1"/>
              </a:buClr>
              <a:buSzPts val="1800"/>
              <a:buChar char="•"/>
            </a:pPr>
            <a:r>
              <a:rPr lang="en-US" sz="1800"/>
              <a:t>#10 Sieve (2 mm mesh openings)</a:t>
            </a:r>
            <a:endParaRPr/>
          </a:p>
          <a:p>
            <a:pPr indent="-228600" lvl="0" marL="228600" rtl="0" algn="l">
              <a:lnSpc>
                <a:spcPct val="90000"/>
              </a:lnSpc>
              <a:spcBef>
                <a:spcPts val="1000"/>
              </a:spcBef>
              <a:spcAft>
                <a:spcPts val="0"/>
              </a:spcAft>
              <a:buClr>
                <a:schemeClr val="dk1"/>
              </a:buClr>
              <a:buSzPts val="1800"/>
              <a:buChar char="•"/>
            </a:pPr>
            <a:r>
              <a:rPr lang="en-US" sz="1800"/>
              <a:t>Latex gloves</a:t>
            </a:r>
            <a:endParaRPr/>
          </a:p>
          <a:p>
            <a:pPr indent="-228600" lvl="0" marL="228600" rtl="0" algn="l">
              <a:lnSpc>
                <a:spcPct val="90000"/>
              </a:lnSpc>
              <a:spcBef>
                <a:spcPts val="1000"/>
              </a:spcBef>
              <a:spcAft>
                <a:spcPts val="0"/>
              </a:spcAft>
              <a:buClr>
                <a:schemeClr val="dk1"/>
              </a:buClr>
              <a:buSzPts val="1800"/>
              <a:buChar char="•"/>
            </a:pPr>
            <a:r>
              <a:rPr lang="en-US" sz="1800"/>
              <a:t>Paper to catch sieved soil</a:t>
            </a:r>
            <a:endParaRPr/>
          </a:p>
          <a:p>
            <a:pPr indent="-228600" lvl="0" marL="228600" rtl="0" algn="l">
              <a:lnSpc>
                <a:spcPct val="90000"/>
              </a:lnSpc>
              <a:spcBef>
                <a:spcPts val="1000"/>
              </a:spcBef>
              <a:spcAft>
                <a:spcPts val="0"/>
              </a:spcAft>
              <a:buClr>
                <a:schemeClr val="dk1"/>
              </a:buClr>
              <a:buSzPts val="1800"/>
              <a:buChar char="•"/>
            </a:pPr>
            <a:r>
              <a:rPr lang="en-US" sz="1800"/>
              <a:t>Rolling pin, hammer, or other utensil for crushing peds and separating particles</a:t>
            </a:r>
            <a:endParaRPr/>
          </a:p>
          <a:p>
            <a:pPr indent="-228600" lvl="0" marL="228600" rtl="0" algn="l">
              <a:lnSpc>
                <a:spcPct val="90000"/>
              </a:lnSpc>
              <a:spcBef>
                <a:spcPts val="1000"/>
              </a:spcBef>
              <a:spcAft>
                <a:spcPts val="0"/>
              </a:spcAft>
              <a:buClr>
                <a:schemeClr val="dk1"/>
              </a:buClr>
              <a:buSzPts val="1800"/>
              <a:buChar char="•"/>
            </a:pPr>
            <a:r>
              <a:rPr lang="en-US" sz="1800"/>
              <a:t>Paper or cloth wipe towel</a:t>
            </a:r>
            <a:endParaRPr/>
          </a:p>
          <a:p>
            <a:pPr indent="-228600" lvl="0" marL="228600" rtl="0" algn="l">
              <a:lnSpc>
                <a:spcPct val="90000"/>
              </a:lnSpc>
              <a:spcBef>
                <a:spcPts val="1000"/>
              </a:spcBef>
              <a:spcAft>
                <a:spcPts val="0"/>
              </a:spcAft>
              <a:buClr>
                <a:schemeClr val="dk1"/>
              </a:buClr>
              <a:buSzPts val="1800"/>
              <a:buFont typeface="Calibri"/>
              <a:buNone/>
            </a:pPr>
            <a:r>
              <a:t/>
            </a:r>
            <a:endParaRPr sz="1800"/>
          </a:p>
          <a:p>
            <a:pPr indent="-228600" lvl="0" marL="228600" rtl="0" algn="l">
              <a:lnSpc>
                <a:spcPct val="90000"/>
              </a:lnSpc>
              <a:spcBef>
                <a:spcPts val="1000"/>
              </a:spcBef>
              <a:spcAft>
                <a:spcPts val="0"/>
              </a:spcAft>
              <a:buClr>
                <a:schemeClr val="dk1"/>
              </a:buClr>
              <a:buSzPts val="1800"/>
              <a:buFont typeface="Calibri"/>
              <a:buNone/>
            </a:pPr>
            <a:r>
              <a:t/>
            </a:r>
            <a:endParaRPr sz="1800"/>
          </a:p>
          <a:p>
            <a:pPr indent="-228600" lvl="0" marL="228600" rtl="0" algn="l">
              <a:lnSpc>
                <a:spcPct val="90000"/>
              </a:lnSpc>
              <a:spcBef>
                <a:spcPts val="1000"/>
              </a:spcBef>
              <a:spcAft>
                <a:spcPts val="0"/>
              </a:spcAft>
              <a:buClr>
                <a:schemeClr val="dk1"/>
              </a:buClr>
              <a:buSzPts val="1800"/>
              <a:buFont typeface="Calibri"/>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2016-07-06T18:23:00Z</dcterms:created>
  <dc:creator>rusty low</dc:creator>
</cp:coreProperties>
</file>