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gbzVrZp06eGwNQk64BUSPLD7fY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9"/>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p:nvPr>
            <p:ph idx="2" type="pic"/>
          </p:nvPr>
        </p:nvSpPr>
        <p:spPr>
          <a:xfrm>
            <a:off x="3887391" y="987426"/>
            <a:ext cx="4629150" cy="4873625"/>
          </a:xfrm>
          <a:prstGeom prst="rect">
            <a:avLst/>
          </a:prstGeom>
          <a:noFill/>
          <a:ln>
            <a:noFill/>
          </a:ln>
        </p:spPr>
      </p:sp>
      <p:sp>
        <p:nvSpPr>
          <p:cNvPr id="68" name="Google Shape;68;p5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20.jpg"/><Relationship Id="rId6" Type="http://schemas.openxmlformats.org/officeDocument/2006/relationships/image" Target="../media/image26.jp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20.jpg"/><Relationship Id="rId6" Type="http://schemas.openxmlformats.org/officeDocument/2006/relationships/image" Target="../media/image23.jpg"/><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22.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4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30.jpg"/><Relationship Id="rId6"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33.jpg"/><Relationship Id="rId6"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29.jpg"/><Relationship Id="rId6"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24.jpg"/><Relationship Id="rId5"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42.jpg"/><Relationship Id="rId5"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5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46.jpg"/><Relationship Id="rId6"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6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47.png"/><Relationship Id="rId5" Type="http://schemas.openxmlformats.org/officeDocument/2006/relationships/image" Target="../media/image45.jpg"/><Relationship Id="rId6"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5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4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5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5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38.jpg"/><Relationship Id="rId5"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5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60.png"/><Relationship Id="rId6"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6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6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5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6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image" Target="../media/image52.jpg"/><Relationship Id="rId5" Type="http://schemas.openxmlformats.org/officeDocument/2006/relationships/image" Target="../media/image6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66.jpg"/><Relationship Id="rId5"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66.jpg"/><Relationship Id="rId5" Type="http://schemas.openxmlformats.org/officeDocument/2006/relationships/image" Target="../media/image6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1.png"/><Relationship Id="rId4" Type="http://schemas.openxmlformats.org/officeDocument/2006/relationships/image" Target="../media/image12.png"/><Relationship Id="rId5" Type="http://schemas.openxmlformats.org/officeDocument/2006/relationships/hyperlink" Target="https://docs.google.com/forms/d/1nF4DOebsUPFN2I3Sl73HZkrN_BzFnjAgCBdAQAt_E0I/viewform?c=0&amp;w=1" TargetMode="External"/><Relationship Id="rId6" Type="http://schemas.openxmlformats.org/officeDocument/2006/relationships/hyperlink" Target="mailto:help@globe.gov" TargetMode="External"/><Relationship Id="rId7"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hyperlink" Target="https://cloudsway2.larc.nasa.gov/cgi-bin/predict/predict.cgi" TargetMode="External"/><Relationship Id="rId6" Type="http://schemas.openxmlformats.org/officeDocument/2006/relationships/image" Target="../media/image2.jpg"/><Relationship Id="rId7"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Pedosphere) SMAP Soil Moisture Protocol" id="89" name="Google Shape;89;p1"/>
          <p:cNvPicPr preferRelativeResize="0"/>
          <p:nvPr/>
        </p:nvPicPr>
        <p:blipFill rotWithShape="1">
          <a:blip r:embed="rId3">
            <a:alphaModFix/>
          </a:blip>
          <a:srcRect b="0" l="0" r="0" t="0"/>
          <a:stretch/>
        </p:blipFill>
        <p:spPr>
          <a:xfrm>
            <a:off x="-13790" y="0"/>
            <a:ext cx="9157790" cy="1019359"/>
          </a:xfrm>
          <a:prstGeom prst="rect">
            <a:avLst/>
          </a:prstGeom>
          <a:noFill/>
          <a:ln>
            <a:noFill/>
          </a:ln>
        </p:spPr>
      </p:pic>
      <p:sp>
        <p:nvSpPr>
          <p:cNvPr id="90" name="Google Shape;90;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Intro Slide</a:t>
            </a:r>
            <a:endParaRPr/>
          </a:p>
        </p:txBody>
      </p:sp>
      <p:pic>
        <p:nvPicPr>
          <p:cNvPr descr="artist's drawing of dry, cracked soil surface, with a puddle and rain." id="91" name="Google Shape;91;p1"/>
          <p:cNvPicPr preferRelativeResize="0"/>
          <p:nvPr/>
        </p:nvPicPr>
        <p:blipFill rotWithShape="1">
          <a:blip r:embed="rId4">
            <a:alphaModFix/>
          </a:blip>
          <a:srcRect b="0" l="0" r="0" t="0"/>
          <a:stretch/>
        </p:blipFill>
        <p:spPr>
          <a:xfrm>
            <a:off x="-13790" y="1019359"/>
            <a:ext cx="9157790" cy="58386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82" name="Google Shape;182;p10"/>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select and set-up a SMAP soil moisture site" id="183" name="Google Shape;183;p10"/>
          <p:cNvPicPr preferRelativeResize="0"/>
          <p:nvPr/>
        </p:nvPicPr>
        <p:blipFill rotWithShape="1">
          <a:blip r:embed="rId4">
            <a:alphaModFix/>
          </a:blip>
          <a:srcRect b="0" l="0" r="0" t="0"/>
          <a:stretch/>
        </p:blipFill>
        <p:spPr>
          <a:xfrm>
            <a:off x="-10476" y="980963"/>
            <a:ext cx="1512221" cy="5877037"/>
          </a:xfrm>
          <a:prstGeom prst="rect">
            <a:avLst/>
          </a:prstGeom>
          <a:noFill/>
          <a:ln>
            <a:noFill/>
          </a:ln>
        </p:spPr>
      </p:pic>
      <p:sp>
        <p:nvSpPr>
          <p:cNvPr id="184" name="Google Shape;184;p10"/>
          <p:cNvSpPr txBox="1"/>
          <p:nvPr>
            <p:ph type="title"/>
          </p:nvPr>
        </p:nvSpPr>
        <p:spPr>
          <a:xfrm>
            <a:off x="1807762" y="75698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a:t>
            </a:r>
            <a:endParaRPr/>
          </a:p>
        </p:txBody>
      </p:sp>
      <p:sp>
        <p:nvSpPr>
          <p:cNvPr id="185" name="Google Shape;185;p10"/>
          <p:cNvSpPr txBox="1"/>
          <p:nvPr>
            <p:ph idx="1" type="body"/>
          </p:nvPr>
        </p:nvSpPr>
        <p:spPr>
          <a:xfrm>
            <a:off x="1864911" y="1767748"/>
            <a:ext cx="452298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Select a site that is large enough for one year of measurements spaced 25 cm apart and:</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flat </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uniform in surface cover </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not under trees or other tall plants</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relatively free of rocks </a:t>
            </a:r>
            <a:endParaRPr/>
          </a:p>
          <a:p>
            <a:pPr indent="0" lvl="1" marL="0" rtl="0" algn="l">
              <a:lnSpc>
                <a:spcPct val="90000"/>
              </a:lnSpc>
              <a:spcBef>
                <a:spcPts val="500"/>
              </a:spcBef>
              <a:spcAft>
                <a:spcPts val="0"/>
              </a:spcAft>
              <a:buClr>
                <a:srgbClr val="000000"/>
              </a:buClr>
              <a:buSzPts val="1800"/>
              <a:buNone/>
            </a:pPr>
            <a:r>
              <a:rPr lang="en-US" sz="1800">
                <a:solidFill>
                  <a:srgbClr val="000000"/>
                </a:solidFill>
              </a:rPr>
              <a:t>Try to avoid an area that is irrigated unless it is located in a large field that is consistently irrigated.</a:t>
            </a:r>
            <a:endParaRPr sz="1800"/>
          </a:p>
          <a:p>
            <a:pPr indent="0" lvl="1" marL="0" rtl="0" algn="l">
              <a:lnSpc>
                <a:spcPct val="90000"/>
              </a:lnSpc>
              <a:spcBef>
                <a:spcPts val="500"/>
              </a:spcBef>
              <a:spcAft>
                <a:spcPts val="0"/>
              </a:spcAft>
              <a:buClr>
                <a:schemeClr val="dk1"/>
              </a:buClr>
              <a:buSzPts val="1800"/>
              <a:buNone/>
            </a:pPr>
            <a:r>
              <a:t/>
            </a:r>
            <a:endParaRPr sz="1800">
              <a:solidFill>
                <a:srgbClr val="000000"/>
              </a:solidFill>
            </a:endParaRPr>
          </a:p>
        </p:txBody>
      </p:sp>
      <p:pic>
        <p:nvPicPr>
          <p:cNvPr descr="Diagram of SMAP sampling grid: a 2 m x 4 m rectangle, with flags in corners" id="186" name="Google Shape;186;p10"/>
          <p:cNvPicPr preferRelativeResize="0"/>
          <p:nvPr/>
        </p:nvPicPr>
        <p:blipFill rotWithShape="1">
          <a:blip r:embed="rId5">
            <a:alphaModFix/>
          </a:blip>
          <a:srcRect b="0" l="0" r="0" t="0"/>
          <a:stretch/>
        </p:blipFill>
        <p:spPr>
          <a:xfrm>
            <a:off x="6910890" y="1754806"/>
            <a:ext cx="1957721" cy="3019554"/>
          </a:xfrm>
          <a:prstGeom prst="rect">
            <a:avLst/>
          </a:prstGeom>
          <a:noFill/>
          <a:ln>
            <a:noFill/>
          </a:ln>
        </p:spPr>
      </p:pic>
      <p:pic>
        <p:nvPicPr>
          <p:cNvPr descr="DIagram of SMAP sampling grid, 3 m x 3 m, with flags in the corners of the sampling square" id="187" name="Google Shape;187;p10"/>
          <p:cNvPicPr preferRelativeResize="0"/>
          <p:nvPr/>
        </p:nvPicPr>
        <p:blipFill rotWithShape="1">
          <a:blip r:embed="rId6">
            <a:alphaModFix/>
          </a:blip>
          <a:srcRect b="0" l="0" r="0" t="0"/>
          <a:stretch/>
        </p:blipFill>
        <p:spPr>
          <a:xfrm>
            <a:off x="4472480" y="4519247"/>
            <a:ext cx="2132393" cy="2026421"/>
          </a:xfrm>
          <a:prstGeom prst="rect">
            <a:avLst/>
          </a:prstGeom>
          <a:noFill/>
          <a:ln>
            <a:noFill/>
          </a:ln>
        </p:spPr>
      </p:pic>
      <p:pic>
        <p:nvPicPr>
          <p:cNvPr descr="North arrow" id="188" name="Google Shape;188;p10"/>
          <p:cNvPicPr preferRelativeResize="0"/>
          <p:nvPr/>
        </p:nvPicPr>
        <p:blipFill rotWithShape="1">
          <a:blip r:embed="rId7">
            <a:alphaModFix/>
          </a:blip>
          <a:srcRect b="0" l="0" r="0" t="0"/>
          <a:stretch/>
        </p:blipFill>
        <p:spPr>
          <a:xfrm>
            <a:off x="6751058" y="5045166"/>
            <a:ext cx="431065" cy="6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94" name="Google Shape;194;p11"/>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select and set-up a SMAP soil moisture site" id="195" name="Google Shape;195;p11"/>
          <p:cNvPicPr preferRelativeResize="0"/>
          <p:nvPr/>
        </p:nvPicPr>
        <p:blipFill rotWithShape="1">
          <a:blip r:embed="rId4">
            <a:alphaModFix/>
          </a:blip>
          <a:srcRect b="0" l="0" r="0" t="0"/>
          <a:stretch/>
        </p:blipFill>
        <p:spPr>
          <a:xfrm>
            <a:off x="-10476" y="980963"/>
            <a:ext cx="1512221" cy="5877037"/>
          </a:xfrm>
          <a:prstGeom prst="rect">
            <a:avLst/>
          </a:prstGeom>
          <a:noFill/>
          <a:ln>
            <a:noFill/>
          </a:ln>
        </p:spPr>
      </p:pic>
      <p:sp>
        <p:nvSpPr>
          <p:cNvPr id="196" name="Google Shape;196;p11"/>
          <p:cNvSpPr txBox="1"/>
          <p:nvPr>
            <p:ph type="title"/>
          </p:nvPr>
        </p:nvSpPr>
        <p:spPr>
          <a:xfrm>
            <a:off x="1501745" y="75380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Site Considerations</a:t>
            </a:r>
            <a:endParaRPr/>
          </a:p>
        </p:txBody>
      </p:sp>
      <p:sp>
        <p:nvSpPr>
          <p:cNvPr id="197" name="Google Shape;197;p11"/>
          <p:cNvSpPr txBox="1"/>
          <p:nvPr>
            <p:ph idx="1" type="body"/>
          </p:nvPr>
        </p:nvSpPr>
        <p:spPr>
          <a:xfrm>
            <a:off x="1719165" y="1835348"/>
            <a:ext cx="476212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100"/>
              <a:buNone/>
            </a:pPr>
            <a:r>
              <a:rPr b="1" lang="en-US" sz="2100">
                <a:solidFill>
                  <a:srgbClr val="000000"/>
                </a:solidFill>
              </a:rPr>
              <a:t>Note</a:t>
            </a:r>
            <a:r>
              <a:rPr lang="en-US" sz="2100">
                <a:solidFill>
                  <a:srgbClr val="000000"/>
                </a:solidFill>
              </a:rPr>
              <a:t>: SMAP sampling grids can be rectangular or other shapes as long as the sampling sites are as uniform as possible.</a:t>
            </a:r>
            <a:endParaRPr/>
          </a:p>
          <a:p>
            <a:pPr indent="-228600" lvl="0" marL="228600" rtl="0" algn="l">
              <a:lnSpc>
                <a:spcPct val="90000"/>
              </a:lnSpc>
              <a:spcBef>
                <a:spcPts val="1000"/>
              </a:spcBef>
              <a:spcAft>
                <a:spcPts val="0"/>
              </a:spcAft>
              <a:buClr>
                <a:srgbClr val="000000"/>
              </a:buClr>
              <a:buSzPts val="2100"/>
              <a:buNone/>
            </a:pPr>
            <a:r>
              <a:rPr lang="en-US" sz="2100">
                <a:solidFill>
                  <a:srgbClr val="000000"/>
                </a:solidFill>
              </a:rPr>
              <a:t>A site may be under trees, but the area should be free of surface roots and comparison with SMAP may be difficult.</a:t>
            </a:r>
            <a:endParaRPr/>
          </a:p>
          <a:p>
            <a:pPr indent="-228600" lvl="0" marL="228600" rtl="0" algn="l">
              <a:lnSpc>
                <a:spcPct val="90000"/>
              </a:lnSpc>
              <a:spcBef>
                <a:spcPts val="1000"/>
              </a:spcBef>
              <a:spcAft>
                <a:spcPts val="0"/>
              </a:spcAft>
              <a:buClr>
                <a:srgbClr val="000000"/>
              </a:buClr>
              <a:buSzPts val="2100"/>
              <a:buNone/>
            </a:pPr>
            <a:r>
              <a:rPr lang="en-US" sz="2100">
                <a:solidFill>
                  <a:srgbClr val="000000"/>
                </a:solidFill>
              </a:rPr>
              <a:t>A site that is representative or a large area such as a field is ideal where possible.</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Diagram of 2 m x 4 m SMAP sampling grid, with flags in each corner" id="198" name="Google Shape;198;p11"/>
          <p:cNvPicPr preferRelativeResize="0"/>
          <p:nvPr/>
        </p:nvPicPr>
        <p:blipFill rotWithShape="1">
          <a:blip r:embed="rId5">
            <a:alphaModFix/>
          </a:blip>
          <a:srcRect b="0" l="0" r="0" t="0"/>
          <a:stretch/>
        </p:blipFill>
        <p:spPr>
          <a:xfrm>
            <a:off x="6481291" y="1934220"/>
            <a:ext cx="2336541" cy="3987384"/>
          </a:xfrm>
          <a:prstGeom prst="rect">
            <a:avLst/>
          </a:prstGeom>
          <a:noFill/>
          <a:ln>
            <a:noFill/>
          </a:ln>
        </p:spPr>
      </p:pic>
      <p:pic>
        <p:nvPicPr>
          <p:cNvPr descr="Diagram of SMAP sampling grid, 4. m. x1.5 m rectange, with flags in each corner." id="199" name="Google Shape;199;p11"/>
          <p:cNvPicPr preferRelativeResize="0"/>
          <p:nvPr/>
        </p:nvPicPr>
        <p:blipFill rotWithShape="1">
          <a:blip r:embed="rId6">
            <a:alphaModFix/>
          </a:blip>
          <a:srcRect b="0" l="0" r="0" t="0"/>
          <a:stretch/>
        </p:blipFill>
        <p:spPr>
          <a:xfrm>
            <a:off x="1926771" y="5290204"/>
            <a:ext cx="4031947" cy="1195449"/>
          </a:xfrm>
          <a:prstGeom prst="rect">
            <a:avLst/>
          </a:prstGeom>
          <a:noFill/>
          <a:ln>
            <a:noFill/>
          </a:ln>
        </p:spPr>
      </p:pic>
      <p:pic>
        <p:nvPicPr>
          <p:cNvPr descr="North arrow" id="200" name="Google Shape;200;p11"/>
          <p:cNvPicPr preferRelativeResize="0"/>
          <p:nvPr/>
        </p:nvPicPr>
        <p:blipFill rotWithShape="1">
          <a:blip r:embed="rId7">
            <a:alphaModFix/>
          </a:blip>
          <a:srcRect b="0" l="0" r="0" t="0"/>
          <a:stretch/>
        </p:blipFill>
        <p:spPr>
          <a:xfrm>
            <a:off x="6013976" y="5326520"/>
            <a:ext cx="355600" cy="67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06" name="Google Shape;206;p12"/>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select and set-up a SMAP soil moisture site" id="207" name="Google Shape;207;p12"/>
          <p:cNvPicPr preferRelativeResize="0"/>
          <p:nvPr/>
        </p:nvPicPr>
        <p:blipFill rotWithShape="1">
          <a:blip r:embed="rId4">
            <a:alphaModFix/>
          </a:blip>
          <a:srcRect b="0" l="0" r="0" t="0"/>
          <a:stretch/>
        </p:blipFill>
        <p:spPr>
          <a:xfrm>
            <a:off x="-10476" y="980963"/>
            <a:ext cx="1512221" cy="5877037"/>
          </a:xfrm>
          <a:prstGeom prst="rect">
            <a:avLst/>
          </a:prstGeom>
          <a:noFill/>
          <a:ln>
            <a:noFill/>
          </a:ln>
        </p:spPr>
      </p:pic>
      <p:sp>
        <p:nvSpPr>
          <p:cNvPr id="208" name="Google Shape;208;p12"/>
          <p:cNvSpPr txBox="1"/>
          <p:nvPr>
            <p:ph type="title"/>
          </p:nvPr>
        </p:nvSpPr>
        <p:spPr>
          <a:xfrm>
            <a:off x="1678430" y="673992"/>
            <a:ext cx="63017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 </a:t>
            </a:r>
            <a:r>
              <a:rPr lang="en-US" sz="3200">
                <a:solidFill>
                  <a:schemeClr val="lt1"/>
                </a:solidFill>
              </a:rPr>
              <a:t>1</a:t>
            </a:r>
            <a:endParaRPr/>
          </a:p>
        </p:txBody>
      </p:sp>
      <p:sp>
        <p:nvSpPr>
          <p:cNvPr id="209" name="Google Shape;209;p12"/>
          <p:cNvSpPr txBox="1"/>
          <p:nvPr>
            <p:ph idx="1" type="body"/>
          </p:nvPr>
        </p:nvSpPr>
        <p:spPr>
          <a:xfrm>
            <a:off x="1678430" y="1800943"/>
            <a:ext cx="8515350" cy="8726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Use a meter stick or tape measure to lay out the grid. </a:t>
            </a:r>
            <a:endParaRPr/>
          </a:p>
          <a:p>
            <a:pPr indent="0" lvl="0" marL="0" rtl="0" algn="l">
              <a:lnSpc>
                <a:spcPct val="90000"/>
              </a:lnSpc>
              <a:spcBef>
                <a:spcPts val="1000"/>
              </a:spcBef>
              <a:spcAft>
                <a:spcPts val="0"/>
              </a:spcAft>
              <a:buClr>
                <a:srgbClr val="000000"/>
              </a:buClr>
              <a:buSzPts val="1800"/>
              <a:buNone/>
            </a:pPr>
            <a:r>
              <a:rPr lang="en-US" sz="1800">
                <a:solidFill>
                  <a:srgbClr val="000000"/>
                </a:solidFill>
              </a:rPr>
              <a:t>Mark all four corners of the grid with some sort of permanent markers. </a:t>
            </a:r>
            <a:endParaRPr/>
          </a:p>
        </p:txBody>
      </p:sp>
      <p:pic>
        <p:nvPicPr>
          <p:cNvPr descr="Photograph showing the sampling grid being laid out, with a flage in place and a meter stick" id="210" name="Google Shape;210;p12"/>
          <p:cNvPicPr preferRelativeResize="0"/>
          <p:nvPr/>
        </p:nvPicPr>
        <p:blipFill rotWithShape="1">
          <a:blip r:embed="rId5">
            <a:alphaModFix/>
          </a:blip>
          <a:srcRect b="0" l="0" r="0" t="0"/>
          <a:stretch/>
        </p:blipFill>
        <p:spPr>
          <a:xfrm>
            <a:off x="1809460" y="2802673"/>
            <a:ext cx="6549409" cy="15080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16" name="Google Shape;216;p13"/>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17" name="Google Shape;217;p13"/>
          <p:cNvPicPr preferRelativeResize="0"/>
          <p:nvPr/>
        </p:nvPicPr>
        <p:blipFill rotWithShape="1">
          <a:blip r:embed="rId4">
            <a:alphaModFix/>
          </a:blip>
          <a:srcRect b="0" l="0" r="0" t="0"/>
          <a:stretch/>
        </p:blipFill>
        <p:spPr>
          <a:xfrm>
            <a:off x="-1" y="997823"/>
            <a:ext cx="1493771" cy="5860177"/>
          </a:xfrm>
          <a:prstGeom prst="rect">
            <a:avLst/>
          </a:prstGeom>
          <a:noFill/>
          <a:ln>
            <a:noFill/>
          </a:ln>
        </p:spPr>
      </p:pic>
      <p:sp>
        <p:nvSpPr>
          <p:cNvPr id="218" name="Google Shape;218;p13"/>
          <p:cNvSpPr txBox="1"/>
          <p:nvPr>
            <p:ph type="title"/>
          </p:nvPr>
        </p:nvSpPr>
        <p:spPr>
          <a:xfrm>
            <a:off x="1613400" y="911775"/>
            <a:ext cx="7530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Sampling Instructions for Measuring </a:t>
            </a:r>
            <a:br>
              <a:rPr lang="en-US" sz="3200">
                <a:solidFill>
                  <a:srgbClr val="000000"/>
                </a:solidFill>
              </a:rPr>
            </a:br>
            <a:r>
              <a:rPr lang="en-US" sz="3200">
                <a:solidFill>
                  <a:srgbClr val="000000"/>
                </a:solidFill>
              </a:rPr>
              <a:t>Sample Bulk Density</a:t>
            </a:r>
            <a:endParaRPr/>
          </a:p>
        </p:txBody>
      </p:sp>
      <p:sp>
        <p:nvSpPr>
          <p:cNvPr id="219" name="Google Shape;219;p13"/>
          <p:cNvSpPr txBox="1"/>
          <p:nvPr>
            <p:ph idx="1" type="body"/>
          </p:nvPr>
        </p:nvSpPr>
        <p:spPr>
          <a:xfrm>
            <a:off x="1613401" y="2151297"/>
            <a:ext cx="387745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900"/>
              <a:buNone/>
            </a:pPr>
            <a:r>
              <a:rPr lang="en-US" sz="1900">
                <a:solidFill>
                  <a:srgbClr val="000000"/>
                </a:solidFill>
              </a:rPr>
              <a:t>The first time you take a SMAP Soil Moisture sample and for every tenth sample after that, take a Sample Bulk Density Sample. See the next slide for instructions. </a:t>
            </a:r>
            <a:endParaRPr/>
          </a:p>
          <a:p>
            <a:pPr indent="0" lvl="0" marL="0" rtl="0" algn="l">
              <a:lnSpc>
                <a:spcPct val="90000"/>
              </a:lnSpc>
              <a:spcBef>
                <a:spcPts val="1000"/>
              </a:spcBef>
              <a:spcAft>
                <a:spcPts val="0"/>
              </a:spcAft>
              <a:buClr>
                <a:srgbClr val="000000"/>
              </a:buClr>
              <a:buSzPts val="1900"/>
              <a:buNone/>
            </a:pPr>
            <a:r>
              <a:rPr b="1" lang="en-US" sz="1900">
                <a:solidFill>
                  <a:srgbClr val="000000"/>
                </a:solidFill>
              </a:rPr>
              <a:t>Note</a:t>
            </a:r>
            <a:r>
              <a:rPr lang="en-US" sz="1900">
                <a:solidFill>
                  <a:srgbClr val="000000"/>
                </a:solidFill>
              </a:rPr>
              <a:t>: sample for the first time at the Northwest corner of the grid.</a:t>
            </a:r>
            <a:endParaRPr/>
          </a:p>
          <a:p>
            <a:pPr indent="0" lvl="0" marL="0" rtl="0" algn="l">
              <a:lnSpc>
                <a:spcPct val="90000"/>
              </a:lnSpc>
              <a:spcBef>
                <a:spcPts val="1000"/>
              </a:spcBef>
              <a:spcAft>
                <a:spcPts val="0"/>
              </a:spcAft>
              <a:buClr>
                <a:srgbClr val="000000"/>
              </a:buClr>
              <a:buSzPts val="2800"/>
              <a:buNone/>
            </a:pPr>
            <a:r>
              <a:rPr lang="en-US">
                <a:solidFill>
                  <a:srgbClr val="000000"/>
                </a:solidFill>
              </a:rPr>
              <a:t>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SMAP 3 m x 3 m sampling grid for taking soil moisture and bulk density sample. Take the first sample at the northwest corner of the grid." id="220" name="Google Shape;220;p13"/>
          <p:cNvPicPr preferRelativeResize="0"/>
          <p:nvPr/>
        </p:nvPicPr>
        <p:blipFill rotWithShape="1">
          <a:blip r:embed="rId5">
            <a:alphaModFix/>
          </a:blip>
          <a:srcRect b="0" l="0" r="0" t="0"/>
          <a:stretch/>
        </p:blipFill>
        <p:spPr>
          <a:xfrm>
            <a:off x="5490852" y="2151297"/>
            <a:ext cx="3106057" cy="2938464"/>
          </a:xfrm>
          <a:prstGeom prst="rect">
            <a:avLst/>
          </a:prstGeom>
          <a:noFill/>
          <a:ln>
            <a:noFill/>
          </a:ln>
        </p:spPr>
      </p:pic>
      <p:pic>
        <p:nvPicPr>
          <p:cNvPr descr="photo of a labled sample can." id="221" name="Google Shape;221;p13"/>
          <p:cNvPicPr preferRelativeResize="0"/>
          <p:nvPr>
            <p:ph idx="2" type="body"/>
          </p:nvPr>
        </p:nvPicPr>
        <p:blipFill rotWithShape="1">
          <a:blip r:embed="rId6">
            <a:alphaModFix/>
          </a:blip>
          <a:srcRect b="0" l="0" r="0" t="0"/>
          <a:stretch/>
        </p:blipFill>
        <p:spPr>
          <a:xfrm>
            <a:off x="2318006" y="4512046"/>
            <a:ext cx="2214985" cy="1643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27" name="Google Shape;227;p14"/>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28" name="Google Shape;228;p14"/>
          <p:cNvPicPr preferRelativeResize="0"/>
          <p:nvPr/>
        </p:nvPicPr>
        <p:blipFill rotWithShape="1">
          <a:blip r:embed="rId4">
            <a:alphaModFix/>
          </a:blip>
          <a:srcRect b="0" l="0" r="0" t="0"/>
          <a:stretch/>
        </p:blipFill>
        <p:spPr>
          <a:xfrm>
            <a:off x="0" y="997823"/>
            <a:ext cx="1493771" cy="5860177"/>
          </a:xfrm>
          <a:prstGeom prst="rect">
            <a:avLst/>
          </a:prstGeom>
          <a:noFill/>
          <a:ln>
            <a:noFill/>
          </a:ln>
        </p:spPr>
      </p:pic>
      <p:sp>
        <p:nvSpPr>
          <p:cNvPr id="229" name="Google Shape;229;p14"/>
          <p:cNvSpPr txBox="1"/>
          <p:nvPr>
            <p:ph type="title"/>
          </p:nvPr>
        </p:nvSpPr>
        <p:spPr>
          <a:xfrm>
            <a:off x="1696699" y="1075077"/>
            <a:ext cx="7886700" cy="6394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Prepare to Take a Soil Sample</a:t>
            </a:r>
            <a:endParaRPr/>
          </a:p>
        </p:txBody>
      </p:sp>
      <p:sp>
        <p:nvSpPr>
          <p:cNvPr id="230" name="Google Shape;230;p14"/>
          <p:cNvSpPr txBox="1"/>
          <p:nvPr>
            <p:ph idx="1" type="body"/>
          </p:nvPr>
        </p:nvSpPr>
        <p:spPr>
          <a:xfrm>
            <a:off x="1690796" y="1921162"/>
            <a:ext cx="296510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At the sampling spot, remove any grass or other groundcover.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 of trowel being used to scrape away grass and ground cover from the sampling area." id="231" name="Google Shape;231;p14"/>
          <p:cNvPicPr preferRelativeResize="0"/>
          <p:nvPr>
            <p:ph idx="2" type="body"/>
          </p:nvPr>
        </p:nvPicPr>
        <p:blipFill rotWithShape="1">
          <a:blip r:embed="rId5">
            <a:alphaModFix/>
          </a:blip>
          <a:srcRect b="0" l="0" r="0" t="0"/>
          <a:stretch/>
        </p:blipFill>
        <p:spPr>
          <a:xfrm>
            <a:off x="4852931" y="1921162"/>
            <a:ext cx="3532242" cy="33909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37" name="Google Shape;237;p15"/>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38" name="Google Shape;238;p15"/>
          <p:cNvPicPr preferRelativeResize="0"/>
          <p:nvPr/>
        </p:nvPicPr>
        <p:blipFill rotWithShape="1">
          <a:blip r:embed="rId4">
            <a:alphaModFix/>
          </a:blip>
          <a:srcRect b="0" l="0" r="0" t="0"/>
          <a:stretch/>
        </p:blipFill>
        <p:spPr>
          <a:xfrm>
            <a:off x="-1" y="997823"/>
            <a:ext cx="1493771" cy="5860177"/>
          </a:xfrm>
          <a:prstGeom prst="rect">
            <a:avLst/>
          </a:prstGeom>
          <a:noFill/>
          <a:ln>
            <a:noFill/>
          </a:ln>
        </p:spPr>
      </p:pic>
      <p:sp>
        <p:nvSpPr>
          <p:cNvPr id="239" name="Google Shape;239;p15"/>
          <p:cNvSpPr txBox="1"/>
          <p:nvPr>
            <p:ph type="title"/>
          </p:nvPr>
        </p:nvSpPr>
        <p:spPr>
          <a:xfrm>
            <a:off x="1773123" y="997823"/>
            <a:ext cx="66115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Taking a SMAP Soil Moisture Sample of Known Volume</a:t>
            </a:r>
            <a:endParaRPr/>
          </a:p>
        </p:txBody>
      </p:sp>
      <p:sp>
        <p:nvSpPr>
          <p:cNvPr id="240" name="Google Shape;240;p15"/>
          <p:cNvSpPr txBox="1"/>
          <p:nvPr>
            <p:ph idx="1" type="body"/>
          </p:nvPr>
        </p:nvSpPr>
        <p:spPr>
          <a:xfrm>
            <a:off x="1773123" y="2323386"/>
            <a:ext cx="459229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Push the can all the way into the soil so the bottom of the can is even with the ground surface. </a:t>
            </a:r>
            <a:endParaRPr/>
          </a:p>
          <a:p>
            <a:pPr indent="0" lvl="0" marL="0" rtl="0" algn="l">
              <a:lnSpc>
                <a:spcPct val="90000"/>
              </a:lnSpc>
              <a:spcBef>
                <a:spcPts val="1000"/>
              </a:spcBef>
              <a:spcAft>
                <a:spcPts val="0"/>
              </a:spcAft>
              <a:buClr>
                <a:srgbClr val="000000"/>
              </a:buClr>
              <a:buSzPts val="2000"/>
              <a:buNone/>
            </a:pPr>
            <a:r>
              <a:rPr lang="en-US" sz="2000">
                <a:solidFill>
                  <a:srgbClr val="000000"/>
                </a:solidFill>
              </a:rPr>
              <a:t>If the soil is hard, place a wooden block on top of the can and pound it into the soil with a hammer. </a:t>
            </a:r>
            <a:endParaRPr/>
          </a:p>
          <a:p>
            <a:pPr indent="0" lvl="0" marL="0" rtl="0" algn="l">
              <a:lnSpc>
                <a:spcPct val="90000"/>
              </a:lnSpc>
              <a:spcBef>
                <a:spcPts val="1000"/>
              </a:spcBef>
              <a:spcAft>
                <a:spcPts val="0"/>
              </a:spcAft>
              <a:buClr>
                <a:srgbClr val="000000"/>
              </a:buClr>
              <a:buSzPts val="2000"/>
              <a:buNone/>
            </a:pPr>
            <a:r>
              <a:rPr lang="en-US" sz="2000">
                <a:solidFill>
                  <a:srgbClr val="000000"/>
                </a:solidFill>
              </a:rPr>
              <a:t>If the soil is so hard that pounding it into the ground will bend the sample can, take a sample using a trowel and sealable bag and wait until the ground has softened to take the can sample.</a:t>
            </a:r>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mage shows a hand pushing a can into the soil surface. In a second image a piece of wood is used to cover the can, and a hammer is used to push the sampling can into the ground." id="241" name="Google Shape;241;p15"/>
          <p:cNvPicPr preferRelativeResize="0"/>
          <p:nvPr>
            <p:ph idx="2" type="body"/>
          </p:nvPr>
        </p:nvPicPr>
        <p:blipFill rotWithShape="1">
          <a:blip r:embed="rId5">
            <a:alphaModFix/>
          </a:blip>
          <a:srcRect b="0" l="0" r="0" t="0"/>
          <a:stretch/>
        </p:blipFill>
        <p:spPr>
          <a:xfrm>
            <a:off x="6528708" y="2323386"/>
            <a:ext cx="2019300" cy="377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47" name="Google Shape;247;p16"/>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48" name="Google Shape;248;p16"/>
          <p:cNvPicPr preferRelativeResize="0"/>
          <p:nvPr/>
        </p:nvPicPr>
        <p:blipFill rotWithShape="1">
          <a:blip r:embed="rId4">
            <a:alphaModFix/>
          </a:blip>
          <a:srcRect b="0" l="0" r="0" t="0"/>
          <a:stretch/>
        </p:blipFill>
        <p:spPr>
          <a:xfrm>
            <a:off x="-1" y="997823"/>
            <a:ext cx="1493771" cy="5860177"/>
          </a:xfrm>
          <a:prstGeom prst="rect">
            <a:avLst/>
          </a:prstGeom>
          <a:noFill/>
          <a:ln>
            <a:noFill/>
          </a:ln>
        </p:spPr>
      </p:pic>
      <p:sp>
        <p:nvSpPr>
          <p:cNvPr id="249" name="Google Shape;249;p16"/>
          <p:cNvSpPr txBox="1"/>
          <p:nvPr>
            <p:ph type="title"/>
          </p:nvPr>
        </p:nvSpPr>
        <p:spPr>
          <a:xfrm>
            <a:off x="1657350" y="997823"/>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lang="en-US" sz="3600">
                <a:solidFill>
                  <a:srgbClr val="000000"/>
                </a:solidFill>
              </a:rPr>
              <a:t>Removing the Sample Can from the Ground </a:t>
            </a:r>
            <a:br>
              <a:rPr lang="en-US">
                <a:solidFill>
                  <a:srgbClr val="000000"/>
                </a:solidFill>
              </a:rPr>
            </a:br>
            <a:endParaRPr/>
          </a:p>
        </p:txBody>
      </p:sp>
      <p:sp>
        <p:nvSpPr>
          <p:cNvPr descr="Photo shows using a trowel or shovel, removing the can and the soil surrounding it. &#10;" id="250" name="Google Shape;250;p16"/>
          <p:cNvSpPr txBox="1"/>
          <p:nvPr>
            <p:ph idx="1" type="body"/>
          </p:nvPr>
        </p:nvSpPr>
        <p:spPr>
          <a:xfrm>
            <a:off x="1828506" y="1773300"/>
            <a:ext cx="444744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lang="en-US" sz="1800">
                <a:solidFill>
                  <a:srgbClr val="000000"/>
                </a:solidFill>
              </a:rPr>
              <a:t>Using a trowel or shovel, remove the can and the soil surrounding it. </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Make sure you dig around the can to remove it. If your trowel is not fully under the can, you might lose soil sample during the extraction process.</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Scrape off the soil to level it with the tome of the can.</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If a rock or twig sticks out, discard this sample, wipe out the can, and take a fresh sample.</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rPr>
              <a:t>It is essential that the volume of the soil sample is the same as the volume of the can, so be sure to wipe off all soil clinging to the outside of the can.</a:t>
            </a:r>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 of a sampling can being pushed into the ground" id="251" name="Google Shape;251;p16"/>
          <p:cNvPicPr preferRelativeResize="0"/>
          <p:nvPr/>
        </p:nvPicPr>
        <p:blipFill rotWithShape="1">
          <a:blip r:embed="rId5">
            <a:alphaModFix/>
          </a:blip>
          <a:srcRect b="0" l="0" r="0" t="0"/>
          <a:stretch/>
        </p:blipFill>
        <p:spPr>
          <a:xfrm>
            <a:off x="6275951" y="1846483"/>
            <a:ext cx="2399167" cy="2111888"/>
          </a:xfrm>
          <a:prstGeom prst="rect">
            <a:avLst/>
          </a:prstGeom>
          <a:noFill/>
          <a:ln>
            <a:noFill/>
          </a:ln>
        </p:spPr>
      </p:pic>
      <p:pic>
        <p:nvPicPr>
          <p:cNvPr descr="photo shows a trowel being used to scrape off the excess soil at the top of the can so that it is level with the top of the can." id="252" name="Google Shape;252;p16"/>
          <p:cNvPicPr preferRelativeResize="0"/>
          <p:nvPr/>
        </p:nvPicPr>
        <p:blipFill rotWithShape="1">
          <a:blip r:embed="rId6">
            <a:alphaModFix/>
          </a:blip>
          <a:srcRect b="0" l="0" r="0" t="0"/>
          <a:stretch/>
        </p:blipFill>
        <p:spPr>
          <a:xfrm>
            <a:off x="6275952" y="4227989"/>
            <a:ext cx="2399167" cy="22374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58" name="Google Shape;258;p17"/>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59" name="Google Shape;259;p17"/>
          <p:cNvPicPr preferRelativeResize="0"/>
          <p:nvPr/>
        </p:nvPicPr>
        <p:blipFill rotWithShape="1">
          <a:blip r:embed="rId4">
            <a:alphaModFix/>
          </a:blip>
          <a:srcRect b="0" l="0" r="0" t="0"/>
          <a:stretch/>
        </p:blipFill>
        <p:spPr>
          <a:xfrm>
            <a:off x="0" y="997823"/>
            <a:ext cx="1493771" cy="5860177"/>
          </a:xfrm>
          <a:prstGeom prst="rect">
            <a:avLst/>
          </a:prstGeom>
          <a:noFill/>
          <a:ln>
            <a:noFill/>
          </a:ln>
        </p:spPr>
      </p:pic>
      <p:sp>
        <p:nvSpPr>
          <p:cNvPr id="260" name="Google Shape;260;p17"/>
          <p:cNvSpPr txBox="1"/>
          <p:nvPr>
            <p:ph type="title"/>
          </p:nvPr>
        </p:nvSpPr>
        <p:spPr>
          <a:xfrm>
            <a:off x="1493770" y="997822"/>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Seal the Can to Keep All the Moisture in the Sample</a:t>
            </a:r>
            <a:br>
              <a:rPr lang="en-US" sz="3200">
                <a:solidFill>
                  <a:srgbClr val="000000"/>
                </a:solidFill>
              </a:rPr>
            </a:br>
            <a:endParaRPr sz="3200"/>
          </a:p>
        </p:txBody>
      </p:sp>
      <p:sp>
        <p:nvSpPr>
          <p:cNvPr id="261" name="Google Shape;261;p17"/>
          <p:cNvSpPr txBox="1"/>
          <p:nvPr>
            <p:ph idx="1" type="body"/>
          </p:nvPr>
        </p:nvSpPr>
        <p:spPr>
          <a:xfrm>
            <a:off x="1677465" y="1995647"/>
            <a:ext cx="309047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Cover the labeled can with the lid or other moisture tight cover. </a:t>
            </a:r>
            <a:endParaRPr/>
          </a:p>
          <a:p>
            <a:pPr indent="0" lvl="0" marL="0" rtl="0" algn="l">
              <a:lnSpc>
                <a:spcPct val="90000"/>
              </a:lnSpc>
              <a:spcBef>
                <a:spcPts val="1000"/>
              </a:spcBef>
              <a:spcAft>
                <a:spcPts val="0"/>
              </a:spcAft>
              <a:buClr>
                <a:schemeClr val="dk1"/>
              </a:buClr>
              <a:buSzPts val="2000"/>
              <a:buNone/>
            </a:pPr>
            <a:r>
              <a:t/>
            </a:r>
            <a:endParaRPr sz="2000">
              <a:solidFill>
                <a:srgbClr val="000000"/>
              </a:solidFill>
            </a:endParaRPr>
          </a:p>
          <a:p>
            <a:pPr indent="0" lvl="0" marL="0" rtl="0" algn="l">
              <a:lnSpc>
                <a:spcPct val="90000"/>
              </a:lnSpc>
              <a:spcBef>
                <a:spcPts val="1000"/>
              </a:spcBef>
              <a:spcAft>
                <a:spcPts val="0"/>
              </a:spcAft>
              <a:buClr>
                <a:srgbClr val="000000"/>
              </a:buClr>
              <a:buSzPts val="2000"/>
              <a:buNone/>
            </a:pPr>
            <a:r>
              <a:rPr lang="en-US" sz="2000">
                <a:solidFill>
                  <a:srgbClr val="000000"/>
                </a:solidFill>
              </a:rPr>
              <a:t>Your sample is now ready for weighing and drying in the lab</a:t>
            </a:r>
            <a:endParaRPr sz="2000"/>
          </a:p>
        </p:txBody>
      </p:sp>
      <p:pic>
        <p:nvPicPr>
          <p:cNvPr descr="photo of a sample can covered with plastic wrap held in place with a rubber band." id="262" name="Google Shape;262;p17"/>
          <p:cNvPicPr preferRelativeResize="0"/>
          <p:nvPr>
            <p:ph idx="2" type="body"/>
          </p:nvPr>
        </p:nvPicPr>
        <p:blipFill rotWithShape="1">
          <a:blip r:embed="rId5">
            <a:alphaModFix/>
          </a:blip>
          <a:srcRect b="0" l="0" r="0" t="0"/>
          <a:stretch/>
        </p:blipFill>
        <p:spPr>
          <a:xfrm>
            <a:off x="4767943" y="2145397"/>
            <a:ext cx="3970117" cy="24452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68" name="Google Shape;268;p18"/>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69" name="Google Shape;269;p18"/>
          <p:cNvPicPr preferRelativeResize="0"/>
          <p:nvPr/>
        </p:nvPicPr>
        <p:blipFill rotWithShape="1">
          <a:blip r:embed="rId4">
            <a:alphaModFix/>
          </a:blip>
          <a:srcRect b="0" l="0" r="0" t="0"/>
          <a:stretch/>
        </p:blipFill>
        <p:spPr>
          <a:xfrm>
            <a:off x="0" y="997824"/>
            <a:ext cx="1493771" cy="5860177"/>
          </a:xfrm>
          <a:prstGeom prst="rect">
            <a:avLst/>
          </a:prstGeom>
          <a:noFill/>
          <a:ln>
            <a:noFill/>
          </a:ln>
        </p:spPr>
      </p:pic>
      <p:sp>
        <p:nvSpPr>
          <p:cNvPr id="270" name="Google Shape;270;p18"/>
          <p:cNvSpPr txBox="1"/>
          <p:nvPr>
            <p:ph type="title"/>
          </p:nvPr>
        </p:nvSpPr>
        <p:spPr>
          <a:xfrm>
            <a:off x="1493770" y="67556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Routine Collection of a Surface Soil Sample</a:t>
            </a:r>
            <a:endParaRPr/>
          </a:p>
        </p:txBody>
      </p:sp>
      <p:sp>
        <p:nvSpPr>
          <p:cNvPr id="271" name="Google Shape;271;p18"/>
          <p:cNvSpPr txBox="1"/>
          <p:nvPr>
            <p:ph idx="1" type="body"/>
          </p:nvPr>
        </p:nvSpPr>
        <p:spPr>
          <a:xfrm>
            <a:off x="1820929" y="1910200"/>
            <a:ext cx="431861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200"/>
              <a:buNone/>
            </a:pPr>
            <a:r>
              <a:rPr lang="en-US" sz="2200">
                <a:solidFill>
                  <a:srgbClr val="000000"/>
                </a:solidFill>
              </a:rPr>
              <a:t>Dig your trowel 5 cm into the soil to loosen it.</a:t>
            </a:r>
            <a:endParaRPr/>
          </a:p>
          <a:p>
            <a:pPr indent="0" lvl="0" marL="0" rtl="0" algn="l">
              <a:lnSpc>
                <a:spcPct val="90000"/>
              </a:lnSpc>
              <a:spcBef>
                <a:spcPts val="1000"/>
              </a:spcBef>
              <a:spcAft>
                <a:spcPts val="0"/>
              </a:spcAft>
              <a:buClr>
                <a:srgbClr val="000000"/>
              </a:buClr>
              <a:buSzPts val="2200"/>
              <a:buNone/>
            </a:pPr>
            <a:r>
              <a:rPr lang="en-US" sz="2200">
                <a:solidFill>
                  <a:srgbClr val="000000"/>
                </a:solidFill>
              </a:rPr>
              <a:t>Remove any rocks larger than a pea (about 5 mm), large roots, worms, grubs, and other animals</a:t>
            </a:r>
            <a:endParaRPr sz="2200">
              <a:solidFill>
                <a:srgbClr val="000000"/>
              </a:solidFill>
            </a:endParaRPr>
          </a:p>
          <a:p>
            <a:pPr indent="0" lvl="0" marL="0" rtl="0" algn="l">
              <a:lnSpc>
                <a:spcPct val="90000"/>
              </a:lnSpc>
              <a:spcBef>
                <a:spcPts val="1000"/>
              </a:spcBef>
              <a:spcAft>
                <a:spcPts val="0"/>
              </a:spcAft>
              <a:buClr>
                <a:srgbClr val="000000"/>
              </a:buClr>
              <a:buSzPts val="2200"/>
              <a:buNone/>
            </a:pPr>
            <a:r>
              <a:rPr lang="en-US" sz="2200">
                <a:solidFill>
                  <a:srgbClr val="000000"/>
                </a:solidFill>
              </a:rPr>
              <a:t>Scoop soil into the pre-marked, sealable bag. </a:t>
            </a:r>
            <a:endParaRPr/>
          </a:p>
          <a:p>
            <a:pPr indent="0" lvl="0" marL="0" rtl="0" algn="l">
              <a:lnSpc>
                <a:spcPct val="90000"/>
              </a:lnSpc>
              <a:spcBef>
                <a:spcPts val="1000"/>
              </a:spcBef>
              <a:spcAft>
                <a:spcPts val="0"/>
              </a:spcAft>
              <a:buClr>
                <a:srgbClr val="000000"/>
              </a:buClr>
              <a:buSzPts val="2200"/>
              <a:buNone/>
            </a:pPr>
            <a:r>
              <a:rPr lang="en-US" sz="2200">
                <a:solidFill>
                  <a:srgbClr val="000000"/>
                </a:solidFill>
              </a:rPr>
              <a:t>Seal the bag containing the sample. </a:t>
            </a:r>
            <a:endParaRPr/>
          </a:p>
          <a:p>
            <a:pPr indent="0" lvl="0" marL="0" rtl="0" algn="l">
              <a:lnSpc>
                <a:spcPct val="90000"/>
              </a:lnSpc>
              <a:spcBef>
                <a:spcPts val="1000"/>
              </a:spcBef>
              <a:spcAft>
                <a:spcPts val="0"/>
              </a:spcAft>
              <a:buClr>
                <a:schemeClr val="dk1"/>
              </a:buClr>
              <a:buSzPts val="2800"/>
              <a:buNone/>
            </a:pPr>
            <a:r>
              <a:t/>
            </a:r>
            <a:endParaRPr/>
          </a:p>
        </p:txBody>
      </p:sp>
      <p:pic>
        <p:nvPicPr>
          <p:cNvPr descr="photo showing how a trowel is used to scoop soil into a sampling bag" id="272" name="Google Shape;272;p18"/>
          <p:cNvPicPr preferRelativeResize="0"/>
          <p:nvPr/>
        </p:nvPicPr>
        <p:blipFill rotWithShape="1">
          <a:blip r:embed="rId5">
            <a:alphaModFix/>
          </a:blip>
          <a:srcRect b="0" l="0" r="0" t="0"/>
          <a:stretch/>
        </p:blipFill>
        <p:spPr>
          <a:xfrm>
            <a:off x="6290342" y="1910200"/>
            <a:ext cx="1863011" cy="2295945"/>
          </a:xfrm>
          <a:prstGeom prst="rect">
            <a:avLst/>
          </a:prstGeom>
          <a:noFill/>
          <a:ln>
            <a:noFill/>
          </a:ln>
        </p:spPr>
      </p:pic>
      <p:pic>
        <p:nvPicPr>
          <p:cNvPr descr="image of student holding a sampling bag filled with soil." id="273" name="Google Shape;273;p18"/>
          <p:cNvPicPr preferRelativeResize="0"/>
          <p:nvPr/>
        </p:nvPicPr>
        <p:blipFill rotWithShape="1">
          <a:blip r:embed="rId6">
            <a:alphaModFix/>
          </a:blip>
          <a:srcRect b="0" l="0" r="0" t="0"/>
          <a:stretch/>
        </p:blipFill>
        <p:spPr>
          <a:xfrm>
            <a:off x="6332239" y="4334285"/>
            <a:ext cx="1821114" cy="19272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79" name="Google Shape;279;p19"/>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80" name="Google Shape;280;p19"/>
          <p:cNvPicPr preferRelativeResize="0"/>
          <p:nvPr/>
        </p:nvPicPr>
        <p:blipFill rotWithShape="1">
          <a:blip r:embed="rId4">
            <a:alphaModFix/>
          </a:blip>
          <a:srcRect b="0" l="0" r="0" t="0"/>
          <a:stretch/>
        </p:blipFill>
        <p:spPr>
          <a:xfrm>
            <a:off x="-1" y="997823"/>
            <a:ext cx="1493771" cy="5860177"/>
          </a:xfrm>
          <a:prstGeom prst="rect">
            <a:avLst/>
          </a:prstGeom>
          <a:noFill/>
          <a:ln>
            <a:noFill/>
          </a:ln>
        </p:spPr>
      </p:pic>
      <p:sp>
        <p:nvSpPr>
          <p:cNvPr id="281" name="Google Shape;281;p19"/>
          <p:cNvSpPr txBox="1"/>
          <p:nvPr>
            <p:ph type="title"/>
          </p:nvPr>
        </p:nvSpPr>
        <p:spPr>
          <a:xfrm>
            <a:off x="1493770" y="997822"/>
            <a:ext cx="4204901" cy="6470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lang="en-US" sz="3200">
                <a:solidFill>
                  <a:srgbClr val="000000"/>
                </a:solidFill>
              </a:rPr>
              <a:t>Spacing Your Samples</a:t>
            </a:r>
            <a:endParaRPr/>
          </a:p>
        </p:txBody>
      </p:sp>
      <p:sp>
        <p:nvSpPr>
          <p:cNvPr id="282" name="Google Shape;282;p19"/>
          <p:cNvSpPr txBox="1"/>
          <p:nvPr>
            <p:ph idx="1" type="body"/>
          </p:nvPr>
        </p:nvSpPr>
        <p:spPr>
          <a:xfrm>
            <a:off x="1690301" y="1752243"/>
            <a:ext cx="7323071" cy="157878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On the next SMAP overfly day, move 25 cm over from the previous sample.</a:t>
            </a:r>
            <a:endParaRPr/>
          </a:p>
          <a:p>
            <a:pPr indent="-228600" lvl="0" marL="228600" rtl="0" algn="l">
              <a:lnSpc>
                <a:spcPct val="90000"/>
              </a:lnSpc>
              <a:spcBef>
                <a:spcPts val="1000"/>
              </a:spcBef>
              <a:spcAft>
                <a:spcPts val="0"/>
              </a:spcAft>
              <a:buClr>
                <a:srgbClr val="000000"/>
              </a:buClr>
              <a:buSzPts val="2000"/>
              <a:buFont typeface="Calibri"/>
              <a:buNone/>
            </a:pPr>
            <a:r>
              <a:rPr lang="en-US" sz="2000">
                <a:solidFill>
                  <a:srgbClr val="000000"/>
                </a:solidFill>
              </a:rPr>
              <a:t>During a year, no sample should be taken within 25 cm of any others.</a:t>
            </a:r>
            <a:endParaRPr/>
          </a:p>
          <a:p>
            <a:pPr indent="0" lvl="0" marL="0" rtl="0" algn="l">
              <a:lnSpc>
                <a:spcPct val="90000"/>
              </a:lnSpc>
              <a:spcBef>
                <a:spcPts val="1000"/>
              </a:spcBef>
              <a:spcAft>
                <a:spcPts val="0"/>
              </a:spcAft>
              <a:buClr>
                <a:schemeClr val="dk1"/>
              </a:buClr>
              <a:buSzPts val="2800"/>
              <a:buNone/>
            </a:pPr>
            <a:r>
              <a:t/>
            </a:r>
            <a:endParaRPr/>
          </a:p>
        </p:txBody>
      </p:sp>
      <p:pic>
        <p:nvPicPr>
          <p:cNvPr descr="These two images show how samples are taken in a line at the top of the sampling grid beginning in the nw corner. Each sample is 25 cm  from the previous sample. " id="283" name="Google Shape;283;p19"/>
          <p:cNvPicPr preferRelativeResize="0"/>
          <p:nvPr/>
        </p:nvPicPr>
        <p:blipFill rotWithShape="1">
          <a:blip r:embed="rId5">
            <a:alphaModFix/>
          </a:blip>
          <a:srcRect b="0" l="0" r="0" t="0"/>
          <a:stretch/>
        </p:blipFill>
        <p:spPr>
          <a:xfrm>
            <a:off x="1861457" y="3305053"/>
            <a:ext cx="3329390" cy="3168048"/>
          </a:xfrm>
          <a:prstGeom prst="rect">
            <a:avLst/>
          </a:prstGeom>
          <a:noFill/>
          <a:ln>
            <a:noFill/>
          </a:ln>
        </p:spPr>
      </p:pic>
      <p:pic>
        <p:nvPicPr>
          <p:cNvPr descr="These two images show how samples are taken in a line at the top of the sampling grid beginning in the nw corner. Each sample is 25 cm  from the previous sample. " id="284" name="Google Shape;284;p19"/>
          <p:cNvPicPr preferRelativeResize="0"/>
          <p:nvPr/>
        </p:nvPicPr>
        <p:blipFill rotWithShape="1">
          <a:blip r:embed="rId6">
            <a:alphaModFix/>
          </a:blip>
          <a:srcRect b="0" l="0" r="0" t="0"/>
          <a:stretch/>
        </p:blipFill>
        <p:spPr>
          <a:xfrm>
            <a:off x="5351835" y="3297918"/>
            <a:ext cx="3334965" cy="31751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97" name="Google Shape;97;p2"/>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Why measure soil moisture?" id="98" name="Google Shape;98;p2"/>
          <p:cNvPicPr preferRelativeResize="0"/>
          <p:nvPr/>
        </p:nvPicPr>
        <p:blipFill rotWithShape="1">
          <a:blip r:embed="rId4">
            <a:alphaModFix/>
          </a:blip>
          <a:srcRect b="0" l="0" r="0" t="0"/>
          <a:stretch/>
        </p:blipFill>
        <p:spPr>
          <a:xfrm>
            <a:off x="0" y="997824"/>
            <a:ext cx="1513879" cy="5860176"/>
          </a:xfrm>
          <a:prstGeom prst="rect">
            <a:avLst/>
          </a:prstGeom>
          <a:noFill/>
          <a:ln>
            <a:noFill/>
          </a:ln>
        </p:spPr>
      </p:pic>
      <p:sp>
        <p:nvSpPr>
          <p:cNvPr id="99" name="Google Shape;99;p2"/>
          <p:cNvSpPr txBox="1"/>
          <p:nvPr>
            <p:ph type="title"/>
          </p:nvPr>
        </p:nvSpPr>
        <p:spPr>
          <a:xfrm>
            <a:off x="1607278" y="7671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Goals and Objectives of this Module</a:t>
            </a:r>
            <a:endParaRPr/>
          </a:p>
        </p:txBody>
      </p:sp>
      <p:sp>
        <p:nvSpPr>
          <p:cNvPr id="100" name="Google Shape;100;p2"/>
          <p:cNvSpPr txBox="1"/>
          <p:nvPr>
            <p:ph idx="1" type="body"/>
          </p:nvPr>
        </p:nvSpPr>
        <p:spPr>
          <a:xfrm>
            <a:off x="1607278" y="1752243"/>
            <a:ext cx="7168243" cy="4351338"/>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000000"/>
              </a:buClr>
              <a:buSzPct val="100000"/>
              <a:buNone/>
            </a:pPr>
            <a:r>
              <a:rPr b="1" lang="en-US" sz="5600">
                <a:solidFill>
                  <a:srgbClr val="000000"/>
                </a:solidFill>
                <a:latin typeface="Calibri"/>
                <a:ea typeface="Calibri"/>
                <a:cs typeface="Calibri"/>
                <a:sym typeface="Calibri"/>
              </a:rPr>
              <a:t>Overview</a:t>
            </a:r>
            <a:endParaRPr/>
          </a:p>
          <a:p>
            <a:pPr indent="0" lvl="0" marL="0" rtl="0" algn="l">
              <a:lnSpc>
                <a:spcPct val="90000"/>
              </a:lnSpc>
              <a:spcBef>
                <a:spcPts val="1000"/>
              </a:spcBef>
              <a:spcAft>
                <a:spcPts val="0"/>
              </a:spcAft>
              <a:buClr>
                <a:srgbClr val="000000"/>
              </a:buClr>
              <a:buSzPct val="100000"/>
              <a:buNone/>
            </a:pPr>
            <a:r>
              <a:rPr b="1" lang="en-US" sz="5600">
                <a:solidFill>
                  <a:srgbClr val="000000"/>
                </a:solidFill>
                <a:latin typeface="Calibri"/>
                <a:ea typeface="Calibri"/>
                <a:cs typeface="Calibri"/>
                <a:sym typeface="Calibri"/>
              </a:rPr>
              <a:t>This module:</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Describes how taking surface soil moisture samples supports the SMAP mission</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Provides step-by-step instructions in how to do the protocol</a:t>
            </a:r>
            <a:endParaRPr/>
          </a:p>
          <a:p>
            <a:pPr indent="-125413" lvl="0" marL="214313" rtl="0" algn="l">
              <a:lnSpc>
                <a:spcPct val="90000"/>
              </a:lnSpc>
              <a:spcBef>
                <a:spcPts val="1000"/>
              </a:spcBef>
              <a:spcAft>
                <a:spcPts val="0"/>
              </a:spcAft>
              <a:buClr>
                <a:schemeClr val="dk1"/>
              </a:buClr>
              <a:buSzPct val="100000"/>
              <a:buFont typeface="Arial"/>
              <a:buNone/>
            </a:pPr>
            <a:r>
              <a:t/>
            </a:r>
            <a:endParaRPr sz="5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ct val="100000"/>
              <a:buNone/>
            </a:pPr>
            <a:r>
              <a:rPr b="1" lang="en-US" sz="5600">
                <a:solidFill>
                  <a:srgbClr val="000000"/>
                </a:solidFill>
                <a:latin typeface="Calibri"/>
                <a:ea typeface="Calibri"/>
                <a:cs typeface="Calibri"/>
                <a:sym typeface="Calibri"/>
              </a:rPr>
              <a:t>Learning Objectives</a:t>
            </a:r>
            <a:endParaRPr/>
          </a:p>
          <a:p>
            <a:pPr indent="0" lvl="0" marL="0" rtl="0" algn="l">
              <a:lnSpc>
                <a:spcPct val="90000"/>
              </a:lnSpc>
              <a:spcBef>
                <a:spcPts val="1000"/>
              </a:spcBef>
              <a:spcAft>
                <a:spcPts val="0"/>
              </a:spcAft>
              <a:buClr>
                <a:srgbClr val="000000"/>
              </a:buClr>
              <a:buSzPct val="100000"/>
              <a:buNone/>
            </a:pPr>
            <a:r>
              <a:rPr b="1" lang="en-US" sz="5600">
                <a:solidFill>
                  <a:srgbClr val="000000"/>
                </a:solidFill>
                <a:latin typeface="Calibri"/>
                <a:ea typeface="Calibri"/>
                <a:cs typeface="Calibri"/>
                <a:sym typeface="Calibri"/>
              </a:rPr>
              <a:t>After completing this module, you will be able to</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Explain why soil moisture is worth studying</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Explain what the SMAP mission measures</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Determine when to take measurements for comparison with SMAP</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Define a Soil Moisture Site for taking SMAP Block Pattern data</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Take soil moisture samples of the top 5 cm of soil</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Measure gravimetric soil moisture content and sample bulk density</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Calculate gravimetric and volumetric soil water content</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Report these data to GLOBE</a:t>
            </a:r>
            <a:endParaRPr/>
          </a:p>
          <a:p>
            <a:pPr indent="-214313" lvl="0" marL="214313" rtl="0" algn="l">
              <a:lnSpc>
                <a:spcPct val="90000"/>
              </a:lnSpc>
              <a:spcBef>
                <a:spcPts val="1000"/>
              </a:spcBef>
              <a:spcAft>
                <a:spcPts val="0"/>
              </a:spcAft>
              <a:buClr>
                <a:srgbClr val="000000"/>
              </a:buClr>
              <a:buSzPct val="100000"/>
              <a:buFont typeface="Arial"/>
              <a:buChar char="•"/>
            </a:pPr>
            <a:r>
              <a:rPr lang="en-US" sz="5600">
                <a:solidFill>
                  <a:srgbClr val="000000"/>
                </a:solidFill>
                <a:latin typeface="Calibri"/>
                <a:ea typeface="Calibri"/>
                <a:cs typeface="Calibri"/>
                <a:sym typeface="Calibri"/>
              </a:rPr>
              <a:t>Visualize these data using GLOBE’s Visualization Site </a:t>
            </a:r>
            <a:endParaRPr/>
          </a:p>
          <a:p>
            <a:pPr indent="-125413" lvl="0" marL="214313" rtl="0" algn="l">
              <a:lnSpc>
                <a:spcPct val="90000"/>
              </a:lnSpc>
              <a:spcBef>
                <a:spcPts val="1000"/>
              </a:spcBef>
              <a:spcAft>
                <a:spcPts val="0"/>
              </a:spcAft>
              <a:buClr>
                <a:schemeClr val="dk1"/>
              </a:buClr>
              <a:buSzPct val="100000"/>
              <a:buFont typeface="Arial"/>
              <a:buNone/>
            </a:pPr>
            <a:r>
              <a:t/>
            </a:r>
            <a:endParaRPr sz="5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ct val="100000"/>
              <a:buNone/>
            </a:pPr>
            <a:r>
              <a:rPr i="1" lang="en-US" sz="5600">
                <a:solidFill>
                  <a:srgbClr val="000000"/>
                </a:solidFill>
                <a:latin typeface="Calibri"/>
                <a:ea typeface="Calibri"/>
                <a:cs typeface="Calibri"/>
                <a:sym typeface="Calibri"/>
              </a:rPr>
              <a:t>Estimated time needed for completion of this module: 1.5 hours </a:t>
            </a:r>
            <a:endParaRPr/>
          </a:p>
          <a:p>
            <a:pPr indent="-18415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90" name="Google Shape;290;p20"/>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take surface soil moisture samples" id="291" name="Google Shape;291;p20"/>
          <p:cNvPicPr preferRelativeResize="0"/>
          <p:nvPr/>
        </p:nvPicPr>
        <p:blipFill rotWithShape="1">
          <a:blip r:embed="rId4">
            <a:alphaModFix/>
          </a:blip>
          <a:srcRect b="0" l="0" r="0" t="0"/>
          <a:stretch/>
        </p:blipFill>
        <p:spPr>
          <a:xfrm>
            <a:off x="-1" y="997823"/>
            <a:ext cx="1493771" cy="5860177"/>
          </a:xfrm>
          <a:prstGeom prst="rect">
            <a:avLst/>
          </a:prstGeom>
          <a:noFill/>
          <a:ln>
            <a:noFill/>
          </a:ln>
        </p:spPr>
      </p:pic>
      <p:sp>
        <p:nvSpPr>
          <p:cNvPr id="292" name="Google Shape;292;p20"/>
          <p:cNvSpPr txBox="1"/>
          <p:nvPr>
            <p:ph type="title"/>
          </p:nvPr>
        </p:nvSpPr>
        <p:spPr>
          <a:xfrm>
            <a:off x="1257300" y="693017"/>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lang="en-US" sz="3200">
                <a:solidFill>
                  <a:srgbClr val="000000"/>
                </a:solidFill>
              </a:rPr>
              <a:t>SMAP Soil Moisture Sampling Grid Example</a:t>
            </a:r>
            <a:endParaRPr/>
          </a:p>
        </p:txBody>
      </p:sp>
      <p:pic>
        <p:nvPicPr>
          <p:cNvPr descr="Keep sampling in a row until you need to drop down to the second row, 25 cm below the first, and continue sampling until you have sampled your whole grid in 25 cm increments. " id="293" name="Google Shape;293;p20"/>
          <p:cNvPicPr preferRelativeResize="0"/>
          <p:nvPr/>
        </p:nvPicPr>
        <p:blipFill rotWithShape="1">
          <a:blip r:embed="rId5">
            <a:alphaModFix/>
          </a:blip>
          <a:srcRect b="0" l="0" r="0" t="0"/>
          <a:stretch/>
        </p:blipFill>
        <p:spPr>
          <a:xfrm>
            <a:off x="2751070" y="1831296"/>
            <a:ext cx="4703989" cy="4612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299" name="Google Shape;299;p21"/>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image of a glass of water being poured into a sampling can" id="300" name="Google Shape;300;p21"/>
          <p:cNvPicPr preferRelativeResize="0"/>
          <p:nvPr/>
        </p:nvPicPr>
        <p:blipFill rotWithShape="1">
          <a:blip r:embed="rId4">
            <a:alphaModFix/>
          </a:blip>
          <a:srcRect b="0" l="0" r="0" t="0"/>
          <a:stretch/>
        </p:blipFill>
        <p:spPr>
          <a:xfrm>
            <a:off x="1867128" y="1754868"/>
            <a:ext cx="6460444" cy="4626970"/>
          </a:xfrm>
          <a:prstGeom prst="rect">
            <a:avLst/>
          </a:prstGeom>
          <a:noFill/>
          <a:ln>
            <a:noFill/>
          </a:ln>
        </p:spPr>
      </p:pic>
      <p:sp>
        <p:nvSpPr>
          <p:cNvPr id="301" name="Google Shape;301;p21"/>
          <p:cNvSpPr txBox="1"/>
          <p:nvPr>
            <p:ph type="title"/>
          </p:nvPr>
        </p:nvSpPr>
        <p:spPr>
          <a:xfrm>
            <a:off x="1469571" y="6346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SMAP Soil Moisture Lab Measurements</a:t>
            </a:r>
            <a:endParaRPr/>
          </a:p>
        </p:txBody>
      </p:sp>
      <p:pic>
        <p:nvPicPr>
          <p:cNvPr descr="Menu: How to do the lab measurements" id="302" name="Google Shape;302;p21"/>
          <p:cNvPicPr preferRelativeResize="0"/>
          <p:nvPr>
            <p:ph idx="1" type="body"/>
          </p:nvPr>
        </p:nvPicPr>
        <p:blipFill rotWithShape="1">
          <a:blip r:embed="rId5">
            <a:alphaModFix/>
          </a:blip>
          <a:srcRect b="0" l="0" r="0" t="0"/>
          <a:stretch/>
        </p:blipFill>
        <p:spPr>
          <a:xfrm>
            <a:off x="-1" y="997824"/>
            <a:ext cx="1469571" cy="5860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08" name="Google Shape;308;p22"/>
          <p:cNvPicPr preferRelativeResize="0"/>
          <p:nvPr/>
        </p:nvPicPr>
        <p:blipFill rotWithShape="1">
          <a:blip r:embed="rId3">
            <a:alphaModFix/>
          </a:blip>
          <a:srcRect b="0" l="0" r="0" t="0"/>
          <a:stretch/>
        </p:blipFill>
        <p:spPr>
          <a:xfrm>
            <a:off x="0" y="-1"/>
            <a:ext cx="9102958" cy="997825"/>
          </a:xfrm>
          <a:prstGeom prst="rect">
            <a:avLst/>
          </a:prstGeom>
          <a:noFill/>
          <a:ln>
            <a:noFill/>
          </a:ln>
        </p:spPr>
      </p:pic>
      <p:pic>
        <p:nvPicPr>
          <p:cNvPr descr="Menu: How to do the lab measurements" id="309" name="Google Shape;309;p22"/>
          <p:cNvPicPr preferRelativeResize="0"/>
          <p:nvPr/>
        </p:nvPicPr>
        <p:blipFill rotWithShape="1">
          <a:blip r:embed="rId4">
            <a:alphaModFix/>
          </a:blip>
          <a:srcRect b="0" l="0" r="0" t="0"/>
          <a:stretch/>
        </p:blipFill>
        <p:spPr>
          <a:xfrm>
            <a:off x="0" y="997824"/>
            <a:ext cx="1461407" cy="5860176"/>
          </a:xfrm>
          <a:prstGeom prst="rect">
            <a:avLst/>
          </a:prstGeom>
          <a:noFill/>
          <a:ln>
            <a:noFill/>
          </a:ln>
        </p:spPr>
      </p:pic>
      <p:sp>
        <p:nvSpPr>
          <p:cNvPr id="310" name="Google Shape;310;p22"/>
          <p:cNvSpPr txBox="1"/>
          <p:nvPr>
            <p:ph type="title"/>
          </p:nvPr>
        </p:nvSpPr>
        <p:spPr>
          <a:xfrm>
            <a:off x="1575707" y="682818"/>
            <a:ext cx="880926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Calibri"/>
              <a:buNone/>
            </a:pPr>
            <a:r>
              <a:rPr lang="en-US" sz="3600">
                <a:solidFill>
                  <a:srgbClr val="000000"/>
                </a:solidFill>
              </a:rPr>
              <a:t>SMAP Soil Moisture – Lab Instructions</a:t>
            </a:r>
            <a:endParaRPr/>
          </a:p>
        </p:txBody>
      </p:sp>
      <p:sp>
        <p:nvSpPr>
          <p:cNvPr id="311" name="Google Shape;311;p22"/>
          <p:cNvSpPr txBox="1"/>
          <p:nvPr>
            <p:ph idx="1" type="body"/>
          </p:nvPr>
        </p:nvSpPr>
        <p:spPr>
          <a:xfrm>
            <a:off x="1575707" y="1752243"/>
            <a:ext cx="752725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To finish the SMAP Soil Moisture Protocol and determine the gravimetric and volumetric soil moisture content of your samples, complete the following steps.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 of man at desk with sampling can and bag" id="312" name="Google Shape;312;p22"/>
          <p:cNvPicPr preferRelativeResize="0"/>
          <p:nvPr/>
        </p:nvPicPr>
        <p:blipFill rotWithShape="1">
          <a:blip r:embed="rId5">
            <a:alphaModFix/>
          </a:blip>
          <a:srcRect b="0" l="0" r="0" t="0"/>
          <a:stretch/>
        </p:blipFill>
        <p:spPr>
          <a:xfrm>
            <a:off x="2123838" y="2691200"/>
            <a:ext cx="3008229" cy="3753269"/>
          </a:xfrm>
          <a:prstGeom prst="rect">
            <a:avLst/>
          </a:prstGeom>
          <a:noFill/>
          <a:ln>
            <a:noFill/>
          </a:ln>
        </p:spPr>
      </p:pic>
      <p:pic>
        <p:nvPicPr>
          <p:cNvPr descr="Photo of woman holding a sampling can" id="313" name="Google Shape;313;p22"/>
          <p:cNvPicPr preferRelativeResize="0"/>
          <p:nvPr/>
        </p:nvPicPr>
        <p:blipFill rotWithShape="1">
          <a:blip r:embed="rId6">
            <a:alphaModFix/>
          </a:blip>
          <a:srcRect b="0" l="0" r="0" t="0"/>
          <a:stretch/>
        </p:blipFill>
        <p:spPr>
          <a:xfrm>
            <a:off x="5467925" y="2691199"/>
            <a:ext cx="2763607" cy="37532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19" name="Google Shape;319;p23"/>
          <p:cNvPicPr preferRelativeResize="0"/>
          <p:nvPr/>
        </p:nvPicPr>
        <p:blipFill rotWithShape="1">
          <a:blip r:embed="rId3">
            <a:alphaModFix/>
          </a:blip>
          <a:srcRect b="0" l="0" r="0" t="0"/>
          <a:stretch/>
        </p:blipFill>
        <p:spPr>
          <a:xfrm>
            <a:off x="0" y="-1"/>
            <a:ext cx="9102958" cy="997825"/>
          </a:xfrm>
          <a:prstGeom prst="rect">
            <a:avLst/>
          </a:prstGeom>
          <a:noFill/>
          <a:ln>
            <a:noFill/>
          </a:ln>
        </p:spPr>
      </p:pic>
      <p:pic>
        <p:nvPicPr>
          <p:cNvPr descr="Menu: How to do the lab measurements" id="320" name="Google Shape;320;p23"/>
          <p:cNvPicPr preferRelativeResize="0"/>
          <p:nvPr/>
        </p:nvPicPr>
        <p:blipFill rotWithShape="1">
          <a:blip r:embed="rId4">
            <a:alphaModFix/>
          </a:blip>
          <a:srcRect b="0" l="0" r="0" t="0"/>
          <a:stretch/>
        </p:blipFill>
        <p:spPr>
          <a:xfrm>
            <a:off x="0" y="997824"/>
            <a:ext cx="1461407" cy="5860176"/>
          </a:xfrm>
          <a:prstGeom prst="rect">
            <a:avLst/>
          </a:prstGeom>
          <a:noFill/>
          <a:ln>
            <a:noFill/>
          </a:ln>
        </p:spPr>
      </p:pic>
      <p:sp>
        <p:nvSpPr>
          <p:cNvPr id="321" name="Google Shape;321;p23"/>
          <p:cNvSpPr txBox="1"/>
          <p:nvPr>
            <p:ph type="title"/>
          </p:nvPr>
        </p:nvSpPr>
        <p:spPr>
          <a:xfrm>
            <a:off x="1608364" y="7489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Lab- Required Materials</a:t>
            </a:r>
            <a:endParaRPr/>
          </a:p>
        </p:txBody>
      </p:sp>
      <p:sp>
        <p:nvSpPr>
          <p:cNvPr id="322" name="Google Shape;322;p23"/>
          <p:cNvSpPr txBox="1"/>
          <p:nvPr>
            <p:ph idx="1" type="body"/>
          </p:nvPr>
        </p:nvSpPr>
        <p:spPr>
          <a:xfrm>
            <a:off x="1608363" y="1825625"/>
            <a:ext cx="4212145"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0000"/>
              </a:buClr>
              <a:buSzPts val="2000"/>
              <a:buChar char="•"/>
            </a:pPr>
            <a:r>
              <a:rPr lang="en-US" sz="2000">
                <a:solidFill>
                  <a:srgbClr val="000000"/>
                </a:solidFill>
              </a:rPr>
              <a:t>Either a soil drying oven or heat lamps</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Thermometer capable of measuring to 105°C (if using a conventional drying oven)</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Soil Samples in containers suitable for your drying source</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Balance or scale with 0.1g sensitivity and at least 400 g capacity (600 g recommend) </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Hot pads or oven mitts  </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GLOBE Data Entry app or Data Sheet</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Permanent marker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 of soil sample in plastic bag. The opening of the bag is rolled back, so that the soil sample is exposed to air." id="323" name="Google Shape;323;p23"/>
          <p:cNvPicPr preferRelativeResize="0"/>
          <p:nvPr/>
        </p:nvPicPr>
        <p:blipFill rotWithShape="1">
          <a:blip r:embed="rId5">
            <a:alphaModFix/>
          </a:blip>
          <a:srcRect b="0" l="0" r="0" t="0"/>
          <a:stretch/>
        </p:blipFill>
        <p:spPr>
          <a:xfrm>
            <a:off x="5967464" y="1825625"/>
            <a:ext cx="2698375" cy="35978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29" name="Google Shape;329;p24"/>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330" name="Google Shape;330;p24"/>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331" name="Google Shape;331;p24"/>
          <p:cNvSpPr txBox="1"/>
          <p:nvPr>
            <p:ph type="title"/>
          </p:nvPr>
        </p:nvSpPr>
        <p:spPr>
          <a:xfrm>
            <a:off x="1467996" y="997824"/>
            <a:ext cx="9021536" cy="6676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What to Do With Samples Collected in a Can</a:t>
            </a:r>
            <a:endParaRPr/>
          </a:p>
        </p:txBody>
      </p:sp>
      <p:sp>
        <p:nvSpPr>
          <p:cNvPr id="332" name="Google Shape;332;p24"/>
          <p:cNvSpPr txBox="1"/>
          <p:nvPr>
            <p:ph idx="1" type="body"/>
          </p:nvPr>
        </p:nvSpPr>
        <p:spPr>
          <a:xfrm>
            <a:off x="1592034" y="1804792"/>
            <a:ext cx="6947807"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Font typeface="Calibri"/>
              <a:buNone/>
            </a:pPr>
            <a:r>
              <a:rPr lang="en-US"/>
              <a:t>If you will be using heat lamps to dry your soil sample:</a:t>
            </a:r>
            <a:endParaRPr/>
          </a:p>
          <a:p>
            <a:pPr indent="-228600" lvl="0" marL="228600" rtl="0" algn="l">
              <a:lnSpc>
                <a:spcPct val="90000"/>
              </a:lnSpc>
              <a:spcBef>
                <a:spcPts val="1000"/>
              </a:spcBef>
              <a:spcAft>
                <a:spcPts val="0"/>
              </a:spcAft>
              <a:buClr>
                <a:schemeClr val="dk1"/>
              </a:buClr>
              <a:buSzPct val="100000"/>
              <a:buFont typeface="Calibri"/>
              <a:buNone/>
            </a:pPr>
            <a:r>
              <a:t/>
            </a:r>
            <a:endParaRPr/>
          </a:p>
          <a:p>
            <a:pPr indent="-228600" lvl="0" marL="228600" rtl="0" algn="l">
              <a:lnSpc>
                <a:spcPct val="90000"/>
              </a:lnSpc>
              <a:spcBef>
                <a:spcPts val="1000"/>
              </a:spcBef>
              <a:spcAft>
                <a:spcPts val="0"/>
              </a:spcAft>
              <a:buClr>
                <a:schemeClr val="dk1"/>
              </a:buClr>
              <a:buSzPct val="100000"/>
              <a:buChar char="•"/>
            </a:pPr>
            <a:r>
              <a:rPr lang="en-US"/>
              <a:t>Label a sealable bag with: </a:t>
            </a:r>
            <a:endParaRPr/>
          </a:p>
          <a:p>
            <a:pPr indent="-228600" lvl="1" marL="685800" rtl="0" algn="l">
              <a:lnSpc>
                <a:spcPct val="90000"/>
              </a:lnSpc>
              <a:spcBef>
                <a:spcPts val="500"/>
              </a:spcBef>
              <a:spcAft>
                <a:spcPts val="0"/>
              </a:spcAft>
              <a:buClr>
                <a:schemeClr val="dk1"/>
              </a:buClr>
              <a:buSzPct val="100000"/>
              <a:buChar char="•"/>
            </a:pPr>
            <a:r>
              <a:rPr lang="en-US"/>
              <a:t>container (empty bag) mass</a:t>
            </a:r>
            <a:endParaRPr/>
          </a:p>
          <a:p>
            <a:pPr indent="-228600" lvl="1" marL="685800" rtl="0" algn="l">
              <a:lnSpc>
                <a:spcPct val="90000"/>
              </a:lnSpc>
              <a:spcBef>
                <a:spcPts val="500"/>
              </a:spcBef>
              <a:spcAft>
                <a:spcPts val="0"/>
              </a:spcAft>
              <a:buClr>
                <a:schemeClr val="dk1"/>
              </a:buClr>
              <a:buSzPct val="100000"/>
              <a:buChar char="•"/>
            </a:pPr>
            <a:r>
              <a:rPr lang="en-US"/>
              <a:t>sample number</a:t>
            </a:r>
            <a:endParaRPr/>
          </a:p>
          <a:p>
            <a:pPr indent="-228600" lvl="1" marL="685800" rtl="0" algn="l">
              <a:lnSpc>
                <a:spcPct val="90000"/>
              </a:lnSpc>
              <a:spcBef>
                <a:spcPts val="500"/>
              </a:spcBef>
              <a:spcAft>
                <a:spcPts val="0"/>
              </a:spcAft>
              <a:buClr>
                <a:schemeClr val="dk1"/>
              </a:buClr>
              <a:buSzPct val="100000"/>
              <a:buChar char="•"/>
            </a:pPr>
            <a:r>
              <a:rPr lang="en-US"/>
              <a:t>sample collection date</a:t>
            </a:r>
            <a:endParaRPr/>
          </a:p>
          <a:p>
            <a:pPr indent="-228600" lvl="1" marL="685800" rtl="0" algn="l">
              <a:lnSpc>
                <a:spcPct val="90000"/>
              </a:lnSpc>
              <a:spcBef>
                <a:spcPts val="500"/>
              </a:spcBef>
              <a:spcAft>
                <a:spcPts val="0"/>
              </a:spcAft>
              <a:buClr>
                <a:schemeClr val="dk1"/>
              </a:buClr>
              <a:buSzPct val="100000"/>
              <a:buChar char="•"/>
            </a:pPr>
            <a:r>
              <a:rPr lang="en-US"/>
              <a:t>site name</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Uncover the can and immediately transfer the soil sample into the labeled bag. </a:t>
            </a:r>
            <a:r>
              <a:rPr b="1" lang="en-US"/>
              <a:t>Be sure to transfer all the soil.</a:t>
            </a:r>
            <a:r>
              <a:rPr lang="en-US"/>
              <a:t> </a:t>
            </a:r>
            <a:endParaRPr/>
          </a:p>
          <a:p>
            <a:pPr indent="-104140"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Weigh the sample in the bag. Record the mass to the nearest 0.1 g as the </a:t>
            </a:r>
            <a:r>
              <a:rPr i="1" lang="en-US"/>
              <a:t>Wet Mass, </a:t>
            </a:r>
            <a:r>
              <a:rPr lang="en-US"/>
              <a:t>next to the appropriate sample container number on the Data Entry app, or on the Data Sheet.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38" name="Google Shape;338;p25"/>
          <p:cNvPicPr preferRelativeResize="0"/>
          <p:nvPr/>
        </p:nvPicPr>
        <p:blipFill rotWithShape="1">
          <a:blip r:embed="rId3">
            <a:alphaModFix/>
          </a:blip>
          <a:srcRect b="0" l="0" r="0" t="0"/>
          <a:stretch/>
        </p:blipFill>
        <p:spPr>
          <a:xfrm>
            <a:off x="0" y="0"/>
            <a:ext cx="9144000" cy="997825"/>
          </a:xfrm>
          <a:prstGeom prst="rect">
            <a:avLst/>
          </a:prstGeom>
          <a:noFill/>
          <a:ln>
            <a:noFill/>
          </a:ln>
        </p:spPr>
      </p:pic>
      <p:pic>
        <p:nvPicPr>
          <p:cNvPr descr="Menu: How to do the lab measurements" id="339" name="Google Shape;339;p25"/>
          <p:cNvPicPr preferRelativeResize="0"/>
          <p:nvPr/>
        </p:nvPicPr>
        <p:blipFill rotWithShape="1">
          <a:blip r:embed="rId4">
            <a:alphaModFix/>
          </a:blip>
          <a:srcRect b="0" l="0" r="0" t="0"/>
          <a:stretch/>
        </p:blipFill>
        <p:spPr>
          <a:xfrm>
            <a:off x="0" y="997825"/>
            <a:ext cx="1467996" cy="5860175"/>
          </a:xfrm>
          <a:prstGeom prst="rect">
            <a:avLst/>
          </a:prstGeom>
          <a:noFill/>
          <a:ln>
            <a:noFill/>
          </a:ln>
        </p:spPr>
      </p:pic>
      <p:sp>
        <p:nvSpPr>
          <p:cNvPr id="340" name="Google Shape;340;p25"/>
          <p:cNvSpPr txBox="1"/>
          <p:nvPr>
            <p:ph type="title"/>
          </p:nvPr>
        </p:nvSpPr>
        <p:spPr>
          <a:xfrm>
            <a:off x="1467996" y="64781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Measuring the Wet Mass of Samples</a:t>
            </a:r>
            <a:endParaRPr/>
          </a:p>
        </p:txBody>
      </p:sp>
      <p:sp>
        <p:nvSpPr>
          <p:cNvPr id="341" name="Google Shape;341;p25"/>
          <p:cNvSpPr txBox="1"/>
          <p:nvPr>
            <p:ph idx="1" type="body"/>
          </p:nvPr>
        </p:nvSpPr>
        <p:spPr>
          <a:xfrm>
            <a:off x="1600040" y="1862993"/>
            <a:ext cx="4229258" cy="4351338"/>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90000"/>
              </a:lnSpc>
              <a:spcBef>
                <a:spcPts val="0"/>
              </a:spcBef>
              <a:spcAft>
                <a:spcPts val="0"/>
              </a:spcAft>
              <a:buClr>
                <a:srgbClr val="000000"/>
              </a:buClr>
              <a:buSzPct val="100000"/>
              <a:buChar char="•"/>
            </a:pPr>
            <a:r>
              <a:rPr lang="en-US" sz="3600">
                <a:solidFill>
                  <a:srgbClr val="000000"/>
                </a:solidFill>
              </a:rPr>
              <a:t>Calibrate the balance according to the manufacturer’s directions.</a:t>
            </a:r>
            <a:endParaRPr/>
          </a:p>
          <a:p>
            <a:pPr indent="-228600" lvl="0" marL="228600" rtl="0" algn="l">
              <a:lnSpc>
                <a:spcPct val="90000"/>
              </a:lnSpc>
              <a:spcBef>
                <a:spcPts val="2200"/>
              </a:spcBef>
              <a:spcAft>
                <a:spcPts val="0"/>
              </a:spcAft>
              <a:buClr>
                <a:srgbClr val="000000"/>
              </a:buClr>
              <a:buSzPct val="100000"/>
              <a:buChar char="•"/>
            </a:pPr>
            <a:r>
              <a:rPr lang="en-US" sz="3600">
                <a:solidFill>
                  <a:srgbClr val="000000"/>
                </a:solidFill>
              </a:rPr>
              <a:t>If using an electronic balance, check that the balance is measuring in grams and is zeroed properly.</a:t>
            </a:r>
            <a:endParaRPr/>
          </a:p>
          <a:p>
            <a:pPr indent="-228600" lvl="0" marL="228600" rtl="0" algn="l">
              <a:lnSpc>
                <a:spcPct val="90000"/>
              </a:lnSpc>
              <a:spcBef>
                <a:spcPts val="2200"/>
              </a:spcBef>
              <a:spcAft>
                <a:spcPts val="0"/>
              </a:spcAft>
              <a:buClr>
                <a:srgbClr val="000000"/>
              </a:buClr>
              <a:buSzPct val="100000"/>
              <a:buChar char="•"/>
            </a:pPr>
            <a:r>
              <a:rPr lang="en-US" sz="3600">
                <a:solidFill>
                  <a:srgbClr val="000000"/>
                </a:solidFill>
              </a:rPr>
              <a:t>Place the sample on the scale.</a:t>
            </a:r>
            <a:endParaRPr/>
          </a:p>
          <a:p>
            <a:pPr indent="-228600" lvl="0" marL="228600" rtl="0" algn="l">
              <a:lnSpc>
                <a:spcPct val="90000"/>
              </a:lnSpc>
              <a:spcBef>
                <a:spcPts val="2200"/>
              </a:spcBef>
              <a:spcAft>
                <a:spcPts val="0"/>
              </a:spcAft>
              <a:buClr>
                <a:srgbClr val="000000"/>
              </a:buClr>
              <a:buSzPct val="100000"/>
              <a:buChar char="•"/>
            </a:pPr>
            <a:r>
              <a:rPr lang="en-US" sz="3600">
                <a:solidFill>
                  <a:srgbClr val="000000"/>
                </a:solidFill>
              </a:rPr>
              <a:t>Record the mass to the nearest 0.1 g as the </a:t>
            </a:r>
            <a:r>
              <a:rPr i="1" lang="en-US" sz="3600">
                <a:solidFill>
                  <a:srgbClr val="000000"/>
                </a:solidFill>
              </a:rPr>
              <a:t>Wet Mass </a:t>
            </a:r>
            <a:r>
              <a:rPr lang="en-US" sz="3600">
                <a:solidFill>
                  <a:srgbClr val="000000"/>
                </a:solidFill>
              </a:rPr>
              <a:t>on the Data Entry app or Data Sheet.</a:t>
            </a:r>
            <a:endParaRPr/>
          </a:p>
          <a:p>
            <a:pPr indent="-228600" lvl="0" marL="228600" rtl="0" algn="l">
              <a:lnSpc>
                <a:spcPct val="90000"/>
              </a:lnSpc>
              <a:spcBef>
                <a:spcPts val="2200"/>
              </a:spcBef>
              <a:spcAft>
                <a:spcPts val="0"/>
              </a:spcAft>
              <a:buClr>
                <a:srgbClr val="000000"/>
              </a:buClr>
              <a:buSzPct val="100000"/>
              <a:buChar char="•"/>
            </a:pPr>
            <a:r>
              <a:rPr lang="en-US" sz="3600">
                <a:solidFill>
                  <a:srgbClr val="000000"/>
                </a:solidFill>
              </a:rPr>
              <a:t>If the sample is in a can, be sure to remove the lid before weighing.</a:t>
            </a:r>
            <a:endParaRPr/>
          </a:p>
          <a:p>
            <a:pPr indent="-228600" lvl="0" marL="228600" rtl="0" algn="l">
              <a:lnSpc>
                <a:spcPct val="90000"/>
              </a:lnSpc>
              <a:spcBef>
                <a:spcPts val="2200"/>
              </a:spcBef>
              <a:spcAft>
                <a:spcPts val="0"/>
              </a:spcAft>
              <a:buClr>
                <a:schemeClr val="dk1"/>
              </a:buClr>
              <a:buSzPct val="100000"/>
              <a:buNone/>
            </a:pPr>
            <a:r>
              <a:t/>
            </a:r>
            <a:endParaRPr>
              <a:solidFill>
                <a:srgbClr val="000000"/>
              </a:solidFill>
            </a:endParaRPr>
          </a:p>
          <a:p>
            <a:pPr indent="0" lvl="0" marL="0" rtl="0" algn="l">
              <a:lnSpc>
                <a:spcPct val="90000"/>
              </a:lnSpc>
              <a:spcBef>
                <a:spcPts val="2000"/>
              </a:spcBef>
              <a:spcAft>
                <a:spcPts val="0"/>
              </a:spcAft>
              <a:buClr>
                <a:schemeClr val="dk1"/>
              </a:buClr>
              <a:buSzPct val="100000"/>
              <a:buNone/>
            </a:pPr>
            <a:r>
              <a:rPr lang="en-US"/>
              <a:t> </a:t>
            </a:r>
            <a:endParaRPr/>
          </a:p>
        </p:txBody>
      </p:sp>
      <p:pic>
        <p:nvPicPr>
          <p:cNvPr descr="photo of the digital display of a balance. " id="342" name="Google Shape;342;p25"/>
          <p:cNvPicPr preferRelativeResize="0"/>
          <p:nvPr/>
        </p:nvPicPr>
        <p:blipFill rotWithShape="1">
          <a:blip r:embed="rId5">
            <a:alphaModFix/>
          </a:blip>
          <a:srcRect b="0" l="0" r="0" t="0"/>
          <a:stretch/>
        </p:blipFill>
        <p:spPr>
          <a:xfrm>
            <a:off x="5829299" y="1862993"/>
            <a:ext cx="2678567" cy="1060244"/>
          </a:xfrm>
          <a:prstGeom prst="rect">
            <a:avLst/>
          </a:prstGeom>
          <a:noFill/>
          <a:ln>
            <a:noFill/>
          </a:ln>
        </p:spPr>
      </p:pic>
      <p:pic>
        <p:nvPicPr>
          <p:cNvPr descr="image of a soil sample in a plastic bag on the balance." id="343" name="Google Shape;343;p25"/>
          <p:cNvPicPr preferRelativeResize="0"/>
          <p:nvPr/>
        </p:nvPicPr>
        <p:blipFill rotWithShape="1">
          <a:blip r:embed="rId6">
            <a:alphaModFix/>
          </a:blip>
          <a:srcRect b="0" l="0" r="0" t="0"/>
          <a:stretch/>
        </p:blipFill>
        <p:spPr>
          <a:xfrm>
            <a:off x="5829298" y="3106986"/>
            <a:ext cx="2678567" cy="31073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49" name="Google Shape;349;p26"/>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350" name="Google Shape;350;p26"/>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351" name="Google Shape;351;p26"/>
          <p:cNvSpPr txBox="1"/>
          <p:nvPr>
            <p:ph type="title"/>
          </p:nvPr>
        </p:nvSpPr>
        <p:spPr>
          <a:xfrm>
            <a:off x="1644162" y="7489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Drying Samples</a:t>
            </a:r>
            <a:endParaRPr/>
          </a:p>
        </p:txBody>
      </p:sp>
      <p:sp>
        <p:nvSpPr>
          <p:cNvPr id="352" name="Google Shape;352;p26"/>
          <p:cNvSpPr txBox="1"/>
          <p:nvPr>
            <p:ph idx="1" type="body"/>
          </p:nvPr>
        </p:nvSpPr>
        <p:spPr>
          <a:xfrm>
            <a:off x="1701312" y="1825625"/>
            <a:ext cx="38862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rgbClr val="000000"/>
              </a:buClr>
              <a:buSzPct val="100000"/>
              <a:buChar char="•"/>
            </a:pPr>
            <a:r>
              <a:rPr lang="en-US">
                <a:solidFill>
                  <a:srgbClr val="000000"/>
                </a:solidFill>
              </a:rPr>
              <a:t>Open the sample bag and roll the edges down to create a larger open area. </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If the sample is in clumps, break them up with your hand outside the plastic bag. Do not touch the soil sample directly.</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Dry your sample by placing the open bag 30-40 cm below the 250 watt infrared heating lamp or other drying source.</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Carefully remove the sample from the drying source using hot mitts.</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Weigh the sample after drying it for the recommended 2-3 days.</a:t>
            </a:r>
            <a:endParaRPr/>
          </a:p>
          <a:p>
            <a:pPr indent="-228600" lvl="0" marL="228600" rtl="0" algn="l">
              <a:lnSpc>
                <a:spcPct val="90000"/>
              </a:lnSpc>
              <a:spcBef>
                <a:spcPts val="2200"/>
              </a:spcBef>
              <a:spcAft>
                <a:spcPts val="0"/>
              </a:spcAft>
              <a:buClr>
                <a:schemeClr val="dk1"/>
              </a:buClr>
              <a:buSzPct val="100000"/>
              <a:buNone/>
            </a:pPr>
            <a:r>
              <a:t/>
            </a:r>
            <a:endParaRPr>
              <a:solidFill>
                <a:srgbClr val="000000"/>
              </a:solidFill>
            </a:endParaRPr>
          </a:p>
        </p:txBody>
      </p:sp>
      <p:pic>
        <p:nvPicPr>
          <p:cNvPr descr="Image of a sample bag, with sides rolled down under a heat lamp. The dried sample is then weighed. Here the initial dry sample mass is 146.3 g. " id="353" name="Google Shape;353;p26"/>
          <p:cNvPicPr preferRelativeResize="0"/>
          <p:nvPr>
            <p:ph idx="2" type="body"/>
          </p:nvPr>
        </p:nvPicPr>
        <p:blipFill rotWithShape="1">
          <a:blip r:embed="rId5">
            <a:alphaModFix/>
          </a:blip>
          <a:srcRect b="0" l="0" r="0" t="0"/>
          <a:stretch/>
        </p:blipFill>
        <p:spPr>
          <a:xfrm>
            <a:off x="6188457" y="1264274"/>
            <a:ext cx="2086433" cy="51966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59" name="Google Shape;359;p27"/>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360" name="Google Shape;360;p27"/>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361" name="Google Shape;361;p27"/>
          <p:cNvSpPr txBox="1"/>
          <p:nvPr>
            <p:ph type="title"/>
          </p:nvPr>
        </p:nvSpPr>
        <p:spPr>
          <a:xfrm>
            <a:off x="1467996" y="63526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Determining That the Sample Is Dry</a:t>
            </a:r>
            <a:endParaRPr/>
          </a:p>
        </p:txBody>
      </p:sp>
      <p:sp>
        <p:nvSpPr>
          <p:cNvPr id="362" name="Google Shape;362;p27"/>
          <p:cNvSpPr txBox="1"/>
          <p:nvPr>
            <p:ph idx="1" type="body"/>
          </p:nvPr>
        </p:nvSpPr>
        <p:spPr>
          <a:xfrm>
            <a:off x="1467996" y="1881554"/>
            <a:ext cx="3578789" cy="4190686"/>
          </a:xfrm>
          <a:prstGeom prst="rect">
            <a:avLst/>
          </a:prstGeom>
          <a:noFill/>
          <a:ln>
            <a:noFill/>
          </a:ln>
        </p:spPr>
        <p:txBody>
          <a:bodyPr anchorCtr="0" anchor="t" bIns="45700" lIns="91425" spcFirstLastPara="1" rIns="91425" wrap="square" tIns="45700">
            <a:normAutofit fontScale="92500" lnSpcReduction="10000"/>
          </a:bodyPr>
          <a:lstStyle/>
          <a:p>
            <a:pPr indent="-228631" lvl="0" marL="228600" rtl="0" algn="l">
              <a:lnSpc>
                <a:spcPct val="90000"/>
              </a:lnSpc>
              <a:spcBef>
                <a:spcPts val="0"/>
              </a:spcBef>
              <a:spcAft>
                <a:spcPts val="0"/>
              </a:spcAft>
              <a:buClr>
                <a:srgbClr val="000000"/>
              </a:buClr>
              <a:buSzPct val="100000"/>
              <a:buChar char="•"/>
            </a:pPr>
            <a:r>
              <a:rPr lang="en-US" sz="2100">
                <a:solidFill>
                  <a:srgbClr val="000000"/>
                </a:solidFill>
              </a:rPr>
              <a:t>To determine if the water is gone, dry the sample for an additional period of two or more hours, and then weigh it again. </a:t>
            </a:r>
            <a:endParaRPr/>
          </a:p>
          <a:p>
            <a:pPr indent="-228631" lvl="0" marL="228600" rtl="0" algn="l">
              <a:lnSpc>
                <a:spcPct val="90000"/>
              </a:lnSpc>
              <a:spcBef>
                <a:spcPts val="1200"/>
              </a:spcBef>
              <a:spcAft>
                <a:spcPts val="0"/>
              </a:spcAft>
              <a:buClr>
                <a:srgbClr val="000000"/>
              </a:buClr>
              <a:buSzPct val="100000"/>
              <a:buChar char="•"/>
            </a:pPr>
            <a:r>
              <a:rPr lang="en-US" sz="2100">
                <a:solidFill>
                  <a:srgbClr val="000000"/>
                </a:solidFill>
              </a:rPr>
              <a:t>If the mass has changed by 0.3 g or more, dry the sample some more, and weigh it again. </a:t>
            </a:r>
            <a:endParaRPr/>
          </a:p>
          <a:p>
            <a:pPr indent="-228631" lvl="0" marL="228600" rtl="0" algn="l">
              <a:lnSpc>
                <a:spcPct val="90000"/>
              </a:lnSpc>
              <a:spcBef>
                <a:spcPts val="2200"/>
              </a:spcBef>
              <a:spcAft>
                <a:spcPts val="0"/>
              </a:spcAft>
              <a:buClr>
                <a:srgbClr val="000000"/>
              </a:buClr>
              <a:buSzPct val="100000"/>
              <a:buChar char="•"/>
            </a:pPr>
            <a:r>
              <a:rPr lang="en-US" sz="2100">
                <a:solidFill>
                  <a:srgbClr val="000000"/>
                </a:solidFill>
              </a:rPr>
              <a:t>Repeat these steps until the mass of the sample has not changed by 0.3 g. </a:t>
            </a:r>
            <a:endParaRPr/>
          </a:p>
          <a:p>
            <a:pPr indent="-228631" lvl="0" marL="228600" rtl="0" algn="l">
              <a:lnSpc>
                <a:spcPct val="90000"/>
              </a:lnSpc>
              <a:spcBef>
                <a:spcPts val="2200"/>
              </a:spcBef>
              <a:spcAft>
                <a:spcPts val="0"/>
              </a:spcAft>
              <a:buClr>
                <a:srgbClr val="000000"/>
              </a:buClr>
              <a:buSzPct val="100000"/>
              <a:buChar char="•"/>
            </a:pPr>
            <a:r>
              <a:rPr lang="en-US" sz="2100">
                <a:solidFill>
                  <a:srgbClr val="000000"/>
                </a:solidFill>
              </a:rPr>
              <a:t>Then the sample can be considered dry. </a:t>
            </a:r>
            <a:endParaRPr/>
          </a:p>
          <a:p>
            <a:pPr indent="-64135" lvl="0" marL="228600" rtl="0" algn="l">
              <a:lnSpc>
                <a:spcPct val="90000"/>
              </a:lnSpc>
              <a:spcBef>
                <a:spcPts val="2000"/>
              </a:spcBef>
              <a:spcAft>
                <a:spcPts val="0"/>
              </a:spcAft>
              <a:buClr>
                <a:schemeClr val="dk1"/>
              </a:buClr>
              <a:buSzPct val="100000"/>
              <a:buNone/>
            </a:pPr>
            <a:r>
              <a:t/>
            </a:r>
            <a:endParaRPr>
              <a:solidFill>
                <a:srgbClr val="000000"/>
              </a:solidFill>
            </a:endParaRPr>
          </a:p>
        </p:txBody>
      </p:sp>
      <p:pic>
        <p:nvPicPr>
          <p:cNvPr descr="In a second weighing after two or more hours, this sample now weighs 146.2 g. " id="363" name="Google Shape;363;p27"/>
          <p:cNvPicPr preferRelativeResize="0"/>
          <p:nvPr/>
        </p:nvPicPr>
        <p:blipFill rotWithShape="1">
          <a:blip r:embed="rId5">
            <a:alphaModFix/>
          </a:blip>
          <a:srcRect b="0" l="0" r="0" t="0"/>
          <a:stretch/>
        </p:blipFill>
        <p:spPr>
          <a:xfrm>
            <a:off x="6256872" y="1665497"/>
            <a:ext cx="2590800" cy="4394200"/>
          </a:xfrm>
          <a:prstGeom prst="rect">
            <a:avLst/>
          </a:prstGeom>
          <a:noFill/>
          <a:ln>
            <a:noFill/>
          </a:ln>
        </p:spPr>
      </p:pic>
      <p:sp>
        <p:nvSpPr>
          <p:cNvPr id="364" name="Google Shape;364;p27"/>
          <p:cNvSpPr txBox="1"/>
          <p:nvPr/>
        </p:nvSpPr>
        <p:spPr>
          <a:xfrm>
            <a:off x="5046785" y="3225432"/>
            <a:ext cx="16319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Initial Dry Sample Mass: 146.3 g</a:t>
            </a:r>
            <a:endParaRPr sz="1400">
              <a:solidFill>
                <a:schemeClr val="dk1"/>
              </a:solidFill>
              <a:latin typeface="Calibri"/>
              <a:ea typeface="Calibri"/>
              <a:cs typeface="Calibri"/>
              <a:sym typeface="Calibri"/>
            </a:endParaRPr>
          </a:p>
        </p:txBody>
      </p:sp>
      <p:sp>
        <p:nvSpPr>
          <p:cNvPr id="365" name="Google Shape;365;p27"/>
          <p:cNvSpPr/>
          <p:nvPr/>
        </p:nvSpPr>
        <p:spPr>
          <a:xfrm>
            <a:off x="5046785" y="5335353"/>
            <a:ext cx="174645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Final Dry Sample Mass: 146.2 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71" name="Google Shape;371;p28"/>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Image 1 text &quot;Measure the wet sample mass to the nearest 0.1 grams&quot;  Image shows a Wet mass of 398.0 g.&#10;&#10;Image 2 text &quot;Dry the sample according to the protocol.&#10;&#10;Image 3 text &quot;Measure the dry sample mass to the nearest 0.1 grams - image shows a dry mass of 348.0 g." id="372" name="Google Shape;372;p28"/>
          <p:cNvPicPr preferRelativeResize="0"/>
          <p:nvPr/>
        </p:nvPicPr>
        <p:blipFill rotWithShape="1">
          <a:blip r:embed="rId4">
            <a:alphaModFix/>
          </a:blip>
          <a:srcRect b="0" l="0" r="0" t="0"/>
          <a:stretch/>
        </p:blipFill>
        <p:spPr>
          <a:xfrm>
            <a:off x="2229827" y="3664485"/>
            <a:ext cx="5994400" cy="698500"/>
          </a:xfrm>
          <a:prstGeom prst="rect">
            <a:avLst/>
          </a:prstGeom>
          <a:noFill/>
          <a:ln>
            <a:noFill/>
          </a:ln>
        </p:spPr>
      </p:pic>
      <p:sp>
        <p:nvSpPr>
          <p:cNvPr id="373" name="Google Shape;373;p28"/>
          <p:cNvSpPr txBox="1"/>
          <p:nvPr>
            <p:ph type="title"/>
          </p:nvPr>
        </p:nvSpPr>
        <p:spPr>
          <a:xfrm>
            <a:off x="1551842" y="90486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SMAP Soil Moisture – Sample Bulk Density Lab</a:t>
            </a:r>
            <a:br>
              <a:rPr lang="en-US" sz="2800">
                <a:solidFill>
                  <a:srgbClr val="000000"/>
                </a:solidFill>
              </a:rPr>
            </a:br>
            <a:r>
              <a:rPr lang="en-US" sz="2800">
                <a:solidFill>
                  <a:srgbClr val="000000"/>
                </a:solidFill>
              </a:rPr>
              <a:t>Protocol For Samples Collected in a Can </a:t>
            </a:r>
            <a:endParaRPr/>
          </a:p>
        </p:txBody>
      </p:sp>
      <p:sp>
        <p:nvSpPr>
          <p:cNvPr id="374" name="Google Shape;374;p28"/>
          <p:cNvSpPr txBox="1"/>
          <p:nvPr>
            <p:ph idx="1" type="body"/>
          </p:nvPr>
        </p:nvSpPr>
        <p:spPr>
          <a:xfrm>
            <a:off x="1608992" y="2089962"/>
            <a:ext cx="723607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If you have a soil drying oven, complete all soil collection and drying using sample cans. Measure sample bulk density every tenth time a sample is collected by pushing the can into the soil. For other times you can simply place soil in the sample can just as you would a bag.</a:t>
            </a:r>
            <a:endParaRPr/>
          </a:p>
          <a:p>
            <a:pPr indent="0" lvl="0" marL="0" rtl="0" algn="l">
              <a:lnSpc>
                <a:spcPct val="90000"/>
              </a:lnSpc>
              <a:spcBef>
                <a:spcPts val="1000"/>
              </a:spcBef>
              <a:spcAft>
                <a:spcPts val="0"/>
              </a:spcAft>
              <a:buClr>
                <a:schemeClr val="dk1"/>
              </a:buClr>
              <a:buSzPts val="2800"/>
              <a:buNone/>
            </a:pPr>
            <a:r>
              <a:t/>
            </a:r>
            <a:endParaRPr/>
          </a:p>
        </p:txBody>
      </p:sp>
      <p:pic>
        <p:nvPicPr>
          <p:cNvPr descr="Photos show three steps: measure the wet sample mass to the nearest 0.1 grams. then dry the same according to the protocol. Then measure the dry samle mass to the nearest 0.1 grams. In this example the wet mass was 398.0 g and the dry mass is 348.0 g. " id="375" name="Google Shape;375;p28"/>
          <p:cNvPicPr preferRelativeResize="0"/>
          <p:nvPr>
            <p:ph idx="2" type="body"/>
          </p:nvPr>
        </p:nvPicPr>
        <p:blipFill rotWithShape="1">
          <a:blip r:embed="rId5">
            <a:alphaModFix/>
          </a:blip>
          <a:srcRect b="0" l="0" r="0" t="0"/>
          <a:stretch/>
        </p:blipFill>
        <p:spPr>
          <a:xfrm>
            <a:off x="1969477" y="4362985"/>
            <a:ext cx="6540988" cy="2495015"/>
          </a:xfrm>
          <a:prstGeom prst="rect">
            <a:avLst/>
          </a:prstGeom>
          <a:noFill/>
          <a:ln>
            <a:noFill/>
          </a:ln>
        </p:spPr>
      </p:pic>
      <p:pic>
        <p:nvPicPr>
          <p:cNvPr descr="Menu: How to do the lab measurements" id="376" name="Google Shape;376;p28"/>
          <p:cNvPicPr preferRelativeResize="0"/>
          <p:nvPr/>
        </p:nvPicPr>
        <p:blipFill rotWithShape="1">
          <a:blip r:embed="rId6">
            <a:alphaModFix/>
          </a:blip>
          <a:srcRect b="0" l="0" r="0" t="0"/>
          <a:stretch/>
        </p:blipFill>
        <p:spPr>
          <a:xfrm>
            <a:off x="0" y="997824"/>
            <a:ext cx="1467996" cy="5860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82" name="Google Shape;382;p29"/>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383" name="Google Shape;383;p29"/>
          <p:cNvPicPr preferRelativeResize="0"/>
          <p:nvPr/>
        </p:nvPicPr>
        <p:blipFill rotWithShape="1">
          <a:blip r:embed="rId4">
            <a:alphaModFix/>
          </a:blip>
          <a:srcRect b="0" l="0" r="0" t="0"/>
          <a:stretch/>
        </p:blipFill>
        <p:spPr>
          <a:xfrm>
            <a:off x="0" y="997824"/>
            <a:ext cx="1467996" cy="5900601"/>
          </a:xfrm>
          <a:prstGeom prst="rect">
            <a:avLst/>
          </a:prstGeom>
          <a:noFill/>
          <a:ln>
            <a:noFill/>
          </a:ln>
        </p:spPr>
      </p:pic>
      <p:sp>
        <p:nvSpPr>
          <p:cNvPr id="384" name="Google Shape;384;p29"/>
          <p:cNvSpPr txBox="1"/>
          <p:nvPr>
            <p:ph type="title"/>
          </p:nvPr>
        </p:nvSpPr>
        <p:spPr>
          <a:xfrm>
            <a:off x="1643842" y="101091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Record the Dry Mass</a:t>
            </a:r>
            <a:br>
              <a:rPr lang="en-US">
                <a:solidFill>
                  <a:srgbClr val="000000"/>
                </a:solidFill>
              </a:rPr>
            </a:br>
            <a:endParaRPr/>
          </a:p>
        </p:txBody>
      </p:sp>
      <p:sp>
        <p:nvSpPr>
          <p:cNvPr id="385" name="Google Shape;385;p29"/>
          <p:cNvSpPr txBox="1"/>
          <p:nvPr>
            <p:ph idx="1" type="body"/>
          </p:nvPr>
        </p:nvSpPr>
        <p:spPr>
          <a:xfrm>
            <a:off x="1846384" y="1752243"/>
            <a:ext cx="691075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None/>
            </a:pPr>
            <a:r>
              <a:rPr lang="en-US">
                <a:solidFill>
                  <a:srgbClr val="000000"/>
                </a:solidFill>
              </a:rPr>
              <a:t>When your sample is dry, on the Data Entry app or Data Sheet fill in: </a:t>
            </a:r>
            <a:endParaRPr/>
          </a:p>
          <a:p>
            <a:pPr indent="0" lvl="0" marL="0" rtl="0" algn="l">
              <a:lnSpc>
                <a:spcPct val="90000"/>
              </a:lnSpc>
              <a:spcBef>
                <a:spcPts val="1000"/>
              </a:spcBef>
              <a:spcAft>
                <a:spcPts val="0"/>
              </a:spcAft>
              <a:buClr>
                <a:schemeClr val="dk1"/>
              </a:buClr>
              <a:buSzPts val="2800"/>
              <a:buNone/>
            </a:pPr>
            <a:r>
              <a:t/>
            </a:r>
            <a:endParaRPr>
              <a:solidFill>
                <a:srgbClr val="000000"/>
              </a:solidFill>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rPr>
              <a:t>The drying time and drying method </a:t>
            </a:r>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rPr>
              <a:t>The </a:t>
            </a:r>
            <a:r>
              <a:rPr i="1" lang="en-US">
                <a:solidFill>
                  <a:srgbClr val="000000"/>
                </a:solidFill>
              </a:rPr>
              <a:t>Dry Mass </a:t>
            </a:r>
            <a:r>
              <a:rPr lang="en-US">
                <a:solidFill>
                  <a:srgbClr val="000000"/>
                </a:solidFill>
              </a:rPr>
              <a:t>next to the appropriate container number</a:t>
            </a:r>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rPr>
              <a:t>The mass of the sealable bag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06" name="Google Shape;106;p3"/>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Why measure soil moisture?" id="107" name="Google Shape;107;p3"/>
          <p:cNvPicPr preferRelativeResize="0"/>
          <p:nvPr/>
        </p:nvPicPr>
        <p:blipFill rotWithShape="1">
          <a:blip r:embed="rId4">
            <a:alphaModFix/>
          </a:blip>
          <a:srcRect b="0" l="0" r="0" t="0"/>
          <a:stretch/>
        </p:blipFill>
        <p:spPr>
          <a:xfrm>
            <a:off x="0" y="997824"/>
            <a:ext cx="1513879" cy="5860176"/>
          </a:xfrm>
          <a:prstGeom prst="rect">
            <a:avLst/>
          </a:prstGeom>
          <a:noFill/>
          <a:ln>
            <a:noFill/>
          </a:ln>
        </p:spPr>
      </p:pic>
      <p:sp>
        <p:nvSpPr>
          <p:cNvPr id="108" name="Google Shape;108;p3"/>
          <p:cNvSpPr txBox="1"/>
          <p:nvPr>
            <p:ph type="title"/>
          </p:nvPr>
        </p:nvSpPr>
        <p:spPr>
          <a:xfrm>
            <a:off x="1630848" y="1146095"/>
            <a:ext cx="7886700" cy="4893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Protocol</a:t>
            </a:r>
            <a:endParaRPr/>
          </a:p>
        </p:txBody>
      </p:sp>
      <p:sp>
        <p:nvSpPr>
          <p:cNvPr id="109" name="Google Shape;109;p3"/>
          <p:cNvSpPr txBox="1"/>
          <p:nvPr>
            <p:ph idx="1" type="body"/>
          </p:nvPr>
        </p:nvSpPr>
        <p:spPr>
          <a:xfrm>
            <a:off x="1385590" y="1613905"/>
            <a:ext cx="752693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3600"/>
              <a:buNone/>
            </a:pPr>
            <a:r>
              <a:rPr lang="en-US" sz="3600">
                <a:solidFill>
                  <a:srgbClr val="000000"/>
                </a:solidFill>
              </a:rPr>
              <a:t>	</a:t>
            </a:r>
            <a:r>
              <a:rPr lang="en-US" sz="2000">
                <a:solidFill>
                  <a:srgbClr val="000000"/>
                </a:solidFill>
              </a:rPr>
              <a:t>Soil acts like a sponge spread across the land surface. It absorbs rain and snowmelt, slows run- off and helps to control flooding. </a:t>
            </a:r>
            <a:endParaRPr/>
          </a:p>
          <a:p>
            <a:pPr indent="-228600" lvl="0" marL="228600" rtl="0" algn="l">
              <a:lnSpc>
                <a:spcPct val="90000"/>
              </a:lnSpc>
              <a:spcBef>
                <a:spcPts val="1000"/>
              </a:spcBef>
              <a:spcAft>
                <a:spcPts val="0"/>
              </a:spcAft>
              <a:buClr>
                <a:srgbClr val="000000"/>
              </a:buClr>
              <a:buSzPts val="2000"/>
              <a:buNone/>
            </a:pPr>
            <a:r>
              <a:rPr lang="en-US" sz="2000">
                <a:solidFill>
                  <a:srgbClr val="000000"/>
                </a:solidFill>
              </a:rPr>
              <a:t>	The absorbed water is held on soil particle surfaces and in pore spaces between particles. This water is available for use by plants during times of little precipitation. </a:t>
            </a:r>
            <a:endParaRPr/>
          </a:p>
          <a:p>
            <a:pPr indent="-228600" lvl="0" marL="228600" rtl="0" algn="l">
              <a:lnSpc>
                <a:spcPct val="90000"/>
              </a:lnSpc>
              <a:spcBef>
                <a:spcPts val="1000"/>
              </a:spcBef>
              <a:spcAft>
                <a:spcPts val="0"/>
              </a:spcAft>
              <a:buClr>
                <a:srgbClr val="000000"/>
              </a:buClr>
              <a:buSzPts val="2000"/>
              <a:buNone/>
            </a:pPr>
            <a:r>
              <a:rPr lang="en-US" sz="2000">
                <a:solidFill>
                  <a:srgbClr val="000000"/>
                </a:solidFill>
              </a:rPr>
              <a:t>	Some of this water evaporates back into the air; some drains through the soil into groundwater.</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Soil moisture is important because it affects plant nutrient uptake, water for plant use, water storage, atmospheric humidity, weathering and flooding. " id="110" name="Google Shape;110;p3"/>
          <p:cNvPicPr preferRelativeResize="0"/>
          <p:nvPr>
            <p:ph idx="2" type="body"/>
          </p:nvPr>
        </p:nvPicPr>
        <p:blipFill rotWithShape="1">
          <a:blip r:embed="rId5">
            <a:alphaModFix/>
          </a:blip>
          <a:srcRect b="0" l="0" r="0" t="0"/>
          <a:stretch/>
        </p:blipFill>
        <p:spPr>
          <a:xfrm>
            <a:off x="1906430" y="4171797"/>
            <a:ext cx="7006095" cy="23120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391" name="Google Shape;391;p30"/>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392" name="Google Shape;392;p30"/>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393" name="Google Shape;393;p30"/>
          <p:cNvSpPr txBox="1"/>
          <p:nvPr>
            <p:ph type="title"/>
          </p:nvPr>
        </p:nvSpPr>
        <p:spPr>
          <a:xfrm>
            <a:off x="1467996" y="993407"/>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lang="en-US" sz="3600">
                <a:solidFill>
                  <a:srgbClr val="000000"/>
                </a:solidFill>
              </a:rPr>
              <a:t>Calculating Gravimetric Soil Water Content</a:t>
            </a:r>
            <a:br>
              <a:rPr lang="en-US">
                <a:solidFill>
                  <a:srgbClr val="000000"/>
                </a:solidFill>
              </a:rPr>
            </a:br>
            <a:endParaRPr>
              <a:solidFill>
                <a:srgbClr val="000000"/>
              </a:solidFill>
            </a:endParaRPr>
          </a:p>
        </p:txBody>
      </p:sp>
      <p:sp>
        <p:nvSpPr>
          <p:cNvPr id="394" name="Google Shape;394;p30"/>
          <p:cNvSpPr txBox="1"/>
          <p:nvPr>
            <p:ph idx="1" type="body"/>
          </p:nvPr>
        </p:nvSpPr>
        <p:spPr>
          <a:xfrm>
            <a:off x="1615586" y="1825625"/>
            <a:ext cx="591282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800"/>
              <a:buNone/>
            </a:pPr>
            <a:r>
              <a:rPr lang="en-US">
                <a:solidFill>
                  <a:srgbClr val="000000"/>
                </a:solidFill>
                <a:latin typeface="Palatino"/>
                <a:ea typeface="Palatino"/>
                <a:cs typeface="Palatino"/>
                <a:sym typeface="Palatino"/>
              </a:rPr>
              <a:t>Use this formula to calculate Gravimetric Soil Water Content</a:t>
            </a:r>
            <a:endParaRPr/>
          </a:p>
        </p:txBody>
      </p:sp>
      <p:pic>
        <p:nvPicPr>
          <p:cNvPr descr="Image shows the formula used to calculate soil water content: wet sample- dried sample is divided by the dry sample - empy can= soil water content. " id="395" name="Google Shape;395;p30"/>
          <p:cNvPicPr preferRelativeResize="0"/>
          <p:nvPr>
            <p:ph idx="2" type="body"/>
          </p:nvPr>
        </p:nvPicPr>
        <p:blipFill rotWithShape="1">
          <a:blip r:embed="rId5">
            <a:alphaModFix/>
          </a:blip>
          <a:srcRect b="0" l="0" r="0" t="0"/>
          <a:stretch/>
        </p:blipFill>
        <p:spPr>
          <a:xfrm>
            <a:off x="2628899" y="3146771"/>
            <a:ext cx="5047104" cy="2890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01" name="Google Shape;401;p31"/>
          <p:cNvPicPr preferRelativeResize="0"/>
          <p:nvPr/>
        </p:nvPicPr>
        <p:blipFill rotWithShape="1">
          <a:blip r:embed="rId3">
            <a:alphaModFix/>
          </a:blip>
          <a:srcRect b="0" l="0" r="0" t="0"/>
          <a:stretch/>
        </p:blipFill>
        <p:spPr>
          <a:xfrm>
            <a:off x="0" y="0"/>
            <a:ext cx="9144000" cy="997825"/>
          </a:xfrm>
          <a:prstGeom prst="rect">
            <a:avLst/>
          </a:prstGeom>
          <a:noFill/>
          <a:ln>
            <a:noFill/>
          </a:ln>
        </p:spPr>
      </p:pic>
      <p:pic>
        <p:nvPicPr>
          <p:cNvPr descr="Menu: How to do the lab measurements" id="402" name="Google Shape;402;p31"/>
          <p:cNvPicPr preferRelativeResize="0"/>
          <p:nvPr/>
        </p:nvPicPr>
        <p:blipFill rotWithShape="1">
          <a:blip r:embed="rId4">
            <a:alphaModFix/>
          </a:blip>
          <a:srcRect b="0" l="0" r="0" t="0"/>
          <a:stretch/>
        </p:blipFill>
        <p:spPr>
          <a:xfrm>
            <a:off x="0" y="997825"/>
            <a:ext cx="1467996" cy="5860175"/>
          </a:xfrm>
          <a:prstGeom prst="rect">
            <a:avLst/>
          </a:prstGeom>
          <a:noFill/>
          <a:ln>
            <a:noFill/>
          </a:ln>
        </p:spPr>
      </p:pic>
      <p:sp>
        <p:nvSpPr>
          <p:cNvPr id="403" name="Google Shape;403;p31"/>
          <p:cNvSpPr txBox="1"/>
          <p:nvPr>
            <p:ph type="title"/>
          </p:nvPr>
        </p:nvSpPr>
        <p:spPr>
          <a:xfrm>
            <a:off x="1467996" y="1592537"/>
            <a:ext cx="7886700" cy="4661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lang="en-US" sz="3600">
                <a:solidFill>
                  <a:srgbClr val="000000"/>
                </a:solidFill>
              </a:rPr>
              <a:t>Measuring Sample Bulk Density – Filling the Graduated Cylinder</a:t>
            </a:r>
            <a:br>
              <a:rPr lang="en-US">
                <a:solidFill>
                  <a:srgbClr val="000000"/>
                </a:solidFill>
              </a:rPr>
            </a:br>
            <a:endParaRPr/>
          </a:p>
        </p:txBody>
      </p:sp>
      <p:sp>
        <p:nvSpPr>
          <p:cNvPr id="404" name="Google Shape;404;p31"/>
          <p:cNvSpPr txBox="1"/>
          <p:nvPr>
            <p:ph idx="1" type="body"/>
          </p:nvPr>
        </p:nvSpPr>
        <p:spPr>
          <a:xfrm>
            <a:off x="1633176" y="2077609"/>
            <a:ext cx="4282174" cy="4351338"/>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90000"/>
              </a:lnSpc>
              <a:spcBef>
                <a:spcPts val="0"/>
              </a:spcBef>
              <a:spcAft>
                <a:spcPts val="0"/>
              </a:spcAft>
              <a:buClr>
                <a:srgbClr val="000000"/>
              </a:buClr>
              <a:buSzPct val="100000"/>
              <a:buChar char="•"/>
            </a:pPr>
            <a:r>
              <a:rPr lang="en-US" sz="2900">
                <a:solidFill>
                  <a:srgbClr val="000000"/>
                </a:solidFill>
              </a:rPr>
              <a:t>After all the soil in a can has been transferred to a bag or dried in a soil oven, weighed, and emptied, you will measure the volume of the clean, dry can by using a graduated cylinder filled with water. </a:t>
            </a:r>
            <a:endParaRPr/>
          </a:p>
          <a:p>
            <a:pPr indent="-228631" lvl="0" marL="228600" rtl="0" algn="l">
              <a:lnSpc>
                <a:spcPct val="90000"/>
              </a:lnSpc>
              <a:spcBef>
                <a:spcPts val="2200"/>
              </a:spcBef>
              <a:spcAft>
                <a:spcPts val="0"/>
              </a:spcAft>
              <a:buClr>
                <a:srgbClr val="000000"/>
              </a:buClr>
              <a:buSzPct val="100000"/>
              <a:buChar char="•"/>
            </a:pPr>
            <a:r>
              <a:rPr lang="en-US" sz="2900">
                <a:solidFill>
                  <a:srgbClr val="000000"/>
                </a:solidFill>
              </a:rPr>
              <a:t>GLOBE asks that this measurement be made three times.</a:t>
            </a:r>
            <a:endParaRPr/>
          </a:p>
          <a:p>
            <a:pPr indent="-228631" lvl="0" marL="228600" rtl="0" algn="l">
              <a:lnSpc>
                <a:spcPct val="100000"/>
              </a:lnSpc>
              <a:spcBef>
                <a:spcPts val="2000"/>
              </a:spcBef>
              <a:spcAft>
                <a:spcPts val="0"/>
              </a:spcAft>
              <a:buClr>
                <a:srgbClr val="000000"/>
              </a:buClr>
              <a:buSzPct val="100000"/>
              <a:buChar char="•"/>
            </a:pPr>
            <a:r>
              <a:rPr lang="en-US" sz="2900">
                <a:solidFill>
                  <a:srgbClr val="000000"/>
                </a:solidFill>
              </a:rPr>
              <a:t>Remember to read the bottom of the Meniscus. </a:t>
            </a:r>
            <a:endParaRPr/>
          </a:p>
          <a:p>
            <a:pPr indent="-228631" lvl="0" marL="228600" rtl="0" algn="l">
              <a:lnSpc>
                <a:spcPct val="100000"/>
              </a:lnSpc>
              <a:spcBef>
                <a:spcPts val="1000"/>
              </a:spcBef>
              <a:spcAft>
                <a:spcPts val="0"/>
              </a:spcAft>
              <a:buClr>
                <a:srgbClr val="000000"/>
              </a:buClr>
              <a:buSzPct val="100000"/>
              <a:buChar char="•"/>
            </a:pPr>
            <a:r>
              <a:rPr lang="en-US" sz="2900">
                <a:solidFill>
                  <a:srgbClr val="000000"/>
                </a:solidFill>
              </a:rPr>
              <a:t>Clean any drops off the rim of the graduated cylinder to avoid water entering the can that isn’t included in your measured volume.</a:t>
            </a:r>
            <a:endParaRPr/>
          </a:p>
          <a:p>
            <a:pPr indent="-228631" lvl="0" marL="228600" rtl="0" algn="l">
              <a:lnSpc>
                <a:spcPct val="100000"/>
              </a:lnSpc>
              <a:spcBef>
                <a:spcPts val="1000"/>
              </a:spcBef>
              <a:spcAft>
                <a:spcPts val="0"/>
              </a:spcAft>
              <a:buClr>
                <a:srgbClr val="000000"/>
              </a:buClr>
              <a:buSzPct val="100000"/>
              <a:buChar char="•"/>
            </a:pPr>
            <a:r>
              <a:rPr lang="en-US" sz="2900">
                <a:solidFill>
                  <a:srgbClr val="000000"/>
                </a:solidFill>
              </a:rPr>
              <a:t>Record your reading as the Initial Volume.</a:t>
            </a:r>
            <a:endParaRPr/>
          </a:p>
          <a:p>
            <a:pPr indent="-228600" lvl="0" marL="228600" rtl="0" algn="l">
              <a:lnSpc>
                <a:spcPct val="90000"/>
              </a:lnSpc>
              <a:spcBef>
                <a:spcPts val="1200"/>
              </a:spcBef>
              <a:spcAft>
                <a:spcPts val="0"/>
              </a:spcAft>
              <a:buClr>
                <a:schemeClr val="dk1"/>
              </a:buClr>
              <a:buSzPct val="100000"/>
              <a:buNone/>
            </a:pPr>
            <a:r>
              <a:t/>
            </a:r>
            <a:endParaRPr>
              <a:solidFill>
                <a:srgbClr val="000000"/>
              </a:solidFill>
            </a:endParaRPr>
          </a:p>
          <a:p>
            <a:pPr indent="-117475" lvl="0" marL="228600" rtl="0" algn="l">
              <a:lnSpc>
                <a:spcPct val="90000"/>
              </a:lnSpc>
              <a:spcBef>
                <a:spcPts val="2000"/>
              </a:spcBef>
              <a:spcAft>
                <a:spcPts val="0"/>
              </a:spcAft>
              <a:buClr>
                <a:schemeClr val="dk1"/>
              </a:buClr>
              <a:buSzPct val="100000"/>
              <a:buNone/>
            </a:pPr>
            <a:r>
              <a:t/>
            </a:r>
            <a:endParaRPr/>
          </a:p>
        </p:txBody>
      </p:sp>
      <p:pic>
        <p:nvPicPr>
          <p:cNvPr descr="photograph of a graduated cylinder, with the bottom of the meniscus at 500 mL." id="405" name="Google Shape;405;p31"/>
          <p:cNvPicPr preferRelativeResize="0"/>
          <p:nvPr>
            <p:ph idx="2" type="body"/>
          </p:nvPr>
        </p:nvPicPr>
        <p:blipFill rotWithShape="1">
          <a:blip r:embed="rId5">
            <a:alphaModFix/>
          </a:blip>
          <a:srcRect b="0" l="0" r="0" t="0"/>
          <a:stretch/>
        </p:blipFill>
        <p:spPr>
          <a:xfrm>
            <a:off x="5860045" y="1984283"/>
            <a:ext cx="2947009" cy="3756627"/>
          </a:xfrm>
          <a:prstGeom prst="rect">
            <a:avLst/>
          </a:prstGeom>
          <a:noFill/>
          <a:ln>
            <a:noFill/>
          </a:ln>
        </p:spPr>
      </p:pic>
      <p:sp>
        <p:nvSpPr>
          <p:cNvPr id="406" name="Google Shape;406;p31"/>
          <p:cNvSpPr txBox="1"/>
          <p:nvPr/>
        </p:nvSpPr>
        <p:spPr>
          <a:xfrm>
            <a:off x="5118682" y="3036148"/>
            <a:ext cx="1482725" cy="646113"/>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Clr>
                <a:srgbClr val="FF0000"/>
              </a:buClr>
              <a:buSzPts val="1400"/>
              <a:buFont typeface="Arial"/>
              <a:buNone/>
            </a:pPr>
            <a:r>
              <a:rPr lang="en-US" sz="1400">
                <a:solidFill>
                  <a:srgbClr val="FF0000"/>
                </a:solidFill>
                <a:latin typeface="Arial"/>
                <a:ea typeface="Arial"/>
                <a:cs typeface="Arial"/>
                <a:sym typeface="Arial"/>
              </a:rPr>
              <a:t>This volume is 500 mL.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12" name="Google Shape;412;p32"/>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413" name="Google Shape;413;p32"/>
          <p:cNvPicPr preferRelativeResize="0"/>
          <p:nvPr/>
        </p:nvPicPr>
        <p:blipFill rotWithShape="1">
          <a:blip r:embed="rId4">
            <a:alphaModFix/>
          </a:blip>
          <a:srcRect b="0" l="0" r="0" t="0"/>
          <a:stretch/>
        </p:blipFill>
        <p:spPr>
          <a:xfrm>
            <a:off x="0" y="997824"/>
            <a:ext cx="1467996" cy="5844179"/>
          </a:xfrm>
          <a:prstGeom prst="rect">
            <a:avLst/>
          </a:prstGeom>
          <a:noFill/>
          <a:ln>
            <a:noFill/>
          </a:ln>
        </p:spPr>
      </p:pic>
      <p:sp>
        <p:nvSpPr>
          <p:cNvPr id="414" name="Google Shape;414;p32"/>
          <p:cNvSpPr txBox="1"/>
          <p:nvPr>
            <p:ph type="title"/>
          </p:nvPr>
        </p:nvSpPr>
        <p:spPr>
          <a:xfrm>
            <a:off x="1467996" y="851198"/>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Measuring Sample Bulk Density – Filling the Can</a:t>
            </a:r>
            <a:br>
              <a:rPr lang="en-US" sz="2800">
                <a:solidFill>
                  <a:srgbClr val="000000"/>
                </a:solidFill>
              </a:rPr>
            </a:br>
            <a:endParaRPr sz="2800"/>
          </a:p>
        </p:txBody>
      </p:sp>
      <p:sp>
        <p:nvSpPr>
          <p:cNvPr id="415" name="Google Shape;415;p32"/>
          <p:cNvSpPr txBox="1"/>
          <p:nvPr>
            <p:ph idx="1" type="body"/>
          </p:nvPr>
        </p:nvSpPr>
        <p:spPr>
          <a:xfrm>
            <a:off x="1626173" y="1752243"/>
            <a:ext cx="38862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Set the can on a level surface.</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Ensure that the can rim is not dented so that the water will have a flat surface.</a:t>
            </a:r>
            <a:endParaRPr/>
          </a:p>
          <a:p>
            <a:pPr indent="-88900" lvl="0" marL="22860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Pour the water into the can until it is full to the brim.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Photograph of water being poured from graduated cylinder into a sampling can." id="416" name="Google Shape;416;p32"/>
          <p:cNvPicPr preferRelativeResize="0"/>
          <p:nvPr>
            <p:ph idx="2" type="body"/>
          </p:nvPr>
        </p:nvPicPr>
        <p:blipFill rotWithShape="1">
          <a:blip r:embed="rId5">
            <a:alphaModFix/>
          </a:blip>
          <a:srcRect b="0" l="0" r="0" t="0"/>
          <a:stretch/>
        </p:blipFill>
        <p:spPr>
          <a:xfrm>
            <a:off x="5670550" y="1832412"/>
            <a:ext cx="2717800" cy="419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22" name="Google Shape;422;p33"/>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423" name="Google Shape;423;p33"/>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424" name="Google Shape;424;p33"/>
          <p:cNvSpPr txBox="1"/>
          <p:nvPr>
            <p:ph type="title"/>
          </p:nvPr>
        </p:nvSpPr>
        <p:spPr>
          <a:xfrm>
            <a:off x="1467996" y="1145260"/>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lang="en-US" sz="3100">
                <a:solidFill>
                  <a:srgbClr val="000000"/>
                </a:solidFill>
              </a:rPr>
              <a:t>Measuring Sample Bulk Density – Reading the Final Volume</a:t>
            </a:r>
            <a:br>
              <a:rPr lang="en-US">
                <a:solidFill>
                  <a:srgbClr val="000000"/>
                </a:solidFill>
              </a:rPr>
            </a:br>
            <a:endParaRPr/>
          </a:p>
        </p:txBody>
      </p:sp>
      <p:sp>
        <p:nvSpPr>
          <p:cNvPr id="425" name="Google Shape;425;p33"/>
          <p:cNvSpPr txBox="1"/>
          <p:nvPr>
            <p:ph idx="1" type="body"/>
          </p:nvPr>
        </p:nvSpPr>
        <p:spPr>
          <a:xfrm>
            <a:off x="1467996" y="2031542"/>
            <a:ext cx="3606312"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rgbClr val="000000"/>
              </a:buClr>
              <a:buSzPct val="100000"/>
              <a:buChar char="•"/>
            </a:pPr>
            <a:r>
              <a:rPr lang="en-US">
                <a:solidFill>
                  <a:srgbClr val="000000"/>
                </a:solidFill>
              </a:rPr>
              <a:t>Record the volume left in the graduated cylinder as the final volume. </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If you are using a graduated cylinder with a volume less than the sample can, the water in the graduated cylinder will not fill the can entirely.</a:t>
            </a:r>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In this case, fill the cylinder, record the volume, and empty it into the can. Repeat this, recording the volume each time. When the can is filled, read the amount of water left in the cylinder; this is your final volume. The initial volume is the sum of the starting amounts to which the cylinder was filled. </a:t>
            </a:r>
            <a:endParaRPr/>
          </a:p>
          <a:p>
            <a:pPr indent="-228600" lvl="0" marL="228600" rtl="0" algn="l">
              <a:lnSpc>
                <a:spcPct val="90000"/>
              </a:lnSpc>
              <a:spcBef>
                <a:spcPts val="2200"/>
              </a:spcBef>
              <a:spcAft>
                <a:spcPts val="0"/>
              </a:spcAft>
              <a:buClr>
                <a:schemeClr val="dk1"/>
              </a:buClr>
              <a:buSzPct val="100000"/>
              <a:buNone/>
            </a:pPr>
            <a:r>
              <a:t/>
            </a:r>
            <a:endParaRPr>
              <a:solidFill>
                <a:srgbClr val="000000"/>
              </a:solidFill>
            </a:endParaRPr>
          </a:p>
        </p:txBody>
      </p:sp>
      <p:pic>
        <p:nvPicPr>
          <p:cNvPr descr="photograph of a graduated cylinder, which reads 270 mL volume. " id="426" name="Google Shape;426;p33"/>
          <p:cNvPicPr preferRelativeResize="0"/>
          <p:nvPr>
            <p:ph idx="2" type="body"/>
          </p:nvPr>
        </p:nvPicPr>
        <p:blipFill rotWithShape="1">
          <a:blip r:embed="rId5">
            <a:alphaModFix/>
          </a:blip>
          <a:srcRect b="0" l="0" r="0" t="0"/>
          <a:stretch/>
        </p:blipFill>
        <p:spPr>
          <a:xfrm>
            <a:off x="5074308" y="2031542"/>
            <a:ext cx="3875942" cy="39043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32" name="Google Shape;432;p34"/>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433" name="Google Shape;433;p34"/>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434" name="Google Shape;434;p34"/>
          <p:cNvSpPr txBox="1"/>
          <p:nvPr>
            <p:ph type="title"/>
          </p:nvPr>
        </p:nvSpPr>
        <p:spPr>
          <a:xfrm>
            <a:off x="1701312" y="1090132"/>
            <a:ext cx="7886700" cy="6956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Calibri"/>
              <a:buNone/>
            </a:pPr>
            <a:r>
              <a:rPr lang="en-US" sz="3600">
                <a:solidFill>
                  <a:srgbClr val="000000"/>
                </a:solidFill>
              </a:rPr>
              <a:t>Calculating Can Volume</a:t>
            </a:r>
            <a:endParaRPr/>
          </a:p>
        </p:txBody>
      </p:sp>
      <p:pic>
        <p:nvPicPr>
          <p:cNvPr descr="The volume of this sample can would be 500 mL-270 mL=230 mL. The formula is described as the volume of the sample can=initial volume-final volume." id="435" name="Google Shape;435;p34"/>
          <p:cNvPicPr preferRelativeResize="0"/>
          <p:nvPr>
            <p:ph idx="2" type="body"/>
          </p:nvPr>
        </p:nvPicPr>
        <p:blipFill rotWithShape="1">
          <a:blip r:embed="rId5">
            <a:alphaModFix/>
          </a:blip>
          <a:srcRect b="0" l="0" r="0" t="0"/>
          <a:stretch/>
        </p:blipFill>
        <p:spPr>
          <a:xfrm>
            <a:off x="1944449" y="1878132"/>
            <a:ext cx="6687239" cy="3218232"/>
          </a:xfrm>
          <a:prstGeom prst="rect">
            <a:avLst/>
          </a:prstGeom>
          <a:noFill/>
          <a:ln>
            <a:noFill/>
          </a:ln>
        </p:spPr>
      </p:pic>
      <p:sp>
        <p:nvSpPr>
          <p:cNvPr id="436" name="Google Shape;436;p34"/>
          <p:cNvSpPr txBox="1"/>
          <p:nvPr>
            <p:ph idx="1" type="body"/>
          </p:nvPr>
        </p:nvSpPr>
        <p:spPr>
          <a:xfrm>
            <a:off x="1980308" y="5096364"/>
            <a:ext cx="6651380" cy="13571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Char char="•"/>
            </a:pPr>
            <a:r>
              <a:rPr lang="en-US" sz="1800">
                <a:solidFill>
                  <a:srgbClr val="000000"/>
                </a:solidFill>
              </a:rPr>
              <a:t>V</a:t>
            </a:r>
            <a:r>
              <a:rPr baseline="-25000" lang="en-US" sz="1800">
                <a:solidFill>
                  <a:srgbClr val="000000"/>
                </a:solidFill>
              </a:rPr>
              <a:t>can</a:t>
            </a:r>
            <a:r>
              <a:rPr lang="en-US" sz="1800">
                <a:solidFill>
                  <a:srgbClr val="000000"/>
                </a:solidFill>
              </a:rPr>
              <a:t> = V</a:t>
            </a:r>
            <a:r>
              <a:rPr baseline="-25000" lang="en-US" sz="1800">
                <a:solidFill>
                  <a:srgbClr val="000000"/>
                </a:solidFill>
              </a:rPr>
              <a:t>initial</a:t>
            </a:r>
            <a:r>
              <a:rPr lang="en-US" sz="1800">
                <a:solidFill>
                  <a:srgbClr val="000000"/>
                </a:solidFill>
              </a:rPr>
              <a:t> – V</a:t>
            </a:r>
            <a:r>
              <a:rPr baseline="-25000" lang="en-US" sz="1800">
                <a:solidFill>
                  <a:srgbClr val="000000"/>
                </a:solidFill>
              </a:rPr>
              <a:t>final</a:t>
            </a:r>
            <a:endParaRPr sz="1800"/>
          </a:p>
          <a:p>
            <a:pPr indent="-228600" lvl="0" marL="228600" rtl="0" algn="l">
              <a:lnSpc>
                <a:spcPct val="90000"/>
              </a:lnSpc>
              <a:spcBef>
                <a:spcPts val="1000"/>
              </a:spcBef>
              <a:spcAft>
                <a:spcPts val="0"/>
              </a:spcAft>
              <a:buClr>
                <a:schemeClr val="dk1"/>
              </a:buClr>
              <a:buSzPts val="1800"/>
              <a:buChar char="•"/>
            </a:pPr>
            <a:r>
              <a:rPr lang="en-US" sz="1800"/>
              <a:t>If you filled the graduated cylinder twice,  </a:t>
            </a:r>
            <a:r>
              <a:rPr lang="en-US" sz="1800">
                <a:solidFill>
                  <a:srgbClr val="000000"/>
                </a:solidFill>
              </a:rPr>
              <a:t>V</a:t>
            </a:r>
            <a:r>
              <a:rPr baseline="-25000" lang="en-US" sz="1800">
                <a:solidFill>
                  <a:srgbClr val="000000"/>
                </a:solidFill>
              </a:rPr>
              <a:t>can</a:t>
            </a:r>
            <a:r>
              <a:rPr lang="en-US" sz="1800">
                <a:solidFill>
                  <a:srgbClr val="000000"/>
                </a:solidFill>
              </a:rPr>
              <a:t> = V</a:t>
            </a:r>
            <a:r>
              <a:rPr baseline="-25000" lang="en-US" sz="1800">
                <a:solidFill>
                  <a:srgbClr val="000000"/>
                </a:solidFill>
              </a:rPr>
              <a:t>1</a:t>
            </a:r>
            <a:r>
              <a:rPr lang="en-US" sz="1800">
                <a:solidFill>
                  <a:srgbClr val="000000"/>
                </a:solidFill>
              </a:rPr>
              <a:t> + V</a:t>
            </a:r>
            <a:r>
              <a:rPr baseline="-25000" lang="en-US" sz="1800">
                <a:solidFill>
                  <a:srgbClr val="000000"/>
                </a:solidFill>
              </a:rPr>
              <a:t>2</a:t>
            </a:r>
            <a:r>
              <a:rPr lang="en-US" sz="1800">
                <a:solidFill>
                  <a:srgbClr val="000000"/>
                </a:solidFill>
              </a:rPr>
              <a:t> – V</a:t>
            </a:r>
            <a:r>
              <a:rPr baseline="-25000" lang="en-US" sz="1800">
                <a:solidFill>
                  <a:srgbClr val="000000"/>
                </a:solidFill>
              </a:rPr>
              <a:t>final</a:t>
            </a:r>
            <a:endParaRPr sz="1800"/>
          </a:p>
          <a:p>
            <a:pPr indent="-228600" lvl="0" marL="228600" rtl="0" algn="l">
              <a:lnSpc>
                <a:spcPct val="90000"/>
              </a:lnSpc>
              <a:spcBef>
                <a:spcPts val="1000"/>
              </a:spcBef>
              <a:spcAft>
                <a:spcPts val="0"/>
              </a:spcAft>
              <a:buClr>
                <a:schemeClr val="dk1"/>
              </a:buClr>
              <a:buSzPts val="1800"/>
              <a:buChar char="•"/>
            </a:pPr>
            <a:r>
              <a:rPr lang="en-US" sz="1800"/>
              <a:t>If you filled the cylinder three times,   </a:t>
            </a:r>
            <a:r>
              <a:rPr lang="en-US" sz="1800">
                <a:solidFill>
                  <a:srgbClr val="000000"/>
                </a:solidFill>
              </a:rPr>
              <a:t>V</a:t>
            </a:r>
            <a:r>
              <a:rPr baseline="-25000" lang="en-US" sz="1800">
                <a:solidFill>
                  <a:srgbClr val="000000"/>
                </a:solidFill>
              </a:rPr>
              <a:t>can</a:t>
            </a:r>
            <a:r>
              <a:rPr lang="en-US" sz="1800">
                <a:solidFill>
                  <a:srgbClr val="000000"/>
                </a:solidFill>
              </a:rPr>
              <a:t> = V</a:t>
            </a:r>
            <a:r>
              <a:rPr baseline="-25000" lang="en-US" sz="1800">
                <a:solidFill>
                  <a:srgbClr val="000000"/>
                </a:solidFill>
              </a:rPr>
              <a:t>1</a:t>
            </a:r>
            <a:r>
              <a:rPr lang="en-US" sz="1800">
                <a:solidFill>
                  <a:srgbClr val="000000"/>
                </a:solidFill>
              </a:rPr>
              <a:t> + V</a:t>
            </a:r>
            <a:r>
              <a:rPr baseline="-25000" lang="en-US" sz="1800">
                <a:solidFill>
                  <a:srgbClr val="000000"/>
                </a:solidFill>
              </a:rPr>
              <a:t>2</a:t>
            </a:r>
            <a:r>
              <a:rPr lang="en-US" sz="1800">
                <a:solidFill>
                  <a:srgbClr val="000000"/>
                </a:solidFill>
              </a:rPr>
              <a:t> + V</a:t>
            </a:r>
            <a:r>
              <a:rPr baseline="-25000" lang="en-US" sz="1800">
                <a:solidFill>
                  <a:srgbClr val="000000"/>
                </a:solidFill>
              </a:rPr>
              <a:t>3</a:t>
            </a:r>
            <a:r>
              <a:rPr lang="en-US" sz="1800">
                <a:solidFill>
                  <a:srgbClr val="000000"/>
                </a:solidFill>
              </a:rPr>
              <a:t> – V</a:t>
            </a:r>
            <a:r>
              <a:rPr baseline="-25000" lang="en-US" sz="1800">
                <a:solidFill>
                  <a:srgbClr val="000000"/>
                </a:solidFill>
              </a:rPr>
              <a:t>final</a:t>
            </a:r>
            <a:endParaRPr sz="18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42" name="Google Shape;442;p35"/>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How to do the lab measurements" id="443" name="Google Shape;443;p35"/>
          <p:cNvPicPr preferRelativeResize="0"/>
          <p:nvPr/>
        </p:nvPicPr>
        <p:blipFill rotWithShape="1">
          <a:blip r:embed="rId4">
            <a:alphaModFix/>
          </a:blip>
          <a:srcRect b="0" l="0" r="0" t="0"/>
          <a:stretch/>
        </p:blipFill>
        <p:spPr>
          <a:xfrm>
            <a:off x="0" y="997824"/>
            <a:ext cx="1467996" cy="5860176"/>
          </a:xfrm>
          <a:prstGeom prst="rect">
            <a:avLst/>
          </a:prstGeom>
          <a:noFill/>
          <a:ln>
            <a:noFill/>
          </a:ln>
        </p:spPr>
      </p:pic>
      <p:sp>
        <p:nvSpPr>
          <p:cNvPr id="444" name="Google Shape;444;p35"/>
          <p:cNvSpPr txBox="1"/>
          <p:nvPr>
            <p:ph type="title"/>
          </p:nvPr>
        </p:nvSpPr>
        <p:spPr>
          <a:xfrm>
            <a:off x="1467996" y="65586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Calculating Sample Bulk Density</a:t>
            </a:r>
            <a:endParaRPr/>
          </a:p>
        </p:txBody>
      </p:sp>
      <p:sp>
        <p:nvSpPr>
          <p:cNvPr descr="the volume of the can is the average of the three measurements taken. the sample bulk density is the mass of the dry soil divided by the volume of the sample. Sample bulk density =Mass of dry soil- Mass of container divided by the average volume of the sample can (g/ml). Note that 1 mm is equal to 1 cubic centimeter so denisty units are also g/cc.  The term sample bulk density is used in GLOBE to distinguish this quantity form the bulk density measured following the Bulk Density Protocol, which requires sieving the dry sample and measuring the weight and volume of any rocks and sticks in the sample ." id="445" name="Google Shape;445;p35"/>
          <p:cNvSpPr txBox="1"/>
          <p:nvPr>
            <p:ph idx="1" type="body"/>
          </p:nvPr>
        </p:nvSpPr>
        <p:spPr>
          <a:xfrm>
            <a:off x="1593286" y="1752242"/>
            <a:ext cx="7251776" cy="4824403"/>
          </a:xfrm>
          <a:prstGeom prst="rect">
            <a:avLst/>
          </a:prstGeom>
          <a:noFill/>
          <a:ln>
            <a:noFill/>
          </a:ln>
        </p:spPr>
        <p:txBody>
          <a:bodyPr anchorCtr="0" anchor="t" bIns="45700" lIns="91425" spcFirstLastPara="1" rIns="91425" wrap="square" tIns="45700">
            <a:normAutofit fontScale="77500" lnSpcReduction="20000"/>
          </a:bodyPr>
          <a:lstStyle/>
          <a:p>
            <a:pPr indent="-228631" lvl="0" marL="228600" rtl="0" algn="l">
              <a:lnSpc>
                <a:spcPct val="90000"/>
              </a:lnSpc>
              <a:spcBef>
                <a:spcPts val="0"/>
              </a:spcBef>
              <a:spcAft>
                <a:spcPts val="0"/>
              </a:spcAft>
              <a:buClr>
                <a:srgbClr val="000000"/>
              </a:buClr>
              <a:buSzPct val="100000"/>
              <a:buChar char="•"/>
            </a:pPr>
            <a:r>
              <a:rPr lang="en-US" sz="2900">
                <a:solidFill>
                  <a:srgbClr val="000000"/>
                </a:solidFill>
              </a:rPr>
              <a:t>The volume of the can is the average of the three measurements taken. </a:t>
            </a:r>
            <a:endParaRPr/>
          </a:p>
          <a:p>
            <a:pPr indent="0" lvl="0" marL="0" rtl="0" algn="ctr">
              <a:lnSpc>
                <a:spcPct val="90000"/>
              </a:lnSpc>
              <a:spcBef>
                <a:spcPts val="2200"/>
              </a:spcBef>
              <a:spcAft>
                <a:spcPts val="0"/>
              </a:spcAft>
              <a:buClr>
                <a:srgbClr val="000000"/>
              </a:buClr>
              <a:buSzPct val="100000"/>
              <a:buNone/>
            </a:pPr>
            <a:r>
              <a:rPr lang="en-US" sz="2900">
                <a:solidFill>
                  <a:srgbClr val="000000"/>
                </a:solidFill>
              </a:rPr>
              <a:t> V</a:t>
            </a:r>
            <a:r>
              <a:rPr baseline="-25000" lang="en-US" sz="2900">
                <a:solidFill>
                  <a:srgbClr val="000000"/>
                </a:solidFill>
              </a:rPr>
              <a:t>avg </a:t>
            </a:r>
            <a:r>
              <a:rPr lang="en-US" sz="2900">
                <a:solidFill>
                  <a:srgbClr val="000000"/>
                </a:solidFill>
              </a:rPr>
              <a:t>= (V</a:t>
            </a:r>
            <a:r>
              <a:rPr baseline="-25000" lang="en-US" sz="2900">
                <a:solidFill>
                  <a:srgbClr val="000000"/>
                </a:solidFill>
              </a:rPr>
              <a:t>can1 </a:t>
            </a:r>
            <a:r>
              <a:rPr lang="en-US" sz="2900"/>
              <a:t>+</a:t>
            </a:r>
            <a:r>
              <a:rPr baseline="-25000" lang="en-US" sz="2900">
                <a:solidFill>
                  <a:srgbClr val="000000"/>
                </a:solidFill>
              </a:rPr>
              <a:t> </a:t>
            </a:r>
            <a:r>
              <a:rPr lang="en-US" sz="2900">
                <a:solidFill>
                  <a:srgbClr val="000000"/>
                </a:solidFill>
              </a:rPr>
              <a:t>V</a:t>
            </a:r>
            <a:r>
              <a:rPr baseline="-25000" lang="en-US" sz="2900">
                <a:solidFill>
                  <a:srgbClr val="000000"/>
                </a:solidFill>
              </a:rPr>
              <a:t>can2 </a:t>
            </a:r>
            <a:r>
              <a:rPr lang="en-US" sz="2900">
                <a:solidFill>
                  <a:srgbClr val="000000"/>
                </a:solidFill>
              </a:rPr>
              <a:t> + V</a:t>
            </a:r>
            <a:r>
              <a:rPr baseline="-25000" lang="en-US" sz="2900">
                <a:solidFill>
                  <a:srgbClr val="000000"/>
                </a:solidFill>
              </a:rPr>
              <a:t>can3</a:t>
            </a:r>
            <a:r>
              <a:rPr lang="en-US" sz="2900">
                <a:solidFill>
                  <a:srgbClr val="000000"/>
                </a:solidFill>
              </a:rPr>
              <a:t>) / 3</a:t>
            </a:r>
            <a:endParaRPr baseline="-25000" sz="2900">
              <a:solidFill>
                <a:srgbClr val="000000"/>
              </a:solidFill>
            </a:endParaRPr>
          </a:p>
          <a:p>
            <a:pPr indent="-228631" lvl="0" marL="228600" rtl="0" algn="l">
              <a:lnSpc>
                <a:spcPct val="90000"/>
              </a:lnSpc>
              <a:spcBef>
                <a:spcPts val="2200"/>
              </a:spcBef>
              <a:spcAft>
                <a:spcPts val="0"/>
              </a:spcAft>
              <a:buClr>
                <a:srgbClr val="000000"/>
              </a:buClr>
              <a:buSzPct val="100000"/>
              <a:buChar char="•"/>
            </a:pPr>
            <a:r>
              <a:rPr lang="en-US" sz="2900">
                <a:solidFill>
                  <a:srgbClr val="000000"/>
                </a:solidFill>
              </a:rPr>
              <a:t>The Sample Bulk Density is the mass of the dry soil divided by the volume of the sample.</a:t>
            </a:r>
            <a:endParaRPr/>
          </a:p>
          <a:p>
            <a:pPr indent="-228600" lvl="0" marL="228600" rtl="0" algn="ctr">
              <a:lnSpc>
                <a:spcPct val="90000"/>
              </a:lnSpc>
              <a:spcBef>
                <a:spcPts val="2200"/>
              </a:spcBef>
              <a:spcAft>
                <a:spcPts val="0"/>
              </a:spcAft>
              <a:buClr>
                <a:srgbClr val="000000"/>
              </a:buClr>
              <a:buSzPct val="100000"/>
              <a:buNone/>
            </a:pPr>
            <a:r>
              <a:rPr lang="en-US" sz="2900">
                <a:solidFill>
                  <a:srgbClr val="000000"/>
                </a:solidFill>
              </a:rPr>
              <a:t>Sample Bulk Density = (M</a:t>
            </a:r>
            <a:r>
              <a:rPr baseline="-25000" lang="en-US" sz="2900">
                <a:solidFill>
                  <a:srgbClr val="000000"/>
                </a:solidFill>
              </a:rPr>
              <a:t>dry </a:t>
            </a:r>
            <a:r>
              <a:rPr lang="en-US" sz="2900"/>
              <a:t>-</a:t>
            </a:r>
            <a:r>
              <a:rPr baseline="-25000" lang="en-US" sz="2900">
                <a:solidFill>
                  <a:srgbClr val="000000"/>
                </a:solidFill>
              </a:rPr>
              <a:t> </a:t>
            </a:r>
            <a:r>
              <a:rPr lang="en-US" sz="2900">
                <a:solidFill>
                  <a:srgbClr val="000000"/>
                </a:solidFill>
              </a:rPr>
              <a:t>M</a:t>
            </a:r>
            <a:r>
              <a:rPr baseline="-25000" lang="en-US" sz="2900">
                <a:solidFill>
                  <a:srgbClr val="000000"/>
                </a:solidFill>
              </a:rPr>
              <a:t>container</a:t>
            </a:r>
            <a:r>
              <a:rPr lang="en-US" sz="2900">
                <a:solidFill>
                  <a:srgbClr val="000000"/>
                </a:solidFill>
              </a:rPr>
              <a:t>) / V</a:t>
            </a:r>
            <a:r>
              <a:rPr baseline="-25000" lang="en-US" sz="2900">
                <a:solidFill>
                  <a:srgbClr val="000000"/>
                </a:solidFill>
              </a:rPr>
              <a:t>avg3  </a:t>
            </a:r>
            <a:r>
              <a:rPr lang="en-US" sz="2900">
                <a:solidFill>
                  <a:srgbClr val="000000"/>
                </a:solidFill>
              </a:rPr>
              <a:t>(g/ml)</a:t>
            </a:r>
            <a:endParaRPr/>
          </a:p>
          <a:p>
            <a:pPr indent="-228600" lvl="0" marL="228600" rtl="0" algn="l">
              <a:lnSpc>
                <a:spcPct val="90000"/>
              </a:lnSpc>
              <a:spcBef>
                <a:spcPts val="2200"/>
              </a:spcBef>
              <a:spcAft>
                <a:spcPts val="0"/>
              </a:spcAft>
              <a:buClr>
                <a:srgbClr val="000000"/>
              </a:buClr>
              <a:buSzPct val="100000"/>
              <a:buNone/>
            </a:pPr>
            <a:r>
              <a:rPr lang="en-US" sz="2900">
                <a:solidFill>
                  <a:srgbClr val="000000"/>
                </a:solidFill>
              </a:rPr>
              <a:t>Note: 1 milliliter = 1 cubic centimeter so density units are also (g/cc)</a:t>
            </a:r>
            <a:endParaRPr/>
          </a:p>
          <a:p>
            <a:pPr indent="0" lvl="0" marL="0" rtl="0" algn="l">
              <a:lnSpc>
                <a:spcPct val="90000"/>
              </a:lnSpc>
              <a:spcBef>
                <a:spcPts val="2200"/>
              </a:spcBef>
              <a:spcAft>
                <a:spcPts val="0"/>
              </a:spcAft>
              <a:buClr>
                <a:srgbClr val="000000"/>
              </a:buClr>
              <a:buSzPct val="100000"/>
              <a:buNone/>
            </a:pPr>
            <a:r>
              <a:rPr lang="en-US" sz="2900">
                <a:solidFill>
                  <a:srgbClr val="000000"/>
                </a:solidFill>
              </a:rPr>
              <a:t>The term “Sample Bulk Density” is used in GLOBE to distinguish this quantity from the bulk density measured following the Bulk Density Protocol, which requires sieving the dry sample and measuring the weight and volume of any rocks and sticks in the sample. </a:t>
            </a:r>
            <a:endParaRPr/>
          </a:p>
          <a:p>
            <a:pPr indent="-90804" lvl="0" marL="228600" rtl="0" algn="ctr">
              <a:lnSpc>
                <a:spcPct val="90000"/>
              </a:lnSpc>
              <a:spcBef>
                <a:spcPts val="2200"/>
              </a:spcBef>
              <a:spcAft>
                <a:spcPts val="0"/>
              </a:spcAft>
              <a:buClr>
                <a:schemeClr val="dk1"/>
              </a:buClr>
              <a:buSzPct val="100000"/>
              <a:buNone/>
            </a:pPr>
            <a:r>
              <a:t/>
            </a:r>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51" name="Google Shape;451;p36"/>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do the lab measurements" id="452" name="Google Shape;452;p36"/>
          <p:cNvPicPr preferRelativeResize="0"/>
          <p:nvPr/>
        </p:nvPicPr>
        <p:blipFill rotWithShape="1">
          <a:blip r:embed="rId4">
            <a:alphaModFix/>
          </a:blip>
          <a:srcRect b="0" l="0" r="0" t="0"/>
          <a:stretch/>
        </p:blipFill>
        <p:spPr>
          <a:xfrm>
            <a:off x="0" y="997825"/>
            <a:ext cx="1467996" cy="5860175"/>
          </a:xfrm>
          <a:prstGeom prst="rect">
            <a:avLst/>
          </a:prstGeom>
          <a:noFill/>
          <a:ln>
            <a:noFill/>
          </a:ln>
        </p:spPr>
      </p:pic>
      <p:sp>
        <p:nvSpPr>
          <p:cNvPr id="453" name="Google Shape;453;p36"/>
          <p:cNvSpPr txBox="1"/>
          <p:nvPr>
            <p:ph type="title"/>
          </p:nvPr>
        </p:nvSpPr>
        <p:spPr>
          <a:xfrm>
            <a:off x="1239716" y="684482"/>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lang="en-US" sz="3200">
                <a:solidFill>
                  <a:srgbClr val="000000"/>
                </a:solidFill>
              </a:rPr>
              <a:t>Calculating Volumetric Soil Moisture Content</a:t>
            </a:r>
            <a:endParaRPr/>
          </a:p>
        </p:txBody>
      </p:sp>
      <p:sp>
        <p:nvSpPr>
          <p:cNvPr descr="SMAP measures volumetric soil moisture content, so the GLOBE gravimetric soil moisture content data must be converted for comparison with the satellite data:  Volumetric soil moisture content= volume of water divided by volume of soi. The density of water  is approximately 1 g/ ml.  The volume of water  is equal to the mass of water divided by the density of water. So, the water volume in milliliters or cubic centimenters is equal to the water mass in grams. " id="454" name="Google Shape;454;p36"/>
          <p:cNvSpPr txBox="1"/>
          <p:nvPr>
            <p:ph idx="1" type="body"/>
          </p:nvPr>
        </p:nvSpPr>
        <p:spPr>
          <a:xfrm>
            <a:off x="1593286" y="1752242"/>
            <a:ext cx="7251776" cy="4824403"/>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rgbClr val="000000"/>
              </a:buClr>
              <a:buSzPct val="100000"/>
              <a:buChar char="•"/>
            </a:pPr>
            <a:r>
              <a:rPr lang="en-US">
                <a:solidFill>
                  <a:srgbClr val="000000"/>
                </a:solidFill>
              </a:rPr>
              <a:t>SMAP measures volumetric soil moisture content, so the GLOBE gravimetric soil moisture content data must be converted for comparison with the satellite data. </a:t>
            </a:r>
            <a:endParaRPr/>
          </a:p>
          <a:p>
            <a:pPr indent="0" lvl="0" marL="0" rtl="0" algn="ctr">
              <a:lnSpc>
                <a:spcPct val="90000"/>
              </a:lnSpc>
              <a:spcBef>
                <a:spcPts val="2200"/>
              </a:spcBef>
              <a:spcAft>
                <a:spcPts val="0"/>
              </a:spcAft>
              <a:buClr>
                <a:srgbClr val="000000"/>
              </a:buClr>
              <a:buSzPct val="100000"/>
              <a:buNone/>
            </a:pPr>
            <a:r>
              <a:rPr lang="en-US">
                <a:solidFill>
                  <a:srgbClr val="000000"/>
                </a:solidFill>
              </a:rPr>
              <a:t>Volumetric soil moisture content = Volume</a:t>
            </a:r>
            <a:r>
              <a:rPr baseline="-25000" lang="en-US">
                <a:solidFill>
                  <a:srgbClr val="000000"/>
                </a:solidFill>
              </a:rPr>
              <a:t>water</a:t>
            </a:r>
            <a:r>
              <a:rPr lang="en-US">
                <a:solidFill>
                  <a:srgbClr val="000000"/>
                </a:solidFill>
              </a:rPr>
              <a:t> / Volume</a:t>
            </a:r>
            <a:r>
              <a:rPr baseline="-25000" lang="en-US">
                <a:solidFill>
                  <a:srgbClr val="000000"/>
                </a:solidFill>
              </a:rPr>
              <a:t>soil</a:t>
            </a:r>
            <a:endParaRPr baseline="-25000">
              <a:solidFill>
                <a:srgbClr val="000000"/>
              </a:solidFill>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The density of water is approximately 1 g/ml.</a:t>
            </a:r>
            <a:endParaRPr/>
          </a:p>
          <a:p>
            <a:pPr indent="0" lvl="0" marL="0" rtl="0" algn="ctr">
              <a:lnSpc>
                <a:spcPct val="90000"/>
              </a:lnSpc>
              <a:spcBef>
                <a:spcPts val="2200"/>
              </a:spcBef>
              <a:spcAft>
                <a:spcPts val="0"/>
              </a:spcAft>
              <a:buClr>
                <a:srgbClr val="000000"/>
              </a:buClr>
              <a:buSzPct val="100000"/>
              <a:buNone/>
            </a:pPr>
            <a:r>
              <a:rPr lang="en-US">
                <a:solidFill>
                  <a:srgbClr val="000000"/>
                </a:solidFill>
              </a:rPr>
              <a:t>V</a:t>
            </a:r>
            <a:r>
              <a:rPr baseline="-25000" lang="en-US">
                <a:solidFill>
                  <a:srgbClr val="000000"/>
                </a:solidFill>
              </a:rPr>
              <a:t>water</a:t>
            </a:r>
            <a:r>
              <a:rPr lang="en-US">
                <a:solidFill>
                  <a:srgbClr val="000000"/>
                </a:solidFill>
              </a:rPr>
              <a:t> = Mass</a:t>
            </a:r>
            <a:r>
              <a:rPr baseline="-25000" lang="en-US">
                <a:solidFill>
                  <a:srgbClr val="000000"/>
                </a:solidFill>
              </a:rPr>
              <a:t>water</a:t>
            </a:r>
            <a:r>
              <a:rPr lang="en-US">
                <a:solidFill>
                  <a:srgbClr val="000000"/>
                </a:solidFill>
              </a:rPr>
              <a:t> / Density</a:t>
            </a:r>
            <a:r>
              <a:rPr baseline="-25000" lang="en-US">
                <a:solidFill>
                  <a:srgbClr val="000000"/>
                </a:solidFill>
              </a:rPr>
              <a:t>water</a:t>
            </a:r>
            <a:endParaRPr baseline="-25000">
              <a:solidFill>
                <a:srgbClr val="000000"/>
              </a:solidFill>
            </a:endParaRPr>
          </a:p>
          <a:p>
            <a:pPr indent="-228600" lvl="0" marL="228600" rtl="0" algn="l">
              <a:lnSpc>
                <a:spcPct val="90000"/>
              </a:lnSpc>
              <a:spcBef>
                <a:spcPts val="2200"/>
              </a:spcBef>
              <a:spcAft>
                <a:spcPts val="0"/>
              </a:spcAft>
              <a:buClr>
                <a:srgbClr val="000000"/>
              </a:buClr>
              <a:buSzPct val="100000"/>
              <a:buChar char="•"/>
            </a:pPr>
            <a:r>
              <a:rPr lang="en-US">
                <a:solidFill>
                  <a:srgbClr val="000000"/>
                </a:solidFill>
              </a:rPr>
              <a:t>So the water volume in milliliters or cubic centimeters is equal to the water mass in grams.</a:t>
            </a:r>
            <a:endParaRPr/>
          </a:p>
          <a:p>
            <a:pPr indent="0" lvl="0" marL="0" rtl="0" algn="ctr">
              <a:lnSpc>
                <a:spcPct val="90000"/>
              </a:lnSpc>
              <a:spcBef>
                <a:spcPts val="2200"/>
              </a:spcBef>
              <a:spcAft>
                <a:spcPts val="0"/>
              </a:spcAft>
              <a:buClr>
                <a:srgbClr val="000000"/>
              </a:buClr>
              <a:buSzPct val="100000"/>
              <a:buNone/>
            </a:pPr>
            <a:r>
              <a:rPr lang="en-US">
                <a:solidFill>
                  <a:srgbClr val="000000"/>
                </a:solidFill>
              </a:rPr>
              <a:t>Volume</a:t>
            </a:r>
            <a:r>
              <a:rPr baseline="-25000" lang="en-US">
                <a:solidFill>
                  <a:srgbClr val="000000"/>
                </a:solidFill>
              </a:rPr>
              <a:t>soil </a:t>
            </a:r>
            <a:r>
              <a:rPr lang="en-US">
                <a:solidFill>
                  <a:srgbClr val="000000"/>
                </a:solidFill>
              </a:rPr>
              <a:t>= (Mass</a:t>
            </a:r>
            <a:r>
              <a:rPr baseline="-25000" lang="en-US">
                <a:solidFill>
                  <a:srgbClr val="000000"/>
                </a:solidFill>
              </a:rPr>
              <a:t>dry </a:t>
            </a:r>
            <a:r>
              <a:rPr lang="en-US"/>
              <a:t>-</a:t>
            </a:r>
            <a:r>
              <a:rPr baseline="-25000" lang="en-US">
                <a:solidFill>
                  <a:srgbClr val="000000"/>
                </a:solidFill>
              </a:rPr>
              <a:t> </a:t>
            </a:r>
            <a:r>
              <a:rPr lang="en-US">
                <a:solidFill>
                  <a:srgbClr val="000000"/>
                </a:solidFill>
              </a:rPr>
              <a:t>Mass</a:t>
            </a:r>
            <a:r>
              <a:rPr baseline="-25000" lang="en-US">
                <a:solidFill>
                  <a:srgbClr val="000000"/>
                </a:solidFill>
              </a:rPr>
              <a:t>container</a:t>
            </a:r>
            <a:r>
              <a:rPr lang="en-US">
                <a:solidFill>
                  <a:srgbClr val="000000"/>
                </a:solidFill>
              </a:rPr>
              <a:t>) / Sample Bulk Density</a:t>
            </a:r>
            <a:r>
              <a:rPr baseline="-25000" lang="en-US">
                <a:solidFill>
                  <a:srgbClr val="000000"/>
                </a:solidFill>
              </a:rPr>
              <a:t>  </a:t>
            </a:r>
            <a:r>
              <a:rPr lang="en-US">
                <a:solidFill>
                  <a:srgbClr val="000000"/>
                </a:solidFill>
              </a:rPr>
              <a:t>(g/ml)</a:t>
            </a:r>
            <a:endParaRPr/>
          </a:p>
          <a:p>
            <a:pPr indent="0" lvl="0" marL="0" rtl="0" algn="ctr">
              <a:lnSpc>
                <a:spcPct val="90000"/>
              </a:lnSpc>
              <a:spcBef>
                <a:spcPts val="2200"/>
              </a:spcBef>
              <a:spcAft>
                <a:spcPts val="0"/>
              </a:spcAft>
              <a:buClr>
                <a:srgbClr val="000000"/>
              </a:buClr>
              <a:buSzPct val="100000"/>
              <a:buNone/>
            </a:pPr>
            <a:r>
              <a:rPr lang="en-US">
                <a:solidFill>
                  <a:srgbClr val="000000"/>
                </a:solidFill>
              </a:rPr>
              <a:t>OR</a:t>
            </a:r>
            <a:endParaRPr/>
          </a:p>
          <a:p>
            <a:pPr indent="0" lvl="0" marL="0" rtl="0" algn="ctr">
              <a:lnSpc>
                <a:spcPct val="90000"/>
              </a:lnSpc>
              <a:spcBef>
                <a:spcPts val="2200"/>
              </a:spcBef>
              <a:spcAft>
                <a:spcPts val="0"/>
              </a:spcAft>
              <a:buClr>
                <a:srgbClr val="000000"/>
              </a:buClr>
              <a:buSzPct val="100000"/>
              <a:buNone/>
            </a:pPr>
            <a:r>
              <a:rPr lang="en-US">
                <a:solidFill>
                  <a:srgbClr val="000000"/>
                </a:solidFill>
              </a:rPr>
              <a:t>Volumetric soil moisture content = Volume</a:t>
            </a:r>
            <a:r>
              <a:rPr baseline="-25000" lang="en-US">
                <a:solidFill>
                  <a:srgbClr val="000000"/>
                </a:solidFill>
              </a:rPr>
              <a:t>water</a:t>
            </a:r>
            <a:r>
              <a:rPr lang="en-US">
                <a:solidFill>
                  <a:srgbClr val="000000"/>
                </a:solidFill>
              </a:rPr>
              <a:t> / Volume</a:t>
            </a:r>
            <a:r>
              <a:rPr baseline="-25000" lang="en-US">
                <a:solidFill>
                  <a:srgbClr val="000000"/>
                </a:solidFill>
              </a:rPr>
              <a:t>can</a:t>
            </a:r>
            <a:endParaRPr/>
          </a:p>
          <a:p>
            <a:pPr indent="-104140" lvl="0" marL="228600" rtl="0" algn="ctr">
              <a:lnSpc>
                <a:spcPct val="90000"/>
              </a:lnSpc>
              <a:spcBef>
                <a:spcPts val="2200"/>
              </a:spcBef>
              <a:spcAft>
                <a:spcPts val="0"/>
              </a:spcAft>
              <a:buClr>
                <a:schemeClr val="dk1"/>
              </a:buClr>
              <a:buSzPct val="100000"/>
              <a:buNone/>
            </a:pPr>
            <a:r>
              <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60" name="Google Shape;460;p37"/>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461" name="Google Shape;461;p37"/>
          <p:cNvPicPr preferRelativeResize="0"/>
          <p:nvPr/>
        </p:nvPicPr>
        <p:blipFill rotWithShape="1">
          <a:blip r:embed="rId4">
            <a:alphaModFix/>
          </a:blip>
          <a:srcRect b="0" l="0" r="0" t="0"/>
          <a:stretch/>
        </p:blipFill>
        <p:spPr>
          <a:xfrm>
            <a:off x="17584" y="997824"/>
            <a:ext cx="1477218" cy="5860176"/>
          </a:xfrm>
          <a:prstGeom prst="rect">
            <a:avLst/>
          </a:prstGeom>
          <a:noFill/>
          <a:ln>
            <a:noFill/>
          </a:ln>
        </p:spPr>
      </p:pic>
      <p:sp>
        <p:nvSpPr>
          <p:cNvPr id="462" name="Google Shape;462;p37"/>
          <p:cNvSpPr txBox="1"/>
          <p:nvPr>
            <p:ph type="title"/>
          </p:nvPr>
        </p:nvSpPr>
        <p:spPr>
          <a:xfrm>
            <a:off x="1630974" y="67556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Data Entry</a:t>
            </a:r>
            <a:endParaRPr sz="3200"/>
          </a:p>
        </p:txBody>
      </p:sp>
      <p:sp>
        <p:nvSpPr>
          <p:cNvPr id="463" name="Google Shape;463;p37"/>
          <p:cNvSpPr txBox="1"/>
          <p:nvPr>
            <p:ph idx="1" type="body"/>
          </p:nvPr>
        </p:nvSpPr>
        <p:spPr>
          <a:xfrm>
            <a:off x="1494802" y="1673387"/>
            <a:ext cx="742059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On the GLOBE Data Entry app, click on </a:t>
            </a:r>
            <a:r>
              <a:rPr i="1" lang="en-US" sz="2000"/>
              <a:t>Data Entry.</a:t>
            </a:r>
            <a:endParaRPr/>
          </a:p>
          <a:p>
            <a:pPr indent="-228600" lvl="0" marL="228600" rtl="0" algn="l">
              <a:lnSpc>
                <a:spcPct val="90000"/>
              </a:lnSpc>
              <a:spcBef>
                <a:spcPts val="1000"/>
              </a:spcBef>
              <a:spcAft>
                <a:spcPts val="0"/>
              </a:spcAft>
              <a:buClr>
                <a:schemeClr val="dk1"/>
              </a:buClr>
              <a:buSzPts val="2000"/>
              <a:buChar char="•"/>
            </a:pPr>
            <a:r>
              <a:rPr lang="en-US" sz="2000"/>
              <a:t>Select your organization, and click on your site. </a:t>
            </a:r>
            <a:endParaRPr/>
          </a:p>
          <a:p>
            <a:pPr indent="-228600" lvl="0" marL="228600" rtl="0" algn="l">
              <a:lnSpc>
                <a:spcPct val="90000"/>
              </a:lnSpc>
              <a:spcBef>
                <a:spcPts val="1000"/>
              </a:spcBef>
              <a:spcAft>
                <a:spcPts val="0"/>
              </a:spcAft>
              <a:buClr>
                <a:schemeClr val="dk1"/>
              </a:buClr>
              <a:buSzPts val="2000"/>
              <a:buChar char="•"/>
            </a:pPr>
            <a:r>
              <a:rPr lang="en-US" sz="2000"/>
              <a:t>Under </a:t>
            </a:r>
            <a:r>
              <a:rPr i="1" lang="en-US" sz="2000"/>
              <a:t>Soil Moisture – SMAP Block Pattern</a:t>
            </a:r>
            <a:r>
              <a:rPr lang="en-US" sz="2000"/>
              <a:t>, click on </a:t>
            </a:r>
            <a:r>
              <a:rPr i="1" lang="en-US" sz="2000"/>
              <a:t>New observation</a:t>
            </a:r>
            <a:r>
              <a:rPr lang="en-US" sz="2000"/>
              <a:t>.</a:t>
            </a:r>
            <a:r>
              <a:rPr lang="en-US" sz="2000">
                <a:solidFill>
                  <a:srgbClr val="000000"/>
                </a:solidFill>
              </a:rPr>
              <a:t> On the GLOBE.gov website, click on </a:t>
            </a:r>
            <a:r>
              <a:rPr i="1" lang="en-US" sz="2000">
                <a:solidFill>
                  <a:srgbClr val="000000"/>
                </a:solidFill>
              </a:rPr>
              <a:t>Live Data Entry</a:t>
            </a:r>
            <a:r>
              <a:rPr lang="en-US" sz="2000">
                <a:solidFill>
                  <a:srgbClr val="000000"/>
                </a:solidFill>
              </a:rPr>
              <a:t>. </a:t>
            </a:r>
            <a:endParaRPr sz="2000"/>
          </a:p>
          <a:p>
            <a:pPr indent="-228600" lvl="0" marL="228600" rtl="0" algn="l">
              <a:lnSpc>
                <a:spcPct val="90000"/>
              </a:lnSpc>
              <a:spcBef>
                <a:spcPts val="1000"/>
              </a:spcBef>
              <a:spcAft>
                <a:spcPts val="0"/>
              </a:spcAft>
              <a:buClr>
                <a:schemeClr val="dk1"/>
              </a:buClr>
              <a:buSzPts val="2000"/>
              <a:buChar char="•"/>
            </a:pPr>
            <a:r>
              <a:rPr lang="en-US" sz="2000"/>
              <a:t>You will be prompted to log in with your email address and password.</a:t>
            </a:r>
            <a:endParaRPr/>
          </a:p>
          <a:p>
            <a:pPr indent="-228600" lvl="0" marL="228600" rtl="0" algn="l">
              <a:lnSpc>
                <a:spcPct val="90000"/>
              </a:lnSpc>
              <a:spcBef>
                <a:spcPts val="1000"/>
              </a:spcBef>
              <a:spcAft>
                <a:spcPts val="0"/>
              </a:spcAft>
              <a:buClr>
                <a:schemeClr val="dk1"/>
              </a:buClr>
              <a:buSzPts val="2000"/>
              <a:buChar char="•"/>
            </a:pPr>
            <a:r>
              <a:rPr lang="en-US" sz="2000"/>
              <a:t>Select your organization, and click on your site. </a:t>
            </a:r>
            <a:endParaRPr/>
          </a:p>
        </p:txBody>
      </p:sp>
      <p:pic>
        <p:nvPicPr>
          <p:cNvPr descr="Screenshot of Soil Moisture data entry. The screen shows the selection, Soil Moisture, SMAP block pattern. Click on New observation." id="464" name="Google Shape;464;p37"/>
          <p:cNvPicPr preferRelativeResize="0"/>
          <p:nvPr>
            <p:ph idx="2" type="body"/>
          </p:nvPr>
        </p:nvPicPr>
        <p:blipFill rotWithShape="1">
          <a:blip r:embed="rId5">
            <a:alphaModFix/>
          </a:blip>
          <a:srcRect b="0" l="0" r="0" t="0"/>
          <a:stretch/>
        </p:blipFill>
        <p:spPr>
          <a:xfrm>
            <a:off x="2062550" y="4431322"/>
            <a:ext cx="6158258" cy="20612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70" name="Google Shape;470;p38"/>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471" name="Google Shape;471;p38"/>
          <p:cNvPicPr preferRelativeResize="0"/>
          <p:nvPr/>
        </p:nvPicPr>
        <p:blipFill rotWithShape="1">
          <a:blip r:embed="rId4">
            <a:alphaModFix/>
          </a:blip>
          <a:srcRect b="0" l="0" r="0" t="0"/>
          <a:stretch/>
        </p:blipFill>
        <p:spPr>
          <a:xfrm>
            <a:off x="-17584" y="997825"/>
            <a:ext cx="1477218" cy="5860176"/>
          </a:xfrm>
          <a:prstGeom prst="rect">
            <a:avLst/>
          </a:prstGeom>
          <a:noFill/>
          <a:ln>
            <a:noFill/>
          </a:ln>
        </p:spPr>
      </p:pic>
      <p:sp>
        <p:nvSpPr>
          <p:cNvPr id="472" name="Google Shape;472;p38"/>
          <p:cNvSpPr txBox="1"/>
          <p:nvPr>
            <p:ph type="title"/>
          </p:nvPr>
        </p:nvSpPr>
        <p:spPr>
          <a:xfrm>
            <a:off x="1630974" y="67556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SMAP Soil Moisture Data Entry-Metadata</a:t>
            </a:r>
            <a:endParaRPr sz="3200"/>
          </a:p>
        </p:txBody>
      </p:sp>
      <p:pic>
        <p:nvPicPr>
          <p:cNvPr descr="screenshot of Soil Moisture-SMAP Block Pattern pointing to where you enter the date and time of your measurements. " id="473" name="Google Shape;473;p38"/>
          <p:cNvPicPr preferRelativeResize="0"/>
          <p:nvPr/>
        </p:nvPicPr>
        <p:blipFill rotWithShape="1">
          <a:blip r:embed="rId5">
            <a:alphaModFix/>
          </a:blip>
          <a:srcRect b="0" l="0" r="0" t="0"/>
          <a:stretch/>
        </p:blipFill>
        <p:spPr>
          <a:xfrm>
            <a:off x="1765300" y="1551206"/>
            <a:ext cx="6070600" cy="1322561"/>
          </a:xfrm>
          <a:prstGeom prst="rect">
            <a:avLst/>
          </a:prstGeom>
          <a:noFill/>
          <a:ln>
            <a:noFill/>
          </a:ln>
        </p:spPr>
      </p:pic>
      <p:sp>
        <p:nvSpPr>
          <p:cNvPr id="474" name="Google Shape;474;p38"/>
          <p:cNvSpPr txBox="1"/>
          <p:nvPr>
            <p:ph idx="1" type="body"/>
          </p:nvPr>
        </p:nvSpPr>
        <p:spPr>
          <a:xfrm>
            <a:off x="1630974" y="2676687"/>
            <a:ext cx="6998676" cy="11040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None/>
            </a:pPr>
            <a:r>
              <a:rPr lang="en-US" sz="1800">
                <a:solidFill>
                  <a:srgbClr val="000000"/>
                </a:solidFill>
              </a:rPr>
              <a:t>Enter the date and time you took the measurements. </a:t>
            </a:r>
            <a:endParaRPr/>
          </a:p>
          <a:p>
            <a:pPr indent="-228600" lvl="0" marL="228600" rtl="0" algn="l">
              <a:lnSpc>
                <a:spcPct val="90000"/>
              </a:lnSpc>
              <a:spcBef>
                <a:spcPts val="1000"/>
              </a:spcBef>
              <a:spcAft>
                <a:spcPts val="0"/>
              </a:spcAft>
              <a:buClr>
                <a:srgbClr val="000000"/>
              </a:buClr>
              <a:buSzPts val="1800"/>
              <a:buNone/>
            </a:pPr>
            <a:r>
              <a:rPr lang="en-US" sz="1800">
                <a:solidFill>
                  <a:srgbClr val="000000"/>
                </a:solidFill>
              </a:rPr>
              <a:t>Be sure to choose Local or UTC time.</a:t>
            </a:r>
            <a:endParaRPr/>
          </a:p>
          <a:p>
            <a:pPr indent="-228600" lvl="0" marL="228600" rtl="0" algn="l">
              <a:lnSpc>
                <a:spcPct val="90000"/>
              </a:lnSpc>
              <a:spcBef>
                <a:spcPts val="1000"/>
              </a:spcBef>
              <a:spcAft>
                <a:spcPts val="0"/>
              </a:spcAft>
              <a:buClr>
                <a:srgbClr val="000000"/>
              </a:buClr>
              <a:buSzPts val="1800"/>
              <a:buNone/>
            </a:pPr>
            <a:r>
              <a:rPr lang="en-US" sz="1800">
                <a:solidFill>
                  <a:srgbClr val="000000"/>
                </a:solidFill>
              </a:rPr>
              <a:t>Once you have entered the date, the data entry page will appear below.</a:t>
            </a:r>
            <a:endParaRPr sz="1800"/>
          </a:p>
          <a:p>
            <a:pPr indent="-50800" lvl="0" marL="228600" rtl="0" algn="l">
              <a:lnSpc>
                <a:spcPct val="90000"/>
              </a:lnSpc>
              <a:spcBef>
                <a:spcPts val="1000"/>
              </a:spcBef>
              <a:spcAft>
                <a:spcPts val="0"/>
              </a:spcAft>
              <a:buClr>
                <a:schemeClr val="dk1"/>
              </a:buClr>
              <a:buSzPts val="2800"/>
              <a:buNone/>
            </a:pPr>
            <a:r>
              <a:t/>
            </a:r>
            <a:endParaRPr/>
          </a:p>
        </p:txBody>
      </p:sp>
      <p:pic>
        <p:nvPicPr>
          <p:cNvPr descr="You will not ewhether the soil was saturated. Then you will select the method and temperature at which you dried your samples. then enter how long you dried your samples. " id="475" name="Google Shape;475;p38"/>
          <p:cNvPicPr preferRelativeResize="0"/>
          <p:nvPr/>
        </p:nvPicPr>
        <p:blipFill rotWithShape="1">
          <a:blip r:embed="rId6">
            <a:alphaModFix/>
          </a:blip>
          <a:srcRect b="0" l="0" r="0" t="0"/>
          <a:stretch/>
        </p:blipFill>
        <p:spPr>
          <a:xfrm>
            <a:off x="2101362" y="3927912"/>
            <a:ext cx="6057900" cy="2247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81" name="Google Shape;481;p39"/>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482" name="Google Shape;482;p39"/>
          <p:cNvPicPr preferRelativeResize="0"/>
          <p:nvPr/>
        </p:nvPicPr>
        <p:blipFill rotWithShape="1">
          <a:blip r:embed="rId4">
            <a:alphaModFix/>
          </a:blip>
          <a:srcRect b="0" l="0" r="0" t="0"/>
          <a:stretch/>
        </p:blipFill>
        <p:spPr>
          <a:xfrm>
            <a:off x="0" y="997824"/>
            <a:ext cx="1477218" cy="5860176"/>
          </a:xfrm>
          <a:prstGeom prst="rect">
            <a:avLst/>
          </a:prstGeom>
          <a:noFill/>
          <a:ln>
            <a:noFill/>
          </a:ln>
        </p:spPr>
      </p:pic>
      <p:sp>
        <p:nvSpPr>
          <p:cNvPr id="483" name="Google Shape;483;p39"/>
          <p:cNvSpPr txBox="1"/>
          <p:nvPr>
            <p:ph type="title"/>
          </p:nvPr>
        </p:nvSpPr>
        <p:spPr>
          <a:xfrm>
            <a:off x="1494802" y="61485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Gravimetric Soil Moisture Data</a:t>
            </a:r>
            <a:endParaRPr/>
          </a:p>
        </p:txBody>
      </p:sp>
      <p:pic>
        <p:nvPicPr>
          <p:cNvPr descr="Enter the weights of your wet and dry soil in grams, as well as your empty container weight. You will first enter SMAP soil moisture data for the 0-5 cm sample." id="484" name="Google Shape;484;p39"/>
          <p:cNvPicPr preferRelativeResize="0"/>
          <p:nvPr>
            <p:ph idx="1" type="body"/>
          </p:nvPr>
        </p:nvPicPr>
        <p:blipFill rotWithShape="1">
          <a:blip r:embed="rId5">
            <a:alphaModFix/>
          </a:blip>
          <a:srcRect b="0" l="0" r="0" t="0"/>
          <a:stretch/>
        </p:blipFill>
        <p:spPr>
          <a:xfrm>
            <a:off x="1754188" y="2061826"/>
            <a:ext cx="6879858" cy="3023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16" name="Google Shape;116;p4"/>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Why measure soil moisture?" id="117" name="Google Shape;117;p4"/>
          <p:cNvPicPr preferRelativeResize="0"/>
          <p:nvPr/>
        </p:nvPicPr>
        <p:blipFill rotWithShape="1">
          <a:blip r:embed="rId4">
            <a:alphaModFix/>
          </a:blip>
          <a:srcRect b="0" l="0" r="0" t="0"/>
          <a:stretch/>
        </p:blipFill>
        <p:spPr>
          <a:xfrm>
            <a:off x="0" y="997824"/>
            <a:ext cx="1513879" cy="5860176"/>
          </a:xfrm>
          <a:prstGeom prst="rect">
            <a:avLst/>
          </a:prstGeom>
          <a:noFill/>
          <a:ln>
            <a:noFill/>
          </a:ln>
        </p:spPr>
      </p:pic>
      <p:sp>
        <p:nvSpPr>
          <p:cNvPr id="118" name="Google Shape;118;p4"/>
          <p:cNvSpPr txBox="1"/>
          <p:nvPr>
            <p:ph type="title"/>
          </p:nvPr>
        </p:nvSpPr>
        <p:spPr>
          <a:xfrm>
            <a:off x="1685925" y="68785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The Soil Moisture Active Passive (SMAP) Satellite</a:t>
            </a:r>
            <a:endParaRPr/>
          </a:p>
        </p:txBody>
      </p:sp>
      <p:pic>
        <p:nvPicPr>
          <p:cNvPr descr="Artist image of SMAP satellite in orbit above Earth" id="119" name="Google Shape;119;p4"/>
          <p:cNvPicPr preferRelativeResize="0"/>
          <p:nvPr>
            <p:ph idx="1" type="body"/>
          </p:nvPr>
        </p:nvPicPr>
        <p:blipFill rotWithShape="1">
          <a:blip r:embed="rId5">
            <a:alphaModFix/>
          </a:blip>
          <a:srcRect b="0" l="0" r="0" t="0"/>
          <a:stretch/>
        </p:blipFill>
        <p:spPr>
          <a:xfrm>
            <a:off x="2543173" y="1685683"/>
            <a:ext cx="4837339" cy="3631470"/>
          </a:xfrm>
          <a:prstGeom prst="rect">
            <a:avLst/>
          </a:prstGeom>
          <a:noFill/>
          <a:ln>
            <a:noFill/>
          </a:ln>
        </p:spPr>
      </p:pic>
      <p:sp>
        <p:nvSpPr>
          <p:cNvPr id="120" name="Google Shape;120;p4"/>
          <p:cNvSpPr txBox="1"/>
          <p:nvPr>
            <p:ph idx="2" type="body"/>
          </p:nvPr>
        </p:nvSpPr>
        <p:spPr>
          <a:xfrm>
            <a:off x="1685925" y="5515883"/>
            <a:ext cx="732336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The SMAP satellite creates a global soil moisture map every three days. It measures the volumetric soil moisture in the top 5 cm of the soil. The GLOBE SMAP Soil Moisture Protocol provides scientists with on-the-ground measurements to help validate the satellite’s soil moisture estimates.</a:t>
            </a:r>
            <a:endParaRPr sz="1800"/>
          </a:p>
        </p:txBody>
      </p:sp>
      <p:sp>
        <p:nvSpPr>
          <p:cNvPr id="121" name="Google Shape;121;p4"/>
          <p:cNvSpPr/>
          <p:nvPr/>
        </p:nvSpPr>
        <p:spPr>
          <a:xfrm>
            <a:off x="7483091" y="5040154"/>
            <a:ext cx="99347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Image: NASA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90" name="Google Shape;490;p40"/>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491" name="Google Shape;491;p40"/>
          <p:cNvPicPr preferRelativeResize="0"/>
          <p:nvPr/>
        </p:nvPicPr>
        <p:blipFill rotWithShape="1">
          <a:blip r:embed="rId4">
            <a:alphaModFix/>
          </a:blip>
          <a:srcRect b="0" l="0" r="0" t="0"/>
          <a:stretch/>
        </p:blipFill>
        <p:spPr>
          <a:xfrm>
            <a:off x="0" y="997824"/>
            <a:ext cx="1477218" cy="5860176"/>
          </a:xfrm>
          <a:prstGeom prst="rect">
            <a:avLst/>
          </a:prstGeom>
          <a:noFill/>
          <a:ln>
            <a:noFill/>
          </a:ln>
        </p:spPr>
      </p:pic>
      <p:sp>
        <p:nvSpPr>
          <p:cNvPr id="492" name="Google Shape;492;p40"/>
          <p:cNvSpPr txBox="1"/>
          <p:nvPr>
            <p:ph type="title"/>
          </p:nvPr>
        </p:nvSpPr>
        <p:spPr>
          <a:xfrm>
            <a:off x="1494802" y="8806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Gravimetric Soil Moisture Data - Examples</a:t>
            </a:r>
            <a:endParaRPr/>
          </a:p>
        </p:txBody>
      </p:sp>
      <p:pic>
        <p:nvPicPr>
          <p:cNvPr descr="screenshot showing typical range for weat and dry soil mass measurements  in a can: 398.4 and 348.5, respectively. Your numbers will be different. In plastic bags, values around 146.8 g for wet and 132.5 g for dry are in the range for accurate measurements." id="493" name="Google Shape;493;p40"/>
          <p:cNvPicPr preferRelativeResize="0"/>
          <p:nvPr>
            <p:ph idx="1" type="body"/>
          </p:nvPr>
        </p:nvPicPr>
        <p:blipFill rotWithShape="1">
          <a:blip r:embed="rId5">
            <a:alphaModFix/>
          </a:blip>
          <a:srcRect b="0" l="0" r="0" t="0"/>
          <a:stretch/>
        </p:blipFill>
        <p:spPr>
          <a:xfrm>
            <a:off x="2004756" y="1951216"/>
            <a:ext cx="5495083" cy="43306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499" name="Google Shape;499;p41"/>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500" name="Google Shape;500;p41"/>
          <p:cNvPicPr preferRelativeResize="0"/>
          <p:nvPr/>
        </p:nvPicPr>
        <p:blipFill rotWithShape="1">
          <a:blip r:embed="rId4">
            <a:alphaModFix/>
          </a:blip>
          <a:srcRect b="0" l="0" r="0" t="0"/>
          <a:stretch/>
        </p:blipFill>
        <p:spPr>
          <a:xfrm>
            <a:off x="21926" y="997825"/>
            <a:ext cx="1477218" cy="5860176"/>
          </a:xfrm>
          <a:prstGeom prst="rect">
            <a:avLst/>
          </a:prstGeom>
          <a:noFill/>
          <a:ln>
            <a:noFill/>
          </a:ln>
        </p:spPr>
      </p:pic>
      <p:sp>
        <p:nvSpPr>
          <p:cNvPr id="501" name="Google Shape;501;p41"/>
          <p:cNvSpPr txBox="1"/>
          <p:nvPr>
            <p:ph type="title"/>
          </p:nvPr>
        </p:nvSpPr>
        <p:spPr>
          <a:xfrm>
            <a:off x="1573823" y="7417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Container Volume Data</a:t>
            </a:r>
            <a:endParaRPr/>
          </a:p>
        </p:txBody>
      </p:sp>
      <p:sp>
        <p:nvSpPr>
          <p:cNvPr id="502" name="Google Shape;502;p41"/>
          <p:cNvSpPr txBox="1"/>
          <p:nvPr>
            <p:ph idx="1" type="body"/>
          </p:nvPr>
        </p:nvSpPr>
        <p:spPr>
          <a:xfrm>
            <a:off x="1573823" y="1840035"/>
            <a:ext cx="7112977" cy="12548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If you are reporting sample bulk density measurements, you will need to report the volume of your sampling can.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this is the same image as the last slide." id="503" name="Google Shape;503;p41"/>
          <p:cNvPicPr preferRelativeResize="0"/>
          <p:nvPr>
            <p:ph idx="2" type="body"/>
          </p:nvPr>
        </p:nvPicPr>
        <p:blipFill rotWithShape="1">
          <a:blip r:embed="rId5">
            <a:alphaModFix/>
          </a:blip>
          <a:srcRect b="0" l="0" r="0" t="0"/>
          <a:stretch/>
        </p:blipFill>
        <p:spPr>
          <a:xfrm>
            <a:off x="2264019" y="2500928"/>
            <a:ext cx="4998427" cy="393919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09" name="Google Shape;509;p42"/>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510" name="Google Shape;510;p42"/>
          <p:cNvPicPr preferRelativeResize="0"/>
          <p:nvPr/>
        </p:nvPicPr>
        <p:blipFill rotWithShape="1">
          <a:blip r:embed="rId4">
            <a:alphaModFix/>
          </a:blip>
          <a:srcRect b="0" l="0" r="0" t="0"/>
          <a:stretch/>
        </p:blipFill>
        <p:spPr>
          <a:xfrm>
            <a:off x="0" y="997824"/>
            <a:ext cx="1477218" cy="5860176"/>
          </a:xfrm>
          <a:prstGeom prst="rect">
            <a:avLst/>
          </a:prstGeom>
          <a:noFill/>
          <a:ln>
            <a:noFill/>
          </a:ln>
        </p:spPr>
      </p:pic>
      <p:sp>
        <p:nvSpPr>
          <p:cNvPr id="511" name="Google Shape;511;p42"/>
          <p:cNvSpPr txBox="1"/>
          <p:nvPr>
            <p:ph type="title"/>
          </p:nvPr>
        </p:nvSpPr>
        <p:spPr>
          <a:xfrm>
            <a:off x="1573823" y="7417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Entering Container Volume Data-Example</a:t>
            </a:r>
            <a:endParaRPr/>
          </a:p>
        </p:txBody>
      </p:sp>
      <p:sp>
        <p:nvSpPr>
          <p:cNvPr id="512" name="Google Shape;512;p42"/>
          <p:cNvSpPr txBox="1"/>
          <p:nvPr>
            <p:ph idx="1" type="body"/>
          </p:nvPr>
        </p:nvSpPr>
        <p:spPr>
          <a:xfrm>
            <a:off x="1573823" y="1730171"/>
            <a:ext cx="7112977" cy="12548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000"/>
              <a:buChar char="•"/>
            </a:pPr>
            <a:r>
              <a:rPr lang="en-US" sz="2000">
                <a:solidFill>
                  <a:srgbClr val="000000"/>
                </a:solidFill>
              </a:rPr>
              <a:t>Enter your three sets of Initial and Final Volume data.</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The website will calculate the average can volume and the volumetric soil moisture.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Screenshot of the container volume measurements. you will enter three sample measurements and then average their values. " id="513" name="Google Shape;513;p42"/>
          <p:cNvPicPr preferRelativeResize="0"/>
          <p:nvPr>
            <p:ph idx="2" type="body"/>
          </p:nvPr>
        </p:nvPicPr>
        <p:blipFill rotWithShape="1">
          <a:blip r:embed="rId5">
            <a:alphaModFix/>
          </a:blip>
          <a:srcRect b="0" l="0" r="0" t="0"/>
          <a:stretch/>
        </p:blipFill>
        <p:spPr>
          <a:xfrm>
            <a:off x="1839789" y="2799648"/>
            <a:ext cx="6917349" cy="36178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19" name="Google Shape;519;p43"/>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520" name="Google Shape;520;p43"/>
          <p:cNvPicPr preferRelativeResize="0"/>
          <p:nvPr/>
        </p:nvPicPr>
        <p:blipFill rotWithShape="1">
          <a:blip r:embed="rId4">
            <a:alphaModFix/>
          </a:blip>
          <a:srcRect b="0" l="0" r="0" t="0"/>
          <a:stretch/>
        </p:blipFill>
        <p:spPr>
          <a:xfrm>
            <a:off x="0" y="997824"/>
            <a:ext cx="1477218" cy="5860176"/>
          </a:xfrm>
          <a:prstGeom prst="rect">
            <a:avLst/>
          </a:prstGeom>
          <a:noFill/>
          <a:ln>
            <a:noFill/>
          </a:ln>
        </p:spPr>
      </p:pic>
      <p:sp>
        <p:nvSpPr>
          <p:cNvPr id="521" name="Google Shape;521;p43"/>
          <p:cNvSpPr txBox="1"/>
          <p:nvPr>
            <p:ph type="title"/>
          </p:nvPr>
        </p:nvSpPr>
        <p:spPr>
          <a:xfrm>
            <a:off x="1120965" y="701217"/>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600"/>
              <a:buFont typeface="Calibri"/>
              <a:buNone/>
            </a:pPr>
            <a:r>
              <a:rPr lang="en-US" sz="3600">
                <a:solidFill>
                  <a:srgbClr val="000000"/>
                </a:solidFill>
              </a:rPr>
              <a:t>SMAP Soil Moisture – Lab Data Entry</a:t>
            </a:r>
            <a:endParaRPr/>
          </a:p>
        </p:txBody>
      </p:sp>
      <p:pic>
        <p:nvPicPr>
          <p:cNvPr descr="Make sure the calculated values by the data entry app match those you made and press send data button. There is a space to add any comments (metadata) that may be of help to scientists. " id="522" name="Google Shape;522;p43"/>
          <p:cNvPicPr preferRelativeResize="0"/>
          <p:nvPr>
            <p:ph idx="1" type="body"/>
          </p:nvPr>
        </p:nvPicPr>
        <p:blipFill rotWithShape="1">
          <a:blip r:embed="rId5">
            <a:alphaModFix/>
          </a:blip>
          <a:srcRect b="0" l="0" r="0" t="0"/>
          <a:stretch/>
        </p:blipFill>
        <p:spPr>
          <a:xfrm>
            <a:off x="1828800" y="1838526"/>
            <a:ext cx="6609548" cy="39819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28" name="Google Shape;528;p44"/>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How to report these data to GLOBE" id="529" name="Google Shape;529;p44"/>
          <p:cNvPicPr preferRelativeResize="0"/>
          <p:nvPr/>
        </p:nvPicPr>
        <p:blipFill rotWithShape="1">
          <a:blip r:embed="rId4">
            <a:alphaModFix/>
          </a:blip>
          <a:srcRect b="0" l="0" r="0" t="0"/>
          <a:stretch/>
        </p:blipFill>
        <p:spPr>
          <a:xfrm>
            <a:off x="0" y="997824"/>
            <a:ext cx="1477218" cy="5860176"/>
          </a:xfrm>
          <a:prstGeom prst="rect">
            <a:avLst/>
          </a:prstGeom>
          <a:noFill/>
          <a:ln>
            <a:noFill/>
          </a:ln>
        </p:spPr>
      </p:pic>
      <p:sp>
        <p:nvSpPr>
          <p:cNvPr id="530" name="Google Shape;530;p44"/>
          <p:cNvSpPr txBox="1"/>
          <p:nvPr>
            <p:ph type="title"/>
          </p:nvPr>
        </p:nvSpPr>
        <p:spPr>
          <a:xfrm>
            <a:off x="123148" y="788354"/>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lang="en-US" sz="3200">
                <a:solidFill>
                  <a:srgbClr val="000000"/>
                </a:solidFill>
              </a:rPr>
              <a:t>Data Entry System Responses</a:t>
            </a:r>
            <a:endParaRPr/>
          </a:p>
        </p:txBody>
      </p:sp>
      <p:pic>
        <p:nvPicPr>
          <p:cNvPr descr="If your data is within the appropriate ranges for gravimetric soil mositure you will receive a smiley face icon and message, Observation created successfully. If the data is not within the appropriate range or has issues, you will get the message observation creation failed. You will then fix the errors and resubmit.  " id="531" name="Google Shape;531;p44"/>
          <p:cNvPicPr preferRelativeResize="0"/>
          <p:nvPr>
            <p:ph idx="1" type="body"/>
          </p:nvPr>
        </p:nvPicPr>
        <p:blipFill rotWithShape="1">
          <a:blip r:embed="rId5">
            <a:alphaModFix/>
          </a:blip>
          <a:srcRect b="0" l="0" r="0" t="0"/>
          <a:stretch/>
        </p:blipFill>
        <p:spPr>
          <a:xfrm>
            <a:off x="1655234" y="1904445"/>
            <a:ext cx="6792058" cy="40469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37" name="Google Shape;537;p45"/>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Visualizing these data" id="538" name="Google Shape;538;p45"/>
          <p:cNvPicPr preferRelativeResize="0"/>
          <p:nvPr>
            <p:ph idx="1" type="body"/>
          </p:nvPr>
        </p:nvPicPr>
        <p:blipFill rotWithShape="1">
          <a:blip r:embed="rId4">
            <a:alphaModFix/>
          </a:blip>
          <a:srcRect b="0" l="0" r="0" t="0"/>
          <a:stretch/>
        </p:blipFill>
        <p:spPr>
          <a:xfrm>
            <a:off x="0" y="949571"/>
            <a:ext cx="1477107" cy="5908429"/>
          </a:xfrm>
          <a:prstGeom prst="rect">
            <a:avLst/>
          </a:prstGeom>
          <a:noFill/>
          <a:ln>
            <a:noFill/>
          </a:ln>
        </p:spPr>
      </p:pic>
      <p:sp>
        <p:nvSpPr>
          <p:cNvPr id="539" name="Google Shape;539;p45"/>
          <p:cNvSpPr txBox="1"/>
          <p:nvPr>
            <p:ph type="title"/>
          </p:nvPr>
        </p:nvSpPr>
        <p:spPr>
          <a:xfrm>
            <a:off x="1459523" y="6218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Gravimetric Surface Soil Moisture Visualization</a:t>
            </a:r>
            <a:endParaRPr/>
          </a:p>
        </p:txBody>
      </p:sp>
      <p:sp>
        <p:nvSpPr>
          <p:cNvPr id="540" name="Google Shape;540;p45"/>
          <p:cNvSpPr txBox="1"/>
          <p:nvPr>
            <p:ph idx="2" type="body"/>
          </p:nvPr>
        </p:nvSpPr>
        <p:spPr>
          <a:xfrm>
            <a:off x="1459523" y="1728116"/>
            <a:ext cx="7139354" cy="3996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Visualization data layer for 0-5 cm gravimetric soil moisture</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shot of map interface, GLOBE Visualization System, showing an icon representating a SMAP sample for gravimetric soil moisture" id="541" name="Google Shape;541;p45"/>
          <p:cNvPicPr preferRelativeResize="0"/>
          <p:nvPr/>
        </p:nvPicPr>
        <p:blipFill rotWithShape="1">
          <a:blip r:embed="rId5">
            <a:alphaModFix/>
          </a:blip>
          <a:srcRect b="0" l="0" r="0" t="0"/>
          <a:stretch/>
        </p:blipFill>
        <p:spPr>
          <a:xfrm>
            <a:off x="1895658" y="2127738"/>
            <a:ext cx="6372592" cy="395230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47" name="Google Shape;547;p46"/>
          <p:cNvPicPr preferRelativeResize="0"/>
          <p:nvPr/>
        </p:nvPicPr>
        <p:blipFill rotWithShape="1">
          <a:blip r:embed="rId3">
            <a:alphaModFix/>
          </a:blip>
          <a:srcRect b="0" l="0" r="0" t="0"/>
          <a:stretch/>
        </p:blipFill>
        <p:spPr>
          <a:xfrm>
            <a:off x="-17584" y="0"/>
            <a:ext cx="9144000" cy="997825"/>
          </a:xfrm>
          <a:prstGeom prst="rect">
            <a:avLst/>
          </a:prstGeom>
          <a:noFill/>
          <a:ln>
            <a:noFill/>
          </a:ln>
        </p:spPr>
      </p:pic>
      <p:pic>
        <p:nvPicPr>
          <p:cNvPr descr="Menu: Visualizing these data" id="548" name="Google Shape;548;p46"/>
          <p:cNvPicPr preferRelativeResize="0"/>
          <p:nvPr>
            <p:ph idx="1" type="body"/>
          </p:nvPr>
        </p:nvPicPr>
        <p:blipFill rotWithShape="1">
          <a:blip r:embed="rId4">
            <a:alphaModFix/>
          </a:blip>
          <a:srcRect b="0" l="0" r="0" t="0"/>
          <a:stretch/>
        </p:blipFill>
        <p:spPr>
          <a:xfrm>
            <a:off x="-17584" y="997825"/>
            <a:ext cx="1477107" cy="5860175"/>
          </a:xfrm>
          <a:prstGeom prst="rect">
            <a:avLst/>
          </a:prstGeom>
          <a:noFill/>
          <a:ln>
            <a:noFill/>
          </a:ln>
        </p:spPr>
      </p:pic>
      <p:sp>
        <p:nvSpPr>
          <p:cNvPr id="549" name="Google Shape;549;p46"/>
          <p:cNvSpPr txBox="1"/>
          <p:nvPr>
            <p:ph type="title"/>
          </p:nvPr>
        </p:nvSpPr>
        <p:spPr>
          <a:xfrm>
            <a:off x="1459523" y="6218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Volumetric Surface Soil Moisture Visualization</a:t>
            </a:r>
            <a:endParaRPr/>
          </a:p>
        </p:txBody>
      </p:sp>
      <p:sp>
        <p:nvSpPr>
          <p:cNvPr id="550" name="Google Shape;550;p46"/>
          <p:cNvSpPr txBox="1"/>
          <p:nvPr>
            <p:ph idx="2" type="body"/>
          </p:nvPr>
        </p:nvSpPr>
        <p:spPr>
          <a:xfrm>
            <a:off x="1459523" y="1728116"/>
            <a:ext cx="7139354" cy="3996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000"/>
              <a:buNone/>
            </a:pPr>
            <a:r>
              <a:rPr lang="en-US" sz="2000">
                <a:solidFill>
                  <a:srgbClr val="000000"/>
                </a:solidFill>
              </a:rPr>
              <a:t>Visualization data layer for 0-5 cm volumetric soil moisture</a:t>
            </a:r>
            <a:endParaRPr/>
          </a:p>
          <a:p>
            <a:pPr indent="0" lvl="0" marL="0" rtl="0" algn="l">
              <a:lnSpc>
                <a:spcPct val="90000"/>
              </a:lnSpc>
              <a:spcBef>
                <a:spcPts val="1000"/>
              </a:spcBef>
              <a:spcAft>
                <a:spcPts val="0"/>
              </a:spcAft>
              <a:buClr>
                <a:schemeClr val="dk1"/>
              </a:buClr>
              <a:buSzPts val="2800"/>
              <a:buNone/>
            </a:pPr>
            <a:r>
              <a:t/>
            </a:r>
            <a:endParaRPr/>
          </a:p>
        </p:txBody>
      </p:sp>
      <p:pic>
        <p:nvPicPr>
          <p:cNvPr descr="screenshot of map interface, GLOBE Visualization System, showing an icon representating a SMAP sample for volumetric soil moisture" id="551" name="Google Shape;551;p46"/>
          <p:cNvPicPr preferRelativeResize="0"/>
          <p:nvPr/>
        </p:nvPicPr>
        <p:blipFill rotWithShape="1">
          <a:blip r:embed="rId5">
            <a:alphaModFix/>
          </a:blip>
          <a:srcRect b="0" l="0" r="0" t="0"/>
          <a:stretch/>
        </p:blipFill>
        <p:spPr>
          <a:xfrm>
            <a:off x="1459523" y="2275134"/>
            <a:ext cx="7279735" cy="353134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descr="Watermark Map of Earth" id="556" name="Google Shape;556;p47"/>
          <p:cNvPicPr preferRelativeResize="0"/>
          <p:nvPr/>
        </p:nvPicPr>
        <p:blipFill rotWithShape="1">
          <a:blip r:embed="rId3">
            <a:alphaModFix amt="22000"/>
          </a:blip>
          <a:srcRect b="0" l="0" r="0" t="0"/>
          <a:stretch/>
        </p:blipFill>
        <p:spPr>
          <a:xfrm>
            <a:off x="342221" y="1604713"/>
            <a:ext cx="8459555" cy="4098468"/>
          </a:xfrm>
          <a:prstGeom prst="rect">
            <a:avLst/>
          </a:prstGeom>
          <a:solidFill>
            <a:schemeClr val="accent1">
              <a:alpha val="0"/>
            </a:schemeClr>
          </a:solidFill>
          <a:ln>
            <a:noFill/>
          </a:ln>
        </p:spPr>
      </p:pic>
      <p:sp>
        <p:nvSpPr>
          <p:cNvPr id="557" name="Google Shape;557;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558" name="Google Shape;558;p47"/>
          <p:cNvPicPr preferRelativeResize="0"/>
          <p:nvPr/>
        </p:nvPicPr>
        <p:blipFill rotWithShape="1">
          <a:blip r:embed="rId4">
            <a:alphaModFix/>
          </a:blip>
          <a:srcRect b="0" l="0" r="0" t="0"/>
          <a:stretch/>
        </p:blipFill>
        <p:spPr>
          <a:xfrm>
            <a:off x="-17584" y="0"/>
            <a:ext cx="9144000" cy="997825"/>
          </a:xfrm>
          <a:prstGeom prst="rect">
            <a:avLst/>
          </a:prstGeom>
          <a:noFill/>
          <a:ln>
            <a:noFill/>
          </a:ln>
        </p:spPr>
      </p:pic>
      <p:sp>
        <p:nvSpPr>
          <p:cNvPr id="559" name="Google Shape;559;p47"/>
          <p:cNvSpPr txBox="1"/>
          <p:nvPr>
            <p:ph type="title"/>
          </p:nvPr>
        </p:nvSpPr>
        <p:spPr>
          <a:xfrm>
            <a:off x="459400" y="1226425"/>
            <a:ext cx="8567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b="1" lang="en-US" sz="2000"/>
              <a:t>Please provide us with feedback about this module. This is a community project and we welcome your comments, suggestions and edits! Comment here:  </a:t>
            </a:r>
            <a:r>
              <a:rPr b="1" lang="en-US" sz="2000" u="sng">
                <a:solidFill>
                  <a:schemeClr val="hlink"/>
                </a:solidFill>
                <a:hlinkClick r:id="rId5"/>
              </a:rPr>
              <a:t>eTraining Feedback</a:t>
            </a:r>
            <a:r>
              <a:rPr b="1" lang="en-US" sz="2000"/>
              <a:t> </a:t>
            </a:r>
            <a:br>
              <a:rPr b="1" lang="en-US" sz="2000"/>
            </a:br>
            <a:r>
              <a:rPr b="1" lang="en-US" sz="2000"/>
              <a:t>Questions about content in this module? Contact GLOBE: </a:t>
            </a:r>
            <a:r>
              <a:rPr b="1" lang="en-US" sz="2000" u="sng">
                <a:solidFill>
                  <a:schemeClr val="hlink"/>
                </a:solidFill>
                <a:hlinkClick r:id="rId6"/>
              </a:rPr>
              <a:t>help@nasaglobe.org</a:t>
            </a:r>
            <a:endParaRPr b="1" sz="2000"/>
          </a:p>
        </p:txBody>
      </p:sp>
      <p:sp>
        <p:nvSpPr>
          <p:cNvPr id="560" name="Google Shape;560;p47"/>
          <p:cNvSpPr txBox="1"/>
          <p:nvPr>
            <p:ph idx="1" type="body"/>
          </p:nvPr>
        </p:nvSpPr>
        <p:spPr>
          <a:xfrm>
            <a:off x="459397" y="2699356"/>
            <a:ext cx="8110905" cy="4351338"/>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b="1" lang="en-US" sz="2400"/>
              <a:t>Slides: </a:t>
            </a:r>
            <a:r>
              <a:rPr lang="en-US" sz="2400"/>
              <a:t>Izolda Trachtenberg, Dixon Butler, Russanne Low</a:t>
            </a:r>
            <a:endParaRPr/>
          </a:p>
          <a:p>
            <a:pPr indent="0" lvl="0" marL="0" rtl="0" algn="l">
              <a:lnSpc>
                <a:spcPct val="90000"/>
              </a:lnSpc>
              <a:spcBef>
                <a:spcPts val="1000"/>
              </a:spcBef>
              <a:spcAft>
                <a:spcPts val="0"/>
              </a:spcAft>
              <a:buClr>
                <a:schemeClr val="dk1"/>
              </a:buClr>
              <a:buSzPts val="2400"/>
              <a:buNone/>
            </a:pPr>
            <a:r>
              <a:rPr b="1" lang="en-US" sz="2400"/>
              <a:t>Photo Credits</a:t>
            </a:r>
            <a:r>
              <a:rPr lang="en-US" sz="2400"/>
              <a:t>: Izolda Trachtenberg</a:t>
            </a:r>
            <a:endParaRPr/>
          </a:p>
          <a:p>
            <a:pPr indent="0" lvl="0" marL="0" rtl="0" algn="l">
              <a:lnSpc>
                <a:spcPct val="90000"/>
              </a:lnSpc>
              <a:spcBef>
                <a:spcPts val="1000"/>
              </a:spcBef>
              <a:spcAft>
                <a:spcPts val="0"/>
              </a:spcAft>
              <a:buClr>
                <a:schemeClr val="dk1"/>
              </a:buClr>
              <a:buSzPts val="2400"/>
              <a:buNone/>
            </a:pPr>
            <a:r>
              <a:rPr b="1" lang="en-US" sz="2400"/>
              <a:t>Illustrations: </a:t>
            </a:r>
            <a:r>
              <a:rPr lang="en-US" sz="2400"/>
              <a:t>Rich Potter</a:t>
            </a:r>
            <a:endParaRPr/>
          </a:p>
          <a:p>
            <a:pPr indent="0" lvl="0" marL="0" rtl="0" algn="l">
              <a:lnSpc>
                <a:spcPct val="90000"/>
              </a:lnSpc>
              <a:spcBef>
                <a:spcPts val="1000"/>
              </a:spcBef>
              <a:spcAft>
                <a:spcPts val="0"/>
              </a:spcAft>
              <a:buClr>
                <a:schemeClr val="dk1"/>
              </a:buClr>
              <a:buSzPts val="2400"/>
              <a:buNone/>
            </a:pPr>
            <a:r>
              <a:rPr b="1" lang="en-US" sz="2400"/>
              <a:t>Cover Illustration: </a:t>
            </a:r>
            <a:r>
              <a:rPr lang="en-US" sz="2400"/>
              <a:t>Jenn Glaser, ScribeArts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rPr lang="en-US" sz="2400"/>
              <a:t>The GLOBE Program is sponsored by these organizations: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1600"/>
              <a:buNone/>
            </a:pPr>
            <a:r>
              <a:rPr lang="en-US" sz="1600"/>
              <a:t> </a:t>
            </a:r>
            <a:endParaRPr/>
          </a:p>
        </p:txBody>
      </p:sp>
      <p:pic>
        <p:nvPicPr>
          <p:cNvPr descr="Logos for NASA, NOAA, NSF and the U.S. Department of State." id="561" name="Google Shape;561;p47"/>
          <p:cNvPicPr preferRelativeResize="0"/>
          <p:nvPr/>
        </p:nvPicPr>
        <p:blipFill rotWithShape="1">
          <a:blip r:embed="rId7">
            <a:alphaModFix/>
          </a:blip>
          <a:srcRect b="0" l="0" r="0" t="0"/>
          <a:stretch/>
        </p:blipFill>
        <p:spPr>
          <a:xfrm>
            <a:off x="2755510" y="5013728"/>
            <a:ext cx="3294474" cy="689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27" name="Google Shape;127;p5"/>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Preparation for the SMAP Protocol" id="128" name="Google Shape;128;p5"/>
          <p:cNvPicPr preferRelativeResize="0"/>
          <p:nvPr/>
        </p:nvPicPr>
        <p:blipFill rotWithShape="1">
          <a:blip r:embed="rId4">
            <a:alphaModFix/>
          </a:blip>
          <a:srcRect b="0" l="0" r="0" t="0"/>
          <a:stretch/>
        </p:blipFill>
        <p:spPr>
          <a:xfrm>
            <a:off x="0" y="997824"/>
            <a:ext cx="1465044" cy="5860176"/>
          </a:xfrm>
          <a:prstGeom prst="rect">
            <a:avLst/>
          </a:prstGeom>
          <a:noFill/>
          <a:ln>
            <a:noFill/>
          </a:ln>
        </p:spPr>
      </p:pic>
      <p:sp>
        <p:nvSpPr>
          <p:cNvPr id="129" name="Google Shape;129;p5"/>
          <p:cNvSpPr txBox="1"/>
          <p:nvPr>
            <p:ph type="title"/>
          </p:nvPr>
        </p:nvSpPr>
        <p:spPr>
          <a:xfrm>
            <a:off x="1653381" y="722993"/>
            <a:ext cx="86786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SMAP Soil Moisture Protocol Required Materials</a:t>
            </a:r>
            <a:endParaRPr/>
          </a:p>
        </p:txBody>
      </p:sp>
      <p:sp>
        <p:nvSpPr>
          <p:cNvPr id="130" name="Google Shape;130;p5"/>
          <p:cNvSpPr txBox="1"/>
          <p:nvPr>
            <p:ph idx="1" type="body"/>
          </p:nvPr>
        </p:nvSpPr>
        <p:spPr>
          <a:xfrm>
            <a:off x="1653381" y="1730761"/>
            <a:ext cx="7185282"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1600"/>
              <a:buChar char="•"/>
            </a:pPr>
            <a:r>
              <a:rPr lang="en-US" sz="1600">
                <a:solidFill>
                  <a:srgbClr val="000000"/>
                </a:solidFill>
              </a:rPr>
              <a:t>Heating lamp that can reach a sustained 60-90°C (for 2 or 3 days) such as a 250 watt infrared food heating lamp (with one or two bulbs) or a room heating lamp; alternatively a soil drying oven may be used, but is not required</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A balance or scale with 0.1 g sensitivity (600 g capacity recommended, 400 g minimum capacity required)</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Sealable plastic bags (e.g., Zip-Lock bag)</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Tin cans (repurposed cat food, tuna, or small pineapple cans 5 cm deep without a lid.) </a:t>
            </a:r>
            <a:r>
              <a:rPr b="1" lang="en-US" sz="1600">
                <a:solidFill>
                  <a:srgbClr val="000000"/>
                </a:solidFill>
              </a:rPr>
              <a:t>Note: edges may be sharp.</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Plastic wrap to seal the tin cans; rubber bands to hold the wrap around the can. </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A graduated cylinder with at least 100 mL capacity (500 mL recommended)</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Trowel</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GPS device for site definition</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A meter stick and a ruler marked in millimeters</a:t>
            </a:r>
            <a:endParaRPr/>
          </a:p>
          <a:p>
            <a:pPr indent="-228600" lvl="0" marL="228600" rtl="0" algn="l">
              <a:lnSpc>
                <a:spcPct val="90000"/>
              </a:lnSpc>
              <a:spcBef>
                <a:spcPts val="1000"/>
              </a:spcBef>
              <a:spcAft>
                <a:spcPts val="0"/>
              </a:spcAft>
              <a:buClr>
                <a:srgbClr val="000000"/>
              </a:buClr>
              <a:buSzPts val="1600"/>
              <a:buChar char="•"/>
            </a:pPr>
            <a:r>
              <a:rPr lang="en-US" sz="1600">
                <a:solidFill>
                  <a:srgbClr val="000000"/>
                </a:solidFill>
              </a:rPr>
              <a:t>Permanent markers to label the soil containers</a:t>
            </a:r>
            <a:endParaRPr/>
          </a:p>
          <a:p>
            <a:pPr indent="-127000" lvl="0" marL="228600" rtl="0" algn="l">
              <a:lnSpc>
                <a:spcPct val="90000"/>
              </a:lnSpc>
              <a:spcBef>
                <a:spcPts val="1000"/>
              </a:spcBef>
              <a:spcAft>
                <a:spcPts val="0"/>
              </a:spcAft>
              <a:buClr>
                <a:schemeClr val="dk1"/>
              </a:buClr>
              <a:buSzPts val="1600"/>
              <a:buNone/>
            </a:pPr>
            <a:r>
              <a:t/>
            </a:r>
            <a:endParaRPr sz="1600"/>
          </a:p>
        </p:txBody>
      </p:sp>
      <p:pic>
        <p:nvPicPr>
          <p:cNvPr descr="Icon: Hint" id="131" name="Google Shape;131;p5"/>
          <p:cNvPicPr preferRelativeResize="0"/>
          <p:nvPr/>
        </p:nvPicPr>
        <p:blipFill rotWithShape="1">
          <a:blip r:embed="rId5">
            <a:alphaModFix/>
          </a:blip>
          <a:srcRect b="0" l="0" r="0" t="0"/>
          <a:stretch/>
        </p:blipFill>
        <p:spPr>
          <a:xfrm>
            <a:off x="1967594" y="6082099"/>
            <a:ext cx="391885" cy="391885"/>
          </a:xfrm>
          <a:prstGeom prst="rect">
            <a:avLst/>
          </a:prstGeom>
          <a:noFill/>
          <a:ln>
            <a:noFill/>
          </a:ln>
        </p:spPr>
      </p:pic>
      <p:sp>
        <p:nvSpPr>
          <p:cNvPr id="132" name="Google Shape;132;p5"/>
          <p:cNvSpPr txBox="1"/>
          <p:nvPr>
            <p:ph idx="2" type="body"/>
          </p:nvPr>
        </p:nvSpPr>
        <p:spPr>
          <a:xfrm>
            <a:off x="2470748" y="6106587"/>
            <a:ext cx="6367915" cy="50936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000000"/>
              </a:buClr>
              <a:buSzPct val="100000"/>
              <a:buNone/>
            </a:pPr>
            <a:r>
              <a:rPr b="1" lang="en-US" sz="4900">
                <a:solidFill>
                  <a:srgbClr val="000000"/>
                </a:solidFill>
              </a:rPr>
              <a:t>Define your sampling site before you go into the field to sample the soil. Locate your sampling site in the Data Entry app and be ready to enter all relevant data outside.</a:t>
            </a:r>
            <a:endParaRPr/>
          </a:p>
          <a:p>
            <a:pPr indent="-18415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38" name="Google Shape;138;p6"/>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Preparation for the SMAP Protocol" id="139" name="Google Shape;139;p6"/>
          <p:cNvPicPr preferRelativeResize="0"/>
          <p:nvPr/>
        </p:nvPicPr>
        <p:blipFill rotWithShape="1">
          <a:blip r:embed="rId4">
            <a:alphaModFix/>
          </a:blip>
          <a:srcRect b="0" l="0" r="0" t="0"/>
          <a:stretch/>
        </p:blipFill>
        <p:spPr>
          <a:xfrm>
            <a:off x="0" y="997824"/>
            <a:ext cx="1465044" cy="5860176"/>
          </a:xfrm>
          <a:prstGeom prst="rect">
            <a:avLst/>
          </a:prstGeom>
          <a:noFill/>
          <a:ln>
            <a:noFill/>
          </a:ln>
        </p:spPr>
      </p:pic>
      <p:sp>
        <p:nvSpPr>
          <p:cNvPr id="140" name="Google Shape;140;p6"/>
          <p:cNvSpPr txBox="1"/>
          <p:nvPr>
            <p:ph type="title"/>
          </p:nvPr>
        </p:nvSpPr>
        <p:spPr>
          <a:xfrm>
            <a:off x="1693275" y="1039165"/>
            <a:ext cx="8727621" cy="63839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When to Take SMAP Soil Moisture Measurements</a:t>
            </a:r>
            <a:endParaRPr/>
          </a:p>
        </p:txBody>
      </p:sp>
      <p:sp>
        <p:nvSpPr>
          <p:cNvPr id="141" name="Google Shape;141;p6"/>
          <p:cNvSpPr txBox="1"/>
          <p:nvPr>
            <p:ph idx="1" type="body"/>
          </p:nvPr>
        </p:nvSpPr>
        <p:spPr>
          <a:xfrm>
            <a:off x="1693275" y="1752243"/>
            <a:ext cx="682207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Font typeface="Calibri"/>
              <a:buAutoNum type="arabicPeriod"/>
            </a:pPr>
            <a:r>
              <a:rPr lang="en-US" sz="1800">
                <a:solidFill>
                  <a:srgbClr val="000000"/>
                </a:solidFill>
              </a:rPr>
              <a:t>Determine your latitude and longitude. </a:t>
            </a:r>
            <a:endParaRPr/>
          </a:p>
          <a:p>
            <a:pPr indent="-228600" lvl="0" marL="228600" rtl="0" algn="l">
              <a:lnSpc>
                <a:spcPct val="90000"/>
              </a:lnSpc>
              <a:spcBef>
                <a:spcPts val="1000"/>
              </a:spcBef>
              <a:spcAft>
                <a:spcPts val="0"/>
              </a:spcAft>
              <a:buClr>
                <a:srgbClr val="000000"/>
              </a:buClr>
              <a:buSzPts val="1800"/>
              <a:buFont typeface="Calibri"/>
              <a:buAutoNum type="arabicPeriod"/>
            </a:pPr>
            <a:r>
              <a:rPr lang="en-US" sz="1800">
                <a:solidFill>
                  <a:srgbClr val="000000"/>
                </a:solidFill>
              </a:rPr>
              <a:t>Determine when SMAP will overfly your site by entering your latitude and longitude on the </a:t>
            </a:r>
            <a:r>
              <a:rPr lang="en-US" sz="1800" u="sng">
                <a:solidFill>
                  <a:srgbClr val="000000"/>
                </a:solidFill>
                <a:hlinkClick r:id="rId5">
                  <a:extLst>
                    <a:ext uri="{A12FA001-AC4F-418D-AE19-62706E023703}">
                      <ahyp:hlinkClr val="tx"/>
                    </a:ext>
                  </a:extLst>
                </a:hlinkClick>
              </a:rPr>
              <a:t>SMAP Overflights Tool</a:t>
            </a:r>
            <a:r>
              <a:rPr lang="en-US" sz="1800">
                <a:solidFill>
                  <a:srgbClr val="000000"/>
                </a:solidFill>
              </a:rPr>
              <a:t>.</a:t>
            </a:r>
            <a:endParaRPr/>
          </a:p>
          <a:p>
            <a:pPr indent="-228600" lvl="0" marL="228600" rtl="0" algn="l">
              <a:lnSpc>
                <a:spcPct val="90000"/>
              </a:lnSpc>
              <a:spcBef>
                <a:spcPts val="1000"/>
              </a:spcBef>
              <a:spcAft>
                <a:spcPts val="0"/>
              </a:spcAft>
              <a:buClr>
                <a:srgbClr val="000000"/>
              </a:buClr>
              <a:buSzPts val="1800"/>
              <a:buFont typeface="Arial"/>
              <a:buAutoNum type="arabicPeriod"/>
            </a:pPr>
            <a:r>
              <a:rPr lang="en-US" sz="1800">
                <a:solidFill>
                  <a:srgbClr val="000000"/>
                </a:solidFill>
              </a:rPr>
              <a:t>Look for days when the satellite flies over your location in the morning.</a:t>
            </a:r>
            <a:endParaRPr/>
          </a:p>
          <a:p>
            <a:pPr indent="-228600" lvl="0" marL="228600" rtl="0" algn="l">
              <a:lnSpc>
                <a:spcPct val="90000"/>
              </a:lnSpc>
              <a:spcBef>
                <a:spcPts val="1000"/>
              </a:spcBef>
              <a:spcAft>
                <a:spcPts val="0"/>
              </a:spcAft>
              <a:buClr>
                <a:srgbClr val="000000"/>
              </a:buClr>
              <a:buSzPts val="1800"/>
              <a:buFont typeface="Arial"/>
              <a:buAutoNum type="arabicPeriod"/>
            </a:pPr>
            <a:r>
              <a:rPr lang="en-US" sz="1800">
                <a:solidFill>
                  <a:srgbClr val="000000"/>
                </a:solidFill>
              </a:rPr>
              <a:t>Decide upon your sampling schedule.</a:t>
            </a:r>
            <a:endParaRPr/>
          </a:p>
          <a:p>
            <a:pPr indent="-228600" lvl="0" marL="228600" rtl="0" algn="l">
              <a:lnSpc>
                <a:spcPct val="90000"/>
              </a:lnSpc>
              <a:spcBef>
                <a:spcPts val="1000"/>
              </a:spcBef>
              <a:spcAft>
                <a:spcPts val="0"/>
              </a:spcAft>
              <a:buClr>
                <a:srgbClr val="000000"/>
              </a:buClr>
              <a:buSzPts val="1800"/>
              <a:buFont typeface="Arial"/>
              <a:buAutoNum type="arabicPeriod"/>
            </a:pPr>
            <a:r>
              <a:rPr lang="en-US" sz="1800">
                <a:solidFill>
                  <a:srgbClr val="000000"/>
                </a:solidFill>
              </a:rPr>
              <a:t>Try to collect soil moisture samples as close as possible to 6:00 AM +/- three hours local time on SMAP morning overpass days.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rtist image of SMAP satellite in orbit above Earth" id="142" name="Google Shape;142;p6"/>
          <p:cNvPicPr preferRelativeResize="0"/>
          <p:nvPr>
            <p:ph idx="2" type="body"/>
          </p:nvPr>
        </p:nvPicPr>
        <p:blipFill rotWithShape="1">
          <a:blip r:embed="rId6">
            <a:alphaModFix/>
          </a:blip>
          <a:srcRect b="0" l="0" r="0" t="0"/>
          <a:stretch/>
        </p:blipFill>
        <p:spPr>
          <a:xfrm>
            <a:off x="1865488" y="4700066"/>
            <a:ext cx="2274568" cy="1707554"/>
          </a:xfrm>
          <a:prstGeom prst="rect">
            <a:avLst/>
          </a:prstGeom>
          <a:noFill/>
          <a:ln>
            <a:noFill/>
          </a:ln>
        </p:spPr>
      </p:pic>
      <p:sp>
        <p:nvSpPr>
          <p:cNvPr id="143" name="Google Shape;143;p6"/>
          <p:cNvSpPr/>
          <p:nvPr/>
        </p:nvSpPr>
        <p:spPr>
          <a:xfrm>
            <a:off x="3303131" y="6407620"/>
            <a:ext cx="99347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Image: NASA</a:t>
            </a:r>
            <a:endParaRPr/>
          </a:p>
        </p:txBody>
      </p:sp>
      <p:pic>
        <p:nvPicPr>
          <p:cNvPr descr="Hint Icon" id="144" name="Google Shape;144;p6"/>
          <p:cNvPicPr preferRelativeResize="0"/>
          <p:nvPr/>
        </p:nvPicPr>
        <p:blipFill rotWithShape="1">
          <a:blip r:embed="rId7">
            <a:alphaModFix/>
          </a:blip>
          <a:srcRect b="0" l="0" r="0" t="0"/>
          <a:stretch/>
        </p:blipFill>
        <p:spPr>
          <a:xfrm>
            <a:off x="4476637" y="5553843"/>
            <a:ext cx="609600" cy="609600"/>
          </a:xfrm>
          <a:prstGeom prst="rect">
            <a:avLst/>
          </a:prstGeom>
          <a:noFill/>
          <a:ln>
            <a:noFill/>
          </a:ln>
        </p:spPr>
      </p:pic>
      <p:sp>
        <p:nvSpPr>
          <p:cNvPr id="145" name="Google Shape;145;p6"/>
          <p:cNvSpPr txBox="1"/>
          <p:nvPr/>
        </p:nvSpPr>
        <p:spPr>
          <a:xfrm>
            <a:off x="5157758" y="5674963"/>
            <a:ext cx="30210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SMAP flies in an orbit with an 8-dy repeat pattern.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51" name="Google Shape;151;p7"/>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Preparation for the SMAP Protocol" id="152" name="Google Shape;152;p7"/>
          <p:cNvPicPr preferRelativeResize="0"/>
          <p:nvPr/>
        </p:nvPicPr>
        <p:blipFill rotWithShape="1">
          <a:blip r:embed="rId4">
            <a:alphaModFix/>
          </a:blip>
          <a:srcRect b="0" l="0" r="0" t="0"/>
          <a:stretch/>
        </p:blipFill>
        <p:spPr>
          <a:xfrm>
            <a:off x="0" y="997824"/>
            <a:ext cx="1465044" cy="5860176"/>
          </a:xfrm>
          <a:prstGeom prst="rect">
            <a:avLst/>
          </a:prstGeom>
          <a:noFill/>
          <a:ln>
            <a:noFill/>
          </a:ln>
        </p:spPr>
      </p:pic>
      <p:sp>
        <p:nvSpPr>
          <p:cNvPr id="153" name="Google Shape;153;p7"/>
          <p:cNvSpPr txBox="1"/>
          <p:nvPr>
            <p:ph type="title"/>
          </p:nvPr>
        </p:nvSpPr>
        <p:spPr>
          <a:xfrm>
            <a:off x="1622244" y="730947"/>
            <a:ext cx="589951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Calibrate Your Balance</a:t>
            </a:r>
            <a:endParaRPr/>
          </a:p>
        </p:txBody>
      </p:sp>
      <p:sp>
        <p:nvSpPr>
          <p:cNvPr id="154" name="Google Shape;154;p7"/>
          <p:cNvSpPr txBox="1"/>
          <p:nvPr>
            <p:ph idx="1" type="body"/>
          </p:nvPr>
        </p:nvSpPr>
        <p:spPr>
          <a:xfrm>
            <a:off x="1622244" y="1815501"/>
            <a:ext cx="748102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Calibrate the balance according to the manufacturer’s directions. Record the standard mass used to calibrate the balance on the data entry app. </a:t>
            </a:r>
            <a:endParaRPr/>
          </a:p>
          <a:p>
            <a:pPr indent="0" lvl="0" marL="0" rtl="0" algn="l">
              <a:lnSpc>
                <a:spcPct val="90000"/>
              </a:lnSpc>
              <a:spcBef>
                <a:spcPts val="1000"/>
              </a:spcBef>
              <a:spcAft>
                <a:spcPts val="0"/>
              </a:spcAft>
              <a:buClr>
                <a:srgbClr val="000000"/>
              </a:buClr>
              <a:buSzPts val="2000"/>
              <a:buNone/>
            </a:pPr>
            <a:r>
              <a:rPr lang="en-US" sz="2000">
                <a:solidFill>
                  <a:srgbClr val="000000"/>
                </a:solidFill>
              </a:rPr>
              <a:t>If using an electronic balance, check that the balance is measuring in grams and is zeroed properly. </a:t>
            </a:r>
            <a:endParaRPr/>
          </a:p>
          <a:p>
            <a:pPr indent="0" lvl="0" marL="0" rtl="0" algn="l">
              <a:lnSpc>
                <a:spcPct val="90000"/>
              </a:lnSpc>
              <a:spcBef>
                <a:spcPts val="1000"/>
              </a:spcBef>
              <a:spcAft>
                <a:spcPts val="0"/>
              </a:spcAft>
              <a:buClr>
                <a:schemeClr val="dk1"/>
              </a:buClr>
              <a:buSzPts val="1800"/>
              <a:buNone/>
            </a:pPr>
            <a:r>
              <a:t/>
            </a:r>
            <a:endParaRPr sz="1800"/>
          </a:p>
        </p:txBody>
      </p:sp>
      <p:pic>
        <p:nvPicPr>
          <p:cNvPr descr="photograph of a digital balance used to weigh samples, showing 0.0 in screen area." id="155" name="Google Shape;155;p7"/>
          <p:cNvPicPr preferRelativeResize="0"/>
          <p:nvPr>
            <p:ph idx="2" type="body"/>
          </p:nvPr>
        </p:nvPicPr>
        <p:blipFill rotWithShape="1">
          <a:blip r:embed="rId5">
            <a:alphaModFix/>
          </a:blip>
          <a:srcRect b="0" l="0" r="0" t="0"/>
          <a:stretch/>
        </p:blipFill>
        <p:spPr>
          <a:xfrm>
            <a:off x="2409564" y="3741686"/>
            <a:ext cx="4775007" cy="1863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61" name="Google Shape;161;p8"/>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Preparation for the SMAP Protocol" id="162" name="Google Shape;162;p8"/>
          <p:cNvPicPr preferRelativeResize="0"/>
          <p:nvPr/>
        </p:nvPicPr>
        <p:blipFill rotWithShape="1">
          <a:blip r:embed="rId4">
            <a:alphaModFix/>
          </a:blip>
          <a:srcRect b="0" l="0" r="0" t="0"/>
          <a:stretch/>
        </p:blipFill>
        <p:spPr>
          <a:xfrm>
            <a:off x="0" y="997824"/>
            <a:ext cx="1465044" cy="5860176"/>
          </a:xfrm>
          <a:prstGeom prst="rect">
            <a:avLst/>
          </a:prstGeom>
          <a:noFill/>
          <a:ln>
            <a:noFill/>
          </a:ln>
        </p:spPr>
      </p:pic>
      <p:sp>
        <p:nvSpPr>
          <p:cNvPr id="163" name="Google Shape;163;p8"/>
          <p:cNvSpPr txBox="1"/>
          <p:nvPr>
            <p:ph type="title"/>
          </p:nvPr>
        </p:nvSpPr>
        <p:spPr>
          <a:xfrm>
            <a:off x="1630047" y="69646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Preparing Your Sample Containers for the Field</a:t>
            </a:r>
            <a:endParaRPr/>
          </a:p>
        </p:txBody>
      </p:sp>
      <p:sp>
        <p:nvSpPr>
          <p:cNvPr id="164" name="Google Shape;164;p8"/>
          <p:cNvSpPr txBox="1"/>
          <p:nvPr>
            <p:ph idx="1" type="body"/>
          </p:nvPr>
        </p:nvSpPr>
        <p:spPr>
          <a:xfrm>
            <a:off x="1483090" y="1720670"/>
            <a:ext cx="7241186" cy="4351338"/>
          </a:xfrm>
          <a:prstGeom prst="rect">
            <a:avLst/>
          </a:prstGeom>
          <a:noFill/>
          <a:ln>
            <a:noFill/>
          </a:ln>
        </p:spPr>
        <p:txBody>
          <a:bodyPr anchorCtr="0" anchor="t" bIns="45700" lIns="91425" spcFirstLastPara="1" rIns="91425" wrap="square" tIns="45700">
            <a:normAutofit fontScale="62500" lnSpcReduction="20000"/>
          </a:bodyPr>
          <a:lstStyle/>
          <a:p>
            <a:pPr indent="-342900" lvl="0" marL="398462" rtl="0" algn="l">
              <a:lnSpc>
                <a:spcPct val="90000"/>
              </a:lnSpc>
              <a:spcBef>
                <a:spcPts val="0"/>
              </a:spcBef>
              <a:spcAft>
                <a:spcPts val="0"/>
              </a:spcAft>
              <a:buClr>
                <a:srgbClr val="000000"/>
              </a:buClr>
              <a:buSzPct val="100000"/>
              <a:buFont typeface="Calibri"/>
              <a:buAutoNum type="arabicPeriod"/>
            </a:pPr>
            <a:r>
              <a:rPr lang="en-US">
                <a:solidFill>
                  <a:srgbClr val="000000"/>
                </a:solidFill>
              </a:rPr>
              <a:t>Get the mass of each sampling container. </a:t>
            </a:r>
            <a:endParaRPr/>
          </a:p>
          <a:p>
            <a:pPr indent="-228600" lvl="0" marL="228600" rtl="0" algn="l">
              <a:lnSpc>
                <a:spcPct val="90000"/>
              </a:lnSpc>
              <a:spcBef>
                <a:spcPts val="1000"/>
              </a:spcBef>
              <a:spcAft>
                <a:spcPts val="0"/>
              </a:spcAft>
              <a:buClr>
                <a:srgbClr val="000000"/>
              </a:buClr>
              <a:buSzPct val="100000"/>
              <a:buNone/>
            </a:pPr>
            <a:r>
              <a:rPr lang="en-US">
                <a:solidFill>
                  <a:srgbClr val="000000"/>
                </a:solidFill>
              </a:rPr>
              <a:t>If you are using a can, get the mass without the lid. </a:t>
            </a:r>
            <a:endParaRPr/>
          </a:p>
          <a:p>
            <a:pPr indent="-228600" lvl="0" marL="228600" rtl="0" algn="l">
              <a:lnSpc>
                <a:spcPct val="90000"/>
              </a:lnSpc>
              <a:spcBef>
                <a:spcPts val="1000"/>
              </a:spcBef>
              <a:spcAft>
                <a:spcPts val="0"/>
              </a:spcAft>
              <a:buClr>
                <a:schemeClr val="dk1"/>
              </a:buClr>
              <a:buSzPct val="100000"/>
              <a:buNone/>
            </a:pPr>
            <a:r>
              <a:t/>
            </a:r>
            <a:endParaRPr>
              <a:solidFill>
                <a:srgbClr val="000000"/>
              </a:solidFill>
            </a:endParaRPr>
          </a:p>
          <a:p>
            <a:pPr indent="-342900" lvl="0" marL="398462" rtl="0" algn="l">
              <a:lnSpc>
                <a:spcPct val="90000"/>
              </a:lnSpc>
              <a:spcBef>
                <a:spcPts val="1000"/>
              </a:spcBef>
              <a:spcAft>
                <a:spcPts val="0"/>
              </a:spcAft>
              <a:buClr>
                <a:srgbClr val="000000"/>
              </a:buClr>
              <a:buSzPct val="100000"/>
              <a:buFont typeface="Calibri"/>
              <a:buAutoNum type="arabicPeriod" startAt="2"/>
            </a:pPr>
            <a:r>
              <a:rPr lang="en-US">
                <a:solidFill>
                  <a:srgbClr val="000000"/>
                </a:solidFill>
              </a:rPr>
              <a:t>Label the Container with:</a:t>
            </a:r>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The mass of the container</a:t>
            </a:r>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A unique identifying number In the Field.</a:t>
            </a:r>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0" lvl="0" marL="0" rtl="0" algn="l">
              <a:lnSpc>
                <a:spcPct val="90000"/>
              </a:lnSpc>
              <a:spcBef>
                <a:spcPts val="1000"/>
              </a:spcBef>
              <a:spcAft>
                <a:spcPts val="0"/>
              </a:spcAft>
              <a:buClr>
                <a:srgbClr val="000000"/>
              </a:buClr>
              <a:buSzPct val="100000"/>
              <a:buNone/>
            </a:pPr>
            <a:r>
              <a:rPr lang="en-US">
                <a:solidFill>
                  <a:srgbClr val="000000"/>
                </a:solidFill>
              </a:rPr>
              <a:t> if you are using bags, add:</a:t>
            </a:r>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Sampling date</a:t>
            </a:r>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Sampling time</a:t>
            </a:r>
            <a:endParaRPr/>
          </a:p>
          <a:p>
            <a:pPr indent="-228600" lvl="0" marL="228600" rtl="0" algn="l">
              <a:lnSpc>
                <a:spcPct val="90000"/>
              </a:lnSpc>
              <a:spcBef>
                <a:spcPts val="1000"/>
              </a:spcBef>
              <a:spcAft>
                <a:spcPts val="0"/>
              </a:spcAft>
              <a:buClr>
                <a:srgbClr val="000000"/>
              </a:buClr>
              <a:buSzPct val="100000"/>
              <a:buChar char="•"/>
            </a:pPr>
            <a:r>
              <a:rPr lang="en-US">
                <a:solidFill>
                  <a:srgbClr val="000000"/>
                </a:solidFill>
              </a:rPr>
              <a:t>Sample number</a:t>
            </a:r>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228600" lvl="0" marL="228600" rtl="0" algn="l">
              <a:lnSpc>
                <a:spcPct val="90000"/>
              </a:lnSpc>
              <a:spcBef>
                <a:spcPts val="1000"/>
              </a:spcBef>
              <a:spcAft>
                <a:spcPts val="0"/>
              </a:spcAft>
              <a:buClr>
                <a:srgbClr val="000000"/>
              </a:buClr>
              <a:buSzPct val="100000"/>
              <a:buFont typeface="Calibri"/>
              <a:buNone/>
            </a:pPr>
            <a:r>
              <a:rPr lang="en-US">
                <a:solidFill>
                  <a:srgbClr val="000000"/>
                </a:solidFill>
              </a:rPr>
              <a:t>3. Record the mass to the nearest 0.1 g on the Data Entry app under, “Empty Container Mass.”</a:t>
            </a:r>
            <a:endParaRPr/>
          </a:p>
          <a:p>
            <a:pPr indent="-117475" lvl="0" marL="228600" rtl="0" algn="l">
              <a:lnSpc>
                <a:spcPct val="90000"/>
              </a:lnSpc>
              <a:spcBef>
                <a:spcPts val="1000"/>
              </a:spcBef>
              <a:spcAft>
                <a:spcPts val="0"/>
              </a:spcAft>
              <a:buClr>
                <a:schemeClr val="dk1"/>
              </a:buClr>
              <a:buSzPct val="100000"/>
              <a:buFont typeface="Calibri"/>
              <a:buNone/>
            </a:pPr>
            <a:r>
              <a:t/>
            </a:r>
            <a:endParaRPr>
              <a:solidFill>
                <a:srgbClr val="000000"/>
              </a:solidFill>
            </a:endParaRPr>
          </a:p>
          <a:p>
            <a:pPr indent="-117475" lvl="0" marL="228600" rtl="0" algn="l">
              <a:lnSpc>
                <a:spcPct val="90000"/>
              </a:lnSpc>
              <a:spcBef>
                <a:spcPts val="1000"/>
              </a:spcBef>
              <a:spcAft>
                <a:spcPts val="0"/>
              </a:spcAft>
              <a:buClr>
                <a:schemeClr val="dk1"/>
              </a:buClr>
              <a:buSzPct val="100000"/>
              <a:buNone/>
            </a:pPr>
            <a:r>
              <a:t/>
            </a:r>
            <a:endParaRPr/>
          </a:p>
        </p:txBody>
      </p:sp>
      <p:pic>
        <p:nvPicPr>
          <p:cNvPr descr="photo of a can being weighed on a digital balance" id="165" name="Google Shape;165;p8"/>
          <p:cNvPicPr preferRelativeResize="0"/>
          <p:nvPr>
            <p:ph idx="2" type="body"/>
          </p:nvPr>
        </p:nvPicPr>
        <p:blipFill rotWithShape="1">
          <a:blip r:embed="rId5">
            <a:alphaModFix/>
          </a:blip>
          <a:srcRect b="0" l="0" r="0" t="0"/>
          <a:stretch/>
        </p:blipFill>
        <p:spPr>
          <a:xfrm>
            <a:off x="5769933" y="2718496"/>
            <a:ext cx="2769043" cy="24297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MAP Soil Moisture Protocol" id="171" name="Google Shape;171;p9"/>
          <p:cNvPicPr preferRelativeResize="0"/>
          <p:nvPr/>
        </p:nvPicPr>
        <p:blipFill rotWithShape="1">
          <a:blip r:embed="rId3">
            <a:alphaModFix/>
          </a:blip>
          <a:srcRect b="0" l="0" r="0" t="0"/>
          <a:stretch/>
        </p:blipFill>
        <p:spPr>
          <a:xfrm>
            <a:off x="0" y="-1"/>
            <a:ext cx="9144000" cy="997825"/>
          </a:xfrm>
          <a:prstGeom prst="rect">
            <a:avLst/>
          </a:prstGeom>
          <a:noFill/>
          <a:ln>
            <a:noFill/>
          </a:ln>
        </p:spPr>
      </p:pic>
      <p:pic>
        <p:nvPicPr>
          <p:cNvPr descr="Menu: Preparation for the SMAP Protocol" id="172" name="Google Shape;172;p9"/>
          <p:cNvPicPr preferRelativeResize="0"/>
          <p:nvPr/>
        </p:nvPicPr>
        <p:blipFill rotWithShape="1">
          <a:blip r:embed="rId4">
            <a:alphaModFix/>
          </a:blip>
          <a:srcRect b="0" l="0" r="0" t="0"/>
          <a:stretch/>
        </p:blipFill>
        <p:spPr>
          <a:xfrm>
            <a:off x="0" y="997824"/>
            <a:ext cx="1465044" cy="5860176"/>
          </a:xfrm>
          <a:prstGeom prst="rect">
            <a:avLst/>
          </a:prstGeom>
          <a:noFill/>
          <a:ln>
            <a:noFill/>
          </a:ln>
        </p:spPr>
      </p:pic>
      <p:sp>
        <p:nvSpPr>
          <p:cNvPr id="173" name="Google Shape;173;p9"/>
          <p:cNvSpPr txBox="1"/>
          <p:nvPr>
            <p:ph type="title"/>
          </p:nvPr>
        </p:nvSpPr>
        <p:spPr>
          <a:xfrm>
            <a:off x="1640252" y="831389"/>
            <a:ext cx="80956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Final Preparations to Define Your Site and </a:t>
            </a:r>
            <a:br>
              <a:rPr lang="en-US" sz="3200">
                <a:solidFill>
                  <a:srgbClr val="000000"/>
                </a:solidFill>
              </a:rPr>
            </a:br>
            <a:r>
              <a:rPr lang="en-US" sz="3200">
                <a:solidFill>
                  <a:srgbClr val="000000"/>
                </a:solidFill>
              </a:rPr>
              <a:t>Begin Measurements</a:t>
            </a:r>
            <a:endParaRPr/>
          </a:p>
        </p:txBody>
      </p:sp>
      <p:sp>
        <p:nvSpPr>
          <p:cNvPr id="174" name="Google Shape;174;p9"/>
          <p:cNvSpPr txBox="1"/>
          <p:nvPr>
            <p:ph idx="1" type="body"/>
          </p:nvPr>
        </p:nvSpPr>
        <p:spPr>
          <a:xfrm>
            <a:off x="1640252" y="2156952"/>
            <a:ext cx="7660911" cy="4351338"/>
          </a:xfrm>
          <a:prstGeom prst="rect">
            <a:avLst/>
          </a:prstGeom>
          <a:noFill/>
          <a:ln>
            <a:noFill/>
          </a:ln>
        </p:spPr>
        <p:txBody>
          <a:bodyPr anchorCtr="0" anchor="t" bIns="45700" lIns="91425" spcFirstLastPara="1" rIns="91425" wrap="square" tIns="45700">
            <a:noAutofit/>
          </a:bodyPr>
          <a:lstStyle/>
          <a:p>
            <a:pPr indent="-342900" lvl="0" marL="398462" rtl="0" algn="l">
              <a:lnSpc>
                <a:spcPct val="90000"/>
              </a:lnSpc>
              <a:spcBef>
                <a:spcPts val="0"/>
              </a:spcBef>
              <a:spcAft>
                <a:spcPts val="0"/>
              </a:spcAft>
              <a:buClr>
                <a:srgbClr val="000000"/>
              </a:buClr>
              <a:buSzPts val="1800"/>
              <a:buFont typeface="Calibri"/>
              <a:buAutoNum type="arabicPeriod"/>
            </a:pPr>
            <a:r>
              <a:rPr lang="en-US" sz="1800">
                <a:solidFill>
                  <a:srgbClr val="000000"/>
                </a:solidFill>
              </a:rPr>
              <a:t>Join the SMAP Community on the GLOBE website.	</a:t>
            </a:r>
            <a:endParaRPr/>
          </a:p>
          <a:p>
            <a:pPr indent="-342900" lvl="0" marL="398462" rtl="0" algn="l">
              <a:lnSpc>
                <a:spcPct val="90000"/>
              </a:lnSpc>
              <a:spcBef>
                <a:spcPts val="1000"/>
              </a:spcBef>
              <a:spcAft>
                <a:spcPts val="0"/>
              </a:spcAft>
              <a:buClr>
                <a:srgbClr val="000000"/>
              </a:buClr>
              <a:buSzPts val="1800"/>
              <a:buFont typeface="Calibri"/>
              <a:buAutoNum type="arabicPeriod"/>
            </a:pPr>
            <a:r>
              <a:rPr lang="en-US" sz="1800">
                <a:solidFill>
                  <a:srgbClr val="000000"/>
                </a:solidFill>
              </a:rPr>
              <a:t>Complete the first part of the Data Entry app in Soil Moisture.</a:t>
            </a:r>
            <a:endParaRPr/>
          </a:p>
          <a:p>
            <a:pPr indent="-342900" lvl="0" marL="398462" rtl="0" algn="l">
              <a:lnSpc>
                <a:spcPct val="90000"/>
              </a:lnSpc>
              <a:spcBef>
                <a:spcPts val="1000"/>
              </a:spcBef>
              <a:spcAft>
                <a:spcPts val="0"/>
              </a:spcAft>
              <a:buClr>
                <a:srgbClr val="000000"/>
              </a:buClr>
              <a:buSzPts val="1800"/>
              <a:buFont typeface="Calibri"/>
              <a:buAutoNum type="arabicPeriod"/>
            </a:pPr>
            <a:r>
              <a:rPr lang="en-US" sz="1800">
                <a:solidFill>
                  <a:srgbClr val="000000"/>
                </a:solidFill>
              </a:rPr>
              <a:t>Mark your trowel 5 cm from the tip to ensure you go no deeper </a:t>
            </a:r>
            <a:endParaRPr/>
          </a:p>
          <a:p>
            <a:pPr indent="-228600" lvl="0" marL="228600" rtl="0" algn="l">
              <a:lnSpc>
                <a:spcPct val="90000"/>
              </a:lnSpc>
              <a:spcBef>
                <a:spcPts val="1000"/>
              </a:spcBef>
              <a:spcAft>
                <a:spcPts val="0"/>
              </a:spcAft>
              <a:buClr>
                <a:srgbClr val="000000"/>
              </a:buClr>
              <a:buSzPts val="1800"/>
              <a:buNone/>
            </a:pPr>
            <a:r>
              <a:rPr lang="en-US" sz="1800">
                <a:solidFill>
                  <a:srgbClr val="000000"/>
                </a:solidFill>
              </a:rPr>
              <a:t>	when you take samples.</a:t>
            </a:r>
            <a:endParaRPr/>
          </a:p>
          <a:p>
            <a:pPr indent="-342900" lvl="0" marL="398462" rtl="0" algn="l">
              <a:lnSpc>
                <a:spcPct val="90000"/>
              </a:lnSpc>
              <a:spcBef>
                <a:spcPts val="1000"/>
              </a:spcBef>
              <a:spcAft>
                <a:spcPts val="0"/>
              </a:spcAft>
              <a:buClr>
                <a:srgbClr val="000000"/>
              </a:buClr>
              <a:buSzPts val="1800"/>
              <a:buFont typeface="Calibri"/>
              <a:buAutoNum type="arabicPeriod" startAt="4"/>
            </a:pPr>
            <a:r>
              <a:rPr lang="en-US" sz="1800">
                <a:solidFill>
                  <a:srgbClr val="000000"/>
                </a:solidFill>
              </a:rPr>
              <a:t>Gather the required equipment:</a:t>
            </a:r>
            <a:endParaRPr/>
          </a:p>
          <a:p>
            <a:pPr indent="-114300" lvl="1" marL="433387" rtl="0" algn="l">
              <a:lnSpc>
                <a:spcPct val="90000"/>
              </a:lnSpc>
              <a:spcBef>
                <a:spcPts val="500"/>
              </a:spcBef>
              <a:spcAft>
                <a:spcPts val="0"/>
              </a:spcAft>
              <a:buClr>
                <a:srgbClr val="000000"/>
              </a:buClr>
              <a:buSzPts val="1800"/>
              <a:buChar char="•"/>
            </a:pPr>
            <a:r>
              <a:rPr lang="en-US" sz="1800">
                <a:solidFill>
                  <a:srgbClr val="000000"/>
                </a:solidFill>
              </a:rPr>
              <a:t>Labeled sample can and lid or plastic wrap &amp; rubber band</a:t>
            </a:r>
            <a:endParaRPr/>
          </a:p>
          <a:p>
            <a:pPr indent="-114300" lvl="1" marL="433387" rtl="0" algn="l">
              <a:lnSpc>
                <a:spcPct val="90000"/>
              </a:lnSpc>
              <a:spcBef>
                <a:spcPts val="500"/>
              </a:spcBef>
              <a:spcAft>
                <a:spcPts val="0"/>
              </a:spcAft>
              <a:buClr>
                <a:srgbClr val="000000"/>
              </a:buClr>
              <a:buSzPts val="1800"/>
              <a:buChar char="•"/>
            </a:pPr>
            <a:r>
              <a:rPr lang="en-US" sz="1800">
                <a:solidFill>
                  <a:srgbClr val="000000"/>
                </a:solidFill>
              </a:rPr>
              <a:t>Meter stick or tape measure</a:t>
            </a:r>
            <a:endParaRPr/>
          </a:p>
          <a:p>
            <a:pPr indent="-114300" lvl="1" marL="433387" rtl="0" algn="l">
              <a:lnSpc>
                <a:spcPct val="90000"/>
              </a:lnSpc>
              <a:spcBef>
                <a:spcPts val="500"/>
              </a:spcBef>
              <a:spcAft>
                <a:spcPts val="0"/>
              </a:spcAft>
              <a:buClr>
                <a:srgbClr val="000000"/>
              </a:buClr>
              <a:buSzPts val="1800"/>
              <a:buChar char="•"/>
            </a:pPr>
            <a:r>
              <a:rPr lang="en-US" sz="1800">
                <a:solidFill>
                  <a:srgbClr val="000000"/>
                </a:solidFill>
              </a:rPr>
              <a:t>GPS receiver or smart phone with GPS app</a:t>
            </a:r>
            <a:endParaRPr/>
          </a:p>
          <a:p>
            <a:pPr indent="-114300" lvl="1" marL="433387" rtl="0" algn="l">
              <a:lnSpc>
                <a:spcPct val="90000"/>
              </a:lnSpc>
              <a:spcBef>
                <a:spcPts val="500"/>
              </a:spcBef>
              <a:spcAft>
                <a:spcPts val="0"/>
              </a:spcAft>
              <a:buClr>
                <a:srgbClr val="000000"/>
              </a:buClr>
              <a:buSzPts val="1800"/>
              <a:buChar char="•"/>
            </a:pPr>
            <a:r>
              <a:rPr lang="en-US" sz="1800">
                <a:solidFill>
                  <a:srgbClr val="000000"/>
                </a:solidFill>
              </a:rPr>
              <a:t>Smart phone with GLOBE Data Entry app or data entry sheet</a:t>
            </a:r>
            <a:endParaRPr/>
          </a:p>
          <a:p>
            <a:pPr indent="-114300" lvl="1" marL="433387" rtl="0" algn="l">
              <a:lnSpc>
                <a:spcPct val="90000"/>
              </a:lnSpc>
              <a:spcBef>
                <a:spcPts val="500"/>
              </a:spcBef>
              <a:spcAft>
                <a:spcPts val="0"/>
              </a:spcAft>
              <a:buClr>
                <a:srgbClr val="000000"/>
              </a:buClr>
              <a:buSzPts val="1800"/>
              <a:buChar char="•"/>
            </a:pPr>
            <a:r>
              <a:rPr lang="en-US" sz="1800">
                <a:solidFill>
                  <a:srgbClr val="000000"/>
                </a:solidFill>
              </a:rPr>
              <a:t>Flags or other markers to define your site</a:t>
            </a:r>
            <a:endParaRPr/>
          </a:p>
        </p:txBody>
      </p:sp>
      <p:pic>
        <p:nvPicPr>
          <p:cNvPr descr="Hint Icon" id="175" name="Google Shape;175;p9"/>
          <p:cNvPicPr preferRelativeResize="0"/>
          <p:nvPr/>
        </p:nvPicPr>
        <p:blipFill rotWithShape="1">
          <a:blip r:embed="rId5">
            <a:alphaModFix/>
          </a:blip>
          <a:srcRect b="0" l="0" r="0" t="0"/>
          <a:stretch/>
        </p:blipFill>
        <p:spPr>
          <a:xfrm>
            <a:off x="1754412" y="5714728"/>
            <a:ext cx="405672" cy="405672"/>
          </a:xfrm>
          <a:prstGeom prst="rect">
            <a:avLst/>
          </a:prstGeom>
          <a:noFill/>
          <a:ln>
            <a:noFill/>
          </a:ln>
        </p:spPr>
      </p:pic>
      <p:sp>
        <p:nvSpPr>
          <p:cNvPr id="176" name="Google Shape;176;p9"/>
          <p:cNvSpPr txBox="1"/>
          <p:nvPr>
            <p:ph idx="2" type="body"/>
          </p:nvPr>
        </p:nvSpPr>
        <p:spPr>
          <a:xfrm>
            <a:off x="2247688" y="5714728"/>
            <a:ext cx="6648875" cy="11981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400"/>
              <a:buNone/>
            </a:pPr>
            <a:r>
              <a:rPr lang="en-US" sz="1400">
                <a:solidFill>
                  <a:srgbClr val="000000"/>
                </a:solidFill>
              </a:rPr>
              <a:t>Remember it is important to try to collect the soil moisture samples at approximately the same time every day to ensure measurement consistency. If you can, take soil moisture samples no later than 9:00 AM local time.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2016-03-25T01:35:42Z</dcterms:created>
  <dc:creator>rusty low</dc:creator>
</cp:coreProperties>
</file>