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comments/comment1.xml" ContentType="application/vnd.openxmlformats-officedocument.presentationml.comments+xml"/>
  <Override PartName="/ppt/webextensions/webextension1.xml" ContentType="application/vnd.ms-office.webextension+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770" r:id="rId3"/>
    <p:sldMasterId id="2147483734" r:id="rId4"/>
    <p:sldMasterId id="2147483746" r:id="rId5"/>
    <p:sldMasterId id="2147483774" r:id="rId6"/>
    <p:sldMasterId id="2147483776" r:id="rId7"/>
    <p:sldMasterId id="2147483778" r:id="rId8"/>
    <p:sldMasterId id="2147483780" r:id="rId9"/>
    <p:sldMasterId id="2147483724" r:id="rId10"/>
  </p:sldMasterIdLst>
  <p:notesMasterIdLst>
    <p:notesMasterId r:id="rId46"/>
  </p:notesMasterIdLst>
  <p:handoutMasterIdLst>
    <p:handoutMasterId r:id="rId47"/>
  </p:handoutMasterIdLst>
  <p:sldIdLst>
    <p:sldId id="338" r:id="rId11"/>
    <p:sldId id="258" r:id="rId12"/>
    <p:sldId id="339" r:id="rId13"/>
    <p:sldId id="340" r:id="rId14"/>
    <p:sldId id="342" r:id="rId15"/>
    <p:sldId id="341" r:id="rId16"/>
    <p:sldId id="343" r:id="rId17"/>
    <p:sldId id="344" r:id="rId18"/>
    <p:sldId id="345" r:id="rId19"/>
    <p:sldId id="346" r:id="rId20"/>
    <p:sldId id="347" r:id="rId21"/>
    <p:sldId id="348" r:id="rId22"/>
    <p:sldId id="349" r:id="rId23"/>
    <p:sldId id="350" r:id="rId24"/>
    <p:sldId id="351" r:id="rId25"/>
    <p:sldId id="352" r:id="rId26"/>
    <p:sldId id="370" r:id="rId27"/>
    <p:sldId id="369" r:id="rId28"/>
    <p:sldId id="353" r:id="rId29"/>
    <p:sldId id="354" r:id="rId30"/>
    <p:sldId id="355" r:id="rId31"/>
    <p:sldId id="356" r:id="rId32"/>
    <p:sldId id="357" r:id="rId33"/>
    <p:sldId id="358" r:id="rId34"/>
    <p:sldId id="359" r:id="rId35"/>
    <p:sldId id="368" r:id="rId36"/>
    <p:sldId id="371" r:id="rId37"/>
    <p:sldId id="365" r:id="rId38"/>
    <p:sldId id="366" r:id="rId39"/>
    <p:sldId id="367" r:id="rId40"/>
    <p:sldId id="360" r:id="rId41"/>
    <p:sldId id="361" r:id="rId42"/>
    <p:sldId id="362" r:id="rId43"/>
    <p:sldId id="363" r:id="rId44"/>
    <p:sldId id="36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000"/>
    <a:srgbClr val="719B86"/>
    <a:srgbClr val="0432FF"/>
    <a:srgbClr val="EFA315"/>
    <a:srgbClr val="B4DBDB"/>
    <a:srgbClr val="000072"/>
    <a:srgbClr val="073100"/>
    <a:srgbClr val="123B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9" autoAdjust="0"/>
    <p:restoredTop sz="99586" autoAdjust="0"/>
  </p:normalViewPr>
  <p:slideViewPr>
    <p:cSldViewPr snapToGrid="0" snapToObjects="1">
      <p:cViewPr varScale="1">
        <p:scale>
          <a:sx n="127" d="100"/>
          <a:sy n="127" d="100"/>
        </p:scale>
        <p:origin x="61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3-21T13:26:20.657" idx="1">
    <p:pos x="5562" y="3147"/>
    <p:text>Image from: https://research.noaa.gov/News/NewsArchive/LatestNews/TabId/684/ArtMID/1768/ArticleID/10061/Carbon-Dioxide-at-NOAA%E2%80%99s-Mauna-Loa-Observatory-reaches-new-milestone-Tops-400-ppm.aspx</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3-21T13:51:15.368" idx="2">
    <p:pos x="5001" y="1835"/>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1D4B3F3-CB82-0E42-A80B-6421A43B53A2}" type="datetimeFigureOut">
              <a:rPr lang="en-US" smtClean="0"/>
              <a:t>4/26/18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B344FF-DDE5-3847-BB87-D044A3BFC118}" type="slidenum">
              <a:rPr lang="en-US" smtClean="0"/>
              <a:t>‹#›</a:t>
            </a:fld>
            <a:endParaRPr lang="en-US"/>
          </a:p>
        </p:txBody>
      </p:sp>
    </p:spTree>
    <p:extLst>
      <p:ext uri="{BB962C8B-B14F-4D97-AF65-F5344CB8AC3E}">
        <p14:creationId xmlns:p14="http://schemas.microsoft.com/office/powerpoint/2010/main" val="2717554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2D36C7-47EC-E249-A532-785805ACAEC9}" type="datetimeFigureOut">
              <a:rPr lang="en-US" smtClean="0"/>
              <a:pPr/>
              <a:t>4/26/18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70F6D-5A4F-704D-A884-A1E7AD52251E}" type="slidenum">
              <a:rPr lang="en-US" smtClean="0"/>
              <a:pPr/>
              <a:t>‹#›</a:t>
            </a:fld>
            <a:endParaRPr lang="en-US"/>
          </a:p>
        </p:txBody>
      </p:sp>
    </p:spTree>
    <p:extLst>
      <p:ext uri="{BB962C8B-B14F-4D97-AF65-F5344CB8AC3E}">
        <p14:creationId xmlns:p14="http://schemas.microsoft.com/office/powerpoint/2010/main" val="285149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80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9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57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3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39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79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40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684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437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s://www.globe.gov/" TargetMode="External"/><Relationship Id="rId5" Type="http://schemas.openxmlformats.org/officeDocument/2006/relationships/image" Target="../media/image2.png"/><Relationship Id="rId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3" Type="http://schemas.openxmlformats.org/officeDocument/2006/relationships/hyperlink" Target="https://www.globe.gov/documents/355050/ba6cd381-02be-4525-8fd4-f061515b9862" TargetMode="External"/><Relationship Id="rId7"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1CEBDA2-2881-0E4F-827D-180112938448}"/>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803124"/>
            <a:ext cx="9144000" cy="6054875"/>
          </a:xfrm>
          <a:prstGeom prst="rect">
            <a:avLst/>
          </a:prstGeom>
        </p:spPr>
      </p:pic>
      <p:pic>
        <p:nvPicPr>
          <p:cNvPr id="12" name="Picture 11" descr="2_LP_BannerBioBUDBURST.png"/>
          <p:cNvPicPr>
            <a:picLocks noChangeAspect="1"/>
          </p:cNvPicPr>
          <p:nvPr userDrawn="1"/>
        </p:nvPicPr>
        <p:blipFill rotWithShape="1">
          <a:blip r:embed="rId5" cstate="screen">
            <a:extLst>
              <a:ext uri="{28A0092B-C50C-407E-A947-70E740481C1C}">
                <a14:useLocalDpi xmlns:a14="http://schemas.microsoft.com/office/drawing/2010/main"/>
              </a:ext>
            </a:extLst>
          </a:blip>
          <a:srcRect b="18801"/>
          <a:stretch/>
        </p:blipFill>
        <p:spPr>
          <a:xfrm>
            <a:off x="0" y="0"/>
            <a:ext cx="9144000" cy="821267"/>
          </a:xfrm>
          <a:prstGeom prst="rect">
            <a:avLst/>
          </a:prstGeom>
          <a:ln>
            <a:noFill/>
          </a:ln>
          <a:effectLst>
            <a:outerShdw blurRad="50800" dist="38100" dir="5400000" algn="t" rotWithShape="0">
              <a:prstClr val="black">
                <a:alpha val="40000"/>
              </a:prstClr>
            </a:outerShdw>
          </a:effectLst>
        </p:spPr>
      </p:pic>
      <p:sp>
        <p:nvSpPr>
          <p:cNvPr id="13" name="Rectangle 12"/>
          <p:cNvSpPr/>
          <p:nvPr userDrawn="1"/>
        </p:nvSpPr>
        <p:spPr>
          <a:xfrm>
            <a:off x="0" y="0"/>
            <a:ext cx="3674533" cy="821267"/>
          </a:xfrm>
          <a:prstGeom prst="rect">
            <a:avLst/>
          </a:prstGeom>
          <a:solidFill>
            <a:srgbClr val="1A2659"/>
          </a:solidFill>
          <a:effectLst>
            <a:outerShdw blurRad="346075" dist="635000" dir="2520000" sx="43000" sy="43000" algn="tl" rotWithShape="0">
              <a:srgbClr val="000000">
                <a:alpha val="6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1b_GLOBE_FULL2011White.png">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60879" y="101600"/>
            <a:ext cx="3073388" cy="401229"/>
          </a:xfrm>
          <a:prstGeom prst="rect">
            <a:avLst/>
          </a:prstGeom>
        </p:spPr>
      </p:pic>
      <p:sp>
        <p:nvSpPr>
          <p:cNvPr id="15" name="TextBox 14"/>
          <p:cNvSpPr txBox="1"/>
          <p:nvPr userDrawn="1"/>
        </p:nvSpPr>
        <p:spPr>
          <a:xfrm>
            <a:off x="601120" y="472610"/>
            <a:ext cx="2768613" cy="261610"/>
          </a:xfrm>
          <a:prstGeom prst="rect">
            <a:avLst/>
          </a:prstGeom>
          <a:noFill/>
        </p:spPr>
        <p:txBody>
          <a:bodyPr wrap="square" rtlCol="0">
            <a:spAutoFit/>
          </a:bodyPr>
          <a:lstStyle/>
          <a:p>
            <a:pPr algn="l"/>
            <a:r>
              <a:rPr lang="en-US" sz="1100" kern="1000" spc="0" dirty="0">
                <a:solidFill>
                  <a:schemeClr val="bg1"/>
                </a:solidFill>
              </a:rPr>
              <a:t>A Worldwide Science and Education Program</a:t>
            </a:r>
          </a:p>
        </p:txBody>
      </p:sp>
      <p:pic>
        <p:nvPicPr>
          <p:cNvPr id="26" name="Picture 25" descr="3_BiosphereICONsm.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781459" y="60837"/>
            <a:ext cx="713953" cy="713953"/>
          </a:xfrm>
          <a:prstGeom prst="rect">
            <a:avLst/>
          </a:prstGeom>
          <a:ln>
            <a:noFill/>
          </a:ln>
          <a:effectLst>
            <a:outerShdw blurRad="292100" dist="139700" dir="2700000" algn="tl" rotWithShape="0">
              <a:srgbClr val="333333">
                <a:alpha val="65000"/>
              </a:srgbClr>
            </a:outerShdw>
          </a:effectLst>
        </p:spPr>
      </p:pic>
      <p:sp>
        <p:nvSpPr>
          <p:cNvPr id="11" name="TextBox 10"/>
          <p:cNvSpPr txBox="1"/>
          <p:nvPr userDrawn="1"/>
        </p:nvSpPr>
        <p:spPr>
          <a:xfrm>
            <a:off x="4576563" y="141684"/>
            <a:ext cx="4567438" cy="369332"/>
          </a:xfrm>
          <a:prstGeom prst="rect">
            <a:avLst/>
          </a:prstGeom>
          <a:noFill/>
        </p:spPr>
        <p:txBody>
          <a:bodyPr wrap="square" rtlCol="0">
            <a:spAutoFit/>
          </a:bodyPr>
          <a:lstStyle/>
          <a:p>
            <a:r>
              <a:rPr lang="en-US" b="1" kern="1800" spc="360" dirty="0">
                <a:solidFill>
                  <a:srgbClr val="123B1C"/>
                </a:solidFill>
              </a:rPr>
              <a:t>Biosphere </a:t>
            </a:r>
            <a:r>
              <a:rPr lang="en-US" b="1" kern="1800" spc="360" dirty="0"/>
              <a:t>   </a:t>
            </a:r>
            <a:r>
              <a:rPr lang="en-US" b="1" kern="1800" spc="360" dirty="0">
                <a:solidFill>
                  <a:srgbClr val="123B1C"/>
                </a:solidFill>
              </a:rPr>
              <a:t>Carbon Cycle</a:t>
            </a:r>
          </a:p>
        </p:txBody>
      </p:sp>
      <p:sp>
        <p:nvSpPr>
          <p:cNvPr id="17" name="Oval 16"/>
          <p:cNvSpPr/>
          <p:nvPr userDrawn="1"/>
        </p:nvSpPr>
        <p:spPr>
          <a:xfrm>
            <a:off x="6153384" y="295296"/>
            <a:ext cx="115147" cy="115147"/>
          </a:xfrm>
          <a:prstGeom prst="ellipse">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extBox 17"/>
          <p:cNvSpPr txBox="1"/>
          <p:nvPr userDrawn="1"/>
        </p:nvSpPr>
        <p:spPr>
          <a:xfrm>
            <a:off x="4584220" y="392681"/>
            <a:ext cx="4567438" cy="369332"/>
          </a:xfrm>
          <a:prstGeom prst="rect">
            <a:avLst/>
          </a:prstGeom>
          <a:noFill/>
        </p:spPr>
        <p:txBody>
          <a:bodyPr wrap="square" rtlCol="0">
            <a:spAutoFit/>
          </a:bodyPr>
          <a:lstStyle/>
          <a:p>
            <a:r>
              <a:rPr lang="en-US" b="1" kern="1800" spc="0" dirty="0">
                <a:solidFill>
                  <a:srgbClr val="123B1C"/>
                </a:solidFill>
              </a:rPr>
              <a:t>Carbon Cycle Introduction</a:t>
            </a:r>
          </a:p>
        </p:txBody>
      </p:sp>
      <p:sp>
        <p:nvSpPr>
          <p:cNvPr id="19" name="Title 5">
            <a:extLst>
              <a:ext uri="{FF2B5EF4-FFF2-40B4-BE49-F238E27FC236}">
                <a16:creationId xmlns:a16="http://schemas.microsoft.com/office/drawing/2014/main" id="{21DB77D1-956F-A644-910E-905C20EAD63C}"/>
              </a:ext>
            </a:extLst>
          </p:cNvPr>
          <p:cNvSpPr txBox="1">
            <a:spLocks/>
          </p:cNvSpPr>
          <p:nvPr userDrawn="1"/>
        </p:nvSpPr>
        <p:spPr>
          <a:xfrm>
            <a:off x="1283746" y="1660006"/>
            <a:ext cx="6576508" cy="944046"/>
          </a:xfrm>
          <a:prstGeom prst="rect">
            <a:avLst/>
          </a:prstGeom>
          <a:solidFill>
            <a:srgbClr val="C9D2CB"/>
          </a:solidFill>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A3417"/>
                </a:solidFill>
                <a:ea typeface="Calibri Light" charset="0"/>
                <a:cs typeface="Calibri Light" charset="0"/>
              </a:rPr>
              <a:t>Carbon Cycle Introduction</a:t>
            </a:r>
          </a:p>
        </p:txBody>
      </p:sp>
      <p:sp>
        <p:nvSpPr>
          <p:cNvPr id="20" name="TextBox 19">
            <a:extLst>
              <a:ext uri="{FF2B5EF4-FFF2-40B4-BE49-F238E27FC236}">
                <a16:creationId xmlns:a16="http://schemas.microsoft.com/office/drawing/2014/main" id="{1565E43D-B27A-FA48-963F-04D97A81CC17}"/>
              </a:ext>
            </a:extLst>
          </p:cNvPr>
          <p:cNvSpPr txBox="1"/>
          <p:nvPr userDrawn="1"/>
        </p:nvSpPr>
        <p:spPr>
          <a:xfrm>
            <a:off x="0" y="6027003"/>
            <a:ext cx="9144000" cy="830997"/>
          </a:xfrm>
          <a:prstGeom prst="rect">
            <a:avLst/>
          </a:prstGeom>
          <a:solidFill>
            <a:srgbClr val="C9D2CB"/>
          </a:solidFill>
        </p:spPr>
        <p:txBody>
          <a:bodyPr wrap="square" rtlCol="0">
            <a:spAutoFit/>
          </a:bodyPr>
          <a:lstStyle/>
          <a:p>
            <a:pPr algn="ctr"/>
            <a:r>
              <a:rPr lang="en-US" sz="2400" dirty="0">
                <a:solidFill>
                  <a:srgbClr val="0A3417"/>
                </a:solidFill>
                <a:latin typeface="Calibri Light" charset="0"/>
                <a:ea typeface="Calibri Light" charset="0"/>
                <a:cs typeface="Calibri Light" charset="0"/>
              </a:rPr>
              <a:t>Read the module content and take the test that follows to earn the GLOBE Biosphere: Carbon Cycle certificate.</a:t>
            </a:r>
          </a:p>
        </p:txBody>
      </p:sp>
    </p:spTree>
    <p:extLst>
      <p:ext uri="{BB962C8B-B14F-4D97-AF65-F5344CB8AC3E}">
        <p14:creationId xmlns:p14="http://schemas.microsoft.com/office/powerpoint/2010/main" val="1887813252"/>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9" name="Picture 48" descr="1_LinkICON_8_14_15.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96924" y="1059143"/>
            <a:ext cx="430755" cy="430755"/>
          </a:xfrm>
          <a:prstGeom prst="rect">
            <a:avLst/>
          </a:prstGeom>
          <a:ln>
            <a:noFill/>
          </a:ln>
          <a:effectLst>
            <a:outerShdw blurRad="292100" dist="139700" dir="2700000" algn="tl" rotWithShape="0">
              <a:srgbClr val="333333">
                <a:alpha val="65000"/>
              </a:srgbClr>
            </a:outerShdw>
          </a:effectLst>
        </p:spPr>
      </p:pic>
      <p:pic>
        <p:nvPicPr>
          <p:cNvPr id="50" name="Picture 49" descr="1_AttentionICON_8_14_15.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19420" y="1080521"/>
            <a:ext cx="399410" cy="409377"/>
          </a:xfrm>
          <a:prstGeom prst="rect">
            <a:avLst/>
          </a:prstGeom>
          <a:ln>
            <a:noFill/>
          </a:ln>
          <a:effectLst>
            <a:outerShdw blurRad="292100" dist="139700" dir="2700000" algn="tl" rotWithShape="0">
              <a:srgbClr val="333333">
                <a:alpha val="65000"/>
              </a:srgbClr>
            </a:outerShdw>
          </a:effectLst>
        </p:spPr>
      </p:pic>
      <p:grpSp>
        <p:nvGrpSpPr>
          <p:cNvPr id="57" name="Group 56"/>
          <p:cNvGrpSpPr/>
          <p:nvPr userDrawn="1"/>
        </p:nvGrpSpPr>
        <p:grpSpPr>
          <a:xfrm>
            <a:off x="775085" y="924410"/>
            <a:ext cx="1103962" cy="873144"/>
            <a:chOff x="7997802" y="52539"/>
            <a:chExt cx="1103962" cy="873144"/>
          </a:xfrm>
        </p:grpSpPr>
        <p:sp>
          <p:nvSpPr>
            <p:cNvPr id="58" name="Oval 57"/>
            <p:cNvSpPr/>
            <p:nvPr userDrawn="1"/>
          </p:nvSpPr>
          <p:spPr>
            <a:xfrm>
              <a:off x="7997802" y="52539"/>
              <a:ext cx="1103962" cy="873144"/>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9" name="TextBox 58"/>
            <p:cNvSpPr txBox="1"/>
            <p:nvPr userDrawn="1"/>
          </p:nvSpPr>
          <p:spPr>
            <a:xfrm>
              <a:off x="8070849" y="171108"/>
              <a:ext cx="995786" cy="477054"/>
            </a:xfrm>
            <a:prstGeom prst="rect">
              <a:avLst/>
            </a:prstGeom>
            <a:noFill/>
          </p:spPr>
          <p:txBody>
            <a:bodyPr wrap="none" rtlCol="0">
              <a:spAutoFit/>
            </a:bodyPr>
            <a:lstStyle/>
            <a:p>
              <a:pPr algn="ctr"/>
              <a:r>
                <a:rPr lang="en-US" sz="1600" b="1" spc="-100" dirty="0">
                  <a:solidFill>
                    <a:srgbClr val="FFFFFF"/>
                  </a:solidFill>
                </a:rPr>
                <a:t>WHAT IS</a:t>
              </a:r>
            </a:p>
            <a:p>
              <a:pPr algn="ctr"/>
              <a:r>
                <a:rPr lang="en-US" sz="900" spc="0" baseline="0" dirty="0">
                  <a:solidFill>
                    <a:srgbClr val="FFFFFF"/>
                  </a:solidFill>
                </a:rPr>
                <a:t>The Carbon Cycle</a:t>
              </a:r>
            </a:p>
          </p:txBody>
        </p:sp>
      </p:grpSp>
      <p:grpSp>
        <p:nvGrpSpPr>
          <p:cNvPr id="60" name="Group 59"/>
          <p:cNvGrpSpPr/>
          <p:nvPr userDrawn="1"/>
        </p:nvGrpSpPr>
        <p:grpSpPr>
          <a:xfrm>
            <a:off x="3963547" y="785390"/>
            <a:ext cx="1103962" cy="873142"/>
            <a:chOff x="6624346" y="1447612"/>
            <a:chExt cx="1103962" cy="1103962"/>
          </a:xfrm>
          <a:effectLst>
            <a:outerShdw blurRad="50800" dist="38100" dir="5400000" algn="t" rotWithShape="0">
              <a:prstClr val="black">
                <a:alpha val="40000"/>
              </a:prstClr>
            </a:outerShdw>
          </a:effectLst>
        </p:grpSpPr>
        <p:sp>
          <p:nvSpPr>
            <p:cNvPr id="61" name="Oval 6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62" name="TextBox 61"/>
            <p:cNvSpPr txBox="1"/>
            <p:nvPr userDrawn="1"/>
          </p:nvSpPr>
          <p:spPr>
            <a:xfrm>
              <a:off x="6734554" y="1598183"/>
              <a:ext cx="903694" cy="953391"/>
            </a:xfrm>
            <a:prstGeom prst="rect">
              <a:avLst/>
            </a:prstGeom>
            <a:noFill/>
          </p:spPr>
          <p:txBody>
            <a:bodyPr wrap="none" rtlCol="0">
              <a:spAutoFit/>
            </a:bodyPr>
            <a:lstStyle/>
            <a:p>
              <a:pPr algn="ctr"/>
              <a:r>
                <a:rPr lang="en-US" sz="1600" b="1" dirty="0">
                  <a:solidFill>
                    <a:srgbClr val="FFFFFF"/>
                  </a:solidFill>
                </a:rPr>
                <a:t>GLOBAL</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Perspectives</a:t>
              </a:r>
            </a:p>
            <a:p>
              <a:pPr algn="ctr"/>
              <a:endParaRPr lang="en-US" sz="1600" b="1" dirty="0">
                <a:solidFill>
                  <a:srgbClr val="FFFFFF"/>
                </a:solidFill>
              </a:endParaRPr>
            </a:p>
          </p:txBody>
        </p:sp>
      </p:grpSp>
      <p:grpSp>
        <p:nvGrpSpPr>
          <p:cNvPr id="75" name="Group 74"/>
          <p:cNvGrpSpPr/>
          <p:nvPr userDrawn="1"/>
        </p:nvGrpSpPr>
        <p:grpSpPr>
          <a:xfrm>
            <a:off x="5372820" y="834236"/>
            <a:ext cx="1103962" cy="893063"/>
            <a:chOff x="6624346" y="1422423"/>
            <a:chExt cx="1103962" cy="1129151"/>
          </a:xfrm>
          <a:effectLst>
            <a:outerShdw blurRad="50800" dist="38100" dir="5400000" algn="t" rotWithShape="0">
              <a:prstClr val="black">
                <a:alpha val="40000"/>
              </a:prstClr>
            </a:outerShdw>
          </a:effectLst>
        </p:grpSpPr>
        <p:sp>
          <p:nvSpPr>
            <p:cNvPr id="76" name="Oval 75"/>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77" name="TextBox 76"/>
            <p:cNvSpPr txBox="1"/>
            <p:nvPr userDrawn="1"/>
          </p:nvSpPr>
          <p:spPr>
            <a:xfrm>
              <a:off x="6650269" y="1422423"/>
              <a:ext cx="1051095" cy="1070135"/>
            </a:xfrm>
            <a:prstGeom prst="rect">
              <a:avLst/>
            </a:prstGeom>
            <a:noFill/>
          </p:spPr>
          <p:txBody>
            <a:bodyPr wrap="none" rtlCol="0">
              <a:spAutoFit/>
            </a:bodyPr>
            <a:lstStyle/>
            <a:p>
              <a:pPr algn="ctr"/>
              <a:r>
                <a:rPr lang="en-US" sz="1600" b="1" dirty="0">
                  <a:solidFill>
                    <a:srgbClr val="FFFFFF"/>
                  </a:solidFill>
                </a:rPr>
                <a:t>HOW</a:t>
              </a:r>
            </a:p>
            <a:p>
              <a:pPr algn="ctr"/>
              <a:r>
                <a:rPr lang="en-US" sz="1100" dirty="0">
                  <a:solidFill>
                    <a:srgbClr val="FFFFFF"/>
                  </a:solidFill>
                </a:rPr>
                <a:t>Your </a:t>
              </a:r>
            </a:p>
            <a:p>
              <a:pPr algn="ctr"/>
              <a:r>
                <a:rPr lang="en-US" sz="1100" dirty="0">
                  <a:solidFill>
                    <a:srgbClr val="FFFFFF"/>
                  </a:solidFill>
                </a:rPr>
                <a:t>Measurements</a:t>
              </a:r>
            </a:p>
            <a:p>
              <a:pPr algn="ctr"/>
              <a:r>
                <a:rPr lang="en-US" sz="1100" dirty="0">
                  <a:solidFill>
                    <a:srgbClr val="FFFFFF"/>
                  </a:solidFill>
                </a:rPr>
                <a:t>Can Help</a:t>
              </a:r>
            </a:p>
          </p:txBody>
        </p:sp>
      </p:grpSp>
      <p:grpSp>
        <p:nvGrpSpPr>
          <p:cNvPr id="78" name="Group 77"/>
          <p:cNvGrpSpPr/>
          <p:nvPr userDrawn="1"/>
        </p:nvGrpSpPr>
        <p:grpSpPr>
          <a:xfrm>
            <a:off x="775085" y="2347041"/>
            <a:ext cx="1122067" cy="887461"/>
            <a:chOff x="1202690" y="699502"/>
            <a:chExt cx="1122067" cy="1122067"/>
          </a:xfrm>
          <a:effectLst>
            <a:outerShdw blurRad="50800" dist="38100" dir="5400000" algn="t" rotWithShape="0">
              <a:prstClr val="black">
                <a:alpha val="40000"/>
              </a:prstClr>
            </a:outerShdw>
          </a:effectLst>
        </p:grpSpPr>
        <p:sp>
          <p:nvSpPr>
            <p:cNvPr id="79" name="Oval 78"/>
            <p:cNvSpPr/>
            <p:nvPr userDrawn="1"/>
          </p:nvSpPr>
          <p:spPr>
            <a:xfrm>
              <a:off x="1202690" y="699502"/>
              <a:ext cx="1122067" cy="1122067"/>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0" name="TextBox 79"/>
            <p:cNvSpPr txBox="1"/>
            <p:nvPr userDrawn="1"/>
          </p:nvSpPr>
          <p:spPr>
            <a:xfrm>
              <a:off x="1333302" y="754902"/>
              <a:ext cx="877163" cy="856106"/>
            </a:xfrm>
            <a:prstGeom prst="rect">
              <a:avLst/>
            </a:prstGeom>
            <a:noFill/>
          </p:spPr>
          <p:txBody>
            <a:bodyPr wrap="none" rtlCol="0">
              <a:spAutoFit/>
            </a:bodyPr>
            <a:lstStyle/>
            <a:p>
              <a:pPr algn="ctr"/>
              <a:r>
                <a:rPr lang="en-US" sz="1100" b="0" dirty="0">
                  <a:solidFill>
                    <a:schemeClr val="bg1"/>
                  </a:solidFill>
                </a:rPr>
                <a:t>How to</a:t>
              </a:r>
            </a:p>
            <a:p>
              <a:pPr algn="ctr"/>
              <a:r>
                <a:rPr lang="en-US" sz="1100" b="0" dirty="0">
                  <a:solidFill>
                    <a:schemeClr val="bg1"/>
                  </a:solidFill>
                </a:rPr>
                <a:t>Collect </a:t>
              </a:r>
              <a:r>
                <a:rPr lang="en-US" sz="1100" b="0" baseline="0" dirty="0">
                  <a:solidFill>
                    <a:schemeClr val="bg1"/>
                  </a:solidFill>
                </a:rPr>
                <a:t>Your</a:t>
              </a:r>
            </a:p>
            <a:p>
              <a:pPr algn="ctr"/>
              <a:r>
                <a:rPr lang="en-US" sz="1600" b="1" baseline="0" dirty="0">
                  <a:solidFill>
                    <a:schemeClr val="bg1"/>
                  </a:solidFill>
                </a:rPr>
                <a:t>DATA</a:t>
              </a:r>
              <a:endParaRPr lang="en-US" sz="1600" b="1" dirty="0">
                <a:solidFill>
                  <a:srgbClr val="FFFFFF"/>
                </a:solidFill>
              </a:endParaRPr>
            </a:p>
          </p:txBody>
        </p:sp>
      </p:grpSp>
      <p:grpSp>
        <p:nvGrpSpPr>
          <p:cNvPr id="81" name="Group 80"/>
          <p:cNvGrpSpPr/>
          <p:nvPr userDrawn="1"/>
        </p:nvGrpSpPr>
        <p:grpSpPr>
          <a:xfrm>
            <a:off x="2221185" y="2361361"/>
            <a:ext cx="1103962" cy="873141"/>
            <a:chOff x="6624346" y="1447612"/>
            <a:chExt cx="1103962" cy="1103962"/>
          </a:xfrm>
          <a:effectLst>
            <a:outerShdw blurRad="50800" dist="38100" dir="5400000" algn="t" rotWithShape="0">
              <a:prstClr val="black">
                <a:alpha val="40000"/>
              </a:prstClr>
            </a:outerShdw>
          </a:effectLst>
        </p:grpSpPr>
        <p:sp>
          <p:nvSpPr>
            <p:cNvPr id="82" name="Oval 81"/>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3" name="TextBox 82"/>
            <p:cNvSpPr txBox="1"/>
            <p:nvPr userDrawn="1"/>
          </p:nvSpPr>
          <p:spPr>
            <a:xfrm>
              <a:off x="6680400" y="1565598"/>
              <a:ext cx="990826" cy="642080"/>
            </a:xfrm>
            <a:prstGeom prst="rect">
              <a:avLst/>
            </a:prstGeom>
            <a:noFill/>
          </p:spPr>
          <p:txBody>
            <a:bodyPr wrap="none" rtlCol="0">
              <a:spAutoFit/>
            </a:bodyPr>
            <a:lstStyle/>
            <a:p>
              <a:pPr algn="ctr"/>
              <a:r>
                <a:rPr lang="en-US" sz="1600" b="1" dirty="0">
                  <a:solidFill>
                    <a:srgbClr val="FFFFFF"/>
                  </a:solidFill>
                </a:rPr>
                <a:t>TIME</a:t>
              </a:r>
            </a:p>
            <a:p>
              <a:pPr algn="ctr"/>
              <a:r>
                <a:rPr lang="en-US" sz="1100" dirty="0">
                  <a:solidFill>
                    <a:srgbClr val="FFFFFF"/>
                  </a:solidFill>
                </a:rPr>
                <a:t>Requirements</a:t>
              </a:r>
            </a:p>
          </p:txBody>
        </p:sp>
      </p:grpSp>
      <p:grpSp>
        <p:nvGrpSpPr>
          <p:cNvPr id="84" name="Group 83"/>
          <p:cNvGrpSpPr/>
          <p:nvPr userDrawn="1"/>
        </p:nvGrpSpPr>
        <p:grpSpPr>
          <a:xfrm>
            <a:off x="3682062" y="2347041"/>
            <a:ext cx="1103962" cy="873142"/>
            <a:chOff x="6624346" y="1447612"/>
            <a:chExt cx="1103962" cy="1103962"/>
          </a:xfrm>
          <a:effectLst>
            <a:outerShdw blurRad="50800" dist="38100" dir="5400000" algn="t" rotWithShape="0">
              <a:prstClr val="black">
                <a:alpha val="40000"/>
              </a:prstClr>
            </a:outerShdw>
          </a:effectLst>
        </p:grpSpPr>
        <p:sp>
          <p:nvSpPr>
            <p:cNvPr id="85" name="Oval 84"/>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6" name="TextBox 85"/>
            <p:cNvSpPr txBox="1"/>
            <p:nvPr userDrawn="1"/>
          </p:nvSpPr>
          <p:spPr>
            <a:xfrm>
              <a:off x="6831914" y="1598183"/>
              <a:ext cx="708973"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87" name="Group 86"/>
          <p:cNvGrpSpPr/>
          <p:nvPr userDrawn="1"/>
        </p:nvGrpSpPr>
        <p:grpSpPr>
          <a:xfrm>
            <a:off x="5187337" y="2347041"/>
            <a:ext cx="1103962" cy="873142"/>
            <a:chOff x="6624346" y="1447612"/>
            <a:chExt cx="1103962" cy="1103962"/>
          </a:xfrm>
          <a:effectLst>
            <a:outerShdw blurRad="50800" dist="38100" dir="5400000" algn="t" rotWithShape="0">
              <a:prstClr val="black">
                <a:alpha val="40000"/>
              </a:prstClr>
            </a:outerShdw>
          </a:effectLst>
        </p:grpSpPr>
        <p:sp>
          <p:nvSpPr>
            <p:cNvPr id="88" name="Oval 87"/>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89" name="TextBox 88"/>
            <p:cNvSpPr txBox="1"/>
            <p:nvPr userDrawn="1"/>
          </p:nvSpPr>
          <p:spPr>
            <a:xfrm>
              <a:off x="6760643" y="1598183"/>
              <a:ext cx="851515" cy="642079"/>
            </a:xfrm>
            <a:prstGeom prst="rect">
              <a:avLst/>
            </a:prstGeom>
            <a:noFill/>
          </p:spPr>
          <p:txBody>
            <a:bodyPr wrap="none" rtlCol="0">
              <a:spAutoFit/>
            </a:bodyPr>
            <a:lstStyle/>
            <a:p>
              <a:pPr algn="ctr"/>
              <a:r>
                <a:rPr lang="en-US" sz="1600" b="1" dirty="0">
                  <a:solidFill>
                    <a:srgbClr val="FFFFFF"/>
                  </a:solidFill>
                </a:rPr>
                <a:t>SPECIES</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Selection</a:t>
              </a:r>
              <a:endParaRPr lang="en-US" sz="1600" b="1" dirty="0">
                <a:solidFill>
                  <a:srgbClr val="FFFFFF"/>
                </a:solidFill>
              </a:endParaRPr>
            </a:p>
          </p:txBody>
        </p:sp>
      </p:grpSp>
      <p:grpSp>
        <p:nvGrpSpPr>
          <p:cNvPr id="90" name="Group 89"/>
          <p:cNvGrpSpPr/>
          <p:nvPr userDrawn="1"/>
        </p:nvGrpSpPr>
        <p:grpSpPr>
          <a:xfrm>
            <a:off x="775085" y="3759636"/>
            <a:ext cx="1172116" cy="873142"/>
            <a:chOff x="6600343" y="1447612"/>
            <a:chExt cx="1172116" cy="1103962"/>
          </a:xfrm>
          <a:effectLst>
            <a:outerShdw blurRad="50800" dist="38100" dir="5400000" algn="t" rotWithShape="0">
              <a:prstClr val="black">
                <a:alpha val="40000"/>
              </a:prstClr>
            </a:outerShdw>
          </a:effectLst>
        </p:grpSpPr>
        <p:sp>
          <p:nvSpPr>
            <p:cNvPr id="91" name="Oval 90"/>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2" name="TextBox 91"/>
            <p:cNvSpPr txBox="1"/>
            <p:nvPr userDrawn="1"/>
          </p:nvSpPr>
          <p:spPr>
            <a:xfrm>
              <a:off x="6600343" y="1731990"/>
              <a:ext cx="1172116" cy="428053"/>
            </a:xfrm>
            <a:prstGeom prst="rect">
              <a:avLst/>
            </a:prstGeom>
            <a:noFill/>
          </p:spPr>
          <p:txBody>
            <a:bodyPr wrap="none" rtlCol="0">
              <a:spAutoFit/>
            </a:bodyPr>
            <a:lstStyle/>
            <a:p>
              <a:pPr algn="ctr"/>
              <a:r>
                <a:rPr lang="en-US" sz="1600" b="1" dirty="0">
                  <a:solidFill>
                    <a:srgbClr val="FFFFFF"/>
                  </a:solidFill>
                </a:rPr>
                <a:t>MATERIALS</a:t>
              </a:r>
            </a:p>
          </p:txBody>
        </p:sp>
      </p:grpSp>
      <p:grpSp>
        <p:nvGrpSpPr>
          <p:cNvPr id="93" name="Group 92"/>
          <p:cNvGrpSpPr/>
          <p:nvPr userDrawn="1"/>
        </p:nvGrpSpPr>
        <p:grpSpPr>
          <a:xfrm>
            <a:off x="2219675" y="3759636"/>
            <a:ext cx="1103962" cy="873142"/>
            <a:chOff x="6624346" y="1447612"/>
            <a:chExt cx="1103962" cy="1103962"/>
          </a:xfrm>
          <a:effectLst>
            <a:outerShdw blurRad="50800" dist="38100" dir="5400000" algn="t" rotWithShape="0">
              <a:prstClr val="black">
                <a:alpha val="40000"/>
              </a:prstClr>
            </a:outerShdw>
          </a:effectLst>
        </p:grpSpPr>
        <p:sp>
          <p:nvSpPr>
            <p:cNvPr id="94" name="Oval 93"/>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5" name="TextBox 94"/>
            <p:cNvSpPr txBox="1"/>
            <p:nvPr userDrawn="1"/>
          </p:nvSpPr>
          <p:spPr>
            <a:xfrm>
              <a:off x="6811457" y="1598183"/>
              <a:ext cx="749887" cy="642079"/>
            </a:xfrm>
            <a:prstGeom prst="rect">
              <a:avLst/>
            </a:prstGeom>
            <a:noFill/>
          </p:spPr>
          <p:txBody>
            <a:bodyPr wrap="none" rtlCol="0">
              <a:spAutoFit/>
            </a:bodyPr>
            <a:lstStyle/>
            <a:p>
              <a:pPr algn="ctr"/>
              <a:r>
                <a:rPr lang="en-US" sz="1600" b="1" dirty="0">
                  <a:solidFill>
                    <a:srgbClr val="FFFFFF"/>
                  </a:solidFill>
                </a:rPr>
                <a:t>SITE</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dirty="0">
                  <a:solidFill>
                    <a:srgbClr val="FFFFFF"/>
                  </a:solidFill>
                </a:rPr>
                <a:t>Definition</a:t>
              </a:r>
              <a:endParaRPr lang="en-US" sz="1600" b="1" dirty="0">
                <a:solidFill>
                  <a:srgbClr val="FFFFFF"/>
                </a:solidFill>
              </a:endParaRPr>
            </a:p>
          </p:txBody>
        </p:sp>
      </p:grpSp>
      <p:grpSp>
        <p:nvGrpSpPr>
          <p:cNvPr id="96" name="Group 95"/>
          <p:cNvGrpSpPr/>
          <p:nvPr userDrawn="1"/>
        </p:nvGrpSpPr>
        <p:grpSpPr>
          <a:xfrm>
            <a:off x="3752918" y="3752511"/>
            <a:ext cx="1103962" cy="880267"/>
            <a:chOff x="6624346" y="1438602"/>
            <a:chExt cx="1103962" cy="1112972"/>
          </a:xfrm>
          <a:effectLst>
            <a:outerShdw blurRad="50800" dist="38100" dir="5400000" algn="t" rotWithShape="0">
              <a:prstClr val="black">
                <a:alpha val="40000"/>
              </a:prstClr>
            </a:outerShdw>
          </a:effectLst>
        </p:grpSpPr>
        <p:sp>
          <p:nvSpPr>
            <p:cNvPr id="97" name="Oval 9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98" name="TextBox 97"/>
            <p:cNvSpPr txBox="1"/>
            <p:nvPr userDrawn="1"/>
          </p:nvSpPr>
          <p:spPr>
            <a:xfrm>
              <a:off x="6787217" y="1438602"/>
              <a:ext cx="756036" cy="1070134"/>
            </a:xfrm>
            <a:prstGeom prst="rect">
              <a:avLst/>
            </a:prstGeom>
            <a:noFill/>
          </p:spPr>
          <p:txBody>
            <a:bodyPr wrap="none" rtlCol="0">
              <a:spAutoFit/>
            </a:bodyPr>
            <a:lstStyle/>
            <a:p>
              <a:pPr algn="ctr"/>
              <a:r>
                <a:rPr lang="en-US" sz="1100" dirty="0">
                  <a:solidFill>
                    <a:srgbClr val="FFFFFF"/>
                  </a:solidFill>
                </a:rPr>
                <a:t>Enter</a:t>
              </a:r>
            </a:p>
            <a:p>
              <a:pPr algn="ctr"/>
              <a:r>
                <a:rPr lang="en-US" sz="1100" dirty="0">
                  <a:solidFill>
                    <a:srgbClr val="FFFFFF"/>
                  </a:solidFill>
                </a:rPr>
                <a:t>Data on </a:t>
              </a:r>
            </a:p>
            <a:p>
              <a:pPr algn="ctr"/>
              <a:r>
                <a:rPr lang="en-US" sz="1600" b="1" dirty="0">
                  <a:solidFill>
                    <a:srgbClr val="FFFFFF"/>
                  </a:solidFill>
                </a:rPr>
                <a:t>GLOBE</a:t>
              </a:r>
            </a:p>
            <a:p>
              <a:pPr algn="ctr"/>
              <a:r>
                <a:rPr lang="en-US" sz="1100" dirty="0">
                  <a:solidFill>
                    <a:srgbClr val="FFFFFF"/>
                  </a:solidFill>
                </a:rPr>
                <a:t>Website</a:t>
              </a:r>
            </a:p>
          </p:txBody>
        </p:sp>
      </p:grpSp>
      <p:grpSp>
        <p:nvGrpSpPr>
          <p:cNvPr id="99" name="Group 98"/>
          <p:cNvGrpSpPr/>
          <p:nvPr userDrawn="1"/>
        </p:nvGrpSpPr>
        <p:grpSpPr>
          <a:xfrm>
            <a:off x="5323634" y="3772049"/>
            <a:ext cx="1103962" cy="873141"/>
            <a:chOff x="6624346" y="1447612"/>
            <a:chExt cx="1103962" cy="1103962"/>
          </a:xfrm>
          <a:effectLst>
            <a:outerShdw blurRad="50800" dist="38100" dir="5400000" algn="t" rotWithShape="0">
              <a:prstClr val="black">
                <a:alpha val="40000"/>
              </a:prstClr>
            </a:outerShdw>
          </a:effectLst>
        </p:grpSpPr>
        <p:sp>
          <p:nvSpPr>
            <p:cNvPr id="100" name="Oval 99"/>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1" name="TextBox 100"/>
            <p:cNvSpPr txBox="1"/>
            <p:nvPr userDrawn="1"/>
          </p:nvSpPr>
          <p:spPr>
            <a:xfrm>
              <a:off x="6755901" y="1547229"/>
              <a:ext cx="860989" cy="856106"/>
            </a:xfrm>
            <a:prstGeom prst="rect">
              <a:avLst/>
            </a:prstGeom>
            <a:noFill/>
          </p:spPr>
          <p:txBody>
            <a:bodyPr wrap="none" rtlCol="0">
              <a:spAutoFit/>
            </a:bodyPr>
            <a:lstStyle/>
            <a:p>
              <a:pPr algn="ctr"/>
              <a:r>
                <a:rPr lang="en-US" sz="1100" dirty="0">
                  <a:solidFill>
                    <a:srgbClr val="FFFFFF"/>
                  </a:solidFill>
                </a:rPr>
                <a:t>Understand</a:t>
              </a:r>
            </a:p>
            <a:p>
              <a:pPr algn="ctr"/>
              <a:r>
                <a:rPr lang="en-US" sz="1100" dirty="0">
                  <a:solidFill>
                    <a:srgbClr val="FFFFFF"/>
                  </a:solidFill>
                </a:rPr>
                <a:t>the</a:t>
              </a:r>
            </a:p>
            <a:p>
              <a:pPr algn="ctr"/>
              <a:r>
                <a:rPr lang="en-US" sz="1600" b="1" dirty="0">
                  <a:solidFill>
                    <a:srgbClr val="FFFFFF"/>
                  </a:solidFill>
                </a:rPr>
                <a:t>DATA</a:t>
              </a:r>
            </a:p>
          </p:txBody>
        </p:sp>
      </p:grpSp>
      <p:grpSp>
        <p:nvGrpSpPr>
          <p:cNvPr id="102" name="Group 101"/>
          <p:cNvGrpSpPr/>
          <p:nvPr userDrawn="1"/>
        </p:nvGrpSpPr>
        <p:grpSpPr>
          <a:xfrm>
            <a:off x="2245608" y="4957119"/>
            <a:ext cx="1150763" cy="873141"/>
            <a:chOff x="6611017" y="1447612"/>
            <a:chExt cx="1150763" cy="1103962"/>
          </a:xfrm>
          <a:effectLst>
            <a:outerShdw blurRad="50800" dist="38100" dir="5400000" algn="t" rotWithShape="0">
              <a:prstClr val="black">
                <a:alpha val="40000"/>
              </a:prstClr>
            </a:outerShdw>
          </a:effectLst>
        </p:grpSpPr>
        <p:sp>
          <p:nvSpPr>
            <p:cNvPr id="103" name="Oval 102"/>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4" name="TextBox 103"/>
            <p:cNvSpPr txBox="1"/>
            <p:nvPr userDrawn="1"/>
          </p:nvSpPr>
          <p:spPr>
            <a:xfrm>
              <a:off x="6611017" y="1478136"/>
              <a:ext cx="1150763" cy="642080"/>
            </a:xfrm>
            <a:prstGeom prst="rect">
              <a:avLst/>
            </a:prstGeom>
            <a:noFill/>
          </p:spPr>
          <p:txBody>
            <a:bodyPr wrap="none" rtlCol="0">
              <a:spAutoFit/>
            </a:bodyPr>
            <a:lstStyle/>
            <a:p>
              <a:pPr algn="ctr"/>
              <a:r>
                <a:rPr lang="en-US" sz="1600" b="1" dirty="0">
                  <a:solidFill>
                    <a:srgbClr val="FFFFFF"/>
                  </a:solidFill>
                </a:rPr>
                <a:t>TEST</a:t>
              </a:r>
            </a:p>
            <a:p>
              <a:pPr algn="ctr"/>
              <a:r>
                <a:rPr lang="en-US" sz="1100" dirty="0">
                  <a:solidFill>
                    <a:srgbClr val="FFFFFF"/>
                  </a:solidFill>
                </a:rPr>
                <a:t>Your  Knowledge</a:t>
              </a:r>
            </a:p>
          </p:txBody>
        </p:sp>
      </p:grpSp>
      <p:pic>
        <p:nvPicPr>
          <p:cNvPr id="105" name="Picture 104" descr="Pencil.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4467877">
            <a:off x="2794077" y="4966159"/>
            <a:ext cx="55285" cy="1245106"/>
          </a:xfrm>
          <a:prstGeom prst="rect">
            <a:avLst/>
          </a:prstGeom>
          <a:ln>
            <a:noFill/>
          </a:ln>
          <a:effectLst>
            <a:outerShdw blurRad="292100" dist="139700" dir="2700000" algn="tl" rotWithShape="0">
              <a:srgbClr val="333333">
                <a:alpha val="65000"/>
              </a:srgbClr>
            </a:outerShdw>
          </a:effectLst>
        </p:spPr>
      </p:pic>
      <p:grpSp>
        <p:nvGrpSpPr>
          <p:cNvPr id="106" name="Group 105"/>
          <p:cNvGrpSpPr/>
          <p:nvPr userDrawn="1"/>
        </p:nvGrpSpPr>
        <p:grpSpPr>
          <a:xfrm>
            <a:off x="905697" y="4878525"/>
            <a:ext cx="1103962" cy="873141"/>
            <a:chOff x="6624346" y="1447612"/>
            <a:chExt cx="1103962" cy="1103962"/>
          </a:xfrm>
          <a:effectLst>
            <a:outerShdw blurRad="50800" dist="38100" dir="5400000" algn="t" rotWithShape="0">
              <a:prstClr val="black">
                <a:alpha val="40000"/>
              </a:prstClr>
            </a:outerShdw>
          </a:effectLst>
        </p:grpSpPr>
        <p:sp>
          <p:nvSpPr>
            <p:cNvPr id="107" name="Oval 10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08" name="TextBox 107"/>
            <p:cNvSpPr txBox="1"/>
            <p:nvPr userDrawn="1"/>
          </p:nvSpPr>
          <p:spPr>
            <a:xfrm>
              <a:off x="6799435" y="1634691"/>
              <a:ext cx="773926" cy="642080"/>
            </a:xfrm>
            <a:prstGeom prst="rect">
              <a:avLst/>
            </a:prstGeom>
            <a:noFill/>
          </p:spPr>
          <p:txBody>
            <a:bodyPr wrap="none" rtlCol="0">
              <a:spAutoFit/>
            </a:bodyPr>
            <a:lstStyle/>
            <a:p>
              <a:pPr algn="ctr"/>
              <a:r>
                <a:rPr lang="en-US" sz="1100" dirty="0">
                  <a:solidFill>
                    <a:srgbClr val="FFFFFF"/>
                  </a:solidFill>
                </a:rPr>
                <a:t>Additional</a:t>
              </a:r>
            </a:p>
            <a:p>
              <a:pPr algn="ctr"/>
              <a:r>
                <a:rPr lang="en-US" sz="1600" b="1" dirty="0">
                  <a:solidFill>
                    <a:srgbClr val="FFFFFF"/>
                  </a:solidFill>
                </a:rPr>
                <a:t>INFO</a:t>
              </a:r>
            </a:p>
          </p:txBody>
        </p:sp>
      </p:grpSp>
      <p:pic>
        <p:nvPicPr>
          <p:cNvPr id="3" name="Picture 2" descr="1_IdeaICON_8_29_15.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9158" y="1929022"/>
            <a:ext cx="900262" cy="716609"/>
          </a:xfrm>
          <a:prstGeom prst="rect">
            <a:avLst/>
          </a:prstGeom>
          <a:ln>
            <a:noFill/>
          </a:ln>
          <a:effectLst>
            <a:outerShdw blurRad="292100" dist="139700" dir="2700000" algn="tl" rotWithShape="0">
              <a:srgbClr val="333333">
                <a:alpha val="65000"/>
              </a:srgbClr>
            </a:outerShdw>
          </a:effectLst>
        </p:spPr>
      </p:pic>
      <p:grpSp>
        <p:nvGrpSpPr>
          <p:cNvPr id="48" name="Group 47"/>
          <p:cNvGrpSpPr/>
          <p:nvPr userDrawn="1"/>
        </p:nvGrpSpPr>
        <p:grpSpPr>
          <a:xfrm>
            <a:off x="2164103" y="785390"/>
            <a:ext cx="1103962" cy="1031051"/>
            <a:chOff x="7814851" y="51272"/>
            <a:chExt cx="1103962" cy="1031051"/>
          </a:xfrm>
        </p:grpSpPr>
        <p:sp>
          <p:nvSpPr>
            <p:cNvPr id="51" name="Oval 50"/>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52" name="TextBox 51"/>
            <p:cNvSpPr txBox="1"/>
            <p:nvPr userDrawn="1"/>
          </p:nvSpPr>
          <p:spPr>
            <a:xfrm>
              <a:off x="7872020" y="51272"/>
              <a:ext cx="1022370" cy="1031051"/>
            </a:xfrm>
            <a:prstGeom prst="rect">
              <a:avLst/>
            </a:prstGeom>
            <a:noFill/>
          </p:spPr>
          <p:txBody>
            <a:bodyPr wrap="square" rtlCol="0">
              <a:spAutoFit/>
            </a:bodyPr>
            <a:lstStyle/>
            <a:p>
              <a:pPr algn="ctr"/>
              <a:r>
                <a:rPr lang="en-US" sz="1600" b="1" dirty="0">
                  <a:solidFill>
                    <a:srgbClr val="FFFFFF"/>
                  </a:solidFill>
                </a:rPr>
                <a:t>WHY</a:t>
              </a:r>
            </a:p>
            <a:p>
              <a:pPr algn="ctr"/>
              <a:r>
                <a:rPr lang="en-US" sz="900" dirty="0">
                  <a:solidFill>
                    <a:srgbClr val="FFFFFF"/>
                  </a:solidFill>
                </a:rPr>
                <a:t>Collect</a:t>
              </a:r>
              <a:endParaRPr lang="en-US" sz="900" baseline="0" dirty="0">
                <a:solidFill>
                  <a:srgbClr val="FFFFFF"/>
                </a:solidFill>
              </a:endParaRPr>
            </a:p>
            <a:p>
              <a:pPr algn="ctr"/>
              <a:r>
                <a:rPr lang="en-US" sz="900" dirty="0">
                  <a:solidFill>
                    <a:srgbClr val="FFFFFF"/>
                  </a:solidFill>
                </a:rPr>
                <a:t>Fire Fuel Transect Measurement</a:t>
              </a:r>
            </a:p>
            <a:p>
              <a:pPr algn="ctr"/>
              <a:r>
                <a:rPr lang="en-US" sz="900" dirty="0">
                  <a:solidFill>
                    <a:srgbClr val="FFFFFF"/>
                  </a:solidFill>
                </a:rPr>
                <a:t>Data?</a:t>
              </a:r>
            </a:p>
            <a:p>
              <a:pPr algn="ctr"/>
              <a:endParaRPr lang="en-US" sz="900" dirty="0">
                <a:solidFill>
                  <a:srgbClr val="FFFFFF"/>
                </a:solidFill>
              </a:endParaRPr>
            </a:p>
          </p:txBody>
        </p:sp>
      </p:grpSp>
    </p:spTree>
    <p:extLst>
      <p:ext uri="{BB962C8B-B14F-4D97-AF65-F5344CB8AC3E}">
        <p14:creationId xmlns:p14="http://schemas.microsoft.com/office/powerpoint/2010/main" val="4007268300"/>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Picture 22"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1" name="Picture 20"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19" name="Picture 18"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grpSp>
        <p:nvGrpSpPr>
          <p:cNvPr id="15" name="Group 14"/>
          <p:cNvGrpSpPr/>
          <p:nvPr userDrawn="1"/>
        </p:nvGrpSpPr>
        <p:grpSpPr>
          <a:xfrm>
            <a:off x="7818700" y="52539"/>
            <a:ext cx="1103962" cy="873144"/>
            <a:chOff x="7997802" y="52539"/>
            <a:chExt cx="1103962" cy="873144"/>
          </a:xfrm>
        </p:grpSpPr>
        <p:sp>
          <p:nvSpPr>
            <p:cNvPr id="17" name="Oval 16"/>
            <p:cNvSpPr/>
            <p:nvPr userDrawn="1"/>
          </p:nvSpPr>
          <p:spPr>
            <a:xfrm>
              <a:off x="7997802" y="52539"/>
              <a:ext cx="1103962" cy="873144"/>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8" name="TextBox 17"/>
            <p:cNvSpPr txBox="1"/>
            <p:nvPr userDrawn="1"/>
          </p:nvSpPr>
          <p:spPr>
            <a:xfrm>
              <a:off x="8120317" y="171108"/>
              <a:ext cx="896849" cy="338554"/>
            </a:xfrm>
            <a:prstGeom prst="rect">
              <a:avLst/>
            </a:prstGeom>
            <a:noFill/>
          </p:spPr>
          <p:txBody>
            <a:bodyPr wrap="none" rtlCol="0">
              <a:spAutoFit/>
            </a:bodyPr>
            <a:lstStyle/>
            <a:p>
              <a:pPr algn="ctr"/>
              <a:r>
                <a:rPr lang="en-US" sz="1600" b="1" spc="-100" dirty="0">
                  <a:solidFill>
                    <a:srgbClr val="FFFFFF"/>
                  </a:solidFill>
                </a:rPr>
                <a:t>Overview</a:t>
              </a:r>
              <a:endParaRPr lang="en-US" sz="900" spc="0" baseline="0" dirty="0">
                <a:solidFill>
                  <a:srgbClr val="FFFFFF"/>
                </a:solidFill>
              </a:endParaRPr>
            </a:p>
          </p:txBody>
        </p:sp>
      </p:grpSp>
      <p:sp>
        <p:nvSpPr>
          <p:cNvPr id="26" name="TextBox 25">
            <a:extLst>
              <a:ext uri="{FF2B5EF4-FFF2-40B4-BE49-F238E27FC236}">
                <a16:creationId xmlns:a16="http://schemas.microsoft.com/office/drawing/2014/main" id="{280E8388-4FD3-7446-A8AA-301A9DC73574}"/>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27" name="TextBox 26">
            <a:extLst>
              <a:ext uri="{FF2B5EF4-FFF2-40B4-BE49-F238E27FC236}">
                <a16:creationId xmlns:a16="http://schemas.microsoft.com/office/drawing/2014/main" id="{FF15FA4A-8F6F-854C-9CD1-0258E135B216}"/>
              </a:ext>
            </a:extLst>
          </p:cNvPr>
          <p:cNvSpPr txBox="1"/>
          <p:nvPr userDrawn="1"/>
        </p:nvSpPr>
        <p:spPr>
          <a:xfrm>
            <a:off x="2417406" y="496344"/>
            <a:ext cx="4449100" cy="276999"/>
          </a:xfrm>
          <a:prstGeom prst="rect">
            <a:avLst/>
          </a:prstGeom>
          <a:noFill/>
        </p:spPr>
        <p:txBody>
          <a:bodyPr wrap="square" rtlCol="0">
            <a:spAutoFit/>
          </a:bodyPr>
          <a:lstStyle/>
          <a:p>
            <a:pPr algn="ctr"/>
            <a:r>
              <a:rPr lang="en-US" sz="1200" b="1" kern="1800" spc="0" dirty="0">
                <a:solidFill>
                  <a:srgbClr val="123B1C"/>
                </a:solidFill>
              </a:rPr>
              <a:t>Introduction</a:t>
            </a:r>
            <a:endParaRPr lang="en-US" sz="1400" b="1" kern="1800" spc="0" dirty="0">
              <a:solidFill>
                <a:srgbClr val="123B1C"/>
              </a:solidFill>
            </a:endParaRPr>
          </a:p>
        </p:txBody>
      </p:sp>
      <p:sp>
        <p:nvSpPr>
          <p:cNvPr id="28" name="Rectangle 27">
            <a:extLst>
              <a:ext uri="{FF2B5EF4-FFF2-40B4-BE49-F238E27FC236}">
                <a16:creationId xmlns:a16="http://schemas.microsoft.com/office/drawing/2014/main" id="{B873008D-53D2-244D-B495-9FA04C248BCA}"/>
              </a:ext>
            </a:extLst>
          </p:cNvPr>
          <p:cNvSpPr/>
          <p:nvPr userDrawn="1"/>
        </p:nvSpPr>
        <p:spPr>
          <a:xfrm>
            <a:off x="20557" y="1022210"/>
            <a:ext cx="1164778" cy="4339650"/>
          </a:xfrm>
          <a:prstGeom prst="rect">
            <a:avLst/>
          </a:prstGeom>
        </p:spPr>
        <p:txBody>
          <a:bodyPr wrap="square">
            <a:spAutoFit/>
          </a:bodyPr>
          <a:lstStyle/>
          <a:p>
            <a:pPr marL="228600" indent="-228600">
              <a:buAutoNum type="alphaUcPeriod"/>
            </a:pPr>
            <a:r>
              <a:rPr lang="en-US" sz="1200" b="1" dirty="0">
                <a:solidFill>
                  <a:srgbClr val="055000"/>
                </a:solidFill>
              </a:rPr>
              <a:t>Overview</a:t>
            </a:r>
            <a:br>
              <a:rPr lang="en-US" sz="1200" b="1" dirty="0">
                <a:solidFill>
                  <a:srgbClr val="055000"/>
                </a:solidFill>
              </a:rPr>
            </a:br>
            <a:endParaRPr lang="en-US" sz="1200" b="1" dirty="0">
              <a:solidFill>
                <a:srgbClr val="055000"/>
              </a:solidFill>
            </a:endParaRPr>
          </a:p>
          <a:p>
            <a:r>
              <a:rPr lang="en-US" sz="1200" b="1" dirty="0">
                <a:solidFill>
                  <a:srgbClr val="719B86"/>
                </a:solidFill>
              </a:rPr>
              <a:t>B. Learning Objectives</a:t>
            </a:r>
            <a:br>
              <a:rPr lang="en-US" sz="1200" b="1" dirty="0">
                <a:solidFill>
                  <a:srgbClr val="719B86"/>
                </a:solidFill>
              </a:rPr>
            </a:br>
            <a:endParaRPr lang="en-US" sz="1200" b="1" dirty="0">
              <a:solidFill>
                <a:srgbClr val="719B86"/>
              </a:solidFill>
            </a:endParaRPr>
          </a:p>
          <a:p>
            <a:r>
              <a:rPr lang="en-US" sz="1200" b="1" dirty="0">
                <a:solidFill>
                  <a:srgbClr val="719B86"/>
                </a:solidFill>
              </a:rPr>
              <a:t>C. What is the Biosphere?</a:t>
            </a:r>
            <a:br>
              <a:rPr lang="en-US" sz="1200" b="1" dirty="0">
                <a:solidFill>
                  <a:srgbClr val="719B86"/>
                </a:solidFill>
              </a:rPr>
            </a:br>
            <a:endParaRPr lang="en-US" sz="1200" b="1" dirty="0">
              <a:solidFill>
                <a:srgbClr val="719B86"/>
              </a:solidFill>
            </a:endParaRPr>
          </a:p>
          <a:p>
            <a:r>
              <a:rPr lang="en-US" sz="1200" b="1" dirty="0">
                <a:solidFill>
                  <a:srgbClr val="719B86"/>
                </a:solidFill>
              </a:rPr>
              <a:t>D. What is the Carbon Cycle?</a:t>
            </a:r>
            <a:br>
              <a:rPr lang="en-US" sz="1200" b="1" dirty="0">
                <a:solidFill>
                  <a:srgbClr val="719B86"/>
                </a:solidFill>
              </a:rPr>
            </a:br>
            <a:endParaRPr lang="en-US" sz="1200" b="1" dirty="0">
              <a:solidFill>
                <a:srgbClr val="719B86"/>
              </a:solidFill>
            </a:endParaRPr>
          </a:p>
          <a:p>
            <a:r>
              <a:rPr lang="en-US" sz="1200" b="1" dirty="0">
                <a:solidFill>
                  <a:srgbClr val="719B86"/>
                </a:solidFill>
              </a:rPr>
              <a:t>E. Why Collect Carbon Cycle Data?</a:t>
            </a:r>
          </a:p>
          <a:p>
            <a:endParaRPr lang="en-US" sz="1200" b="1" dirty="0">
              <a:solidFill>
                <a:srgbClr val="719B86"/>
              </a:solidFill>
            </a:endParaRPr>
          </a:p>
          <a:p>
            <a:r>
              <a:rPr lang="en-US" sz="1200" b="1" dirty="0">
                <a:solidFill>
                  <a:srgbClr val="719B86"/>
                </a:solidFill>
              </a:rPr>
              <a:t>F. Introductory Activities</a:t>
            </a:r>
            <a:br>
              <a:rPr lang="en-US" sz="1200" b="1" dirty="0">
                <a:solidFill>
                  <a:srgbClr val="719B86"/>
                </a:solidFill>
              </a:rPr>
            </a:br>
            <a:endParaRPr lang="en-US" sz="1200" b="1" dirty="0">
              <a:solidFill>
                <a:srgbClr val="719B86"/>
              </a:solidFill>
            </a:endParaRPr>
          </a:p>
          <a:p>
            <a:r>
              <a:rPr lang="en-US" sz="1200" b="1" dirty="0">
                <a:solidFill>
                  <a:srgbClr val="719B86"/>
                </a:solidFill>
              </a:rPr>
              <a:t>G. Quiz Yourself</a:t>
            </a:r>
          </a:p>
          <a:p>
            <a:endParaRPr lang="en-US" sz="1200" b="1" dirty="0">
              <a:solidFill>
                <a:srgbClr val="719B86"/>
              </a:solidFill>
            </a:endParaRPr>
          </a:p>
          <a:p>
            <a:r>
              <a:rPr lang="en-US" sz="1200" b="1" dirty="0">
                <a:solidFill>
                  <a:srgbClr val="719B86"/>
                </a:solidFill>
              </a:rPr>
              <a:t>H. Additional</a:t>
            </a:r>
          </a:p>
          <a:p>
            <a:r>
              <a:rPr lang="en-US" sz="1200" b="1" dirty="0">
                <a:solidFill>
                  <a:srgbClr val="719B86"/>
                </a:solidFill>
              </a:rPr>
              <a:t>Information</a:t>
            </a:r>
          </a:p>
        </p:txBody>
      </p:sp>
    </p:spTree>
    <p:extLst>
      <p:ext uri="{BB962C8B-B14F-4D97-AF65-F5344CB8AC3E}">
        <p14:creationId xmlns:p14="http://schemas.microsoft.com/office/powerpoint/2010/main" val="1801326246"/>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grpSp>
        <p:nvGrpSpPr>
          <p:cNvPr id="16" name="Group 15"/>
          <p:cNvGrpSpPr/>
          <p:nvPr userDrawn="1"/>
        </p:nvGrpSpPr>
        <p:grpSpPr>
          <a:xfrm>
            <a:off x="7808013" y="46515"/>
            <a:ext cx="1103962" cy="950086"/>
            <a:chOff x="6624346" y="1447612"/>
            <a:chExt cx="1103962" cy="1201247"/>
          </a:xfrm>
          <a:effectLst>
            <a:outerShdw blurRad="50800" dist="38100" dir="5400000" algn="t" rotWithShape="0">
              <a:prstClr val="black">
                <a:alpha val="40000"/>
              </a:prstClr>
            </a:outerShdw>
          </a:effectLst>
        </p:grpSpPr>
        <p:sp>
          <p:nvSpPr>
            <p:cNvPr id="17" name="Oval 16"/>
            <p:cNvSpPr/>
            <p:nvPr userDrawn="1"/>
          </p:nvSpPr>
          <p:spPr>
            <a:xfrm>
              <a:off x="6624346" y="1447612"/>
              <a:ext cx="1103962" cy="1103962"/>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8" name="TextBox 17"/>
            <p:cNvSpPr txBox="1"/>
            <p:nvPr userDrawn="1"/>
          </p:nvSpPr>
          <p:spPr>
            <a:xfrm>
              <a:off x="6647795" y="1598183"/>
              <a:ext cx="1077218" cy="1050676"/>
            </a:xfrm>
            <a:prstGeom prst="rect">
              <a:avLst/>
            </a:prstGeom>
            <a:noFill/>
          </p:spPr>
          <p:txBody>
            <a:bodyPr wrap="none" rtlCol="0">
              <a:spAutoFit/>
            </a:bodyPr>
            <a:lstStyle/>
            <a:p>
              <a:pPr algn="ctr"/>
              <a:r>
                <a:rPr lang="en-US" sz="1600" b="1" dirty="0">
                  <a:solidFill>
                    <a:srgbClr val="FFFFFF"/>
                  </a:solidFill>
                </a:rPr>
                <a:t>Learning</a:t>
              </a:r>
            </a:p>
            <a:p>
              <a:pPr algn="ctr"/>
              <a:r>
                <a:rPr lang="en-US" sz="1600" b="1" dirty="0">
                  <a:solidFill>
                    <a:srgbClr val="FFFFFF"/>
                  </a:solidFill>
                </a:rPr>
                <a:t>Objectives</a:t>
              </a:r>
              <a:endParaRPr lang="en-US" sz="1100" b="0" dirty="0">
                <a:solidFill>
                  <a:srgbClr val="FFFFFF"/>
                </a:solidFill>
              </a:endParaRPr>
            </a:p>
            <a:p>
              <a:pPr algn="ctr"/>
              <a:endParaRPr lang="en-US" sz="1600" b="1" dirty="0">
                <a:solidFill>
                  <a:srgbClr val="FFFFFF"/>
                </a:solidFill>
              </a:endParaRPr>
            </a:p>
          </p:txBody>
        </p:sp>
      </p:grpSp>
      <p:pic>
        <p:nvPicPr>
          <p:cNvPr id="23" name="Picture 22" descr="3_BiosphereICONsm.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pic>
        <p:nvPicPr>
          <p:cNvPr id="25" name="Picture 24" descr="Globe_logo.svg.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BF66B58-1681-704E-8912-C8F609D16A7A}"/>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19" name="TextBox 18">
            <a:extLst>
              <a:ext uri="{FF2B5EF4-FFF2-40B4-BE49-F238E27FC236}">
                <a16:creationId xmlns:a16="http://schemas.microsoft.com/office/drawing/2014/main" id="{58E1B375-B007-6744-B365-D105F8CDEF7E}"/>
              </a:ext>
            </a:extLst>
          </p:cNvPr>
          <p:cNvSpPr txBox="1"/>
          <p:nvPr userDrawn="1"/>
        </p:nvSpPr>
        <p:spPr>
          <a:xfrm>
            <a:off x="2417406" y="496344"/>
            <a:ext cx="4449100" cy="276999"/>
          </a:xfrm>
          <a:prstGeom prst="rect">
            <a:avLst/>
          </a:prstGeom>
          <a:noFill/>
        </p:spPr>
        <p:txBody>
          <a:bodyPr wrap="square" rtlCol="0">
            <a:spAutoFit/>
          </a:bodyPr>
          <a:lstStyle/>
          <a:p>
            <a:pPr algn="ctr"/>
            <a:r>
              <a:rPr lang="en-US" sz="1200" b="1" kern="1800" spc="0" dirty="0">
                <a:solidFill>
                  <a:srgbClr val="123B1C"/>
                </a:solidFill>
              </a:rPr>
              <a:t>Introduction</a:t>
            </a:r>
            <a:endParaRPr lang="en-US" sz="1400" b="1" kern="1800" spc="0" dirty="0">
              <a:solidFill>
                <a:srgbClr val="123B1C"/>
              </a:solidFill>
            </a:endParaRPr>
          </a:p>
        </p:txBody>
      </p:sp>
      <p:sp>
        <p:nvSpPr>
          <p:cNvPr id="21" name="Rectangle 20">
            <a:extLst>
              <a:ext uri="{FF2B5EF4-FFF2-40B4-BE49-F238E27FC236}">
                <a16:creationId xmlns:a16="http://schemas.microsoft.com/office/drawing/2014/main" id="{6EEB4FE8-CAB9-5946-AD25-9D28FD17B316}"/>
              </a:ext>
            </a:extLst>
          </p:cNvPr>
          <p:cNvSpPr/>
          <p:nvPr userDrawn="1"/>
        </p:nvSpPr>
        <p:spPr>
          <a:xfrm>
            <a:off x="20557" y="1022210"/>
            <a:ext cx="1164778" cy="4339650"/>
          </a:xfrm>
          <a:prstGeom prst="rect">
            <a:avLst/>
          </a:prstGeom>
        </p:spPr>
        <p:txBody>
          <a:bodyPr wrap="square">
            <a:spAutoFit/>
          </a:bodyPr>
          <a:lstStyle/>
          <a:p>
            <a:pPr marL="228600" indent="-228600">
              <a:buAutoNum type="alphaUcPeriod"/>
            </a:pPr>
            <a:r>
              <a:rPr lang="en-US" sz="1200" b="1" dirty="0">
                <a:solidFill>
                  <a:srgbClr val="719B86"/>
                </a:solidFill>
              </a:rPr>
              <a:t>Overview</a:t>
            </a:r>
            <a:br>
              <a:rPr lang="en-US" sz="1200" b="1" dirty="0">
                <a:solidFill>
                  <a:srgbClr val="055000"/>
                </a:solidFill>
              </a:rPr>
            </a:br>
            <a:endParaRPr lang="en-US" sz="1200" b="1" dirty="0">
              <a:solidFill>
                <a:srgbClr val="055000"/>
              </a:solidFill>
            </a:endParaRPr>
          </a:p>
          <a:p>
            <a:r>
              <a:rPr lang="en-US" sz="1200" b="1" dirty="0">
                <a:solidFill>
                  <a:srgbClr val="055000"/>
                </a:solidFill>
              </a:rPr>
              <a:t>B. Learning Objectives</a:t>
            </a:r>
            <a:br>
              <a:rPr lang="en-US" sz="1200" b="1" dirty="0">
                <a:solidFill>
                  <a:srgbClr val="719B86"/>
                </a:solidFill>
              </a:rPr>
            </a:br>
            <a:endParaRPr lang="en-US" sz="1200" b="1" dirty="0">
              <a:solidFill>
                <a:srgbClr val="719B86"/>
              </a:solidFill>
            </a:endParaRPr>
          </a:p>
          <a:p>
            <a:r>
              <a:rPr lang="en-US" sz="1200" b="1" dirty="0">
                <a:solidFill>
                  <a:srgbClr val="719B86"/>
                </a:solidFill>
              </a:rPr>
              <a:t>C. What is the Biosphere?</a:t>
            </a:r>
            <a:br>
              <a:rPr lang="en-US" sz="1200" b="1" dirty="0">
                <a:solidFill>
                  <a:srgbClr val="719B86"/>
                </a:solidFill>
              </a:rPr>
            </a:br>
            <a:endParaRPr lang="en-US" sz="1200" b="1" dirty="0">
              <a:solidFill>
                <a:srgbClr val="719B86"/>
              </a:solidFill>
            </a:endParaRPr>
          </a:p>
          <a:p>
            <a:r>
              <a:rPr lang="en-US" sz="1200" b="1" dirty="0">
                <a:solidFill>
                  <a:srgbClr val="719B86"/>
                </a:solidFill>
              </a:rPr>
              <a:t>D. What is the Carbon Cycle?</a:t>
            </a:r>
            <a:br>
              <a:rPr lang="en-US" sz="1200" b="1" dirty="0">
                <a:solidFill>
                  <a:srgbClr val="719B86"/>
                </a:solidFill>
              </a:rPr>
            </a:br>
            <a:endParaRPr lang="en-US" sz="1200" b="1" dirty="0">
              <a:solidFill>
                <a:srgbClr val="719B86"/>
              </a:solidFill>
            </a:endParaRPr>
          </a:p>
          <a:p>
            <a:r>
              <a:rPr lang="en-US" sz="1200" b="1" dirty="0">
                <a:solidFill>
                  <a:srgbClr val="719B86"/>
                </a:solidFill>
              </a:rPr>
              <a:t>E. Why Collect Carbon Cycle Data?</a:t>
            </a:r>
          </a:p>
          <a:p>
            <a:endParaRPr lang="en-US" sz="1200" b="1" dirty="0">
              <a:solidFill>
                <a:srgbClr val="719B86"/>
              </a:solidFill>
            </a:endParaRPr>
          </a:p>
          <a:p>
            <a:r>
              <a:rPr lang="en-US" sz="1200" b="1" dirty="0">
                <a:solidFill>
                  <a:srgbClr val="719B86"/>
                </a:solidFill>
              </a:rPr>
              <a:t>F. Introductory Activities</a:t>
            </a:r>
            <a:br>
              <a:rPr lang="en-US" sz="1200" b="1" dirty="0">
                <a:solidFill>
                  <a:srgbClr val="719B86"/>
                </a:solidFill>
              </a:rPr>
            </a:br>
            <a:endParaRPr lang="en-US" sz="1200" b="1" dirty="0">
              <a:solidFill>
                <a:srgbClr val="719B86"/>
              </a:solidFill>
            </a:endParaRPr>
          </a:p>
          <a:p>
            <a:r>
              <a:rPr lang="en-US" sz="1200" b="1" dirty="0">
                <a:solidFill>
                  <a:srgbClr val="719B86"/>
                </a:solidFill>
              </a:rPr>
              <a:t>G. Quiz Yourself</a:t>
            </a:r>
          </a:p>
          <a:p>
            <a:endParaRPr lang="en-US" sz="1200" b="1" dirty="0">
              <a:solidFill>
                <a:srgbClr val="719B86"/>
              </a:solidFill>
            </a:endParaRPr>
          </a:p>
          <a:p>
            <a:r>
              <a:rPr lang="en-US" sz="1200" b="1" dirty="0">
                <a:solidFill>
                  <a:srgbClr val="719B86"/>
                </a:solidFill>
              </a:rPr>
              <a:t>H. Additional</a:t>
            </a:r>
          </a:p>
          <a:p>
            <a:r>
              <a:rPr lang="en-US" sz="1200" b="1" dirty="0">
                <a:solidFill>
                  <a:srgbClr val="719B86"/>
                </a:solidFill>
              </a:rPr>
              <a:t>Information</a:t>
            </a:r>
          </a:p>
        </p:txBody>
      </p:sp>
    </p:spTree>
    <p:extLst>
      <p:ext uri="{BB962C8B-B14F-4D97-AF65-F5344CB8AC3E}">
        <p14:creationId xmlns:p14="http://schemas.microsoft.com/office/powerpoint/2010/main" val="3589056479"/>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23" name="Picture 22" descr="Globe_logo.svg.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pic>
        <p:nvPicPr>
          <p:cNvPr id="24" name="Picture 23" descr="3_BiosphereICONsm.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CC729CD2-DE3B-0D45-870B-20CED94E3ED0}"/>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15" name="TextBox 14">
            <a:extLst>
              <a:ext uri="{FF2B5EF4-FFF2-40B4-BE49-F238E27FC236}">
                <a16:creationId xmlns:a16="http://schemas.microsoft.com/office/drawing/2014/main" id="{6B703334-73DC-7543-97D6-2A5BA1A5AF2F}"/>
              </a:ext>
            </a:extLst>
          </p:cNvPr>
          <p:cNvSpPr txBox="1"/>
          <p:nvPr userDrawn="1"/>
        </p:nvSpPr>
        <p:spPr>
          <a:xfrm>
            <a:off x="2417406" y="496344"/>
            <a:ext cx="4449100" cy="276999"/>
          </a:xfrm>
          <a:prstGeom prst="rect">
            <a:avLst/>
          </a:prstGeom>
          <a:noFill/>
        </p:spPr>
        <p:txBody>
          <a:bodyPr wrap="square" rtlCol="0">
            <a:spAutoFit/>
          </a:bodyPr>
          <a:lstStyle/>
          <a:p>
            <a:pPr algn="ctr"/>
            <a:r>
              <a:rPr lang="en-US" sz="1200" b="1" kern="1800" spc="0" dirty="0">
                <a:solidFill>
                  <a:srgbClr val="123B1C"/>
                </a:solidFill>
              </a:rPr>
              <a:t>Introduction</a:t>
            </a:r>
            <a:endParaRPr lang="en-US" sz="1400" b="1" kern="1800" spc="0" dirty="0">
              <a:solidFill>
                <a:srgbClr val="123B1C"/>
              </a:solidFill>
            </a:endParaRPr>
          </a:p>
        </p:txBody>
      </p:sp>
      <p:grpSp>
        <p:nvGrpSpPr>
          <p:cNvPr id="17" name="Group 16"/>
          <p:cNvGrpSpPr/>
          <p:nvPr userDrawn="1"/>
        </p:nvGrpSpPr>
        <p:grpSpPr>
          <a:xfrm>
            <a:off x="7823839" y="57917"/>
            <a:ext cx="1103962" cy="873141"/>
            <a:chOff x="7814851" y="57917"/>
            <a:chExt cx="1103962" cy="873141"/>
          </a:xfrm>
        </p:grpSpPr>
        <p:sp>
          <p:nvSpPr>
            <p:cNvPr id="18" name="Oval 17"/>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19" name="TextBox 18"/>
            <p:cNvSpPr txBox="1"/>
            <p:nvPr userDrawn="1"/>
          </p:nvSpPr>
          <p:spPr>
            <a:xfrm>
              <a:off x="7858372" y="146808"/>
              <a:ext cx="1022370" cy="615553"/>
            </a:xfrm>
            <a:prstGeom prst="rect">
              <a:avLst/>
            </a:prstGeom>
            <a:noFill/>
          </p:spPr>
          <p:txBody>
            <a:bodyPr wrap="square" rtlCol="0">
              <a:spAutoFit/>
            </a:bodyPr>
            <a:lstStyle/>
            <a:p>
              <a:pPr algn="ctr"/>
              <a:r>
                <a:rPr lang="en-US" sz="1600" b="1" dirty="0">
                  <a:solidFill>
                    <a:srgbClr val="FFFFFF"/>
                  </a:solidFill>
                </a:rPr>
                <a:t>What</a:t>
              </a:r>
            </a:p>
            <a:p>
              <a:pPr algn="ctr"/>
              <a:r>
                <a:rPr lang="en-US" sz="900" dirty="0">
                  <a:solidFill>
                    <a:srgbClr val="FFFFFF"/>
                  </a:solidFill>
                </a:rPr>
                <a:t>Is the </a:t>
              </a:r>
            </a:p>
            <a:p>
              <a:pPr algn="ctr"/>
              <a:r>
                <a:rPr lang="en-US" sz="900" dirty="0">
                  <a:solidFill>
                    <a:srgbClr val="FFFFFF"/>
                  </a:solidFill>
                </a:rPr>
                <a:t>Biosphere?</a:t>
              </a:r>
            </a:p>
          </p:txBody>
        </p:sp>
      </p:grpSp>
      <p:sp>
        <p:nvSpPr>
          <p:cNvPr id="16" name="Rectangle 15">
            <a:extLst>
              <a:ext uri="{FF2B5EF4-FFF2-40B4-BE49-F238E27FC236}">
                <a16:creationId xmlns:a16="http://schemas.microsoft.com/office/drawing/2014/main" id="{CECD938A-80AF-6A43-A7CB-B2D0B06CA221}"/>
              </a:ext>
            </a:extLst>
          </p:cNvPr>
          <p:cNvSpPr/>
          <p:nvPr userDrawn="1"/>
        </p:nvSpPr>
        <p:spPr>
          <a:xfrm>
            <a:off x="20557" y="1022210"/>
            <a:ext cx="1164778" cy="4339650"/>
          </a:xfrm>
          <a:prstGeom prst="rect">
            <a:avLst/>
          </a:prstGeom>
        </p:spPr>
        <p:txBody>
          <a:bodyPr wrap="square">
            <a:spAutoFit/>
          </a:bodyPr>
          <a:lstStyle/>
          <a:p>
            <a:pPr marL="228600" indent="-228600">
              <a:buAutoNum type="alphaUcPeriod"/>
            </a:pPr>
            <a:r>
              <a:rPr lang="en-US" sz="1200" b="1" dirty="0">
                <a:solidFill>
                  <a:srgbClr val="719B86"/>
                </a:solidFill>
              </a:rPr>
              <a:t>Overview</a:t>
            </a:r>
            <a:br>
              <a:rPr lang="en-US" sz="1200" b="1" dirty="0">
                <a:solidFill>
                  <a:srgbClr val="055000"/>
                </a:solidFill>
              </a:rPr>
            </a:br>
            <a:endParaRPr lang="en-US" sz="1200" b="1" dirty="0">
              <a:solidFill>
                <a:srgbClr val="055000"/>
              </a:solidFill>
            </a:endParaRPr>
          </a:p>
          <a:p>
            <a:r>
              <a:rPr lang="en-US" sz="1200" b="1" dirty="0">
                <a:solidFill>
                  <a:srgbClr val="719B86"/>
                </a:solidFill>
              </a:rPr>
              <a:t>B. Learning Objectives</a:t>
            </a:r>
            <a:br>
              <a:rPr lang="en-US" sz="1200" b="1" dirty="0">
                <a:solidFill>
                  <a:srgbClr val="719B86"/>
                </a:solidFill>
              </a:rPr>
            </a:br>
            <a:endParaRPr lang="en-US" sz="1200" b="1" dirty="0">
              <a:solidFill>
                <a:srgbClr val="719B86"/>
              </a:solidFill>
            </a:endParaRPr>
          </a:p>
          <a:p>
            <a:r>
              <a:rPr lang="en-US" sz="1200" b="1" dirty="0">
                <a:solidFill>
                  <a:srgbClr val="055000"/>
                </a:solidFill>
              </a:rPr>
              <a:t>C. What is the Biosphere?</a:t>
            </a:r>
            <a:br>
              <a:rPr lang="en-US" sz="1200" b="1" dirty="0">
                <a:solidFill>
                  <a:srgbClr val="719B86"/>
                </a:solidFill>
              </a:rPr>
            </a:br>
            <a:endParaRPr lang="en-US" sz="1200" b="1" dirty="0">
              <a:solidFill>
                <a:srgbClr val="719B86"/>
              </a:solidFill>
            </a:endParaRPr>
          </a:p>
          <a:p>
            <a:r>
              <a:rPr lang="en-US" sz="1200" b="1" dirty="0">
                <a:solidFill>
                  <a:srgbClr val="719B86"/>
                </a:solidFill>
              </a:rPr>
              <a:t>D. What is the Carbon Cycle?</a:t>
            </a:r>
            <a:br>
              <a:rPr lang="en-US" sz="1200" b="1" dirty="0">
                <a:solidFill>
                  <a:srgbClr val="719B86"/>
                </a:solidFill>
              </a:rPr>
            </a:br>
            <a:endParaRPr lang="en-US" sz="1200" b="1" dirty="0">
              <a:solidFill>
                <a:srgbClr val="719B86"/>
              </a:solidFill>
            </a:endParaRPr>
          </a:p>
          <a:p>
            <a:r>
              <a:rPr lang="en-US" sz="1200" b="1" dirty="0">
                <a:solidFill>
                  <a:srgbClr val="719B86"/>
                </a:solidFill>
              </a:rPr>
              <a:t>E. Why Collect Carbon Cycle Data?</a:t>
            </a:r>
          </a:p>
          <a:p>
            <a:endParaRPr lang="en-US" sz="1200" b="1" dirty="0">
              <a:solidFill>
                <a:srgbClr val="719B86"/>
              </a:solidFill>
            </a:endParaRPr>
          </a:p>
          <a:p>
            <a:r>
              <a:rPr lang="en-US" sz="1200" b="1" dirty="0">
                <a:solidFill>
                  <a:srgbClr val="719B86"/>
                </a:solidFill>
              </a:rPr>
              <a:t>F. Introductory Activities</a:t>
            </a:r>
            <a:br>
              <a:rPr lang="en-US" sz="1200" b="1" dirty="0">
                <a:solidFill>
                  <a:srgbClr val="719B86"/>
                </a:solidFill>
              </a:rPr>
            </a:br>
            <a:endParaRPr lang="en-US" sz="1200" b="1" dirty="0">
              <a:solidFill>
                <a:srgbClr val="719B86"/>
              </a:solidFill>
            </a:endParaRPr>
          </a:p>
          <a:p>
            <a:r>
              <a:rPr lang="en-US" sz="1200" b="1" dirty="0">
                <a:solidFill>
                  <a:srgbClr val="719B86"/>
                </a:solidFill>
              </a:rPr>
              <a:t>G. Quiz Yourself</a:t>
            </a:r>
          </a:p>
          <a:p>
            <a:endParaRPr lang="en-US" sz="1200" b="1" dirty="0">
              <a:solidFill>
                <a:srgbClr val="719B86"/>
              </a:solidFill>
            </a:endParaRPr>
          </a:p>
          <a:p>
            <a:r>
              <a:rPr lang="en-US" sz="1200" b="1" dirty="0">
                <a:solidFill>
                  <a:srgbClr val="719B86"/>
                </a:solidFill>
              </a:rPr>
              <a:t>H. Additional</a:t>
            </a:r>
          </a:p>
          <a:p>
            <a:r>
              <a:rPr lang="en-US" sz="1200" b="1" dirty="0">
                <a:solidFill>
                  <a:srgbClr val="719B86"/>
                </a:solidFill>
              </a:rPr>
              <a:t>Information</a:t>
            </a:r>
          </a:p>
        </p:txBody>
      </p:sp>
    </p:spTree>
    <p:extLst>
      <p:ext uri="{BB962C8B-B14F-4D97-AF65-F5344CB8AC3E}">
        <p14:creationId xmlns:p14="http://schemas.microsoft.com/office/powerpoint/2010/main" val="3128367516"/>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pic>
        <p:nvPicPr>
          <p:cNvPr id="13" name="Picture 12" descr="2_LP_BannerBioBUDBURST.png">
            <a:extLst>
              <a:ext uri="{FF2B5EF4-FFF2-40B4-BE49-F238E27FC236}">
                <a16:creationId xmlns:a16="http://schemas.microsoft.com/office/drawing/2014/main" id="{C1B4FE16-CF07-814E-94F8-515603928C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4" name="Picture 13" descr="Globe_logo.svg.png">
            <a:extLst>
              <a:ext uri="{FF2B5EF4-FFF2-40B4-BE49-F238E27FC236}">
                <a16:creationId xmlns:a16="http://schemas.microsoft.com/office/drawing/2014/main" id="{C82FE5EA-7C8C-E24B-BD05-9EE1AAEA085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18EBA11C-BD54-F642-A446-B62FCE2C404A}"/>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16" name="TextBox 15">
            <a:extLst>
              <a:ext uri="{FF2B5EF4-FFF2-40B4-BE49-F238E27FC236}">
                <a16:creationId xmlns:a16="http://schemas.microsoft.com/office/drawing/2014/main" id="{50682FD9-8A30-7543-924C-A0908E5DAA99}"/>
              </a:ext>
            </a:extLst>
          </p:cNvPr>
          <p:cNvSpPr txBox="1"/>
          <p:nvPr userDrawn="1"/>
        </p:nvSpPr>
        <p:spPr>
          <a:xfrm>
            <a:off x="2417406" y="496344"/>
            <a:ext cx="4449100" cy="276999"/>
          </a:xfrm>
          <a:prstGeom prst="rect">
            <a:avLst/>
          </a:prstGeom>
          <a:noFill/>
        </p:spPr>
        <p:txBody>
          <a:bodyPr wrap="square" rtlCol="0">
            <a:spAutoFit/>
          </a:bodyPr>
          <a:lstStyle/>
          <a:p>
            <a:pPr algn="ctr"/>
            <a:r>
              <a:rPr lang="en-US" sz="1200" b="1" kern="1800" spc="0" dirty="0">
                <a:solidFill>
                  <a:srgbClr val="123B1C"/>
                </a:solidFill>
              </a:rPr>
              <a:t>Introduction</a:t>
            </a:r>
            <a:endParaRPr lang="en-US" sz="1400" b="1" kern="1800" spc="0" dirty="0">
              <a:solidFill>
                <a:srgbClr val="123B1C"/>
              </a:solidFill>
            </a:endParaRPr>
          </a:p>
        </p:txBody>
      </p:sp>
      <p:grpSp>
        <p:nvGrpSpPr>
          <p:cNvPr id="26" name="Group 25">
            <a:extLst>
              <a:ext uri="{FF2B5EF4-FFF2-40B4-BE49-F238E27FC236}">
                <a16:creationId xmlns:a16="http://schemas.microsoft.com/office/drawing/2014/main" id="{83937030-B8A6-3D45-A9E8-383D73782C47}"/>
              </a:ext>
            </a:extLst>
          </p:cNvPr>
          <p:cNvGrpSpPr/>
          <p:nvPr userDrawn="1"/>
        </p:nvGrpSpPr>
        <p:grpSpPr>
          <a:xfrm>
            <a:off x="7823839" y="57917"/>
            <a:ext cx="1103962" cy="873141"/>
            <a:chOff x="7814851" y="57917"/>
            <a:chExt cx="1103962" cy="873141"/>
          </a:xfrm>
        </p:grpSpPr>
        <p:sp>
          <p:nvSpPr>
            <p:cNvPr id="27" name="Oval 26">
              <a:extLst>
                <a:ext uri="{FF2B5EF4-FFF2-40B4-BE49-F238E27FC236}">
                  <a16:creationId xmlns:a16="http://schemas.microsoft.com/office/drawing/2014/main" id="{2493BC97-FF7F-D94D-B4C7-F05FCFEB5DCA}"/>
                </a:ext>
              </a:extLst>
            </p:cNvPr>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8" name="TextBox 27">
              <a:extLst>
                <a:ext uri="{FF2B5EF4-FFF2-40B4-BE49-F238E27FC236}">
                  <a16:creationId xmlns:a16="http://schemas.microsoft.com/office/drawing/2014/main" id="{F70C6C49-CA17-7943-803B-9A139173D9C7}"/>
                </a:ext>
              </a:extLst>
            </p:cNvPr>
            <p:cNvSpPr txBox="1"/>
            <p:nvPr userDrawn="1"/>
          </p:nvSpPr>
          <p:spPr>
            <a:xfrm>
              <a:off x="7858372" y="146808"/>
              <a:ext cx="1022370" cy="615553"/>
            </a:xfrm>
            <a:prstGeom prst="rect">
              <a:avLst/>
            </a:prstGeom>
            <a:noFill/>
          </p:spPr>
          <p:txBody>
            <a:bodyPr wrap="square" rtlCol="0">
              <a:spAutoFit/>
            </a:bodyPr>
            <a:lstStyle/>
            <a:p>
              <a:pPr algn="ctr"/>
              <a:r>
                <a:rPr lang="en-US" sz="1600" b="1" dirty="0">
                  <a:solidFill>
                    <a:srgbClr val="FFFFFF"/>
                  </a:solidFill>
                </a:rPr>
                <a:t>What</a:t>
              </a:r>
            </a:p>
            <a:p>
              <a:pPr algn="ctr"/>
              <a:r>
                <a:rPr lang="en-US" sz="900" dirty="0">
                  <a:solidFill>
                    <a:srgbClr val="FFFFFF"/>
                  </a:solidFill>
                </a:rPr>
                <a:t>Is the </a:t>
              </a:r>
            </a:p>
            <a:p>
              <a:pPr algn="ctr"/>
              <a:r>
                <a:rPr lang="en-US" sz="900" dirty="0">
                  <a:solidFill>
                    <a:srgbClr val="FFFFFF"/>
                  </a:solidFill>
                </a:rPr>
                <a:t>Carbon Cycle?</a:t>
              </a:r>
            </a:p>
          </p:txBody>
        </p:sp>
      </p:grpSp>
      <p:pic>
        <p:nvPicPr>
          <p:cNvPr id="29" name="Picture 28" descr="3_BiosphereICONsm.png">
            <a:extLst>
              <a:ext uri="{FF2B5EF4-FFF2-40B4-BE49-F238E27FC236}">
                <a16:creationId xmlns:a16="http://schemas.microsoft.com/office/drawing/2014/main" id="{3742A185-ADDE-AE4C-A80A-D39071A165E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D20931D5-CC60-114D-8799-30BC1AF6A9CE}"/>
              </a:ext>
            </a:extLst>
          </p:cNvPr>
          <p:cNvSpPr/>
          <p:nvPr userDrawn="1"/>
        </p:nvSpPr>
        <p:spPr>
          <a:xfrm>
            <a:off x="20557" y="1022210"/>
            <a:ext cx="1164778" cy="4339650"/>
          </a:xfrm>
          <a:prstGeom prst="rect">
            <a:avLst/>
          </a:prstGeom>
        </p:spPr>
        <p:txBody>
          <a:bodyPr wrap="square">
            <a:spAutoFit/>
          </a:bodyPr>
          <a:lstStyle/>
          <a:p>
            <a:pPr marL="228600" indent="-228600">
              <a:buAutoNum type="alphaUcPeriod"/>
            </a:pPr>
            <a:r>
              <a:rPr lang="en-US" sz="1200" b="1" dirty="0">
                <a:solidFill>
                  <a:srgbClr val="719B86"/>
                </a:solidFill>
              </a:rPr>
              <a:t>Overview</a:t>
            </a:r>
            <a:br>
              <a:rPr lang="en-US" sz="1200" b="1" dirty="0">
                <a:solidFill>
                  <a:srgbClr val="055000"/>
                </a:solidFill>
              </a:rPr>
            </a:br>
            <a:endParaRPr lang="en-US" sz="1200" b="1" dirty="0">
              <a:solidFill>
                <a:srgbClr val="055000"/>
              </a:solidFill>
            </a:endParaRPr>
          </a:p>
          <a:p>
            <a:r>
              <a:rPr lang="en-US" sz="1200" b="1" dirty="0">
                <a:solidFill>
                  <a:srgbClr val="719B86"/>
                </a:solidFill>
              </a:rPr>
              <a:t>B. Learning Objectives</a:t>
            </a:r>
            <a:br>
              <a:rPr lang="en-US" sz="1200" b="1" dirty="0">
                <a:solidFill>
                  <a:srgbClr val="719B86"/>
                </a:solidFill>
              </a:rPr>
            </a:br>
            <a:endParaRPr lang="en-US" sz="1200" b="1" dirty="0">
              <a:solidFill>
                <a:srgbClr val="719B86"/>
              </a:solidFill>
            </a:endParaRPr>
          </a:p>
          <a:p>
            <a:r>
              <a:rPr lang="en-US" sz="1200" b="1" dirty="0">
                <a:solidFill>
                  <a:srgbClr val="719B86"/>
                </a:solidFill>
              </a:rPr>
              <a:t>C. What is the Biosphere?</a:t>
            </a:r>
            <a:br>
              <a:rPr lang="en-US" sz="1200" b="1" dirty="0">
                <a:solidFill>
                  <a:srgbClr val="719B86"/>
                </a:solidFill>
              </a:rPr>
            </a:br>
            <a:endParaRPr lang="en-US" sz="1200" b="1" dirty="0">
              <a:solidFill>
                <a:srgbClr val="719B86"/>
              </a:solidFill>
            </a:endParaRPr>
          </a:p>
          <a:p>
            <a:r>
              <a:rPr lang="en-US" sz="1200" b="1" dirty="0">
                <a:solidFill>
                  <a:srgbClr val="055000"/>
                </a:solidFill>
              </a:rPr>
              <a:t>D. What is the Carbon Cycle?</a:t>
            </a:r>
            <a:br>
              <a:rPr lang="en-US" sz="1200" b="1" dirty="0">
                <a:solidFill>
                  <a:srgbClr val="719B86"/>
                </a:solidFill>
              </a:rPr>
            </a:br>
            <a:endParaRPr lang="en-US" sz="1200" b="1" dirty="0">
              <a:solidFill>
                <a:srgbClr val="719B86"/>
              </a:solidFill>
            </a:endParaRPr>
          </a:p>
          <a:p>
            <a:r>
              <a:rPr lang="en-US" sz="1200" b="1" dirty="0">
                <a:solidFill>
                  <a:srgbClr val="719B86"/>
                </a:solidFill>
              </a:rPr>
              <a:t>E. Why Collect Carbon Cycle Data?</a:t>
            </a:r>
          </a:p>
          <a:p>
            <a:endParaRPr lang="en-US" sz="1200" b="1" dirty="0">
              <a:solidFill>
                <a:srgbClr val="719B86"/>
              </a:solidFill>
            </a:endParaRPr>
          </a:p>
          <a:p>
            <a:r>
              <a:rPr lang="en-US" sz="1200" b="1" dirty="0">
                <a:solidFill>
                  <a:srgbClr val="719B86"/>
                </a:solidFill>
              </a:rPr>
              <a:t>F. Introductory Activities</a:t>
            </a:r>
            <a:br>
              <a:rPr lang="en-US" sz="1200" b="1" dirty="0">
                <a:solidFill>
                  <a:srgbClr val="719B86"/>
                </a:solidFill>
              </a:rPr>
            </a:br>
            <a:endParaRPr lang="en-US" sz="1200" b="1" dirty="0">
              <a:solidFill>
                <a:srgbClr val="719B86"/>
              </a:solidFill>
            </a:endParaRPr>
          </a:p>
          <a:p>
            <a:r>
              <a:rPr lang="en-US" sz="1200" b="1" dirty="0">
                <a:solidFill>
                  <a:srgbClr val="719B86"/>
                </a:solidFill>
              </a:rPr>
              <a:t>G. Quiz Yourself</a:t>
            </a:r>
          </a:p>
          <a:p>
            <a:endParaRPr lang="en-US" sz="1200" b="1" dirty="0">
              <a:solidFill>
                <a:srgbClr val="719B86"/>
              </a:solidFill>
            </a:endParaRPr>
          </a:p>
          <a:p>
            <a:r>
              <a:rPr lang="en-US" sz="1200" b="1" dirty="0">
                <a:solidFill>
                  <a:srgbClr val="719B86"/>
                </a:solidFill>
              </a:rPr>
              <a:t>H. Additional</a:t>
            </a:r>
          </a:p>
          <a:p>
            <a:r>
              <a:rPr lang="en-US" sz="1200" b="1" dirty="0">
                <a:solidFill>
                  <a:srgbClr val="719B86"/>
                </a:solidFill>
              </a:rPr>
              <a:t>Information</a:t>
            </a:r>
          </a:p>
        </p:txBody>
      </p:sp>
    </p:spTree>
    <p:extLst>
      <p:ext uri="{BB962C8B-B14F-4D97-AF65-F5344CB8AC3E}">
        <p14:creationId xmlns:p14="http://schemas.microsoft.com/office/powerpoint/2010/main" val="297105105"/>
      </p:ext>
    </p:extLst>
  </p:cSld>
  <p:clrMap bg1="lt1" tx1="dk1" bg2="lt2" tx2="dk2" accent1="accent1" accent2="accent2" accent3="accent3" accent4="accent4" accent5="accent5" accent6="accent6" hlink="hlink" folHlink="folHlink"/>
  <p:sldLayoutIdLst>
    <p:sldLayoutId id="214748374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sp>
        <p:nvSpPr>
          <p:cNvPr id="13" name="Rectangle 12">
            <a:extLst>
              <a:ext uri="{FF2B5EF4-FFF2-40B4-BE49-F238E27FC236}">
                <a16:creationId xmlns:a16="http://schemas.microsoft.com/office/drawing/2014/main" id="{3BF01815-3F44-4042-A6E6-6941C99BC0C5}"/>
              </a:ext>
            </a:extLst>
          </p:cNvPr>
          <p:cNvSpPr/>
          <p:nvPr userDrawn="1"/>
        </p:nvSpPr>
        <p:spPr>
          <a:xfrm>
            <a:off x="20557" y="1022210"/>
            <a:ext cx="1164778" cy="4339650"/>
          </a:xfrm>
          <a:prstGeom prst="rect">
            <a:avLst/>
          </a:prstGeom>
        </p:spPr>
        <p:txBody>
          <a:bodyPr wrap="square">
            <a:spAutoFit/>
          </a:bodyPr>
          <a:lstStyle/>
          <a:p>
            <a:pPr marL="228600" indent="-228600">
              <a:buAutoNum type="alphaUcPeriod"/>
            </a:pPr>
            <a:r>
              <a:rPr lang="en-US" sz="1200" b="1" dirty="0">
                <a:solidFill>
                  <a:srgbClr val="719B86"/>
                </a:solidFill>
              </a:rPr>
              <a:t>Overview</a:t>
            </a:r>
            <a:br>
              <a:rPr lang="en-US" sz="1200" b="1" dirty="0">
                <a:solidFill>
                  <a:srgbClr val="055000"/>
                </a:solidFill>
              </a:rPr>
            </a:br>
            <a:endParaRPr lang="en-US" sz="1200" b="1" dirty="0">
              <a:solidFill>
                <a:srgbClr val="055000"/>
              </a:solidFill>
            </a:endParaRPr>
          </a:p>
          <a:p>
            <a:r>
              <a:rPr lang="en-US" sz="1200" b="1" dirty="0">
                <a:solidFill>
                  <a:srgbClr val="719B86"/>
                </a:solidFill>
              </a:rPr>
              <a:t>B. Learning Objectives</a:t>
            </a:r>
            <a:br>
              <a:rPr lang="en-US" sz="1200" b="1" dirty="0">
                <a:solidFill>
                  <a:srgbClr val="719B86"/>
                </a:solidFill>
              </a:rPr>
            </a:br>
            <a:endParaRPr lang="en-US" sz="1200" b="1" dirty="0">
              <a:solidFill>
                <a:srgbClr val="719B86"/>
              </a:solidFill>
            </a:endParaRPr>
          </a:p>
          <a:p>
            <a:r>
              <a:rPr lang="en-US" sz="1200" b="1" dirty="0">
                <a:solidFill>
                  <a:srgbClr val="719B86"/>
                </a:solidFill>
              </a:rPr>
              <a:t>C. What is the Biosphere?</a:t>
            </a:r>
            <a:br>
              <a:rPr lang="en-US" sz="1200" b="1" dirty="0">
                <a:solidFill>
                  <a:srgbClr val="719B86"/>
                </a:solidFill>
              </a:rPr>
            </a:br>
            <a:endParaRPr lang="en-US" sz="1200" b="1" dirty="0">
              <a:solidFill>
                <a:srgbClr val="719B86"/>
              </a:solidFill>
            </a:endParaRPr>
          </a:p>
          <a:p>
            <a:r>
              <a:rPr lang="en-US" sz="1200" b="1" dirty="0">
                <a:solidFill>
                  <a:srgbClr val="719B86"/>
                </a:solidFill>
              </a:rPr>
              <a:t>D. What is the Carbon Cycle?</a:t>
            </a:r>
            <a:br>
              <a:rPr lang="en-US" sz="1200" b="1" dirty="0">
                <a:solidFill>
                  <a:srgbClr val="719B86"/>
                </a:solidFill>
              </a:rPr>
            </a:br>
            <a:endParaRPr lang="en-US" sz="1200" b="1" dirty="0">
              <a:solidFill>
                <a:srgbClr val="719B86"/>
              </a:solidFill>
            </a:endParaRPr>
          </a:p>
          <a:p>
            <a:r>
              <a:rPr lang="en-US" sz="1200" b="1" dirty="0">
                <a:solidFill>
                  <a:srgbClr val="055000"/>
                </a:solidFill>
              </a:rPr>
              <a:t>E. Why Collect Carbon Cycle Data?</a:t>
            </a:r>
          </a:p>
          <a:p>
            <a:endParaRPr lang="en-US" sz="1200" b="1" dirty="0">
              <a:solidFill>
                <a:srgbClr val="719B86"/>
              </a:solidFill>
            </a:endParaRPr>
          </a:p>
          <a:p>
            <a:r>
              <a:rPr lang="en-US" sz="1200" b="1" dirty="0">
                <a:solidFill>
                  <a:srgbClr val="719B86"/>
                </a:solidFill>
              </a:rPr>
              <a:t>F. Introductory Activities</a:t>
            </a:r>
            <a:br>
              <a:rPr lang="en-US" sz="1200" b="1" dirty="0">
                <a:solidFill>
                  <a:srgbClr val="719B86"/>
                </a:solidFill>
              </a:rPr>
            </a:br>
            <a:endParaRPr lang="en-US" sz="1200" b="1" dirty="0">
              <a:solidFill>
                <a:srgbClr val="719B86"/>
              </a:solidFill>
            </a:endParaRPr>
          </a:p>
          <a:p>
            <a:r>
              <a:rPr lang="en-US" sz="1200" b="1" dirty="0">
                <a:solidFill>
                  <a:srgbClr val="719B86"/>
                </a:solidFill>
              </a:rPr>
              <a:t>G. Quiz Yourself</a:t>
            </a:r>
          </a:p>
          <a:p>
            <a:endParaRPr lang="en-US" sz="1200" b="1" dirty="0">
              <a:solidFill>
                <a:srgbClr val="719B86"/>
              </a:solidFill>
            </a:endParaRPr>
          </a:p>
          <a:p>
            <a:r>
              <a:rPr lang="en-US" sz="1200" b="1" dirty="0">
                <a:solidFill>
                  <a:srgbClr val="719B86"/>
                </a:solidFill>
              </a:rPr>
              <a:t>H. Additional</a:t>
            </a:r>
          </a:p>
          <a:p>
            <a:r>
              <a:rPr lang="en-US" sz="1200" b="1" dirty="0">
                <a:solidFill>
                  <a:srgbClr val="719B86"/>
                </a:solidFill>
              </a:rPr>
              <a:t>Information</a:t>
            </a:r>
          </a:p>
        </p:txBody>
      </p:sp>
      <p:pic>
        <p:nvPicPr>
          <p:cNvPr id="14" name="Picture 13" descr="2_LP_BannerBioBUDBURST.png">
            <a:extLst>
              <a:ext uri="{FF2B5EF4-FFF2-40B4-BE49-F238E27FC236}">
                <a16:creationId xmlns:a16="http://schemas.microsoft.com/office/drawing/2014/main" id="{CF1E9FDC-0409-FF40-B41A-CD59D9BE9F1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5" name="Picture 14" descr="Globe_logo.svg.png">
            <a:extLst>
              <a:ext uri="{FF2B5EF4-FFF2-40B4-BE49-F238E27FC236}">
                <a16:creationId xmlns:a16="http://schemas.microsoft.com/office/drawing/2014/main" id="{A0ACD64B-EA51-C34A-BB0C-FEC0B567D8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828E4824-7253-BC4B-83C1-7F0C4A33FED2}"/>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21" name="TextBox 20">
            <a:extLst>
              <a:ext uri="{FF2B5EF4-FFF2-40B4-BE49-F238E27FC236}">
                <a16:creationId xmlns:a16="http://schemas.microsoft.com/office/drawing/2014/main" id="{05446309-E228-3840-8D15-C33F39DBB57A}"/>
              </a:ext>
            </a:extLst>
          </p:cNvPr>
          <p:cNvSpPr txBox="1"/>
          <p:nvPr userDrawn="1"/>
        </p:nvSpPr>
        <p:spPr>
          <a:xfrm>
            <a:off x="2417406" y="496344"/>
            <a:ext cx="4449100" cy="276999"/>
          </a:xfrm>
          <a:prstGeom prst="rect">
            <a:avLst/>
          </a:prstGeom>
          <a:noFill/>
        </p:spPr>
        <p:txBody>
          <a:bodyPr wrap="square" rtlCol="0">
            <a:spAutoFit/>
          </a:bodyPr>
          <a:lstStyle/>
          <a:p>
            <a:pPr algn="ctr"/>
            <a:r>
              <a:rPr lang="en-US" sz="1200" b="1" kern="1800" spc="0" dirty="0">
                <a:solidFill>
                  <a:srgbClr val="123B1C"/>
                </a:solidFill>
              </a:rPr>
              <a:t>Introduction</a:t>
            </a:r>
            <a:endParaRPr lang="en-US" sz="1400" b="1" kern="1800" spc="0" dirty="0">
              <a:solidFill>
                <a:srgbClr val="123B1C"/>
              </a:solidFill>
            </a:endParaRPr>
          </a:p>
        </p:txBody>
      </p:sp>
      <p:grpSp>
        <p:nvGrpSpPr>
          <p:cNvPr id="27" name="Group 26">
            <a:extLst>
              <a:ext uri="{FF2B5EF4-FFF2-40B4-BE49-F238E27FC236}">
                <a16:creationId xmlns:a16="http://schemas.microsoft.com/office/drawing/2014/main" id="{7B08539A-D6BF-BD46-BF43-5E82FA3BBC94}"/>
              </a:ext>
            </a:extLst>
          </p:cNvPr>
          <p:cNvGrpSpPr/>
          <p:nvPr userDrawn="1"/>
        </p:nvGrpSpPr>
        <p:grpSpPr>
          <a:xfrm>
            <a:off x="7823839" y="57917"/>
            <a:ext cx="1103962" cy="873141"/>
            <a:chOff x="7814851" y="57917"/>
            <a:chExt cx="1103962" cy="873141"/>
          </a:xfrm>
        </p:grpSpPr>
        <p:sp>
          <p:nvSpPr>
            <p:cNvPr id="28" name="Oval 27">
              <a:extLst>
                <a:ext uri="{FF2B5EF4-FFF2-40B4-BE49-F238E27FC236}">
                  <a16:creationId xmlns:a16="http://schemas.microsoft.com/office/drawing/2014/main" id="{169C8790-49B0-F54F-8851-0D59DD2A2CEA}"/>
                </a:ext>
              </a:extLst>
            </p:cNvPr>
            <p:cNvSpPr/>
            <p:nvPr userDrawn="1"/>
          </p:nvSpPr>
          <p:spPr>
            <a:xfrm>
              <a:off x="7814851" y="57917"/>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9" name="TextBox 28">
              <a:extLst>
                <a:ext uri="{FF2B5EF4-FFF2-40B4-BE49-F238E27FC236}">
                  <a16:creationId xmlns:a16="http://schemas.microsoft.com/office/drawing/2014/main" id="{86DA57BD-89DF-C145-BE02-14F17863C192}"/>
                </a:ext>
              </a:extLst>
            </p:cNvPr>
            <p:cNvSpPr txBox="1"/>
            <p:nvPr userDrawn="1"/>
          </p:nvSpPr>
          <p:spPr>
            <a:xfrm>
              <a:off x="7858372" y="146808"/>
              <a:ext cx="1022370" cy="615553"/>
            </a:xfrm>
            <a:prstGeom prst="rect">
              <a:avLst/>
            </a:prstGeom>
            <a:noFill/>
          </p:spPr>
          <p:txBody>
            <a:bodyPr wrap="square" rtlCol="0">
              <a:spAutoFit/>
            </a:bodyPr>
            <a:lstStyle/>
            <a:p>
              <a:pPr algn="ctr"/>
              <a:r>
                <a:rPr lang="en-US" sz="1600" b="1" dirty="0">
                  <a:solidFill>
                    <a:srgbClr val="FFFFFF"/>
                  </a:solidFill>
                </a:rPr>
                <a:t>Why</a:t>
              </a:r>
              <a:r>
                <a:rPr lang="en-US" sz="900" dirty="0">
                  <a:solidFill>
                    <a:srgbClr val="FFFFFF"/>
                  </a:solidFill>
                </a:rPr>
                <a:t> </a:t>
              </a:r>
            </a:p>
            <a:p>
              <a:pPr algn="ctr"/>
              <a:r>
                <a:rPr lang="en-US" sz="900" dirty="0">
                  <a:solidFill>
                    <a:srgbClr val="FFFFFF"/>
                  </a:solidFill>
                </a:rPr>
                <a:t>Collect Carbon Cycle data?</a:t>
              </a:r>
            </a:p>
          </p:txBody>
        </p:sp>
      </p:grpSp>
      <p:pic>
        <p:nvPicPr>
          <p:cNvPr id="30" name="Picture 29" descr="3_BiosphereICONsm.png">
            <a:extLst>
              <a:ext uri="{FF2B5EF4-FFF2-40B4-BE49-F238E27FC236}">
                <a16:creationId xmlns:a16="http://schemas.microsoft.com/office/drawing/2014/main" id="{F112EDA1-AA81-654D-93C2-346955748D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9529292"/>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sp>
        <p:nvSpPr>
          <p:cNvPr id="15" name="Rectangle 14">
            <a:extLst>
              <a:ext uri="{FF2B5EF4-FFF2-40B4-BE49-F238E27FC236}">
                <a16:creationId xmlns:a16="http://schemas.microsoft.com/office/drawing/2014/main" id="{4F1A2F2E-6D4E-784B-BA78-36ADAFA5FFE1}"/>
              </a:ext>
            </a:extLst>
          </p:cNvPr>
          <p:cNvSpPr/>
          <p:nvPr userDrawn="1"/>
        </p:nvSpPr>
        <p:spPr>
          <a:xfrm>
            <a:off x="20557" y="1022210"/>
            <a:ext cx="1164778" cy="4339650"/>
          </a:xfrm>
          <a:prstGeom prst="rect">
            <a:avLst/>
          </a:prstGeom>
        </p:spPr>
        <p:txBody>
          <a:bodyPr wrap="square">
            <a:spAutoFit/>
          </a:bodyPr>
          <a:lstStyle/>
          <a:p>
            <a:pPr marL="228600" indent="-228600">
              <a:buAutoNum type="alphaUcPeriod"/>
            </a:pPr>
            <a:r>
              <a:rPr lang="en-US" sz="1200" b="1" dirty="0">
                <a:solidFill>
                  <a:srgbClr val="719B86"/>
                </a:solidFill>
              </a:rPr>
              <a:t>Overview</a:t>
            </a:r>
            <a:br>
              <a:rPr lang="en-US" sz="1200" b="1" dirty="0">
                <a:solidFill>
                  <a:srgbClr val="055000"/>
                </a:solidFill>
              </a:rPr>
            </a:br>
            <a:endParaRPr lang="en-US" sz="1200" b="1" dirty="0">
              <a:solidFill>
                <a:srgbClr val="055000"/>
              </a:solidFill>
            </a:endParaRPr>
          </a:p>
          <a:p>
            <a:r>
              <a:rPr lang="en-US" sz="1200" b="1" dirty="0">
                <a:solidFill>
                  <a:srgbClr val="719B86"/>
                </a:solidFill>
              </a:rPr>
              <a:t>B. Learning Objectives</a:t>
            </a:r>
            <a:br>
              <a:rPr lang="en-US" sz="1200" b="1" dirty="0">
                <a:solidFill>
                  <a:srgbClr val="719B86"/>
                </a:solidFill>
              </a:rPr>
            </a:br>
            <a:endParaRPr lang="en-US" sz="1200" b="1" dirty="0">
              <a:solidFill>
                <a:srgbClr val="719B86"/>
              </a:solidFill>
            </a:endParaRPr>
          </a:p>
          <a:p>
            <a:r>
              <a:rPr lang="en-US" sz="1200" b="1" dirty="0">
                <a:solidFill>
                  <a:srgbClr val="719B86"/>
                </a:solidFill>
              </a:rPr>
              <a:t>C. What is the Biosphere?</a:t>
            </a:r>
            <a:br>
              <a:rPr lang="en-US" sz="1200" b="1" dirty="0">
                <a:solidFill>
                  <a:srgbClr val="719B86"/>
                </a:solidFill>
              </a:rPr>
            </a:br>
            <a:endParaRPr lang="en-US" sz="1200" b="1" dirty="0">
              <a:solidFill>
                <a:srgbClr val="719B86"/>
              </a:solidFill>
            </a:endParaRPr>
          </a:p>
          <a:p>
            <a:r>
              <a:rPr lang="en-US" sz="1200" b="1" dirty="0">
                <a:solidFill>
                  <a:srgbClr val="719B86"/>
                </a:solidFill>
              </a:rPr>
              <a:t>D. What is the Carbon Cycle?</a:t>
            </a:r>
            <a:br>
              <a:rPr lang="en-US" sz="1200" b="1" dirty="0">
                <a:solidFill>
                  <a:srgbClr val="719B86"/>
                </a:solidFill>
              </a:rPr>
            </a:br>
            <a:endParaRPr lang="en-US" sz="1200" b="1" dirty="0">
              <a:solidFill>
                <a:srgbClr val="719B86"/>
              </a:solidFill>
            </a:endParaRPr>
          </a:p>
          <a:p>
            <a:r>
              <a:rPr lang="en-US" sz="1200" b="1" dirty="0">
                <a:solidFill>
                  <a:srgbClr val="719B86"/>
                </a:solidFill>
              </a:rPr>
              <a:t>E. Why Collect Carbon Cycle Data?</a:t>
            </a:r>
          </a:p>
          <a:p>
            <a:endParaRPr lang="en-US" sz="1200" b="1" dirty="0">
              <a:solidFill>
                <a:srgbClr val="719B86"/>
              </a:solidFill>
            </a:endParaRPr>
          </a:p>
          <a:p>
            <a:r>
              <a:rPr lang="en-US" sz="1200" b="1" dirty="0">
                <a:solidFill>
                  <a:srgbClr val="055000"/>
                </a:solidFill>
              </a:rPr>
              <a:t>F. Introductory Activities</a:t>
            </a:r>
            <a:br>
              <a:rPr lang="en-US" sz="1200" b="1" dirty="0">
                <a:solidFill>
                  <a:srgbClr val="719B86"/>
                </a:solidFill>
              </a:rPr>
            </a:br>
            <a:endParaRPr lang="en-US" sz="1200" b="1" dirty="0">
              <a:solidFill>
                <a:srgbClr val="719B86"/>
              </a:solidFill>
            </a:endParaRPr>
          </a:p>
          <a:p>
            <a:r>
              <a:rPr lang="en-US" sz="1200" b="1" dirty="0">
                <a:solidFill>
                  <a:srgbClr val="719B86"/>
                </a:solidFill>
              </a:rPr>
              <a:t>G. Quiz Yourself</a:t>
            </a:r>
          </a:p>
          <a:p>
            <a:endParaRPr lang="en-US" sz="1200" b="1" dirty="0">
              <a:solidFill>
                <a:srgbClr val="719B86"/>
              </a:solidFill>
            </a:endParaRPr>
          </a:p>
          <a:p>
            <a:r>
              <a:rPr lang="en-US" sz="1200" b="1" dirty="0">
                <a:solidFill>
                  <a:srgbClr val="719B86"/>
                </a:solidFill>
              </a:rPr>
              <a:t>H. Additional</a:t>
            </a:r>
          </a:p>
          <a:p>
            <a:r>
              <a:rPr lang="en-US" sz="1200" b="1" dirty="0">
                <a:solidFill>
                  <a:srgbClr val="719B86"/>
                </a:solidFill>
              </a:rPr>
              <a:t>Information</a:t>
            </a:r>
          </a:p>
        </p:txBody>
      </p:sp>
      <p:pic>
        <p:nvPicPr>
          <p:cNvPr id="16" name="Picture 15" descr="2_LP_BannerBioBUDBURST.png">
            <a:extLst>
              <a:ext uri="{FF2B5EF4-FFF2-40B4-BE49-F238E27FC236}">
                <a16:creationId xmlns:a16="http://schemas.microsoft.com/office/drawing/2014/main" id="{E0C356AB-0B0E-CC4D-AC84-58B3A5706B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A2E535BA-BF24-AF47-BA54-EAE796FA45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DA77C418-6221-D34A-848C-88E0C32A8B47}"/>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19" name="TextBox 18">
            <a:extLst>
              <a:ext uri="{FF2B5EF4-FFF2-40B4-BE49-F238E27FC236}">
                <a16:creationId xmlns:a16="http://schemas.microsoft.com/office/drawing/2014/main" id="{AC90076F-BEDA-6B4B-8667-A4B94DB27115}"/>
              </a:ext>
            </a:extLst>
          </p:cNvPr>
          <p:cNvSpPr txBox="1"/>
          <p:nvPr userDrawn="1"/>
        </p:nvSpPr>
        <p:spPr>
          <a:xfrm>
            <a:off x="2417406" y="496344"/>
            <a:ext cx="4449100" cy="276999"/>
          </a:xfrm>
          <a:prstGeom prst="rect">
            <a:avLst/>
          </a:prstGeom>
          <a:noFill/>
        </p:spPr>
        <p:txBody>
          <a:bodyPr wrap="square" rtlCol="0">
            <a:spAutoFit/>
          </a:bodyPr>
          <a:lstStyle/>
          <a:p>
            <a:pPr algn="ctr"/>
            <a:r>
              <a:rPr lang="en-US" sz="1200" b="1" kern="1800" spc="0" dirty="0">
                <a:solidFill>
                  <a:srgbClr val="123B1C"/>
                </a:solidFill>
              </a:rPr>
              <a:t>Introduction</a:t>
            </a:r>
            <a:endParaRPr lang="en-US" sz="1400" b="1" kern="1800" spc="0" dirty="0">
              <a:solidFill>
                <a:srgbClr val="123B1C"/>
              </a:solidFill>
            </a:endParaRPr>
          </a:p>
        </p:txBody>
      </p:sp>
      <p:grpSp>
        <p:nvGrpSpPr>
          <p:cNvPr id="25" name="Group 24">
            <a:extLst>
              <a:ext uri="{FF2B5EF4-FFF2-40B4-BE49-F238E27FC236}">
                <a16:creationId xmlns:a16="http://schemas.microsoft.com/office/drawing/2014/main" id="{0E0181D5-C9B5-FC44-ACB5-809F8A6FE8C3}"/>
              </a:ext>
            </a:extLst>
          </p:cNvPr>
          <p:cNvGrpSpPr/>
          <p:nvPr userDrawn="1"/>
        </p:nvGrpSpPr>
        <p:grpSpPr>
          <a:xfrm>
            <a:off x="7823839" y="20475"/>
            <a:ext cx="1103962" cy="873141"/>
            <a:chOff x="7814851" y="20475"/>
            <a:chExt cx="1103962" cy="873141"/>
          </a:xfrm>
        </p:grpSpPr>
        <p:sp>
          <p:nvSpPr>
            <p:cNvPr id="26" name="Oval 25">
              <a:extLst>
                <a:ext uri="{FF2B5EF4-FFF2-40B4-BE49-F238E27FC236}">
                  <a16:creationId xmlns:a16="http://schemas.microsoft.com/office/drawing/2014/main" id="{53B62ADB-D0C1-2D4C-9C07-E8459FA4E52E}"/>
                </a:ext>
              </a:extLst>
            </p:cNvPr>
            <p:cNvSpPr/>
            <p:nvPr userDrawn="1"/>
          </p:nvSpPr>
          <p:spPr>
            <a:xfrm>
              <a:off x="7814851"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A48CF00E-40C0-F449-A0ED-BDBD7AB2D620}"/>
                </a:ext>
              </a:extLst>
            </p:cNvPr>
            <p:cNvSpPr txBox="1"/>
            <p:nvPr userDrawn="1"/>
          </p:nvSpPr>
          <p:spPr>
            <a:xfrm>
              <a:off x="7855647" y="226213"/>
              <a:ext cx="1022370" cy="461665"/>
            </a:xfrm>
            <a:prstGeom prst="rect">
              <a:avLst/>
            </a:prstGeom>
            <a:noFill/>
          </p:spPr>
          <p:txBody>
            <a:bodyPr wrap="square" rtlCol="0">
              <a:spAutoFit/>
            </a:bodyPr>
            <a:lstStyle/>
            <a:p>
              <a:pPr algn="ctr"/>
              <a:r>
                <a:rPr lang="en-US" sz="1200" b="1" dirty="0">
                  <a:solidFill>
                    <a:srgbClr val="FFFFFF"/>
                  </a:solidFill>
                </a:rPr>
                <a:t>Introductory Activities</a:t>
              </a:r>
            </a:p>
          </p:txBody>
        </p:sp>
      </p:grpSp>
      <p:pic>
        <p:nvPicPr>
          <p:cNvPr id="28" name="Picture 27" descr="3_BiosphereICONsm.png">
            <a:extLst>
              <a:ext uri="{FF2B5EF4-FFF2-40B4-BE49-F238E27FC236}">
                <a16:creationId xmlns:a16="http://schemas.microsoft.com/office/drawing/2014/main" id="{505F98F0-750E-194B-9E7B-4BB5802BA5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1037340"/>
      </p:ext>
    </p:extLst>
  </p:cSld>
  <p:clrMap bg1="lt1" tx1="dk1" bg2="lt2" tx2="dk2" accent1="accent1" accent2="accent2" accent3="accent3" accent4="accent4" accent5="accent5" accent6="accent6" hlink="hlink" folHlink="folHlink"/>
  <p:sldLayoutIdLst>
    <p:sldLayoutId id="21474837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sp>
        <p:nvSpPr>
          <p:cNvPr id="15" name="Rectangle 14">
            <a:extLst>
              <a:ext uri="{FF2B5EF4-FFF2-40B4-BE49-F238E27FC236}">
                <a16:creationId xmlns:a16="http://schemas.microsoft.com/office/drawing/2014/main" id="{8A2D8C91-35E8-684A-9B31-B69D0BFF6280}"/>
              </a:ext>
            </a:extLst>
          </p:cNvPr>
          <p:cNvSpPr/>
          <p:nvPr userDrawn="1"/>
        </p:nvSpPr>
        <p:spPr>
          <a:xfrm>
            <a:off x="20557" y="1022210"/>
            <a:ext cx="1164778" cy="4339650"/>
          </a:xfrm>
          <a:prstGeom prst="rect">
            <a:avLst/>
          </a:prstGeom>
        </p:spPr>
        <p:txBody>
          <a:bodyPr wrap="square">
            <a:spAutoFit/>
          </a:bodyPr>
          <a:lstStyle/>
          <a:p>
            <a:pPr marL="228600" indent="-228600">
              <a:buAutoNum type="alphaUcPeriod"/>
            </a:pPr>
            <a:r>
              <a:rPr lang="en-US" sz="1200" b="1" dirty="0">
                <a:solidFill>
                  <a:srgbClr val="719B86"/>
                </a:solidFill>
              </a:rPr>
              <a:t>Overview</a:t>
            </a:r>
            <a:br>
              <a:rPr lang="en-US" sz="1200" b="1" dirty="0">
                <a:solidFill>
                  <a:srgbClr val="055000"/>
                </a:solidFill>
              </a:rPr>
            </a:br>
            <a:endParaRPr lang="en-US" sz="1200" b="1" dirty="0">
              <a:solidFill>
                <a:srgbClr val="055000"/>
              </a:solidFill>
            </a:endParaRPr>
          </a:p>
          <a:p>
            <a:r>
              <a:rPr lang="en-US" sz="1200" b="1" dirty="0">
                <a:solidFill>
                  <a:srgbClr val="719B86"/>
                </a:solidFill>
              </a:rPr>
              <a:t>B. Learning Objectives</a:t>
            </a:r>
            <a:br>
              <a:rPr lang="en-US" sz="1200" b="1" dirty="0">
                <a:solidFill>
                  <a:srgbClr val="719B86"/>
                </a:solidFill>
              </a:rPr>
            </a:br>
            <a:endParaRPr lang="en-US" sz="1200" b="1" dirty="0">
              <a:solidFill>
                <a:srgbClr val="719B86"/>
              </a:solidFill>
            </a:endParaRPr>
          </a:p>
          <a:p>
            <a:r>
              <a:rPr lang="en-US" sz="1200" b="1" dirty="0">
                <a:solidFill>
                  <a:srgbClr val="719B86"/>
                </a:solidFill>
              </a:rPr>
              <a:t>C. What is the Biosphere?</a:t>
            </a:r>
            <a:br>
              <a:rPr lang="en-US" sz="1200" b="1" dirty="0">
                <a:solidFill>
                  <a:srgbClr val="719B86"/>
                </a:solidFill>
              </a:rPr>
            </a:br>
            <a:endParaRPr lang="en-US" sz="1200" b="1" dirty="0">
              <a:solidFill>
                <a:srgbClr val="719B86"/>
              </a:solidFill>
            </a:endParaRPr>
          </a:p>
          <a:p>
            <a:r>
              <a:rPr lang="en-US" sz="1200" b="1" dirty="0">
                <a:solidFill>
                  <a:srgbClr val="719B86"/>
                </a:solidFill>
              </a:rPr>
              <a:t>D. What is the Carbon Cycle?</a:t>
            </a:r>
            <a:br>
              <a:rPr lang="en-US" sz="1200" b="1" dirty="0">
                <a:solidFill>
                  <a:srgbClr val="719B86"/>
                </a:solidFill>
              </a:rPr>
            </a:br>
            <a:endParaRPr lang="en-US" sz="1200" b="1" dirty="0">
              <a:solidFill>
                <a:srgbClr val="719B86"/>
              </a:solidFill>
            </a:endParaRPr>
          </a:p>
          <a:p>
            <a:r>
              <a:rPr lang="en-US" sz="1200" b="1" dirty="0">
                <a:solidFill>
                  <a:srgbClr val="719B86"/>
                </a:solidFill>
              </a:rPr>
              <a:t>E. Why Collect Carbon Cycle Data?</a:t>
            </a:r>
          </a:p>
          <a:p>
            <a:endParaRPr lang="en-US" sz="1200" b="1" dirty="0">
              <a:solidFill>
                <a:srgbClr val="719B86"/>
              </a:solidFill>
            </a:endParaRPr>
          </a:p>
          <a:p>
            <a:r>
              <a:rPr lang="en-US" sz="1200" b="1" dirty="0">
                <a:solidFill>
                  <a:srgbClr val="719B86"/>
                </a:solidFill>
              </a:rPr>
              <a:t>F. Introductory Activities</a:t>
            </a:r>
            <a:br>
              <a:rPr lang="en-US" sz="1200" b="1" dirty="0">
                <a:solidFill>
                  <a:srgbClr val="719B86"/>
                </a:solidFill>
              </a:rPr>
            </a:br>
            <a:endParaRPr lang="en-US" sz="1200" b="1" dirty="0">
              <a:solidFill>
                <a:srgbClr val="719B86"/>
              </a:solidFill>
            </a:endParaRPr>
          </a:p>
          <a:p>
            <a:r>
              <a:rPr lang="en-US" sz="1200" b="1" dirty="0">
                <a:solidFill>
                  <a:srgbClr val="055000"/>
                </a:solidFill>
              </a:rPr>
              <a:t>G. Quiz Yourself</a:t>
            </a:r>
          </a:p>
          <a:p>
            <a:endParaRPr lang="en-US" sz="1200" b="1" dirty="0">
              <a:solidFill>
                <a:srgbClr val="719B86"/>
              </a:solidFill>
            </a:endParaRPr>
          </a:p>
          <a:p>
            <a:r>
              <a:rPr lang="en-US" sz="1200" b="1" dirty="0">
                <a:solidFill>
                  <a:srgbClr val="719B86"/>
                </a:solidFill>
              </a:rPr>
              <a:t>H. Additional</a:t>
            </a:r>
          </a:p>
          <a:p>
            <a:r>
              <a:rPr lang="en-US" sz="1200" b="1" dirty="0">
                <a:solidFill>
                  <a:srgbClr val="719B86"/>
                </a:solidFill>
              </a:rPr>
              <a:t>Information</a:t>
            </a:r>
          </a:p>
        </p:txBody>
      </p:sp>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19" name="TextBox 18">
            <a:extLst>
              <a:ext uri="{FF2B5EF4-FFF2-40B4-BE49-F238E27FC236}">
                <a16:creationId xmlns:a16="http://schemas.microsoft.com/office/drawing/2014/main" id="{C1E43B8A-6E9F-2B40-9DCB-D5E120342707}"/>
              </a:ext>
            </a:extLst>
          </p:cNvPr>
          <p:cNvSpPr txBox="1"/>
          <p:nvPr userDrawn="1"/>
        </p:nvSpPr>
        <p:spPr>
          <a:xfrm>
            <a:off x="2417406" y="496344"/>
            <a:ext cx="4449100" cy="276999"/>
          </a:xfrm>
          <a:prstGeom prst="rect">
            <a:avLst/>
          </a:prstGeom>
          <a:noFill/>
        </p:spPr>
        <p:txBody>
          <a:bodyPr wrap="square" rtlCol="0">
            <a:spAutoFit/>
          </a:bodyPr>
          <a:lstStyle/>
          <a:p>
            <a:pPr algn="ctr"/>
            <a:r>
              <a:rPr lang="en-US" sz="1200" b="1" kern="1800" spc="0" dirty="0">
                <a:solidFill>
                  <a:srgbClr val="123B1C"/>
                </a:solidFill>
              </a:rPr>
              <a:t>Introduction</a:t>
            </a:r>
            <a:endParaRPr lang="en-US" sz="1400" b="1" kern="1800" spc="0" dirty="0">
              <a:solidFill>
                <a:srgbClr val="123B1C"/>
              </a:solidFill>
            </a:endParaRP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823839" y="20475"/>
            <a:ext cx="1103962" cy="873141"/>
            <a:chOff x="7814851" y="20475"/>
            <a:chExt cx="1103962"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14851"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855647" y="164658"/>
              <a:ext cx="1022370" cy="584775"/>
            </a:xfrm>
            <a:prstGeom prst="rect">
              <a:avLst/>
            </a:prstGeom>
            <a:noFill/>
          </p:spPr>
          <p:txBody>
            <a:bodyPr wrap="square" rtlCol="0">
              <a:spAutoFit/>
            </a:bodyPr>
            <a:lstStyle/>
            <a:p>
              <a:pPr algn="ctr"/>
              <a:r>
                <a:rPr lang="en-US" sz="1600" b="1" dirty="0">
                  <a:solidFill>
                    <a:srgbClr val="FFFFFF"/>
                  </a:solidFill>
                </a:rPr>
                <a:t>Quiz </a:t>
              </a:r>
            </a:p>
            <a:p>
              <a:pPr algn="ctr"/>
              <a:r>
                <a:rPr lang="en-US" sz="1600" b="1" dirty="0">
                  <a:solidFill>
                    <a:srgbClr val="FFFFFF"/>
                  </a:solidFill>
                </a:rPr>
                <a:t>Yourself</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4950193"/>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2_LP_BannerBioBUDBURST.png"/>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rot="5400000">
            <a:off x="-2846308" y="2846915"/>
            <a:ext cx="6858002" cy="1164169"/>
          </a:xfrm>
          <a:prstGeom prst="rect">
            <a:avLst/>
          </a:prstGeom>
          <a:ln>
            <a:noFill/>
          </a:ln>
          <a:effectLst>
            <a:outerShdw blurRad="50800" dist="38100" dir="5400000" algn="t" rotWithShape="0">
              <a:prstClr val="black">
                <a:alpha val="40000"/>
              </a:prstClr>
            </a:outerShdw>
          </a:effectLst>
        </p:spPr>
      </p:pic>
      <p:sp>
        <p:nvSpPr>
          <p:cNvPr id="15" name="Rectangle 14">
            <a:extLst>
              <a:ext uri="{FF2B5EF4-FFF2-40B4-BE49-F238E27FC236}">
                <a16:creationId xmlns:a16="http://schemas.microsoft.com/office/drawing/2014/main" id="{8A2D8C91-35E8-684A-9B31-B69D0BFF6280}"/>
              </a:ext>
            </a:extLst>
          </p:cNvPr>
          <p:cNvSpPr/>
          <p:nvPr userDrawn="1"/>
        </p:nvSpPr>
        <p:spPr>
          <a:xfrm>
            <a:off x="20557" y="1022210"/>
            <a:ext cx="1164778" cy="4339650"/>
          </a:xfrm>
          <a:prstGeom prst="rect">
            <a:avLst/>
          </a:prstGeom>
        </p:spPr>
        <p:txBody>
          <a:bodyPr wrap="square">
            <a:spAutoFit/>
          </a:bodyPr>
          <a:lstStyle/>
          <a:p>
            <a:pPr marL="228600" indent="-228600">
              <a:buAutoNum type="alphaUcPeriod"/>
            </a:pPr>
            <a:r>
              <a:rPr lang="en-US" sz="1200" b="1" dirty="0">
                <a:solidFill>
                  <a:srgbClr val="719B86"/>
                </a:solidFill>
              </a:rPr>
              <a:t>Overview</a:t>
            </a:r>
            <a:br>
              <a:rPr lang="en-US" sz="1200" b="1" dirty="0">
                <a:solidFill>
                  <a:srgbClr val="055000"/>
                </a:solidFill>
              </a:rPr>
            </a:br>
            <a:endParaRPr lang="en-US" sz="1200" b="1" dirty="0">
              <a:solidFill>
                <a:srgbClr val="055000"/>
              </a:solidFill>
            </a:endParaRPr>
          </a:p>
          <a:p>
            <a:r>
              <a:rPr lang="en-US" sz="1200" b="1" dirty="0">
                <a:solidFill>
                  <a:srgbClr val="719B86"/>
                </a:solidFill>
              </a:rPr>
              <a:t>B. Learning Objectives</a:t>
            </a:r>
            <a:br>
              <a:rPr lang="en-US" sz="1200" b="1" dirty="0">
                <a:solidFill>
                  <a:srgbClr val="719B86"/>
                </a:solidFill>
              </a:rPr>
            </a:br>
            <a:endParaRPr lang="en-US" sz="1200" b="1" dirty="0">
              <a:solidFill>
                <a:srgbClr val="719B86"/>
              </a:solidFill>
            </a:endParaRPr>
          </a:p>
          <a:p>
            <a:r>
              <a:rPr lang="en-US" sz="1200" b="1" dirty="0">
                <a:solidFill>
                  <a:srgbClr val="719B86"/>
                </a:solidFill>
              </a:rPr>
              <a:t>C. What is the Biosphere?</a:t>
            </a:r>
            <a:br>
              <a:rPr lang="en-US" sz="1200" b="1" dirty="0">
                <a:solidFill>
                  <a:srgbClr val="719B86"/>
                </a:solidFill>
              </a:rPr>
            </a:br>
            <a:endParaRPr lang="en-US" sz="1200" b="1" dirty="0">
              <a:solidFill>
                <a:srgbClr val="719B86"/>
              </a:solidFill>
            </a:endParaRPr>
          </a:p>
          <a:p>
            <a:r>
              <a:rPr lang="en-US" sz="1200" b="1" dirty="0">
                <a:solidFill>
                  <a:srgbClr val="719B86"/>
                </a:solidFill>
              </a:rPr>
              <a:t>D. What is the Carbon Cycle?</a:t>
            </a:r>
            <a:br>
              <a:rPr lang="en-US" sz="1200" b="1" dirty="0">
                <a:solidFill>
                  <a:srgbClr val="719B86"/>
                </a:solidFill>
              </a:rPr>
            </a:br>
            <a:endParaRPr lang="en-US" sz="1200" b="1" dirty="0">
              <a:solidFill>
                <a:srgbClr val="719B86"/>
              </a:solidFill>
            </a:endParaRPr>
          </a:p>
          <a:p>
            <a:r>
              <a:rPr lang="en-US" sz="1200" b="1" dirty="0">
                <a:solidFill>
                  <a:srgbClr val="719B86"/>
                </a:solidFill>
              </a:rPr>
              <a:t>E. Why Collect Carbon Cycle Data?</a:t>
            </a:r>
          </a:p>
          <a:p>
            <a:endParaRPr lang="en-US" sz="1200" b="1" dirty="0">
              <a:solidFill>
                <a:srgbClr val="719B86"/>
              </a:solidFill>
            </a:endParaRPr>
          </a:p>
          <a:p>
            <a:r>
              <a:rPr lang="en-US" sz="1200" b="1" dirty="0">
                <a:solidFill>
                  <a:srgbClr val="719B86"/>
                </a:solidFill>
              </a:rPr>
              <a:t>F. Introductory Activities</a:t>
            </a:r>
            <a:br>
              <a:rPr lang="en-US" sz="1200" b="1" dirty="0">
                <a:solidFill>
                  <a:srgbClr val="719B86"/>
                </a:solidFill>
              </a:rPr>
            </a:br>
            <a:endParaRPr lang="en-US" sz="1200" b="1" dirty="0">
              <a:solidFill>
                <a:srgbClr val="719B86"/>
              </a:solidFill>
            </a:endParaRPr>
          </a:p>
          <a:p>
            <a:r>
              <a:rPr lang="en-US" sz="1200" b="1" dirty="0">
                <a:solidFill>
                  <a:srgbClr val="719B86"/>
                </a:solidFill>
              </a:rPr>
              <a:t>G. Quiz Yourself</a:t>
            </a:r>
          </a:p>
          <a:p>
            <a:endParaRPr lang="en-US" sz="1200" b="1" dirty="0">
              <a:solidFill>
                <a:srgbClr val="719B86"/>
              </a:solidFill>
            </a:endParaRPr>
          </a:p>
          <a:p>
            <a:r>
              <a:rPr lang="en-US" sz="1200" b="1" dirty="0">
                <a:solidFill>
                  <a:srgbClr val="055000"/>
                </a:solidFill>
              </a:rPr>
              <a:t>H. Additional</a:t>
            </a:r>
          </a:p>
          <a:p>
            <a:r>
              <a:rPr lang="en-US" sz="1200" b="1" dirty="0">
                <a:solidFill>
                  <a:srgbClr val="055000"/>
                </a:solidFill>
              </a:rPr>
              <a:t>Information</a:t>
            </a:r>
          </a:p>
        </p:txBody>
      </p:sp>
      <p:pic>
        <p:nvPicPr>
          <p:cNvPr id="16" name="Picture 15" descr="2_LP_BannerBioBUDBURST.png">
            <a:extLst>
              <a:ext uri="{FF2B5EF4-FFF2-40B4-BE49-F238E27FC236}">
                <a16:creationId xmlns:a16="http://schemas.microsoft.com/office/drawing/2014/main" id="{52406B17-8F71-2A41-A701-8122F253F2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8801"/>
          <a:stretch/>
        </p:blipFill>
        <p:spPr>
          <a:xfrm>
            <a:off x="0" y="3406"/>
            <a:ext cx="9144000" cy="1005417"/>
          </a:xfrm>
          <a:prstGeom prst="rect">
            <a:avLst/>
          </a:prstGeom>
          <a:ln>
            <a:noFill/>
          </a:ln>
          <a:effectLst>
            <a:outerShdw blurRad="50800" dist="38100" dir="5400000" algn="t" rotWithShape="0">
              <a:prstClr val="black">
                <a:alpha val="40000"/>
              </a:prstClr>
            </a:outerShdw>
          </a:effectLst>
        </p:spPr>
      </p:pic>
      <p:pic>
        <p:nvPicPr>
          <p:cNvPr id="17" name="Picture 16" descr="Globe_logo.svg.png">
            <a:extLst>
              <a:ext uri="{FF2B5EF4-FFF2-40B4-BE49-F238E27FC236}">
                <a16:creationId xmlns:a16="http://schemas.microsoft.com/office/drawing/2014/main" id="{FE7F20D0-6887-7A4D-9217-ABAA0016B9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36" y="51272"/>
            <a:ext cx="955985" cy="8588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1AD74B6-F9B5-314F-A514-6B787B3A895C}"/>
              </a:ext>
            </a:extLst>
          </p:cNvPr>
          <p:cNvSpPr txBox="1"/>
          <p:nvPr userDrawn="1"/>
        </p:nvSpPr>
        <p:spPr>
          <a:xfrm>
            <a:off x="20557" y="171105"/>
            <a:ext cx="9144000" cy="369332"/>
          </a:xfrm>
          <a:prstGeom prst="rect">
            <a:avLst/>
          </a:prstGeom>
          <a:noFill/>
        </p:spPr>
        <p:txBody>
          <a:bodyPr wrap="square" rtlCol="0">
            <a:spAutoFit/>
          </a:bodyPr>
          <a:lstStyle/>
          <a:p>
            <a:r>
              <a:rPr lang="en-US" b="1" kern="1800" spc="90" dirty="0">
                <a:solidFill>
                  <a:srgbClr val="123B1C"/>
                </a:solidFill>
              </a:rPr>
              <a:t>                       </a:t>
            </a:r>
            <a:r>
              <a:rPr lang="en-US" b="1" kern="1800" spc="600" dirty="0">
                <a:solidFill>
                  <a:srgbClr val="123B1C"/>
                </a:solidFill>
              </a:rPr>
              <a:t>Biosphere</a:t>
            </a:r>
            <a:r>
              <a:rPr lang="en-US" b="1" kern="1800" spc="600" dirty="0"/>
              <a:t> </a:t>
            </a:r>
            <a:r>
              <a:rPr lang="en-US" b="1" kern="1800" spc="90" dirty="0"/>
              <a:t>              </a:t>
            </a:r>
            <a:r>
              <a:rPr lang="en-US" b="1" kern="1800" spc="520" dirty="0">
                <a:solidFill>
                  <a:srgbClr val="123B1C"/>
                </a:solidFill>
              </a:rPr>
              <a:t>Carbon Cycle</a:t>
            </a:r>
          </a:p>
        </p:txBody>
      </p:sp>
      <p:sp>
        <p:nvSpPr>
          <p:cNvPr id="19" name="TextBox 18">
            <a:extLst>
              <a:ext uri="{FF2B5EF4-FFF2-40B4-BE49-F238E27FC236}">
                <a16:creationId xmlns:a16="http://schemas.microsoft.com/office/drawing/2014/main" id="{C1E43B8A-6E9F-2B40-9DCB-D5E120342707}"/>
              </a:ext>
            </a:extLst>
          </p:cNvPr>
          <p:cNvSpPr txBox="1"/>
          <p:nvPr userDrawn="1"/>
        </p:nvSpPr>
        <p:spPr>
          <a:xfrm>
            <a:off x="2417406" y="496344"/>
            <a:ext cx="4449100" cy="276999"/>
          </a:xfrm>
          <a:prstGeom prst="rect">
            <a:avLst/>
          </a:prstGeom>
          <a:noFill/>
        </p:spPr>
        <p:txBody>
          <a:bodyPr wrap="square" rtlCol="0">
            <a:spAutoFit/>
          </a:bodyPr>
          <a:lstStyle/>
          <a:p>
            <a:pPr algn="ctr"/>
            <a:r>
              <a:rPr lang="en-US" sz="1200" b="1" kern="1800" spc="0" dirty="0">
                <a:solidFill>
                  <a:srgbClr val="123B1C"/>
                </a:solidFill>
              </a:rPr>
              <a:t>Introduction</a:t>
            </a:r>
            <a:endParaRPr lang="en-US" sz="1400" b="1" kern="1800" spc="0" dirty="0">
              <a:solidFill>
                <a:srgbClr val="123B1C"/>
              </a:solidFill>
            </a:endParaRPr>
          </a:p>
        </p:txBody>
      </p:sp>
      <p:grpSp>
        <p:nvGrpSpPr>
          <p:cNvPr id="25" name="Group 24">
            <a:extLst>
              <a:ext uri="{FF2B5EF4-FFF2-40B4-BE49-F238E27FC236}">
                <a16:creationId xmlns:a16="http://schemas.microsoft.com/office/drawing/2014/main" id="{29DBCFC1-E854-944F-ADB1-3F9E32B30CF3}"/>
              </a:ext>
            </a:extLst>
          </p:cNvPr>
          <p:cNvGrpSpPr/>
          <p:nvPr userDrawn="1"/>
        </p:nvGrpSpPr>
        <p:grpSpPr>
          <a:xfrm>
            <a:off x="7735725" y="20475"/>
            <a:ext cx="1252628" cy="873141"/>
            <a:chOff x="7726737" y="20475"/>
            <a:chExt cx="1252628" cy="873141"/>
          </a:xfrm>
        </p:grpSpPr>
        <p:sp>
          <p:nvSpPr>
            <p:cNvPr id="26" name="Oval 25">
              <a:extLst>
                <a:ext uri="{FF2B5EF4-FFF2-40B4-BE49-F238E27FC236}">
                  <a16:creationId xmlns:a16="http://schemas.microsoft.com/office/drawing/2014/main" id="{77761C80-334F-D54C-9FCD-95D2390B96FE}"/>
                </a:ext>
              </a:extLst>
            </p:cNvPr>
            <p:cNvSpPr/>
            <p:nvPr userDrawn="1"/>
          </p:nvSpPr>
          <p:spPr>
            <a:xfrm>
              <a:off x="7801070" y="20475"/>
              <a:ext cx="1103962" cy="873141"/>
            </a:xfrm>
            <a:prstGeom prst="ellipse">
              <a:avLst/>
            </a:prstGeom>
            <a:solidFill>
              <a:srgbClr val="055000"/>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solidFill>
                    <a:schemeClr val="tx1"/>
                  </a:solidFill>
                </a:ln>
              </a:endParaRPr>
            </a:p>
          </p:txBody>
        </p:sp>
        <p:sp>
          <p:nvSpPr>
            <p:cNvPr id="27" name="TextBox 26">
              <a:extLst>
                <a:ext uri="{FF2B5EF4-FFF2-40B4-BE49-F238E27FC236}">
                  <a16:creationId xmlns:a16="http://schemas.microsoft.com/office/drawing/2014/main" id="{4BFC3FD5-5FE5-F849-99B8-0FCAB5E3AB67}"/>
                </a:ext>
              </a:extLst>
            </p:cNvPr>
            <p:cNvSpPr txBox="1"/>
            <p:nvPr userDrawn="1"/>
          </p:nvSpPr>
          <p:spPr>
            <a:xfrm>
              <a:off x="7726737" y="164658"/>
              <a:ext cx="1252628" cy="584775"/>
            </a:xfrm>
            <a:prstGeom prst="rect">
              <a:avLst/>
            </a:prstGeom>
            <a:noFill/>
          </p:spPr>
          <p:txBody>
            <a:bodyPr wrap="square" rtlCol="0">
              <a:spAutoFit/>
            </a:bodyPr>
            <a:lstStyle/>
            <a:p>
              <a:pPr algn="ctr"/>
              <a:r>
                <a:rPr lang="en-US" sz="1600" b="1" dirty="0">
                  <a:solidFill>
                    <a:srgbClr val="FFFFFF"/>
                  </a:solidFill>
                </a:rPr>
                <a:t>Additional Resources</a:t>
              </a:r>
            </a:p>
          </p:txBody>
        </p:sp>
      </p:grpSp>
      <p:pic>
        <p:nvPicPr>
          <p:cNvPr id="28" name="Picture 27" descr="3_BiosphereICONsm.png">
            <a:extLst>
              <a:ext uri="{FF2B5EF4-FFF2-40B4-BE49-F238E27FC236}">
                <a16:creationId xmlns:a16="http://schemas.microsoft.com/office/drawing/2014/main" id="{D2CA2686-B752-8840-BA8A-232104FBB4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86625" y="93242"/>
            <a:ext cx="713953" cy="713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2155933"/>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0.png"/><Relationship Id="rId2" Type="http://schemas.microsoft.com/office/2011/relationships/webextension" Target="../webextensions/webextension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globe.gov/documents/355050/7da1ef2a-28eb-43e6-b6ee-e6af26a401f3"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globe.gov/documents/355050/14396119/TeacherTemplates.pdf/0bd26c8f-47fd-41e1-ab5a-7732eadaa122"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globe.gov/documents/355050/8cf263cb-436c-4e29-851f-678a6cfb6b2d"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hyperlink" Target="https://www.globe.gov/documents/355050/c8fbe3d4-e7d3-4b6a-9629-38f616b59ff6"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globe.gov/documents/355050/e4d3c5de-f6d3-43eb-af48-095c32009ad6"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s://climate.nasa.gov/" TargetMode="External"/><Relationship Id="rId2" Type="http://schemas.openxmlformats.org/officeDocument/2006/relationships/hyperlink" Target="https://www.nasa.gov/feature/goddard/carbon-climate" TargetMode="External"/><Relationship Id="rId1" Type="http://schemas.openxmlformats.org/officeDocument/2006/relationships/slideLayout" Target="../slideLayouts/slideLayout9.xml"/><Relationship Id="rId6" Type="http://schemas.openxmlformats.org/officeDocument/2006/relationships/hyperlink" Target="http://www.globalcarbonatlas.org/en/content/welcome-carbon-atlas" TargetMode="External"/><Relationship Id="rId5" Type="http://schemas.openxmlformats.org/officeDocument/2006/relationships/hyperlink" Target="http://www.globalcarbonproject.org/" TargetMode="External"/><Relationship Id="rId4" Type="http://schemas.openxmlformats.org/officeDocument/2006/relationships/hyperlink" Target="https://svs.gsfc.nasa.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978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ED5C71A-B1F7-0342-8AD6-C2FA036A6651}"/>
              </a:ext>
            </a:extLst>
          </p:cNvPr>
          <p:cNvSpPr txBox="1">
            <a:spLocks/>
          </p:cNvSpPr>
          <p:nvPr/>
        </p:nvSpPr>
        <p:spPr>
          <a:xfrm>
            <a:off x="1223418" y="1115924"/>
            <a:ext cx="7815071" cy="149718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A closer look at several years of CO</a:t>
            </a:r>
            <a:r>
              <a:rPr kumimoji="0" lang="en-US" sz="36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 concentrations reveals a zig-zag pattern, a seasonal cycle.</a:t>
            </a:r>
            <a:r>
              <a:rPr kumimoji="0" lang="en-US" sz="3600" b="1" i="0" u="none" strike="noStrike" kern="1200" cap="none" spc="0" normalizeH="0" baseline="-25000" noProof="0" dirty="0">
                <a:ln>
                  <a:noFill/>
                </a:ln>
                <a:solidFill>
                  <a:srgbClr val="002060"/>
                </a:solidFill>
                <a:effectLst/>
                <a:uLnTx/>
                <a:uFillTx/>
                <a:latin typeface="Calibri Light" charset="0"/>
                <a:ea typeface="+mj-ea"/>
                <a:cs typeface="+mj-cs"/>
              </a:rPr>
              <a:t> </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pic>
        <p:nvPicPr>
          <p:cNvPr id="10" name="Picture 9">
            <a:extLst>
              <a:ext uri="{FF2B5EF4-FFF2-40B4-BE49-F238E27FC236}">
                <a16:creationId xmlns:a16="http://schemas.microsoft.com/office/drawing/2014/main" id="{8EFC3CCD-D911-7B48-A3E3-00E100CABF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0999" y="2546718"/>
            <a:ext cx="5127358" cy="3977364"/>
          </a:xfrm>
          <a:prstGeom prst="rect">
            <a:avLst/>
          </a:prstGeom>
        </p:spPr>
      </p:pic>
      <p:pic>
        <p:nvPicPr>
          <p:cNvPr id="11" name="Picture 10">
            <a:extLst>
              <a:ext uri="{FF2B5EF4-FFF2-40B4-BE49-F238E27FC236}">
                <a16:creationId xmlns:a16="http://schemas.microsoft.com/office/drawing/2014/main" id="{4F0EA94E-F002-5B4E-8778-895C252B2F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8453" y="3591856"/>
            <a:ext cx="3568661" cy="2768262"/>
          </a:xfrm>
          <a:prstGeom prst="rect">
            <a:avLst/>
          </a:prstGeom>
        </p:spPr>
      </p:pic>
      <p:sp>
        <p:nvSpPr>
          <p:cNvPr id="12" name="Rectangle 11">
            <a:extLst>
              <a:ext uri="{FF2B5EF4-FFF2-40B4-BE49-F238E27FC236}">
                <a16:creationId xmlns:a16="http://schemas.microsoft.com/office/drawing/2014/main" id="{A29A92CC-5514-DA49-AD9F-19ED84A90A6A}"/>
              </a:ext>
            </a:extLst>
          </p:cNvPr>
          <p:cNvSpPr/>
          <p:nvPr/>
        </p:nvSpPr>
        <p:spPr>
          <a:xfrm>
            <a:off x="5426582" y="3064790"/>
            <a:ext cx="418576" cy="360477"/>
          </a:xfrm>
          <a:prstGeom prst="rect">
            <a:avLst/>
          </a:prstGeom>
          <a:noFill/>
          <a:ln w="12700" cap="flat" cmpd="sng" algn="ctr">
            <a:solidFill>
              <a:sysClr val="windowText" lastClr="000000"/>
            </a:solidFill>
            <a:prstDash val="solid"/>
            <a:miter lim="800000"/>
          </a:ln>
          <a:effectLst>
            <a:outerShdw blurRad="50800" dist="762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139F6643-F89A-A041-BDC3-BD9B42173DFC}"/>
              </a:ext>
            </a:extLst>
          </p:cNvPr>
          <p:cNvCxnSpPr/>
          <p:nvPr/>
        </p:nvCxnSpPr>
        <p:spPr>
          <a:xfrm flipH="1" flipV="1">
            <a:off x="5845158" y="3064790"/>
            <a:ext cx="3087828" cy="821410"/>
          </a:xfrm>
          <a:prstGeom prst="line">
            <a:avLst/>
          </a:prstGeom>
          <a:noFill/>
          <a:ln w="6350" cap="flat" cmpd="sng" algn="ctr">
            <a:solidFill>
              <a:sysClr val="windowText" lastClr="000000"/>
            </a:solidFill>
            <a:prstDash val="solid"/>
            <a:miter lim="800000"/>
          </a:ln>
          <a:effectLst/>
        </p:spPr>
      </p:cxnSp>
      <p:cxnSp>
        <p:nvCxnSpPr>
          <p:cNvPr id="14" name="Straight Connector 13">
            <a:extLst>
              <a:ext uri="{FF2B5EF4-FFF2-40B4-BE49-F238E27FC236}">
                <a16:creationId xmlns:a16="http://schemas.microsoft.com/office/drawing/2014/main" id="{3BEDB7B3-D8FE-3149-A55F-1733D57C81D5}"/>
              </a:ext>
            </a:extLst>
          </p:cNvPr>
          <p:cNvCxnSpPr/>
          <p:nvPr/>
        </p:nvCxnSpPr>
        <p:spPr>
          <a:xfrm flipH="1" flipV="1">
            <a:off x="5426582" y="3425267"/>
            <a:ext cx="675280" cy="2483164"/>
          </a:xfrm>
          <a:prstGeom prst="line">
            <a:avLst/>
          </a:prstGeom>
          <a:noFill/>
          <a:ln w="6350" cap="flat" cmpd="sng" algn="ctr">
            <a:solidFill>
              <a:sysClr val="windowText" lastClr="000000"/>
            </a:solidFill>
            <a:prstDash val="solid"/>
            <a:miter lim="800000"/>
          </a:ln>
          <a:effectLst/>
        </p:spPr>
      </p:cxnSp>
      <p:sp>
        <p:nvSpPr>
          <p:cNvPr id="15" name="TextBox 14">
            <a:extLst>
              <a:ext uri="{FF2B5EF4-FFF2-40B4-BE49-F238E27FC236}">
                <a16:creationId xmlns:a16="http://schemas.microsoft.com/office/drawing/2014/main" id="{4A06DF2F-CB0B-BB47-89CA-E8FCB6112360}"/>
              </a:ext>
            </a:extLst>
          </p:cNvPr>
          <p:cNvSpPr txBox="1"/>
          <p:nvPr/>
        </p:nvSpPr>
        <p:spPr>
          <a:xfrm>
            <a:off x="1222075" y="6512943"/>
            <a:ext cx="1477520" cy="276999"/>
          </a:xfrm>
          <a:prstGeom prst="rect">
            <a:avLst/>
          </a:prstGeom>
          <a:noFill/>
        </p:spPr>
        <p:txBody>
          <a:bodyPr wrap="non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Image: ersl.noaa.gov</a:t>
            </a:r>
          </a:p>
        </p:txBody>
      </p:sp>
    </p:spTree>
    <p:extLst>
      <p:ext uri="{BB962C8B-B14F-4D97-AF65-F5344CB8AC3E}">
        <p14:creationId xmlns:p14="http://schemas.microsoft.com/office/powerpoint/2010/main" val="2589659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F78397-8E68-4A49-B46D-B869C5A248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1144" y="2643034"/>
            <a:ext cx="5208500" cy="4040308"/>
          </a:xfrm>
          <a:prstGeom prst="rect">
            <a:avLst/>
          </a:prstGeom>
        </p:spPr>
      </p:pic>
      <p:sp>
        <p:nvSpPr>
          <p:cNvPr id="9" name="Title 1">
            <a:extLst>
              <a:ext uri="{FF2B5EF4-FFF2-40B4-BE49-F238E27FC236}">
                <a16:creationId xmlns:a16="http://schemas.microsoft.com/office/drawing/2014/main" id="{26BDBA9D-A9E7-BD41-B7A5-91FEDEEBC86C}"/>
              </a:ext>
            </a:extLst>
          </p:cNvPr>
          <p:cNvSpPr txBox="1">
            <a:spLocks/>
          </p:cNvSpPr>
          <p:nvPr/>
        </p:nvSpPr>
        <p:spPr>
          <a:xfrm>
            <a:off x="1159672" y="1404390"/>
            <a:ext cx="7910956" cy="15183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The “rising arm” of the zig-zag coincides with periods when </a:t>
            </a:r>
            <a:r>
              <a:rPr kumimoji="0" lang="en-US" sz="2800" b="1" i="1" u="none" strike="noStrike" kern="1200" cap="none" spc="0" normalizeH="0" baseline="0" noProof="0" dirty="0">
                <a:ln>
                  <a:noFill/>
                </a:ln>
                <a:solidFill>
                  <a:srgbClr val="002060"/>
                </a:solidFill>
                <a:effectLst/>
                <a:uLnTx/>
                <a:uFillTx/>
                <a:latin typeface="Calibri Light" charset="0"/>
                <a:ea typeface="+mj-ea"/>
                <a:cs typeface="+mj-cs"/>
              </a:rPr>
              <a:t>respiration exceeds photosynthesis,</a:t>
            </a: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 in other words, the biosphere is releasing more CO</a:t>
            </a:r>
            <a:r>
              <a:rPr kumimoji="0" lang="en-US" sz="28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 to the atmosphere than it is absorbing</a:t>
            </a:r>
            <a:r>
              <a:rPr kumimoji="0" lang="en-US" sz="2800" b="1" i="0" u="none" strike="noStrike" kern="1200" cap="none" spc="0" normalizeH="0" baseline="0" noProof="0" dirty="0">
                <a:ln>
                  <a:noFill/>
                </a:ln>
                <a:solidFill>
                  <a:srgbClr val="002060"/>
                </a:solidFill>
                <a:effectLst/>
                <a:uLnTx/>
                <a:uFillTx/>
                <a:latin typeface="Calibri Light"/>
                <a:ea typeface="+mj-ea"/>
                <a:cs typeface="+mj-cs"/>
              </a:rPr>
              <a:t>.</a:t>
            </a:r>
            <a:br>
              <a:rPr kumimoji="0" lang="en-US" sz="3600" b="1" i="0" u="none" strike="noStrike" kern="1200" cap="none" spc="0" normalizeH="0" baseline="0" noProof="0" dirty="0">
                <a:ln>
                  <a:noFill/>
                </a:ln>
                <a:solidFill>
                  <a:sysClr val="windowText" lastClr="000000"/>
                </a:solidFill>
                <a:effectLst/>
                <a:uLnTx/>
                <a:uFillTx/>
                <a:latin typeface="Calibri Light" charset="0"/>
                <a:ea typeface="+mj-ea"/>
                <a:cs typeface="+mj-cs"/>
              </a:rPr>
            </a:br>
            <a:endParaRPr kumimoji="0" lang="en-US" sz="3600" b="1" i="1"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11" name="TextBox 10">
            <a:extLst>
              <a:ext uri="{FF2B5EF4-FFF2-40B4-BE49-F238E27FC236}">
                <a16:creationId xmlns:a16="http://schemas.microsoft.com/office/drawing/2014/main" id="{B54651E1-05A1-4041-8A19-D6CB3C813FBD}"/>
              </a:ext>
            </a:extLst>
          </p:cNvPr>
          <p:cNvSpPr txBox="1"/>
          <p:nvPr/>
        </p:nvSpPr>
        <p:spPr>
          <a:xfrm>
            <a:off x="3373904" y="3167018"/>
            <a:ext cx="2545080" cy="584775"/>
          </a:xfrm>
          <a:prstGeom prst="rect">
            <a:avLst/>
          </a:prstGeom>
          <a:solidFill>
            <a:sysClr val="window" lastClr="FFFFFF"/>
          </a:solidFill>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dirty="0">
                <a:ln>
                  <a:noFill/>
                </a:ln>
                <a:solidFill>
                  <a:prstClr val="black"/>
                </a:solidFill>
                <a:effectLst/>
                <a:uLnTx/>
                <a:uFillTx/>
                <a:latin typeface="Calibri Light" panose="020F0302020204030204"/>
              </a:rPr>
              <a:t>Respiration</a:t>
            </a:r>
            <a:r>
              <a:rPr kumimoji="0" lang="en-US" sz="1600" b="0" i="0" u="none" strike="noStrike" kern="0" cap="none" spc="0" normalizeH="0" baseline="0" noProof="0" dirty="0">
                <a:ln>
                  <a:noFill/>
                </a:ln>
                <a:solidFill>
                  <a:prstClr val="black"/>
                </a:solidFill>
                <a:effectLst/>
                <a:uLnTx/>
                <a:uFillTx/>
                <a:latin typeface="Calibri Light" panose="020F0302020204030204"/>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Light" panose="020F0302020204030204"/>
                <a:sym typeface="Wingdings"/>
              </a:rPr>
              <a:t>C</a:t>
            </a:r>
            <a:r>
              <a:rPr kumimoji="0" lang="en-US" sz="1600" b="0" i="0" u="none" strike="noStrike" kern="0" cap="none" spc="0" normalizeH="0" baseline="-25000" noProof="0" dirty="0">
                <a:ln>
                  <a:noFill/>
                </a:ln>
                <a:solidFill>
                  <a:prstClr val="black"/>
                </a:solidFill>
                <a:effectLst/>
                <a:uLnTx/>
                <a:uFillTx/>
                <a:latin typeface="Calibri Light" panose="020F0302020204030204"/>
                <a:sym typeface="Wingdings"/>
              </a:rPr>
              <a:t>6</a:t>
            </a:r>
            <a:r>
              <a:rPr kumimoji="0" lang="en-US" sz="1600" b="0" i="0" u="none" strike="noStrike" kern="0" cap="none" spc="0" normalizeH="0" baseline="0" noProof="0" dirty="0">
                <a:ln>
                  <a:noFill/>
                </a:ln>
                <a:solidFill>
                  <a:prstClr val="black"/>
                </a:solidFill>
                <a:effectLst/>
                <a:uLnTx/>
                <a:uFillTx/>
                <a:latin typeface="Calibri Light" panose="020F0302020204030204"/>
                <a:sym typeface="Wingdings"/>
              </a:rPr>
              <a:t>H</a:t>
            </a:r>
            <a:r>
              <a:rPr kumimoji="0" lang="en-US" sz="1600" b="0" i="0" u="none" strike="noStrike" kern="0" cap="none" spc="0" normalizeH="0" baseline="-25000" noProof="0" dirty="0">
                <a:ln>
                  <a:noFill/>
                </a:ln>
                <a:solidFill>
                  <a:prstClr val="black"/>
                </a:solidFill>
                <a:effectLst/>
                <a:uLnTx/>
                <a:uFillTx/>
                <a:latin typeface="Calibri Light" panose="020F0302020204030204"/>
                <a:sym typeface="Wingdings"/>
              </a:rPr>
              <a:t>12</a:t>
            </a:r>
            <a:r>
              <a:rPr kumimoji="0" lang="en-US" sz="1600" b="0" i="0" u="none" strike="noStrike" kern="0" cap="none" spc="0" normalizeH="0" baseline="0" noProof="0" dirty="0">
                <a:ln>
                  <a:noFill/>
                </a:ln>
                <a:solidFill>
                  <a:prstClr val="black"/>
                </a:solidFill>
                <a:effectLst/>
                <a:uLnTx/>
                <a:uFillTx/>
                <a:latin typeface="Calibri Light" panose="020F0302020204030204"/>
                <a:sym typeface="Wingdings"/>
              </a:rPr>
              <a:t>O</a:t>
            </a:r>
            <a:r>
              <a:rPr kumimoji="0" lang="en-US" sz="1600" b="0" i="0" u="none" strike="noStrike" kern="0" cap="none" spc="0" normalizeH="0" baseline="-25000" noProof="0" dirty="0">
                <a:ln>
                  <a:noFill/>
                </a:ln>
                <a:solidFill>
                  <a:prstClr val="black"/>
                </a:solidFill>
                <a:effectLst/>
                <a:uLnTx/>
                <a:uFillTx/>
                <a:latin typeface="Calibri Light" panose="020F0302020204030204"/>
                <a:sym typeface="Wingdings"/>
              </a:rPr>
              <a:t>6</a:t>
            </a:r>
            <a:r>
              <a:rPr kumimoji="0" lang="en-US" sz="1600" b="0" i="0" u="none" strike="noStrike" kern="0" cap="none" spc="0" normalizeH="0" baseline="0" noProof="0" dirty="0">
                <a:ln>
                  <a:noFill/>
                </a:ln>
                <a:solidFill>
                  <a:prstClr val="black"/>
                </a:solidFill>
                <a:effectLst/>
                <a:uLnTx/>
                <a:uFillTx/>
                <a:latin typeface="Calibri Light" panose="020F0302020204030204"/>
                <a:sym typeface="Wingdings"/>
              </a:rPr>
              <a:t> + O</a:t>
            </a:r>
            <a:r>
              <a:rPr kumimoji="0" lang="en-US" sz="1600" b="0" i="0" u="none" strike="noStrike" kern="0" cap="none" spc="0" normalizeH="0" baseline="-25000" noProof="0" dirty="0">
                <a:ln>
                  <a:noFill/>
                </a:ln>
                <a:solidFill>
                  <a:prstClr val="black"/>
                </a:solidFill>
                <a:effectLst/>
                <a:uLnTx/>
                <a:uFillTx/>
                <a:latin typeface="Calibri Light" panose="020F0302020204030204"/>
                <a:sym typeface="Wingdings"/>
              </a:rPr>
              <a:t>2</a:t>
            </a:r>
            <a:r>
              <a:rPr kumimoji="0" lang="en-US" sz="1600" b="0" i="0" u="none" strike="noStrike" kern="0" cap="none" spc="0" normalizeH="0" baseline="0" noProof="0" dirty="0">
                <a:ln>
                  <a:noFill/>
                </a:ln>
                <a:solidFill>
                  <a:prstClr val="black"/>
                </a:solidFill>
                <a:effectLst/>
                <a:uLnTx/>
                <a:uFillTx/>
                <a:latin typeface="Calibri Light" panose="020F0302020204030204"/>
                <a:sym typeface="Wingdings"/>
              </a:rPr>
              <a:t></a:t>
            </a:r>
            <a:r>
              <a:rPr kumimoji="0" lang="en-US" sz="1600" b="0" i="0" u="none" strike="noStrike" kern="0" cap="none" spc="0" normalizeH="0" baseline="0" noProof="0" dirty="0">
                <a:ln>
                  <a:noFill/>
                </a:ln>
                <a:solidFill>
                  <a:prstClr val="black"/>
                </a:solidFill>
                <a:effectLst/>
                <a:uLnTx/>
                <a:uFillTx/>
                <a:latin typeface="Calibri Light" panose="020F0302020204030204"/>
              </a:rPr>
              <a:t> CO</a:t>
            </a:r>
            <a:r>
              <a:rPr kumimoji="0" lang="en-US" sz="1600" b="0" i="0" u="none" strike="noStrike" kern="0" cap="none" spc="0" normalizeH="0" baseline="-25000" noProof="0" dirty="0">
                <a:ln>
                  <a:noFill/>
                </a:ln>
                <a:solidFill>
                  <a:prstClr val="black"/>
                </a:solidFill>
                <a:effectLst/>
                <a:uLnTx/>
                <a:uFillTx/>
                <a:latin typeface="Calibri Light" panose="020F0302020204030204"/>
              </a:rPr>
              <a:t>2</a:t>
            </a:r>
            <a:r>
              <a:rPr kumimoji="0" lang="en-US" sz="1600" b="0" i="0" u="none" strike="noStrike" kern="0" cap="none" spc="0" normalizeH="0" baseline="0" noProof="0" dirty="0">
                <a:ln>
                  <a:noFill/>
                </a:ln>
                <a:solidFill>
                  <a:prstClr val="black"/>
                </a:solidFill>
                <a:effectLst/>
                <a:uLnTx/>
                <a:uFillTx/>
                <a:latin typeface="Calibri Light" panose="020F0302020204030204"/>
              </a:rPr>
              <a:t> + H</a:t>
            </a:r>
            <a:r>
              <a:rPr kumimoji="0" lang="en-US" sz="1600" b="0" i="0" u="none" strike="noStrike" kern="0" cap="none" spc="0" normalizeH="0" baseline="-25000" noProof="0" dirty="0">
                <a:ln>
                  <a:noFill/>
                </a:ln>
                <a:solidFill>
                  <a:prstClr val="black"/>
                </a:solidFill>
                <a:effectLst/>
                <a:uLnTx/>
                <a:uFillTx/>
                <a:latin typeface="Calibri Light" panose="020F0302020204030204"/>
              </a:rPr>
              <a:t>2</a:t>
            </a:r>
            <a:r>
              <a:rPr kumimoji="0" lang="en-US" sz="1600" b="0" i="0" u="none" strike="noStrike" kern="0" cap="none" spc="0" normalizeH="0" baseline="0" noProof="0" dirty="0">
                <a:ln>
                  <a:noFill/>
                </a:ln>
                <a:solidFill>
                  <a:prstClr val="black"/>
                </a:solidFill>
                <a:effectLst/>
                <a:uLnTx/>
                <a:uFillTx/>
                <a:latin typeface="Calibri Light" panose="020F0302020204030204"/>
              </a:rPr>
              <a:t>O</a:t>
            </a:r>
          </a:p>
        </p:txBody>
      </p:sp>
      <p:sp>
        <p:nvSpPr>
          <p:cNvPr id="12" name="TextBox 11">
            <a:extLst>
              <a:ext uri="{FF2B5EF4-FFF2-40B4-BE49-F238E27FC236}">
                <a16:creationId xmlns:a16="http://schemas.microsoft.com/office/drawing/2014/main" id="{106BB629-E971-1946-8B13-8C2A1F7601E2}"/>
              </a:ext>
            </a:extLst>
          </p:cNvPr>
          <p:cNvSpPr txBox="1"/>
          <p:nvPr/>
        </p:nvSpPr>
        <p:spPr>
          <a:xfrm>
            <a:off x="4999822" y="4875639"/>
            <a:ext cx="128913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rPr>
              <a:t>September </a:t>
            </a:r>
            <a:endParaRPr kumimoji="0" lang="en-US" sz="1800" b="1" i="0" u="none" strike="noStrike" kern="0" cap="none" spc="0" normalizeH="0" baseline="0" noProof="0" dirty="0">
              <a:ln>
                <a:noFill/>
              </a:ln>
              <a:solidFill>
                <a:prstClr val="black"/>
              </a:solidFill>
              <a:effectLst/>
              <a:uLnTx/>
              <a:uFillTx/>
            </a:endParaRPr>
          </a:p>
        </p:txBody>
      </p:sp>
      <p:sp>
        <p:nvSpPr>
          <p:cNvPr id="13" name="TextBox 12">
            <a:extLst>
              <a:ext uri="{FF2B5EF4-FFF2-40B4-BE49-F238E27FC236}">
                <a16:creationId xmlns:a16="http://schemas.microsoft.com/office/drawing/2014/main" id="{9C49FE47-524B-5146-8C42-8AF26581A438}"/>
              </a:ext>
            </a:extLst>
          </p:cNvPr>
          <p:cNvSpPr txBox="1"/>
          <p:nvPr/>
        </p:nvSpPr>
        <p:spPr>
          <a:xfrm>
            <a:off x="6043989" y="3055323"/>
            <a:ext cx="6623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May </a:t>
            </a:r>
          </a:p>
        </p:txBody>
      </p:sp>
      <p:sp>
        <p:nvSpPr>
          <p:cNvPr id="14" name="Freeform 13">
            <a:extLst>
              <a:ext uri="{FF2B5EF4-FFF2-40B4-BE49-F238E27FC236}">
                <a16:creationId xmlns:a16="http://schemas.microsoft.com/office/drawing/2014/main" id="{3B4B7D21-DB67-F749-A208-A366F955B773}"/>
              </a:ext>
            </a:extLst>
          </p:cNvPr>
          <p:cNvSpPr/>
          <p:nvPr/>
        </p:nvSpPr>
        <p:spPr>
          <a:xfrm>
            <a:off x="5494877" y="3362679"/>
            <a:ext cx="572429" cy="1501965"/>
          </a:xfrm>
          <a:custGeom>
            <a:avLst/>
            <a:gdLst>
              <a:gd name="connsiteX0" fmla="*/ 0 w 572429"/>
              <a:gd name="connsiteY0" fmla="*/ 1501965 h 1501965"/>
              <a:gd name="connsiteX1" fmla="*/ 22303 w 572429"/>
              <a:gd name="connsiteY1" fmla="*/ 1472228 h 1501965"/>
              <a:gd name="connsiteX2" fmla="*/ 74342 w 572429"/>
              <a:gd name="connsiteY2" fmla="*/ 1412755 h 1501965"/>
              <a:gd name="connsiteX3" fmla="*/ 96644 w 572429"/>
              <a:gd name="connsiteY3" fmla="*/ 1286374 h 1501965"/>
              <a:gd name="connsiteX4" fmla="*/ 118946 w 572429"/>
              <a:gd name="connsiteY4" fmla="*/ 1212033 h 1501965"/>
              <a:gd name="connsiteX5" fmla="*/ 126381 w 572429"/>
              <a:gd name="connsiteY5" fmla="*/ 1182296 h 1501965"/>
              <a:gd name="connsiteX6" fmla="*/ 133815 w 572429"/>
              <a:gd name="connsiteY6" fmla="*/ 1145126 h 1501965"/>
              <a:gd name="connsiteX7" fmla="*/ 141249 w 572429"/>
              <a:gd name="connsiteY7" fmla="*/ 1122823 h 1501965"/>
              <a:gd name="connsiteX8" fmla="*/ 148683 w 572429"/>
              <a:gd name="connsiteY8" fmla="*/ 1041048 h 1501965"/>
              <a:gd name="connsiteX9" fmla="*/ 163551 w 572429"/>
              <a:gd name="connsiteY9" fmla="*/ 951838 h 1501965"/>
              <a:gd name="connsiteX10" fmla="*/ 170986 w 572429"/>
              <a:gd name="connsiteY10" fmla="*/ 929535 h 1501965"/>
              <a:gd name="connsiteX11" fmla="*/ 185854 w 572429"/>
              <a:gd name="connsiteY11" fmla="*/ 907233 h 1501965"/>
              <a:gd name="connsiteX12" fmla="*/ 208156 w 572429"/>
              <a:gd name="connsiteY12" fmla="*/ 870062 h 1501965"/>
              <a:gd name="connsiteX13" fmla="*/ 230459 w 572429"/>
              <a:gd name="connsiteY13" fmla="*/ 825457 h 1501965"/>
              <a:gd name="connsiteX14" fmla="*/ 252761 w 572429"/>
              <a:gd name="connsiteY14" fmla="*/ 780853 h 1501965"/>
              <a:gd name="connsiteX15" fmla="*/ 275064 w 572429"/>
              <a:gd name="connsiteY15" fmla="*/ 736248 h 1501965"/>
              <a:gd name="connsiteX16" fmla="*/ 289932 w 572429"/>
              <a:gd name="connsiteY16" fmla="*/ 691643 h 1501965"/>
              <a:gd name="connsiteX17" fmla="*/ 312234 w 572429"/>
              <a:gd name="connsiteY17" fmla="*/ 624735 h 1501965"/>
              <a:gd name="connsiteX18" fmla="*/ 327103 w 572429"/>
              <a:gd name="connsiteY18" fmla="*/ 580131 h 1501965"/>
              <a:gd name="connsiteX19" fmla="*/ 341971 w 572429"/>
              <a:gd name="connsiteY19" fmla="*/ 557828 h 1501965"/>
              <a:gd name="connsiteX20" fmla="*/ 349405 w 572429"/>
              <a:gd name="connsiteY20" fmla="*/ 535526 h 1501965"/>
              <a:gd name="connsiteX21" fmla="*/ 379142 w 572429"/>
              <a:gd name="connsiteY21" fmla="*/ 505789 h 1501965"/>
              <a:gd name="connsiteX22" fmla="*/ 408878 w 572429"/>
              <a:gd name="connsiteY22" fmla="*/ 468618 h 1501965"/>
              <a:gd name="connsiteX23" fmla="*/ 423746 w 572429"/>
              <a:gd name="connsiteY23" fmla="*/ 386843 h 1501965"/>
              <a:gd name="connsiteX24" fmla="*/ 438615 w 572429"/>
              <a:gd name="connsiteY24" fmla="*/ 342238 h 1501965"/>
              <a:gd name="connsiteX25" fmla="*/ 446049 w 572429"/>
              <a:gd name="connsiteY25" fmla="*/ 319935 h 1501965"/>
              <a:gd name="connsiteX26" fmla="*/ 453483 w 572429"/>
              <a:gd name="connsiteY26" fmla="*/ 290199 h 1501965"/>
              <a:gd name="connsiteX27" fmla="*/ 460917 w 572429"/>
              <a:gd name="connsiteY27" fmla="*/ 253028 h 1501965"/>
              <a:gd name="connsiteX28" fmla="*/ 475786 w 572429"/>
              <a:gd name="connsiteY28" fmla="*/ 148950 h 1501965"/>
              <a:gd name="connsiteX29" fmla="*/ 490654 w 572429"/>
              <a:gd name="connsiteY29" fmla="*/ 104345 h 1501965"/>
              <a:gd name="connsiteX30" fmla="*/ 498088 w 572429"/>
              <a:gd name="connsiteY30" fmla="*/ 59740 h 1501965"/>
              <a:gd name="connsiteX31" fmla="*/ 512956 w 572429"/>
              <a:gd name="connsiteY31" fmla="*/ 37438 h 1501965"/>
              <a:gd name="connsiteX32" fmla="*/ 564995 w 572429"/>
              <a:gd name="connsiteY32" fmla="*/ 267 h 1501965"/>
              <a:gd name="connsiteX33" fmla="*/ 572429 w 572429"/>
              <a:gd name="connsiteY33" fmla="*/ 267 h 150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2429" h="1501965">
                <a:moveTo>
                  <a:pt x="0" y="1501965"/>
                </a:moveTo>
                <a:cubicBezTo>
                  <a:pt x="7434" y="1492053"/>
                  <a:pt x="14071" y="1481489"/>
                  <a:pt x="22303" y="1472228"/>
                </a:cubicBezTo>
                <a:cubicBezTo>
                  <a:pt x="80290" y="1406992"/>
                  <a:pt x="42360" y="1460725"/>
                  <a:pt x="74342" y="1412755"/>
                </a:cubicBezTo>
                <a:cubicBezTo>
                  <a:pt x="101808" y="1330355"/>
                  <a:pt x="80905" y="1404416"/>
                  <a:pt x="96644" y="1286374"/>
                </a:cubicBezTo>
                <a:cubicBezTo>
                  <a:pt x="100014" y="1261097"/>
                  <a:pt x="112912" y="1236168"/>
                  <a:pt x="118946" y="1212033"/>
                </a:cubicBezTo>
                <a:cubicBezTo>
                  <a:pt x="121424" y="1202121"/>
                  <a:pt x="124164" y="1192270"/>
                  <a:pt x="126381" y="1182296"/>
                </a:cubicBezTo>
                <a:cubicBezTo>
                  <a:pt x="129122" y="1169962"/>
                  <a:pt x="130751" y="1157384"/>
                  <a:pt x="133815" y="1145126"/>
                </a:cubicBezTo>
                <a:cubicBezTo>
                  <a:pt x="135716" y="1137524"/>
                  <a:pt x="138771" y="1130257"/>
                  <a:pt x="141249" y="1122823"/>
                </a:cubicBezTo>
                <a:cubicBezTo>
                  <a:pt x="143727" y="1095565"/>
                  <a:pt x="145143" y="1068189"/>
                  <a:pt x="148683" y="1041048"/>
                </a:cubicBezTo>
                <a:cubicBezTo>
                  <a:pt x="152582" y="1011154"/>
                  <a:pt x="154017" y="980438"/>
                  <a:pt x="163551" y="951838"/>
                </a:cubicBezTo>
                <a:cubicBezTo>
                  <a:pt x="166029" y="944404"/>
                  <a:pt x="167481" y="936544"/>
                  <a:pt x="170986" y="929535"/>
                </a:cubicBezTo>
                <a:cubicBezTo>
                  <a:pt x="174982" y="921544"/>
                  <a:pt x="181858" y="915224"/>
                  <a:pt x="185854" y="907233"/>
                </a:cubicBezTo>
                <a:cubicBezTo>
                  <a:pt x="205156" y="868630"/>
                  <a:pt x="179115" y="899105"/>
                  <a:pt x="208156" y="870062"/>
                </a:cubicBezTo>
                <a:cubicBezTo>
                  <a:pt x="226841" y="814006"/>
                  <a:pt x="201636" y="883102"/>
                  <a:pt x="230459" y="825457"/>
                </a:cubicBezTo>
                <a:cubicBezTo>
                  <a:pt x="261240" y="763897"/>
                  <a:pt x="210148" y="844772"/>
                  <a:pt x="252761" y="780853"/>
                </a:cubicBezTo>
                <a:cubicBezTo>
                  <a:pt x="279872" y="699518"/>
                  <a:pt x="236635" y="822712"/>
                  <a:pt x="275064" y="736248"/>
                </a:cubicBezTo>
                <a:cubicBezTo>
                  <a:pt x="281429" y="721926"/>
                  <a:pt x="284976" y="706511"/>
                  <a:pt x="289932" y="691643"/>
                </a:cubicBezTo>
                <a:lnTo>
                  <a:pt x="312234" y="624735"/>
                </a:lnTo>
                <a:cubicBezTo>
                  <a:pt x="312236" y="624730"/>
                  <a:pt x="327100" y="580135"/>
                  <a:pt x="327103" y="580131"/>
                </a:cubicBezTo>
                <a:cubicBezTo>
                  <a:pt x="332059" y="572697"/>
                  <a:pt x="337975" y="565820"/>
                  <a:pt x="341971" y="557828"/>
                </a:cubicBezTo>
                <a:cubicBezTo>
                  <a:pt x="345475" y="550819"/>
                  <a:pt x="344850" y="541902"/>
                  <a:pt x="349405" y="535526"/>
                </a:cubicBezTo>
                <a:cubicBezTo>
                  <a:pt x="357553" y="524119"/>
                  <a:pt x="371366" y="517453"/>
                  <a:pt x="379142" y="505789"/>
                </a:cubicBezTo>
                <a:cubicBezTo>
                  <a:pt x="397898" y="477655"/>
                  <a:pt x="387693" y="489805"/>
                  <a:pt x="408878" y="468618"/>
                </a:cubicBezTo>
                <a:cubicBezTo>
                  <a:pt x="414113" y="431970"/>
                  <a:pt x="414187" y="418706"/>
                  <a:pt x="423746" y="386843"/>
                </a:cubicBezTo>
                <a:cubicBezTo>
                  <a:pt x="428250" y="371831"/>
                  <a:pt x="433659" y="357106"/>
                  <a:pt x="438615" y="342238"/>
                </a:cubicBezTo>
                <a:cubicBezTo>
                  <a:pt x="441093" y="334804"/>
                  <a:pt x="444148" y="327537"/>
                  <a:pt x="446049" y="319935"/>
                </a:cubicBezTo>
                <a:cubicBezTo>
                  <a:pt x="448527" y="310023"/>
                  <a:pt x="451267" y="300173"/>
                  <a:pt x="453483" y="290199"/>
                </a:cubicBezTo>
                <a:cubicBezTo>
                  <a:pt x="456224" y="277864"/>
                  <a:pt x="458996" y="265517"/>
                  <a:pt x="460917" y="253028"/>
                </a:cubicBezTo>
                <a:cubicBezTo>
                  <a:pt x="464440" y="230128"/>
                  <a:pt x="469428" y="174383"/>
                  <a:pt x="475786" y="148950"/>
                </a:cubicBezTo>
                <a:cubicBezTo>
                  <a:pt x="479587" y="133745"/>
                  <a:pt x="488078" y="119804"/>
                  <a:pt x="490654" y="104345"/>
                </a:cubicBezTo>
                <a:cubicBezTo>
                  <a:pt x="493132" y="89477"/>
                  <a:pt x="493321" y="74040"/>
                  <a:pt x="498088" y="59740"/>
                </a:cubicBezTo>
                <a:cubicBezTo>
                  <a:pt x="500913" y="51264"/>
                  <a:pt x="507141" y="44222"/>
                  <a:pt x="512956" y="37438"/>
                </a:cubicBezTo>
                <a:cubicBezTo>
                  <a:pt x="536030" y="10518"/>
                  <a:pt x="536216" y="7462"/>
                  <a:pt x="564995" y="267"/>
                </a:cubicBezTo>
                <a:cubicBezTo>
                  <a:pt x="567399" y="-334"/>
                  <a:pt x="569951" y="267"/>
                  <a:pt x="572429" y="267"/>
                </a:cubicBezTo>
              </a:path>
            </a:pathLst>
          </a:custGeom>
          <a:noFill/>
          <a:ln w="38100" cap="flat" cmpd="sng" algn="ctr">
            <a:solidFill>
              <a:srgbClr val="FF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4BA0242-61DF-0048-B77A-4D3862AAB974}"/>
              </a:ext>
            </a:extLst>
          </p:cNvPr>
          <p:cNvSpPr txBox="1"/>
          <p:nvPr/>
        </p:nvSpPr>
        <p:spPr>
          <a:xfrm>
            <a:off x="1222075" y="6512943"/>
            <a:ext cx="1477520" cy="276999"/>
          </a:xfrm>
          <a:prstGeom prst="rect">
            <a:avLst/>
          </a:prstGeom>
          <a:noFill/>
        </p:spPr>
        <p:txBody>
          <a:bodyPr wrap="non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Image: ersl.noaa.gov</a:t>
            </a:r>
          </a:p>
        </p:txBody>
      </p:sp>
    </p:spTree>
    <p:extLst>
      <p:ext uri="{BB962C8B-B14F-4D97-AF65-F5344CB8AC3E}">
        <p14:creationId xmlns:p14="http://schemas.microsoft.com/office/powerpoint/2010/main" val="612269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6BA612-206E-834E-8F4C-7526F8DD7A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1144" y="2644235"/>
            <a:ext cx="5208500" cy="4040308"/>
          </a:xfrm>
          <a:prstGeom prst="rect">
            <a:avLst/>
          </a:prstGeom>
        </p:spPr>
      </p:pic>
      <p:sp>
        <p:nvSpPr>
          <p:cNvPr id="17" name="Title 1">
            <a:extLst>
              <a:ext uri="{FF2B5EF4-FFF2-40B4-BE49-F238E27FC236}">
                <a16:creationId xmlns:a16="http://schemas.microsoft.com/office/drawing/2014/main" id="{72A98223-2DB2-F54C-9C46-5851AE15ED42}"/>
              </a:ext>
            </a:extLst>
          </p:cNvPr>
          <p:cNvSpPr txBox="1">
            <a:spLocks/>
          </p:cNvSpPr>
          <p:nvPr/>
        </p:nvSpPr>
        <p:spPr>
          <a:xfrm>
            <a:off x="1154797" y="1198997"/>
            <a:ext cx="8006205" cy="1325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The “falling arm” of the zig-zag coincides with periods when </a:t>
            </a:r>
            <a:r>
              <a:rPr kumimoji="0" lang="en-US" sz="2800" b="1" i="1" u="none" strike="noStrike" kern="1200" cap="none" spc="0" normalizeH="0" baseline="0" noProof="0" dirty="0">
                <a:ln>
                  <a:noFill/>
                </a:ln>
                <a:solidFill>
                  <a:srgbClr val="002060"/>
                </a:solidFill>
                <a:effectLst/>
                <a:uLnTx/>
                <a:uFillTx/>
                <a:latin typeface="Calibri Light" charset="0"/>
                <a:ea typeface="+mj-ea"/>
                <a:cs typeface="+mj-cs"/>
              </a:rPr>
              <a:t>photosynthesis exceeds respiration,</a:t>
            </a: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 in other words, the biosphere is taking up more CO</a:t>
            </a:r>
            <a:r>
              <a:rPr kumimoji="0" lang="en-US" sz="28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2800" b="1" i="0" u="none" strike="noStrike" kern="1200" cap="none" spc="0" normalizeH="0" baseline="0" noProof="0" dirty="0">
                <a:ln>
                  <a:noFill/>
                </a:ln>
                <a:solidFill>
                  <a:srgbClr val="002060"/>
                </a:solidFill>
                <a:effectLst/>
                <a:uLnTx/>
                <a:uFillTx/>
                <a:latin typeface="Calibri Light" charset="0"/>
                <a:ea typeface="+mj-ea"/>
                <a:cs typeface="+mj-cs"/>
              </a:rPr>
              <a:t> from the atmosphere than it is releasing.</a:t>
            </a:r>
            <a:endParaRPr kumimoji="0" lang="en-US" sz="2800" b="1" i="1"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18" name="TextBox 17">
            <a:extLst>
              <a:ext uri="{FF2B5EF4-FFF2-40B4-BE49-F238E27FC236}">
                <a16:creationId xmlns:a16="http://schemas.microsoft.com/office/drawing/2014/main" id="{88969D48-22E4-3846-9ECF-FB60FDC710F6}"/>
              </a:ext>
            </a:extLst>
          </p:cNvPr>
          <p:cNvSpPr txBox="1"/>
          <p:nvPr/>
        </p:nvSpPr>
        <p:spPr>
          <a:xfrm>
            <a:off x="6089701" y="4328579"/>
            <a:ext cx="128913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September </a:t>
            </a:r>
          </a:p>
        </p:txBody>
      </p:sp>
      <p:sp>
        <p:nvSpPr>
          <p:cNvPr id="19" name="TextBox 18">
            <a:extLst>
              <a:ext uri="{FF2B5EF4-FFF2-40B4-BE49-F238E27FC236}">
                <a16:creationId xmlns:a16="http://schemas.microsoft.com/office/drawing/2014/main" id="{6F7B4F15-2B7B-C444-8F66-69CD000B9A03}"/>
              </a:ext>
            </a:extLst>
          </p:cNvPr>
          <p:cNvSpPr txBox="1"/>
          <p:nvPr/>
        </p:nvSpPr>
        <p:spPr>
          <a:xfrm>
            <a:off x="6039411" y="3110244"/>
            <a:ext cx="6623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rPr>
              <a:t>May </a:t>
            </a:r>
            <a:endParaRPr kumimoji="0" lang="en-US" sz="1800" b="1" i="0" u="none" strike="noStrike" kern="0" cap="none" spc="0" normalizeH="0" baseline="0" noProof="0" dirty="0">
              <a:ln>
                <a:noFill/>
              </a:ln>
              <a:solidFill>
                <a:prstClr val="black"/>
              </a:solidFill>
              <a:effectLst/>
              <a:uLnTx/>
              <a:uFillTx/>
            </a:endParaRPr>
          </a:p>
        </p:txBody>
      </p:sp>
      <p:sp>
        <p:nvSpPr>
          <p:cNvPr id="20" name="Freeform 19">
            <a:extLst>
              <a:ext uri="{FF2B5EF4-FFF2-40B4-BE49-F238E27FC236}">
                <a16:creationId xmlns:a16="http://schemas.microsoft.com/office/drawing/2014/main" id="{FDC226F3-D9FC-664F-ADAC-6509FFDC3CF1}"/>
              </a:ext>
            </a:extLst>
          </p:cNvPr>
          <p:cNvSpPr/>
          <p:nvPr/>
        </p:nvSpPr>
        <p:spPr>
          <a:xfrm>
            <a:off x="6050844" y="3397245"/>
            <a:ext cx="276755" cy="931334"/>
          </a:xfrm>
          <a:custGeom>
            <a:avLst/>
            <a:gdLst>
              <a:gd name="connsiteX0" fmla="*/ 0 w 276755"/>
              <a:gd name="connsiteY0" fmla="*/ 0 h 931334"/>
              <a:gd name="connsiteX1" fmla="*/ 11289 w 276755"/>
              <a:gd name="connsiteY1" fmla="*/ 22578 h 931334"/>
              <a:gd name="connsiteX2" fmla="*/ 22578 w 276755"/>
              <a:gd name="connsiteY2" fmla="*/ 39512 h 931334"/>
              <a:gd name="connsiteX3" fmla="*/ 45156 w 276755"/>
              <a:gd name="connsiteY3" fmla="*/ 90312 h 931334"/>
              <a:gd name="connsiteX4" fmla="*/ 67734 w 276755"/>
              <a:gd name="connsiteY4" fmla="*/ 158045 h 931334"/>
              <a:gd name="connsiteX5" fmla="*/ 73378 w 276755"/>
              <a:gd name="connsiteY5" fmla="*/ 174978 h 931334"/>
              <a:gd name="connsiteX6" fmla="*/ 79023 w 276755"/>
              <a:gd name="connsiteY6" fmla="*/ 191912 h 931334"/>
              <a:gd name="connsiteX7" fmla="*/ 84667 w 276755"/>
              <a:gd name="connsiteY7" fmla="*/ 214489 h 931334"/>
              <a:gd name="connsiteX8" fmla="*/ 95956 w 276755"/>
              <a:gd name="connsiteY8" fmla="*/ 248356 h 931334"/>
              <a:gd name="connsiteX9" fmla="*/ 107245 w 276755"/>
              <a:gd name="connsiteY9" fmla="*/ 282223 h 931334"/>
              <a:gd name="connsiteX10" fmla="*/ 118534 w 276755"/>
              <a:gd name="connsiteY10" fmla="*/ 321734 h 931334"/>
              <a:gd name="connsiteX11" fmla="*/ 129823 w 276755"/>
              <a:gd name="connsiteY11" fmla="*/ 355600 h 931334"/>
              <a:gd name="connsiteX12" fmla="*/ 135467 w 276755"/>
              <a:gd name="connsiteY12" fmla="*/ 372534 h 931334"/>
              <a:gd name="connsiteX13" fmla="*/ 141112 w 276755"/>
              <a:gd name="connsiteY13" fmla="*/ 389467 h 931334"/>
              <a:gd name="connsiteX14" fmla="*/ 146756 w 276755"/>
              <a:gd name="connsiteY14" fmla="*/ 462845 h 931334"/>
              <a:gd name="connsiteX15" fmla="*/ 158045 w 276755"/>
              <a:gd name="connsiteY15" fmla="*/ 519289 h 931334"/>
              <a:gd name="connsiteX16" fmla="*/ 169334 w 276755"/>
              <a:gd name="connsiteY16" fmla="*/ 570089 h 931334"/>
              <a:gd name="connsiteX17" fmla="*/ 180623 w 276755"/>
              <a:gd name="connsiteY17" fmla="*/ 694267 h 931334"/>
              <a:gd name="connsiteX18" fmla="*/ 191912 w 276755"/>
              <a:gd name="connsiteY18" fmla="*/ 728134 h 931334"/>
              <a:gd name="connsiteX19" fmla="*/ 197556 w 276755"/>
              <a:gd name="connsiteY19" fmla="*/ 745067 h 931334"/>
              <a:gd name="connsiteX20" fmla="*/ 203200 w 276755"/>
              <a:gd name="connsiteY20" fmla="*/ 762000 h 931334"/>
              <a:gd name="connsiteX21" fmla="*/ 214489 w 276755"/>
              <a:gd name="connsiteY21" fmla="*/ 778934 h 931334"/>
              <a:gd name="connsiteX22" fmla="*/ 237067 w 276755"/>
              <a:gd name="connsiteY22" fmla="*/ 857956 h 931334"/>
              <a:gd name="connsiteX23" fmla="*/ 242712 w 276755"/>
              <a:gd name="connsiteY23" fmla="*/ 874889 h 931334"/>
              <a:gd name="connsiteX24" fmla="*/ 248356 w 276755"/>
              <a:gd name="connsiteY24" fmla="*/ 891823 h 931334"/>
              <a:gd name="connsiteX25" fmla="*/ 259645 w 276755"/>
              <a:gd name="connsiteY25" fmla="*/ 908756 h 931334"/>
              <a:gd name="connsiteX26" fmla="*/ 276578 w 276755"/>
              <a:gd name="connsiteY26" fmla="*/ 931334 h 93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6755" h="931334">
                <a:moveTo>
                  <a:pt x="0" y="0"/>
                </a:moveTo>
                <a:cubicBezTo>
                  <a:pt x="3763" y="7526"/>
                  <a:pt x="7114" y="15272"/>
                  <a:pt x="11289" y="22578"/>
                </a:cubicBezTo>
                <a:cubicBezTo>
                  <a:pt x="14655" y="28468"/>
                  <a:pt x="19823" y="33313"/>
                  <a:pt x="22578" y="39512"/>
                </a:cubicBezTo>
                <a:cubicBezTo>
                  <a:pt x="49447" y="99966"/>
                  <a:pt x="19607" y="51988"/>
                  <a:pt x="45156" y="90312"/>
                </a:cubicBezTo>
                <a:lnTo>
                  <a:pt x="67734" y="158045"/>
                </a:lnTo>
                <a:lnTo>
                  <a:pt x="73378" y="174978"/>
                </a:lnTo>
                <a:cubicBezTo>
                  <a:pt x="75260" y="180623"/>
                  <a:pt x="77580" y="186140"/>
                  <a:pt x="79023" y="191912"/>
                </a:cubicBezTo>
                <a:cubicBezTo>
                  <a:pt x="80904" y="199438"/>
                  <a:pt x="82438" y="207059"/>
                  <a:pt x="84667" y="214489"/>
                </a:cubicBezTo>
                <a:cubicBezTo>
                  <a:pt x="88086" y="225887"/>
                  <a:pt x="92193" y="237067"/>
                  <a:pt x="95956" y="248356"/>
                </a:cubicBezTo>
                <a:lnTo>
                  <a:pt x="107245" y="282223"/>
                </a:lnTo>
                <a:cubicBezTo>
                  <a:pt x="126212" y="339124"/>
                  <a:pt x="97273" y="250867"/>
                  <a:pt x="118534" y="321734"/>
                </a:cubicBezTo>
                <a:cubicBezTo>
                  <a:pt x="121953" y="333131"/>
                  <a:pt x="126060" y="344311"/>
                  <a:pt x="129823" y="355600"/>
                </a:cubicBezTo>
                <a:lnTo>
                  <a:pt x="135467" y="372534"/>
                </a:lnTo>
                <a:lnTo>
                  <a:pt x="141112" y="389467"/>
                </a:lnTo>
                <a:cubicBezTo>
                  <a:pt x="142993" y="413926"/>
                  <a:pt x="144188" y="438448"/>
                  <a:pt x="146756" y="462845"/>
                </a:cubicBezTo>
                <a:cubicBezTo>
                  <a:pt x="150076" y="494384"/>
                  <a:pt x="152064" y="492374"/>
                  <a:pt x="158045" y="519289"/>
                </a:cubicBezTo>
                <a:cubicBezTo>
                  <a:pt x="172377" y="583781"/>
                  <a:pt x="155567" y="515029"/>
                  <a:pt x="169334" y="570089"/>
                </a:cubicBezTo>
                <a:cubicBezTo>
                  <a:pt x="171559" y="607914"/>
                  <a:pt x="169886" y="654900"/>
                  <a:pt x="180623" y="694267"/>
                </a:cubicBezTo>
                <a:cubicBezTo>
                  <a:pt x="183754" y="705747"/>
                  <a:pt x="188149" y="716845"/>
                  <a:pt x="191912" y="728134"/>
                </a:cubicBezTo>
                <a:lnTo>
                  <a:pt x="197556" y="745067"/>
                </a:lnTo>
                <a:cubicBezTo>
                  <a:pt x="199437" y="750711"/>
                  <a:pt x="199900" y="757050"/>
                  <a:pt x="203200" y="762000"/>
                </a:cubicBezTo>
                <a:lnTo>
                  <a:pt x="214489" y="778934"/>
                </a:lnTo>
                <a:cubicBezTo>
                  <a:pt x="228662" y="835623"/>
                  <a:pt x="220874" y="809378"/>
                  <a:pt x="237067" y="857956"/>
                </a:cubicBezTo>
                <a:lnTo>
                  <a:pt x="242712" y="874889"/>
                </a:lnTo>
                <a:cubicBezTo>
                  <a:pt x="244594" y="880534"/>
                  <a:pt x="245056" y="886872"/>
                  <a:pt x="248356" y="891823"/>
                </a:cubicBezTo>
                <a:cubicBezTo>
                  <a:pt x="252119" y="897467"/>
                  <a:pt x="254848" y="903959"/>
                  <a:pt x="259645" y="908756"/>
                </a:cubicBezTo>
                <a:cubicBezTo>
                  <a:pt x="279709" y="928820"/>
                  <a:pt x="276578" y="909552"/>
                  <a:pt x="276578" y="931334"/>
                </a:cubicBezTo>
              </a:path>
            </a:pathLst>
          </a:custGeom>
          <a:noFill/>
          <a:ln w="44450" cap="flat" cmpd="sng" algn="ctr">
            <a:solidFill>
              <a:srgbClr val="FF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8725AB3-BD7B-1A4B-A6CB-9FE3D8448148}"/>
              </a:ext>
            </a:extLst>
          </p:cNvPr>
          <p:cNvSpPr txBox="1"/>
          <p:nvPr/>
        </p:nvSpPr>
        <p:spPr>
          <a:xfrm>
            <a:off x="3392891" y="3217966"/>
            <a:ext cx="2504461" cy="523220"/>
          </a:xfrm>
          <a:prstGeom prst="rect">
            <a:avLst/>
          </a:prstGeom>
          <a:solidFill>
            <a:sysClr val="window" lastClr="FFFFFF"/>
          </a:solidFill>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black"/>
                </a:solidFill>
                <a:effectLst/>
                <a:uLnTx/>
                <a:uFillTx/>
                <a:latin typeface="Calibri Light" panose="020F0302020204030204"/>
              </a:rPr>
              <a:t>Photosynthesis</a:t>
            </a:r>
            <a:r>
              <a:rPr kumimoji="0" lang="en-US" sz="1400" b="0" i="0" u="none" strike="noStrike" kern="0" cap="none" spc="0" normalizeH="0" baseline="0" noProof="0" dirty="0">
                <a:ln>
                  <a:noFill/>
                </a:ln>
                <a:solidFill>
                  <a:prstClr val="black"/>
                </a:solidFill>
                <a:effectLst/>
                <a:uLnTx/>
                <a:uFillTx/>
                <a:latin typeface="Calibri Light" panose="020F0302020204030204"/>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Light" panose="020F0302020204030204"/>
              </a:rPr>
              <a:t>CO</a:t>
            </a:r>
            <a:r>
              <a:rPr kumimoji="0" lang="en-US" sz="1400" b="0" i="0" u="none" strike="noStrike" kern="0" cap="none" spc="0" normalizeH="0" baseline="-25000" noProof="0" dirty="0">
                <a:ln>
                  <a:noFill/>
                </a:ln>
                <a:solidFill>
                  <a:prstClr val="black"/>
                </a:solidFill>
                <a:effectLst/>
                <a:uLnTx/>
                <a:uFillTx/>
                <a:latin typeface="Calibri Light" panose="020F0302020204030204"/>
              </a:rPr>
              <a:t>2</a:t>
            </a:r>
            <a:r>
              <a:rPr kumimoji="0" lang="en-US" sz="1400" b="0" i="0" u="none" strike="noStrike" kern="0" cap="none" spc="0" normalizeH="0" baseline="0" noProof="0" dirty="0">
                <a:ln>
                  <a:noFill/>
                </a:ln>
                <a:solidFill>
                  <a:prstClr val="black"/>
                </a:solidFill>
                <a:effectLst/>
                <a:uLnTx/>
                <a:uFillTx/>
                <a:latin typeface="Calibri Light" panose="020F0302020204030204"/>
              </a:rPr>
              <a:t> + H</a:t>
            </a:r>
            <a:r>
              <a:rPr kumimoji="0" lang="en-US" sz="1400" b="0" i="0" u="none" strike="noStrike" kern="0" cap="none" spc="0" normalizeH="0" baseline="-25000" noProof="0" dirty="0">
                <a:ln>
                  <a:noFill/>
                </a:ln>
                <a:solidFill>
                  <a:prstClr val="black"/>
                </a:solidFill>
                <a:effectLst/>
                <a:uLnTx/>
                <a:uFillTx/>
                <a:latin typeface="Calibri Light" panose="020F0302020204030204"/>
              </a:rPr>
              <a:t>2</a:t>
            </a:r>
            <a:r>
              <a:rPr kumimoji="0" lang="en-US" sz="1400" b="0" i="0" u="none" strike="noStrike" kern="0" cap="none" spc="0" normalizeH="0" baseline="0" noProof="0" dirty="0">
                <a:ln>
                  <a:noFill/>
                </a:ln>
                <a:solidFill>
                  <a:prstClr val="black"/>
                </a:solidFill>
                <a:effectLst/>
                <a:uLnTx/>
                <a:uFillTx/>
                <a:latin typeface="Calibri Light" panose="020F0302020204030204"/>
              </a:rPr>
              <a:t>O </a:t>
            </a:r>
            <a:r>
              <a:rPr kumimoji="0" lang="en-US" sz="1400" b="0" i="0" u="none" strike="noStrike" kern="0" cap="none" spc="0" normalizeH="0" baseline="0" noProof="0" dirty="0">
                <a:ln>
                  <a:noFill/>
                </a:ln>
                <a:solidFill>
                  <a:prstClr val="black"/>
                </a:solidFill>
                <a:effectLst/>
                <a:uLnTx/>
                <a:uFillTx/>
                <a:latin typeface="Calibri Light" panose="020F0302020204030204"/>
                <a:sym typeface="Wingdings"/>
              </a:rPr>
              <a:t> C</a:t>
            </a:r>
            <a:r>
              <a:rPr kumimoji="0" lang="en-US" sz="1400" b="0" i="0" u="none" strike="noStrike" kern="0" cap="none" spc="0" normalizeH="0" baseline="-25000" noProof="0" dirty="0">
                <a:ln>
                  <a:noFill/>
                </a:ln>
                <a:solidFill>
                  <a:prstClr val="black"/>
                </a:solidFill>
                <a:effectLst/>
                <a:uLnTx/>
                <a:uFillTx/>
                <a:latin typeface="Calibri Light" panose="020F0302020204030204"/>
                <a:sym typeface="Wingdings"/>
              </a:rPr>
              <a:t>6</a:t>
            </a:r>
            <a:r>
              <a:rPr kumimoji="0" lang="en-US" sz="1400" b="0" i="0" u="none" strike="noStrike" kern="0" cap="none" spc="0" normalizeH="0" baseline="0" noProof="0" dirty="0">
                <a:ln>
                  <a:noFill/>
                </a:ln>
                <a:solidFill>
                  <a:prstClr val="black"/>
                </a:solidFill>
                <a:effectLst/>
                <a:uLnTx/>
                <a:uFillTx/>
                <a:latin typeface="Calibri Light" panose="020F0302020204030204"/>
                <a:sym typeface="Wingdings"/>
              </a:rPr>
              <a:t>H</a:t>
            </a:r>
            <a:r>
              <a:rPr kumimoji="0" lang="en-US" sz="1400" b="0" i="0" u="none" strike="noStrike" kern="0" cap="none" spc="0" normalizeH="0" baseline="-25000" noProof="0" dirty="0">
                <a:ln>
                  <a:noFill/>
                </a:ln>
                <a:solidFill>
                  <a:prstClr val="black"/>
                </a:solidFill>
                <a:effectLst/>
                <a:uLnTx/>
                <a:uFillTx/>
                <a:latin typeface="Calibri Light" panose="020F0302020204030204"/>
                <a:sym typeface="Wingdings"/>
              </a:rPr>
              <a:t>12</a:t>
            </a:r>
            <a:r>
              <a:rPr kumimoji="0" lang="en-US" sz="1400" b="0" i="0" u="none" strike="noStrike" kern="0" cap="none" spc="0" normalizeH="0" baseline="0" noProof="0" dirty="0">
                <a:ln>
                  <a:noFill/>
                </a:ln>
                <a:solidFill>
                  <a:prstClr val="black"/>
                </a:solidFill>
                <a:effectLst/>
                <a:uLnTx/>
                <a:uFillTx/>
                <a:latin typeface="Calibri Light" panose="020F0302020204030204"/>
                <a:sym typeface="Wingdings"/>
              </a:rPr>
              <a:t>O</a:t>
            </a:r>
            <a:r>
              <a:rPr kumimoji="0" lang="en-US" sz="1400" b="0" i="0" u="none" strike="noStrike" kern="0" cap="none" spc="0" normalizeH="0" baseline="-25000" noProof="0" dirty="0">
                <a:ln>
                  <a:noFill/>
                </a:ln>
                <a:solidFill>
                  <a:prstClr val="black"/>
                </a:solidFill>
                <a:effectLst/>
                <a:uLnTx/>
                <a:uFillTx/>
                <a:latin typeface="Calibri Light" panose="020F0302020204030204"/>
                <a:sym typeface="Wingdings"/>
              </a:rPr>
              <a:t>6</a:t>
            </a:r>
            <a:r>
              <a:rPr kumimoji="0" lang="en-US" sz="1400" b="0" i="0" u="none" strike="noStrike" kern="0" cap="none" spc="0" normalizeH="0" baseline="0" noProof="0" dirty="0">
                <a:ln>
                  <a:noFill/>
                </a:ln>
                <a:solidFill>
                  <a:prstClr val="black"/>
                </a:solidFill>
                <a:effectLst/>
                <a:uLnTx/>
                <a:uFillTx/>
                <a:latin typeface="Calibri Light" panose="020F0302020204030204"/>
                <a:sym typeface="Wingdings"/>
              </a:rPr>
              <a:t> + O</a:t>
            </a:r>
            <a:r>
              <a:rPr kumimoji="0" lang="en-US" sz="1400" b="0" i="0" u="none" strike="noStrike" kern="0" cap="none" spc="0" normalizeH="0" baseline="-25000" noProof="0" dirty="0">
                <a:ln>
                  <a:noFill/>
                </a:ln>
                <a:solidFill>
                  <a:prstClr val="black"/>
                </a:solidFill>
                <a:effectLst/>
                <a:uLnTx/>
                <a:uFillTx/>
                <a:latin typeface="Calibri Light" panose="020F0302020204030204"/>
                <a:sym typeface="Wingdings"/>
              </a:rPr>
              <a:t>2</a:t>
            </a:r>
            <a:endParaRPr kumimoji="0" lang="en-US" sz="1400" b="0" i="0" u="none" strike="noStrike" kern="0" cap="none" spc="0" normalizeH="0" baseline="0" noProof="0" dirty="0">
              <a:ln>
                <a:noFill/>
              </a:ln>
              <a:solidFill>
                <a:prstClr val="black"/>
              </a:solidFill>
              <a:effectLst/>
              <a:uLnTx/>
              <a:uFillTx/>
              <a:latin typeface="Calibri Light" panose="020F0302020204030204"/>
            </a:endParaRPr>
          </a:p>
        </p:txBody>
      </p:sp>
      <p:sp>
        <p:nvSpPr>
          <p:cNvPr id="22" name="TextBox 21">
            <a:extLst>
              <a:ext uri="{FF2B5EF4-FFF2-40B4-BE49-F238E27FC236}">
                <a16:creationId xmlns:a16="http://schemas.microsoft.com/office/drawing/2014/main" id="{900DC94F-2ADB-6F4D-A7FB-ACA38CB51BC7}"/>
              </a:ext>
            </a:extLst>
          </p:cNvPr>
          <p:cNvSpPr txBox="1"/>
          <p:nvPr/>
        </p:nvSpPr>
        <p:spPr>
          <a:xfrm>
            <a:off x="1222075" y="6512943"/>
            <a:ext cx="1477520" cy="276999"/>
          </a:xfrm>
          <a:prstGeom prst="rect">
            <a:avLst/>
          </a:prstGeom>
          <a:noFill/>
        </p:spPr>
        <p:txBody>
          <a:bodyPr wrap="non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Image: ersl.noaa.gov</a:t>
            </a:r>
          </a:p>
        </p:txBody>
      </p:sp>
    </p:spTree>
    <p:extLst>
      <p:ext uri="{BB962C8B-B14F-4D97-AF65-F5344CB8AC3E}">
        <p14:creationId xmlns:p14="http://schemas.microsoft.com/office/powerpoint/2010/main" val="3831427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AFBBE3E-C7E0-5542-9499-9EE4F2FE3982}"/>
              </a:ext>
            </a:extLst>
          </p:cNvPr>
          <p:cNvSpPr txBox="1">
            <a:spLocks/>
          </p:cNvSpPr>
          <p:nvPr/>
        </p:nvSpPr>
        <p:spPr>
          <a:xfrm>
            <a:off x="1223418" y="1010993"/>
            <a:ext cx="7815071"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E4E79"/>
                </a:solidFill>
                <a:effectLst/>
                <a:uLnTx/>
                <a:uFillTx/>
                <a:latin typeface="Calibri Light" charset="0"/>
                <a:ea typeface="+mj-ea"/>
                <a:cs typeface="+mj-cs"/>
              </a:rPr>
              <a:t>The</a:t>
            </a: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 long-term trend shows an increase in CO</a:t>
            </a:r>
            <a:r>
              <a:rPr lang="en-US" sz="2800" baseline="-25000" dirty="0"/>
              <a:t>2</a:t>
            </a: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 of 1-3 parts per million per year since 1958. </a:t>
            </a:r>
            <a:endParaRPr kumimoji="0" lang="en-US" sz="3600" b="1" i="1" u="none" strike="noStrike" kern="1200" cap="none" spc="0" normalizeH="0" baseline="0" noProof="0" dirty="0">
              <a:ln>
                <a:noFill/>
              </a:ln>
              <a:solidFill>
                <a:srgbClr val="002060"/>
              </a:solidFill>
              <a:effectLst/>
              <a:uLnTx/>
              <a:uFillTx/>
              <a:latin typeface="Calibri Light" charset="0"/>
              <a:ea typeface="+mj-ea"/>
              <a:cs typeface="+mj-cs"/>
            </a:endParaRPr>
          </a:p>
        </p:txBody>
      </p:sp>
      <p:pic>
        <p:nvPicPr>
          <p:cNvPr id="8" name="Picture 7">
            <a:extLst>
              <a:ext uri="{FF2B5EF4-FFF2-40B4-BE49-F238E27FC236}">
                <a16:creationId xmlns:a16="http://schemas.microsoft.com/office/drawing/2014/main" id="{FE8E3A43-2F12-BA46-B6C3-2611D71E85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6249" y="2222117"/>
            <a:ext cx="5925050" cy="4635883"/>
          </a:xfrm>
          <a:prstGeom prst="rect">
            <a:avLst/>
          </a:prstGeom>
        </p:spPr>
      </p:pic>
      <p:cxnSp>
        <p:nvCxnSpPr>
          <p:cNvPr id="9" name="Straight Arrow Connector 8">
            <a:extLst>
              <a:ext uri="{FF2B5EF4-FFF2-40B4-BE49-F238E27FC236}">
                <a16:creationId xmlns:a16="http://schemas.microsoft.com/office/drawing/2014/main" id="{D43F678E-967B-EA47-AB57-D37B0BB91193}"/>
              </a:ext>
            </a:extLst>
          </p:cNvPr>
          <p:cNvCxnSpPr/>
          <p:nvPr/>
        </p:nvCxnSpPr>
        <p:spPr>
          <a:xfrm flipV="1">
            <a:off x="3547501" y="3868615"/>
            <a:ext cx="2307102" cy="1448972"/>
          </a:xfrm>
          <a:prstGeom prst="straightConnector1">
            <a:avLst/>
          </a:prstGeom>
          <a:noFill/>
          <a:ln w="28575" cap="flat" cmpd="sng" algn="ctr">
            <a:solidFill>
              <a:sysClr val="windowText" lastClr="000000"/>
            </a:solidFill>
            <a:prstDash val="solid"/>
            <a:miter lim="800000"/>
            <a:tailEnd type="stealth" w="lg" len="lg"/>
          </a:ln>
          <a:effectLst/>
        </p:spPr>
      </p:cxnSp>
      <p:sp>
        <p:nvSpPr>
          <p:cNvPr id="10" name="TextBox 9">
            <a:extLst>
              <a:ext uri="{FF2B5EF4-FFF2-40B4-BE49-F238E27FC236}">
                <a16:creationId xmlns:a16="http://schemas.microsoft.com/office/drawing/2014/main" id="{86AB1328-824D-5541-AC56-FD2CCED43632}"/>
              </a:ext>
            </a:extLst>
          </p:cNvPr>
          <p:cNvSpPr txBox="1"/>
          <p:nvPr/>
        </p:nvSpPr>
        <p:spPr>
          <a:xfrm rot="19660497">
            <a:off x="3707234" y="4222338"/>
            <a:ext cx="169988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increasing trend</a:t>
            </a:r>
          </a:p>
        </p:txBody>
      </p:sp>
      <p:sp>
        <p:nvSpPr>
          <p:cNvPr id="11" name="TextBox 10">
            <a:extLst>
              <a:ext uri="{FF2B5EF4-FFF2-40B4-BE49-F238E27FC236}">
                <a16:creationId xmlns:a16="http://schemas.microsoft.com/office/drawing/2014/main" id="{1E587571-C3D0-8341-AAA9-CEC8108DDACE}"/>
              </a:ext>
            </a:extLst>
          </p:cNvPr>
          <p:cNvSpPr txBox="1"/>
          <p:nvPr/>
        </p:nvSpPr>
        <p:spPr>
          <a:xfrm>
            <a:off x="1223418" y="6516804"/>
            <a:ext cx="1477520" cy="276999"/>
          </a:xfrm>
          <a:prstGeom prst="rect">
            <a:avLst/>
          </a:prstGeom>
          <a:noFill/>
        </p:spPr>
        <p:txBody>
          <a:bodyPr wrap="non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Image: ersl.noaa.gov</a:t>
            </a:r>
          </a:p>
        </p:txBody>
      </p:sp>
    </p:spTree>
    <p:extLst>
      <p:ext uri="{BB962C8B-B14F-4D97-AF65-F5344CB8AC3E}">
        <p14:creationId xmlns:p14="http://schemas.microsoft.com/office/powerpoint/2010/main" val="3114429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316B43-A8E7-F442-B5A1-385F54126BED}"/>
              </a:ext>
            </a:extLst>
          </p:cNvPr>
          <p:cNvSpPr txBox="1">
            <a:spLocks/>
          </p:cNvSpPr>
          <p:nvPr/>
        </p:nvSpPr>
        <p:spPr>
          <a:xfrm>
            <a:off x="1328928" y="922495"/>
            <a:ext cx="7461504"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Increases in atmospheric CO</a:t>
            </a:r>
            <a:r>
              <a:rPr kumimoji="0" lang="en-US" sz="36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 are primarily from the burning of fossil fuels.</a:t>
            </a:r>
          </a:p>
        </p:txBody>
      </p:sp>
      <p:sp>
        <p:nvSpPr>
          <p:cNvPr id="6" name="TextBox 5">
            <a:extLst>
              <a:ext uri="{FF2B5EF4-FFF2-40B4-BE49-F238E27FC236}">
                <a16:creationId xmlns:a16="http://schemas.microsoft.com/office/drawing/2014/main" id="{9ABE643A-2DFC-2E43-AEC0-6BE2DD12DE5F}"/>
              </a:ext>
            </a:extLst>
          </p:cNvPr>
          <p:cNvSpPr txBox="1"/>
          <p:nvPr/>
        </p:nvSpPr>
        <p:spPr>
          <a:xfrm>
            <a:off x="1150999" y="6488668"/>
            <a:ext cx="247580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Image: La </a:t>
            </a:r>
            <a:r>
              <a:rPr kumimoji="0" lang="en-US" sz="1200" b="0" i="0" u="none" strike="noStrike" kern="0" cap="none" spc="0" normalizeH="0" baseline="0" noProof="0" dirty="0" err="1">
                <a:ln>
                  <a:noFill/>
                </a:ln>
                <a:solidFill>
                  <a:prstClr val="black"/>
                </a:solidFill>
                <a:effectLst/>
                <a:uLnTx/>
                <a:uFillTx/>
              </a:rPr>
              <a:t>Quere</a:t>
            </a:r>
            <a:r>
              <a:rPr kumimoji="0" lang="en-US" sz="1200" b="0" i="0" u="none" strike="noStrike" kern="0" cap="none" spc="0" normalizeH="0" baseline="0" noProof="0" dirty="0">
                <a:ln>
                  <a:noFill/>
                </a:ln>
                <a:solidFill>
                  <a:prstClr val="black"/>
                </a:solidFill>
                <a:effectLst/>
                <a:uLnTx/>
                <a:uFillTx/>
              </a:rPr>
              <a:t> et al. 2016, Figure 3</a:t>
            </a:r>
          </a:p>
        </p:txBody>
      </p:sp>
      <p:pic>
        <p:nvPicPr>
          <p:cNvPr id="7" name="Picture 6">
            <a:extLst>
              <a:ext uri="{FF2B5EF4-FFF2-40B4-BE49-F238E27FC236}">
                <a16:creationId xmlns:a16="http://schemas.microsoft.com/office/drawing/2014/main" id="{12D7B359-B06E-B549-86AA-1333843CB2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9275" y="2234582"/>
            <a:ext cx="6780810" cy="4002929"/>
          </a:xfrm>
          <a:prstGeom prst="rect">
            <a:avLst/>
          </a:prstGeom>
        </p:spPr>
      </p:pic>
    </p:spTree>
    <p:extLst>
      <p:ext uri="{BB962C8B-B14F-4D97-AF65-F5344CB8AC3E}">
        <p14:creationId xmlns:p14="http://schemas.microsoft.com/office/powerpoint/2010/main" val="2293847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F8F686-4DB1-3641-9BE9-1757A70BA588}"/>
              </a:ext>
            </a:extLst>
          </p:cNvPr>
          <p:cNvSpPr txBox="1"/>
          <p:nvPr/>
        </p:nvSpPr>
        <p:spPr>
          <a:xfrm>
            <a:off x="1137478" y="1191848"/>
            <a:ext cx="7988796" cy="954107"/>
          </a:xfrm>
          <a:prstGeom prst="rect">
            <a:avLst/>
          </a:prstGeom>
          <a:noFill/>
        </p:spPr>
        <p:txBody>
          <a:bodyPr wrap="square" rtlCol="0" anchor="t">
            <a:spAutoFit/>
          </a:bodyPr>
          <a:lstStyle/>
          <a:p>
            <a:pPr defTabSz="914400"/>
            <a:r>
              <a:rPr lang="en-US" sz="2800" b="1" dirty="0">
                <a:solidFill>
                  <a:srgbClr val="1E4E79"/>
                </a:solidFill>
                <a:latin typeface="Calibri Light" panose="020F0302020204030204"/>
              </a:rPr>
              <a:t>Fossil fuels come from organic material that was buried and deposited millions of years ago.</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title="Web Video Player">
                <a:extLst>
                  <a:ext uri="{FF2B5EF4-FFF2-40B4-BE49-F238E27FC236}">
                    <a16:creationId xmlns:a16="http://schemas.microsoft.com/office/drawing/2014/main" id="{1A9BCCD7-2E40-0C4D-B31E-C36353511AF0}"/>
                  </a:ext>
                </a:extLst>
              </p:cNvPr>
              <p:cNvGraphicFramePr>
                <a:graphicFrameLocks noGrp="1"/>
              </p:cNvGraphicFramePr>
              <p:nvPr>
                <p:extLst>
                  <p:ext uri="{D42A27DB-BD31-4B8C-83A1-F6EECF244321}">
                    <p14:modId xmlns:p14="http://schemas.microsoft.com/office/powerpoint/2010/main" val="1704725071"/>
                  </p:ext>
                </p:extLst>
              </p:nvPr>
            </p:nvGraphicFramePr>
            <p:xfrm>
              <a:off x="1771236" y="2263618"/>
              <a:ext cx="6953250" cy="391477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Add-in 4" title="Web Video Player">
                <a:extLst>
                  <a:ext uri="{FF2B5EF4-FFF2-40B4-BE49-F238E27FC236}">
                    <a16:creationId xmlns:a16="http://schemas.microsoft.com/office/drawing/2014/main" id="{1A9BCCD7-2E40-0C4D-B31E-C36353511AF0}"/>
                  </a:ext>
                </a:extLst>
              </p:cNvPr>
              <p:cNvPicPr>
                <a:picLocks noGrp="1" noRot="1" noChangeAspect="1" noMove="1" noResize="1" noEditPoints="1" noAdjustHandles="1" noChangeArrowheads="1" noChangeShapeType="1"/>
              </p:cNvPicPr>
              <p:nvPr/>
            </p:nvPicPr>
            <p:blipFill>
              <a:blip r:embed="rId3"/>
              <a:stretch>
                <a:fillRect/>
              </a:stretch>
            </p:blipFill>
            <p:spPr>
              <a:xfrm>
                <a:off x="1771236" y="2263618"/>
                <a:ext cx="6953250" cy="3914775"/>
              </a:xfrm>
              <a:prstGeom prst="rect">
                <a:avLst/>
              </a:prstGeom>
            </p:spPr>
          </p:pic>
        </mc:Fallback>
      </mc:AlternateContent>
      <p:sp>
        <p:nvSpPr>
          <p:cNvPr id="2" name="TextBox 1">
            <a:extLst>
              <a:ext uri="{FF2B5EF4-FFF2-40B4-BE49-F238E27FC236}">
                <a16:creationId xmlns:a16="http://schemas.microsoft.com/office/drawing/2014/main" id="{A3B7383E-127C-1844-9558-4127E5C16FA6}"/>
              </a:ext>
            </a:extLst>
          </p:cNvPr>
          <p:cNvSpPr txBox="1"/>
          <p:nvPr/>
        </p:nvSpPr>
        <p:spPr>
          <a:xfrm>
            <a:off x="1289154" y="6221106"/>
            <a:ext cx="7777322" cy="646331"/>
          </a:xfrm>
          <a:prstGeom prst="rect">
            <a:avLst/>
          </a:prstGeom>
          <a:noFill/>
        </p:spPr>
        <p:txBody>
          <a:bodyPr wrap="none" rtlCol="0">
            <a:spAutoFit/>
          </a:bodyPr>
          <a:lstStyle/>
          <a:p>
            <a:r>
              <a:rPr lang="en-US" dirty="0"/>
              <a:t>Link to video if it does not play in PowerPoint:</a:t>
            </a:r>
          </a:p>
          <a:p>
            <a:r>
              <a:rPr lang="en-US" dirty="0"/>
              <a:t>http://</a:t>
            </a:r>
            <a:r>
              <a:rPr lang="en-US" dirty="0" err="1"/>
              <a:t>earththeoperatorsmanual.com</a:t>
            </a:r>
            <a:r>
              <a:rPr lang="en-US" dirty="0"/>
              <a:t>/feature-video/earth-the-operators-manual</a:t>
            </a:r>
          </a:p>
        </p:txBody>
      </p:sp>
    </p:spTree>
    <p:extLst>
      <p:ext uri="{BB962C8B-B14F-4D97-AF65-F5344CB8AC3E}">
        <p14:creationId xmlns:p14="http://schemas.microsoft.com/office/powerpoint/2010/main" val="2410605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243C12-82CB-8345-887F-F06455A29A16}"/>
              </a:ext>
            </a:extLst>
          </p:cNvPr>
          <p:cNvSpPr txBox="1">
            <a:spLocks/>
          </p:cNvSpPr>
          <p:nvPr/>
        </p:nvSpPr>
        <p:spPr>
          <a:xfrm>
            <a:off x="1328928" y="922495"/>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Ice cores trap ancient atmosphere in tiny bubbles. </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pic>
        <p:nvPicPr>
          <p:cNvPr id="3" name="Picture 2">
            <a:extLst>
              <a:ext uri="{FF2B5EF4-FFF2-40B4-BE49-F238E27FC236}">
                <a16:creationId xmlns:a16="http://schemas.microsoft.com/office/drawing/2014/main" id="{4F68A3D2-467D-8D42-823E-2CCFC34B10DD}"/>
              </a:ext>
            </a:extLst>
          </p:cNvPr>
          <p:cNvPicPr>
            <a:picLocks noChangeAspect="1"/>
          </p:cNvPicPr>
          <p:nvPr/>
        </p:nvPicPr>
        <p:blipFill>
          <a:blip r:embed="rId2"/>
          <a:stretch>
            <a:fillRect/>
          </a:stretch>
        </p:blipFill>
        <p:spPr>
          <a:xfrm>
            <a:off x="5681070" y="2248058"/>
            <a:ext cx="3109362" cy="4144780"/>
          </a:xfrm>
          <a:prstGeom prst="rect">
            <a:avLst/>
          </a:prstGeom>
        </p:spPr>
      </p:pic>
      <p:sp>
        <p:nvSpPr>
          <p:cNvPr id="7" name="TextBox 6">
            <a:extLst>
              <a:ext uri="{FF2B5EF4-FFF2-40B4-BE49-F238E27FC236}">
                <a16:creationId xmlns:a16="http://schemas.microsoft.com/office/drawing/2014/main" id="{84859899-9DEA-AD46-91A8-9C6D704C49B7}"/>
              </a:ext>
            </a:extLst>
          </p:cNvPr>
          <p:cNvSpPr txBox="1"/>
          <p:nvPr/>
        </p:nvSpPr>
        <p:spPr>
          <a:xfrm>
            <a:off x="5638706" y="6115839"/>
            <a:ext cx="180690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Image: Bernhard </a:t>
            </a:r>
            <a:r>
              <a:rPr kumimoji="0" lang="en-US" sz="1200" b="0" i="0" u="none" strike="noStrike" kern="0" cap="none" spc="0" normalizeH="0" baseline="0" noProof="0" dirty="0" err="1">
                <a:ln>
                  <a:noFill/>
                </a:ln>
                <a:solidFill>
                  <a:schemeClr val="bg1"/>
                </a:solidFill>
                <a:effectLst/>
                <a:uLnTx/>
                <a:uFillTx/>
              </a:rPr>
              <a:t>Bereiter</a:t>
            </a:r>
            <a:endParaRPr kumimoji="0" lang="en-US" sz="1200" b="0" i="0" u="none" strike="noStrike" kern="0" cap="none" spc="0" normalizeH="0" baseline="0" noProof="0" dirty="0">
              <a:ln>
                <a:noFill/>
              </a:ln>
              <a:solidFill>
                <a:schemeClr val="bg1"/>
              </a:solidFill>
              <a:effectLst/>
              <a:uLnTx/>
              <a:uFillTx/>
            </a:endParaRPr>
          </a:p>
        </p:txBody>
      </p:sp>
      <p:pic>
        <p:nvPicPr>
          <p:cNvPr id="8" name="Picture 7">
            <a:extLst>
              <a:ext uri="{FF2B5EF4-FFF2-40B4-BE49-F238E27FC236}">
                <a16:creationId xmlns:a16="http://schemas.microsoft.com/office/drawing/2014/main" id="{5AB0A641-FF27-4C4D-B5E1-05B0BBA9CA94}"/>
              </a:ext>
            </a:extLst>
          </p:cNvPr>
          <p:cNvPicPr>
            <a:picLocks noChangeAspect="1"/>
          </p:cNvPicPr>
          <p:nvPr/>
        </p:nvPicPr>
        <p:blipFill>
          <a:blip r:embed="rId3"/>
          <a:stretch>
            <a:fillRect/>
          </a:stretch>
        </p:blipFill>
        <p:spPr>
          <a:xfrm>
            <a:off x="1538229" y="2263048"/>
            <a:ext cx="3848813" cy="4189751"/>
          </a:xfrm>
          <a:prstGeom prst="rect">
            <a:avLst/>
          </a:prstGeom>
        </p:spPr>
      </p:pic>
      <p:sp>
        <p:nvSpPr>
          <p:cNvPr id="9" name="TextBox 8">
            <a:extLst>
              <a:ext uri="{FF2B5EF4-FFF2-40B4-BE49-F238E27FC236}">
                <a16:creationId xmlns:a16="http://schemas.microsoft.com/office/drawing/2014/main" id="{A8A24215-A8D2-1A42-83A5-679F69F113E5}"/>
              </a:ext>
            </a:extLst>
          </p:cNvPr>
          <p:cNvSpPr txBox="1"/>
          <p:nvPr/>
        </p:nvSpPr>
        <p:spPr>
          <a:xfrm>
            <a:off x="1538229" y="6488668"/>
            <a:ext cx="1843903" cy="276999"/>
          </a:xfrm>
          <a:prstGeom prst="rect">
            <a:avLst/>
          </a:prstGeom>
          <a:noFill/>
        </p:spPr>
        <p:txBody>
          <a:bodyPr wrap="none" rtlCol="0">
            <a:spAutoFit/>
          </a:bodyPr>
          <a:lstStyle/>
          <a:p>
            <a:r>
              <a:rPr lang="en-US" sz="1200" dirty="0"/>
              <a:t>Image: Niels Bohr Institute</a:t>
            </a:r>
          </a:p>
        </p:txBody>
      </p:sp>
    </p:spTree>
    <p:extLst>
      <p:ext uri="{BB962C8B-B14F-4D97-AF65-F5344CB8AC3E}">
        <p14:creationId xmlns:p14="http://schemas.microsoft.com/office/powerpoint/2010/main" val="1654587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243C12-82CB-8345-887F-F06455A29A16}"/>
              </a:ext>
            </a:extLst>
          </p:cNvPr>
          <p:cNvSpPr txBox="1">
            <a:spLocks/>
          </p:cNvSpPr>
          <p:nvPr/>
        </p:nvSpPr>
        <p:spPr>
          <a:xfrm>
            <a:off x="1328928" y="1042415"/>
            <a:ext cx="7461504" cy="13255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From ice cores</a:t>
            </a:r>
            <a:r>
              <a:rPr lang="en-US" dirty="0"/>
              <a:t>, we know atmospheric CO</a:t>
            </a:r>
            <a:r>
              <a:rPr lang="en-US" baseline="-25000" dirty="0"/>
              <a:t>2</a:t>
            </a:r>
            <a:r>
              <a:rPr lang="en-US" dirty="0"/>
              <a:t> is higher today than it has been in the past 800,000 years. </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pic>
        <p:nvPicPr>
          <p:cNvPr id="6" name="Picture 5">
            <a:extLst>
              <a:ext uri="{FF2B5EF4-FFF2-40B4-BE49-F238E27FC236}">
                <a16:creationId xmlns:a16="http://schemas.microsoft.com/office/drawing/2014/main" id="{F54BD96F-C547-A140-AC96-83E2089248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6756" y="2335468"/>
            <a:ext cx="6185847" cy="4218747"/>
          </a:xfrm>
          <a:prstGeom prst="rect">
            <a:avLst/>
          </a:prstGeom>
        </p:spPr>
      </p:pic>
      <p:sp>
        <p:nvSpPr>
          <p:cNvPr id="7" name="TextBox 6">
            <a:extLst>
              <a:ext uri="{FF2B5EF4-FFF2-40B4-BE49-F238E27FC236}">
                <a16:creationId xmlns:a16="http://schemas.microsoft.com/office/drawing/2014/main" id="{84859899-9DEA-AD46-91A8-9C6D704C49B7}"/>
              </a:ext>
            </a:extLst>
          </p:cNvPr>
          <p:cNvSpPr txBox="1"/>
          <p:nvPr/>
        </p:nvSpPr>
        <p:spPr>
          <a:xfrm>
            <a:off x="1150999" y="6518648"/>
            <a:ext cx="279416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Image: Jeremy </a:t>
            </a:r>
            <a:r>
              <a:rPr kumimoji="0" lang="en-US" sz="1200" b="0" i="0" u="none" strike="noStrike" kern="0" cap="none" spc="0" normalizeH="0" baseline="0" noProof="0" dirty="0" err="1">
                <a:ln>
                  <a:noFill/>
                </a:ln>
                <a:solidFill>
                  <a:prstClr val="black"/>
                </a:solidFill>
                <a:effectLst/>
                <a:uLnTx/>
                <a:uFillTx/>
              </a:rPr>
              <a:t>Shakun</a:t>
            </a:r>
            <a:r>
              <a:rPr kumimoji="0" lang="en-US" sz="1200" b="0" i="0" u="none" strike="noStrike" kern="0" cap="none" spc="0" normalizeH="0" baseline="0" noProof="0" dirty="0">
                <a:ln>
                  <a:noFill/>
                </a:ln>
                <a:solidFill>
                  <a:prstClr val="black"/>
                </a:solidFill>
                <a:effectLst/>
                <a:uLnTx/>
                <a:uFillTx/>
              </a:rPr>
              <a:t>/Harvard University</a:t>
            </a:r>
          </a:p>
        </p:txBody>
      </p:sp>
    </p:spTree>
    <p:extLst>
      <p:ext uri="{BB962C8B-B14F-4D97-AF65-F5344CB8AC3E}">
        <p14:creationId xmlns:p14="http://schemas.microsoft.com/office/powerpoint/2010/main" val="360193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243C12-82CB-8345-887F-F06455A29A16}"/>
              </a:ext>
            </a:extLst>
          </p:cNvPr>
          <p:cNvSpPr txBox="1">
            <a:spLocks/>
          </p:cNvSpPr>
          <p:nvPr/>
        </p:nvSpPr>
        <p:spPr>
          <a:xfrm>
            <a:off x="1328928" y="922495"/>
            <a:ext cx="7461504" cy="19908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Carbon dioxide is a greenhouse gas. It traps heat in the atmosphere and warms the Earth.</a:t>
            </a:r>
          </a:p>
        </p:txBody>
      </p:sp>
      <p:sp>
        <p:nvSpPr>
          <p:cNvPr id="7" name="TextBox 6">
            <a:extLst>
              <a:ext uri="{FF2B5EF4-FFF2-40B4-BE49-F238E27FC236}">
                <a16:creationId xmlns:a16="http://schemas.microsoft.com/office/drawing/2014/main" id="{84859899-9DEA-AD46-91A8-9C6D704C49B7}"/>
              </a:ext>
            </a:extLst>
          </p:cNvPr>
          <p:cNvSpPr txBox="1"/>
          <p:nvPr/>
        </p:nvSpPr>
        <p:spPr>
          <a:xfrm>
            <a:off x="1150999" y="6488668"/>
            <a:ext cx="99578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Image: NASA</a:t>
            </a:r>
          </a:p>
        </p:txBody>
      </p:sp>
      <p:pic>
        <p:nvPicPr>
          <p:cNvPr id="3" name="Picture 2">
            <a:extLst>
              <a:ext uri="{FF2B5EF4-FFF2-40B4-BE49-F238E27FC236}">
                <a16:creationId xmlns:a16="http://schemas.microsoft.com/office/drawing/2014/main" id="{879C25D3-3D67-DF49-853B-856A559B5930}"/>
              </a:ext>
            </a:extLst>
          </p:cNvPr>
          <p:cNvPicPr>
            <a:picLocks noChangeAspect="1"/>
          </p:cNvPicPr>
          <p:nvPr/>
        </p:nvPicPr>
        <p:blipFill>
          <a:blip r:embed="rId2"/>
          <a:stretch>
            <a:fillRect/>
          </a:stretch>
        </p:blipFill>
        <p:spPr>
          <a:xfrm>
            <a:off x="2152571" y="2913321"/>
            <a:ext cx="5786689" cy="3575347"/>
          </a:xfrm>
          <a:prstGeom prst="rect">
            <a:avLst/>
          </a:prstGeom>
        </p:spPr>
      </p:pic>
    </p:spTree>
    <p:extLst>
      <p:ext uri="{BB962C8B-B14F-4D97-AF65-F5344CB8AC3E}">
        <p14:creationId xmlns:p14="http://schemas.microsoft.com/office/powerpoint/2010/main" val="2008927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2DA005-9E42-8646-A784-C315781F68BC}"/>
              </a:ext>
            </a:extLst>
          </p:cNvPr>
          <p:cNvSpPr txBox="1">
            <a:spLocks/>
          </p:cNvSpPr>
          <p:nvPr/>
        </p:nvSpPr>
        <p:spPr>
          <a:xfrm>
            <a:off x="1328928" y="975657"/>
            <a:ext cx="7461504"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Increases in atmospheric CO</a:t>
            </a:r>
            <a:r>
              <a:rPr kumimoji="0" lang="en-US" sz="36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 have contributed to a rise in Earth’s temperature.</a:t>
            </a:r>
          </a:p>
        </p:txBody>
      </p:sp>
      <p:pic>
        <p:nvPicPr>
          <p:cNvPr id="6" name="Picture 5">
            <a:extLst>
              <a:ext uri="{FF2B5EF4-FFF2-40B4-BE49-F238E27FC236}">
                <a16:creationId xmlns:a16="http://schemas.microsoft.com/office/drawing/2014/main" id="{FE7097E4-3FE6-154C-B66B-D5432B8144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32"/>
          <a:stretch/>
        </p:blipFill>
        <p:spPr>
          <a:xfrm>
            <a:off x="1302407" y="2188565"/>
            <a:ext cx="5669394" cy="4123117"/>
          </a:xfrm>
          <a:prstGeom prst="rect">
            <a:avLst/>
          </a:prstGeom>
        </p:spPr>
      </p:pic>
      <p:sp>
        <p:nvSpPr>
          <p:cNvPr id="7" name="TextBox 6">
            <a:extLst>
              <a:ext uri="{FF2B5EF4-FFF2-40B4-BE49-F238E27FC236}">
                <a16:creationId xmlns:a16="http://schemas.microsoft.com/office/drawing/2014/main" id="{8839E384-135C-C34C-80F1-A164DD1215F5}"/>
              </a:ext>
            </a:extLst>
          </p:cNvPr>
          <p:cNvSpPr txBox="1"/>
          <p:nvPr/>
        </p:nvSpPr>
        <p:spPr>
          <a:xfrm>
            <a:off x="7054126" y="2353455"/>
            <a:ext cx="2089874" cy="424731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The term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temperature anomaly</a:t>
            </a:r>
            <a:r>
              <a:rPr kumimoji="0" lang="en-US" sz="1800" b="0" i="0" u="none" strike="noStrike" kern="0" cap="none" spc="0" normalizeH="0" baseline="0" noProof="0" dirty="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means a departure from a reference value or long-term average, in this case 1951-1980. A positive </a:t>
            </a:r>
            <a:endParaRPr kumimoji="0" lang="en-US" sz="18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anomaly</a:t>
            </a:r>
            <a:r>
              <a:rPr kumimoji="0" lang="en-US" sz="1800" b="0" i="0" u="none" strike="noStrike" kern="0" cap="none" spc="0" normalizeH="0" baseline="0" noProof="0" dirty="0">
                <a:ln>
                  <a:noFill/>
                </a:ln>
                <a:solidFill>
                  <a:prstClr val="black"/>
                </a:solidFill>
                <a:effectLst/>
                <a:uLnTx/>
                <a:uFillTx/>
              </a:rPr>
              <a:t> </a:t>
            </a:r>
            <a:endParaRPr kumimoji="0" lang="en-US" sz="18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indicates that the observed </a:t>
            </a:r>
            <a:endParaRPr kumimoji="0" lang="en-US" sz="18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temperature</a:t>
            </a:r>
            <a:r>
              <a:rPr kumimoji="0" lang="en-US" sz="1800" b="0" i="0" u="none" strike="noStrike" kern="0" cap="none" spc="0" normalizeH="0" baseline="0" noProof="0" dirty="0">
                <a:ln>
                  <a:noFill/>
                </a:ln>
                <a:solidFill>
                  <a:prstClr val="black"/>
                </a:solidFill>
                <a:effectLst/>
                <a:uLnTx/>
                <a:uFillTx/>
              </a:rPr>
              <a:t> </a:t>
            </a:r>
            <a:endParaRPr kumimoji="0" lang="en-US" sz="1800" b="1"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was warmer than the reference value.</a:t>
            </a:r>
            <a:endParaRPr kumimoji="0" lang="en-US"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78075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6162AC7-1B17-CD47-8ED8-6C396329C49E}"/>
              </a:ext>
            </a:extLst>
          </p:cNvPr>
          <p:cNvSpPr txBox="1">
            <a:spLocks/>
          </p:cNvSpPr>
          <p:nvPr/>
        </p:nvSpPr>
        <p:spPr>
          <a:xfrm>
            <a:off x="1328928" y="953656"/>
            <a:ext cx="7461504" cy="1325563"/>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2060"/>
                </a:solidFill>
              </a:rPr>
              <a:t>Overview</a:t>
            </a:r>
          </a:p>
        </p:txBody>
      </p:sp>
      <p:sp>
        <p:nvSpPr>
          <p:cNvPr id="8" name="Content Placeholder 2">
            <a:extLst>
              <a:ext uri="{FF2B5EF4-FFF2-40B4-BE49-F238E27FC236}">
                <a16:creationId xmlns:a16="http://schemas.microsoft.com/office/drawing/2014/main" id="{E40A2483-8B8C-A742-AB56-9D8A6DB0A6C7}"/>
              </a:ext>
            </a:extLst>
          </p:cNvPr>
          <p:cNvSpPr txBox="1">
            <a:spLocks/>
          </p:cNvSpPr>
          <p:nvPr/>
        </p:nvSpPr>
        <p:spPr>
          <a:xfrm>
            <a:off x="1328928" y="1631383"/>
            <a:ext cx="7632192" cy="507086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500" dirty="0">
                <a:latin typeface="Calibri Light" panose="020F0502020204030204" pitchFamily="34" charset="0"/>
                <a:cs typeface="Calibri Light" panose="020F0502020204030204" pitchFamily="34" charset="0"/>
              </a:rPr>
              <a:t>This module…</a:t>
            </a:r>
          </a:p>
          <a:p>
            <a:r>
              <a:rPr lang="en-US" sz="2500" dirty="0">
                <a:latin typeface="Calibri Light" panose="020F0502020204030204" pitchFamily="34" charset="0"/>
                <a:cs typeface="Calibri Light" panose="020F0502020204030204" pitchFamily="34" charset="0"/>
              </a:rPr>
              <a:t>teaches why carbon is an important element in ecosystems and how it cycles through ecosystems.</a:t>
            </a:r>
          </a:p>
          <a:p>
            <a:r>
              <a:rPr lang="en-US" sz="2500" dirty="0">
                <a:latin typeface="Calibri Light" panose="020F0502020204030204" pitchFamily="34" charset="0"/>
                <a:cs typeface="Calibri Light" panose="020F0502020204030204" pitchFamily="34" charset="0"/>
              </a:rPr>
              <a:t>demonstrates how carbon is stored in and transferred between the biosphere, geosphere, atmosphere, and hydrosphere. </a:t>
            </a:r>
          </a:p>
          <a:p>
            <a:r>
              <a:rPr lang="en-US" sz="2500" dirty="0">
                <a:latin typeface="Calibri Light" panose="020F0502020204030204" pitchFamily="34" charset="0"/>
                <a:cs typeface="Calibri Light" panose="020F0502020204030204" pitchFamily="34" charset="0"/>
              </a:rPr>
              <a:t>explains how humans have disrupted the natural carbon cycle, including rates of transfer between spheres. </a:t>
            </a:r>
          </a:p>
          <a:p>
            <a:r>
              <a:rPr lang="en-US" sz="2500" dirty="0">
                <a:latin typeface="Calibri Light" panose="020F0502020204030204" pitchFamily="34" charset="0"/>
                <a:cs typeface="Calibri Light" panose="020F0502020204030204" pitchFamily="34" charset="0"/>
              </a:rPr>
              <a:t>explains how increases in atmospheric CO</a:t>
            </a:r>
            <a:r>
              <a:rPr lang="en-US" sz="2500" baseline="-25000" dirty="0">
                <a:latin typeface="Calibri Light" panose="020F0502020204030204" pitchFamily="34" charset="0"/>
                <a:cs typeface="Calibri Light" panose="020F0502020204030204" pitchFamily="34" charset="0"/>
              </a:rPr>
              <a:t>2</a:t>
            </a:r>
            <a:r>
              <a:rPr lang="en-US" sz="2500" dirty="0">
                <a:latin typeface="Calibri Light" panose="020F0502020204030204" pitchFamily="34" charset="0"/>
                <a:cs typeface="Calibri Light" panose="020F0502020204030204" pitchFamily="34" charset="0"/>
              </a:rPr>
              <a:t> impact climate.</a:t>
            </a:r>
          </a:p>
          <a:p>
            <a:r>
              <a:rPr lang="en-US" sz="2500" dirty="0">
                <a:latin typeface="Calibri Light" panose="020F0502020204030204" pitchFamily="34" charset="0"/>
                <a:cs typeface="Calibri Light" panose="020F0502020204030204" pitchFamily="34" charset="0"/>
              </a:rPr>
              <a:t>highlights four introductory Learning Activities.</a:t>
            </a:r>
          </a:p>
        </p:txBody>
      </p:sp>
    </p:spTree>
    <p:extLst>
      <p:ext uri="{BB962C8B-B14F-4D97-AF65-F5344CB8AC3E}">
        <p14:creationId xmlns:p14="http://schemas.microsoft.com/office/powerpoint/2010/main" val="1068891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53271C-1524-C941-8AAE-51F1E5D3AF3D}"/>
              </a:ext>
            </a:extLst>
          </p:cNvPr>
          <p:cNvSpPr txBox="1">
            <a:spLocks/>
          </p:cNvSpPr>
          <p:nvPr/>
        </p:nvSpPr>
        <p:spPr>
          <a:xfrm>
            <a:off x="1328928" y="922495"/>
            <a:ext cx="7461504"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Increases in atmospheric CO</a:t>
            </a:r>
            <a:r>
              <a:rPr kumimoji="0" lang="en-US" sz="3600" b="1"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 have contributed to a rise in Earth’s temperature.</a:t>
            </a:r>
          </a:p>
        </p:txBody>
      </p:sp>
      <p:sp>
        <p:nvSpPr>
          <p:cNvPr id="6" name="TextBox 5">
            <a:extLst>
              <a:ext uri="{FF2B5EF4-FFF2-40B4-BE49-F238E27FC236}">
                <a16:creationId xmlns:a16="http://schemas.microsoft.com/office/drawing/2014/main" id="{14CA80A7-4F19-BD49-BD66-1A78F9EB787F}"/>
              </a:ext>
            </a:extLst>
          </p:cNvPr>
          <p:cNvSpPr txBox="1"/>
          <p:nvPr/>
        </p:nvSpPr>
        <p:spPr>
          <a:xfrm>
            <a:off x="1150999" y="6476573"/>
            <a:ext cx="285629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Movie: NASA </a:t>
            </a:r>
            <a:r>
              <a:rPr kumimoji="0" lang="en-US" sz="1200" b="0" i="0" u="none" strike="noStrike" kern="0" cap="none" spc="0" normalizeH="0" baseline="0" noProof="0">
                <a:ln>
                  <a:noFill/>
                </a:ln>
                <a:solidFill>
                  <a:prstClr val="black"/>
                </a:solidFill>
                <a:effectLst/>
                <a:uLnTx/>
                <a:uFillTx/>
              </a:rPr>
              <a:t>Scientific Visualization Studio</a:t>
            </a:r>
            <a:endParaRPr kumimoji="0" lang="en-US" sz="1200" b="0" i="0" u="none" strike="noStrike" kern="0" cap="none" spc="0" normalizeH="0" baseline="0" noProof="0" dirty="0">
              <a:ln>
                <a:noFill/>
              </a:ln>
              <a:solidFill>
                <a:prstClr val="black"/>
              </a:solidFill>
              <a:effectLst/>
              <a:uLnTx/>
              <a:uFillTx/>
            </a:endParaRPr>
          </a:p>
        </p:txBody>
      </p:sp>
      <p:pic>
        <p:nvPicPr>
          <p:cNvPr id="7" name="gistemp2016_5year_full_record_celsius_30fps_1080p.mp4">
            <a:hlinkClick r:id="" action="ppaction://media"/>
            <a:extLst>
              <a:ext uri="{FF2B5EF4-FFF2-40B4-BE49-F238E27FC236}">
                <a16:creationId xmlns:a16="http://schemas.microsoft.com/office/drawing/2014/main" id="{5631A873-6B96-D347-BF9D-54EA65CA32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6410" y="2248058"/>
            <a:ext cx="6705600" cy="3771900"/>
          </a:xfrm>
          <a:prstGeom prst="rect">
            <a:avLst/>
          </a:prstGeom>
        </p:spPr>
      </p:pic>
    </p:spTree>
    <p:extLst>
      <p:ext uri="{BB962C8B-B14F-4D97-AF65-F5344CB8AC3E}">
        <p14:creationId xmlns:p14="http://schemas.microsoft.com/office/powerpoint/2010/main" val="3292420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DE8133-0400-1E49-8E25-B8FEEBF904DF}"/>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Light" charset="0"/>
                <a:ea typeface="+mj-ea"/>
                <a:cs typeface="+mj-cs"/>
              </a:rPr>
              <a:t>Why Collect Carbon Cycle Data?</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6" name="Content Placeholder 2">
            <a:extLst>
              <a:ext uri="{FF2B5EF4-FFF2-40B4-BE49-F238E27FC236}">
                <a16:creationId xmlns:a16="http://schemas.microsoft.com/office/drawing/2014/main" id="{77A8BEEB-4F88-634B-9F7B-D7EC6DA015AC}"/>
              </a:ext>
            </a:extLst>
          </p:cNvPr>
          <p:cNvSpPr txBox="1">
            <a:spLocks/>
          </p:cNvSpPr>
          <p:nvPr/>
        </p:nvSpPr>
        <p:spPr>
          <a:xfrm>
            <a:off x="1382941" y="1923983"/>
            <a:ext cx="7492538" cy="1473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The carbon cycle is no longer in balance due to human activities, specifically burning fossil fuels and land use change.  CO</a:t>
            </a:r>
            <a:r>
              <a:rPr kumimoji="0" lang="en-US" sz="2200" b="0" i="0" u="none" strike="noStrike" kern="1200" cap="none" spc="0" normalizeH="0" baseline="-25000" noProof="0" dirty="0">
                <a:ln>
                  <a:noFill/>
                </a:ln>
                <a:solidFill>
                  <a:prstClr val="black"/>
                </a:solidFill>
                <a:effectLst/>
                <a:uLnTx/>
                <a:uFillTx/>
                <a:latin typeface="Calibri Light" charset="0"/>
                <a:ea typeface="+mn-ea"/>
                <a:cs typeface="+mn-cs"/>
              </a:rPr>
              <a:t>2</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 concentrations in the atmosphere are over 40% higher than the natural range over the past 800,000 years.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p:txBody>
      </p:sp>
      <p:pic>
        <p:nvPicPr>
          <p:cNvPr id="7" name="Picture 6">
            <a:extLst>
              <a:ext uri="{FF2B5EF4-FFF2-40B4-BE49-F238E27FC236}">
                <a16:creationId xmlns:a16="http://schemas.microsoft.com/office/drawing/2014/main" id="{6A0780E0-0868-AB46-923B-00ABAE6088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3800" y="3472071"/>
            <a:ext cx="6091759" cy="2904464"/>
          </a:xfrm>
          <a:prstGeom prst="rect">
            <a:avLst/>
          </a:prstGeom>
        </p:spPr>
      </p:pic>
    </p:spTree>
    <p:extLst>
      <p:ext uri="{BB962C8B-B14F-4D97-AF65-F5344CB8AC3E}">
        <p14:creationId xmlns:p14="http://schemas.microsoft.com/office/powerpoint/2010/main" val="1164506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3B97E-74C1-D446-9C7E-CAF37536A448}"/>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Light" charset="0"/>
                <a:ea typeface="+mj-ea"/>
                <a:cs typeface="+mj-cs"/>
              </a:rPr>
              <a:t>Why Collect Carbon Cycle Data?</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6" name="Content Placeholder 2">
            <a:extLst>
              <a:ext uri="{FF2B5EF4-FFF2-40B4-BE49-F238E27FC236}">
                <a16:creationId xmlns:a16="http://schemas.microsoft.com/office/drawing/2014/main" id="{86F73647-C485-1D43-87CB-0347A508435C}"/>
              </a:ext>
            </a:extLst>
          </p:cNvPr>
          <p:cNvSpPr txBox="1">
            <a:spLocks/>
          </p:cNvSpPr>
          <p:nvPr/>
        </p:nvSpPr>
        <p:spPr>
          <a:xfrm>
            <a:off x="1382941" y="1908992"/>
            <a:ext cx="7492538" cy="225827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The last time in Earth’s history CO</a:t>
            </a:r>
            <a:r>
              <a:rPr kumimoji="0" lang="en-US" sz="2200" b="0" i="0" u="none" strike="noStrike" kern="1200" cap="none" spc="0" normalizeH="0" baseline="-25000" noProof="0" dirty="0">
                <a:ln>
                  <a:noFill/>
                </a:ln>
                <a:solidFill>
                  <a:prstClr val="black"/>
                </a:solidFill>
                <a:effectLst/>
                <a:uLnTx/>
                <a:uFillTx/>
                <a:latin typeface="Calibri Light" charset="0"/>
                <a:ea typeface="+mn-ea"/>
                <a:cs typeface="+mn-cs"/>
              </a:rPr>
              <a:t>2</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 levels were this high was over </a:t>
            </a:r>
            <a:b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b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3 million years ago, during the mid-Pliocene Warm Period. The increase in atmospheric CO</a:t>
            </a:r>
            <a:r>
              <a:rPr kumimoji="0" lang="en-US" sz="2200" b="0" i="0" u="none" strike="noStrike" kern="1200" cap="none" spc="0" normalizeH="0" baseline="-25000" noProof="0" dirty="0">
                <a:ln>
                  <a:noFill/>
                </a:ln>
                <a:solidFill>
                  <a:prstClr val="black"/>
                </a:solidFill>
                <a:effectLst/>
                <a:uLnTx/>
                <a:uFillTx/>
                <a:latin typeface="Calibri Light" charset="0"/>
                <a:ea typeface="+mn-ea"/>
                <a:cs typeface="+mn-cs"/>
              </a:rPr>
              <a:t>2</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 occurred over thousands of years. Sea level was </a:t>
            </a:r>
            <a:b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b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5-20 m higher, global air temperatures were 4</a:t>
            </a:r>
            <a:r>
              <a:rPr kumimoji="0" lang="en-US" sz="2200" b="0" i="0" u="none" strike="noStrike" kern="1200" cap="none" spc="0" normalizeH="0" baseline="30000" noProof="0" dirty="0">
                <a:ln>
                  <a:noFill/>
                </a:ln>
                <a:solidFill>
                  <a:prstClr val="black"/>
                </a:solidFill>
                <a:effectLst/>
                <a:uLnTx/>
                <a:uFillTx/>
                <a:latin typeface="Calibri Light" charset="0"/>
                <a:ea typeface="+mn-ea"/>
                <a:cs typeface="+mn-cs"/>
              </a:rPr>
              <a:t>o</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 warmer, and global sea surface temperatures were 2</a:t>
            </a:r>
            <a:r>
              <a:rPr kumimoji="0" lang="en-US" sz="2200" b="0" i="0" u="none" strike="noStrike" kern="1200" cap="none" spc="0" normalizeH="0" baseline="30000" noProof="0" dirty="0">
                <a:ln>
                  <a:noFill/>
                </a:ln>
                <a:solidFill>
                  <a:prstClr val="black"/>
                </a:solidFill>
                <a:effectLst/>
                <a:uLnTx/>
                <a:uFillTx/>
                <a:latin typeface="Calibri Light" charset="0"/>
                <a:ea typeface="+mn-ea"/>
                <a:cs typeface="+mn-cs"/>
              </a:rPr>
              <a:t>o</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 warmer.  Today, we are increasing atmospheric CO</a:t>
            </a:r>
            <a:r>
              <a:rPr kumimoji="0" lang="en-US" sz="2200" b="0" i="0" u="none" strike="noStrike" kern="1200" cap="none" spc="0" normalizeH="0" baseline="-25000" noProof="0" dirty="0">
                <a:ln>
                  <a:noFill/>
                </a:ln>
                <a:solidFill>
                  <a:prstClr val="black"/>
                </a:solidFill>
                <a:effectLst/>
                <a:uLnTx/>
                <a:uFillTx/>
                <a:latin typeface="Calibri Light" charset="0"/>
                <a:ea typeface="+mn-ea"/>
                <a:cs typeface="+mn-cs"/>
              </a:rPr>
              <a:t>2</a:t>
            </a:r>
            <a:r>
              <a:rPr kumimoji="0" lang="en-US" sz="2200" b="0" i="0" u="none" strike="noStrike" kern="1200" cap="none" spc="0" normalizeH="0" noProof="0" dirty="0">
                <a:ln>
                  <a:noFill/>
                </a:ln>
                <a:solidFill>
                  <a:prstClr val="black"/>
                </a:solidFill>
                <a:effectLst/>
                <a:uLnTx/>
                <a:uFillTx/>
                <a:latin typeface="Calibri Light" charset="0"/>
                <a:ea typeface="+mn-ea"/>
                <a:cs typeface="+mn-cs"/>
              </a:rPr>
              <a:t> at a </a:t>
            </a:r>
            <a:r>
              <a:rPr lang="en-US" sz="2200" dirty="0">
                <a:solidFill>
                  <a:prstClr val="black"/>
                </a:solidFill>
              </a:rPr>
              <a:t>rate </a:t>
            </a:r>
            <a:r>
              <a:rPr kumimoji="0" lang="en-US" sz="2200" b="0" i="0" u="none" strike="noStrike" kern="1200" cap="none" spc="0" normalizeH="0" noProof="0" dirty="0">
                <a:ln>
                  <a:noFill/>
                </a:ln>
                <a:solidFill>
                  <a:prstClr val="black"/>
                </a:solidFill>
                <a:effectLst/>
                <a:uLnTx/>
                <a:uFillTx/>
                <a:latin typeface="Calibri Light" charset="0"/>
                <a:ea typeface="+mn-ea"/>
                <a:cs typeface="+mn-cs"/>
              </a:rPr>
              <a:t>faster than we’ve ever seen in the geologic record. </a:t>
            </a: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p:txBody>
      </p:sp>
      <p:pic>
        <p:nvPicPr>
          <p:cNvPr id="7" name="Picture 6">
            <a:extLst>
              <a:ext uri="{FF2B5EF4-FFF2-40B4-BE49-F238E27FC236}">
                <a16:creationId xmlns:a16="http://schemas.microsoft.com/office/drawing/2014/main" id="{6CF99B06-3BC6-EE42-BBD9-56E3E9C732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17955" y="4167266"/>
            <a:ext cx="3882454" cy="2396202"/>
          </a:xfrm>
          <a:prstGeom prst="rect">
            <a:avLst/>
          </a:prstGeom>
        </p:spPr>
      </p:pic>
    </p:spTree>
    <p:extLst>
      <p:ext uri="{BB962C8B-B14F-4D97-AF65-F5344CB8AC3E}">
        <p14:creationId xmlns:p14="http://schemas.microsoft.com/office/powerpoint/2010/main" val="2461141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C596D1-F320-764F-8DD1-637A321F6BD7}"/>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Light" charset="0"/>
                <a:ea typeface="+mj-ea"/>
                <a:cs typeface="+mj-cs"/>
              </a:rPr>
              <a:t>Why Collect Carbon Cycle Data?</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7" name="Content Placeholder 2">
            <a:extLst>
              <a:ext uri="{FF2B5EF4-FFF2-40B4-BE49-F238E27FC236}">
                <a16:creationId xmlns:a16="http://schemas.microsoft.com/office/drawing/2014/main" id="{6A0FE075-7A9A-5D4F-93DA-4D8DDD7D7C26}"/>
              </a:ext>
            </a:extLst>
          </p:cNvPr>
          <p:cNvSpPr txBox="1">
            <a:spLocks/>
          </p:cNvSpPr>
          <p:nvPr/>
        </p:nvSpPr>
        <p:spPr>
          <a:xfrm>
            <a:off x="1382941" y="1864023"/>
            <a:ext cx="7492538" cy="18176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Scientists collect carbon cycle data to understand how terrestrial ecosystems will respond to warmer temperatures and higher CO</a:t>
            </a:r>
            <a:r>
              <a:rPr kumimoji="0" lang="en-US" sz="2200" b="0" i="0" u="none" strike="noStrike" kern="1200" cap="none" spc="0" normalizeH="0" baseline="-25000" noProof="0" dirty="0">
                <a:ln>
                  <a:noFill/>
                </a:ln>
                <a:solidFill>
                  <a:prstClr val="black"/>
                </a:solidFill>
                <a:effectLst/>
                <a:uLnTx/>
                <a:uFillTx/>
                <a:latin typeface="Calibri Light" charset="0"/>
                <a:ea typeface="+mn-ea"/>
                <a:cs typeface="+mn-cs"/>
              </a:rPr>
              <a:t>2</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a:t>
            </a:r>
            <a:r>
              <a:rPr lang="en-US" sz="2200" dirty="0">
                <a:solidFill>
                  <a:prstClr val="black"/>
                </a:solidFill>
              </a:rPr>
              <a:t> </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 Carbon cycle data collected with GLOBE will contribute to a better understanding of the relationship between carbon storage in plants and surface climate.</a:t>
            </a:r>
            <a:r>
              <a:rPr lang="en-US" sz="2200" dirty="0">
                <a:solidFill>
                  <a:prstClr val="black"/>
                </a:solidFill>
              </a:rPr>
              <a:t>  </a:t>
            </a: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p:txBody>
      </p:sp>
      <p:pic>
        <p:nvPicPr>
          <p:cNvPr id="8" name="Picture 7">
            <a:extLst>
              <a:ext uri="{FF2B5EF4-FFF2-40B4-BE49-F238E27FC236}">
                <a16:creationId xmlns:a16="http://schemas.microsoft.com/office/drawing/2014/main" id="{E67872C6-5733-1940-9647-EAEDF93DEC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843" y="3702856"/>
            <a:ext cx="3770287" cy="2836057"/>
          </a:xfrm>
          <a:prstGeom prst="rect">
            <a:avLst/>
          </a:prstGeom>
        </p:spPr>
      </p:pic>
      <p:pic>
        <p:nvPicPr>
          <p:cNvPr id="9" name="Picture 8">
            <a:extLst>
              <a:ext uri="{FF2B5EF4-FFF2-40B4-BE49-F238E27FC236}">
                <a16:creationId xmlns:a16="http://schemas.microsoft.com/office/drawing/2014/main" id="{17279200-06C1-6C4A-92AE-DF1B85C4EE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1032" y="4162652"/>
            <a:ext cx="3194105" cy="1916463"/>
          </a:xfrm>
          <a:prstGeom prst="rect">
            <a:avLst/>
          </a:prstGeom>
        </p:spPr>
      </p:pic>
      <p:sp>
        <p:nvSpPr>
          <p:cNvPr id="2" name="TextBox 1">
            <a:extLst>
              <a:ext uri="{FF2B5EF4-FFF2-40B4-BE49-F238E27FC236}">
                <a16:creationId xmlns:a16="http://schemas.microsoft.com/office/drawing/2014/main" id="{9094A1E0-2A18-714C-A456-5D01A686C071}"/>
              </a:ext>
            </a:extLst>
          </p:cNvPr>
          <p:cNvSpPr txBox="1"/>
          <p:nvPr/>
        </p:nvSpPr>
        <p:spPr>
          <a:xfrm>
            <a:off x="1596843" y="6538913"/>
            <a:ext cx="1815625" cy="276999"/>
          </a:xfrm>
          <a:prstGeom prst="rect">
            <a:avLst/>
          </a:prstGeom>
          <a:noFill/>
        </p:spPr>
        <p:txBody>
          <a:bodyPr wrap="none" rtlCol="0">
            <a:spAutoFit/>
          </a:bodyPr>
          <a:lstStyle/>
          <a:p>
            <a:r>
              <a:rPr lang="en-US" sz="1200" dirty="0"/>
              <a:t>Photo: GLOBE UCAR Team</a:t>
            </a:r>
          </a:p>
        </p:txBody>
      </p:sp>
      <p:sp>
        <p:nvSpPr>
          <p:cNvPr id="10" name="TextBox 9">
            <a:extLst>
              <a:ext uri="{FF2B5EF4-FFF2-40B4-BE49-F238E27FC236}">
                <a16:creationId xmlns:a16="http://schemas.microsoft.com/office/drawing/2014/main" id="{D15AF386-50C7-174E-BA32-41AD114BF596}"/>
              </a:ext>
            </a:extLst>
          </p:cNvPr>
          <p:cNvSpPr txBox="1"/>
          <p:nvPr/>
        </p:nvSpPr>
        <p:spPr>
          <a:xfrm>
            <a:off x="5581032" y="6079115"/>
            <a:ext cx="2785571" cy="276999"/>
          </a:xfrm>
          <a:prstGeom prst="rect">
            <a:avLst/>
          </a:prstGeom>
          <a:noFill/>
        </p:spPr>
        <p:txBody>
          <a:bodyPr wrap="none" rtlCol="0">
            <a:spAutoFit/>
          </a:bodyPr>
          <a:lstStyle/>
          <a:p>
            <a:r>
              <a:rPr lang="en-US" sz="1200" dirty="0"/>
              <a:t>Photo: Czech Republic Carbon Cycle Team</a:t>
            </a:r>
          </a:p>
        </p:txBody>
      </p:sp>
    </p:spTree>
    <p:extLst>
      <p:ext uri="{BB962C8B-B14F-4D97-AF65-F5344CB8AC3E}">
        <p14:creationId xmlns:p14="http://schemas.microsoft.com/office/powerpoint/2010/main" val="2869794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31DBBF-BB84-8247-A493-B7EE2078EFA2}"/>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Your measurements can help scientists! They can:</a:t>
            </a:r>
          </a:p>
        </p:txBody>
      </p:sp>
      <p:sp>
        <p:nvSpPr>
          <p:cNvPr id="5" name="Content Placeholder 2">
            <a:extLst>
              <a:ext uri="{FF2B5EF4-FFF2-40B4-BE49-F238E27FC236}">
                <a16:creationId xmlns:a16="http://schemas.microsoft.com/office/drawing/2014/main" id="{E6898EDC-85B9-634F-BAB5-41E9DA142D2E}"/>
              </a:ext>
            </a:extLst>
          </p:cNvPr>
          <p:cNvSpPr txBox="1">
            <a:spLocks/>
          </p:cNvSpPr>
          <p:nvPr/>
        </p:nvSpPr>
        <p:spPr>
          <a:xfrm>
            <a:off x="1382941" y="2197712"/>
            <a:ext cx="7492538" cy="435741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Calibri Light" panose="020F0302020204030204"/>
              <a:buAutoNum type="arabicPeriod"/>
              <a:tabLst/>
              <a:defRPr/>
            </a:pPr>
            <a:r>
              <a:rPr kumimoji="0" lang="en-US" sz="3600" b="0" i="0" u="none" strike="noStrike" kern="1200" cap="none" spc="0" normalizeH="0" baseline="0" noProof="0" dirty="0">
                <a:ln>
                  <a:noFill/>
                </a:ln>
                <a:solidFill>
                  <a:prstClr val="black"/>
                </a:solidFill>
                <a:effectLst/>
                <a:uLnTx/>
                <a:uFillTx/>
                <a:latin typeface="Calibri Light" charset="0"/>
                <a:ea typeface="+mn-ea"/>
                <a:cs typeface="+mn-cs"/>
              </a:rPr>
              <a:t>help local scientists see how changes in the landscape are affecting carbon storage in their region.</a:t>
            </a:r>
          </a:p>
          <a:p>
            <a:pPr marL="457200" marR="0" lvl="0" indent="-45720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Calibri Light" charset="0"/>
                <a:ea typeface="+mn-ea"/>
                <a:cs typeface="+mn-cs"/>
              </a:rPr>
              <a:t>help scientists improve on the ground estimates of current carbon storage.</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r>
              <a:rPr kumimoji="0" lang="en-US" sz="3600" b="0" i="0" u="none" strike="noStrike" kern="1200" cap="none" spc="0" normalizeH="0" baseline="0" noProof="0" dirty="0">
                <a:ln>
                  <a:noFill/>
                </a:ln>
                <a:solidFill>
                  <a:prstClr val="black"/>
                </a:solidFill>
                <a:effectLst/>
                <a:uLnTx/>
                <a:uFillTx/>
                <a:latin typeface="Calibri Light" charset="0"/>
                <a:ea typeface="+mn-ea"/>
                <a:cs typeface="+mn-cs"/>
              </a:rPr>
              <a:t>be used as a validation method for satellite estimates of carbon storage.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p:txBody>
      </p:sp>
    </p:spTree>
    <p:extLst>
      <p:ext uri="{BB962C8B-B14F-4D97-AF65-F5344CB8AC3E}">
        <p14:creationId xmlns:p14="http://schemas.microsoft.com/office/powerpoint/2010/main" val="2260521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82941" y="1998932"/>
            <a:ext cx="7492538" cy="4859068"/>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010" indent="0">
              <a:lnSpc>
                <a:spcPct val="120000"/>
              </a:lnSpc>
              <a:buNone/>
              <a:defRPr/>
            </a:pPr>
            <a:r>
              <a:rPr lang="en-US" sz="3200" b="1" dirty="0">
                <a:solidFill>
                  <a:prstClr val="black"/>
                </a:solidFill>
              </a:rPr>
              <a:t>The GLOBE Carbon Cycle materials include learning activities that introduce students to systems thinking, carbon, and the carbon cycle. </a:t>
            </a:r>
            <a:endParaRPr lang="en-US" dirty="0"/>
          </a:p>
          <a:p>
            <a:pPr marL="461010" indent="0">
              <a:lnSpc>
                <a:spcPct val="120000"/>
              </a:lnSpc>
              <a:buNone/>
              <a:defRPr/>
            </a:pPr>
            <a:r>
              <a:rPr lang="en-US" sz="3200" b="1" dirty="0">
                <a:solidFill>
                  <a:prstClr val="black"/>
                </a:solidFill>
              </a:rPr>
              <a:t>If these concepts are new to your students, they are highly recommended prior to conducting field protocols or modeling activities.</a:t>
            </a:r>
            <a:r>
              <a:rPr lang="en-US" sz="3200" b="1" dirty="0"/>
              <a:t> The activities include:</a:t>
            </a:r>
            <a:endParaRPr lang="en-US" dirty="0"/>
          </a:p>
          <a:p>
            <a:pPr marL="975360" indent="-514350">
              <a:lnSpc>
                <a:spcPct val="120000"/>
              </a:lnSpc>
              <a:buAutoNum type="arabicPeriod"/>
              <a:defRPr/>
            </a:pPr>
            <a:r>
              <a:rPr lang="en-US" sz="3200" b="1" dirty="0">
                <a:solidFill>
                  <a:prstClr val="black"/>
                </a:solidFill>
              </a:rPr>
              <a:t>Paperclip Simulation:</a:t>
            </a:r>
            <a:r>
              <a:rPr lang="en-US" sz="3200" dirty="0">
                <a:solidFill>
                  <a:prstClr val="black"/>
                </a:solidFill>
              </a:rPr>
              <a:t> introduction to systems thinking and using the '1-box model'</a:t>
            </a:r>
          </a:p>
          <a:p>
            <a:pPr marL="975360" indent="-514350">
              <a:lnSpc>
                <a:spcPct val="120000"/>
              </a:lnSpc>
              <a:buAutoNum type="arabicPeriod"/>
              <a:defRPr/>
            </a:pPr>
            <a:r>
              <a:rPr lang="en-US" sz="3200" b="1" dirty="0">
                <a:solidFill>
                  <a:prstClr val="black"/>
                </a:solidFill>
              </a:rPr>
              <a:t>Carbon Cycle Adventure Story:</a:t>
            </a:r>
            <a:r>
              <a:rPr lang="en-US" sz="3200" dirty="0">
                <a:solidFill>
                  <a:prstClr val="black"/>
                </a:solidFill>
              </a:rPr>
              <a:t> follow a carbon atom through the carbon cycle</a:t>
            </a:r>
            <a:endParaRPr lang="en-US" sz="3200" i="0" u="none" strike="noStrike" kern="1200" cap="none" spc="0" baseline="0" noProof="0" dirty="0">
              <a:solidFill>
                <a:prstClr val="black"/>
              </a:solidFill>
              <a:latin typeface="Calibri Light" charset="0"/>
            </a:endParaRPr>
          </a:p>
          <a:p>
            <a:pPr marL="975360" indent="-514350">
              <a:lnSpc>
                <a:spcPct val="120000"/>
              </a:lnSpc>
              <a:buAutoNum type="arabicPeriod"/>
              <a:defRPr/>
            </a:pPr>
            <a:r>
              <a:rPr lang="en-US" sz="3200" b="1" dirty="0">
                <a:solidFill>
                  <a:prstClr val="black"/>
                </a:solidFill>
              </a:rPr>
              <a:t>Carbon Travels Game:</a:t>
            </a:r>
            <a:r>
              <a:rPr lang="en-US" sz="3200" dirty="0">
                <a:solidFill>
                  <a:prstClr val="black"/>
                </a:solidFill>
              </a:rPr>
              <a:t> follow a carbon atom as it travels through the Earth's carbon pools </a:t>
            </a:r>
            <a:endParaRPr lang="en-US" sz="3200" i="0" u="none" strike="noStrike" kern="1200" cap="none" spc="0" baseline="0" noProof="0" dirty="0">
              <a:solidFill>
                <a:prstClr val="black"/>
              </a:solidFill>
              <a:latin typeface="Calibri Light" charset="0"/>
            </a:endParaRPr>
          </a:p>
          <a:p>
            <a:pPr marL="975360" indent="-514350">
              <a:lnSpc>
                <a:spcPct val="120000"/>
              </a:lnSpc>
              <a:buAutoNum type="arabicPeriod"/>
              <a:defRPr/>
            </a:pPr>
            <a:r>
              <a:rPr lang="en-US" sz="3200" b="1" dirty="0">
                <a:solidFill>
                  <a:prstClr val="black"/>
                </a:solidFill>
              </a:rPr>
              <a:t>Getting To Know Global Carbon: </a:t>
            </a:r>
            <a:r>
              <a:rPr lang="en-US" sz="3200" dirty="0">
                <a:solidFill>
                  <a:prstClr val="black"/>
                </a:solidFill>
              </a:rPr>
              <a:t>learn the basics of the carbon cycle through diagrams</a:t>
            </a:r>
          </a:p>
          <a:p>
            <a:pPr marL="461010" indent="0">
              <a:lnSpc>
                <a:spcPct val="120000"/>
              </a:lnSpc>
              <a:buNone/>
              <a:defRPr/>
            </a:pPr>
            <a:endParaRPr lang="en-US" sz="2200" dirty="0">
              <a:solidFill>
                <a:prstClr val="black"/>
              </a:solidFill>
            </a:endParaRPr>
          </a:p>
          <a:p>
            <a:pPr marL="457200" indent="-457200">
              <a:lnSpc>
                <a:spcPct val="120000"/>
              </a:lnSpc>
              <a:buFont typeface="Calibri Light" panose="020F0302020204030204"/>
              <a:buAutoNum type="arabicPeriod" startAt="3"/>
              <a:defRPr/>
            </a:pPr>
            <a:endParaRPr lang="en-US" sz="2200" dirty="0">
              <a:solidFill>
                <a:prstClr val="black"/>
              </a:solidFill>
            </a:endParaRPr>
          </a:p>
        </p:txBody>
      </p:sp>
      <p:sp>
        <p:nvSpPr>
          <p:cNvPr id="6" name="Title 1">
            <a:extLst>
              <a:ext uri="{FF2B5EF4-FFF2-40B4-BE49-F238E27FC236}">
                <a16:creationId xmlns:a16="http://schemas.microsoft.com/office/drawing/2014/main" id="{2C645024-62EB-D640-B3C3-DF38ED3193D0}"/>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Introductory Activities</a:t>
            </a:r>
          </a:p>
        </p:txBody>
      </p:sp>
    </p:spTree>
    <p:extLst>
      <p:ext uri="{BB962C8B-B14F-4D97-AF65-F5344CB8AC3E}">
        <p14:creationId xmlns:p14="http://schemas.microsoft.com/office/powerpoint/2010/main" val="878548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82941" y="1998932"/>
            <a:ext cx="7492538" cy="4494633"/>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Light" charset="0"/>
                <a:ea typeface="+mn-ea"/>
                <a:cs typeface="+mn-cs"/>
                <a:hlinkClick r:id="rId2"/>
              </a:rPr>
              <a:t>Paperclip Simulation</a:t>
            </a:r>
            <a:r>
              <a:rPr kumimoji="0" lang="en-US" sz="3200" b="0" i="0" u="none" strike="noStrike" kern="1200" cap="none" spc="0" normalizeH="0" baseline="0" noProof="0" dirty="0">
                <a:ln>
                  <a:noFill/>
                </a:ln>
                <a:solidFill>
                  <a:prstClr val="black"/>
                </a:solidFill>
                <a:effectLst/>
                <a:uLnTx/>
                <a:uFillTx/>
                <a:latin typeface="Calibri Light" charset="0"/>
                <a:ea typeface="+mn-ea"/>
                <a:cs typeface="+mn-cs"/>
                <a:hlinkClick r:id="rId2"/>
              </a:rPr>
              <a:t> </a:t>
            </a:r>
            <a:r>
              <a:rPr kumimoji="0" lang="en-US" sz="3200" b="0" i="0" u="none" strike="noStrike" kern="1200" cap="none" spc="0" normalizeH="0" baseline="0" noProof="0" dirty="0">
                <a:ln>
                  <a:noFill/>
                </a:ln>
                <a:solidFill>
                  <a:prstClr val="black"/>
                </a:solidFill>
                <a:effectLst/>
                <a:uLnTx/>
                <a:uFillTx/>
                <a:latin typeface="Calibri Light" charset="0"/>
                <a:ea typeface="+mn-ea"/>
                <a:cs typeface="+mn-cs"/>
              </a:rPr>
              <a:t>- Introduction to Systems Thinking </a:t>
            </a:r>
            <a:br>
              <a:rPr kumimoji="0" lang="en-US" sz="3200" b="0" i="0" u="none" strike="noStrike" kern="1200" cap="none" spc="0" normalizeH="0" baseline="0" noProof="0" dirty="0">
                <a:ln>
                  <a:noFill/>
                </a:ln>
                <a:solidFill>
                  <a:prstClr val="black"/>
                </a:solidFill>
                <a:effectLst/>
                <a:uLnTx/>
                <a:uFillTx/>
                <a:latin typeface="Calibri Light" charset="0"/>
                <a:ea typeface="+mn-ea"/>
                <a:cs typeface="+mn-cs"/>
              </a:rPr>
            </a:br>
            <a:r>
              <a:rPr kumimoji="0" lang="en-US" sz="3200" b="0" i="0" u="none" strike="noStrike" kern="1200" cap="none" spc="0" normalizeH="0" baseline="0" noProof="0" dirty="0">
                <a:ln>
                  <a:noFill/>
                </a:ln>
                <a:solidFill>
                  <a:prstClr val="black"/>
                </a:solidFill>
                <a:effectLst/>
                <a:uLnTx/>
                <a:uFillTx/>
                <a:latin typeface="Calibri Light" charset="0"/>
                <a:ea typeface="+mn-ea"/>
                <a:cs typeface="+mn-cs"/>
              </a:rPr>
              <a:t>(60 minutes + 30 math extension).</a:t>
            </a:r>
            <a:endParaRPr kumimoji="0" lang="en-US" sz="2800" b="0" i="0" u="none" strike="noStrike" kern="1200" cap="none" spc="0" normalizeH="0" baseline="0" noProof="0" dirty="0">
              <a:ln>
                <a:noFill/>
              </a:ln>
              <a:solidFill>
                <a:prstClr val="black"/>
              </a:solidFill>
              <a:effectLst/>
              <a:uLnTx/>
              <a:uFillTx/>
              <a:latin typeface="Calibri Light" charset="0"/>
              <a:ea typeface="+mn-ea"/>
              <a:cs typeface="+mn-cs"/>
            </a:endParaRPr>
          </a:p>
          <a:p>
            <a:pPr marL="461010" marR="0" lvl="0" indent="0" algn="l" defTabSz="914400" rtl="0" eaLnBrk="1" fontAlgn="auto" latinLnBrk="0" hangingPunct="1">
              <a:lnSpc>
                <a:spcPct val="120000"/>
              </a:lnSpc>
              <a:spcBef>
                <a:spcPts val="1400"/>
              </a:spcBef>
              <a:spcAft>
                <a:spcPts val="0"/>
              </a:spcAft>
              <a:buClrTx/>
              <a:buSzTx/>
              <a:buFont typeface="Arial" panose="020B0604020202020204" pitchFamily="34" charset="0"/>
              <a:buNone/>
              <a:tabLst/>
              <a:defRPr/>
            </a:pPr>
            <a:r>
              <a:rPr kumimoji="0" lang="en-US" sz="2200" b="0" i="0" u="sng" strike="noStrike" kern="1200" cap="none" spc="0" normalizeH="0" baseline="0" noProof="0" dirty="0">
                <a:ln>
                  <a:noFill/>
                </a:ln>
                <a:solidFill>
                  <a:prstClr val="black"/>
                </a:solidFill>
                <a:effectLst/>
                <a:uLnTx/>
                <a:uFillTx/>
                <a:latin typeface="Calibri Light" charset="0"/>
                <a:ea typeface="+mn-ea"/>
                <a:cs typeface="+mn-cs"/>
              </a:rPr>
              <a:t>Student Outcomes:</a:t>
            </a: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Simulate a basic system</a:t>
            </a:r>
            <a:endParaRPr kumimoji="0" lang="en-US" sz="2800" b="0" i="0"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Collect, record, and analyze data</a:t>
            </a:r>
            <a:endParaRPr kumimoji="0" lang="en-US" sz="2800" b="0" i="0"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Create a 1-box model to learn modeling and system terms</a:t>
            </a:r>
            <a:endParaRPr kumimoji="0" lang="en-US" sz="2800" b="0" i="0"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Manipulate variables to obtain an expected outcome</a:t>
            </a:r>
          </a:p>
          <a:p>
            <a:pPr marL="46101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200" b="0" i="0" u="sng" strike="noStrike" kern="1200" cap="none" spc="0" normalizeH="0" baseline="0" noProof="0" dirty="0">
                <a:ln>
                  <a:noFill/>
                </a:ln>
                <a:solidFill>
                  <a:prstClr val="black"/>
                </a:solidFill>
                <a:effectLst/>
                <a:uLnTx/>
                <a:uFillTx/>
                <a:latin typeface="Calibri Light" charset="0"/>
                <a:ea typeface="+mn-ea"/>
                <a:cs typeface="+mn-cs"/>
              </a:rPr>
              <a:t>Materials:</a:t>
            </a:r>
          </a:p>
          <a:p>
            <a:pPr marL="80391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Simulation materials: paperclips, bell, signs, and roles</a:t>
            </a:r>
            <a:endParaRPr kumimoji="0" lang="en-US" sz="2200" b="0" i="1"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Class Data Table (paper OR .</a:t>
            </a:r>
            <a:r>
              <a:rPr kumimoji="0" lang="en-US" sz="2200" b="0" i="0" u="none" strike="noStrike" kern="1200" cap="none" spc="0" normalizeH="0" baseline="0" noProof="0" dirty="0" err="1">
                <a:ln>
                  <a:noFill/>
                </a:ln>
                <a:solidFill>
                  <a:prstClr val="black"/>
                </a:solidFill>
                <a:effectLst/>
                <a:uLnTx/>
                <a:uFillTx/>
                <a:latin typeface="Calibri Light" charset="0"/>
                <a:ea typeface="+mn-ea"/>
                <a:cs typeface="+mn-cs"/>
              </a:rPr>
              <a:t>xls</a:t>
            </a:r>
            <a:r>
              <a:rPr kumimoji="0" lang="en-US" sz="2200" b="0" i="0" u="none" strike="noStrike" kern="1200" cap="none" spc="0" normalizeH="0" baseline="0" noProof="0" dirty="0">
                <a:ln>
                  <a:noFill/>
                </a:ln>
                <a:solidFill>
                  <a:prstClr val="black"/>
                </a:solidFill>
                <a:effectLst/>
                <a:uLnTx/>
                <a:uFillTx/>
                <a:latin typeface="Calibri Light" charset="0"/>
                <a:ea typeface="+mn-ea"/>
                <a:cs typeface="+mn-cs"/>
              </a:rPr>
              <a:t>) and Projector AND/OR Whiteboard/large paper with markers</a:t>
            </a:r>
            <a:endParaRPr kumimoji="0" lang="en-US" sz="2200" b="0" i="1" u="none" strike="noStrike" kern="1200" cap="none" spc="0" normalizeH="0" baseline="0" noProof="0" dirty="0">
              <a:ln>
                <a:noFill/>
              </a:ln>
              <a:solidFill>
                <a:prstClr val="black"/>
              </a:solidFill>
              <a:effectLst/>
              <a:uLnTx/>
              <a:uFillTx/>
              <a:latin typeface="Calibri Light" charset="0"/>
              <a:ea typeface="+mn-ea"/>
              <a:cs typeface="+mn-cs"/>
            </a:endParaRPr>
          </a:p>
          <a:p>
            <a:pPr marL="803910" marR="0" lvl="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Calibri Light" charset="0"/>
                <a:ea typeface="+mn-ea"/>
                <a:cs typeface="+mn-cs"/>
              </a:rPr>
              <a:t>Student Worksheets &amp; Paper Clip Simulation Data Table</a:t>
            </a:r>
            <a:endParaRPr kumimoji="0" lang="en-US" sz="2800" b="0" i="1" u="none" strike="noStrike" kern="1200" cap="none" spc="0" normalizeH="0" baseline="0" noProof="0" dirty="0">
              <a:ln>
                <a:noFill/>
              </a:ln>
              <a:solidFill>
                <a:prstClr val="black"/>
              </a:solidFill>
              <a:effectLst/>
              <a:uLnTx/>
              <a:uFillTx/>
              <a:latin typeface="Calibri Light" charset="0"/>
              <a:ea typeface="+mn-ea"/>
              <a:cs typeface="+mn-cs"/>
            </a:endParaRPr>
          </a:p>
          <a:p>
            <a:pPr marL="46101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a:p>
            <a:pPr marL="457200" marR="0" lvl="0" indent="-457200" algn="l" defTabSz="914400" rtl="0" eaLnBrk="1" fontAlgn="auto" latinLnBrk="0" hangingPunct="1">
              <a:lnSpc>
                <a:spcPct val="120000"/>
              </a:lnSpc>
              <a:spcBef>
                <a:spcPts val="1000"/>
              </a:spcBef>
              <a:spcAft>
                <a:spcPts val="0"/>
              </a:spcAft>
              <a:buClrTx/>
              <a:buSzTx/>
              <a:buFont typeface="Calibri Light" panose="020F0302020204030204"/>
              <a:buAutoNum type="arabicPeriod" startAt="3"/>
              <a:tabLst/>
              <a:defRPr/>
            </a:pPr>
            <a:endParaRPr kumimoji="0" lang="en-US" sz="2200" b="0" i="0" u="none" strike="noStrike" kern="1200" cap="none" spc="0" normalizeH="0" baseline="0" noProof="0" dirty="0">
              <a:ln>
                <a:noFill/>
              </a:ln>
              <a:solidFill>
                <a:prstClr val="black"/>
              </a:solidFill>
              <a:effectLst/>
              <a:uLnTx/>
              <a:uFillTx/>
              <a:latin typeface="Calibri Light" charset="0"/>
              <a:ea typeface="+mn-ea"/>
              <a:cs typeface="+mn-cs"/>
            </a:endParaRPr>
          </a:p>
        </p:txBody>
      </p:sp>
      <p:sp>
        <p:nvSpPr>
          <p:cNvPr id="6" name="Title 1">
            <a:extLst>
              <a:ext uri="{FF2B5EF4-FFF2-40B4-BE49-F238E27FC236}">
                <a16:creationId xmlns:a16="http://schemas.microsoft.com/office/drawing/2014/main" id="{2C645024-62EB-D640-B3C3-DF38ED3193D0}"/>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Introductory Activities</a:t>
            </a:r>
          </a:p>
        </p:txBody>
      </p:sp>
      <p:pic>
        <p:nvPicPr>
          <p:cNvPr id="2" name="Picture 2" descr="A close up of a clip&#10;&#10;Description generated with high confidence">
            <a:extLst>
              <a:ext uri="{FF2B5EF4-FFF2-40B4-BE49-F238E27FC236}">
                <a16:creationId xmlns:a16="http://schemas.microsoft.com/office/drawing/2014/main" id="{EA33234E-32C3-40C9-82F1-5C23D639CE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5085" y="1104900"/>
            <a:ext cx="1287453" cy="974900"/>
          </a:xfrm>
          <a:prstGeom prst="rect">
            <a:avLst/>
          </a:prstGeom>
        </p:spPr>
      </p:pic>
    </p:spTree>
    <p:extLst>
      <p:ext uri="{BB962C8B-B14F-4D97-AF65-F5344CB8AC3E}">
        <p14:creationId xmlns:p14="http://schemas.microsoft.com/office/powerpoint/2010/main" val="2921985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3E66B-22C9-1142-B137-D82ED8105AD7}"/>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What is a System?</a:t>
            </a:r>
          </a:p>
        </p:txBody>
      </p:sp>
      <p:sp>
        <p:nvSpPr>
          <p:cNvPr id="3" name="Content Placeholder 2">
            <a:extLst>
              <a:ext uri="{FF2B5EF4-FFF2-40B4-BE49-F238E27FC236}">
                <a16:creationId xmlns:a16="http://schemas.microsoft.com/office/drawing/2014/main" id="{D65BD6BC-54DB-6147-AF8C-12454013D56F}"/>
              </a:ext>
            </a:extLst>
          </p:cNvPr>
          <p:cNvSpPr txBox="1">
            <a:spLocks/>
          </p:cNvSpPr>
          <p:nvPr/>
        </p:nvSpPr>
        <p:spPr>
          <a:xfrm>
            <a:off x="1382713" y="1968910"/>
            <a:ext cx="7445979" cy="1075741"/>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700" b="1" dirty="0"/>
              <a:t>Definition: A collection of interconnected parts that function as a complex whole, through which matter cycles and energy flows</a:t>
            </a:r>
            <a:r>
              <a:rPr lang="en-US" sz="3700" dirty="0"/>
              <a:t>. </a:t>
            </a:r>
          </a:p>
          <a:p>
            <a:pPr marL="0" indent="0">
              <a:buNone/>
            </a:pPr>
            <a:endParaRPr lang="en-US" b="1" dirty="0"/>
          </a:p>
        </p:txBody>
      </p:sp>
      <p:pic>
        <p:nvPicPr>
          <p:cNvPr id="5" name="Picture 4">
            <a:extLst>
              <a:ext uri="{FF2B5EF4-FFF2-40B4-BE49-F238E27FC236}">
                <a16:creationId xmlns:a16="http://schemas.microsoft.com/office/drawing/2014/main" id="{7E853CA6-BFA1-C944-841E-CC53DE021EAF}"/>
              </a:ext>
            </a:extLst>
          </p:cNvPr>
          <p:cNvPicPr>
            <a:picLocks noChangeAspect="1"/>
          </p:cNvPicPr>
          <p:nvPr/>
        </p:nvPicPr>
        <p:blipFill>
          <a:blip r:embed="rId2"/>
          <a:stretch>
            <a:fillRect/>
          </a:stretch>
        </p:blipFill>
        <p:spPr>
          <a:xfrm>
            <a:off x="6398924" y="3185603"/>
            <a:ext cx="2391508" cy="2407559"/>
          </a:xfrm>
          <a:prstGeom prst="rect">
            <a:avLst/>
          </a:prstGeom>
          <a:ln>
            <a:solidFill>
              <a:schemeClr val="tx1"/>
            </a:solidFill>
          </a:ln>
        </p:spPr>
      </p:pic>
      <p:sp>
        <p:nvSpPr>
          <p:cNvPr id="6" name="TextBox 5">
            <a:extLst>
              <a:ext uri="{FF2B5EF4-FFF2-40B4-BE49-F238E27FC236}">
                <a16:creationId xmlns:a16="http://schemas.microsoft.com/office/drawing/2014/main" id="{F43963A3-51C4-9A45-8007-F5D9AC7EDE76}"/>
              </a:ext>
            </a:extLst>
          </p:cNvPr>
          <p:cNvSpPr txBox="1"/>
          <p:nvPr/>
        </p:nvSpPr>
        <p:spPr>
          <a:xfrm>
            <a:off x="1382713" y="3194265"/>
            <a:ext cx="4833257" cy="3139321"/>
          </a:xfrm>
          <a:prstGeom prst="rect">
            <a:avLst/>
          </a:prstGeom>
          <a:noFill/>
        </p:spPr>
        <p:txBody>
          <a:bodyPr wrap="square" rtlCol="0">
            <a:spAutoFit/>
          </a:bodyPr>
          <a:lstStyle/>
          <a:p>
            <a:r>
              <a:rPr lang="en-US" b="1" dirty="0"/>
              <a:t>Why does GLOBE use a ‘systems thinking’ approach to understand the Carbon Cycle?</a:t>
            </a:r>
          </a:p>
          <a:p>
            <a:endParaRPr lang="en-US" b="1" dirty="0"/>
          </a:p>
          <a:p>
            <a:r>
              <a:rPr lang="en-US" dirty="0"/>
              <a:t>1. Systems are an important unifying concept across the K-12 curriculum. </a:t>
            </a:r>
          </a:p>
          <a:p>
            <a:r>
              <a:rPr lang="en-US" dirty="0"/>
              <a:t>2. The actual carbon cycle is extremely complicated.  Simplifying it as a system that focuses on the most important elements can help us understand why the atmosphere is changing and what it might look like in the future.</a:t>
            </a:r>
          </a:p>
          <a:p>
            <a:endParaRPr lang="en-US" dirty="0"/>
          </a:p>
        </p:txBody>
      </p:sp>
      <p:sp>
        <p:nvSpPr>
          <p:cNvPr id="7" name="TextBox 6">
            <a:extLst>
              <a:ext uri="{FF2B5EF4-FFF2-40B4-BE49-F238E27FC236}">
                <a16:creationId xmlns:a16="http://schemas.microsoft.com/office/drawing/2014/main" id="{98A325F0-6E28-6A43-9EA6-913F13AD0313}"/>
              </a:ext>
            </a:extLst>
          </p:cNvPr>
          <p:cNvSpPr txBox="1"/>
          <p:nvPr/>
        </p:nvSpPr>
        <p:spPr>
          <a:xfrm>
            <a:off x="5286571" y="6010420"/>
            <a:ext cx="3777042" cy="646331"/>
          </a:xfrm>
          <a:prstGeom prst="rect">
            <a:avLst/>
          </a:prstGeom>
          <a:noFill/>
          <a:ln>
            <a:noFill/>
          </a:ln>
        </p:spPr>
        <p:txBody>
          <a:bodyPr wrap="square" rtlCol="0">
            <a:spAutoFit/>
          </a:bodyPr>
          <a:lstStyle/>
          <a:p>
            <a:r>
              <a:rPr lang="en-US" i="1" dirty="0"/>
              <a:t>**Use the </a:t>
            </a:r>
            <a:r>
              <a:rPr lang="en-US" i="1" dirty="0" err="1">
                <a:hlinkClick r:id="rId3"/>
              </a:rPr>
              <a:t>Frayer</a:t>
            </a:r>
            <a:r>
              <a:rPr lang="en-US" i="1" dirty="0">
                <a:hlinkClick r:id="rId3"/>
              </a:rPr>
              <a:t> Model template </a:t>
            </a:r>
            <a:r>
              <a:rPr lang="en-US" i="1" dirty="0"/>
              <a:t>to help students define the word ‘system’ </a:t>
            </a:r>
          </a:p>
        </p:txBody>
      </p:sp>
      <p:cxnSp>
        <p:nvCxnSpPr>
          <p:cNvPr id="9" name="Straight Arrow Connector 8">
            <a:extLst>
              <a:ext uri="{FF2B5EF4-FFF2-40B4-BE49-F238E27FC236}">
                <a16:creationId xmlns:a16="http://schemas.microsoft.com/office/drawing/2014/main" id="{4C712DA7-EAFA-D441-B594-784D91F09A5C}"/>
              </a:ext>
            </a:extLst>
          </p:cNvPr>
          <p:cNvCxnSpPr>
            <a:stCxn id="7" idx="0"/>
            <a:endCxn id="5" idx="2"/>
          </p:cNvCxnSpPr>
          <p:nvPr/>
        </p:nvCxnSpPr>
        <p:spPr>
          <a:xfrm flipV="1">
            <a:off x="7175092" y="5593162"/>
            <a:ext cx="419586" cy="41725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92054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82713" y="1968910"/>
            <a:ext cx="7445979" cy="1804455"/>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10000"/>
              </a:lnSpc>
              <a:buNone/>
              <a:defRPr/>
            </a:pPr>
            <a:r>
              <a:rPr lang="en-US" sz="2000" dirty="0">
                <a:solidFill>
                  <a:prstClr val="black"/>
                </a:solidFill>
              </a:rPr>
              <a:t>The 1-box model represents an individual component of a system.  It introduces concepts like inputs, outputs and residence time and shows how these can produce particular patterns of change over time.</a:t>
            </a:r>
          </a:p>
          <a:p>
            <a:pPr marL="12700" indent="-12700">
              <a:lnSpc>
                <a:spcPct val="100000"/>
              </a:lnSpc>
              <a:buNone/>
              <a:defRPr/>
            </a:pPr>
            <a:r>
              <a:rPr lang="en-US" sz="2000" dirty="0">
                <a:solidFill>
                  <a:prstClr val="black"/>
                </a:solidFill>
              </a:rPr>
              <a:t>In the GLOBE Carbon Cycle Learning Activities, students use the 1-box model to diagram and manipulate movement of matter through systems.</a:t>
            </a:r>
          </a:p>
        </p:txBody>
      </p:sp>
      <p:sp>
        <p:nvSpPr>
          <p:cNvPr id="6" name="Title 1">
            <a:extLst>
              <a:ext uri="{FF2B5EF4-FFF2-40B4-BE49-F238E27FC236}">
                <a16:creationId xmlns:a16="http://schemas.microsoft.com/office/drawing/2014/main" id="{2C645024-62EB-D640-B3C3-DF38ED3193D0}"/>
              </a:ext>
            </a:extLst>
          </p:cNvPr>
          <p:cNvSpPr txBox="1">
            <a:spLocks/>
          </p:cNvSpPr>
          <p:nvPr/>
        </p:nvSpPr>
        <p:spPr>
          <a:xfrm>
            <a:off x="1328927" y="945561"/>
            <a:ext cx="778940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Modeling Systems with the 1-Box Model</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2" name="Rectangle 1">
            <a:extLst>
              <a:ext uri="{FF2B5EF4-FFF2-40B4-BE49-F238E27FC236}">
                <a16:creationId xmlns:a16="http://schemas.microsoft.com/office/drawing/2014/main" id="{36477ED7-7CB8-45FF-8AF8-5960E8398DF1}"/>
              </a:ext>
            </a:extLst>
          </p:cNvPr>
          <p:cNvSpPr/>
          <p:nvPr/>
        </p:nvSpPr>
        <p:spPr>
          <a:xfrm>
            <a:off x="3619500" y="4038009"/>
            <a:ext cx="2497896" cy="14548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C2620F02-D16C-48CE-A727-5F04826F183D}"/>
              </a:ext>
            </a:extLst>
          </p:cNvPr>
          <p:cNvCxnSpPr/>
          <p:nvPr/>
        </p:nvCxnSpPr>
        <p:spPr>
          <a:xfrm>
            <a:off x="6115050" y="4793080"/>
            <a:ext cx="1397876" cy="12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70AF2A1C-6E30-4515-904A-BD69ABE241A4}"/>
              </a:ext>
            </a:extLst>
          </p:cNvPr>
          <p:cNvSpPr txBox="1"/>
          <p:nvPr/>
        </p:nvSpPr>
        <p:spPr>
          <a:xfrm>
            <a:off x="1428750" y="3885609"/>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Input Flux</a:t>
            </a:r>
          </a:p>
          <a:p>
            <a:pPr algn="ctr"/>
            <a:r>
              <a:rPr lang="en-US" dirty="0"/>
              <a:t>(per unit time)</a:t>
            </a:r>
          </a:p>
        </p:txBody>
      </p:sp>
      <p:sp>
        <p:nvSpPr>
          <p:cNvPr id="9" name="TextBox 8">
            <a:extLst>
              <a:ext uri="{FF2B5EF4-FFF2-40B4-BE49-F238E27FC236}">
                <a16:creationId xmlns:a16="http://schemas.microsoft.com/office/drawing/2014/main" id="{F644FC96-CE60-4809-A240-EB0C74AD7D7D}"/>
              </a:ext>
            </a:extLst>
          </p:cNvPr>
          <p:cNvSpPr txBox="1"/>
          <p:nvPr/>
        </p:nvSpPr>
        <p:spPr>
          <a:xfrm>
            <a:off x="5562601" y="5114334"/>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Output Flux</a:t>
            </a:r>
          </a:p>
          <a:p>
            <a:pPr algn="ctr"/>
            <a:r>
              <a:rPr lang="en-US" dirty="0"/>
              <a:t>(per unit time)</a:t>
            </a:r>
          </a:p>
        </p:txBody>
      </p:sp>
      <p:sp>
        <p:nvSpPr>
          <p:cNvPr id="10" name="TextBox 9">
            <a:extLst>
              <a:ext uri="{FF2B5EF4-FFF2-40B4-BE49-F238E27FC236}">
                <a16:creationId xmlns:a16="http://schemas.microsoft.com/office/drawing/2014/main" id="{FBCE8FB9-57E2-47CF-AA58-330E32D039BD}"/>
              </a:ext>
            </a:extLst>
          </p:cNvPr>
          <p:cNvSpPr txBox="1"/>
          <p:nvPr/>
        </p:nvSpPr>
        <p:spPr>
          <a:xfrm>
            <a:off x="3494432" y="4577160"/>
            <a:ext cx="2743200"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Pool</a:t>
            </a:r>
          </a:p>
        </p:txBody>
      </p:sp>
      <p:cxnSp>
        <p:nvCxnSpPr>
          <p:cNvPr id="11" name="Straight Arrow Connector 10">
            <a:extLst>
              <a:ext uri="{FF2B5EF4-FFF2-40B4-BE49-F238E27FC236}">
                <a16:creationId xmlns:a16="http://schemas.microsoft.com/office/drawing/2014/main" id="{E06F7C6D-C473-4D7B-B420-93C8EA603E20}"/>
              </a:ext>
            </a:extLst>
          </p:cNvPr>
          <p:cNvCxnSpPr>
            <a:cxnSpLocks/>
          </p:cNvCxnSpPr>
          <p:nvPr/>
        </p:nvCxnSpPr>
        <p:spPr>
          <a:xfrm>
            <a:off x="2209785" y="4793079"/>
            <a:ext cx="1397876" cy="12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5BA329A7-C67D-4EED-AAE2-FF86114AA0B6}"/>
              </a:ext>
            </a:extLst>
          </p:cNvPr>
          <p:cNvSpPr txBox="1"/>
          <p:nvPr/>
        </p:nvSpPr>
        <p:spPr>
          <a:xfrm>
            <a:off x="3487282" y="6004539"/>
            <a:ext cx="5632588" cy="7080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i="1" dirty="0"/>
              <a:t>*A pool can also be referred to as a stock or reservoir, a flux can also be referred to as a flow.</a:t>
            </a:r>
            <a:endParaRPr lang="en-US" dirty="0"/>
          </a:p>
        </p:txBody>
      </p:sp>
    </p:spTree>
    <p:extLst>
      <p:ext uri="{BB962C8B-B14F-4D97-AF65-F5344CB8AC3E}">
        <p14:creationId xmlns:p14="http://schemas.microsoft.com/office/powerpoint/2010/main" val="1762298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95413" y="1915775"/>
            <a:ext cx="7475122" cy="1549331"/>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defRPr/>
            </a:pPr>
            <a:r>
              <a:rPr lang="en-US" sz="3200" dirty="0">
                <a:solidFill>
                  <a:prstClr val="black"/>
                </a:solidFill>
              </a:rPr>
              <a:t>The 1-box model can be used to represent many different systems.</a:t>
            </a:r>
            <a:r>
              <a:rPr lang="en-US" sz="3200" dirty="0"/>
              <a:t>  </a:t>
            </a:r>
            <a:endParaRPr lang="en-US" u="sng"/>
          </a:p>
          <a:p>
            <a:pPr marL="0" indent="0">
              <a:lnSpc>
                <a:spcPct val="110000"/>
              </a:lnSpc>
              <a:buNone/>
              <a:defRPr/>
            </a:pPr>
            <a:r>
              <a:rPr lang="en-US" sz="2000" u="sng" dirty="0"/>
              <a:t>In the paperclip factory simulation to understand the components of a system:</a:t>
            </a:r>
          </a:p>
          <a:p>
            <a:pPr marL="457200" indent="-457200">
              <a:buFont typeface="Calibri Light" panose="020F0302020204030204"/>
              <a:buAutoNum type="arabicPeriod" startAt="3"/>
              <a:defRPr/>
            </a:pPr>
            <a:endParaRPr lang="en-US" sz="2200" b="0" u="none" strike="noStrike" kern="1200" cap="none" spc="0" baseline="0" noProof="0" dirty="0">
              <a:solidFill>
                <a:prstClr val="black"/>
              </a:solidFill>
              <a:latin typeface="Calibri Light" charset="0"/>
            </a:endParaRPr>
          </a:p>
        </p:txBody>
      </p:sp>
      <p:sp>
        <p:nvSpPr>
          <p:cNvPr id="6" name="Title 1">
            <a:extLst>
              <a:ext uri="{FF2B5EF4-FFF2-40B4-BE49-F238E27FC236}">
                <a16:creationId xmlns:a16="http://schemas.microsoft.com/office/drawing/2014/main" id="{2C645024-62EB-D640-B3C3-DF38ED3193D0}"/>
              </a:ext>
            </a:extLst>
          </p:cNvPr>
          <p:cNvSpPr txBox="1">
            <a:spLocks/>
          </p:cNvSpPr>
          <p:nvPr/>
        </p:nvSpPr>
        <p:spPr>
          <a:xfrm>
            <a:off x="1328928" y="945561"/>
            <a:ext cx="7815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Modeling Systems with the 1-Box Model</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2" name="Rectangle 1">
            <a:extLst>
              <a:ext uri="{FF2B5EF4-FFF2-40B4-BE49-F238E27FC236}">
                <a16:creationId xmlns:a16="http://schemas.microsoft.com/office/drawing/2014/main" id="{36477ED7-7CB8-45FF-8AF8-5960E8398DF1}"/>
              </a:ext>
            </a:extLst>
          </p:cNvPr>
          <p:cNvSpPr/>
          <p:nvPr/>
        </p:nvSpPr>
        <p:spPr>
          <a:xfrm>
            <a:off x="3988076" y="3463373"/>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C2620F02-D16C-48CE-A727-5F04826F183D}"/>
              </a:ext>
            </a:extLst>
          </p:cNvPr>
          <p:cNvCxnSpPr/>
          <p:nvPr/>
        </p:nvCxnSpPr>
        <p:spPr>
          <a:xfrm>
            <a:off x="5929761" y="3998668"/>
            <a:ext cx="1397876" cy="12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70AF2A1C-6E30-4515-904A-BD69ABE241A4}"/>
              </a:ext>
            </a:extLst>
          </p:cNvPr>
          <p:cNvSpPr txBox="1"/>
          <p:nvPr/>
        </p:nvSpPr>
        <p:spPr>
          <a:xfrm>
            <a:off x="2200134" y="3398675"/>
            <a:ext cx="20164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Production</a:t>
            </a:r>
          </a:p>
          <a:p>
            <a:pPr algn="ctr"/>
            <a:endParaRPr lang="en-US" dirty="0"/>
          </a:p>
        </p:txBody>
      </p:sp>
      <p:sp>
        <p:nvSpPr>
          <p:cNvPr id="9" name="TextBox 8">
            <a:extLst>
              <a:ext uri="{FF2B5EF4-FFF2-40B4-BE49-F238E27FC236}">
                <a16:creationId xmlns:a16="http://schemas.microsoft.com/office/drawing/2014/main" id="{F644FC96-CE60-4809-A240-EB0C74AD7D7D}"/>
              </a:ext>
            </a:extLst>
          </p:cNvPr>
          <p:cNvSpPr txBox="1"/>
          <p:nvPr/>
        </p:nvSpPr>
        <p:spPr>
          <a:xfrm>
            <a:off x="5778779" y="4169355"/>
            <a:ext cx="17741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Purchases</a:t>
            </a:r>
          </a:p>
        </p:txBody>
      </p:sp>
      <p:sp>
        <p:nvSpPr>
          <p:cNvPr id="10" name="TextBox 9">
            <a:extLst>
              <a:ext uri="{FF2B5EF4-FFF2-40B4-BE49-F238E27FC236}">
                <a16:creationId xmlns:a16="http://schemas.microsoft.com/office/drawing/2014/main" id="{FBCE8FB9-57E2-47CF-AA58-330E32D039BD}"/>
              </a:ext>
            </a:extLst>
          </p:cNvPr>
          <p:cNvSpPr txBox="1"/>
          <p:nvPr/>
        </p:nvSpPr>
        <p:spPr>
          <a:xfrm>
            <a:off x="3989319" y="3588647"/>
            <a:ext cx="1941857" cy="83185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Store Inventory</a:t>
            </a:r>
          </a:p>
        </p:txBody>
      </p:sp>
      <p:sp>
        <p:nvSpPr>
          <p:cNvPr id="17" name="Rectangle 16">
            <a:extLst>
              <a:ext uri="{FF2B5EF4-FFF2-40B4-BE49-F238E27FC236}">
                <a16:creationId xmlns:a16="http://schemas.microsoft.com/office/drawing/2014/main" id="{753559F1-E20B-408B-B210-6C0AFCE742CD}"/>
              </a:ext>
            </a:extLst>
          </p:cNvPr>
          <p:cNvSpPr/>
          <p:nvPr/>
        </p:nvSpPr>
        <p:spPr>
          <a:xfrm>
            <a:off x="4010025" y="5483500"/>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6DFB6679-6696-4C30-9BC2-3D2333F57912}"/>
              </a:ext>
            </a:extLst>
          </p:cNvPr>
          <p:cNvCxnSpPr>
            <a:cxnSpLocks/>
          </p:cNvCxnSpPr>
          <p:nvPr/>
        </p:nvCxnSpPr>
        <p:spPr>
          <a:xfrm>
            <a:off x="5953124" y="6026425"/>
            <a:ext cx="1397876" cy="12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F8471306-87D5-4457-BE8E-844105976CDA}"/>
              </a:ext>
            </a:extLst>
          </p:cNvPr>
          <p:cNvSpPr txBox="1"/>
          <p:nvPr/>
        </p:nvSpPr>
        <p:spPr>
          <a:xfrm>
            <a:off x="2238375" y="5485466"/>
            <a:ext cx="20164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Photosynthesis</a:t>
            </a:r>
          </a:p>
          <a:p>
            <a:pPr algn="ctr"/>
            <a:endParaRPr lang="en-US" dirty="0"/>
          </a:p>
        </p:txBody>
      </p:sp>
      <p:sp>
        <p:nvSpPr>
          <p:cNvPr id="21" name="TextBox 20">
            <a:extLst>
              <a:ext uri="{FF2B5EF4-FFF2-40B4-BE49-F238E27FC236}">
                <a16:creationId xmlns:a16="http://schemas.microsoft.com/office/drawing/2014/main" id="{3EE30F56-67DF-4E06-8DA2-A13C08AF604B}"/>
              </a:ext>
            </a:extLst>
          </p:cNvPr>
          <p:cNvSpPr txBox="1"/>
          <p:nvPr/>
        </p:nvSpPr>
        <p:spPr>
          <a:xfrm>
            <a:off x="5800725" y="6188351"/>
            <a:ext cx="17741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Respiration</a:t>
            </a:r>
          </a:p>
        </p:txBody>
      </p:sp>
      <p:sp>
        <p:nvSpPr>
          <p:cNvPr id="22" name="TextBox 21">
            <a:extLst>
              <a:ext uri="{FF2B5EF4-FFF2-40B4-BE49-F238E27FC236}">
                <a16:creationId xmlns:a16="http://schemas.microsoft.com/office/drawing/2014/main" id="{D6BB75E9-C701-4700-954A-9A1678997BBB}"/>
              </a:ext>
            </a:extLst>
          </p:cNvPr>
          <p:cNvSpPr txBox="1"/>
          <p:nvPr/>
        </p:nvSpPr>
        <p:spPr>
          <a:xfrm>
            <a:off x="4010025" y="5803210"/>
            <a:ext cx="194185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Plant Pool</a:t>
            </a:r>
          </a:p>
        </p:txBody>
      </p:sp>
      <p:sp>
        <p:nvSpPr>
          <p:cNvPr id="7" name="TextBox 6">
            <a:extLst>
              <a:ext uri="{FF2B5EF4-FFF2-40B4-BE49-F238E27FC236}">
                <a16:creationId xmlns:a16="http://schemas.microsoft.com/office/drawing/2014/main" id="{E4D05DB5-D4E8-4BE8-BE4F-6D04A0FE7DDA}"/>
              </a:ext>
            </a:extLst>
          </p:cNvPr>
          <p:cNvSpPr txBox="1"/>
          <p:nvPr/>
        </p:nvSpPr>
        <p:spPr>
          <a:xfrm>
            <a:off x="1395413" y="4826000"/>
            <a:ext cx="63051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latin typeface="Calibri Light"/>
              </a:rPr>
              <a:t>Or to model parts of the Global Carbon Cycle:</a:t>
            </a:r>
            <a:endParaRPr lang="en-US" u="sng" dirty="0"/>
          </a:p>
        </p:txBody>
      </p:sp>
      <p:cxnSp>
        <p:nvCxnSpPr>
          <p:cNvPr id="24" name="Straight Arrow Connector 23">
            <a:extLst>
              <a:ext uri="{FF2B5EF4-FFF2-40B4-BE49-F238E27FC236}">
                <a16:creationId xmlns:a16="http://schemas.microsoft.com/office/drawing/2014/main" id="{775CDDF1-D6D5-4234-8247-FCA6720832B4}"/>
              </a:ext>
            </a:extLst>
          </p:cNvPr>
          <p:cNvCxnSpPr>
            <a:cxnSpLocks/>
          </p:cNvCxnSpPr>
          <p:nvPr/>
        </p:nvCxnSpPr>
        <p:spPr>
          <a:xfrm>
            <a:off x="2590980" y="3998668"/>
            <a:ext cx="1397876" cy="126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C83F3364-9F57-41E5-9FE7-5D50DC7FBE96}"/>
              </a:ext>
            </a:extLst>
          </p:cNvPr>
          <p:cNvCxnSpPr>
            <a:cxnSpLocks/>
          </p:cNvCxnSpPr>
          <p:nvPr/>
        </p:nvCxnSpPr>
        <p:spPr>
          <a:xfrm>
            <a:off x="2579604" y="6019237"/>
            <a:ext cx="146304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7208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ADD5-E838-6740-9A92-CC7B79F52F48}"/>
              </a:ext>
            </a:extLst>
          </p:cNvPr>
          <p:cNvSpPr txBox="1">
            <a:spLocks/>
          </p:cNvSpPr>
          <p:nvPr/>
        </p:nvSpPr>
        <p:spPr>
          <a:xfrm>
            <a:off x="1328928" y="959071"/>
            <a:ext cx="7461504"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2060"/>
                </a:solidFill>
              </a:rPr>
              <a:t>Learning Objectives</a:t>
            </a:r>
          </a:p>
        </p:txBody>
      </p:sp>
      <p:sp>
        <p:nvSpPr>
          <p:cNvPr id="3" name="Content Placeholder 2">
            <a:extLst>
              <a:ext uri="{FF2B5EF4-FFF2-40B4-BE49-F238E27FC236}">
                <a16:creationId xmlns:a16="http://schemas.microsoft.com/office/drawing/2014/main" id="{E60F67B4-EF9E-0744-97F8-6B96B0F4C499}"/>
              </a:ext>
            </a:extLst>
          </p:cNvPr>
          <p:cNvSpPr txBox="1">
            <a:spLocks/>
          </p:cNvSpPr>
          <p:nvPr/>
        </p:nvSpPr>
        <p:spPr>
          <a:xfrm>
            <a:off x="1328927" y="1910686"/>
            <a:ext cx="7676009" cy="4810789"/>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latin typeface="Calibri Light" panose="020F0502020204030204" pitchFamily="34" charset="0"/>
                <a:cs typeface="Calibri Light" panose="020F0502020204030204" pitchFamily="34" charset="0"/>
              </a:rPr>
              <a:t>After completing this module, you will be able to:</a:t>
            </a:r>
          </a:p>
          <a:p>
            <a:pPr>
              <a:lnSpc>
                <a:spcPct val="120000"/>
              </a:lnSpc>
            </a:pPr>
            <a:r>
              <a:rPr lang="en-US" dirty="0">
                <a:latin typeface="Calibri Light" panose="020F0502020204030204" pitchFamily="34" charset="0"/>
                <a:cs typeface="Calibri Light" panose="020F0502020204030204" pitchFamily="34" charset="0"/>
              </a:rPr>
              <a:t>diagram the major pools and fluxes of the carbon cycle at a global scale.</a:t>
            </a:r>
          </a:p>
          <a:p>
            <a:pPr>
              <a:lnSpc>
                <a:spcPct val="120000"/>
              </a:lnSpc>
            </a:pPr>
            <a:r>
              <a:rPr lang="en-US" dirty="0">
                <a:latin typeface="Calibri Light" panose="020F0502020204030204" pitchFamily="34" charset="0"/>
                <a:cs typeface="Calibri Light" panose="020F0502020204030204" pitchFamily="34" charset="0"/>
              </a:rPr>
              <a:t>provide examples of the role of humans in the global carbon cycle.</a:t>
            </a:r>
          </a:p>
          <a:p>
            <a:pPr>
              <a:lnSpc>
                <a:spcPct val="120000"/>
              </a:lnSpc>
            </a:pPr>
            <a:r>
              <a:rPr lang="en-US" dirty="0">
                <a:latin typeface="Calibri Light" panose="020F0502020204030204" pitchFamily="34" charset="0"/>
                <a:cs typeface="Calibri Light" panose="020F0502020204030204" pitchFamily="34" charset="0"/>
              </a:rPr>
              <a:t>explain how carbon is stored in and passed between living &amp; non-living things in terrestrial ecosystems.</a:t>
            </a:r>
          </a:p>
          <a:p>
            <a:pPr>
              <a:lnSpc>
                <a:spcPct val="120000"/>
              </a:lnSpc>
            </a:pPr>
            <a:r>
              <a:rPr lang="en-US" dirty="0">
                <a:latin typeface="Calibri Light" panose="020F0502020204030204" pitchFamily="34" charset="0"/>
                <a:cs typeface="Calibri Light" panose="020F0502020204030204" pitchFamily="34" charset="0"/>
              </a:rPr>
              <a:t>describe two ways in which environmental conditions impact carbon flows through ecosystems.</a:t>
            </a:r>
          </a:p>
          <a:p>
            <a:pPr marL="0" indent="0">
              <a:lnSpc>
                <a:spcPct val="120000"/>
              </a:lnSpc>
              <a:buFont typeface="Arial"/>
              <a:buNone/>
            </a:pPr>
            <a:endParaRPr lang="en-US" dirty="0">
              <a:latin typeface="Calibri Light" panose="020F0502020204030204" pitchFamily="34" charset="0"/>
              <a:cs typeface="Calibri Light" panose="020F0502020204030204" pitchFamily="34" charset="0"/>
            </a:endParaRPr>
          </a:p>
          <a:p>
            <a:pPr marL="0" indent="0">
              <a:lnSpc>
                <a:spcPct val="120000"/>
              </a:lnSpc>
              <a:buFont typeface="Arial"/>
              <a:buNone/>
            </a:pPr>
            <a:r>
              <a:rPr lang="en-US" dirty="0">
                <a:latin typeface="Calibri Light" panose="020F0502020204030204" pitchFamily="34" charset="0"/>
                <a:cs typeface="Calibri Light" panose="020F0502020204030204" pitchFamily="34" charset="0"/>
              </a:rPr>
              <a:t>Estimated time to complete module: 2 hours</a:t>
            </a:r>
          </a:p>
        </p:txBody>
      </p:sp>
    </p:spTree>
    <p:extLst>
      <p:ext uri="{BB962C8B-B14F-4D97-AF65-F5344CB8AC3E}">
        <p14:creationId xmlns:p14="http://schemas.microsoft.com/office/powerpoint/2010/main" val="2112752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53559F1-E20B-408B-B210-6C0AFCE742CD}"/>
              </a:ext>
            </a:extLst>
          </p:cNvPr>
          <p:cNvSpPr/>
          <p:nvPr/>
        </p:nvSpPr>
        <p:spPr>
          <a:xfrm>
            <a:off x="6176567" y="5562359"/>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6BB75E9-C701-4700-954A-9A1678997BBB}"/>
              </a:ext>
            </a:extLst>
          </p:cNvPr>
          <p:cNvSpPr txBox="1"/>
          <p:nvPr/>
        </p:nvSpPr>
        <p:spPr>
          <a:xfrm>
            <a:off x="6170764" y="5918084"/>
            <a:ext cx="194185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Plant Pool</a:t>
            </a:r>
          </a:p>
        </p:txBody>
      </p:sp>
      <p:sp>
        <p:nvSpPr>
          <p:cNvPr id="5" name="Content Placeholder 2">
            <a:extLst>
              <a:ext uri="{FF2B5EF4-FFF2-40B4-BE49-F238E27FC236}">
                <a16:creationId xmlns:a16="http://schemas.microsoft.com/office/drawing/2014/main" id="{4C94443F-FC64-1B4F-9CDF-7094A6ED31A9}"/>
              </a:ext>
            </a:extLst>
          </p:cNvPr>
          <p:cNvSpPr txBox="1">
            <a:spLocks/>
          </p:cNvSpPr>
          <p:nvPr/>
        </p:nvSpPr>
        <p:spPr>
          <a:xfrm>
            <a:off x="1322863" y="2286154"/>
            <a:ext cx="7704878" cy="10261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ct val="120000"/>
              </a:lnSpc>
              <a:buNone/>
              <a:defRPr/>
            </a:pPr>
            <a:r>
              <a:rPr lang="en-US" sz="1800" dirty="0">
                <a:solidFill>
                  <a:prstClr val="black"/>
                </a:solidFill>
              </a:rPr>
              <a:t>Putting together many</a:t>
            </a:r>
            <a:r>
              <a:rPr lang="en-US" sz="1800" dirty="0"/>
              <a:t> boxes (pools) and arrows (fluxes) allows you to model the movement of matter through more complex systems. For example, the model below shows the movement of carbon through the Atmosphere, Soil and Plant Pools of the Carbon Cycle:</a:t>
            </a:r>
          </a:p>
        </p:txBody>
      </p:sp>
      <p:sp>
        <p:nvSpPr>
          <p:cNvPr id="6" name="Title 1">
            <a:extLst>
              <a:ext uri="{FF2B5EF4-FFF2-40B4-BE49-F238E27FC236}">
                <a16:creationId xmlns:a16="http://schemas.microsoft.com/office/drawing/2014/main" id="{2C645024-62EB-D640-B3C3-DF38ED3193D0}"/>
              </a:ext>
            </a:extLst>
          </p:cNvPr>
          <p:cNvSpPr txBox="1">
            <a:spLocks/>
          </p:cNvSpPr>
          <p:nvPr/>
        </p:nvSpPr>
        <p:spPr>
          <a:xfrm>
            <a:off x="1322863" y="1061602"/>
            <a:ext cx="781507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a:defRPr/>
            </a:pPr>
            <a:r>
              <a:rPr lang="en-US" dirty="0"/>
              <a:t>Putting many '1-Box Models' </a:t>
            </a:r>
            <a:r>
              <a:rPr lang="en-US"/>
              <a:t>together makes </a:t>
            </a:r>
            <a:r>
              <a:rPr lang="en-US" dirty="0"/>
              <a:t>a </a:t>
            </a:r>
            <a:r>
              <a:rPr lang="en-US" u="sng" dirty="0"/>
              <a:t>box and arrow model</a:t>
            </a:r>
            <a:r>
              <a:rPr lang="en-US" dirty="0"/>
              <a:t> that shows how individual components of an entire system are connected.</a:t>
            </a:r>
            <a:endParaRPr kumimoji="0" lang="en-US" sz="3600" b="1" i="0" u="none" strike="noStrike" kern="1200" cap="none" spc="0" normalizeH="0" baseline="0" noProof="0" dirty="0">
              <a:ln>
                <a:noFill/>
              </a:ln>
              <a:solidFill>
                <a:srgbClr val="002060"/>
              </a:solidFill>
              <a:effectLst/>
              <a:uLnTx/>
              <a:uFillTx/>
              <a:latin typeface="Calibri Light" charset="0"/>
              <a:ea typeface="+mj-ea"/>
              <a:cs typeface="+mj-cs"/>
            </a:endParaRPr>
          </a:p>
        </p:txBody>
      </p:sp>
      <p:sp>
        <p:nvSpPr>
          <p:cNvPr id="2" name="Rectangle 1">
            <a:extLst>
              <a:ext uri="{FF2B5EF4-FFF2-40B4-BE49-F238E27FC236}">
                <a16:creationId xmlns:a16="http://schemas.microsoft.com/office/drawing/2014/main" id="{36477ED7-7CB8-45FF-8AF8-5960E8398DF1}"/>
              </a:ext>
            </a:extLst>
          </p:cNvPr>
          <p:cNvSpPr/>
          <p:nvPr/>
        </p:nvSpPr>
        <p:spPr>
          <a:xfrm>
            <a:off x="4516784" y="3411014"/>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C2620F02-D16C-48CE-A727-5F04826F183D}"/>
              </a:ext>
            </a:extLst>
          </p:cNvPr>
          <p:cNvCxnSpPr/>
          <p:nvPr/>
        </p:nvCxnSpPr>
        <p:spPr>
          <a:xfrm>
            <a:off x="5543501" y="4600634"/>
            <a:ext cx="855615" cy="9696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70AF2A1C-6E30-4515-904A-BD69ABE241A4}"/>
              </a:ext>
            </a:extLst>
          </p:cNvPr>
          <p:cNvSpPr txBox="1"/>
          <p:nvPr/>
        </p:nvSpPr>
        <p:spPr>
          <a:xfrm>
            <a:off x="2430809" y="4345734"/>
            <a:ext cx="20164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Soil Respiration</a:t>
            </a:r>
          </a:p>
          <a:p>
            <a:pPr algn="ctr"/>
            <a:endParaRPr lang="en-US" dirty="0"/>
          </a:p>
        </p:txBody>
      </p:sp>
      <p:sp>
        <p:nvSpPr>
          <p:cNvPr id="9" name="TextBox 8">
            <a:extLst>
              <a:ext uri="{FF2B5EF4-FFF2-40B4-BE49-F238E27FC236}">
                <a16:creationId xmlns:a16="http://schemas.microsoft.com/office/drawing/2014/main" id="{F644FC96-CE60-4809-A240-EB0C74AD7D7D}"/>
              </a:ext>
            </a:extLst>
          </p:cNvPr>
          <p:cNvSpPr txBox="1"/>
          <p:nvPr/>
        </p:nvSpPr>
        <p:spPr>
          <a:xfrm>
            <a:off x="4627796" y="5766782"/>
            <a:ext cx="17741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Litterfall</a:t>
            </a:r>
          </a:p>
        </p:txBody>
      </p:sp>
      <p:sp>
        <p:nvSpPr>
          <p:cNvPr id="10" name="TextBox 9">
            <a:extLst>
              <a:ext uri="{FF2B5EF4-FFF2-40B4-BE49-F238E27FC236}">
                <a16:creationId xmlns:a16="http://schemas.microsoft.com/office/drawing/2014/main" id="{FBCE8FB9-57E2-47CF-AA58-330E32D039BD}"/>
              </a:ext>
            </a:extLst>
          </p:cNvPr>
          <p:cNvSpPr txBox="1"/>
          <p:nvPr/>
        </p:nvSpPr>
        <p:spPr>
          <a:xfrm>
            <a:off x="4516784" y="3553889"/>
            <a:ext cx="1941857"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Atmosphere Pool</a:t>
            </a:r>
          </a:p>
        </p:txBody>
      </p:sp>
      <p:cxnSp>
        <p:nvCxnSpPr>
          <p:cNvPr id="18" name="Straight Arrow Connector 17">
            <a:extLst>
              <a:ext uri="{FF2B5EF4-FFF2-40B4-BE49-F238E27FC236}">
                <a16:creationId xmlns:a16="http://schemas.microsoft.com/office/drawing/2014/main" id="{6DFB6679-6696-4C30-9BC2-3D2333F57912}"/>
              </a:ext>
            </a:extLst>
          </p:cNvPr>
          <p:cNvCxnSpPr>
            <a:cxnSpLocks/>
          </p:cNvCxnSpPr>
          <p:nvPr/>
        </p:nvCxnSpPr>
        <p:spPr>
          <a:xfrm flipH="1" flipV="1">
            <a:off x="4895781" y="6135157"/>
            <a:ext cx="1281528" cy="32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F8471306-87D5-4457-BE8E-844105976CDA}"/>
              </a:ext>
            </a:extLst>
          </p:cNvPr>
          <p:cNvSpPr txBox="1"/>
          <p:nvPr/>
        </p:nvSpPr>
        <p:spPr>
          <a:xfrm>
            <a:off x="4195813" y="4876261"/>
            <a:ext cx="201640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Photosynthesis</a:t>
            </a:r>
          </a:p>
          <a:p>
            <a:pPr algn="ctr"/>
            <a:endParaRPr lang="en-US" dirty="0"/>
          </a:p>
        </p:txBody>
      </p:sp>
      <p:sp>
        <p:nvSpPr>
          <p:cNvPr id="21" name="TextBox 20">
            <a:extLst>
              <a:ext uri="{FF2B5EF4-FFF2-40B4-BE49-F238E27FC236}">
                <a16:creationId xmlns:a16="http://schemas.microsoft.com/office/drawing/2014/main" id="{3EE30F56-67DF-4E06-8DA2-A13C08AF604B}"/>
              </a:ext>
            </a:extLst>
          </p:cNvPr>
          <p:cNvSpPr txBox="1"/>
          <p:nvPr/>
        </p:nvSpPr>
        <p:spPr>
          <a:xfrm>
            <a:off x="6964707" y="4552676"/>
            <a:ext cx="177413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Plant Respiration</a:t>
            </a:r>
          </a:p>
        </p:txBody>
      </p:sp>
      <p:cxnSp>
        <p:nvCxnSpPr>
          <p:cNvPr id="24" name="Straight Arrow Connector 23">
            <a:extLst>
              <a:ext uri="{FF2B5EF4-FFF2-40B4-BE49-F238E27FC236}">
                <a16:creationId xmlns:a16="http://schemas.microsoft.com/office/drawing/2014/main" id="{775CDDF1-D6D5-4234-8247-FCA6720832B4}"/>
              </a:ext>
            </a:extLst>
          </p:cNvPr>
          <p:cNvCxnSpPr>
            <a:cxnSpLocks/>
          </p:cNvCxnSpPr>
          <p:nvPr/>
        </p:nvCxnSpPr>
        <p:spPr>
          <a:xfrm flipV="1">
            <a:off x="3867328" y="4075859"/>
            <a:ext cx="632333" cy="14864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C83F3364-9F57-41E5-9FE7-5D50DC7FBE96}"/>
              </a:ext>
            </a:extLst>
          </p:cNvPr>
          <p:cNvCxnSpPr>
            <a:cxnSpLocks/>
          </p:cNvCxnSpPr>
          <p:nvPr/>
        </p:nvCxnSpPr>
        <p:spPr>
          <a:xfrm flipH="1" flipV="1">
            <a:off x="6473505" y="3951528"/>
            <a:ext cx="865489" cy="15629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Rectangle 24">
            <a:extLst>
              <a:ext uri="{FF2B5EF4-FFF2-40B4-BE49-F238E27FC236}">
                <a16:creationId xmlns:a16="http://schemas.microsoft.com/office/drawing/2014/main" id="{730DA223-1C72-48C4-966C-4C476B39CD22}"/>
              </a:ext>
            </a:extLst>
          </p:cNvPr>
          <p:cNvSpPr/>
          <p:nvPr/>
        </p:nvSpPr>
        <p:spPr>
          <a:xfrm>
            <a:off x="2909496" y="5556131"/>
            <a:ext cx="1938062" cy="11746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2660788-0184-4475-A51B-EC65C736B15C}"/>
              </a:ext>
            </a:extLst>
          </p:cNvPr>
          <p:cNvSpPr txBox="1"/>
          <p:nvPr/>
        </p:nvSpPr>
        <p:spPr>
          <a:xfrm>
            <a:off x="2919020" y="5918083"/>
            <a:ext cx="194185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Soil Pool</a:t>
            </a:r>
          </a:p>
        </p:txBody>
      </p:sp>
    </p:spTree>
    <p:extLst>
      <p:ext uri="{BB962C8B-B14F-4D97-AF65-F5344CB8AC3E}">
        <p14:creationId xmlns:p14="http://schemas.microsoft.com/office/powerpoint/2010/main" val="3621550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C2703C-DC16-EE47-AB32-44F6B62B1C69}"/>
              </a:ext>
            </a:extLst>
          </p:cNvPr>
          <p:cNvSpPr txBox="1">
            <a:spLocks/>
          </p:cNvSpPr>
          <p:nvPr/>
        </p:nvSpPr>
        <p:spPr>
          <a:xfrm>
            <a:off x="1382941" y="1998932"/>
            <a:ext cx="7492538" cy="449463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3200" b="1" dirty="0">
                <a:hlinkClick r:id="rId2"/>
              </a:rPr>
              <a:t>Carbon Cycle Adventure Story </a:t>
            </a:r>
            <a:r>
              <a:rPr lang="mr-IN" sz="3200" dirty="0"/>
              <a:t>–</a:t>
            </a:r>
            <a:r>
              <a:rPr lang="en-US" sz="3200" dirty="0"/>
              <a:t> Follow a carbon atom through the carbon cycle in a self-guided adventure story (60-90 minutes).</a:t>
            </a:r>
            <a:endParaRPr lang="en-US" dirty="0"/>
          </a:p>
          <a:p>
            <a:pPr marL="461010" indent="0">
              <a:spcBef>
                <a:spcPts val="1400"/>
              </a:spcBef>
              <a:buNone/>
            </a:pPr>
            <a:r>
              <a:rPr lang="en-US" sz="2200" u="sng" dirty="0"/>
              <a:t>Student Outcomes:</a:t>
            </a:r>
          </a:p>
          <a:p>
            <a:pPr marL="803910" indent="-342900"/>
            <a:r>
              <a:rPr lang="en-US" sz="2200" dirty="0"/>
              <a:t>List major pools and fluxes of the carbon cycle</a:t>
            </a:r>
          </a:p>
          <a:p>
            <a:pPr marL="803910" indent="-342900"/>
            <a:r>
              <a:rPr lang="en-US" sz="2200" dirty="0"/>
              <a:t>Diagram the carbon cycle using box and arrow models</a:t>
            </a:r>
          </a:p>
          <a:p>
            <a:pPr marL="803910" indent="-342900"/>
            <a:r>
              <a:rPr lang="en-US" sz="2200" dirty="0"/>
              <a:t>Describe what components of the carbon cycle make it a system  </a:t>
            </a:r>
          </a:p>
          <a:p>
            <a:pPr marL="461010" indent="0">
              <a:buNone/>
            </a:pPr>
            <a:r>
              <a:rPr lang="en-US" sz="2200" u="sng" dirty="0"/>
              <a:t>Materials:</a:t>
            </a:r>
          </a:p>
          <a:p>
            <a:pPr marL="803910" indent="-342900"/>
            <a:r>
              <a:rPr lang="en-US" sz="2200" i="1" dirty="0"/>
              <a:t>Carbon Cycle Adventure Story booklets (one per student or pair)</a:t>
            </a:r>
          </a:p>
          <a:p>
            <a:pPr marL="803910" indent="-342900"/>
            <a:r>
              <a:rPr lang="en-US" sz="2200" i="1" dirty="0"/>
              <a:t>Carbon Story Journey Table (one per student or pair)</a:t>
            </a:r>
          </a:p>
          <a:p>
            <a:pPr marL="803910" indent="-342900"/>
            <a:r>
              <a:rPr lang="en-US" sz="2200" dirty="0"/>
              <a:t>White board, chalk board, large paper, or overhead projector &amp; markers/chalk</a:t>
            </a:r>
          </a:p>
        </p:txBody>
      </p:sp>
      <p:sp>
        <p:nvSpPr>
          <p:cNvPr id="4" name="Title 1">
            <a:extLst>
              <a:ext uri="{FF2B5EF4-FFF2-40B4-BE49-F238E27FC236}">
                <a16:creationId xmlns:a16="http://schemas.microsoft.com/office/drawing/2014/main" id="{84F71B7C-CD42-EC40-B02D-EBF505B58DDA}"/>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Introductory Activities</a:t>
            </a:r>
          </a:p>
        </p:txBody>
      </p:sp>
      <p:pic>
        <p:nvPicPr>
          <p:cNvPr id="2" name="Picture 4" descr="carbon atom ">
            <a:extLst>
              <a:ext uri="{FF2B5EF4-FFF2-40B4-BE49-F238E27FC236}">
                <a16:creationId xmlns:a16="http://schemas.microsoft.com/office/drawing/2014/main" id="{28283D8D-D1D9-448D-94DC-2FB5F72826EF}"/>
              </a:ext>
            </a:extLst>
          </p:cNvPr>
          <p:cNvPicPr>
            <a:picLocks noChangeAspect="1"/>
          </p:cNvPicPr>
          <p:nvPr/>
        </p:nvPicPr>
        <p:blipFill>
          <a:blip r:embed="rId3"/>
          <a:stretch>
            <a:fillRect/>
          </a:stretch>
        </p:blipFill>
        <p:spPr>
          <a:xfrm>
            <a:off x="7422254" y="2876550"/>
            <a:ext cx="1276557" cy="1268035"/>
          </a:xfrm>
          <a:prstGeom prst="rect">
            <a:avLst/>
          </a:prstGeom>
        </p:spPr>
      </p:pic>
    </p:spTree>
    <p:extLst>
      <p:ext uri="{BB962C8B-B14F-4D97-AF65-F5344CB8AC3E}">
        <p14:creationId xmlns:p14="http://schemas.microsoft.com/office/powerpoint/2010/main" val="248556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05FBBC-8D41-C24D-A012-2D3866DE2E11}"/>
              </a:ext>
            </a:extLst>
          </p:cNvPr>
          <p:cNvSpPr txBox="1">
            <a:spLocks/>
          </p:cNvSpPr>
          <p:nvPr/>
        </p:nvSpPr>
        <p:spPr>
          <a:xfrm>
            <a:off x="1382941" y="1998932"/>
            <a:ext cx="7492538" cy="4859068"/>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3200" b="1" dirty="0">
                <a:hlinkClick r:id="rId2"/>
              </a:rPr>
              <a:t>Carbon Travels Game </a:t>
            </a:r>
            <a:r>
              <a:rPr lang="mr-IN" sz="3200" dirty="0"/>
              <a:t>–</a:t>
            </a:r>
            <a:r>
              <a:rPr lang="en-US" sz="3200" dirty="0"/>
              <a:t> roll the dice to determine the fate of a carbon atom as it travels through Earth’s carbon pools (60-120 min)</a:t>
            </a:r>
            <a:endParaRPr lang="en-US" dirty="0"/>
          </a:p>
          <a:p>
            <a:pPr marL="461010" indent="0">
              <a:buNone/>
            </a:pPr>
            <a:r>
              <a:rPr lang="en-US" sz="2200" u="sng" dirty="0"/>
              <a:t>Student Outcomes:</a:t>
            </a:r>
          </a:p>
          <a:p>
            <a:pPr marL="803910" indent="-342900"/>
            <a:r>
              <a:rPr lang="en-US" sz="2200" dirty="0"/>
              <a:t>Research a specific carbon pool and present to peers</a:t>
            </a:r>
          </a:p>
          <a:p>
            <a:pPr marL="803910" indent="-342900"/>
            <a:r>
              <a:rPr lang="en-US" sz="2200" dirty="0"/>
              <a:t>List all major pools and fluxes in global carbon cycle</a:t>
            </a:r>
          </a:p>
          <a:p>
            <a:pPr marL="803910" indent="-342900"/>
            <a:r>
              <a:rPr lang="en-US" sz="2200" dirty="0"/>
              <a:t>Define residence time</a:t>
            </a:r>
          </a:p>
          <a:p>
            <a:pPr marL="803910" indent="-342900"/>
            <a:r>
              <a:rPr lang="en-US" sz="2200" dirty="0"/>
              <a:t>Compare and contrast the carbon cycle pre- and post-1700</a:t>
            </a:r>
          </a:p>
          <a:p>
            <a:pPr marL="461010" indent="0">
              <a:buNone/>
            </a:pPr>
            <a:r>
              <a:rPr lang="en-US" sz="2200" u="sng" dirty="0"/>
              <a:t>Materials:</a:t>
            </a:r>
          </a:p>
          <a:p>
            <a:pPr marL="803910" indent="-342900"/>
            <a:r>
              <a:rPr lang="en-US" sz="2200" dirty="0"/>
              <a:t>Resources about carbon cycle</a:t>
            </a:r>
          </a:p>
          <a:p>
            <a:pPr marL="803910" indent="-342900"/>
            <a:r>
              <a:rPr lang="en-US" sz="2200" dirty="0"/>
              <a:t>Large sheets of paper</a:t>
            </a:r>
          </a:p>
          <a:p>
            <a:pPr marL="803910" indent="-342900"/>
            <a:r>
              <a:rPr lang="en-US" sz="2200" i="1" dirty="0"/>
              <a:t>Carbon Cycle Station Instructions and Signs</a:t>
            </a:r>
          </a:p>
          <a:p>
            <a:pPr marL="803910" indent="-342900"/>
            <a:r>
              <a:rPr lang="en-US" sz="2200" i="1" dirty="0"/>
              <a:t>Journey Table </a:t>
            </a:r>
            <a:r>
              <a:rPr lang="en-US" sz="2200" dirty="0"/>
              <a:t>(1 per student)</a:t>
            </a:r>
          </a:p>
          <a:p>
            <a:pPr marL="803910" indent="-342900"/>
            <a:r>
              <a:rPr lang="en-US" sz="2200" dirty="0"/>
              <a:t>1 six-sided die per student or station</a:t>
            </a:r>
          </a:p>
          <a:p>
            <a:pPr marL="457200" indent="-457200">
              <a:buFont typeface="+mj-lt"/>
              <a:buAutoNum type="arabicPeriod" startAt="3"/>
            </a:pPr>
            <a:endParaRPr lang="en-US" sz="2200" dirty="0"/>
          </a:p>
        </p:txBody>
      </p:sp>
      <p:pic>
        <p:nvPicPr>
          <p:cNvPr id="4" name="Picture 3">
            <a:extLst>
              <a:ext uri="{FF2B5EF4-FFF2-40B4-BE49-F238E27FC236}">
                <a16:creationId xmlns:a16="http://schemas.microsoft.com/office/drawing/2014/main" id="{2CB72F5A-D3E0-7745-9482-7C57C0BAA6CA}"/>
              </a:ext>
            </a:extLst>
          </p:cNvPr>
          <p:cNvPicPr>
            <a:picLocks noChangeAspect="1"/>
          </p:cNvPicPr>
          <p:nvPr/>
        </p:nvPicPr>
        <p:blipFill>
          <a:blip r:embed="rId3"/>
          <a:stretch>
            <a:fillRect/>
          </a:stretch>
        </p:blipFill>
        <p:spPr>
          <a:xfrm>
            <a:off x="6931547" y="5133454"/>
            <a:ext cx="1422400" cy="1422400"/>
          </a:xfrm>
          <a:prstGeom prst="rect">
            <a:avLst/>
          </a:prstGeom>
        </p:spPr>
      </p:pic>
      <p:sp>
        <p:nvSpPr>
          <p:cNvPr id="5" name="Title 1">
            <a:extLst>
              <a:ext uri="{FF2B5EF4-FFF2-40B4-BE49-F238E27FC236}">
                <a16:creationId xmlns:a16="http://schemas.microsoft.com/office/drawing/2014/main" id="{C0E50EA5-0268-AE49-B574-4DFDA619099F}"/>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Introductory Activities</a:t>
            </a:r>
          </a:p>
        </p:txBody>
      </p:sp>
    </p:spTree>
    <p:extLst>
      <p:ext uri="{BB962C8B-B14F-4D97-AF65-F5344CB8AC3E}">
        <p14:creationId xmlns:p14="http://schemas.microsoft.com/office/powerpoint/2010/main" val="669294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CA9FA9-1CDF-AB41-8508-E6A85BB79F1E}"/>
              </a:ext>
            </a:extLst>
          </p:cNvPr>
          <p:cNvSpPr txBox="1">
            <a:spLocks/>
          </p:cNvSpPr>
          <p:nvPr/>
        </p:nvSpPr>
        <p:spPr>
          <a:xfrm>
            <a:off x="1328928" y="945561"/>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Introductory Activities</a:t>
            </a:r>
          </a:p>
        </p:txBody>
      </p:sp>
      <p:sp>
        <p:nvSpPr>
          <p:cNvPr id="5" name="Content Placeholder 2">
            <a:extLst>
              <a:ext uri="{FF2B5EF4-FFF2-40B4-BE49-F238E27FC236}">
                <a16:creationId xmlns:a16="http://schemas.microsoft.com/office/drawing/2014/main" id="{08FB8DC2-0E9C-0D46-9FF8-7F31569F7594}"/>
              </a:ext>
            </a:extLst>
          </p:cNvPr>
          <p:cNvSpPr txBox="1">
            <a:spLocks/>
          </p:cNvSpPr>
          <p:nvPr/>
        </p:nvSpPr>
        <p:spPr>
          <a:xfrm>
            <a:off x="1382940" y="1876100"/>
            <a:ext cx="7407491" cy="44946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Light" charset="0"/>
                <a:ea typeface="+mn-ea"/>
                <a:cs typeface="+mn-cs"/>
                <a:hlinkClick r:id="rId2"/>
              </a:rPr>
              <a:t>Getting to Know Global Carbon </a:t>
            </a:r>
            <a:r>
              <a:rPr kumimoji="0" lang="mr-IN" sz="3200" b="0" i="0" u="none" strike="noStrike" kern="1200" cap="none" spc="0" normalizeH="0" baseline="0" noProof="0" dirty="0">
                <a:ln>
                  <a:noFill/>
                </a:ln>
                <a:solidFill>
                  <a:prstClr val="black"/>
                </a:solidFill>
                <a:effectLst/>
                <a:uLnTx/>
                <a:uFillTx/>
                <a:latin typeface="Calibri Light" charset="0"/>
                <a:ea typeface="+mn-ea"/>
                <a:cs typeface="Mangal" panose="02040503050203030202" pitchFamily="18" charset="0"/>
              </a:rPr>
              <a:t>–</a:t>
            </a:r>
            <a:r>
              <a:rPr kumimoji="0" lang="en-US" sz="3200" b="0" i="0" u="none" strike="noStrike" kern="1200" cap="none" spc="0" normalizeH="0" baseline="0" noProof="0" dirty="0">
                <a:ln>
                  <a:noFill/>
                </a:ln>
                <a:solidFill>
                  <a:prstClr val="black"/>
                </a:solidFill>
                <a:effectLst/>
                <a:uLnTx/>
                <a:uFillTx/>
                <a:latin typeface="Calibri Light" charset="0"/>
                <a:ea typeface="+mn-ea"/>
                <a:cs typeface="+mn-cs"/>
              </a:rPr>
              <a:t> learn the basics of the carbon cycle through diagrams (70-100 min)</a:t>
            </a:r>
            <a:endParaRPr kumimoji="0" lang="en-US" sz="2800" b="0" i="0" u="none" strike="noStrike" kern="1200" cap="none" spc="0" normalizeH="0" baseline="0" noProof="0" dirty="0">
              <a:ln>
                <a:noFill/>
              </a:ln>
              <a:solidFill>
                <a:prstClr val="black"/>
              </a:solidFill>
              <a:effectLst/>
              <a:uLnTx/>
              <a:uFillTx/>
              <a:latin typeface="Calibri Light" charset="0"/>
              <a:ea typeface="+mn-ea"/>
              <a:cs typeface="+mn-cs"/>
            </a:endParaRPr>
          </a:p>
          <a:p>
            <a:pPr marL="46101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sng" strike="noStrike" kern="1200" cap="none" spc="0" normalizeH="0" baseline="0" noProof="0" dirty="0">
                <a:ln>
                  <a:noFill/>
                </a:ln>
                <a:solidFill>
                  <a:prstClr val="black"/>
                </a:solidFill>
                <a:effectLst/>
                <a:uLnTx/>
                <a:uFillTx/>
                <a:latin typeface="Calibri Light" charset="0"/>
                <a:ea typeface="+mn-ea"/>
                <a:cs typeface="+mn-cs"/>
              </a:rPr>
              <a:t>Student Outcomes:</a:t>
            </a:r>
          </a:p>
          <a:p>
            <a:pPr marL="74676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Light" charset="0"/>
                <a:ea typeface="+mn-ea"/>
                <a:cs typeface="+mn-cs"/>
              </a:rPr>
              <a:t>Create diagrams of complex systems</a:t>
            </a:r>
          </a:p>
          <a:p>
            <a:pPr marL="74676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Light" charset="0"/>
                <a:ea typeface="+mn-ea"/>
                <a:cs typeface="+mn-cs"/>
              </a:rPr>
              <a:t>Conceptualize 1 </a:t>
            </a:r>
            <a:r>
              <a:rPr kumimoji="0" lang="en-US" sz="1500" b="0" i="0" u="none" strike="noStrike" kern="1200" cap="none" spc="0" normalizeH="0" baseline="0" noProof="0" dirty="0" err="1">
                <a:ln>
                  <a:noFill/>
                </a:ln>
                <a:solidFill>
                  <a:prstClr val="black"/>
                </a:solidFill>
                <a:effectLst/>
                <a:uLnTx/>
                <a:uFillTx/>
                <a:latin typeface="Calibri Light" charset="0"/>
                <a:ea typeface="+mn-ea"/>
                <a:cs typeface="+mn-cs"/>
              </a:rPr>
              <a:t>Pg</a:t>
            </a:r>
            <a:r>
              <a:rPr kumimoji="0" lang="en-US" sz="1500" b="0" i="0" u="none" strike="noStrike" kern="1200" cap="none" spc="0" normalizeH="0" baseline="0" noProof="0" dirty="0">
                <a:ln>
                  <a:noFill/>
                </a:ln>
                <a:solidFill>
                  <a:prstClr val="black"/>
                </a:solidFill>
                <a:effectLst/>
                <a:uLnTx/>
                <a:uFillTx/>
                <a:latin typeface="Calibri Light" charset="0"/>
                <a:ea typeface="+mn-ea"/>
                <a:cs typeface="+mn-cs"/>
              </a:rPr>
              <a:t> of carbon</a:t>
            </a:r>
          </a:p>
          <a:p>
            <a:pPr marL="74676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Light" charset="0"/>
                <a:ea typeface="+mn-ea"/>
                <a:cs typeface="+mn-cs"/>
              </a:rPr>
              <a:t>Describe why the carbon cycle is not in equilibrium</a:t>
            </a:r>
          </a:p>
        </p:txBody>
      </p:sp>
      <p:sp>
        <p:nvSpPr>
          <p:cNvPr id="7" name="TextBox 6">
            <a:extLst>
              <a:ext uri="{FF2B5EF4-FFF2-40B4-BE49-F238E27FC236}">
                <a16:creationId xmlns:a16="http://schemas.microsoft.com/office/drawing/2014/main" id="{8D96EC7F-81A2-EF40-9037-8F7B4C66346E}"/>
              </a:ext>
            </a:extLst>
          </p:cNvPr>
          <p:cNvSpPr txBox="1"/>
          <p:nvPr/>
        </p:nvSpPr>
        <p:spPr>
          <a:xfrm>
            <a:off x="1382940" y="4764633"/>
            <a:ext cx="4806493" cy="2092325"/>
          </a:xfrm>
          <a:prstGeom prst="rect">
            <a:avLst/>
          </a:prstGeom>
          <a:noFill/>
        </p:spPr>
        <p:txBody>
          <a:bodyPr wrap="square" rtlCol="0" anchor="t">
            <a:spAutoFit/>
          </a:bodyPr>
          <a:lstStyle/>
          <a:p>
            <a:pPr marL="461645" indent="0">
              <a:spcBef>
                <a:spcPts val="1000"/>
              </a:spcBef>
              <a:buNone/>
            </a:pPr>
            <a:r>
              <a:rPr lang="en-US" sz="1500" u="sng" dirty="0">
                <a:latin typeface="Calibri Light" panose="020F0502020204030204" pitchFamily="34" charset="0"/>
                <a:cs typeface="Calibri Light" panose="020F0502020204030204" pitchFamily="34" charset="0"/>
              </a:rPr>
              <a:t>Materials:</a:t>
            </a:r>
            <a:endParaRPr lang="en-US" dirty="0">
              <a:latin typeface="Calibri Light" panose="020F0502020204030204" pitchFamily="34" charset="0"/>
              <a:cs typeface="Calibri Light" panose="020F0502020204030204" pitchFamily="34" charset="0"/>
            </a:endParaRPr>
          </a:p>
          <a:p>
            <a:pPr marL="747395" indent="-285750">
              <a:spcBef>
                <a:spcPts val="1000"/>
              </a:spcBef>
              <a:buFont typeface="Arial"/>
              <a:buChar char="•"/>
            </a:pPr>
            <a:r>
              <a:rPr lang="en-US" sz="1500" dirty="0">
                <a:latin typeface="Calibri Light" panose="020F0502020204030204" pitchFamily="34" charset="0"/>
                <a:cs typeface="Calibri Light" panose="020F0502020204030204" pitchFamily="34" charset="0"/>
              </a:rPr>
              <a:t>White board, chalk board, large paper or overhead projector &amp; markers/chalk</a:t>
            </a:r>
          </a:p>
          <a:p>
            <a:pPr marL="747395" indent="-285750">
              <a:spcBef>
                <a:spcPts val="1000"/>
              </a:spcBef>
              <a:buFont typeface="Arial"/>
              <a:buChar char="•"/>
            </a:pPr>
            <a:r>
              <a:rPr lang="en-US" sz="1500" dirty="0">
                <a:latin typeface="Calibri Light" panose="020F0502020204030204" pitchFamily="34" charset="0"/>
                <a:cs typeface="Calibri Light" panose="020F0502020204030204" pitchFamily="34" charset="0"/>
              </a:rPr>
              <a:t>Materials for students to draw their own carbon cycle diagram</a:t>
            </a:r>
          </a:p>
          <a:p>
            <a:pPr marL="747395" indent="-285750">
              <a:spcBef>
                <a:spcPts val="1000"/>
              </a:spcBef>
              <a:buFont typeface="Arial"/>
              <a:buChar char="•"/>
            </a:pPr>
            <a:r>
              <a:rPr lang="en-US" sz="1500" dirty="0">
                <a:latin typeface="Calibri Light" panose="020F0502020204030204" pitchFamily="34" charset="0"/>
                <a:cs typeface="Calibri Light" panose="020F0502020204030204" pitchFamily="34" charset="0"/>
              </a:rPr>
              <a:t>Global Carbon Cycle Diagram </a:t>
            </a:r>
            <a:r>
              <a:rPr lang="mr-IN" sz="1500" dirty="0">
                <a:latin typeface="Calibri Light" panose="020F0502020204030204" pitchFamily="34" charset="0"/>
              </a:rPr>
              <a:t>–</a:t>
            </a:r>
            <a:r>
              <a:rPr lang="en-US" sz="1500" dirty="0">
                <a:latin typeface="Calibri Light" panose="020F0502020204030204" pitchFamily="34" charset="0"/>
                <a:cs typeface="Calibri Light" panose="020F0502020204030204" pitchFamily="34" charset="0"/>
              </a:rPr>
              <a:t> student copies or projected image</a:t>
            </a:r>
            <a:endParaRPr lang="en-US" sz="1600" dirty="0">
              <a:latin typeface="Calibri Light" panose="020F0502020204030204" pitchFamily="34" charset="0"/>
              <a:cs typeface="Calibri Light" panose="020F0502020204030204" pitchFamily="34" charset="0"/>
            </a:endParaRPr>
          </a:p>
        </p:txBody>
      </p:sp>
      <p:pic>
        <p:nvPicPr>
          <p:cNvPr id="2" name="Picture 5" descr="Diagram of the global carbon cycle">
            <a:extLst>
              <a:ext uri="{FF2B5EF4-FFF2-40B4-BE49-F238E27FC236}">
                <a16:creationId xmlns:a16="http://schemas.microsoft.com/office/drawing/2014/main" id="{F43149D5-E3DA-48F3-905C-C59B69F09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35985" y="2990850"/>
            <a:ext cx="2816632" cy="2549877"/>
          </a:xfrm>
          <a:prstGeom prst="rect">
            <a:avLst/>
          </a:prstGeom>
        </p:spPr>
      </p:pic>
    </p:spTree>
    <p:extLst>
      <p:ext uri="{BB962C8B-B14F-4D97-AF65-F5344CB8AC3E}">
        <p14:creationId xmlns:p14="http://schemas.microsoft.com/office/powerpoint/2010/main" val="7221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AB0047-44EC-B24A-B6C1-FA3DB97F44AC}"/>
              </a:ext>
            </a:extLst>
          </p:cNvPr>
          <p:cNvSpPr txBox="1">
            <a:spLocks/>
          </p:cNvSpPr>
          <p:nvPr/>
        </p:nvSpPr>
        <p:spPr>
          <a:xfrm>
            <a:off x="1400536" y="823802"/>
            <a:ext cx="7533914" cy="956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panose="020F0302020204030204"/>
                <a:ea typeface="+mj-ea"/>
                <a:cs typeface="+mj-cs"/>
              </a:rPr>
              <a:t>Quiz Questions</a:t>
            </a:r>
          </a:p>
        </p:txBody>
      </p:sp>
      <p:sp>
        <p:nvSpPr>
          <p:cNvPr id="6" name="Content Placeholder 2">
            <a:extLst>
              <a:ext uri="{FF2B5EF4-FFF2-40B4-BE49-F238E27FC236}">
                <a16:creationId xmlns:a16="http://schemas.microsoft.com/office/drawing/2014/main" id="{8EB4ECCD-DEA8-4440-804E-D8B2959573B4}"/>
              </a:ext>
            </a:extLst>
          </p:cNvPr>
          <p:cNvSpPr txBox="1">
            <a:spLocks/>
          </p:cNvSpPr>
          <p:nvPr/>
        </p:nvSpPr>
        <p:spPr>
          <a:xfrm>
            <a:off x="1400534" y="1482042"/>
            <a:ext cx="7533915" cy="50556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Challenge yourself to answer these questions and check whether you have achieved the learning objectives of this module.</a:t>
            </a:r>
          </a:p>
          <a:p>
            <a:pPr marL="514350" indent="-514350">
              <a:buFont typeface="+mj-lt"/>
              <a:buAutoNum type="arabicPeriod"/>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is the </a:t>
            </a:r>
            <a:r>
              <a:rPr lang="en-US" sz="1800" dirty="0">
                <a:solidFill>
                  <a:sysClr val="windowText" lastClr="000000"/>
                </a:solidFill>
                <a:latin typeface="Calibri" panose="020F0502020204030204"/>
              </a:rPr>
              <a:t>carbon cycle</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endParaRPr lang="en-US" sz="1800" b="0" i="0" u="none" strike="noStrike" kern="1200" cap="none" spc="0" baseline="0" noProof="0" dirty="0">
              <a:solidFill>
                <a:sysClr val="windowText" lastClr="000000"/>
              </a:solidFill>
              <a:latin typeface="Calibri" panose="020F0502020204030204"/>
              <a:cs typeface="Calibri"/>
            </a:endParaRPr>
          </a:p>
          <a:p>
            <a:pPr marL="514350" indent="-514350">
              <a:buFont typeface="+mj-lt"/>
              <a:buAutoNum type="arabicPeriod"/>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What is the difference between </a:t>
            </a:r>
            <a:r>
              <a:rPr kumimoji="0" lang="en-US"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pools </a:t>
            </a:r>
            <a:r>
              <a:rPr kumimoji="0" lang="en-US" sz="1800" b="0" u="none" strike="noStrike" kern="1200" cap="none" spc="0" normalizeH="0" baseline="0" noProof="0" dirty="0">
                <a:ln>
                  <a:noFill/>
                </a:ln>
                <a:solidFill>
                  <a:sysClr val="windowText" lastClr="000000"/>
                </a:solidFill>
                <a:effectLst/>
                <a:uLnTx/>
                <a:uFillTx/>
                <a:latin typeface="Calibri" panose="020F0502020204030204"/>
                <a:ea typeface="+mn-ea"/>
                <a:cs typeface="+mn-cs"/>
              </a:rPr>
              <a:t>and </a:t>
            </a:r>
            <a:r>
              <a:rPr kumimoji="0" lang="en-US"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fluxes</a:t>
            </a:r>
            <a:r>
              <a:rPr kumimoji="0" lang="en-US" sz="1800" b="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514350" indent="-514350">
              <a:buFont typeface="+mj-lt"/>
              <a:buAutoNum type="arabicPeriod"/>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are the major </a:t>
            </a:r>
            <a:r>
              <a:rPr kumimoji="0" lang="en-US"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pools </a:t>
            </a:r>
            <a:r>
              <a:rPr kumimoji="0" lang="en-US" sz="1800" b="0" u="none" strike="noStrike" kern="1200" cap="none" spc="0" normalizeH="0" baseline="0" noProof="0" dirty="0">
                <a:ln>
                  <a:noFill/>
                </a:ln>
                <a:solidFill>
                  <a:sysClr val="windowText" lastClr="000000"/>
                </a:solidFill>
                <a:effectLst/>
                <a:uLnTx/>
                <a:uFillTx/>
                <a:latin typeface="Calibri" panose="020F0502020204030204"/>
                <a:ea typeface="+mn-ea"/>
                <a:cs typeface="+mn-cs"/>
              </a:rPr>
              <a:t>of carbon in the Earth System</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lang="en-US" sz="1800" dirty="0">
                <a:solidFill>
                  <a:sysClr val="windowText" lastClr="000000"/>
                </a:solidFill>
                <a:latin typeface="Calibri" panose="020F0502020204030204"/>
                <a:cs typeface="Calibri"/>
              </a:rPr>
              <a:t> Which contain the most carbon? The least?</a:t>
            </a:r>
            <a:endParaRPr lang="en-US" sz="1800" b="0" i="0" u="none" strike="noStrike" kern="1200" cap="none" spc="0" baseline="0" noProof="0" dirty="0">
              <a:solidFill>
                <a:sysClr val="windowText" lastClr="000000"/>
              </a:solidFill>
              <a:latin typeface="Calibri" panose="020F0502020204030204"/>
              <a:cs typeface="Calibri"/>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Why is studying the carbon cycle important?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1800" dirty="0">
                <a:solidFill>
                  <a:sysClr val="windowText" lastClr="000000"/>
                </a:solidFill>
                <a:latin typeface="Calibri" panose="020F0502020204030204"/>
              </a:rPr>
              <a:t>When atmospheric carbon dioxide concentrations increase, what happens to Earth’s temperature</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514350" indent="-514350">
              <a:buFont typeface="+mj-lt"/>
              <a:buAutoNum type="arabicPeriod"/>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Does photosynthesis add or remove carbon from the atmosphere?</a:t>
            </a:r>
            <a:r>
              <a:rPr lang="en-US" sz="1800" dirty="0">
                <a:solidFill>
                  <a:sysClr val="windowText" lastClr="000000"/>
                </a:solidFill>
                <a:latin typeface="Calibri" panose="020F0502020204030204"/>
              </a:rPr>
              <a:t> </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Does respiration add or remove carbon from the atmosphere?</a:t>
            </a:r>
            <a:endParaRPr lang="en-US" sz="1800" b="0" i="0" u="none" strike="noStrike" kern="1200" cap="none" spc="0" baseline="0" noProof="0" dirty="0">
              <a:solidFill>
                <a:sysClr val="windowText" lastClr="000000"/>
              </a:solidFill>
              <a:latin typeface="Calibri" panose="020F0502020204030204"/>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process has caused the most recent (past 150 years) increase in atmospheric carbon dioxide?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activity could you use to introduce students to systems thinking?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sz="1800" dirty="0">
                <a:solidFill>
                  <a:sysClr val="windowText" lastClr="000000"/>
                </a:solidFill>
                <a:latin typeface="Calibri" panose="020F0502020204030204"/>
              </a:rPr>
              <a:t>What is a system?</a:t>
            </a:r>
            <a:endParaRPr lang="en-US" sz="1800" b="0" i="0" u="none" strike="noStrike" kern="1200" cap="none" spc="0" baseline="0" noProof="0" dirty="0">
              <a:solidFill>
                <a:sysClr val="windowText" lastClr="000000"/>
              </a:solidFill>
              <a:latin typeface="Calibri" panose="020F0502020204030204"/>
            </a:endParaRPr>
          </a:p>
          <a:p>
            <a:pPr marL="514350" indent="-514350">
              <a:buAutoNum type="arabicPeriod"/>
              <a:defRPr/>
            </a:pPr>
            <a:r>
              <a:rPr lang="en-US" sz="1800" dirty="0">
                <a:solidFill>
                  <a:sysClr val="windowText" lastClr="000000"/>
                </a:solidFill>
                <a:latin typeface="Calibri" panose="020F0502020204030204"/>
              </a:rPr>
              <a:t>What is a 1-box model? What are two examples of a 1-box model?</a:t>
            </a:r>
          </a:p>
        </p:txBody>
      </p:sp>
    </p:spTree>
    <p:extLst>
      <p:ext uri="{BB962C8B-B14F-4D97-AF65-F5344CB8AC3E}">
        <p14:creationId xmlns:p14="http://schemas.microsoft.com/office/powerpoint/2010/main" val="1924193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C19ED0-2E55-A64C-98D0-8C5D9D915F72}"/>
              </a:ext>
            </a:extLst>
          </p:cNvPr>
          <p:cNvSpPr txBox="1"/>
          <p:nvPr/>
        </p:nvSpPr>
        <p:spPr>
          <a:xfrm>
            <a:off x="1439056" y="1394086"/>
            <a:ext cx="7310527" cy="5632311"/>
          </a:xfrm>
          <a:prstGeom prst="rect">
            <a:avLst/>
          </a:prstGeom>
          <a:noFill/>
        </p:spPr>
        <p:txBody>
          <a:bodyPr wrap="none" rtlCol="0">
            <a:spAutoFit/>
          </a:bodyPr>
          <a:lstStyle/>
          <a:p>
            <a:r>
              <a:rPr lang="en-US" sz="2400" dirty="0"/>
              <a:t>NASA’s A Breathing Planet, Off Balance Article and Video:</a:t>
            </a:r>
          </a:p>
          <a:p>
            <a:r>
              <a:rPr lang="en-US" sz="2400" dirty="0">
                <a:hlinkClick r:id="rId2"/>
              </a:rPr>
              <a:t>https://www.nasa.gov/feature/goddard/carbon-climate</a:t>
            </a:r>
            <a:endParaRPr lang="en-US" sz="2400" dirty="0"/>
          </a:p>
          <a:p>
            <a:endParaRPr lang="en-US" sz="2400" dirty="0"/>
          </a:p>
          <a:p>
            <a:r>
              <a:rPr lang="en-US" sz="2400" dirty="0"/>
              <a:t>NASA Global Climate Change Website:</a:t>
            </a:r>
          </a:p>
          <a:p>
            <a:r>
              <a:rPr lang="en-US" sz="2400" dirty="0">
                <a:hlinkClick r:id="rId3"/>
              </a:rPr>
              <a:t>https://climate.nasa.gov/</a:t>
            </a:r>
            <a:endParaRPr lang="en-US" sz="2400" dirty="0"/>
          </a:p>
          <a:p>
            <a:endParaRPr lang="en-US" sz="2400" dirty="0"/>
          </a:p>
          <a:p>
            <a:pPr lvl="0"/>
            <a:r>
              <a:rPr lang="en-US" sz="2400" dirty="0">
                <a:solidFill>
                  <a:prstClr val="black"/>
                </a:solidFill>
              </a:rPr>
              <a:t>NASA Scientific Visualization Studio </a:t>
            </a:r>
          </a:p>
          <a:p>
            <a:pPr lvl="0"/>
            <a:r>
              <a:rPr lang="en-US" sz="2400" dirty="0">
                <a:solidFill>
                  <a:prstClr val="black"/>
                </a:solidFill>
              </a:rPr>
              <a:t>(</a:t>
            </a:r>
            <a:r>
              <a:rPr lang="en-US" sz="2400" dirty="0">
                <a:solidFill>
                  <a:prstClr val="black"/>
                </a:solidFill>
                <a:hlinkClick r:id="rId4"/>
              </a:rPr>
              <a:t>https://svs.gsfc.nasa.gov)</a:t>
            </a:r>
            <a:endParaRPr lang="en-US" sz="2400" dirty="0">
              <a:solidFill>
                <a:prstClr val="black"/>
              </a:solidFill>
            </a:endParaRPr>
          </a:p>
          <a:p>
            <a:pPr lvl="0"/>
            <a:endParaRPr lang="en-US" sz="2400" dirty="0">
              <a:solidFill>
                <a:prstClr val="black"/>
              </a:solidFill>
            </a:endParaRPr>
          </a:p>
          <a:p>
            <a:pPr lvl="0"/>
            <a:r>
              <a:rPr lang="en-US" sz="2400" dirty="0">
                <a:solidFill>
                  <a:prstClr val="black"/>
                </a:solidFill>
              </a:rPr>
              <a:t>Global Carbon Project </a:t>
            </a:r>
          </a:p>
          <a:p>
            <a:pPr lvl="0"/>
            <a:r>
              <a:rPr lang="en-US" sz="2400" dirty="0">
                <a:solidFill>
                  <a:prstClr val="black"/>
                </a:solidFill>
              </a:rPr>
              <a:t>(</a:t>
            </a:r>
            <a:r>
              <a:rPr lang="en-US" sz="2400" dirty="0">
                <a:solidFill>
                  <a:prstClr val="black"/>
                </a:solidFill>
                <a:hlinkClick r:id="rId5"/>
              </a:rPr>
              <a:t>http://www.globalcarbonproject.org</a:t>
            </a:r>
            <a:r>
              <a:rPr lang="en-US" sz="2400" dirty="0">
                <a:solidFill>
                  <a:prstClr val="black"/>
                </a:solidFill>
              </a:rPr>
              <a:t>)</a:t>
            </a:r>
          </a:p>
          <a:p>
            <a:pPr lvl="1"/>
            <a:r>
              <a:rPr lang="en-US" sz="2400" dirty="0">
                <a:solidFill>
                  <a:prstClr val="black"/>
                </a:solidFill>
              </a:rPr>
              <a:t> </a:t>
            </a:r>
          </a:p>
          <a:p>
            <a:pPr marL="14288" lvl="1"/>
            <a:r>
              <a:rPr lang="en-US" sz="2400" dirty="0">
                <a:solidFill>
                  <a:prstClr val="black"/>
                </a:solidFill>
              </a:rPr>
              <a:t>Global Carbon Atlas</a:t>
            </a:r>
          </a:p>
          <a:p>
            <a:pPr marL="14288" lvl="1"/>
            <a:r>
              <a:rPr lang="en-US" sz="2400" dirty="0">
                <a:solidFill>
                  <a:prstClr val="black"/>
                </a:solidFill>
              </a:rPr>
              <a:t>(</a:t>
            </a:r>
            <a:r>
              <a:rPr lang="en-US" sz="2400" dirty="0">
                <a:solidFill>
                  <a:prstClr val="black"/>
                </a:solidFill>
                <a:hlinkClick r:id="rId6"/>
              </a:rPr>
              <a:t>http://www.globalcarbonatlas.org</a:t>
            </a:r>
            <a:r>
              <a:rPr lang="en-US" sz="2400" dirty="0">
                <a:solidFill>
                  <a:prstClr val="black"/>
                </a:solidFill>
              </a:rPr>
              <a:t>)</a:t>
            </a:r>
          </a:p>
          <a:p>
            <a:endParaRPr lang="en-US" sz="2400" dirty="0"/>
          </a:p>
        </p:txBody>
      </p:sp>
    </p:spTree>
    <p:extLst>
      <p:ext uri="{BB962C8B-B14F-4D97-AF65-F5344CB8AC3E}">
        <p14:creationId xmlns:p14="http://schemas.microsoft.com/office/powerpoint/2010/main" val="3147443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89ED-889F-0342-98A0-109EAE8EE418}"/>
              </a:ext>
            </a:extLst>
          </p:cNvPr>
          <p:cNvSpPr txBox="1">
            <a:spLocks/>
          </p:cNvSpPr>
          <p:nvPr/>
        </p:nvSpPr>
        <p:spPr>
          <a:xfrm>
            <a:off x="1328928" y="954972"/>
            <a:ext cx="7461504"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2060"/>
                </a:solidFill>
              </a:rPr>
              <a:t>The Biosphere</a:t>
            </a:r>
          </a:p>
        </p:txBody>
      </p:sp>
      <p:sp>
        <p:nvSpPr>
          <p:cNvPr id="3" name="Content Placeholder 2">
            <a:extLst>
              <a:ext uri="{FF2B5EF4-FFF2-40B4-BE49-F238E27FC236}">
                <a16:creationId xmlns:a16="http://schemas.microsoft.com/office/drawing/2014/main" id="{45139BE8-27AF-724C-AACC-CFD6891816CF}"/>
              </a:ext>
            </a:extLst>
          </p:cNvPr>
          <p:cNvSpPr txBox="1">
            <a:spLocks/>
          </p:cNvSpPr>
          <p:nvPr/>
        </p:nvSpPr>
        <p:spPr>
          <a:xfrm>
            <a:off x="1324355" y="1733266"/>
            <a:ext cx="7617764" cy="4798163"/>
          </a:xfrm>
          <a:prstGeom prst="rect">
            <a:avLst/>
          </a:prstGeom>
        </p:spPr>
        <p:txBody>
          <a:bodyPr vert="horz" lIns="91440" tIns="45720" rIns="91440" bIns="45720" rtlCol="0" anchor="t">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4000"/>
              </a:lnSpc>
              <a:buFont typeface="Arial"/>
              <a:buNone/>
            </a:pPr>
            <a:r>
              <a:rPr lang="en-US" sz="2200" dirty="0">
                <a:latin typeface="Calibri Light" panose="020F0502020204030204" pitchFamily="34" charset="0"/>
                <a:cs typeface="Calibri Light" panose="020F0502020204030204" pitchFamily="34" charset="0"/>
              </a:rPr>
              <a:t>The Biosphere is comprised of all living things on Earth. GLOBE has several ways to explore and measure components of the biosphere through investigations about one of the most fundamental elements for life on Earth </a:t>
            </a:r>
            <a:r>
              <a:rPr lang="mr-IN" sz="2200" dirty="0">
                <a:latin typeface="Calibri Light" panose="020F0502020204030204" pitchFamily="34" charset="0"/>
              </a:rPr>
              <a:t>–</a:t>
            </a:r>
            <a:r>
              <a:rPr lang="en-US" sz="2200" dirty="0">
                <a:latin typeface="Calibri Light" panose="020F0502020204030204" pitchFamily="34" charset="0"/>
                <a:cs typeface="Calibri Light" panose="020F0502020204030204" pitchFamily="34" charset="0"/>
              </a:rPr>
              <a:t> carbon.  Carbon also plays a critical role in regulating the Earth's climate system. </a:t>
            </a:r>
          </a:p>
          <a:p>
            <a:pPr marL="0" indent="0">
              <a:lnSpc>
                <a:spcPct val="124000"/>
              </a:lnSpc>
              <a:buFont typeface="Arial"/>
              <a:buNone/>
            </a:pPr>
            <a:r>
              <a:rPr lang="en-US" sz="2200" dirty="0">
                <a:latin typeface="Calibri Light" panose="020F0502020204030204" pitchFamily="34" charset="0"/>
                <a:cs typeface="Calibri Light" panose="020F0502020204030204" pitchFamily="34" charset="0"/>
              </a:rPr>
              <a:t>Through the burning of fossil fuels and land use change, humans have disrupted the carbon cycle and are now the dominant cause of global climate change. </a:t>
            </a:r>
          </a:p>
          <a:p>
            <a:pPr marL="0" indent="0">
              <a:buFont typeface="Arial"/>
              <a:buNone/>
            </a:pPr>
            <a:r>
              <a:rPr lang="en-US" sz="2200" dirty="0">
                <a:latin typeface="Calibri Light" panose="020F0502020204030204" pitchFamily="34" charset="0"/>
                <a:cs typeface="Calibri Light" panose="020F0502020204030204" pitchFamily="34" charset="0"/>
              </a:rPr>
              <a:t>The GLOBE Carbon Cycle Project consists of four major categories: </a:t>
            </a:r>
          </a:p>
          <a:p>
            <a:pPr marL="295275" indent="-117475">
              <a:buFont typeface="Arial"/>
              <a:buNone/>
            </a:pPr>
            <a:r>
              <a:rPr lang="en-US" sz="2200" dirty="0">
                <a:latin typeface="Calibri Light" panose="020F0502020204030204" pitchFamily="34" charset="0"/>
                <a:cs typeface="Calibri Light" panose="020F0502020204030204" pitchFamily="34" charset="0"/>
              </a:rPr>
              <a:t>(1) Introductory Learning Activities</a:t>
            </a:r>
          </a:p>
          <a:p>
            <a:pPr marL="295275" indent="-117475">
              <a:buFont typeface="Arial"/>
              <a:buNone/>
            </a:pPr>
            <a:r>
              <a:rPr lang="en-US" sz="2200" dirty="0">
                <a:latin typeface="Calibri Light" panose="020F0502020204030204" pitchFamily="34" charset="0"/>
                <a:cs typeface="Calibri Light" panose="020F0502020204030204" pitchFamily="34" charset="0"/>
              </a:rPr>
              <a:t>(2) Classroom experiments (Plant-A-Plant)</a:t>
            </a:r>
          </a:p>
          <a:p>
            <a:pPr marL="295275" indent="-117475">
              <a:buFont typeface="Arial"/>
              <a:buNone/>
            </a:pPr>
            <a:r>
              <a:rPr lang="en-US" sz="2200" dirty="0">
                <a:latin typeface="Calibri Light" panose="020F0502020204030204" pitchFamily="34" charset="0"/>
                <a:cs typeface="Calibri Light" panose="020F0502020204030204" pitchFamily="34" charset="0"/>
              </a:rPr>
              <a:t>(3) Field Measurements (Protocols)</a:t>
            </a:r>
          </a:p>
          <a:p>
            <a:pPr marL="295275" indent="-117475">
              <a:buFont typeface="Arial"/>
              <a:buNone/>
            </a:pPr>
            <a:r>
              <a:rPr lang="en-US" sz="2200" dirty="0">
                <a:latin typeface="Calibri Light" panose="020F0502020204030204" pitchFamily="34" charset="0"/>
                <a:cs typeface="Calibri Light" panose="020F0502020204030204" pitchFamily="34" charset="0"/>
              </a:rPr>
              <a:t>(4) Modeling</a:t>
            </a:r>
          </a:p>
        </p:txBody>
      </p:sp>
    </p:spTree>
    <p:extLst>
      <p:ext uri="{BB962C8B-B14F-4D97-AF65-F5344CB8AC3E}">
        <p14:creationId xmlns:p14="http://schemas.microsoft.com/office/powerpoint/2010/main" val="2439290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1AE097-240B-FE42-A89B-B5F9685EC386}"/>
              </a:ext>
            </a:extLst>
          </p:cNvPr>
          <p:cNvSpPr txBox="1">
            <a:spLocks/>
          </p:cNvSpPr>
          <p:nvPr/>
        </p:nvSpPr>
        <p:spPr>
          <a:xfrm>
            <a:off x="1328928" y="954972"/>
            <a:ext cx="746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Carbon: A building block of life</a:t>
            </a:r>
          </a:p>
        </p:txBody>
      </p:sp>
      <p:sp>
        <p:nvSpPr>
          <p:cNvPr id="10" name="Content Placeholder 2">
            <a:extLst>
              <a:ext uri="{FF2B5EF4-FFF2-40B4-BE49-F238E27FC236}">
                <a16:creationId xmlns:a16="http://schemas.microsoft.com/office/drawing/2014/main" id="{737A164C-CACD-324B-A85E-AA6ECB3DDBC0}"/>
              </a:ext>
            </a:extLst>
          </p:cNvPr>
          <p:cNvSpPr txBox="1">
            <a:spLocks/>
          </p:cNvSpPr>
          <p:nvPr/>
        </p:nvSpPr>
        <p:spPr>
          <a:xfrm>
            <a:off x="1328928" y="2237897"/>
            <a:ext cx="5997170" cy="248443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kumimoji="0" lang="en-US" sz="2800" b="0" i="0" u="none" strike="noStrike" kern="1200" cap="none" spc="0" normalizeH="0" baseline="0" noProof="0" dirty="0">
                <a:ln>
                  <a:noFill/>
                </a:ln>
                <a:solidFill>
                  <a:sysClr val="windowText" lastClr="000000"/>
                </a:solidFill>
                <a:effectLst/>
                <a:uLnTx/>
                <a:uFillTx/>
                <a:latin typeface="Calibri Light" charset="0"/>
                <a:ea typeface="+mn-ea"/>
                <a:cs typeface="+mn-cs"/>
              </a:rPr>
              <a:t>The most abundant element in living things</a:t>
            </a:r>
          </a:p>
          <a:p>
            <a:pPr>
              <a:lnSpc>
                <a:spcPct val="110000"/>
              </a:lnSpc>
            </a:pPr>
            <a:r>
              <a:rPr kumimoji="0" lang="en-US" sz="2800" b="0" i="0" u="none" strike="noStrike" kern="1200" cap="none" spc="0" normalizeH="0" baseline="0" noProof="0" dirty="0">
                <a:ln>
                  <a:noFill/>
                </a:ln>
                <a:solidFill>
                  <a:sysClr val="windowText" lastClr="000000"/>
                </a:solidFill>
                <a:effectLst/>
                <a:uLnTx/>
                <a:uFillTx/>
                <a:latin typeface="Calibri Light" charset="0"/>
                <a:ea typeface="+mn-ea"/>
                <a:cs typeface="+mn-cs"/>
              </a:rPr>
              <a:t>Accounts for 45-50% of the total mass of the biosphere  </a:t>
            </a:r>
          </a:p>
          <a:p>
            <a:pPr>
              <a:lnSpc>
                <a:spcPct val="110000"/>
              </a:lnSpc>
            </a:pPr>
            <a:r>
              <a:rPr kumimoji="0" lang="en-US" sz="2800" b="0" i="0" u="none" strike="noStrike" kern="1200" cap="none" spc="0" normalizeH="0" baseline="0" noProof="0" dirty="0">
                <a:ln>
                  <a:noFill/>
                </a:ln>
                <a:solidFill>
                  <a:sysClr val="windowText" lastClr="000000"/>
                </a:solidFill>
                <a:effectLst/>
                <a:uLnTx/>
                <a:uFillTx/>
                <a:latin typeface="Calibri Light" charset="0"/>
                <a:ea typeface="+mn-ea"/>
                <a:cs typeface="+mn-cs"/>
              </a:rPr>
              <a:t>Also present in the Earth’s atmosphere, soil, oceans, and crust</a:t>
            </a:r>
            <a:r>
              <a:rPr kumimoji="0" lang="en-US" sz="2200" b="0" i="0" u="none" strike="noStrike" kern="1200" cap="none" spc="0" normalizeH="0" baseline="0" noProof="0" dirty="0">
                <a:ln>
                  <a:noFill/>
                </a:ln>
                <a:solidFill>
                  <a:sysClr val="windowText" lastClr="000000"/>
                </a:solidFill>
                <a:effectLst/>
                <a:uLnTx/>
                <a:uFillTx/>
                <a:latin typeface="Calibri Light" charset="0"/>
                <a:ea typeface="+mn-ea"/>
                <a:cs typeface="+mn-cs"/>
              </a:rPr>
              <a:t> </a:t>
            </a:r>
            <a:endParaRPr kumimoji="0" lang="en-US" sz="2800" b="0" i="0" u="none" strike="noStrike" kern="1200" cap="none" spc="0" normalizeH="0" baseline="0" noProof="0" dirty="0">
              <a:ln>
                <a:noFill/>
              </a:ln>
              <a:solidFill>
                <a:sysClr val="windowText" lastClr="000000"/>
              </a:solidFill>
              <a:effectLst/>
              <a:uLnTx/>
              <a:uFillTx/>
              <a:latin typeface="Calibri Light" charset="0"/>
              <a:ea typeface="+mn-ea"/>
              <a:cs typeface="+mn-cs"/>
            </a:endParaRPr>
          </a:p>
          <a:p>
            <a:pPr marL="295275" marR="0" lvl="0" indent="-117475"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Text" lastClr="000000"/>
              </a:solidFill>
              <a:effectLst/>
              <a:uLnTx/>
              <a:uFillTx/>
              <a:latin typeface="Calibri Light" charset="0"/>
              <a:ea typeface="+mn-ea"/>
              <a:cs typeface="+mn-cs"/>
            </a:endParaRPr>
          </a:p>
        </p:txBody>
      </p:sp>
      <p:pic>
        <p:nvPicPr>
          <p:cNvPr id="11" name="Picture 4">
            <a:extLst>
              <a:ext uri="{FF2B5EF4-FFF2-40B4-BE49-F238E27FC236}">
                <a16:creationId xmlns:a16="http://schemas.microsoft.com/office/drawing/2014/main" id="{6D0D8815-28B2-A243-A06E-11C3B81055B4}"/>
              </a:ext>
            </a:extLst>
          </p:cNvPr>
          <p:cNvPicPr>
            <a:picLocks noChangeAspect="1"/>
          </p:cNvPicPr>
          <p:nvPr/>
        </p:nvPicPr>
        <p:blipFill rotWithShape="1">
          <a:blip r:embed="rId2"/>
          <a:srcRect r="21228"/>
          <a:stretch/>
        </p:blipFill>
        <p:spPr>
          <a:xfrm>
            <a:off x="1510148" y="4970974"/>
            <a:ext cx="1807210" cy="1539395"/>
          </a:xfrm>
          <a:prstGeom prst="rect">
            <a:avLst/>
          </a:prstGeom>
        </p:spPr>
      </p:pic>
      <p:pic>
        <p:nvPicPr>
          <p:cNvPr id="12" name="Picture 6">
            <a:extLst>
              <a:ext uri="{FF2B5EF4-FFF2-40B4-BE49-F238E27FC236}">
                <a16:creationId xmlns:a16="http://schemas.microsoft.com/office/drawing/2014/main" id="{0A7B8007-DD58-E84D-AC51-DEEDAC54CF8F}"/>
              </a:ext>
            </a:extLst>
          </p:cNvPr>
          <p:cNvPicPr>
            <a:picLocks noChangeAspect="1"/>
          </p:cNvPicPr>
          <p:nvPr/>
        </p:nvPicPr>
        <p:blipFill>
          <a:blip r:embed="rId3"/>
          <a:stretch>
            <a:fillRect/>
          </a:stretch>
        </p:blipFill>
        <p:spPr>
          <a:xfrm>
            <a:off x="3502055" y="5028394"/>
            <a:ext cx="1409700" cy="1409700"/>
          </a:xfrm>
          <a:prstGeom prst="rect">
            <a:avLst/>
          </a:prstGeom>
        </p:spPr>
      </p:pic>
      <p:pic>
        <p:nvPicPr>
          <p:cNvPr id="13" name="Picture 12">
            <a:extLst>
              <a:ext uri="{FF2B5EF4-FFF2-40B4-BE49-F238E27FC236}">
                <a16:creationId xmlns:a16="http://schemas.microsoft.com/office/drawing/2014/main" id="{EB0A53B4-6F31-9444-B077-4BCF20DE7644}"/>
              </a:ext>
            </a:extLst>
          </p:cNvPr>
          <p:cNvPicPr>
            <a:picLocks noChangeAspect="1"/>
          </p:cNvPicPr>
          <p:nvPr/>
        </p:nvPicPr>
        <p:blipFill>
          <a:blip r:embed="rId4"/>
          <a:stretch>
            <a:fillRect/>
          </a:stretch>
        </p:blipFill>
        <p:spPr>
          <a:xfrm>
            <a:off x="5096453" y="4993700"/>
            <a:ext cx="2002278" cy="1493942"/>
          </a:xfrm>
          <a:prstGeom prst="rect">
            <a:avLst/>
          </a:prstGeom>
        </p:spPr>
      </p:pic>
      <p:pic>
        <p:nvPicPr>
          <p:cNvPr id="14" name="Picture 14">
            <a:extLst>
              <a:ext uri="{FF2B5EF4-FFF2-40B4-BE49-F238E27FC236}">
                <a16:creationId xmlns:a16="http://schemas.microsoft.com/office/drawing/2014/main" id="{28C2249F-5E89-5D45-86B9-3160456146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32369" y="1771650"/>
            <a:ext cx="1581962" cy="1471432"/>
          </a:xfrm>
          <a:prstGeom prst="rect">
            <a:avLst/>
          </a:prstGeom>
        </p:spPr>
      </p:pic>
      <p:pic>
        <p:nvPicPr>
          <p:cNvPr id="15" name="Picture 16">
            <a:extLst>
              <a:ext uri="{FF2B5EF4-FFF2-40B4-BE49-F238E27FC236}">
                <a16:creationId xmlns:a16="http://schemas.microsoft.com/office/drawing/2014/main" id="{B45C61D9-1604-1F49-8017-8E0626252D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28537" y="3450607"/>
            <a:ext cx="1594083" cy="1717554"/>
          </a:xfrm>
          <a:prstGeom prst="rect">
            <a:avLst/>
          </a:prstGeom>
        </p:spPr>
      </p:pic>
      <p:pic>
        <p:nvPicPr>
          <p:cNvPr id="3" name="Picture 2">
            <a:extLst>
              <a:ext uri="{FF2B5EF4-FFF2-40B4-BE49-F238E27FC236}">
                <a16:creationId xmlns:a16="http://schemas.microsoft.com/office/drawing/2014/main" id="{F8BADA7E-1893-3A49-864D-6573B4653426}"/>
              </a:ext>
            </a:extLst>
          </p:cNvPr>
          <p:cNvPicPr>
            <a:picLocks noChangeAspect="1"/>
          </p:cNvPicPr>
          <p:nvPr/>
        </p:nvPicPr>
        <p:blipFill>
          <a:blip r:embed="rId7"/>
          <a:stretch>
            <a:fillRect/>
          </a:stretch>
        </p:blipFill>
        <p:spPr>
          <a:xfrm>
            <a:off x="7320419" y="5375686"/>
            <a:ext cx="1593912" cy="1062408"/>
          </a:xfrm>
          <a:prstGeom prst="rect">
            <a:avLst/>
          </a:prstGeom>
        </p:spPr>
      </p:pic>
    </p:spTree>
    <p:extLst>
      <p:ext uri="{BB962C8B-B14F-4D97-AF65-F5344CB8AC3E}">
        <p14:creationId xmlns:p14="http://schemas.microsoft.com/office/powerpoint/2010/main" val="313670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3E8A-46BA-D247-8D90-8B947DA4CC72}"/>
              </a:ext>
            </a:extLst>
          </p:cNvPr>
          <p:cNvSpPr txBox="1">
            <a:spLocks/>
          </p:cNvSpPr>
          <p:nvPr/>
        </p:nvSpPr>
        <p:spPr>
          <a:xfrm>
            <a:off x="1328928" y="986504"/>
            <a:ext cx="7461504"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2060"/>
                </a:solidFill>
                <a:ea typeface="Calibri Light" charset="0"/>
                <a:cs typeface="Calibri Light" charset="0"/>
              </a:rPr>
              <a:t>What is the Carbon Cycle?</a:t>
            </a:r>
          </a:p>
        </p:txBody>
      </p:sp>
      <p:sp>
        <p:nvSpPr>
          <p:cNvPr id="3" name="Content Placeholder 2">
            <a:extLst>
              <a:ext uri="{FF2B5EF4-FFF2-40B4-BE49-F238E27FC236}">
                <a16:creationId xmlns:a16="http://schemas.microsoft.com/office/drawing/2014/main" id="{D5978B4E-DE6B-084E-972D-21E2A2106034}"/>
              </a:ext>
            </a:extLst>
          </p:cNvPr>
          <p:cNvSpPr txBox="1">
            <a:spLocks/>
          </p:cNvSpPr>
          <p:nvPr/>
        </p:nvSpPr>
        <p:spPr>
          <a:xfrm>
            <a:off x="1343066" y="1842448"/>
            <a:ext cx="7461504" cy="2991664"/>
          </a:xfrm>
          <a:prstGeom prst="rect">
            <a:avLst/>
          </a:prstGeom>
        </p:spPr>
        <p:txBody>
          <a:bodyPr vert="horz" lIns="91440" tIns="45720" rIns="91440" bIns="45720" rtlCol="0" anchor="t">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Font typeface="Arial"/>
              <a:buNone/>
            </a:pPr>
            <a:r>
              <a:rPr lang="en-US" sz="3000" dirty="0">
                <a:latin typeface="Calibri Light" panose="020F0502020204030204" pitchFamily="34" charset="0"/>
                <a:cs typeface="Calibri Light" panose="020F0502020204030204" pitchFamily="34" charset="0"/>
              </a:rPr>
              <a:t>The global carbon cycle characterizes the movement of carbon between Earth’s spheres. It is a key regulator of Earth’s climate system and is central to ecosystem function. Rising CO</a:t>
            </a:r>
            <a:r>
              <a:rPr lang="en-US" sz="2400" baseline="-25000" dirty="0">
                <a:latin typeface="Calibri Light" panose="020F0502020204030204" pitchFamily="34" charset="0"/>
                <a:cs typeface="Calibri Light" panose="020F0502020204030204" pitchFamily="34" charset="0"/>
              </a:rPr>
              <a:t>2</a:t>
            </a:r>
            <a:r>
              <a:rPr lang="en-US" sz="3000" dirty="0">
                <a:latin typeface="Calibri Light" panose="020F0502020204030204" pitchFamily="34" charset="0"/>
                <a:cs typeface="Calibri Light" panose="020F0502020204030204" pitchFamily="34" charset="0"/>
              </a:rPr>
              <a:t> is the dominant contributor to climate change.  Understanding how ecosystems cycle and store carbon is key to understanding solutions to climate change.</a:t>
            </a:r>
          </a:p>
        </p:txBody>
      </p:sp>
      <p:grpSp>
        <p:nvGrpSpPr>
          <p:cNvPr id="4" name="Group 3">
            <a:extLst>
              <a:ext uri="{FF2B5EF4-FFF2-40B4-BE49-F238E27FC236}">
                <a16:creationId xmlns:a16="http://schemas.microsoft.com/office/drawing/2014/main" id="{B1527D06-9A01-3946-8D10-AD040A7CE033}"/>
              </a:ext>
            </a:extLst>
          </p:cNvPr>
          <p:cNvGrpSpPr/>
          <p:nvPr/>
        </p:nvGrpSpPr>
        <p:grpSpPr>
          <a:xfrm>
            <a:off x="1420788" y="4894338"/>
            <a:ext cx="7306060" cy="1828800"/>
            <a:chOff x="1353881" y="4757858"/>
            <a:chExt cx="7306060" cy="1828800"/>
          </a:xfrm>
        </p:grpSpPr>
        <p:pic>
          <p:nvPicPr>
            <p:cNvPr id="5" name="Picture 4">
              <a:extLst>
                <a:ext uri="{FF2B5EF4-FFF2-40B4-BE49-F238E27FC236}">
                  <a16:creationId xmlns:a16="http://schemas.microsoft.com/office/drawing/2014/main" id="{3C744245-C35A-F14B-A5D4-178D3BD172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6187" y="4757858"/>
              <a:ext cx="2438400" cy="1828800"/>
            </a:xfrm>
            <a:prstGeom prst="rect">
              <a:avLst/>
            </a:prstGeom>
          </p:spPr>
        </p:pic>
        <p:pic>
          <p:nvPicPr>
            <p:cNvPr id="6" name="Picture 5">
              <a:extLst>
                <a:ext uri="{FF2B5EF4-FFF2-40B4-BE49-F238E27FC236}">
                  <a16:creationId xmlns:a16="http://schemas.microsoft.com/office/drawing/2014/main" id="{96C84261-D1CB-744D-B9D1-B87B07E348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3881" y="4757858"/>
              <a:ext cx="2432306" cy="1828800"/>
            </a:xfrm>
            <a:prstGeom prst="rect">
              <a:avLst/>
            </a:prstGeom>
          </p:spPr>
        </p:pic>
        <p:pic>
          <p:nvPicPr>
            <p:cNvPr id="7" name="Picture 6">
              <a:extLst>
                <a:ext uri="{FF2B5EF4-FFF2-40B4-BE49-F238E27FC236}">
                  <a16:creationId xmlns:a16="http://schemas.microsoft.com/office/drawing/2014/main" id="{26929FC8-D80D-2145-9CC4-D1E827D2CAA1}"/>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6218493" y="4757858"/>
              <a:ext cx="2441448" cy="1828800"/>
            </a:xfrm>
            <a:prstGeom prst="rect">
              <a:avLst/>
            </a:prstGeom>
          </p:spPr>
        </p:pic>
      </p:grpSp>
    </p:spTree>
    <p:extLst>
      <p:ext uri="{BB962C8B-B14F-4D97-AF65-F5344CB8AC3E}">
        <p14:creationId xmlns:p14="http://schemas.microsoft.com/office/powerpoint/2010/main" val="1944220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3E01-F66F-894B-972F-74DB175942E9}"/>
              </a:ext>
            </a:extLst>
          </p:cNvPr>
          <p:cNvSpPr txBox="1">
            <a:spLocks/>
          </p:cNvSpPr>
          <p:nvPr/>
        </p:nvSpPr>
        <p:spPr>
          <a:xfrm>
            <a:off x="1315280" y="940704"/>
            <a:ext cx="7461504"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2060"/>
                </a:solidFill>
              </a:rPr>
              <a:t>The Carbon Cycle</a:t>
            </a:r>
          </a:p>
        </p:txBody>
      </p:sp>
      <p:sp>
        <p:nvSpPr>
          <p:cNvPr id="4" name="TextBox 1">
            <a:extLst>
              <a:ext uri="{FF2B5EF4-FFF2-40B4-BE49-F238E27FC236}">
                <a16:creationId xmlns:a16="http://schemas.microsoft.com/office/drawing/2014/main" id="{AF27F125-C0B9-664A-BD99-BE42FB20CF0C}"/>
              </a:ext>
            </a:extLst>
          </p:cNvPr>
          <p:cNvSpPr txBox="1"/>
          <p:nvPr/>
        </p:nvSpPr>
        <p:spPr>
          <a:xfrm>
            <a:off x="7050128" y="1921492"/>
            <a:ext cx="2093872" cy="3600986"/>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432FF"/>
                </a:solidFill>
                <a:latin typeface="Calibri Light" panose="020F0502020204030204" pitchFamily="34" charset="0"/>
                <a:cs typeface="Calibri Light" panose="020F0502020204030204" pitchFamily="34" charset="0"/>
              </a:rPr>
              <a:t>Carbon Pools:</a:t>
            </a:r>
          </a:p>
          <a:p>
            <a:pPr algn="ctr"/>
            <a:r>
              <a:rPr lang="en-US" dirty="0">
                <a:latin typeface="Calibri Light" panose="020F0502020204030204" pitchFamily="34" charset="0"/>
                <a:cs typeface="Calibri Light" panose="020F0502020204030204" pitchFamily="34" charset="0"/>
              </a:rPr>
              <a:t>A place where carbon resides, measured in </a:t>
            </a:r>
            <a:r>
              <a:rPr lang="en-US" dirty="0" err="1">
                <a:latin typeface="Calibri Light" panose="020F0502020204030204" pitchFamily="34" charset="0"/>
                <a:cs typeface="Calibri Light" panose="020F0502020204030204" pitchFamily="34" charset="0"/>
              </a:rPr>
              <a:t>Petagrams</a:t>
            </a:r>
            <a:r>
              <a:rPr lang="en-US" dirty="0">
                <a:latin typeface="Calibri Light" panose="020F0502020204030204" pitchFamily="34" charset="0"/>
                <a:cs typeface="Calibri Light" panose="020F0502020204030204" pitchFamily="34" charset="0"/>
              </a:rPr>
              <a:t> (</a:t>
            </a:r>
            <a:r>
              <a:rPr lang="en-US" dirty="0" err="1">
                <a:latin typeface="Calibri Light" panose="020F0502020204030204" pitchFamily="34" charset="0"/>
                <a:cs typeface="Calibri Light" panose="020F0502020204030204" pitchFamily="34" charset="0"/>
              </a:rPr>
              <a:t>Pg</a:t>
            </a:r>
            <a:r>
              <a:rPr lang="en-US" dirty="0">
                <a:latin typeface="Calibri Light" panose="020F0502020204030204" pitchFamily="34" charset="0"/>
                <a:cs typeface="Calibri Light" panose="020F0502020204030204" pitchFamily="34" charset="0"/>
              </a:rPr>
              <a:t>)</a:t>
            </a:r>
          </a:p>
          <a:p>
            <a:pPr algn="ctr"/>
            <a:endParaRPr lang="en-US" dirty="0">
              <a:solidFill>
                <a:srgbClr val="000000"/>
              </a:solidFill>
              <a:latin typeface="Calibri Light" panose="020F0502020204030204" pitchFamily="34" charset="0"/>
              <a:cs typeface="Calibri Light" panose="020F0502020204030204" pitchFamily="34" charset="0"/>
            </a:endParaRPr>
          </a:p>
          <a:p>
            <a:pPr algn="ctr"/>
            <a:r>
              <a:rPr lang="en-US" sz="2400" b="1" dirty="0">
                <a:solidFill>
                  <a:srgbClr val="FF0000"/>
                </a:solidFill>
                <a:latin typeface="Calibri Light" panose="020F0502020204030204" pitchFamily="34" charset="0"/>
                <a:cs typeface="Calibri Light" panose="020F0502020204030204" pitchFamily="34" charset="0"/>
              </a:rPr>
              <a:t>Carbon Fluxes:</a:t>
            </a:r>
          </a:p>
          <a:p>
            <a:pPr algn="ctr"/>
            <a:r>
              <a:rPr lang="en-US" dirty="0">
                <a:latin typeface="Calibri Light" panose="020F0502020204030204" pitchFamily="34" charset="0"/>
                <a:cs typeface="Calibri Light" panose="020F0502020204030204" pitchFamily="34" charset="0"/>
              </a:rPr>
              <a:t>Movement of carbon between pools, measured in </a:t>
            </a:r>
            <a:r>
              <a:rPr lang="en-US" dirty="0" err="1">
                <a:latin typeface="Calibri Light" panose="020F0502020204030204" pitchFamily="34" charset="0"/>
                <a:cs typeface="Calibri Light" panose="020F0502020204030204" pitchFamily="34" charset="0"/>
              </a:rPr>
              <a:t>Petagrams</a:t>
            </a:r>
            <a:r>
              <a:rPr lang="en-US" dirty="0">
                <a:latin typeface="Calibri Light" panose="020F0502020204030204" pitchFamily="34" charset="0"/>
                <a:cs typeface="Calibri Light" panose="020F0502020204030204" pitchFamily="34" charset="0"/>
              </a:rPr>
              <a:t>/year</a:t>
            </a:r>
          </a:p>
          <a:p>
            <a:pPr algn="ctr"/>
            <a:r>
              <a:rPr lang="en-US" dirty="0">
                <a:latin typeface="Calibri Light" panose="020F0502020204030204" pitchFamily="34" charset="0"/>
                <a:cs typeface="Calibri Light" panose="020F0502020204030204" pitchFamily="34" charset="0"/>
              </a:rPr>
              <a:t>(</a:t>
            </a:r>
            <a:r>
              <a:rPr lang="en-US" dirty="0" err="1">
                <a:latin typeface="Calibri Light" panose="020F0502020204030204" pitchFamily="34" charset="0"/>
                <a:cs typeface="Calibri Light" panose="020F0502020204030204" pitchFamily="34" charset="0"/>
              </a:rPr>
              <a:t>Pg</a:t>
            </a:r>
            <a:r>
              <a:rPr lang="en-US" dirty="0">
                <a:latin typeface="Calibri Light" panose="020F0502020204030204" pitchFamily="34" charset="0"/>
                <a:cs typeface="Calibri Light" panose="020F0502020204030204" pitchFamily="34" charset="0"/>
              </a:rPr>
              <a:t>/year)</a:t>
            </a:r>
          </a:p>
        </p:txBody>
      </p:sp>
      <p:pic>
        <p:nvPicPr>
          <p:cNvPr id="5" name="Picture 5" descr="Diagram of the global carbon cycle">
            <a:extLst>
              <a:ext uri="{FF2B5EF4-FFF2-40B4-BE49-F238E27FC236}">
                <a16:creationId xmlns:a16="http://schemas.microsoft.com/office/drawing/2014/main" id="{1C76E40F-A65F-4BE8-8D4C-1D1EB4292B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6038" y="1601788"/>
            <a:ext cx="5758972" cy="5216048"/>
          </a:xfrm>
          <a:prstGeom prst="rect">
            <a:avLst/>
          </a:prstGeom>
        </p:spPr>
      </p:pic>
    </p:spTree>
    <p:extLst>
      <p:ext uri="{BB962C8B-B14F-4D97-AF65-F5344CB8AC3E}">
        <p14:creationId xmlns:p14="http://schemas.microsoft.com/office/powerpoint/2010/main" val="4006609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5948BA1-7948-8740-8649-52661B4EDD96}"/>
              </a:ext>
            </a:extLst>
          </p:cNvPr>
          <p:cNvSpPr txBox="1">
            <a:spLocks/>
          </p:cNvSpPr>
          <p:nvPr/>
        </p:nvSpPr>
        <p:spPr>
          <a:xfrm>
            <a:off x="1328928" y="922495"/>
            <a:ext cx="7461504"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rgbClr val="002060"/>
                </a:solidFill>
                <a:effectLst/>
                <a:uLnTx/>
                <a:uFillTx/>
                <a:latin typeface="Calibri Light" charset="0"/>
                <a:ea typeface="+mj-ea"/>
                <a:cs typeface="+mj-cs"/>
              </a:rPr>
              <a:t>How does the biosphere affect atmospheric carbon dioxide (CO</a:t>
            </a:r>
            <a:r>
              <a:rPr kumimoji="0" lang="en-US" sz="3600" i="0" u="none" strike="noStrike" kern="1200" cap="none" spc="0" normalizeH="0" baseline="-25000" noProof="0" dirty="0">
                <a:ln>
                  <a:noFill/>
                </a:ln>
                <a:solidFill>
                  <a:srgbClr val="002060"/>
                </a:solidFill>
                <a:effectLst/>
                <a:uLnTx/>
                <a:uFillTx/>
                <a:latin typeface="Calibri Light" charset="0"/>
                <a:ea typeface="+mj-ea"/>
                <a:cs typeface="+mj-cs"/>
              </a:rPr>
              <a:t>2</a:t>
            </a:r>
            <a:r>
              <a:rPr kumimoji="0" lang="en-US" sz="3600" i="0" u="none" strike="noStrike" kern="1200" cap="none" spc="0" normalizeH="0" noProof="0" dirty="0">
                <a:ln>
                  <a:noFill/>
                </a:ln>
                <a:solidFill>
                  <a:srgbClr val="002060"/>
                </a:solidFill>
                <a:effectLst/>
                <a:uLnTx/>
                <a:uFillTx/>
                <a:latin typeface="Calibri Light" charset="0"/>
                <a:ea typeface="+mj-ea"/>
                <a:cs typeface="+mj-cs"/>
              </a:rPr>
              <a:t>)</a:t>
            </a:r>
            <a:r>
              <a:rPr kumimoji="0" lang="en-US" sz="3600" i="0" u="none" strike="noStrike" kern="1200" cap="none" spc="0" normalizeH="0" baseline="0" noProof="0" dirty="0">
                <a:ln>
                  <a:noFill/>
                </a:ln>
                <a:solidFill>
                  <a:srgbClr val="002060"/>
                </a:solidFill>
                <a:effectLst/>
                <a:uLnTx/>
                <a:uFillTx/>
                <a:latin typeface="Calibri Light" charset="0"/>
                <a:ea typeface="+mj-ea"/>
                <a:cs typeface="+mj-cs"/>
              </a:rPr>
              <a:t> concentrations?</a:t>
            </a:r>
          </a:p>
        </p:txBody>
      </p:sp>
      <p:pic>
        <p:nvPicPr>
          <p:cNvPr id="13" name="Picture 12">
            <a:extLst>
              <a:ext uri="{FF2B5EF4-FFF2-40B4-BE49-F238E27FC236}">
                <a16:creationId xmlns:a16="http://schemas.microsoft.com/office/drawing/2014/main" id="{2FF0A178-1B12-B342-829B-48466DB768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7950" y="3348148"/>
            <a:ext cx="2438400" cy="1828800"/>
          </a:xfrm>
          <a:prstGeom prst="rect">
            <a:avLst/>
          </a:prstGeom>
        </p:spPr>
      </p:pic>
      <p:pic>
        <p:nvPicPr>
          <p:cNvPr id="14" name="Picture 13">
            <a:extLst>
              <a:ext uri="{FF2B5EF4-FFF2-40B4-BE49-F238E27FC236}">
                <a16:creationId xmlns:a16="http://schemas.microsoft.com/office/drawing/2014/main" id="{9B9BDD49-3D63-0A41-8E8C-395E094BAC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5557" y="3362886"/>
            <a:ext cx="2438400" cy="1828800"/>
          </a:xfrm>
          <a:prstGeom prst="rect">
            <a:avLst/>
          </a:prstGeom>
        </p:spPr>
      </p:pic>
      <p:grpSp>
        <p:nvGrpSpPr>
          <p:cNvPr id="15" name="Group 14">
            <a:extLst>
              <a:ext uri="{FF2B5EF4-FFF2-40B4-BE49-F238E27FC236}">
                <a16:creationId xmlns:a16="http://schemas.microsoft.com/office/drawing/2014/main" id="{C30730D5-AF94-0349-AC81-AF1E6E4F4D9C}"/>
              </a:ext>
            </a:extLst>
          </p:cNvPr>
          <p:cNvGrpSpPr/>
          <p:nvPr/>
        </p:nvGrpSpPr>
        <p:grpSpPr>
          <a:xfrm>
            <a:off x="4473545" y="3515788"/>
            <a:ext cx="1474816" cy="1493520"/>
            <a:chOff x="3672840" y="2712720"/>
            <a:chExt cx="2225040" cy="1493520"/>
          </a:xfrm>
        </p:grpSpPr>
        <p:sp>
          <p:nvSpPr>
            <p:cNvPr id="16" name="Left Arrow 15">
              <a:extLst>
                <a:ext uri="{FF2B5EF4-FFF2-40B4-BE49-F238E27FC236}">
                  <a16:creationId xmlns:a16="http://schemas.microsoft.com/office/drawing/2014/main" id="{8D3EB086-0742-7E4F-8419-2E86B406B945}"/>
                </a:ext>
              </a:extLst>
            </p:cNvPr>
            <p:cNvSpPr/>
            <p:nvPr/>
          </p:nvSpPr>
          <p:spPr>
            <a:xfrm>
              <a:off x="3672840" y="2712720"/>
              <a:ext cx="2225040" cy="411480"/>
            </a:xfrm>
            <a:prstGeom prst="lef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Left Arrow 16">
              <a:extLst>
                <a:ext uri="{FF2B5EF4-FFF2-40B4-BE49-F238E27FC236}">
                  <a16:creationId xmlns:a16="http://schemas.microsoft.com/office/drawing/2014/main" id="{50BB67E2-B465-D845-87D2-E4E059379B5B}"/>
                </a:ext>
              </a:extLst>
            </p:cNvPr>
            <p:cNvSpPr/>
            <p:nvPr/>
          </p:nvSpPr>
          <p:spPr>
            <a:xfrm>
              <a:off x="3672840" y="3794760"/>
              <a:ext cx="2225040" cy="411480"/>
            </a:xfrm>
            <a:prstGeom prst="leftArrow">
              <a:avLst/>
            </a:prstGeom>
            <a:solidFill>
              <a:srgbClr val="5B9BD5"/>
            </a:solidFill>
            <a:ln w="12700" cap="flat" cmpd="sng" algn="ctr">
              <a:solidFill>
                <a:srgbClr val="5B9BD5">
                  <a:shade val="50000"/>
                </a:srgbClr>
              </a:solidFill>
              <a:prstDash val="solid"/>
              <a:miter lim="800000"/>
            </a:ln>
            <a:effectLst/>
            <a:scene3d>
              <a:camera prst="orthographicFront">
                <a:rot lat="0" lon="10800000" rev="0"/>
              </a:camera>
              <a:lightRig rig="threePt" dir="t"/>
            </a:scene3d>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D49444E7-44D4-9E47-AB7D-B8D26BD88AC7}"/>
              </a:ext>
            </a:extLst>
          </p:cNvPr>
          <p:cNvSpPr txBox="1"/>
          <p:nvPr/>
        </p:nvSpPr>
        <p:spPr>
          <a:xfrm>
            <a:off x="3149162" y="2229141"/>
            <a:ext cx="4265655" cy="1015663"/>
          </a:xfrm>
          <a:prstGeom prst="rect">
            <a:avLst/>
          </a:prstGeom>
          <a:noFill/>
        </p:spPr>
        <p:txBody>
          <a:bodyPr wrap="none" rtlCol="0">
            <a:spAutoFit/>
          </a:bodyPr>
          <a:lstStyle/>
          <a:p>
            <a:pPr algn="ctr" defTabSz="914400"/>
            <a:r>
              <a:rPr lang="en-US" sz="3000" u="sng" dirty="0">
                <a:solidFill>
                  <a:prstClr val="black"/>
                </a:solidFill>
                <a:latin typeface="Calibri Light" panose="020F0302020204030204"/>
              </a:rPr>
              <a:t>Photosynthesis</a:t>
            </a:r>
            <a:endParaRPr lang="en-US" sz="3000" dirty="0">
              <a:solidFill>
                <a:prstClr val="black"/>
              </a:solidFill>
              <a:latin typeface="Calibri Light" panose="020F0302020204030204"/>
            </a:endParaRPr>
          </a:p>
          <a:p>
            <a:pPr algn="ctr" defTabSz="914400"/>
            <a:r>
              <a:rPr lang="en-US" sz="3000" dirty="0">
                <a:solidFill>
                  <a:prstClr val="black"/>
                </a:solidFill>
                <a:latin typeface="Calibri Light" panose="020F0302020204030204"/>
              </a:rPr>
              <a:t>CO</a:t>
            </a:r>
            <a:r>
              <a:rPr lang="en-US" sz="3000" baseline="-25000" dirty="0">
                <a:solidFill>
                  <a:prstClr val="black"/>
                </a:solidFill>
                <a:latin typeface="Calibri Light" panose="020F0302020204030204"/>
              </a:rPr>
              <a:t>2</a:t>
            </a:r>
            <a:r>
              <a:rPr lang="en-US" sz="3000" dirty="0">
                <a:solidFill>
                  <a:prstClr val="black"/>
                </a:solidFill>
                <a:latin typeface="Calibri Light" panose="020F0302020204030204"/>
              </a:rPr>
              <a:t> + H</a:t>
            </a:r>
            <a:r>
              <a:rPr lang="en-US" sz="3000" baseline="-25000" dirty="0">
                <a:solidFill>
                  <a:prstClr val="black"/>
                </a:solidFill>
                <a:latin typeface="Calibri Light" panose="020F0302020204030204"/>
              </a:rPr>
              <a:t>2</a:t>
            </a:r>
            <a:r>
              <a:rPr lang="en-US" sz="3000" dirty="0">
                <a:solidFill>
                  <a:prstClr val="black"/>
                </a:solidFill>
                <a:latin typeface="Calibri Light" panose="020F0302020204030204"/>
              </a:rPr>
              <a:t>O </a:t>
            </a:r>
            <a:r>
              <a:rPr lang="en-US" sz="3000" dirty="0">
                <a:solidFill>
                  <a:prstClr val="black"/>
                </a:solidFill>
                <a:latin typeface="Calibri Light" panose="020F0302020204030204"/>
                <a:sym typeface="Wingdings"/>
              </a:rPr>
              <a:t> C</a:t>
            </a:r>
            <a:r>
              <a:rPr lang="en-US" sz="3000" baseline="-25000" dirty="0">
                <a:solidFill>
                  <a:prstClr val="black"/>
                </a:solidFill>
                <a:latin typeface="Calibri Light" panose="020F0302020204030204"/>
                <a:sym typeface="Wingdings"/>
              </a:rPr>
              <a:t>6</a:t>
            </a:r>
            <a:r>
              <a:rPr lang="en-US" sz="3000" dirty="0">
                <a:solidFill>
                  <a:prstClr val="black"/>
                </a:solidFill>
                <a:latin typeface="Calibri Light" panose="020F0302020204030204"/>
                <a:sym typeface="Wingdings"/>
              </a:rPr>
              <a:t>H</a:t>
            </a:r>
            <a:r>
              <a:rPr lang="en-US" sz="3000" baseline="-25000" dirty="0">
                <a:solidFill>
                  <a:prstClr val="black"/>
                </a:solidFill>
                <a:latin typeface="Calibri Light" panose="020F0302020204030204"/>
                <a:sym typeface="Wingdings"/>
              </a:rPr>
              <a:t>12</a:t>
            </a:r>
            <a:r>
              <a:rPr lang="en-US" sz="3000" dirty="0">
                <a:solidFill>
                  <a:prstClr val="black"/>
                </a:solidFill>
                <a:latin typeface="Calibri Light" panose="020F0302020204030204"/>
                <a:sym typeface="Wingdings"/>
              </a:rPr>
              <a:t>O</a:t>
            </a:r>
            <a:r>
              <a:rPr lang="en-US" sz="3000" baseline="-25000" dirty="0">
                <a:solidFill>
                  <a:prstClr val="black"/>
                </a:solidFill>
                <a:latin typeface="Calibri Light" panose="020F0302020204030204"/>
                <a:sym typeface="Wingdings"/>
              </a:rPr>
              <a:t>6</a:t>
            </a:r>
            <a:r>
              <a:rPr lang="en-US" sz="3000" dirty="0">
                <a:solidFill>
                  <a:prstClr val="black"/>
                </a:solidFill>
                <a:latin typeface="Calibri Light" panose="020F0302020204030204"/>
                <a:sym typeface="Wingdings"/>
              </a:rPr>
              <a:t> + O</a:t>
            </a:r>
            <a:r>
              <a:rPr lang="en-US" sz="3000" baseline="-25000" dirty="0">
                <a:solidFill>
                  <a:prstClr val="black"/>
                </a:solidFill>
                <a:latin typeface="Calibri Light" panose="020F0302020204030204"/>
                <a:sym typeface="Wingdings"/>
              </a:rPr>
              <a:t>2</a:t>
            </a:r>
            <a:endParaRPr lang="en-US" sz="3000" dirty="0">
              <a:solidFill>
                <a:prstClr val="black"/>
              </a:solidFill>
              <a:latin typeface="Calibri Light" panose="020F0302020204030204"/>
            </a:endParaRPr>
          </a:p>
        </p:txBody>
      </p:sp>
      <p:sp>
        <p:nvSpPr>
          <p:cNvPr id="19" name="TextBox 18">
            <a:extLst>
              <a:ext uri="{FF2B5EF4-FFF2-40B4-BE49-F238E27FC236}">
                <a16:creationId xmlns:a16="http://schemas.microsoft.com/office/drawing/2014/main" id="{BC886695-1B0B-2B41-8C9E-AF4D87A803F9}"/>
              </a:ext>
            </a:extLst>
          </p:cNvPr>
          <p:cNvSpPr txBox="1"/>
          <p:nvPr/>
        </p:nvSpPr>
        <p:spPr>
          <a:xfrm>
            <a:off x="2967528" y="5641876"/>
            <a:ext cx="4323363" cy="1015663"/>
          </a:xfrm>
          <a:prstGeom prst="rect">
            <a:avLst/>
          </a:prstGeom>
          <a:noFill/>
        </p:spPr>
        <p:txBody>
          <a:bodyPr wrap="none" rtlCol="0">
            <a:spAutoFit/>
          </a:bodyPr>
          <a:lstStyle/>
          <a:p>
            <a:pPr algn="ctr" defTabSz="914400"/>
            <a:r>
              <a:rPr lang="en-US" sz="3000" u="sng" dirty="0">
                <a:solidFill>
                  <a:prstClr val="black"/>
                </a:solidFill>
                <a:latin typeface="Calibri Light" panose="020F0302020204030204"/>
              </a:rPr>
              <a:t>Respiration</a:t>
            </a:r>
            <a:r>
              <a:rPr lang="en-US" sz="3000" dirty="0">
                <a:solidFill>
                  <a:prstClr val="black"/>
                </a:solidFill>
                <a:latin typeface="Calibri Light" panose="020F0302020204030204"/>
              </a:rPr>
              <a:t>	</a:t>
            </a:r>
          </a:p>
          <a:p>
            <a:pPr algn="ctr" defTabSz="914400"/>
            <a:r>
              <a:rPr lang="en-US" sz="3000" dirty="0">
                <a:solidFill>
                  <a:prstClr val="black"/>
                </a:solidFill>
                <a:latin typeface="Calibri Light" panose="020F0302020204030204"/>
                <a:sym typeface="Wingdings"/>
              </a:rPr>
              <a:t>C</a:t>
            </a:r>
            <a:r>
              <a:rPr lang="en-US" sz="3000" baseline="-25000" dirty="0">
                <a:solidFill>
                  <a:prstClr val="black"/>
                </a:solidFill>
                <a:latin typeface="Calibri Light" panose="020F0302020204030204"/>
                <a:sym typeface="Wingdings"/>
              </a:rPr>
              <a:t>6</a:t>
            </a:r>
            <a:r>
              <a:rPr lang="en-US" sz="3000" dirty="0">
                <a:solidFill>
                  <a:prstClr val="black"/>
                </a:solidFill>
                <a:latin typeface="Calibri Light" panose="020F0302020204030204"/>
                <a:sym typeface="Wingdings"/>
              </a:rPr>
              <a:t>H</a:t>
            </a:r>
            <a:r>
              <a:rPr lang="en-US" sz="3000" baseline="-25000" dirty="0">
                <a:solidFill>
                  <a:prstClr val="black"/>
                </a:solidFill>
                <a:latin typeface="Calibri Light" panose="020F0302020204030204"/>
                <a:sym typeface="Wingdings"/>
              </a:rPr>
              <a:t>12</a:t>
            </a:r>
            <a:r>
              <a:rPr lang="en-US" sz="3000" dirty="0">
                <a:solidFill>
                  <a:prstClr val="black"/>
                </a:solidFill>
                <a:latin typeface="Calibri Light" panose="020F0302020204030204"/>
                <a:sym typeface="Wingdings"/>
              </a:rPr>
              <a:t>O</a:t>
            </a:r>
            <a:r>
              <a:rPr lang="en-US" sz="3000" baseline="-25000" dirty="0">
                <a:solidFill>
                  <a:prstClr val="black"/>
                </a:solidFill>
                <a:latin typeface="Calibri Light" panose="020F0302020204030204"/>
                <a:sym typeface="Wingdings"/>
              </a:rPr>
              <a:t>6</a:t>
            </a:r>
            <a:r>
              <a:rPr lang="en-US" sz="3000" dirty="0">
                <a:solidFill>
                  <a:prstClr val="black"/>
                </a:solidFill>
                <a:latin typeface="Calibri Light" panose="020F0302020204030204"/>
                <a:sym typeface="Wingdings"/>
              </a:rPr>
              <a:t> + O</a:t>
            </a:r>
            <a:r>
              <a:rPr lang="en-US" sz="3000" baseline="-25000" dirty="0">
                <a:solidFill>
                  <a:prstClr val="black"/>
                </a:solidFill>
                <a:latin typeface="Calibri Light" panose="020F0302020204030204"/>
                <a:sym typeface="Wingdings"/>
              </a:rPr>
              <a:t>2 </a:t>
            </a:r>
            <a:r>
              <a:rPr lang="en-US" sz="3000" dirty="0">
                <a:solidFill>
                  <a:prstClr val="black"/>
                </a:solidFill>
                <a:latin typeface="Calibri Light" panose="020F0302020204030204"/>
                <a:sym typeface="Wingdings"/>
              </a:rPr>
              <a:t> </a:t>
            </a:r>
            <a:r>
              <a:rPr lang="en-US" sz="3000" dirty="0">
                <a:solidFill>
                  <a:prstClr val="black"/>
                </a:solidFill>
                <a:latin typeface="Calibri Light" panose="020F0302020204030204"/>
              </a:rPr>
              <a:t>CO</a:t>
            </a:r>
            <a:r>
              <a:rPr lang="en-US" sz="3000" baseline="-25000" dirty="0">
                <a:solidFill>
                  <a:prstClr val="black"/>
                </a:solidFill>
                <a:latin typeface="Calibri Light" panose="020F0302020204030204"/>
              </a:rPr>
              <a:t>2</a:t>
            </a:r>
            <a:r>
              <a:rPr lang="en-US" sz="3000" dirty="0">
                <a:solidFill>
                  <a:prstClr val="black"/>
                </a:solidFill>
                <a:latin typeface="Calibri Light" panose="020F0302020204030204"/>
              </a:rPr>
              <a:t> + H</a:t>
            </a:r>
            <a:r>
              <a:rPr lang="en-US" sz="3000" baseline="-25000" dirty="0">
                <a:solidFill>
                  <a:prstClr val="black"/>
                </a:solidFill>
                <a:latin typeface="Calibri Light" panose="020F0302020204030204"/>
              </a:rPr>
              <a:t>2</a:t>
            </a:r>
            <a:r>
              <a:rPr lang="en-US" sz="3000" dirty="0">
                <a:solidFill>
                  <a:prstClr val="black"/>
                </a:solidFill>
                <a:latin typeface="Calibri Light" panose="020F0302020204030204"/>
              </a:rPr>
              <a:t>O </a:t>
            </a:r>
          </a:p>
        </p:txBody>
      </p:sp>
      <p:sp>
        <p:nvSpPr>
          <p:cNvPr id="20" name="TextBox 19">
            <a:extLst>
              <a:ext uri="{FF2B5EF4-FFF2-40B4-BE49-F238E27FC236}">
                <a16:creationId xmlns:a16="http://schemas.microsoft.com/office/drawing/2014/main" id="{86A1ABFD-E990-624B-B6EE-D315A4078006}"/>
              </a:ext>
            </a:extLst>
          </p:cNvPr>
          <p:cNvSpPr txBox="1"/>
          <p:nvPr/>
        </p:nvSpPr>
        <p:spPr>
          <a:xfrm>
            <a:off x="2097455" y="5191686"/>
            <a:ext cx="112582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Biosphere</a:t>
            </a:r>
          </a:p>
        </p:txBody>
      </p:sp>
      <p:sp>
        <p:nvSpPr>
          <p:cNvPr id="21" name="TextBox 20">
            <a:extLst>
              <a:ext uri="{FF2B5EF4-FFF2-40B4-BE49-F238E27FC236}">
                <a16:creationId xmlns:a16="http://schemas.microsoft.com/office/drawing/2014/main" id="{CED7B4FC-B0E3-CC4E-8D47-508D00E2F2A3}"/>
              </a:ext>
            </a:extLst>
          </p:cNvPr>
          <p:cNvSpPr txBox="1"/>
          <p:nvPr/>
        </p:nvSpPr>
        <p:spPr>
          <a:xfrm>
            <a:off x="7114239" y="5155081"/>
            <a:ext cx="133645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Atmosphere</a:t>
            </a:r>
          </a:p>
        </p:txBody>
      </p:sp>
    </p:spTree>
    <p:extLst>
      <p:ext uri="{BB962C8B-B14F-4D97-AF65-F5344CB8AC3E}">
        <p14:creationId xmlns:p14="http://schemas.microsoft.com/office/powerpoint/2010/main" val="234509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F1C665-63CD-7B4B-9F55-D6851357C3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0999" y="2546718"/>
            <a:ext cx="5127358" cy="3977364"/>
          </a:xfrm>
          <a:prstGeom prst="rect">
            <a:avLst/>
          </a:prstGeom>
        </p:spPr>
      </p:pic>
      <p:sp>
        <p:nvSpPr>
          <p:cNvPr id="6" name="Title 1">
            <a:extLst>
              <a:ext uri="{FF2B5EF4-FFF2-40B4-BE49-F238E27FC236}">
                <a16:creationId xmlns:a16="http://schemas.microsoft.com/office/drawing/2014/main" id="{11078A7A-3ADF-2C4C-839E-5CA8EE02FD5D}"/>
              </a:ext>
            </a:extLst>
          </p:cNvPr>
          <p:cNvSpPr txBox="1">
            <a:spLocks/>
          </p:cNvSpPr>
          <p:nvPr/>
        </p:nvSpPr>
        <p:spPr>
          <a:xfrm>
            <a:off x="1223418" y="1115923"/>
            <a:ext cx="7815071" cy="156336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b="1" i="0" kern="1200">
                <a:solidFill>
                  <a:srgbClr val="002060"/>
                </a:solidFill>
                <a:latin typeface="Calibri Light"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Monthly records of atmospheric CO</a:t>
            </a:r>
            <a:r>
              <a:rPr lang="en-US" sz="2800" baseline="-25000" dirty="0"/>
              <a:t>2</a:t>
            </a:r>
            <a:r>
              <a:rPr kumimoji="0" lang="en-US" sz="3600" b="1" i="0" u="none" strike="noStrike" kern="1200" cap="none" spc="0" normalizeH="0" baseline="0" noProof="0" dirty="0">
                <a:ln>
                  <a:noFill/>
                </a:ln>
                <a:solidFill>
                  <a:srgbClr val="002060"/>
                </a:solidFill>
                <a:effectLst/>
                <a:uLnTx/>
                <a:uFillTx/>
                <a:latin typeface="Calibri Light" charset="0"/>
                <a:ea typeface="+mj-ea"/>
                <a:cs typeface="+mj-cs"/>
              </a:rPr>
              <a:t> have been collected at Mauna Loa, Hawaii since 1958.</a:t>
            </a:r>
          </a:p>
        </p:txBody>
      </p:sp>
      <p:sp>
        <p:nvSpPr>
          <p:cNvPr id="8" name="TextBox 7">
            <a:extLst>
              <a:ext uri="{FF2B5EF4-FFF2-40B4-BE49-F238E27FC236}">
                <a16:creationId xmlns:a16="http://schemas.microsoft.com/office/drawing/2014/main" id="{CF4232AC-C6FC-D043-B2B1-F80B18861734}"/>
              </a:ext>
            </a:extLst>
          </p:cNvPr>
          <p:cNvSpPr txBox="1"/>
          <p:nvPr/>
        </p:nvSpPr>
        <p:spPr>
          <a:xfrm>
            <a:off x="6189997" y="2945152"/>
            <a:ext cx="2894043"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200" b="0" i="0" u="none" strike="noStrike" kern="0" cap="none" spc="0" normalizeH="0" baseline="0" noProof="0" dirty="0">
                <a:ln>
                  <a:noFill/>
                </a:ln>
                <a:solidFill>
                  <a:srgbClr val="FF0000"/>
                </a:solidFill>
                <a:effectLst/>
                <a:uLnTx/>
                <a:uFillTx/>
              </a:rPr>
              <a:t>red </a:t>
            </a:r>
            <a:r>
              <a:rPr kumimoji="0" lang="mr-IN" sz="2200" b="0" i="0" u="none" strike="noStrike" kern="0" cap="none" spc="0" normalizeH="0" baseline="0" noProof="0" dirty="0">
                <a:ln>
                  <a:noFill/>
                </a:ln>
                <a:solidFill>
                  <a:srgbClr val="FF0000"/>
                </a:solidFill>
                <a:effectLst/>
                <a:uLnTx/>
                <a:uFillTx/>
              </a:rPr>
              <a:t>–</a:t>
            </a:r>
            <a:r>
              <a:rPr kumimoji="0" lang="en-US" sz="2200" b="0" i="0" u="none" strike="noStrike" kern="0" cap="none" spc="0" normalizeH="0" baseline="0" noProof="0" dirty="0">
                <a:ln>
                  <a:noFill/>
                </a:ln>
                <a:solidFill>
                  <a:srgbClr val="FF0000"/>
                </a:solidFill>
                <a:effectLst/>
                <a:uLnTx/>
                <a:uFillTx/>
              </a:rPr>
              <a:t> monthly CO</a:t>
            </a:r>
            <a:r>
              <a:rPr kumimoji="0" lang="en-US" sz="2200" b="0" i="0" u="none" strike="noStrike" kern="0" cap="none" spc="0" normalizeH="0" baseline="-25000" noProof="0" dirty="0">
                <a:ln>
                  <a:noFill/>
                </a:ln>
                <a:solidFill>
                  <a:srgbClr val="FF0000"/>
                </a:solidFill>
                <a:effectLst/>
                <a:uLnTx/>
                <a:uFillTx/>
              </a:rPr>
              <a:t>2 </a:t>
            </a:r>
            <a:r>
              <a:rPr kumimoji="0" lang="en-US" sz="2200" b="0" i="0" u="none" strike="noStrike" kern="0" cap="none" spc="0" normalizeH="0" baseline="0" noProof="0" dirty="0">
                <a:ln>
                  <a:noFill/>
                </a:ln>
                <a:solidFill>
                  <a:srgbClr val="FF0000"/>
                </a:solidFill>
                <a:effectLst/>
                <a:uLnTx/>
                <a:uFillTx/>
              </a:rPr>
              <a:t>showing seasonal cycle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prstClr val="black"/>
                </a:solidFill>
                <a:effectLst/>
                <a:uLnTx/>
                <a:uFillTx/>
              </a:rPr>
              <a:t>black </a:t>
            </a:r>
            <a:r>
              <a:rPr kumimoji="0" lang="mr-IN" sz="2200" b="0" i="0" u="none" strike="noStrike" kern="0" cap="none" spc="0" normalizeH="0" baseline="0" noProof="0" dirty="0">
                <a:ln>
                  <a:noFill/>
                </a:ln>
                <a:solidFill>
                  <a:prstClr val="black"/>
                </a:solidFill>
                <a:effectLst/>
                <a:uLnTx/>
                <a:uFillTx/>
              </a:rPr>
              <a:t>–</a:t>
            </a:r>
            <a:r>
              <a:rPr kumimoji="0" lang="en-US" sz="2200" b="0" i="0" u="none" strike="noStrike" kern="0" cap="none" spc="0" normalizeH="0" baseline="0" noProof="0" dirty="0">
                <a:ln>
                  <a:noFill/>
                </a:ln>
                <a:solidFill>
                  <a:prstClr val="black"/>
                </a:solidFill>
                <a:effectLst/>
                <a:uLnTx/>
                <a:uFillTx/>
              </a:rPr>
              <a:t> long-term trend, adjusted for seasonal cycle</a:t>
            </a:r>
          </a:p>
        </p:txBody>
      </p:sp>
      <p:sp>
        <p:nvSpPr>
          <p:cNvPr id="9" name="TextBox 8">
            <a:extLst>
              <a:ext uri="{FF2B5EF4-FFF2-40B4-BE49-F238E27FC236}">
                <a16:creationId xmlns:a16="http://schemas.microsoft.com/office/drawing/2014/main" id="{D96FDDE7-3DAF-D749-AF26-FF2848686842}"/>
              </a:ext>
            </a:extLst>
          </p:cNvPr>
          <p:cNvSpPr txBox="1"/>
          <p:nvPr/>
        </p:nvSpPr>
        <p:spPr>
          <a:xfrm>
            <a:off x="1222075" y="6512943"/>
            <a:ext cx="1477520" cy="276999"/>
          </a:xfrm>
          <a:prstGeom prst="rect">
            <a:avLst/>
          </a:prstGeom>
          <a:noFill/>
        </p:spPr>
        <p:txBody>
          <a:bodyPr wrap="non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Image: ersl.noaa.gov</a:t>
            </a:r>
          </a:p>
        </p:txBody>
      </p:sp>
      <p:pic>
        <p:nvPicPr>
          <p:cNvPr id="3" name="Picture 2">
            <a:extLst>
              <a:ext uri="{FF2B5EF4-FFF2-40B4-BE49-F238E27FC236}">
                <a16:creationId xmlns:a16="http://schemas.microsoft.com/office/drawing/2014/main" id="{448874E5-05D2-8C4B-9C78-CD1E694BFDF6}"/>
              </a:ext>
            </a:extLst>
          </p:cNvPr>
          <p:cNvPicPr>
            <a:picLocks noChangeAspect="1"/>
          </p:cNvPicPr>
          <p:nvPr/>
        </p:nvPicPr>
        <p:blipFill>
          <a:blip r:embed="rId3"/>
          <a:stretch>
            <a:fillRect/>
          </a:stretch>
        </p:blipFill>
        <p:spPr>
          <a:xfrm>
            <a:off x="6444039" y="4996116"/>
            <a:ext cx="2385958" cy="1489014"/>
          </a:xfrm>
          <a:prstGeom prst="rect">
            <a:avLst/>
          </a:prstGeom>
        </p:spPr>
      </p:pic>
    </p:spTree>
    <p:extLst>
      <p:ext uri="{BB962C8B-B14F-4D97-AF65-F5344CB8AC3E}">
        <p14:creationId xmlns:p14="http://schemas.microsoft.com/office/powerpoint/2010/main" val="2858199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LIBRARY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 Learning Objecti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 What is the Biosphe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 What is the Carbon Cyc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E. Why Collect Carbon Cycle Da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F. Introductory Activiti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G. Quiz Yoursel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H. Additional Inform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7.png"/></Relationships>
</file>

<file path=ppt/webextensions/webextension1.xml><?xml version="1.0" encoding="utf-8"?>
<we:webextension xmlns:we="http://schemas.microsoft.com/office/webextensions/webextension/2010/11" id="{AD40A07A-43A9-EF49-B564-5457C1521986}">
  <we:reference id="wa104221182" version="2.0.0.0" store="en-US" storeType="OMEX"/>
  <we:alternateReferences>
    <we:reference id="wa104221182" version="2.0.0.0" store="wa104221182" storeType="OMEX"/>
  </we:alternateReferences>
  <we:properties>
    <we:property name="autoplay" value="null"/>
    <we:property name="endtime" value="null"/>
    <we:property name="starttime" value="null"/>
    <we:property name="vid" value="&quot;https://www.youtube.com/watch?v=_8VqWKZIPrM&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12721</TotalTime>
  <Words>1418</Words>
  <Application>Microsoft Macintosh PowerPoint</Application>
  <PresentationFormat>On-screen Show (4:3)</PresentationFormat>
  <Paragraphs>210</Paragraphs>
  <Slides>35</Slides>
  <Notes>0</Notes>
  <HiddenSlides>0</HiddenSlides>
  <MMClips>1</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35</vt:i4>
      </vt:variant>
    </vt:vector>
  </HeadingPairs>
  <TitlesOfParts>
    <vt:vector size="50" baseType="lpstr">
      <vt:lpstr>Arial</vt:lpstr>
      <vt:lpstr>Calibri</vt:lpstr>
      <vt:lpstr>Calibri Light</vt:lpstr>
      <vt:lpstr>Mangal</vt:lpstr>
      <vt:lpstr>Wingdings</vt:lpstr>
      <vt:lpstr>Office Theme</vt:lpstr>
      <vt:lpstr>A. Overview</vt:lpstr>
      <vt:lpstr>B. Learning Objectives</vt:lpstr>
      <vt:lpstr>C. What is the Biosphere?</vt:lpstr>
      <vt:lpstr>D. What is the Carbon Cycle?</vt:lpstr>
      <vt:lpstr>E. Why Collect Carbon Cycle Data?</vt:lpstr>
      <vt:lpstr>F. Introductory Activities</vt:lpstr>
      <vt:lpstr>G. Quiz Yourself</vt:lpstr>
      <vt:lpstr>H. Additional Information</vt:lpstr>
      <vt:lpstr>LIBRARY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Temperature Protocol</dc:title>
  <dc:creator>russanne low</dc:creator>
  <cp:lastModifiedBy>Microsoft Office User</cp:lastModifiedBy>
  <cp:revision>758</cp:revision>
  <cp:lastPrinted>2015-08-16T00:05:58Z</cp:lastPrinted>
  <dcterms:created xsi:type="dcterms:W3CDTF">2015-07-29T23:22:56Z</dcterms:created>
  <dcterms:modified xsi:type="dcterms:W3CDTF">2018-04-27T00:28:17Z</dcterms:modified>
</cp:coreProperties>
</file>