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5" r:id="rId32"/>
    <p:sldId id="296" r:id="rId33"/>
    <p:sldId id="297" r:id="rId34"/>
    <p:sldId id="298" r:id="rId35"/>
    <p:sldId id="299" r:id="rId36"/>
    <p:sldId id="287" r:id="rId37"/>
    <p:sldId id="288" r:id="rId38"/>
    <p:sldId id="289" r:id="rId39"/>
    <p:sldId id="290" r:id="rId40"/>
    <p:sldId id="291" r:id="rId41"/>
    <p:sldId id="292" r:id="rId42"/>
    <p:sldId id="293" r:id="rId43"/>
    <p:sldId id="294"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AWgjyelIPPvYuLhVy+B4KVhBV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EB1A21-0AEF-4634-A4FB-E294C8AE9500}">
  <a:tblStyle styleId="{F4EB1A21-0AEF-4634-A4FB-E294C8AE9500}"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p:restoredTop sz="94694"/>
  </p:normalViewPr>
  <p:slideViewPr>
    <p:cSldViewPr snapToGrid="0">
      <p:cViewPr varScale="1">
        <p:scale>
          <a:sx n="121" d="100"/>
          <a:sy n="121" d="100"/>
        </p:scale>
        <p:origin x="1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A91D9573-6145-822F-4D32-80AC41B36EBB}"/>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22CDCE07-757B-5753-1A88-3566D119BE9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4308FB45-CCC6-A7D5-A86E-7F301933169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624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F1CA78C7-C4CF-5ADE-6744-2FB7F2E47976}"/>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90DF9ABE-91A5-EF6E-D89E-48CBFD9682A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F5EB5C24-079F-0538-6698-B8347A96EA7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881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14BC18AF-38D8-AD28-F94D-F1211D0646D1}"/>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E1195988-6683-9ED8-A365-ABF2996C3F3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643AF951-0EAA-6080-D820-3A019C8E9E8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73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C4D4DC62-E3ED-70E1-E1CF-31D57532231E}"/>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13ACEDD5-E636-BEF6-58D0-3476F3C02B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77E6DCF7-752B-7B68-9A53-5FD920BDAED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609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57C975A3-FA81-3AA6-A43E-F4FECB8025D9}"/>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AA37E881-9AED-F1FE-746E-615B69C210E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296BA895-D79B-4B3C-D86D-02CC11EDC6E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816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a:spLocks noGrp="1"/>
          </p:cNvSpPr>
          <p:nvPr>
            <p:ph type="pic" idx="2"/>
          </p:nvPr>
        </p:nvSpPr>
        <p:spPr>
          <a:xfrm>
            <a:off x="3887391" y="987426"/>
            <a:ext cx="4629150" cy="4873625"/>
          </a:xfrm>
          <a:prstGeom prst="rect">
            <a:avLst/>
          </a:prstGeom>
          <a:noFill/>
          <a:ln>
            <a:noFill/>
          </a:ln>
        </p:spPr>
      </p:sp>
      <p:sp>
        <p:nvSpPr>
          <p:cNvPr id="68" name="Google Shape;68;p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lobe.gov/documents/355050/5af19cd8-158d-4bb4-ae4f-6c76991c85e6" TargetMode="External"/><Relationship Id="rId5" Type="http://schemas.openxmlformats.org/officeDocument/2006/relationships/hyperlink" Target="http://www.globe.gov/documents/355050/cbe42658-f763-4a6d-90a8-bc2fac880fdc" TargetMode="Externa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www.globe.gov/documents/355050/1410b989-d936-4883-bbc8-662027d861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globe.gov/documents/355050/6fc9ebef-810a-4595-b27e-d06097ad75ce"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5" Type="http://schemas.openxmlformats.org/officeDocument/2006/relationships/hyperlink" Target="https://dataentry.globe.gov/"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lobe.gov/documents/355050/efb91c50-32cb-4733-a2f6-1e2acaebc575"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30.pn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globe.gov/get-trained/tutorial-center/data-access/-/tutorials/104432049/introduction-to-the-vis-system" TargetMode="External"/><Relationship Id="rId5" Type="http://schemas.openxmlformats.org/officeDocument/2006/relationships/hyperlink" Target="http://vis.globe.gov/GLOBE/" TargetMode="Externa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hyperlink" Target="https://www.globe.gov/documents/355050/8d8f96ed-62bf-47d1-a992-9a200a63f69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globe.gov/web/biosphere/protocols/carbon-cycle" TargetMode="External"/><Relationship Id="rId5" Type="http://schemas.openxmlformats.org/officeDocument/2006/relationships/image" Target="../media/image40.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45.jpeg"/><Relationship Id="rId7" Type="http://schemas.openxmlformats.org/officeDocument/2006/relationships/hyperlink" Target="http://nasawavelength.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image" Target="../media/image44.jpeg"/><Relationship Id="rId4" Type="http://schemas.openxmlformats.org/officeDocument/2006/relationships/image" Target="../media/image42.jpeg"/><Relationship Id="rId9" Type="http://schemas.openxmlformats.org/officeDocument/2006/relationships/hyperlink" Target="mailto:training@nasaglob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globe.gov/documents/355050/5a2ab7cc-2fdc-41dc-b7a3-59e3b110e25f"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globe.gov/web/biosphere/protocols/carbon-cycle"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arthobservatory.nasa.gov/IOTD/view.php?id=86695"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Banner: The GLOBE Program: Biosphere, Biometry Protocol: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03" y="0"/>
            <a:ext cx="9159003" cy="809470"/>
          </a:xfrm>
          <a:prstGeom prst="rect">
            <a:avLst/>
          </a:prstGeom>
          <a:noFill/>
          <a:ln>
            <a:noFill/>
          </a:ln>
        </p:spPr>
      </p:pic>
      <p:pic>
        <p:nvPicPr>
          <p:cNvPr id="89" name="Google Shape;89;p1" descr="cartoon illustration of girl measuring the circumference of a tree trun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9470"/>
            <a:ext cx="9144000" cy="61237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2" name="Google Shape;182;p1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83" name="Google Shape;183;p10"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84" name="Google Shape;184;p10"/>
          <p:cNvSpPr txBox="1">
            <a:spLocks noGrp="1"/>
          </p:cNvSpPr>
          <p:nvPr>
            <p:ph type="title"/>
          </p:nvPr>
        </p:nvSpPr>
        <p:spPr>
          <a:xfrm>
            <a:off x="1163885" y="111293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How Your Measurements Can Help </a:t>
            </a:r>
            <a:br>
              <a:rPr lang="en-US" sz="3600" b="1">
                <a:solidFill>
                  <a:srgbClr val="055000"/>
                </a:solidFill>
              </a:rPr>
            </a:br>
            <a:br>
              <a:rPr lang="en-US" b="1">
                <a:solidFill>
                  <a:srgbClr val="055000"/>
                </a:solidFill>
              </a:rPr>
            </a:br>
            <a:endParaRPr/>
          </a:p>
        </p:txBody>
      </p:sp>
      <p:sp>
        <p:nvSpPr>
          <p:cNvPr id="185" name="Google Shape;185;p10"/>
          <p:cNvSpPr txBox="1">
            <a:spLocks noGrp="1"/>
          </p:cNvSpPr>
          <p:nvPr>
            <p:ph type="body" idx="1"/>
          </p:nvPr>
        </p:nvSpPr>
        <p:spPr>
          <a:xfrm>
            <a:off x="1334125" y="1670781"/>
            <a:ext cx="707666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600"/>
              <a:buNone/>
            </a:pPr>
            <a:r>
              <a:rPr lang="en-US" sz="1600" dirty="0"/>
              <a:t>Tree ranges are already changing as a result of changes in climate. Scientists and forest managers are concerned about the effect that changes temperature and precipitation will have on forests and their species composition.</a:t>
            </a:r>
            <a:endParaRPr dirty="0"/>
          </a:p>
          <a:p>
            <a:pPr marL="0" lvl="0" indent="0" algn="just" rtl="0">
              <a:lnSpc>
                <a:spcPct val="90000"/>
              </a:lnSpc>
              <a:spcBef>
                <a:spcPts val="1000"/>
              </a:spcBef>
              <a:spcAft>
                <a:spcPts val="0"/>
              </a:spcAft>
              <a:buClr>
                <a:schemeClr val="dk1"/>
              </a:buClr>
              <a:buSzPts val="1600"/>
              <a:buNone/>
            </a:pPr>
            <a:r>
              <a:rPr lang="en-US" sz="1600" dirty="0"/>
              <a:t>Trees respond to stress by producing more seeds. These seeds are dispersed by wind and animals. Those that are transported to a suitable environment for germination will grow.  As climate warms and precipitation regimes change regionally, the most suitable sites for germination may be different than they are today, and that may mean that higher elevations and upper latitudes provide better conditions for seedlings than the present location of their parent tree.  This is the way that a species’ range can migrate. See next slide for the changes that we are anticipating to happen with respect to tree range in the boreal forest.</a:t>
            </a:r>
            <a:endParaRPr dirty="0"/>
          </a:p>
          <a:p>
            <a:pPr marL="0" lvl="0" indent="0" algn="just" rtl="0">
              <a:lnSpc>
                <a:spcPct val="90000"/>
              </a:lnSpc>
              <a:spcBef>
                <a:spcPts val="1000"/>
              </a:spcBef>
              <a:spcAft>
                <a:spcPts val="0"/>
              </a:spcAft>
              <a:buClr>
                <a:schemeClr val="dk1"/>
              </a:buClr>
              <a:buSzPts val="1600"/>
              <a:buNone/>
            </a:pPr>
            <a:r>
              <a:rPr lang="en-US" sz="1600" dirty="0"/>
              <a:t>How can we track tree migration? The first indications of a changing tree range can be ascertained by </a:t>
            </a:r>
            <a:r>
              <a:rPr lang="en-US" sz="1600" b="1" dirty="0">
                <a:solidFill>
                  <a:srgbClr val="055000"/>
                </a:solidFill>
              </a:rPr>
              <a:t>counting and monitoring the size of trees </a:t>
            </a:r>
            <a:r>
              <a:rPr lang="en-US" sz="1600" dirty="0"/>
              <a:t>found in a given area and comparing these data with nearby regions. </a:t>
            </a:r>
          </a:p>
          <a:p>
            <a:pPr marL="0" lvl="0" indent="0" algn="just" rtl="0">
              <a:lnSpc>
                <a:spcPct val="90000"/>
              </a:lnSpc>
              <a:spcBef>
                <a:spcPts val="1000"/>
              </a:spcBef>
              <a:spcAft>
                <a:spcPts val="0"/>
              </a:spcAft>
              <a:buClr>
                <a:schemeClr val="dk1"/>
              </a:buClr>
              <a:buSzPts val="1600"/>
              <a:buNone/>
            </a:pPr>
            <a:endParaRPr lang="en-US" sz="1600" dirty="0"/>
          </a:p>
          <a:p>
            <a:pPr marL="0" indent="0" algn="just">
              <a:buSzPts val="1600"/>
              <a:buNone/>
            </a:pPr>
            <a:r>
              <a:rPr lang="en-US" sz="1600" dirty="0">
                <a:solidFill>
                  <a:schemeClr val="tx1"/>
                </a:solidFill>
                <a:effectLst/>
                <a:latin typeface="Calibri" panose="020F0502020204030204" pitchFamily="34" charset="0"/>
                <a:cs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p>
          <a:p>
            <a:pPr marL="0" lvl="0" indent="0" algn="just" rtl="0">
              <a:lnSpc>
                <a:spcPct val="90000"/>
              </a:lnSpc>
              <a:spcBef>
                <a:spcPts val="1000"/>
              </a:spcBef>
              <a:spcAft>
                <a:spcPts val="0"/>
              </a:spcAft>
              <a:buClr>
                <a:schemeClr val="dk1"/>
              </a:buClr>
              <a:buSzPts val="1600"/>
              <a:buNone/>
            </a:pPr>
            <a:endParaRPr dirty="0"/>
          </a:p>
          <a:p>
            <a:pPr marL="0" lvl="0" indent="0" algn="just" rtl="0">
              <a:lnSpc>
                <a:spcPct val="90000"/>
              </a:lnSpc>
              <a:spcBef>
                <a:spcPts val="1000"/>
              </a:spcBef>
              <a:spcAft>
                <a:spcPts val="0"/>
              </a:spcAft>
              <a:buClr>
                <a:schemeClr val="dk1"/>
              </a:buClr>
              <a:buSzPts val="1600"/>
              <a:buNone/>
            </a:pP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2" name="Google Shape;192;p11"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93" name="Google Shape;193;p11"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94" name="Google Shape;194;p11"/>
          <p:cNvSpPr txBox="1">
            <a:spLocks noGrp="1"/>
          </p:cNvSpPr>
          <p:nvPr>
            <p:ph type="title"/>
          </p:nvPr>
        </p:nvSpPr>
        <p:spPr>
          <a:xfrm>
            <a:off x="1210592" y="6809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400"/>
              <a:buFont typeface="Calibri"/>
              <a:buNone/>
            </a:pPr>
            <a:r>
              <a:rPr lang="en-US" sz="2400" b="1">
                <a:solidFill>
                  <a:srgbClr val="385623"/>
                </a:solidFill>
              </a:rPr>
              <a:t>Example of Changing Tree Range: Projected Changes in the Boreal Forest resulting from Climate Change</a:t>
            </a:r>
            <a:endParaRPr/>
          </a:p>
        </p:txBody>
      </p:sp>
      <p:sp>
        <p:nvSpPr>
          <p:cNvPr id="195" name="Google Shape;195;p11"/>
          <p:cNvSpPr txBox="1">
            <a:spLocks noGrp="1"/>
          </p:cNvSpPr>
          <p:nvPr>
            <p:ph type="body" idx="1"/>
          </p:nvPr>
        </p:nvSpPr>
        <p:spPr>
          <a:xfrm>
            <a:off x="1289614" y="1858394"/>
            <a:ext cx="4727029"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The distribution of grasslands and boreal forests is highly dependent on moisture availability. These maps of central Canada show the present location of grasslands, aspen parkland, and boreal and foothills forests. </a:t>
            </a:r>
            <a:endParaRPr/>
          </a:p>
          <a:p>
            <a:pPr marL="0" lvl="0" indent="0" algn="just" rtl="0">
              <a:lnSpc>
                <a:spcPct val="90000"/>
              </a:lnSpc>
              <a:spcBef>
                <a:spcPts val="1000"/>
              </a:spcBef>
              <a:spcAft>
                <a:spcPts val="0"/>
              </a:spcAft>
              <a:buClr>
                <a:schemeClr val="dk1"/>
              </a:buClr>
              <a:buSzPts val="1800"/>
              <a:buNone/>
            </a:pPr>
            <a:r>
              <a:rPr lang="en-US" sz="1800"/>
              <a:t>In Western Canada, some scientists are already concerned that the expected warming and drying of the climate will drastically reduce the abundance of aspen, the primary commercial hardwood species in the southern boreal forest. Insufficient moisture could produce an open aspen parkland, where stunted aspen cluster along water courses, with grasslands in between.</a:t>
            </a:r>
            <a:endParaRPr/>
          </a:p>
          <a:p>
            <a:pPr marL="0" lvl="0" indent="0" algn="just" rtl="0">
              <a:lnSpc>
                <a:spcPct val="90000"/>
              </a:lnSpc>
              <a:spcBef>
                <a:spcPts val="1000"/>
              </a:spcBef>
              <a:spcAft>
                <a:spcPts val="0"/>
              </a:spcAft>
              <a:buClr>
                <a:schemeClr val="dk1"/>
              </a:buClr>
              <a:buSzPts val="1800"/>
              <a:buNone/>
            </a:pPr>
            <a:r>
              <a:rPr lang="en-US" sz="1800"/>
              <a:t>Model simulations by Canadian Forest Service scientists indicate that under doubled atmospheric carbon dioxide levels, boreal forests will retreat and grasslands will expand. </a:t>
            </a:r>
            <a:endParaRPr/>
          </a:p>
        </p:txBody>
      </p:sp>
      <p:pic>
        <p:nvPicPr>
          <p:cNvPr id="196" name="Google Shape;196;p11" descr="Two images - the first shows the distribution of forest and grasslands in western Canada under the present climate.  The second image shows the same area under a possible future climate with retraction to smaller areas of the forest elements and expansion of grassland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21122" y="1747520"/>
            <a:ext cx="2312198" cy="4454024"/>
          </a:xfrm>
          <a:prstGeom prst="rect">
            <a:avLst/>
          </a:prstGeom>
          <a:noFill/>
          <a:ln>
            <a:noFill/>
          </a:ln>
        </p:spPr>
      </p:pic>
      <p:sp>
        <p:nvSpPr>
          <p:cNvPr id="197" name="Google Shape;197;p11"/>
          <p:cNvSpPr txBox="1"/>
          <p:nvPr/>
        </p:nvSpPr>
        <p:spPr>
          <a:xfrm>
            <a:off x="6142372" y="6075145"/>
            <a:ext cx="27629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Text: NASA Observatory, Image: courtesy  Ted Hogg,  Northern Forestry Division of the Canadian Forest Service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4" name="Google Shape;204;p1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205" name="Google Shape;205;p12"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06" name="Google Shape;206;p12"/>
          <p:cNvSpPr txBox="1">
            <a:spLocks noGrp="1"/>
          </p:cNvSpPr>
          <p:nvPr>
            <p:ph type="title"/>
          </p:nvPr>
        </p:nvSpPr>
        <p:spPr>
          <a:xfrm>
            <a:off x="1419015" y="1456710"/>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Research Questions</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07" name="Google Shape;207;p12"/>
          <p:cNvSpPr txBox="1">
            <a:spLocks noGrp="1"/>
          </p:cNvSpPr>
          <p:nvPr>
            <p:ph type="body" idx="1"/>
          </p:nvPr>
        </p:nvSpPr>
        <p:spPr>
          <a:xfrm>
            <a:off x="1419015" y="1786621"/>
            <a:ext cx="7125378"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Here are some questions that monitoring of vegetation using the </a:t>
            </a:r>
            <a:r>
              <a:rPr lang="en-US" sz="1800" b="1">
                <a:solidFill>
                  <a:srgbClr val="055000"/>
                </a:solidFill>
              </a:rPr>
              <a:t>Tree Circumference Field Guide</a:t>
            </a:r>
            <a:r>
              <a:rPr lang="en-US" sz="1800"/>
              <a:t> as part of the </a:t>
            </a:r>
            <a:r>
              <a:rPr lang="en-US" sz="1800" b="1">
                <a:solidFill>
                  <a:srgbClr val="055000"/>
                </a:solidFill>
              </a:rPr>
              <a:t>Biometry</a:t>
            </a:r>
            <a:r>
              <a:rPr lang="en-US" sz="1800"/>
              <a:t> Protocol could address:</a:t>
            </a:r>
            <a:endParaRPr/>
          </a:p>
          <a:p>
            <a:pPr marL="228600" lvl="0" indent="-228600" algn="just" rtl="0">
              <a:lnSpc>
                <a:spcPct val="90000"/>
              </a:lnSpc>
              <a:spcBef>
                <a:spcPts val="1000"/>
              </a:spcBef>
              <a:spcAft>
                <a:spcPts val="0"/>
              </a:spcAft>
              <a:buClr>
                <a:schemeClr val="dk1"/>
              </a:buClr>
              <a:buSzPts val="1800"/>
              <a:buChar char="•"/>
            </a:pPr>
            <a:r>
              <a:rPr lang="en-US" sz="1800"/>
              <a:t>What happens to specific tree species as temperatures increase?</a:t>
            </a:r>
            <a:endParaRPr/>
          </a:p>
          <a:p>
            <a:pPr marL="228600" lvl="0" indent="-228600" algn="just" rtl="0">
              <a:lnSpc>
                <a:spcPct val="90000"/>
              </a:lnSpc>
              <a:spcBef>
                <a:spcPts val="1000"/>
              </a:spcBef>
              <a:spcAft>
                <a:spcPts val="0"/>
              </a:spcAft>
              <a:buClr>
                <a:schemeClr val="dk1"/>
              </a:buClr>
              <a:buSzPts val="1800"/>
              <a:buChar char="•"/>
            </a:pPr>
            <a:r>
              <a:rPr lang="en-US" sz="1800"/>
              <a:t>What will happen when a tree’s optimum environment moves northward?</a:t>
            </a:r>
            <a:endParaRPr/>
          </a:p>
          <a:p>
            <a:pPr marL="228600" lvl="0" indent="-228600" algn="just" rtl="0">
              <a:lnSpc>
                <a:spcPct val="90000"/>
              </a:lnSpc>
              <a:spcBef>
                <a:spcPts val="1000"/>
              </a:spcBef>
              <a:spcAft>
                <a:spcPts val="0"/>
              </a:spcAft>
              <a:buClr>
                <a:schemeClr val="dk1"/>
              </a:buClr>
              <a:buSzPts val="1800"/>
              <a:buChar char="•"/>
            </a:pPr>
            <a:r>
              <a:rPr lang="en-US" sz="1800"/>
              <a:t>Are we seeing changes in the composition and size of trees in our forests?</a:t>
            </a:r>
            <a:endParaRPr/>
          </a:p>
          <a:p>
            <a:pPr marL="228600" lvl="0" indent="-228600" algn="just" rtl="0">
              <a:lnSpc>
                <a:spcPct val="90000"/>
              </a:lnSpc>
              <a:spcBef>
                <a:spcPts val="1000"/>
              </a:spcBef>
              <a:spcAft>
                <a:spcPts val="0"/>
              </a:spcAft>
              <a:buClr>
                <a:schemeClr val="dk1"/>
              </a:buClr>
              <a:buSzPts val="1800"/>
              <a:buChar char="•"/>
            </a:pPr>
            <a:r>
              <a:rPr lang="en-US" sz="1800"/>
              <a:t>How much carbon is sequestered:  by a tree and within a forest?</a:t>
            </a:r>
            <a:endParaRPr/>
          </a:p>
          <a:p>
            <a:pPr marL="228600" lvl="0" indent="-228600" algn="just" rtl="0">
              <a:lnSpc>
                <a:spcPct val="90000"/>
              </a:lnSpc>
              <a:spcBef>
                <a:spcPts val="1000"/>
              </a:spcBef>
              <a:spcAft>
                <a:spcPts val="0"/>
              </a:spcAft>
              <a:buClr>
                <a:schemeClr val="dk1"/>
              </a:buClr>
              <a:buSzPts val="1800"/>
              <a:buChar char="•"/>
            </a:pPr>
            <a:r>
              <a:rPr lang="en-US" sz="1800"/>
              <a:t>Is there evidence of altitudinal migration of trees in your region in response to a changing climate? </a:t>
            </a:r>
            <a:endParaRPr/>
          </a:p>
          <a:p>
            <a:pPr marL="228600" lvl="0" indent="-228600" algn="just" rtl="0">
              <a:lnSpc>
                <a:spcPct val="90000"/>
              </a:lnSpc>
              <a:spcBef>
                <a:spcPts val="1000"/>
              </a:spcBef>
              <a:spcAft>
                <a:spcPts val="0"/>
              </a:spcAft>
              <a:buClr>
                <a:schemeClr val="dk1"/>
              </a:buClr>
              <a:buSzPts val="1800"/>
              <a:buChar char="•"/>
            </a:pPr>
            <a:r>
              <a:rPr lang="en-US" sz="1800"/>
              <a:t>Can you think of others?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3" name="Google Shape;213;p1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14" name="Google Shape;214;p13"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215" name="Google Shape;215;p13"/>
          <p:cNvSpPr txBox="1">
            <a:spLocks noGrp="1"/>
          </p:cNvSpPr>
          <p:nvPr>
            <p:ph type="title"/>
          </p:nvPr>
        </p:nvSpPr>
        <p:spPr>
          <a:xfrm>
            <a:off x="141901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1</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16" name="Google Shape;216;p13"/>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Tree Circumference is part of what GLOBE protocol?</a:t>
            </a:r>
            <a:endParaRPr/>
          </a:p>
          <a:p>
            <a:pPr marL="0" lvl="0" indent="0" algn="l" rtl="0">
              <a:lnSpc>
                <a:spcPct val="90000"/>
              </a:lnSpc>
              <a:spcBef>
                <a:spcPts val="1000"/>
              </a:spcBef>
              <a:spcAft>
                <a:spcPts val="0"/>
              </a:spcAft>
              <a:buClr>
                <a:schemeClr val="dk1"/>
              </a:buClr>
              <a:buSzPts val="2000"/>
              <a:buNone/>
            </a:pPr>
            <a:r>
              <a:rPr lang="en-US" sz="2000"/>
              <a:t>A. Biometry</a:t>
            </a:r>
            <a:endParaRPr/>
          </a:p>
          <a:p>
            <a:pPr marL="0" lvl="0" indent="0" algn="l" rtl="0">
              <a:lnSpc>
                <a:spcPct val="90000"/>
              </a:lnSpc>
              <a:spcBef>
                <a:spcPts val="1000"/>
              </a:spcBef>
              <a:spcAft>
                <a:spcPts val="0"/>
              </a:spcAft>
              <a:buClr>
                <a:schemeClr val="dk1"/>
              </a:buClr>
              <a:buSzPts val="2000"/>
              <a:buNone/>
            </a:pPr>
            <a:r>
              <a:rPr lang="en-US" sz="2000"/>
              <a:t>B. Earth system</a:t>
            </a:r>
            <a:endParaRPr/>
          </a:p>
          <a:p>
            <a:pPr marL="0" lvl="0" indent="0" algn="l" rtl="0">
              <a:lnSpc>
                <a:spcPct val="90000"/>
              </a:lnSpc>
              <a:spcBef>
                <a:spcPts val="1000"/>
              </a:spcBef>
              <a:spcAft>
                <a:spcPts val="0"/>
              </a:spcAft>
              <a:buClr>
                <a:schemeClr val="dk1"/>
              </a:buClr>
              <a:buSzPts val="2000"/>
              <a:buNone/>
            </a:pPr>
            <a:r>
              <a:rPr lang="en-US" sz="2000"/>
              <a:t>C. Phenology</a:t>
            </a:r>
            <a:endParaRPr/>
          </a:p>
          <a:p>
            <a:pPr marL="0" lvl="0" indent="0" algn="l" rtl="0">
              <a:lnSpc>
                <a:spcPct val="90000"/>
              </a:lnSpc>
              <a:spcBef>
                <a:spcPts val="1000"/>
              </a:spcBef>
              <a:spcAft>
                <a:spcPts val="0"/>
              </a:spcAft>
              <a:buClr>
                <a:schemeClr val="dk1"/>
              </a:buClr>
              <a:buSzPts val="2000"/>
              <a:buNone/>
            </a:pPr>
            <a:r>
              <a:rPr lang="en-US" sz="2000"/>
              <a:t>D. Lithosphere</a:t>
            </a:r>
            <a:endParaRPr/>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rgbClr val="FF0000"/>
              </a:buClr>
              <a:buSzPts val="2400"/>
              <a:buNone/>
            </a:pPr>
            <a:r>
              <a:rPr lang="en-US" sz="2400" b="1">
                <a:solidFill>
                  <a:srgbClr val="FF0000"/>
                </a:solidFill>
              </a:rPr>
              <a:t>What is the answer?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2" name="Google Shape;222;p1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23" name="Google Shape;223;p14"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24" name="Google Shape;224;p14"/>
          <p:cNvSpPr txBox="1">
            <a:spLocks noGrp="1"/>
          </p:cNvSpPr>
          <p:nvPr>
            <p:ph type="title"/>
          </p:nvPr>
        </p:nvSpPr>
        <p:spPr>
          <a:xfrm>
            <a:off x="141901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1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25" name="Google Shape;225;p14"/>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Tree Circumference is part of what GLOBE protocol?</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A. Biometry ☺ Correct!</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a:t>B. Earth system</a:t>
            </a:r>
            <a:endParaRPr/>
          </a:p>
          <a:p>
            <a:pPr marL="0" lvl="0" indent="0" algn="l" rtl="0">
              <a:lnSpc>
                <a:spcPct val="90000"/>
              </a:lnSpc>
              <a:spcBef>
                <a:spcPts val="1000"/>
              </a:spcBef>
              <a:spcAft>
                <a:spcPts val="0"/>
              </a:spcAft>
              <a:buClr>
                <a:schemeClr val="dk1"/>
              </a:buClr>
              <a:buSzPts val="2000"/>
              <a:buNone/>
            </a:pPr>
            <a:r>
              <a:rPr lang="en-US" sz="2000"/>
              <a:t>C. Phenology</a:t>
            </a:r>
            <a:endParaRPr/>
          </a:p>
          <a:p>
            <a:pPr marL="0" lvl="0" indent="0" algn="l" rtl="0">
              <a:lnSpc>
                <a:spcPct val="90000"/>
              </a:lnSpc>
              <a:spcBef>
                <a:spcPts val="1000"/>
              </a:spcBef>
              <a:spcAft>
                <a:spcPts val="0"/>
              </a:spcAft>
              <a:buClr>
                <a:schemeClr val="dk1"/>
              </a:buClr>
              <a:buSzPts val="2000"/>
              <a:buNone/>
            </a:pPr>
            <a:r>
              <a:rPr lang="en-US" sz="2000"/>
              <a:t>D. Lithosphere</a:t>
            </a:r>
            <a:endParaRPr/>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rgbClr val="FF0000"/>
              </a:buClr>
              <a:buSzPts val="2400"/>
              <a:buNone/>
            </a:pPr>
            <a:r>
              <a:rPr lang="en-US" sz="2400" b="1">
                <a:solidFill>
                  <a:srgbClr val="FF0000"/>
                </a:solidFill>
              </a:rPr>
              <a:t>Were you correct?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1" name="Google Shape;231;p1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32" name="Google Shape;232;p1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233" name="Google Shape;233;p15"/>
          <p:cNvSpPr txBox="1">
            <a:spLocks noGrp="1"/>
          </p:cNvSpPr>
          <p:nvPr>
            <p:ph type="title"/>
          </p:nvPr>
        </p:nvSpPr>
        <p:spPr>
          <a:xfrm>
            <a:off x="1257300" y="1561939"/>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2</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34" name="Google Shape;234;p15"/>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Why does GLOBE report land cover classifications using the Modified UNESCO Classification (MUC Guide)?</a:t>
            </a:r>
            <a:endParaRPr/>
          </a:p>
          <a:p>
            <a:pPr marL="0" lvl="0" indent="0" algn="l" rtl="0">
              <a:lnSpc>
                <a:spcPct val="90000"/>
              </a:lnSpc>
              <a:spcBef>
                <a:spcPts val="1000"/>
              </a:spcBef>
              <a:spcAft>
                <a:spcPts val="0"/>
              </a:spcAft>
              <a:buClr>
                <a:schemeClr val="dk1"/>
              </a:buClr>
              <a:buSzPts val="1800"/>
              <a:buNone/>
            </a:pPr>
            <a:r>
              <a:rPr lang="en-US" sz="1800"/>
              <a:t>A. To standardize the terms and definitions used by GLOBE participants when describing the vegetation they are studying </a:t>
            </a:r>
            <a:endParaRPr/>
          </a:p>
          <a:p>
            <a:pPr marL="0" lvl="0" indent="0" algn="l" rtl="0">
              <a:lnSpc>
                <a:spcPct val="90000"/>
              </a:lnSpc>
              <a:spcBef>
                <a:spcPts val="1000"/>
              </a:spcBef>
              <a:spcAft>
                <a:spcPts val="0"/>
              </a:spcAft>
              <a:buClr>
                <a:schemeClr val="dk1"/>
              </a:buClr>
              <a:buSzPts val="1800"/>
              <a:buNone/>
            </a:pPr>
            <a:r>
              <a:rPr lang="en-US" sz="1800"/>
              <a:t>B. To enable comparable data to be available for analysis on the GLOBE website</a:t>
            </a:r>
            <a:endParaRPr/>
          </a:p>
          <a:p>
            <a:pPr marL="0" lvl="0" indent="0" algn="l" rtl="0">
              <a:lnSpc>
                <a:spcPct val="90000"/>
              </a:lnSpc>
              <a:spcBef>
                <a:spcPts val="1000"/>
              </a:spcBef>
              <a:spcAft>
                <a:spcPts val="0"/>
              </a:spcAft>
              <a:buClr>
                <a:schemeClr val="dk1"/>
              </a:buClr>
              <a:buSzPts val="1800"/>
              <a:buNone/>
            </a:pPr>
            <a:r>
              <a:rPr lang="en-US" sz="1800"/>
              <a:t>C. It is the only land cover classification scheme used worldwide</a:t>
            </a:r>
            <a:endParaRPr/>
          </a:p>
          <a:p>
            <a:pPr marL="0" lvl="0" indent="0" algn="l" rtl="0">
              <a:lnSpc>
                <a:spcPct val="90000"/>
              </a:lnSpc>
              <a:spcBef>
                <a:spcPts val="1000"/>
              </a:spcBef>
              <a:spcAft>
                <a:spcPts val="0"/>
              </a:spcAft>
              <a:buClr>
                <a:schemeClr val="dk1"/>
              </a:buClr>
              <a:buSzPts val="1800"/>
              <a:buNone/>
            </a:pPr>
            <a:r>
              <a:rPr lang="en-US" sz="1800"/>
              <a:t>D. None of the above</a:t>
            </a:r>
            <a:endParaRPr/>
          </a:p>
          <a:p>
            <a:pPr marL="0" lvl="0" indent="0" algn="l" rtl="0">
              <a:lnSpc>
                <a:spcPct val="90000"/>
              </a:lnSpc>
              <a:spcBef>
                <a:spcPts val="1000"/>
              </a:spcBef>
              <a:spcAft>
                <a:spcPts val="0"/>
              </a:spcAft>
              <a:buClr>
                <a:schemeClr val="dk1"/>
              </a:buClr>
              <a:buSzPts val="1800"/>
              <a:buNone/>
            </a:pPr>
            <a:r>
              <a:rPr lang="en-US" sz="1800"/>
              <a:t>E. A and B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1" name="Google Shape;241;p1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42" name="Google Shape;242;p1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43" name="Google Shape;243;p16"/>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2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44" name="Google Shape;244;p16"/>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Why does GLOBE report land cover classifications using the Modified UNESCO Classification (MUC Guide)?</a:t>
            </a:r>
            <a:endParaRPr/>
          </a:p>
          <a:p>
            <a:pPr marL="0" lvl="0" indent="0" algn="l" rtl="0">
              <a:lnSpc>
                <a:spcPct val="90000"/>
              </a:lnSpc>
              <a:spcBef>
                <a:spcPts val="1000"/>
              </a:spcBef>
              <a:spcAft>
                <a:spcPts val="0"/>
              </a:spcAft>
              <a:buClr>
                <a:schemeClr val="dk1"/>
              </a:buClr>
              <a:buSzPts val="1800"/>
              <a:buNone/>
            </a:pPr>
            <a:r>
              <a:rPr lang="en-US" sz="1800"/>
              <a:t>A. To standardize the terms and definitions used by GLOBE participants when describing the vegetation they are studying </a:t>
            </a:r>
            <a:endParaRPr/>
          </a:p>
          <a:p>
            <a:pPr marL="0" lvl="0" indent="0" algn="l" rtl="0">
              <a:lnSpc>
                <a:spcPct val="90000"/>
              </a:lnSpc>
              <a:spcBef>
                <a:spcPts val="1000"/>
              </a:spcBef>
              <a:spcAft>
                <a:spcPts val="0"/>
              </a:spcAft>
              <a:buClr>
                <a:schemeClr val="dk1"/>
              </a:buClr>
              <a:buSzPts val="1800"/>
              <a:buNone/>
            </a:pPr>
            <a:r>
              <a:rPr lang="en-US" sz="1800"/>
              <a:t>B. To enable comparable data to be available for analysis on the GLOBE website</a:t>
            </a:r>
            <a:endParaRPr/>
          </a:p>
          <a:p>
            <a:pPr marL="0" lvl="0" indent="0" algn="l" rtl="0">
              <a:lnSpc>
                <a:spcPct val="90000"/>
              </a:lnSpc>
              <a:spcBef>
                <a:spcPts val="1000"/>
              </a:spcBef>
              <a:spcAft>
                <a:spcPts val="0"/>
              </a:spcAft>
              <a:buClr>
                <a:schemeClr val="dk1"/>
              </a:buClr>
              <a:buSzPts val="1800"/>
              <a:buNone/>
            </a:pPr>
            <a:r>
              <a:rPr lang="en-US" sz="1800"/>
              <a:t>C. It is the only land cover classification scheme used worldwide</a:t>
            </a:r>
            <a:endParaRPr/>
          </a:p>
          <a:p>
            <a:pPr marL="0" lvl="0" indent="0" algn="l" rtl="0">
              <a:lnSpc>
                <a:spcPct val="90000"/>
              </a:lnSpc>
              <a:spcBef>
                <a:spcPts val="1000"/>
              </a:spcBef>
              <a:spcAft>
                <a:spcPts val="0"/>
              </a:spcAft>
              <a:buClr>
                <a:schemeClr val="dk1"/>
              </a:buClr>
              <a:buSzPts val="1800"/>
              <a:buNone/>
            </a:pPr>
            <a:r>
              <a:rPr lang="en-US" sz="1800"/>
              <a:t>D. None of the above</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rPr>
              <a:t>E. A and B only ☺ Correct!</a:t>
            </a:r>
            <a:endParaRPr sz="1800" b="1">
              <a:solidFill>
                <a:srgbClr val="FF0000"/>
              </a:solidFill>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1" name="Google Shape;251;p1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52" name="Google Shape;252;p1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53" name="Google Shape;253;p17"/>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3</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54" name="Google Shape;254;p17"/>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is a reason to collect tree circumference data? It allows us to: </a:t>
            </a:r>
            <a:endParaRPr/>
          </a:p>
          <a:p>
            <a:pPr marL="0" lvl="0" indent="0" algn="l" rtl="0">
              <a:lnSpc>
                <a:spcPct val="90000"/>
              </a:lnSpc>
              <a:spcBef>
                <a:spcPts val="1000"/>
              </a:spcBef>
              <a:spcAft>
                <a:spcPts val="0"/>
              </a:spcAft>
              <a:buClr>
                <a:schemeClr val="dk1"/>
              </a:buClr>
              <a:buSzPts val="2000"/>
              <a:buNone/>
            </a:pPr>
            <a:r>
              <a:rPr lang="en-US" sz="2000"/>
              <a:t>A. Track tree migration over the years</a:t>
            </a:r>
            <a:endParaRPr/>
          </a:p>
          <a:p>
            <a:pPr marL="0" lvl="0" indent="0" algn="l" rtl="0">
              <a:lnSpc>
                <a:spcPct val="90000"/>
              </a:lnSpc>
              <a:spcBef>
                <a:spcPts val="1000"/>
              </a:spcBef>
              <a:spcAft>
                <a:spcPts val="0"/>
              </a:spcAft>
              <a:buClr>
                <a:schemeClr val="dk1"/>
              </a:buClr>
              <a:buSzPts val="2000"/>
              <a:buNone/>
            </a:pPr>
            <a:r>
              <a:rPr lang="en-US" sz="2000"/>
              <a:t>B. Estimate standing tree biomass</a:t>
            </a:r>
            <a:endParaRPr/>
          </a:p>
          <a:p>
            <a:pPr marL="0" lvl="0" indent="0" algn="l" rtl="0">
              <a:lnSpc>
                <a:spcPct val="90000"/>
              </a:lnSpc>
              <a:spcBef>
                <a:spcPts val="1000"/>
              </a:spcBef>
              <a:spcAft>
                <a:spcPts val="0"/>
              </a:spcAft>
              <a:buClr>
                <a:schemeClr val="dk1"/>
              </a:buClr>
              <a:buSzPts val="2000"/>
              <a:buNone/>
            </a:pPr>
            <a:r>
              <a:rPr lang="en-US" sz="2000"/>
              <a:t>C.  learn about the role of trees in carbon sequestration (storage) in forests</a:t>
            </a:r>
            <a:endParaRPr/>
          </a:p>
          <a:p>
            <a:pPr marL="0" lvl="0" indent="0" algn="l" rtl="0">
              <a:lnSpc>
                <a:spcPct val="90000"/>
              </a:lnSpc>
              <a:spcBef>
                <a:spcPts val="1000"/>
              </a:spcBef>
              <a:spcAft>
                <a:spcPts val="0"/>
              </a:spcAft>
              <a:buClr>
                <a:schemeClr val="dk1"/>
              </a:buClr>
              <a:buSzPts val="2000"/>
              <a:buNone/>
            </a:pPr>
            <a:r>
              <a:rPr lang="en-US" sz="2000"/>
              <a:t>D. All of the above</a:t>
            </a:r>
            <a:endParaRPr/>
          </a:p>
          <a:p>
            <a:pPr marL="0" lvl="0" indent="0" algn="l" rtl="0">
              <a:lnSpc>
                <a:spcPct val="90000"/>
              </a:lnSpc>
              <a:spcBef>
                <a:spcPts val="1000"/>
              </a:spcBef>
              <a:spcAft>
                <a:spcPts val="0"/>
              </a:spcAft>
              <a:buClr>
                <a:schemeClr val="dk1"/>
              </a:buClr>
              <a:buSzPts val="2000"/>
              <a:buNone/>
            </a:pPr>
            <a:r>
              <a:rPr lang="en-US" sz="2000"/>
              <a:t>E. A and B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61" name="Google Shape;261;p1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62" name="Google Shape;262;p1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63" name="Google Shape;263;p18"/>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3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64" name="Google Shape;264;p18"/>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dirty="0">
                <a:solidFill>
                  <a:srgbClr val="385623"/>
                </a:solidFill>
              </a:rPr>
              <a:t>Which is a reason to collect tree circumference data? It allows us to: </a:t>
            </a:r>
            <a:endParaRPr dirty="0"/>
          </a:p>
          <a:p>
            <a:pPr marL="0" lvl="0" indent="0" algn="l" rtl="0">
              <a:lnSpc>
                <a:spcPct val="90000"/>
              </a:lnSpc>
              <a:spcBef>
                <a:spcPts val="1000"/>
              </a:spcBef>
              <a:spcAft>
                <a:spcPts val="0"/>
              </a:spcAft>
              <a:buClr>
                <a:schemeClr val="dk1"/>
              </a:buClr>
              <a:buSzPts val="2000"/>
              <a:buNone/>
            </a:pPr>
            <a:r>
              <a:rPr lang="en-US" sz="2000" dirty="0"/>
              <a:t>A. Track tree migration over the years</a:t>
            </a:r>
            <a:endParaRPr dirty="0"/>
          </a:p>
          <a:p>
            <a:pPr marL="0" lvl="0" indent="0" algn="l" rtl="0">
              <a:lnSpc>
                <a:spcPct val="90000"/>
              </a:lnSpc>
              <a:spcBef>
                <a:spcPts val="1000"/>
              </a:spcBef>
              <a:spcAft>
                <a:spcPts val="0"/>
              </a:spcAft>
              <a:buClr>
                <a:schemeClr val="dk1"/>
              </a:buClr>
              <a:buSzPts val="2000"/>
              <a:buNone/>
            </a:pPr>
            <a:r>
              <a:rPr lang="en-US" sz="2000" dirty="0"/>
              <a:t>B. Estimate standing tree biomass</a:t>
            </a:r>
            <a:endParaRPr dirty="0"/>
          </a:p>
          <a:p>
            <a:pPr marL="0" lvl="0" indent="0" algn="l" rtl="0">
              <a:lnSpc>
                <a:spcPct val="90000"/>
              </a:lnSpc>
              <a:spcBef>
                <a:spcPts val="1000"/>
              </a:spcBef>
              <a:spcAft>
                <a:spcPts val="0"/>
              </a:spcAft>
              <a:buClr>
                <a:schemeClr val="dk1"/>
              </a:buClr>
              <a:buSzPts val="2000"/>
              <a:buNone/>
            </a:pPr>
            <a:r>
              <a:rPr lang="en-US" sz="2000" dirty="0"/>
              <a:t>C.  Learn about the role of trees in carbon sequestration (storage) in forests</a:t>
            </a:r>
            <a:endParaRPr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D. All of the above ☺ Correct!</a:t>
            </a:r>
            <a:endParaRPr sz="2000" b="1" dirty="0">
              <a:solidFill>
                <a:srgbClr val="FF0000"/>
              </a:solidFill>
            </a:endParaRPr>
          </a:p>
          <a:p>
            <a:pPr marL="0" lvl="0" indent="0" algn="l" rtl="0">
              <a:lnSpc>
                <a:spcPct val="90000"/>
              </a:lnSpc>
              <a:spcBef>
                <a:spcPts val="1000"/>
              </a:spcBef>
              <a:spcAft>
                <a:spcPts val="0"/>
              </a:spcAft>
              <a:buClr>
                <a:schemeClr val="dk1"/>
              </a:buClr>
              <a:buSzPts val="2000"/>
              <a:buNone/>
            </a:pPr>
            <a:r>
              <a:rPr lang="en-US" sz="2000" dirty="0"/>
              <a:t>E. A and B only</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Were you correct? </a:t>
            </a:r>
            <a:endParaRPr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Let’s move on to data collection!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70" name="Google Shape;270;p1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78" y="-29264"/>
            <a:ext cx="9144000" cy="999937"/>
          </a:xfrm>
          <a:prstGeom prst="rect">
            <a:avLst/>
          </a:prstGeom>
          <a:noFill/>
          <a:ln>
            <a:noFill/>
          </a:ln>
        </p:spPr>
      </p:pic>
      <p:pic>
        <p:nvPicPr>
          <p:cNvPr id="271" name="Google Shape;271;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756" y="922053"/>
            <a:ext cx="1204646" cy="5974556"/>
          </a:xfrm>
          <a:prstGeom prst="rect">
            <a:avLst/>
          </a:prstGeom>
          <a:noFill/>
          <a:ln>
            <a:noFill/>
          </a:ln>
        </p:spPr>
      </p:pic>
      <p:sp>
        <p:nvSpPr>
          <p:cNvPr id="272" name="Google Shape;272;p19"/>
          <p:cNvSpPr txBox="1">
            <a:spLocks noGrp="1"/>
          </p:cNvSpPr>
          <p:nvPr>
            <p:ph type="title"/>
          </p:nvPr>
        </p:nvSpPr>
        <p:spPr>
          <a:xfrm>
            <a:off x="1204646" y="544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Protocol at a Glance: Tree Circumference</a:t>
            </a:r>
            <a:endParaRPr/>
          </a:p>
        </p:txBody>
      </p:sp>
      <p:graphicFrame>
        <p:nvGraphicFramePr>
          <p:cNvPr id="273" name="Google Shape;273;p19" descr="Table showing when, where, prerequiste work, key instrument and references for the Tree Circumference protocol.&#10;When - anytime during the year.&#10;Where - A homogeneous GLOBE Land cover study site.&#10;Prerequisite work - Defined GLOBE Land Cover Study Site Graminoid, Tree and Shrub Height Protocol.&#10;Key Instrument - tape measure.&#10;References - Tree Circumference Field Guide."/>
          <p:cNvGraphicFramePr/>
          <p:nvPr/>
        </p:nvGraphicFramePr>
        <p:xfrm>
          <a:off x="1495232" y="1868337"/>
          <a:ext cx="7305525" cy="3231140"/>
        </p:xfrm>
        <a:graphic>
          <a:graphicData uri="http://schemas.openxmlformats.org/drawingml/2006/table">
            <a:tbl>
              <a:tblPr firstRow="1" bandRow="1">
                <a:noFill/>
                <a:tableStyleId>{F4EB1A21-0AEF-4634-A4FB-E294C8AE9500}</a:tableStyleId>
              </a:tblPr>
              <a:tblGrid>
                <a:gridCol w="2030150">
                  <a:extLst>
                    <a:ext uri="{9D8B030D-6E8A-4147-A177-3AD203B41FA5}">
                      <a16:colId xmlns:a16="http://schemas.microsoft.com/office/drawing/2014/main" val="20000"/>
                    </a:ext>
                  </a:extLst>
                </a:gridCol>
                <a:gridCol w="5275375">
                  <a:extLst>
                    <a:ext uri="{9D8B030D-6E8A-4147-A177-3AD203B41FA5}">
                      <a16:colId xmlns:a16="http://schemas.microsoft.com/office/drawing/2014/main" val="20001"/>
                    </a:ext>
                  </a:extLst>
                </a:gridCol>
              </a:tblGrid>
              <a:tr h="749125">
                <a:tc>
                  <a:txBody>
                    <a:bodyPr/>
                    <a:lstStyle/>
                    <a:p>
                      <a:pPr marL="0" marR="0" lvl="0" indent="0" algn="l" rtl="0">
                        <a:spcBef>
                          <a:spcPts val="0"/>
                        </a:spcBef>
                        <a:spcAft>
                          <a:spcPts val="0"/>
                        </a:spcAft>
                        <a:buNone/>
                      </a:pPr>
                      <a:r>
                        <a:rPr lang="en-US" sz="1800" b="0" u="none" strike="noStrike" cap="none"/>
                        <a:t>When </a:t>
                      </a:r>
                      <a:endParaRPr/>
                    </a:p>
                  </a:txBody>
                  <a:tcPr marL="91450" marR="91450" marT="45725" marB="45725"/>
                </a:tc>
                <a:tc>
                  <a:txBody>
                    <a:bodyPr/>
                    <a:lstStyle/>
                    <a:p>
                      <a:pPr marL="0" marR="0" lvl="0" indent="0" algn="l" rtl="0">
                        <a:spcBef>
                          <a:spcPts val="0"/>
                        </a:spcBef>
                        <a:spcAft>
                          <a:spcPts val="0"/>
                        </a:spcAft>
                        <a:buNone/>
                      </a:pPr>
                      <a:r>
                        <a:rPr lang="en-US" sz="1800" b="0"/>
                        <a:t>Anytime during the year, annually.</a:t>
                      </a:r>
                      <a:endParaRPr sz="1800" b="0"/>
                    </a:p>
                  </a:txBody>
                  <a:tcPr marL="91450" marR="91450" marT="45725" marB="45725"/>
                </a:tc>
                <a:extLst>
                  <a:ext uri="{0D108BD9-81ED-4DB2-BD59-A6C34878D82A}">
                    <a16:rowId xmlns:a16="http://schemas.microsoft.com/office/drawing/2014/main" val="10000"/>
                  </a:ext>
                </a:extLst>
              </a:tr>
              <a:tr h="613975">
                <a:tc>
                  <a:txBody>
                    <a:bodyPr/>
                    <a:lstStyle/>
                    <a:p>
                      <a:pPr marL="0" marR="0" lvl="0" indent="0" algn="l" rtl="0">
                        <a:spcBef>
                          <a:spcPts val="0"/>
                        </a:spcBef>
                        <a:spcAft>
                          <a:spcPts val="0"/>
                        </a:spcAft>
                        <a:buNone/>
                      </a:pPr>
                      <a:r>
                        <a:rPr lang="en-US" sz="1800"/>
                        <a:t>Where</a:t>
                      </a:r>
                      <a:endParaRPr/>
                    </a:p>
                  </a:txBody>
                  <a:tcPr marL="91450" marR="91450" marT="45725" marB="45725"/>
                </a:tc>
                <a:tc>
                  <a:txBody>
                    <a:bodyPr/>
                    <a:lstStyle/>
                    <a:p>
                      <a:pPr marL="0" marR="0" lvl="0" indent="0" algn="l" rtl="0">
                        <a:spcBef>
                          <a:spcPts val="0"/>
                        </a:spcBef>
                        <a:spcAft>
                          <a:spcPts val="0"/>
                        </a:spcAft>
                        <a:buNone/>
                      </a:pPr>
                      <a:r>
                        <a:rPr lang="en-US" sz="1800"/>
                        <a:t>A homogeneous GLOBE Land Cover Study Site</a:t>
                      </a:r>
                      <a:endParaRPr/>
                    </a:p>
                  </a:txBody>
                  <a:tcPr marL="91450" marR="91450" marT="45725" marB="45725"/>
                </a:tc>
                <a:extLst>
                  <a:ext uri="{0D108BD9-81ED-4DB2-BD59-A6C34878D82A}">
                    <a16:rowId xmlns:a16="http://schemas.microsoft.com/office/drawing/2014/main" val="10001"/>
                  </a:ext>
                </a:extLst>
              </a:tr>
              <a:tr h="640075">
                <a:tc>
                  <a:txBody>
                    <a:bodyPr/>
                    <a:lstStyle/>
                    <a:p>
                      <a:pPr marL="0" marR="0" lvl="0" indent="0" algn="l" rtl="0">
                        <a:spcBef>
                          <a:spcPts val="0"/>
                        </a:spcBef>
                        <a:spcAft>
                          <a:spcPts val="0"/>
                        </a:spcAft>
                        <a:buNone/>
                      </a:pPr>
                      <a:r>
                        <a:rPr lang="en-US" sz="1800"/>
                        <a:t>Prerequisite Work</a:t>
                      </a:r>
                      <a:endParaRPr/>
                    </a:p>
                  </a:txBody>
                  <a:tcPr marL="91450" marR="91450" marT="45725" marB="45725"/>
                </a:tc>
                <a:tc>
                  <a:txBody>
                    <a:bodyPr/>
                    <a:lstStyle/>
                    <a:p>
                      <a:pPr marL="0" marR="0" lvl="0" indent="0" algn="l" rtl="0">
                        <a:spcBef>
                          <a:spcPts val="0"/>
                        </a:spcBef>
                        <a:spcAft>
                          <a:spcPts val="0"/>
                        </a:spcAft>
                        <a:buNone/>
                      </a:pPr>
                      <a:r>
                        <a:rPr lang="en-US" sz="1800"/>
                        <a:t>Defined GLOBE Land Cover Study Site</a:t>
                      </a:r>
                      <a:endParaRPr/>
                    </a:p>
                    <a:p>
                      <a:pPr marL="0" marR="0" lvl="0" indent="0" algn="l" rtl="0">
                        <a:spcBef>
                          <a:spcPts val="0"/>
                        </a:spcBef>
                        <a:spcAft>
                          <a:spcPts val="0"/>
                        </a:spcAft>
                        <a:buNone/>
                      </a:pPr>
                      <a:r>
                        <a:rPr lang="en-US" sz="1800"/>
                        <a:t>Graminoid, Tree and Shrub Height Protocol</a:t>
                      </a:r>
                      <a:endParaRPr sz="1800"/>
                    </a:p>
                  </a:txBody>
                  <a:tcPr marL="91450" marR="91450" marT="45725" marB="45725"/>
                </a:tc>
                <a:extLst>
                  <a:ext uri="{0D108BD9-81ED-4DB2-BD59-A6C34878D82A}">
                    <a16:rowId xmlns:a16="http://schemas.microsoft.com/office/drawing/2014/main" val="10002"/>
                  </a:ext>
                </a:extLst>
              </a:tr>
              <a:tr h="613975">
                <a:tc>
                  <a:txBody>
                    <a:bodyPr/>
                    <a:lstStyle/>
                    <a:p>
                      <a:pPr marL="0" marR="0" lvl="0" indent="0" algn="l" rtl="0">
                        <a:spcBef>
                          <a:spcPts val="0"/>
                        </a:spcBef>
                        <a:spcAft>
                          <a:spcPts val="0"/>
                        </a:spcAft>
                        <a:buNone/>
                      </a:pPr>
                      <a:r>
                        <a:rPr lang="en-US" sz="1800"/>
                        <a:t>Key Instrument</a:t>
                      </a:r>
                      <a:endParaRPr/>
                    </a:p>
                  </a:txBody>
                  <a:tcPr marL="91450" marR="91450" marT="45725" marB="45725"/>
                </a:tc>
                <a:tc>
                  <a:txBody>
                    <a:bodyPr/>
                    <a:lstStyle/>
                    <a:p>
                      <a:pPr marL="0" marR="0" lvl="0" indent="0" algn="l" rtl="0">
                        <a:spcBef>
                          <a:spcPts val="0"/>
                        </a:spcBef>
                        <a:spcAft>
                          <a:spcPts val="0"/>
                        </a:spcAft>
                        <a:buNone/>
                      </a:pPr>
                      <a:r>
                        <a:rPr lang="en-US" sz="1800"/>
                        <a:t>Tape measure</a:t>
                      </a:r>
                      <a:endParaRPr/>
                    </a:p>
                  </a:txBody>
                  <a:tcPr marL="91450" marR="91450" marT="45725" marB="45725"/>
                </a:tc>
                <a:extLst>
                  <a:ext uri="{0D108BD9-81ED-4DB2-BD59-A6C34878D82A}">
                    <a16:rowId xmlns:a16="http://schemas.microsoft.com/office/drawing/2014/main" val="10003"/>
                  </a:ext>
                </a:extLst>
              </a:tr>
              <a:tr h="613975">
                <a:tc>
                  <a:txBody>
                    <a:bodyPr/>
                    <a:lstStyle/>
                    <a:p>
                      <a:pPr marL="0" marR="0" lvl="0" indent="0" algn="l" rtl="0">
                        <a:spcBef>
                          <a:spcPts val="0"/>
                        </a:spcBef>
                        <a:spcAft>
                          <a:spcPts val="0"/>
                        </a:spcAft>
                        <a:buNone/>
                      </a:pPr>
                      <a:r>
                        <a:rPr lang="en-US" sz="1800"/>
                        <a:t>References</a:t>
                      </a:r>
                      <a:endParaRPr/>
                    </a:p>
                  </a:txBody>
                  <a:tcPr marL="91450" marR="91450" marT="45725" marB="45725"/>
                </a:tc>
                <a:tc>
                  <a:txBody>
                    <a:bodyPr/>
                    <a:lstStyle/>
                    <a:p>
                      <a:pPr marL="0" marR="0" lvl="0" indent="0" algn="l" rtl="0">
                        <a:spcBef>
                          <a:spcPts val="0"/>
                        </a:spcBef>
                        <a:spcAft>
                          <a:spcPts val="0"/>
                        </a:spcAft>
                        <a:buNone/>
                      </a:pPr>
                      <a:r>
                        <a:rPr lang="en-US" sz="1800"/>
                        <a:t>Tree Circumference Field Guide</a:t>
                      </a: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girl measuring the circumference of a tree"/>
          <p:cNvPicPr preferRelativeResize="0"/>
          <p:nvPr/>
        </p:nvPicPr>
        <p:blipFill rotWithShape="1">
          <a:blip r:embed="rId3" cstate="email">
            <a:alphaModFix amt="18000"/>
            <a:extLst>
              <a:ext uri="{28A0092B-C50C-407E-A947-70E740481C1C}">
                <a14:useLocalDpi xmlns:a14="http://schemas.microsoft.com/office/drawing/2010/main"/>
              </a:ext>
            </a:extLst>
          </a:blip>
          <a:srcRect/>
          <a:stretch/>
        </p:blipFill>
        <p:spPr>
          <a:xfrm>
            <a:off x="1176870" y="929660"/>
            <a:ext cx="8024257" cy="5944216"/>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7" name="Google Shape;97;p2"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34"/>
            <a:ext cx="9144000" cy="987732"/>
          </a:xfrm>
          <a:prstGeom prst="rect">
            <a:avLst/>
          </a:prstGeom>
          <a:noFill/>
          <a:ln>
            <a:noFill/>
          </a:ln>
        </p:spPr>
      </p:pic>
      <p:pic>
        <p:nvPicPr>
          <p:cNvPr id="98" name="Google Shape;98;p2" descr="Menu: What is tree circumfer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99" name="Google Shape;99;p2"/>
          <p:cNvSpPr txBox="1">
            <a:spLocks noGrp="1"/>
          </p:cNvSpPr>
          <p:nvPr>
            <p:ph type="title"/>
          </p:nvPr>
        </p:nvSpPr>
        <p:spPr>
          <a:xfrm>
            <a:off x="1268608" y="835289"/>
            <a:ext cx="7886700" cy="8908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Overview</a:t>
            </a:r>
            <a:endParaRPr/>
          </a:p>
        </p:txBody>
      </p:sp>
      <p:sp>
        <p:nvSpPr>
          <p:cNvPr id="100" name="Google Shape;100;p2"/>
          <p:cNvSpPr txBox="1">
            <a:spLocks noGrp="1"/>
          </p:cNvSpPr>
          <p:nvPr>
            <p:ph type="body" idx="1"/>
          </p:nvPr>
        </p:nvSpPr>
        <p:spPr>
          <a:xfrm>
            <a:off x="1176870" y="1756164"/>
            <a:ext cx="7577385" cy="517641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90000"/>
              </a:lnSpc>
              <a:spcBef>
                <a:spcPts val="0"/>
              </a:spcBef>
              <a:spcAft>
                <a:spcPts val="0"/>
              </a:spcAft>
              <a:buClr>
                <a:srgbClr val="055000"/>
              </a:buClr>
              <a:buSzPct val="100000"/>
              <a:buNone/>
            </a:pPr>
            <a:r>
              <a:rPr lang="en-US" sz="3600" b="1">
                <a:solidFill>
                  <a:srgbClr val="055000"/>
                </a:solidFill>
              </a:rPr>
              <a:t>This module: </a:t>
            </a:r>
            <a:endParaRPr/>
          </a:p>
          <a:p>
            <a:pPr marL="0" marR="0" lvl="0" indent="125729" algn="l" rtl="0">
              <a:lnSpc>
                <a:spcPct val="90000"/>
              </a:lnSpc>
              <a:spcBef>
                <a:spcPts val="0"/>
              </a:spcBef>
              <a:spcAft>
                <a:spcPts val="0"/>
              </a:spcAft>
              <a:buClr>
                <a:schemeClr val="dk1"/>
              </a:buClr>
              <a:buSzPct val="100000"/>
              <a:buNone/>
            </a:pPr>
            <a:endParaRPr sz="3600" b="1">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Provides a step by step introduction of the protocol method</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Discusses the importance of tree circumference data for understanding changes in the Earth system</a:t>
            </a:r>
            <a:endParaRPr/>
          </a:p>
          <a:p>
            <a:pPr marL="342900" lvl="0" indent="-217170" algn="l" rtl="0">
              <a:lnSpc>
                <a:spcPct val="90000"/>
              </a:lnSpc>
              <a:spcBef>
                <a:spcPts val="0"/>
              </a:spcBef>
              <a:spcAft>
                <a:spcPts val="0"/>
              </a:spcAft>
              <a:buClr>
                <a:schemeClr val="dk1"/>
              </a:buClr>
              <a:buSzPct val="100000"/>
              <a:buFont typeface="Arial"/>
              <a:buNone/>
            </a:pPr>
            <a:endParaRPr sz="3600" b="1">
              <a:solidFill>
                <a:srgbClr val="055000"/>
              </a:solidFill>
            </a:endParaRPr>
          </a:p>
          <a:p>
            <a:pPr marL="342900" lvl="0" indent="-217170" algn="l" rtl="0">
              <a:lnSpc>
                <a:spcPct val="90000"/>
              </a:lnSpc>
              <a:spcBef>
                <a:spcPts val="0"/>
              </a:spcBef>
              <a:spcAft>
                <a:spcPts val="0"/>
              </a:spcAft>
              <a:buClr>
                <a:schemeClr val="dk1"/>
              </a:buClr>
              <a:buSzPct val="100000"/>
              <a:buFont typeface="Arial"/>
              <a:buNone/>
            </a:pPr>
            <a:endParaRPr sz="3600">
              <a:solidFill>
                <a:srgbClr val="055000"/>
              </a:solidFill>
            </a:endParaRPr>
          </a:p>
          <a:p>
            <a:pPr marL="0" marR="0" lvl="0" indent="0" algn="l" rtl="0">
              <a:lnSpc>
                <a:spcPct val="90000"/>
              </a:lnSpc>
              <a:spcBef>
                <a:spcPts val="0"/>
              </a:spcBef>
              <a:spcAft>
                <a:spcPts val="0"/>
              </a:spcAft>
              <a:buClr>
                <a:srgbClr val="055000"/>
              </a:buClr>
              <a:buSzPct val="100000"/>
              <a:buNone/>
            </a:pPr>
            <a:r>
              <a:rPr lang="en-US" sz="3600" b="1">
                <a:solidFill>
                  <a:srgbClr val="055000"/>
                </a:solidFill>
              </a:rPr>
              <a:t>Learning Objectives</a:t>
            </a:r>
            <a:endParaRPr/>
          </a:p>
          <a:p>
            <a:pPr marL="0" marR="0" lvl="0" indent="125729" algn="l" rtl="0">
              <a:lnSpc>
                <a:spcPct val="90000"/>
              </a:lnSpc>
              <a:spcBef>
                <a:spcPts val="0"/>
              </a:spcBef>
              <a:spcAft>
                <a:spcPts val="0"/>
              </a:spcAft>
              <a:buClr>
                <a:schemeClr val="dk1"/>
              </a:buClr>
              <a:buSzPct val="100000"/>
              <a:buNone/>
            </a:pPr>
            <a:endParaRPr sz="3600">
              <a:solidFill>
                <a:srgbClr val="055000"/>
              </a:solidFill>
            </a:endParaRPr>
          </a:p>
          <a:p>
            <a:pPr marL="0" marR="0" lvl="0" indent="0" algn="l" rtl="0">
              <a:lnSpc>
                <a:spcPct val="90000"/>
              </a:lnSpc>
              <a:spcBef>
                <a:spcPts val="0"/>
              </a:spcBef>
              <a:spcAft>
                <a:spcPts val="0"/>
              </a:spcAft>
              <a:buClr>
                <a:srgbClr val="055000"/>
              </a:buClr>
              <a:buSzPct val="100000"/>
              <a:buNone/>
            </a:pPr>
            <a:r>
              <a:rPr lang="en-US" sz="3600" b="1">
                <a:solidFill>
                  <a:srgbClr val="055000"/>
                </a:solidFill>
              </a:rPr>
              <a:t>After completing this module, you will be able to:</a:t>
            </a:r>
            <a:endParaRPr/>
          </a:p>
          <a:p>
            <a:pPr marL="0" marR="0" lvl="0" indent="125729" algn="l" rtl="0">
              <a:lnSpc>
                <a:spcPct val="90000"/>
              </a:lnSpc>
              <a:spcBef>
                <a:spcPts val="0"/>
              </a:spcBef>
              <a:spcAft>
                <a:spcPts val="0"/>
              </a:spcAft>
              <a:buClr>
                <a:schemeClr val="dk1"/>
              </a:buClr>
              <a:buSzPct val="100000"/>
              <a:buNone/>
            </a:pP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Define tree circumference and give an example of how tree circumference data could be used to understand changes in forest structure and climate</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Describe the importance of quality control steps in the the collection of accurate data</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Conduct tree circumference measurements in the field</a:t>
            </a: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Upload data to the GLOBE portal</a:t>
            </a: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Visualize data using GLOBE’s Visualization Site</a:t>
            </a:r>
            <a:endParaRPr/>
          </a:p>
          <a:p>
            <a:pPr marL="342900" lvl="0" indent="-217170" algn="l" rtl="0">
              <a:lnSpc>
                <a:spcPct val="90000"/>
              </a:lnSpc>
              <a:spcBef>
                <a:spcPts val="0"/>
              </a:spcBef>
              <a:spcAft>
                <a:spcPts val="0"/>
              </a:spcAft>
              <a:buClr>
                <a:schemeClr val="dk1"/>
              </a:buClr>
              <a:buSzPct val="100000"/>
              <a:buFont typeface="Arial"/>
              <a:buNone/>
            </a:pPr>
            <a:endParaRPr sz="3600" b="1">
              <a:solidFill>
                <a:srgbClr val="055000"/>
              </a:solidFill>
            </a:endParaRPr>
          </a:p>
          <a:p>
            <a:pPr marL="0" lvl="0" indent="0" algn="l" rtl="0">
              <a:lnSpc>
                <a:spcPct val="90000"/>
              </a:lnSpc>
              <a:spcBef>
                <a:spcPts val="0"/>
              </a:spcBef>
              <a:spcAft>
                <a:spcPts val="0"/>
              </a:spcAft>
              <a:buClr>
                <a:srgbClr val="055000"/>
              </a:buClr>
              <a:buSzPct val="100000"/>
              <a:buNone/>
            </a:pPr>
            <a:r>
              <a:rPr lang="en-US" sz="3600" b="1" i="1">
                <a:solidFill>
                  <a:srgbClr val="055000"/>
                </a:solidFill>
              </a:rPr>
              <a:t>Estimated time to complete module:  1.5 hours</a:t>
            </a:r>
            <a:endParaRPr/>
          </a:p>
          <a:p>
            <a:pPr marL="342900" lvl="0" indent="-300990" algn="l" rtl="0">
              <a:lnSpc>
                <a:spcPct val="90000"/>
              </a:lnSpc>
              <a:spcBef>
                <a:spcPts val="0"/>
              </a:spcBef>
              <a:spcAft>
                <a:spcPts val="0"/>
              </a:spcAft>
              <a:buClr>
                <a:schemeClr val="dk1"/>
              </a:buClr>
              <a:buSzPct val="100000"/>
              <a:buFont typeface="Arial"/>
              <a:buNone/>
            </a:pPr>
            <a:endParaRPr sz="1200" b="1">
              <a:solidFill>
                <a:srgbClr val="055000"/>
              </a:solidFill>
            </a:endParaRPr>
          </a:p>
          <a:p>
            <a:pPr marL="342900" lvl="0" indent="-300990" algn="l" rtl="0">
              <a:lnSpc>
                <a:spcPct val="90000"/>
              </a:lnSpc>
              <a:spcBef>
                <a:spcPts val="0"/>
              </a:spcBef>
              <a:spcAft>
                <a:spcPts val="0"/>
              </a:spcAft>
              <a:buClr>
                <a:schemeClr val="dk1"/>
              </a:buClr>
              <a:buSzPct val="100000"/>
              <a:buFont typeface="Arial"/>
              <a:buNone/>
            </a:pPr>
            <a:endParaRPr sz="1200">
              <a:solidFill>
                <a:srgbClr val="055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80" name="Google Shape;280;p2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281" name="Google Shape;281;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282" name="Google Shape;282;p20"/>
          <p:cNvSpPr txBox="1">
            <a:spLocks noGrp="1"/>
          </p:cNvSpPr>
          <p:nvPr>
            <p:ph type="title"/>
          </p:nvPr>
        </p:nvSpPr>
        <p:spPr>
          <a:xfrm>
            <a:off x="1204646" y="544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How to Collect Your Data in the Field: Prerequisite Steps</a:t>
            </a:r>
            <a:endParaRPr/>
          </a:p>
        </p:txBody>
      </p:sp>
      <p:sp>
        <p:nvSpPr>
          <p:cNvPr id="283" name="Google Shape;283;p20"/>
          <p:cNvSpPr txBox="1">
            <a:spLocks noGrp="1"/>
          </p:cNvSpPr>
          <p:nvPr>
            <p:ph type="body" idx="1"/>
          </p:nvPr>
        </p:nvSpPr>
        <p:spPr>
          <a:xfrm>
            <a:off x="1204646" y="1533617"/>
            <a:ext cx="7647234"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sz="1800"/>
              <a:t>You will make tree circumference measurements for the dominant and co-dominant  trees you identified when completing the measurements in the </a:t>
            </a:r>
            <a:r>
              <a:rPr lang="en-US" sz="1800" b="1">
                <a:solidFill>
                  <a:srgbClr val="055000"/>
                </a:solidFill>
              </a:rPr>
              <a:t>Graminoid, Tree and Shrub Height </a:t>
            </a:r>
            <a:r>
              <a:rPr lang="en-US" sz="1800"/>
              <a:t>Field Guide.</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You will have defined your Land Cover Sampling Site and will need to complete the measurements in the </a:t>
            </a:r>
            <a:r>
              <a:rPr lang="en-US" sz="1800" b="1">
                <a:solidFill>
                  <a:srgbClr val="055000"/>
                </a:solidFill>
              </a:rPr>
              <a:t>Graminoid, Tree and Shrub Height.  </a:t>
            </a:r>
            <a:r>
              <a:rPr lang="en-US" sz="1800"/>
              <a:t>Field Guide before you complete the tasks in the Tree Circumference Field Guide. </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rgbClr val="055000"/>
              </a:buClr>
              <a:buSzPts val="1800"/>
              <a:buChar char="•"/>
            </a:pPr>
            <a:r>
              <a:rPr lang="en-US" sz="1800" b="1" u="sng">
                <a:solidFill>
                  <a:srgbClr val="055000"/>
                </a:solidFill>
                <a:hlinkClick r:id="rId5">
                  <a:extLst>
                    <a:ext uri="{A12FA001-AC4F-418D-AE19-62706E023703}">
                      <ahyp:hlinkClr xmlns:ahyp="http://schemas.microsoft.com/office/drawing/2018/hyperlinkcolor" val="tx"/>
                    </a:ext>
                  </a:extLst>
                </a:hlinkClick>
              </a:rPr>
              <a:t>Land Cover Sampling Site</a:t>
            </a:r>
            <a:r>
              <a:rPr lang="en-US" sz="1800" u="sng">
                <a:solidFill>
                  <a:schemeClr val="hlink"/>
                </a:solidFill>
                <a:hlinkClick r:id="rId5"/>
              </a:rPr>
              <a:t> </a:t>
            </a:r>
            <a:endParaRPr sz="1800"/>
          </a:p>
          <a:p>
            <a:pPr marL="228600" lvl="0" indent="-228600" algn="just" rtl="0">
              <a:lnSpc>
                <a:spcPct val="90000"/>
              </a:lnSpc>
              <a:spcBef>
                <a:spcPts val="1000"/>
              </a:spcBef>
              <a:spcAft>
                <a:spcPts val="0"/>
              </a:spcAft>
              <a:buClr>
                <a:schemeClr val="dk1"/>
              </a:buClr>
              <a:buSzPts val="1800"/>
              <a:buChar char="•"/>
            </a:pPr>
            <a:r>
              <a:rPr lang="en-US" sz="1800" b="1" u="sng">
                <a:solidFill>
                  <a:schemeClr val="hlink"/>
                </a:solidFill>
                <a:hlinkClick r:id="rId6"/>
              </a:rPr>
              <a:t>Graminoid, Tree and Shrub Height Field Guide</a:t>
            </a:r>
            <a:endParaRPr sz="1800" b="1"/>
          </a:p>
        </p:txBody>
      </p:sp>
      <p:pic>
        <p:nvPicPr>
          <p:cNvPr id="284" name="Google Shape;284;p20" descr="diagram of a 90 x90 m sampling grid located in a homogeneous vegetation area."/>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6141654" y="3909331"/>
            <a:ext cx="2362947" cy="26869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1" descr="illustrations of the equipment needed to do the measurement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457950" y="1645920"/>
            <a:ext cx="2612654" cy="3244190"/>
          </a:xfrm>
          <a:prstGeom prst="rect">
            <a:avLst/>
          </a:prstGeom>
          <a:noFill/>
          <a:ln>
            <a:noFill/>
          </a:ln>
        </p:spPr>
      </p:pic>
      <p:sp>
        <p:nvSpPr>
          <p:cNvPr id="291" name="Google Shape;29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2" name="Google Shape;292;p21"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293" name="Google Shape;293;p21"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294" name="Google Shape;294;p21"/>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Assemble Equipment</a:t>
            </a:r>
            <a:endParaRPr/>
          </a:p>
        </p:txBody>
      </p:sp>
      <p:sp>
        <p:nvSpPr>
          <p:cNvPr id="295" name="Google Shape;295;p21"/>
          <p:cNvSpPr txBox="1">
            <a:spLocks noGrp="1"/>
          </p:cNvSpPr>
          <p:nvPr>
            <p:ph type="body" idx="1"/>
          </p:nvPr>
        </p:nvSpPr>
        <p:spPr>
          <a:xfrm>
            <a:off x="1204646" y="1757972"/>
            <a:ext cx="7647234"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800"/>
              <a:buFont typeface="Arial"/>
              <a:buChar char="•"/>
            </a:pPr>
            <a:r>
              <a:rPr lang="en-US" sz="1800" dirty="0"/>
              <a:t>Flexible Measuring Tape</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Tree Circumference Data Sheet</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Pen or Pencil</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Species ID keys and/or other local species guides</a:t>
            </a:r>
            <a:endParaRPr dirty="0"/>
          </a:p>
          <a:p>
            <a:pPr marL="171450" lvl="0" indent="-57150" algn="l" rtl="0">
              <a:lnSpc>
                <a:spcPct val="90000"/>
              </a:lnSpc>
              <a:spcBef>
                <a:spcPts val="1000"/>
              </a:spcBef>
              <a:spcAft>
                <a:spcPts val="0"/>
              </a:spcAft>
              <a:buClr>
                <a:schemeClr val="dk1"/>
              </a:buClr>
              <a:buSzPts val="1800"/>
              <a:buFont typeface="Arial"/>
              <a:buNone/>
            </a:pPr>
            <a:endParaRPr sz="1800" dirty="0"/>
          </a:p>
          <a:p>
            <a:pPr marL="0" lvl="0" indent="0" algn="l" rtl="0">
              <a:lnSpc>
                <a:spcPct val="90000"/>
              </a:lnSpc>
              <a:spcBef>
                <a:spcPts val="1000"/>
              </a:spcBef>
              <a:spcAft>
                <a:spcPts val="0"/>
              </a:spcAft>
              <a:buClr>
                <a:schemeClr val="dk1"/>
              </a:buClr>
              <a:buSzPts val="1800"/>
              <a:buNone/>
            </a:pPr>
            <a:r>
              <a:rPr lang="en-US" sz="1800" b="1" dirty="0"/>
              <a:t>Bring the following documents with you in the field: </a:t>
            </a:r>
            <a:endParaRPr sz="1800" dirty="0">
              <a:solidFill>
                <a:srgbClr val="055000"/>
              </a:solidFill>
            </a:endParaRPr>
          </a:p>
          <a:p>
            <a:pPr marL="228600" lvl="0" indent="-228600" algn="l" rtl="0">
              <a:lnSpc>
                <a:spcPct val="90000"/>
              </a:lnSpc>
              <a:spcBef>
                <a:spcPts val="1000"/>
              </a:spcBef>
              <a:spcAft>
                <a:spcPts val="0"/>
              </a:spcAft>
              <a:buClr>
                <a:srgbClr val="000000"/>
              </a:buClr>
              <a:buSzPts val="1800"/>
              <a:buChar char="•"/>
            </a:pPr>
            <a:r>
              <a:rPr lang="en-US" sz="1800" b="1" u="sng" dirty="0">
                <a:solidFill>
                  <a:srgbClr val="000000"/>
                </a:solidFill>
                <a:hlinkClick r:id="rId6">
                  <a:extLst>
                    <a:ext uri="{A12FA001-AC4F-418D-AE19-62706E023703}">
                      <ahyp:hlinkClr xmlns:ahyp="http://schemas.microsoft.com/office/drawing/2018/hyperlinkcolor" val="tx"/>
                    </a:ext>
                  </a:extLst>
                </a:hlinkClick>
              </a:rPr>
              <a:t>Tree Circumference Data Sheet</a:t>
            </a:r>
            <a:endParaRPr sz="1800" b="1" dirty="0">
              <a:solidFill>
                <a:srgbClr val="000000"/>
              </a:solidFill>
            </a:endParaRPr>
          </a:p>
          <a:p>
            <a:pPr marL="228600" lvl="0" indent="-228600" algn="l" rtl="0">
              <a:lnSpc>
                <a:spcPct val="90000"/>
              </a:lnSpc>
              <a:spcBef>
                <a:spcPts val="1000"/>
              </a:spcBef>
              <a:spcAft>
                <a:spcPts val="0"/>
              </a:spcAft>
              <a:buClr>
                <a:srgbClr val="000000"/>
              </a:buClr>
              <a:buSzPts val="1800"/>
              <a:buChar char="•"/>
            </a:pPr>
            <a:r>
              <a:rPr lang="en-US" sz="1800" b="1" u="sng" dirty="0">
                <a:solidFill>
                  <a:srgbClr val="000000"/>
                </a:solidFill>
                <a:hlinkClick r:id="rId7">
                  <a:extLst>
                    <a:ext uri="{A12FA001-AC4F-418D-AE19-62706E023703}">
                      <ahyp:hlinkClr xmlns:ahyp="http://schemas.microsoft.com/office/drawing/2018/hyperlinkcolor" val="tx"/>
                    </a:ext>
                  </a:extLst>
                </a:hlinkClick>
              </a:rPr>
              <a:t>Tree Circumference Field Guide</a:t>
            </a:r>
            <a:endParaRPr sz="1800" b="1" dirty="0">
              <a:solidFill>
                <a:srgbClr val="000000"/>
              </a:solidFill>
            </a:endParaRPr>
          </a:p>
          <a:p>
            <a:pPr marL="228600" lvl="0" indent="-152400" algn="l" rtl="0">
              <a:lnSpc>
                <a:spcPct val="90000"/>
              </a:lnSpc>
              <a:spcBef>
                <a:spcPts val="1000"/>
              </a:spcBef>
              <a:spcAft>
                <a:spcPts val="0"/>
              </a:spcAft>
              <a:buClr>
                <a:schemeClr val="dk1"/>
              </a:buClr>
              <a:buSzPts val="1200"/>
              <a:buNone/>
            </a:pPr>
            <a:endParaRPr sz="1200" dirty="0">
              <a:solidFill>
                <a:srgbClr val="000000"/>
              </a:solidFill>
            </a:endParaRPr>
          </a:p>
          <a:p>
            <a:pPr marL="171450" lvl="0" indent="-57150" algn="l" rtl="0">
              <a:lnSpc>
                <a:spcPct val="90000"/>
              </a:lnSpc>
              <a:spcBef>
                <a:spcPts val="1000"/>
              </a:spcBef>
              <a:spcAft>
                <a:spcPts val="0"/>
              </a:spcAft>
              <a:buClr>
                <a:schemeClr val="dk1"/>
              </a:buClr>
              <a:buSzPts val="1800"/>
              <a:buFont typeface="Arial"/>
              <a:buNone/>
            </a:pP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01" name="Google Shape;301;p2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02" name="Google Shape;302;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634" y="944039"/>
            <a:ext cx="1204646" cy="5974556"/>
          </a:xfrm>
          <a:prstGeom prst="rect">
            <a:avLst/>
          </a:prstGeom>
          <a:noFill/>
          <a:ln>
            <a:noFill/>
          </a:ln>
        </p:spPr>
      </p:pic>
      <p:sp>
        <p:nvSpPr>
          <p:cNvPr id="303" name="Google Shape;303;p22"/>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How to Collect your Data in the Field</a:t>
            </a:r>
            <a:endParaRPr/>
          </a:p>
        </p:txBody>
      </p:sp>
      <p:sp>
        <p:nvSpPr>
          <p:cNvPr id="304" name="Google Shape;304;p22"/>
          <p:cNvSpPr txBox="1">
            <a:spLocks noGrp="1"/>
          </p:cNvSpPr>
          <p:nvPr>
            <p:ph type="body" idx="1"/>
          </p:nvPr>
        </p:nvSpPr>
        <p:spPr>
          <a:xfrm>
            <a:off x="1204646" y="1757972"/>
            <a:ext cx="7647234"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sz="1800" b="1"/>
              <a:t>Select your dominant and co-dominant species</a:t>
            </a:r>
            <a:endParaRPr/>
          </a:p>
          <a:p>
            <a:pPr marL="0" lvl="0" indent="0" algn="just" rtl="0">
              <a:lnSpc>
                <a:spcPct val="90000"/>
              </a:lnSpc>
              <a:spcBef>
                <a:spcPts val="1000"/>
              </a:spcBef>
              <a:spcAft>
                <a:spcPts val="0"/>
              </a:spcAft>
              <a:buClr>
                <a:schemeClr val="dk1"/>
              </a:buClr>
              <a:buSzPts val="1800"/>
              <a:buNone/>
            </a:pPr>
            <a:r>
              <a:rPr lang="en-US" sz="1800"/>
              <a:t>You will be taking your tree circumference measurements on the same 5 trees you selected for tree height. </a:t>
            </a:r>
            <a:endParaRPr/>
          </a:p>
          <a:p>
            <a:pPr marL="0" lvl="0" indent="0" algn="just" rtl="0">
              <a:lnSpc>
                <a:spcPct val="90000"/>
              </a:lnSpc>
              <a:spcBef>
                <a:spcPts val="1000"/>
              </a:spcBef>
              <a:spcAft>
                <a:spcPts val="0"/>
              </a:spcAft>
              <a:buClr>
                <a:schemeClr val="dk1"/>
              </a:buClr>
              <a:buSzPts val="1800"/>
              <a:buNone/>
            </a:pPr>
            <a:r>
              <a:rPr lang="en-US" sz="1800"/>
              <a:t>a. Determine your dominant (most common) and co-dominant (second-most common) tree species by counting the number of times each tree species was recorded on the Canopy and Ground Cover Data Sheet. Record the names of the species on your Graminoid, Tree and Shrub Height Data Sheet</a:t>
            </a:r>
            <a:endParaRPr/>
          </a:p>
          <a:p>
            <a:pPr marL="0" lvl="0" indent="0" algn="just" rtl="0">
              <a:lnSpc>
                <a:spcPct val="90000"/>
              </a:lnSpc>
              <a:spcBef>
                <a:spcPts val="1000"/>
              </a:spcBef>
              <a:spcAft>
                <a:spcPts val="0"/>
              </a:spcAft>
              <a:buClr>
                <a:schemeClr val="dk1"/>
              </a:buClr>
              <a:buSzPts val="1800"/>
              <a:buNone/>
            </a:pPr>
            <a:r>
              <a:rPr lang="en-US" sz="1800"/>
              <a:t>b. Choose: </a:t>
            </a:r>
            <a:endParaRPr/>
          </a:p>
          <a:p>
            <a:pPr marL="228600" lvl="0" indent="-228600" algn="just" rtl="0">
              <a:lnSpc>
                <a:spcPct val="90000"/>
              </a:lnSpc>
              <a:spcBef>
                <a:spcPts val="1000"/>
              </a:spcBef>
              <a:spcAft>
                <a:spcPts val="0"/>
              </a:spcAft>
              <a:buClr>
                <a:schemeClr val="dk1"/>
              </a:buClr>
              <a:buSzPts val="1800"/>
              <a:buChar char="•"/>
            </a:pPr>
            <a:r>
              <a:rPr lang="en-US" sz="1800"/>
              <a:t>The tallest tree of the dominant species</a:t>
            </a:r>
            <a:endParaRPr/>
          </a:p>
          <a:p>
            <a:pPr marL="228600" lvl="0" indent="-228600" algn="just" rtl="0">
              <a:lnSpc>
                <a:spcPct val="90000"/>
              </a:lnSpc>
              <a:spcBef>
                <a:spcPts val="1000"/>
              </a:spcBef>
              <a:spcAft>
                <a:spcPts val="0"/>
              </a:spcAft>
              <a:buClr>
                <a:schemeClr val="dk1"/>
              </a:buClr>
              <a:buSzPts val="1800"/>
              <a:buChar char="•"/>
            </a:pPr>
            <a:r>
              <a:rPr lang="en-US" sz="1800"/>
              <a:t>The shortest tree of the dominant species that still reaches the canopy</a:t>
            </a:r>
            <a:endParaRPr/>
          </a:p>
          <a:p>
            <a:pPr marL="228600" lvl="0" indent="-228600" algn="just" rtl="0">
              <a:lnSpc>
                <a:spcPct val="90000"/>
              </a:lnSpc>
              <a:spcBef>
                <a:spcPts val="1000"/>
              </a:spcBef>
              <a:spcAft>
                <a:spcPts val="0"/>
              </a:spcAft>
              <a:buClr>
                <a:schemeClr val="dk1"/>
              </a:buClr>
              <a:buSzPts val="1800"/>
              <a:buChar char="•"/>
            </a:pPr>
            <a:r>
              <a:rPr lang="en-US" sz="1800"/>
              <a:t>Three trees that have heights in between the tallest and the shortest of the dominant species</a:t>
            </a:r>
            <a:endParaRPr/>
          </a:p>
          <a:p>
            <a:pPr marL="0" lvl="0" indent="0" algn="just" rtl="0">
              <a:lnSpc>
                <a:spcPct val="90000"/>
              </a:lnSpc>
              <a:spcBef>
                <a:spcPts val="1000"/>
              </a:spcBef>
              <a:spcAft>
                <a:spcPts val="0"/>
              </a:spcAft>
              <a:buClr>
                <a:schemeClr val="dk1"/>
              </a:buClr>
              <a:buSzPts val="1800"/>
              <a:buNone/>
            </a:pPr>
            <a:r>
              <a:rPr lang="en-US" sz="1800"/>
              <a:t>c. Permanently mark and number/label the trees if you will be returning to this site to take measurements over time</a:t>
            </a:r>
            <a:endParaRPr/>
          </a:p>
          <a:p>
            <a:pPr marL="0" lvl="0" indent="0" algn="just" rtl="0">
              <a:lnSpc>
                <a:spcPct val="90000"/>
              </a:lnSpc>
              <a:spcBef>
                <a:spcPts val="1000"/>
              </a:spcBef>
              <a:spcAft>
                <a:spcPts val="0"/>
              </a:spcAft>
              <a:buClr>
                <a:schemeClr val="dk1"/>
              </a:buClr>
              <a:buSzPts val="1800"/>
              <a:buNone/>
            </a:pPr>
            <a:endParaRPr sz="1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10" name="Google Shape;310;p2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11" name="Google Shape;311;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312" name="Google Shape;312;p23"/>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Measuring Tree Circumference</a:t>
            </a:r>
            <a:endParaRPr/>
          </a:p>
        </p:txBody>
      </p:sp>
      <p:sp>
        <p:nvSpPr>
          <p:cNvPr id="313" name="Google Shape;313;p23"/>
          <p:cNvSpPr txBox="1">
            <a:spLocks noGrp="1"/>
          </p:cNvSpPr>
          <p:nvPr>
            <p:ph type="body" idx="1"/>
          </p:nvPr>
        </p:nvSpPr>
        <p:spPr>
          <a:xfrm>
            <a:off x="1307063" y="1757975"/>
            <a:ext cx="4118400" cy="4351200"/>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AutoNum type="arabicPeriod"/>
            </a:pPr>
            <a:r>
              <a:rPr lang="en-US" sz="1800"/>
              <a:t>With the flexible tape measure, measure from the ground at the base of the  tree to a height of 1.35 m up on the tree (this is called DBH - Diameter Breast Height*). </a:t>
            </a:r>
            <a:endParaRPr/>
          </a:p>
          <a:p>
            <a:pPr marL="228600" lvl="0" indent="-114300" algn="just" rtl="0">
              <a:lnSpc>
                <a:spcPct val="90000"/>
              </a:lnSpc>
              <a:spcBef>
                <a:spcPts val="1000"/>
              </a:spcBef>
              <a:spcAft>
                <a:spcPts val="0"/>
              </a:spcAft>
              <a:buClr>
                <a:schemeClr val="dk1"/>
              </a:buClr>
              <a:buSzPts val="1800"/>
              <a:buNone/>
            </a:pPr>
            <a:endParaRPr sz="1800"/>
          </a:p>
          <a:p>
            <a:pPr marL="342900" lvl="0" indent="-342900" algn="just" rtl="0">
              <a:lnSpc>
                <a:spcPct val="90000"/>
              </a:lnSpc>
              <a:spcBef>
                <a:spcPts val="1000"/>
              </a:spcBef>
              <a:spcAft>
                <a:spcPts val="0"/>
              </a:spcAft>
              <a:buClr>
                <a:schemeClr val="dk1"/>
              </a:buClr>
              <a:buSzPts val="1800"/>
              <a:buAutoNum type="arabicPeriod"/>
            </a:pPr>
            <a:r>
              <a:rPr lang="en-US" sz="1800"/>
              <a:t>Measure the circumference in centimeters at</a:t>
            </a:r>
            <a:r>
              <a:rPr lang="en-US" sz="1800" b="1">
                <a:solidFill>
                  <a:srgbClr val="055000"/>
                </a:solidFill>
              </a:rPr>
              <a:t> Diameter Breast Height</a:t>
            </a:r>
            <a:r>
              <a:rPr lang="en-US" sz="1800"/>
              <a:t>.</a:t>
            </a:r>
            <a:endParaRPr/>
          </a:p>
          <a:p>
            <a:pPr marL="0" lvl="0" indent="0" algn="just" rtl="0">
              <a:lnSpc>
                <a:spcPct val="90000"/>
              </a:lnSpc>
              <a:spcBef>
                <a:spcPts val="1000"/>
              </a:spcBef>
              <a:spcAft>
                <a:spcPts val="0"/>
              </a:spcAft>
              <a:buClr>
                <a:schemeClr val="dk1"/>
              </a:buClr>
              <a:buSzPts val="1800"/>
              <a:buNone/>
            </a:pPr>
            <a:endParaRPr sz="1800" b="1"/>
          </a:p>
        </p:txBody>
      </p:sp>
      <p:pic>
        <p:nvPicPr>
          <p:cNvPr id="314" name="Google Shape;314;p23" descr="cartoon of a student measuring around the circumference of a tree, holding the tape 1.35 m from the bottom of the tre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01286" y="1757971"/>
            <a:ext cx="3118058" cy="41968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0" name="Google Shape;320;p2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21" name="Google Shape;321;p2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322" name="Google Shape;322;p24"/>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Recording your measurements</a:t>
            </a:r>
            <a:endParaRPr/>
          </a:p>
        </p:txBody>
      </p:sp>
      <p:sp>
        <p:nvSpPr>
          <p:cNvPr id="323" name="Google Shape;323;p24"/>
          <p:cNvSpPr txBox="1">
            <a:spLocks noGrp="1"/>
          </p:cNvSpPr>
          <p:nvPr>
            <p:ph type="body" idx="1"/>
          </p:nvPr>
        </p:nvSpPr>
        <p:spPr>
          <a:xfrm>
            <a:off x="1409074" y="1757972"/>
            <a:ext cx="370257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3. Record your measurement on the Tree Circumference Data Sheet.</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4. Repeat this for each of the trees you measured for height, using the </a:t>
            </a:r>
            <a:r>
              <a:rPr lang="en-US" sz="1800" b="1">
                <a:solidFill>
                  <a:srgbClr val="055000"/>
                </a:solidFill>
              </a:rPr>
              <a:t>Graminoid, Tree and Shrub Height Field Guide</a:t>
            </a:r>
            <a:r>
              <a:rPr lang="en-US" sz="1800" b="1">
                <a:solidFill>
                  <a:srgbClr val="000000"/>
                </a:solidFill>
              </a:rPr>
              <a:t>.</a:t>
            </a:r>
            <a:endParaRPr/>
          </a:p>
          <a:p>
            <a:pPr marL="0" lvl="0" indent="0" algn="just" rtl="0">
              <a:lnSpc>
                <a:spcPct val="90000"/>
              </a:lnSpc>
              <a:spcBef>
                <a:spcPts val="1000"/>
              </a:spcBef>
              <a:spcAft>
                <a:spcPts val="0"/>
              </a:spcAft>
              <a:buClr>
                <a:schemeClr val="dk1"/>
              </a:buClr>
              <a:buSzPts val="1800"/>
              <a:buNone/>
            </a:pPr>
            <a:endParaRPr sz="1800" b="1"/>
          </a:p>
        </p:txBody>
      </p:sp>
      <p:pic>
        <p:nvPicPr>
          <p:cNvPr id="324" name="Google Shape;324;p24" descr="Screen Shot of the Tree Circumference Data Shee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34334" y="1806575"/>
            <a:ext cx="3041031" cy="435133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1" name="Google Shape;331;p2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32" name="Google Shape;332;p2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33" name="Google Shape;333;p25"/>
          <p:cNvSpPr txBox="1">
            <a:spLocks noGrp="1"/>
          </p:cNvSpPr>
          <p:nvPr>
            <p:ph type="title"/>
          </p:nvPr>
        </p:nvSpPr>
        <p:spPr>
          <a:xfrm>
            <a:off x="1257300" y="1604232"/>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Question 4</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34" name="Google Shape;334;p25"/>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trees do you use to take the tree circumference measurements?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same 5 trees used for tree height</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Any 5 trees that are dominant or the second-most common tree species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5 tallest trees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41" name="Google Shape;341;p2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42" name="Google Shape;342;p2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43" name="Google Shape;343;p26"/>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Answer to Question 4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44" name="Google Shape;344;p26"/>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trees do you use to take the tree circumference measurements?</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The same 5 trees used for tree height-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Any 5 trees that are dominant or the second-most common tree species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5 tallest trees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51" name="Google Shape;351;p2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52" name="Google Shape;352;p2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53" name="Google Shape;353;p27"/>
          <p:cNvSpPr txBox="1">
            <a:spLocks noGrp="1"/>
          </p:cNvSpPr>
          <p:nvPr>
            <p:ph type="title"/>
          </p:nvPr>
        </p:nvSpPr>
        <p:spPr>
          <a:xfrm>
            <a:off x="133773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Question 5</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54" name="Google Shape;354;p27"/>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At what height should you measure tree circumference?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the thickest part of the trunk</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1.35 m from the base of the tree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Roughly at your chest height.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your answer?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60" name="Google Shape;360;p2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61" name="Google Shape;361;p2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362" name="Google Shape;362;p28"/>
          <p:cNvSpPr txBox="1">
            <a:spLocks noGrp="1"/>
          </p:cNvSpPr>
          <p:nvPr>
            <p:ph type="title"/>
          </p:nvPr>
        </p:nvSpPr>
        <p:spPr>
          <a:xfrm>
            <a:off x="1257300" y="951747"/>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br>
              <a:rPr lang="en-US" sz="3600" b="1">
                <a:solidFill>
                  <a:srgbClr val="055000"/>
                </a:solidFill>
              </a:rPr>
            </a:br>
            <a:br>
              <a:rPr lang="en-US" sz="3600" b="1">
                <a:solidFill>
                  <a:srgbClr val="055000"/>
                </a:solidFill>
              </a:rPr>
            </a:br>
            <a:br>
              <a:rPr lang="en-US" sz="3600" b="1">
                <a:solidFill>
                  <a:srgbClr val="055000"/>
                </a:solidFill>
              </a:rPr>
            </a:br>
            <a:r>
              <a:rPr lang="en-US" sz="3600" b="1">
                <a:solidFill>
                  <a:srgbClr val="055000"/>
                </a:solidFill>
              </a:rPr>
              <a:t>Let’s do a quick review before moving onto data entry. Answer to Question 5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63" name="Google Shape;363;p28"/>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At what height should you measure tree circumference?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the thickest part of the trunk</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At 1.35 m from the base of the tree ☺ Correct!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Roughly at your chest height.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Let’s now explore GLOBE Data Entry and Visualization!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9" name="Google Shape;369;p2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70" name="Google Shape;370;p29"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371" name="Google Shape;371;p29"/>
          <p:cNvSpPr txBox="1">
            <a:spLocks noGrp="1"/>
          </p:cNvSpPr>
          <p:nvPr>
            <p:ph type="title"/>
          </p:nvPr>
        </p:nvSpPr>
        <p:spPr>
          <a:xfrm>
            <a:off x="1383253" y="997249"/>
            <a:ext cx="5518150" cy="7356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sz="2800" b="1">
                <a:solidFill>
                  <a:srgbClr val="385623"/>
                </a:solidFill>
              </a:rPr>
              <a:t>Report Data to the GLOBE Database</a:t>
            </a:r>
            <a:endParaRPr/>
          </a:p>
        </p:txBody>
      </p:sp>
      <p:sp>
        <p:nvSpPr>
          <p:cNvPr id="6" name="Google Shape;591;p47">
            <a:extLst>
              <a:ext uri="{FF2B5EF4-FFF2-40B4-BE49-F238E27FC236}">
                <a16:creationId xmlns:a16="http://schemas.microsoft.com/office/drawing/2014/main" id="{57363B46-F7E9-F32C-F685-823C49516F6B}"/>
              </a:ext>
            </a:extLst>
          </p:cNvPr>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a:t>
            </a:r>
            <a:r>
              <a:rPr lang="en-US" sz="1800" u="sng">
                <a:solidFill>
                  <a:schemeClr val="hlink"/>
                </a:solidFill>
                <a:latin typeface="Calibri"/>
                <a:ea typeface="Calibri"/>
                <a:cs typeface="Calibri"/>
                <a:sym typeface="Calibri"/>
                <a:hlinkClick r:id="rId5"/>
              </a:rPr>
              <a:t>Desktop Data Entry</a:t>
            </a:r>
            <a:r>
              <a:rPr lang="en-US" sz="1800">
                <a:solidFill>
                  <a:schemeClr val="dk1"/>
                </a:solidFill>
                <a:latin typeface="Calibri"/>
                <a:ea typeface="Calibri"/>
                <a:cs typeface="Calibri"/>
                <a:sym typeface="Calibri"/>
              </a:rPr>
              <a:t>: Log environmental data directly on the GLOBE website.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a:t>
            </a:r>
            <a:r>
              <a:rPr lang="en-US" sz="1800" u="sng">
                <a:solidFill>
                  <a:schemeClr val="hlink"/>
                </a:solidFill>
                <a:latin typeface="Calibri"/>
                <a:ea typeface="Calibri"/>
                <a:cs typeface="Calibri"/>
                <a:sym typeface="Calibri"/>
                <a:hlinkClick r:id="rId6"/>
              </a:rPr>
              <a:t>Email Data Entry</a:t>
            </a:r>
            <a:r>
              <a:rPr lang="en-US" sz="1800">
                <a:solidFill>
                  <a:schemeClr val="dk1"/>
                </a:solidFill>
                <a:latin typeface="Calibri"/>
                <a:ea typeface="Calibri"/>
                <a:cs typeface="Calibri"/>
                <a:sym typeface="Calibri"/>
              </a:rPr>
              <a:t>: If connectivity is an issue, data can also be entered via email.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a:t>
            </a:r>
            <a:r>
              <a:rPr lang="en-US" sz="1800" u="sng">
                <a:solidFill>
                  <a:schemeClr val="hlink"/>
                </a:solidFill>
                <a:latin typeface="Calibri"/>
                <a:ea typeface="Calibri"/>
                <a:cs typeface="Calibri"/>
                <a:sym typeface="Calibri"/>
                <a:hlinkClick r:id="rId7"/>
              </a:rPr>
              <a:t>GLOBE Observer App</a:t>
            </a:r>
            <a:r>
              <a:rPr lang="en-US" sz="1800">
                <a:solidFill>
                  <a:schemeClr val="dk1"/>
                </a:solidFill>
                <a:latin typeface="Calibri"/>
                <a:ea typeface="Calibri"/>
                <a:cs typeface="Calibri"/>
                <a:sym typeface="Calibri"/>
              </a:rPr>
              <a:t>: The app allows users to enter data directly from an iOS or Android device for any GLOBE protocol.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latin typeface="Calibri"/>
              <a:ea typeface="Calibri"/>
              <a:cs typeface="Calibri"/>
              <a:sym typeface="Calibri"/>
            </a:endParaRPr>
          </a:p>
        </p:txBody>
      </p:sp>
      <p:pic>
        <p:nvPicPr>
          <p:cNvPr id="7" name="Google Shape;592;p47" descr="Screenshot of the GLOBE Observer App home screen.">
            <a:extLst>
              <a:ext uri="{FF2B5EF4-FFF2-40B4-BE49-F238E27FC236}">
                <a16:creationId xmlns:a16="http://schemas.microsoft.com/office/drawing/2014/main" id="{DA8EEF8D-EA8E-DE72-A108-8033F4397103}"/>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757893" y="1944486"/>
            <a:ext cx="1757457" cy="3444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07" name="Google Shape;107;p3"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08" name="Google Shape;108;p3"/>
          <p:cNvSpPr txBox="1">
            <a:spLocks noGrp="1"/>
          </p:cNvSpPr>
          <p:nvPr>
            <p:ph type="title"/>
          </p:nvPr>
        </p:nvSpPr>
        <p:spPr>
          <a:xfrm>
            <a:off x="1176871" y="857225"/>
            <a:ext cx="7886700" cy="8908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The Biosphere</a:t>
            </a:r>
            <a:endParaRPr/>
          </a:p>
        </p:txBody>
      </p:sp>
      <p:sp>
        <p:nvSpPr>
          <p:cNvPr id="109" name="Google Shape;109;p3"/>
          <p:cNvSpPr txBox="1">
            <a:spLocks noGrp="1"/>
          </p:cNvSpPr>
          <p:nvPr>
            <p:ph type="body" idx="1"/>
          </p:nvPr>
        </p:nvSpPr>
        <p:spPr>
          <a:xfrm>
            <a:off x="1293207" y="1601622"/>
            <a:ext cx="533244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dirty="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lvl="0" indent="0" algn="just" rtl="0">
              <a:lnSpc>
                <a:spcPct val="90000"/>
              </a:lnSpc>
              <a:spcBef>
                <a:spcPts val="1000"/>
              </a:spcBef>
              <a:spcAft>
                <a:spcPts val="0"/>
              </a:spcAft>
              <a:buClr>
                <a:schemeClr val="dk1"/>
              </a:buClr>
              <a:buSzPts val="1800"/>
              <a:buNone/>
            </a:pPr>
            <a:r>
              <a:rPr lang="en-US" sz="1800" dirty="0"/>
              <a:t>Like all parts of the Earth system, the Biosphere is subject to change. We can quantify these changes by taking measurements over time, and compare what we saw in the past to what we see in the present. </a:t>
            </a:r>
            <a:endParaRPr dirty="0"/>
          </a:p>
          <a:p>
            <a:pPr marL="0" lvl="0" indent="0" algn="l" rtl="0">
              <a:lnSpc>
                <a:spcPct val="90000"/>
              </a:lnSpc>
              <a:spcBef>
                <a:spcPts val="1000"/>
              </a:spcBef>
              <a:spcAft>
                <a:spcPts val="0"/>
              </a:spcAft>
              <a:buClr>
                <a:schemeClr val="dk1"/>
              </a:buClr>
              <a:buSzPts val="1800"/>
              <a:buNone/>
            </a:pPr>
            <a:r>
              <a:rPr lang="en-US" sz="1800" dirty="0"/>
              <a:t>You can find more information in: </a:t>
            </a:r>
            <a:endParaRPr dirty="0"/>
          </a:p>
          <a:p>
            <a:pPr marL="0" lvl="0" indent="0" algn="l" rtl="0">
              <a:lnSpc>
                <a:spcPct val="90000"/>
              </a:lnSpc>
              <a:spcBef>
                <a:spcPts val="1000"/>
              </a:spcBef>
              <a:spcAft>
                <a:spcPts val="0"/>
              </a:spcAft>
              <a:buClr>
                <a:schemeClr val="dk1"/>
              </a:buClr>
              <a:buSzPts val="1800"/>
              <a:buNone/>
            </a:pPr>
            <a:r>
              <a:rPr lang="en-US" sz="1800" b="1" u="sng" dirty="0">
                <a:solidFill>
                  <a:schemeClr val="hlink"/>
                </a:solidFill>
                <a:hlinkClick r:id="rId5"/>
              </a:rPr>
              <a:t>Biosphere Introduction</a:t>
            </a:r>
            <a:endParaRPr sz="1800" b="1" dirty="0"/>
          </a:p>
          <a:p>
            <a:pPr marL="228600" lvl="0" indent="-114300" algn="just" rtl="0">
              <a:lnSpc>
                <a:spcPct val="90000"/>
              </a:lnSpc>
              <a:spcBef>
                <a:spcPts val="1000"/>
              </a:spcBef>
              <a:spcAft>
                <a:spcPts val="0"/>
              </a:spcAft>
              <a:buClr>
                <a:schemeClr val="dk1"/>
              </a:buClr>
              <a:buSzPts val="1800"/>
              <a:buNone/>
            </a:pPr>
            <a:endParaRPr sz="1800" dirty="0"/>
          </a:p>
        </p:txBody>
      </p:sp>
      <p:pic>
        <p:nvPicPr>
          <p:cNvPr id="110" name="Google Shape;110;p3" descr="3 images of different land cover vegetation types. 1. desert with cactus. 2. grassy meadow with trees in the distance. 3. Sand dunes with gras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919140" y="1416661"/>
            <a:ext cx="1850942" cy="43513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9" name="Google Shape;379;p3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354ED135-8F80-2BBD-D2A2-77ECDBC73F18}"/>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13" name="Picture 12" descr="A screenshot of the data entry home screen&#10;">
            <a:extLst>
              <a:ext uri="{FF2B5EF4-FFF2-40B4-BE49-F238E27FC236}">
                <a16:creationId xmlns:a16="http://schemas.microsoft.com/office/drawing/2014/main" id="{807F6F5B-39FB-DA3A-76D2-42DB8D2200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1621" y="1953058"/>
            <a:ext cx="4163748" cy="4585855"/>
          </a:xfrm>
          <a:prstGeom prst="rect">
            <a:avLst/>
          </a:prstGeom>
        </p:spPr>
      </p:pic>
      <p:sp>
        <p:nvSpPr>
          <p:cNvPr id="14" name="TextBox 13">
            <a:extLst>
              <a:ext uri="{FF2B5EF4-FFF2-40B4-BE49-F238E27FC236}">
                <a16:creationId xmlns:a16="http://schemas.microsoft.com/office/drawing/2014/main" id="{47EECB8A-71AF-332C-088E-25067A38109E}"/>
              </a:ext>
            </a:extLst>
          </p:cNvPr>
          <p:cNvSpPr txBox="1"/>
          <p:nvPr/>
        </p:nvSpPr>
        <p:spPr>
          <a:xfrm>
            <a:off x="1358524" y="3785274"/>
            <a:ext cx="1733116" cy="646331"/>
          </a:xfrm>
          <a:prstGeom prst="rect">
            <a:avLst/>
          </a:prstGeom>
          <a:noFill/>
        </p:spPr>
        <p:txBody>
          <a:bodyPr wrap="square" rtlCol="0">
            <a:spAutoFit/>
          </a:bodyPr>
          <a:lstStyle/>
          <a:p>
            <a:r>
              <a:rPr lang="en-US" b="1" dirty="0"/>
              <a:t>Click “New Observation(s)”</a:t>
            </a:r>
          </a:p>
        </p:txBody>
      </p:sp>
      <p:cxnSp>
        <p:nvCxnSpPr>
          <p:cNvPr id="15" name="Straight Arrow Connector 14" descr="Arrow points to the word &quot;Add&quot;- clicking on this word will cause the dropdown menu to appear.">
            <a:extLst>
              <a:ext uri="{FF2B5EF4-FFF2-40B4-BE49-F238E27FC236}">
                <a16:creationId xmlns:a16="http://schemas.microsoft.com/office/drawing/2014/main" id="{028403DF-A8E8-E3A7-B80C-9C0E340D3952}"/>
              </a:ext>
            </a:extLst>
          </p:cNvPr>
          <p:cNvCxnSpPr>
            <a:cxnSpLocks/>
          </p:cNvCxnSpPr>
          <p:nvPr/>
        </p:nvCxnSpPr>
        <p:spPr>
          <a:xfrm>
            <a:off x="2942798" y="406729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7026ACB9-7591-083F-9824-02A452E8F43E}"/>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17962F5B-136E-4356-4632-109E11A2D96F}"/>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79" name="Google Shape;379;p30" descr="Banner: Tree Circumference Field Guide">
            <a:extLst>
              <a:ext uri="{FF2B5EF4-FFF2-40B4-BE49-F238E27FC236}">
                <a16:creationId xmlns:a16="http://schemas.microsoft.com/office/drawing/2014/main" id="{48FDA241-5C1D-8981-0889-CA41A937E9B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CC81A09E-30E6-AFDC-4165-EFF648FA788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07121DB0-3CE4-92AA-D7A2-8D2FD72FCA44}"/>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577A9B20-D710-386A-F79F-1CE34BC6DD3C}"/>
              </a:ext>
            </a:extLst>
          </p:cNvPr>
          <p:cNvSpPr txBox="1"/>
          <p:nvPr/>
        </p:nvSpPr>
        <p:spPr>
          <a:xfrm>
            <a:off x="1540312" y="2587972"/>
            <a:ext cx="1733116" cy="523220"/>
          </a:xfrm>
          <a:prstGeom prst="rect">
            <a:avLst/>
          </a:prstGeom>
          <a:noFill/>
        </p:spPr>
        <p:txBody>
          <a:bodyPr wrap="square" rtlCol="0">
            <a:spAutoFit/>
          </a:bodyPr>
          <a:lstStyle/>
          <a:p>
            <a:r>
              <a:rPr lang="en-US" b="1" dirty="0"/>
              <a:t>Select “Biometry: Trees”</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3B828A57-7FE9-5E18-C63E-6A8F7A3F1E0C}"/>
              </a:ext>
            </a:extLst>
          </p:cNvPr>
          <p:cNvCxnSpPr>
            <a:cxnSpLocks/>
          </p:cNvCxnSpPr>
          <p:nvPr/>
        </p:nvCxnSpPr>
        <p:spPr>
          <a:xfrm>
            <a:off x="3387091" y="2819381"/>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8B26F9-D6A4-1E06-27B3-F81400AAA115}"/>
              </a:ext>
            </a:extLst>
          </p:cNvPr>
          <p:cNvSpPr txBox="1"/>
          <p:nvPr/>
        </p:nvSpPr>
        <p:spPr>
          <a:xfrm>
            <a:off x="1377098" y="6191846"/>
            <a:ext cx="1733116" cy="369332"/>
          </a:xfrm>
          <a:prstGeom prst="rect">
            <a:avLst/>
          </a:prstGeom>
          <a:noFill/>
        </p:spPr>
        <p:txBody>
          <a:bodyPr wrap="square" rtlCol="0">
            <a:spAutoFit/>
          </a:bodyPr>
          <a:lstStyle/>
          <a:p>
            <a:r>
              <a:rPr lang="en-US" b="1" dirty="0"/>
              <a:t>Click Continue</a:t>
            </a:r>
          </a:p>
        </p:txBody>
      </p:sp>
      <p:cxnSp>
        <p:nvCxnSpPr>
          <p:cNvPr id="5" name="Straight Arrow Connector 4" descr="Arrow points to the word &quot;Add&quot;- clicking on this word will cause the dropdown menu to appear.">
            <a:extLst>
              <a:ext uri="{FF2B5EF4-FFF2-40B4-BE49-F238E27FC236}">
                <a16:creationId xmlns:a16="http://schemas.microsoft.com/office/drawing/2014/main" id="{27DBC432-AC0D-9B00-6FF0-823FE164BF6A}"/>
              </a:ext>
            </a:extLst>
          </p:cNvPr>
          <p:cNvCxnSpPr>
            <a:cxnSpLocks/>
          </p:cNvCxnSpPr>
          <p:nvPr/>
        </p:nvCxnSpPr>
        <p:spPr>
          <a:xfrm>
            <a:off x="3273428" y="6405353"/>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screenshot of the protocol selection page">
            <a:extLst>
              <a:ext uri="{FF2B5EF4-FFF2-40B4-BE49-F238E27FC236}">
                <a16:creationId xmlns:a16="http://schemas.microsoft.com/office/drawing/2014/main" id="{CA054A6A-0828-A4AA-B67E-9080111911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4914" y="1605970"/>
            <a:ext cx="4403839" cy="5112327"/>
          </a:xfrm>
          <a:prstGeom prst="rect">
            <a:avLst/>
          </a:prstGeom>
        </p:spPr>
      </p:pic>
    </p:spTree>
    <p:extLst>
      <p:ext uri="{BB962C8B-B14F-4D97-AF65-F5344CB8AC3E}">
        <p14:creationId xmlns:p14="http://schemas.microsoft.com/office/powerpoint/2010/main" val="46572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24FE789E-7ADC-6E69-3FDE-3DB9B0E94215}"/>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BADF78F1-4C84-5461-B3CC-79759999861E}"/>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79" name="Google Shape;379;p30" descr="Banner: Tree Circumference Field Guide">
            <a:extLst>
              <a:ext uri="{FF2B5EF4-FFF2-40B4-BE49-F238E27FC236}">
                <a16:creationId xmlns:a16="http://schemas.microsoft.com/office/drawing/2014/main" id="{D352FF24-63A4-411A-6214-EB5B1C63A21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514B2770-7A9A-DBB2-D562-27B6445BC490}"/>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B6276B1E-6750-9252-53AD-FB3117F4E57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2" name="Picture 1" descr="A screenshot of the location page.">
            <a:extLst>
              <a:ext uri="{FF2B5EF4-FFF2-40B4-BE49-F238E27FC236}">
                <a16:creationId xmlns:a16="http://schemas.microsoft.com/office/drawing/2014/main" id="{55ADC607-E4CB-1AFF-FC4F-7A93D5FD5B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6597" y="1843033"/>
            <a:ext cx="4941412" cy="4141374"/>
          </a:xfrm>
          <a:prstGeom prst="rect">
            <a:avLst/>
          </a:prstGeom>
        </p:spPr>
      </p:pic>
      <p:sp>
        <p:nvSpPr>
          <p:cNvPr id="3" name="TextBox 2">
            <a:extLst>
              <a:ext uri="{FF2B5EF4-FFF2-40B4-BE49-F238E27FC236}">
                <a16:creationId xmlns:a16="http://schemas.microsoft.com/office/drawing/2014/main" id="{81450B1D-5426-59B8-8B17-F5FBAB40E29C}"/>
              </a:ext>
            </a:extLst>
          </p:cNvPr>
          <p:cNvSpPr txBox="1"/>
          <p:nvPr/>
        </p:nvSpPr>
        <p:spPr>
          <a:xfrm>
            <a:off x="1413897" y="2015833"/>
            <a:ext cx="1855775" cy="3416320"/>
          </a:xfrm>
          <a:prstGeom prst="rect">
            <a:avLst/>
          </a:prstGeom>
          <a:noFill/>
        </p:spPr>
        <p:txBody>
          <a:bodyPr wrap="square" rtlCol="0">
            <a:spAutoFit/>
          </a:bodyPr>
          <a:lstStyle/>
          <a:p>
            <a:r>
              <a:rPr lang="en-US" b="1" dirty="0"/>
              <a:t>On the location page, scroll down to select your site OR choose “New Site Location” to add a new site.</a:t>
            </a:r>
          </a:p>
          <a:p>
            <a:endParaRPr lang="en-US" b="1" dirty="0"/>
          </a:p>
          <a:p>
            <a:r>
              <a:rPr lang="en-US" b="1" dirty="0">
                <a:hlinkClick r:id="rId6"/>
              </a:rPr>
              <a:t>Tutorials are available on how to add a new site.</a:t>
            </a:r>
            <a:endParaRPr lang="en-US" b="1" dirty="0"/>
          </a:p>
        </p:txBody>
      </p: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D20BF738-1B7D-402C-C773-C706C342B8D0}"/>
              </a:ext>
            </a:extLst>
          </p:cNvPr>
          <p:cNvCxnSpPr>
            <a:cxnSpLocks/>
          </p:cNvCxnSpPr>
          <p:nvPr/>
        </p:nvCxnSpPr>
        <p:spPr>
          <a:xfrm>
            <a:off x="3158225" y="2654134"/>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descr="Arrow points to the word &quot;Add&quot;- clicking on this word will cause the dropdown menu to appear.">
            <a:extLst>
              <a:ext uri="{FF2B5EF4-FFF2-40B4-BE49-F238E27FC236}">
                <a16:creationId xmlns:a16="http://schemas.microsoft.com/office/drawing/2014/main" id="{FAC47953-AA55-8EB7-102C-DD7ABBBB2A02}"/>
              </a:ext>
            </a:extLst>
          </p:cNvPr>
          <p:cNvCxnSpPr>
            <a:cxnSpLocks/>
          </p:cNvCxnSpPr>
          <p:nvPr/>
        </p:nvCxnSpPr>
        <p:spPr>
          <a:xfrm>
            <a:off x="3087774" y="568784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33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D3907F0C-6793-67A1-2113-6617A8C4EAC0}"/>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9AFFEE8C-F7C5-E672-C623-18AD61245258}"/>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79" name="Google Shape;379;p30" descr="Banner: Tree Circumference Field Guide">
            <a:extLst>
              <a:ext uri="{FF2B5EF4-FFF2-40B4-BE49-F238E27FC236}">
                <a16:creationId xmlns:a16="http://schemas.microsoft.com/office/drawing/2014/main" id="{0127791A-F506-2F7A-3C35-A01753ABA4D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5D304399-70E8-4C4A-47A0-927AC96260C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3AE10776-BD85-02E6-B510-D99A3F3A8E05}"/>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2EE29CEB-E798-77AA-041F-AC15CD1821C9}"/>
              </a:ext>
            </a:extLst>
          </p:cNvPr>
          <p:cNvSpPr txBox="1"/>
          <p:nvPr/>
        </p:nvSpPr>
        <p:spPr>
          <a:xfrm>
            <a:off x="1413897" y="2015833"/>
            <a:ext cx="1855775" cy="1200329"/>
          </a:xfrm>
          <a:prstGeom prst="rect">
            <a:avLst/>
          </a:prstGeom>
          <a:noFill/>
        </p:spPr>
        <p:txBody>
          <a:bodyPr wrap="square" rtlCol="0">
            <a:spAutoFit/>
          </a:bodyPr>
          <a:lstStyle/>
          <a:p>
            <a:r>
              <a:rPr lang="en-US" b="1" dirty="0"/>
              <a:t>Add the time and date that you collected your data</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9B96FD55-2672-2102-70DA-6E1591427ED3}"/>
              </a:ext>
            </a:extLst>
          </p:cNvPr>
          <p:cNvCxnSpPr>
            <a:cxnSpLocks/>
          </p:cNvCxnSpPr>
          <p:nvPr/>
        </p:nvCxnSpPr>
        <p:spPr>
          <a:xfrm>
            <a:off x="3110851" y="2492314"/>
            <a:ext cx="593135" cy="414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FC56A360-90A6-6AF1-3705-5E8FB48217F9}"/>
              </a:ext>
            </a:extLst>
          </p:cNvPr>
          <p:cNvCxnSpPr>
            <a:cxnSpLocks/>
          </p:cNvCxnSpPr>
          <p:nvPr/>
        </p:nvCxnSpPr>
        <p:spPr>
          <a:xfrm>
            <a:off x="3117273" y="5224753"/>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773277-DB77-0FF6-9B82-F178460643AD}"/>
              </a:ext>
            </a:extLst>
          </p:cNvPr>
          <p:cNvSpPr txBox="1"/>
          <p:nvPr/>
        </p:nvSpPr>
        <p:spPr>
          <a:xfrm>
            <a:off x="1532403" y="5070864"/>
            <a:ext cx="1855775" cy="307777"/>
          </a:xfrm>
          <a:prstGeom prst="rect">
            <a:avLst/>
          </a:prstGeom>
          <a:noFill/>
        </p:spPr>
        <p:txBody>
          <a:bodyPr wrap="square" rtlCol="0">
            <a:spAutoFit/>
          </a:bodyPr>
          <a:lstStyle/>
          <a:p>
            <a:r>
              <a:rPr lang="en-US" b="1" dirty="0"/>
              <a:t>Click Biometry</a:t>
            </a:r>
          </a:p>
        </p:txBody>
      </p:sp>
      <p:pic>
        <p:nvPicPr>
          <p:cNvPr id="6" name="Picture 5" descr="A screenshot of the date selection page">
            <a:extLst>
              <a:ext uri="{FF2B5EF4-FFF2-40B4-BE49-F238E27FC236}">
                <a16:creationId xmlns:a16="http://schemas.microsoft.com/office/drawing/2014/main" id="{5CAB0079-EB82-C15F-9754-ABB6A628979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27839" y="2183223"/>
            <a:ext cx="5287943" cy="4089108"/>
          </a:xfrm>
          <a:prstGeom prst="rect">
            <a:avLst/>
          </a:prstGeom>
        </p:spPr>
      </p:pic>
    </p:spTree>
    <p:extLst>
      <p:ext uri="{BB962C8B-B14F-4D97-AF65-F5344CB8AC3E}">
        <p14:creationId xmlns:p14="http://schemas.microsoft.com/office/powerpoint/2010/main" val="4251898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70776E4F-42DA-F6CC-E330-F3A13C7F82FE}"/>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08422180-9B5C-6F6E-7466-3E1880661899}"/>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79" name="Google Shape;379;p30" descr="Banner: Tree Circumference Field Guide">
            <a:extLst>
              <a:ext uri="{FF2B5EF4-FFF2-40B4-BE49-F238E27FC236}">
                <a16:creationId xmlns:a16="http://schemas.microsoft.com/office/drawing/2014/main" id="{471B2465-73A8-2384-3229-934E24D035F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DCFA09AD-832B-89C5-FC0B-E0606F27048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9555C64D-51E5-1D7A-85CA-E1007F77C937}"/>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3" name="TextBox 2">
            <a:extLst>
              <a:ext uri="{FF2B5EF4-FFF2-40B4-BE49-F238E27FC236}">
                <a16:creationId xmlns:a16="http://schemas.microsoft.com/office/drawing/2014/main" id="{1F99280C-FD6D-6CE8-A71B-B2CFE95589CD}"/>
              </a:ext>
            </a:extLst>
          </p:cNvPr>
          <p:cNvSpPr txBox="1"/>
          <p:nvPr/>
        </p:nvSpPr>
        <p:spPr>
          <a:xfrm>
            <a:off x="1589175" y="2183223"/>
            <a:ext cx="1733116" cy="1169551"/>
          </a:xfrm>
          <a:prstGeom prst="rect">
            <a:avLst/>
          </a:prstGeom>
          <a:noFill/>
        </p:spPr>
        <p:txBody>
          <a:bodyPr wrap="square" rtlCol="0">
            <a:spAutoFit/>
          </a:bodyPr>
          <a:lstStyle/>
          <a:p>
            <a:r>
              <a:rPr lang="en-US" b="1" dirty="0"/>
              <a:t>Enter the data from your datasheet into the form.</a:t>
            </a:r>
          </a:p>
          <a:p>
            <a:endParaRPr lang="en-US" b="1" dirty="0"/>
          </a:p>
        </p:txBody>
      </p:sp>
      <p:pic>
        <p:nvPicPr>
          <p:cNvPr id="7" name="Picture 6" descr="A screenshot of the data entry form.">
            <a:extLst>
              <a:ext uri="{FF2B5EF4-FFF2-40B4-BE49-F238E27FC236}">
                <a16:creationId xmlns:a16="http://schemas.microsoft.com/office/drawing/2014/main" id="{BDAFEA5A-C231-83B4-9460-16BD77CE6B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694" y="1681574"/>
            <a:ext cx="4172009" cy="4674777"/>
          </a:xfrm>
          <a:prstGeom prst="rect">
            <a:avLst/>
          </a:prstGeom>
        </p:spPr>
      </p:pic>
    </p:spTree>
    <p:extLst>
      <p:ext uri="{BB962C8B-B14F-4D97-AF65-F5344CB8AC3E}">
        <p14:creationId xmlns:p14="http://schemas.microsoft.com/office/powerpoint/2010/main" val="224375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9024D655-21A5-5290-3979-C3A79E0AE12C}"/>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BA3B2667-3F96-ECE4-50CB-93DCCDA8B07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379" name="Google Shape;379;p30" descr="Banner: Tree Circumference Field Guide">
            <a:extLst>
              <a:ext uri="{FF2B5EF4-FFF2-40B4-BE49-F238E27FC236}">
                <a16:creationId xmlns:a16="http://schemas.microsoft.com/office/drawing/2014/main" id="{153DAA0D-5E91-5781-9E13-1C96A6FDE31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DBFB9FF9-1893-A346-8A7D-18CB27C374A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24A060D0-6790-9171-2410-DD72DD1DA32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52428114-8674-5197-FF60-AE1F0A641DCC}"/>
              </a:ext>
            </a:extLst>
          </p:cNvPr>
          <p:cNvSpPr txBox="1"/>
          <p:nvPr/>
        </p:nvSpPr>
        <p:spPr>
          <a:xfrm>
            <a:off x="1396509" y="2398770"/>
            <a:ext cx="1855775" cy="646331"/>
          </a:xfrm>
          <a:prstGeom prst="rect">
            <a:avLst/>
          </a:prstGeom>
          <a:noFill/>
        </p:spPr>
        <p:txBody>
          <a:bodyPr wrap="square" rtlCol="0">
            <a:spAutoFit/>
          </a:bodyPr>
          <a:lstStyle/>
          <a:p>
            <a:r>
              <a:rPr lang="en-US" b="1" dirty="0"/>
              <a:t>Review the data you entered</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290834FE-E676-FACD-E7EA-F8A2092CDDFD}"/>
              </a:ext>
            </a:extLst>
          </p:cNvPr>
          <p:cNvCxnSpPr>
            <a:cxnSpLocks/>
          </p:cNvCxnSpPr>
          <p:nvPr/>
        </p:nvCxnSpPr>
        <p:spPr>
          <a:xfrm>
            <a:off x="3338063" y="2732023"/>
            <a:ext cx="685812" cy="348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158B5005-E77C-0BFB-E94D-6A0B69599501}"/>
              </a:ext>
            </a:extLst>
          </p:cNvPr>
          <p:cNvCxnSpPr>
            <a:cxnSpLocks/>
          </p:cNvCxnSpPr>
          <p:nvPr/>
        </p:nvCxnSpPr>
        <p:spPr>
          <a:xfrm>
            <a:off x="3752970" y="6388057"/>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9C9B3EE-6DC5-A8AE-BDEB-BF7ACDA769E7}"/>
              </a:ext>
            </a:extLst>
          </p:cNvPr>
          <p:cNvSpPr txBox="1"/>
          <p:nvPr/>
        </p:nvSpPr>
        <p:spPr>
          <a:xfrm>
            <a:off x="1500137" y="5199783"/>
            <a:ext cx="1855775" cy="2031325"/>
          </a:xfrm>
          <a:prstGeom prst="rect">
            <a:avLst/>
          </a:prstGeom>
          <a:noFill/>
        </p:spPr>
        <p:txBody>
          <a:bodyPr wrap="square" rtlCol="0">
            <a:spAutoFit/>
          </a:bodyPr>
          <a:lstStyle/>
          <a:p>
            <a:r>
              <a:rPr lang="en-US" b="1" dirty="0"/>
              <a:t>Click send observation and wait for the message that your observation was successfully sent!  </a:t>
            </a:r>
          </a:p>
        </p:txBody>
      </p:sp>
      <p:pic>
        <p:nvPicPr>
          <p:cNvPr id="8" name="Picture 7" descr="A screenshot of the data review page.">
            <a:extLst>
              <a:ext uri="{FF2B5EF4-FFF2-40B4-BE49-F238E27FC236}">
                <a16:creationId xmlns:a16="http://schemas.microsoft.com/office/drawing/2014/main" id="{D4D5443F-E9F5-188C-E84F-2CC1BD3B2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4780" y="1878616"/>
            <a:ext cx="4529257" cy="4886696"/>
          </a:xfrm>
          <a:prstGeom prst="rect">
            <a:avLst/>
          </a:prstGeom>
        </p:spPr>
      </p:pic>
    </p:spTree>
    <p:extLst>
      <p:ext uri="{BB962C8B-B14F-4D97-AF65-F5344CB8AC3E}">
        <p14:creationId xmlns:p14="http://schemas.microsoft.com/office/powerpoint/2010/main" val="3799720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8" name="Google Shape;398;p3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399" name="Google Shape;399;p32"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sp>
        <p:nvSpPr>
          <p:cNvPr id="8" name="Google Shape;616;p50">
            <a:extLst>
              <a:ext uri="{FF2B5EF4-FFF2-40B4-BE49-F238E27FC236}">
                <a16:creationId xmlns:a16="http://schemas.microsoft.com/office/drawing/2014/main" id="{136F206A-3236-D22F-48C6-2F9100C827D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9" name="Google Shape;619;p50">
            <a:extLst>
              <a:ext uri="{FF2B5EF4-FFF2-40B4-BE49-F238E27FC236}">
                <a16:creationId xmlns:a16="http://schemas.microsoft.com/office/drawing/2014/main" id="{E0A55402-AD57-C1C7-B217-F44086767AA4}"/>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Land Cover</a:t>
            </a:r>
            <a:endParaRPr/>
          </a:p>
        </p:txBody>
      </p:sp>
      <p:sp>
        <p:nvSpPr>
          <p:cNvPr id="10" name="Google Shape;620;p50">
            <a:extLst>
              <a:ext uri="{FF2B5EF4-FFF2-40B4-BE49-F238E27FC236}">
                <a16:creationId xmlns:a16="http://schemas.microsoft.com/office/drawing/2014/main" id="{77E8BE08-531F-1D62-9671-6E28F5241743}"/>
              </a:ext>
            </a:extLst>
          </p:cNvPr>
          <p:cNvSpPr txBox="1">
            <a:spLocks noGrp="1"/>
          </p:cNvSpPr>
          <p:nvPr>
            <p:ph type="body" idx="1"/>
          </p:nvPr>
        </p:nvSpPr>
        <p:spPr>
          <a:xfrm>
            <a:off x="1363800" y="1559115"/>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700" dirty="0"/>
              <a:t>GLOBE provides the ability to view and interact with data measured across the world. Use the</a:t>
            </a:r>
            <a:r>
              <a:rPr lang="en-US" sz="1700" u="sng" dirty="0">
                <a:solidFill>
                  <a:schemeClr val="hlink"/>
                </a:solidFill>
                <a:hlinkClick r:id="rId5"/>
              </a:rPr>
              <a:t> visualization tool</a:t>
            </a:r>
            <a:r>
              <a:rPr lang="en-US" sz="1700" dirty="0"/>
              <a:t> to map, graph, filter and export Land Cover Classification data that have been measured across GLOBE protocols since 1995. </a:t>
            </a:r>
            <a:endParaRPr dirty="0"/>
          </a:p>
        </p:txBody>
      </p:sp>
      <p:sp>
        <p:nvSpPr>
          <p:cNvPr id="11" name="Google Shape;621;p50">
            <a:extLst>
              <a:ext uri="{FF2B5EF4-FFF2-40B4-BE49-F238E27FC236}">
                <a16:creationId xmlns:a16="http://schemas.microsoft.com/office/drawing/2014/main" id="{078FEE67-3AFE-F2CA-768E-1F2AD3176CD0}"/>
              </a:ext>
            </a:extLst>
          </p:cNvPr>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See</a:t>
            </a:r>
            <a:r>
              <a:rPr lang="en-US">
                <a:solidFill>
                  <a:schemeClr val="dk1"/>
                </a:solidFill>
                <a:latin typeface="Calibri"/>
                <a:ea typeface="Calibri"/>
                <a:cs typeface="Calibri"/>
                <a:sym typeface="Calibri"/>
              </a:rPr>
              <a:t> </a:t>
            </a:r>
            <a:r>
              <a:rPr lang="en-US" sz="1800" u="sng">
                <a:solidFill>
                  <a:schemeClr val="hlink"/>
                </a:solidFill>
                <a:latin typeface="Calibri"/>
                <a:ea typeface="Calibri"/>
                <a:cs typeface="Calibri"/>
                <a:sym typeface="Calibri"/>
                <a:hlinkClick r:id="rId6"/>
              </a:rPr>
              <a:t>video tutorials on using the GLOBE Visualization system</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3CF73CCD-EAEE-1FB9-AC6F-68C83B6D7506}"/>
              </a:ext>
            </a:extLst>
          </p:cNvPr>
          <p:cNvSpPr txBox="1"/>
          <p:nvPr/>
        </p:nvSpPr>
        <p:spPr>
          <a:xfrm>
            <a:off x="1960144" y="2930984"/>
            <a:ext cx="1205763" cy="584775"/>
          </a:xfrm>
          <a:prstGeom prst="rect">
            <a:avLst/>
          </a:prstGeom>
          <a:noFill/>
        </p:spPr>
        <p:txBody>
          <a:bodyPr wrap="square" rtlCol="0">
            <a:spAutoFit/>
          </a:bodyPr>
          <a:lstStyle/>
          <a:p>
            <a:r>
              <a:rPr lang="en-US" sz="1600" b="1" dirty="0"/>
              <a:t>Click the layers icon.</a:t>
            </a:r>
          </a:p>
        </p:txBody>
      </p:sp>
      <p:sp>
        <p:nvSpPr>
          <p:cNvPr id="13" name="TextBox 12">
            <a:extLst>
              <a:ext uri="{FF2B5EF4-FFF2-40B4-BE49-F238E27FC236}">
                <a16:creationId xmlns:a16="http://schemas.microsoft.com/office/drawing/2014/main" id="{E0ECEBD4-C5BD-9E75-6E6C-E3BD59979072}"/>
              </a:ext>
            </a:extLst>
          </p:cNvPr>
          <p:cNvSpPr txBox="1"/>
          <p:nvPr/>
        </p:nvSpPr>
        <p:spPr>
          <a:xfrm>
            <a:off x="1504097" y="4427345"/>
            <a:ext cx="1487229" cy="1569660"/>
          </a:xfrm>
          <a:prstGeom prst="rect">
            <a:avLst/>
          </a:prstGeom>
          <a:noFill/>
        </p:spPr>
        <p:txBody>
          <a:bodyPr wrap="square" rtlCol="0">
            <a:spAutoFit/>
          </a:bodyPr>
          <a:lstStyle/>
          <a:p>
            <a:r>
              <a:rPr lang="en-US" sz="1600" b="1" dirty="0"/>
              <a:t>Select Land Cover Classification under the Biosphere drop down </a:t>
            </a:r>
          </a:p>
        </p:txBody>
      </p:sp>
      <p:sp>
        <p:nvSpPr>
          <p:cNvPr id="14" name="TextBox 13">
            <a:extLst>
              <a:ext uri="{FF2B5EF4-FFF2-40B4-BE49-F238E27FC236}">
                <a16:creationId xmlns:a16="http://schemas.microsoft.com/office/drawing/2014/main" id="{B73FA1B7-C98B-B357-A031-58BA0AA93119}"/>
              </a:ext>
            </a:extLst>
          </p:cNvPr>
          <p:cNvSpPr txBox="1"/>
          <p:nvPr/>
        </p:nvSpPr>
        <p:spPr>
          <a:xfrm>
            <a:off x="7402310" y="3777745"/>
            <a:ext cx="1487229" cy="338554"/>
          </a:xfrm>
          <a:prstGeom prst="rect">
            <a:avLst/>
          </a:prstGeom>
          <a:noFill/>
        </p:spPr>
        <p:txBody>
          <a:bodyPr wrap="square" rtlCol="0">
            <a:spAutoFit/>
          </a:bodyPr>
          <a:lstStyle/>
          <a:p>
            <a:r>
              <a:rPr lang="en-US" sz="1600" b="1" dirty="0"/>
              <a:t>Click Submit.</a:t>
            </a:r>
          </a:p>
        </p:txBody>
      </p:sp>
      <p:cxnSp>
        <p:nvCxnSpPr>
          <p:cNvPr id="15" name="Straight Arrow Connector 14">
            <a:extLst>
              <a:ext uri="{FF2B5EF4-FFF2-40B4-BE49-F238E27FC236}">
                <a16:creationId xmlns:a16="http://schemas.microsoft.com/office/drawing/2014/main" id="{8E3CECD7-FFCE-0B56-EA18-D274CB0B67A5}"/>
              </a:ext>
            </a:extLst>
          </p:cNvPr>
          <p:cNvCxnSpPr>
            <a:cxnSpLocks/>
          </p:cNvCxnSpPr>
          <p:nvPr/>
        </p:nvCxnSpPr>
        <p:spPr>
          <a:xfrm flipV="1">
            <a:off x="2921280" y="2930984"/>
            <a:ext cx="764088" cy="26647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539BE52-29BB-3CA6-92BB-AF8479875953}"/>
              </a:ext>
            </a:extLst>
          </p:cNvPr>
          <p:cNvCxnSpPr>
            <a:cxnSpLocks/>
            <a:stCxn id="13" idx="3"/>
          </p:cNvCxnSpPr>
          <p:nvPr/>
        </p:nvCxnSpPr>
        <p:spPr>
          <a:xfrm>
            <a:off x="2991326" y="5212175"/>
            <a:ext cx="981935" cy="867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F71D557-9979-1A7C-56F0-30A5ACD9F5EE}"/>
              </a:ext>
            </a:extLst>
          </p:cNvPr>
          <p:cNvCxnSpPr>
            <a:cxnSpLocks/>
          </p:cNvCxnSpPr>
          <p:nvPr/>
        </p:nvCxnSpPr>
        <p:spPr>
          <a:xfrm flipH="1">
            <a:off x="6617606" y="4017559"/>
            <a:ext cx="752271"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descr="A screenshot of the filters on the data visualization system">
            <a:extLst>
              <a:ext uri="{FF2B5EF4-FFF2-40B4-BE49-F238E27FC236}">
                <a16:creationId xmlns:a16="http://schemas.microsoft.com/office/drawing/2014/main" id="{99AC3DF4-8F52-6B62-1291-687FEC6AED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3261" y="2655811"/>
            <a:ext cx="2565400" cy="355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9" name="Google Shape;409;p3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410" name="Google Shape;410;p33"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sp>
        <p:nvSpPr>
          <p:cNvPr id="6" name="Google Shape;626;p51">
            <a:extLst>
              <a:ext uri="{FF2B5EF4-FFF2-40B4-BE49-F238E27FC236}">
                <a16:creationId xmlns:a16="http://schemas.microsoft.com/office/drawing/2014/main" id="{3C47953A-1728-2BF3-5142-DB1FCC999A2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7" name="Google Shape;629;p51">
            <a:extLst>
              <a:ext uri="{FF2B5EF4-FFF2-40B4-BE49-F238E27FC236}">
                <a16:creationId xmlns:a16="http://schemas.microsoft.com/office/drawing/2014/main" id="{14987A37-40A7-5090-43EA-C555E9C9D318}"/>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Range of Dates</a:t>
            </a:r>
            <a:endParaRPr/>
          </a:p>
        </p:txBody>
      </p:sp>
      <p:sp>
        <p:nvSpPr>
          <p:cNvPr id="8" name="Google Shape;630;p51">
            <a:extLst>
              <a:ext uri="{FF2B5EF4-FFF2-40B4-BE49-F238E27FC236}">
                <a16:creationId xmlns:a16="http://schemas.microsoft.com/office/drawing/2014/main" id="{3D48497F-7516-6334-5130-A7C1F2E110C4}"/>
              </a:ext>
            </a:extLst>
          </p:cNvPr>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t>Select the date for which you need Land Cover Classification data. </a:t>
            </a:r>
            <a:endParaRPr dirty="0"/>
          </a:p>
          <a:p>
            <a:pPr marL="228600" lvl="0" indent="-101600" algn="l" rtl="0">
              <a:lnSpc>
                <a:spcPct val="90000"/>
              </a:lnSpc>
              <a:spcBef>
                <a:spcPts val="1600"/>
              </a:spcBef>
              <a:spcAft>
                <a:spcPts val="0"/>
              </a:spcAft>
              <a:buClr>
                <a:schemeClr val="dk1"/>
              </a:buClr>
              <a:buSzPts val="2000"/>
              <a:buNone/>
            </a:pPr>
            <a:endParaRPr dirty="0"/>
          </a:p>
        </p:txBody>
      </p:sp>
      <p:pic>
        <p:nvPicPr>
          <p:cNvPr id="9" name="Picture 8" descr="A screenshot of the visualization system with the tool to change the date being viewed.">
            <a:extLst>
              <a:ext uri="{FF2B5EF4-FFF2-40B4-BE49-F238E27FC236}">
                <a16:creationId xmlns:a16="http://schemas.microsoft.com/office/drawing/2014/main" id="{6B456F4C-0725-303B-6178-5B88F5F6A5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37950" y="2849043"/>
            <a:ext cx="7106006" cy="3153196"/>
          </a:xfrm>
          <a:prstGeom prst="rect">
            <a:avLst/>
          </a:prstGeom>
        </p:spPr>
      </p:pic>
      <p:cxnSp>
        <p:nvCxnSpPr>
          <p:cNvPr id="10" name="Straight Arrow Connector 9">
            <a:extLst>
              <a:ext uri="{FF2B5EF4-FFF2-40B4-BE49-F238E27FC236}">
                <a16:creationId xmlns:a16="http://schemas.microsoft.com/office/drawing/2014/main" id="{6258BF28-44F8-1290-F78C-18F033DDC2E0}"/>
              </a:ext>
            </a:extLst>
          </p:cNvPr>
          <p:cNvCxnSpPr>
            <a:cxnSpLocks/>
          </p:cNvCxnSpPr>
          <p:nvPr/>
        </p:nvCxnSpPr>
        <p:spPr>
          <a:xfrm>
            <a:off x="4858439" y="2269475"/>
            <a:ext cx="2070312" cy="11864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8" name="Google Shape;418;p3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419" name="Google Shape;419;p34"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pic>
        <p:nvPicPr>
          <p:cNvPr id="6" name="Picture 5" descr="A screenshot of the data vizualization tool with a box showing summary data for a land cover site. ">
            <a:extLst>
              <a:ext uri="{FF2B5EF4-FFF2-40B4-BE49-F238E27FC236}">
                <a16:creationId xmlns:a16="http://schemas.microsoft.com/office/drawing/2014/main" id="{C44F5E7A-5ECF-481D-1FEF-946DBF1575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3278" y="2450844"/>
            <a:ext cx="5039898" cy="3208217"/>
          </a:xfrm>
          <a:prstGeom prst="rect">
            <a:avLst/>
          </a:prstGeom>
        </p:spPr>
      </p:pic>
      <p:sp>
        <p:nvSpPr>
          <p:cNvPr id="7" name="Google Shape;637;p52">
            <a:extLst>
              <a:ext uri="{FF2B5EF4-FFF2-40B4-BE49-F238E27FC236}">
                <a16:creationId xmlns:a16="http://schemas.microsoft.com/office/drawing/2014/main" id="{E040F655-41E2-EDBF-3763-98AD204B2AD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8" name="Google Shape;641;p52">
            <a:extLst>
              <a:ext uri="{FF2B5EF4-FFF2-40B4-BE49-F238E27FC236}">
                <a16:creationId xmlns:a16="http://schemas.microsoft.com/office/drawing/2014/main" id="{9D622F1B-2373-52BF-3E05-831DD5C65F5B}"/>
              </a:ext>
            </a:extLst>
          </p:cNvPr>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t>Select the sampling site for which you need Land Cover Classification Data, and a box will open with a data summary for that site.</a:t>
            </a:r>
          </a:p>
          <a:p>
            <a:pPr marL="228600" lvl="0" indent="-101600" algn="l" rtl="0">
              <a:lnSpc>
                <a:spcPct val="90000"/>
              </a:lnSpc>
              <a:spcBef>
                <a:spcPts val="1600"/>
              </a:spcBef>
              <a:spcAft>
                <a:spcPts val="0"/>
              </a:spcAft>
              <a:buClr>
                <a:schemeClr val="dk1"/>
              </a:buClr>
              <a:buSzPts val="2000"/>
              <a:buNone/>
            </a:pPr>
            <a:endParaRPr dirty="0"/>
          </a:p>
        </p:txBody>
      </p:sp>
      <p:sp>
        <p:nvSpPr>
          <p:cNvPr id="9" name="TextBox 8">
            <a:extLst>
              <a:ext uri="{FF2B5EF4-FFF2-40B4-BE49-F238E27FC236}">
                <a16:creationId xmlns:a16="http://schemas.microsoft.com/office/drawing/2014/main" id="{921DDE3B-8981-549A-9EB8-D0D8078300E6}"/>
              </a:ext>
            </a:extLst>
          </p:cNvPr>
          <p:cNvSpPr txBox="1"/>
          <p:nvPr/>
        </p:nvSpPr>
        <p:spPr>
          <a:xfrm>
            <a:off x="2111771" y="5963315"/>
            <a:ext cx="5374879" cy="584775"/>
          </a:xfrm>
          <a:prstGeom prst="rect">
            <a:avLst/>
          </a:prstGeom>
          <a:noFill/>
        </p:spPr>
        <p:txBody>
          <a:bodyPr wrap="square" rtlCol="0">
            <a:spAutoFit/>
          </a:bodyPr>
          <a:lstStyle/>
          <a:p>
            <a:r>
              <a:rPr lang="en-US" sz="1600" b="1" dirty="0"/>
              <a:t>Clicking on a location will open to a map note providing data for that location and time.  </a:t>
            </a:r>
          </a:p>
        </p:txBody>
      </p:sp>
      <p:sp>
        <p:nvSpPr>
          <p:cNvPr id="10" name="TextBox 9">
            <a:extLst>
              <a:ext uri="{FF2B5EF4-FFF2-40B4-BE49-F238E27FC236}">
                <a16:creationId xmlns:a16="http://schemas.microsoft.com/office/drawing/2014/main" id="{9A42BE71-D839-E98B-B5D7-0DA058D239F9}"/>
              </a:ext>
            </a:extLst>
          </p:cNvPr>
          <p:cNvSpPr txBox="1"/>
          <p:nvPr/>
        </p:nvSpPr>
        <p:spPr>
          <a:xfrm>
            <a:off x="1443210" y="2880521"/>
            <a:ext cx="1643933" cy="1815882"/>
          </a:xfrm>
          <a:prstGeom prst="rect">
            <a:avLst/>
          </a:prstGeom>
          <a:noFill/>
        </p:spPr>
        <p:txBody>
          <a:bodyPr wrap="square" rtlCol="0">
            <a:spAutoFit/>
          </a:bodyPr>
          <a:lstStyle/>
          <a:p>
            <a:r>
              <a:rPr lang="en-US" sz="1600" b="1" dirty="0"/>
              <a:t>Click on the table icon to view the data in a table and download it as a .csv for analysis.</a:t>
            </a:r>
          </a:p>
        </p:txBody>
      </p:sp>
      <p:cxnSp>
        <p:nvCxnSpPr>
          <p:cNvPr id="11" name="Straight Arrow Connector 10">
            <a:extLst>
              <a:ext uri="{FF2B5EF4-FFF2-40B4-BE49-F238E27FC236}">
                <a16:creationId xmlns:a16="http://schemas.microsoft.com/office/drawing/2014/main" id="{3ABF2B85-2A95-0CD5-2452-B92BD958A465}"/>
              </a:ext>
            </a:extLst>
          </p:cNvPr>
          <p:cNvCxnSpPr>
            <a:cxnSpLocks/>
          </p:cNvCxnSpPr>
          <p:nvPr/>
        </p:nvCxnSpPr>
        <p:spPr>
          <a:xfrm flipV="1">
            <a:off x="2519482" y="5409282"/>
            <a:ext cx="1237270" cy="49102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A24CE81-1A4A-A77D-806A-6B812D31B9FF}"/>
              </a:ext>
            </a:extLst>
          </p:cNvPr>
          <p:cNvCxnSpPr>
            <a:cxnSpLocks/>
          </p:cNvCxnSpPr>
          <p:nvPr/>
        </p:nvCxnSpPr>
        <p:spPr>
          <a:xfrm>
            <a:off x="2732083" y="3207163"/>
            <a:ext cx="1267040" cy="9578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Google Shape;640;p52">
            <a:extLst>
              <a:ext uri="{FF2B5EF4-FFF2-40B4-BE49-F238E27FC236}">
                <a16:creationId xmlns:a16="http://schemas.microsoft.com/office/drawing/2014/main" id="{6416BC4A-9736-B2C4-6D06-58755CCCA732}"/>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dirty="0">
                <a:solidFill>
                  <a:srgbClr val="055000"/>
                </a:solidFill>
              </a:rPr>
              <a:t>Visualize and Retrieve Data: Accessing Data</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35"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1" y="1981200"/>
            <a:ext cx="7966969" cy="4891790"/>
          </a:xfrm>
          <a:prstGeom prst="rect">
            <a:avLst/>
          </a:prstGeom>
          <a:noFill/>
          <a:ln>
            <a:noFill/>
          </a:ln>
        </p:spPr>
      </p:pic>
      <p:sp>
        <p:nvSpPr>
          <p:cNvPr id="428" name="Google Shape;42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29" name="Google Shape;429;p35"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430" name="Google Shape;430;p35" descr="Menu: Quiz you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31" name="Google Shape;431;p35"/>
          <p:cNvSpPr txBox="1">
            <a:spLocks noGrp="1"/>
          </p:cNvSpPr>
          <p:nvPr>
            <p:ph type="body" idx="1"/>
          </p:nvPr>
        </p:nvSpPr>
        <p:spPr>
          <a:xfrm>
            <a:off x="1356124" y="2350281"/>
            <a:ext cx="7634678" cy="43513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sz="2000" b="1"/>
              <a:t>Tree circumference measurements are part of what GLOBE Protocol area or Earth system 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Tree Circumference measurements are part of which specific protocol?</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What environmental factors influence the  average circumference of a tree stand that you might be sampling?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Diameter Breast Height is a standard height used by ecologists and foresters to collect tree circumference data. How high is this measurement taken on the trunk of the tree, measuring from the ground?</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Tree circumference data are used to quantify the amount of carbon stored on a landscape. Name one reason this data is important to scientists?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Explain how tree circumference data can be used to track tree migration and range spread related to a change in climate.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Where will you take your tree circumference measurements- on what GLOBE sampling site type?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You will need some data about your study area to choose the correct trees to measure: which other biometry measurement will you need to complete before completing the Tree Circumference measurements?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How do trees respond to stress?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How might a scientist use tree circumference to estimate the volume of biomass of above ground trees?  What other data might be useful?</a:t>
            </a:r>
            <a:r>
              <a:rPr lang="en-US" sz="2000"/>
              <a:t> </a:t>
            </a:r>
            <a:endParaRPr/>
          </a:p>
          <a:p>
            <a:pPr marL="228600" lvl="0" indent="-104140" algn="l" rtl="0">
              <a:lnSpc>
                <a:spcPct val="90000"/>
              </a:lnSpc>
              <a:spcBef>
                <a:spcPts val="1000"/>
              </a:spcBef>
              <a:spcAft>
                <a:spcPts val="0"/>
              </a:spcAft>
              <a:buClr>
                <a:schemeClr val="dk1"/>
              </a:buClr>
              <a:buSzPct val="100000"/>
              <a:buNone/>
            </a:pPr>
            <a:endParaRPr/>
          </a:p>
        </p:txBody>
      </p:sp>
      <p:sp>
        <p:nvSpPr>
          <p:cNvPr id="432" name="Google Shape;432;p35"/>
          <p:cNvSpPr txBox="1">
            <a:spLocks noGrp="1"/>
          </p:cNvSpPr>
          <p:nvPr>
            <p:ph type="title"/>
          </p:nvPr>
        </p:nvSpPr>
        <p:spPr>
          <a:xfrm>
            <a:off x="1177031" y="947977"/>
            <a:ext cx="7886700" cy="11905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a:solidFill>
                  <a:srgbClr val="055000"/>
                </a:solidFill>
                <a:latin typeface="Calibri"/>
                <a:ea typeface="Calibri"/>
                <a:cs typeface="Calibri"/>
                <a:sym typeface="Calibri"/>
              </a:rPr>
              <a:t>Review questions to help you prepare to do the Tree Circumference measurements associated with the GLOBE Biometry Protocol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17" name="Google Shape;117;p4"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18" name="Google Shape;118;p4"/>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What is Biometry?</a:t>
            </a:r>
            <a:endParaRPr/>
          </a:p>
        </p:txBody>
      </p:sp>
      <p:sp>
        <p:nvSpPr>
          <p:cNvPr id="119" name="Google Shape;119;p4"/>
          <p:cNvSpPr txBox="1">
            <a:spLocks noGrp="1"/>
          </p:cNvSpPr>
          <p:nvPr>
            <p:ph type="body" idx="1"/>
          </p:nvPr>
        </p:nvSpPr>
        <p:spPr>
          <a:xfrm>
            <a:off x="1236774" y="1665598"/>
            <a:ext cx="410923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73100"/>
              </a:buClr>
              <a:buSzPts val="1700"/>
              <a:buNone/>
            </a:pPr>
            <a:r>
              <a:rPr lang="en-US" sz="1700" b="1">
                <a:solidFill>
                  <a:srgbClr val="073100"/>
                </a:solidFill>
              </a:rPr>
              <a:t>Biometry</a:t>
            </a:r>
            <a:r>
              <a:rPr lang="en-US" sz="1700"/>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 </a:t>
            </a:r>
            <a:endParaRPr/>
          </a:p>
          <a:p>
            <a:pPr marL="0" lvl="0" indent="0" algn="just" rtl="0">
              <a:lnSpc>
                <a:spcPct val="90000"/>
              </a:lnSpc>
              <a:spcBef>
                <a:spcPts val="1000"/>
              </a:spcBef>
              <a:spcAft>
                <a:spcPts val="0"/>
              </a:spcAft>
              <a:buClr>
                <a:schemeClr val="dk1"/>
              </a:buClr>
              <a:buSzPts val="1700"/>
              <a:buNone/>
            </a:pPr>
            <a:endParaRPr sz="1700"/>
          </a:p>
          <a:p>
            <a:pPr marL="0" lvl="0" indent="0" algn="just" rtl="0">
              <a:lnSpc>
                <a:spcPct val="90000"/>
              </a:lnSpc>
              <a:spcBef>
                <a:spcPts val="1000"/>
              </a:spcBef>
              <a:spcAft>
                <a:spcPts val="0"/>
              </a:spcAft>
              <a:buClr>
                <a:schemeClr val="dk1"/>
              </a:buClr>
              <a:buSzPts val="1700"/>
              <a:buNone/>
            </a:pPr>
            <a:r>
              <a:rPr lang="en-US" sz="1700"/>
              <a:t>This slide set introduces you to the Tree Circumference Measurement  Protocol. </a:t>
            </a:r>
            <a:endParaRPr/>
          </a:p>
          <a:p>
            <a:pPr marL="228600" lvl="0" indent="-50800" algn="l" rtl="0">
              <a:lnSpc>
                <a:spcPct val="90000"/>
              </a:lnSpc>
              <a:spcBef>
                <a:spcPts val="1000"/>
              </a:spcBef>
              <a:spcAft>
                <a:spcPts val="0"/>
              </a:spcAft>
              <a:buClr>
                <a:schemeClr val="dk1"/>
              </a:buClr>
              <a:buSzPts val="2800"/>
              <a:buNone/>
            </a:pPr>
            <a:endParaRPr/>
          </a:p>
        </p:txBody>
      </p:sp>
      <p:pic>
        <p:nvPicPr>
          <p:cNvPr id="120" name="Google Shape;120;p4" descr="List of GLOBE Biometry measurments: Land Cover Sample site, Canopy Cover and Ground Cover, Graminoid, Tree and Shrub Height, Tree Height on Level Ground: Simplified Clinometer Technique, Tree Height on Level Ground: Standard Clinometer Technique, Tree height on a slope: Stand by Tree; Tree Height on a Slope: Two-Triangle Techniques, Graminoid Biomass and Tree Circumference ( this protocol)"/>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26440" y="1528991"/>
            <a:ext cx="3380481" cy="488922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42" name="Google Shape;442;p36"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0" y="1540697"/>
            <a:ext cx="7966969" cy="5317303"/>
          </a:xfrm>
          <a:prstGeom prst="rect">
            <a:avLst/>
          </a:prstGeom>
          <a:noFill/>
          <a:ln>
            <a:noFill/>
          </a:ln>
        </p:spPr>
      </p:pic>
      <p:sp>
        <p:nvSpPr>
          <p:cNvPr id="437" name="Google Shape;43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38" name="Google Shape;438;p36"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936000"/>
          </a:xfrm>
          <a:prstGeom prst="rect">
            <a:avLst/>
          </a:prstGeom>
          <a:noFill/>
          <a:ln>
            <a:noFill/>
          </a:ln>
        </p:spPr>
      </p:pic>
      <p:pic>
        <p:nvPicPr>
          <p:cNvPr id="439" name="Google Shape;439;p36"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40" name="Google Shape;440;p36"/>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You have now completed the slide stack. If you are ready to take the assessment, sign on and take the assessment corresponding to </a:t>
            </a:r>
            <a:r>
              <a:rPr lang="en-US" sz="2000" b="1" dirty="0">
                <a:solidFill>
                  <a:srgbClr val="055000"/>
                </a:solidFill>
              </a:rPr>
              <a:t>Tree Circumference</a:t>
            </a:r>
            <a:r>
              <a:rPr lang="en-US" sz="2000" dirty="0">
                <a:solidFill>
                  <a:srgbClr val="000000"/>
                </a:solidFill>
              </a:rPr>
              <a:t>. </a:t>
            </a:r>
            <a:endParaRPr dirty="0"/>
          </a:p>
          <a:p>
            <a:pPr marL="0" lvl="0" indent="0" algn="l" rtl="0">
              <a:lnSpc>
                <a:spcPct val="90000"/>
              </a:lnSpc>
              <a:spcBef>
                <a:spcPts val="0"/>
              </a:spcBef>
              <a:spcAft>
                <a:spcPts val="0"/>
              </a:spcAft>
              <a:buClr>
                <a:schemeClr val="dk1"/>
              </a:buClr>
              <a:buSzPts val="2000"/>
              <a:buFont typeface="Arial"/>
              <a:buNone/>
            </a:pPr>
            <a:endParaRPr sz="2000" dirty="0">
              <a:solidFill>
                <a:srgbClr val="000000"/>
              </a:solidFill>
            </a:endParaRPr>
          </a:p>
          <a:p>
            <a:pPr marL="0" lvl="0" indent="0" algn="l" rtl="0">
              <a:lnSpc>
                <a:spcPct val="90000"/>
              </a:lnSpc>
              <a:spcBef>
                <a:spcPts val="0"/>
              </a:spcBef>
              <a:spcAft>
                <a:spcPts val="0"/>
              </a:spcAft>
              <a:buClr>
                <a:schemeClr val="dk1"/>
              </a:buClr>
              <a:buSzPts val="2000"/>
              <a:buFont typeface="Arial"/>
              <a:buNone/>
            </a:pPr>
            <a:endParaRPr sz="2000" dirty="0">
              <a:solidFill>
                <a:srgbClr val="000000"/>
              </a:solidFill>
            </a:endParaRPr>
          </a:p>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When you pass the assessment, you are ready to take </a:t>
            </a:r>
            <a:r>
              <a:rPr lang="en-US" sz="2000" b="1" dirty="0">
                <a:solidFill>
                  <a:srgbClr val="055000"/>
                </a:solidFill>
              </a:rPr>
              <a:t>Tree Circumference</a:t>
            </a:r>
            <a:r>
              <a:rPr lang="en-US" sz="2000" dirty="0">
                <a:solidFill>
                  <a:srgbClr val="000000"/>
                </a:solidFill>
              </a:rPr>
              <a:t> measurements! </a:t>
            </a:r>
            <a:r>
              <a:rPr lang="en-US" sz="2000" dirty="0"/>
              <a:t> </a:t>
            </a:r>
            <a:endParaRPr dirty="0"/>
          </a:p>
          <a:p>
            <a:pPr marL="228600" lvl="0" indent="-50800" algn="l" rtl="0">
              <a:lnSpc>
                <a:spcPct val="90000"/>
              </a:lnSpc>
              <a:spcBef>
                <a:spcPts val="1000"/>
              </a:spcBef>
              <a:spcAft>
                <a:spcPts val="0"/>
              </a:spcAft>
              <a:buClr>
                <a:schemeClr val="dk1"/>
              </a:buClr>
              <a:buSzPts val="2800"/>
              <a:buNone/>
            </a:pPr>
            <a:endParaRPr lang="en-US" dirty="0"/>
          </a:p>
          <a:p>
            <a:pPr marL="228600" lvl="0" indent="-50800" algn="l" rtl="0">
              <a:lnSpc>
                <a:spcPct val="90000"/>
              </a:lnSpc>
              <a:spcBef>
                <a:spcPts val="1000"/>
              </a:spcBef>
              <a:spcAft>
                <a:spcPts val="0"/>
              </a:spcAft>
              <a:buClr>
                <a:schemeClr val="dk1"/>
              </a:buClr>
              <a:buSzPts val="2800"/>
              <a:buNone/>
            </a:pPr>
            <a:r>
              <a:rPr lang="en-US" dirty="0"/>
              <a:t>Welcome to the GLOBE Biometry Community! </a:t>
            </a:r>
          </a:p>
        </p:txBody>
      </p:sp>
      <p:sp>
        <p:nvSpPr>
          <p:cNvPr id="441" name="Google Shape;441;p36"/>
          <p:cNvSpPr txBox="1">
            <a:spLocks noGrp="1"/>
          </p:cNvSpPr>
          <p:nvPr>
            <p:ph type="title"/>
          </p:nvPr>
        </p:nvSpPr>
        <p:spPr>
          <a:xfrm>
            <a:off x="1177031" y="904236"/>
            <a:ext cx="6595110" cy="8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Are You Ready for the Quiz?</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37"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0" y="1555687"/>
            <a:ext cx="7966969" cy="5317303"/>
          </a:xfrm>
          <a:prstGeom prst="rect">
            <a:avLst/>
          </a:prstGeom>
          <a:noFill/>
          <a:ln>
            <a:noFill/>
          </a:ln>
        </p:spPr>
      </p:pic>
      <p:sp>
        <p:nvSpPr>
          <p:cNvPr id="449" name="Google Shape;44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50" name="Google Shape;450;p37"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4460"/>
            <a:ext cx="9144000" cy="961261"/>
          </a:xfrm>
          <a:prstGeom prst="rect">
            <a:avLst/>
          </a:prstGeom>
          <a:noFill/>
          <a:ln>
            <a:noFill/>
          </a:ln>
        </p:spPr>
      </p:pic>
      <p:pic>
        <p:nvPicPr>
          <p:cNvPr id="451" name="Google Shape;451;p37"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52" name="Google Shape;452;p37"/>
          <p:cNvSpPr txBox="1">
            <a:spLocks noGrp="1"/>
          </p:cNvSpPr>
          <p:nvPr>
            <p:ph type="title"/>
          </p:nvPr>
        </p:nvSpPr>
        <p:spPr>
          <a:xfrm>
            <a:off x="1177031" y="936801"/>
            <a:ext cx="5934710" cy="6188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Useful Teaching Resource</a:t>
            </a:r>
            <a:endParaRPr/>
          </a:p>
        </p:txBody>
      </p:sp>
      <p:sp>
        <p:nvSpPr>
          <p:cNvPr id="453" name="Google Shape;453;p37"/>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The </a:t>
            </a:r>
            <a:r>
              <a:rPr lang="en-US" sz="2000" dirty="0">
                <a:solidFill>
                  <a:srgbClr val="000000"/>
                </a:solidFill>
                <a:hlinkClick r:id="rId6"/>
              </a:rPr>
              <a:t>GLOBE Carbon Cycle Learning Activities </a:t>
            </a:r>
            <a:r>
              <a:rPr lang="en-US" sz="2000" dirty="0">
                <a:solidFill>
                  <a:srgbClr val="000000"/>
                </a:solidFill>
              </a:rPr>
              <a:t>have activities for introducing carbon cycling, systems thinking, and </a:t>
            </a:r>
            <a:r>
              <a:rPr lang="en-US" sz="2000" dirty="0">
                <a:solidFill>
                  <a:srgbClr val="000000"/>
                </a:solidFill>
                <a:hlinkClick r:id="rId7"/>
              </a:rPr>
              <a:t>how to measure trees</a:t>
            </a:r>
            <a:r>
              <a:rPr lang="en-US" sz="2000" dirty="0">
                <a:solidFill>
                  <a:srgbClr val="000000"/>
                </a:solidFill>
              </a:rPr>
              <a:t>! </a:t>
            </a:r>
            <a:endParaRPr sz="2000" dirty="0">
              <a:solidFill>
                <a:srgbClr val="000000"/>
              </a:solidFill>
            </a:endParaRPr>
          </a:p>
          <a:p>
            <a:pPr marL="0" lvl="0" indent="0" algn="l" rtl="0">
              <a:lnSpc>
                <a:spcPct val="90000"/>
              </a:lnSpc>
              <a:spcBef>
                <a:spcPts val="0"/>
              </a:spcBef>
              <a:spcAft>
                <a:spcPts val="0"/>
              </a:spcAft>
              <a:buClr>
                <a:schemeClr val="dk1"/>
              </a:buClr>
              <a:buSzPts val="1600"/>
              <a:buFont typeface="Arial"/>
              <a:buNone/>
            </a:pPr>
            <a:r>
              <a:rPr lang="en-US" sz="1600" dirty="0"/>
              <a:t>	</a:t>
            </a:r>
            <a:r>
              <a:rPr lang="en-US" sz="2000" dirty="0"/>
              <a:t>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54" name="Google Shape;454;p37" descr="Flow diagram showing how a circumference measurement can be divided by 3.14 to determine DBH, and then inserted into equations to obtain a measure of approximate carbon storage per tree. "/>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28899" y="4019208"/>
            <a:ext cx="4653049" cy="221746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461" name="Google Shape;461;p3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4460"/>
            <a:ext cx="9144000" cy="961261"/>
          </a:xfrm>
          <a:prstGeom prst="rect">
            <a:avLst/>
          </a:prstGeom>
          <a:noFill/>
          <a:ln>
            <a:noFill/>
          </a:ln>
        </p:spPr>
      </p:pic>
      <p:pic>
        <p:nvPicPr>
          <p:cNvPr id="462" name="Google Shape;462;p38"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36001"/>
            <a:ext cx="1166601" cy="5922000"/>
          </a:xfrm>
          <a:prstGeom prst="rect">
            <a:avLst/>
          </a:prstGeom>
          <a:noFill/>
          <a:ln>
            <a:noFill/>
          </a:ln>
        </p:spPr>
      </p:pic>
      <p:sp>
        <p:nvSpPr>
          <p:cNvPr id="463" name="Google Shape;463;p38"/>
          <p:cNvSpPr txBox="1">
            <a:spLocks noGrp="1"/>
          </p:cNvSpPr>
          <p:nvPr>
            <p:ph type="title"/>
          </p:nvPr>
        </p:nvSpPr>
        <p:spPr>
          <a:xfrm>
            <a:off x="1166601" y="957769"/>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Frequently Asked Questions (FAQs)</a:t>
            </a:r>
            <a:endParaRPr/>
          </a:p>
        </p:txBody>
      </p:sp>
      <p:sp>
        <p:nvSpPr>
          <p:cNvPr id="464" name="Google Shape;464;p38"/>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55000"/>
              </a:buClr>
              <a:buSzPct val="100000"/>
              <a:buNone/>
            </a:pPr>
            <a:r>
              <a:rPr lang="en-US" sz="2000" b="1">
                <a:solidFill>
                  <a:srgbClr val="055000"/>
                </a:solidFill>
              </a:rPr>
              <a:t>Why do we measure at DBH (Diameter Breast Height) when we are measuring the circumference, not the diameter of the tree?</a:t>
            </a:r>
            <a:endParaRPr/>
          </a:p>
          <a:p>
            <a:pPr marL="0" lvl="0" indent="0" algn="l" rtl="0">
              <a:lnSpc>
                <a:spcPct val="90000"/>
              </a:lnSpc>
              <a:spcBef>
                <a:spcPts val="1000"/>
              </a:spcBef>
              <a:spcAft>
                <a:spcPts val="0"/>
              </a:spcAft>
              <a:buClr>
                <a:schemeClr val="dk1"/>
              </a:buClr>
              <a:buSzPct val="100000"/>
              <a:buNone/>
            </a:pPr>
            <a:r>
              <a:rPr lang="en-US" sz="2000"/>
              <a:t>The answer is that many ecologists use the diameter measurement in their analyses, but it is not possible to measure the diameter of a tree directly without specialized equipment. Tree diameter measurements only require a tape measure. To calculate diameter from circumference, the formula is</a:t>
            </a:r>
            <a:endParaRPr/>
          </a:p>
          <a:p>
            <a:pPr marL="0" lvl="0" indent="0" algn="l" rtl="0">
              <a:lnSpc>
                <a:spcPct val="90000"/>
              </a:lnSpc>
              <a:spcBef>
                <a:spcPts val="1000"/>
              </a:spcBef>
              <a:spcAft>
                <a:spcPts val="0"/>
              </a:spcAft>
              <a:buClr>
                <a:schemeClr val="dk1"/>
              </a:buClr>
              <a:buSzPct val="100000"/>
              <a:buNone/>
            </a:pPr>
            <a:r>
              <a:rPr lang="en-US" sz="2000"/>
              <a:t> </a:t>
            </a:r>
            <a:r>
              <a:rPr lang="en-US" sz="2000" b="1" i="1">
                <a:solidFill>
                  <a:srgbClr val="385623"/>
                </a:solidFill>
              </a:rPr>
              <a:t>Diameter = Circumference/ π </a:t>
            </a:r>
            <a:r>
              <a:rPr lang="en-US" sz="2000"/>
              <a:t>where π is 3.14. </a:t>
            </a:r>
            <a:endParaRPr sz="2000" b="1" i="1">
              <a:solidFill>
                <a:srgbClr val="385623"/>
              </a:solidFill>
            </a:endParaRPr>
          </a:p>
          <a:p>
            <a:pPr marL="0" lvl="0" indent="0" algn="l" rtl="0">
              <a:lnSpc>
                <a:spcPct val="90000"/>
              </a:lnSpc>
              <a:spcBef>
                <a:spcPts val="1000"/>
              </a:spcBef>
              <a:spcAft>
                <a:spcPts val="0"/>
              </a:spcAft>
              <a:buClr>
                <a:schemeClr val="dk1"/>
              </a:buClr>
              <a:buSzPct val="100000"/>
              <a:buNone/>
            </a:pPr>
            <a:endParaRPr sz="2000" b="1">
              <a:solidFill>
                <a:srgbClr val="055000"/>
              </a:solidFill>
            </a:endParaRPr>
          </a:p>
          <a:p>
            <a:pPr marL="0" lvl="0" indent="0" algn="l" rtl="0">
              <a:lnSpc>
                <a:spcPct val="90000"/>
              </a:lnSpc>
              <a:spcBef>
                <a:spcPts val="1000"/>
              </a:spcBef>
              <a:spcAft>
                <a:spcPts val="0"/>
              </a:spcAft>
              <a:buClr>
                <a:srgbClr val="055000"/>
              </a:buClr>
              <a:buSzPct val="100000"/>
              <a:buNone/>
            </a:pPr>
            <a:r>
              <a:rPr lang="en-US" sz="2000" b="1">
                <a:solidFill>
                  <a:srgbClr val="055000"/>
                </a:solidFill>
              </a:rPr>
              <a:t>What do I do if I do not have a single co-dominant tree or shrub species?</a:t>
            </a:r>
            <a:endParaRPr/>
          </a:p>
          <a:p>
            <a:pPr marL="0" lvl="0" indent="0" algn="l" rtl="0">
              <a:lnSpc>
                <a:spcPct val="90000"/>
              </a:lnSpc>
              <a:spcBef>
                <a:spcPts val="1000"/>
              </a:spcBef>
              <a:spcAft>
                <a:spcPts val="0"/>
              </a:spcAft>
              <a:buClr>
                <a:schemeClr val="dk1"/>
              </a:buClr>
              <a:buSzPct val="100000"/>
              <a:buNone/>
            </a:pPr>
            <a:r>
              <a:rPr lang="en-US" sz="2000"/>
              <a:t>If the co-dominant species is mixed at your site, measure the heights and circumferences for 5 trees or shrubs of different species. Note the species you are using in the Metadata.</a:t>
            </a:r>
            <a:endParaRPr/>
          </a:p>
          <a:p>
            <a:pPr marL="0" lvl="0" indent="0" algn="l" rtl="0">
              <a:lnSpc>
                <a:spcPct val="90000"/>
              </a:lnSpc>
              <a:spcBef>
                <a:spcPts val="1000"/>
              </a:spcBef>
              <a:spcAft>
                <a:spcPts val="0"/>
              </a:spcAft>
              <a:buClr>
                <a:schemeClr val="dk1"/>
              </a:buClr>
              <a:buSzPct val="100000"/>
              <a:buNone/>
            </a:pPr>
            <a:endParaRPr sz="2000"/>
          </a:p>
          <a:p>
            <a:pPr marL="0" lvl="0" indent="0" algn="l" rtl="0">
              <a:lnSpc>
                <a:spcPct val="90000"/>
              </a:lnSpc>
              <a:spcBef>
                <a:spcPts val="1000"/>
              </a:spcBef>
              <a:spcAft>
                <a:spcPts val="0"/>
              </a:spcAft>
              <a:buClr>
                <a:srgbClr val="055000"/>
              </a:buClr>
              <a:buSzPct val="100000"/>
              <a:buNone/>
            </a:pPr>
            <a:r>
              <a:rPr lang="en-US" sz="2000" b="1">
                <a:solidFill>
                  <a:srgbClr val="055000"/>
                </a:solidFill>
              </a:rPr>
              <a:t>What do I do if there are not 5 trees or shrubs of the dominant species at my site? Should I measure any heights and circumferences?</a:t>
            </a:r>
            <a:endParaRPr sz="2000"/>
          </a:p>
          <a:p>
            <a:pPr marL="0" lvl="0" indent="0" algn="l" rtl="0">
              <a:lnSpc>
                <a:spcPct val="90000"/>
              </a:lnSpc>
              <a:spcBef>
                <a:spcPts val="1000"/>
              </a:spcBef>
              <a:spcAft>
                <a:spcPts val="0"/>
              </a:spcAft>
              <a:buClr>
                <a:schemeClr val="dk1"/>
              </a:buClr>
              <a:buSzPct val="100000"/>
              <a:buNone/>
            </a:pPr>
            <a:r>
              <a:rPr lang="en-US" sz="2000"/>
              <a:t>If there are less than five, measure all the trees or shrubs at your site and make a note in the Metadata.</a:t>
            </a:r>
            <a:endParaRPr/>
          </a:p>
          <a:p>
            <a:pPr marL="0" lvl="0" indent="0" algn="l" rtl="0">
              <a:lnSpc>
                <a:spcPct val="90000"/>
              </a:lnSpc>
              <a:spcBef>
                <a:spcPts val="0"/>
              </a:spcBef>
              <a:spcAft>
                <a:spcPts val="0"/>
              </a:spcAft>
              <a:buClr>
                <a:schemeClr val="dk1"/>
              </a:buClr>
              <a:buSzPct val="100000"/>
              <a:buFont typeface="Arial"/>
              <a:buNone/>
            </a:pPr>
            <a:r>
              <a:rPr lang="en-US" sz="1600"/>
              <a:t>	</a:t>
            </a:r>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39"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66601" y="936001"/>
            <a:ext cx="8842712" cy="5921999"/>
          </a:xfrm>
          <a:prstGeom prst="rect">
            <a:avLst/>
          </a:prstGeom>
          <a:noFill/>
          <a:ln>
            <a:noFill/>
          </a:ln>
        </p:spPr>
      </p:pic>
      <p:sp>
        <p:nvSpPr>
          <p:cNvPr id="471" name="Google Shape;471;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472" name="Google Shape;472;p39"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2456"/>
            <a:ext cx="9144000" cy="961261"/>
          </a:xfrm>
          <a:prstGeom prst="rect">
            <a:avLst/>
          </a:prstGeom>
          <a:noFill/>
          <a:ln>
            <a:noFill/>
          </a:ln>
        </p:spPr>
      </p:pic>
      <p:pic>
        <p:nvPicPr>
          <p:cNvPr id="473" name="Google Shape;473;p39"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36001"/>
            <a:ext cx="1166601" cy="5922000"/>
          </a:xfrm>
          <a:prstGeom prst="rect">
            <a:avLst/>
          </a:prstGeom>
          <a:noFill/>
          <a:ln>
            <a:noFill/>
          </a:ln>
        </p:spPr>
      </p:pic>
      <p:sp>
        <p:nvSpPr>
          <p:cNvPr id="475" name="Google Shape;475;p39"/>
          <p:cNvSpPr txBox="1">
            <a:spLocks noGrp="1"/>
          </p:cNvSpPr>
          <p:nvPr>
            <p:ph type="body" idx="1"/>
          </p:nvPr>
        </p:nvSpPr>
        <p:spPr>
          <a:xfrm>
            <a:off x="1225703" y="1809430"/>
            <a:ext cx="7367758" cy="50942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55000"/>
              </a:buClr>
              <a:buSzPts val="2400"/>
              <a:buNone/>
            </a:pPr>
            <a:r>
              <a:rPr lang="en-US" sz="2400" b="1" dirty="0">
                <a:solidFill>
                  <a:srgbClr val="055000"/>
                </a:solidFill>
              </a:rPr>
              <a:t>Credits</a:t>
            </a:r>
            <a:endParaRPr sz="2400" b="1" dirty="0"/>
          </a:p>
          <a:p>
            <a:pPr marL="0" lvl="0" indent="0" algn="l" rtl="0">
              <a:lnSpc>
                <a:spcPct val="90000"/>
              </a:lnSpc>
              <a:spcBef>
                <a:spcPts val="1000"/>
              </a:spcBef>
              <a:spcAft>
                <a:spcPts val="0"/>
              </a:spcAft>
              <a:buClr>
                <a:schemeClr val="dk1"/>
              </a:buClr>
              <a:buSzPts val="1700"/>
              <a:buNone/>
            </a:pPr>
            <a:r>
              <a:rPr lang="en-US" sz="1700" b="1" dirty="0"/>
              <a:t>Slides:  </a:t>
            </a:r>
            <a:endParaRPr dirty="0"/>
          </a:p>
          <a:p>
            <a:pPr marL="0" lvl="0" indent="0" algn="l" rtl="0">
              <a:lnSpc>
                <a:spcPct val="90000"/>
              </a:lnSpc>
              <a:spcBef>
                <a:spcPts val="1000"/>
              </a:spcBef>
              <a:spcAft>
                <a:spcPts val="0"/>
              </a:spcAft>
              <a:buClr>
                <a:schemeClr val="dk1"/>
              </a:buClr>
              <a:buSzPts val="1700"/>
              <a:buNone/>
            </a:pPr>
            <a:r>
              <a:rPr lang="en-US" sz="1700" dirty="0" err="1"/>
              <a:t>Russanne</a:t>
            </a:r>
            <a:r>
              <a:rPr lang="en-US" sz="1700" dirty="0"/>
              <a:t> Low, Ph.D., University of Nebraska-Lincoln </a:t>
            </a:r>
            <a:endParaRPr dirty="0"/>
          </a:p>
          <a:p>
            <a:pPr marL="0" lvl="0" indent="0" algn="l" rtl="0">
              <a:lnSpc>
                <a:spcPct val="90000"/>
              </a:lnSpc>
              <a:spcBef>
                <a:spcPts val="1000"/>
              </a:spcBef>
              <a:spcAft>
                <a:spcPts val="0"/>
              </a:spcAft>
              <a:buClr>
                <a:schemeClr val="dk1"/>
              </a:buClr>
              <a:buSzPts val="1700"/>
              <a:buNone/>
            </a:pPr>
            <a:r>
              <a:rPr lang="en-US" sz="1700" dirty="0"/>
              <a:t>Rebecca Boger, Ph.D., Brooklyn College</a:t>
            </a:r>
            <a:endParaRPr dirty="0"/>
          </a:p>
          <a:p>
            <a:pPr marL="0" lvl="0" indent="0" algn="l" rtl="0">
              <a:lnSpc>
                <a:spcPct val="90000"/>
              </a:lnSpc>
              <a:spcBef>
                <a:spcPts val="1000"/>
              </a:spcBef>
              <a:spcAft>
                <a:spcPts val="0"/>
              </a:spcAft>
              <a:buClr>
                <a:schemeClr val="dk1"/>
              </a:buClr>
              <a:buSzPts val="1700"/>
              <a:buNone/>
            </a:pPr>
            <a:r>
              <a:rPr lang="en-US" sz="1700" b="1" dirty="0"/>
              <a:t>Cover Art: </a:t>
            </a:r>
            <a:endParaRPr dirty="0"/>
          </a:p>
          <a:p>
            <a:pPr marL="0" lvl="0" indent="0" algn="l" rtl="0">
              <a:lnSpc>
                <a:spcPct val="90000"/>
              </a:lnSpc>
              <a:spcBef>
                <a:spcPts val="1000"/>
              </a:spcBef>
              <a:spcAft>
                <a:spcPts val="0"/>
              </a:spcAft>
              <a:buClr>
                <a:schemeClr val="dk1"/>
              </a:buClr>
              <a:buSzPts val="1700"/>
              <a:buNone/>
            </a:pPr>
            <a:r>
              <a:rPr lang="en-US" sz="1700" dirty="0"/>
              <a:t>Jenn Glaser, </a:t>
            </a:r>
            <a:r>
              <a:rPr lang="en-US" sz="1700" dirty="0" err="1"/>
              <a:t>ScribeArts</a:t>
            </a:r>
            <a:endParaRPr dirty="0"/>
          </a:p>
          <a:p>
            <a:pPr marL="0" lvl="0" indent="0" algn="l" rtl="0">
              <a:lnSpc>
                <a:spcPct val="90000"/>
              </a:lnSpc>
              <a:spcBef>
                <a:spcPts val="1000"/>
              </a:spcBef>
              <a:spcAft>
                <a:spcPts val="0"/>
              </a:spcAft>
              <a:buClr>
                <a:schemeClr val="dk1"/>
              </a:buClr>
              <a:buSzPts val="1700"/>
              <a:buNone/>
            </a:pPr>
            <a:r>
              <a:rPr lang="en-US" sz="1700" b="1" dirty="0"/>
              <a:t>More Information:</a:t>
            </a:r>
            <a:endParaRPr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6"/>
              </a:rPr>
              <a:t>The GLOBE Program</a:t>
            </a:r>
            <a:endParaRPr sz="1600"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7"/>
              </a:rPr>
              <a:t>NASA Wavelength  </a:t>
            </a:r>
            <a:r>
              <a:rPr lang="en-US" sz="1600" i="1" dirty="0"/>
              <a:t>NASA’s Digital Library for Earth and Space Science Education Resources</a:t>
            </a:r>
            <a:endParaRPr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8"/>
              </a:rPr>
              <a:t>NASA Global Climate Change: Vital Signs of the Planet</a:t>
            </a:r>
            <a:endParaRPr sz="1600" dirty="0"/>
          </a:p>
          <a:p>
            <a:pPr marL="0" lvl="0" indent="0" algn="l" rtl="0">
              <a:lnSpc>
                <a:spcPct val="90000"/>
              </a:lnSpc>
              <a:spcBef>
                <a:spcPts val="1000"/>
              </a:spcBef>
              <a:spcAft>
                <a:spcPts val="0"/>
              </a:spcAft>
              <a:buClr>
                <a:schemeClr val="dk1"/>
              </a:buClr>
              <a:buSzPts val="1600"/>
              <a:buNone/>
            </a:pPr>
            <a:endParaRPr sz="1600" b="1" dirty="0"/>
          </a:p>
          <a:p>
            <a:pPr marL="0" lvl="0" indent="0" algn="l" rtl="0">
              <a:lnSpc>
                <a:spcPct val="90000"/>
              </a:lnSpc>
              <a:spcBef>
                <a:spcPts val="1000"/>
              </a:spcBef>
              <a:spcAft>
                <a:spcPts val="0"/>
              </a:spcAft>
              <a:buClr>
                <a:srgbClr val="000000"/>
              </a:buClr>
              <a:buSzPts val="1600"/>
              <a:buNone/>
            </a:pPr>
            <a:r>
              <a:rPr lang="en-US" sz="1600" i="1" dirty="0">
                <a:solidFill>
                  <a:srgbClr val="000000"/>
                </a:solidFill>
              </a:rPr>
              <a:t>Version  9/26/24. If you edit and modify this slide set for use for educational purposes,  please note “modified by and your name and date“  on this page. Thank you.</a:t>
            </a:r>
            <a:endParaRPr sz="1600" dirty="0"/>
          </a:p>
          <a:p>
            <a:pPr marL="0" lvl="0" indent="0" algn="l" rtl="0">
              <a:lnSpc>
                <a:spcPct val="90000"/>
              </a:lnSpc>
              <a:spcBef>
                <a:spcPts val="1000"/>
              </a:spcBef>
              <a:spcAft>
                <a:spcPts val="0"/>
              </a:spcAft>
              <a:buClr>
                <a:schemeClr val="dk1"/>
              </a:buClr>
              <a:buSzPts val="1600"/>
              <a:buNone/>
            </a:pPr>
            <a:endParaRPr sz="1600" b="1" dirty="0"/>
          </a:p>
          <a:p>
            <a:pPr marL="0" lvl="0" indent="0" algn="l" rtl="0">
              <a:lnSpc>
                <a:spcPct val="90000"/>
              </a:lnSpc>
              <a:spcBef>
                <a:spcPts val="1000"/>
              </a:spcBef>
              <a:spcAft>
                <a:spcPts val="0"/>
              </a:spcAft>
              <a:buClr>
                <a:schemeClr val="dk1"/>
              </a:buClr>
              <a:buSzPts val="1700"/>
              <a:buNone/>
            </a:pPr>
            <a:endParaRPr sz="1700" b="1" dirty="0"/>
          </a:p>
        </p:txBody>
      </p:sp>
      <p:sp>
        <p:nvSpPr>
          <p:cNvPr id="4" name="Google Shape;693;p57">
            <a:extLst>
              <a:ext uri="{FF2B5EF4-FFF2-40B4-BE49-F238E27FC236}">
                <a16:creationId xmlns:a16="http://schemas.microsoft.com/office/drawing/2014/main" id="{B7C82EA1-1C81-B18B-29D2-ACCE6FB284B4}"/>
              </a:ext>
            </a:extLst>
          </p:cNvPr>
          <p:cNvSpPr txBox="1">
            <a:spLocks/>
          </p:cNvSpPr>
          <p:nvPr/>
        </p:nvSpPr>
        <p:spPr>
          <a:xfrm>
            <a:off x="1257300" y="807574"/>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600"/>
            </a:pPr>
            <a:r>
              <a:rPr lang="en-US" sz="1600" b="1" dirty="0"/>
              <a:t>Questions about content in the module? Contact GLOBE: </a:t>
            </a:r>
            <a:r>
              <a:rPr lang="en-US" sz="1600" b="1" u="sng" dirty="0">
                <a:solidFill>
                  <a:schemeClr val="hlink"/>
                </a:solidFill>
                <a:hlinkClick r:id="rId9"/>
              </a:rPr>
              <a:t>training@nasaglobe.org</a:t>
            </a:r>
            <a:endParaRPr lang="en-US" sz="1600" b="1" dirty="0">
              <a:solidFill>
                <a:srgbClr val="467886"/>
              </a:solidFill>
            </a:endParaRPr>
          </a:p>
          <a:p>
            <a:pPr>
              <a:buSzPts val="1600"/>
            </a:pPr>
            <a:endParaRPr lang="en-US" sz="1600" b="1" dirty="0">
              <a:solidFill>
                <a:srgbClr val="055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6" name="Google Shape;126;p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27" name="Google Shape;127;p5"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28" name="Google Shape;128;p5"/>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Why Study Land Cover?</a:t>
            </a:r>
            <a:endParaRPr sz="3600" b="1">
              <a:solidFill>
                <a:srgbClr val="385623"/>
              </a:solidFill>
            </a:endParaRPr>
          </a:p>
        </p:txBody>
      </p:sp>
      <p:sp>
        <p:nvSpPr>
          <p:cNvPr id="129" name="Google Shape;129;p5"/>
          <p:cNvSpPr txBox="1">
            <a:spLocks noGrp="1"/>
          </p:cNvSpPr>
          <p:nvPr>
            <p:ph type="body" idx="1"/>
          </p:nvPr>
        </p:nvSpPr>
        <p:spPr>
          <a:xfrm>
            <a:off x="1236774" y="1665598"/>
            <a:ext cx="410923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700"/>
              <a:buNone/>
            </a:pPr>
            <a:r>
              <a:rPr lang="en-US" sz="1700">
                <a:solidFill>
                  <a:srgbClr val="000000"/>
                </a:solidFill>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lvl="0" indent="0" algn="just" rtl="0">
              <a:lnSpc>
                <a:spcPct val="90000"/>
              </a:lnSpc>
              <a:spcBef>
                <a:spcPts val="1000"/>
              </a:spcBef>
              <a:spcAft>
                <a:spcPts val="0"/>
              </a:spcAft>
              <a:buClr>
                <a:srgbClr val="000000"/>
              </a:buClr>
              <a:buSzPts val="1700"/>
              <a:buNone/>
            </a:pPr>
            <a:r>
              <a:rPr lang="en-US" sz="1700">
                <a:solidFill>
                  <a:srgbClr val="000000"/>
                </a:solidFill>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endParaRPr/>
          </a:p>
          <a:p>
            <a:pPr marL="228600" lvl="0" indent="-50800" algn="l" rtl="0">
              <a:lnSpc>
                <a:spcPct val="90000"/>
              </a:lnSpc>
              <a:spcBef>
                <a:spcPts val="1000"/>
              </a:spcBef>
              <a:spcAft>
                <a:spcPts val="0"/>
              </a:spcAft>
              <a:buClr>
                <a:schemeClr val="dk1"/>
              </a:buClr>
              <a:buSzPts val="2800"/>
              <a:buNone/>
            </a:pPr>
            <a:endParaRPr/>
          </a:p>
        </p:txBody>
      </p:sp>
      <p:pic>
        <p:nvPicPr>
          <p:cNvPr id="130" name="Google Shape;130;p5"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05914" y="1783217"/>
            <a:ext cx="3423099" cy="3481671"/>
          </a:xfrm>
          <a:prstGeom prst="rect">
            <a:avLst/>
          </a:prstGeom>
          <a:noFill/>
          <a:ln>
            <a:noFill/>
          </a:ln>
        </p:spPr>
      </p:pic>
      <p:sp>
        <p:nvSpPr>
          <p:cNvPr id="131" name="Google Shape;131;p5"/>
          <p:cNvSpPr/>
          <p:nvPr/>
        </p:nvSpPr>
        <p:spPr>
          <a:xfrm>
            <a:off x="5346011" y="5257040"/>
            <a:ext cx="4572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Calibri"/>
                <a:ea typeface="Calibri"/>
                <a:cs typeface="Calibri"/>
                <a:sym typeface="Calibri"/>
              </a:rPr>
              <a:t>The Earth System: Energy flows and matter cycles.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8" name="Google Shape;138;p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39" name="Google Shape;139;p6"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40" name="Google Shape;140;p6"/>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GLOBE Land Cover Investigations</a:t>
            </a:r>
            <a:endParaRPr/>
          </a:p>
        </p:txBody>
      </p:sp>
      <p:sp>
        <p:nvSpPr>
          <p:cNvPr id="141" name="Google Shape;141;p6"/>
          <p:cNvSpPr txBox="1">
            <a:spLocks noGrp="1"/>
          </p:cNvSpPr>
          <p:nvPr>
            <p:ph type="body" idx="1"/>
          </p:nvPr>
        </p:nvSpPr>
        <p:spPr>
          <a:xfrm>
            <a:off x="1353985" y="2874555"/>
            <a:ext cx="753247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rPr>
              <a:t>Land cover is a general term used to describe what is on the ground covering the land. Different land cover terms are used to describe the differences we see when we look at the land. Scientists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a:p>
          <a:p>
            <a:pPr marL="0" lvl="0" indent="0" algn="just" rtl="0">
              <a:lnSpc>
                <a:spcPct val="90000"/>
              </a:lnSpc>
              <a:spcBef>
                <a:spcPts val="1000"/>
              </a:spcBef>
              <a:spcAft>
                <a:spcPts val="0"/>
              </a:spcAft>
              <a:buClr>
                <a:srgbClr val="000000"/>
              </a:buClr>
              <a:buSzPts val="1800"/>
              <a:buNone/>
            </a:pPr>
            <a:r>
              <a:rPr lang="en-US" sz="1800">
                <a:solidFill>
                  <a:srgbClr val="000000"/>
                </a:solidFill>
              </a:rPr>
              <a:t>GLOBE uses a land cover classification scheme called </a:t>
            </a:r>
            <a:r>
              <a:rPr lang="en-US" sz="1800" b="1" u="sng">
                <a:solidFill>
                  <a:srgbClr val="000000"/>
                </a:solidFill>
                <a:hlinkClick r:id="rId5">
                  <a:extLst>
                    <a:ext uri="{A12FA001-AC4F-418D-AE19-62706E023703}">
                      <ahyp:hlinkClr xmlns:ahyp="http://schemas.microsoft.com/office/drawing/2018/hyperlinkcolor" val="tx"/>
                    </a:ext>
                  </a:extLst>
                </a:hlinkClick>
              </a:rPr>
              <a:t>Modified UNESCO Classification (MUC)</a:t>
            </a:r>
            <a:r>
              <a:rPr lang="en-US" sz="1800">
                <a:solidFill>
                  <a:srgbClr val="000000"/>
                </a:solidFill>
              </a:rPr>
              <a:t>. There are many different types of classification schemes used. These are often designed for specific places or regions. MUC can be used around the world and allows people to contribute to a global database.</a:t>
            </a:r>
            <a:endParaRPr/>
          </a:p>
          <a:p>
            <a:pPr marL="228600" lvl="0" indent="-114300" algn="just" rtl="0">
              <a:lnSpc>
                <a:spcPct val="90000"/>
              </a:lnSpc>
              <a:spcBef>
                <a:spcPts val="1000"/>
              </a:spcBef>
              <a:spcAft>
                <a:spcPts val="0"/>
              </a:spcAft>
              <a:buClr>
                <a:schemeClr val="dk1"/>
              </a:buClr>
              <a:buSzPts val="1800"/>
              <a:buNone/>
            </a:pPr>
            <a:endParaRPr sz="1800">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142" name="Google Shape;142;p6" descr="Screen Shot of the MUC Guide"/>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rot="963856">
            <a:off x="7554690" y="1240939"/>
            <a:ext cx="1000381" cy="152497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50" name="Google Shape;150;p7"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51" name="Google Shape;151;p7"/>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What is Tree Circumference? </a:t>
            </a:r>
            <a:endParaRPr/>
          </a:p>
        </p:txBody>
      </p:sp>
      <p:pic>
        <p:nvPicPr>
          <p:cNvPr id="152" name="Google Shape;152;p7" descr="Photo: Student measuring tree circumferemce of a tree. The tape is held at about chest he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96527" y="2207007"/>
            <a:ext cx="3392026" cy="2550803"/>
          </a:xfrm>
          <a:prstGeom prst="rect">
            <a:avLst/>
          </a:prstGeom>
          <a:noFill/>
          <a:ln>
            <a:noFill/>
          </a:ln>
        </p:spPr>
      </p:pic>
      <p:sp>
        <p:nvSpPr>
          <p:cNvPr id="153" name="Google Shape;153;p7"/>
          <p:cNvSpPr txBox="1">
            <a:spLocks noGrp="1"/>
          </p:cNvSpPr>
          <p:nvPr>
            <p:ph type="body" idx="1"/>
          </p:nvPr>
        </p:nvSpPr>
        <p:spPr>
          <a:xfrm>
            <a:off x="1327548" y="1707223"/>
            <a:ext cx="4018302" cy="511226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dirty="0"/>
              <a:t>Tree circumference is a common measurement used by ecologists. It is the measurement around the trunk of the tree, taken at </a:t>
            </a:r>
            <a:r>
              <a:rPr lang="en-US" sz="1600" b="1" dirty="0">
                <a:solidFill>
                  <a:srgbClr val="055000"/>
                </a:solidFill>
              </a:rPr>
              <a:t>Diameter Breast Height (DBH). </a:t>
            </a:r>
            <a:r>
              <a:rPr lang="en-US" sz="1600" dirty="0">
                <a:solidFill>
                  <a:schemeClr val="tx1"/>
                </a:solidFill>
              </a:rPr>
              <a:t>DBH</a:t>
            </a:r>
            <a:r>
              <a:rPr lang="en-US" sz="1600" b="1" dirty="0">
                <a:solidFill>
                  <a:srgbClr val="055000"/>
                </a:solidFill>
              </a:rPr>
              <a:t> </a:t>
            </a:r>
            <a:r>
              <a:rPr lang="en-US" sz="1600" dirty="0"/>
              <a:t>is a standard measure 1.35 m from the ground surface and  used by foresters and ecologists used to ensure consistency of measurement over time and between collectors. </a:t>
            </a:r>
            <a:endParaRPr dirty="0"/>
          </a:p>
          <a:p>
            <a:pPr marL="0" lvl="0" indent="0" algn="just" rtl="0">
              <a:lnSpc>
                <a:spcPct val="90000"/>
              </a:lnSpc>
              <a:spcBef>
                <a:spcPts val="1000"/>
              </a:spcBef>
              <a:spcAft>
                <a:spcPts val="0"/>
              </a:spcAft>
              <a:buClr>
                <a:schemeClr val="dk1"/>
              </a:buClr>
              <a:buSzPts val="1600"/>
              <a:buNone/>
            </a:pPr>
            <a:r>
              <a:rPr lang="en-US" sz="1600" dirty="0"/>
              <a:t>Tree circumference is one of the several vegetation measurements in the</a:t>
            </a:r>
            <a:r>
              <a:rPr lang="en-US" sz="1600" b="1" dirty="0"/>
              <a:t> </a:t>
            </a:r>
            <a:r>
              <a:rPr lang="en-US" sz="1600" b="1" dirty="0">
                <a:solidFill>
                  <a:srgbClr val="055000"/>
                </a:solidFill>
              </a:rPr>
              <a:t>Biometry Protocol. </a:t>
            </a:r>
            <a:r>
              <a:rPr lang="en-US" sz="1600" dirty="0"/>
              <a:t>In combination with other measurements in the protocol, tree circumference data are useful for describing the vegetation landscape and answering many scientific questions related to forest stability and change. DBH measurements can be used to estimate the volume, biomass, and carbon storage of trees and are critical to understanding biomass and carbon storage in local ecosystems.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0" name="Google Shape;160;p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08000"/>
          </a:xfrm>
          <a:prstGeom prst="rect">
            <a:avLst/>
          </a:prstGeom>
          <a:noFill/>
          <a:ln>
            <a:noFill/>
          </a:ln>
        </p:spPr>
      </p:pic>
      <p:pic>
        <p:nvPicPr>
          <p:cNvPr id="161" name="Google Shape;161;p8" descr="Menu: Why collect tree circumferenc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008000"/>
            <a:ext cx="1163884" cy="5850000"/>
          </a:xfrm>
          <a:prstGeom prst="rect">
            <a:avLst/>
          </a:prstGeom>
          <a:noFill/>
          <a:ln>
            <a:noFill/>
          </a:ln>
        </p:spPr>
      </p:pic>
      <p:sp>
        <p:nvSpPr>
          <p:cNvPr id="162" name="Google Shape;162;p8"/>
          <p:cNvSpPr txBox="1">
            <a:spLocks noGrp="1"/>
          </p:cNvSpPr>
          <p:nvPr>
            <p:ph type="title"/>
          </p:nvPr>
        </p:nvSpPr>
        <p:spPr>
          <a:xfrm>
            <a:off x="1163885" y="100800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Why Collect Tree Circumference Data? </a:t>
            </a:r>
            <a:br>
              <a:rPr lang="en-US" b="1">
                <a:solidFill>
                  <a:srgbClr val="055000"/>
                </a:solidFill>
              </a:rPr>
            </a:br>
            <a:endParaRPr/>
          </a:p>
        </p:txBody>
      </p:sp>
      <p:sp>
        <p:nvSpPr>
          <p:cNvPr id="163" name="Google Shape;163;p8"/>
          <p:cNvSpPr txBox="1">
            <a:spLocks noGrp="1"/>
          </p:cNvSpPr>
          <p:nvPr>
            <p:ph type="body" idx="1"/>
          </p:nvPr>
        </p:nvSpPr>
        <p:spPr>
          <a:xfrm>
            <a:off x="1334125" y="1670781"/>
            <a:ext cx="707666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400"/>
              <a:buNone/>
            </a:pPr>
            <a:r>
              <a:rPr lang="en-US" sz="1400" dirty="0"/>
              <a:t>From circumference measurements, it is possible to calculate tree diameter and cross-sectional area and estimate the volume and above ground biomass of trees. These measurements are used by foresters and managers to calculate the approximate age of the tree. The measurements are also used to estimate the amount of standing timber in a forest. </a:t>
            </a:r>
            <a:endParaRPr dirty="0"/>
          </a:p>
          <a:p>
            <a:pPr marL="0" lvl="0" indent="0" algn="just" rtl="0">
              <a:lnSpc>
                <a:spcPct val="90000"/>
              </a:lnSpc>
              <a:spcBef>
                <a:spcPts val="1000"/>
              </a:spcBef>
              <a:spcAft>
                <a:spcPts val="0"/>
              </a:spcAft>
              <a:buClr>
                <a:schemeClr val="dk1"/>
              </a:buClr>
              <a:buSzPts val="1400"/>
              <a:buNone/>
            </a:pPr>
            <a:r>
              <a:rPr lang="en-US" sz="1400" dirty="0"/>
              <a:t>Carbon dioxide is a greenhouse gas contributing to climate change. Plants play an important role in the climate system by sequestering, or “fixing” carbon that they take in during the process of photosynthesis and turning it into plant biomass. Understanding the amount of carbon stored in vegetation is important for communities making land management decisions related to climate change mitigation. Standing carbon biomass can be calculated using measurements collected in the </a:t>
            </a:r>
            <a:r>
              <a:rPr lang="en-US" sz="1400" b="1" dirty="0">
                <a:solidFill>
                  <a:srgbClr val="055000"/>
                </a:solidFill>
                <a:hlinkClick r:id="rId5"/>
              </a:rPr>
              <a:t>Carbon Cycle Protocol</a:t>
            </a:r>
            <a:r>
              <a:rPr lang="en-US" sz="1400" dirty="0">
                <a:hlinkClick r:id="rId5"/>
              </a:rPr>
              <a:t>.  </a:t>
            </a:r>
            <a:r>
              <a:rPr lang="en-US" sz="1400" dirty="0"/>
              <a:t>Read about </a:t>
            </a:r>
            <a:r>
              <a:rPr lang="en-US" sz="1400" b="1" i="1" dirty="0">
                <a:solidFill>
                  <a:srgbClr val="385623"/>
                </a:solidFill>
              </a:rPr>
              <a:t>Above Ground Carbon Density in the next slide. </a:t>
            </a:r>
            <a:endParaRPr dirty="0"/>
          </a:p>
        </p:txBody>
      </p:sp>
      <p:pic>
        <p:nvPicPr>
          <p:cNvPr id="164" name="Google Shape;164;p8" descr="Illustrative Photos of three tree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1411507" y="3949278"/>
            <a:ext cx="6921895" cy="24070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1" name="Google Shape;171;p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72" name="Google Shape;172;p9"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73" name="Google Shape;173;p9"/>
          <p:cNvSpPr txBox="1">
            <a:spLocks noGrp="1"/>
          </p:cNvSpPr>
          <p:nvPr>
            <p:ph type="title"/>
          </p:nvPr>
        </p:nvSpPr>
        <p:spPr>
          <a:xfrm>
            <a:off x="1257300" y="1456710"/>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Above Ground Carbon Density</a:t>
            </a:r>
            <a:br>
              <a:rPr lang="en-US" sz="3600" b="1">
                <a:solidFill>
                  <a:srgbClr val="055000"/>
                </a:solidFill>
              </a:rPr>
            </a:br>
            <a:br>
              <a:rPr lang="en-US" sz="3600" b="1">
                <a:solidFill>
                  <a:srgbClr val="055000"/>
                </a:solidFill>
              </a:rPr>
            </a:br>
            <a:br>
              <a:rPr lang="en-US" sz="3600" b="1">
                <a:solidFill>
                  <a:srgbClr val="055000"/>
                </a:solidFill>
              </a:rPr>
            </a:br>
            <a:br>
              <a:rPr lang="en-US" b="1">
                <a:solidFill>
                  <a:srgbClr val="055000"/>
                </a:solidFill>
              </a:rPr>
            </a:br>
            <a:endParaRPr/>
          </a:p>
        </p:txBody>
      </p:sp>
      <p:sp>
        <p:nvSpPr>
          <p:cNvPr id="174" name="Google Shape;174;p9"/>
          <p:cNvSpPr txBox="1">
            <a:spLocks noGrp="1"/>
          </p:cNvSpPr>
          <p:nvPr>
            <p:ph type="body" idx="1"/>
          </p:nvPr>
        </p:nvSpPr>
        <p:spPr>
          <a:xfrm>
            <a:off x="1419015" y="1786621"/>
            <a:ext cx="3152985"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t>To assess the forest cover of Mexico, the research team pulled together a combination of ground-based and satellite measurements. Broad measures of forest density, height, and structure were derived from observations by the Landsat series of satellites, NASA’s Shuttle Radar Topography Mission, and the PALSAR radar backscatter instrument on Japan’s ALOS satellite. Those space-based measurements were then melded with data from ground-based inventories of trees on more than 26,000 plots across Mexico.</a:t>
            </a:r>
            <a:endParaRPr/>
          </a:p>
        </p:txBody>
      </p:sp>
      <p:pic>
        <p:nvPicPr>
          <p:cNvPr id="175" name="Google Shape;175;p9" descr="Screenshot:  Map of above ground carbon density in the country of Mexico."/>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733715" y="1942944"/>
            <a:ext cx="3984532" cy="3003810"/>
          </a:xfrm>
          <a:prstGeom prst="rect">
            <a:avLst/>
          </a:prstGeom>
          <a:noFill/>
          <a:ln w="1905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6" name="Google Shape;176;p9"/>
          <p:cNvSpPr txBox="1"/>
          <p:nvPr/>
        </p:nvSpPr>
        <p:spPr>
          <a:xfrm>
            <a:off x="1387527" y="5103488"/>
            <a:ext cx="737112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The maps above depict the concentration of biomass—a measure of the amount of organic carbon stored in the trunks, limbs, and leaves of trees in Mexico. The darkest greens reveal the areas with the densest, tallest, and most robust forest growth   </a:t>
            </a:r>
            <a:r>
              <a:rPr lang="en-US" sz="1600" i="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Text and Image: NASA Earth Observatory</a:t>
            </a:r>
            <a:r>
              <a:rPr lang="en-US" sz="1600" i="1" dirty="0">
                <a:solidFill>
                  <a:schemeClr val="dk1"/>
                </a:solidFill>
                <a:latin typeface="Calibri"/>
                <a:ea typeface="Calibri"/>
                <a:cs typeface="Calibri"/>
                <a:sym typeface="Calibri"/>
              </a:rPr>
              <a:t>.</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3759</Words>
  <Application>Microsoft Macintosh PowerPoint</Application>
  <PresentationFormat>On-screen Show (4:3)</PresentationFormat>
  <Paragraphs>336</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Overview</vt:lpstr>
      <vt:lpstr>The Biosphere</vt:lpstr>
      <vt:lpstr>What is Biometry?</vt:lpstr>
      <vt:lpstr>Why Study Land Cover?</vt:lpstr>
      <vt:lpstr>GLOBE Land Cover Investigations</vt:lpstr>
      <vt:lpstr>What is Tree Circumference? </vt:lpstr>
      <vt:lpstr>Why Collect Tree Circumference Data?  </vt:lpstr>
      <vt:lpstr>Above Ground Carbon Density    </vt:lpstr>
      <vt:lpstr>How Your Measurements Can Help   </vt:lpstr>
      <vt:lpstr>Example of Changing Tree Range: Projected Changes in the Boreal Forest resulting from Climate Change</vt:lpstr>
      <vt:lpstr>Research Questions   </vt:lpstr>
      <vt:lpstr>Let’s do a quick review before moving onto data collection! Question 1   </vt:lpstr>
      <vt:lpstr>Let’s do a quick review before moving onto data collection! Answer to Question 1    </vt:lpstr>
      <vt:lpstr>Let’s do a quick review before moving onto data collection!  Question 2   </vt:lpstr>
      <vt:lpstr>Let’s do a quick review before moving onto data collection! Answer to Question 2    </vt:lpstr>
      <vt:lpstr>Let’s do a quick review before moving onto data collection! Question 3   </vt:lpstr>
      <vt:lpstr>Let’s do a quick review before moving onto data collection! Answer to Question 3    </vt:lpstr>
      <vt:lpstr>Protocol at a Glance: Tree Circumference</vt:lpstr>
      <vt:lpstr>How to Collect Your Data in the Field: Prerequisite Steps</vt:lpstr>
      <vt:lpstr>Assemble Equipment</vt:lpstr>
      <vt:lpstr>How to Collect your Data in the Field</vt:lpstr>
      <vt:lpstr>Measuring Tree Circumference</vt:lpstr>
      <vt:lpstr>Recording your measurements</vt:lpstr>
      <vt:lpstr>Let’s do a quick review before moving onto data entry. Question 4   </vt:lpstr>
      <vt:lpstr>Let’s do a quick review before moving onto data entry. Answer to Question 4    </vt:lpstr>
      <vt:lpstr>Let’s do a quick review before moving onto data entry. Question 5   </vt:lpstr>
      <vt:lpstr>   Let’s do a quick review before moving onto data entry. Answer to Question 5    </vt:lpstr>
      <vt:lpstr>Report Data to the GLOBE Database</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Visualize and Retrieve Data: Select Land Cover</vt:lpstr>
      <vt:lpstr>Visualize and Retrieve Data: Select Range of Dates</vt:lpstr>
      <vt:lpstr>Visualize and Retrieve Data: Accessing Data</vt:lpstr>
      <vt:lpstr>Review questions to help you prepare to do the Tree Circumference measurements associated with the GLOBE Biometry Protocol</vt:lpstr>
      <vt:lpstr>Are You Ready for the Quiz?</vt:lpstr>
      <vt:lpstr>Useful Teaching Resource</vt:lpstr>
      <vt:lpstr>Frequently Asked Questions (FAQs)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12</cp:revision>
  <dcterms:created xsi:type="dcterms:W3CDTF">2016-04-03T03:04:32Z</dcterms:created>
  <dcterms:modified xsi:type="dcterms:W3CDTF">2024-09-30T20:57:15Z</dcterms:modified>
</cp:coreProperties>
</file>