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70" r:id="rId3"/>
    <p:sldMasterId id="2147483734" r:id="rId4"/>
    <p:sldMasterId id="2147483746" r:id="rId5"/>
    <p:sldMasterId id="2147483774" r:id="rId6"/>
    <p:sldMasterId id="2147483776" r:id="rId7"/>
    <p:sldMasterId id="2147483778" r:id="rId8"/>
    <p:sldMasterId id="2147483780" r:id="rId9"/>
    <p:sldMasterId id="2147483782" r:id="rId10"/>
    <p:sldMasterId id="2147483784" r:id="rId11"/>
    <p:sldMasterId id="2147483786" r:id="rId12"/>
    <p:sldMasterId id="2147483724" r:id="rId13"/>
  </p:sldMasterIdLst>
  <p:notesMasterIdLst>
    <p:notesMasterId r:id="rId72"/>
  </p:notesMasterIdLst>
  <p:handoutMasterIdLst>
    <p:handoutMasterId r:id="rId73"/>
  </p:handoutMasterIdLst>
  <p:sldIdLst>
    <p:sldId id="338" r:id="rId14"/>
    <p:sldId id="258" r:id="rId15"/>
    <p:sldId id="339" r:id="rId16"/>
    <p:sldId id="340" r:id="rId17"/>
    <p:sldId id="364" r:id="rId18"/>
    <p:sldId id="365" r:id="rId19"/>
    <p:sldId id="366" r:id="rId20"/>
    <p:sldId id="367" r:id="rId21"/>
    <p:sldId id="341" r:id="rId22"/>
    <p:sldId id="372" r:id="rId23"/>
    <p:sldId id="368" r:id="rId24"/>
    <p:sldId id="369" r:id="rId25"/>
    <p:sldId id="371" r:id="rId26"/>
    <p:sldId id="373" r:id="rId27"/>
    <p:sldId id="426" r:id="rId28"/>
    <p:sldId id="375" r:id="rId29"/>
    <p:sldId id="428" r:id="rId30"/>
    <p:sldId id="363" r:id="rId31"/>
    <p:sldId id="378" r:id="rId32"/>
    <p:sldId id="429" r:id="rId33"/>
    <p:sldId id="379" r:id="rId34"/>
    <p:sldId id="380" r:id="rId35"/>
    <p:sldId id="381" r:id="rId36"/>
    <p:sldId id="382" r:id="rId37"/>
    <p:sldId id="383" r:id="rId38"/>
    <p:sldId id="384" r:id="rId39"/>
    <p:sldId id="409" r:id="rId40"/>
    <p:sldId id="386" r:id="rId41"/>
    <p:sldId id="387" r:id="rId42"/>
    <p:sldId id="410" r:id="rId43"/>
    <p:sldId id="427" r:id="rId44"/>
    <p:sldId id="411" r:id="rId45"/>
    <p:sldId id="404" r:id="rId46"/>
    <p:sldId id="393" r:id="rId47"/>
    <p:sldId id="388" r:id="rId48"/>
    <p:sldId id="394" r:id="rId49"/>
    <p:sldId id="395" r:id="rId50"/>
    <p:sldId id="436" r:id="rId51"/>
    <p:sldId id="401" r:id="rId52"/>
    <p:sldId id="405" r:id="rId53"/>
    <p:sldId id="406" r:id="rId54"/>
    <p:sldId id="433" r:id="rId55"/>
    <p:sldId id="434" r:id="rId56"/>
    <p:sldId id="407" r:id="rId57"/>
    <p:sldId id="413" r:id="rId58"/>
    <p:sldId id="435" r:id="rId59"/>
    <p:sldId id="415" r:id="rId60"/>
    <p:sldId id="419" r:id="rId61"/>
    <p:sldId id="431" r:id="rId62"/>
    <p:sldId id="432" r:id="rId63"/>
    <p:sldId id="430" r:id="rId64"/>
    <p:sldId id="389" r:id="rId65"/>
    <p:sldId id="423" r:id="rId66"/>
    <p:sldId id="424" r:id="rId67"/>
    <p:sldId id="425" r:id="rId68"/>
    <p:sldId id="390" r:id="rId69"/>
    <p:sldId id="437" r:id="rId70"/>
    <p:sldId id="391"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D20F5-EC52-4B4E-9F4D-193DDD0AEC85}" v="2" dt="2024-09-26T16:23:56.51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6327" autoAdjust="0"/>
  </p:normalViewPr>
  <p:slideViewPr>
    <p:cSldViewPr snapToGrid="0" snapToObjects="1">
      <p:cViewPr varScale="1">
        <p:scale>
          <a:sx n="123" d="100"/>
          <a:sy n="123" d="100"/>
        </p:scale>
        <p:origin x="1640" y="192"/>
      </p:cViewPr>
      <p:guideLst>
        <p:guide orient="horz" pos="2160"/>
        <p:guide pos="2880"/>
      </p:guideLst>
    </p:cSldViewPr>
  </p:slideViewPr>
  <p:outlineViewPr>
    <p:cViewPr>
      <p:scale>
        <a:sx n="33" d="100"/>
        <a:sy n="33" d="100"/>
      </p:scale>
      <p:origin x="0" y="-68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Wicklein" userId="bdda48af-426f-4154-9167-b33a7cded43e" providerId="ADAL" clId="{EC0D20F5-EC52-4B4E-9F4D-193DDD0AEC85}"/>
    <pc:docChg chg="undo custSel addSld modSld">
      <pc:chgData name="Haley Wicklein" userId="bdda48af-426f-4154-9167-b33a7cded43e" providerId="ADAL" clId="{EC0D20F5-EC52-4B4E-9F4D-193DDD0AEC85}" dt="2024-09-26T16:29:46.676" v="18" actId="20577"/>
      <pc:docMkLst>
        <pc:docMk/>
      </pc:docMkLst>
      <pc:sldChg chg="addSp delSp modSp mod">
        <pc:chgData name="Haley Wicklein" userId="bdda48af-426f-4154-9167-b33a7cded43e" providerId="ADAL" clId="{EC0D20F5-EC52-4B4E-9F4D-193DDD0AEC85}" dt="2024-09-26T16:29:46.676" v="18" actId="20577"/>
        <pc:sldMkLst>
          <pc:docMk/>
          <pc:sldMk cId="3128158369" sldId="391"/>
        </pc:sldMkLst>
        <pc:spChg chg="del mod">
          <ac:chgData name="Haley Wicklein" userId="bdda48af-426f-4154-9167-b33a7cded43e" providerId="ADAL" clId="{EC0D20F5-EC52-4B4E-9F4D-193DDD0AEC85}" dt="2024-09-26T16:23:51.517" v="13" actId="478"/>
          <ac:spMkLst>
            <pc:docMk/>
            <pc:sldMk cId="3128158369" sldId="391"/>
            <ac:spMk id="2" creationId="{9BA088B9-3D2B-7046-A0A6-AFE7AA12E623}"/>
          </ac:spMkLst>
        </pc:spChg>
        <pc:spChg chg="add mod">
          <ac:chgData name="Haley Wicklein" userId="bdda48af-426f-4154-9167-b33a7cded43e" providerId="ADAL" clId="{EC0D20F5-EC52-4B4E-9F4D-193DDD0AEC85}" dt="2024-09-26T16:29:46.676" v="18" actId="20577"/>
          <ac:spMkLst>
            <pc:docMk/>
            <pc:sldMk cId="3128158369" sldId="391"/>
            <ac:spMk id="4" creationId="{1666332B-DB46-E42C-6214-440550FEAADB}"/>
          </ac:spMkLst>
        </pc:spChg>
      </pc:sldChg>
      <pc:sldChg chg="add">
        <pc:chgData name="Haley Wicklein" userId="bdda48af-426f-4154-9167-b33a7cded43e" providerId="ADAL" clId="{EC0D20F5-EC52-4B4E-9F4D-193DDD0AEC85}" dt="2024-09-26T16:23:47.475" v="12"/>
        <pc:sldMkLst>
          <pc:docMk/>
          <pc:sldMk cId="2541004067" sldId="4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9/30/24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9/30/24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a:t>
            </a:fld>
            <a:endParaRPr lang="en-US"/>
          </a:p>
        </p:txBody>
      </p:sp>
    </p:spTree>
    <p:extLst>
      <p:ext uri="{BB962C8B-B14F-4D97-AF65-F5344CB8AC3E}">
        <p14:creationId xmlns:p14="http://schemas.microsoft.com/office/powerpoint/2010/main" val="359204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30</a:t>
            </a:fld>
            <a:endParaRPr lang="en-US"/>
          </a:p>
        </p:txBody>
      </p:sp>
    </p:spTree>
    <p:extLst>
      <p:ext uri="{BB962C8B-B14F-4D97-AF65-F5344CB8AC3E}">
        <p14:creationId xmlns:p14="http://schemas.microsoft.com/office/powerpoint/2010/main" val="269382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52</a:t>
            </a:fld>
            <a:endParaRPr lang="en-US"/>
          </a:p>
        </p:txBody>
      </p:sp>
    </p:spTree>
    <p:extLst>
      <p:ext uri="{BB962C8B-B14F-4D97-AF65-F5344CB8AC3E}">
        <p14:creationId xmlns:p14="http://schemas.microsoft.com/office/powerpoint/2010/main" val="395044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7F1F4-FF68-9BC2-C032-E219BEA0F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B5B35-60A4-CCFD-1737-6FDB1D31F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FD5FC-BD41-1B99-07C4-A0DF4F5CE4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FCFAEB-638E-D651-1374-E73AED5F4197}"/>
              </a:ext>
            </a:extLst>
          </p:cNvPr>
          <p:cNvSpPr>
            <a:spLocks noGrp="1"/>
          </p:cNvSpPr>
          <p:nvPr>
            <p:ph type="sldNum" sz="quarter" idx="10"/>
          </p:nvPr>
        </p:nvSpPr>
        <p:spPr/>
        <p:txBody>
          <a:bodyPr/>
          <a:lstStyle/>
          <a:p>
            <a:fld id="{1D770F6D-5A4F-704D-A884-A1E7AD52251E}" type="slidenum">
              <a:rPr lang="en-US" smtClean="0"/>
              <a:pPr/>
              <a:t>57</a:t>
            </a:fld>
            <a:endParaRPr lang="en-US"/>
          </a:p>
        </p:txBody>
      </p:sp>
    </p:spTree>
    <p:extLst>
      <p:ext uri="{BB962C8B-B14F-4D97-AF65-F5344CB8AC3E}">
        <p14:creationId xmlns:p14="http://schemas.microsoft.com/office/powerpoint/2010/main" val="411245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770F6D-5A4F-704D-A884-A1E7AD52251E}" type="slidenum">
              <a:rPr lang="en-US" smtClean="0"/>
              <a:pPr/>
              <a:t>58</a:t>
            </a:fld>
            <a:endParaRPr lang="en-US"/>
          </a:p>
        </p:txBody>
      </p:sp>
    </p:spTree>
    <p:extLst>
      <p:ext uri="{BB962C8B-B14F-4D97-AF65-F5344CB8AC3E}">
        <p14:creationId xmlns:p14="http://schemas.microsoft.com/office/powerpoint/2010/main" val="113572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12</a:t>
            </a:fld>
            <a:endParaRPr lang="en-US"/>
          </a:p>
        </p:txBody>
      </p:sp>
    </p:spTree>
    <p:extLst>
      <p:ext uri="{BB962C8B-B14F-4D97-AF65-F5344CB8AC3E}">
        <p14:creationId xmlns:p14="http://schemas.microsoft.com/office/powerpoint/2010/main" val="216283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14</a:t>
            </a:fld>
            <a:endParaRPr lang="en-US"/>
          </a:p>
        </p:txBody>
      </p:sp>
    </p:spTree>
    <p:extLst>
      <p:ext uri="{BB962C8B-B14F-4D97-AF65-F5344CB8AC3E}">
        <p14:creationId xmlns:p14="http://schemas.microsoft.com/office/powerpoint/2010/main" val="110350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17</a:t>
            </a:fld>
            <a:endParaRPr lang="en-US"/>
          </a:p>
        </p:txBody>
      </p:sp>
    </p:spTree>
    <p:extLst>
      <p:ext uri="{BB962C8B-B14F-4D97-AF65-F5344CB8AC3E}">
        <p14:creationId xmlns:p14="http://schemas.microsoft.com/office/powerpoint/2010/main" val="187294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19</a:t>
            </a:fld>
            <a:endParaRPr lang="en-US"/>
          </a:p>
        </p:txBody>
      </p:sp>
    </p:spTree>
    <p:extLst>
      <p:ext uri="{BB962C8B-B14F-4D97-AF65-F5344CB8AC3E}">
        <p14:creationId xmlns:p14="http://schemas.microsoft.com/office/powerpoint/2010/main" val="229105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20</a:t>
            </a:fld>
            <a:endParaRPr lang="en-US"/>
          </a:p>
        </p:txBody>
      </p:sp>
    </p:spTree>
    <p:extLst>
      <p:ext uri="{BB962C8B-B14F-4D97-AF65-F5344CB8AC3E}">
        <p14:creationId xmlns:p14="http://schemas.microsoft.com/office/powerpoint/2010/main" val="212596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21</a:t>
            </a:fld>
            <a:endParaRPr lang="en-US"/>
          </a:p>
        </p:txBody>
      </p:sp>
    </p:spTree>
    <p:extLst>
      <p:ext uri="{BB962C8B-B14F-4D97-AF65-F5344CB8AC3E}">
        <p14:creationId xmlns:p14="http://schemas.microsoft.com/office/powerpoint/2010/main" val="86300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23</a:t>
            </a:fld>
            <a:endParaRPr lang="en-US"/>
          </a:p>
        </p:txBody>
      </p:sp>
    </p:spTree>
    <p:extLst>
      <p:ext uri="{BB962C8B-B14F-4D97-AF65-F5344CB8AC3E}">
        <p14:creationId xmlns:p14="http://schemas.microsoft.com/office/powerpoint/2010/main" val="326111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29</a:t>
            </a:fld>
            <a:endParaRPr lang="en-US"/>
          </a:p>
        </p:txBody>
      </p:sp>
    </p:spTree>
    <p:extLst>
      <p:ext uri="{BB962C8B-B14F-4D97-AF65-F5344CB8AC3E}">
        <p14:creationId xmlns:p14="http://schemas.microsoft.com/office/powerpoint/2010/main" val="67814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0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9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www.globe.gov/" TargetMode="External"/><Relationship Id="rId5" Type="http://schemas.openxmlformats.org/officeDocument/2006/relationships/image" Target="../media/image2.png"/><Relationship Id="rId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7" Type="http://schemas.openxmlformats.org/officeDocument/2006/relationships/image" Target="../media/image11.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CEBDA2-2881-0E4F-827D-18011293844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0" y="803124"/>
            <a:ext cx="9144000" cy="6054875"/>
          </a:xfrm>
          <a:prstGeom prst="rect">
            <a:avLst/>
          </a:prstGeom>
        </p:spPr>
      </p:pic>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9144000" cy="821267"/>
          </a:xfrm>
          <a:prstGeom prst="rect">
            <a:avLst/>
          </a:prstGeom>
          <a:ln>
            <a:noFill/>
          </a:ln>
          <a:effectLst>
            <a:outerShdw blurRad="50800" dist="38100" dir="5400000" algn="t" rotWithShape="0">
              <a:prstClr val="black">
                <a:alpha val="40000"/>
              </a:prstClr>
            </a:outerShdw>
          </a:effectLst>
        </p:spPr>
      </p:pic>
      <p:sp>
        <p:nvSpPr>
          <p:cNvPr id="13" name="Rectangle 12"/>
          <p:cNvSpPr/>
          <p:nvPr userDrawn="1"/>
        </p:nvSpPr>
        <p:spPr>
          <a:xfrm>
            <a:off x="0" y="0"/>
            <a:ext cx="3674533" cy="821267"/>
          </a:xfrm>
          <a:prstGeom prst="rect">
            <a:avLst/>
          </a:prstGeom>
          <a:solidFill>
            <a:srgbClr val="1A2659"/>
          </a:solidFill>
          <a:effectLst>
            <a:outerShdw blurRad="346075" dist="635000" dir="2520000" sx="43000" sy="43000" algn="tl"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1b_GLOBE_FULL2011White.png">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0879" y="101600"/>
            <a:ext cx="3073388" cy="401229"/>
          </a:xfrm>
          <a:prstGeom prst="rect">
            <a:avLst/>
          </a:prstGeom>
        </p:spPr>
      </p:pic>
      <p:sp>
        <p:nvSpPr>
          <p:cNvPr id="15" name="TextBox 14"/>
          <p:cNvSpPr txBox="1"/>
          <p:nvPr userDrawn="1"/>
        </p:nvSpPr>
        <p:spPr>
          <a:xfrm>
            <a:off x="601120" y="472610"/>
            <a:ext cx="2768613" cy="261610"/>
          </a:xfrm>
          <a:prstGeom prst="rect">
            <a:avLst/>
          </a:prstGeom>
          <a:noFill/>
        </p:spPr>
        <p:txBody>
          <a:bodyPr wrap="square" rtlCol="0">
            <a:spAutoFit/>
          </a:bodyPr>
          <a:lstStyle/>
          <a:p>
            <a:pPr algn="l"/>
            <a:r>
              <a:rPr lang="en-US" sz="1100" kern="1000" spc="0" dirty="0">
                <a:solidFill>
                  <a:schemeClr val="bg1"/>
                </a:solidFill>
              </a:rPr>
              <a:t>A Worldwide Science and Education Program</a:t>
            </a:r>
          </a:p>
        </p:txBody>
      </p:sp>
      <p:pic>
        <p:nvPicPr>
          <p:cNvPr id="26" name="Picture 25" descr="3_BiosphereICONsm.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81459" y="60837"/>
            <a:ext cx="713953" cy="713953"/>
          </a:xfrm>
          <a:prstGeom prst="rect">
            <a:avLst/>
          </a:prstGeom>
          <a:ln>
            <a:noFill/>
          </a:ln>
          <a:effectLst>
            <a:outerShdw blurRad="292100" dist="139700" dir="2700000" algn="tl" rotWithShape="0">
              <a:srgbClr val="333333">
                <a:alpha val="65000"/>
              </a:srgbClr>
            </a:outerShdw>
          </a:effectLst>
        </p:spPr>
      </p:pic>
      <p:sp>
        <p:nvSpPr>
          <p:cNvPr id="11" name="TextBox 10"/>
          <p:cNvSpPr txBox="1"/>
          <p:nvPr userDrawn="1"/>
        </p:nvSpPr>
        <p:spPr>
          <a:xfrm>
            <a:off x="4576563" y="141684"/>
            <a:ext cx="4567438" cy="369332"/>
          </a:xfrm>
          <a:prstGeom prst="rect">
            <a:avLst/>
          </a:prstGeom>
          <a:noFill/>
        </p:spPr>
        <p:txBody>
          <a:bodyPr wrap="square" rtlCol="0">
            <a:spAutoFit/>
          </a:bodyPr>
          <a:lstStyle/>
          <a:p>
            <a:r>
              <a:rPr lang="en-US" b="1" kern="1800" spc="360" dirty="0">
                <a:solidFill>
                  <a:srgbClr val="123B1C"/>
                </a:solidFill>
              </a:rPr>
              <a:t>Biosphere </a:t>
            </a:r>
            <a:r>
              <a:rPr lang="en-US" b="1" kern="1800" spc="360" dirty="0"/>
              <a:t>   </a:t>
            </a:r>
            <a:r>
              <a:rPr lang="en-US" b="1" kern="1800" spc="360" dirty="0">
                <a:solidFill>
                  <a:srgbClr val="123B1C"/>
                </a:solidFill>
              </a:rPr>
              <a:t>Carbon Cycle</a:t>
            </a:r>
          </a:p>
        </p:txBody>
      </p:sp>
      <p:sp>
        <p:nvSpPr>
          <p:cNvPr id="17" name="Oval 16"/>
          <p:cNvSpPr/>
          <p:nvPr userDrawn="1"/>
        </p:nvSpPr>
        <p:spPr>
          <a:xfrm>
            <a:off x="6153384" y="295296"/>
            <a:ext cx="115147" cy="115147"/>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userDrawn="1"/>
        </p:nvSpPr>
        <p:spPr>
          <a:xfrm>
            <a:off x="4584220" y="392681"/>
            <a:ext cx="4567438" cy="369332"/>
          </a:xfrm>
          <a:prstGeom prst="rect">
            <a:avLst/>
          </a:prstGeom>
          <a:noFill/>
        </p:spPr>
        <p:txBody>
          <a:bodyPr wrap="square" rtlCol="0">
            <a:spAutoFit/>
          </a:bodyPr>
          <a:lstStyle/>
          <a:p>
            <a:r>
              <a:rPr lang="en-US" b="1" kern="1800" spc="0" dirty="0">
                <a:solidFill>
                  <a:srgbClr val="123B1C"/>
                </a:solidFill>
              </a:rPr>
              <a:t>Non-Standard Site Field Protocols</a:t>
            </a:r>
          </a:p>
        </p:txBody>
      </p:sp>
      <p:sp>
        <p:nvSpPr>
          <p:cNvPr id="19" name="Title 5">
            <a:extLst>
              <a:ext uri="{FF2B5EF4-FFF2-40B4-BE49-F238E27FC236}">
                <a16:creationId xmlns:a16="http://schemas.microsoft.com/office/drawing/2014/main" id="{21DB77D1-956F-A644-910E-905C20EAD63C}"/>
              </a:ext>
            </a:extLst>
          </p:cNvPr>
          <p:cNvSpPr txBox="1">
            <a:spLocks/>
          </p:cNvSpPr>
          <p:nvPr userDrawn="1"/>
        </p:nvSpPr>
        <p:spPr>
          <a:xfrm>
            <a:off x="1283746" y="1660006"/>
            <a:ext cx="6576508" cy="1203964"/>
          </a:xfrm>
          <a:prstGeom prst="rect">
            <a:avLst/>
          </a:prstGeom>
          <a:solidFill>
            <a:srgbClr val="C9D2CB"/>
          </a:solidFill>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A3417"/>
                </a:solidFill>
                <a:ea typeface="Calibri Light" charset="0"/>
                <a:cs typeface="Calibri Light" charset="0"/>
              </a:rPr>
              <a:t>Non-Standard Site </a:t>
            </a:r>
          </a:p>
          <a:p>
            <a:r>
              <a:rPr lang="en-US" dirty="0">
                <a:solidFill>
                  <a:srgbClr val="0A3417"/>
                </a:solidFill>
                <a:ea typeface="Calibri Light" charset="0"/>
                <a:cs typeface="Calibri Light" charset="0"/>
              </a:rPr>
              <a:t>Carbon Cycle Protocols</a:t>
            </a:r>
          </a:p>
        </p:txBody>
      </p:sp>
      <p:sp>
        <p:nvSpPr>
          <p:cNvPr id="20" name="TextBox 19">
            <a:extLst>
              <a:ext uri="{FF2B5EF4-FFF2-40B4-BE49-F238E27FC236}">
                <a16:creationId xmlns:a16="http://schemas.microsoft.com/office/drawing/2014/main" id="{1565E43D-B27A-FA48-963F-04D97A81CC17}"/>
              </a:ext>
            </a:extLst>
          </p:cNvPr>
          <p:cNvSpPr txBox="1"/>
          <p:nvPr userDrawn="1"/>
        </p:nvSpPr>
        <p:spPr>
          <a:xfrm>
            <a:off x="0" y="6027003"/>
            <a:ext cx="9144000" cy="830997"/>
          </a:xfrm>
          <a:prstGeom prst="rect">
            <a:avLst/>
          </a:prstGeom>
          <a:solidFill>
            <a:srgbClr val="C9D2CB"/>
          </a:solidFill>
        </p:spPr>
        <p:txBody>
          <a:bodyPr wrap="square" rtlCol="0">
            <a:spAutoFit/>
          </a:bodyPr>
          <a:lstStyle/>
          <a:p>
            <a:pPr algn="ctr"/>
            <a:r>
              <a:rPr lang="en-US" sz="2400" dirty="0">
                <a:solidFill>
                  <a:srgbClr val="0A3417"/>
                </a:solidFill>
                <a:latin typeface="Calibri Light" charset="0"/>
                <a:ea typeface="Calibri Light" charset="0"/>
                <a:cs typeface="Calibri Light" charset="0"/>
              </a:rPr>
              <a:t>Read the module content and take the test that follows to earn the GLOBE Biosphere: Non-Standard Carbon Cycle certificate.</a:t>
            </a:r>
          </a:p>
        </p:txBody>
      </p:sp>
    </p:spTree>
    <p:extLst>
      <p:ext uri="{BB962C8B-B14F-4D97-AF65-F5344CB8AC3E}">
        <p14:creationId xmlns:p14="http://schemas.microsoft.com/office/powerpoint/2010/main" val="188781325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055000"/>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22D4478D-C0A9-894C-8194-F62227AC612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055000"/>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672848FD-52E6-5C4B-A6B1-C810A4431C2C}"/>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055000"/>
                </a:solidFill>
              </a:rPr>
              <a:t>K. Additional Information</a:t>
            </a:r>
          </a:p>
        </p:txBody>
      </p:sp>
      <p:sp>
        <p:nvSpPr>
          <p:cNvPr id="15" name="TextBox 14">
            <a:extLst>
              <a:ext uri="{FF2B5EF4-FFF2-40B4-BE49-F238E27FC236}">
                <a16:creationId xmlns:a16="http://schemas.microsoft.com/office/drawing/2014/main" id="{EC439DC8-E1F5-1242-9231-72856F65F713}"/>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Picture 48" descr="1_LinkICON_8_14_15.png">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6924" y="1059143"/>
            <a:ext cx="430755" cy="430755"/>
          </a:xfrm>
          <a:prstGeom prst="rect">
            <a:avLst/>
          </a:prstGeom>
          <a:ln>
            <a:noFill/>
          </a:ln>
          <a:effectLst>
            <a:outerShdw blurRad="292100" dist="139700" dir="2700000" algn="tl" rotWithShape="0">
              <a:srgbClr val="333333">
                <a:alpha val="65000"/>
              </a:srgbClr>
            </a:outerShdw>
          </a:effectLst>
        </p:spPr>
      </p:pic>
      <p:pic>
        <p:nvPicPr>
          <p:cNvPr id="50" name="Picture 49" descr="1_AttentionICON_8_14_15.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19420" y="1080521"/>
            <a:ext cx="399410" cy="409377"/>
          </a:xfrm>
          <a:prstGeom prst="rect">
            <a:avLst/>
          </a:prstGeom>
          <a:ln>
            <a:noFill/>
          </a:ln>
          <a:effectLst>
            <a:outerShdw blurRad="292100" dist="139700" dir="2700000" algn="tl" rotWithShape="0">
              <a:srgbClr val="333333">
                <a:alpha val="65000"/>
              </a:srgbClr>
            </a:outerShdw>
          </a:effectLst>
        </p:spPr>
      </p:pic>
      <p:grpSp>
        <p:nvGrpSpPr>
          <p:cNvPr id="57" name="Group 56"/>
          <p:cNvGrpSpPr/>
          <p:nvPr userDrawn="1"/>
        </p:nvGrpSpPr>
        <p:grpSpPr>
          <a:xfrm>
            <a:off x="775085" y="924410"/>
            <a:ext cx="1103962" cy="873144"/>
            <a:chOff x="7997802" y="52539"/>
            <a:chExt cx="1103962" cy="873144"/>
          </a:xfrm>
        </p:grpSpPr>
        <p:sp>
          <p:nvSpPr>
            <p:cNvPr id="58" name="Oval 57"/>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9" name="TextBox 58"/>
            <p:cNvSpPr txBox="1"/>
            <p:nvPr userDrawn="1"/>
          </p:nvSpPr>
          <p:spPr>
            <a:xfrm>
              <a:off x="8070849" y="171108"/>
              <a:ext cx="995786" cy="477054"/>
            </a:xfrm>
            <a:prstGeom prst="rect">
              <a:avLst/>
            </a:prstGeom>
            <a:noFill/>
          </p:spPr>
          <p:txBody>
            <a:bodyPr wrap="none" rtlCol="0">
              <a:spAutoFit/>
            </a:bodyPr>
            <a:lstStyle/>
            <a:p>
              <a:pPr algn="ctr"/>
              <a:r>
                <a:rPr lang="en-US" sz="1600" b="1" spc="-100" dirty="0">
                  <a:solidFill>
                    <a:srgbClr val="FFFFFF"/>
                  </a:solidFill>
                </a:rPr>
                <a:t>WHAT IS</a:t>
              </a:r>
            </a:p>
            <a:p>
              <a:pPr algn="ctr"/>
              <a:r>
                <a:rPr lang="en-US" sz="900" spc="0" baseline="0" dirty="0">
                  <a:solidFill>
                    <a:srgbClr val="FFFFFF"/>
                  </a:solidFill>
                </a:rPr>
                <a:t>The Carbon Cycle</a:t>
              </a:r>
            </a:p>
          </p:txBody>
        </p:sp>
      </p:grpSp>
      <p:grpSp>
        <p:nvGrpSpPr>
          <p:cNvPr id="60" name="Group 59"/>
          <p:cNvGrpSpPr/>
          <p:nvPr userDrawn="1"/>
        </p:nvGrpSpPr>
        <p:grpSpPr>
          <a:xfrm>
            <a:off x="3963547" y="785390"/>
            <a:ext cx="1103962" cy="873142"/>
            <a:chOff x="6624346" y="1447612"/>
            <a:chExt cx="1103962" cy="1103962"/>
          </a:xfrm>
          <a:effectLst>
            <a:outerShdw blurRad="50800" dist="38100" dir="5400000" algn="t" rotWithShape="0">
              <a:prstClr val="black">
                <a:alpha val="40000"/>
              </a:prstClr>
            </a:outerShdw>
          </a:effectLst>
        </p:grpSpPr>
        <p:sp>
          <p:nvSpPr>
            <p:cNvPr id="61" name="Oval 6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62" name="TextBox 61"/>
            <p:cNvSpPr txBox="1"/>
            <p:nvPr userDrawn="1"/>
          </p:nvSpPr>
          <p:spPr>
            <a:xfrm>
              <a:off x="6734554" y="1598183"/>
              <a:ext cx="903694" cy="953391"/>
            </a:xfrm>
            <a:prstGeom prst="rect">
              <a:avLst/>
            </a:prstGeom>
            <a:noFill/>
          </p:spPr>
          <p:txBody>
            <a:bodyPr wrap="none" rtlCol="0">
              <a:spAutoFit/>
            </a:bodyPr>
            <a:lstStyle/>
            <a:p>
              <a:pPr algn="ctr"/>
              <a:r>
                <a:rPr lang="en-US" sz="1600" b="1" dirty="0">
                  <a:solidFill>
                    <a:srgbClr val="FFFFFF"/>
                  </a:solidFill>
                </a:rPr>
                <a:t>GLOBAL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Perspectives</a:t>
              </a:r>
            </a:p>
            <a:p>
              <a:pPr algn="ctr"/>
              <a:endParaRPr lang="en-US" sz="1600" b="1" dirty="0">
                <a:solidFill>
                  <a:srgbClr val="FFFFFF"/>
                </a:solidFill>
              </a:endParaRPr>
            </a:p>
          </p:txBody>
        </p:sp>
      </p:grpSp>
      <p:grpSp>
        <p:nvGrpSpPr>
          <p:cNvPr id="75" name="Group 74"/>
          <p:cNvGrpSpPr/>
          <p:nvPr userDrawn="1"/>
        </p:nvGrpSpPr>
        <p:grpSpPr>
          <a:xfrm>
            <a:off x="5372820" y="834236"/>
            <a:ext cx="1103962" cy="893063"/>
            <a:chOff x="6624346" y="1422423"/>
            <a:chExt cx="1103962" cy="1129151"/>
          </a:xfrm>
          <a:effectLst>
            <a:outerShdw blurRad="50800" dist="38100" dir="5400000" algn="t" rotWithShape="0">
              <a:prstClr val="black">
                <a:alpha val="40000"/>
              </a:prstClr>
            </a:outerShdw>
          </a:effectLst>
        </p:grpSpPr>
        <p:sp>
          <p:nvSpPr>
            <p:cNvPr id="76" name="Oval 75"/>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77" name="TextBox 76"/>
            <p:cNvSpPr txBox="1"/>
            <p:nvPr userDrawn="1"/>
          </p:nvSpPr>
          <p:spPr>
            <a:xfrm>
              <a:off x="6650269" y="1422423"/>
              <a:ext cx="1051095" cy="1070135"/>
            </a:xfrm>
            <a:prstGeom prst="rect">
              <a:avLst/>
            </a:prstGeom>
            <a:noFill/>
          </p:spPr>
          <p:txBody>
            <a:bodyPr wrap="none" rtlCol="0">
              <a:spAutoFit/>
            </a:bodyPr>
            <a:lstStyle/>
            <a:p>
              <a:pPr algn="ctr"/>
              <a:r>
                <a:rPr lang="en-US" sz="1600" b="1" dirty="0">
                  <a:solidFill>
                    <a:srgbClr val="FFFFFF"/>
                  </a:solidFill>
                </a:rPr>
                <a:t>HOW</a:t>
              </a:r>
            </a:p>
            <a:p>
              <a:pPr algn="ctr"/>
              <a:r>
                <a:rPr lang="en-US" sz="1100" dirty="0">
                  <a:solidFill>
                    <a:srgbClr val="FFFFFF"/>
                  </a:solidFill>
                </a:rPr>
                <a:t>Your </a:t>
              </a:r>
            </a:p>
            <a:p>
              <a:pPr algn="ctr"/>
              <a:r>
                <a:rPr lang="en-US" sz="1100" dirty="0">
                  <a:solidFill>
                    <a:srgbClr val="FFFFFF"/>
                  </a:solidFill>
                </a:rPr>
                <a:t>Measurements</a:t>
              </a:r>
            </a:p>
            <a:p>
              <a:pPr algn="ctr"/>
              <a:r>
                <a:rPr lang="en-US" sz="1100" dirty="0">
                  <a:solidFill>
                    <a:srgbClr val="FFFFFF"/>
                  </a:solidFill>
                </a:rPr>
                <a:t>Can Help</a:t>
              </a:r>
            </a:p>
          </p:txBody>
        </p:sp>
      </p:grpSp>
      <p:grpSp>
        <p:nvGrpSpPr>
          <p:cNvPr id="78" name="Group 77"/>
          <p:cNvGrpSpPr/>
          <p:nvPr userDrawn="1"/>
        </p:nvGrpSpPr>
        <p:grpSpPr>
          <a:xfrm>
            <a:off x="775085" y="2347041"/>
            <a:ext cx="1122067" cy="887461"/>
            <a:chOff x="1202690" y="699502"/>
            <a:chExt cx="1122067" cy="1122067"/>
          </a:xfrm>
          <a:effectLst>
            <a:outerShdw blurRad="50800" dist="38100" dir="5400000" algn="t" rotWithShape="0">
              <a:prstClr val="black">
                <a:alpha val="40000"/>
              </a:prstClr>
            </a:outerShdw>
          </a:effectLst>
        </p:grpSpPr>
        <p:sp>
          <p:nvSpPr>
            <p:cNvPr id="79" name="Oval 78"/>
            <p:cNvSpPr/>
            <p:nvPr userDrawn="1"/>
          </p:nvSpPr>
          <p:spPr>
            <a:xfrm>
              <a:off x="1202690" y="699502"/>
              <a:ext cx="1122067" cy="1122067"/>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0" name="TextBox 79"/>
            <p:cNvSpPr txBox="1"/>
            <p:nvPr userDrawn="1"/>
          </p:nvSpPr>
          <p:spPr>
            <a:xfrm>
              <a:off x="1333302" y="754902"/>
              <a:ext cx="877163" cy="856106"/>
            </a:xfrm>
            <a:prstGeom prst="rect">
              <a:avLst/>
            </a:prstGeom>
            <a:noFill/>
          </p:spPr>
          <p:txBody>
            <a:bodyPr wrap="none" rtlCol="0">
              <a:spAutoFit/>
            </a:bodyPr>
            <a:lstStyle/>
            <a:p>
              <a:pPr algn="ctr"/>
              <a:r>
                <a:rPr lang="en-US" sz="1100" b="0" dirty="0">
                  <a:solidFill>
                    <a:schemeClr val="bg1"/>
                  </a:solidFill>
                </a:rPr>
                <a:t>How to</a:t>
              </a:r>
            </a:p>
            <a:p>
              <a:pPr algn="ctr"/>
              <a:r>
                <a:rPr lang="en-US" sz="1100" b="0" dirty="0">
                  <a:solidFill>
                    <a:schemeClr val="bg1"/>
                  </a:solidFill>
                </a:rPr>
                <a:t>Collect </a:t>
              </a:r>
              <a:r>
                <a:rPr lang="en-US" sz="1100" b="0" baseline="0" dirty="0">
                  <a:solidFill>
                    <a:schemeClr val="bg1"/>
                  </a:solidFill>
                </a:rPr>
                <a:t>Your</a:t>
              </a:r>
            </a:p>
            <a:p>
              <a:pPr algn="ctr"/>
              <a:r>
                <a:rPr lang="en-US" sz="1600" b="1" baseline="0" dirty="0">
                  <a:solidFill>
                    <a:schemeClr val="bg1"/>
                  </a:solidFill>
                </a:rPr>
                <a:t>DATA</a:t>
              </a:r>
              <a:endParaRPr lang="en-US" sz="1600" b="1" dirty="0">
                <a:solidFill>
                  <a:srgbClr val="FFFFFF"/>
                </a:solidFill>
              </a:endParaRPr>
            </a:p>
          </p:txBody>
        </p:sp>
      </p:grpSp>
      <p:grpSp>
        <p:nvGrpSpPr>
          <p:cNvPr id="81" name="Group 80"/>
          <p:cNvGrpSpPr/>
          <p:nvPr userDrawn="1"/>
        </p:nvGrpSpPr>
        <p:grpSpPr>
          <a:xfrm>
            <a:off x="2221185" y="2361361"/>
            <a:ext cx="1103962" cy="873141"/>
            <a:chOff x="6624346" y="1447612"/>
            <a:chExt cx="1103962" cy="1103962"/>
          </a:xfrm>
          <a:effectLst>
            <a:outerShdw blurRad="50800" dist="38100" dir="5400000" algn="t" rotWithShape="0">
              <a:prstClr val="black">
                <a:alpha val="40000"/>
              </a:prstClr>
            </a:outerShdw>
          </a:effectLst>
        </p:grpSpPr>
        <p:sp>
          <p:nvSpPr>
            <p:cNvPr id="82" name="Oval 81"/>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3" name="TextBox 82"/>
            <p:cNvSpPr txBox="1"/>
            <p:nvPr userDrawn="1"/>
          </p:nvSpPr>
          <p:spPr>
            <a:xfrm>
              <a:off x="6680400" y="1565598"/>
              <a:ext cx="990826" cy="642080"/>
            </a:xfrm>
            <a:prstGeom prst="rect">
              <a:avLst/>
            </a:prstGeom>
            <a:noFill/>
          </p:spPr>
          <p:txBody>
            <a:bodyPr wrap="none" rtlCol="0">
              <a:spAutoFit/>
            </a:bodyPr>
            <a:lstStyle/>
            <a:p>
              <a:pPr algn="ctr"/>
              <a:r>
                <a:rPr lang="en-US" sz="1600" b="1" dirty="0">
                  <a:solidFill>
                    <a:srgbClr val="FFFFFF"/>
                  </a:solidFill>
                </a:rPr>
                <a:t>TIME</a:t>
              </a:r>
            </a:p>
            <a:p>
              <a:pPr algn="ctr"/>
              <a:r>
                <a:rPr lang="en-US" sz="1100" dirty="0">
                  <a:solidFill>
                    <a:srgbClr val="FFFFFF"/>
                  </a:solidFill>
                </a:rPr>
                <a:t>Requirements</a:t>
              </a:r>
            </a:p>
          </p:txBody>
        </p:sp>
      </p:grpSp>
      <p:grpSp>
        <p:nvGrpSpPr>
          <p:cNvPr id="84" name="Group 83"/>
          <p:cNvGrpSpPr/>
          <p:nvPr userDrawn="1"/>
        </p:nvGrpSpPr>
        <p:grpSpPr>
          <a:xfrm>
            <a:off x="3682062" y="2347041"/>
            <a:ext cx="1103962" cy="873142"/>
            <a:chOff x="6624346" y="1447612"/>
            <a:chExt cx="1103962" cy="1103962"/>
          </a:xfrm>
          <a:effectLst>
            <a:outerShdw blurRad="50800" dist="38100" dir="5400000" algn="t" rotWithShape="0">
              <a:prstClr val="black">
                <a:alpha val="40000"/>
              </a:prstClr>
            </a:outerShdw>
          </a:effectLst>
        </p:grpSpPr>
        <p:sp>
          <p:nvSpPr>
            <p:cNvPr id="85" name="Oval 84"/>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6" name="TextBox 85"/>
            <p:cNvSpPr txBox="1"/>
            <p:nvPr userDrawn="1"/>
          </p:nvSpPr>
          <p:spPr>
            <a:xfrm>
              <a:off x="6831914" y="1598183"/>
              <a:ext cx="708973"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87" name="Group 86"/>
          <p:cNvGrpSpPr/>
          <p:nvPr userDrawn="1"/>
        </p:nvGrpSpPr>
        <p:grpSpPr>
          <a:xfrm>
            <a:off x="5187337" y="2347041"/>
            <a:ext cx="1103962" cy="873142"/>
            <a:chOff x="6624346" y="1447612"/>
            <a:chExt cx="1103962" cy="1103962"/>
          </a:xfrm>
          <a:effectLst>
            <a:outerShdw blurRad="50800" dist="38100" dir="5400000" algn="t" rotWithShape="0">
              <a:prstClr val="black">
                <a:alpha val="40000"/>
              </a:prstClr>
            </a:outerShdw>
          </a:effectLst>
        </p:grpSpPr>
        <p:sp>
          <p:nvSpPr>
            <p:cNvPr id="88" name="Oval 87"/>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9" name="TextBox 88"/>
            <p:cNvSpPr txBox="1"/>
            <p:nvPr userDrawn="1"/>
          </p:nvSpPr>
          <p:spPr>
            <a:xfrm>
              <a:off x="6760643" y="1598183"/>
              <a:ext cx="851515" cy="642079"/>
            </a:xfrm>
            <a:prstGeom prst="rect">
              <a:avLst/>
            </a:prstGeom>
            <a:noFill/>
          </p:spPr>
          <p:txBody>
            <a:bodyPr wrap="none" rtlCol="0">
              <a:spAutoFit/>
            </a:bodyPr>
            <a:lstStyle/>
            <a:p>
              <a:pPr algn="ctr"/>
              <a:r>
                <a:rPr lang="en-US" sz="1600" b="1" dirty="0">
                  <a:solidFill>
                    <a:srgbClr val="FFFFFF"/>
                  </a:solidFill>
                </a:rPr>
                <a:t>SPECIES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90" name="Group 89"/>
          <p:cNvGrpSpPr/>
          <p:nvPr userDrawn="1"/>
        </p:nvGrpSpPr>
        <p:grpSpPr>
          <a:xfrm>
            <a:off x="775085" y="3759636"/>
            <a:ext cx="1172116" cy="873142"/>
            <a:chOff x="6600343" y="1447612"/>
            <a:chExt cx="1172116" cy="1103962"/>
          </a:xfrm>
          <a:effectLst>
            <a:outerShdw blurRad="50800" dist="38100" dir="5400000" algn="t" rotWithShape="0">
              <a:prstClr val="black">
                <a:alpha val="40000"/>
              </a:prstClr>
            </a:outerShdw>
          </a:effectLst>
        </p:grpSpPr>
        <p:sp>
          <p:nvSpPr>
            <p:cNvPr id="91" name="Oval 9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2" name="TextBox 91"/>
            <p:cNvSpPr txBox="1"/>
            <p:nvPr userDrawn="1"/>
          </p:nvSpPr>
          <p:spPr>
            <a:xfrm>
              <a:off x="6600343" y="1731990"/>
              <a:ext cx="1172116" cy="428053"/>
            </a:xfrm>
            <a:prstGeom prst="rect">
              <a:avLst/>
            </a:prstGeom>
            <a:noFill/>
          </p:spPr>
          <p:txBody>
            <a:bodyPr wrap="none" rtlCol="0">
              <a:spAutoFit/>
            </a:bodyPr>
            <a:lstStyle/>
            <a:p>
              <a:pPr algn="ctr"/>
              <a:r>
                <a:rPr lang="en-US" sz="1600" b="1" dirty="0">
                  <a:solidFill>
                    <a:srgbClr val="FFFFFF"/>
                  </a:solidFill>
                </a:rPr>
                <a:t>MATERIALS</a:t>
              </a:r>
            </a:p>
          </p:txBody>
        </p:sp>
      </p:grpSp>
      <p:grpSp>
        <p:nvGrpSpPr>
          <p:cNvPr id="93" name="Group 92"/>
          <p:cNvGrpSpPr/>
          <p:nvPr userDrawn="1"/>
        </p:nvGrpSpPr>
        <p:grpSpPr>
          <a:xfrm>
            <a:off x="2219675" y="3759636"/>
            <a:ext cx="1103962" cy="873142"/>
            <a:chOff x="6624346" y="1447612"/>
            <a:chExt cx="1103962" cy="1103962"/>
          </a:xfrm>
          <a:effectLst>
            <a:outerShdw blurRad="50800" dist="38100" dir="5400000" algn="t" rotWithShape="0">
              <a:prstClr val="black">
                <a:alpha val="40000"/>
              </a:prstClr>
            </a:outerShdw>
          </a:effectLst>
        </p:grpSpPr>
        <p:sp>
          <p:nvSpPr>
            <p:cNvPr id="94" name="Oval 93"/>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5" name="TextBox 94"/>
            <p:cNvSpPr txBox="1"/>
            <p:nvPr userDrawn="1"/>
          </p:nvSpPr>
          <p:spPr>
            <a:xfrm>
              <a:off x="6811457" y="1598183"/>
              <a:ext cx="749887"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Definition</a:t>
              </a:r>
              <a:endParaRPr lang="en-US" sz="1600" b="1" dirty="0">
                <a:solidFill>
                  <a:srgbClr val="FFFFFF"/>
                </a:solidFill>
              </a:endParaRPr>
            </a:p>
          </p:txBody>
        </p:sp>
      </p:grpSp>
      <p:grpSp>
        <p:nvGrpSpPr>
          <p:cNvPr id="96" name="Group 95"/>
          <p:cNvGrpSpPr/>
          <p:nvPr userDrawn="1"/>
        </p:nvGrpSpPr>
        <p:grpSpPr>
          <a:xfrm>
            <a:off x="3752918" y="3752511"/>
            <a:ext cx="1103962" cy="880267"/>
            <a:chOff x="6624346" y="1438602"/>
            <a:chExt cx="1103962" cy="1112972"/>
          </a:xfrm>
          <a:effectLst>
            <a:outerShdw blurRad="50800" dist="38100" dir="5400000" algn="t" rotWithShape="0">
              <a:prstClr val="black">
                <a:alpha val="40000"/>
              </a:prstClr>
            </a:outerShdw>
          </a:effectLst>
        </p:grpSpPr>
        <p:sp>
          <p:nvSpPr>
            <p:cNvPr id="97" name="Oval 9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8" name="TextBox 97"/>
            <p:cNvSpPr txBox="1"/>
            <p:nvPr userDrawn="1"/>
          </p:nvSpPr>
          <p:spPr>
            <a:xfrm>
              <a:off x="6787217" y="1438602"/>
              <a:ext cx="756036" cy="1070134"/>
            </a:xfrm>
            <a:prstGeom prst="rect">
              <a:avLst/>
            </a:prstGeom>
            <a:noFill/>
          </p:spPr>
          <p:txBody>
            <a:bodyPr wrap="none" rtlCol="0">
              <a:spAutoFit/>
            </a:bodyPr>
            <a:lstStyle/>
            <a:p>
              <a:pPr algn="ctr"/>
              <a:r>
                <a:rPr lang="en-US" sz="1100" dirty="0">
                  <a:solidFill>
                    <a:srgbClr val="FFFFFF"/>
                  </a:solidFill>
                </a:rPr>
                <a:t>Enter</a:t>
              </a:r>
            </a:p>
            <a:p>
              <a:pPr algn="ctr"/>
              <a:r>
                <a:rPr lang="en-US" sz="1100" dirty="0">
                  <a:solidFill>
                    <a:srgbClr val="FFFFFF"/>
                  </a:solidFill>
                </a:rPr>
                <a:t>Data on </a:t>
              </a:r>
            </a:p>
            <a:p>
              <a:pPr algn="ctr"/>
              <a:r>
                <a:rPr lang="en-US" sz="1600" b="1" dirty="0">
                  <a:solidFill>
                    <a:srgbClr val="FFFFFF"/>
                  </a:solidFill>
                </a:rPr>
                <a:t>GLOBE</a:t>
              </a:r>
            </a:p>
            <a:p>
              <a:pPr algn="ctr"/>
              <a:r>
                <a:rPr lang="en-US" sz="1100" dirty="0">
                  <a:solidFill>
                    <a:srgbClr val="FFFFFF"/>
                  </a:solidFill>
                </a:rPr>
                <a:t>Website</a:t>
              </a:r>
            </a:p>
          </p:txBody>
        </p:sp>
      </p:grpSp>
      <p:grpSp>
        <p:nvGrpSpPr>
          <p:cNvPr id="99" name="Group 98"/>
          <p:cNvGrpSpPr/>
          <p:nvPr userDrawn="1"/>
        </p:nvGrpSpPr>
        <p:grpSpPr>
          <a:xfrm>
            <a:off x="5323634" y="3772049"/>
            <a:ext cx="1103962" cy="873141"/>
            <a:chOff x="6624346" y="1447612"/>
            <a:chExt cx="1103962" cy="1103962"/>
          </a:xfrm>
          <a:effectLst>
            <a:outerShdw blurRad="50800" dist="38100" dir="5400000" algn="t" rotWithShape="0">
              <a:prstClr val="black">
                <a:alpha val="40000"/>
              </a:prstClr>
            </a:outerShdw>
          </a:effectLst>
        </p:grpSpPr>
        <p:sp>
          <p:nvSpPr>
            <p:cNvPr id="100" name="Oval 99"/>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1" name="TextBox 100"/>
            <p:cNvSpPr txBox="1"/>
            <p:nvPr userDrawn="1"/>
          </p:nvSpPr>
          <p:spPr>
            <a:xfrm>
              <a:off x="6755901" y="1547229"/>
              <a:ext cx="860989" cy="856106"/>
            </a:xfrm>
            <a:prstGeom prst="rect">
              <a:avLst/>
            </a:prstGeom>
            <a:noFill/>
          </p:spPr>
          <p:txBody>
            <a:bodyPr wrap="none" rtlCol="0">
              <a:spAutoFit/>
            </a:bodyPr>
            <a:lstStyle/>
            <a:p>
              <a:pPr algn="ctr"/>
              <a:r>
                <a:rPr lang="en-US" sz="1100" dirty="0">
                  <a:solidFill>
                    <a:srgbClr val="FFFFFF"/>
                  </a:solidFill>
                </a:rPr>
                <a:t>Understand</a:t>
              </a:r>
            </a:p>
            <a:p>
              <a:pPr algn="ctr"/>
              <a:r>
                <a:rPr lang="en-US" sz="1100" dirty="0">
                  <a:solidFill>
                    <a:srgbClr val="FFFFFF"/>
                  </a:solidFill>
                </a:rPr>
                <a:t>the</a:t>
              </a:r>
            </a:p>
            <a:p>
              <a:pPr algn="ctr"/>
              <a:r>
                <a:rPr lang="en-US" sz="1600" b="1" dirty="0">
                  <a:solidFill>
                    <a:srgbClr val="FFFFFF"/>
                  </a:solidFill>
                </a:rPr>
                <a:t>DATA</a:t>
              </a:r>
            </a:p>
          </p:txBody>
        </p:sp>
      </p:grpSp>
      <p:grpSp>
        <p:nvGrpSpPr>
          <p:cNvPr id="102" name="Group 101"/>
          <p:cNvGrpSpPr/>
          <p:nvPr userDrawn="1"/>
        </p:nvGrpSpPr>
        <p:grpSpPr>
          <a:xfrm>
            <a:off x="2245608" y="4957119"/>
            <a:ext cx="1150763" cy="873141"/>
            <a:chOff x="6611017" y="1447612"/>
            <a:chExt cx="1150763" cy="1103962"/>
          </a:xfrm>
          <a:effectLst>
            <a:outerShdw blurRad="50800" dist="38100" dir="5400000" algn="t" rotWithShape="0">
              <a:prstClr val="black">
                <a:alpha val="40000"/>
              </a:prstClr>
            </a:outerShdw>
          </a:effectLst>
        </p:grpSpPr>
        <p:sp>
          <p:nvSpPr>
            <p:cNvPr id="103" name="Oval 102"/>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4" name="TextBox 103"/>
            <p:cNvSpPr txBox="1"/>
            <p:nvPr userDrawn="1"/>
          </p:nvSpPr>
          <p:spPr>
            <a:xfrm>
              <a:off x="6611017" y="1478136"/>
              <a:ext cx="1150763" cy="642080"/>
            </a:xfrm>
            <a:prstGeom prst="rect">
              <a:avLst/>
            </a:prstGeom>
            <a:noFill/>
          </p:spPr>
          <p:txBody>
            <a:bodyPr wrap="none" rtlCol="0">
              <a:spAutoFit/>
            </a:bodyPr>
            <a:lstStyle/>
            <a:p>
              <a:pPr algn="ctr"/>
              <a:r>
                <a:rPr lang="en-US" sz="1600" b="1" dirty="0">
                  <a:solidFill>
                    <a:srgbClr val="FFFFFF"/>
                  </a:solidFill>
                </a:rPr>
                <a:t>TEST</a:t>
              </a:r>
            </a:p>
            <a:p>
              <a:pPr algn="ctr"/>
              <a:r>
                <a:rPr lang="en-US" sz="1100" dirty="0">
                  <a:solidFill>
                    <a:srgbClr val="FFFFFF"/>
                  </a:solidFill>
                </a:rPr>
                <a:t>Your  Knowledge</a:t>
              </a:r>
            </a:p>
          </p:txBody>
        </p:sp>
      </p:grpSp>
      <p:pic>
        <p:nvPicPr>
          <p:cNvPr id="105" name="Picture 104" descr="Pencil.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4467877">
            <a:off x="2794077" y="4966159"/>
            <a:ext cx="55285" cy="1245106"/>
          </a:xfrm>
          <a:prstGeom prst="rect">
            <a:avLst/>
          </a:prstGeom>
          <a:ln>
            <a:noFill/>
          </a:ln>
          <a:effectLst>
            <a:outerShdw blurRad="292100" dist="139700" dir="2700000" algn="tl" rotWithShape="0">
              <a:srgbClr val="333333">
                <a:alpha val="65000"/>
              </a:srgbClr>
            </a:outerShdw>
          </a:effectLst>
        </p:spPr>
      </p:pic>
      <p:grpSp>
        <p:nvGrpSpPr>
          <p:cNvPr id="106" name="Group 105"/>
          <p:cNvGrpSpPr/>
          <p:nvPr userDrawn="1"/>
        </p:nvGrpSpPr>
        <p:grpSpPr>
          <a:xfrm>
            <a:off x="905697" y="4878525"/>
            <a:ext cx="1103962" cy="873141"/>
            <a:chOff x="6624346" y="1447612"/>
            <a:chExt cx="1103962" cy="1103962"/>
          </a:xfrm>
          <a:effectLst>
            <a:outerShdw blurRad="50800" dist="38100" dir="5400000" algn="t" rotWithShape="0">
              <a:prstClr val="black">
                <a:alpha val="40000"/>
              </a:prstClr>
            </a:outerShdw>
          </a:effectLst>
        </p:grpSpPr>
        <p:sp>
          <p:nvSpPr>
            <p:cNvPr id="107" name="Oval 10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8" name="TextBox 107"/>
            <p:cNvSpPr txBox="1"/>
            <p:nvPr userDrawn="1"/>
          </p:nvSpPr>
          <p:spPr>
            <a:xfrm>
              <a:off x="6799435" y="1634691"/>
              <a:ext cx="773926" cy="642080"/>
            </a:xfrm>
            <a:prstGeom prst="rect">
              <a:avLst/>
            </a:prstGeom>
            <a:noFill/>
          </p:spPr>
          <p:txBody>
            <a:bodyPr wrap="none" rtlCol="0">
              <a:spAutoFit/>
            </a:bodyPr>
            <a:lstStyle/>
            <a:p>
              <a:pPr algn="ctr"/>
              <a:r>
                <a:rPr lang="en-US" sz="1100" dirty="0">
                  <a:solidFill>
                    <a:srgbClr val="FFFFFF"/>
                  </a:solidFill>
                </a:rPr>
                <a:t>Additional</a:t>
              </a:r>
            </a:p>
            <a:p>
              <a:pPr algn="ctr"/>
              <a:r>
                <a:rPr lang="en-US" sz="1600" b="1" dirty="0">
                  <a:solidFill>
                    <a:srgbClr val="FFFFFF"/>
                  </a:solidFill>
                </a:rPr>
                <a:t>INFO</a:t>
              </a:r>
            </a:p>
          </p:txBody>
        </p:sp>
      </p:grpSp>
      <p:pic>
        <p:nvPicPr>
          <p:cNvPr id="3" name="Picture 2" descr="1_IdeaICON_8_29_15.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119158" y="1929022"/>
            <a:ext cx="900262" cy="716609"/>
          </a:xfrm>
          <a:prstGeom prst="rect">
            <a:avLst/>
          </a:prstGeom>
          <a:ln>
            <a:noFill/>
          </a:ln>
          <a:effectLst>
            <a:outerShdw blurRad="292100" dist="139700" dir="2700000" algn="tl" rotWithShape="0">
              <a:srgbClr val="333333">
                <a:alpha val="65000"/>
              </a:srgbClr>
            </a:outerShdw>
          </a:effectLst>
        </p:spPr>
      </p:pic>
      <p:grpSp>
        <p:nvGrpSpPr>
          <p:cNvPr id="48" name="Group 47"/>
          <p:cNvGrpSpPr/>
          <p:nvPr userDrawn="1"/>
        </p:nvGrpSpPr>
        <p:grpSpPr>
          <a:xfrm>
            <a:off x="2164103" y="785390"/>
            <a:ext cx="1103962" cy="1031051"/>
            <a:chOff x="7814851" y="51272"/>
            <a:chExt cx="1103962" cy="1031051"/>
          </a:xfrm>
        </p:grpSpPr>
        <p:sp>
          <p:nvSpPr>
            <p:cNvPr id="51" name="Oval 50"/>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2" name="TextBox 51"/>
            <p:cNvSpPr txBox="1"/>
            <p:nvPr userDrawn="1"/>
          </p:nvSpPr>
          <p:spPr>
            <a:xfrm>
              <a:off x="7872020" y="51272"/>
              <a:ext cx="1022370" cy="1031051"/>
            </a:xfrm>
            <a:prstGeom prst="rect">
              <a:avLst/>
            </a:prstGeom>
            <a:noFill/>
          </p:spPr>
          <p:txBody>
            <a:bodyPr wrap="square" rtlCol="0">
              <a:spAutoFit/>
            </a:bodyPr>
            <a:lstStyle/>
            <a:p>
              <a:pPr algn="ctr"/>
              <a:r>
                <a:rPr lang="en-US" sz="1600" b="1" dirty="0">
                  <a:solidFill>
                    <a:srgbClr val="FFFFFF"/>
                  </a:solidFill>
                </a:rPr>
                <a:t>WHY</a:t>
              </a:r>
            </a:p>
            <a:p>
              <a:pPr algn="ctr"/>
              <a:r>
                <a:rPr lang="en-US" sz="900" dirty="0">
                  <a:solidFill>
                    <a:srgbClr val="FFFFFF"/>
                  </a:solidFill>
                </a:rPr>
                <a:t>Collect</a:t>
              </a:r>
              <a:endParaRPr lang="en-US" sz="900" baseline="0" dirty="0">
                <a:solidFill>
                  <a:srgbClr val="FFFFFF"/>
                </a:solidFill>
              </a:endParaRPr>
            </a:p>
            <a:p>
              <a:pPr algn="ctr"/>
              <a:r>
                <a:rPr lang="en-US" sz="900" dirty="0">
                  <a:solidFill>
                    <a:srgbClr val="FFFFFF"/>
                  </a:solidFill>
                </a:rPr>
                <a:t>Fire Fuel Transect Measurement</a:t>
              </a:r>
            </a:p>
            <a:p>
              <a:pPr algn="ctr"/>
              <a:r>
                <a:rPr lang="en-US" sz="900" dirty="0">
                  <a:solidFill>
                    <a:srgbClr val="FFFFFF"/>
                  </a:solidFill>
                </a:rPr>
                <a:t>Data?</a:t>
              </a:r>
            </a:p>
            <a:p>
              <a:pPr algn="ctr"/>
              <a:endParaRPr lang="en-US" sz="900" dirty="0">
                <a:solidFill>
                  <a:srgbClr val="FFFFFF"/>
                </a:solidFill>
              </a:endParaRPr>
            </a:p>
          </p:txBody>
        </p:sp>
      </p:grpSp>
    </p:spTree>
    <p:extLst>
      <p:ext uri="{BB962C8B-B14F-4D97-AF65-F5344CB8AC3E}">
        <p14:creationId xmlns:p14="http://schemas.microsoft.com/office/powerpoint/2010/main" val="4007268300"/>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2" name="TextBox 11">
            <a:extLst>
              <a:ext uri="{FF2B5EF4-FFF2-40B4-BE49-F238E27FC236}">
                <a16:creationId xmlns:a16="http://schemas.microsoft.com/office/drawing/2014/main" id="{5801BF13-1304-7345-831B-2F823DA058E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22ACF10C-EB4D-BA48-AAF5-3FF440C20765}"/>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sp>
        <p:nvSpPr>
          <p:cNvPr id="13" name="Rectangle 12">
            <a:extLst>
              <a:ext uri="{FF2B5EF4-FFF2-40B4-BE49-F238E27FC236}">
                <a16:creationId xmlns:a16="http://schemas.microsoft.com/office/drawing/2014/main" id="{1E5C607E-6B55-5843-9379-3A1FA931E35B}"/>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055000"/>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702033E4-878E-B247-8E63-98FF651DF7B6}"/>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128367516"/>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055000"/>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6" name="TextBox 15">
            <a:extLst>
              <a:ext uri="{FF2B5EF4-FFF2-40B4-BE49-F238E27FC236}">
                <a16:creationId xmlns:a16="http://schemas.microsoft.com/office/drawing/2014/main" id="{F6A83639-8F2F-9F44-B8F5-5EBDAA0CEF11}"/>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055000"/>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6" name="TextBox 15">
            <a:extLst>
              <a:ext uri="{FF2B5EF4-FFF2-40B4-BE49-F238E27FC236}">
                <a16:creationId xmlns:a16="http://schemas.microsoft.com/office/drawing/2014/main" id="{330B57BD-0BC4-C742-B1E8-05246C87D979}"/>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055000"/>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2A36BAEF-B9D6-6943-A038-8AE477DBDD08}"/>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3882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055000"/>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4A64697B-19F6-AE44-A4C7-1F29BB627064}"/>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055000"/>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7D5259C7-B6F8-774F-A5A5-CFEA04239186}"/>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globe.gov/documents/355050/7d34fc3b-ef3c-49b5-a7dd-fb4a74ece686"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globe.gov/documents/355050/5e499328-5723-4bb5-a2f7-f4a1ca95ce42"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lobe.gov/documents/355050/012c15c6-baf0-4ad1-a80b-0c1509564a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globe.gov/documents/355050/d5800ef4-de76-455d-915a-95d35e7e3476" TargetMode="External"/><Relationship Id="rId4" Type="http://schemas.openxmlformats.org/officeDocument/2006/relationships/hyperlink" Target="https://www.globe.gov/documents/355050/2332df26-bb73-4373-80eb-9f6d346584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globe.gov/documents/355050/11f78ab3-3d61-41f2-a813-6b58212064b4"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obe.gov/documents/355050/ccd13dc4-518b-4528-b288-374f85555e4c"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tiff"/></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ata.globe.go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globe.gov/documents/355050/6af62d54-344b-407a-b1a3-8914a521235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9.xml"/><Relationship Id="rId4" Type="http://schemas.openxmlformats.org/officeDocument/2006/relationships/hyperlink" Target="https://www.globe.gov/globe-data/data-entry/globe-observer" TargetMode="External"/></Relationships>
</file>

<file path=ppt/slides/_rels/slide3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ataentry.globe.gov/" TargetMode="Externa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0.xml"/><Relationship Id="rId4" Type="http://schemas.openxmlformats.org/officeDocument/2006/relationships/hyperlink" Target="https://www.globe.gov/documents/355050/41927208/HerbaceousBiomassAnalysis.pdf/d95297bd-588b-4c9a-a635-1432807d94d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datasearch.globe.gov/" TargetMode="Externa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hyperlink" Target="https://vis.globe.gov/"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s://www.globe.gov/documents/355050/41927208/HumanVsTreeCBackoftheEnvelope.pdf/d23e2e43-4ad7-41e1-b7f7-87d91fa498ee" TargetMode="External"/><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450FB89-30FB-49ED-B411-0246BCFA903B}"/>
              </a:ext>
            </a:extLst>
          </p:cNvPr>
          <p:cNvSpPr>
            <a:spLocks noGrp="1"/>
          </p:cNvSpPr>
          <p:nvPr>
            <p:ph type="title" idx="4294967295"/>
          </p:nvPr>
        </p:nvSpPr>
        <p:spPr>
          <a:xfrm>
            <a:off x="628650" y="3432416"/>
            <a:ext cx="7886700" cy="1325563"/>
          </a:xfrm>
          <a:prstGeom prst="rect">
            <a:avLst/>
          </a:prstGeom>
        </p:spPr>
        <p:txBody>
          <a:bodyPr/>
          <a:lstStyle/>
          <a:p>
            <a:r>
              <a:rPr lang="en-US" dirty="0"/>
              <a:t>Non-Standard Site Carbon Cycle Protocols</a:t>
            </a:r>
          </a:p>
        </p:txBody>
      </p:sp>
      <p:sp>
        <p:nvSpPr>
          <p:cNvPr id="2" name="TextBox 1">
            <a:extLst>
              <a:ext uri="{FF2B5EF4-FFF2-40B4-BE49-F238E27FC236}">
                <a16:creationId xmlns:a16="http://schemas.microsoft.com/office/drawing/2014/main" id="{07E9AC27-0859-CE4C-A125-C33C73689A55}"/>
              </a:ext>
            </a:extLst>
          </p:cNvPr>
          <p:cNvSpPr txBox="1"/>
          <p:nvPr/>
        </p:nvSpPr>
        <p:spPr>
          <a:xfrm>
            <a:off x="7650193" y="5757334"/>
            <a:ext cx="1493807" cy="276999"/>
          </a:xfrm>
          <a:prstGeom prst="rect">
            <a:avLst/>
          </a:prstGeom>
          <a:noFill/>
        </p:spPr>
        <p:txBody>
          <a:bodyPr wrap="none" rtlCol="0">
            <a:spAutoFit/>
          </a:bodyPr>
          <a:lstStyle/>
          <a:p>
            <a:r>
              <a:rPr lang="en-US" sz="1200" dirty="0">
                <a:solidFill>
                  <a:schemeClr val="bg1"/>
                </a:solidFill>
              </a:rPr>
              <a:t>Photo: E. </a:t>
            </a:r>
            <a:r>
              <a:rPr lang="en-US" sz="1200" dirty="0" err="1">
                <a:solidFill>
                  <a:schemeClr val="bg1"/>
                </a:solidFill>
              </a:rPr>
              <a:t>Burakowski</a:t>
            </a:r>
            <a:endParaRPr lang="en-US" sz="1200" dirty="0">
              <a:solidFill>
                <a:schemeClr val="bg1"/>
              </a:solidFill>
            </a:endParaRPr>
          </a:p>
        </p:txBody>
      </p:sp>
    </p:spTree>
    <p:extLst>
      <p:ext uri="{BB962C8B-B14F-4D97-AF65-F5344CB8AC3E}">
        <p14:creationId xmlns:p14="http://schemas.microsoft.com/office/powerpoint/2010/main" val="269197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DD3C-4B1C-4306-AC71-74324D52F76F}"/>
              </a:ext>
            </a:extLst>
          </p:cNvPr>
          <p:cNvSpPr>
            <a:spLocks noGrp="1"/>
          </p:cNvSpPr>
          <p:nvPr>
            <p:ph type="title" idx="4294967295"/>
          </p:nvPr>
        </p:nvSpPr>
        <p:spPr>
          <a:xfrm>
            <a:off x="1257300" y="1027906"/>
            <a:ext cx="5978878"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Non-Standard Site Carbon Field  Protocols</a:t>
            </a:r>
            <a:endParaRPr lang="en-US" dirty="0"/>
          </a:p>
        </p:txBody>
      </p:sp>
      <p:sp>
        <p:nvSpPr>
          <p:cNvPr id="6" name="Content Placeholder 2">
            <a:extLst>
              <a:ext uri="{FF2B5EF4-FFF2-40B4-BE49-F238E27FC236}">
                <a16:creationId xmlns:a16="http://schemas.microsoft.com/office/drawing/2014/main" id="{FD3909DF-E415-9A47-9E0D-3E286A09CC18}"/>
              </a:ext>
            </a:extLst>
          </p:cNvPr>
          <p:cNvSpPr txBox="1">
            <a:spLocks/>
          </p:cNvSpPr>
          <p:nvPr/>
        </p:nvSpPr>
        <p:spPr>
          <a:xfrm>
            <a:off x="1324355" y="2400840"/>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75473-10EA-426E-A588-6888F8FDE8A4}"/>
              </a:ext>
            </a:extLst>
          </p:cNvPr>
          <p:cNvSpPr>
            <a:spLocks noGrp="1"/>
          </p:cNvSpPr>
          <p:nvPr>
            <p:ph type="title" idx="4294967295"/>
          </p:nvPr>
        </p:nvSpPr>
        <p:spPr>
          <a:xfrm>
            <a:off x="1181806" y="1049868"/>
            <a:ext cx="6099527" cy="684742"/>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138499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err="1"/>
              <a:t>Allometry</a:t>
            </a:r>
            <a:endParaRPr lang="en-US" sz="2800" dirty="0"/>
          </a:p>
        </p:txBody>
      </p:sp>
      <p:pic>
        <p:nvPicPr>
          <p:cNvPr id="6" name="Picture 9" descr="Image shows a world map with different colors; there is no legend.">
            <a:extLst>
              <a:ext uri="{FF2B5EF4-FFF2-40B4-BE49-F238E27FC236}">
                <a16:creationId xmlns:a16="http://schemas.microsoft.com/office/drawing/2014/main" id="{43775854-ACE0-9A49-8516-3A2B0FA80E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7136" y="5111948"/>
            <a:ext cx="2815444" cy="1349959"/>
          </a:xfrm>
          <a:prstGeom prst="rect">
            <a:avLst/>
          </a:prstGeom>
        </p:spPr>
      </p:pic>
      <p:pic>
        <p:nvPicPr>
          <p:cNvPr id="7"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1D381133-890C-E442-BEF2-48205A891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5430" y="3660720"/>
            <a:ext cx="2705002" cy="2902457"/>
          </a:xfrm>
          <a:prstGeom prst="rect">
            <a:avLst/>
          </a:prstGeom>
        </p:spPr>
      </p:pic>
    </p:spTree>
    <p:extLst>
      <p:ext uri="{BB962C8B-B14F-4D97-AF65-F5344CB8AC3E}">
        <p14:creationId xmlns:p14="http://schemas.microsoft.com/office/powerpoint/2010/main" val="32330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in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0982" y="2221991"/>
            <a:ext cx="2557995" cy="1606301"/>
          </a:xfrm>
          <a:prstGeom prst="rect">
            <a:avLst/>
          </a:prstGeom>
        </p:spPr>
      </p:pic>
      <p:pic>
        <p:nvPicPr>
          <p:cNvPr id="2" name="Picture 9" descr="Image shows a world map with different colors; there is no legend.">
            <a:extLst>
              <a:ext uri="{FF2B5EF4-FFF2-40B4-BE49-F238E27FC236}">
                <a16:creationId xmlns:a16="http://schemas.microsoft.com/office/drawing/2014/main" id="{22627583-271C-B94E-AC6C-E42170152F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5" name="Title 1">
            <a:extLst>
              <a:ext uri="{FF2B5EF4-FFF2-40B4-BE49-F238E27FC236}">
                <a16:creationId xmlns:a16="http://schemas.microsoft.com/office/drawing/2014/main" id="{E4954819-F995-0A44-98A6-319D4D543CC5}"/>
              </a:ext>
            </a:extLst>
          </p:cNvPr>
          <p:cNvSpPr txBox="1">
            <a:spLocks/>
          </p:cNvSpPr>
          <p:nvPr/>
        </p:nvSpPr>
        <p:spPr>
          <a:xfrm>
            <a:off x="1197610" y="1106805"/>
            <a:ext cx="6940550" cy="83375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hlinkClick r:id="rId5"/>
              </a:rPr>
              <a:t>Biomass Units</a:t>
            </a:r>
            <a:endParaRPr lang="en-US" dirty="0">
              <a:solidFill>
                <a:srgbClr val="002060"/>
              </a:solidFill>
            </a:endParaRPr>
          </a:p>
        </p:txBody>
      </p:sp>
    </p:spTree>
    <p:extLst>
      <p:ext uri="{BB962C8B-B14F-4D97-AF65-F5344CB8AC3E}">
        <p14:creationId xmlns:p14="http://schemas.microsoft.com/office/powerpoint/2010/main" val="310054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101465" cy="446405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(allometry).</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3562" y="2245360"/>
            <a:ext cx="3267923" cy="3506470"/>
          </a:xfrm>
          <a:prstGeom prst="rect">
            <a:avLst/>
          </a:prstGeom>
        </p:spPr>
      </p:pic>
      <p:sp>
        <p:nvSpPr>
          <p:cNvPr id="4" name="TextBox 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
        <p:nvSpPr>
          <p:cNvPr id="5" name="Title 1">
            <a:extLst>
              <a:ext uri="{FF2B5EF4-FFF2-40B4-BE49-F238E27FC236}">
                <a16:creationId xmlns:a16="http://schemas.microsoft.com/office/drawing/2014/main" id="{5F2628DE-574A-AF4E-636B-1568E65BD418}"/>
              </a:ext>
            </a:extLst>
          </p:cNvPr>
          <p:cNvSpPr txBox="1">
            <a:spLocks/>
          </p:cNvSpPr>
          <p:nvPr/>
        </p:nvSpPr>
        <p:spPr>
          <a:xfrm>
            <a:off x="1248410" y="1188085"/>
            <a:ext cx="6646294" cy="8032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hlinkClick r:id="rId3"/>
              </a:rPr>
              <a:t>Allometry</a:t>
            </a:r>
            <a:endParaRPr lang="en-US" dirty="0"/>
          </a:p>
        </p:txBody>
      </p:sp>
    </p:spTree>
    <p:extLst>
      <p:ext uri="{BB962C8B-B14F-4D97-AF65-F5344CB8AC3E}">
        <p14:creationId xmlns:p14="http://schemas.microsoft.com/office/powerpoint/2010/main" val="191654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8D3C-429F-4F08-9CB2-F6C504FC0D07}"/>
              </a:ext>
            </a:extLst>
          </p:cNvPr>
          <p:cNvSpPr>
            <a:spLocks noGrp="1"/>
          </p:cNvSpPr>
          <p:nvPr>
            <p:ph type="title" idx="4294967295"/>
          </p:nvPr>
        </p:nvSpPr>
        <p:spPr>
          <a:xfrm>
            <a:off x="1179513" y="1117988"/>
            <a:ext cx="3369909" cy="752863"/>
          </a:xfrm>
          <a:prstGeom prst="rect">
            <a:avLst/>
          </a:prstGeom>
        </p:spPr>
        <p:txBody>
          <a:bodyPr/>
          <a:lstStyle/>
          <a:p>
            <a:r>
              <a:rPr lang="en-US" dirty="0">
                <a:hlinkClick r:id="rId3"/>
              </a:rPr>
              <a:t>Site Selection</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11459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5" name="TextBox 14">
            <a:extLst>
              <a:ext uri="{FF2B5EF4-FFF2-40B4-BE49-F238E27FC236}">
                <a16:creationId xmlns:a16="http://schemas.microsoft.com/office/drawing/2014/main" id="{9953811F-A2F2-6941-B57F-BB3E997C72E4}"/>
              </a:ext>
            </a:extLst>
          </p:cNvPr>
          <p:cNvSpPr txBox="1"/>
          <p:nvPr/>
        </p:nvSpPr>
        <p:spPr>
          <a:xfrm>
            <a:off x="1388803" y="2492591"/>
            <a:ext cx="6171724" cy="4124206"/>
          </a:xfrm>
          <a:prstGeom prst="rect">
            <a:avLst/>
          </a:prstGeom>
          <a:noFill/>
        </p:spPr>
        <p:txBody>
          <a:bodyPr wrap="square" rtlCol="0">
            <a:spAutoFit/>
          </a:bodyPr>
          <a:lstStyle/>
          <a:p>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 </a:t>
            </a:r>
            <a:r>
              <a:rPr lang="en-US" sz="2000" b="1" dirty="0">
                <a:solidFill>
                  <a:srgbClr val="FF0000"/>
                </a:solidFill>
                <a:latin typeface="Calibri" panose="020F0502020204030204" pitchFamily="34" charset="0"/>
                <a:cs typeface="Calibri" panose="020F0502020204030204" pitchFamily="34" charset="0"/>
              </a:rPr>
              <a:t>*Please complete the Standard Site Carbon Cycle Protocols </a:t>
            </a:r>
            <a:r>
              <a:rPr lang="en-US" sz="2000" b="1" dirty="0" err="1">
                <a:solidFill>
                  <a:srgbClr val="FF0000"/>
                </a:solidFill>
                <a:latin typeface="Calibri" panose="020F0502020204030204" pitchFamily="34" charset="0"/>
                <a:cs typeface="Calibri" panose="020F0502020204030204" pitchFamily="34" charset="0"/>
              </a:rPr>
              <a:t>eTraining</a:t>
            </a:r>
            <a:r>
              <a:rPr lang="en-US" sz="2000" b="1" dirty="0">
                <a:solidFill>
                  <a:srgbClr val="FF0000"/>
                </a:solidFill>
                <a:latin typeface="Calibri" panose="020F0502020204030204" pitchFamily="34" charset="0"/>
                <a:cs typeface="Calibri" panose="020F0502020204030204" pitchFamily="34" charset="0"/>
              </a:rPr>
              <a:t>*</a:t>
            </a:r>
            <a:endParaRPr lang="en-US" sz="2200" dirty="0">
              <a:solidFill>
                <a:sysClr val="windowText" lastClr="000000"/>
              </a:solidFill>
              <a:latin typeface="Calibri" panose="020F0502020204030204" pitchFamily="34" charset="0"/>
              <a:cs typeface="Calibri" panose="020F0502020204030204" pitchFamily="34" charset="0"/>
            </a:endParaRPr>
          </a:p>
          <a:p>
            <a:endParaRPr lang="en-US" sz="2200" u="sng" dirty="0">
              <a:solidFill>
                <a:sysClr val="windowText" lastClr="000000"/>
              </a:solidFill>
              <a:latin typeface="Calibri" panose="020F0502020204030204" pitchFamily="34" charset="0"/>
              <a:cs typeface="Calibri" panose="020F0502020204030204" pitchFamily="34" charset="0"/>
            </a:endParaRPr>
          </a:p>
          <a:p>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642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297BB-FC01-4407-8709-F46D940B5ED2}"/>
              </a:ext>
            </a:extLst>
          </p:cNvPr>
          <p:cNvSpPr>
            <a:spLocks noGrp="1"/>
          </p:cNvSpPr>
          <p:nvPr>
            <p:ph type="title" idx="4294967295"/>
          </p:nvPr>
        </p:nvSpPr>
        <p:spPr>
          <a:xfrm>
            <a:off x="1179513" y="963436"/>
            <a:ext cx="5337034" cy="7528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Site Selection (Cont’d)</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6261904" y="1117988"/>
            <a:ext cx="2858857" cy="1200329"/>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6"/>
            <a:ext cx="7817328" cy="576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For a Non-Standard site:</a:t>
            </a:r>
          </a:p>
        </p:txBody>
      </p:sp>
      <p:sp>
        <p:nvSpPr>
          <p:cNvPr id="2" name="Rectangle 1">
            <a:extLst>
              <a:ext uri="{FF2B5EF4-FFF2-40B4-BE49-F238E27FC236}">
                <a16:creationId xmlns:a16="http://schemas.microsoft.com/office/drawing/2014/main" id="{935F8AAE-F1A4-9341-87DE-9A3A3B5B5706}"/>
              </a:ext>
            </a:extLst>
          </p:cNvPr>
          <p:cNvSpPr/>
          <p:nvPr/>
        </p:nvSpPr>
        <p:spPr>
          <a:xfrm>
            <a:off x="1400627" y="2471491"/>
            <a:ext cx="7278295" cy="4124206"/>
          </a:xfrm>
          <a:prstGeom prst="rect">
            <a:avLst/>
          </a:prstGeom>
        </p:spPr>
        <p:txBody>
          <a:bodyPr wrap="square">
            <a:spAutoFit/>
          </a:bodyPr>
          <a:lstStyle/>
          <a:p>
            <a:pPr>
              <a:spcAft>
                <a:spcPts val="600"/>
              </a:spcAft>
            </a:pPr>
            <a:r>
              <a:rPr lang="en-US" sz="2800" dirty="0">
                <a:solidFill>
                  <a:srgbClr val="000000"/>
                </a:solidFill>
                <a:latin typeface="Calibri" panose="020F0502020204030204" pitchFamily="34" charset="0"/>
                <a:cs typeface="Calibri" panose="020F0502020204030204" pitchFamily="34" charset="0"/>
              </a:rPr>
              <a:t>Use aerial maps to make a rough count of the number of trees in the schoolyard, park, or neighborhood of interest.</a:t>
            </a:r>
            <a:endParaRPr lang="en-US" sz="2800" dirty="0">
              <a:latin typeface="Calibri" panose="020F0502020204030204" pitchFamily="34" charset="0"/>
              <a:cs typeface="Calibri" panose="020F0502020204030204" pitchFamily="34" charset="0"/>
            </a:endParaRPr>
          </a:p>
          <a:p>
            <a:pPr marL="576263" indent="-346075" fontAlgn="base">
              <a:spcAft>
                <a:spcPts val="600"/>
              </a:spcAft>
            </a:pPr>
            <a:r>
              <a:rPr lang="en-US" sz="2800" dirty="0">
                <a:solidFill>
                  <a:srgbClr val="000000"/>
                </a:solidFill>
                <a:latin typeface="Calibri" panose="020F0502020204030204" pitchFamily="34" charset="0"/>
                <a:cs typeface="Calibri" panose="020F0502020204030204" pitchFamily="34" charset="0"/>
              </a:rPr>
              <a:t>a) If the number of trees is &lt; 150, your sample site size will be the entire area (i.e. A city block).</a:t>
            </a:r>
          </a:p>
          <a:p>
            <a:pPr marL="576263" indent="-346075"/>
            <a:r>
              <a:rPr lang="en-US" sz="2800" dirty="0">
                <a:solidFill>
                  <a:srgbClr val="000000"/>
                </a:solidFill>
                <a:latin typeface="Calibri" panose="020F0502020204030204" pitchFamily="34" charset="0"/>
                <a:cs typeface="Calibri" panose="020F0502020204030204" pitchFamily="34" charset="0"/>
              </a:rPr>
              <a:t>b) If the number of trees is ≥ 150, select 1-2 smaller areas in which to perform all field measurements for carbon.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71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8271F-71B1-43CB-BD05-179256680178}"/>
              </a:ext>
            </a:extLst>
          </p:cNvPr>
          <p:cNvSpPr>
            <a:spLocks noGrp="1"/>
          </p:cNvSpPr>
          <p:nvPr>
            <p:ph type="title" idx="4294967295"/>
          </p:nvPr>
        </p:nvSpPr>
        <p:spPr>
          <a:xfrm>
            <a:off x="1191564" y="974726"/>
            <a:ext cx="6178550" cy="741186"/>
          </a:xfrm>
          <a:prstGeom prst="rect">
            <a:avLst/>
          </a:prstGeom>
        </p:spPr>
        <p:txBody>
          <a:bodyPr/>
          <a:lstStyle/>
          <a:p>
            <a:r>
              <a:rPr lang="en-US" dirty="0">
                <a:hlinkClick r:id="rId2"/>
              </a:rPr>
              <a:t>Non-Standard 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17328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Before going out in the field, students learn necessary skills for Site Set-up: pacing, compass, (and optional GPS).</a:t>
            </a:r>
          </a:p>
          <a:p>
            <a:pPr>
              <a:buFont typeface="Arial"/>
              <a:buNone/>
            </a:pPr>
            <a:r>
              <a:rPr lang="en-US" sz="2400" dirty="0"/>
              <a:t>Students then work in teams to set up a Carbon Cycle</a:t>
            </a:r>
          </a:p>
          <a:p>
            <a:pPr>
              <a:buFont typeface="Arial"/>
              <a:buNone/>
            </a:pPr>
            <a:r>
              <a:rPr lang="en-US" sz="2400" dirty="0"/>
              <a:t>sample site:</a:t>
            </a:r>
            <a:endParaRPr lang="en-US" dirty="0"/>
          </a:p>
          <a:p>
            <a:pPr marL="0" indent="0">
              <a:buFont typeface="Arial"/>
              <a:buNone/>
            </a:pPr>
            <a:endParaRPr lang="en-US" sz="2400" dirty="0"/>
          </a:p>
        </p:txBody>
      </p:sp>
      <p:sp>
        <p:nvSpPr>
          <p:cNvPr id="2" name="TextBox 1">
            <a:extLst>
              <a:ext uri="{FF2B5EF4-FFF2-40B4-BE49-F238E27FC236}">
                <a16:creationId xmlns:a16="http://schemas.microsoft.com/office/drawing/2014/main" id="{628F5EE6-B331-4840-B355-B3EAEA29AF68}"/>
              </a:ext>
            </a:extLst>
          </p:cNvPr>
          <p:cNvSpPr txBox="1"/>
          <p:nvPr/>
        </p:nvSpPr>
        <p:spPr>
          <a:xfrm>
            <a:off x="1316566" y="3619538"/>
            <a:ext cx="3484282" cy="2308324"/>
          </a:xfrm>
          <a:prstGeom prst="rect">
            <a:avLst/>
          </a:prstGeom>
          <a:noFill/>
        </p:spPr>
        <p:txBody>
          <a:bodyPr wrap="square" rtlCol="0">
            <a:spAutoFit/>
          </a:bodyPr>
          <a:lstStyle/>
          <a:p>
            <a:pPr>
              <a:buFont typeface="Arial"/>
              <a:buNone/>
            </a:pPr>
            <a:r>
              <a:rPr lang="en-US" sz="2400" dirty="0"/>
              <a:t>1. Perimeter Team</a:t>
            </a:r>
          </a:p>
          <a:p>
            <a:pPr>
              <a:buFont typeface="Arial"/>
              <a:buNone/>
            </a:pPr>
            <a:r>
              <a:rPr lang="en-US" sz="2400" dirty="0"/>
              <a:t>2. Photography Team</a:t>
            </a:r>
          </a:p>
          <a:p>
            <a:pPr>
              <a:buFont typeface="Arial"/>
              <a:buNone/>
            </a:pPr>
            <a:r>
              <a:rPr lang="en-US" sz="2400" dirty="0"/>
              <a:t>3. Data recording Team</a:t>
            </a:r>
          </a:p>
          <a:p>
            <a:pPr>
              <a:buFont typeface="Arial"/>
              <a:buNone/>
            </a:pPr>
            <a:r>
              <a:rPr lang="en-US" sz="2400" dirty="0"/>
              <a:t>4. GPS Team if using GPS unit*. </a:t>
            </a:r>
          </a:p>
          <a:p>
            <a:endParaRPr lang="en-US" sz="2400" dirty="0"/>
          </a:p>
        </p:txBody>
      </p:sp>
      <p:pic>
        <p:nvPicPr>
          <p:cNvPr id="3" name="Picture 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256B8251-C98D-1C4A-8F50-6E63CAF79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875" y="3310245"/>
            <a:ext cx="3688586" cy="3272971"/>
          </a:xfrm>
          <a:prstGeom prst="rect">
            <a:avLst/>
          </a:prstGeom>
        </p:spPr>
      </p:pic>
      <p:sp>
        <p:nvSpPr>
          <p:cNvPr id="5" name="TextBox 4">
            <a:extLst>
              <a:ext uri="{FF2B5EF4-FFF2-40B4-BE49-F238E27FC236}">
                <a16:creationId xmlns:a16="http://schemas.microsoft.com/office/drawing/2014/main" id="{95918602-D6EC-4945-91C5-1B4BB8E7CB6D}"/>
              </a:ext>
            </a:extLst>
          </p:cNvPr>
          <p:cNvSpPr txBox="1"/>
          <p:nvPr/>
        </p:nvSpPr>
        <p:spPr>
          <a:xfrm>
            <a:off x="1191564" y="6143043"/>
            <a:ext cx="3609284" cy="647499"/>
          </a:xfrm>
          <a:prstGeom prst="rect">
            <a:avLst/>
          </a:prstGeom>
          <a:noFill/>
        </p:spPr>
        <p:txBody>
          <a:bodyPr wrap="square" rtlCol="0">
            <a:spAutoFit/>
          </a:bodyPr>
          <a:lstStyle/>
          <a:p>
            <a:r>
              <a:rPr lang="en-US" dirty="0"/>
              <a:t>*If using phone for GPS, data recording team collects coordinates</a:t>
            </a:r>
          </a:p>
        </p:txBody>
      </p:sp>
    </p:spTree>
    <p:extLst>
      <p:ext uri="{BB962C8B-B14F-4D97-AF65-F5344CB8AC3E}">
        <p14:creationId xmlns:p14="http://schemas.microsoft.com/office/powerpoint/2010/main" val="31840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2F939-76AC-4C47-B2D6-2F023C928F58}"/>
              </a:ext>
            </a:extLst>
          </p:cNvPr>
          <p:cNvSpPr>
            <a:spLocks noGrp="1"/>
          </p:cNvSpPr>
          <p:nvPr>
            <p:ph type="title" idx="4294967295"/>
          </p:nvPr>
        </p:nvSpPr>
        <p:spPr>
          <a:xfrm>
            <a:off x="1226961" y="933453"/>
            <a:ext cx="7917039" cy="718608"/>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Non-Standard Site Set-up (Cont’d)</a:t>
            </a: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600" dirty="0"/>
              <a:t>Perimeter Team</a:t>
            </a:r>
          </a:p>
          <a:p>
            <a:pPr marL="0" indent="0">
              <a:buNone/>
            </a:pPr>
            <a:r>
              <a:rPr lang="en-US" sz="1800" dirty="0"/>
              <a:t>Start at one corner of the site and rotate clockwise until facing nearest corner. Record bearing and paces to nearest corner. Repeat for each corner. </a:t>
            </a:r>
          </a:p>
          <a:p>
            <a:pPr>
              <a:buFont typeface="Arial"/>
              <a:buNone/>
            </a:pPr>
            <a:endParaRPr lang="en-US" dirty="0"/>
          </a:p>
          <a:p>
            <a:pPr>
              <a:buFont typeface="Arial"/>
              <a:buNone/>
            </a:pP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732902"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Photography Team</a:t>
            </a:r>
          </a:p>
          <a:p>
            <a:pPr marL="0" indent="0">
              <a:buNone/>
            </a:pPr>
            <a:r>
              <a:rPr lang="en-US" sz="1800" dirty="0"/>
              <a:t>Select a spot in middle of site to take photos. Use compass to take one photo in nine directions below and work with data recording team to enter photo numbers or photo time-stamp on site set-up sheet.</a:t>
            </a:r>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474507" y="1881487"/>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Data recording Team</a:t>
            </a:r>
          </a:p>
          <a:p>
            <a:pPr marL="0" indent="0">
              <a:buNone/>
            </a:pPr>
            <a:r>
              <a:rPr lang="en-US" sz="1800" dirty="0"/>
              <a:t>Work with photography team to record the photo numbers. Use the time stamp of the photo if using a smart phone. </a:t>
            </a:r>
          </a:p>
          <a:p>
            <a:pPr marL="0" indent="0">
              <a:buNone/>
            </a:pPr>
            <a:r>
              <a:rPr lang="en-US" sz="1800" dirty="0"/>
              <a:t>Provide additional info to metadata section (</a:t>
            </a:r>
            <a:r>
              <a:rPr lang="en-US" sz="1800" dirty="0" err="1"/>
              <a:t>ie</a:t>
            </a:r>
            <a:r>
              <a:rPr lang="en-US" sz="1800" dirty="0"/>
              <a:t>: MUC classification, dominant species, water, etc.)</a:t>
            </a:r>
          </a:p>
          <a:p>
            <a:pPr>
              <a:buFont typeface="Arial" panose="020B0604020202020204" pitchFamily="34" charset="0"/>
              <a:buNone/>
            </a:pPr>
            <a:endParaRPr lang="en-US" dirty="0"/>
          </a:p>
        </p:txBody>
      </p:sp>
      <p:pic>
        <p:nvPicPr>
          <p:cNvPr id="13" name="Picture 1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4D38E0E6-FFDB-9A4F-A30F-E2C04F47B8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1359" y="4430050"/>
            <a:ext cx="2072306" cy="1838806"/>
          </a:xfrm>
          <a:prstGeom prst="rect">
            <a:avLst/>
          </a:prstGeom>
        </p:spPr>
      </p:pic>
      <p:pic>
        <p:nvPicPr>
          <p:cNvPr id="15" name="Picture 14"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Center has arrows pointing to East, 45 degrees, N. 135 degrees, W, 225 degrees, S and 315 degrees.">
            <a:extLst>
              <a:ext uri="{FF2B5EF4-FFF2-40B4-BE49-F238E27FC236}">
                <a16:creationId xmlns:a16="http://schemas.microsoft.com/office/drawing/2014/main" id="{9B09861A-3016-6041-A62F-E27335F32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0011" y="4706719"/>
            <a:ext cx="1640771" cy="1689029"/>
          </a:xfrm>
          <a:prstGeom prst="rect">
            <a:avLst/>
          </a:prstGeom>
        </p:spPr>
      </p:pic>
    </p:spTree>
    <p:extLst>
      <p:ext uri="{BB962C8B-B14F-4D97-AF65-F5344CB8AC3E}">
        <p14:creationId xmlns:p14="http://schemas.microsoft.com/office/powerpoint/2010/main" val="19836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3F2A-4770-48CB-AFDC-DE8B1D0366DD}"/>
              </a:ext>
            </a:extLst>
          </p:cNvPr>
          <p:cNvSpPr>
            <a:spLocks noGrp="1"/>
          </p:cNvSpPr>
          <p:nvPr>
            <p:ph type="title" idx="4294967295"/>
          </p:nvPr>
        </p:nvSpPr>
        <p:spPr>
          <a:xfrm>
            <a:off x="1193095" y="974725"/>
            <a:ext cx="5343172" cy="729897"/>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sp>
        <p:nvSpPr>
          <p:cNvPr id="6" name="TextBox 5">
            <a:extLst>
              <a:ext uri="{FF2B5EF4-FFF2-40B4-BE49-F238E27FC236}">
                <a16:creationId xmlns:a16="http://schemas.microsoft.com/office/drawing/2014/main" id="{75A5982A-9FC9-48AC-A8FA-5BCEAE2409DD}"/>
              </a:ext>
            </a:extLst>
          </p:cNvPr>
          <p:cNvSpPr txBox="1"/>
          <p:nvPr/>
        </p:nvSpPr>
        <p:spPr>
          <a:xfrm>
            <a:off x="6742477" y="2273300"/>
            <a:ext cx="2039816"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2"/>
              </a:rPr>
              <a:t>'How To Measure Trees</a:t>
            </a:r>
            <a:r>
              <a:rPr lang="en-US" dirty="0"/>
              <a:t>' for instructions on accurate circumference measurements</a:t>
            </a:r>
          </a:p>
          <a:p>
            <a:pPr algn="ctr"/>
            <a:endParaRPr lang="en-US" dirty="0"/>
          </a:p>
        </p:txBody>
      </p:sp>
      <p:pic>
        <p:nvPicPr>
          <p:cNvPr id="7"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3C59639D-3B99-1F45-BE5B-F56FF3C25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2313697"/>
            <a:ext cx="5372100" cy="4457700"/>
          </a:xfrm>
          <a:prstGeom prst="rect">
            <a:avLst/>
          </a:prstGeom>
        </p:spPr>
      </p:pic>
    </p:spTree>
    <p:extLst>
      <p:ext uri="{BB962C8B-B14F-4D97-AF65-F5344CB8AC3E}">
        <p14:creationId xmlns:p14="http://schemas.microsoft.com/office/powerpoint/2010/main" val="192419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B075-1593-4B7A-A8ED-49D7B7D121B0}"/>
              </a:ext>
            </a:extLst>
          </p:cNvPr>
          <p:cNvSpPr>
            <a:spLocks noGrp="1"/>
          </p:cNvSpPr>
          <p:nvPr>
            <p:ph type="title" idx="4294967295"/>
          </p:nvPr>
        </p:nvSpPr>
        <p:spPr>
          <a:xfrm>
            <a:off x="1159229" y="1008591"/>
            <a:ext cx="5896328" cy="61700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Trees: Protocol Overview</a:t>
            </a:r>
            <a:endParaRPr lang="en-US" dirty="0"/>
          </a:p>
        </p:txBody>
      </p:sp>
      <p:graphicFrame>
        <p:nvGraphicFramePr>
          <p:cNvPr id="8" name="Table 5">
            <a:extLst>
              <a:ext uri="{FF2B5EF4-FFF2-40B4-BE49-F238E27FC236}">
                <a16:creationId xmlns:a16="http://schemas.microsoft.com/office/drawing/2014/main" id="{B1700B49-F2DA-CC48-839E-52991C74E20C}"/>
              </a:ext>
            </a:extLst>
          </p:cNvPr>
          <p:cNvGraphicFramePr>
            <a:graphicFrameLocks/>
          </p:cNvGraphicFramePr>
          <p:nvPr>
            <p:extLst>
              <p:ext uri="{D42A27DB-BD31-4B8C-83A1-F6EECF244321}">
                <p14:modId xmlns:p14="http://schemas.microsoft.com/office/powerpoint/2010/main" val="1447650950"/>
              </p:ext>
            </p:extLst>
          </p:nvPr>
        </p:nvGraphicFramePr>
        <p:xfrm>
          <a:off x="1322716" y="1777297"/>
          <a:ext cx="7581899" cy="4663440"/>
        </p:xfrm>
        <a:graphic>
          <a:graphicData uri="http://schemas.openxmlformats.org/drawingml/2006/table">
            <a:tbl>
              <a:tblPr firstRow="1" bandRow="1">
                <a:tableStyleId>{69CF1AB2-1976-4502-BF36-3FF5EA218861}</a:tableStyleId>
              </a:tblPr>
              <a:tblGrid>
                <a:gridCol w="3057525">
                  <a:extLst>
                    <a:ext uri="{9D8B030D-6E8A-4147-A177-3AD203B41FA5}">
                      <a16:colId xmlns:a16="http://schemas.microsoft.com/office/drawing/2014/main" val="1290412041"/>
                    </a:ext>
                  </a:extLst>
                </a:gridCol>
                <a:gridCol w="4524374">
                  <a:extLst>
                    <a:ext uri="{9D8B030D-6E8A-4147-A177-3AD203B41FA5}">
                      <a16:colId xmlns:a16="http://schemas.microsoft.com/office/drawing/2014/main" val="2959547806"/>
                    </a:ext>
                  </a:extLst>
                </a:gridCol>
              </a:tblGrid>
              <a:tr h="370840">
                <a:tc>
                  <a:txBody>
                    <a:bodyPr/>
                    <a:lstStyle/>
                    <a:p>
                      <a:pPr>
                        <a:buNone/>
                      </a:pPr>
                      <a:r>
                        <a:rPr lang="en-US" dirty="0">
                          <a:hlinkClick r:id="rId3"/>
                        </a:rPr>
                        <a:t>How to Measure Trees</a:t>
                      </a:r>
                      <a:endParaRPr lang="en-US" b="1" dirty="0"/>
                    </a:p>
                    <a:p>
                      <a:pPr lvl="0">
                        <a:buNone/>
                      </a:pPr>
                      <a:r>
                        <a:rPr lang="en-US" i="1" dirty="0"/>
                        <a:t>(Supporting Protocol)</a:t>
                      </a:r>
                    </a:p>
                  </a:txBody>
                  <a:tcPr/>
                </a:tc>
                <a:tc>
                  <a:txBody>
                    <a:bodyPr/>
                    <a:lstStyle/>
                    <a:p>
                      <a:pPr>
                        <a:buNone/>
                      </a:pPr>
                      <a:r>
                        <a:rPr lang="en-US" b="0" dirty="0"/>
                        <a:t>Time: 60 minutes</a:t>
                      </a:r>
                    </a:p>
                    <a:p>
                      <a:pPr lvl="0">
                        <a:buNone/>
                      </a:pPr>
                      <a:r>
                        <a:rPr lang="en-US" b="0" dirty="0"/>
                        <a:t>Instruments: tree cookies, small f</a:t>
                      </a:r>
                      <a:r>
                        <a:rPr lang="en-US" sz="1800" b="0" u="none" strike="noStrike" noProof="0" dirty="0"/>
                        <a:t>lexible measuring tape, calculator</a:t>
                      </a:r>
                    </a:p>
                    <a:p>
                      <a:pPr lvl="0">
                        <a:buNone/>
                      </a:pPr>
                      <a:r>
                        <a:rPr lang="en-US" b="0"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4"/>
                        </a:rPr>
                        <a:t>Tree Mapping</a:t>
                      </a:r>
                      <a:endParaRPr lang="en-US" dirty="0"/>
                    </a:p>
                    <a:p>
                      <a:pPr lvl="0" algn="l">
                        <a:buNone/>
                      </a:pPr>
                      <a:r>
                        <a:rPr lang="en-US" sz="1800" i="1" u="none" strike="noStrike" noProof="0" dirty="0"/>
                        <a:t>*This can be done simultaneously with tree circumference, shrub/sapling &amp; herbaceous measurements (if applicable).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t>
                      </a:r>
                      <a:r>
                        <a:rPr lang="en-US" sz="1800" u="none" strike="noStrike" noProof="0" dirty="0" err="1"/>
                        <a:t>Allometry</a:t>
                      </a:r>
                      <a:r>
                        <a:rPr lang="en-US" sz="1800" u="none" strike="noStrike" noProof="0" dirty="0"/>
                        <a:t>)</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5"/>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t>
                      </a:r>
                      <a:r>
                        <a:rPr lang="en-US" sz="1800" u="none" strike="noStrike" noProof="0" dirty="0" err="1"/>
                        <a:t>Allometry</a:t>
                      </a:r>
                      <a:r>
                        <a:rPr lang="en-US" sz="1800" u="none" strike="noStrike" noProof="0" dirty="0"/>
                        <a:t>)</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217887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A9FA-A2BA-4545-98BE-A03BE96DC219}"/>
              </a:ext>
            </a:extLst>
          </p:cNvPr>
          <p:cNvSpPr>
            <a:spLocks noGrp="1"/>
          </p:cNvSpPr>
          <p:nvPr>
            <p:ph type="title" idx="4294967295"/>
          </p:nvPr>
        </p:nvSpPr>
        <p:spPr>
          <a:xfrm>
            <a:off x="1230534" y="1099596"/>
            <a:ext cx="7519927" cy="734470"/>
          </a:xfrm>
          <a:prstGeom prst="rect">
            <a:avLst/>
          </a:prstGeom>
        </p:spPr>
        <p:txBody>
          <a:bodyPr/>
          <a:lstStyle/>
          <a:p>
            <a:r>
              <a:rPr lang="en-US" dirty="0">
                <a:solidFill>
                  <a:srgbClr val="002060"/>
                </a:solidFill>
              </a:rPr>
              <a:t>Overview</a:t>
            </a:r>
          </a:p>
        </p:txBody>
      </p:sp>
      <p:sp>
        <p:nvSpPr>
          <p:cNvPr id="4" name="Content Placeholder 2">
            <a:extLst>
              <a:ext uri="{FF2B5EF4-FFF2-40B4-BE49-F238E27FC236}">
                <a16:creationId xmlns:a16="http://schemas.microsoft.com/office/drawing/2014/main" id="{74680995-3E81-D249-9B03-727F76E2667E}"/>
              </a:ext>
            </a:extLst>
          </p:cNvPr>
          <p:cNvSpPr txBox="1">
            <a:spLocks/>
          </p:cNvSpPr>
          <p:nvPr/>
        </p:nvSpPr>
        <p:spPr>
          <a:xfrm>
            <a:off x="1359924" y="2018170"/>
            <a:ext cx="7632192" cy="378260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module…</a:t>
            </a:r>
          </a:p>
          <a:p>
            <a:r>
              <a:rPr lang="en-US" sz="2600" dirty="0">
                <a:latin typeface="Calibri Light" panose="020F0502020204030204" pitchFamily="34" charset="0"/>
                <a:cs typeface="Calibri Light" panose="020F0502020204030204" pitchFamily="34" charset="0"/>
              </a:rPr>
              <a:t>Reviews why carbon is an important element in ecosystems and how it cycles through ecosystems</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06889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0584-4804-44EB-8C85-7FBF0ED36CA5}"/>
              </a:ext>
            </a:extLst>
          </p:cNvPr>
          <p:cNvSpPr>
            <a:spLocks noGrp="1"/>
          </p:cNvSpPr>
          <p:nvPr>
            <p:ph type="title" idx="4294967295"/>
          </p:nvPr>
        </p:nvSpPr>
        <p:spPr>
          <a:xfrm>
            <a:off x="1163761" y="974726"/>
            <a:ext cx="5475111" cy="71860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3"/>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92369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211C-8D2A-4605-9F84-3BEF94EDD36B}"/>
              </a:ext>
            </a:extLst>
          </p:cNvPr>
          <p:cNvSpPr>
            <a:spLocks noGrp="1"/>
          </p:cNvSpPr>
          <p:nvPr>
            <p:ph type="title" idx="4294967295"/>
          </p:nvPr>
        </p:nvSpPr>
        <p:spPr>
          <a:xfrm>
            <a:off x="1181717" y="974725"/>
            <a:ext cx="7418273" cy="696031"/>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25733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Aerial image mapping – students draw circles around trees and shrubs visible on a Google Earth aerial image. Devise a naming/numbering system for your trees.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en-US" sz="2400" dirty="0">
                <a:solidFill>
                  <a:sysClr val="windowText" lastClr="000000"/>
                </a:solidFill>
                <a:latin typeface="Calibri"/>
              </a:rPr>
              <a:t>Divide class into four quadrant teams.  Sub-divide quadrant team into Data Recorder, Tree Verification, and Species ID teams.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 name="Picture 9"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9226854F-9CD4-5D46-9B7F-830BC2680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924" y="4741914"/>
            <a:ext cx="2163016" cy="1919296"/>
          </a:xfrm>
          <a:prstGeom prst="rect">
            <a:avLst/>
          </a:prstGeom>
        </p:spPr>
      </p:pic>
      <p:sp>
        <p:nvSpPr>
          <p:cNvPr id="2" name="TextBox 1">
            <a:extLst>
              <a:ext uri="{FF2B5EF4-FFF2-40B4-BE49-F238E27FC236}">
                <a16:creationId xmlns:a16="http://schemas.microsoft.com/office/drawing/2014/main" id="{3FE9046B-BBFE-0C46-AF70-EFD45CB70F6D}"/>
              </a:ext>
            </a:extLst>
          </p:cNvPr>
          <p:cNvSpPr txBox="1"/>
          <p:nvPr/>
        </p:nvSpPr>
        <p:spPr>
          <a:xfrm>
            <a:off x="1920672" y="4971579"/>
            <a:ext cx="776430" cy="461665"/>
          </a:xfrm>
          <a:prstGeom prst="rect">
            <a:avLst/>
          </a:prstGeom>
          <a:noFill/>
        </p:spPr>
        <p:txBody>
          <a:bodyPr wrap="none" rtlCol="0">
            <a:spAutoFit/>
          </a:bodyPr>
          <a:lstStyle/>
          <a:p>
            <a:pPr algn="ctr"/>
            <a:r>
              <a:rPr lang="en-US" sz="1200" dirty="0"/>
              <a:t>West</a:t>
            </a:r>
          </a:p>
          <a:p>
            <a:pPr algn="ctr"/>
            <a:r>
              <a:rPr lang="en-US" sz="1200" dirty="0"/>
              <a:t>Quadrant</a:t>
            </a:r>
          </a:p>
        </p:txBody>
      </p:sp>
      <p:sp>
        <p:nvSpPr>
          <p:cNvPr id="11" name="TextBox 10">
            <a:extLst>
              <a:ext uri="{FF2B5EF4-FFF2-40B4-BE49-F238E27FC236}">
                <a16:creationId xmlns:a16="http://schemas.microsoft.com/office/drawing/2014/main" id="{16B1ECEF-6917-8140-8201-8588E6F3C843}"/>
              </a:ext>
            </a:extLst>
          </p:cNvPr>
          <p:cNvSpPr txBox="1"/>
          <p:nvPr/>
        </p:nvSpPr>
        <p:spPr>
          <a:xfrm>
            <a:off x="2785829" y="4951433"/>
            <a:ext cx="776430" cy="461665"/>
          </a:xfrm>
          <a:prstGeom prst="rect">
            <a:avLst/>
          </a:prstGeom>
          <a:noFill/>
        </p:spPr>
        <p:txBody>
          <a:bodyPr wrap="none" rtlCol="0">
            <a:spAutoFit/>
          </a:bodyPr>
          <a:lstStyle/>
          <a:p>
            <a:pPr algn="ctr"/>
            <a:r>
              <a:rPr lang="en-US" sz="1200" dirty="0"/>
              <a:t>North</a:t>
            </a:r>
          </a:p>
          <a:p>
            <a:pPr algn="ctr"/>
            <a:r>
              <a:rPr lang="en-US" sz="1200" dirty="0"/>
              <a:t>Quadrant</a:t>
            </a:r>
          </a:p>
        </p:txBody>
      </p:sp>
      <p:sp>
        <p:nvSpPr>
          <p:cNvPr id="13" name="TextBox 12">
            <a:extLst>
              <a:ext uri="{FF2B5EF4-FFF2-40B4-BE49-F238E27FC236}">
                <a16:creationId xmlns:a16="http://schemas.microsoft.com/office/drawing/2014/main" id="{24207B50-0B23-924E-8607-6FE2C24EEF34}"/>
              </a:ext>
            </a:extLst>
          </p:cNvPr>
          <p:cNvSpPr txBox="1"/>
          <p:nvPr/>
        </p:nvSpPr>
        <p:spPr>
          <a:xfrm>
            <a:off x="2697102" y="5859429"/>
            <a:ext cx="776430" cy="461665"/>
          </a:xfrm>
          <a:prstGeom prst="rect">
            <a:avLst/>
          </a:prstGeom>
          <a:noFill/>
        </p:spPr>
        <p:txBody>
          <a:bodyPr wrap="none" rtlCol="0">
            <a:spAutoFit/>
          </a:bodyPr>
          <a:lstStyle/>
          <a:p>
            <a:pPr algn="ctr"/>
            <a:r>
              <a:rPr lang="en-US" sz="1200" dirty="0"/>
              <a:t>East</a:t>
            </a:r>
          </a:p>
          <a:p>
            <a:pPr algn="ctr"/>
            <a:r>
              <a:rPr lang="en-US" sz="1200" dirty="0"/>
              <a:t>Quadrant</a:t>
            </a:r>
          </a:p>
        </p:txBody>
      </p:sp>
      <p:sp>
        <p:nvSpPr>
          <p:cNvPr id="12" name="TextBox 11">
            <a:extLst>
              <a:ext uri="{FF2B5EF4-FFF2-40B4-BE49-F238E27FC236}">
                <a16:creationId xmlns:a16="http://schemas.microsoft.com/office/drawing/2014/main" id="{F14A48F3-4E38-1B40-B7DF-863B1769B706}"/>
              </a:ext>
            </a:extLst>
          </p:cNvPr>
          <p:cNvSpPr txBox="1"/>
          <p:nvPr/>
        </p:nvSpPr>
        <p:spPr>
          <a:xfrm>
            <a:off x="1974829" y="5838583"/>
            <a:ext cx="776430" cy="461665"/>
          </a:xfrm>
          <a:prstGeom prst="rect">
            <a:avLst/>
          </a:prstGeom>
          <a:noFill/>
        </p:spPr>
        <p:txBody>
          <a:bodyPr wrap="none" rtlCol="0">
            <a:spAutoFit/>
          </a:bodyPr>
          <a:lstStyle/>
          <a:p>
            <a:pPr algn="ctr"/>
            <a:r>
              <a:rPr lang="en-US" sz="1200" dirty="0"/>
              <a:t>South</a:t>
            </a:r>
          </a:p>
          <a:p>
            <a:pPr algn="ctr"/>
            <a:r>
              <a:rPr lang="en-US" sz="1200" dirty="0"/>
              <a:t>Quadrant</a:t>
            </a:r>
          </a:p>
        </p:txBody>
      </p:sp>
      <p:sp>
        <p:nvSpPr>
          <p:cNvPr id="3" name="TextBox 2">
            <a:extLst>
              <a:ext uri="{FF2B5EF4-FFF2-40B4-BE49-F238E27FC236}">
                <a16:creationId xmlns:a16="http://schemas.microsoft.com/office/drawing/2014/main" id="{1FBAAC94-1119-9941-9E9B-BAE705999199}"/>
              </a:ext>
            </a:extLst>
          </p:cNvPr>
          <p:cNvSpPr txBox="1"/>
          <p:nvPr/>
        </p:nvSpPr>
        <p:spPr>
          <a:xfrm>
            <a:off x="2584386" y="4509458"/>
            <a:ext cx="333746" cy="369332"/>
          </a:xfrm>
          <a:prstGeom prst="rect">
            <a:avLst/>
          </a:prstGeom>
          <a:noFill/>
        </p:spPr>
        <p:txBody>
          <a:bodyPr wrap="none" rtlCol="0">
            <a:spAutoFit/>
          </a:bodyPr>
          <a:lstStyle/>
          <a:p>
            <a:r>
              <a:rPr lang="en-US" dirty="0"/>
              <a:t>N</a:t>
            </a:r>
          </a:p>
        </p:txBody>
      </p:sp>
      <p:sp>
        <p:nvSpPr>
          <p:cNvPr id="15" name="TextBox 14">
            <a:extLst>
              <a:ext uri="{FF2B5EF4-FFF2-40B4-BE49-F238E27FC236}">
                <a16:creationId xmlns:a16="http://schemas.microsoft.com/office/drawing/2014/main" id="{72487D9C-6EB3-1D43-9ABC-0B9ED71C608F}"/>
              </a:ext>
            </a:extLst>
          </p:cNvPr>
          <p:cNvSpPr txBox="1"/>
          <p:nvPr/>
        </p:nvSpPr>
        <p:spPr>
          <a:xfrm>
            <a:off x="3777083" y="5455103"/>
            <a:ext cx="296876" cy="369332"/>
          </a:xfrm>
          <a:prstGeom prst="rect">
            <a:avLst/>
          </a:prstGeom>
          <a:noFill/>
        </p:spPr>
        <p:txBody>
          <a:bodyPr wrap="none" rtlCol="0">
            <a:spAutoFit/>
          </a:bodyPr>
          <a:lstStyle/>
          <a:p>
            <a:r>
              <a:rPr lang="en-US" dirty="0"/>
              <a:t>E</a:t>
            </a:r>
          </a:p>
        </p:txBody>
      </p:sp>
      <p:sp>
        <p:nvSpPr>
          <p:cNvPr id="16" name="TextBox 15">
            <a:extLst>
              <a:ext uri="{FF2B5EF4-FFF2-40B4-BE49-F238E27FC236}">
                <a16:creationId xmlns:a16="http://schemas.microsoft.com/office/drawing/2014/main" id="{8DCD55D4-88A2-8C4E-A519-798FADAAF947}"/>
              </a:ext>
            </a:extLst>
          </p:cNvPr>
          <p:cNvSpPr txBox="1"/>
          <p:nvPr/>
        </p:nvSpPr>
        <p:spPr>
          <a:xfrm>
            <a:off x="2556334" y="6522939"/>
            <a:ext cx="290464" cy="369332"/>
          </a:xfrm>
          <a:prstGeom prst="rect">
            <a:avLst/>
          </a:prstGeom>
          <a:noFill/>
        </p:spPr>
        <p:txBody>
          <a:bodyPr wrap="none" rtlCol="0">
            <a:spAutoFit/>
          </a:bodyPr>
          <a:lstStyle/>
          <a:p>
            <a:r>
              <a:rPr lang="en-US" dirty="0"/>
              <a:t>S</a:t>
            </a:r>
          </a:p>
        </p:txBody>
      </p:sp>
      <p:sp>
        <p:nvSpPr>
          <p:cNvPr id="14" name="TextBox 13">
            <a:extLst>
              <a:ext uri="{FF2B5EF4-FFF2-40B4-BE49-F238E27FC236}">
                <a16:creationId xmlns:a16="http://schemas.microsoft.com/office/drawing/2014/main" id="{A0A1E499-34F6-8740-8648-3F623EA14BF1}"/>
              </a:ext>
            </a:extLst>
          </p:cNvPr>
          <p:cNvSpPr txBox="1"/>
          <p:nvPr/>
        </p:nvSpPr>
        <p:spPr>
          <a:xfrm>
            <a:off x="1567556" y="5471328"/>
            <a:ext cx="389850" cy="369332"/>
          </a:xfrm>
          <a:prstGeom prst="rect">
            <a:avLst/>
          </a:prstGeom>
          <a:noFill/>
        </p:spPr>
        <p:txBody>
          <a:bodyPr wrap="none" rtlCol="0">
            <a:spAutoFit/>
          </a:bodyPr>
          <a:lstStyle/>
          <a:p>
            <a:r>
              <a:rPr lang="en-US" dirty="0"/>
              <a:t>W</a:t>
            </a:r>
          </a:p>
        </p:txBody>
      </p:sp>
      <p:cxnSp>
        <p:nvCxnSpPr>
          <p:cNvPr id="8" name="Straight Arrow Connector 7" descr="Arrow pointing from upper left corner of West Quadrant, to an amplified image of West Quadrant of coordinate plane.">
            <a:extLst>
              <a:ext uri="{FF2B5EF4-FFF2-40B4-BE49-F238E27FC236}">
                <a16:creationId xmlns:a16="http://schemas.microsoft.com/office/drawing/2014/main" id="{8FE1851C-92CB-6E4C-B919-88B20DE776E7}"/>
              </a:ext>
            </a:extLst>
          </p:cNvPr>
          <p:cNvCxnSpPr>
            <a:cxnSpLocks/>
          </p:cNvCxnSpPr>
          <p:nvPr/>
        </p:nvCxnSpPr>
        <p:spPr>
          <a:xfrm flipV="1">
            <a:off x="1920672" y="4588798"/>
            <a:ext cx="2481734" cy="26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descr="Arrow going from bottom left corner of West Quadrant to an amplified image of the West Quadrant of coordinate plane.">
            <a:extLst>
              <a:ext uri="{FF2B5EF4-FFF2-40B4-BE49-F238E27FC236}">
                <a16:creationId xmlns:a16="http://schemas.microsoft.com/office/drawing/2014/main" id="{1E8E46BF-D913-4C43-B369-8E8EDF61B539}"/>
              </a:ext>
            </a:extLst>
          </p:cNvPr>
          <p:cNvCxnSpPr>
            <a:cxnSpLocks/>
          </p:cNvCxnSpPr>
          <p:nvPr/>
        </p:nvCxnSpPr>
        <p:spPr>
          <a:xfrm>
            <a:off x="1974829" y="5655994"/>
            <a:ext cx="2451472" cy="899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Picture 17" descr="Amplified image of the West Quadrant of coordinate plane.">
            <a:extLst>
              <a:ext uri="{FF2B5EF4-FFF2-40B4-BE49-F238E27FC236}">
                <a16:creationId xmlns:a16="http://schemas.microsoft.com/office/drawing/2014/main" id="{D81D8020-7AA7-5940-BAEE-15AAE93EFE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6301" y="4291581"/>
            <a:ext cx="2514126" cy="2359493"/>
          </a:xfrm>
          <a:prstGeom prst="rect">
            <a:avLst/>
          </a:prstGeom>
        </p:spPr>
      </p:pic>
      <p:sp>
        <p:nvSpPr>
          <p:cNvPr id="6" name="Title 5">
            <a:extLst>
              <a:ext uri="{FF2B5EF4-FFF2-40B4-BE49-F238E27FC236}">
                <a16:creationId xmlns:a16="http://schemas.microsoft.com/office/drawing/2014/main" id="{04B34F62-7B2E-44CE-A3BA-5A68F31FD7FC}"/>
              </a:ext>
            </a:extLst>
          </p:cNvPr>
          <p:cNvSpPr>
            <a:spLocks noGrp="1"/>
          </p:cNvSpPr>
          <p:nvPr>
            <p:ph type="title" idx="4294967295"/>
          </p:nvPr>
        </p:nvSpPr>
        <p:spPr>
          <a:xfrm>
            <a:off x="1156490" y="1098902"/>
            <a:ext cx="3523283" cy="707319"/>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Tree>
    <p:extLst>
      <p:ext uri="{BB962C8B-B14F-4D97-AF65-F5344CB8AC3E}">
        <p14:creationId xmlns:p14="http://schemas.microsoft.com/office/powerpoint/2010/main" val="248940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2B04-FBA5-4B4A-B844-32C5BAE88236}"/>
              </a:ext>
            </a:extLst>
          </p:cNvPr>
          <p:cNvSpPr>
            <a:spLocks noGrp="1"/>
          </p:cNvSpPr>
          <p:nvPr>
            <p:ph type="title" idx="4294967295"/>
          </p:nvPr>
        </p:nvSpPr>
        <p:spPr>
          <a:xfrm>
            <a:off x="1179513" y="1070609"/>
            <a:ext cx="5313884" cy="673453"/>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Verify trees from aerial image </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descr="Table showing a column labeled Tree #s and a Column named Collection Year #: 1. Next row reads Date: 2011.&#10;Next rows show Tree #: NE1; Notes: Red Maple; Specific Scientific Name: Acer rubrum; Species Group: Maple Oak; CBH (cm): 60.">
            <a:extLst>
              <a:ext uri="{FF2B5EF4-FFF2-40B4-BE49-F238E27FC236}">
                <a16:creationId xmlns:a16="http://schemas.microsoft.com/office/drawing/2014/main" id="{6D7E3142-0548-0742-A555-B9A0EDC1E890}"/>
              </a:ext>
            </a:extLst>
          </p:cNvPr>
          <p:cNvPicPr>
            <a:picLocks noChangeAspect="1"/>
          </p:cNvPicPr>
          <p:nvPr/>
        </p:nvPicPr>
        <p:blipFill>
          <a:blip r:embed="rId3"/>
          <a:stretch>
            <a:fillRect/>
          </a:stretch>
        </p:blipFill>
        <p:spPr>
          <a:xfrm>
            <a:off x="1685039" y="4293438"/>
            <a:ext cx="6749282" cy="2015279"/>
          </a:xfrm>
          <a:prstGeom prst="rect">
            <a:avLst/>
          </a:prstGeom>
        </p:spPr>
      </p:pic>
    </p:spTree>
    <p:extLst>
      <p:ext uri="{BB962C8B-B14F-4D97-AF65-F5344CB8AC3E}">
        <p14:creationId xmlns:p14="http://schemas.microsoft.com/office/powerpoint/2010/main" val="129839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073B7A27-FDFD-4234-A0ED-464955A8434E}"/>
              </a:ext>
            </a:extLst>
          </p:cNvPr>
          <p:cNvSpPr>
            <a:spLocks noGrp="1"/>
          </p:cNvSpPr>
          <p:nvPr>
            <p:ph type="title" idx="4294967295"/>
          </p:nvPr>
        </p:nvSpPr>
        <p:spPr>
          <a:xfrm>
            <a:off x="1220768" y="1155347"/>
            <a:ext cx="4920387" cy="6508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220769"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FAC8-5AEE-40EE-80DA-9CF9CBB4FF7F}"/>
              </a:ext>
            </a:extLst>
          </p:cNvPr>
          <p:cNvSpPr>
            <a:spLocks noGrp="1"/>
          </p:cNvSpPr>
          <p:nvPr>
            <p:ph type="title" idx="4294967295"/>
          </p:nvPr>
        </p:nvSpPr>
        <p:spPr>
          <a:xfrm>
            <a:off x="1226962" y="1027906"/>
            <a:ext cx="455295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a:t>
            </a:r>
            <a:endParaRPr lang="en-US" dirty="0">
              <a:effectLst/>
            </a:endParaRPr>
          </a:p>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372960782"/>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dirty="0"/>
                        <a:t>*Complete each year</a:t>
                      </a: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012-ED4B-453D-9FFE-3A3A8C6594A7}"/>
              </a:ext>
            </a:extLst>
          </p:cNvPr>
          <p:cNvSpPr>
            <a:spLocks noGrp="1"/>
          </p:cNvSpPr>
          <p:nvPr>
            <p:ph type="title" idx="4294967295"/>
          </p:nvPr>
        </p:nvSpPr>
        <p:spPr>
          <a:xfrm>
            <a:off x="1193095" y="1166638"/>
            <a:ext cx="5592172" cy="74118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9" y="2000250"/>
            <a:ext cx="487809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Start at one edge of the site. Measure each shrub on the entire site. </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marL="241300" lvl="1" indent="-227013">
              <a:lnSpc>
                <a:spcPct val="110000"/>
              </a:lnSpc>
              <a:spcBef>
                <a:spcPts val="1000"/>
              </a:spcBef>
            </a:pPr>
            <a:r>
              <a:rPr lang="en-US" sz="1800" dirty="0">
                <a:solidFill>
                  <a:sysClr val="windowText" lastClr="000000"/>
                </a:solidFill>
                <a:latin typeface="Calibri"/>
              </a:rPr>
              <a:t>Mark ‘D’ if the species is deciduous and measure the height of the shrub or sapling.</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Record the length in meters of the longest and shortest sides of the shrub. Also measure the height</a:t>
            </a:r>
            <a:r>
              <a:rPr lang="en-US" sz="1800" dirty="0">
                <a:solidFill>
                  <a:sysClr val="windowText" lastClr="000000"/>
                </a:solidFill>
                <a:latin typeface="Calibri"/>
              </a:rPr>
              <a:t> of the shrub if &lt; 2-3 m tall. If &gt; 2-3 m tall, use a clinometer or estimate height of shrub.</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Repeat for all shrubs and saplings on your site.</a:t>
            </a:r>
          </a:p>
        </p:txBody>
      </p:sp>
      <p:sp>
        <p:nvSpPr>
          <p:cNvPr id="8" name="TextBox 7">
            <a:extLst>
              <a:ext uri="{FF2B5EF4-FFF2-40B4-BE49-F238E27FC236}">
                <a16:creationId xmlns:a16="http://schemas.microsoft.com/office/drawing/2014/main" id="{54882CC6-3D03-C14E-928B-D30BDEC4C343}"/>
              </a:ext>
            </a:extLst>
          </p:cNvPr>
          <p:cNvSpPr txBox="1"/>
          <p:nvPr/>
        </p:nvSpPr>
        <p:spPr>
          <a:xfrm>
            <a:off x="6206837" y="2166505"/>
            <a:ext cx="2937163" cy="923330"/>
          </a:xfrm>
          <a:prstGeom prst="rect">
            <a:avLst/>
          </a:prstGeom>
          <a:noFill/>
        </p:spPr>
        <p:txBody>
          <a:bodyPr wrap="square" rtlCol="0">
            <a:spAutoFit/>
          </a:bodyPr>
          <a:lstStyle/>
          <a:p>
            <a:r>
              <a:rPr lang="en-US" i="1" dirty="0"/>
              <a:t>Non-Standard Shrub/Sapling Measurements - Student Field Guide</a:t>
            </a:r>
          </a:p>
        </p:txBody>
      </p:sp>
      <p:pic>
        <p:nvPicPr>
          <p:cNvPr id="9" name="Picture 8"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B8EE1E00-17BF-D945-A6DB-90F6CD081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7126" y="3089835"/>
            <a:ext cx="2163016" cy="1919296"/>
          </a:xfrm>
          <a:prstGeom prst="rect">
            <a:avLst/>
          </a:prstGeom>
        </p:spPr>
      </p:pic>
      <p:pic>
        <p:nvPicPr>
          <p:cNvPr id="4" name="Picture 3" descr="Image shows part of a GLOBE Carbon Cycle - Non-Standard Shrub/Sapling Data Sheet.">
            <a:extLst>
              <a:ext uri="{FF2B5EF4-FFF2-40B4-BE49-F238E27FC236}">
                <a16:creationId xmlns:a16="http://schemas.microsoft.com/office/drawing/2014/main" id="{92F7EC5B-129E-3B4F-9FA3-B6181225D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5102" y="4995406"/>
            <a:ext cx="2862217" cy="1383814"/>
          </a:xfrm>
          <a:prstGeom prst="rect">
            <a:avLst/>
          </a:prstGeom>
        </p:spPr>
      </p:pic>
      <p:sp>
        <p:nvSpPr>
          <p:cNvPr id="10" name="TextBox 9">
            <a:extLst>
              <a:ext uri="{FF2B5EF4-FFF2-40B4-BE49-F238E27FC236}">
                <a16:creationId xmlns:a16="http://schemas.microsoft.com/office/drawing/2014/main" id="{942E173D-5D46-354E-87DC-00983F437798}"/>
              </a:ext>
            </a:extLst>
          </p:cNvPr>
          <p:cNvSpPr txBox="1"/>
          <p:nvPr/>
        </p:nvSpPr>
        <p:spPr>
          <a:xfrm>
            <a:off x="6220822" y="6348740"/>
            <a:ext cx="1143711" cy="369332"/>
          </a:xfrm>
          <a:prstGeom prst="rect">
            <a:avLst/>
          </a:prstGeom>
          <a:noFill/>
        </p:spPr>
        <p:txBody>
          <a:bodyPr wrap="none" rtlCol="0">
            <a:spAutoFit/>
          </a:bodyPr>
          <a:lstStyle/>
          <a:p>
            <a:r>
              <a:rPr lang="en-US" i="1" dirty="0"/>
              <a:t>Datasheet</a:t>
            </a:r>
          </a:p>
        </p:txBody>
      </p:sp>
    </p:spTree>
    <p:extLst>
      <p:ext uri="{BB962C8B-B14F-4D97-AF65-F5344CB8AC3E}">
        <p14:creationId xmlns:p14="http://schemas.microsoft.com/office/powerpoint/2010/main" val="29040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8CE0-0B94-4848-88BB-47A6990FC1C5}"/>
              </a:ext>
            </a:extLst>
          </p:cNvPr>
          <p:cNvSpPr>
            <a:spLocks noGrp="1"/>
          </p:cNvSpPr>
          <p:nvPr>
            <p:ph type="title" idx="4294967295"/>
          </p:nvPr>
        </p:nvSpPr>
        <p:spPr>
          <a:xfrm>
            <a:off x="1328928" y="1027906"/>
            <a:ext cx="5693128"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a:t>
            </a:r>
            <a:r>
              <a:rPr lang="en-US" sz="4400" i="0" kern="1200" spc="0" baseline="0" dirty="0">
                <a:ln>
                  <a:noFill/>
                </a:ln>
                <a:solidFill>
                  <a:srgbClr val="002060"/>
                </a:solidFill>
                <a:effectLst/>
                <a:latin typeface="Calibri" panose="020F0502020204030204" pitchFamily="34" charset="0"/>
                <a:ea typeface="+mn-ea"/>
                <a:cs typeface="+mn-cs"/>
              </a:rPr>
              <a:t>:</a:t>
            </a:r>
            <a:r>
              <a:rPr lang="en-US" sz="1800" kern="1200" dirty="0">
                <a:solidFill>
                  <a:srgbClr val="002060"/>
                </a:solidFill>
                <a:effectLst/>
                <a:latin typeface="Calibri" panose="020F0502020204030204" pitchFamily="34" charset="0"/>
                <a:ea typeface="+mn-ea"/>
                <a:cs typeface="+mn-cs"/>
              </a:rPr>
              <a:t> </a:t>
            </a:r>
            <a:endParaRPr lang="en-US" dirty="0">
              <a:effectLst/>
            </a:endParaRPr>
          </a:p>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691478576"/>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dirty="0"/>
                        <a:t>*Complete each year</a:t>
                      </a: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771D-1089-47AD-A6D9-185CAC99C8B8}"/>
              </a:ext>
            </a:extLst>
          </p:cNvPr>
          <p:cNvSpPr>
            <a:spLocks noGrp="1"/>
          </p:cNvSpPr>
          <p:nvPr>
            <p:ph type="title" idx="4294967295"/>
          </p:nvPr>
        </p:nvSpPr>
        <p:spPr>
          <a:xfrm>
            <a:off x="1232586" y="1029490"/>
            <a:ext cx="5164611"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5" name="TextBox 4">
            <a:extLst>
              <a:ext uri="{FF2B5EF4-FFF2-40B4-BE49-F238E27FC236}">
                <a16:creationId xmlns:a16="http://schemas.microsoft.com/office/drawing/2014/main" id="{2230FC57-994B-904F-BF72-82996C908ADC}"/>
              </a:ext>
            </a:extLst>
          </p:cNvPr>
          <p:cNvSpPr txBox="1"/>
          <p:nvPr/>
        </p:nvSpPr>
        <p:spPr>
          <a:xfrm>
            <a:off x="6289964" y="1105954"/>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34907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AA062E-37C9-4007-8BF4-78D56D766283}"/>
              </a:ext>
            </a:extLst>
          </p:cNvPr>
          <p:cNvSpPr>
            <a:spLocks noGrp="1"/>
          </p:cNvSpPr>
          <p:nvPr>
            <p:ph type="title" idx="4294967295"/>
          </p:nvPr>
        </p:nvSpPr>
        <p:spPr>
          <a:xfrm>
            <a:off x="1154727" y="1047355"/>
            <a:ext cx="6904902"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4" name="TextBox 3">
            <a:extLst>
              <a:ext uri="{FF2B5EF4-FFF2-40B4-BE49-F238E27FC236}">
                <a16:creationId xmlns:a16="http://schemas.microsoft.com/office/drawing/2014/main" id="{B96C0A7A-AB29-3C4D-93BF-8E66E8EB63B9}"/>
              </a:ext>
            </a:extLst>
          </p:cNvPr>
          <p:cNvSpPr txBox="1"/>
          <p:nvPr/>
        </p:nvSpPr>
        <p:spPr>
          <a:xfrm>
            <a:off x="6256856" y="1890983"/>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2543" y="2604304"/>
            <a:ext cx="2640345" cy="1730769"/>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286936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2686F-26EB-4D09-B108-FE4B8A51F409}"/>
              </a:ext>
            </a:extLst>
          </p:cNvPr>
          <p:cNvSpPr>
            <a:spLocks noGrp="1"/>
          </p:cNvSpPr>
          <p:nvPr>
            <p:ph type="title" idx="4294967295"/>
          </p:nvPr>
        </p:nvSpPr>
        <p:spPr>
          <a:xfrm>
            <a:off x="1257300" y="1048032"/>
            <a:ext cx="7481586" cy="790896"/>
          </a:xfrm>
          <a:prstGeom prst="rect">
            <a:avLst/>
          </a:prstGeom>
        </p:spPr>
        <p:txBody>
          <a:bodyPr/>
          <a:lstStyle/>
          <a:p>
            <a:pPr rtl="0" eaLnBrk="1" latinLnBrk="0" hangingPunct="1"/>
            <a:r>
              <a:rPr lang="en-US" dirty="0">
                <a:solidFill>
                  <a:srgbClr val="002060"/>
                </a:solidFill>
              </a:rPr>
              <a:t>Learning 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0"/>
            <a:ext cx="7676009" cy="4667995"/>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Describe the major pools and fluxes of the carbon cycle </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Font typeface="Arial"/>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5865B-670A-4E20-93BE-0D903218BE24}"/>
              </a:ext>
            </a:extLst>
          </p:cNvPr>
          <p:cNvSpPr>
            <a:spLocks noGrp="1"/>
          </p:cNvSpPr>
          <p:nvPr>
            <p:ph type="title" idx="4294967295"/>
          </p:nvPr>
        </p:nvSpPr>
        <p:spPr>
          <a:xfrm>
            <a:off x="1249537" y="1053749"/>
            <a:ext cx="6482351" cy="662164"/>
          </a:xfrm>
          <a:prstGeom prst="rect">
            <a:avLst/>
          </a:prstGeom>
        </p:spPr>
        <p:txBody>
          <a:bodyPr/>
          <a:lstStyle/>
          <a:p>
            <a:pPr rtl="0" eaLnBrk="1" fontAlgn="auto" latinLnBrk="0" hangingPunct="1"/>
            <a:r>
              <a:rPr lang="en-US" sz="4100" dirty="0">
                <a:solidFill>
                  <a:srgbClr val="002060"/>
                </a:solidFill>
              </a:rPr>
              <a:t>Data Entry at Globe.gov (1/3)</a:t>
            </a:r>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708981"/>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3"/>
              </a:rPr>
              <a:t>https://data.globe.gov</a:t>
            </a:r>
            <a:r>
              <a:rPr lang="en-US" sz="2200" dirty="0"/>
              <a:t>).</a:t>
            </a:r>
          </a:p>
          <a:p>
            <a:br>
              <a:rPr lang="en-US" dirty="0">
                <a:latin typeface="+mn-ea"/>
                <a:cs typeface="+mn-ea"/>
              </a:rPr>
            </a:br>
            <a:endParaRPr lang="en-US" sz="2200" dirty="0"/>
          </a:p>
          <a:p>
            <a:r>
              <a:rPr lang="en-US" sz="2200" b="1" dirty="0"/>
              <a:t>When you submit your data through GLOBE, the calculations to convert your raw data to biomass and carbon storage values will be completed for you.</a:t>
            </a:r>
            <a:endParaRPr lang="en-US" sz="2200" dirty="0"/>
          </a:p>
          <a:p>
            <a:br>
              <a:rPr lang="en-US" dirty="0">
                <a:latin typeface="+mn-ea"/>
                <a:cs typeface="+mn-ea"/>
              </a:rPr>
            </a:br>
            <a:endParaRPr lang="en-US" sz="2200" dirty="0"/>
          </a:p>
          <a:p>
            <a:r>
              <a:rPr lang="en-US" sz="2200" b="1" dirty="0"/>
              <a:t>*Before you enter data, </a:t>
            </a:r>
            <a:r>
              <a:rPr lang="en-US" sz="2200" dirty="0"/>
              <a:t>review it as a class, checking for data quality including precision and typos. See the </a:t>
            </a:r>
            <a:r>
              <a:rPr lang="en-US" sz="2200" dirty="0">
                <a:hlinkClick r:id="rId4"/>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EFFFD-21AA-4C76-AAD4-BFFAD8AF8C83}"/>
              </a:ext>
            </a:extLst>
          </p:cNvPr>
          <p:cNvSpPr>
            <a:spLocks noGrp="1"/>
          </p:cNvSpPr>
          <p:nvPr>
            <p:ph type="title" idx="4294967295"/>
          </p:nvPr>
        </p:nvSpPr>
        <p:spPr>
          <a:xfrm>
            <a:off x="1193095" y="1031170"/>
            <a:ext cx="7600950" cy="1208693"/>
          </a:xfrm>
          <a:prstGeom prst="rect">
            <a:avLst/>
          </a:prstGeom>
        </p:spPr>
        <p:txBody>
          <a:bodyPr/>
          <a:lstStyle/>
          <a:p>
            <a:pPr rtl="0" eaLnBrk="1" latinLnBrk="0" hangingPunct="1"/>
            <a:r>
              <a:rPr lang="en-US" sz="3700" dirty="0">
                <a:solidFill>
                  <a:schemeClr val="accent1">
                    <a:lumMod val="50000"/>
                  </a:schemeClr>
                </a:solidFill>
              </a:rPr>
              <a:t>As Part of your data review - Compare Data To Previous Years if applicable</a:t>
            </a:r>
            <a:endParaRPr lang="en-US" dirty="0"/>
          </a:p>
        </p:txBody>
      </p:sp>
      <p:sp>
        <p:nvSpPr>
          <p:cNvPr id="4" name="Rectangle 3">
            <a:extLst>
              <a:ext uri="{FF2B5EF4-FFF2-40B4-BE49-F238E27FC236}">
                <a16:creationId xmlns:a16="http://schemas.microsoft.com/office/drawing/2014/main" id="{40465507-B9F3-4E47-88A8-C5BB8E654147}"/>
              </a:ext>
            </a:extLst>
          </p:cNvPr>
          <p:cNvSpPr/>
          <p:nvPr/>
        </p:nvSpPr>
        <p:spPr>
          <a:xfrm>
            <a:off x="1592664" y="2239863"/>
            <a:ext cx="6918290" cy="4401205"/>
          </a:xfrm>
          <a:prstGeom prst="rect">
            <a:avLst/>
          </a:prstGeom>
        </p:spPr>
        <p:txBody>
          <a:bodyPr wrap="square">
            <a:spAutoFit/>
          </a:bodyPr>
          <a:lstStyle/>
          <a:p>
            <a:pPr marL="342900" indent="-342900">
              <a:buFont typeface="+mj-lt"/>
              <a:buAutoNum type="arabicPeriod"/>
            </a:pPr>
            <a:r>
              <a:rPr lang="en-US" sz="2800" dirty="0"/>
              <a:t>Did any trees increase in circumference? Is it what you expected? Any possible errors? Compare large trees to small trees.</a:t>
            </a:r>
          </a:p>
          <a:p>
            <a:pPr marL="342900" indent="-342900">
              <a:buFont typeface="+mj-lt"/>
              <a:buAutoNum type="arabicPeriod"/>
            </a:pPr>
            <a:r>
              <a:rPr lang="en-US" sz="2800" dirty="0"/>
              <a:t>Any decreases in tree circumference? Have trees died? Difficult bark (wavy, bumpy)? Measured at same height?</a:t>
            </a:r>
          </a:p>
          <a:p>
            <a:pPr marL="342900" indent="-342900">
              <a:buFont typeface="+mj-lt"/>
              <a:buAutoNum type="arabicPeriod"/>
            </a:pPr>
            <a:r>
              <a:rPr lang="en-US" sz="2800" dirty="0"/>
              <a:t>Differences in species?</a:t>
            </a:r>
          </a:p>
          <a:p>
            <a:pPr marL="342900" indent="-342900">
              <a:buFont typeface="+mj-lt"/>
              <a:buAutoNum type="arabicPeriod"/>
            </a:pPr>
            <a:r>
              <a:rPr lang="en-US" sz="2800" dirty="0"/>
              <a:t>Any new trees? Factors that affected current year (i.e.: ice storms, insects, hurricanes).</a:t>
            </a:r>
          </a:p>
        </p:txBody>
      </p:sp>
    </p:spTree>
    <p:extLst>
      <p:ext uri="{BB962C8B-B14F-4D97-AF65-F5344CB8AC3E}">
        <p14:creationId xmlns:p14="http://schemas.microsoft.com/office/powerpoint/2010/main" val="65280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465CAF-3071-44AF-B574-FA0ADD312D13}"/>
              </a:ext>
            </a:extLst>
          </p:cNvPr>
          <p:cNvSpPr>
            <a:spLocks noGrp="1"/>
          </p:cNvSpPr>
          <p:nvPr>
            <p:ph type="title" idx="4294967295"/>
          </p:nvPr>
        </p:nvSpPr>
        <p:spPr>
          <a:xfrm>
            <a:off x="1328561" y="1151468"/>
            <a:ext cx="6982062" cy="786342"/>
          </a:xfrm>
          <a:prstGeom prst="rect">
            <a:avLst/>
          </a:prstGeom>
        </p:spPr>
        <p:txBody>
          <a:bodyPr/>
          <a:lstStyle/>
          <a:p>
            <a:pPr rtl="0" eaLnBrk="1" fontAlgn="auto" latinLnBrk="0" hangingPunct="1"/>
            <a:r>
              <a:rPr lang="en-US" dirty="0">
                <a:solidFill>
                  <a:srgbClr val="002060"/>
                </a:solidFill>
              </a:rPr>
              <a:t>Data Entry at Globe.gov (2/3)</a:t>
            </a:r>
          </a:p>
        </p:txBody>
      </p:sp>
      <p:sp>
        <p:nvSpPr>
          <p:cNvPr id="5" name="TextBox 4">
            <a:extLst>
              <a:ext uri="{FF2B5EF4-FFF2-40B4-BE49-F238E27FC236}">
                <a16:creationId xmlns:a16="http://schemas.microsoft.com/office/drawing/2014/main" id="{3613F4C1-D9E4-E6BA-8F79-CE14C85207D9}"/>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55E3B-D3FB-4411-AB9B-E809A63CE105}"/>
              </a:ext>
            </a:extLst>
          </p:cNvPr>
          <p:cNvSpPr>
            <a:spLocks noGrp="1"/>
          </p:cNvSpPr>
          <p:nvPr>
            <p:ph type="title" idx="4294967295"/>
          </p:nvPr>
        </p:nvSpPr>
        <p:spPr>
          <a:xfrm>
            <a:off x="1181805" y="1200503"/>
            <a:ext cx="6908899" cy="650875"/>
          </a:xfrm>
          <a:prstGeom prst="rect">
            <a:avLst/>
          </a:prstGeom>
        </p:spPr>
        <p:txBody>
          <a:bodyPr/>
          <a:lstStyle/>
          <a:p>
            <a:pPr rtl="0" eaLnBrk="1" fontAlgn="auto" latinLnBrk="0" hangingPunct="1"/>
            <a:r>
              <a:rPr lang="en-US" dirty="0">
                <a:solidFill>
                  <a:srgbClr val="002060"/>
                </a:solidFill>
              </a:rPr>
              <a:t>Data Entry at Globe.gov (3/3)</a:t>
            </a:r>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963-BBE5-47CC-9881-07B230C96C8F}"/>
              </a:ext>
            </a:extLst>
          </p:cNvPr>
          <p:cNvSpPr>
            <a:spLocks noGrp="1"/>
          </p:cNvSpPr>
          <p:nvPr>
            <p:ph type="title" idx="4294967295"/>
          </p:nvPr>
        </p:nvSpPr>
        <p:spPr>
          <a:xfrm>
            <a:off x="1452739" y="1223081"/>
            <a:ext cx="7222910" cy="662164"/>
          </a:xfrm>
          <a:prstGeom prst="rect">
            <a:avLst/>
          </a:prstGeom>
        </p:spPr>
        <p:txBody>
          <a:bodyPr/>
          <a:lstStyle/>
          <a:p>
            <a:pPr rtl="0" eaLnBrk="1" fontAlgn="auto" latinLnBrk="0" hangingPunct="1"/>
            <a:r>
              <a:rPr lang="en-US" dirty="0">
                <a:solidFill>
                  <a:srgbClr val="002060"/>
                </a:solidFill>
              </a:rPr>
              <a:t>Add new site at </a:t>
            </a:r>
            <a:r>
              <a:rPr lang="en-US" dirty="0" err="1">
                <a:solidFill>
                  <a:srgbClr val="002060"/>
                </a:solidFill>
              </a:rPr>
              <a:t>Globe.gov</a:t>
            </a:r>
            <a:r>
              <a:rPr lang="en-US" dirty="0">
                <a:solidFill>
                  <a:srgbClr val="002060"/>
                </a:solidFill>
              </a:rPr>
              <a:t> or on the GLOBE Observer App</a:t>
            </a:r>
          </a:p>
        </p:txBody>
      </p:sp>
      <p:sp>
        <p:nvSpPr>
          <p:cNvPr id="3" name="TextBox 2">
            <a:extLst>
              <a:ext uri="{FF2B5EF4-FFF2-40B4-BE49-F238E27FC236}">
                <a16:creationId xmlns:a16="http://schemas.microsoft.com/office/drawing/2014/main" id="{1E0DA933-8DA4-E90B-739B-0EBBA1CC6349}"/>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Tree>
    <p:extLst>
      <p:ext uri="{BB962C8B-B14F-4D97-AF65-F5344CB8AC3E}">
        <p14:creationId xmlns:p14="http://schemas.microsoft.com/office/powerpoint/2010/main" val="632926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39635A-881F-4536-A1DD-B39BDD58FDD7}"/>
              </a:ext>
            </a:extLst>
          </p:cNvPr>
          <p:cNvSpPr>
            <a:spLocks noGrp="1"/>
          </p:cNvSpPr>
          <p:nvPr>
            <p:ph type="title" idx="4294967295"/>
          </p:nvPr>
        </p:nvSpPr>
        <p:spPr>
          <a:xfrm>
            <a:off x="1136650" y="1110191"/>
            <a:ext cx="5181023" cy="70731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2" name="TextBox 1">
            <a:extLst>
              <a:ext uri="{FF2B5EF4-FFF2-40B4-BE49-F238E27FC236}">
                <a16:creationId xmlns:a16="http://schemas.microsoft.com/office/drawing/2014/main" id="{15C615B7-8500-4ABA-3C49-6D76CCA8F699}"/>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3" name="Group 2" descr="Data entry homepage.">
            <a:extLst>
              <a:ext uri="{FF2B5EF4-FFF2-40B4-BE49-F238E27FC236}">
                <a16:creationId xmlns:a16="http://schemas.microsoft.com/office/drawing/2014/main" id="{486598EA-E951-1E65-CC33-60AA50A575C2}"/>
              </a:ext>
            </a:extLst>
          </p:cNvPr>
          <p:cNvGrpSpPr/>
          <p:nvPr/>
        </p:nvGrpSpPr>
        <p:grpSpPr>
          <a:xfrm>
            <a:off x="3360511" y="2239756"/>
            <a:ext cx="4097796" cy="3044517"/>
            <a:chOff x="3360511" y="2239756"/>
            <a:chExt cx="4097796" cy="3044517"/>
          </a:xfrm>
        </p:grpSpPr>
        <p:pic>
          <p:nvPicPr>
            <p:cNvPr id="4" name="Picture 3" descr="A screenshot of a data entry&#10;&#10;Description automatically generated">
              <a:extLst>
                <a:ext uri="{FF2B5EF4-FFF2-40B4-BE49-F238E27FC236}">
                  <a16:creationId xmlns:a16="http://schemas.microsoft.com/office/drawing/2014/main" id="{050FEB4B-2B0B-BAF1-9E8F-31D2C6C12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3C662C8E-B6C8-8EC6-577D-DD10350D26AB}"/>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38A44565-D3F2-E902-D1A4-0393FE93EB2B}"/>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9" name="Group 8" descr="Add a new site screenshot">
            <a:extLst>
              <a:ext uri="{FF2B5EF4-FFF2-40B4-BE49-F238E27FC236}">
                <a16:creationId xmlns:a16="http://schemas.microsoft.com/office/drawing/2014/main" id="{10F48592-BE0A-D5C9-FE38-50F66C16375D}"/>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2F2F8680-A7C2-5185-E580-BDA3B3C2BD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13AEF5C-5836-2482-29E1-A6438ABBAF4E}"/>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6EBD08-2109-4481-8144-D1964C07D98C}"/>
              </a:ext>
            </a:extLst>
          </p:cNvPr>
          <p:cNvSpPr>
            <a:spLocks noGrp="1"/>
          </p:cNvSpPr>
          <p:nvPr>
            <p:ph type="title" idx="4294967295"/>
          </p:nvPr>
        </p:nvSpPr>
        <p:spPr>
          <a:xfrm>
            <a:off x="1193094" y="1065036"/>
            <a:ext cx="7363884" cy="662164"/>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 via map</a:t>
            </a:r>
            <a:endParaRPr lang="en-US" dirty="0"/>
          </a:p>
        </p:txBody>
      </p:sp>
      <p:grpSp>
        <p:nvGrpSpPr>
          <p:cNvPr id="2" name="Group 1" descr="Screenshot of page to add coordinates. Choose a site name and type in coordinates or use the map. ">
            <a:extLst>
              <a:ext uri="{FF2B5EF4-FFF2-40B4-BE49-F238E27FC236}">
                <a16:creationId xmlns:a16="http://schemas.microsoft.com/office/drawing/2014/main" id="{B0295699-172B-0A72-CCC2-81BEF39FF81F}"/>
              </a:ext>
            </a:extLst>
          </p:cNvPr>
          <p:cNvGrpSpPr/>
          <p:nvPr/>
        </p:nvGrpSpPr>
        <p:grpSpPr>
          <a:xfrm>
            <a:off x="1351100" y="1769270"/>
            <a:ext cx="7204049" cy="4537810"/>
            <a:chOff x="1351100" y="1769270"/>
            <a:chExt cx="7204049" cy="4537810"/>
          </a:xfrm>
        </p:grpSpPr>
        <p:pic>
          <p:nvPicPr>
            <p:cNvPr id="7" name="Picture 6" descr="A screenshot of a map&#10;&#10;Description automatically generated">
              <a:extLst>
                <a:ext uri="{FF2B5EF4-FFF2-40B4-BE49-F238E27FC236}">
                  <a16:creationId xmlns:a16="http://schemas.microsoft.com/office/drawing/2014/main" id="{B024CCCC-9970-CC5B-10F3-5B16C1ED4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8" name="TextBox 7" descr="Text box that reads &quot;Select GPS if you used a GPS.&quot;">
              <a:extLst>
                <a:ext uri="{FF2B5EF4-FFF2-40B4-BE49-F238E27FC236}">
                  <a16:creationId xmlns:a16="http://schemas.microsoft.com/office/drawing/2014/main" id="{0BF90E74-0BB6-EC52-1A32-A57801BE8ABA}"/>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10" name="Straight Arrow Connector 9" descr="Down arrow pointing to radio button for GPS.">
              <a:extLst>
                <a:ext uri="{FF2B5EF4-FFF2-40B4-BE49-F238E27FC236}">
                  <a16:creationId xmlns:a16="http://schemas.microsoft.com/office/drawing/2014/main" id="{185DCEBC-1AAC-60E4-2E0C-20F457F3F598}"/>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descr="Down arrow pointing to radio button for Other.">
              <a:extLst>
                <a:ext uri="{FF2B5EF4-FFF2-40B4-BE49-F238E27FC236}">
                  <a16:creationId xmlns:a16="http://schemas.microsoft.com/office/drawing/2014/main" id="{1C7CCDAC-5623-23B2-8043-036186E34A86}"/>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descr="Text box that reads &quot;Zoom into your region on the map and move the map until the red pin is on your site&quot;.">
              <a:extLst>
                <a:ext uri="{FF2B5EF4-FFF2-40B4-BE49-F238E27FC236}">
                  <a16:creationId xmlns:a16="http://schemas.microsoft.com/office/drawing/2014/main" id="{02A13A56-825E-3E86-52D3-E3E178747AAD}"/>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3" name="Straight Arrow Connector 12" descr="Down arrow pointing to a location in the United States.">
              <a:extLst>
                <a:ext uri="{FF2B5EF4-FFF2-40B4-BE49-F238E27FC236}">
                  <a16:creationId xmlns:a16="http://schemas.microsoft.com/office/drawing/2014/main" id="{40DD26B8-7175-23BA-13C9-BF731D687274}"/>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descr="Text box that reads &quot;Zoom into your region on the map and move the map until the red pin is on your site&quot;.">
            <a:extLst>
              <a:ext uri="{FF2B5EF4-FFF2-40B4-BE49-F238E27FC236}">
                <a16:creationId xmlns:a16="http://schemas.microsoft.com/office/drawing/2014/main" id="{F0567FB3-69F3-8C05-C0E8-7D747910990D}"/>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sp>
        <p:nvSpPr>
          <p:cNvPr id="13" name="Title 1">
            <a:extLst>
              <a:ext uri="{FF2B5EF4-FFF2-40B4-BE49-F238E27FC236}">
                <a16:creationId xmlns:a16="http://schemas.microsoft.com/office/drawing/2014/main" id="{AA29EE81-7ED5-5228-AAD9-C2291DD36C70}"/>
              </a:ext>
            </a:extLst>
          </p:cNvPr>
          <p:cNvSpPr txBox="1">
            <a:spLocks/>
          </p:cNvSpPr>
          <p:nvPr/>
        </p:nvSpPr>
        <p:spPr>
          <a:xfrm>
            <a:off x="1096981" y="893445"/>
            <a:ext cx="8087212" cy="1128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solidFill>
                  <a:srgbClr val="002060"/>
                </a:solidFill>
                <a:latin typeface="Calibri" panose="020F0502020204030204" pitchFamily="34" charset="0"/>
                <a:ea typeface="+mn-ea"/>
                <a:cs typeface="+mn-cs"/>
              </a:rPr>
              <a:t>3. Describe </a:t>
            </a:r>
            <a:r>
              <a:rPr lang="en-US" sz="3600">
                <a:solidFill>
                  <a:srgbClr val="254061"/>
                </a:solidFill>
                <a:latin typeface="Calibri" panose="020F0502020204030204" pitchFamily="34" charset="0"/>
                <a:ea typeface="+mn-ea"/>
                <a:cs typeface="+mn-cs"/>
              </a:rPr>
              <a:t>site</a:t>
            </a:r>
            <a:r>
              <a:rPr lang="en-US" sz="3600">
                <a:solidFill>
                  <a:srgbClr val="002060"/>
                </a:solidFill>
                <a:latin typeface="Calibri" panose="020F0502020204030204" pitchFamily="34" charset="0"/>
                <a:ea typeface="+mn-ea"/>
                <a:cs typeface="+mn-cs"/>
              </a:rPr>
              <a:t>; indicate standard or non-standard, and vegetation types measured</a:t>
            </a:r>
            <a:endParaRPr lang="en-US" sz="3600" dirty="0"/>
          </a:p>
        </p:txBody>
      </p:sp>
      <p:grpSp>
        <p:nvGrpSpPr>
          <p:cNvPr id="19" name="Group 18" descr="Screenshot of the Carbon site creation page. Check the vegetation types, select your site type, and add the site area. ">
            <a:extLst>
              <a:ext uri="{FF2B5EF4-FFF2-40B4-BE49-F238E27FC236}">
                <a16:creationId xmlns:a16="http://schemas.microsoft.com/office/drawing/2014/main" id="{48CF232F-238E-1C0D-5C35-F9093051DAFD}"/>
              </a:ext>
            </a:extLst>
          </p:cNvPr>
          <p:cNvGrpSpPr/>
          <p:nvPr/>
        </p:nvGrpSpPr>
        <p:grpSpPr>
          <a:xfrm>
            <a:off x="1474657" y="2122520"/>
            <a:ext cx="7316052" cy="4265468"/>
            <a:chOff x="1474657" y="2122520"/>
            <a:chExt cx="7316052" cy="4265468"/>
          </a:xfrm>
        </p:grpSpPr>
        <p:grpSp>
          <p:nvGrpSpPr>
            <p:cNvPr id="2" name="Group 1">
              <a:extLst>
                <a:ext uri="{FF2B5EF4-FFF2-40B4-BE49-F238E27FC236}">
                  <a16:creationId xmlns:a16="http://schemas.microsoft.com/office/drawing/2014/main" id="{288BC1A3-D6FF-2A17-85AF-0C192DA4D86C}"/>
                </a:ext>
              </a:extLst>
            </p:cNvPr>
            <p:cNvGrpSpPr/>
            <p:nvPr/>
          </p:nvGrpSpPr>
          <p:grpSpPr>
            <a:xfrm>
              <a:off x="1474657" y="2867994"/>
              <a:ext cx="2310283" cy="3160915"/>
              <a:chOff x="1474657" y="2867994"/>
              <a:chExt cx="2310283" cy="3160915"/>
            </a:xfrm>
          </p:grpSpPr>
          <p:sp>
            <p:nvSpPr>
              <p:cNvPr id="4" name="TextBox 3" descr="Text box that reads &quot;Zoom into your region on the map and move the map until the red pin is on your site&quot;.">
                <a:extLst>
                  <a:ext uri="{FF2B5EF4-FFF2-40B4-BE49-F238E27FC236}">
                    <a16:creationId xmlns:a16="http://schemas.microsoft.com/office/drawing/2014/main" id="{9366DFD4-D507-F40B-5560-DBFD37327C54}"/>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5" name="TextBox 4" descr="Text box that reads &quot;Zoom into your region on the map and move the map until the red pin is on your site&quot;.">
                <a:extLst>
                  <a:ext uri="{FF2B5EF4-FFF2-40B4-BE49-F238E27FC236}">
                    <a16:creationId xmlns:a16="http://schemas.microsoft.com/office/drawing/2014/main" id="{A0F592B9-FF23-B7F8-A04E-061F91458A7D}"/>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EFA42431-9EB9-FC30-4BD4-A2E5C99404A0}"/>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9" name="Straight Arrow Connector 8" descr="Down arrow pointing to radio button for Other.">
                <a:extLst>
                  <a:ext uri="{FF2B5EF4-FFF2-40B4-BE49-F238E27FC236}">
                    <a16:creationId xmlns:a16="http://schemas.microsoft.com/office/drawing/2014/main" id="{8C33391B-9F31-CCCE-79E1-EBFCAEF66E62}"/>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descr="Down arrow pointing to radio button for Other.">
                <a:extLst>
                  <a:ext uri="{FF2B5EF4-FFF2-40B4-BE49-F238E27FC236}">
                    <a16:creationId xmlns:a16="http://schemas.microsoft.com/office/drawing/2014/main" id="{1FCF9FBD-3B64-C79B-B8BA-EE7A2D92B6F5}"/>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descr="Down arrow pointing to radio button for Other.">
                <a:extLst>
                  <a:ext uri="{FF2B5EF4-FFF2-40B4-BE49-F238E27FC236}">
                    <a16:creationId xmlns:a16="http://schemas.microsoft.com/office/drawing/2014/main" id="{A145A815-343C-C12A-9D89-3847556201C8}"/>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8" name="Picture 17" descr="A screenshot of a computer&#10;&#10;Description automatically generated">
              <a:extLst>
                <a:ext uri="{FF2B5EF4-FFF2-40B4-BE49-F238E27FC236}">
                  <a16:creationId xmlns:a16="http://schemas.microsoft.com/office/drawing/2014/main" id="{0B4E89C7-EC99-8DB1-35DB-D856BCA926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888" y="2122520"/>
              <a:ext cx="4874821" cy="4265468"/>
            </a:xfrm>
            <a:prstGeom prst="rect">
              <a:avLst/>
            </a:prstGeom>
          </p:spPr>
        </p:pic>
      </p:grpSp>
    </p:spTree>
    <p:extLst>
      <p:ext uri="{BB962C8B-B14F-4D97-AF65-F5344CB8AC3E}">
        <p14:creationId xmlns:p14="http://schemas.microsoft.com/office/powerpoint/2010/main" val="3018696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9B7AA-ADE0-ADA7-0075-8DB76BFF5AF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1381067-FDAB-43BB-2ACC-4306241BBDB7}"/>
              </a:ext>
            </a:extLst>
          </p:cNvPr>
          <p:cNvSpPr txBox="1">
            <a:spLocks/>
          </p:cNvSpPr>
          <p:nvPr/>
        </p:nvSpPr>
        <p:spPr>
          <a:xfrm>
            <a:off x="1056788" y="1007745"/>
            <a:ext cx="8087212" cy="1128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latin typeface="Calibri" panose="020F0502020204030204" pitchFamily="34" charset="0"/>
                <a:ea typeface="+mn-ea"/>
                <a:cs typeface="+mn-cs"/>
              </a:rPr>
              <a:t>4. Submit!</a:t>
            </a:r>
            <a:endParaRPr lang="en-US" dirty="0"/>
          </a:p>
        </p:txBody>
      </p:sp>
      <p:pic>
        <p:nvPicPr>
          <p:cNvPr id="3" name="Picture 2" descr="Save Site button">
            <a:extLst>
              <a:ext uri="{FF2B5EF4-FFF2-40B4-BE49-F238E27FC236}">
                <a16:creationId xmlns:a16="http://schemas.microsoft.com/office/drawing/2014/main" id="{9FC3AB3B-47B5-0D69-DA3E-70421F577F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91C757AC-FB94-07DA-CCD8-E9069F6DB7FC}"/>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7" name="TextBox 6">
            <a:extLst>
              <a:ext uri="{FF2B5EF4-FFF2-40B4-BE49-F238E27FC236}">
                <a16:creationId xmlns:a16="http://schemas.microsoft.com/office/drawing/2014/main" id="{A3F2E134-51C1-B6E5-EC65-1E65B5124E5C}"/>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11CD158D-C0D9-C434-62E2-97CA329543B0}"/>
              </a:ext>
            </a:extLst>
          </p:cNvPr>
          <p:cNvPicPr>
            <a:picLocks noChangeAspect="1"/>
          </p:cNvPicPr>
          <p:nvPr/>
        </p:nvPicPr>
        <p:blipFill>
          <a:blip r:embed="rId3"/>
          <a:stretch>
            <a:fillRect/>
          </a:stretch>
        </p:blipFill>
        <p:spPr>
          <a:xfrm>
            <a:off x="4332044" y="5617858"/>
            <a:ext cx="1536700" cy="609600"/>
          </a:xfrm>
          <a:prstGeom prst="rect">
            <a:avLst/>
          </a:prstGeom>
        </p:spPr>
      </p:pic>
      <p:cxnSp>
        <p:nvCxnSpPr>
          <p:cNvPr id="15" name="Straight Arrow Connector 14" descr="Down arrow pointing to radio button for Home.">
            <a:extLst>
              <a:ext uri="{FF2B5EF4-FFF2-40B4-BE49-F238E27FC236}">
                <a16:creationId xmlns:a16="http://schemas.microsoft.com/office/drawing/2014/main" id="{6D6C1C06-4F36-4C3D-E211-A58620320912}"/>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731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A0B84-2F84-45B4-AB21-09973133DC00}"/>
              </a:ext>
            </a:extLst>
          </p:cNvPr>
          <p:cNvSpPr>
            <a:spLocks noGrp="1"/>
          </p:cNvSpPr>
          <p:nvPr>
            <p:ph type="title" idx="4294967295"/>
          </p:nvPr>
        </p:nvSpPr>
        <p:spPr>
          <a:xfrm>
            <a:off x="1554480" y="1036320"/>
            <a:ext cx="6960870" cy="654368"/>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5.Optional: Add Site photos</a:t>
            </a:r>
            <a:endParaRPr lang="en-US" dirty="0"/>
          </a:p>
        </p:txBody>
      </p:sp>
      <p:grpSp>
        <p:nvGrpSpPr>
          <p:cNvPr id="3" name="Group 2" descr="Screenshot of site photo upload. There is also an option to add captions. ">
            <a:extLst>
              <a:ext uri="{FF2B5EF4-FFF2-40B4-BE49-F238E27FC236}">
                <a16:creationId xmlns:a16="http://schemas.microsoft.com/office/drawing/2014/main" id="{928FA541-A683-CE03-4E20-F83AD77ECB12}"/>
              </a:ext>
            </a:extLst>
          </p:cNvPr>
          <p:cNvGrpSpPr/>
          <p:nvPr/>
        </p:nvGrpSpPr>
        <p:grpSpPr>
          <a:xfrm>
            <a:off x="1724296" y="2898101"/>
            <a:ext cx="6765711" cy="3325614"/>
            <a:chOff x="1724296" y="2898101"/>
            <a:chExt cx="6765711" cy="3325614"/>
          </a:xfrm>
        </p:grpSpPr>
        <p:pic>
          <p:nvPicPr>
            <p:cNvPr id="6" name="Picture 5" descr="Screenshot of place to upload photos.">
              <a:extLst>
                <a:ext uri="{FF2B5EF4-FFF2-40B4-BE49-F238E27FC236}">
                  <a16:creationId xmlns:a16="http://schemas.microsoft.com/office/drawing/2014/main" id="{B616A3A8-E13A-41ED-E01F-801BC7CE65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8E14326B-9AEE-6D55-C69F-2CDAE567DC18}"/>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2AC98EA1-72C8-40C2-185C-270837ECDF58}"/>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descr="Screenshot of place to upload photos.">
              <a:extLst>
                <a:ext uri="{FF2B5EF4-FFF2-40B4-BE49-F238E27FC236}">
                  <a16:creationId xmlns:a16="http://schemas.microsoft.com/office/drawing/2014/main" id="{DEFC60B2-3F85-AB21-3D1D-6ADEC0664C38}"/>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descr="Screenshot of place to upload photos.">
              <a:extLst>
                <a:ext uri="{FF2B5EF4-FFF2-40B4-BE49-F238E27FC236}">
                  <a16:creationId xmlns:a16="http://schemas.microsoft.com/office/drawing/2014/main" id="{A260233E-D225-64FB-8C3A-16956E6837BE}"/>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15" name="TextBox 14" descr="Screenshot of place to upload photos.">
              <a:extLst>
                <a:ext uri="{FF2B5EF4-FFF2-40B4-BE49-F238E27FC236}">
                  <a16:creationId xmlns:a16="http://schemas.microsoft.com/office/drawing/2014/main" id="{916F51A0-63DB-19FB-C7A9-13DD381CE623}"/>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16" name="Straight Arrow Connector 15" descr="Screenshot of place to upload photos.">
              <a:extLst>
                <a:ext uri="{FF2B5EF4-FFF2-40B4-BE49-F238E27FC236}">
                  <a16:creationId xmlns:a16="http://schemas.microsoft.com/office/drawing/2014/main" id="{49D6F4EB-A70F-05F5-404D-4A834C052973}"/>
                </a:ext>
              </a:extLst>
            </p:cNvPr>
            <p:cNvCxnSpPr>
              <a:cxnSpLocks/>
              <a:stCxn id="15"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EB7F2B5C-E436-EBAB-19C3-22D7A6195FBD}"/>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8" name="TextBox 17" descr="Screenshot of place to upload photos.">
            <a:extLst>
              <a:ext uri="{FF2B5EF4-FFF2-40B4-BE49-F238E27FC236}">
                <a16:creationId xmlns:a16="http://schemas.microsoft.com/office/drawing/2014/main" id="{B544308F-6B1D-0350-7CFA-7A6C991F050A}"/>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179A-52B9-45FD-A6EC-38A6F0BE0230}"/>
              </a:ext>
            </a:extLst>
          </p:cNvPr>
          <p:cNvSpPr>
            <a:spLocks noGrp="1"/>
          </p:cNvSpPr>
          <p:nvPr>
            <p:ph type="title" idx="4294967295"/>
          </p:nvPr>
        </p:nvSpPr>
        <p:spPr>
          <a:xfrm>
            <a:off x="1343066" y="1087822"/>
            <a:ext cx="7648532" cy="722696"/>
          </a:xfrm>
          <a:prstGeom prst="rect">
            <a:avLst/>
          </a:prstGeom>
        </p:spPr>
        <p:txBody>
          <a:bodyPr/>
          <a:lstStyle/>
          <a:p>
            <a:pPr>
              <a:lnSpc>
                <a:spcPct val="100000"/>
              </a:lnSpc>
            </a:pPr>
            <a:r>
              <a:rPr lang="en-US" sz="4000" dirty="0">
                <a:solidFill>
                  <a:srgbClr val="002060"/>
                </a:solidFill>
                <a:ea typeface="Calibri Light" charset="0"/>
                <a:cs typeface="Calibri Light" charset="0"/>
              </a:rPr>
              <a:t>Review: What is the Carbon Cycle?</a:t>
            </a:r>
            <a:endParaRPr lang="en-US" dirty="0"/>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1955684"/>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4" name="Picture 13" descr="Image of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0788" y="4757858"/>
            <a:ext cx="2432306" cy="1828800"/>
          </a:xfrm>
          <a:prstGeom prst="rect">
            <a:avLst/>
          </a:prstGeom>
        </p:spPr>
      </p:pic>
      <p:pic>
        <p:nvPicPr>
          <p:cNvPr id="13" name="Picture 12" descr="Image of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3094" y="4757858"/>
            <a:ext cx="2438400" cy="1828800"/>
          </a:xfrm>
          <a:prstGeom prst="rect">
            <a:avLst/>
          </a:prstGeom>
        </p:spPr>
      </p:pic>
      <p:pic>
        <p:nvPicPr>
          <p:cNvPr id="3" name="Picture 2" descr="Image of a dry leaf.">
            <a:extLst>
              <a:ext uri="{FF2B5EF4-FFF2-40B4-BE49-F238E27FC236}">
                <a16:creationId xmlns:a16="http://schemas.microsoft.com/office/drawing/2014/main" id="{1BD54A4C-A005-AC43-9F3E-9BDD428E8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5400" y="4757858"/>
            <a:ext cx="2743200" cy="1828800"/>
          </a:xfrm>
          <a:prstGeom prst="rect">
            <a:avLst/>
          </a:prstGeom>
        </p:spPr>
      </p:pic>
    </p:spTree>
    <p:extLst>
      <p:ext uri="{BB962C8B-B14F-4D97-AF65-F5344CB8AC3E}">
        <p14:creationId xmlns:p14="http://schemas.microsoft.com/office/powerpoint/2010/main" val="243929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5E2F-F9C8-4414-B63D-7530B4138D9E}"/>
              </a:ext>
            </a:extLst>
          </p:cNvPr>
          <p:cNvSpPr>
            <a:spLocks noGrp="1"/>
          </p:cNvSpPr>
          <p:nvPr>
            <p:ph type="title" idx="4294967295"/>
          </p:nvPr>
        </p:nvSpPr>
        <p:spPr>
          <a:xfrm>
            <a:off x="1197610" y="1036320"/>
            <a:ext cx="5538470" cy="671195"/>
          </a:xfrm>
          <a:prstGeom prst="rect">
            <a:avLst/>
          </a:prstGeom>
        </p:spPr>
        <p:txBody>
          <a:bodyPr/>
          <a:lstStyle/>
          <a:p>
            <a:pPr rtl="0" eaLnBrk="1" latinLnBrk="0" hangingPunct="1"/>
            <a:r>
              <a:rPr lang="en-US" dirty="0">
                <a:solidFill>
                  <a:schemeClr val="accent1">
                    <a:lumMod val="50000"/>
                  </a:schemeClr>
                </a:solidFill>
              </a:rPr>
              <a:t>Add Carbon Cycle data</a:t>
            </a:r>
          </a:p>
        </p:txBody>
      </p:sp>
      <p:sp>
        <p:nvSpPr>
          <p:cNvPr id="3" name="TextBox 2">
            <a:extLst>
              <a:ext uri="{FF2B5EF4-FFF2-40B4-BE49-F238E27FC236}">
                <a16:creationId xmlns:a16="http://schemas.microsoft.com/office/drawing/2014/main" id="{844C095D-7FA5-FBD8-93FA-7E9DB1C8B791}"/>
              </a:ext>
            </a:extLst>
          </p:cNvPr>
          <p:cNvSpPr txBox="1"/>
          <p:nvPr/>
        </p:nvSpPr>
        <p:spPr>
          <a:xfrm>
            <a:off x="1328929" y="1707515"/>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10" name="Group 9" descr="Data entry homepage. Click new observation.">
            <a:extLst>
              <a:ext uri="{FF2B5EF4-FFF2-40B4-BE49-F238E27FC236}">
                <a16:creationId xmlns:a16="http://schemas.microsoft.com/office/drawing/2014/main" id="{C2E5D4C8-A09D-DCDB-3705-0EAC87A5A6F4}"/>
              </a:ext>
            </a:extLst>
          </p:cNvPr>
          <p:cNvGrpSpPr/>
          <p:nvPr/>
        </p:nvGrpSpPr>
        <p:grpSpPr>
          <a:xfrm>
            <a:off x="1567314" y="2741499"/>
            <a:ext cx="7224956" cy="3933122"/>
            <a:chOff x="1567314" y="2741499"/>
            <a:chExt cx="7224956" cy="3933122"/>
          </a:xfrm>
        </p:grpSpPr>
        <p:pic>
          <p:nvPicPr>
            <p:cNvPr id="4" name="Picture 3">
              <a:extLst>
                <a:ext uri="{FF2B5EF4-FFF2-40B4-BE49-F238E27FC236}">
                  <a16:creationId xmlns:a16="http://schemas.microsoft.com/office/drawing/2014/main" id="{312D84DD-1775-8FFB-730B-AE31683A45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sp>
          <p:nvSpPr>
            <p:cNvPr id="6" name="TextBox 5" descr="Text box that reads: &quot;Menu will expand with options below.&quot;">
              <a:extLst>
                <a:ext uri="{FF2B5EF4-FFF2-40B4-BE49-F238E27FC236}">
                  <a16:creationId xmlns:a16="http://schemas.microsoft.com/office/drawing/2014/main" id="{D4D90AD3-4205-1E56-F216-00159FFE1FC9}"/>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8" name="Straight Arrow Connector 7" descr="Arrow pointing to the name and coordinates of a site: Thompson Farm Canopy Carbon Site. Latitude 43.37, Longitude -71.44, Elevation 30m.">
              <a:extLst>
                <a:ext uri="{FF2B5EF4-FFF2-40B4-BE49-F238E27FC236}">
                  <a16:creationId xmlns:a16="http://schemas.microsoft.com/office/drawing/2014/main" id="{FD351CFC-EA87-BA53-31C8-17A8BDA50CB0}"/>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5E9BB-252D-0374-0CB0-B2170E2F001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5" name="Group 4" descr="Select the Carbon protocol. ">
            <a:extLst>
              <a:ext uri="{FF2B5EF4-FFF2-40B4-BE49-F238E27FC236}">
                <a16:creationId xmlns:a16="http://schemas.microsoft.com/office/drawing/2014/main" id="{77BD3452-F357-989A-08D1-E612DC0A45C9}"/>
              </a:ext>
            </a:extLst>
          </p:cNvPr>
          <p:cNvGrpSpPr/>
          <p:nvPr/>
        </p:nvGrpSpPr>
        <p:grpSpPr>
          <a:xfrm>
            <a:off x="1467602" y="1798320"/>
            <a:ext cx="7477249" cy="4968239"/>
            <a:chOff x="1467602" y="1798320"/>
            <a:chExt cx="7477249" cy="4968239"/>
          </a:xfrm>
        </p:grpSpPr>
        <p:sp>
          <p:nvSpPr>
            <p:cNvPr id="9" name="TextBox 8" descr="Text box that reads: &quot;Select your site by clicking on it. This will expand a menu below.&quot;">
              <a:extLst>
                <a:ext uri="{FF2B5EF4-FFF2-40B4-BE49-F238E27FC236}">
                  <a16:creationId xmlns:a16="http://schemas.microsoft.com/office/drawing/2014/main" id="{2D6D13B6-24A1-93B3-32EF-05479AC31D63}"/>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10" name="Straight Arrow Connector 9" descr="Arrow pointing to the name and coordinates of a site: Thompson Farm Canopy Carbon Site. Latitude 43.37, Longitude -71.44, Elevation 30m.">
              <a:extLst>
                <a:ext uri="{FF2B5EF4-FFF2-40B4-BE49-F238E27FC236}">
                  <a16:creationId xmlns:a16="http://schemas.microsoft.com/office/drawing/2014/main" id="{2C086FAE-E7F4-5560-056F-BAF578B50897}"/>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49183BFB-514F-B546-2F41-0AC4AF80B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2" name="TextBox 11" descr="Text box that reads: &quot;Select your site by clicking on it. This will expand a menu below.&quot;">
              <a:extLst>
                <a:ext uri="{FF2B5EF4-FFF2-40B4-BE49-F238E27FC236}">
                  <a16:creationId xmlns:a16="http://schemas.microsoft.com/office/drawing/2014/main" id="{6CBACC22-5019-D7D5-FB87-96ED6ACE7C8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13" name="Straight Arrow Connector 12" descr="Arrow pointing to the name and coordinates of a site: Thompson Farm Canopy Carbon Site. Latitude 43.37, Longitude -71.44, Elevation 30m.">
              <a:extLst>
                <a:ext uri="{FF2B5EF4-FFF2-40B4-BE49-F238E27FC236}">
                  <a16:creationId xmlns:a16="http://schemas.microsoft.com/office/drawing/2014/main" id="{754C7896-6489-B351-0330-B6E5B9154F89}"/>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4B7E9-DF72-72AE-BA90-0867784501E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97379C-8CF7-25EE-4EE9-AD671BACDC9C}"/>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 name="Group 1" descr="Screenshot showing sites to choose from.">
            <a:extLst>
              <a:ext uri="{FF2B5EF4-FFF2-40B4-BE49-F238E27FC236}">
                <a16:creationId xmlns:a16="http://schemas.microsoft.com/office/drawing/2014/main" id="{C69CD4B2-35F2-30B9-87CA-AA02D26C3E09}"/>
              </a:ext>
            </a:extLst>
          </p:cNvPr>
          <p:cNvGrpSpPr/>
          <p:nvPr/>
        </p:nvGrpSpPr>
        <p:grpSpPr>
          <a:xfrm>
            <a:off x="1375841" y="2719429"/>
            <a:ext cx="7657428" cy="2852309"/>
            <a:chOff x="1375841" y="2719429"/>
            <a:chExt cx="7657428" cy="2852309"/>
          </a:xfrm>
        </p:grpSpPr>
        <p:pic>
          <p:nvPicPr>
            <p:cNvPr id="3" name="Picture 2" descr="Screenshot of the page to choose your carbon site.">
              <a:extLst>
                <a:ext uri="{FF2B5EF4-FFF2-40B4-BE49-F238E27FC236}">
                  <a16:creationId xmlns:a16="http://schemas.microsoft.com/office/drawing/2014/main" id="{FDC529D8-71D8-1EE0-01EC-BAFA9288C94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6" name="TextBox 5" descr="Text box that reads &quot;Select the date of your data collection.&quot;">
              <a:extLst>
                <a:ext uri="{FF2B5EF4-FFF2-40B4-BE49-F238E27FC236}">
                  <a16:creationId xmlns:a16="http://schemas.microsoft.com/office/drawing/2014/main" id="{AB1CA5B1-C750-36B7-C1E7-B4411E06D06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0D08715-5BB7-5490-F3BE-C21F4FA831EE}"/>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940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FF94-C31D-301C-ADBD-5C6BB060F5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0010EE-C3D9-407D-8816-DC3DCA4ED311}"/>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5" name="Group 4" descr="Screenshot of page to update the date and time of data collection.">
            <a:extLst>
              <a:ext uri="{FF2B5EF4-FFF2-40B4-BE49-F238E27FC236}">
                <a16:creationId xmlns:a16="http://schemas.microsoft.com/office/drawing/2014/main" id="{24E9509C-0872-AB0F-A98F-60659524BA15}"/>
              </a:ext>
            </a:extLst>
          </p:cNvPr>
          <p:cNvGrpSpPr/>
          <p:nvPr/>
        </p:nvGrpSpPr>
        <p:grpSpPr>
          <a:xfrm>
            <a:off x="1388033" y="2308757"/>
            <a:ext cx="7712003" cy="3592171"/>
            <a:chOff x="1388033" y="2308757"/>
            <a:chExt cx="7712003" cy="3592171"/>
          </a:xfrm>
        </p:grpSpPr>
        <p:pic>
          <p:nvPicPr>
            <p:cNvPr id="8" name="Picture 7" descr="A screenshot of a computer&#10;&#10;Description automatically generated">
              <a:extLst>
                <a:ext uri="{FF2B5EF4-FFF2-40B4-BE49-F238E27FC236}">
                  <a16:creationId xmlns:a16="http://schemas.microsoft.com/office/drawing/2014/main" id="{BAD71D18-45AE-252C-03DB-073DED34F0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9" name="TextBox 8" descr="Text box that reads &quot;Select the date of your data collection.&quot;">
              <a:extLst>
                <a:ext uri="{FF2B5EF4-FFF2-40B4-BE49-F238E27FC236}">
                  <a16:creationId xmlns:a16="http://schemas.microsoft.com/office/drawing/2014/main" id="{B6520D6F-2567-03FF-88D9-1E5A368ACCA9}"/>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10" name="Straight Arrow Connector 9" descr="Arrow that points to drop-down calendar.">
              <a:extLst>
                <a:ext uri="{FF2B5EF4-FFF2-40B4-BE49-F238E27FC236}">
                  <a16:creationId xmlns:a16="http://schemas.microsoft.com/office/drawing/2014/main" id="{774BFE1F-3288-B7BC-867A-9F44578E81B1}"/>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Text box that reads &quot;Select the date of your data collection.&quot;">
              <a:extLst>
                <a:ext uri="{FF2B5EF4-FFF2-40B4-BE49-F238E27FC236}">
                  <a16:creationId xmlns:a16="http://schemas.microsoft.com/office/drawing/2014/main" id="{44578625-0C94-27AB-221D-6DC204B07A3F}"/>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2" name="Straight Arrow Connector 11" descr="Arrow that points to drop-down calendar.">
              <a:extLst>
                <a:ext uri="{FF2B5EF4-FFF2-40B4-BE49-F238E27FC236}">
                  <a16:creationId xmlns:a16="http://schemas.microsoft.com/office/drawing/2014/main" id="{B99FB259-DFB6-795A-D7E6-C6FA3CC9D5AE}"/>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893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703-A47F-4241-BC8F-30C980029204}"/>
              </a:ext>
            </a:extLst>
          </p:cNvPr>
          <p:cNvSpPr>
            <a:spLocks noGrp="1"/>
          </p:cNvSpPr>
          <p:nvPr>
            <p:ph type="title" idx="4294967295"/>
          </p:nvPr>
        </p:nvSpPr>
        <p:spPr>
          <a:xfrm>
            <a:off x="1248410" y="1048271"/>
            <a:ext cx="6595110" cy="770370"/>
          </a:xfrm>
          <a:prstGeom prst="rect">
            <a:avLst/>
          </a:prstGeom>
        </p:spPr>
        <p:txBody>
          <a:bodyPr/>
          <a:lstStyle/>
          <a:p>
            <a:pPr rtl="0" eaLnBrk="1" latinLnBrk="0" hangingPunct="1"/>
            <a:r>
              <a:rPr lang="en-US" kern="1200" dirty="0">
                <a:solidFill>
                  <a:srgbClr val="254061"/>
                </a:solidFill>
                <a:effectLst/>
                <a:ea typeface="+mn-ea"/>
                <a:cs typeface="+mn-cs"/>
              </a:rPr>
              <a:t>Add carbon cycle tree* data</a:t>
            </a:r>
            <a:endParaRPr lang="en-US" dirty="0"/>
          </a:p>
        </p:txBody>
      </p:sp>
      <p:sp>
        <p:nvSpPr>
          <p:cNvPr id="10" name="TextBox 9">
            <a:extLst>
              <a:ext uri="{FF2B5EF4-FFF2-40B4-BE49-F238E27FC236}">
                <a16:creationId xmlns:a16="http://schemas.microsoft.com/office/drawing/2014/main" id="{734D4BEC-5A0D-144E-A5D4-B900D1E09C07}"/>
              </a:ext>
            </a:extLst>
          </p:cNvPr>
          <p:cNvSpPr txBox="1"/>
          <p:nvPr/>
        </p:nvSpPr>
        <p:spPr>
          <a:xfrm>
            <a:off x="1363189" y="6488668"/>
            <a:ext cx="6046720" cy="369332"/>
          </a:xfrm>
          <a:prstGeom prst="rect">
            <a:avLst/>
          </a:prstGeom>
          <a:noFill/>
        </p:spPr>
        <p:txBody>
          <a:bodyPr wrap="none" rtlCol="0">
            <a:spAutoFit/>
          </a:bodyPr>
          <a:lstStyle/>
          <a:p>
            <a:r>
              <a:rPr lang="en-US" dirty="0"/>
              <a:t>* not all sites will have trees. Skip if not applicable to your site.</a:t>
            </a:r>
          </a:p>
        </p:txBody>
      </p:sp>
      <p:grpSp>
        <p:nvGrpSpPr>
          <p:cNvPr id="4" name="Group 3">
            <a:extLst>
              <a:ext uri="{FF2B5EF4-FFF2-40B4-BE49-F238E27FC236}">
                <a16:creationId xmlns:a16="http://schemas.microsoft.com/office/drawing/2014/main" id="{45592893-8AD4-C52B-753D-732FC80B4207}"/>
              </a:ext>
            </a:extLst>
          </p:cNvPr>
          <p:cNvGrpSpPr/>
          <p:nvPr/>
        </p:nvGrpSpPr>
        <p:grpSpPr>
          <a:xfrm>
            <a:off x="1596665" y="2303783"/>
            <a:ext cx="7385791" cy="4052619"/>
            <a:chOff x="1596665" y="2303783"/>
            <a:chExt cx="7385791" cy="4052619"/>
          </a:xfrm>
        </p:grpSpPr>
        <p:pic>
          <p:nvPicPr>
            <p:cNvPr id="7" name="Picture 6" descr="A screenshot of a computer&#10;&#10;Description automatically generated">
              <a:extLst>
                <a:ext uri="{FF2B5EF4-FFF2-40B4-BE49-F238E27FC236}">
                  <a16:creationId xmlns:a16="http://schemas.microsoft.com/office/drawing/2014/main" id="{87F7BD3C-8866-0F1F-3DCB-2D1329DDDA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8" name="TextBox 7" descr="Text box that reads &quot;Enter data from your data sheet for each tree.&quot;">
              <a:extLst>
                <a:ext uri="{FF2B5EF4-FFF2-40B4-BE49-F238E27FC236}">
                  <a16:creationId xmlns:a16="http://schemas.microsoft.com/office/drawing/2014/main" id="{7DBD6F94-5B66-D954-755C-B2ABF57FE9DF}"/>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9" name="Straight Arrow Connector 8" descr="Arrow that points to drop-down calendar.">
              <a:extLst>
                <a:ext uri="{FF2B5EF4-FFF2-40B4-BE49-F238E27FC236}">
                  <a16:creationId xmlns:a16="http://schemas.microsoft.com/office/drawing/2014/main" id="{F55EE5CF-A311-098A-62B1-5667F8B55514}"/>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descr="Text box that reads &quot;Enter data from your data sheet for each tree.&quot;">
            <a:extLst>
              <a:ext uri="{FF2B5EF4-FFF2-40B4-BE49-F238E27FC236}">
                <a16:creationId xmlns:a16="http://schemas.microsoft.com/office/drawing/2014/main" id="{9D4CC413-0463-7356-1C24-3FB6CA86F2BB}"/>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spTree>
    <p:extLst>
      <p:ext uri="{BB962C8B-B14F-4D97-AF65-F5344CB8AC3E}">
        <p14:creationId xmlns:p14="http://schemas.microsoft.com/office/powerpoint/2010/main" val="1409974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D80-4C49-4371-AD0F-A8CF1219091A}"/>
              </a:ext>
            </a:extLst>
          </p:cNvPr>
          <p:cNvSpPr>
            <a:spLocks noGrp="1"/>
          </p:cNvSpPr>
          <p:nvPr>
            <p:ph type="title" idx="4294967295"/>
          </p:nvPr>
        </p:nvSpPr>
        <p:spPr>
          <a:xfrm>
            <a:off x="1167985" y="1027906"/>
            <a:ext cx="7263463" cy="1325563"/>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263463" cy="369332"/>
          </a:xfrm>
          <a:prstGeom prst="rect">
            <a:avLst/>
          </a:prstGeom>
          <a:noFill/>
        </p:spPr>
        <p:txBody>
          <a:bodyPr wrap="none" rtlCol="0">
            <a:spAutoFit/>
          </a:bodyPr>
          <a:lstStyle/>
          <a:p>
            <a:r>
              <a:rPr lang="en-US" dirty="0"/>
              <a:t>* not all sites will have shrubs/saplings or herbaceous. Skip if not applicable.</a:t>
            </a:r>
          </a:p>
        </p:txBody>
      </p:sp>
      <p:sp>
        <p:nvSpPr>
          <p:cNvPr id="3" name="TextBox 2" descr="Text box that reads: &quot;Add shrub, sapling data from worksheet.&quot;">
            <a:extLst>
              <a:ext uri="{FF2B5EF4-FFF2-40B4-BE49-F238E27FC236}">
                <a16:creationId xmlns:a16="http://schemas.microsoft.com/office/drawing/2014/main" id="{38A99085-242C-98E8-5923-C7B8A196E30D}"/>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26" name="Group 25" descr="Data entry site for shrubs and saplings. Choose Add Sample to add additional data. ">
            <a:extLst>
              <a:ext uri="{FF2B5EF4-FFF2-40B4-BE49-F238E27FC236}">
                <a16:creationId xmlns:a16="http://schemas.microsoft.com/office/drawing/2014/main" id="{9C8BB640-C81F-66E4-4C71-E5D7D200B8DA}"/>
              </a:ext>
            </a:extLst>
          </p:cNvPr>
          <p:cNvGrpSpPr/>
          <p:nvPr/>
        </p:nvGrpSpPr>
        <p:grpSpPr>
          <a:xfrm>
            <a:off x="1363189" y="2008774"/>
            <a:ext cx="7068259" cy="4389210"/>
            <a:chOff x="1363189" y="2008774"/>
            <a:chExt cx="7068259" cy="4389210"/>
          </a:xfrm>
        </p:grpSpPr>
        <p:sp>
          <p:nvSpPr>
            <p:cNvPr id="10" name="TextBox 9" descr="Data entry site for shrubs and saplings. Choose Add Sample to add additional data. ">
              <a:extLst>
                <a:ext uri="{FF2B5EF4-FFF2-40B4-BE49-F238E27FC236}">
                  <a16:creationId xmlns:a16="http://schemas.microsoft.com/office/drawing/2014/main" id="{B7A5103F-75AA-6284-1782-6B2901B248DD}"/>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pic>
          <p:nvPicPr>
            <p:cNvPr id="21" name="Picture 20" descr="Data entry site for shrubs and saplings. Choose Add Sample to add additional data. ">
              <a:extLst>
                <a:ext uri="{FF2B5EF4-FFF2-40B4-BE49-F238E27FC236}">
                  <a16:creationId xmlns:a16="http://schemas.microsoft.com/office/drawing/2014/main" id="{7FAC5F51-C9A6-443D-3CF2-6CB483C4E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200" y="2008774"/>
              <a:ext cx="6776248" cy="3904558"/>
            </a:xfrm>
            <a:prstGeom prst="rect">
              <a:avLst/>
            </a:prstGeom>
          </p:spPr>
        </p:pic>
        <p:cxnSp>
          <p:nvCxnSpPr>
            <p:cNvPr id="11" name="Straight Arrow Connector 10" descr="Data entry site for shrubs and saplings. Choose Add Sample to add additional data. ">
              <a:extLst>
                <a:ext uri="{FF2B5EF4-FFF2-40B4-BE49-F238E27FC236}">
                  <a16:creationId xmlns:a16="http://schemas.microsoft.com/office/drawing/2014/main" id="{FD2436BE-A444-E7F4-638F-88208F95EA2F}"/>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2592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145E-223E-8E68-21ED-ED3AB87C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BDBA9-77CB-9795-1900-C5D2AFEB15D9}"/>
              </a:ext>
            </a:extLst>
          </p:cNvPr>
          <p:cNvSpPr>
            <a:spLocks noGrp="1"/>
          </p:cNvSpPr>
          <p:nvPr>
            <p:ph type="title" idx="4294967295"/>
          </p:nvPr>
        </p:nvSpPr>
        <p:spPr>
          <a:xfrm>
            <a:off x="1167985" y="1027906"/>
            <a:ext cx="7263463" cy="1325563"/>
          </a:xfrm>
          <a:prstGeom prst="rect">
            <a:avLst/>
          </a:prstGeom>
        </p:spPr>
        <p:txBody>
          <a:bodyPr/>
          <a:lstStyle/>
          <a:p>
            <a:pPr rtl="0" eaLnBrk="1" latinLnBrk="0" hangingPunct="1"/>
            <a:r>
              <a:rPr lang="en-US"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54D16A3B-A8B6-55B9-E488-EB3C10E0A643}"/>
              </a:ext>
            </a:extLst>
          </p:cNvPr>
          <p:cNvSpPr txBox="1"/>
          <p:nvPr/>
        </p:nvSpPr>
        <p:spPr>
          <a:xfrm>
            <a:off x="1363189" y="6488668"/>
            <a:ext cx="6603090" cy="369332"/>
          </a:xfrm>
          <a:prstGeom prst="rect">
            <a:avLst/>
          </a:prstGeom>
          <a:noFill/>
        </p:spPr>
        <p:txBody>
          <a:bodyPr wrap="none" rtlCol="0">
            <a:spAutoFit/>
          </a:bodyPr>
          <a:lstStyle/>
          <a:p>
            <a:r>
              <a:rPr lang="en-US" dirty="0"/>
              <a:t>* not all sites will have herbaceous vegetation. Skip if not applicable.</a:t>
            </a:r>
          </a:p>
        </p:txBody>
      </p:sp>
      <p:grpSp>
        <p:nvGrpSpPr>
          <p:cNvPr id="4" name="Group 3" descr="Data entry for herbaceous data. Biomass is automatically calculated. Click Add bag if you had multiple bags per sample. ">
            <a:extLst>
              <a:ext uri="{FF2B5EF4-FFF2-40B4-BE49-F238E27FC236}">
                <a16:creationId xmlns:a16="http://schemas.microsoft.com/office/drawing/2014/main" id="{3427C326-D3BF-14E7-B24F-A1BE2C32A631}"/>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560F5616-8B33-8885-5C0D-FB17595B40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6" name="TextBox 5" descr="Text box that reads: &quot;Herbaceous biomas automatically calculated.&quot;">
              <a:extLst>
                <a:ext uri="{FF2B5EF4-FFF2-40B4-BE49-F238E27FC236}">
                  <a16:creationId xmlns:a16="http://schemas.microsoft.com/office/drawing/2014/main" id="{E457E971-91C1-1E9D-E01A-1CF81EFA6BBE}"/>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2E1B5D49-0DEA-E805-23D2-53C020A12BA4}"/>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descr="Text box that reads: &quot;Herbaceous biomas automatically calculated.&quot;">
              <a:extLst>
                <a:ext uri="{FF2B5EF4-FFF2-40B4-BE49-F238E27FC236}">
                  <a16:creationId xmlns:a16="http://schemas.microsoft.com/office/drawing/2014/main" id="{1E1C1607-E2D5-AE42-4C01-EE7AA8B09FCA}"/>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9" name="Straight Arrow Connector 8" descr="Arrow pointing to calculation of Herbaceous Biomass. The example shows: 'a-b = 50 g/m^2&quot;.">
              <a:extLst>
                <a:ext uri="{FF2B5EF4-FFF2-40B4-BE49-F238E27FC236}">
                  <a16:creationId xmlns:a16="http://schemas.microsoft.com/office/drawing/2014/main" id="{8D69F438-34B3-228C-7A41-71E64558DA83}"/>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2" name="TextBox 11" descr="Text box that reads: &quot;Add herbaceous data from worksheet.&quot;">
            <a:extLst>
              <a:ext uri="{FF2B5EF4-FFF2-40B4-BE49-F238E27FC236}">
                <a16:creationId xmlns:a16="http://schemas.microsoft.com/office/drawing/2014/main" id="{B151B7A0-8FBE-B9C2-E035-8167964B783E}"/>
              </a:ext>
            </a:extLst>
          </p:cNvPr>
          <p:cNvSpPr txBox="1"/>
          <p:nvPr/>
        </p:nvSpPr>
        <p:spPr>
          <a:xfrm>
            <a:off x="1610775" y="1757578"/>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spTree>
    <p:extLst>
      <p:ext uri="{BB962C8B-B14F-4D97-AF65-F5344CB8AC3E}">
        <p14:creationId xmlns:p14="http://schemas.microsoft.com/office/powerpoint/2010/main" val="3764931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E433-BF50-4B9A-9356-FBF652839471}"/>
              </a:ext>
            </a:extLst>
          </p:cNvPr>
          <p:cNvSpPr>
            <a:spLocks noGrp="1"/>
          </p:cNvSpPr>
          <p:nvPr>
            <p:ph type="title" idx="4294967295"/>
          </p:nvPr>
        </p:nvSpPr>
        <p:spPr>
          <a:xfrm>
            <a:off x="1196848" y="1049974"/>
            <a:ext cx="5060950" cy="882174"/>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Send </a:t>
            </a:r>
            <a:r>
              <a:rPr lang="en-US" sz="4400" i="0" kern="1200" spc="0" baseline="0" dirty="0">
                <a:ln>
                  <a:noFill/>
                </a:ln>
                <a:solidFill>
                  <a:srgbClr val="254061"/>
                </a:solidFill>
                <a:effectLst/>
                <a:latin typeface="Calibri" panose="020F0502020204030204" pitchFamily="34" charset="0"/>
                <a:ea typeface="+mn-ea"/>
                <a:cs typeface="+mn-cs"/>
              </a:rPr>
              <a:t>Data to GLOBE</a:t>
            </a:r>
            <a:endParaRPr lang="en-US" dirty="0"/>
          </a:p>
        </p:txBody>
      </p:sp>
      <p:sp>
        <p:nvSpPr>
          <p:cNvPr id="4" name="TextBox 3">
            <a:extLst>
              <a:ext uri="{FF2B5EF4-FFF2-40B4-BE49-F238E27FC236}">
                <a16:creationId xmlns:a16="http://schemas.microsoft.com/office/drawing/2014/main" id="{E181F006-682A-CA0F-0213-90B2E9541009}"/>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5" name="Picture 4" descr="Screenshot of message saying “Your observation has been successfully sent to GLOBE.”">
            <a:extLst>
              <a:ext uri="{FF2B5EF4-FFF2-40B4-BE49-F238E27FC236}">
                <a16:creationId xmlns:a16="http://schemas.microsoft.com/office/drawing/2014/main" id="{FF94A64B-2CE4-0FB1-3CD0-4B98C35EFD8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1F8C-434E-454C-B7A0-BA7573EF6AFD}"/>
              </a:ext>
            </a:extLst>
          </p:cNvPr>
          <p:cNvSpPr>
            <a:spLocks noGrp="1"/>
          </p:cNvSpPr>
          <p:nvPr>
            <p:ph type="title" idx="4294967295"/>
          </p:nvPr>
        </p:nvSpPr>
        <p:spPr>
          <a:xfrm>
            <a:off x="1142133" y="1015365"/>
            <a:ext cx="7886700" cy="610235"/>
          </a:xfrm>
          <a:prstGeom prst="rect">
            <a:avLst/>
          </a:prstGeom>
        </p:spPr>
        <p:txBody>
          <a:bodyPr/>
          <a:lstStyle/>
          <a:p>
            <a:pPr rtl="0" eaLnBrk="1" latinLnBrk="0" hangingPunct="1"/>
            <a:r>
              <a:rPr lang="en-US" sz="3700" dirty="0">
                <a:solidFill>
                  <a:schemeClr val="accent1">
                    <a:lumMod val="50000"/>
                  </a:schemeClr>
                </a:solidFill>
              </a:rPr>
              <a:t>Understanding Your Data: Data Analysis</a:t>
            </a:r>
          </a:p>
        </p:txBody>
      </p:sp>
      <p:sp>
        <p:nvSpPr>
          <p:cNvPr id="5" name="TextBox 4">
            <a:extLst>
              <a:ext uri="{FF2B5EF4-FFF2-40B4-BE49-F238E27FC236}">
                <a16:creationId xmlns:a16="http://schemas.microsoft.com/office/drawing/2014/main" id="{29E2CAE7-256C-E440-B2E1-35737BB699AB}"/>
              </a:ext>
            </a:extLst>
          </p:cNvPr>
          <p:cNvSpPr txBox="1"/>
          <p:nvPr/>
        </p:nvSpPr>
        <p:spPr>
          <a:xfrm>
            <a:off x="1444094" y="1833303"/>
            <a:ext cx="7584739" cy="5062924"/>
          </a:xfrm>
          <a:prstGeom prst="rect">
            <a:avLst/>
          </a:prstGeom>
          <a:noFill/>
        </p:spPr>
        <p:txBody>
          <a:bodyPr wrap="square" rtlCol="0">
            <a:spAutoFit/>
          </a:bodyPr>
          <a:lstStyle/>
          <a:p>
            <a:pPr>
              <a:spcAft>
                <a:spcPts val="1200"/>
              </a:spcAft>
            </a:pPr>
            <a:r>
              <a:rPr lang="en-US" sz="2800" dirty="0"/>
              <a:t>Use the </a:t>
            </a:r>
            <a:r>
              <a:rPr lang="en-US" sz="2800" i="1" dirty="0"/>
              <a:t>Biomass &amp; Carbon Data Analysis Teacher Guide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tree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F545-1667-4779-8D49-7E11104F59D6}"/>
              </a:ext>
            </a:extLst>
          </p:cNvPr>
          <p:cNvSpPr>
            <a:spLocks noGrp="1"/>
          </p:cNvSpPr>
          <p:nvPr>
            <p:ph type="title" idx="4294967295"/>
          </p:nvPr>
        </p:nvSpPr>
        <p:spPr>
          <a:xfrm>
            <a:off x="1176376" y="995680"/>
            <a:ext cx="7319442" cy="1030641"/>
          </a:xfrm>
          <a:prstGeom prst="rect">
            <a:avLst/>
          </a:prstGeom>
        </p:spPr>
        <p:txBody>
          <a:bodyPr/>
          <a:lstStyle/>
          <a:p>
            <a:pPr rtl="0" eaLnBrk="1" latinLnBrk="0" hangingPunct="1"/>
            <a:r>
              <a:rPr lang="en-US" sz="4100" dirty="0">
                <a:solidFill>
                  <a:schemeClr val="accent1">
                    <a:lumMod val="50000"/>
                  </a:schemeClr>
                </a:solidFill>
              </a:rPr>
              <a:t>Download Data from GLOBE (1/3)</a:t>
            </a:r>
          </a:p>
          <a:p>
            <a:pPr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14" name="Rectangle 13">
            <a:extLst>
              <a:ext uri="{FF2B5EF4-FFF2-40B4-BE49-F238E27FC236}">
                <a16:creationId xmlns:a16="http://schemas.microsoft.com/office/drawing/2014/main" id="{E524A08C-AFCF-E14A-854A-F2C254020397}"/>
              </a:ext>
            </a:extLst>
          </p:cNvPr>
          <p:cNvSpPr/>
          <p:nvPr/>
        </p:nvSpPr>
        <p:spPr>
          <a:xfrm>
            <a:off x="1217169" y="2219361"/>
            <a:ext cx="3858566" cy="3785652"/>
          </a:xfrm>
          <a:prstGeom prst="rect">
            <a:avLst/>
          </a:prstGeom>
        </p:spPr>
        <p:txBody>
          <a:bodyPr wrap="square">
            <a:spAutoFit/>
          </a:bodyPr>
          <a:lstStyle/>
          <a:p>
            <a:pPr marL="342900" indent="-342900">
              <a:buFont typeface="+mj-lt"/>
              <a:buAutoNum type="arabicPeriod"/>
            </a:pPr>
            <a:r>
              <a:rPr lang="en-US" sz="1600" dirty="0">
                <a:latin typeface="ArialMT"/>
              </a:rPr>
              <a:t>Go to GLOBE’s </a:t>
            </a:r>
            <a:r>
              <a:rPr lang="en-US" sz="1600" dirty="0">
                <a:latin typeface="ArialMT"/>
                <a:hlinkClick r:id="rId2"/>
              </a:rPr>
              <a:t>Data Access Tool  </a:t>
            </a:r>
            <a:endParaRPr lang="en-US" sz="1600" dirty="0">
              <a:latin typeface="ArialMT"/>
            </a:endParaRPr>
          </a:p>
          <a:p>
            <a:pPr marL="342900" indent="-342900">
              <a:buFont typeface="+mj-lt"/>
              <a:buAutoNum type="arabicPeriod"/>
            </a:pPr>
            <a:endParaRPr lang="en-US" sz="1600" dirty="0">
              <a:latin typeface="ArialMT"/>
            </a:endParaRPr>
          </a:p>
          <a:p>
            <a:pPr marL="342900" indent="-342900">
              <a:buFont typeface="+mj-lt"/>
              <a:buAutoNum type="arabicPeriod"/>
            </a:pPr>
            <a:r>
              <a:rPr lang="en-US" sz="1600" dirty="0">
                <a:latin typeface="ArialMT"/>
              </a:rPr>
              <a:t>Read through the instructions to familiarize yourself with this tool. </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Under Data Filters, click ‘Select Protocols’ </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Scroll down to find the Biosphere section, click ‘Carbon Cycle’, and click on Add to Filter.</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Select a data range that includes the date in which you collected data. Click on Add to Filter.</a:t>
            </a:r>
            <a:endParaRPr lang="en-US" sz="1600" dirty="0">
              <a:latin typeface="TimesNewRomanPSMT" panose="02020603050405020304" pitchFamily="18" charset="0"/>
            </a:endParaRPr>
          </a:p>
        </p:txBody>
      </p:sp>
      <p:grpSp>
        <p:nvGrpSpPr>
          <p:cNvPr id="5" name="Group 4">
            <a:extLst>
              <a:ext uri="{FF2B5EF4-FFF2-40B4-BE49-F238E27FC236}">
                <a16:creationId xmlns:a16="http://schemas.microsoft.com/office/drawing/2014/main" id="{62B9281F-6BD1-DCF1-CDD5-E2AA21AFEADE}"/>
              </a:ext>
            </a:extLst>
          </p:cNvPr>
          <p:cNvGrpSpPr/>
          <p:nvPr/>
        </p:nvGrpSpPr>
        <p:grpSpPr>
          <a:xfrm>
            <a:off x="3557012" y="5128126"/>
            <a:ext cx="5211588" cy="1630948"/>
            <a:chOff x="3557012" y="5128126"/>
            <a:chExt cx="5211588" cy="1630948"/>
          </a:xfrm>
        </p:grpSpPr>
        <p:pic>
          <p:nvPicPr>
            <p:cNvPr id="16" name="Picture 15" descr="Screenshot of GLOBE web site where you can download data. This section emphasizes are where you enter the date range you want to retrieve data for.">
              <a:extLst>
                <a:ext uri="{FF2B5EF4-FFF2-40B4-BE49-F238E27FC236}">
                  <a16:creationId xmlns:a16="http://schemas.microsoft.com/office/drawing/2014/main" id="{2F6315CD-5714-C54B-A6FC-8D1FE7CA5D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pic>
          <p:nvPicPr>
            <p:cNvPr id="18" name="Picture 17" descr="Image of button labeled &quot;Add to Filter&quot;.">
              <a:extLst>
                <a:ext uri="{FF2B5EF4-FFF2-40B4-BE49-F238E27FC236}">
                  <a16:creationId xmlns:a16="http://schemas.microsoft.com/office/drawing/2014/main" id="{3864AB6A-F192-8A47-BB55-A94CFFE2FC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7012" y="5953000"/>
              <a:ext cx="1178560" cy="317901"/>
            </a:xfrm>
            <a:prstGeom prst="rect">
              <a:avLst/>
            </a:prstGeom>
          </p:spPr>
        </p:pic>
        <p:sp>
          <p:nvSpPr>
            <p:cNvPr id="20" name="Oval 19" descr="Oval surrounding the words &quot;Data Range&quot; on the GLOBE screen to retrieve data from a particular date range.">
              <a:extLst>
                <a:ext uri="{FF2B5EF4-FFF2-40B4-BE49-F238E27FC236}">
                  <a16:creationId xmlns:a16="http://schemas.microsoft.com/office/drawing/2014/main" id="{CD1F3C5D-C089-D049-996A-4E3D76DF678E}"/>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descr="Arrow pointing to the words &quot;Date Range&quot; on the GLOBE screen where you can download data.">
              <a:extLst>
                <a:ext uri="{FF2B5EF4-FFF2-40B4-BE49-F238E27FC236}">
                  <a16:creationId xmlns:a16="http://schemas.microsoft.com/office/drawing/2014/main" id="{F3C1F9E9-EA80-8E43-9717-EA9958231F9C}"/>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4" name="Group 3">
            <a:extLst>
              <a:ext uri="{FF2B5EF4-FFF2-40B4-BE49-F238E27FC236}">
                <a16:creationId xmlns:a16="http://schemas.microsoft.com/office/drawing/2014/main" id="{3BF21202-8CF6-51DA-D5C6-2FA1FB6BC28A}"/>
              </a:ext>
            </a:extLst>
          </p:cNvPr>
          <p:cNvGrpSpPr/>
          <p:nvPr/>
        </p:nvGrpSpPr>
        <p:grpSpPr>
          <a:xfrm>
            <a:off x="3842426" y="2219361"/>
            <a:ext cx="4949301" cy="2982948"/>
            <a:chOff x="3842426" y="2219361"/>
            <a:chExt cx="4949301" cy="2982948"/>
          </a:xfrm>
        </p:grpSpPr>
        <p:pic>
          <p:nvPicPr>
            <p:cNvPr id="15" name="Picture 1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470B4FB-48E7-8345-BF5A-DF38022A14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6464" y="2219361"/>
              <a:ext cx="3555263" cy="2671507"/>
            </a:xfrm>
            <a:prstGeom prst="rect">
              <a:avLst/>
            </a:prstGeom>
          </p:spPr>
        </p:pic>
        <p:sp>
          <p:nvSpPr>
            <p:cNvPr id="19" name="Oval 18" descr="Oval surrounding the section on the GLOBE web site where you click on &quot;Select Protocols&quot;.">
              <a:extLst>
                <a:ext uri="{FF2B5EF4-FFF2-40B4-BE49-F238E27FC236}">
                  <a16:creationId xmlns:a16="http://schemas.microsoft.com/office/drawing/2014/main" id="{86065C75-FDD1-634B-A1CB-08219D3C331A}"/>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Arrow pointing to section on GLOBE web site where you can Select Protocols to download data.">
              <a:extLst>
                <a:ext uri="{FF2B5EF4-FFF2-40B4-BE49-F238E27FC236}">
                  <a16:creationId xmlns:a16="http://schemas.microsoft.com/office/drawing/2014/main" id="{00179A02-2072-0148-B894-6E7E79197A9B}"/>
                </a:ext>
              </a:extLst>
            </p:cNvPr>
            <p:cNvCxnSpPr>
              <a:cxnSpLocks/>
              <a:endCxn id="19"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descr="Arrow pointing to section on GLOBE web site where you can filter by protocols. Example shown has &quot;Carbon Cycle&quot; checked.">
              <a:extLst>
                <a:ext uri="{FF2B5EF4-FFF2-40B4-BE49-F238E27FC236}">
                  <a16:creationId xmlns:a16="http://schemas.microsoft.com/office/drawing/2014/main" id="{C580F53B-FC71-B345-82FD-5C957D8FF46B}"/>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6C558959-E0AF-BF2E-4E07-5111E60AA4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313658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0ABE8-B505-400F-9384-6A0AE261207D}"/>
              </a:ext>
            </a:extLst>
          </p:cNvPr>
          <p:cNvSpPr>
            <a:spLocks noGrp="1"/>
          </p:cNvSpPr>
          <p:nvPr>
            <p:ph type="title" idx="4294967295"/>
          </p:nvPr>
        </p:nvSpPr>
        <p:spPr>
          <a:xfrm>
            <a:off x="1276571" y="1082756"/>
            <a:ext cx="6073354" cy="711321"/>
          </a:xfrm>
          <a:prstGeom prst="rect">
            <a:avLst/>
          </a:prstGeom>
        </p:spPr>
        <p:txBody>
          <a:bodyPr/>
          <a:lstStyle/>
          <a:p>
            <a:pPr rtl="0" eaLnBrk="1" latinLnBrk="0" hangingPunct="1"/>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ED25-AF96-4B5D-A05A-20F854215182}"/>
              </a:ext>
            </a:extLst>
          </p:cNvPr>
          <p:cNvSpPr>
            <a:spLocks noGrp="1"/>
          </p:cNvSpPr>
          <p:nvPr>
            <p:ph type="title" idx="4294967295"/>
          </p:nvPr>
        </p:nvSpPr>
        <p:spPr>
          <a:xfrm>
            <a:off x="1156970" y="1035685"/>
            <a:ext cx="7296150" cy="681355"/>
          </a:xfrm>
          <a:prstGeom prst="rect">
            <a:avLst/>
          </a:prstGeom>
        </p:spPr>
        <p:txBody>
          <a:bodyPr/>
          <a:lstStyle/>
          <a:p>
            <a:pPr rtl="0" eaLnBrk="1" latinLnBrk="0" hangingPunct="1"/>
            <a:r>
              <a:rPr lang="en-US" sz="4100" dirty="0">
                <a:solidFill>
                  <a:schemeClr val="accent1">
                    <a:lumMod val="50000"/>
                  </a:schemeClr>
                </a:solidFill>
              </a:rPr>
              <a:t>Download Data from GLOBE (2/3)</a:t>
            </a:r>
          </a:p>
        </p:txBody>
      </p:sp>
      <p:sp>
        <p:nvSpPr>
          <p:cNvPr id="6" name="Rectangle 5">
            <a:extLst>
              <a:ext uri="{FF2B5EF4-FFF2-40B4-BE49-F238E27FC236}">
                <a16:creationId xmlns:a16="http://schemas.microsoft.com/office/drawing/2014/main" id="{FA000E00-91C2-2B42-B975-1F2E751AE00A}"/>
              </a:ext>
            </a:extLst>
          </p:cNvPr>
          <p:cNvSpPr/>
          <p:nvPr/>
        </p:nvSpPr>
        <p:spPr>
          <a:xfrm>
            <a:off x="1328930" y="2117761"/>
            <a:ext cx="3998995"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which you are interested in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pic>
        <p:nvPicPr>
          <p:cNvPr id="10" name="Picture 9" descr="Screenshot of GLOBE web site section where you can click on Apply Filter.">
            <a:extLst>
              <a:ext uri="{FF2B5EF4-FFF2-40B4-BE49-F238E27FC236}">
                <a16:creationId xmlns:a16="http://schemas.microsoft.com/office/drawing/2014/main" id="{3C731D73-2FB7-BE4F-8201-CB4C353E9C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7244" y="4506559"/>
            <a:ext cx="3133560" cy="1548091"/>
          </a:xfrm>
          <a:prstGeom prst="rect">
            <a:avLst/>
          </a:prstGeom>
        </p:spPr>
      </p:pic>
      <p:cxnSp>
        <p:nvCxnSpPr>
          <p:cNvPr id="11" name="Straight Arrow Connector 10" descr="Arrow pointing to button labeled &quot;Apply Filter&quot;.">
            <a:extLst>
              <a:ext uri="{FF2B5EF4-FFF2-40B4-BE49-F238E27FC236}">
                <a16:creationId xmlns:a16="http://schemas.microsoft.com/office/drawing/2014/main" id="{4DE2989B-7289-8740-80F7-324606D976D3}"/>
              </a:ext>
            </a:extLst>
          </p:cNvPr>
          <p:cNvCxnSpPr>
            <a:cxnSpLocks/>
          </p:cNvCxnSpPr>
          <p:nvPr/>
        </p:nvCxnSpPr>
        <p:spPr>
          <a:xfrm flipV="1">
            <a:off x="4291295" y="4866640"/>
            <a:ext cx="1315721"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3" name="Group 2">
            <a:extLst>
              <a:ext uri="{FF2B5EF4-FFF2-40B4-BE49-F238E27FC236}">
                <a16:creationId xmlns:a16="http://schemas.microsoft.com/office/drawing/2014/main" id="{C5F80BC9-EDB3-C9E9-C7DF-23AB666C2BE0}"/>
              </a:ext>
            </a:extLst>
          </p:cNvPr>
          <p:cNvGrpSpPr/>
          <p:nvPr/>
        </p:nvGrpSpPr>
        <p:grpSpPr>
          <a:xfrm>
            <a:off x="4669536" y="1929572"/>
            <a:ext cx="4069841" cy="2258641"/>
            <a:chOff x="4669536" y="1929572"/>
            <a:chExt cx="4069841" cy="2258641"/>
          </a:xfrm>
        </p:grpSpPr>
        <p:pic>
          <p:nvPicPr>
            <p:cNvPr id="4" name="Picture 3" descr="Screenshot of GLOBE web site's section where you can download data. Showing area where you select a filter, by selecting a school. ">
              <a:extLst>
                <a:ext uri="{FF2B5EF4-FFF2-40B4-BE49-F238E27FC236}">
                  <a16:creationId xmlns:a16="http://schemas.microsoft.com/office/drawing/2014/main" id="{39F38F9E-EE35-5B45-E105-A81B5928E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5" name="Oval 4" descr="Oval surrounding the option to filter by School or Teacher on the screenshot of GLOBE web site.">
              <a:extLst>
                <a:ext uri="{FF2B5EF4-FFF2-40B4-BE49-F238E27FC236}">
                  <a16:creationId xmlns:a16="http://schemas.microsoft.com/office/drawing/2014/main" id="{436F10F7-D8BB-8207-889A-F4ED1D5781D9}"/>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descr="Arrow points to GLOBE screen where you can click on &quot;School or Teacher&quot; to filter data to download.">
              <a:extLst>
                <a:ext uri="{FF2B5EF4-FFF2-40B4-BE49-F238E27FC236}">
                  <a16:creationId xmlns:a16="http://schemas.microsoft.com/office/drawing/2014/main" id="{C8660538-3980-627B-58EF-0693B0C2A5E8}"/>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652953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1363-3AE4-4DCA-8570-A66A019D3711}"/>
              </a:ext>
            </a:extLst>
          </p:cNvPr>
          <p:cNvSpPr>
            <a:spLocks noGrp="1"/>
          </p:cNvSpPr>
          <p:nvPr>
            <p:ph type="title" idx="4294967295"/>
          </p:nvPr>
        </p:nvSpPr>
        <p:spPr>
          <a:xfrm>
            <a:off x="1187450" y="1045845"/>
            <a:ext cx="7296150" cy="691515"/>
          </a:xfrm>
          <a:prstGeom prst="rect">
            <a:avLst/>
          </a:prstGeom>
        </p:spPr>
        <p:txBody>
          <a:bodyPr/>
          <a:lstStyle/>
          <a:p>
            <a:pPr rtl="0" eaLnBrk="1" latinLnBrk="0" hangingPunct="1"/>
            <a:r>
              <a:rPr lang="en-US" sz="4100" dirty="0">
                <a:solidFill>
                  <a:schemeClr val="accent1">
                    <a:lumMod val="50000"/>
                  </a:schemeClr>
                </a:solidFill>
              </a:rPr>
              <a:t>Download Data from GLOBE (3/3)</a:t>
            </a:r>
          </a:p>
        </p:txBody>
      </p:sp>
      <p:sp>
        <p:nvSpPr>
          <p:cNvPr id="16" name="Rectangle 15">
            <a:extLst>
              <a:ext uri="{FF2B5EF4-FFF2-40B4-BE49-F238E27FC236}">
                <a16:creationId xmlns:a16="http://schemas.microsoft.com/office/drawing/2014/main" id="{ECE9CCA9-FAB8-B04F-8E12-6E2EE1BC8524}"/>
              </a:ext>
            </a:extLst>
          </p:cNvPr>
          <p:cNvSpPr/>
          <p:nvPr/>
        </p:nvSpPr>
        <p:spPr>
          <a:xfrm>
            <a:off x="1328928" y="211776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17" name="Picture 16" descr="Screenshot of GLOBE web site where you can click on Obtain Measurement Data.">
            <a:extLst>
              <a:ext uri="{FF2B5EF4-FFF2-40B4-BE49-F238E27FC236}">
                <a16:creationId xmlns:a16="http://schemas.microsoft.com/office/drawing/2014/main" id="{DA551D05-63DF-9444-AF1E-738D4E1081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994190"/>
            <a:ext cx="5293360" cy="713548"/>
          </a:xfrm>
          <a:prstGeom prst="rect">
            <a:avLst/>
          </a:prstGeom>
        </p:spPr>
      </p:pic>
      <p:pic>
        <p:nvPicPr>
          <p:cNvPr id="18" name="Picture 17" descr="Image of Download Measurement Data (~1) button.">
            <a:extLst>
              <a:ext uri="{FF2B5EF4-FFF2-40B4-BE49-F238E27FC236}">
                <a16:creationId xmlns:a16="http://schemas.microsoft.com/office/drawing/2014/main" id="{9CD508BB-37AC-C440-8EA7-70652803A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3936" y="4052555"/>
            <a:ext cx="2120900" cy="297536"/>
          </a:xfrm>
          <a:prstGeom prst="rect">
            <a:avLst/>
          </a:prstGeom>
        </p:spPr>
      </p:pic>
      <p:sp>
        <p:nvSpPr>
          <p:cNvPr id="19" name="Oval 18" descr="Oval surrounding &quot;Obtain Measurement Data&quot;.">
            <a:extLst>
              <a:ext uri="{FF2B5EF4-FFF2-40B4-BE49-F238E27FC236}">
                <a16:creationId xmlns:a16="http://schemas.microsoft.com/office/drawing/2014/main" id="{D30621B0-4FD2-1349-AE1B-6ABD9E72B34B}"/>
              </a:ext>
            </a:extLst>
          </p:cNvPr>
          <p:cNvSpPr/>
          <p:nvPr/>
        </p:nvSpPr>
        <p:spPr>
          <a:xfrm>
            <a:off x="5161280" y="2840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2F1AE6-F183-684C-967E-A2653348FF33}"/>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cxnSp>
        <p:nvCxnSpPr>
          <p:cNvPr id="21" name="Straight Connector 20" descr="Line dividing upper part of slide with main content and lower side of slide with a Note about the possibility of using also the GLOBE Visualization System.">
            <a:extLst>
              <a:ext uri="{FF2B5EF4-FFF2-40B4-BE49-F238E27FC236}">
                <a16:creationId xmlns:a16="http://schemas.microsoft.com/office/drawing/2014/main" id="{7D05632F-4D6B-6B4B-8EB6-677BAE7AE86A}"/>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2" name="Picture 21" descr="Screenshot of GLOBE Visualization System showing small part of map of US/Canada and data about a site.">
            <a:extLst>
              <a:ext uri="{FF2B5EF4-FFF2-40B4-BE49-F238E27FC236}">
                <a16:creationId xmlns:a16="http://schemas.microsoft.com/office/drawing/2014/main" id="{92BFB75B-0489-5241-9161-7FDAFCF32C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514799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4B1C-AA64-4089-881B-6831DC64E6B1}"/>
              </a:ext>
            </a:extLst>
          </p:cNvPr>
          <p:cNvSpPr>
            <a:spLocks noGrp="1"/>
          </p:cNvSpPr>
          <p:nvPr>
            <p:ph type="title" idx="4294967295"/>
          </p:nvPr>
        </p:nvSpPr>
        <p:spPr>
          <a:xfrm>
            <a:off x="1177290" y="1027906"/>
            <a:ext cx="7062470" cy="1325563"/>
          </a:xfrm>
          <a:prstGeom prst="rect">
            <a:avLst/>
          </a:prstGeom>
        </p:spPr>
        <p:txBody>
          <a:bodyPr/>
          <a:lstStyle/>
          <a:p>
            <a:pPr rtl="0" eaLnBrk="1" latinLnBrk="0" hangingPunct="1"/>
            <a:r>
              <a:rPr lang="en-US" dirty="0">
                <a:solidFill>
                  <a:schemeClr val="accent1">
                    <a:lumMod val="50000"/>
                  </a:schemeClr>
                </a:solidFill>
              </a:rPr>
              <a:t>Understanding Your Data: Data Interpretation</a:t>
            </a:r>
            <a:endParaRPr lang="en-US" dirty="0"/>
          </a:p>
        </p:txBody>
      </p:sp>
      <p:sp>
        <p:nvSpPr>
          <p:cNvPr id="2" name="Rectangle 1">
            <a:extLst>
              <a:ext uri="{FF2B5EF4-FFF2-40B4-BE49-F238E27FC236}">
                <a16:creationId xmlns:a16="http://schemas.microsoft.com/office/drawing/2014/main" id="{6E481E96-1EA8-FB46-B61E-D2DE4D02E4BF}"/>
              </a:ext>
            </a:extLst>
          </p:cNvPr>
          <p:cNvSpPr/>
          <p:nvPr/>
        </p:nvSpPr>
        <p:spPr>
          <a:xfrm>
            <a:off x="2106402" y="2429735"/>
            <a:ext cx="6260123" cy="2554545"/>
          </a:xfrm>
          <a:prstGeom prst="rect">
            <a:avLst/>
          </a:prstGeom>
        </p:spPr>
        <p:txBody>
          <a:bodyPr wrap="square">
            <a:spAutoFit/>
          </a:bodyPr>
          <a:lstStyle/>
          <a:p>
            <a:endParaRPr lang="en-US" sz="32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1090282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BE7B-EBCD-4FC1-8A16-F556DA961325}"/>
              </a:ext>
            </a:extLst>
          </p:cNvPr>
          <p:cNvSpPr>
            <a:spLocks noGrp="1"/>
          </p:cNvSpPr>
          <p:nvPr>
            <p:ph type="title" idx="4294967295"/>
          </p:nvPr>
        </p:nvSpPr>
        <p:spPr>
          <a:xfrm>
            <a:off x="1146810" y="984885"/>
            <a:ext cx="7265670" cy="701675"/>
          </a:xfrm>
          <a:prstGeom prst="rect">
            <a:avLst/>
          </a:prstGeom>
        </p:spPr>
        <p:txBody>
          <a:bodyPr/>
          <a:lstStyle/>
          <a:p>
            <a:pPr rtl="0" eaLnBrk="1" latinLnBrk="0" hangingPunct="1"/>
            <a:r>
              <a:rPr lang="en-US" dirty="0">
                <a:solidFill>
                  <a:schemeClr val="accent1">
                    <a:lumMod val="50000"/>
                  </a:schemeClr>
                </a:solidFill>
              </a:rPr>
              <a:t>Human Carbon vs. Tree Carbon</a:t>
            </a:r>
            <a:endParaRPr lang="en-US" dirty="0"/>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84956" y="2196685"/>
            <a:ext cx="3839587" cy="3333309"/>
          </a:xfrm>
          <a:prstGeom prst="rect">
            <a:avLst/>
          </a:prstGeom>
        </p:spPr>
      </p:pic>
      <p:sp>
        <p:nvSpPr>
          <p:cNvPr id="6" name="TextBox 5">
            <a:extLst>
              <a:ext uri="{FF2B5EF4-FFF2-40B4-BE49-F238E27FC236}">
                <a16:creationId xmlns:a16="http://schemas.microsoft.com/office/drawing/2014/main" id="{CB91EDE0-CDBB-0B4C-BA78-9BC09BC33E60}"/>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3"/>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sp>
        <p:nvSpPr>
          <p:cNvPr id="7" name="Rectangle 6">
            <a:extLst>
              <a:ext uri="{FF2B5EF4-FFF2-40B4-BE49-F238E27FC236}">
                <a16:creationId xmlns:a16="http://schemas.microsoft.com/office/drawing/2014/main" id="{E5F83FD2-07E1-5D4D-BAD3-FAC9D4376CA5}"/>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5515-D16D-4A48-A90E-2F0D6288F871}"/>
              </a:ext>
            </a:extLst>
          </p:cNvPr>
          <p:cNvSpPr>
            <a:spLocks noGrp="1"/>
          </p:cNvSpPr>
          <p:nvPr>
            <p:ph type="title" idx="4294967295"/>
          </p:nvPr>
        </p:nvSpPr>
        <p:spPr>
          <a:xfrm>
            <a:off x="1156970" y="903605"/>
            <a:ext cx="5721350" cy="610235"/>
          </a:xfrm>
          <a:prstGeom prst="rect">
            <a:avLst/>
          </a:prstGeom>
        </p:spPr>
        <p:txBody>
          <a:bodyPr/>
          <a:lstStyle/>
          <a:p>
            <a:pPr rtl="0" eaLnBrk="1" latinLnBrk="0" hangingPunct="1"/>
            <a:r>
              <a:rPr lang="en-US" sz="4100" dirty="0">
                <a:solidFill>
                  <a:schemeClr val="accent1">
                    <a:lumMod val="50000"/>
                  </a:schemeClr>
                </a:solidFill>
              </a:rPr>
              <a:t>Schoolyard area scaling</a:t>
            </a:r>
            <a:endParaRPr lang="en-US" dirty="0"/>
          </a:p>
        </p:txBody>
      </p:sp>
      <p:sp>
        <p:nvSpPr>
          <p:cNvPr id="4" name="TextBox 3">
            <a:extLst>
              <a:ext uri="{FF2B5EF4-FFF2-40B4-BE49-F238E27FC236}">
                <a16:creationId xmlns:a16="http://schemas.microsoft.com/office/drawing/2014/main" id="{5F24CFAA-CD11-42F2-BA64-701FB1EE563B}"/>
              </a:ext>
            </a:extLst>
          </p:cNvPr>
          <p:cNvSpPr txBox="1"/>
          <p:nvPr/>
        </p:nvSpPr>
        <p:spPr>
          <a:xfrm>
            <a:off x="1463040" y="1513840"/>
            <a:ext cx="6177280" cy="646331"/>
          </a:xfrm>
          <a:prstGeom prst="rect">
            <a:avLst/>
          </a:prstGeom>
          <a:noFill/>
        </p:spPr>
        <p:txBody>
          <a:bodyPr wrap="square" rtlCol="0">
            <a:spAutoFit/>
          </a:bodyPr>
          <a:lstStyle/>
          <a:p>
            <a:r>
              <a:rPr lang="en-US" i="1" dirty="0"/>
              <a:t>*Very helpful activity for Non-Standard Sites!*</a:t>
            </a:r>
          </a:p>
          <a:p>
            <a:endParaRPr lang="en-US" dirty="0"/>
          </a:p>
        </p:txBody>
      </p:sp>
      <p:sp>
        <p:nvSpPr>
          <p:cNvPr id="5" name="TextBox 4">
            <a:extLst>
              <a:ext uri="{FF2B5EF4-FFF2-40B4-BE49-F238E27FC236}">
                <a16:creationId xmlns:a16="http://schemas.microsoft.com/office/drawing/2014/main" id="{775FAB26-C620-7549-9736-FE67645CBE94}"/>
              </a:ext>
            </a:extLst>
          </p:cNvPr>
          <p:cNvSpPr txBox="1"/>
          <p:nvPr/>
        </p:nvSpPr>
        <p:spPr>
          <a:xfrm>
            <a:off x="1328928" y="2067664"/>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6" name="Rectangle 5">
            <a:extLst>
              <a:ext uri="{FF2B5EF4-FFF2-40B4-BE49-F238E27FC236}">
                <a16:creationId xmlns:a16="http://schemas.microsoft.com/office/drawing/2014/main" id="{A958D204-C5F1-D04D-AACD-7E00216D7B23}"/>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pic>
        <p:nvPicPr>
          <p:cNvPr id="7" name="Picture 6" descr="Google Earth image showing aerial view of a site, with a lot of trees.">
            <a:extLst>
              <a:ext uri="{FF2B5EF4-FFF2-40B4-BE49-F238E27FC236}">
                <a16:creationId xmlns:a16="http://schemas.microsoft.com/office/drawing/2014/main" id="{B1EB4A9F-6E14-5C40-8C80-31AB4D2459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E819BE33-1615-A54A-BE2C-941B67369445}"/>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spTree>
    <p:extLst>
      <p:ext uri="{BB962C8B-B14F-4D97-AF65-F5344CB8AC3E}">
        <p14:creationId xmlns:p14="http://schemas.microsoft.com/office/powerpoint/2010/main" val="319920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1EDB-3A48-4A82-A2E4-A6423FEE2E9C}"/>
              </a:ext>
            </a:extLst>
          </p:cNvPr>
          <p:cNvSpPr>
            <a:spLocks noGrp="1"/>
          </p:cNvSpPr>
          <p:nvPr>
            <p:ph type="title" idx="4294967295"/>
          </p:nvPr>
        </p:nvSpPr>
        <p:spPr>
          <a:xfrm>
            <a:off x="1146810" y="974725"/>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47920" y="6221966"/>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47920" y="6221966"/>
                <a:ext cx="7865936" cy="338554"/>
              </a:xfrm>
              <a:prstGeom prst="rect">
                <a:avLst/>
              </a:prstGeom>
              <a:blipFill>
                <a:blip r:embed="rId3"/>
                <a:stretch>
                  <a:fillRect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D5548-F5AC-457E-AFF3-7219FE60F832}"/>
              </a:ext>
            </a:extLst>
          </p:cNvPr>
          <p:cNvSpPr>
            <a:spLocks noGrp="1"/>
          </p:cNvSpPr>
          <p:nvPr>
            <p:ph type="title" idx="4294967295"/>
          </p:nvPr>
        </p:nvSpPr>
        <p:spPr>
          <a:xfrm>
            <a:off x="1167130" y="943176"/>
            <a:ext cx="3242310" cy="671830"/>
          </a:xfrm>
          <a:prstGeom prst="rect">
            <a:avLst/>
          </a:prstGeom>
        </p:spPr>
        <p:txBody>
          <a:bodyPr/>
          <a:lstStyle/>
          <a:p>
            <a:pPr rtl="0" eaLnBrk="1" fontAlgn="auto" latinLnBrk="0" hangingPunct="1"/>
            <a:r>
              <a:rPr lang="en-US" sz="3600" b="1" i="0" kern="1200" spc="0" baseline="0" dirty="0">
                <a:ln>
                  <a:noFill/>
                </a:ln>
                <a:solidFill>
                  <a:srgbClr val="002060"/>
                </a:solidFill>
                <a:effectLst/>
                <a:latin typeface="Calibri Light" panose="020F0302020204030204" pitchFamily="34" charset="0"/>
                <a:ea typeface="+mn-ea"/>
                <a:cs typeface="+mn-cs"/>
              </a:rPr>
              <a:t>Quiz Questions</a:t>
            </a:r>
            <a:endParaRPr lang="en-US" dirty="0"/>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4" y="1615005"/>
            <a:ext cx="7533915" cy="5055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lvl="0" indent="-514350">
              <a:buFont typeface="+mj-lt"/>
              <a:buAutoNum type="arabicPeriod"/>
              <a:defRPr/>
            </a:pPr>
            <a:r>
              <a:rPr lang="en-US" sz="1800" dirty="0">
                <a:solidFill>
                  <a:sysClr val="windowText" lastClr="000000"/>
                </a:solidFill>
              </a:rPr>
              <a:t>Name two carbon cycle field learning activities. </a:t>
            </a:r>
          </a:p>
          <a:p>
            <a:pPr marL="514350" indent="-514350">
              <a:buFont typeface="+mj-lt"/>
              <a:buAutoNum type="arabicPeriod"/>
              <a:defRPr/>
            </a:pPr>
            <a:r>
              <a:rPr lang="en-US" sz="18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800" dirty="0">
                <a:solidFill>
                  <a:sysClr val="windowText" lastClr="000000"/>
                </a:solidFill>
              </a:rPr>
              <a:t>What is the minimum area for a Non-Standard site?</a:t>
            </a:r>
          </a:p>
          <a:p>
            <a:pPr marL="514350" indent="-514350">
              <a:buFont typeface="+mj-lt"/>
              <a:buAutoNum type="arabicPeriod"/>
              <a:defRPr/>
            </a:pPr>
            <a:r>
              <a:rPr lang="en-US" sz="1800" dirty="0">
                <a:solidFill>
                  <a:sysClr val="windowText" lastClr="000000"/>
                </a:solidFill>
              </a:rPr>
              <a:t>If your site has trees, what data will you record for each tree?</a:t>
            </a:r>
          </a:p>
          <a:p>
            <a:pPr marL="514350" lvl="0" indent="-514350">
              <a:buFont typeface="+mj-lt"/>
              <a:buAutoNum type="arabicPeriod"/>
              <a:defRPr/>
            </a:pPr>
            <a:r>
              <a:rPr lang="en-US" sz="1800" dirty="0">
                <a:solidFill>
                  <a:sysClr val="windowText" lastClr="000000"/>
                </a:solidFill>
              </a:rPr>
              <a:t>At what height do you measure tree circumference?</a:t>
            </a:r>
          </a:p>
          <a:p>
            <a:pPr marL="514350" lvl="0" indent="-514350">
              <a:buFont typeface="+mj-lt"/>
              <a:buAutoNum type="arabicPeriod"/>
              <a:defRPr/>
            </a:pPr>
            <a:r>
              <a:rPr lang="en-US" sz="1800" dirty="0">
                <a:solidFill>
                  <a:sysClr val="windowText" lastClr="000000"/>
                </a:solidFill>
              </a:rPr>
              <a:t>If a tree is on a steep slope, what guide could you use to accurately measure tree circumference?</a:t>
            </a:r>
          </a:p>
          <a:p>
            <a:pPr marL="514350" indent="-514350">
              <a:buFont typeface="+mj-lt"/>
              <a:buAutoNum type="arabicPeriod"/>
              <a:defRPr/>
            </a:pPr>
            <a:r>
              <a:rPr lang="en-US" sz="1800" dirty="0">
                <a:solidFill>
                  <a:sysClr val="windowText" lastClr="000000"/>
                </a:solidFill>
              </a:rPr>
              <a:t>How are tree measurements converted to biomass? </a:t>
            </a:r>
          </a:p>
          <a:p>
            <a:pPr marL="514350" indent="-514350">
              <a:buFont typeface="+mj-lt"/>
              <a:buAutoNum type="arabicPeriod"/>
              <a:defRPr/>
            </a:pPr>
            <a:r>
              <a:rPr lang="en-US" sz="1800" dirty="0">
                <a:solidFill>
                  <a:sysClr val="windowText" lastClr="000000"/>
                </a:solidFill>
              </a:rPr>
              <a:t>What data will you record if your site has shrubs or saplings?</a:t>
            </a:r>
          </a:p>
          <a:p>
            <a:pPr marL="514350" indent="-514350">
              <a:buFont typeface="+mj-lt"/>
              <a:buAutoNum type="arabicPeriod"/>
              <a:defRPr/>
            </a:pPr>
            <a:r>
              <a:rPr lang="en-US" sz="1800" dirty="0">
                <a:solidFill>
                  <a:sysClr val="windowText" lastClr="000000"/>
                </a:solidFill>
              </a:rPr>
              <a:t>How is biomass converted to carbon storage?</a:t>
            </a:r>
          </a:p>
          <a:p>
            <a:pPr marL="514350" indent="-514350">
              <a:buFont typeface="+mj-lt"/>
              <a:buAutoNum type="arabicPeriod"/>
              <a:defRPr/>
            </a:pPr>
            <a:r>
              <a:rPr lang="en-US" sz="1800" dirty="0">
                <a:solidFill>
                  <a:sysClr val="windowText" lastClr="000000"/>
                </a:solidFill>
              </a:rPr>
              <a:t>How might someone calculate carbon storage of vegetation over the entire town based on your field measurements?</a:t>
            </a:r>
          </a:p>
        </p:txBody>
      </p:sp>
    </p:spTree>
    <p:extLst>
      <p:ext uri="{BB962C8B-B14F-4D97-AF65-F5344CB8AC3E}">
        <p14:creationId xmlns:p14="http://schemas.microsoft.com/office/powerpoint/2010/main" val="3205404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6CB17-B001-33BA-DF32-D8071E7BAF52}"/>
            </a:ext>
          </a:extLst>
        </p:cNvPr>
        <p:cNvGrpSpPr/>
        <p:nvPr/>
      </p:nvGrpSpPr>
      <p:grpSpPr>
        <a:xfrm>
          <a:off x="0" y="0"/>
          <a:ext cx="0" cy="0"/>
          <a:chOff x="0" y="0"/>
          <a:chExt cx="0" cy="0"/>
        </a:xfrm>
      </p:grpSpPr>
      <p:sp>
        <p:nvSpPr>
          <p:cNvPr id="3" name="Title 2" hidden="1">
            <a:extLst>
              <a:ext uri="{FF2B5EF4-FFF2-40B4-BE49-F238E27FC236}">
                <a16:creationId xmlns:a16="http://schemas.microsoft.com/office/drawing/2014/main" id="{A340D2A2-E03B-8505-2199-2B0C2B731939}"/>
              </a:ext>
            </a:extLst>
          </p:cNvPr>
          <p:cNvSpPr>
            <a:spLocks noGrp="1"/>
          </p:cNvSpPr>
          <p:nvPr>
            <p:ph type="title" idx="4294967295"/>
          </p:nvPr>
        </p:nvSpPr>
        <p:spPr>
          <a:xfrm>
            <a:off x="1238250" y="980588"/>
            <a:ext cx="2876550" cy="445509"/>
          </a:xfrm>
          <a:prstGeom prst="rect">
            <a:avLst/>
          </a:prstGeom>
        </p:spPr>
        <p:txBody>
          <a:bodyPr/>
          <a:lstStyle/>
          <a:p>
            <a:r>
              <a:rPr lang="en-US" sz="2000" b="1" dirty="0"/>
              <a:t>Additional Information</a:t>
            </a:r>
          </a:p>
        </p:txBody>
      </p:sp>
      <p:sp>
        <p:nvSpPr>
          <p:cNvPr id="2" name="TextBox 1">
            <a:extLst>
              <a:ext uri="{FF2B5EF4-FFF2-40B4-BE49-F238E27FC236}">
                <a16:creationId xmlns:a16="http://schemas.microsoft.com/office/drawing/2014/main" id="{B2E0D9F2-DA89-0DAD-40D1-7DE88E3BAAFF}"/>
              </a:ext>
            </a:extLst>
          </p:cNvPr>
          <p:cNvSpPr txBox="1"/>
          <p:nvPr/>
        </p:nvSpPr>
        <p:spPr>
          <a:xfrm>
            <a:off x="1238250" y="1130802"/>
            <a:ext cx="5540812" cy="4955203"/>
          </a:xfrm>
          <a:prstGeom prst="rect">
            <a:avLst/>
          </a:prstGeom>
          <a:noFill/>
        </p:spPr>
        <p:txBody>
          <a:bodyPr wrap="non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541004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0EB16E4-9558-4AC5-A6B1-C20B71DCB4E2}"/>
              </a:ext>
            </a:extLst>
          </p:cNvPr>
          <p:cNvSpPr>
            <a:spLocks noGrp="1"/>
          </p:cNvSpPr>
          <p:nvPr>
            <p:ph type="title" idx="4294967295"/>
          </p:nvPr>
        </p:nvSpPr>
        <p:spPr>
          <a:xfrm>
            <a:off x="1238250" y="980588"/>
            <a:ext cx="2876550" cy="445509"/>
          </a:xfrm>
          <a:prstGeom prst="rect">
            <a:avLst/>
          </a:prstGeom>
        </p:spPr>
        <p:txBody>
          <a:bodyPr/>
          <a:lstStyle/>
          <a:p>
            <a:r>
              <a:rPr lang="en-US" sz="2000" b="1" dirty="0"/>
              <a:t>Additional Information</a:t>
            </a:r>
          </a:p>
        </p:txBody>
      </p:sp>
      <p:sp>
        <p:nvSpPr>
          <p:cNvPr id="4" name="TextBox 3">
            <a:extLst>
              <a:ext uri="{FF2B5EF4-FFF2-40B4-BE49-F238E27FC236}">
                <a16:creationId xmlns:a16="http://schemas.microsoft.com/office/drawing/2014/main" id="{1666332B-DB46-E42C-6214-440550FEAADB}"/>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96B-81A8-4D2B-B005-283175C90F83}"/>
              </a:ext>
            </a:extLst>
          </p:cNvPr>
          <p:cNvSpPr>
            <a:spLocks noGrp="1"/>
          </p:cNvSpPr>
          <p:nvPr>
            <p:ph type="title" idx="4294967295"/>
          </p:nvPr>
        </p:nvSpPr>
        <p:spPr>
          <a:xfrm>
            <a:off x="1271721" y="1291101"/>
            <a:ext cx="7362993" cy="607148"/>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Review: Why Collect Carbon Data?</a:t>
            </a:r>
            <a:endParaRPr lang="en-US" dirty="0"/>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271721" y="2091168"/>
            <a:ext cx="7617764" cy="116457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4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4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0" inden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3"/>
          <a:stretch>
            <a:fillRect/>
          </a:stretch>
        </p:blipFill>
        <p:spPr>
          <a:xfrm>
            <a:off x="5340096" y="3255742"/>
            <a:ext cx="3112754" cy="2340769"/>
          </a:xfrm>
          <a:prstGeom prst="rect">
            <a:avLst/>
          </a:prstGeom>
        </p:spPr>
      </p:pic>
      <p:sp>
        <p:nvSpPr>
          <p:cNvPr id="3" name="TextBox 2">
            <a:extLst>
              <a:ext uri="{FF2B5EF4-FFF2-40B4-BE49-F238E27FC236}">
                <a16:creationId xmlns:a16="http://schemas.microsoft.com/office/drawing/2014/main" id="{B478865F-EBA8-65F8-4D2B-373F00CACEBD}"/>
              </a:ext>
            </a:extLst>
          </p:cNvPr>
          <p:cNvSpPr txBox="1"/>
          <p:nvPr/>
        </p:nvSpPr>
        <p:spPr>
          <a:xfrm>
            <a:off x="1319327" y="2930096"/>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5FD74-4503-42A0-9076-68AE0D5D5682}"/>
              </a:ext>
            </a:extLst>
          </p:cNvPr>
          <p:cNvSpPr>
            <a:spLocks noGrp="1"/>
          </p:cNvSpPr>
          <p:nvPr>
            <p:ph type="title" idx="4294967295"/>
          </p:nvPr>
        </p:nvSpPr>
        <p:spPr>
          <a:xfrm>
            <a:off x="1323975" y="1072444"/>
            <a:ext cx="7160684" cy="707319"/>
          </a:xfrm>
          <a:prstGeom prst="rect">
            <a:avLst/>
          </a:prstGeom>
        </p:spPr>
        <p:txBody>
          <a:bodyPr/>
          <a:lstStyle/>
          <a:p>
            <a:pPr rtl="0" eaLnBrk="1" latinLnBrk="0" hangingPunct="1"/>
            <a:r>
              <a:rPr lang="en-US" dirty="0">
                <a:solidFill>
                  <a:srgbClr val="002060"/>
                </a:solidFill>
              </a:rPr>
              <a:t>Example Research Questions</a:t>
            </a:r>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C613F-DFAD-4DBE-BF90-8F21555ECE28}"/>
              </a:ext>
            </a:extLst>
          </p:cNvPr>
          <p:cNvSpPr>
            <a:spLocks noGrp="1"/>
          </p:cNvSpPr>
          <p:nvPr>
            <p:ph type="title" idx="4294967295"/>
          </p:nvPr>
        </p:nvSpPr>
        <p:spPr>
          <a:xfrm>
            <a:off x="1204384" y="1144059"/>
            <a:ext cx="7631445" cy="718608"/>
          </a:xfrm>
          <a:prstGeom prst="rect">
            <a:avLst/>
          </a:prstGeom>
        </p:spPr>
        <p:txBody>
          <a:bodyPr/>
          <a:lstStyle/>
          <a:p>
            <a:pPr rtl="0" eaLnBrk="1" latinLnBrk="0" hangingPunct="1"/>
            <a:r>
              <a:rPr lang="en-US" dirty="0">
                <a:solidFill>
                  <a:srgbClr val="002060"/>
                </a:solidFill>
              </a:rPr>
              <a:t>How Will You Calculate Carbon?</a:t>
            </a:r>
          </a:p>
        </p:txBody>
      </p:sp>
      <p:pic>
        <p:nvPicPr>
          <p:cNvPr id="5" name="Picture 4"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03C9E85A-C6CD-42EC-8662-C7B2C98F6A03}"/>
              </a:ext>
            </a:extLst>
          </p:cNvPr>
          <p:cNvPicPr>
            <a:picLocks noChangeAspect="1"/>
          </p:cNvPicPr>
          <p:nvPr/>
        </p:nvPicPr>
        <p:blipFill>
          <a:blip r:embed="rId2"/>
          <a:stretch>
            <a:fillRect/>
          </a:stretch>
        </p:blipFill>
        <p:spPr>
          <a:xfrm>
            <a:off x="1513895" y="2272084"/>
            <a:ext cx="7051000" cy="3554830"/>
          </a:xfrm>
          <a:prstGeom prst="rect">
            <a:avLst/>
          </a:prstGeom>
        </p:spPr>
      </p:pic>
    </p:spTree>
    <p:extLst>
      <p:ext uri="{BB962C8B-B14F-4D97-AF65-F5344CB8AC3E}">
        <p14:creationId xmlns:p14="http://schemas.microsoft.com/office/powerpoint/2010/main" val="122608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87-40D7-4AC6-B08B-9D3AA4DD15EB}"/>
              </a:ext>
            </a:extLst>
          </p:cNvPr>
          <p:cNvSpPr>
            <a:spLocks noGrp="1"/>
          </p:cNvSpPr>
          <p:nvPr>
            <p:ph type="title" idx="4294967295"/>
          </p:nvPr>
        </p:nvSpPr>
        <p:spPr>
          <a:xfrm>
            <a:off x="1276832" y="1134320"/>
            <a:ext cx="6593953" cy="769194"/>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3" name="Picture 2"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B776A9FC-DAC7-5B4B-9F56-27323C948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7024" y="2045882"/>
            <a:ext cx="6290268" cy="4658708"/>
          </a:xfrm>
          <a:prstGeom prst="rect">
            <a:avLst/>
          </a:prstGeom>
        </p:spPr>
      </p:pic>
    </p:spTree>
    <p:extLst>
      <p:ext uri="{BB962C8B-B14F-4D97-AF65-F5344CB8AC3E}">
        <p14:creationId xmlns:p14="http://schemas.microsoft.com/office/powerpoint/2010/main" val="1944220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LIBR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16639</TotalTime>
  <Words>3957</Words>
  <Application>Microsoft Macintosh PowerPoint</Application>
  <PresentationFormat>On-screen Show (4:3)</PresentationFormat>
  <Paragraphs>381</Paragraphs>
  <Slides>58</Slides>
  <Notes>13</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58</vt:i4>
      </vt:variant>
    </vt:vector>
  </HeadingPairs>
  <TitlesOfParts>
    <vt:vector size="79" baseType="lpstr">
      <vt:lpstr>Aptos</vt:lpstr>
      <vt:lpstr>Arial</vt:lpstr>
      <vt:lpstr>ArialMT</vt:lpstr>
      <vt:lpstr>Calibri</vt:lpstr>
      <vt:lpstr>Calibri Light</vt:lpstr>
      <vt:lpstr>Cambria Math</vt:lpstr>
      <vt:lpstr>Courier New</vt:lpstr>
      <vt:lpstr>TimesNewRomanPSMT</vt:lpstr>
      <vt:lpstr>Office Theme</vt:lpstr>
      <vt:lpstr>A. Overview</vt:lpstr>
      <vt:lpstr>B. Learning Objectives</vt:lpstr>
      <vt:lpstr>C. What is the Carbon Cycle?</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LIBRARY PAGE</vt:lpstr>
      <vt:lpstr>Non-Standard Site Carbon Cycle Protocols</vt:lpstr>
      <vt:lpstr>Overview</vt:lpstr>
      <vt:lpstr>Learning Objectives</vt:lpstr>
      <vt:lpstr>Review: What is the Carbon Cycle?</vt:lpstr>
      <vt:lpstr>Review: The Carbon Cycle</vt:lpstr>
      <vt:lpstr>Review: Why Collect Carbon Data?</vt:lpstr>
      <vt:lpstr>Example Research Questions</vt:lpstr>
      <vt:lpstr>How Will You Calculate Carbon?</vt:lpstr>
      <vt:lpstr>Field Protocols Flowchart</vt:lpstr>
      <vt:lpstr>Non-Standard Site Carbon Field  Protocols</vt:lpstr>
      <vt:lpstr>Field Learning Activities</vt:lpstr>
      <vt:lpstr>PowerPoint Presentation</vt:lpstr>
      <vt:lpstr>PowerPoint Presentation</vt:lpstr>
      <vt:lpstr>Site Selection</vt:lpstr>
      <vt:lpstr>Site Selection (Cont’d)</vt:lpstr>
      <vt:lpstr>Non-Standard Site  Set-Up</vt:lpstr>
      <vt:lpstr>Non-Standard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As Part of your data review - Compare Data To Previous Years if applicable</vt:lpstr>
      <vt:lpstr>Data Entry at Globe.gov (2/3)</vt:lpstr>
      <vt:lpstr>Data Entry at Globe.gov (3/3)</vt:lpstr>
      <vt:lpstr>Add new site at Globe.gov or on the GLOBE Observer App</vt:lpstr>
      <vt:lpstr>1. Create a new site</vt:lpstr>
      <vt:lpstr>2. Add site coordinates via map</vt:lpstr>
      <vt:lpstr>PowerPoint Presentation</vt:lpstr>
      <vt:lpstr>PowerPoint Presentation</vt:lpstr>
      <vt:lpstr>5.Optional: Add Site photos</vt:lpstr>
      <vt:lpstr>Add Carbon Cycle data</vt:lpstr>
      <vt:lpstr>PowerPoint Presentation</vt:lpstr>
      <vt:lpstr>PowerPoint Presentation</vt:lpstr>
      <vt:lpstr>PowerPoint Presentation</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David Overoye</cp:lastModifiedBy>
  <cp:revision>1118</cp:revision>
  <cp:lastPrinted>2015-08-16T00:05:58Z</cp:lastPrinted>
  <dcterms:created xsi:type="dcterms:W3CDTF">2015-07-29T23:22:56Z</dcterms:created>
  <dcterms:modified xsi:type="dcterms:W3CDTF">2024-09-30T22:06:37Z</dcterms:modified>
</cp:coreProperties>
</file>