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770" r:id="rId2"/>
    <p:sldMasterId id="2147483734" r:id="rId3"/>
    <p:sldMasterId id="2147483746" r:id="rId4"/>
    <p:sldMasterId id="2147483774" r:id="rId5"/>
    <p:sldMasterId id="2147483776" r:id="rId6"/>
    <p:sldMasterId id="2147483778" r:id="rId7"/>
    <p:sldMasterId id="2147483780" r:id="rId8"/>
    <p:sldMasterId id="2147483782" r:id="rId9"/>
    <p:sldMasterId id="2147483784" r:id="rId10"/>
    <p:sldMasterId id="2147483786" r:id="rId11"/>
    <p:sldMasterId id="2147483724" r:id="rId12"/>
  </p:sldMasterIdLst>
  <p:notesMasterIdLst>
    <p:notesMasterId r:id="rId71"/>
  </p:notesMasterIdLst>
  <p:handoutMasterIdLst>
    <p:handoutMasterId r:id="rId72"/>
  </p:handoutMasterIdLst>
  <p:sldIdLst>
    <p:sldId id="256" r:id="rId13"/>
    <p:sldId id="432" r:id="rId14"/>
    <p:sldId id="339" r:id="rId15"/>
    <p:sldId id="340" r:id="rId16"/>
    <p:sldId id="364" r:id="rId17"/>
    <p:sldId id="365" r:id="rId18"/>
    <p:sldId id="341" r:id="rId19"/>
    <p:sldId id="366" r:id="rId20"/>
    <p:sldId id="367" r:id="rId21"/>
    <p:sldId id="372" r:id="rId22"/>
    <p:sldId id="368" r:id="rId23"/>
    <p:sldId id="369" r:id="rId24"/>
    <p:sldId id="370" r:id="rId25"/>
    <p:sldId id="371" r:id="rId26"/>
    <p:sldId id="373" r:id="rId27"/>
    <p:sldId id="375" r:id="rId28"/>
    <p:sldId id="376" r:id="rId29"/>
    <p:sldId id="363" r:id="rId30"/>
    <p:sldId id="377" r:id="rId31"/>
    <p:sldId id="378" r:id="rId32"/>
    <p:sldId id="379" r:id="rId33"/>
    <p:sldId id="380" r:id="rId34"/>
    <p:sldId id="381" r:id="rId35"/>
    <p:sldId id="382" r:id="rId36"/>
    <p:sldId id="383" r:id="rId37"/>
    <p:sldId id="384" r:id="rId38"/>
    <p:sldId id="409" r:id="rId39"/>
    <p:sldId id="386" r:id="rId40"/>
    <p:sldId id="387" r:id="rId41"/>
    <p:sldId id="410" r:id="rId42"/>
    <p:sldId id="426" r:id="rId43"/>
    <p:sldId id="411" r:id="rId44"/>
    <p:sldId id="404" r:id="rId45"/>
    <p:sldId id="393" r:id="rId46"/>
    <p:sldId id="388" r:id="rId47"/>
    <p:sldId id="394" r:id="rId48"/>
    <p:sldId id="395" r:id="rId49"/>
    <p:sldId id="435" r:id="rId50"/>
    <p:sldId id="401" r:id="rId51"/>
    <p:sldId id="433" r:id="rId52"/>
    <p:sldId id="405" r:id="rId53"/>
    <p:sldId id="406" r:id="rId54"/>
    <p:sldId id="434" r:id="rId55"/>
    <p:sldId id="407" r:id="rId56"/>
    <p:sldId id="413" r:id="rId57"/>
    <p:sldId id="414" r:id="rId58"/>
    <p:sldId id="415" r:id="rId59"/>
    <p:sldId id="419" r:id="rId60"/>
    <p:sldId id="427" r:id="rId61"/>
    <p:sldId id="428" r:id="rId62"/>
    <p:sldId id="429" r:id="rId63"/>
    <p:sldId id="430" r:id="rId64"/>
    <p:sldId id="423" r:id="rId65"/>
    <p:sldId id="424" r:id="rId66"/>
    <p:sldId id="425" r:id="rId67"/>
    <p:sldId id="390" r:id="rId68"/>
    <p:sldId id="436" r:id="rId69"/>
    <p:sldId id="39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9"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B86"/>
    <a:srgbClr val="055000"/>
    <a:srgbClr val="0432FF"/>
    <a:srgbClr val="EFA315"/>
    <a:srgbClr val="B4DBDB"/>
    <a:srgbClr val="000072"/>
    <a:srgbClr val="073100"/>
    <a:srgbClr val="123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4619D-754C-D440-A068-FF657B2F928F}" v="1" dt="2024-09-26T16:17:13.94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6" autoAdjust="0"/>
    <p:restoredTop sz="86395" autoAdjust="0"/>
  </p:normalViewPr>
  <p:slideViewPr>
    <p:cSldViewPr snapToGrid="0" snapToObjects="1">
      <p:cViewPr varScale="1">
        <p:scale>
          <a:sx n="110" d="100"/>
          <a:sy n="110" d="100"/>
        </p:scale>
        <p:origin x="1768" y="176"/>
      </p:cViewPr>
      <p:guideLst>
        <p:guide orient="horz" pos="2160"/>
        <p:guide pos="2880"/>
      </p:guideLst>
    </p:cSldViewPr>
  </p:slideViewPr>
  <p:outlineViewPr>
    <p:cViewPr>
      <p:scale>
        <a:sx n="33" d="100"/>
        <a:sy n="33" d="100"/>
      </p:scale>
      <p:origin x="0" y="-72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Wicklein" userId="bdda48af-426f-4154-9167-b33a7cded43e" providerId="ADAL" clId="{35F4619D-754C-D440-A068-FF657B2F928F}"/>
    <pc:docChg chg="undo custSel addSld modSld">
      <pc:chgData name="Haley Wicklein" userId="bdda48af-426f-4154-9167-b33a7cded43e" providerId="ADAL" clId="{35F4619D-754C-D440-A068-FF657B2F928F}" dt="2024-09-26T16:29:39.598" v="309" actId="20577"/>
      <pc:docMkLst>
        <pc:docMk/>
      </pc:docMkLst>
      <pc:sldChg chg="modSp mod">
        <pc:chgData name="Haley Wicklein" userId="bdda48af-426f-4154-9167-b33a7cded43e" providerId="ADAL" clId="{35F4619D-754C-D440-A068-FF657B2F928F}" dt="2024-09-26T16:29:39.598" v="309" actId="20577"/>
        <pc:sldMkLst>
          <pc:docMk/>
          <pc:sldMk cId="3128158369" sldId="391"/>
        </pc:sldMkLst>
        <pc:spChg chg="mod">
          <ac:chgData name="Haley Wicklein" userId="bdda48af-426f-4154-9167-b33a7cded43e" providerId="ADAL" clId="{35F4619D-754C-D440-A068-FF657B2F928F}" dt="2024-09-26T16:29:39.598" v="309" actId="20577"/>
          <ac:spMkLst>
            <pc:docMk/>
            <pc:sldMk cId="3128158369" sldId="391"/>
            <ac:spMk id="2" creationId="{9BA088B9-3D2B-7046-A0A6-AFE7AA12E623}"/>
          </ac:spMkLst>
        </pc:spChg>
      </pc:sldChg>
      <pc:sldChg chg="modSp add mod">
        <pc:chgData name="Haley Wicklein" userId="bdda48af-426f-4154-9167-b33a7cded43e" providerId="ADAL" clId="{35F4619D-754C-D440-A068-FF657B2F928F}" dt="2024-09-26T16:17:26.210" v="29" actId="20577"/>
        <pc:sldMkLst>
          <pc:docMk/>
          <pc:sldMk cId="2821143327" sldId="436"/>
        </pc:sldMkLst>
        <pc:spChg chg="mod">
          <ac:chgData name="Haley Wicklein" userId="bdda48af-426f-4154-9167-b33a7cded43e" providerId="ADAL" clId="{35F4619D-754C-D440-A068-FF657B2F928F}" dt="2024-09-26T16:17:26.210" v="29" actId="20577"/>
          <ac:spMkLst>
            <pc:docMk/>
            <pc:sldMk cId="2821143327" sldId="436"/>
            <ac:spMk id="2" creationId="{C7A5DC7F-74D0-CC0C-C8D6-F68337D36B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4B3F3-CB82-0E42-A80B-6421A43B53A2}" type="datetimeFigureOut">
              <a:rPr lang="en-US" smtClean="0"/>
              <a:t>9/30/24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B344FF-DDE5-3847-BB87-D044A3BFC118}" type="slidenum">
              <a:rPr lang="en-US" smtClean="0"/>
              <a:t>‹#›</a:t>
            </a:fld>
            <a:endParaRPr lang="en-US"/>
          </a:p>
        </p:txBody>
      </p:sp>
    </p:spTree>
    <p:extLst>
      <p:ext uri="{BB962C8B-B14F-4D97-AF65-F5344CB8AC3E}">
        <p14:creationId xmlns:p14="http://schemas.microsoft.com/office/powerpoint/2010/main" val="27175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36C7-47EC-E249-A532-785805ACAEC9}" type="datetimeFigureOut">
              <a:rPr lang="en-US" smtClean="0"/>
              <a:pPr/>
              <a:t>9/30/24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70F6D-5A4F-704D-A884-A1E7AD52251E}" type="slidenum">
              <a:rPr lang="en-US" smtClean="0"/>
              <a:pPr/>
              <a:t>‹#›</a:t>
            </a:fld>
            <a:endParaRPr lang="en-US"/>
          </a:p>
        </p:txBody>
      </p:sp>
    </p:spTree>
    <p:extLst>
      <p:ext uri="{BB962C8B-B14F-4D97-AF65-F5344CB8AC3E}">
        <p14:creationId xmlns:p14="http://schemas.microsoft.com/office/powerpoint/2010/main" val="285149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a:t>
            </a:fld>
            <a:endParaRPr lang="en-US"/>
          </a:p>
        </p:txBody>
      </p:sp>
    </p:spTree>
    <p:extLst>
      <p:ext uri="{BB962C8B-B14F-4D97-AF65-F5344CB8AC3E}">
        <p14:creationId xmlns:p14="http://schemas.microsoft.com/office/powerpoint/2010/main" val="181072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58</a:t>
            </a:fld>
            <a:endParaRPr lang="en-US"/>
          </a:p>
        </p:txBody>
      </p:sp>
    </p:spTree>
    <p:extLst>
      <p:ext uri="{BB962C8B-B14F-4D97-AF65-F5344CB8AC3E}">
        <p14:creationId xmlns:p14="http://schemas.microsoft.com/office/powerpoint/2010/main" val="21329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12</a:t>
            </a:fld>
            <a:endParaRPr lang="en-US"/>
          </a:p>
        </p:txBody>
      </p:sp>
    </p:spTree>
    <p:extLst>
      <p:ext uri="{BB962C8B-B14F-4D97-AF65-F5344CB8AC3E}">
        <p14:creationId xmlns:p14="http://schemas.microsoft.com/office/powerpoint/2010/main" val="375525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15</a:t>
            </a:fld>
            <a:endParaRPr lang="en-US"/>
          </a:p>
        </p:txBody>
      </p:sp>
    </p:spTree>
    <p:extLst>
      <p:ext uri="{BB962C8B-B14F-4D97-AF65-F5344CB8AC3E}">
        <p14:creationId xmlns:p14="http://schemas.microsoft.com/office/powerpoint/2010/main" val="351283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16</a:t>
            </a:fld>
            <a:endParaRPr lang="en-US"/>
          </a:p>
        </p:txBody>
      </p:sp>
    </p:spTree>
    <p:extLst>
      <p:ext uri="{BB962C8B-B14F-4D97-AF65-F5344CB8AC3E}">
        <p14:creationId xmlns:p14="http://schemas.microsoft.com/office/powerpoint/2010/main" val="239911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36</a:t>
            </a:fld>
            <a:endParaRPr lang="en-US"/>
          </a:p>
        </p:txBody>
      </p:sp>
    </p:spTree>
    <p:extLst>
      <p:ext uri="{BB962C8B-B14F-4D97-AF65-F5344CB8AC3E}">
        <p14:creationId xmlns:p14="http://schemas.microsoft.com/office/powerpoint/2010/main" val="176390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70F6D-5A4F-704D-A884-A1E7AD52251E}" type="slidenum">
              <a:rPr lang="en-US" smtClean="0"/>
              <a:pPr/>
              <a:t>37</a:t>
            </a:fld>
            <a:endParaRPr lang="en-US"/>
          </a:p>
        </p:txBody>
      </p:sp>
    </p:spTree>
    <p:extLst>
      <p:ext uri="{BB962C8B-B14F-4D97-AF65-F5344CB8AC3E}">
        <p14:creationId xmlns:p14="http://schemas.microsoft.com/office/powerpoint/2010/main" val="310042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4794-101F-D7CF-7C90-A0531369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D9E9B-E989-00EA-8AED-422F91531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D83D8-4D97-FD0F-DAA2-3EEE21A48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FEE21-F6D8-691A-B95F-9541EB4B122A}"/>
              </a:ext>
            </a:extLst>
          </p:cNvPr>
          <p:cNvSpPr>
            <a:spLocks noGrp="1"/>
          </p:cNvSpPr>
          <p:nvPr>
            <p:ph type="sldNum" sz="quarter" idx="10"/>
          </p:nvPr>
        </p:nvSpPr>
        <p:spPr/>
        <p:txBody>
          <a:bodyPr/>
          <a:lstStyle/>
          <a:p>
            <a:fld id="{1D770F6D-5A4F-704D-A884-A1E7AD52251E}" type="slidenum">
              <a:rPr lang="en-US" smtClean="0"/>
              <a:pPr/>
              <a:t>38</a:t>
            </a:fld>
            <a:endParaRPr lang="en-US"/>
          </a:p>
        </p:txBody>
      </p:sp>
    </p:spTree>
    <p:extLst>
      <p:ext uri="{BB962C8B-B14F-4D97-AF65-F5344CB8AC3E}">
        <p14:creationId xmlns:p14="http://schemas.microsoft.com/office/powerpoint/2010/main" val="377287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70F6D-5A4F-704D-A884-A1E7AD52251E}" type="slidenum">
              <a:rPr lang="en-US" smtClean="0"/>
              <a:pPr/>
              <a:t>41</a:t>
            </a:fld>
            <a:endParaRPr lang="en-US"/>
          </a:p>
        </p:txBody>
      </p:sp>
    </p:spTree>
    <p:extLst>
      <p:ext uri="{BB962C8B-B14F-4D97-AF65-F5344CB8AC3E}">
        <p14:creationId xmlns:p14="http://schemas.microsoft.com/office/powerpoint/2010/main" val="11151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AAA3-CB1F-B58A-543D-75416916C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45159-1A04-0D71-03B6-A94A5302B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9EC66-346C-6DD0-0F0E-4155A3250F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717E1-B153-40EA-3BBB-6554527990D2}"/>
              </a:ext>
            </a:extLst>
          </p:cNvPr>
          <p:cNvSpPr>
            <a:spLocks noGrp="1"/>
          </p:cNvSpPr>
          <p:nvPr>
            <p:ph type="sldNum" sz="quarter" idx="10"/>
          </p:nvPr>
        </p:nvSpPr>
        <p:spPr/>
        <p:txBody>
          <a:bodyPr/>
          <a:lstStyle/>
          <a:p>
            <a:fld id="{1D770F6D-5A4F-704D-A884-A1E7AD52251E}" type="slidenum">
              <a:rPr lang="en-US" smtClean="0"/>
              <a:pPr/>
              <a:t>57</a:t>
            </a:fld>
            <a:endParaRPr lang="en-US"/>
          </a:p>
        </p:txBody>
      </p:sp>
    </p:spTree>
    <p:extLst>
      <p:ext uri="{BB962C8B-B14F-4D97-AF65-F5344CB8AC3E}">
        <p14:creationId xmlns:p14="http://schemas.microsoft.com/office/powerpoint/2010/main" val="56831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7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9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526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48025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3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9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9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7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54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68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7" Type="http://schemas.openxmlformats.org/officeDocument/2006/relationships/image" Target="../media/image8.png"/><Relationship Id="rId2" Type="http://schemas.openxmlformats.org/officeDocument/2006/relationships/theme" Target="../theme/theme1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1" name="Picture 20"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19" name="Picture 18" descr="Globe_logo.svg.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grpSp>
        <p:nvGrpSpPr>
          <p:cNvPr id="15" name="Group 14"/>
          <p:cNvGrpSpPr/>
          <p:nvPr userDrawn="1"/>
        </p:nvGrpSpPr>
        <p:grpSpPr>
          <a:xfrm>
            <a:off x="7818700" y="52539"/>
            <a:ext cx="1103962" cy="873144"/>
            <a:chOff x="7997802" y="52539"/>
            <a:chExt cx="1103962" cy="873144"/>
          </a:xfrm>
        </p:grpSpPr>
        <p:sp>
          <p:nvSpPr>
            <p:cNvPr id="17" name="Oval 16"/>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8120317" y="171108"/>
              <a:ext cx="896849" cy="338554"/>
            </a:xfrm>
            <a:prstGeom prst="rect">
              <a:avLst/>
            </a:prstGeom>
            <a:noFill/>
          </p:spPr>
          <p:txBody>
            <a:bodyPr wrap="none" rtlCol="0">
              <a:spAutoFit/>
            </a:bodyPr>
            <a:lstStyle/>
            <a:p>
              <a:pPr algn="ctr"/>
              <a:r>
                <a:rPr lang="en-US" sz="1600" b="1" spc="-100" dirty="0">
                  <a:solidFill>
                    <a:srgbClr val="FFFFFF"/>
                  </a:solidFill>
                </a:rPr>
                <a:t>Overview</a:t>
              </a:r>
              <a:endParaRPr lang="en-US" sz="900" spc="0" baseline="0" dirty="0">
                <a:solidFill>
                  <a:srgbClr val="FFFFFF"/>
                </a:solidFill>
              </a:endParaRPr>
            </a:p>
          </p:txBody>
        </p:sp>
      </p:grpSp>
      <p:sp>
        <p:nvSpPr>
          <p:cNvPr id="26" name="TextBox 25">
            <a:extLst>
              <a:ext uri="{FF2B5EF4-FFF2-40B4-BE49-F238E27FC236}">
                <a16:creationId xmlns:a16="http://schemas.microsoft.com/office/drawing/2014/main" id="{280E8388-4FD3-7446-A8AA-301A9DC73574}"/>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28" name="Rectangle 27">
            <a:extLst>
              <a:ext uri="{FF2B5EF4-FFF2-40B4-BE49-F238E27FC236}">
                <a16:creationId xmlns:a16="http://schemas.microsoft.com/office/drawing/2014/main" id="{B873008D-53D2-244D-B495-9FA04C248BCA}"/>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055000"/>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2" name="TextBox 11">
            <a:extLst>
              <a:ext uri="{FF2B5EF4-FFF2-40B4-BE49-F238E27FC236}">
                <a16:creationId xmlns:a16="http://schemas.microsoft.com/office/drawing/2014/main" id="{5801BF13-1304-7345-831B-2F823DA058EF}"/>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801326246"/>
      </p:ext>
    </p:extLst>
  </p:cSld>
  <p:clrMap bg1="lt1" tx1="dk1" bg2="lt2" tx2="dk2" accent1="accent1" accent2="accent2" accent3="accent3" accent4="accent4" accent5="accent5" accent6="accent6" hlink="hlink" folHlink="folHlink"/>
  <p:sldLayoutIdLst>
    <p:sldLayoutId id="2147483675" r:id="rId1"/>
    <p:sldLayoutId id="214748378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QUIZ</a:t>
              </a:r>
            </a:p>
            <a:p>
              <a:pPr algn="ctr"/>
              <a:r>
                <a:rPr lang="en-US" sz="1400" b="0" dirty="0">
                  <a:solidFill>
                    <a:srgbClr val="FFFFFF"/>
                  </a:solidFill>
                </a:rPr>
                <a:t>yourself</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055000"/>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7813F024-9A6F-074B-8E94-24655476B3F9}"/>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023013036"/>
      </p:ext>
    </p:extLst>
  </p:cSld>
  <p:clrMap bg1="lt1" tx1="dk1" bg2="lt2" tx2="dk2" accent1="accent1" accent2="accent2" accent3="accent3" accent4="accent4" accent5="accent5" accent6="accent6" hlink="hlink" folHlink="folHlink"/>
  <p:sldLayoutIdLst>
    <p:sldLayoutId id="214748378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Additional</a:t>
              </a:r>
            </a:p>
            <a:p>
              <a:pPr algn="ctr"/>
              <a:r>
                <a:rPr lang="en-US" sz="1300" b="1" dirty="0">
                  <a:solidFill>
                    <a:srgbClr val="FFFFFF"/>
                  </a:solidFill>
                </a:rPr>
                <a:t>Information</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055000"/>
                </a:solidFill>
              </a:rPr>
              <a:t>K. Additional Information</a:t>
            </a:r>
          </a:p>
        </p:txBody>
      </p:sp>
      <p:sp>
        <p:nvSpPr>
          <p:cNvPr id="13" name="TextBox 12">
            <a:extLst>
              <a:ext uri="{FF2B5EF4-FFF2-40B4-BE49-F238E27FC236}">
                <a16:creationId xmlns:a16="http://schemas.microsoft.com/office/drawing/2014/main" id="{9EB2BECF-6D9C-D040-B93B-FB3EDC15195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565692730"/>
      </p:ext>
    </p:extLst>
  </p:cSld>
  <p:clrMap bg1="lt1" tx1="dk1" bg2="lt2" tx2="dk2" accent1="accent1" accent2="accent2" accent3="accent3" accent4="accent4" accent5="accent5" accent6="accent6" hlink="hlink" folHlink="folHlink"/>
  <p:sldLayoutIdLst>
    <p:sldLayoutId id="214748378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9" name="Picture 48" descr="1_LinkICON_8_14_15.png">
            <a:hlinkClick r:id="rId3"/>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6924" y="1059143"/>
            <a:ext cx="430755" cy="430755"/>
          </a:xfrm>
          <a:prstGeom prst="rect">
            <a:avLst/>
          </a:prstGeom>
          <a:ln>
            <a:noFill/>
          </a:ln>
          <a:effectLst>
            <a:outerShdw blurRad="292100" dist="139700" dir="2700000" algn="tl" rotWithShape="0">
              <a:srgbClr val="333333">
                <a:alpha val="65000"/>
              </a:srgbClr>
            </a:outerShdw>
          </a:effectLst>
        </p:spPr>
      </p:pic>
      <p:pic>
        <p:nvPicPr>
          <p:cNvPr id="50" name="Picture 49" descr="1_AttentionICON_8_14_15.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19420" y="1080521"/>
            <a:ext cx="399410" cy="409377"/>
          </a:xfrm>
          <a:prstGeom prst="rect">
            <a:avLst/>
          </a:prstGeom>
          <a:ln>
            <a:noFill/>
          </a:ln>
          <a:effectLst>
            <a:outerShdw blurRad="292100" dist="139700" dir="2700000" algn="tl" rotWithShape="0">
              <a:srgbClr val="333333">
                <a:alpha val="65000"/>
              </a:srgbClr>
            </a:outerShdw>
          </a:effectLst>
        </p:spPr>
      </p:pic>
      <p:grpSp>
        <p:nvGrpSpPr>
          <p:cNvPr id="57" name="Group 56"/>
          <p:cNvGrpSpPr/>
          <p:nvPr userDrawn="1"/>
        </p:nvGrpSpPr>
        <p:grpSpPr>
          <a:xfrm>
            <a:off x="775085" y="924410"/>
            <a:ext cx="1103962" cy="873144"/>
            <a:chOff x="7997802" y="52539"/>
            <a:chExt cx="1103962" cy="873144"/>
          </a:xfrm>
        </p:grpSpPr>
        <p:sp>
          <p:nvSpPr>
            <p:cNvPr id="58" name="Oval 57"/>
            <p:cNvSpPr/>
            <p:nvPr userDrawn="1"/>
          </p:nvSpPr>
          <p:spPr>
            <a:xfrm>
              <a:off x="7997802" y="52539"/>
              <a:ext cx="1103962" cy="873144"/>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59" name="TextBox 58"/>
            <p:cNvSpPr txBox="1"/>
            <p:nvPr userDrawn="1"/>
          </p:nvSpPr>
          <p:spPr>
            <a:xfrm>
              <a:off x="8070849" y="171108"/>
              <a:ext cx="995786" cy="477054"/>
            </a:xfrm>
            <a:prstGeom prst="rect">
              <a:avLst/>
            </a:prstGeom>
            <a:noFill/>
          </p:spPr>
          <p:txBody>
            <a:bodyPr wrap="none" rtlCol="0">
              <a:spAutoFit/>
            </a:bodyPr>
            <a:lstStyle/>
            <a:p>
              <a:pPr algn="ctr"/>
              <a:r>
                <a:rPr lang="en-US" sz="1600" b="1" spc="-100" dirty="0">
                  <a:solidFill>
                    <a:srgbClr val="FFFFFF"/>
                  </a:solidFill>
                </a:rPr>
                <a:t>WHAT IS</a:t>
              </a:r>
            </a:p>
            <a:p>
              <a:pPr algn="ctr"/>
              <a:r>
                <a:rPr lang="en-US" sz="900" spc="0" baseline="0" dirty="0">
                  <a:solidFill>
                    <a:srgbClr val="FFFFFF"/>
                  </a:solidFill>
                </a:rPr>
                <a:t>The Carbon Cycle</a:t>
              </a:r>
            </a:p>
          </p:txBody>
        </p:sp>
      </p:grpSp>
      <p:grpSp>
        <p:nvGrpSpPr>
          <p:cNvPr id="60" name="Group 59"/>
          <p:cNvGrpSpPr/>
          <p:nvPr userDrawn="1"/>
        </p:nvGrpSpPr>
        <p:grpSpPr>
          <a:xfrm>
            <a:off x="3963547" y="785390"/>
            <a:ext cx="1103962" cy="873142"/>
            <a:chOff x="6624346" y="1447612"/>
            <a:chExt cx="1103962" cy="1103962"/>
          </a:xfrm>
          <a:effectLst>
            <a:outerShdw blurRad="50800" dist="38100" dir="5400000" algn="t" rotWithShape="0">
              <a:prstClr val="black">
                <a:alpha val="40000"/>
              </a:prstClr>
            </a:outerShdw>
          </a:effectLst>
        </p:grpSpPr>
        <p:sp>
          <p:nvSpPr>
            <p:cNvPr id="61" name="Oval 60"/>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62" name="TextBox 61"/>
            <p:cNvSpPr txBox="1"/>
            <p:nvPr userDrawn="1"/>
          </p:nvSpPr>
          <p:spPr>
            <a:xfrm>
              <a:off x="6734554" y="1598183"/>
              <a:ext cx="903694" cy="953391"/>
            </a:xfrm>
            <a:prstGeom prst="rect">
              <a:avLst/>
            </a:prstGeom>
            <a:noFill/>
          </p:spPr>
          <p:txBody>
            <a:bodyPr wrap="none" rtlCol="0">
              <a:spAutoFit/>
            </a:bodyPr>
            <a:lstStyle/>
            <a:p>
              <a:pPr algn="ctr"/>
              <a:r>
                <a:rPr lang="en-US" sz="1600" b="1" dirty="0">
                  <a:solidFill>
                    <a:srgbClr val="FFFFFF"/>
                  </a:solidFill>
                </a:rPr>
                <a:t>GLOBAL</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Perspectives</a:t>
              </a:r>
            </a:p>
            <a:p>
              <a:pPr algn="ctr"/>
              <a:endParaRPr lang="en-US" sz="1600" b="1" dirty="0">
                <a:solidFill>
                  <a:srgbClr val="FFFFFF"/>
                </a:solidFill>
              </a:endParaRPr>
            </a:p>
          </p:txBody>
        </p:sp>
      </p:grpSp>
      <p:grpSp>
        <p:nvGrpSpPr>
          <p:cNvPr id="75" name="Group 74"/>
          <p:cNvGrpSpPr/>
          <p:nvPr userDrawn="1"/>
        </p:nvGrpSpPr>
        <p:grpSpPr>
          <a:xfrm>
            <a:off x="5372820" y="834236"/>
            <a:ext cx="1103962" cy="893063"/>
            <a:chOff x="6624346" y="1422423"/>
            <a:chExt cx="1103962" cy="1129151"/>
          </a:xfrm>
          <a:effectLst>
            <a:outerShdw blurRad="50800" dist="38100" dir="5400000" algn="t" rotWithShape="0">
              <a:prstClr val="black">
                <a:alpha val="40000"/>
              </a:prstClr>
            </a:outerShdw>
          </a:effectLst>
        </p:grpSpPr>
        <p:sp>
          <p:nvSpPr>
            <p:cNvPr id="76" name="Oval 75"/>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77" name="TextBox 76"/>
            <p:cNvSpPr txBox="1"/>
            <p:nvPr userDrawn="1"/>
          </p:nvSpPr>
          <p:spPr>
            <a:xfrm>
              <a:off x="6650269" y="1422423"/>
              <a:ext cx="1051095" cy="1070135"/>
            </a:xfrm>
            <a:prstGeom prst="rect">
              <a:avLst/>
            </a:prstGeom>
            <a:noFill/>
          </p:spPr>
          <p:txBody>
            <a:bodyPr wrap="none" rtlCol="0">
              <a:spAutoFit/>
            </a:bodyPr>
            <a:lstStyle/>
            <a:p>
              <a:pPr algn="ctr"/>
              <a:r>
                <a:rPr lang="en-US" sz="1600" b="1" dirty="0">
                  <a:solidFill>
                    <a:srgbClr val="FFFFFF"/>
                  </a:solidFill>
                </a:rPr>
                <a:t>HOW</a:t>
              </a:r>
            </a:p>
            <a:p>
              <a:pPr algn="ctr"/>
              <a:r>
                <a:rPr lang="en-US" sz="1100" dirty="0">
                  <a:solidFill>
                    <a:srgbClr val="FFFFFF"/>
                  </a:solidFill>
                </a:rPr>
                <a:t>Your </a:t>
              </a:r>
            </a:p>
            <a:p>
              <a:pPr algn="ctr"/>
              <a:r>
                <a:rPr lang="en-US" sz="1100" dirty="0">
                  <a:solidFill>
                    <a:srgbClr val="FFFFFF"/>
                  </a:solidFill>
                </a:rPr>
                <a:t>Measurements</a:t>
              </a:r>
            </a:p>
            <a:p>
              <a:pPr algn="ctr"/>
              <a:r>
                <a:rPr lang="en-US" sz="1100" dirty="0">
                  <a:solidFill>
                    <a:srgbClr val="FFFFFF"/>
                  </a:solidFill>
                </a:rPr>
                <a:t>Can Help</a:t>
              </a:r>
            </a:p>
          </p:txBody>
        </p:sp>
      </p:grpSp>
      <p:grpSp>
        <p:nvGrpSpPr>
          <p:cNvPr id="78" name="Group 77"/>
          <p:cNvGrpSpPr/>
          <p:nvPr userDrawn="1"/>
        </p:nvGrpSpPr>
        <p:grpSpPr>
          <a:xfrm>
            <a:off x="775085" y="2347041"/>
            <a:ext cx="1122067" cy="887461"/>
            <a:chOff x="1202690" y="699502"/>
            <a:chExt cx="1122067" cy="1122067"/>
          </a:xfrm>
          <a:effectLst>
            <a:outerShdw blurRad="50800" dist="38100" dir="5400000" algn="t" rotWithShape="0">
              <a:prstClr val="black">
                <a:alpha val="40000"/>
              </a:prstClr>
            </a:outerShdw>
          </a:effectLst>
        </p:grpSpPr>
        <p:sp>
          <p:nvSpPr>
            <p:cNvPr id="79" name="Oval 78"/>
            <p:cNvSpPr/>
            <p:nvPr userDrawn="1"/>
          </p:nvSpPr>
          <p:spPr>
            <a:xfrm>
              <a:off x="1202690" y="699502"/>
              <a:ext cx="1122067" cy="1122067"/>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0" name="TextBox 79"/>
            <p:cNvSpPr txBox="1"/>
            <p:nvPr userDrawn="1"/>
          </p:nvSpPr>
          <p:spPr>
            <a:xfrm>
              <a:off x="1333302" y="754902"/>
              <a:ext cx="877163" cy="856106"/>
            </a:xfrm>
            <a:prstGeom prst="rect">
              <a:avLst/>
            </a:prstGeom>
            <a:noFill/>
          </p:spPr>
          <p:txBody>
            <a:bodyPr wrap="none" rtlCol="0">
              <a:spAutoFit/>
            </a:bodyPr>
            <a:lstStyle/>
            <a:p>
              <a:pPr algn="ctr"/>
              <a:r>
                <a:rPr lang="en-US" sz="1100" b="0" dirty="0">
                  <a:solidFill>
                    <a:schemeClr val="bg1"/>
                  </a:solidFill>
                </a:rPr>
                <a:t>How to</a:t>
              </a:r>
            </a:p>
            <a:p>
              <a:pPr algn="ctr"/>
              <a:r>
                <a:rPr lang="en-US" sz="1100" b="0" dirty="0">
                  <a:solidFill>
                    <a:schemeClr val="bg1"/>
                  </a:solidFill>
                </a:rPr>
                <a:t>Collect </a:t>
              </a:r>
              <a:r>
                <a:rPr lang="en-US" sz="1100" b="0" baseline="0" dirty="0">
                  <a:solidFill>
                    <a:schemeClr val="bg1"/>
                  </a:solidFill>
                </a:rPr>
                <a:t>Your</a:t>
              </a:r>
            </a:p>
            <a:p>
              <a:pPr algn="ctr"/>
              <a:r>
                <a:rPr lang="en-US" sz="1600" b="1" baseline="0" dirty="0">
                  <a:solidFill>
                    <a:schemeClr val="bg1"/>
                  </a:solidFill>
                </a:rPr>
                <a:t>DATA</a:t>
              </a:r>
              <a:endParaRPr lang="en-US" sz="1600" b="1" dirty="0">
                <a:solidFill>
                  <a:srgbClr val="FFFFFF"/>
                </a:solidFill>
              </a:endParaRPr>
            </a:p>
          </p:txBody>
        </p:sp>
      </p:grpSp>
      <p:grpSp>
        <p:nvGrpSpPr>
          <p:cNvPr id="81" name="Group 80"/>
          <p:cNvGrpSpPr/>
          <p:nvPr userDrawn="1"/>
        </p:nvGrpSpPr>
        <p:grpSpPr>
          <a:xfrm>
            <a:off x="2221185" y="2361361"/>
            <a:ext cx="1103962" cy="873141"/>
            <a:chOff x="6624346" y="1447612"/>
            <a:chExt cx="1103962" cy="1103962"/>
          </a:xfrm>
          <a:effectLst>
            <a:outerShdw blurRad="50800" dist="38100" dir="5400000" algn="t" rotWithShape="0">
              <a:prstClr val="black">
                <a:alpha val="40000"/>
              </a:prstClr>
            </a:outerShdw>
          </a:effectLst>
        </p:grpSpPr>
        <p:sp>
          <p:nvSpPr>
            <p:cNvPr id="82" name="Oval 81"/>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3" name="TextBox 82"/>
            <p:cNvSpPr txBox="1"/>
            <p:nvPr userDrawn="1"/>
          </p:nvSpPr>
          <p:spPr>
            <a:xfrm>
              <a:off x="6680400" y="1565598"/>
              <a:ext cx="990826" cy="642080"/>
            </a:xfrm>
            <a:prstGeom prst="rect">
              <a:avLst/>
            </a:prstGeom>
            <a:noFill/>
          </p:spPr>
          <p:txBody>
            <a:bodyPr wrap="none" rtlCol="0">
              <a:spAutoFit/>
            </a:bodyPr>
            <a:lstStyle/>
            <a:p>
              <a:pPr algn="ctr"/>
              <a:r>
                <a:rPr lang="en-US" sz="1600" b="1" dirty="0">
                  <a:solidFill>
                    <a:srgbClr val="FFFFFF"/>
                  </a:solidFill>
                </a:rPr>
                <a:t>TIME</a:t>
              </a:r>
            </a:p>
            <a:p>
              <a:pPr algn="ctr"/>
              <a:r>
                <a:rPr lang="en-US" sz="1100" dirty="0">
                  <a:solidFill>
                    <a:srgbClr val="FFFFFF"/>
                  </a:solidFill>
                </a:rPr>
                <a:t>Requirements</a:t>
              </a:r>
            </a:p>
          </p:txBody>
        </p:sp>
      </p:grpSp>
      <p:grpSp>
        <p:nvGrpSpPr>
          <p:cNvPr id="84" name="Group 83"/>
          <p:cNvGrpSpPr/>
          <p:nvPr userDrawn="1"/>
        </p:nvGrpSpPr>
        <p:grpSpPr>
          <a:xfrm>
            <a:off x="3682062" y="2347041"/>
            <a:ext cx="1103962" cy="873142"/>
            <a:chOff x="6624346" y="1447612"/>
            <a:chExt cx="1103962" cy="1103962"/>
          </a:xfrm>
          <a:effectLst>
            <a:outerShdw blurRad="50800" dist="38100" dir="5400000" algn="t" rotWithShape="0">
              <a:prstClr val="black">
                <a:alpha val="40000"/>
              </a:prstClr>
            </a:outerShdw>
          </a:effectLst>
        </p:grpSpPr>
        <p:sp>
          <p:nvSpPr>
            <p:cNvPr id="85" name="Oval 84"/>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6" name="TextBox 85"/>
            <p:cNvSpPr txBox="1"/>
            <p:nvPr userDrawn="1"/>
          </p:nvSpPr>
          <p:spPr>
            <a:xfrm>
              <a:off x="6831914" y="1598183"/>
              <a:ext cx="708973" cy="642079"/>
            </a:xfrm>
            <a:prstGeom prst="rect">
              <a:avLst/>
            </a:prstGeom>
            <a:noFill/>
          </p:spPr>
          <p:txBody>
            <a:bodyPr wrap="none" rtlCol="0">
              <a:spAutoFit/>
            </a:bodyPr>
            <a:lstStyle/>
            <a:p>
              <a:pPr algn="ctr"/>
              <a:r>
                <a:rPr lang="en-US" sz="1600" b="1" dirty="0">
                  <a:solidFill>
                    <a:srgbClr val="FFFFFF"/>
                  </a:solidFill>
                </a:rPr>
                <a:t>SITE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Selection</a:t>
              </a:r>
              <a:endParaRPr lang="en-US" sz="1600" b="1" dirty="0">
                <a:solidFill>
                  <a:srgbClr val="FFFFFF"/>
                </a:solidFill>
              </a:endParaRPr>
            </a:p>
          </p:txBody>
        </p:sp>
      </p:grpSp>
      <p:grpSp>
        <p:nvGrpSpPr>
          <p:cNvPr id="87" name="Group 86"/>
          <p:cNvGrpSpPr/>
          <p:nvPr userDrawn="1"/>
        </p:nvGrpSpPr>
        <p:grpSpPr>
          <a:xfrm>
            <a:off x="5187337" y="2347041"/>
            <a:ext cx="1103962" cy="873142"/>
            <a:chOff x="6624346" y="1447612"/>
            <a:chExt cx="1103962" cy="1103962"/>
          </a:xfrm>
          <a:effectLst>
            <a:outerShdw blurRad="50800" dist="38100" dir="5400000" algn="t" rotWithShape="0">
              <a:prstClr val="black">
                <a:alpha val="40000"/>
              </a:prstClr>
            </a:outerShdw>
          </a:effectLst>
        </p:grpSpPr>
        <p:sp>
          <p:nvSpPr>
            <p:cNvPr id="88" name="Oval 87"/>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89" name="TextBox 88"/>
            <p:cNvSpPr txBox="1"/>
            <p:nvPr userDrawn="1"/>
          </p:nvSpPr>
          <p:spPr>
            <a:xfrm>
              <a:off x="6760643" y="1598183"/>
              <a:ext cx="851515" cy="642079"/>
            </a:xfrm>
            <a:prstGeom prst="rect">
              <a:avLst/>
            </a:prstGeom>
            <a:noFill/>
          </p:spPr>
          <p:txBody>
            <a:bodyPr wrap="none" rtlCol="0">
              <a:spAutoFit/>
            </a:bodyPr>
            <a:lstStyle/>
            <a:p>
              <a:pPr algn="ctr"/>
              <a:r>
                <a:rPr lang="en-US" sz="1600" b="1" dirty="0">
                  <a:solidFill>
                    <a:srgbClr val="FFFFFF"/>
                  </a:solidFill>
                </a:rPr>
                <a:t>SPECIES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Selection</a:t>
              </a:r>
              <a:endParaRPr lang="en-US" sz="1600" b="1" dirty="0">
                <a:solidFill>
                  <a:srgbClr val="FFFFFF"/>
                </a:solidFill>
              </a:endParaRPr>
            </a:p>
          </p:txBody>
        </p:sp>
      </p:grpSp>
      <p:grpSp>
        <p:nvGrpSpPr>
          <p:cNvPr id="90" name="Group 89"/>
          <p:cNvGrpSpPr/>
          <p:nvPr userDrawn="1"/>
        </p:nvGrpSpPr>
        <p:grpSpPr>
          <a:xfrm>
            <a:off x="775085" y="3759636"/>
            <a:ext cx="1172116" cy="873142"/>
            <a:chOff x="6600343" y="1447612"/>
            <a:chExt cx="1172116" cy="1103962"/>
          </a:xfrm>
          <a:effectLst>
            <a:outerShdw blurRad="50800" dist="38100" dir="5400000" algn="t" rotWithShape="0">
              <a:prstClr val="black">
                <a:alpha val="40000"/>
              </a:prstClr>
            </a:outerShdw>
          </a:effectLst>
        </p:grpSpPr>
        <p:sp>
          <p:nvSpPr>
            <p:cNvPr id="91" name="Oval 90"/>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2" name="TextBox 91"/>
            <p:cNvSpPr txBox="1"/>
            <p:nvPr userDrawn="1"/>
          </p:nvSpPr>
          <p:spPr>
            <a:xfrm>
              <a:off x="6600343" y="1731990"/>
              <a:ext cx="1172116" cy="428053"/>
            </a:xfrm>
            <a:prstGeom prst="rect">
              <a:avLst/>
            </a:prstGeom>
            <a:noFill/>
          </p:spPr>
          <p:txBody>
            <a:bodyPr wrap="none" rtlCol="0">
              <a:spAutoFit/>
            </a:bodyPr>
            <a:lstStyle/>
            <a:p>
              <a:pPr algn="ctr"/>
              <a:r>
                <a:rPr lang="en-US" sz="1600" b="1" dirty="0">
                  <a:solidFill>
                    <a:srgbClr val="FFFFFF"/>
                  </a:solidFill>
                </a:rPr>
                <a:t>MATERIALS</a:t>
              </a:r>
            </a:p>
          </p:txBody>
        </p:sp>
      </p:grpSp>
      <p:grpSp>
        <p:nvGrpSpPr>
          <p:cNvPr id="93" name="Group 92"/>
          <p:cNvGrpSpPr/>
          <p:nvPr userDrawn="1"/>
        </p:nvGrpSpPr>
        <p:grpSpPr>
          <a:xfrm>
            <a:off x="2219675" y="3759636"/>
            <a:ext cx="1103962" cy="873142"/>
            <a:chOff x="6624346" y="1447612"/>
            <a:chExt cx="1103962" cy="1103962"/>
          </a:xfrm>
          <a:effectLst>
            <a:outerShdw blurRad="50800" dist="38100" dir="5400000" algn="t" rotWithShape="0">
              <a:prstClr val="black">
                <a:alpha val="40000"/>
              </a:prstClr>
            </a:outerShdw>
          </a:effectLst>
        </p:grpSpPr>
        <p:sp>
          <p:nvSpPr>
            <p:cNvPr id="94" name="Oval 93"/>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5" name="TextBox 94"/>
            <p:cNvSpPr txBox="1"/>
            <p:nvPr userDrawn="1"/>
          </p:nvSpPr>
          <p:spPr>
            <a:xfrm>
              <a:off x="6811457" y="1598183"/>
              <a:ext cx="749887" cy="642079"/>
            </a:xfrm>
            <a:prstGeom prst="rect">
              <a:avLst/>
            </a:prstGeom>
            <a:noFill/>
          </p:spPr>
          <p:txBody>
            <a:bodyPr wrap="none" rtlCol="0">
              <a:spAutoFit/>
            </a:bodyPr>
            <a:lstStyle/>
            <a:p>
              <a:pPr algn="ctr"/>
              <a:r>
                <a:rPr lang="en-US" sz="1600" b="1" dirty="0">
                  <a:solidFill>
                    <a:srgbClr val="FFFFFF"/>
                  </a:solidFill>
                </a:rPr>
                <a:t>SITE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0" dirty="0">
                  <a:solidFill>
                    <a:srgbClr val="FFFFFF"/>
                  </a:solidFill>
                </a:rPr>
                <a:t>Definition</a:t>
              </a:r>
              <a:endParaRPr lang="en-US" sz="1600" b="1" dirty="0">
                <a:solidFill>
                  <a:srgbClr val="FFFFFF"/>
                </a:solidFill>
              </a:endParaRPr>
            </a:p>
          </p:txBody>
        </p:sp>
      </p:grpSp>
      <p:grpSp>
        <p:nvGrpSpPr>
          <p:cNvPr id="96" name="Group 95"/>
          <p:cNvGrpSpPr/>
          <p:nvPr userDrawn="1"/>
        </p:nvGrpSpPr>
        <p:grpSpPr>
          <a:xfrm>
            <a:off x="3752918" y="3752511"/>
            <a:ext cx="1103962" cy="880267"/>
            <a:chOff x="6624346" y="1438602"/>
            <a:chExt cx="1103962" cy="1112972"/>
          </a:xfrm>
          <a:effectLst>
            <a:outerShdw blurRad="50800" dist="38100" dir="5400000" algn="t" rotWithShape="0">
              <a:prstClr val="black">
                <a:alpha val="40000"/>
              </a:prstClr>
            </a:outerShdw>
          </a:effectLst>
        </p:grpSpPr>
        <p:sp>
          <p:nvSpPr>
            <p:cNvPr id="97" name="Oval 9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98" name="TextBox 97"/>
            <p:cNvSpPr txBox="1"/>
            <p:nvPr userDrawn="1"/>
          </p:nvSpPr>
          <p:spPr>
            <a:xfrm>
              <a:off x="6787217" y="1438602"/>
              <a:ext cx="756036" cy="1070134"/>
            </a:xfrm>
            <a:prstGeom prst="rect">
              <a:avLst/>
            </a:prstGeom>
            <a:noFill/>
          </p:spPr>
          <p:txBody>
            <a:bodyPr wrap="none" rtlCol="0">
              <a:spAutoFit/>
            </a:bodyPr>
            <a:lstStyle/>
            <a:p>
              <a:pPr algn="ctr"/>
              <a:r>
                <a:rPr lang="en-US" sz="1100" dirty="0">
                  <a:solidFill>
                    <a:srgbClr val="FFFFFF"/>
                  </a:solidFill>
                </a:rPr>
                <a:t>Enter</a:t>
              </a:r>
            </a:p>
            <a:p>
              <a:pPr algn="ctr"/>
              <a:r>
                <a:rPr lang="en-US" sz="1100" dirty="0">
                  <a:solidFill>
                    <a:srgbClr val="FFFFFF"/>
                  </a:solidFill>
                </a:rPr>
                <a:t>Data on </a:t>
              </a:r>
            </a:p>
            <a:p>
              <a:pPr algn="ctr"/>
              <a:r>
                <a:rPr lang="en-US" sz="1600" b="1" dirty="0">
                  <a:solidFill>
                    <a:srgbClr val="FFFFFF"/>
                  </a:solidFill>
                </a:rPr>
                <a:t>GLOBE</a:t>
              </a:r>
            </a:p>
            <a:p>
              <a:pPr algn="ctr"/>
              <a:r>
                <a:rPr lang="en-US" sz="1100" dirty="0">
                  <a:solidFill>
                    <a:srgbClr val="FFFFFF"/>
                  </a:solidFill>
                </a:rPr>
                <a:t>Website</a:t>
              </a:r>
            </a:p>
          </p:txBody>
        </p:sp>
      </p:grpSp>
      <p:grpSp>
        <p:nvGrpSpPr>
          <p:cNvPr id="99" name="Group 98"/>
          <p:cNvGrpSpPr/>
          <p:nvPr userDrawn="1"/>
        </p:nvGrpSpPr>
        <p:grpSpPr>
          <a:xfrm>
            <a:off x="5323634" y="3772049"/>
            <a:ext cx="1103962" cy="873141"/>
            <a:chOff x="6624346" y="1447612"/>
            <a:chExt cx="1103962" cy="1103962"/>
          </a:xfrm>
          <a:effectLst>
            <a:outerShdw blurRad="50800" dist="38100" dir="5400000" algn="t" rotWithShape="0">
              <a:prstClr val="black">
                <a:alpha val="40000"/>
              </a:prstClr>
            </a:outerShdw>
          </a:effectLst>
        </p:grpSpPr>
        <p:sp>
          <p:nvSpPr>
            <p:cNvPr id="100" name="Oval 99"/>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1" name="TextBox 100"/>
            <p:cNvSpPr txBox="1"/>
            <p:nvPr userDrawn="1"/>
          </p:nvSpPr>
          <p:spPr>
            <a:xfrm>
              <a:off x="6755901" y="1547229"/>
              <a:ext cx="860989" cy="856106"/>
            </a:xfrm>
            <a:prstGeom prst="rect">
              <a:avLst/>
            </a:prstGeom>
            <a:noFill/>
          </p:spPr>
          <p:txBody>
            <a:bodyPr wrap="none" rtlCol="0">
              <a:spAutoFit/>
            </a:bodyPr>
            <a:lstStyle/>
            <a:p>
              <a:pPr algn="ctr"/>
              <a:r>
                <a:rPr lang="en-US" sz="1100" dirty="0">
                  <a:solidFill>
                    <a:srgbClr val="FFFFFF"/>
                  </a:solidFill>
                </a:rPr>
                <a:t>Understand</a:t>
              </a:r>
            </a:p>
            <a:p>
              <a:pPr algn="ctr"/>
              <a:r>
                <a:rPr lang="en-US" sz="1100" dirty="0">
                  <a:solidFill>
                    <a:srgbClr val="FFFFFF"/>
                  </a:solidFill>
                </a:rPr>
                <a:t>the</a:t>
              </a:r>
            </a:p>
            <a:p>
              <a:pPr algn="ctr"/>
              <a:r>
                <a:rPr lang="en-US" sz="1600" b="1" dirty="0">
                  <a:solidFill>
                    <a:srgbClr val="FFFFFF"/>
                  </a:solidFill>
                </a:rPr>
                <a:t>DATA</a:t>
              </a:r>
            </a:p>
          </p:txBody>
        </p:sp>
      </p:grpSp>
      <p:grpSp>
        <p:nvGrpSpPr>
          <p:cNvPr id="102" name="Group 101"/>
          <p:cNvGrpSpPr/>
          <p:nvPr userDrawn="1"/>
        </p:nvGrpSpPr>
        <p:grpSpPr>
          <a:xfrm>
            <a:off x="2245608" y="4957119"/>
            <a:ext cx="1150763" cy="873141"/>
            <a:chOff x="6611017" y="1447612"/>
            <a:chExt cx="1150763" cy="1103962"/>
          </a:xfrm>
          <a:effectLst>
            <a:outerShdw blurRad="50800" dist="38100" dir="5400000" algn="t" rotWithShape="0">
              <a:prstClr val="black">
                <a:alpha val="40000"/>
              </a:prstClr>
            </a:outerShdw>
          </a:effectLst>
        </p:grpSpPr>
        <p:sp>
          <p:nvSpPr>
            <p:cNvPr id="103" name="Oval 102"/>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4" name="TextBox 103"/>
            <p:cNvSpPr txBox="1"/>
            <p:nvPr userDrawn="1"/>
          </p:nvSpPr>
          <p:spPr>
            <a:xfrm>
              <a:off x="6611017" y="1478136"/>
              <a:ext cx="1150763" cy="642080"/>
            </a:xfrm>
            <a:prstGeom prst="rect">
              <a:avLst/>
            </a:prstGeom>
            <a:noFill/>
          </p:spPr>
          <p:txBody>
            <a:bodyPr wrap="none" rtlCol="0">
              <a:spAutoFit/>
            </a:bodyPr>
            <a:lstStyle/>
            <a:p>
              <a:pPr algn="ctr"/>
              <a:r>
                <a:rPr lang="en-US" sz="1600" b="1" dirty="0">
                  <a:solidFill>
                    <a:srgbClr val="FFFFFF"/>
                  </a:solidFill>
                </a:rPr>
                <a:t>TEST</a:t>
              </a:r>
            </a:p>
            <a:p>
              <a:pPr algn="ctr"/>
              <a:r>
                <a:rPr lang="en-US" sz="1100" dirty="0">
                  <a:solidFill>
                    <a:srgbClr val="FFFFFF"/>
                  </a:solidFill>
                </a:rPr>
                <a:t>Your  Knowledge</a:t>
              </a:r>
            </a:p>
          </p:txBody>
        </p:sp>
      </p:grpSp>
      <p:pic>
        <p:nvPicPr>
          <p:cNvPr id="105" name="Picture 104" descr="Pencil.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4467877">
            <a:off x="2794077" y="4966159"/>
            <a:ext cx="55285" cy="1245106"/>
          </a:xfrm>
          <a:prstGeom prst="rect">
            <a:avLst/>
          </a:prstGeom>
          <a:ln>
            <a:noFill/>
          </a:ln>
          <a:effectLst>
            <a:outerShdw blurRad="292100" dist="139700" dir="2700000" algn="tl" rotWithShape="0">
              <a:srgbClr val="333333">
                <a:alpha val="65000"/>
              </a:srgbClr>
            </a:outerShdw>
          </a:effectLst>
        </p:spPr>
      </p:pic>
      <p:grpSp>
        <p:nvGrpSpPr>
          <p:cNvPr id="106" name="Group 105"/>
          <p:cNvGrpSpPr/>
          <p:nvPr userDrawn="1"/>
        </p:nvGrpSpPr>
        <p:grpSpPr>
          <a:xfrm>
            <a:off x="905697" y="4878525"/>
            <a:ext cx="1103962" cy="873141"/>
            <a:chOff x="6624346" y="1447612"/>
            <a:chExt cx="1103962" cy="1103962"/>
          </a:xfrm>
          <a:effectLst>
            <a:outerShdw blurRad="50800" dist="38100" dir="5400000" algn="t" rotWithShape="0">
              <a:prstClr val="black">
                <a:alpha val="40000"/>
              </a:prstClr>
            </a:outerShdw>
          </a:effectLst>
        </p:grpSpPr>
        <p:sp>
          <p:nvSpPr>
            <p:cNvPr id="107" name="Oval 10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08" name="TextBox 107"/>
            <p:cNvSpPr txBox="1"/>
            <p:nvPr userDrawn="1"/>
          </p:nvSpPr>
          <p:spPr>
            <a:xfrm>
              <a:off x="6799435" y="1634691"/>
              <a:ext cx="773926" cy="642080"/>
            </a:xfrm>
            <a:prstGeom prst="rect">
              <a:avLst/>
            </a:prstGeom>
            <a:noFill/>
          </p:spPr>
          <p:txBody>
            <a:bodyPr wrap="none" rtlCol="0">
              <a:spAutoFit/>
            </a:bodyPr>
            <a:lstStyle/>
            <a:p>
              <a:pPr algn="ctr"/>
              <a:r>
                <a:rPr lang="en-US" sz="1100" dirty="0">
                  <a:solidFill>
                    <a:srgbClr val="FFFFFF"/>
                  </a:solidFill>
                </a:rPr>
                <a:t>Additional</a:t>
              </a:r>
            </a:p>
            <a:p>
              <a:pPr algn="ctr"/>
              <a:r>
                <a:rPr lang="en-US" sz="1600" b="1" dirty="0">
                  <a:solidFill>
                    <a:srgbClr val="FFFFFF"/>
                  </a:solidFill>
                </a:rPr>
                <a:t>INFO</a:t>
              </a:r>
            </a:p>
          </p:txBody>
        </p:sp>
      </p:grpSp>
      <p:pic>
        <p:nvPicPr>
          <p:cNvPr id="3" name="Picture 2" descr="1_IdeaICON_8_29_15.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119158" y="1929022"/>
            <a:ext cx="900262" cy="716609"/>
          </a:xfrm>
          <a:prstGeom prst="rect">
            <a:avLst/>
          </a:prstGeom>
          <a:ln>
            <a:noFill/>
          </a:ln>
          <a:effectLst>
            <a:outerShdw blurRad="292100" dist="139700" dir="2700000" algn="tl" rotWithShape="0">
              <a:srgbClr val="333333">
                <a:alpha val="65000"/>
              </a:srgbClr>
            </a:outerShdw>
          </a:effectLst>
        </p:spPr>
      </p:pic>
      <p:grpSp>
        <p:nvGrpSpPr>
          <p:cNvPr id="48" name="Group 47"/>
          <p:cNvGrpSpPr/>
          <p:nvPr userDrawn="1"/>
        </p:nvGrpSpPr>
        <p:grpSpPr>
          <a:xfrm>
            <a:off x="2164103" y="785390"/>
            <a:ext cx="1103962" cy="1031051"/>
            <a:chOff x="7814851" y="51272"/>
            <a:chExt cx="1103962" cy="1031051"/>
          </a:xfrm>
        </p:grpSpPr>
        <p:sp>
          <p:nvSpPr>
            <p:cNvPr id="51" name="Oval 50"/>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52" name="TextBox 51"/>
            <p:cNvSpPr txBox="1"/>
            <p:nvPr userDrawn="1"/>
          </p:nvSpPr>
          <p:spPr>
            <a:xfrm>
              <a:off x="7872020" y="51272"/>
              <a:ext cx="1022370" cy="1031051"/>
            </a:xfrm>
            <a:prstGeom prst="rect">
              <a:avLst/>
            </a:prstGeom>
            <a:noFill/>
          </p:spPr>
          <p:txBody>
            <a:bodyPr wrap="square" rtlCol="0">
              <a:spAutoFit/>
            </a:bodyPr>
            <a:lstStyle/>
            <a:p>
              <a:pPr algn="ctr"/>
              <a:r>
                <a:rPr lang="en-US" sz="1600" b="1" dirty="0">
                  <a:solidFill>
                    <a:srgbClr val="FFFFFF"/>
                  </a:solidFill>
                </a:rPr>
                <a:t>WHY</a:t>
              </a:r>
            </a:p>
            <a:p>
              <a:pPr algn="ctr"/>
              <a:r>
                <a:rPr lang="en-US" sz="900" dirty="0">
                  <a:solidFill>
                    <a:srgbClr val="FFFFFF"/>
                  </a:solidFill>
                </a:rPr>
                <a:t>Collect</a:t>
              </a:r>
              <a:endParaRPr lang="en-US" sz="900" baseline="0" dirty="0">
                <a:solidFill>
                  <a:srgbClr val="FFFFFF"/>
                </a:solidFill>
              </a:endParaRPr>
            </a:p>
            <a:p>
              <a:pPr algn="ctr"/>
              <a:r>
                <a:rPr lang="en-US" sz="900" dirty="0">
                  <a:solidFill>
                    <a:srgbClr val="FFFFFF"/>
                  </a:solidFill>
                </a:rPr>
                <a:t>Fire Fuel Transect Measurement</a:t>
              </a:r>
            </a:p>
            <a:p>
              <a:pPr algn="ctr"/>
              <a:r>
                <a:rPr lang="en-US" sz="900" dirty="0">
                  <a:solidFill>
                    <a:srgbClr val="FFFFFF"/>
                  </a:solidFill>
                </a:rPr>
                <a:t>Data?</a:t>
              </a:r>
            </a:p>
            <a:p>
              <a:pPr algn="ctr"/>
              <a:endParaRPr lang="en-US" sz="900" dirty="0">
                <a:solidFill>
                  <a:srgbClr val="FFFFFF"/>
                </a:solidFill>
              </a:endParaRPr>
            </a:p>
          </p:txBody>
        </p:sp>
      </p:grpSp>
    </p:spTree>
    <p:extLst>
      <p:ext uri="{BB962C8B-B14F-4D97-AF65-F5344CB8AC3E}">
        <p14:creationId xmlns:p14="http://schemas.microsoft.com/office/powerpoint/2010/main" val="4007268300"/>
      </p:ext>
    </p:extLst>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grpSp>
        <p:nvGrpSpPr>
          <p:cNvPr id="16" name="Group 15"/>
          <p:cNvGrpSpPr/>
          <p:nvPr userDrawn="1"/>
        </p:nvGrpSpPr>
        <p:grpSpPr>
          <a:xfrm>
            <a:off x="7808013" y="46515"/>
            <a:ext cx="1103962" cy="950086"/>
            <a:chOff x="6624346" y="1447612"/>
            <a:chExt cx="1103962" cy="1201247"/>
          </a:xfrm>
          <a:effectLst>
            <a:outerShdw blurRad="50800" dist="38100" dir="5400000" algn="t" rotWithShape="0">
              <a:prstClr val="black">
                <a:alpha val="40000"/>
              </a:prstClr>
            </a:outerShdw>
          </a:effectLst>
        </p:grpSpPr>
        <p:sp>
          <p:nvSpPr>
            <p:cNvPr id="17" name="Oval 16"/>
            <p:cNvSpPr/>
            <p:nvPr userDrawn="1"/>
          </p:nvSpPr>
          <p:spPr>
            <a:xfrm>
              <a:off x="6624346" y="1447612"/>
              <a:ext cx="1103962" cy="1103962"/>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8" name="TextBox 17"/>
            <p:cNvSpPr txBox="1"/>
            <p:nvPr userDrawn="1"/>
          </p:nvSpPr>
          <p:spPr>
            <a:xfrm>
              <a:off x="6647795" y="1598183"/>
              <a:ext cx="1077218" cy="1050676"/>
            </a:xfrm>
            <a:prstGeom prst="rect">
              <a:avLst/>
            </a:prstGeom>
            <a:noFill/>
          </p:spPr>
          <p:txBody>
            <a:bodyPr wrap="none" rtlCol="0">
              <a:spAutoFit/>
            </a:bodyPr>
            <a:lstStyle/>
            <a:p>
              <a:pPr algn="ctr"/>
              <a:r>
                <a:rPr lang="en-US" sz="1600" b="1" dirty="0">
                  <a:solidFill>
                    <a:srgbClr val="FFFFFF"/>
                  </a:solidFill>
                </a:rPr>
                <a:t>Learning</a:t>
              </a:r>
            </a:p>
            <a:p>
              <a:pPr algn="ctr"/>
              <a:r>
                <a:rPr lang="en-US" sz="1600" b="1" dirty="0">
                  <a:solidFill>
                    <a:srgbClr val="FFFFFF"/>
                  </a:solidFill>
                </a:rPr>
                <a:t>Objectives</a:t>
              </a:r>
              <a:endParaRPr lang="en-US" sz="1100" b="0" dirty="0">
                <a:solidFill>
                  <a:srgbClr val="FFFFFF"/>
                </a:solidFill>
              </a:endParaRPr>
            </a:p>
            <a:p>
              <a:pPr algn="ctr"/>
              <a:endParaRPr lang="en-US" sz="1600" b="1" dirty="0">
                <a:solidFill>
                  <a:srgbClr val="FFFFFF"/>
                </a:solidFill>
              </a:endParaRPr>
            </a:p>
          </p:txBody>
        </p:sp>
      </p:grpSp>
      <p:pic>
        <p:nvPicPr>
          <p:cNvPr id="23" name="Picture 22" descr="3_BiosphereICONs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pic>
        <p:nvPicPr>
          <p:cNvPr id="25" name="Picture 24" descr="Globe_logo.svg.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BF66B58-1681-704E-8912-C8F609D16A7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sp>
        <p:nvSpPr>
          <p:cNvPr id="19" name="TextBox 18">
            <a:extLst>
              <a:ext uri="{FF2B5EF4-FFF2-40B4-BE49-F238E27FC236}">
                <a16:creationId xmlns:a16="http://schemas.microsoft.com/office/drawing/2014/main" id="{58E1B375-B007-6744-B365-D105F8CDEF7E}"/>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
        <p:nvSpPr>
          <p:cNvPr id="20" name="Rectangle 19">
            <a:extLst>
              <a:ext uri="{FF2B5EF4-FFF2-40B4-BE49-F238E27FC236}">
                <a16:creationId xmlns:a16="http://schemas.microsoft.com/office/drawing/2014/main" id="{9589487D-F5B5-4541-889F-3AD8B1563715}"/>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055000"/>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Tree>
    <p:extLst>
      <p:ext uri="{BB962C8B-B14F-4D97-AF65-F5344CB8AC3E}">
        <p14:creationId xmlns:p14="http://schemas.microsoft.com/office/powerpoint/2010/main" val="3589056479"/>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7" name="Picture 6" descr="2_LP_BannerBioBUDBURST.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23" name="Picture 22" descr="Globe_logo.svg.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pic>
        <p:nvPicPr>
          <p:cNvPr id="24" name="Picture 23" descr="3_BiosphereICONsm.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C729CD2-DE3B-0D45-870B-20CED94E3ED0}"/>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17" name="Group 16"/>
          <p:cNvGrpSpPr/>
          <p:nvPr userDrawn="1"/>
        </p:nvGrpSpPr>
        <p:grpSpPr>
          <a:xfrm>
            <a:off x="7823839" y="57917"/>
            <a:ext cx="1103962" cy="873141"/>
            <a:chOff x="7814851" y="57917"/>
            <a:chExt cx="1103962" cy="873141"/>
          </a:xfrm>
        </p:grpSpPr>
        <p:sp>
          <p:nvSpPr>
            <p:cNvPr id="18" name="Oval 17"/>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19" name="TextBox 18"/>
            <p:cNvSpPr txBox="1"/>
            <p:nvPr userDrawn="1"/>
          </p:nvSpPr>
          <p:spPr>
            <a:xfrm>
              <a:off x="7858372" y="146808"/>
              <a:ext cx="1022370" cy="615553"/>
            </a:xfrm>
            <a:prstGeom prst="rect">
              <a:avLst/>
            </a:prstGeom>
            <a:noFill/>
          </p:spPr>
          <p:txBody>
            <a:bodyPr wrap="square" rtlCol="0">
              <a:spAutoFit/>
            </a:bodyPr>
            <a:lstStyle/>
            <a:p>
              <a:pPr algn="ctr"/>
              <a:r>
                <a:rPr lang="en-US" sz="1600" b="1" dirty="0">
                  <a:solidFill>
                    <a:srgbClr val="FFFFFF"/>
                  </a:solidFill>
                </a:rPr>
                <a:t>What</a:t>
              </a:r>
            </a:p>
            <a:p>
              <a:pPr algn="ctr"/>
              <a:r>
                <a:rPr lang="en-US" sz="900" dirty="0">
                  <a:solidFill>
                    <a:srgbClr val="FFFFFF"/>
                  </a:solidFill>
                </a:rPr>
                <a:t>is the </a:t>
              </a:r>
            </a:p>
            <a:p>
              <a:pPr algn="ctr"/>
              <a:r>
                <a:rPr lang="en-US" sz="900" dirty="0">
                  <a:solidFill>
                    <a:srgbClr val="FFFFFF"/>
                  </a:solidFill>
                </a:rPr>
                <a:t>Carbon Cycle?</a:t>
              </a:r>
            </a:p>
          </p:txBody>
        </p:sp>
      </p:grpSp>
      <p:sp>
        <p:nvSpPr>
          <p:cNvPr id="13" name="Rectangle 12">
            <a:extLst>
              <a:ext uri="{FF2B5EF4-FFF2-40B4-BE49-F238E27FC236}">
                <a16:creationId xmlns:a16="http://schemas.microsoft.com/office/drawing/2014/main" id="{1E5C607E-6B55-5843-9379-3A1FA931E35B}"/>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055000"/>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6" name="TextBox 15">
            <a:extLst>
              <a:ext uri="{FF2B5EF4-FFF2-40B4-BE49-F238E27FC236}">
                <a16:creationId xmlns:a16="http://schemas.microsoft.com/office/drawing/2014/main" id="{0B3E3AD1-D420-9245-8858-508B1FACBA3B}"/>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128367516"/>
      </p:ext>
    </p:extLst>
  </p:cSld>
  <p:clrMap bg1="lt1" tx1="dk1" bg2="lt2" tx2="dk2" accent1="accent1" accent2="accent2" accent3="accent3" accent4="accent4" accent5="accent5" accent6="accent6" hlink="hlink" folHlink="folHlink"/>
  <p:sldLayoutIdLst>
    <p:sldLayoutId id="214748374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3" name="Picture 12" descr="2_LP_BannerBioBUDBURST.png">
            <a:extLst>
              <a:ext uri="{FF2B5EF4-FFF2-40B4-BE49-F238E27FC236}">
                <a16:creationId xmlns:a16="http://schemas.microsoft.com/office/drawing/2014/main" id="{C1B4FE16-CF07-814E-94F8-515603928C4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4" name="Picture 13" descr="Globe_logo.svg.png">
            <a:extLst>
              <a:ext uri="{FF2B5EF4-FFF2-40B4-BE49-F238E27FC236}">
                <a16:creationId xmlns:a16="http://schemas.microsoft.com/office/drawing/2014/main" id="{C82FE5EA-7C8C-E24B-BD05-9EE1AAEA085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18EBA11C-BD54-F642-A446-B62FCE2C404A}"/>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6" name="Group 25">
            <a:extLst>
              <a:ext uri="{FF2B5EF4-FFF2-40B4-BE49-F238E27FC236}">
                <a16:creationId xmlns:a16="http://schemas.microsoft.com/office/drawing/2014/main" id="{83937030-B8A6-3D45-A9E8-383D73782C47}"/>
              </a:ext>
            </a:extLst>
          </p:cNvPr>
          <p:cNvGrpSpPr/>
          <p:nvPr userDrawn="1"/>
        </p:nvGrpSpPr>
        <p:grpSpPr>
          <a:xfrm>
            <a:off x="7823839" y="57917"/>
            <a:ext cx="1103962" cy="873141"/>
            <a:chOff x="7814851" y="57917"/>
            <a:chExt cx="1103962" cy="873141"/>
          </a:xfrm>
        </p:grpSpPr>
        <p:sp>
          <p:nvSpPr>
            <p:cNvPr id="27" name="Oval 26">
              <a:extLst>
                <a:ext uri="{FF2B5EF4-FFF2-40B4-BE49-F238E27FC236}">
                  <a16:creationId xmlns:a16="http://schemas.microsoft.com/office/drawing/2014/main" id="{2493BC97-FF7F-D94D-B4C7-F05FCFEB5DC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8" name="TextBox 27">
              <a:extLst>
                <a:ext uri="{FF2B5EF4-FFF2-40B4-BE49-F238E27FC236}">
                  <a16:creationId xmlns:a16="http://schemas.microsoft.com/office/drawing/2014/main" id="{F70C6C49-CA17-7943-803B-9A139173D9C7}"/>
                </a:ext>
              </a:extLst>
            </p:cNvPr>
            <p:cNvSpPr txBox="1"/>
            <p:nvPr userDrawn="1"/>
          </p:nvSpPr>
          <p:spPr>
            <a:xfrm>
              <a:off x="7858372" y="217488"/>
              <a:ext cx="1022370" cy="553998"/>
            </a:xfrm>
            <a:prstGeom prst="rect">
              <a:avLst/>
            </a:prstGeom>
            <a:noFill/>
          </p:spPr>
          <p:txBody>
            <a:bodyPr wrap="square" rtlCol="0">
              <a:spAutoFit/>
            </a:bodyPr>
            <a:lstStyle/>
            <a:p>
              <a:pPr algn="ctr"/>
              <a:r>
                <a:rPr lang="en-US" sz="1000" b="1" dirty="0">
                  <a:solidFill>
                    <a:srgbClr val="FFFFFF"/>
                  </a:solidFill>
                </a:rPr>
                <a:t>Field Measurements</a:t>
              </a:r>
            </a:p>
            <a:p>
              <a:pPr algn="ctr"/>
              <a:r>
                <a:rPr lang="en-US" sz="1000" b="1" dirty="0">
                  <a:solidFill>
                    <a:srgbClr val="FFFFFF"/>
                  </a:solidFill>
                </a:rPr>
                <a:t>Overview</a:t>
              </a:r>
            </a:p>
          </p:txBody>
        </p:sp>
      </p:grpSp>
      <p:pic>
        <p:nvPicPr>
          <p:cNvPr id="29" name="Picture 28" descr="3_BiosphereICONsm.png">
            <a:extLst>
              <a:ext uri="{FF2B5EF4-FFF2-40B4-BE49-F238E27FC236}">
                <a16:creationId xmlns:a16="http://schemas.microsoft.com/office/drawing/2014/main" id="{3742A185-ADDE-AE4C-A80A-D39071A165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E1EDC52-6DAF-FE41-A99E-16C0083A5D61}"/>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055000"/>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7" name="TextBox 16">
            <a:extLst>
              <a:ext uri="{FF2B5EF4-FFF2-40B4-BE49-F238E27FC236}">
                <a16:creationId xmlns:a16="http://schemas.microsoft.com/office/drawing/2014/main" id="{AD6A139E-D030-684D-A106-B794587A321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97105105"/>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4" name="Picture 13" descr="2_LP_BannerBioBUDBURST.png">
            <a:extLst>
              <a:ext uri="{FF2B5EF4-FFF2-40B4-BE49-F238E27FC236}">
                <a16:creationId xmlns:a16="http://schemas.microsoft.com/office/drawing/2014/main" id="{CF1E9FDC-0409-FF40-B41A-CD59D9BE9F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5" name="Picture 14" descr="Globe_logo.svg.png">
            <a:extLst>
              <a:ext uri="{FF2B5EF4-FFF2-40B4-BE49-F238E27FC236}">
                <a16:creationId xmlns:a16="http://schemas.microsoft.com/office/drawing/2014/main" id="{A0ACD64B-EA51-C34A-BB0C-FEC0B567D8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28E4824-7253-BC4B-83C1-7F0C4A33FED2}"/>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7" name="Group 26">
            <a:extLst>
              <a:ext uri="{FF2B5EF4-FFF2-40B4-BE49-F238E27FC236}">
                <a16:creationId xmlns:a16="http://schemas.microsoft.com/office/drawing/2014/main" id="{7B08539A-D6BF-BD46-BF43-5E82FA3BBC94}"/>
              </a:ext>
            </a:extLst>
          </p:cNvPr>
          <p:cNvGrpSpPr/>
          <p:nvPr userDrawn="1"/>
        </p:nvGrpSpPr>
        <p:grpSpPr>
          <a:xfrm>
            <a:off x="7823839" y="57917"/>
            <a:ext cx="1103962" cy="873141"/>
            <a:chOff x="7814851" y="57917"/>
            <a:chExt cx="1103962" cy="873141"/>
          </a:xfrm>
        </p:grpSpPr>
        <p:sp>
          <p:nvSpPr>
            <p:cNvPr id="28" name="Oval 27">
              <a:extLst>
                <a:ext uri="{FF2B5EF4-FFF2-40B4-BE49-F238E27FC236}">
                  <a16:creationId xmlns:a16="http://schemas.microsoft.com/office/drawing/2014/main" id="{169C8790-49B0-F54F-8851-0D59DD2A2CEA}"/>
                </a:ext>
              </a:extLst>
            </p:cNvPr>
            <p:cNvSpPr/>
            <p:nvPr userDrawn="1"/>
          </p:nvSpPr>
          <p:spPr>
            <a:xfrm>
              <a:off x="7814851" y="57917"/>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9" name="TextBox 28">
              <a:extLst>
                <a:ext uri="{FF2B5EF4-FFF2-40B4-BE49-F238E27FC236}">
                  <a16:creationId xmlns:a16="http://schemas.microsoft.com/office/drawing/2014/main" id="{86DA57BD-89DF-C145-BE02-14F17863C192}"/>
                </a:ext>
              </a:extLst>
            </p:cNvPr>
            <p:cNvSpPr txBox="1"/>
            <p:nvPr userDrawn="1"/>
          </p:nvSpPr>
          <p:spPr>
            <a:xfrm>
              <a:off x="7858372" y="146808"/>
              <a:ext cx="1022370" cy="646331"/>
            </a:xfrm>
            <a:prstGeom prst="rect">
              <a:avLst/>
            </a:prstGeom>
            <a:noFill/>
          </p:spPr>
          <p:txBody>
            <a:bodyPr wrap="square" rtlCol="0">
              <a:spAutoFit/>
            </a:bodyPr>
            <a:lstStyle/>
            <a:p>
              <a:pPr algn="ctr"/>
              <a:r>
                <a:rPr lang="en-US" sz="1200" b="1" dirty="0">
                  <a:solidFill>
                    <a:srgbClr val="FFFFFF"/>
                  </a:solidFill>
                </a:rPr>
                <a:t>Field Learning Activities</a:t>
              </a:r>
              <a:endParaRPr lang="en-US" sz="1200" dirty="0">
                <a:solidFill>
                  <a:srgbClr val="FFFFFF"/>
                </a:solidFill>
              </a:endParaRPr>
            </a:p>
          </p:txBody>
        </p:sp>
      </p:grpSp>
      <p:pic>
        <p:nvPicPr>
          <p:cNvPr id="30" name="Picture 29" descr="3_BiosphereICONsm.png">
            <a:extLst>
              <a:ext uri="{FF2B5EF4-FFF2-40B4-BE49-F238E27FC236}">
                <a16:creationId xmlns:a16="http://schemas.microsoft.com/office/drawing/2014/main" id="{F112EDA1-AA81-654D-93C2-346955748D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D43B4-D125-9D43-8E9D-E8A08DF6DD6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055000"/>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5BA06052-DBC9-0341-822E-22A092A82174}"/>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1959529292"/>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E0C356AB-0B0E-CC4D-AC84-58B3A5706B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A2E535BA-BF24-AF47-BA54-EAE796FA45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A77C418-6221-D34A-848C-88E0C32A8B47}"/>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0E0181D5-C9B5-FC44-ACB5-809F8A6FE8C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53B62ADB-D0C1-2D4C-9C07-E8459FA4E52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A48CF00E-40C0-F449-A0ED-BDBD7AB2D620}"/>
                </a:ext>
              </a:extLst>
            </p:cNvPr>
            <p:cNvSpPr txBox="1"/>
            <p:nvPr userDrawn="1"/>
          </p:nvSpPr>
          <p:spPr>
            <a:xfrm>
              <a:off x="7855647" y="133880"/>
              <a:ext cx="1022370" cy="646331"/>
            </a:xfrm>
            <a:prstGeom prst="rect">
              <a:avLst/>
            </a:prstGeom>
            <a:noFill/>
          </p:spPr>
          <p:txBody>
            <a:bodyPr wrap="square" rtlCol="0">
              <a:spAutoFit/>
            </a:bodyPr>
            <a:lstStyle/>
            <a:p>
              <a:pPr algn="ctr"/>
              <a:r>
                <a:rPr lang="en-US" sz="1200" b="1" dirty="0">
                  <a:solidFill>
                    <a:srgbClr val="FFFFFF"/>
                  </a:solidFill>
                </a:rPr>
                <a:t>Site Selection &amp; Set up</a:t>
              </a:r>
            </a:p>
          </p:txBody>
        </p:sp>
      </p:grpSp>
      <p:pic>
        <p:nvPicPr>
          <p:cNvPr id="28" name="Picture 27" descr="3_BiosphereICONsm.png">
            <a:extLst>
              <a:ext uri="{FF2B5EF4-FFF2-40B4-BE49-F238E27FC236}">
                <a16:creationId xmlns:a16="http://schemas.microsoft.com/office/drawing/2014/main" id="{505F98F0-750E-194B-9E7B-4BB5802BA5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62553D5-1B4F-0A4F-8700-E2BB6E594D08}"/>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055000"/>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C9D57A53-4A36-FD4A-BBDA-23303B9432CA}"/>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431037340"/>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95435"/>
              <a:ext cx="1022370" cy="523220"/>
            </a:xfrm>
            <a:prstGeom prst="rect">
              <a:avLst/>
            </a:prstGeom>
            <a:noFill/>
          </p:spPr>
          <p:txBody>
            <a:bodyPr wrap="square" rtlCol="0">
              <a:spAutoFit/>
            </a:bodyPr>
            <a:lstStyle/>
            <a:p>
              <a:pPr algn="ctr"/>
              <a:r>
                <a:rPr lang="en-US" sz="1400" b="1" dirty="0">
                  <a:solidFill>
                    <a:srgbClr val="FFFFFF"/>
                  </a:solidFill>
                </a:rPr>
                <a:t>Vegetation Protocols</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055000"/>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85FA719E-99EF-DF4F-BC43-C1BDBAE699EA}"/>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3634950193"/>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149269"/>
              <a:ext cx="1022370" cy="615553"/>
            </a:xfrm>
            <a:prstGeom prst="rect">
              <a:avLst/>
            </a:prstGeom>
            <a:noFill/>
          </p:spPr>
          <p:txBody>
            <a:bodyPr wrap="square" rtlCol="0">
              <a:spAutoFit/>
            </a:bodyPr>
            <a:lstStyle/>
            <a:p>
              <a:pPr algn="ctr"/>
              <a:r>
                <a:rPr lang="en-US" sz="1400" b="1" dirty="0">
                  <a:solidFill>
                    <a:srgbClr val="FFFFFF"/>
                  </a:solidFill>
                </a:rPr>
                <a:t>ENTER </a:t>
              </a:r>
            </a:p>
            <a:p>
              <a:pPr algn="ctr"/>
              <a:r>
                <a:rPr lang="en-US" sz="1000" b="0" dirty="0">
                  <a:solidFill>
                    <a:srgbClr val="FFFFFF"/>
                  </a:solidFill>
                </a:rPr>
                <a:t>data on GLOBE website</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055000"/>
                </a:solidFill>
              </a:rPr>
              <a:t>H. Enter data on GLOBE site</a:t>
            </a:r>
          </a:p>
          <a:p>
            <a:pPr>
              <a:spcAft>
                <a:spcPts val="1200"/>
              </a:spcAft>
            </a:pPr>
            <a:r>
              <a:rPr lang="en-US" sz="1200" b="1" dirty="0">
                <a:solidFill>
                  <a:srgbClr val="719B86"/>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39D489A8-B399-E842-A916-500780588BC8}"/>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4150990999"/>
      </p:ext>
    </p:extLst>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2_LP_BannerBioBUDBURST.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846308" y="2846915"/>
            <a:ext cx="6858002" cy="1164169"/>
          </a:xfrm>
          <a:prstGeom prst="rect">
            <a:avLst/>
          </a:prstGeom>
          <a:ln>
            <a:noFill/>
          </a:ln>
          <a:effectLst>
            <a:outerShdw blurRad="50800" dist="38100" dir="5400000" algn="t" rotWithShape="0">
              <a:prstClr val="black">
                <a:alpha val="40000"/>
              </a:prstClr>
            </a:outerShdw>
          </a:effectLst>
        </p:spPr>
      </p:pic>
      <p:pic>
        <p:nvPicPr>
          <p:cNvPr id="16" name="Picture 15" descr="2_LP_BannerBioBUDBURST.png">
            <a:extLst>
              <a:ext uri="{FF2B5EF4-FFF2-40B4-BE49-F238E27FC236}">
                <a16:creationId xmlns:a16="http://schemas.microsoft.com/office/drawing/2014/main" id="{52406B17-8F71-2A41-A701-8122F253F22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406"/>
            <a:ext cx="9144000" cy="1005417"/>
          </a:xfrm>
          <a:prstGeom prst="rect">
            <a:avLst/>
          </a:prstGeom>
          <a:ln>
            <a:noFill/>
          </a:ln>
          <a:effectLst>
            <a:outerShdw blurRad="50800" dist="38100" dir="5400000" algn="t" rotWithShape="0">
              <a:prstClr val="black">
                <a:alpha val="40000"/>
              </a:prstClr>
            </a:outerShdw>
          </a:effectLst>
        </p:spPr>
      </p:pic>
      <p:pic>
        <p:nvPicPr>
          <p:cNvPr id="17" name="Picture 16" descr="Globe_logo.svg.png">
            <a:extLst>
              <a:ext uri="{FF2B5EF4-FFF2-40B4-BE49-F238E27FC236}">
                <a16:creationId xmlns:a16="http://schemas.microsoft.com/office/drawing/2014/main" id="{FE7F20D0-6887-7A4D-9217-ABAA0016B9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536" y="51272"/>
            <a:ext cx="955985" cy="85889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AD74B6-F9B5-314F-A514-6B787B3A895C}"/>
              </a:ext>
            </a:extLst>
          </p:cNvPr>
          <p:cNvSpPr txBox="1"/>
          <p:nvPr userDrawn="1"/>
        </p:nvSpPr>
        <p:spPr>
          <a:xfrm>
            <a:off x="20557" y="171105"/>
            <a:ext cx="9144000" cy="369332"/>
          </a:xfrm>
          <a:prstGeom prst="rect">
            <a:avLst/>
          </a:prstGeom>
          <a:noFill/>
        </p:spPr>
        <p:txBody>
          <a:bodyPr wrap="square" rtlCol="0">
            <a:spAutoFit/>
          </a:bodyPr>
          <a:lstStyle/>
          <a:p>
            <a:r>
              <a:rPr lang="en-US" b="1" kern="1800" spc="90" dirty="0">
                <a:solidFill>
                  <a:srgbClr val="123B1C"/>
                </a:solidFill>
              </a:rPr>
              <a:t>                       </a:t>
            </a:r>
            <a:r>
              <a:rPr lang="en-US" b="1" kern="1800" spc="600" dirty="0">
                <a:solidFill>
                  <a:srgbClr val="123B1C"/>
                </a:solidFill>
              </a:rPr>
              <a:t>Biosphere</a:t>
            </a:r>
            <a:r>
              <a:rPr lang="en-US" b="1" kern="1800" spc="600" dirty="0"/>
              <a:t> </a:t>
            </a:r>
            <a:r>
              <a:rPr lang="en-US" b="1" kern="1800" spc="90" dirty="0"/>
              <a:t>              </a:t>
            </a:r>
            <a:r>
              <a:rPr lang="en-US" b="1" kern="1800" spc="520" dirty="0">
                <a:solidFill>
                  <a:srgbClr val="123B1C"/>
                </a:solidFill>
              </a:rPr>
              <a:t>Carbon Cycle</a:t>
            </a:r>
          </a:p>
        </p:txBody>
      </p:sp>
      <p:grpSp>
        <p:nvGrpSpPr>
          <p:cNvPr id="25" name="Group 24">
            <a:extLst>
              <a:ext uri="{FF2B5EF4-FFF2-40B4-BE49-F238E27FC236}">
                <a16:creationId xmlns:a16="http://schemas.microsoft.com/office/drawing/2014/main" id="{29DBCFC1-E854-944F-ADB1-3F9E32B30CF3}"/>
              </a:ext>
            </a:extLst>
          </p:cNvPr>
          <p:cNvGrpSpPr/>
          <p:nvPr userDrawn="1"/>
        </p:nvGrpSpPr>
        <p:grpSpPr>
          <a:xfrm>
            <a:off x="7823839" y="20475"/>
            <a:ext cx="1103962" cy="873141"/>
            <a:chOff x="7814851" y="20475"/>
            <a:chExt cx="1103962" cy="873141"/>
          </a:xfrm>
        </p:grpSpPr>
        <p:sp>
          <p:nvSpPr>
            <p:cNvPr id="26" name="Oval 25">
              <a:extLst>
                <a:ext uri="{FF2B5EF4-FFF2-40B4-BE49-F238E27FC236}">
                  <a16:creationId xmlns:a16="http://schemas.microsoft.com/office/drawing/2014/main" id="{77761C80-334F-D54C-9FCD-95D2390B96FE}"/>
                </a:ext>
              </a:extLst>
            </p:cNvPr>
            <p:cNvSpPr/>
            <p:nvPr userDrawn="1"/>
          </p:nvSpPr>
          <p:spPr>
            <a:xfrm>
              <a:off x="7814851" y="20475"/>
              <a:ext cx="1103962" cy="873141"/>
            </a:xfrm>
            <a:prstGeom prst="ellipse">
              <a:avLst/>
            </a:prstGeom>
            <a:solidFill>
              <a:srgbClr val="055000"/>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chemeClr val="tx1"/>
                  </a:solidFill>
                </a:ln>
              </a:endParaRPr>
            </a:p>
          </p:txBody>
        </p:sp>
        <p:sp>
          <p:nvSpPr>
            <p:cNvPr id="27" name="TextBox 26">
              <a:extLst>
                <a:ext uri="{FF2B5EF4-FFF2-40B4-BE49-F238E27FC236}">
                  <a16:creationId xmlns:a16="http://schemas.microsoft.com/office/drawing/2014/main" id="{4BFC3FD5-5FE5-F849-99B8-0FCAB5E3AB67}"/>
                </a:ext>
              </a:extLst>
            </p:cNvPr>
            <p:cNvSpPr txBox="1"/>
            <p:nvPr userDrawn="1"/>
          </p:nvSpPr>
          <p:spPr>
            <a:xfrm>
              <a:off x="7855647" y="210824"/>
              <a:ext cx="1022370" cy="492443"/>
            </a:xfrm>
            <a:prstGeom prst="rect">
              <a:avLst/>
            </a:prstGeom>
            <a:noFill/>
          </p:spPr>
          <p:txBody>
            <a:bodyPr wrap="square" rtlCol="0">
              <a:spAutoFit/>
            </a:bodyPr>
            <a:lstStyle/>
            <a:p>
              <a:pPr algn="ctr"/>
              <a:r>
                <a:rPr lang="en-US" sz="1300" b="1" dirty="0">
                  <a:solidFill>
                    <a:srgbClr val="FFFFFF"/>
                  </a:solidFill>
                </a:rPr>
                <a:t>Understand your data</a:t>
              </a:r>
            </a:p>
          </p:txBody>
        </p:sp>
      </p:grpSp>
      <p:pic>
        <p:nvPicPr>
          <p:cNvPr id="28" name="Picture 27" descr="3_BiosphereICONsm.png">
            <a:extLst>
              <a:ext uri="{FF2B5EF4-FFF2-40B4-BE49-F238E27FC236}">
                <a16:creationId xmlns:a16="http://schemas.microsoft.com/office/drawing/2014/main" id="{D2CA2686-B752-8840-BA8A-232104FBB4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86625" y="93242"/>
            <a:ext cx="713953" cy="713953"/>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47FD9F-600E-FC42-BA04-0E8D46DCB886}"/>
              </a:ext>
            </a:extLst>
          </p:cNvPr>
          <p:cNvSpPr/>
          <p:nvPr userDrawn="1"/>
        </p:nvSpPr>
        <p:spPr>
          <a:xfrm>
            <a:off x="-12102" y="1022210"/>
            <a:ext cx="1302057" cy="5878532"/>
          </a:xfrm>
          <a:prstGeom prst="rect">
            <a:avLst/>
          </a:prstGeom>
        </p:spPr>
        <p:txBody>
          <a:bodyPr wrap="square">
            <a:spAutoFit/>
          </a:bodyPr>
          <a:lstStyle/>
          <a:p>
            <a:pPr marL="15875" indent="-15875">
              <a:spcAft>
                <a:spcPts val="1200"/>
              </a:spcAft>
              <a:buAutoNum type="alphaUcPeriod"/>
              <a:tabLst/>
            </a:pPr>
            <a:r>
              <a:rPr lang="en-US" sz="1200" b="1" dirty="0">
                <a:solidFill>
                  <a:srgbClr val="719B86"/>
                </a:solidFill>
              </a:rPr>
              <a:t> Overview</a:t>
            </a:r>
          </a:p>
          <a:p>
            <a:pPr marL="15875" indent="-15875">
              <a:spcAft>
                <a:spcPts val="1200"/>
              </a:spcAft>
              <a:buAutoNum type="alphaUcPeriod"/>
              <a:tabLst/>
            </a:pPr>
            <a:r>
              <a:rPr lang="en-US" sz="1200" b="1" dirty="0">
                <a:solidFill>
                  <a:srgbClr val="719B86"/>
                </a:solidFill>
              </a:rPr>
              <a:t>Learning Objectives</a:t>
            </a:r>
          </a:p>
          <a:p>
            <a:pPr marL="15875" indent="-15875">
              <a:spcAft>
                <a:spcPts val="1200"/>
              </a:spcAft>
              <a:buAutoNum type="alphaUcPeriod"/>
              <a:tabLst/>
            </a:pPr>
            <a:r>
              <a:rPr lang="en-US" sz="1200" b="1" dirty="0">
                <a:solidFill>
                  <a:srgbClr val="719B86"/>
                </a:solidFill>
              </a:rPr>
              <a:t>What is the Carbon Cycle?</a:t>
            </a:r>
          </a:p>
          <a:p>
            <a:pPr>
              <a:spcAft>
                <a:spcPts val="1200"/>
              </a:spcAft>
            </a:pPr>
            <a:r>
              <a:rPr lang="en-US" sz="1200" b="1" dirty="0">
                <a:solidFill>
                  <a:srgbClr val="719B86"/>
                </a:solidFill>
              </a:rPr>
              <a:t>D. Field Measurements Overview</a:t>
            </a:r>
          </a:p>
          <a:p>
            <a:pPr>
              <a:spcAft>
                <a:spcPts val="1200"/>
              </a:spcAft>
            </a:pPr>
            <a:r>
              <a:rPr lang="en-US" sz="1200" b="1" dirty="0">
                <a:solidFill>
                  <a:srgbClr val="719B86"/>
                </a:solidFill>
              </a:rPr>
              <a:t>E. Field Learning Activities</a:t>
            </a:r>
          </a:p>
          <a:p>
            <a:pPr>
              <a:spcAft>
                <a:spcPts val="1200"/>
              </a:spcAft>
            </a:pPr>
            <a:r>
              <a:rPr lang="en-US" sz="1200" b="1" dirty="0">
                <a:solidFill>
                  <a:srgbClr val="719B86"/>
                </a:solidFill>
              </a:rPr>
              <a:t>F. Site Selection and Set-up</a:t>
            </a:r>
          </a:p>
          <a:p>
            <a:pPr>
              <a:spcAft>
                <a:spcPts val="1200"/>
              </a:spcAft>
            </a:pPr>
            <a:r>
              <a:rPr lang="en-US" sz="1200" b="1" dirty="0">
                <a:solidFill>
                  <a:srgbClr val="719B86"/>
                </a:solidFill>
              </a:rPr>
              <a:t>G. Tree, Shrub/Sapling, and Herbaceous Protocols</a:t>
            </a:r>
          </a:p>
          <a:p>
            <a:pPr>
              <a:spcAft>
                <a:spcPts val="1200"/>
              </a:spcAft>
            </a:pPr>
            <a:r>
              <a:rPr lang="en-US" sz="1200" b="1" dirty="0">
                <a:solidFill>
                  <a:srgbClr val="719B86"/>
                </a:solidFill>
              </a:rPr>
              <a:t>H. Enter data on GLOBE site</a:t>
            </a:r>
          </a:p>
          <a:p>
            <a:pPr>
              <a:spcAft>
                <a:spcPts val="1200"/>
              </a:spcAft>
            </a:pPr>
            <a:r>
              <a:rPr lang="en-US" sz="1200" b="1" dirty="0">
                <a:solidFill>
                  <a:srgbClr val="055000"/>
                </a:solidFill>
              </a:rPr>
              <a:t>I. Understand Your Data</a:t>
            </a:r>
          </a:p>
          <a:p>
            <a:pPr>
              <a:spcAft>
                <a:spcPts val="1200"/>
              </a:spcAft>
            </a:pPr>
            <a:r>
              <a:rPr lang="en-US" sz="1200" b="1" dirty="0">
                <a:solidFill>
                  <a:srgbClr val="719B86"/>
                </a:solidFill>
              </a:rPr>
              <a:t>J. Quiz Yourself</a:t>
            </a:r>
          </a:p>
          <a:p>
            <a:pPr>
              <a:spcAft>
                <a:spcPts val="1200"/>
              </a:spcAft>
            </a:pPr>
            <a:r>
              <a:rPr lang="en-US" sz="1200" b="1" dirty="0">
                <a:solidFill>
                  <a:srgbClr val="719B86"/>
                </a:solidFill>
              </a:rPr>
              <a:t>K. Additional Information</a:t>
            </a:r>
          </a:p>
        </p:txBody>
      </p:sp>
      <p:sp>
        <p:nvSpPr>
          <p:cNvPr id="13" name="TextBox 12">
            <a:extLst>
              <a:ext uri="{FF2B5EF4-FFF2-40B4-BE49-F238E27FC236}">
                <a16:creationId xmlns:a16="http://schemas.microsoft.com/office/drawing/2014/main" id="{87EA5A06-22C0-4F40-BCC5-A888089B4AAD}"/>
              </a:ext>
            </a:extLst>
          </p:cNvPr>
          <p:cNvSpPr txBox="1"/>
          <p:nvPr userDrawn="1"/>
        </p:nvSpPr>
        <p:spPr>
          <a:xfrm>
            <a:off x="2890934" y="498045"/>
            <a:ext cx="4522237" cy="276999"/>
          </a:xfrm>
          <a:prstGeom prst="rect">
            <a:avLst/>
          </a:prstGeom>
          <a:noFill/>
        </p:spPr>
        <p:txBody>
          <a:bodyPr wrap="square" rtlCol="0">
            <a:spAutoFit/>
          </a:bodyPr>
          <a:lstStyle/>
          <a:p>
            <a:pPr algn="ctr"/>
            <a:r>
              <a:rPr lang="en-US" sz="1200" b="1" kern="1800" spc="0" dirty="0">
                <a:solidFill>
                  <a:srgbClr val="123B1C"/>
                </a:solidFill>
              </a:rPr>
              <a:t>Standard Site Field Protocols</a:t>
            </a:r>
            <a:endParaRPr lang="en-US" sz="1400" b="1" kern="1800" spc="0" dirty="0">
              <a:solidFill>
                <a:srgbClr val="123B1C"/>
              </a:solidFill>
            </a:endParaRPr>
          </a:p>
        </p:txBody>
      </p:sp>
    </p:spTree>
    <p:extLst>
      <p:ext uri="{BB962C8B-B14F-4D97-AF65-F5344CB8AC3E}">
        <p14:creationId xmlns:p14="http://schemas.microsoft.com/office/powerpoint/2010/main" val="274153117"/>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www.globe.gov/documents/355050/7d34fc3b-ef3c-49b5-a7dd-fb4a74ece68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lobe.gov/documents/355050/10f7d59e-4995-4af2-b33f-33b664c5e6e4"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lobe.gov/documents/355050/5e499328-5723-4bb5-a2f7-f4a1ca95ce42"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globe.gov/documents/355050/3cfae127-d96c-4216-8ba1-532506ed530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globe.gov/documents/355050/88a7361d-1fda-44e5-b34f-d0258995e8e8"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www.globe.gov/documents/355050/8d8f96ed-62bf-47d1-a992-9a200a63f693" TargetMode="Externa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e.gov/documents/355050/a4f1839d-7ae7-4e9f-b8d7-3488d2b80708" TargetMode="External"/><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8.xml"/><Relationship Id="rId4" Type="http://schemas.openxmlformats.org/officeDocument/2006/relationships/hyperlink" Target="https://www.globe.gov/documents/355050/752715f1-a78e-498f-ac44-40663fb32f4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lobe.gov/documents/355050/8d8f96ed-62bf-47d1-a992-9a200a63f693"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globe.gov/documents/355050/ee51d7e8-66a9-4505-ad58-44019ef17bb1"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globe.gov/documents/355050/34fcad44-8d33-46b5-97cb-7b596aec8d9b"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jpeg"/><Relationship Id="rId1" Type="http://schemas.openxmlformats.org/officeDocument/2006/relationships/slideLayout" Target="../slideLayouts/slideLayout8.xml"/><Relationship Id="rId4" Type="http://schemas.openxmlformats.org/officeDocument/2006/relationships/image" Target="../media/image38.tiff"/></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globe.gov/documents/355050/6af62d54-344b-407a-b1a3-8914a521235a" TargetMode="External"/><Relationship Id="rId2" Type="http://schemas.openxmlformats.org/officeDocument/2006/relationships/hyperlink" Target="https://data.globe.gov/"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globe.gov/globe-data/data-entry/email-data-entry" TargetMode="External"/><Relationship Id="rId2" Type="http://schemas.openxmlformats.org/officeDocument/2006/relationships/hyperlink" Target="https://dataentry.globe.gov/#/observerpro/home" TargetMode="External"/><Relationship Id="rId1" Type="http://schemas.openxmlformats.org/officeDocument/2006/relationships/slideLayout" Target="../slideLayouts/slideLayout9.xml"/><Relationship Id="rId4" Type="http://schemas.openxmlformats.org/officeDocument/2006/relationships/hyperlink" Target="https://www.globe.gov/globe-data/data-entry/globe-observer" TargetMode="External"/></Relationships>
</file>

<file path=ppt/slides/_rels/slide3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ataentry.globe.gov/" TargetMode="Externa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globe.gov/get-trained/tutorial-center/for-globe-educators/-/tutorials/104432059/introduction-to-student-accounts-capabilities"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globe.gov/documents/355050/41927208/ShrubSaplingBiomassCarbonAnalysis.pdf/57cf20c4-a688-43f1-9799-e40341cc8e9d" TargetMode="External"/><Relationship Id="rId2" Type="http://schemas.openxmlformats.org/officeDocument/2006/relationships/hyperlink" Target="https://www.globe.gov/documents/355050/41927208/TreeBiomassCarbonAnalysis.pdf/6dad96c7-7b04-432b-b02e-1038a026062f" TargetMode="External"/><Relationship Id="rId1" Type="http://schemas.openxmlformats.org/officeDocument/2006/relationships/slideLayout" Target="../slideLayouts/slideLayout10.xml"/><Relationship Id="rId4" Type="http://schemas.openxmlformats.org/officeDocument/2006/relationships/hyperlink" Target="https://www.globe.gov/documents/355050/41927208/HerbaceousBiomassAnalysis.pdf/d95297bd-588b-4c9a-a635-1432807d94d5"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datasearch.globe.gov/" TargetMode="External"/><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 Id="rId5" Type="http://schemas.openxmlformats.org/officeDocument/2006/relationships/image" Target="../media/image63.png"/><Relationship Id="rId4" Type="http://schemas.openxmlformats.org/officeDocument/2006/relationships/hyperlink" Target="https://vis.globe.gov/"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globe.gov/documents/355050/41927208/HumanVsTreeCBackoftheEnvelope.pdf/d23e2e43-4ad7-41e1-b7f7-87d91fa498ee" TargetMode="Externa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globe.gov/documents/355050/41927208/DeterminingScaleCalculatingArea_SupporingProtocol.pdf/4c50c7f9-3b24-47ed-9959-0c4a482e244b" TargetMode="Externa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hyperlink" Target="https://www.globe.gov/documents/355050/41927208/CalculatingNPP.pdf/84ea6f4b-29a7-4d2a-82d8-4653104b8610" TargetMode="Externa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s://www.nasa.gov/feature/goddard/carbon-climate" TargetMode="External"/><Relationship Id="rId7" Type="http://schemas.openxmlformats.org/officeDocument/2006/relationships/hyperlink" Target="http://www.globalcarbonatlas.or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www.globalcarbonproject.org/" TargetMode="External"/><Relationship Id="rId5" Type="http://schemas.openxmlformats.org/officeDocument/2006/relationships/hyperlink" Target="https://svs.gsfc.nasa.gov/" TargetMode="External"/><Relationship Id="rId4" Type="http://schemas.openxmlformats.org/officeDocument/2006/relationships/hyperlink" Target="https://climate.nasa.gov/"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Slide One</a:t>
            </a:r>
          </a:p>
        </p:txBody>
      </p:sp>
      <p:pic>
        <p:nvPicPr>
          <p:cNvPr id="5" name="Picture 4" descr="Cover Slide for Presentation. On the upper left corner there is the GLOBE PROGRAM logo; on the upper right part there's a logo for the Biosphere protocol and a label that reads: Biosphere Carbon Cycle Standard Field Protocols. Then there is an image of a creek surrounded by tall trees and other vegetation; there's a lot of sunlight and the light reflects on the water.">
            <a:extLst>
              <a:ext uri="{FF2B5EF4-FFF2-40B4-BE49-F238E27FC236}">
                <a16:creationId xmlns:a16="http://schemas.microsoft.com/office/drawing/2014/main" id="{69F7ACA9-8639-48D3-8B35-A3B80177485E}"/>
              </a:ext>
            </a:extLst>
          </p:cNvPr>
          <p:cNvPicPr>
            <a:picLocks noChangeAspect="1"/>
          </p:cNvPicPr>
          <p:nvPr/>
        </p:nvPicPr>
        <p:blipFill>
          <a:blip r:embed="rId2"/>
          <a:stretch>
            <a:fillRect/>
          </a:stretch>
        </p:blipFill>
        <p:spPr>
          <a:xfrm>
            <a:off x="0" y="1197"/>
            <a:ext cx="9145597" cy="6856803"/>
          </a:xfrm>
          <a:prstGeom prst="rect">
            <a:avLst/>
          </a:prstGeom>
        </p:spPr>
      </p:pic>
    </p:spTree>
    <p:extLst>
      <p:ext uri="{BB962C8B-B14F-4D97-AF65-F5344CB8AC3E}">
        <p14:creationId xmlns:p14="http://schemas.microsoft.com/office/powerpoint/2010/main" val="135295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0F6F-6499-4E8B-B7E0-8F35F874C3A2}"/>
              </a:ext>
            </a:extLst>
          </p:cNvPr>
          <p:cNvSpPr>
            <a:spLocks noGrp="1"/>
          </p:cNvSpPr>
          <p:nvPr>
            <p:ph type="title" idx="4294967295"/>
          </p:nvPr>
        </p:nvSpPr>
        <p:spPr>
          <a:xfrm>
            <a:off x="1156970" y="1027906"/>
            <a:ext cx="7886700" cy="1325563"/>
          </a:xfrm>
          <a:prstGeom prst="rect">
            <a:avLst/>
          </a:prstGeom>
        </p:spPr>
        <p:txBody>
          <a:bodyPr/>
          <a:lstStyle/>
          <a:p>
            <a:pPr rtl="0" eaLnBrk="1" fontAlgn="auto" latinLnBrk="0" hangingPunct="1"/>
            <a:r>
              <a:rPr lang="en-US" sz="4000" i="0" kern="1200" spc="0" baseline="0" dirty="0">
                <a:ln>
                  <a:noFill/>
                </a:ln>
                <a:solidFill>
                  <a:srgbClr val="002060"/>
                </a:solidFill>
                <a:effectLst/>
                <a:latin typeface="Calibri" panose="020F0502020204030204" pitchFamily="34" charset="0"/>
                <a:ea typeface="+mn-ea"/>
                <a:cs typeface="+mn-cs"/>
              </a:rPr>
              <a:t>Standard Site Carbon Field  Protocols</a:t>
            </a:r>
            <a:endParaRPr lang="en-US" dirty="0"/>
          </a:p>
        </p:txBody>
      </p:sp>
      <p:sp>
        <p:nvSpPr>
          <p:cNvPr id="5" name="Content Placeholder 2">
            <a:extLst>
              <a:ext uri="{FF2B5EF4-FFF2-40B4-BE49-F238E27FC236}">
                <a16:creationId xmlns:a16="http://schemas.microsoft.com/office/drawing/2014/main" id="{EF57F52F-7271-E742-A261-2D1F0B130960}"/>
              </a:ext>
            </a:extLst>
          </p:cNvPr>
          <p:cNvSpPr txBox="1">
            <a:spLocks/>
          </p:cNvSpPr>
          <p:nvPr/>
        </p:nvSpPr>
        <p:spPr>
          <a:xfrm>
            <a:off x="1324355" y="2066306"/>
            <a:ext cx="7617764" cy="446512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For All Sites Complete:</a:t>
            </a:r>
          </a:p>
          <a:p>
            <a:pPr marL="635000" indent="-457200">
              <a:lnSpc>
                <a:spcPct val="120000"/>
              </a:lnSpc>
              <a:buFont typeface="Arial" panose="020B0604020202020204" pitchFamily="34" charset="0"/>
              <a:buAutoNum type="arabicPeriod"/>
              <a:defRPr/>
            </a:pPr>
            <a:r>
              <a:rPr lang="en-US" sz="2200" dirty="0">
                <a:solidFill>
                  <a:sysClr val="windowText" lastClr="000000"/>
                </a:solidFill>
                <a:latin typeface="Calibri Light" panose="020F0502020204030204" pitchFamily="34" charset="0"/>
                <a:cs typeface="Calibri Light" panose="020F0502020204030204" pitchFamily="34" charset="0"/>
              </a:rPr>
              <a:t>Field Learning Activities</a:t>
            </a:r>
          </a:p>
          <a:p>
            <a:pPr marL="635000" marR="0" lvl="0" indent="-457200" algn="l" defTabSz="914400" eaLnBrk="1" fontAlgn="auto" latinLnBrk="0" hangingPunct="1">
              <a:lnSpc>
                <a:spcPct val="120000"/>
              </a:lnSpc>
              <a:spcBef>
                <a:spcPts val="1000"/>
              </a:spcBef>
              <a:spcAft>
                <a:spcPts val="0"/>
              </a:spcAft>
              <a:buClrTx/>
              <a:buSzTx/>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Selection</a:t>
            </a:r>
            <a:endParaRPr lang="en-US" dirty="0"/>
          </a:p>
          <a:p>
            <a:pPr marL="6350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Choose your field site location</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Site Set-up</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Set up your site</a:t>
            </a:r>
          </a:p>
          <a:p>
            <a:pPr marL="6350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9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Determine which vegetation you will measure based on tree size and % cover estimates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a:p>
            <a:pPr marL="177800" indent="0">
              <a:buNone/>
              <a:defRPr/>
            </a:pP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Complete some or all of the following</a:t>
            </a:r>
            <a:r>
              <a:rPr lang="en-US" sz="2200" u="sng" dirty="0">
                <a:solidFill>
                  <a:sysClr val="windowText" lastClr="000000"/>
                </a:solidFill>
                <a:latin typeface="Calibri Light" panose="020F0502020204030204" pitchFamily="34" charset="0"/>
                <a:cs typeface="Calibri Light" panose="020F0502020204030204" pitchFamily="34" charset="0"/>
              </a:rPr>
              <a:t>, depending on vegetation present</a:t>
            </a:r>
            <a:r>
              <a:rPr kumimoji="0" lang="en-US" sz="2200" u="sng"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a:t>
            </a:r>
            <a:endParaRPr lang="en-US" sz="2200" u="sng"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How to Measure Trees </a:t>
            </a:r>
            <a:r>
              <a:rPr lang="en-US" sz="2200" dirty="0">
                <a:solidFill>
                  <a:sysClr val="windowText" lastClr="000000"/>
                </a:solidFill>
                <a:latin typeface="Calibri Light" panose="020F0502020204030204" pitchFamily="34" charset="0"/>
                <a:cs typeface="Calibri Light" panose="020F0502020204030204" pitchFamily="34" charset="0"/>
              </a:rPr>
              <a:t>Supporting</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r>
              <a:rPr lang="en-US" sz="2200" dirty="0">
                <a:solidFill>
                  <a:sysClr val="windowText" lastClr="000000"/>
                </a:solidFill>
                <a:latin typeface="Calibri Light" panose="020F0502020204030204" pitchFamily="34" charset="0"/>
                <a:cs typeface="Calibri Light" panose="020F0502020204030204" pitchFamily="34" charset="0"/>
              </a:rPr>
              <a:t>Protocol</a:t>
            </a:r>
            <a:endParaRPr lang="en-US" sz="2200" u="none" strike="noStrike" kern="1200" cap="none" spc="0" baseline="0" noProof="0" dirty="0">
              <a:solidFill>
                <a:sysClr val="windowText" lastClr="000000"/>
              </a:solidFill>
              <a:latin typeface="Calibri Light" panose="020F0502020204030204" pitchFamily="34" charset="0"/>
              <a:cs typeface="Calibri Light" panose="020F0502020204030204" pitchFamily="34" charset="0"/>
            </a:endParaRP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Tree Protocols</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Shrub/Sapling Protocol</a:t>
            </a:r>
          </a:p>
          <a:p>
            <a:pPr marL="6350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Herbaceous Protocol</a:t>
            </a:r>
          </a:p>
          <a:p>
            <a:pPr marL="295275" marR="0" lvl="0" indent="-1174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38204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2814BE-62A4-4AF3-B4AF-DE3063308AFB}"/>
              </a:ext>
            </a:extLst>
          </p:cNvPr>
          <p:cNvSpPr>
            <a:spLocks noGrp="1"/>
          </p:cNvSpPr>
          <p:nvPr>
            <p:ph type="title" idx="4294967295"/>
          </p:nvPr>
        </p:nvSpPr>
        <p:spPr>
          <a:xfrm>
            <a:off x="1176020" y="1107440"/>
            <a:ext cx="7500620" cy="7423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Field Learning Activities</a:t>
            </a:r>
            <a:endParaRPr lang="en-US" dirty="0"/>
          </a:p>
        </p:txBody>
      </p:sp>
      <p:sp>
        <p:nvSpPr>
          <p:cNvPr id="2" name="Content Placeholder 2">
            <a:extLst>
              <a:ext uri="{FF2B5EF4-FFF2-40B4-BE49-F238E27FC236}">
                <a16:creationId xmlns:a16="http://schemas.microsoft.com/office/drawing/2014/main" id="{F025F4E8-C842-5F40-9E97-1347C478D66E}"/>
              </a:ext>
            </a:extLst>
          </p:cNvPr>
          <p:cNvSpPr txBox="1">
            <a:spLocks/>
          </p:cNvSpPr>
          <p:nvPr/>
        </p:nvSpPr>
        <p:spPr>
          <a:xfrm>
            <a:off x="1324355" y="2066306"/>
            <a:ext cx="7617764" cy="138027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buNone/>
            </a:pPr>
            <a:r>
              <a:rPr lang="en-US" sz="2800" dirty="0"/>
              <a:t>These activities teach important concepts and skills for understanding and conducting Carbon Protocols.</a:t>
            </a:r>
          </a:p>
          <a:p>
            <a:pPr marL="295275" indent="-117475">
              <a:buFont typeface="Arial"/>
              <a:buNone/>
            </a:pPr>
            <a:endParaRPr lang="en-US" sz="2800" dirty="0"/>
          </a:p>
        </p:txBody>
      </p:sp>
      <p:sp>
        <p:nvSpPr>
          <p:cNvPr id="5" name="TextBox 4">
            <a:extLst>
              <a:ext uri="{FF2B5EF4-FFF2-40B4-BE49-F238E27FC236}">
                <a16:creationId xmlns:a16="http://schemas.microsoft.com/office/drawing/2014/main" id="{197F0F81-BA97-C147-B3C9-B528CA0E4BAE}"/>
              </a:ext>
            </a:extLst>
          </p:cNvPr>
          <p:cNvSpPr txBox="1"/>
          <p:nvPr/>
        </p:nvSpPr>
        <p:spPr>
          <a:xfrm>
            <a:off x="2082018" y="3391869"/>
            <a:ext cx="2877711" cy="2031325"/>
          </a:xfrm>
          <a:prstGeom prst="rect">
            <a:avLst/>
          </a:prstGeom>
          <a:noFill/>
        </p:spPr>
        <p:txBody>
          <a:bodyPr wrap="none" rtlCol="0" anchor="t">
            <a:spAutoFit/>
          </a:bodyPr>
          <a:lstStyle/>
          <a:p>
            <a:pPr marL="635000" indent="-457200">
              <a:lnSpc>
                <a:spcPct val="150000"/>
              </a:lnSpc>
              <a:buFont typeface="Arial"/>
              <a:buAutoNum type="arabicPeriod"/>
            </a:pPr>
            <a:r>
              <a:rPr lang="en-US" sz="2800" dirty="0"/>
              <a:t>Biomass Units</a:t>
            </a:r>
          </a:p>
          <a:p>
            <a:pPr marL="635000" indent="-457200">
              <a:lnSpc>
                <a:spcPct val="150000"/>
              </a:lnSpc>
              <a:buFont typeface="Arial"/>
              <a:buAutoNum type="arabicPeriod"/>
            </a:pPr>
            <a:r>
              <a:rPr lang="en-US" sz="2800" dirty="0"/>
              <a:t>Percent Cover</a:t>
            </a:r>
          </a:p>
          <a:p>
            <a:pPr marL="635000" indent="-457200">
              <a:lnSpc>
                <a:spcPct val="150000"/>
              </a:lnSpc>
              <a:buFont typeface="Arial"/>
              <a:buAutoNum type="arabicPeriod"/>
            </a:pPr>
            <a:r>
              <a:rPr lang="en-US" sz="2800" dirty="0"/>
              <a:t>Allometry</a:t>
            </a:r>
          </a:p>
        </p:txBody>
      </p:sp>
    </p:spTree>
    <p:extLst>
      <p:ext uri="{BB962C8B-B14F-4D97-AF65-F5344CB8AC3E}">
        <p14:creationId xmlns:p14="http://schemas.microsoft.com/office/powerpoint/2010/main" val="32330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World map showing different regions with different colors.">
            <a:extLst>
              <a:ext uri="{FF2B5EF4-FFF2-40B4-BE49-F238E27FC236}">
                <a16:creationId xmlns:a16="http://schemas.microsoft.com/office/drawing/2014/main" id="{22627583-271C-B94E-AC6C-E42170152F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3853" y="4525184"/>
            <a:ext cx="2815444" cy="1349959"/>
          </a:xfrm>
          <a:prstGeom prst="rect">
            <a:avLst/>
          </a:prstGeom>
        </p:spPr>
      </p:pic>
      <p:sp>
        <p:nvSpPr>
          <p:cNvPr id="6" name="Title 1">
            <a:extLst>
              <a:ext uri="{FF2B5EF4-FFF2-40B4-BE49-F238E27FC236}">
                <a16:creationId xmlns:a16="http://schemas.microsoft.com/office/drawing/2014/main" id="{71B4E73A-BBEF-49B5-AEDE-DB3062A2C88C}"/>
              </a:ext>
            </a:extLst>
          </p:cNvPr>
          <p:cNvSpPr>
            <a:spLocks noGrp="1"/>
          </p:cNvSpPr>
          <p:nvPr>
            <p:ph type="title" idx="4294967295"/>
          </p:nvPr>
        </p:nvSpPr>
        <p:spPr>
          <a:xfrm>
            <a:off x="1197610" y="1106805"/>
            <a:ext cx="6940550" cy="833755"/>
          </a:xfrm>
          <a:prstGeom prst="rect">
            <a:avLst/>
          </a:prstGeom>
        </p:spPr>
        <p:txBody>
          <a:bodyPr/>
          <a:lstStyle/>
          <a:p>
            <a:pPr rtl="0" eaLnBrk="1" latinLnBrk="0" hangingPunct="1"/>
            <a:r>
              <a:rPr lang="en-US" dirty="0">
                <a:solidFill>
                  <a:srgbClr val="002060"/>
                </a:solidFill>
                <a:hlinkClick r:id="rId4"/>
              </a:rPr>
              <a:t>Biomass Units</a:t>
            </a:r>
            <a:endParaRPr lang="en-US" dirty="0">
              <a:solidFill>
                <a:srgbClr val="002060"/>
              </a:solidFill>
            </a:endParaRPr>
          </a:p>
        </p:txBody>
      </p:sp>
      <p:sp>
        <p:nvSpPr>
          <p:cNvPr id="3" name="Content Placeholder 2">
            <a:extLst>
              <a:ext uri="{FF2B5EF4-FFF2-40B4-BE49-F238E27FC236}">
                <a16:creationId xmlns:a16="http://schemas.microsoft.com/office/drawing/2014/main" id="{FAD9D037-6BD5-B444-AADA-12A3B7B04DB0}"/>
              </a:ext>
            </a:extLst>
          </p:cNvPr>
          <p:cNvSpPr txBox="1">
            <a:spLocks/>
          </p:cNvSpPr>
          <p:nvPr/>
        </p:nvSpPr>
        <p:spPr>
          <a:xfrm>
            <a:off x="1308833" y="2116308"/>
            <a:ext cx="5155329"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calculate the biomass of the classroom in g/m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assess how biomass would change if size or mass of a sample area were different.</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rank global biomes from greatest to least biomass and compare their guess to available data.</a:t>
            </a:r>
            <a:endParaRPr lang="en-US" dirty="0">
              <a:latin typeface="Calibri Light" panose="020F0502020204030204" pitchFamily="34" charset="0"/>
              <a:cs typeface="Calibri Light" panose="020F0502020204030204" pitchFamily="34" charset="0"/>
            </a:endParaRPr>
          </a:p>
          <a:p>
            <a:r>
              <a:rPr lang="en-US" sz="2200" dirty="0">
                <a:latin typeface="Calibri Light" panose="020F0502020204030204" pitchFamily="34" charset="0"/>
                <a:cs typeface="Calibri Light" panose="020F0502020204030204" pitchFamily="34" charset="0"/>
              </a:rPr>
              <a:t>Students estimate how much carbon is stored in their schoolyard (g C/m</a:t>
            </a:r>
            <a:r>
              <a:rPr lang="en-US" sz="2200" baseline="30000" dirty="0">
                <a:latin typeface="Calibri Light" panose="020F0502020204030204" pitchFamily="34" charset="0"/>
                <a:cs typeface="Calibri Light" panose="020F0502020204030204" pitchFamily="34" charset="0"/>
              </a:rPr>
              <a:t>2</a:t>
            </a:r>
            <a:r>
              <a:rPr lang="en-US" sz="2200" dirty="0">
                <a:latin typeface="Calibri Light" panose="020F0502020204030204" pitchFamily="34" charset="0"/>
                <a:cs typeface="Calibri Light" panose="020F0502020204030204" pitchFamily="34" charset="0"/>
              </a:rPr>
              <a:t>) based on their biome classification and what they see.</a:t>
            </a:r>
            <a:endParaRPr lang="en-US" dirty="0">
              <a:latin typeface="Calibri Light" panose="020F0502020204030204" pitchFamily="34" charset="0"/>
              <a:cs typeface="Calibri Light" panose="020F0502020204030204" pitchFamily="34" charset="0"/>
            </a:endParaRPr>
          </a:p>
          <a:p>
            <a:pPr marL="295275" indent="-117475">
              <a:buFont typeface="Arial"/>
              <a:buNone/>
            </a:pPr>
            <a:endParaRPr lang="en-US" sz="2200" dirty="0">
              <a:latin typeface="Calibri Light" panose="020F0502020204030204" pitchFamily="34" charset="0"/>
              <a:cs typeface="Calibri Light" panose="020F0502020204030204" pitchFamily="34" charset="0"/>
            </a:endParaRPr>
          </a:p>
        </p:txBody>
      </p:sp>
      <p:pic>
        <p:nvPicPr>
          <p:cNvPr id="4" name="Picture 5" descr="Image shows a 5 meter by 6 meter rectangle with six people icons in it.">
            <a:extLst>
              <a:ext uri="{FF2B5EF4-FFF2-40B4-BE49-F238E27FC236}">
                <a16:creationId xmlns:a16="http://schemas.microsoft.com/office/drawing/2014/main" id="{EB45DCCC-4006-3A4A-B39F-E263AC80DC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686" y="2067957"/>
            <a:ext cx="2803292" cy="1760336"/>
          </a:xfrm>
          <a:prstGeom prst="rect">
            <a:avLst/>
          </a:prstGeom>
        </p:spPr>
      </p:pic>
    </p:spTree>
    <p:extLst>
      <p:ext uri="{BB962C8B-B14F-4D97-AF65-F5344CB8AC3E}">
        <p14:creationId xmlns:p14="http://schemas.microsoft.com/office/powerpoint/2010/main" val="310054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BED26F-DE38-4621-9008-411A4F0B421E}"/>
              </a:ext>
            </a:extLst>
          </p:cNvPr>
          <p:cNvSpPr>
            <a:spLocks noGrp="1"/>
          </p:cNvSpPr>
          <p:nvPr>
            <p:ph type="title" idx="4294967295"/>
          </p:nvPr>
        </p:nvSpPr>
        <p:spPr>
          <a:xfrm>
            <a:off x="1595119" y="1137285"/>
            <a:ext cx="6614889" cy="843915"/>
          </a:xfrm>
          <a:prstGeom prst="rect">
            <a:avLst/>
          </a:prstGeom>
        </p:spPr>
        <p:txBody>
          <a:bodyPr/>
          <a:lstStyle/>
          <a:p>
            <a:pPr rtl="0" eaLnBrk="1" latinLnBrk="0" hangingPunct="1"/>
            <a:r>
              <a:rPr lang="en-US" dirty="0">
                <a:solidFill>
                  <a:srgbClr val="002060"/>
                </a:solidFill>
                <a:hlinkClick r:id="rId2"/>
              </a:rPr>
              <a:t>Percent Cover</a:t>
            </a:r>
            <a:endParaRPr lang="en-US" dirty="0"/>
          </a:p>
        </p:txBody>
      </p:sp>
      <p:sp>
        <p:nvSpPr>
          <p:cNvPr id="2" name="Content Placeholder 2">
            <a:extLst>
              <a:ext uri="{FF2B5EF4-FFF2-40B4-BE49-F238E27FC236}">
                <a16:creationId xmlns:a16="http://schemas.microsoft.com/office/drawing/2014/main" id="{B65ECFA6-CC1F-D34A-B895-27C4D82FE9D2}"/>
              </a:ext>
            </a:extLst>
          </p:cNvPr>
          <p:cNvSpPr txBox="1">
            <a:spLocks/>
          </p:cNvSpPr>
          <p:nvPr/>
        </p:nvSpPr>
        <p:spPr>
          <a:xfrm>
            <a:off x="1322388" y="2140440"/>
            <a:ext cx="7426101" cy="1700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0700" indent="-342900"/>
            <a:r>
              <a:rPr lang="en-US" sz="2200" dirty="0">
                <a:latin typeface="Calibri Light" panose="020F0502020204030204" pitchFamily="34" charset="0"/>
                <a:cs typeface="Calibri Light" panose="020F0502020204030204" pitchFamily="34" charset="0"/>
              </a:rPr>
              <a:t>Students practice estimating percent cover</a:t>
            </a:r>
            <a:endParaRPr lang="en-US" dirty="0">
              <a:latin typeface="Calibri Light" panose="020F0502020204030204" pitchFamily="34" charset="0"/>
              <a:cs typeface="Calibri Light" panose="020F0502020204030204" pitchFamily="34" charset="0"/>
            </a:endParaRPr>
          </a:p>
          <a:p>
            <a:pPr marL="520700" indent="-342900"/>
            <a:r>
              <a:rPr lang="en-US" sz="2200" dirty="0">
                <a:latin typeface="Calibri Light" panose="020F0502020204030204" pitchFamily="34" charset="0"/>
                <a:cs typeface="Calibri Light" panose="020F0502020204030204" pitchFamily="34" charset="0"/>
              </a:rPr>
              <a:t>Students use these to determine if shrubs/saplings and/or herbaceous vegetation should be measured in the sample site. </a:t>
            </a:r>
          </a:p>
          <a:p>
            <a:pPr>
              <a:buFont typeface="Arial" panose="020B0604020202020204" pitchFamily="34" charset="0"/>
              <a:buNone/>
            </a:pPr>
            <a:endParaRPr lang="en-US" sz="2200" dirty="0">
              <a:latin typeface="Calibri Light" panose="020F0502020204030204" pitchFamily="34" charset="0"/>
              <a:cs typeface="Calibri Light" panose="020F0502020204030204" pitchFamily="34" charset="0"/>
            </a:endParaRPr>
          </a:p>
          <a:p>
            <a:pPr marL="295275" indent="-117475">
              <a:buNone/>
            </a:pPr>
            <a:endParaRPr lang="en-US" sz="2200" dirty="0">
              <a:latin typeface="Calibri Light" panose="020F0502020204030204" pitchFamily="34" charset="0"/>
              <a:cs typeface="Calibri Light" panose="020F0502020204030204" pitchFamily="34" charset="0"/>
            </a:endParaRPr>
          </a:p>
        </p:txBody>
      </p:sp>
      <p:pic>
        <p:nvPicPr>
          <p:cNvPr id="4" name="Picture 12" descr="Image shows a paper with a square drawn on it and 20 pennies scattered inside the square; there is also one penny outside the square, on the left, one penny on the upper border of the square and a penny on the right border of the square.">
            <a:extLst>
              <a:ext uri="{FF2B5EF4-FFF2-40B4-BE49-F238E27FC236}">
                <a16:creationId xmlns:a16="http://schemas.microsoft.com/office/drawing/2014/main" id="{EDE14BA1-E9DF-CF4A-A613-3E07C3416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014" y="4133039"/>
            <a:ext cx="2815086" cy="2269349"/>
          </a:xfrm>
          <a:prstGeom prst="rect">
            <a:avLst/>
          </a:prstGeom>
        </p:spPr>
      </p:pic>
      <p:pic>
        <p:nvPicPr>
          <p:cNvPr id="5" name="Picture 14" descr="Image shows a paper with a square drawn on it and 20 pennies inside it all next to each other forming a rectangle made up of 4 rows of 5 pennies each; there is also one penny outside the square, on the left, one penny on the upper border of the square and a penny on the right border of the square.">
            <a:extLst>
              <a:ext uri="{FF2B5EF4-FFF2-40B4-BE49-F238E27FC236}">
                <a16:creationId xmlns:a16="http://schemas.microsoft.com/office/drawing/2014/main" id="{9BC3344B-D679-DD4C-A1B3-4319E5C336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935" y="4133491"/>
            <a:ext cx="2743200" cy="2273968"/>
          </a:xfrm>
          <a:prstGeom prst="rect">
            <a:avLst/>
          </a:prstGeom>
        </p:spPr>
      </p:pic>
    </p:spTree>
    <p:extLst>
      <p:ext uri="{BB962C8B-B14F-4D97-AF65-F5344CB8AC3E}">
        <p14:creationId xmlns:p14="http://schemas.microsoft.com/office/powerpoint/2010/main" val="12235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6E2FCF-DA8B-4A17-BDA1-98681B5B3253}"/>
              </a:ext>
            </a:extLst>
          </p:cNvPr>
          <p:cNvSpPr>
            <a:spLocks noGrp="1"/>
          </p:cNvSpPr>
          <p:nvPr>
            <p:ph type="title" idx="4294967295"/>
          </p:nvPr>
        </p:nvSpPr>
        <p:spPr>
          <a:xfrm>
            <a:off x="1248410" y="1188085"/>
            <a:ext cx="6646294" cy="803275"/>
          </a:xfrm>
          <a:prstGeom prst="rect">
            <a:avLst/>
          </a:prstGeom>
        </p:spPr>
        <p:txBody>
          <a:bodyPr/>
          <a:lstStyle/>
          <a:p>
            <a:pPr rtl="0" eaLnBrk="1" latinLnBrk="0" hangingPunct="1"/>
            <a:r>
              <a:rPr lang="en-US" dirty="0">
                <a:solidFill>
                  <a:srgbClr val="002060"/>
                </a:solidFill>
                <a:hlinkClick r:id="rId2"/>
              </a:rPr>
              <a:t>Allometry</a:t>
            </a:r>
            <a:endParaRPr lang="en-US" dirty="0"/>
          </a:p>
        </p:txBody>
      </p:sp>
      <p:sp>
        <p:nvSpPr>
          <p:cNvPr id="2" name="Content Placeholder 2">
            <a:extLst>
              <a:ext uri="{FF2B5EF4-FFF2-40B4-BE49-F238E27FC236}">
                <a16:creationId xmlns:a16="http://schemas.microsoft.com/office/drawing/2014/main" id="{35CB7C30-24EF-3446-90AC-34EC8AD79AF3}"/>
              </a:ext>
            </a:extLst>
          </p:cNvPr>
          <p:cNvSpPr txBox="1">
            <a:spLocks/>
          </p:cNvSpPr>
          <p:nvPr/>
        </p:nvSpPr>
        <p:spPr>
          <a:xfrm>
            <a:off x="1323975" y="2123197"/>
            <a:ext cx="4210955" cy="446405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Light" panose="020F0502020204030204" pitchFamily="34" charset="0"/>
                <a:cs typeface="Calibri Light" panose="020F0502020204030204" pitchFamily="34" charset="0"/>
              </a:rPr>
              <a:t>Students measure their height, arm span, and foot length to show how </a:t>
            </a:r>
            <a:r>
              <a:rPr lang="en-US" sz="2200" u="sng" dirty="0">
                <a:latin typeface="Calibri Light" panose="020F0502020204030204" pitchFamily="34" charset="0"/>
                <a:cs typeface="Calibri Light" panose="020F0502020204030204" pitchFamily="34" charset="0"/>
              </a:rPr>
              <a:t>living organism’s parts are related to the whole (</a:t>
            </a:r>
            <a:r>
              <a:rPr lang="en-US" sz="2200" u="sng" dirty="0" err="1">
                <a:latin typeface="Calibri Light" panose="020F0502020204030204" pitchFamily="34" charset="0"/>
                <a:cs typeface="Calibri Light" panose="020F0502020204030204" pitchFamily="34" charset="0"/>
              </a:rPr>
              <a:t>allometry</a:t>
            </a:r>
            <a:r>
              <a:rPr lang="en-US" sz="2200" u="sng" dirty="0">
                <a:latin typeface="Calibri Light" panose="020F0502020204030204" pitchFamily="34" charset="0"/>
                <a:cs typeface="Calibri Light" panose="020F0502020204030204" pitchFamily="34" charset="0"/>
              </a:rPr>
              <a:t>)</a:t>
            </a:r>
          </a:p>
          <a:p>
            <a:r>
              <a:rPr lang="en-US" sz="2200" dirty="0">
                <a:latin typeface="Calibri Light" panose="020F0502020204030204" pitchFamily="34" charset="0"/>
                <a:cs typeface="Calibri Light" panose="020F0502020204030204" pitchFamily="34" charset="0"/>
              </a:rPr>
              <a:t>Students use this concept to understand how circumference/DBH of trees can be used to estimate biomass</a:t>
            </a:r>
          </a:p>
          <a:p>
            <a:r>
              <a:rPr lang="en-US" sz="2200" dirty="0">
                <a:latin typeface="Calibri Light" panose="020F0502020204030204" pitchFamily="34" charset="0"/>
                <a:cs typeface="Calibri Light" panose="020F0502020204030204" pitchFamily="34" charset="0"/>
              </a:rPr>
              <a:t>Students view allometric relationships of tree species groups</a:t>
            </a:r>
          </a:p>
          <a:p>
            <a:pPr marL="295275" indent="-117475">
              <a:buFont typeface="Arial"/>
              <a:buNone/>
            </a:pPr>
            <a:endParaRPr lang="en-US" dirty="0">
              <a:latin typeface="Calibri Light" panose="020F0502020204030204" pitchFamily="34" charset="0"/>
              <a:cs typeface="Calibri Light" panose="020F0502020204030204" pitchFamily="34" charset="0"/>
            </a:endParaRPr>
          </a:p>
        </p:txBody>
      </p:sp>
      <p:pic>
        <p:nvPicPr>
          <p:cNvPr id="3" name="Picture 5" descr="Image shows a graph of Predicted Biomass in kilograms against dbh in centimeters for: 1) maple/oak/hickory/beech 2) soft maple/birch 3) Douglas - fir 4) mixed hardwood 5) true fir/hemlock 6) aspen/alder/cottonwood/willow 7) spruce 8) pine 9) cedar/larch 10) woodland. All curves graphed seemed to be exponential.">
            <a:extLst>
              <a:ext uri="{FF2B5EF4-FFF2-40B4-BE49-F238E27FC236}">
                <a16:creationId xmlns:a16="http://schemas.microsoft.com/office/drawing/2014/main" id="{2CCB5240-C5AC-6C41-B890-A51DAFB52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4910" y="2219938"/>
            <a:ext cx="3466556" cy="3719602"/>
          </a:xfrm>
          <a:prstGeom prst="rect">
            <a:avLst/>
          </a:prstGeom>
        </p:spPr>
      </p:pic>
      <p:sp>
        <p:nvSpPr>
          <p:cNvPr id="4" name="TextBox 3" descr="Jenkins et al. 2003">
            <a:extLst>
              <a:ext uri="{FF2B5EF4-FFF2-40B4-BE49-F238E27FC236}">
                <a16:creationId xmlns:a16="http://schemas.microsoft.com/office/drawing/2014/main" id="{79E08D9D-DFF1-2149-91F6-499EB291E7B9}"/>
              </a:ext>
            </a:extLst>
          </p:cNvPr>
          <p:cNvSpPr txBox="1"/>
          <p:nvPr/>
        </p:nvSpPr>
        <p:spPr>
          <a:xfrm>
            <a:off x="7274944" y="5991225"/>
            <a:ext cx="1866182"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Jenkins et al. 2003</a:t>
            </a:r>
          </a:p>
        </p:txBody>
      </p:sp>
    </p:spTree>
    <p:extLst>
      <p:ext uri="{BB962C8B-B14F-4D97-AF65-F5344CB8AC3E}">
        <p14:creationId xmlns:p14="http://schemas.microsoft.com/office/powerpoint/2010/main" val="191654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8CCC-822F-4044-A878-621DDEA84F33}"/>
              </a:ext>
            </a:extLst>
          </p:cNvPr>
          <p:cNvSpPr>
            <a:spLocks noGrp="1"/>
          </p:cNvSpPr>
          <p:nvPr>
            <p:ph type="title" idx="4294967295"/>
          </p:nvPr>
        </p:nvSpPr>
        <p:spPr>
          <a:xfrm>
            <a:off x="1217418" y="1117988"/>
            <a:ext cx="4096262" cy="752863"/>
          </a:xfrm>
          <a:prstGeom prst="rect">
            <a:avLst/>
          </a:prstGeom>
        </p:spPr>
        <p:txBody>
          <a:bodyPr/>
          <a:lstStyle/>
          <a:p>
            <a:r>
              <a:rPr lang="en-US" dirty="0">
                <a:solidFill>
                  <a:srgbClr val="002060"/>
                </a:solidFill>
                <a:hlinkClick r:id="rId3"/>
              </a:rPr>
              <a:t>Site Selection</a:t>
            </a:r>
            <a:endParaRPr lang="en-US" dirty="0"/>
          </a:p>
        </p:txBody>
      </p:sp>
      <p:sp>
        <p:nvSpPr>
          <p:cNvPr id="11" name="Content Placeholder 9">
            <a:extLst>
              <a:ext uri="{FF2B5EF4-FFF2-40B4-BE49-F238E27FC236}">
                <a16:creationId xmlns:a16="http://schemas.microsoft.com/office/drawing/2014/main" id="{099809DC-44E2-2148-86E6-8ACE9F2D5516}"/>
              </a:ext>
            </a:extLst>
          </p:cNvPr>
          <p:cNvSpPr txBox="1">
            <a:spLocks/>
          </p:cNvSpPr>
          <p:nvPr/>
        </p:nvSpPr>
        <p:spPr>
          <a:xfrm>
            <a:off x="1179513" y="1895475"/>
            <a:ext cx="7817328" cy="6232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2400" i="0"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Determine if your site is a “Standard” or ”Non-standard” site:</a:t>
            </a:r>
          </a:p>
        </p:txBody>
      </p:sp>
      <p:sp>
        <p:nvSpPr>
          <p:cNvPr id="14" name="TextBox 13">
            <a:extLst>
              <a:ext uri="{FF2B5EF4-FFF2-40B4-BE49-F238E27FC236}">
                <a16:creationId xmlns:a16="http://schemas.microsoft.com/office/drawing/2014/main" id="{09E97E4A-C3C5-F648-8760-F0C69F4BD4DA}"/>
              </a:ext>
            </a:extLst>
          </p:cNvPr>
          <p:cNvSpPr txBox="1"/>
          <p:nvPr/>
        </p:nvSpPr>
        <p:spPr>
          <a:xfrm>
            <a:off x="4709670" y="1117988"/>
            <a:ext cx="4411091" cy="923330"/>
          </a:xfrm>
          <a:prstGeom prst="rect">
            <a:avLst/>
          </a:prstGeom>
          <a:noFill/>
        </p:spPr>
        <p:txBody>
          <a:bodyPr wrap="square" rtlCol="0">
            <a:spAutoFit/>
          </a:bodyPr>
          <a:lstStyle/>
          <a:p>
            <a:pPr algn="r"/>
            <a:r>
              <a:rPr lang="en-US" i="1" dirty="0">
                <a:solidFill>
                  <a:sysClr val="windowText" lastClr="000000"/>
                </a:solidFill>
              </a:rPr>
              <a:t>Site selection can be completed with or without student involvement</a:t>
            </a:r>
            <a:endParaRPr lang="en-US" b="1" i="1" dirty="0">
              <a:solidFill>
                <a:sysClr val="windowText" lastClr="000000"/>
              </a:solidFill>
            </a:endParaRPr>
          </a:p>
          <a:p>
            <a:pPr algn="r"/>
            <a:endParaRPr lang="en-US" dirty="0"/>
          </a:p>
        </p:txBody>
      </p:sp>
      <p:sp>
        <p:nvSpPr>
          <p:cNvPr id="15" name="TextBox 14">
            <a:extLst>
              <a:ext uri="{FF2B5EF4-FFF2-40B4-BE49-F238E27FC236}">
                <a16:creationId xmlns:a16="http://schemas.microsoft.com/office/drawing/2014/main" id="{9953811F-A2F2-6941-B57F-BB3E997C72E4}"/>
              </a:ext>
            </a:extLst>
          </p:cNvPr>
          <p:cNvSpPr txBox="1"/>
          <p:nvPr/>
        </p:nvSpPr>
        <p:spPr>
          <a:xfrm>
            <a:off x="1217418" y="2518698"/>
            <a:ext cx="6560006" cy="4585871"/>
          </a:xfrm>
          <a:prstGeom prst="rect">
            <a:avLst/>
          </a:prstGeom>
          <a:noFill/>
        </p:spPr>
        <p:txBody>
          <a:bodyPr wrap="square" rtlCol="0">
            <a:spAutoFit/>
          </a:bodyPr>
          <a:lstStyle/>
          <a:p>
            <a:pPr marL="349250" indent="-349250"/>
            <a:r>
              <a:rPr lang="en-US" sz="2200" u="sng" dirty="0">
                <a:latin typeface="Calibri" panose="020F0502020204030204" pitchFamily="34" charset="0"/>
                <a:cs typeface="Calibri" panose="020F0502020204030204" pitchFamily="34" charset="0"/>
              </a:rPr>
              <a:t>Standard Site </a:t>
            </a:r>
            <a:r>
              <a:rPr lang="en-US" sz="2200" dirty="0">
                <a:latin typeface="Calibri" panose="020F0502020204030204" pitchFamily="34" charset="0"/>
                <a:cs typeface="Calibri" panose="020F0502020204030204" pitchFamily="34" charset="0"/>
              </a:rPr>
              <a:t>- </a:t>
            </a:r>
            <a:r>
              <a:rPr lang="en-US" sz="2200" dirty="0">
                <a:solidFill>
                  <a:sysClr val="windowText" lastClr="000000"/>
                </a:solidFill>
                <a:latin typeface="Calibri" panose="020F0502020204030204" pitchFamily="34" charset="0"/>
                <a:cs typeface="Calibri" panose="020F0502020204030204" pitchFamily="34" charset="0"/>
              </a:rPr>
              <a:t>an accessible area of at least 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 of contiguous vegetation (forest, </a:t>
            </a:r>
            <a:r>
              <a:rPr lang="en-US" sz="2200" dirty="0" err="1">
                <a:solidFill>
                  <a:sysClr val="windowText" lastClr="000000"/>
                </a:solidFill>
                <a:latin typeface="Calibri" panose="020F0502020204030204" pitchFamily="34" charset="0"/>
                <a:cs typeface="Calibri" panose="020F0502020204030204" pitchFamily="34" charset="0"/>
              </a:rPr>
              <a:t>shrubland</a:t>
            </a:r>
            <a:r>
              <a:rPr lang="en-US" sz="2200" dirty="0">
                <a:solidFill>
                  <a:sysClr val="windowText" lastClr="000000"/>
                </a:solidFill>
                <a:latin typeface="Calibri" panose="020F0502020204030204" pitchFamily="34" charset="0"/>
                <a:cs typeface="Calibri" panose="020F0502020204030204" pitchFamily="34" charset="0"/>
              </a:rPr>
              <a:t>, grassland). Aim for 30 m x 30 m (900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A smaller or different shaped area will work;  modify Tree Mapping protocol to suit your site &amp; students.</a:t>
            </a:r>
          </a:p>
          <a:p>
            <a:pPr marL="349250" indent="-349250"/>
            <a:endParaRPr lang="en-US" sz="2200" u="sng" dirty="0">
              <a:solidFill>
                <a:sysClr val="windowText" lastClr="000000"/>
              </a:solidFill>
              <a:latin typeface="Calibri" panose="020F0502020204030204" pitchFamily="34" charset="0"/>
              <a:cs typeface="Calibri" panose="020F0502020204030204" pitchFamily="34" charset="0"/>
            </a:endParaRPr>
          </a:p>
          <a:p>
            <a:pPr marL="349250" indent="-349250"/>
            <a:r>
              <a:rPr lang="en-US" sz="2200" u="sng" dirty="0">
                <a:solidFill>
                  <a:sysClr val="windowText" lastClr="000000"/>
                </a:solidFill>
                <a:latin typeface="Calibri" panose="020F0502020204030204" pitchFamily="34" charset="0"/>
                <a:cs typeface="Calibri" panose="020F0502020204030204" pitchFamily="34" charset="0"/>
              </a:rPr>
              <a:t>Non-standard Site</a:t>
            </a:r>
            <a:r>
              <a:rPr lang="en-US" sz="2200" dirty="0">
                <a:solidFill>
                  <a:sysClr val="windowText" lastClr="000000"/>
                </a:solidFill>
                <a:latin typeface="Calibri" panose="020F0502020204030204" pitchFamily="34" charset="0"/>
                <a:cs typeface="Calibri" panose="020F0502020204030204" pitchFamily="34" charset="0"/>
              </a:rPr>
              <a:t> – an </a:t>
            </a:r>
            <a:r>
              <a:rPr lang="en-US" sz="2200" dirty="0">
                <a:latin typeface="Calibri" panose="020F0502020204030204" pitchFamily="34" charset="0"/>
                <a:cs typeface="Calibri" panose="020F0502020204030204" pitchFamily="34" charset="0"/>
              </a:rPr>
              <a:t>accessible area of </a:t>
            </a:r>
            <a:r>
              <a:rPr lang="en-US" sz="2200" dirty="0">
                <a:solidFill>
                  <a:sysClr val="windowText" lastClr="000000"/>
                </a:solidFill>
                <a:latin typeface="Calibri" panose="020F0502020204030204" pitchFamily="34" charset="0"/>
                <a:cs typeface="Calibri" panose="020F0502020204030204" pitchFamily="34" charset="0"/>
              </a:rPr>
              <a:t>225 m</a:t>
            </a:r>
            <a:r>
              <a:rPr lang="en-US" sz="2200" baseline="30000" dirty="0">
                <a:solidFill>
                  <a:sysClr val="windowText" lastClr="000000"/>
                </a:solidFill>
                <a:latin typeface="Calibri" panose="020F0502020204030204" pitchFamily="34" charset="0"/>
                <a:cs typeface="Calibri" panose="020F0502020204030204" pitchFamily="34" charset="0"/>
              </a:rPr>
              <a:t>2</a:t>
            </a:r>
            <a:r>
              <a:rPr lang="en-US" sz="2200" dirty="0">
                <a:solidFill>
                  <a:sysClr val="windowText" lastClr="000000"/>
                </a:solidFill>
                <a:latin typeface="Calibri" panose="020F0502020204030204" pitchFamily="34" charset="0"/>
                <a:cs typeface="Calibri" panose="020F0502020204030204" pitchFamily="34" charset="0"/>
              </a:rPr>
              <a:t> (15m x 15m)</a:t>
            </a:r>
            <a:r>
              <a:rPr lang="en-US" sz="2200" dirty="0">
                <a:latin typeface="Calibri" panose="020F0502020204030204" pitchFamily="34" charset="0"/>
                <a:cs typeface="Calibri" panose="020F0502020204030204" pitchFamily="34" charset="0"/>
              </a:rPr>
              <a:t>  with some vegetation and some human interference (i.e. a local park, city block, or the school area itself).</a:t>
            </a:r>
            <a:r>
              <a:rPr lang="en-US" sz="2400" dirty="0">
                <a:solidFill>
                  <a:sysClr val="windowText" lastClr="000000"/>
                </a:solidFill>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*Please complete Carbon Cycle Non-Standard Site Field Protocols </a:t>
            </a:r>
            <a:r>
              <a:rPr lang="en-US" sz="2400" b="1" dirty="0" err="1">
                <a:solidFill>
                  <a:srgbClr val="FF0000"/>
                </a:solidFill>
                <a:latin typeface="Calibri" panose="020F0502020204030204" pitchFamily="34" charset="0"/>
                <a:cs typeface="Calibri" panose="020F0502020204030204" pitchFamily="34" charset="0"/>
              </a:rPr>
              <a:t>eTraining</a:t>
            </a:r>
            <a:r>
              <a:rPr lang="en-US" sz="2400" b="1" dirty="0">
                <a:solidFill>
                  <a:srgbClr val="FF0000"/>
                </a:solidFill>
                <a:latin typeface="Calibri" panose="020F0502020204030204" pitchFamily="34" charset="0"/>
                <a:cs typeface="Calibri" panose="020F0502020204030204" pitchFamily="34" charset="0"/>
              </a:rPr>
              <a:t>*</a:t>
            </a:r>
          </a:p>
          <a:p>
            <a:pPr marL="349250" indent="-349250"/>
            <a:r>
              <a:rPr lang="en-US" sz="2200" dirty="0">
                <a:latin typeface="Calibri" panose="020F0502020204030204" pitchFamily="34" charset="0"/>
                <a:cs typeface="Calibri" panose="020F0502020204030204" pitchFamily="34" charset="0"/>
              </a:rPr>
              <a:t>. </a:t>
            </a:r>
            <a:endParaRPr lang="en-US" sz="2200" u="sng" dirty="0">
              <a:latin typeface="Calibri" panose="020F0502020204030204" pitchFamily="34" charset="0"/>
              <a:cs typeface="Calibri" panose="020F0502020204030204" pitchFamily="34" charset="0"/>
            </a:endParaRPr>
          </a:p>
        </p:txBody>
      </p:sp>
      <p:pic>
        <p:nvPicPr>
          <p:cNvPr id="12" name="Picture 4" descr="Image shows an icon of trees and 4 geometric shapes with 2 arrows crossing the center of each of the shapes, one arrow horizontally and the other vertically. One shape is a rectangle longer than wider; next is a rectangle wider than longer, next is a quadrilateral not square not rectangle; and the last one is an oval.">
            <a:extLst>
              <a:ext uri="{FF2B5EF4-FFF2-40B4-BE49-F238E27FC236}">
                <a16:creationId xmlns:a16="http://schemas.microsoft.com/office/drawing/2014/main" id="{CA4E6C8E-C648-9442-8DD4-520292B7F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8155" y="2632552"/>
            <a:ext cx="1418686" cy="1687018"/>
          </a:xfrm>
          <a:prstGeom prst="rect">
            <a:avLst/>
          </a:prstGeom>
        </p:spPr>
      </p:pic>
      <p:pic>
        <p:nvPicPr>
          <p:cNvPr id="13" name="Picture 6" descr="Image shows an icon of buildings with little vegetation. Below it there are two shapes, the first one is a trapezoid and the second one is a triangle. Both shapes have  other small shapes of different sorts inside them. ">
            <a:extLst>
              <a:ext uri="{FF2B5EF4-FFF2-40B4-BE49-F238E27FC236}">
                <a16:creationId xmlns:a16="http://schemas.microsoft.com/office/drawing/2014/main" id="{BB9508EE-134F-F247-8A14-C6B5C805B7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8671" y="4961517"/>
            <a:ext cx="1637663" cy="1269432"/>
          </a:xfrm>
          <a:prstGeom prst="rect">
            <a:avLst/>
          </a:prstGeom>
        </p:spPr>
      </p:pic>
    </p:spTree>
    <p:extLst>
      <p:ext uri="{BB962C8B-B14F-4D97-AF65-F5344CB8AC3E}">
        <p14:creationId xmlns:p14="http://schemas.microsoft.com/office/powerpoint/2010/main" val="337642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DC4C-3D90-4228-8AEB-C5D5FB424A2A}"/>
              </a:ext>
            </a:extLst>
          </p:cNvPr>
          <p:cNvSpPr>
            <a:spLocks noGrp="1"/>
          </p:cNvSpPr>
          <p:nvPr>
            <p:ph type="title" idx="4294967295"/>
          </p:nvPr>
        </p:nvSpPr>
        <p:spPr>
          <a:xfrm>
            <a:off x="1268721" y="1148080"/>
            <a:ext cx="6036310" cy="78295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Standard </a:t>
            </a:r>
            <a:r>
              <a:rPr lang="en-US" sz="4400" i="0" kern="1200" spc="0" baseline="0" dirty="0">
                <a:ln>
                  <a:noFill/>
                </a:ln>
                <a:solidFill>
                  <a:srgbClr val="002060"/>
                </a:solidFill>
                <a:effectLst/>
                <a:latin typeface="Calibri" panose="020F0502020204030204" pitchFamily="34" charset="0"/>
                <a:ea typeface="+mn-ea"/>
                <a:cs typeface="+mn-cs"/>
                <a:hlinkClick r:id="rId3"/>
              </a:rPr>
              <a:t>Site Set-Up</a:t>
            </a:r>
            <a:endParaRPr lang="en-US" dirty="0"/>
          </a:p>
        </p:txBody>
      </p:sp>
      <p:sp>
        <p:nvSpPr>
          <p:cNvPr id="18" name="Content Placeholder 9">
            <a:extLst>
              <a:ext uri="{FF2B5EF4-FFF2-40B4-BE49-F238E27FC236}">
                <a16:creationId xmlns:a16="http://schemas.microsoft.com/office/drawing/2014/main" id="{EF98F713-92F6-B24D-BF1F-FD6CCF3BDBC9}"/>
              </a:ext>
            </a:extLst>
          </p:cNvPr>
          <p:cNvSpPr txBox="1">
            <a:spLocks/>
          </p:cNvSpPr>
          <p:nvPr/>
        </p:nvSpPr>
        <p:spPr>
          <a:xfrm>
            <a:off x="1268721" y="1984684"/>
            <a:ext cx="7682308" cy="477996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Before going out in the field, students learn necessary skills for Site Set-up: pacing, compass, (and optional GPS).</a:t>
            </a:r>
          </a:p>
          <a:p>
            <a:pPr marL="0" indent="0">
              <a:buNone/>
            </a:pPr>
            <a:r>
              <a:rPr lang="en-US" sz="2400" dirty="0"/>
              <a:t>Students then work in teams to set up a Carbon Cycle sample site:</a:t>
            </a:r>
            <a:endParaRPr lang="en-US" dirty="0"/>
          </a:p>
          <a:p>
            <a:pPr>
              <a:buFont typeface="Arial"/>
              <a:buNone/>
            </a:pPr>
            <a:r>
              <a:rPr lang="en-US" sz="2400" dirty="0"/>
              <a:t>1. Perimeter Team</a:t>
            </a:r>
          </a:p>
          <a:p>
            <a:pPr>
              <a:buFont typeface="Arial"/>
              <a:buNone/>
            </a:pPr>
            <a:r>
              <a:rPr lang="en-US" sz="2400" dirty="0"/>
              <a:t>2. Corner Team</a:t>
            </a:r>
          </a:p>
          <a:p>
            <a:pPr>
              <a:buFont typeface="Arial"/>
              <a:buNone/>
            </a:pPr>
            <a:r>
              <a:rPr lang="en-US" sz="2400" dirty="0"/>
              <a:t>3. Center Team</a:t>
            </a:r>
          </a:p>
          <a:p>
            <a:pPr marL="0" indent="0">
              <a:buFont typeface="Arial"/>
              <a:buNone/>
            </a:pPr>
            <a:endParaRPr lang="en-US" sz="2400" dirty="0"/>
          </a:p>
        </p:txBody>
      </p:sp>
      <p:pic>
        <p:nvPicPr>
          <p:cNvPr id="19" name="Picture 6" descr="Image shows a square with coordinates around it: N (0 degrees, 360 degrees); E (90 degrees); S (180 degrees); W(270 degrees). At each corner of square there are other degrees marked: Upper Left corner - 315 degrees; Upper Right corner - 45 degrees; Bottom Right corner - 135 degrees; Bottom Left corner - 225 degrees. Inside the square there is a coordinate plane and some ovals dispersed on each quadrant of the plane. There is also a dotted line going from the origin to 315 degrees and labeled 21.2 meters; there is a shorter, unlabeled, dotted line going from the origin to 0 degrees, that is North.">
            <a:extLst>
              <a:ext uri="{FF2B5EF4-FFF2-40B4-BE49-F238E27FC236}">
                <a16:creationId xmlns:a16="http://schemas.microsoft.com/office/drawing/2014/main" id="{4C33B764-4F3E-384A-98E1-84448330D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6061" y="3322892"/>
            <a:ext cx="4332684" cy="3410461"/>
          </a:xfrm>
          <a:prstGeom prst="rect">
            <a:avLst/>
          </a:prstGeom>
        </p:spPr>
      </p:pic>
    </p:spTree>
    <p:extLst>
      <p:ext uri="{BB962C8B-B14F-4D97-AF65-F5344CB8AC3E}">
        <p14:creationId xmlns:p14="http://schemas.microsoft.com/office/powerpoint/2010/main" val="318408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0F41FC-8BF5-4D6C-B066-2D5B35611FB9}"/>
              </a:ext>
            </a:extLst>
          </p:cNvPr>
          <p:cNvSpPr>
            <a:spLocks noGrp="1"/>
          </p:cNvSpPr>
          <p:nvPr>
            <p:ph type="title" idx="4294967295"/>
          </p:nvPr>
        </p:nvSpPr>
        <p:spPr>
          <a:xfrm>
            <a:off x="1328738" y="1097280"/>
            <a:ext cx="6951662" cy="732155"/>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Standard Site Set-up (Cont’d)</a:t>
            </a:r>
            <a:endParaRPr lang="en-US" dirty="0"/>
          </a:p>
        </p:txBody>
      </p:sp>
      <p:sp>
        <p:nvSpPr>
          <p:cNvPr id="2" name="Content Placeholder 9">
            <a:extLst>
              <a:ext uri="{FF2B5EF4-FFF2-40B4-BE49-F238E27FC236}">
                <a16:creationId xmlns:a16="http://schemas.microsoft.com/office/drawing/2014/main" id="{9E5F159C-05CD-224D-8BFF-11649E487C9B}"/>
              </a:ext>
            </a:extLst>
          </p:cNvPr>
          <p:cNvSpPr txBox="1">
            <a:spLocks/>
          </p:cNvSpPr>
          <p:nvPr/>
        </p:nvSpPr>
        <p:spPr>
          <a:xfrm>
            <a:off x="3741605" y="1881486"/>
            <a:ext cx="2489285"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a:t>Perimeter Team</a:t>
            </a:r>
          </a:p>
          <a:p>
            <a:pPr>
              <a:buFont typeface="Arial" panose="020B0604020202020204" pitchFamily="34" charset="0"/>
              <a:buNone/>
            </a:pPr>
            <a:r>
              <a:rPr lang="en-US" sz="2000" dirty="0"/>
              <a:t>Start at first corner completed by a Corner Team. Pace along perimeter to check flags placed by Corner Teams.</a:t>
            </a:r>
            <a:endParaRPr lang="en-US" dirty="0"/>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Content Placeholder 9">
            <a:extLst>
              <a:ext uri="{FF2B5EF4-FFF2-40B4-BE49-F238E27FC236}">
                <a16:creationId xmlns:a16="http://schemas.microsoft.com/office/drawing/2014/main" id="{DBCD0FA0-F74B-9942-A36A-2608D7BFD405}"/>
              </a:ext>
            </a:extLst>
          </p:cNvPr>
          <p:cNvSpPr txBox="1">
            <a:spLocks/>
          </p:cNvSpPr>
          <p:nvPr/>
        </p:nvSpPr>
        <p:spPr>
          <a:xfrm>
            <a:off x="6240463" y="1881188"/>
            <a:ext cx="2532420" cy="47799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a:t>Center Team</a:t>
            </a:r>
          </a:p>
          <a:p>
            <a:pPr>
              <a:buNone/>
            </a:pPr>
            <a:r>
              <a:rPr lang="en-US" sz="2000" dirty="0"/>
              <a:t>Record the appropriate site location information on the </a:t>
            </a:r>
            <a:r>
              <a:rPr lang="en-US" sz="2000" i="1" dirty="0"/>
              <a:t>Sample Site Data Sheet.</a:t>
            </a:r>
            <a:r>
              <a:rPr lang="en-US" sz="2000" dirty="0"/>
              <a:t> Conduct vegetation analysis by estimating percent cover of shrubs/saplings and herbaceous cover. Take site photos.</a:t>
            </a:r>
            <a:endParaRPr lang="en-US" dirty="0"/>
          </a:p>
          <a:p>
            <a:pPr>
              <a:buFont typeface="Arial" panose="020B0604020202020204" pitchFamily="34" charset="0"/>
              <a:buNone/>
            </a:pPr>
            <a:endParaRPr lang="en-US" dirty="0"/>
          </a:p>
        </p:txBody>
      </p:sp>
      <p:sp>
        <p:nvSpPr>
          <p:cNvPr id="5" name="Content Placeholder 9">
            <a:extLst>
              <a:ext uri="{FF2B5EF4-FFF2-40B4-BE49-F238E27FC236}">
                <a16:creationId xmlns:a16="http://schemas.microsoft.com/office/drawing/2014/main" id="{E34EE357-246C-604B-A223-A904D171860E}"/>
              </a:ext>
            </a:extLst>
          </p:cNvPr>
          <p:cNvSpPr txBox="1">
            <a:spLocks/>
          </p:cNvSpPr>
          <p:nvPr/>
        </p:nvSpPr>
        <p:spPr>
          <a:xfrm>
            <a:off x="1328738" y="1881486"/>
            <a:ext cx="2417549" cy="4779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buFont typeface="Arial"/>
              <a:buNone/>
            </a:pPr>
            <a:r>
              <a:rPr lang="en-US" sz="2800" dirty="0"/>
              <a:t>Corner teams</a:t>
            </a:r>
          </a:p>
          <a:p>
            <a:pPr>
              <a:buFont typeface="Arial"/>
              <a:buNone/>
            </a:pPr>
            <a:r>
              <a:rPr lang="en-US" sz="2000" dirty="0"/>
              <a:t>Use compass to pace from plot center to each corner. Place a temporary flag. Repeat for corresponding sides.</a:t>
            </a:r>
          </a:p>
          <a:p>
            <a:pPr>
              <a:buFont typeface="Arial"/>
              <a:buNone/>
            </a:pPr>
            <a:endParaRPr lang="en-US" dirty="0"/>
          </a:p>
          <a:p>
            <a:pPr>
              <a:buFont typeface="Arial"/>
              <a:buNone/>
            </a:pPr>
            <a:endParaRPr lang="en-US" dirty="0"/>
          </a:p>
        </p:txBody>
      </p:sp>
      <p:pic>
        <p:nvPicPr>
          <p:cNvPr id="6" name="Picture 3" descr="Image shows the upper left quadrant of a coordinate plane with a dotted line from the origin going to 315 degrees. The line also has a label that reads 21.2 m. There is a shorter, unlabeled, dotted line from the origin to 360 degrees, that, is to North. There are ovals of different sizes dispersed over the plane.">
            <a:extLst>
              <a:ext uri="{FF2B5EF4-FFF2-40B4-BE49-F238E27FC236}">
                <a16:creationId xmlns:a16="http://schemas.microsoft.com/office/drawing/2014/main" id="{418E5FEF-DD8E-CD42-BF47-F3A028C965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8157" y="4679772"/>
            <a:ext cx="1540458" cy="1688783"/>
          </a:xfrm>
          <a:prstGeom prst="rect">
            <a:avLst/>
          </a:prstGeom>
        </p:spPr>
      </p:pic>
      <p:pic>
        <p:nvPicPr>
          <p:cNvPr id="7" name="Picture 13" descr="Image shows coordinates with eight arrows crossing at the center. The coordinates labeled are N, 45, E, 135, S, 225, W and 315. There are ovals of different sizes dispersed over the plane.">
            <a:extLst>
              <a:ext uri="{FF2B5EF4-FFF2-40B4-BE49-F238E27FC236}">
                <a16:creationId xmlns:a16="http://schemas.microsoft.com/office/drawing/2014/main" id="{FD49811F-ADFB-3742-8116-197A63F6D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0185" y="5524164"/>
            <a:ext cx="1012975" cy="945659"/>
          </a:xfrm>
          <a:prstGeom prst="rect">
            <a:avLst/>
          </a:prstGeom>
        </p:spPr>
      </p:pic>
      <p:pic>
        <p:nvPicPr>
          <p:cNvPr id="8" name="Picture 8" descr="Images shows the two left quadrants of the coordinates plane in their entirety and it shows a small part of the two right quadrants. There is a dotted line going across the left end of the coordinate plane. There are ovals of different sizes dispersed over the plane.">
            <a:extLst>
              <a:ext uri="{FF2B5EF4-FFF2-40B4-BE49-F238E27FC236}">
                <a16:creationId xmlns:a16="http://schemas.microsoft.com/office/drawing/2014/main" id="{7C58846E-40C7-4B8C-976C-22D20CFBF0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508" y="4210505"/>
            <a:ext cx="1365477" cy="2259318"/>
          </a:xfrm>
          <a:prstGeom prst="rect">
            <a:avLst/>
          </a:prstGeom>
        </p:spPr>
      </p:pic>
    </p:spTree>
    <p:extLst>
      <p:ext uri="{BB962C8B-B14F-4D97-AF65-F5344CB8AC3E}">
        <p14:creationId xmlns:p14="http://schemas.microsoft.com/office/powerpoint/2010/main" val="314839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C767-CFB7-4230-8FF6-EBED63A19461}"/>
              </a:ext>
            </a:extLst>
          </p:cNvPr>
          <p:cNvSpPr>
            <a:spLocks noGrp="1"/>
          </p:cNvSpPr>
          <p:nvPr>
            <p:ph type="title" idx="4294967295"/>
          </p:nvPr>
        </p:nvSpPr>
        <p:spPr>
          <a:xfrm>
            <a:off x="1242378" y="1056640"/>
            <a:ext cx="6645910" cy="69151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Protocol Decision Tree</a:t>
            </a:r>
            <a:endParaRPr lang="en-US" dirty="0"/>
          </a:p>
        </p:txBody>
      </p:sp>
      <p:sp>
        <p:nvSpPr>
          <p:cNvPr id="4" name="Content Placeholder 9">
            <a:extLst>
              <a:ext uri="{FF2B5EF4-FFF2-40B4-BE49-F238E27FC236}">
                <a16:creationId xmlns:a16="http://schemas.microsoft.com/office/drawing/2014/main" id="{ED55A9C3-8DE0-0F44-863F-6B4813A1E937}"/>
              </a:ext>
            </a:extLst>
          </p:cNvPr>
          <p:cNvSpPr txBox="1">
            <a:spLocks/>
          </p:cNvSpPr>
          <p:nvPr/>
        </p:nvSpPr>
        <p:spPr>
          <a:xfrm>
            <a:off x="1295400" y="1895475"/>
            <a:ext cx="6592888" cy="41822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Determine which vegetation you will measure. </a:t>
            </a:r>
          </a:p>
        </p:txBody>
      </p:sp>
      <p:pic>
        <p:nvPicPr>
          <p:cNvPr id="5" name="Picture 6" descr="Diagram of the Protocol Decision Tree. The question at the top is: Do you have trees greater than 15 centimeters circumference on your sample site? If the answer is YES, then the next question is: Do you have shrubs/saplings on more than 25% of your sample site? If the answer is YES, then the next question is: Do you have herbaceous vegetation on more than 50% of your sample site? If the answer is YES, then the protocol to be used is: Tress, Shrub/Sapling and Herbaceous. If the answer is NO, then the protocol to be used is&quot; Trees and Shrub/Sapling. Back to the top question: Do you have trees greater than 15 centimeters circumference on your sample site? If the answer is YES, then the next question is Do you have shrubs/saplings on more than 25 % of your sample site? If the answer is NO, then the next question is: Do you have herbaceous vegetation on more than 50% of your sample site? If the answer is YES, then the protocol to be used is: Tress and Herbaceous. If the answer is NO, then the protocol to be used is: Trees. Back to the top question: Do you have trees greater than 15 centimeters circumference on your sample site? If the answer is NO, then the next question is: Do you have shrubs/saplings on more than 25% of your sample site? If the answer is NO, then the protocol to be used is: Herbaceous. If the answer is YES, then the next question is: Do you have herbaceous vegetation on more than 50% of your sample site? If the answer is YES then the protocol to be used is: Shrub/Sapling and Herbaceous. If the answer is NO, then the protocol to be used is: Shrub/Sapling.">
            <a:extLst>
              <a:ext uri="{FF2B5EF4-FFF2-40B4-BE49-F238E27FC236}">
                <a16:creationId xmlns:a16="http://schemas.microsoft.com/office/drawing/2014/main" id="{91CD24C7-25B5-44D9-BA2D-4A6F2ADF03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2322530"/>
            <a:ext cx="5362365" cy="4399475"/>
          </a:xfrm>
          <a:prstGeom prst="rect">
            <a:avLst/>
          </a:prstGeom>
        </p:spPr>
      </p:pic>
      <p:sp>
        <p:nvSpPr>
          <p:cNvPr id="6" name="TextBox 5">
            <a:extLst>
              <a:ext uri="{FF2B5EF4-FFF2-40B4-BE49-F238E27FC236}">
                <a16:creationId xmlns:a16="http://schemas.microsoft.com/office/drawing/2014/main" id="{75A5982A-9FC9-48AC-A8FA-5BCEAE2409DD}"/>
              </a:ext>
            </a:extLst>
          </p:cNvPr>
          <p:cNvSpPr txBox="1"/>
          <p:nvPr/>
        </p:nvSpPr>
        <p:spPr>
          <a:xfrm>
            <a:off x="6742113" y="2273300"/>
            <a:ext cx="2215408"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*Not sure how big the trees are? See Supporting Protocol </a:t>
            </a:r>
            <a:r>
              <a:rPr lang="en-US" dirty="0">
                <a:hlinkClick r:id="rId3"/>
              </a:rPr>
              <a:t>'How To Measure Trees</a:t>
            </a:r>
            <a:r>
              <a:rPr lang="en-US" dirty="0"/>
              <a:t>' for instructions on accurate circumference measurements</a:t>
            </a:r>
          </a:p>
          <a:p>
            <a:pPr algn="ctr"/>
            <a:endParaRPr lang="en-US" dirty="0"/>
          </a:p>
        </p:txBody>
      </p:sp>
    </p:spTree>
    <p:extLst>
      <p:ext uri="{BB962C8B-B14F-4D97-AF65-F5344CB8AC3E}">
        <p14:creationId xmlns:p14="http://schemas.microsoft.com/office/powerpoint/2010/main" val="192419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0627-7562-4FD8-A937-53255819B3CD}"/>
              </a:ext>
            </a:extLst>
          </p:cNvPr>
          <p:cNvSpPr>
            <a:spLocks noGrp="1"/>
          </p:cNvSpPr>
          <p:nvPr>
            <p:ph type="title" idx="4294967295"/>
          </p:nvPr>
        </p:nvSpPr>
        <p:spPr>
          <a:xfrm>
            <a:off x="1322716" y="974358"/>
            <a:ext cx="7001510" cy="772795"/>
          </a:xfrm>
          <a:prstGeom prst="rect">
            <a:avLst/>
          </a:prstGeom>
        </p:spPr>
        <p:txBody>
          <a:bodyPr/>
          <a:lstStyle/>
          <a:p>
            <a:pPr rtl="0" eaLnBrk="1" latinLnBrk="0" hangingPunct="1"/>
            <a:r>
              <a:rPr lang="en-US" dirty="0">
                <a:solidFill>
                  <a:srgbClr val="002060"/>
                </a:solidFill>
              </a:rPr>
              <a:t>Trees: Protocol Overview</a:t>
            </a:r>
            <a:endParaRPr lang="en-US" dirty="0"/>
          </a:p>
        </p:txBody>
      </p:sp>
      <p:graphicFrame>
        <p:nvGraphicFramePr>
          <p:cNvPr id="7" name="Table 5" descr="Trees Protocol Overview">
            <a:extLst>
              <a:ext uri="{FF2B5EF4-FFF2-40B4-BE49-F238E27FC236}">
                <a16:creationId xmlns:a16="http://schemas.microsoft.com/office/drawing/2014/main" id="{F4C2FA8E-A7E8-9141-89BB-B72D8301358E}"/>
              </a:ext>
            </a:extLst>
          </p:cNvPr>
          <p:cNvGraphicFramePr>
            <a:graphicFrameLocks/>
          </p:cNvGraphicFramePr>
          <p:nvPr>
            <p:extLst>
              <p:ext uri="{D42A27DB-BD31-4B8C-83A1-F6EECF244321}">
                <p14:modId xmlns:p14="http://schemas.microsoft.com/office/powerpoint/2010/main" val="3832276550"/>
              </p:ext>
            </p:extLst>
          </p:nvPr>
        </p:nvGraphicFramePr>
        <p:xfrm>
          <a:off x="1322716" y="1747153"/>
          <a:ext cx="7710752" cy="4937760"/>
        </p:xfrm>
        <a:graphic>
          <a:graphicData uri="http://schemas.openxmlformats.org/drawingml/2006/table">
            <a:tbl>
              <a:tblPr firstRow="1" bandRow="1">
                <a:tableStyleId>{69CF1AB2-1976-4502-BF36-3FF5EA218861}</a:tableStyleId>
              </a:tblPr>
              <a:tblGrid>
                <a:gridCol w="3199042">
                  <a:extLst>
                    <a:ext uri="{9D8B030D-6E8A-4147-A177-3AD203B41FA5}">
                      <a16:colId xmlns:a16="http://schemas.microsoft.com/office/drawing/2014/main" val="1290412041"/>
                    </a:ext>
                  </a:extLst>
                </a:gridCol>
                <a:gridCol w="4511710">
                  <a:extLst>
                    <a:ext uri="{9D8B030D-6E8A-4147-A177-3AD203B41FA5}">
                      <a16:colId xmlns:a16="http://schemas.microsoft.com/office/drawing/2014/main" val="2959547806"/>
                    </a:ext>
                  </a:extLst>
                </a:gridCol>
              </a:tblGrid>
              <a:tr h="370840">
                <a:tc>
                  <a:txBody>
                    <a:bodyPr/>
                    <a:lstStyle/>
                    <a:p>
                      <a:pPr>
                        <a:buNone/>
                      </a:pPr>
                      <a:r>
                        <a:rPr lang="en-US" dirty="0">
                          <a:hlinkClick r:id="rId2"/>
                        </a:rPr>
                        <a:t>How to Measure Trees</a:t>
                      </a:r>
                      <a:endParaRPr lang="en-US" b="1" dirty="0"/>
                    </a:p>
                    <a:p>
                      <a:pPr lvl="0">
                        <a:buNone/>
                      </a:pPr>
                      <a:r>
                        <a:rPr lang="en-US" i="1" dirty="0"/>
                        <a:t>(Supporting Protocol)</a:t>
                      </a:r>
                    </a:p>
                  </a:txBody>
                  <a:tcPr/>
                </a:tc>
                <a:tc>
                  <a:txBody>
                    <a:bodyPr/>
                    <a:lstStyle/>
                    <a:p>
                      <a:pPr>
                        <a:buNone/>
                      </a:pPr>
                      <a:r>
                        <a:rPr lang="en-US" dirty="0"/>
                        <a:t>Time: 60 minutes</a:t>
                      </a:r>
                    </a:p>
                    <a:p>
                      <a:pPr lvl="0">
                        <a:buNone/>
                      </a:pPr>
                      <a:r>
                        <a:rPr lang="en-US" dirty="0"/>
                        <a:t>Instruments: tree cookies, small f</a:t>
                      </a:r>
                      <a:r>
                        <a:rPr lang="en-US" sz="1800" u="none" strike="noStrike" noProof="0" dirty="0"/>
                        <a:t>lexible measuring tape, calculator</a:t>
                      </a:r>
                    </a:p>
                    <a:p>
                      <a:pPr lvl="0">
                        <a:buNone/>
                      </a:pPr>
                      <a:r>
                        <a:rPr lang="en-US" dirty="0"/>
                        <a:t>Prerequisites: None</a:t>
                      </a:r>
                    </a:p>
                  </a:txBody>
                  <a:tcPr/>
                </a:tc>
                <a:extLst>
                  <a:ext uri="{0D108BD9-81ED-4DB2-BD59-A6C34878D82A}">
                    <a16:rowId xmlns:a16="http://schemas.microsoft.com/office/drawing/2014/main" val="2794483109"/>
                  </a:ext>
                </a:extLst>
              </a:tr>
              <a:tr h="370840">
                <a:tc>
                  <a:txBody>
                    <a:bodyPr/>
                    <a:lstStyle/>
                    <a:p>
                      <a:pPr>
                        <a:buNone/>
                      </a:pPr>
                      <a:r>
                        <a:rPr lang="en-US" dirty="0">
                          <a:hlinkClick r:id="rId3"/>
                        </a:rPr>
                        <a:t>Tree Mapping</a:t>
                      </a:r>
                      <a:endParaRPr lang="en-US" dirty="0"/>
                    </a:p>
                    <a:p>
                      <a:pPr lvl="0" algn="l">
                        <a:buNone/>
                      </a:pPr>
                      <a:r>
                        <a:rPr lang="en-US" sz="1800" i="1" u="none" strike="noStrike" noProof="0" dirty="0"/>
                        <a:t>*This can be done simultaneously with tree circumference, shrub/sapling &amp; herbaceous measurements (if applicable). Complete once per site.</a:t>
                      </a:r>
                      <a:endParaRPr lang="en-US" i="1" dirty="0"/>
                    </a:p>
                  </a:txBody>
                  <a:tcPr/>
                </a:tc>
                <a:tc>
                  <a:txBody>
                    <a:bodyPr/>
                    <a:lstStyle/>
                    <a:p>
                      <a:pPr lvl="0">
                        <a:buNone/>
                      </a:pPr>
                      <a:r>
                        <a:rPr lang="en-US" sz="1800" u="none" strike="noStrike" noProof="0" dirty="0"/>
                        <a:t>Time: 70 minutes (only needs to be completed once per site)</a:t>
                      </a:r>
                    </a:p>
                    <a:p>
                      <a:pPr lvl="0">
                        <a:buNone/>
                      </a:pPr>
                      <a:r>
                        <a:rPr lang="en-US" sz="1800" u="none" strike="noStrike" noProof="0" dirty="0"/>
                        <a:t>Instruments: 50 m flexible measuring tape, local tree ID guide, compass</a:t>
                      </a:r>
                    </a:p>
                    <a:p>
                      <a:pPr lvl="0">
                        <a:buNone/>
                      </a:pPr>
                      <a:r>
                        <a:rPr lang="en-US" sz="1800" u="none" strike="noStrike" noProof="0" dirty="0"/>
                        <a:t>Prerequisites: Site Set-up, How to Measure Trees, Field Learning Activities (Biomass Units, Allometry)</a:t>
                      </a:r>
                      <a:endParaRPr lang="en-US" dirty="0"/>
                    </a:p>
                  </a:txBody>
                  <a:tcPr/>
                </a:tc>
                <a:extLst>
                  <a:ext uri="{0D108BD9-81ED-4DB2-BD59-A6C34878D82A}">
                    <a16:rowId xmlns:a16="http://schemas.microsoft.com/office/drawing/2014/main" val="685455926"/>
                  </a:ext>
                </a:extLst>
              </a:tr>
              <a:tr h="370840">
                <a:tc>
                  <a:txBody>
                    <a:bodyPr/>
                    <a:lstStyle/>
                    <a:p>
                      <a:pPr>
                        <a:buNone/>
                      </a:pPr>
                      <a:r>
                        <a:rPr lang="en-US" dirty="0">
                          <a:hlinkClick r:id="rId4"/>
                        </a:rPr>
                        <a:t>Tree Circumference</a:t>
                      </a:r>
                      <a:endParaRPr lang="en-US" dirty="0"/>
                    </a:p>
                    <a:p>
                      <a:pPr lvl="0">
                        <a:buNone/>
                      </a:pPr>
                      <a:r>
                        <a:rPr lang="en-US" i="1" dirty="0"/>
                        <a:t>*</a:t>
                      </a:r>
                      <a:r>
                        <a:rPr lang="en-US" sz="1800" i="1" u="none" strike="noStrike" noProof="0" dirty="0"/>
                        <a:t>This can be done simultaneously with shrub/sapling &amp; herbaceous measurements (if applicable).Complete each year.</a:t>
                      </a:r>
                      <a:endParaRPr lang="en-US" i="1" dirty="0"/>
                    </a:p>
                  </a:txBody>
                  <a:tcPr/>
                </a:tc>
                <a:tc>
                  <a:txBody>
                    <a:bodyPr/>
                    <a:lstStyle/>
                    <a:p>
                      <a:pPr lvl="0">
                        <a:buNone/>
                      </a:pPr>
                      <a:r>
                        <a:rPr lang="en-US" sz="1800" u="none" strike="noStrike" noProof="0" dirty="0"/>
                        <a:t>Time: 60 minutes</a:t>
                      </a:r>
                    </a:p>
                    <a:p>
                      <a:pPr lvl="0">
                        <a:buNone/>
                      </a:pPr>
                      <a:r>
                        <a:rPr lang="en-US" sz="1800" u="none" strike="noStrike" noProof="0" dirty="0"/>
                        <a:t>Instruments:  Measuring tapes (150-300 cm)</a:t>
                      </a:r>
                    </a:p>
                    <a:p>
                      <a:pPr lvl="0">
                        <a:buNone/>
                      </a:pPr>
                      <a:r>
                        <a:rPr lang="en-US" sz="1800" u="none" strike="noStrike" noProof="0" dirty="0"/>
                        <a:t>Prerequisites: Site Set-up, How to Measure Trees, Tree Mapping, Field Learning Activities (Biomass Units, Allometry)</a:t>
                      </a:r>
                      <a:endParaRPr lang="en-US" sz="1800" b="0" i="0" u="none" strike="noStrike" noProof="0" dirty="0">
                        <a:solidFill>
                          <a:srgbClr val="000000"/>
                        </a:solidFill>
                        <a:latin typeface="Calibri"/>
                      </a:endParaRP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8584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FBE8-6ED9-48DC-802E-0E24E995C3D3}"/>
              </a:ext>
            </a:extLst>
          </p:cNvPr>
          <p:cNvSpPr>
            <a:spLocks noGrp="1"/>
          </p:cNvSpPr>
          <p:nvPr>
            <p:ph type="ctrTitle"/>
          </p:nvPr>
        </p:nvSpPr>
        <p:spPr>
          <a:xfrm>
            <a:off x="1749670" y="1169378"/>
            <a:ext cx="6154615" cy="861646"/>
          </a:xfrm>
        </p:spPr>
        <p:txBody>
          <a:bodyPr/>
          <a:lstStyle/>
          <a:p>
            <a:r>
              <a:rPr lang="en-US" sz="4000" dirty="0"/>
              <a:t>Overview</a:t>
            </a:r>
          </a:p>
        </p:txBody>
      </p:sp>
      <p:sp>
        <p:nvSpPr>
          <p:cNvPr id="4" name="Slide Number Placeholder 3">
            <a:extLst>
              <a:ext uri="{FF2B5EF4-FFF2-40B4-BE49-F238E27FC236}">
                <a16:creationId xmlns:a16="http://schemas.microsoft.com/office/drawing/2014/main" id="{455326EF-4DFF-4C29-B3A0-1F836AC72BC1}"/>
              </a:ext>
            </a:extLst>
          </p:cNvPr>
          <p:cNvSpPr>
            <a:spLocks noGrp="1"/>
          </p:cNvSpPr>
          <p:nvPr>
            <p:ph type="sldNum" sz="quarter" idx="12"/>
          </p:nvPr>
        </p:nvSpPr>
        <p:spPr/>
        <p:txBody>
          <a:bodyPr/>
          <a:lstStyle/>
          <a:p>
            <a:fld id="{CD3249D2-7C24-A948-B60E-13A125D620FA}" type="slidenum">
              <a:rPr lang="en-US" smtClean="0"/>
              <a:t>2</a:t>
            </a:fld>
            <a:endParaRPr lang="en-US" dirty="0"/>
          </a:p>
        </p:txBody>
      </p:sp>
      <p:sp>
        <p:nvSpPr>
          <p:cNvPr id="6" name="Content Placeholder 2">
            <a:extLst>
              <a:ext uri="{FF2B5EF4-FFF2-40B4-BE49-F238E27FC236}">
                <a16:creationId xmlns:a16="http://schemas.microsoft.com/office/drawing/2014/main" id="{D6A1A551-BA1D-4161-A002-9F31B9D664CB}"/>
              </a:ext>
            </a:extLst>
          </p:cNvPr>
          <p:cNvSpPr txBox="1">
            <a:spLocks/>
          </p:cNvSpPr>
          <p:nvPr/>
        </p:nvSpPr>
        <p:spPr>
          <a:xfrm>
            <a:off x="1359924" y="2018170"/>
            <a:ext cx="7632192" cy="423316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latin typeface="Calibri Light" panose="020F0502020204030204" pitchFamily="34" charset="0"/>
                <a:cs typeface="Calibri Light" panose="020F0502020204030204" pitchFamily="34" charset="0"/>
              </a:rPr>
              <a:t>This module…</a:t>
            </a:r>
          </a:p>
          <a:p>
            <a:r>
              <a:rPr lang="en-US" sz="2600" dirty="0">
                <a:latin typeface="Calibri Light" panose="020F0502020204030204" pitchFamily="34" charset="0"/>
                <a:cs typeface="Calibri Light" panose="020F0502020204030204" pitchFamily="34" charset="0"/>
              </a:rPr>
              <a:t>Reviews why carbon is an important element in ecosystems and how it cycles through ecosystems</a:t>
            </a:r>
          </a:p>
          <a:p>
            <a:r>
              <a:rPr lang="en-US" sz="2600" dirty="0">
                <a:latin typeface="Calibri Light" panose="020F0502020204030204" pitchFamily="34" charset="0"/>
                <a:cs typeface="Calibri Light" panose="020F0502020204030204" pitchFamily="34" charset="0"/>
              </a:rPr>
              <a:t>Shows how to determine if you have a </a:t>
            </a:r>
            <a:r>
              <a:rPr lang="en-US" sz="2600" i="1" dirty="0">
                <a:latin typeface="Calibri Light" panose="020F0502020204030204" pitchFamily="34" charset="0"/>
                <a:cs typeface="Calibri Light" panose="020F0502020204030204" pitchFamily="34" charset="0"/>
              </a:rPr>
              <a:t>standard </a:t>
            </a:r>
            <a:r>
              <a:rPr lang="en-US" sz="2600" dirty="0">
                <a:latin typeface="Calibri Light" panose="020F0502020204030204" pitchFamily="34" charset="0"/>
                <a:cs typeface="Calibri Light" panose="020F0502020204030204" pitchFamily="34" charset="0"/>
              </a:rPr>
              <a:t>or </a:t>
            </a:r>
            <a:r>
              <a:rPr lang="en-US" sz="2600" i="1" dirty="0">
                <a:latin typeface="Calibri Light" panose="020F0502020204030204" pitchFamily="34" charset="0"/>
                <a:cs typeface="Calibri Light" panose="020F0502020204030204" pitchFamily="34" charset="0"/>
              </a:rPr>
              <a:t>non-standard</a:t>
            </a:r>
            <a:r>
              <a:rPr lang="en-US" sz="2600" dirty="0">
                <a:latin typeface="Calibri Light" panose="020F0502020204030204" pitchFamily="34" charset="0"/>
                <a:cs typeface="Calibri Light" panose="020F0502020204030204" pitchFamily="34" charset="0"/>
              </a:rPr>
              <a:t> site. </a:t>
            </a:r>
          </a:p>
          <a:p>
            <a:r>
              <a:rPr lang="en-US" sz="2600" dirty="0">
                <a:latin typeface="Calibri Light" panose="020F0502020204030204" pitchFamily="34" charset="0"/>
                <a:cs typeface="Calibri Light" panose="020F0502020204030204" pitchFamily="34" charset="0"/>
              </a:rPr>
              <a:t>Demonstrates how to set up a standard sample site</a:t>
            </a:r>
          </a:p>
          <a:p>
            <a:r>
              <a:rPr lang="en-US" sz="2600" dirty="0">
                <a:latin typeface="Calibri Light" panose="020F0502020204030204" pitchFamily="34" charset="0"/>
                <a:cs typeface="Calibri Light" panose="020F0502020204030204" pitchFamily="34" charset="0"/>
              </a:rPr>
              <a:t>Provides step-by-step instructions for protocols</a:t>
            </a:r>
          </a:p>
          <a:p>
            <a:r>
              <a:rPr lang="en-US" sz="2600" dirty="0">
                <a:latin typeface="Calibri Light" panose="020F0502020204030204" pitchFamily="34" charset="0"/>
                <a:cs typeface="Calibri Light" panose="020F0502020204030204" pitchFamily="34" charset="0"/>
              </a:rPr>
              <a:t>Describes how to enter data on the GLOBE website</a:t>
            </a:r>
          </a:p>
          <a:p>
            <a:r>
              <a:rPr lang="en-US" sz="2600" dirty="0">
                <a:latin typeface="Calibri Light" panose="020F0502020204030204" pitchFamily="34" charset="0"/>
                <a:cs typeface="Calibri Light" panose="020F0502020204030204" pitchFamily="34" charset="0"/>
              </a:rPr>
              <a:t>Helps you understand your data</a:t>
            </a:r>
          </a:p>
        </p:txBody>
      </p:sp>
    </p:spTree>
    <p:extLst>
      <p:ext uri="{BB962C8B-B14F-4D97-AF65-F5344CB8AC3E}">
        <p14:creationId xmlns:p14="http://schemas.microsoft.com/office/powerpoint/2010/main" val="154134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29EC-29CB-4332-B241-100C36DEDE48}"/>
              </a:ext>
            </a:extLst>
          </p:cNvPr>
          <p:cNvSpPr>
            <a:spLocks noGrp="1"/>
          </p:cNvSpPr>
          <p:nvPr>
            <p:ph type="title" idx="4294967295"/>
          </p:nvPr>
        </p:nvSpPr>
        <p:spPr>
          <a:xfrm>
            <a:off x="1307157" y="1100813"/>
            <a:ext cx="614807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hlinkClick r:id="rId2"/>
              </a:rPr>
              <a:t>How to Measure Trees</a:t>
            </a:r>
            <a:endParaRPr lang="en-US" dirty="0"/>
          </a:p>
        </p:txBody>
      </p:sp>
      <p:sp>
        <p:nvSpPr>
          <p:cNvPr id="6" name="Content Placeholder 9">
            <a:extLst>
              <a:ext uri="{FF2B5EF4-FFF2-40B4-BE49-F238E27FC236}">
                <a16:creationId xmlns:a16="http://schemas.microsoft.com/office/drawing/2014/main" id="{47CA10FE-A836-764F-9A2F-5678ACE32FB9}"/>
              </a:ext>
            </a:extLst>
          </p:cNvPr>
          <p:cNvSpPr txBox="1">
            <a:spLocks/>
          </p:cNvSpPr>
          <p:nvPr/>
        </p:nvSpPr>
        <p:spPr>
          <a:xfrm>
            <a:off x="1163761" y="3837710"/>
            <a:ext cx="7797800" cy="2585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measure tree cookies to understand the relationship between circumference and diameter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learn that </a:t>
            </a:r>
            <a:r>
              <a:rPr kumimoji="0" lang="en-US" sz="2400" b="1" i="0" u="none" strike="noStrike" kern="1200" cap="none" spc="0" normalizeH="0" baseline="0" noProof="0" dirty="0">
                <a:ln>
                  <a:noFill/>
                </a:ln>
                <a:solidFill>
                  <a:sysClr val="windowText" lastClr="000000"/>
                </a:solidFill>
                <a:effectLst/>
                <a:uLnTx/>
                <a:uFillTx/>
                <a:ea typeface="+mn-ea"/>
                <a:cs typeface="+mn-cs"/>
              </a:rPr>
              <a:t>circumference is measured at 1.35 meters from the tree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Students gain understanding of concepts precision and accuracy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ysClr val="windowText" lastClr="000000"/>
              </a:solidFill>
              <a:effectLst/>
              <a:uLnTx/>
              <a:uFillTx/>
              <a:ea typeface="+mn-ea"/>
              <a:cs typeface="+mn-cs"/>
            </a:endParaRPr>
          </a:p>
        </p:txBody>
      </p:sp>
      <p:pic>
        <p:nvPicPr>
          <p:cNvPr id="7" name="Picture 6" descr="Image contains the cross section of three different trees, showing tree growth rings.">
            <a:extLst>
              <a:ext uri="{FF2B5EF4-FFF2-40B4-BE49-F238E27FC236}">
                <a16:creationId xmlns:a16="http://schemas.microsoft.com/office/drawing/2014/main" id="{E3D043B8-8745-9649-ACB6-A963B0AF2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0756" y="1924408"/>
            <a:ext cx="4634471" cy="1615304"/>
          </a:xfrm>
          <a:prstGeom prst="rect">
            <a:avLst/>
          </a:prstGeom>
        </p:spPr>
      </p:pic>
    </p:spTree>
    <p:extLst>
      <p:ext uri="{BB962C8B-B14F-4D97-AF65-F5344CB8AC3E}">
        <p14:creationId xmlns:p14="http://schemas.microsoft.com/office/powerpoint/2010/main" val="217887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AC58-C7CC-4338-8B6F-DCF4E9EAB8AD}"/>
              </a:ext>
            </a:extLst>
          </p:cNvPr>
          <p:cNvSpPr>
            <a:spLocks noGrp="1"/>
          </p:cNvSpPr>
          <p:nvPr>
            <p:ph type="title" idx="4294967295"/>
          </p:nvPr>
        </p:nvSpPr>
        <p:spPr>
          <a:xfrm>
            <a:off x="1203884" y="1035685"/>
            <a:ext cx="7479030" cy="82359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How to Measure Trees (Cont’d)</a:t>
            </a:r>
            <a:endParaRPr lang="en-US" dirty="0"/>
          </a:p>
        </p:txBody>
      </p:sp>
      <p:sp>
        <p:nvSpPr>
          <p:cNvPr id="6" name="Content Placeholder 9">
            <a:extLst>
              <a:ext uri="{FF2B5EF4-FFF2-40B4-BE49-F238E27FC236}">
                <a16:creationId xmlns:a16="http://schemas.microsoft.com/office/drawing/2014/main" id="{1B8B6C71-7C09-CB4A-AEB1-C04CD89CA6CE}"/>
              </a:ext>
            </a:extLst>
          </p:cNvPr>
          <p:cNvSpPr txBox="1">
            <a:spLocks/>
          </p:cNvSpPr>
          <p:nvPr/>
        </p:nvSpPr>
        <p:spPr>
          <a:xfrm>
            <a:off x="1181717" y="1962149"/>
            <a:ext cx="3930610" cy="47780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a:t>
            </a:r>
            <a:r>
              <a:rPr kumimoji="0" lang="en-US" sz="2400" b="0" i="1" u="none" strike="noStrike" kern="1200" cap="none" spc="0" normalizeH="0" baseline="0" noProof="0" dirty="0">
                <a:ln>
                  <a:noFill/>
                </a:ln>
                <a:solidFill>
                  <a:sysClr val="windowText" lastClr="000000"/>
                </a:solidFill>
                <a:effectLst/>
                <a:uLnTx/>
                <a:uFillTx/>
                <a:latin typeface="Calibri"/>
                <a:ea typeface="+mn-ea"/>
                <a:cs typeface="+mn-cs"/>
              </a:rPr>
              <a:t>Badly Behaving Trees Guide'</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right to accurately measure trees in the field plot:</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Measure up 1.35m from the highest point around the base of the tree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this is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Measure around the tree at the given height in cm to find tree circumference at breast height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This can later be converted to diameter at breast height (DBH)</a:t>
            </a:r>
          </a:p>
        </p:txBody>
      </p:sp>
      <p:pic>
        <p:nvPicPr>
          <p:cNvPr id="9" name="Picture 8" descr="Image shows 6 diagrams of different trees. The first one is a Tree on Level Ground. The second one is a Tree on Slope. The third is a Leaning Tree. The fourth is a Tree with Branch or Deformity at Breast Height. The fifth is a Tree Forked Below Breast Height and the sixth is a Tree Forked Above Breast Height.">
            <a:extLst>
              <a:ext uri="{FF2B5EF4-FFF2-40B4-BE49-F238E27FC236}">
                <a16:creationId xmlns:a16="http://schemas.microsoft.com/office/drawing/2014/main" id="{CB3D04DD-1043-1548-9D88-291F2F0ED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9671" y="1962150"/>
            <a:ext cx="3507971" cy="4778099"/>
          </a:xfrm>
          <a:prstGeom prst="rect">
            <a:avLst/>
          </a:prstGeom>
        </p:spPr>
      </p:pic>
    </p:spTree>
    <p:extLst>
      <p:ext uri="{BB962C8B-B14F-4D97-AF65-F5344CB8AC3E}">
        <p14:creationId xmlns:p14="http://schemas.microsoft.com/office/powerpoint/2010/main" val="37630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6F592D-4072-47A2-8C0D-914E0296AE23}"/>
              </a:ext>
            </a:extLst>
          </p:cNvPr>
          <p:cNvSpPr>
            <a:spLocks noGrp="1"/>
          </p:cNvSpPr>
          <p:nvPr>
            <p:ph type="title" idx="4294967295"/>
          </p:nvPr>
        </p:nvSpPr>
        <p:spPr>
          <a:xfrm>
            <a:off x="1179513" y="1016001"/>
            <a:ext cx="3577590" cy="751172"/>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a:t>
            </a:r>
            <a:endParaRPr lang="en-US" dirty="0"/>
          </a:p>
        </p:txBody>
      </p:sp>
      <p:sp>
        <p:nvSpPr>
          <p:cNvPr id="2" name="Rectangle 1">
            <a:extLst>
              <a:ext uri="{FF2B5EF4-FFF2-40B4-BE49-F238E27FC236}">
                <a16:creationId xmlns:a16="http://schemas.microsoft.com/office/drawing/2014/main" id="{C2FA354D-7401-B94B-AF27-3FFA0B0F7F06}"/>
              </a:ext>
            </a:extLst>
          </p:cNvPr>
          <p:cNvSpPr/>
          <p:nvPr/>
        </p:nvSpPr>
        <p:spPr>
          <a:xfrm>
            <a:off x="4803664" y="1291438"/>
            <a:ext cx="4206986" cy="369332"/>
          </a:xfrm>
          <a:prstGeom prst="rect">
            <a:avLst/>
          </a:prstGeom>
        </p:spPr>
        <p:txBody>
          <a:bodyPr wrap="none">
            <a:spAutoFit/>
          </a:bodyPr>
          <a:lstStyle/>
          <a:p>
            <a:r>
              <a:rPr lang="en-US" dirty="0">
                <a:solidFill>
                  <a:sysClr val="windowText" lastClr="000000"/>
                </a:solidFill>
              </a:rPr>
              <a:t>*</a:t>
            </a:r>
            <a:r>
              <a:rPr lang="en-US" i="1" dirty="0">
                <a:solidFill>
                  <a:sysClr val="windowText" lastClr="000000"/>
                </a:solidFill>
              </a:rPr>
              <a:t>only needs to be completed once per site*</a:t>
            </a:r>
            <a:endParaRPr lang="en-US" dirty="0"/>
          </a:p>
        </p:txBody>
      </p:sp>
      <p:sp>
        <p:nvSpPr>
          <p:cNvPr id="5" name="Content Placeholder 9">
            <a:extLst>
              <a:ext uri="{FF2B5EF4-FFF2-40B4-BE49-F238E27FC236}">
                <a16:creationId xmlns:a16="http://schemas.microsoft.com/office/drawing/2014/main" id="{61E74430-E3D3-084B-9417-673A897AA3F0}"/>
              </a:ext>
            </a:extLst>
          </p:cNvPr>
          <p:cNvSpPr txBox="1">
            <a:spLocks/>
          </p:cNvSpPr>
          <p:nvPr/>
        </p:nvSpPr>
        <p:spPr>
          <a:xfrm>
            <a:off x="1179513" y="2061174"/>
            <a:ext cx="7682706" cy="3422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Students divide into 4 quadrant teams and use a compass and measuring tape or pacing to map the location of each tree in the quadrant so the biomass and growth of each tree can be tracked over time.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21" descr="Image shows a coordinate plane enclosed a square. The coordinates N, S, E, W are labeled on the square. Then each quadrant is labeled; starting from the upper left quadrant, going clockwise: West Quadrant, North Quadrant, East Quadrant, South Quadrant.">
            <a:extLst>
              <a:ext uri="{FF2B5EF4-FFF2-40B4-BE49-F238E27FC236}">
                <a16:creationId xmlns:a16="http://schemas.microsoft.com/office/drawing/2014/main" id="{73F3F557-7344-BD41-8081-2D1FD2DEA9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928" y="3876871"/>
            <a:ext cx="2100843" cy="1695054"/>
          </a:xfrm>
          <a:prstGeom prst="rect">
            <a:avLst/>
          </a:prstGeom>
        </p:spPr>
      </p:pic>
      <p:pic>
        <p:nvPicPr>
          <p:cNvPr id="6" name="Picture 19" descr="Image shows a North Quadrant. On the upper left corner of the square there is an N. On the lower left corner of the square it says Plot Center. On the lower right corner of the square there is an E. Below the line of the square that goes from Plot Center to E, it says 15 m. Next to the line that goes from the lower right corner marked with an E to the upper right corner, which is not  labeled, it also says 15 m. There is an arrow going from the Plot Center diagonally up at about an 80 degree angle. A dotted curved arrow goes from the point of the previous arrow, down, towards the line from Plot Center to E. This dotted curved arrow has the following label: Measure each tree as you move clockwise around the quadrant.">
            <a:extLst>
              <a:ext uri="{FF2B5EF4-FFF2-40B4-BE49-F238E27FC236}">
                <a16:creationId xmlns:a16="http://schemas.microsoft.com/office/drawing/2014/main" id="{C8B50835-2B25-4546-B94A-A09F3D477F52}"/>
              </a:ext>
            </a:extLst>
          </p:cNvPr>
          <p:cNvPicPr>
            <a:picLocks noChangeAspect="1"/>
          </p:cNvPicPr>
          <p:nvPr/>
        </p:nvPicPr>
        <p:blipFill>
          <a:blip r:embed="rId3"/>
          <a:stretch>
            <a:fillRect/>
          </a:stretch>
        </p:blipFill>
        <p:spPr>
          <a:xfrm>
            <a:off x="3267075" y="3600646"/>
            <a:ext cx="5743575" cy="3152775"/>
          </a:xfrm>
          <a:prstGeom prst="rect">
            <a:avLst/>
          </a:prstGeom>
        </p:spPr>
      </p:pic>
      <p:cxnSp>
        <p:nvCxnSpPr>
          <p:cNvPr id="9" name="Straight Arrow Connector 8" descr="Arrow from the image showing all quadrants to the image showing only the North Quadrant. The arrow originates on the N point of the coordinates plane (first image) and ends on the N point on the North Quadrant (second image).">
            <a:extLst>
              <a:ext uri="{FF2B5EF4-FFF2-40B4-BE49-F238E27FC236}">
                <a16:creationId xmlns:a16="http://schemas.microsoft.com/office/drawing/2014/main" id="{585F5226-1524-1F40-B534-6D69B4B7DCC8}"/>
              </a:ext>
            </a:extLst>
          </p:cNvPr>
          <p:cNvCxnSpPr>
            <a:cxnSpLocks/>
          </p:cNvCxnSpPr>
          <p:nvPr/>
        </p:nvCxnSpPr>
        <p:spPr>
          <a:xfrm flipV="1">
            <a:off x="2345737" y="3872049"/>
            <a:ext cx="1775686" cy="197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descr="Arrow from the image showing all quadrants to the image showing only the North Quadrant. The arrow originates on center of the coordinates plane (first image) and ends on the Plot Center on the North Quadrant (second image).">
            <a:extLst>
              <a:ext uri="{FF2B5EF4-FFF2-40B4-BE49-F238E27FC236}">
                <a16:creationId xmlns:a16="http://schemas.microsoft.com/office/drawing/2014/main" id="{8FE1851C-92CB-6E4C-B919-88B20DE776E7}"/>
              </a:ext>
            </a:extLst>
          </p:cNvPr>
          <p:cNvCxnSpPr/>
          <p:nvPr/>
        </p:nvCxnSpPr>
        <p:spPr>
          <a:xfrm>
            <a:off x="2338556" y="4680080"/>
            <a:ext cx="1739799" cy="1882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8940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84ECD1-90E8-4C7D-BE81-A569EC438D26}"/>
              </a:ext>
            </a:extLst>
          </p:cNvPr>
          <p:cNvSpPr>
            <a:spLocks noGrp="1"/>
          </p:cNvSpPr>
          <p:nvPr>
            <p:ph type="title" idx="4294967295"/>
          </p:nvPr>
        </p:nvSpPr>
        <p:spPr>
          <a:xfrm>
            <a:off x="1179513" y="1045845"/>
            <a:ext cx="5304790" cy="722261"/>
          </a:xfrm>
          <a:prstGeom prst="rect">
            <a:avLst/>
          </a:prstGeom>
        </p:spPr>
        <p:txBody>
          <a:bodyPr/>
          <a:lstStyle/>
          <a:p>
            <a:r>
              <a:rPr lang="en-US" sz="4400" i="0" kern="1200" spc="0" baseline="0" dirty="0">
                <a:ln>
                  <a:noFill/>
                </a:ln>
                <a:solidFill>
                  <a:srgbClr val="002060"/>
                </a:solidFill>
                <a:effectLst/>
                <a:latin typeface="Calibri" panose="020F0502020204030204" pitchFamily="34" charset="0"/>
                <a:ea typeface="+mn-ea"/>
                <a:cs typeface="+mn-cs"/>
              </a:rPr>
              <a:t>Tree Mapping (Cont’d)</a:t>
            </a:r>
            <a:endParaRPr lang="en-US" dirty="0"/>
          </a:p>
        </p:txBody>
      </p:sp>
      <p:sp>
        <p:nvSpPr>
          <p:cNvPr id="2" name="Rectangle 1">
            <a:extLst>
              <a:ext uri="{FF2B5EF4-FFF2-40B4-BE49-F238E27FC236}">
                <a16:creationId xmlns:a16="http://schemas.microsoft.com/office/drawing/2014/main" id="{736E2E9A-0E38-9946-8541-3D16481B7D66}"/>
              </a:ext>
            </a:extLst>
          </p:cNvPr>
          <p:cNvSpPr/>
          <p:nvPr/>
        </p:nvSpPr>
        <p:spPr>
          <a:xfrm>
            <a:off x="4937014" y="1857760"/>
            <a:ext cx="4206986" cy="369332"/>
          </a:xfrm>
          <a:prstGeom prst="rect">
            <a:avLst/>
          </a:prstGeom>
        </p:spPr>
        <p:txBody>
          <a:bodyPr wrap="square">
            <a:spAutoFit/>
          </a:bodyPr>
          <a:lstStyle/>
          <a:p>
            <a:r>
              <a:rPr lang="en-US" dirty="0">
                <a:solidFill>
                  <a:sysClr val="windowText" lastClr="000000"/>
                </a:solidFill>
              </a:rPr>
              <a:t>*</a:t>
            </a:r>
            <a:r>
              <a:rPr lang="en-US" i="1" dirty="0">
                <a:solidFill>
                  <a:sysClr val="windowText" lastClr="000000"/>
                </a:solidFill>
              </a:rPr>
              <a:t>only needs to be completed once per site*</a:t>
            </a:r>
            <a:endParaRPr lang="en-US" dirty="0"/>
          </a:p>
        </p:txBody>
      </p:sp>
      <p:sp>
        <p:nvSpPr>
          <p:cNvPr id="6" name="Content Placeholder 9">
            <a:extLst>
              <a:ext uri="{FF2B5EF4-FFF2-40B4-BE49-F238E27FC236}">
                <a16:creationId xmlns:a16="http://schemas.microsoft.com/office/drawing/2014/main" id="{9427E0FB-12C5-144F-8F6E-DFF317671C48}"/>
              </a:ext>
            </a:extLst>
          </p:cNvPr>
          <p:cNvSpPr txBox="1">
            <a:spLocks/>
          </p:cNvSpPr>
          <p:nvPr/>
        </p:nvSpPr>
        <p:spPr>
          <a:xfrm>
            <a:off x="1179513" y="2385392"/>
            <a:ext cx="7682308" cy="42105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and record azimuth and distance of each tree from center, and identify the genus and species.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completing in conjunction with the Tree Circumference protocol, you will also measure circumference at this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14" descr="Image shows a table with 5 columns and two values below each column. First set of values: Azimuth: 15 degrees; Distance: 14 m; Species: Acer rubrum; Notes: Red maple; Circumference: 50 cm. Second set of values: Azimuth: 85 degrees; Distance: 6.5 m; Species: Pinus strobus; Notes: White pine, Forked, Measured at 1.25m; Circumference: 27 cm.">
            <a:extLst>
              <a:ext uri="{FF2B5EF4-FFF2-40B4-BE49-F238E27FC236}">
                <a16:creationId xmlns:a16="http://schemas.microsoft.com/office/drawing/2014/main" id="{FF9CDBFB-8A80-9C4E-8D42-F0E86D183159}"/>
              </a:ext>
            </a:extLst>
          </p:cNvPr>
          <p:cNvPicPr>
            <a:picLocks noChangeAspect="1"/>
          </p:cNvPicPr>
          <p:nvPr/>
        </p:nvPicPr>
        <p:blipFill>
          <a:blip r:embed="rId2"/>
          <a:stretch>
            <a:fillRect/>
          </a:stretch>
        </p:blipFill>
        <p:spPr>
          <a:xfrm>
            <a:off x="1301327" y="4391025"/>
            <a:ext cx="7646714" cy="1285081"/>
          </a:xfrm>
          <a:prstGeom prst="rect">
            <a:avLst/>
          </a:prstGeom>
        </p:spPr>
      </p:pic>
    </p:spTree>
    <p:extLst>
      <p:ext uri="{BB962C8B-B14F-4D97-AF65-F5344CB8AC3E}">
        <p14:creationId xmlns:p14="http://schemas.microsoft.com/office/powerpoint/2010/main" val="129839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 shows cartoon-like picture of a trunk of a tree and a man holding a tape measure around the tree at his breast height. There is a double-arrow next to the trunk indicating a height of 135 cm.">
            <a:extLst>
              <a:ext uri="{FF2B5EF4-FFF2-40B4-BE49-F238E27FC236}">
                <a16:creationId xmlns:a16="http://schemas.microsoft.com/office/drawing/2014/main" id="{BEB706B7-3EBB-D640-955F-327BDC1C108A}"/>
              </a:ext>
            </a:extLst>
          </p:cNvPr>
          <p:cNvPicPr>
            <a:picLocks noChangeAspect="1"/>
          </p:cNvPicPr>
          <p:nvPr/>
        </p:nvPicPr>
        <p:blipFill>
          <a:blip r:embed="rId2"/>
          <a:stretch>
            <a:fillRect/>
          </a:stretch>
        </p:blipFill>
        <p:spPr>
          <a:xfrm>
            <a:off x="6410325" y="2449849"/>
            <a:ext cx="2508525" cy="3025378"/>
          </a:xfrm>
          <a:prstGeom prst="rect">
            <a:avLst/>
          </a:prstGeom>
        </p:spPr>
      </p:pic>
      <p:sp>
        <p:nvSpPr>
          <p:cNvPr id="2" name="Title 1">
            <a:extLst>
              <a:ext uri="{FF2B5EF4-FFF2-40B4-BE49-F238E27FC236}">
                <a16:creationId xmlns:a16="http://schemas.microsoft.com/office/drawing/2014/main" id="{E6E72465-75C5-4F40-A232-E1E2B5B39C92}"/>
              </a:ext>
            </a:extLst>
          </p:cNvPr>
          <p:cNvSpPr>
            <a:spLocks noGrp="1"/>
          </p:cNvSpPr>
          <p:nvPr>
            <p:ph type="title" idx="4294967295"/>
          </p:nvPr>
        </p:nvSpPr>
        <p:spPr>
          <a:xfrm>
            <a:off x="1190625" y="1066981"/>
            <a:ext cx="5253990" cy="701856"/>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Tree Circumference</a:t>
            </a:r>
            <a:endParaRPr lang="en-US" dirty="0"/>
          </a:p>
        </p:txBody>
      </p:sp>
      <p:sp>
        <p:nvSpPr>
          <p:cNvPr id="8" name="Rectangle 7">
            <a:extLst>
              <a:ext uri="{FF2B5EF4-FFF2-40B4-BE49-F238E27FC236}">
                <a16:creationId xmlns:a16="http://schemas.microsoft.com/office/drawing/2014/main" id="{E349D571-56E7-AF4F-8E0A-230937EC2A8E}"/>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7" name="Content Placeholder 9">
            <a:extLst>
              <a:ext uri="{FF2B5EF4-FFF2-40B4-BE49-F238E27FC236}">
                <a16:creationId xmlns:a16="http://schemas.microsoft.com/office/drawing/2014/main" id="{3D30EC3F-565E-474A-A412-C7DC450AB452}"/>
              </a:ext>
            </a:extLst>
          </p:cNvPr>
          <p:cNvSpPr txBox="1">
            <a:spLocks/>
          </p:cNvSpPr>
          <p:nvPr/>
        </p:nvSpPr>
        <p:spPr>
          <a:xfrm>
            <a:off x="1190625" y="2078037"/>
            <a:ext cx="5695084" cy="477996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Measure circumference at breast height (CBH, 1.35m) for all mapped trees, currently living &amp; greater than 15cm CBH on your site.  </a:t>
            </a:r>
            <a:endParaRPr kumimoji="0" lang="en-US" sz="2400" b="0" i="1"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Measure CBH to the nearest tenth centimeter, e.g. 16.6cm.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 the 'notes' section of the data sheet, include:</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the tree has died since the previous year</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common name of the tree</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If circumference was not measured at breast height (due to tree branching or bulging- </a:t>
            </a:r>
            <a:r>
              <a:rPr kumimoji="0" lang="en-US" sz="2000" b="0" i="1" u="none" strike="noStrike" kern="1200" cap="none" spc="0" normalizeH="0" baseline="0" noProof="0" dirty="0">
                <a:ln>
                  <a:noFill/>
                </a:ln>
                <a:solidFill>
                  <a:sysClr val="windowText" lastClr="000000"/>
                </a:solidFill>
                <a:effectLst/>
                <a:uLnTx/>
                <a:uFillTx/>
                <a:latin typeface="Calibri"/>
                <a:ea typeface="+mn-ea"/>
                <a:cs typeface="+mn-cs"/>
              </a:rPr>
              <a:t>See the 'Badly Behaving Tree Guide' for more information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9809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BD17-3FD9-409C-9AC9-63A6D54B9B95}"/>
              </a:ext>
            </a:extLst>
          </p:cNvPr>
          <p:cNvSpPr>
            <a:spLocks noGrp="1"/>
          </p:cNvSpPr>
          <p:nvPr>
            <p:ph type="title" idx="4294967295"/>
          </p:nvPr>
        </p:nvSpPr>
        <p:spPr>
          <a:xfrm>
            <a:off x="1238250" y="1027906"/>
            <a:ext cx="5955030" cy="1325563"/>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Shrubs/Saplings: Protocol Overview</a:t>
            </a:r>
            <a:endParaRPr lang="en-US" dirty="0"/>
          </a:p>
        </p:txBody>
      </p:sp>
      <p:graphicFrame>
        <p:nvGraphicFramePr>
          <p:cNvPr id="5" name="Table 5" descr="Shrubs/Saplings Protocol Overview Table">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1202985915"/>
              </p:ext>
            </p:extLst>
          </p:nvPr>
        </p:nvGraphicFramePr>
        <p:xfrm>
          <a:off x="1328928" y="2771775"/>
          <a:ext cx="7581899" cy="16154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Shrub/Sapling Protocol</a:t>
                      </a:r>
                      <a:endParaRPr lang="en-US" sz="2000" dirty="0"/>
                    </a:p>
                    <a:p>
                      <a:pPr lvl="0">
                        <a:buNone/>
                      </a:pPr>
                      <a:r>
                        <a:rPr lang="en-US" sz="2000" i="1" dirty="0"/>
                        <a:t>*</a:t>
                      </a:r>
                      <a:r>
                        <a:rPr lang="en-US" sz="2000" i="1" u="none" strike="noStrike" noProof="0" dirty="0"/>
                        <a:t>This can be done simultaneously with tree &amp; herbaceous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Compass, 2-3 m stick marked in centimeters</a:t>
                      </a:r>
                    </a:p>
                    <a:p>
                      <a:pPr lvl="0">
                        <a:buNone/>
                      </a:pPr>
                      <a:r>
                        <a:rPr lang="en-US" sz="2000" u="none" strike="noStrike" noProof="0" dirty="0"/>
                        <a:t>Prerequisites: Site Set-up</a:t>
                      </a:r>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61133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273B-CFC2-45B0-B12C-37121BFFE513}"/>
              </a:ext>
            </a:extLst>
          </p:cNvPr>
          <p:cNvSpPr>
            <a:spLocks noGrp="1"/>
          </p:cNvSpPr>
          <p:nvPr>
            <p:ph type="title" idx="4294967295"/>
          </p:nvPr>
        </p:nvSpPr>
        <p:spPr>
          <a:xfrm>
            <a:off x="1187450" y="1027907"/>
            <a:ext cx="5629910" cy="811054"/>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Shrub/Sapling Protocol</a:t>
            </a:r>
            <a:endParaRPr lang="en-US" dirty="0"/>
          </a:p>
        </p:txBody>
      </p:sp>
      <p:sp>
        <p:nvSpPr>
          <p:cNvPr id="9" name="Rectangle 8">
            <a:extLst>
              <a:ext uri="{FF2B5EF4-FFF2-40B4-BE49-F238E27FC236}">
                <a16:creationId xmlns:a16="http://schemas.microsoft.com/office/drawing/2014/main" id="{2A5CE7C9-AB71-074F-8EF3-FC5655FFB755}"/>
              </a:ext>
            </a:extLst>
          </p:cNvPr>
          <p:cNvSpPr/>
          <p:nvPr/>
        </p:nvSpPr>
        <p:spPr>
          <a:xfrm>
            <a:off x="6738512" y="1344873"/>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6" name="Content Placeholder 9">
            <a:extLst>
              <a:ext uri="{FF2B5EF4-FFF2-40B4-BE49-F238E27FC236}">
                <a16:creationId xmlns:a16="http://schemas.microsoft.com/office/drawing/2014/main" id="{88E8498A-5447-E84D-AFF0-FEB446D757AC}"/>
              </a:ext>
            </a:extLst>
          </p:cNvPr>
          <p:cNvSpPr txBox="1">
            <a:spLocks/>
          </p:cNvSpPr>
          <p:nvPr/>
        </p:nvSpPr>
        <p:spPr>
          <a:xfrm>
            <a:off x="1328738" y="2000250"/>
            <a:ext cx="507238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For each plot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Pace from the center towards a corner. At each pace (two steps), place the measuring stick straight down.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Record ‘H’ (hit) if the stick is touching a shrub or sapling. </a:t>
            </a:r>
          </a:p>
          <a:p>
            <a:pPr lvl="1">
              <a:lnSpc>
                <a:spcPct val="110000"/>
              </a:lnSpc>
              <a:spcBef>
                <a:spcPts val="1000"/>
              </a:spcBef>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Mark ‘E’ if the species is evergreen and measure the height of the shrub or sapling.</a:t>
            </a:r>
          </a:p>
          <a:p>
            <a:pPr lvl="1">
              <a:lnSpc>
                <a:spcPct val="110000"/>
              </a:lnSpc>
              <a:spcBef>
                <a:spcPts val="1000"/>
              </a:spcBef>
            </a:pPr>
            <a:r>
              <a:rPr lang="en-US" sz="1600" dirty="0">
                <a:solidFill>
                  <a:sysClr val="windowText" lastClr="000000"/>
                </a:solidFill>
                <a:latin typeface="Calibri"/>
              </a:rPr>
              <a:t>Mark ‘D’ if the species is deciduous and measure the height of the shrub or sapling.</a:t>
            </a: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a:lnSpc>
                <a:spcPct val="110000"/>
              </a:lnSpc>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Use the measuring stick to measure a representative height of the whole shrub/sapling.</a:t>
            </a:r>
            <a:endParaRPr lang="en-US" sz="1600" dirty="0">
              <a:solidFill>
                <a:sysClr val="windowText" lastClr="000000"/>
              </a:solidFill>
              <a:latin typeface="Calibri"/>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dirty="0">
                <a:solidFill>
                  <a:sysClr val="windowText" lastClr="000000"/>
                </a:solidFill>
                <a:latin typeface="Calibri"/>
              </a:rPr>
              <a:t>Record</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‘M’ (miss) if the stick is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not</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touching a shrub or sapling.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Repeat these steps until you reach the corner.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600" dirty="0">
                <a:solidFill>
                  <a:sysClr val="windowText" lastClr="000000"/>
                </a:solidFill>
                <a:latin typeface="Calibri"/>
              </a:rPr>
              <a:t>Repeat for each corner.</a:t>
            </a: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54882CC6-3D03-C14E-928B-D30BDEC4C343}"/>
              </a:ext>
            </a:extLst>
          </p:cNvPr>
          <p:cNvSpPr txBox="1"/>
          <p:nvPr/>
        </p:nvSpPr>
        <p:spPr>
          <a:xfrm>
            <a:off x="6499582" y="2166505"/>
            <a:ext cx="2393235" cy="923330"/>
          </a:xfrm>
          <a:prstGeom prst="rect">
            <a:avLst/>
          </a:prstGeom>
          <a:noFill/>
        </p:spPr>
        <p:txBody>
          <a:bodyPr wrap="square" rtlCol="0">
            <a:spAutoFit/>
          </a:bodyPr>
          <a:lstStyle/>
          <a:p>
            <a:r>
              <a:rPr lang="en-US" i="1" dirty="0"/>
              <a:t>Standard Shrub/Sapling Measurements - Student Field Guide</a:t>
            </a:r>
          </a:p>
        </p:txBody>
      </p:sp>
      <p:pic>
        <p:nvPicPr>
          <p:cNvPr id="3" name="Picture 2" descr="Image shows a coordinate plane enclosed by a square. The upper left corner of the square is labeled 315 degrees; the top center of the square is labeled N (0 degrees, 360 degrees); the upper right corner of the square is labeled 45; the center of the right side of the squared is labeled 15 m, E(90 degrees); the bottom right corner of the square is labeled 135 degrees; the bottom center of the square is labeled S (180 degrees); the lower left corner of the square is labeled 225 degrees. The center of the left side of the square is labeled W (270 degrees).">
            <a:extLst>
              <a:ext uri="{FF2B5EF4-FFF2-40B4-BE49-F238E27FC236}">
                <a16:creationId xmlns:a16="http://schemas.microsoft.com/office/drawing/2014/main" id="{5288CF7C-D5C8-449D-B52A-7D205B42A9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1124" y="3788869"/>
            <a:ext cx="2685980" cy="2937790"/>
          </a:xfrm>
          <a:prstGeom prst="rect">
            <a:avLst/>
          </a:prstGeom>
        </p:spPr>
      </p:pic>
    </p:spTree>
    <p:extLst>
      <p:ext uri="{BB962C8B-B14F-4D97-AF65-F5344CB8AC3E}">
        <p14:creationId xmlns:p14="http://schemas.microsoft.com/office/powerpoint/2010/main" val="290409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4130-C39F-483D-AEF7-F49F5415E4C3}"/>
              </a:ext>
            </a:extLst>
          </p:cNvPr>
          <p:cNvSpPr>
            <a:spLocks noGrp="1"/>
          </p:cNvSpPr>
          <p:nvPr>
            <p:ph type="title" idx="4294967295"/>
          </p:nvPr>
        </p:nvSpPr>
        <p:spPr>
          <a:xfrm>
            <a:off x="1228089" y="1027906"/>
            <a:ext cx="7225031" cy="1325563"/>
          </a:xfrm>
          <a:prstGeom prst="rect">
            <a:avLst/>
          </a:prstGeom>
        </p:spPr>
        <p:txBody>
          <a:bodyPr/>
          <a:lstStyle/>
          <a:p>
            <a:pPr rtl="0" eaLnBrk="1" latinLnBrk="0" hangingPunct="1"/>
            <a:r>
              <a:rPr lang="en-US" dirty="0">
                <a:solidFill>
                  <a:srgbClr val="002060"/>
                </a:solidFill>
                <a:latin typeface="Calibri" panose="020F0502020204030204" pitchFamily="34" charset="0"/>
                <a:ea typeface="+mn-ea"/>
                <a:cs typeface="+mn-cs"/>
              </a:rPr>
              <a:t>Herbaceous Vegetation: </a:t>
            </a:r>
            <a:r>
              <a:rPr lang="en-US" sz="4400" i="0" kern="1200" spc="0" baseline="0" dirty="0">
                <a:ln>
                  <a:noFill/>
                </a:ln>
                <a:solidFill>
                  <a:srgbClr val="002060"/>
                </a:solidFill>
                <a:effectLst/>
                <a:latin typeface="Calibri" panose="020F0502020204030204" pitchFamily="34" charset="0"/>
                <a:ea typeface="+mn-ea"/>
                <a:cs typeface="+mn-cs"/>
              </a:rPr>
              <a:t>Protocol Overview</a:t>
            </a:r>
            <a:endParaRPr lang="en-US" dirty="0"/>
          </a:p>
        </p:txBody>
      </p:sp>
      <p:graphicFrame>
        <p:nvGraphicFramePr>
          <p:cNvPr id="5" name="Table 5">
            <a:extLst>
              <a:ext uri="{FF2B5EF4-FFF2-40B4-BE49-F238E27FC236}">
                <a16:creationId xmlns:a16="http://schemas.microsoft.com/office/drawing/2014/main" id="{7C01B20C-512E-6D41-AACF-4A7311C76166}"/>
              </a:ext>
            </a:extLst>
          </p:cNvPr>
          <p:cNvGraphicFramePr>
            <a:graphicFrameLocks/>
          </p:cNvGraphicFramePr>
          <p:nvPr>
            <p:extLst>
              <p:ext uri="{D42A27DB-BD31-4B8C-83A1-F6EECF244321}">
                <p14:modId xmlns:p14="http://schemas.microsoft.com/office/powerpoint/2010/main" val="2021033042"/>
              </p:ext>
            </p:extLst>
          </p:nvPr>
        </p:nvGraphicFramePr>
        <p:xfrm>
          <a:off x="1328928" y="2771775"/>
          <a:ext cx="7581899" cy="2225040"/>
        </p:xfrm>
        <a:graphic>
          <a:graphicData uri="http://schemas.openxmlformats.org/drawingml/2006/table">
            <a:tbl>
              <a:tblPr firstRow="1" bandRow="1">
                <a:tableStyleId>{69CF1AB2-1976-4502-BF36-3FF5EA218861}</a:tableStyleId>
              </a:tblPr>
              <a:tblGrid>
                <a:gridCol w="3727981">
                  <a:extLst>
                    <a:ext uri="{9D8B030D-6E8A-4147-A177-3AD203B41FA5}">
                      <a16:colId xmlns:a16="http://schemas.microsoft.com/office/drawing/2014/main" val="1290412041"/>
                    </a:ext>
                  </a:extLst>
                </a:gridCol>
                <a:gridCol w="3853918">
                  <a:extLst>
                    <a:ext uri="{9D8B030D-6E8A-4147-A177-3AD203B41FA5}">
                      <a16:colId xmlns:a16="http://schemas.microsoft.com/office/drawing/2014/main" val="2959547806"/>
                    </a:ext>
                  </a:extLst>
                </a:gridCol>
              </a:tblGrid>
              <a:tr h="143984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buNone/>
                      </a:pPr>
                      <a:r>
                        <a:rPr lang="en-US" sz="2000" dirty="0">
                          <a:hlinkClick r:id="rId2"/>
                        </a:rPr>
                        <a:t>Herbaceous Vegetation Protocol</a:t>
                      </a:r>
                      <a:endParaRPr lang="en-US" sz="2000" dirty="0"/>
                    </a:p>
                    <a:p>
                      <a:pPr lvl="0">
                        <a:buNone/>
                      </a:pPr>
                      <a:r>
                        <a:rPr lang="en-US" sz="2000" i="1" dirty="0"/>
                        <a:t>*</a:t>
                      </a:r>
                      <a:r>
                        <a:rPr lang="en-US" sz="2000" i="1" u="none" strike="noStrike" noProof="0" dirty="0"/>
                        <a:t>This can be done simultaneously with tree &amp; shrub/sapling measurements (if applicable).</a:t>
                      </a:r>
                    </a:p>
                    <a:p>
                      <a:pPr lvl="0">
                        <a:buNone/>
                      </a:pPr>
                      <a:r>
                        <a:rPr lang="en-US" sz="2000" i="1" u="none" strike="noStrike" noProof="0" dirty="0"/>
                        <a:t>Complete each year.</a:t>
                      </a:r>
                      <a:endParaRPr lang="en-US" sz="2000" i="1"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lvl="0">
                        <a:buNone/>
                      </a:pPr>
                      <a:r>
                        <a:rPr lang="en-US" sz="2000" u="none" strike="noStrike" noProof="0" dirty="0"/>
                        <a:t>Time: 40 minutes</a:t>
                      </a:r>
                      <a:endParaRPr lang="en-US" sz="2000" dirty="0"/>
                    </a:p>
                    <a:p>
                      <a:pPr lvl="0">
                        <a:buNone/>
                      </a:pPr>
                      <a:r>
                        <a:rPr lang="en-US" sz="2000" u="none" strike="noStrike" noProof="0" dirty="0"/>
                        <a:t>Instruments:  OUTSIDE: beanbag, blindfold, measuring tape, clippers, small brown paper bags, INSIDE: balance, drying oven (optional)</a:t>
                      </a:r>
                      <a:endParaRPr lang="en-US" dirty="0"/>
                    </a:p>
                    <a:p>
                      <a:pPr lvl="0">
                        <a:buNone/>
                      </a:pPr>
                      <a:r>
                        <a:rPr lang="en-US" sz="2000" u="none" strike="noStrike" noProof="0" dirty="0"/>
                        <a:t>Prerequisites: Site Set-up</a:t>
                      </a:r>
                      <a:endParaRPr lang="en-US" dirty="0"/>
                    </a:p>
                  </a:txBody>
                  <a:tcPr/>
                </a:tc>
                <a:extLst>
                  <a:ext uri="{0D108BD9-81ED-4DB2-BD59-A6C34878D82A}">
                    <a16:rowId xmlns:a16="http://schemas.microsoft.com/office/drawing/2014/main" val="669737955"/>
                  </a:ext>
                </a:extLst>
              </a:tr>
            </a:tbl>
          </a:graphicData>
        </a:graphic>
      </p:graphicFrame>
    </p:spTree>
    <p:extLst>
      <p:ext uri="{BB962C8B-B14F-4D97-AF65-F5344CB8AC3E}">
        <p14:creationId xmlns:p14="http://schemas.microsoft.com/office/powerpoint/2010/main" val="105469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C7108A-798C-4664-928D-DD5F359DBB33}"/>
              </a:ext>
            </a:extLst>
          </p:cNvPr>
          <p:cNvSpPr>
            <a:spLocks noGrp="1"/>
          </p:cNvSpPr>
          <p:nvPr>
            <p:ph type="title" idx="4294967295"/>
          </p:nvPr>
        </p:nvSpPr>
        <p:spPr>
          <a:xfrm>
            <a:off x="1158240" y="970098"/>
            <a:ext cx="5458352" cy="933349"/>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a:t>
            </a:r>
            <a:endParaRPr lang="en-US" dirty="0"/>
          </a:p>
        </p:txBody>
      </p:sp>
      <p:sp>
        <p:nvSpPr>
          <p:cNvPr id="4" name="Rectangle 3">
            <a:extLst>
              <a:ext uri="{FF2B5EF4-FFF2-40B4-BE49-F238E27FC236}">
                <a16:creationId xmlns:a16="http://schemas.microsoft.com/office/drawing/2014/main" id="{3310BA56-2D10-934D-BE81-832DC06F658D}"/>
              </a:ext>
            </a:extLst>
          </p:cNvPr>
          <p:cNvSpPr/>
          <p:nvPr/>
        </p:nvSpPr>
        <p:spPr>
          <a:xfrm>
            <a:off x="6880752" y="1066981"/>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3" name="Content Placeholder 9">
            <a:extLst>
              <a:ext uri="{FF2B5EF4-FFF2-40B4-BE49-F238E27FC236}">
                <a16:creationId xmlns:a16="http://schemas.microsoft.com/office/drawing/2014/main" id="{F1AD1404-70F7-D943-B62B-EE05DDC567DD}"/>
              </a:ext>
            </a:extLst>
          </p:cNvPr>
          <p:cNvSpPr txBox="1">
            <a:spLocks/>
          </p:cNvSpPr>
          <p:nvPr/>
        </p:nvSpPr>
        <p:spPr>
          <a:xfrm>
            <a:off x="1328739" y="1903266"/>
            <a:ext cx="5068458"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Collect samples of herbaceous vegetation from the site.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Blindfold a member of the team and have him/her/them throw a beanbag somewhere in the sample site.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Mark a one-meter square around the bean bag to take a random sample.</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Using grass clippers, clip all the vegetation </a:t>
            </a:r>
            <a:r>
              <a:rPr lang="en-US" sz="1600" dirty="0">
                <a:solidFill>
                  <a:sysClr val="windowText" lastClr="000000"/>
                </a:solidFill>
                <a:latin typeface="Calibri"/>
              </a:rPr>
              <a:t>close to the ground within the square. Do NOT collect any leaves or litter that are already dead or unattached from the ground.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Place clippings into brown </a:t>
            </a:r>
            <a:r>
              <a:rPr kumimoji="0" lang="en-US" sz="1600" b="0" i="0" u="sng" strike="noStrike" kern="1200" cap="none" spc="0" normalizeH="0" baseline="0" noProof="0" dirty="0">
                <a:ln>
                  <a:noFill/>
                </a:ln>
                <a:solidFill>
                  <a:sysClr val="windowText" lastClr="000000"/>
                </a:solidFill>
                <a:effectLst/>
                <a:uLnTx/>
                <a:uFillTx/>
                <a:latin typeface="Calibri"/>
                <a:ea typeface="+mn-ea"/>
                <a:cs typeface="+mn-cs"/>
              </a:rPr>
              <a:t>paper</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bags and label with the site name, date, and sample number (e.g., Field Site Name, Herb Sample #1, bag 1 of 2). </a:t>
            </a:r>
          </a:p>
          <a:p>
            <a:pPr marL="342900" marR="0" lvl="0" indent="-342900" algn="l" defTabSz="914400" rtl="0" eaLnBrk="1" fontAlgn="auto" latinLnBrk="0" hangingPunct="1">
              <a:lnSpc>
                <a:spcPct val="110000"/>
              </a:lnSpc>
              <a:spcBef>
                <a:spcPts val="1000"/>
              </a:spcBef>
              <a:spcAft>
                <a:spcPts val="0"/>
              </a:spcAft>
              <a:buClrTx/>
              <a:buSzTx/>
              <a:buFont typeface="+mj-lt"/>
              <a:buAutoNum type="arabicPeriod"/>
              <a:tabLst/>
              <a:defRPr/>
            </a:pPr>
            <a:r>
              <a:rPr lang="en-US" sz="1600" dirty="0">
                <a:solidFill>
                  <a:sysClr val="windowText" lastClr="000000"/>
                </a:solidFill>
                <a:latin typeface="Calibri"/>
              </a:rPr>
              <a:t>Repeat steps 1-5 </a:t>
            </a:r>
            <a:r>
              <a:rPr lang="en-US" sz="1600" u="sng" dirty="0">
                <a:solidFill>
                  <a:sysClr val="windowText" lastClr="000000"/>
                </a:solidFill>
                <a:latin typeface="Calibri"/>
              </a:rPr>
              <a:t>two more times</a:t>
            </a:r>
            <a:r>
              <a:rPr lang="en-US" sz="1600" dirty="0">
                <a:solidFill>
                  <a:sysClr val="windowText" lastClr="000000"/>
                </a:solidFill>
                <a:latin typeface="Calibri"/>
              </a:rPr>
              <a:t>.</a:t>
            </a:r>
            <a:endParaRPr kumimoji="0" lang="en-US" sz="16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Picture showing someone's hand holding an herbaceous vegetation sample.">
            <a:extLst>
              <a:ext uri="{FF2B5EF4-FFF2-40B4-BE49-F238E27FC236}">
                <a16:creationId xmlns:a16="http://schemas.microsoft.com/office/drawing/2014/main" id="{7A3A367D-8258-A241-8363-35166D2610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8642" y="2387858"/>
            <a:ext cx="2120460" cy="1408481"/>
          </a:xfrm>
          <a:prstGeom prst="rect">
            <a:avLst/>
          </a:prstGeom>
        </p:spPr>
      </p:pic>
      <p:pic>
        <p:nvPicPr>
          <p:cNvPr id="7" name="Picture 6" descr="Picture of a brown paper bag.">
            <a:extLst>
              <a:ext uri="{FF2B5EF4-FFF2-40B4-BE49-F238E27FC236}">
                <a16:creationId xmlns:a16="http://schemas.microsoft.com/office/drawing/2014/main" id="{F9A77C23-1A86-5746-9971-841E583EB6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6472" y="3913486"/>
            <a:ext cx="1422400" cy="1422400"/>
          </a:xfrm>
          <a:prstGeom prst="rect">
            <a:avLst/>
          </a:prstGeom>
        </p:spPr>
      </p:pic>
      <p:pic>
        <p:nvPicPr>
          <p:cNvPr id="6" name="Picture 5" descr="Picture showing four brown paper bags.">
            <a:extLst>
              <a:ext uri="{FF2B5EF4-FFF2-40B4-BE49-F238E27FC236}">
                <a16:creationId xmlns:a16="http://schemas.microsoft.com/office/drawing/2014/main" id="{EAED78BD-B8B9-2E4D-8D55-109A1898D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664" y="4890431"/>
            <a:ext cx="1397000" cy="1397000"/>
          </a:xfrm>
          <a:prstGeom prst="rect">
            <a:avLst/>
          </a:prstGeom>
        </p:spPr>
      </p:pic>
    </p:spTree>
    <p:extLst>
      <p:ext uri="{BB962C8B-B14F-4D97-AF65-F5344CB8AC3E}">
        <p14:creationId xmlns:p14="http://schemas.microsoft.com/office/powerpoint/2010/main" val="34907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A380E7-CD2D-4405-AC86-C20D09929697}"/>
              </a:ext>
            </a:extLst>
          </p:cNvPr>
          <p:cNvSpPr>
            <a:spLocks noGrp="1"/>
          </p:cNvSpPr>
          <p:nvPr>
            <p:ph type="title" idx="4294967295"/>
          </p:nvPr>
        </p:nvSpPr>
        <p:spPr>
          <a:xfrm>
            <a:off x="1158240" y="913766"/>
            <a:ext cx="7030720" cy="610190"/>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Herbaceous Protocol (Cont’d)</a:t>
            </a:r>
            <a:endParaRPr lang="en-US" dirty="0"/>
          </a:p>
        </p:txBody>
      </p:sp>
      <p:sp>
        <p:nvSpPr>
          <p:cNvPr id="10" name="Rectangle 9">
            <a:extLst>
              <a:ext uri="{FF2B5EF4-FFF2-40B4-BE49-F238E27FC236}">
                <a16:creationId xmlns:a16="http://schemas.microsoft.com/office/drawing/2014/main" id="{BA5B57B4-A625-6142-982D-3793545A1A93}"/>
              </a:ext>
            </a:extLst>
          </p:cNvPr>
          <p:cNvSpPr/>
          <p:nvPr/>
        </p:nvSpPr>
        <p:spPr>
          <a:xfrm>
            <a:off x="6880752" y="1554209"/>
            <a:ext cx="2263248" cy="369332"/>
          </a:xfrm>
          <a:prstGeom prst="rect">
            <a:avLst/>
          </a:prstGeom>
        </p:spPr>
        <p:txBody>
          <a:bodyPr wrap="none">
            <a:spAutoFit/>
          </a:bodyPr>
          <a:lstStyle/>
          <a:p>
            <a:pPr>
              <a:defRPr/>
            </a:pPr>
            <a:r>
              <a:rPr lang="en-US" dirty="0">
                <a:solidFill>
                  <a:sysClr val="windowText" lastClr="000000"/>
                </a:solidFill>
              </a:rPr>
              <a:t>*</a:t>
            </a:r>
            <a:r>
              <a:rPr lang="en-US" i="1" dirty="0">
                <a:solidFill>
                  <a:sysClr val="windowText" lastClr="000000"/>
                </a:solidFill>
              </a:rPr>
              <a:t>Complete each year*</a:t>
            </a:r>
            <a:endParaRPr lang="en-US" dirty="0">
              <a:solidFill>
                <a:sysClr val="windowText" lastClr="000000"/>
              </a:solidFill>
            </a:endParaRPr>
          </a:p>
        </p:txBody>
      </p:sp>
      <p:sp>
        <p:nvSpPr>
          <p:cNvPr id="3" name="Content Placeholder 9">
            <a:extLst>
              <a:ext uri="{FF2B5EF4-FFF2-40B4-BE49-F238E27FC236}">
                <a16:creationId xmlns:a16="http://schemas.microsoft.com/office/drawing/2014/main" id="{9D83818E-10C3-A045-8840-9C916D10E98B}"/>
              </a:ext>
            </a:extLst>
          </p:cNvPr>
          <p:cNvSpPr txBox="1">
            <a:spLocks/>
          </p:cNvSpPr>
          <p:nvPr/>
        </p:nvSpPr>
        <p:spPr>
          <a:xfrm>
            <a:off x="1235750" y="1903266"/>
            <a:ext cx="4770115" cy="4677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Dry the herbaceous samples by either: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800" dirty="0">
                <a:solidFill>
                  <a:sysClr val="windowText" lastClr="000000"/>
                </a:solidFill>
                <a:latin typeface="Calibri"/>
              </a:rPr>
              <a:t>	(a) </a:t>
            </a:r>
            <a:r>
              <a:rPr lang="en-US" sz="1800" b="1" dirty="0">
                <a:solidFill>
                  <a:sysClr val="windowText" lastClr="000000"/>
                </a:solidFill>
                <a:latin typeface="Calibri"/>
              </a:rPr>
              <a:t>Drying oven: </a:t>
            </a:r>
            <a:r>
              <a:rPr lang="en-US" sz="1800" dirty="0">
                <a:solidFill>
                  <a:sysClr val="windowText" lastClr="000000"/>
                </a:solidFill>
                <a:latin typeface="Calibri"/>
              </a:rPr>
              <a:t>Set oven temp to 50-70</a:t>
            </a:r>
            <a:r>
              <a:rPr lang="en-US" sz="1800" baseline="30000" dirty="0">
                <a:solidFill>
                  <a:sysClr val="windowText" lastClr="000000"/>
                </a:solidFill>
                <a:latin typeface="Calibri"/>
              </a:rPr>
              <a:t>o</a:t>
            </a:r>
            <a:r>
              <a:rPr lang="en-US" sz="1800" dirty="0">
                <a:solidFill>
                  <a:sysClr val="windowText" lastClr="000000"/>
                </a:solidFill>
                <a:latin typeface="Calibri"/>
              </a:rPr>
              <a:t>F, put labeled bags in drying oven. Weigh the bag once per day after day one until sample weights the same two days in a row. Record the mass (g) of the sample + bag and the mass of the empty bag.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(b)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Air drying: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Select a dry, secluded area large enough for all sample bags. Open the tops of the bags for maximum airflow. Weigh once per day after day five, until sample weighs the same two days in a row. Record the mass (g) of the sample + bag, and the mass of the empty bag.</a:t>
            </a:r>
            <a:endParaRPr kumimoji="0" lang="en-US" sz="1800" b="0" i="0" u="sng"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Picture of drying oven with several trays in it. Image credit reads censam.mit.edu">
            <a:extLst>
              <a:ext uri="{FF2B5EF4-FFF2-40B4-BE49-F238E27FC236}">
                <a16:creationId xmlns:a16="http://schemas.microsoft.com/office/drawing/2014/main" id="{FCB536DA-2B87-624B-BB22-51C991586C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8853" y="2464228"/>
            <a:ext cx="2854036" cy="1870845"/>
          </a:xfrm>
          <a:prstGeom prst="rect">
            <a:avLst/>
          </a:prstGeom>
        </p:spPr>
      </p:pic>
      <p:sp>
        <p:nvSpPr>
          <p:cNvPr id="6" name="TextBox 5">
            <a:extLst>
              <a:ext uri="{FF2B5EF4-FFF2-40B4-BE49-F238E27FC236}">
                <a16:creationId xmlns:a16="http://schemas.microsoft.com/office/drawing/2014/main" id="{F1B04BFD-6111-654B-B88F-A1D18608E597}"/>
              </a:ext>
            </a:extLst>
          </p:cNvPr>
          <p:cNvSpPr txBox="1"/>
          <p:nvPr/>
        </p:nvSpPr>
        <p:spPr>
          <a:xfrm>
            <a:off x="7637842" y="4283595"/>
            <a:ext cx="1398140" cy="246221"/>
          </a:xfrm>
          <a:prstGeom prst="rect">
            <a:avLst/>
          </a:prstGeom>
          <a:noFill/>
        </p:spPr>
        <p:txBody>
          <a:bodyPr wrap="none" rtlCol="0">
            <a:spAutoFit/>
          </a:bodyPr>
          <a:lstStyle/>
          <a:p>
            <a:r>
              <a:rPr lang="en-US" sz="1000" i="1" dirty="0"/>
              <a:t>Image: </a:t>
            </a:r>
            <a:r>
              <a:rPr lang="en-US" sz="1000" i="1" dirty="0" err="1"/>
              <a:t>censam.mit.edu</a:t>
            </a:r>
            <a:endParaRPr lang="en-US" sz="1000" i="1" dirty="0"/>
          </a:p>
        </p:txBody>
      </p:sp>
      <p:pic>
        <p:nvPicPr>
          <p:cNvPr id="1026" name="Picture 2" descr="Image shows three brown paper bags filled with vegetation samples.&#10;Image credit reads iowalearningfarms.&#10;https://iowalearningfarms.files.wordpress.com/2015/12/img_4237.jpg?w=646&amp;h=400">
            <a:extLst>
              <a:ext uri="{FF2B5EF4-FFF2-40B4-BE49-F238E27FC236}">
                <a16:creationId xmlns:a16="http://schemas.microsoft.com/office/drawing/2014/main" id="{F5DA6D7E-707A-814F-8E31-6F3307F756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5816" y="4859750"/>
            <a:ext cx="2551924" cy="1580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349A78-1D9B-4347-852D-4A7085599BE6}"/>
              </a:ext>
            </a:extLst>
          </p:cNvPr>
          <p:cNvSpPr txBox="1"/>
          <p:nvPr/>
        </p:nvSpPr>
        <p:spPr>
          <a:xfrm>
            <a:off x="7316816" y="6427674"/>
            <a:ext cx="1579278" cy="246221"/>
          </a:xfrm>
          <a:prstGeom prst="rect">
            <a:avLst/>
          </a:prstGeom>
          <a:noFill/>
        </p:spPr>
        <p:txBody>
          <a:bodyPr wrap="none" rtlCol="0">
            <a:spAutoFit/>
          </a:bodyPr>
          <a:lstStyle/>
          <a:p>
            <a:r>
              <a:rPr lang="en-US" sz="1000" i="1" dirty="0"/>
              <a:t>Image: </a:t>
            </a:r>
            <a:r>
              <a:rPr lang="en-US" sz="1000" i="1" dirty="0" err="1"/>
              <a:t>iowalearningfarms</a:t>
            </a:r>
            <a:endParaRPr lang="en-US" sz="1000" i="1" dirty="0"/>
          </a:p>
        </p:txBody>
      </p:sp>
    </p:spTree>
    <p:extLst>
      <p:ext uri="{BB962C8B-B14F-4D97-AF65-F5344CB8AC3E}">
        <p14:creationId xmlns:p14="http://schemas.microsoft.com/office/powerpoint/2010/main" val="286936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F0884-7877-425A-A194-C802D504D180}"/>
              </a:ext>
            </a:extLst>
          </p:cNvPr>
          <p:cNvSpPr>
            <a:spLocks noGrp="1"/>
          </p:cNvSpPr>
          <p:nvPr>
            <p:ph type="title" idx="4294967295"/>
          </p:nvPr>
        </p:nvSpPr>
        <p:spPr>
          <a:xfrm>
            <a:off x="811530" y="1177925"/>
            <a:ext cx="7886700" cy="1325563"/>
          </a:xfrm>
          <a:prstGeom prst="rect">
            <a:avLst/>
          </a:prstGeom>
        </p:spPr>
        <p:txBody>
          <a:bodyPr/>
          <a:lstStyle/>
          <a:p>
            <a:r>
              <a:rPr lang="en-US" dirty="0">
                <a:solidFill>
                  <a:srgbClr val="002060"/>
                </a:solidFill>
              </a:rPr>
              <a:t>Learning</a:t>
            </a:r>
            <a:r>
              <a:rPr lang="en-US" dirty="0"/>
              <a:t> </a:t>
            </a:r>
            <a:r>
              <a:rPr lang="en-US" dirty="0">
                <a:solidFill>
                  <a:srgbClr val="002060"/>
                </a:solidFill>
              </a:rPr>
              <a:t>Objectives</a:t>
            </a:r>
          </a:p>
        </p:txBody>
      </p:sp>
      <p:sp>
        <p:nvSpPr>
          <p:cNvPr id="5" name="Content Placeholder 2">
            <a:extLst>
              <a:ext uri="{FF2B5EF4-FFF2-40B4-BE49-F238E27FC236}">
                <a16:creationId xmlns:a16="http://schemas.microsoft.com/office/drawing/2014/main" id="{61E7F8C8-FE0C-994A-99D6-7AE37AACE004}"/>
              </a:ext>
            </a:extLst>
          </p:cNvPr>
          <p:cNvSpPr txBox="1">
            <a:spLocks/>
          </p:cNvSpPr>
          <p:nvPr/>
        </p:nvSpPr>
        <p:spPr>
          <a:xfrm>
            <a:off x="1328927" y="2053481"/>
            <a:ext cx="7676009" cy="4667995"/>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Calibri Light" panose="020F0502020204030204" pitchFamily="34" charset="0"/>
                <a:cs typeface="Calibri Light" panose="020F0502020204030204" pitchFamily="34" charset="0"/>
              </a:rPr>
              <a:t>After completing this module, you will be able to:</a:t>
            </a:r>
          </a:p>
          <a:p>
            <a:pPr>
              <a:lnSpc>
                <a:spcPct val="120000"/>
              </a:lnSpc>
            </a:pPr>
            <a:r>
              <a:rPr lang="en-US" dirty="0">
                <a:latin typeface="Calibri Light" panose="020F0502020204030204" pitchFamily="34" charset="0"/>
                <a:cs typeface="Calibri Light" panose="020F0502020204030204" pitchFamily="34" charset="0"/>
              </a:rPr>
              <a:t>Describe the major pools and fluxes of the carbon cycle </a:t>
            </a:r>
          </a:p>
          <a:p>
            <a:pPr>
              <a:lnSpc>
                <a:spcPct val="120000"/>
              </a:lnSpc>
            </a:pPr>
            <a:r>
              <a:rPr lang="en-US" dirty="0">
                <a:latin typeface="Calibri Light" panose="020F0502020204030204" pitchFamily="34" charset="0"/>
                <a:cs typeface="Calibri Light" panose="020F0502020204030204" pitchFamily="34" charset="0"/>
              </a:rPr>
              <a:t>Perform field measurements to assess carbon storage and plant growth at a local field site and upload data to the GLOBE database</a:t>
            </a:r>
          </a:p>
          <a:p>
            <a:pPr>
              <a:lnSpc>
                <a:spcPct val="120000"/>
              </a:lnSpc>
            </a:pPr>
            <a:r>
              <a:rPr lang="en-US" dirty="0">
                <a:latin typeface="Calibri Light" panose="020F0502020204030204" pitchFamily="34" charset="0"/>
                <a:cs typeface="Calibri Light" panose="020F0502020204030204" pitchFamily="34" charset="0"/>
              </a:rPr>
              <a:t>Understand resources available to help you analyze and interpret your data</a:t>
            </a:r>
          </a:p>
          <a:p>
            <a:pPr marL="0" indent="0">
              <a:lnSpc>
                <a:spcPct val="120000"/>
              </a:lnSpc>
              <a:buNone/>
            </a:pPr>
            <a:endParaRPr lang="en-US" dirty="0">
              <a:latin typeface="Calibri Light" panose="020F0502020204030204" pitchFamily="34" charset="0"/>
              <a:cs typeface="Calibri Light" panose="020F0502020204030204" pitchFamily="34" charset="0"/>
            </a:endParaRPr>
          </a:p>
          <a:p>
            <a:pPr marL="0" indent="0">
              <a:lnSpc>
                <a:spcPct val="120000"/>
              </a:lnSpc>
              <a:buFont typeface="Arial"/>
              <a:buNone/>
            </a:pPr>
            <a:r>
              <a:rPr lang="en-US" dirty="0">
                <a:latin typeface="Calibri Light" panose="020F0502020204030204" pitchFamily="34" charset="0"/>
                <a:cs typeface="Calibri Light" panose="020F0502020204030204" pitchFamily="34" charset="0"/>
              </a:rPr>
              <a:t>Estimated time to complete module: 2 hours</a:t>
            </a:r>
          </a:p>
        </p:txBody>
      </p:sp>
    </p:spTree>
    <p:extLst>
      <p:ext uri="{BB962C8B-B14F-4D97-AF65-F5344CB8AC3E}">
        <p14:creationId xmlns:p14="http://schemas.microsoft.com/office/powerpoint/2010/main" val="211275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C9B55-15AC-4902-8424-58ACE9AC6744}"/>
              </a:ext>
            </a:extLst>
          </p:cNvPr>
          <p:cNvSpPr>
            <a:spLocks noGrp="1"/>
          </p:cNvSpPr>
          <p:nvPr>
            <p:ph type="title" idx="4294967295"/>
          </p:nvPr>
        </p:nvSpPr>
        <p:spPr>
          <a:xfrm>
            <a:off x="1207770" y="1096645"/>
            <a:ext cx="7042150" cy="732155"/>
          </a:xfrm>
          <a:prstGeom prst="rect">
            <a:avLst/>
          </a:prstGeom>
        </p:spPr>
        <p:txBody>
          <a:bodyPr/>
          <a:lstStyle/>
          <a:p>
            <a:pPr rtl="0" eaLnBrk="1" fontAlgn="auto" latinLnBrk="0" hangingPunct="1"/>
            <a:r>
              <a:rPr lang="en-US" dirty="0">
                <a:solidFill>
                  <a:srgbClr val="002060"/>
                </a:solidFill>
              </a:rPr>
              <a:t>Data Entry at Globe.gov (1/3)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4154984"/>
          </a:xfrm>
          <a:prstGeom prst="rect">
            <a:avLst/>
          </a:prstGeom>
          <a:noFill/>
        </p:spPr>
        <p:txBody>
          <a:bodyPr wrap="square" rtlCol="0" anchor="t">
            <a:spAutoFit/>
          </a:bodyPr>
          <a:lstStyle/>
          <a:p>
            <a:r>
              <a:rPr lang="en-US" sz="2200" dirty="0"/>
              <a:t>After students have returned from the field with their paper data sheets, data can be shared with the GLOBE and scientific community by entering it into the GLOBE online science database (</a:t>
            </a:r>
            <a:r>
              <a:rPr lang="en-US" sz="2200" dirty="0">
                <a:hlinkClick r:id="rId2"/>
              </a:rPr>
              <a:t>https://data.globe.gov</a:t>
            </a:r>
            <a:r>
              <a:rPr lang="en-US" sz="2200" dirty="0"/>
              <a:t>). </a:t>
            </a:r>
          </a:p>
          <a:p>
            <a:endParaRPr lang="en-US" sz="2200" dirty="0"/>
          </a:p>
          <a:p>
            <a:r>
              <a:rPr lang="en-US" sz="2200" b="1" dirty="0"/>
              <a:t>When you submit your data through GLOBE, the calculations to convert your raw data to biomass and carbon storage values will be completed for you.</a:t>
            </a:r>
            <a:endParaRPr lang="en-US" sz="2200" dirty="0"/>
          </a:p>
          <a:p>
            <a:endParaRPr lang="en-US" sz="2200" dirty="0"/>
          </a:p>
          <a:p>
            <a:r>
              <a:rPr lang="en-US" sz="2200" b="1" dirty="0"/>
              <a:t>*Before you enter data, </a:t>
            </a:r>
            <a:r>
              <a:rPr lang="en-US" sz="2200" dirty="0"/>
              <a:t>review it as a class, checking for data quality including precision and typos. See the </a:t>
            </a:r>
            <a:r>
              <a:rPr lang="en-US" sz="2200" dirty="0">
                <a:hlinkClick r:id="rId3"/>
              </a:rPr>
              <a:t>Carbon Cycle Data Entry Teachers Guide</a:t>
            </a:r>
            <a:r>
              <a:rPr lang="en-US" sz="2200" dirty="0"/>
              <a:t> for notes and suggestions . </a:t>
            </a:r>
          </a:p>
        </p:txBody>
      </p:sp>
    </p:spTree>
    <p:extLst>
      <p:ext uri="{BB962C8B-B14F-4D97-AF65-F5344CB8AC3E}">
        <p14:creationId xmlns:p14="http://schemas.microsoft.com/office/powerpoint/2010/main" val="372837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B67D-7472-445E-9668-3FC703EBBD21}"/>
              </a:ext>
            </a:extLst>
          </p:cNvPr>
          <p:cNvSpPr>
            <a:spLocks noGrp="1"/>
          </p:cNvSpPr>
          <p:nvPr>
            <p:ph type="title" idx="4294967295"/>
          </p:nvPr>
        </p:nvSpPr>
        <p:spPr>
          <a:xfrm>
            <a:off x="1257300" y="1015365"/>
            <a:ext cx="7023100" cy="1325563"/>
          </a:xfrm>
          <a:prstGeom prst="rect">
            <a:avLst/>
          </a:prstGeom>
        </p:spPr>
        <p:txBody>
          <a:bodyPr/>
          <a:lstStyle/>
          <a:p>
            <a:pPr rtl="0" eaLnBrk="1" latinLnBrk="0" hangingPunct="1"/>
            <a:r>
              <a:rPr lang="en-US" sz="3700" kern="1200" dirty="0">
                <a:solidFill>
                  <a:srgbClr val="254061"/>
                </a:solidFill>
                <a:effectLst/>
                <a:latin typeface="Calibri" panose="020F0502020204030204" pitchFamily="34" charset="0"/>
                <a:ea typeface="+mn-ea"/>
                <a:cs typeface="+mn-cs"/>
              </a:rPr>
              <a:t>For years 2+ Data Review - Compare Data To Previous Years</a:t>
            </a:r>
            <a:endParaRPr lang="en-US" dirty="0"/>
          </a:p>
        </p:txBody>
      </p:sp>
      <p:sp>
        <p:nvSpPr>
          <p:cNvPr id="4" name="TextBox 3">
            <a:extLst>
              <a:ext uri="{FF2B5EF4-FFF2-40B4-BE49-F238E27FC236}">
                <a16:creationId xmlns:a16="http://schemas.microsoft.com/office/drawing/2014/main" id="{EEBD56F9-19A6-3D44-8E87-CF2B373EFF23}"/>
              </a:ext>
            </a:extLst>
          </p:cNvPr>
          <p:cNvSpPr txBox="1"/>
          <p:nvPr/>
        </p:nvSpPr>
        <p:spPr>
          <a:xfrm>
            <a:off x="1328928" y="2419350"/>
            <a:ext cx="7254875" cy="3970318"/>
          </a:xfrm>
          <a:prstGeom prst="rect">
            <a:avLst/>
          </a:prstGeom>
          <a:noFill/>
        </p:spPr>
        <p:txBody>
          <a:bodyPr wrap="square" rtlCol="0" anchor="t">
            <a:spAutoFit/>
          </a:bodyPr>
          <a:lstStyle/>
          <a:p>
            <a:pPr marL="457200" indent="-457200">
              <a:buAutoNum type="arabicPeriod"/>
            </a:pPr>
            <a:r>
              <a:rPr lang="en-US" sz="2800" dirty="0"/>
              <a:t>Did any trees increase in circumference? Is it what you expected? Any possible errors? Compare large trees to small trees.</a:t>
            </a:r>
          </a:p>
          <a:p>
            <a:pPr marL="457200" indent="-457200">
              <a:buAutoNum type="arabicPeriod"/>
            </a:pPr>
            <a:r>
              <a:rPr lang="en-US" sz="2800" dirty="0"/>
              <a:t>Any decreases in tree circumference? Have trees died? Difficult bark (wavy, bumpy)? Measured at same height?</a:t>
            </a:r>
          </a:p>
          <a:p>
            <a:pPr indent="-457200">
              <a:buAutoNum type="arabicPeriod"/>
            </a:pPr>
            <a:r>
              <a:rPr lang="en-US" sz="2800" dirty="0"/>
              <a:t>Differences in species?</a:t>
            </a:r>
          </a:p>
          <a:p>
            <a:pPr marL="457200" indent="-457200">
              <a:buFont typeface="+mj-lt"/>
              <a:buAutoNum type="arabicPeriod"/>
            </a:pPr>
            <a:r>
              <a:rPr lang="en-US" sz="2800" dirty="0"/>
              <a:t>Any new trees? Factors that affected current year (</a:t>
            </a:r>
            <a:r>
              <a:rPr lang="en-US" sz="2800" dirty="0" err="1"/>
              <a:t>ie</a:t>
            </a:r>
            <a:r>
              <a:rPr lang="en-US" sz="2800" dirty="0"/>
              <a:t>: ice storms, insects, hurricanes).</a:t>
            </a:r>
          </a:p>
        </p:txBody>
      </p:sp>
    </p:spTree>
    <p:extLst>
      <p:ext uri="{BB962C8B-B14F-4D97-AF65-F5344CB8AC3E}">
        <p14:creationId xmlns:p14="http://schemas.microsoft.com/office/powerpoint/2010/main" val="2536275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AAD3A8-B0E4-480B-AECC-C3EEF370F60E}"/>
              </a:ext>
            </a:extLst>
          </p:cNvPr>
          <p:cNvSpPr>
            <a:spLocks noGrp="1"/>
          </p:cNvSpPr>
          <p:nvPr>
            <p:ph type="title" idx="4294967295"/>
          </p:nvPr>
        </p:nvSpPr>
        <p:spPr>
          <a:xfrm>
            <a:off x="1196848" y="1106872"/>
            <a:ext cx="7682992" cy="589848"/>
          </a:xfrm>
          <a:prstGeom prst="rect">
            <a:avLst/>
          </a:prstGeom>
        </p:spPr>
        <p:txBody>
          <a:bodyPr/>
          <a:lstStyle/>
          <a:p>
            <a:pPr rtl="0" eaLnBrk="1" fontAlgn="auto" latinLnBrk="0" hangingPunct="1"/>
            <a:r>
              <a:rPr lang="en-US" kern="1200" dirty="0">
                <a:solidFill>
                  <a:srgbClr val="002060"/>
                </a:solidFill>
                <a:effectLst/>
                <a:ea typeface="+mn-ea"/>
                <a:cs typeface="+mn-cs"/>
              </a:rPr>
              <a:t>Data</a:t>
            </a:r>
            <a:r>
              <a:rPr lang="en-US" kern="1200" dirty="0">
                <a:solidFill>
                  <a:srgbClr val="002060"/>
                </a:solidFill>
                <a:effectLst/>
                <a:latin typeface="Calibri" panose="020F0502020204030204" pitchFamily="34" charset="0"/>
                <a:ea typeface="+mn-ea"/>
                <a:cs typeface="+mn-cs"/>
              </a:rPr>
              <a:t> Entry at Globe.gov (2/3)</a:t>
            </a:r>
            <a:endParaRPr lang="en-US" sz="8800"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400" y="2066925"/>
            <a:ext cx="7021513" cy="3970318"/>
          </a:xfrm>
          <a:prstGeom prst="rect">
            <a:avLst/>
          </a:prstGeom>
          <a:noFill/>
        </p:spPr>
        <p:txBody>
          <a:bodyPr wrap="square" rtlCol="0" anchor="t">
            <a:spAutoFit/>
          </a:bodyPr>
          <a:lstStyle/>
          <a:p>
            <a:r>
              <a:rPr lang="en-US" sz="2200" dirty="0"/>
              <a:t>Data can be entered to the GLOBE website in three ways:</a:t>
            </a:r>
            <a:endParaRPr lang="en-US" dirty="0"/>
          </a:p>
          <a:p>
            <a:endParaRPr lang="en-US" dirty="0"/>
          </a:p>
          <a:p>
            <a:pPr marL="342900" indent="-342900">
              <a:buAutoNum type="arabicPeriod"/>
            </a:pPr>
            <a:r>
              <a:rPr lang="en-US" sz="2200" dirty="0">
                <a:hlinkClick r:id="rId2"/>
              </a:rPr>
              <a:t>Desktop Data Entry</a:t>
            </a:r>
            <a:r>
              <a:rPr lang="en-US" sz="2200" dirty="0"/>
              <a:t>: Log environmental data directly on the GLOBE website.</a:t>
            </a:r>
            <a:endParaRPr lang="en-US" dirty="0"/>
          </a:p>
          <a:p>
            <a:pPr marL="342900" indent="-342900">
              <a:buAutoNum type="arabicPeriod"/>
            </a:pPr>
            <a:endParaRPr lang="en-US" dirty="0"/>
          </a:p>
          <a:p>
            <a:pPr marL="342900" indent="-342900">
              <a:buAutoNum type="arabicPeriod"/>
            </a:pPr>
            <a:r>
              <a:rPr lang="en-US" sz="2200" dirty="0">
                <a:hlinkClick r:id="rId3"/>
              </a:rPr>
              <a:t>Email Data Entry</a:t>
            </a:r>
            <a:r>
              <a:rPr lang="en-US" sz="2200" dirty="0"/>
              <a:t>: If connectivity is an issue, data can also be entered via email. </a:t>
            </a:r>
            <a:endParaRPr lang="en-US" dirty="0"/>
          </a:p>
          <a:p>
            <a:pPr marL="342900" indent="-342900">
              <a:buAutoNum type="arabicPeriod"/>
            </a:pPr>
            <a:endParaRPr lang="en-US" dirty="0"/>
          </a:p>
          <a:p>
            <a:pPr marL="342900" indent="-342900">
              <a:buAutoNum type="arabicPeriod"/>
            </a:pPr>
            <a:r>
              <a:rPr lang="en-US" sz="2200" dirty="0">
                <a:hlinkClick r:id="rId4"/>
              </a:rPr>
              <a:t>GLOBE Observer App</a:t>
            </a:r>
            <a:r>
              <a:rPr lang="en-US" sz="2200" dirty="0"/>
              <a:t>: The app allows users to enter data directly from an iOS or Android device for any GLOBE protocol.  </a:t>
            </a:r>
            <a:endParaRPr lang="en-US" dirty="0"/>
          </a:p>
          <a:p>
            <a:endParaRPr lang="en-US" sz="2200" dirty="0"/>
          </a:p>
        </p:txBody>
      </p:sp>
    </p:spTree>
    <p:extLst>
      <p:ext uri="{BB962C8B-B14F-4D97-AF65-F5344CB8AC3E}">
        <p14:creationId xmlns:p14="http://schemas.microsoft.com/office/powerpoint/2010/main" val="141883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161048-C630-40CB-8A32-47C7284513A7}"/>
              </a:ext>
            </a:extLst>
          </p:cNvPr>
          <p:cNvSpPr>
            <a:spLocks noGrp="1"/>
          </p:cNvSpPr>
          <p:nvPr>
            <p:ph type="title" idx="4294967295"/>
          </p:nvPr>
        </p:nvSpPr>
        <p:spPr>
          <a:xfrm>
            <a:off x="1412240" y="1147445"/>
            <a:ext cx="7620000" cy="793115"/>
          </a:xfrm>
          <a:prstGeom prst="rect">
            <a:avLst/>
          </a:prstGeom>
        </p:spPr>
        <p:txBody>
          <a:bodyPr/>
          <a:lstStyle/>
          <a:p>
            <a:pPr rtl="0" eaLnBrk="1" fontAlgn="auto" latinLnBrk="0" hangingPunct="1"/>
            <a:r>
              <a:rPr lang="en-US" kern="1200" dirty="0">
                <a:solidFill>
                  <a:srgbClr val="002060"/>
                </a:solidFill>
                <a:effectLst/>
                <a:ea typeface="+mn-ea"/>
                <a:cs typeface="+mn-cs"/>
              </a:rPr>
              <a:t>Data Entry at Globe.gov (3/3)</a:t>
            </a:r>
            <a:endParaRPr lang="en-US" dirty="0"/>
          </a:p>
        </p:txBody>
      </p:sp>
      <p:sp>
        <p:nvSpPr>
          <p:cNvPr id="3" name="TextBox 2">
            <a:extLst>
              <a:ext uri="{FF2B5EF4-FFF2-40B4-BE49-F238E27FC236}">
                <a16:creationId xmlns:a16="http://schemas.microsoft.com/office/drawing/2014/main" id="{D5826A8B-1FC6-7542-BB83-332C573A1383}"/>
              </a:ext>
            </a:extLst>
          </p:cNvPr>
          <p:cNvSpPr txBox="1"/>
          <p:nvPr/>
        </p:nvSpPr>
        <p:spPr>
          <a:xfrm>
            <a:off x="1549046" y="2067341"/>
            <a:ext cx="7021267" cy="3323987"/>
          </a:xfrm>
          <a:prstGeom prst="rect">
            <a:avLst/>
          </a:prstGeom>
          <a:noFill/>
        </p:spPr>
        <p:txBody>
          <a:bodyPr wrap="square" rtlCol="0" anchor="t">
            <a:spAutoFit/>
          </a:bodyPr>
          <a:lstStyle/>
          <a:p>
            <a:r>
              <a:rPr lang="en-US" sz="3000" dirty="0"/>
              <a:t>To add your Carbon Cycle data to the GLOBE website, create a new site if you do not already have one. </a:t>
            </a:r>
          </a:p>
          <a:p>
            <a:endParaRPr lang="en-US" sz="3000" dirty="0"/>
          </a:p>
          <a:p>
            <a:r>
              <a:rPr lang="en-US" sz="3000" dirty="0"/>
              <a:t>If you already have a Carbon Cycle site, you can skip ahead to </a:t>
            </a:r>
            <a:r>
              <a:rPr lang="en-US" sz="3000" dirty="0">
                <a:hlinkClick r:id="rId2" action="ppaction://hlinksldjump"/>
              </a:rPr>
              <a:t>add your Carbon Cycle data</a:t>
            </a:r>
            <a:r>
              <a:rPr lang="en-US" sz="3000" dirty="0"/>
              <a:t>.</a:t>
            </a:r>
          </a:p>
        </p:txBody>
      </p:sp>
    </p:spTree>
    <p:extLst>
      <p:ext uri="{BB962C8B-B14F-4D97-AF65-F5344CB8AC3E}">
        <p14:creationId xmlns:p14="http://schemas.microsoft.com/office/powerpoint/2010/main" val="23951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0080FB-AD85-6A44-A269-8B87FD5A2B6E}"/>
              </a:ext>
            </a:extLst>
          </p:cNvPr>
          <p:cNvSpPr txBox="1"/>
          <p:nvPr/>
        </p:nvSpPr>
        <p:spPr>
          <a:xfrm>
            <a:off x="1553560" y="2772597"/>
            <a:ext cx="7021267" cy="2862322"/>
          </a:xfrm>
          <a:prstGeom prst="rect">
            <a:avLst/>
          </a:prstGeom>
          <a:noFill/>
        </p:spPr>
        <p:txBody>
          <a:bodyPr wrap="square" rtlCol="0">
            <a:spAutoFit/>
          </a:bodyPr>
          <a:lstStyle/>
          <a:p>
            <a:pPr marL="342900" indent="-342900">
              <a:buFont typeface="+mj-lt"/>
              <a:buAutoNum type="arabicPeriod"/>
            </a:pPr>
            <a:r>
              <a:rPr lang="en-US" sz="3000" dirty="0"/>
              <a:t>Create a new site</a:t>
            </a:r>
          </a:p>
          <a:p>
            <a:pPr marL="342900" indent="-342900">
              <a:buFont typeface="+mj-lt"/>
              <a:buAutoNum type="arabicPeriod"/>
            </a:pPr>
            <a:r>
              <a:rPr lang="en-US" sz="3000" dirty="0"/>
              <a:t>Add site coordinates </a:t>
            </a:r>
          </a:p>
          <a:p>
            <a:pPr marL="342900" indent="-342900">
              <a:buFont typeface="+mj-lt"/>
              <a:buAutoNum type="arabicPeriod"/>
            </a:pPr>
            <a:r>
              <a:rPr lang="en-US" sz="3000" dirty="0"/>
              <a:t>Describe site, indicate standard or non-standard, and vegetation measured</a:t>
            </a:r>
          </a:p>
          <a:p>
            <a:pPr marL="342900" indent="-342900">
              <a:buFont typeface="+mj-lt"/>
              <a:buAutoNum type="arabicPeriod"/>
            </a:pPr>
            <a:r>
              <a:rPr lang="en-US" sz="3000" dirty="0"/>
              <a:t>Submit</a:t>
            </a:r>
          </a:p>
          <a:p>
            <a:pPr marL="342900" indent="-342900">
              <a:buFont typeface="+mj-lt"/>
              <a:buAutoNum type="arabicPeriod"/>
            </a:pPr>
            <a:r>
              <a:rPr lang="en-US" sz="3000" dirty="0"/>
              <a:t>Optional: add site photos</a:t>
            </a:r>
          </a:p>
        </p:txBody>
      </p:sp>
      <p:sp>
        <p:nvSpPr>
          <p:cNvPr id="3" name="Title 1">
            <a:extLst>
              <a:ext uri="{FF2B5EF4-FFF2-40B4-BE49-F238E27FC236}">
                <a16:creationId xmlns:a16="http://schemas.microsoft.com/office/drawing/2014/main" id="{EFE56881-AD7C-5B9F-A1C6-76AD72EB15C4}"/>
              </a:ext>
            </a:extLst>
          </p:cNvPr>
          <p:cNvSpPr txBox="1">
            <a:spLocks/>
          </p:cNvSpPr>
          <p:nvPr/>
        </p:nvSpPr>
        <p:spPr>
          <a:xfrm>
            <a:off x="1452739" y="1223081"/>
            <a:ext cx="7222910" cy="6621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solidFill>
                  <a:srgbClr val="002060"/>
                </a:solidFill>
              </a:rPr>
              <a:t>Add new site at Globe.gov or on the GLOBE Observer App</a:t>
            </a:r>
            <a:endParaRPr lang="en-US" dirty="0">
              <a:solidFill>
                <a:srgbClr val="002060"/>
              </a:solidFill>
            </a:endParaRPr>
          </a:p>
        </p:txBody>
      </p:sp>
    </p:spTree>
    <p:extLst>
      <p:ext uri="{BB962C8B-B14F-4D97-AF65-F5344CB8AC3E}">
        <p14:creationId xmlns:p14="http://schemas.microsoft.com/office/powerpoint/2010/main" val="632926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A68-E09B-4853-BD1F-AABDCA97A0AA}"/>
              </a:ext>
            </a:extLst>
          </p:cNvPr>
          <p:cNvSpPr>
            <a:spLocks noGrp="1"/>
          </p:cNvSpPr>
          <p:nvPr>
            <p:ph type="title" idx="4294967295"/>
          </p:nvPr>
        </p:nvSpPr>
        <p:spPr>
          <a:xfrm>
            <a:off x="1328928" y="1117600"/>
            <a:ext cx="4864608" cy="623888"/>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1. Create a new site</a:t>
            </a:r>
            <a:endParaRPr lang="en-US" dirty="0"/>
          </a:p>
        </p:txBody>
      </p:sp>
      <p:sp>
        <p:nvSpPr>
          <p:cNvPr id="6" name="TextBox 5">
            <a:extLst>
              <a:ext uri="{FF2B5EF4-FFF2-40B4-BE49-F238E27FC236}">
                <a16:creationId xmlns:a16="http://schemas.microsoft.com/office/drawing/2014/main" id="{BB8760D7-40A0-9A2F-2BFE-C61F17673ED4}"/>
              </a:ext>
            </a:extLst>
          </p:cNvPr>
          <p:cNvSpPr txBox="1"/>
          <p:nvPr/>
        </p:nvSpPr>
        <p:spPr>
          <a:xfrm>
            <a:off x="1584960" y="1783629"/>
            <a:ext cx="6986400" cy="369332"/>
          </a:xfrm>
          <a:prstGeom prst="rect">
            <a:avLst/>
          </a:prstGeom>
          <a:noFill/>
        </p:spPr>
        <p:txBody>
          <a:bodyPr wrap="none" rtlCol="0">
            <a:spAutoFit/>
          </a:bodyPr>
          <a:lstStyle/>
          <a:p>
            <a:r>
              <a:rPr lang="en-US" dirty="0"/>
              <a:t>Log in to the </a:t>
            </a:r>
            <a:r>
              <a:rPr lang="en-US" dirty="0">
                <a:hlinkClick r:id="rId2"/>
              </a:rPr>
              <a:t>GLOBE Data Entry webpage</a:t>
            </a:r>
            <a:r>
              <a:rPr lang="en-US" dirty="0"/>
              <a:t> and click “Create/Edit My Sites”.</a:t>
            </a:r>
          </a:p>
        </p:txBody>
      </p:sp>
      <p:grpSp>
        <p:nvGrpSpPr>
          <p:cNvPr id="13" name="Group 12" descr="Data entry homepage.">
            <a:extLst>
              <a:ext uri="{FF2B5EF4-FFF2-40B4-BE49-F238E27FC236}">
                <a16:creationId xmlns:a16="http://schemas.microsoft.com/office/drawing/2014/main" id="{A0C392A8-1E1F-3C73-9080-4D181949D67E}"/>
              </a:ext>
            </a:extLst>
          </p:cNvPr>
          <p:cNvGrpSpPr/>
          <p:nvPr/>
        </p:nvGrpSpPr>
        <p:grpSpPr>
          <a:xfrm>
            <a:off x="3360511" y="2239756"/>
            <a:ext cx="4097796" cy="3044517"/>
            <a:chOff x="3360511" y="2239756"/>
            <a:chExt cx="4097796" cy="3044517"/>
          </a:xfrm>
        </p:grpSpPr>
        <p:pic>
          <p:nvPicPr>
            <p:cNvPr id="5" name="Picture 4" descr="A screenshot of a data entry&#10;&#10;Description automatically generated">
              <a:extLst>
                <a:ext uri="{FF2B5EF4-FFF2-40B4-BE49-F238E27FC236}">
                  <a16:creationId xmlns:a16="http://schemas.microsoft.com/office/drawing/2014/main" id="{054C92A3-8707-EC34-BC97-BC5B9FFB50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511" y="2239756"/>
              <a:ext cx="3186594" cy="3044517"/>
            </a:xfrm>
            <a:prstGeom prst="rect">
              <a:avLst/>
            </a:prstGeom>
          </p:spPr>
        </p:pic>
        <p:cxnSp>
          <p:nvCxnSpPr>
            <p:cNvPr id="7" name="Straight Arrow Connector 6" descr="Down arrow pointing to a location in the United States.">
              <a:extLst>
                <a:ext uri="{FF2B5EF4-FFF2-40B4-BE49-F238E27FC236}">
                  <a16:creationId xmlns:a16="http://schemas.microsoft.com/office/drawing/2014/main" id="{9CBC5D6A-7D64-B531-1FD6-D3DBEF6EF395}"/>
                </a:ext>
              </a:extLst>
            </p:cNvPr>
            <p:cNvCxnSpPr>
              <a:cxnSpLocks/>
            </p:cNvCxnSpPr>
            <p:nvPr/>
          </p:nvCxnSpPr>
          <p:spPr>
            <a:xfrm flipH="1">
              <a:off x="6608065" y="4762701"/>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27DAC4FA-7E73-DC5F-FF46-37D37A2B37F3}"/>
              </a:ext>
            </a:extLst>
          </p:cNvPr>
          <p:cNvSpPr txBox="1"/>
          <p:nvPr/>
        </p:nvSpPr>
        <p:spPr>
          <a:xfrm>
            <a:off x="1908048" y="5371068"/>
            <a:ext cx="2138149" cy="369332"/>
          </a:xfrm>
          <a:prstGeom prst="rect">
            <a:avLst/>
          </a:prstGeom>
          <a:noFill/>
        </p:spPr>
        <p:txBody>
          <a:bodyPr wrap="none" rtlCol="0">
            <a:spAutoFit/>
          </a:bodyPr>
          <a:lstStyle/>
          <a:p>
            <a:r>
              <a:rPr lang="en-US" dirty="0"/>
              <a:t>Then click “Add site”.</a:t>
            </a:r>
          </a:p>
        </p:txBody>
      </p:sp>
      <p:grpSp>
        <p:nvGrpSpPr>
          <p:cNvPr id="12" name="Group 11" descr="Add a new site screenshot">
            <a:extLst>
              <a:ext uri="{FF2B5EF4-FFF2-40B4-BE49-F238E27FC236}">
                <a16:creationId xmlns:a16="http://schemas.microsoft.com/office/drawing/2014/main" id="{47112269-4486-FFA6-35C8-28270F1E493E}"/>
              </a:ext>
            </a:extLst>
          </p:cNvPr>
          <p:cNvGrpSpPr/>
          <p:nvPr/>
        </p:nvGrpSpPr>
        <p:grpSpPr>
          <a:xfrm>
            <a:off x="2596895" y="5723518"/>
            <a:ext cx="5286533" cy="946017"/>
            <a:chOff x="2596895" y="5723518"/>
            <a:chExt cx="5286533" cy="946017"/>
          </a:xfrm>
        </p:grpSpPr>
        <p:pic>
          <p:nvPicPr>
            <p:cNvPr id="10" name="Picture 9" descr="A white background with black text&#10;&#10;Description automatically generated">
              <a:extLst>
                <a:ext uri="{FF2B5EF4-FFF2-40B4-BE49-F238E27FC236}">
                  <a16:creationId xmlns:a16="http://schemas.microsoft.com/office/drawing/2014/main" id="{FEC40E94-05CF-7662-FDD6-2B30D0F07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6895" y="5723518"/>
              <a:ext cx="4651249" cy="946017"/>
            </a:xfrm>
            <a:prstGeom prst="rect">
              <a:avLst/>
            </a:prstGeom>
            <a:ln>
              <a:solidFill>
                <a:schemeClr val="bg1">
                  <a:lumMod val="50000"/>
                </a:schemeClr>
              </a:solidFill>
            </a:ln>
          </p:spPr>
        </p:pic>
        <p:cxnSp>
          <p:nvCxnSpPr>
            <p:cNvPr id="11" name="Straight Arrow Connector 10" descr="Down arrow pointing to a location in the United States.">
              <a:extLst>
                <a:ext uri="{FF2B5EF4-FFF2-40B4-BE49-F238E27FC236}">
                  <a16:creationId xmlns:a16="http://schemas.microsoft.com/office/drawing/2014/main" id="{7890A2A9-32BF-6263-C8BD-48AB5B990095}"/>
                </a:ext>
              </a:extLst>
            </p:cNvPr>
            <p:cNvCxnSpPr>
              <a:cxnSpLocks/>
            </p:cNvCxnSpPr>
            <p:nvPr/>
          </p:nvCxnSpPr>
          <p:spPr>
            <a:xfrm flipH="1">
              <a:off x="7033186" y="6365949"/>
              <a:ext cx="8502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2626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E09B0E-7653-4756-9A9F-24F442529AF0}"/>
              </a:ext>
            </a:extLst>
          </p:cNvPr>
          <p:cNvSpPr>
            <a:spLocks noGrp="1"/>
          </p:cNvSpPr>
          <p:nvPr>
            <p:ph type="title" idx="4294967295"/>
          </p:nvPr>
        </p:nvSpPr>
        <p:spPr>
          <a:xfrm>
            <a:off x="1221032" y="1066800"/>
            <a:ext cx="7886700" cy="701675"/>
          </a:xfrm>
          <a:prstGeom prst="rect">
            <a:avLst/>
          </a:prstGeom>
        </p:spPr>
        <p:txBody>
          <a:bodyPr/>
          <a:lstStyle/>
          <a:p>
            <a:pPr rtl="0" eaLnBrk="1" fontAlgn="auto" latinLnBrk="0" hangingPunct="1"/>
            <a:r>
              <a:rPr lang="en-US" sz="4400" i="0" kern="1200" spc="0" baseline="0" dirty="0">
                <a:ln>
                  <a:noFill/>
                </a:ln>
                <a:solidFill>
                  <a:srgbClr val="002060"/>
                </a:solidFill>
                <a:effectLst/>
                <a:latin typeface="Calibri" panose="020F0502020204030204" pitchFamily="34" charset="0"/>
                <a:ea typeface="+mn-ea"/>
                <a:cs typeface="+mn-cs"/>
              </a:rPr>
              <a:t>2. Add site coordinates</a:t>
            </a:r>
            <a:endParaRPr lang="en-US" dirty="0"/>
          </a:p>
        </p:txBody>
      </p:sp>
      <p:grpSp>
        <p:nvGrpSpPr>
          <p:cNvPr id="19" name="Group 18" descr="Screenshot of page to add coordinates. Choose a site name and type in coordinates or use the map. ">
            <a:extLst>
              <a:ext uri="{FF2B5EF4-FFF2-40B4-BE49-F238E27FC236}">
                <a16:creationId xmlns:a16="http://schemas.microsoft.com/office/drawing/2014/main" id="{CDF6B1E8-21E9-2A7D-4492-3E908E83666F}"/>
              </a:ext>
            </a:extLst>
          </p:cNvPr>
          <p:cNvGrpSpPr/>
          <p:nvPr/>
        </p:nvGrpSpPr>
        <p:grpSpPr>
          <a:xfrm>
            <a:off x="1351100" y="1769270"/>
            <a:ext cx="7204049" cy="4537810"/>
            <a:chOff x="1351100" y="1769270"/>
            <a:chExt cx="7204049" cy="4537810"/>
          </a:xfrm>
        </p:grpSpPr>
        <p:pic>
          <p:nvPicPr>
            <p:cNvPr id="10" name="Picture 9" descr="A screenshot of a map&#10;&#10;Description automatically generated">
              <a:extLst>
                <a:ext uri="{FF2B5EF4-FFF2-40B4-BE49-F238E27FC236}">
                  <a16:creationId xmlns:a16="http://schemas.microsoft.com/office/drawing/2014/main" id="{CA4C3B4D-A7E0-5D78-205A-B721981A6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6942" y="1967336"/>
              <a:ext cx="5058207" cy="4339744"/>
            </a:xfrm>
            <a:prstGeom prst="rect">
              <a:avLst/>
            </a:prstGeom>
          </p:spPr>
        </p:pic>
        <p:sp>
          <p:nvSpPr>
            <p:cNvPr id="6" name="TextBox 5" descr="Text box that reads &quot;Select GPS if you used a GPS.&quot;">
              <a:extLst>
                <a:ext uri="{FF2B5EF4-FFF2-40B4-BE49-F238E27FC236}">
                  <a16:creationId xmlns:a16="http://schemas.microsoft.com/office/drawing/2014/main" id="{809B990A-A978-1242-99EE-2FEF70FE11F7}"/>
                </a:ext>
              </a:extLst>
            </p:cNvPr>
            <p:cNvSpPr txBox="1"/>
            <p:nvPr/>
          </p:nvSpPr>
          <p:spPr>
            <a:xfrm>
              <a:off x="1351100" y="1769270"/>
              <a:ext cx="1871471" cy="646331"/>
            </a:xfrm>
            <a:prstGeom prst="rect">
              <a:avLst/>
            </a:prstGeom>
            <a:noFill/>
          </p:spPr>
          <p:txBody>
            <a:bodyPr wrap="square" rtlCol="0">
              <a:spAutoFit/>
            </a:bodyPr>
            <a:lstStyle/>
            <a:p>
              <a:r>
                <a:rPr lang="en-US" dirty="0">
                  <a:solidFill>
                    <a:srgbClr val="FF0000"/>
                  </a:solidFill>
                </a:rPr>
                <a:t>Choose a name for your site</a:t>
              </a:r>
            </a:p>
          </p:txBody>
        </p:sp>
        <p:cxnSp>
          <p:nvCxnSpPr>
            <p:cNvPr id="5" name="Straight Arrow Connector 4" descr="Down arrow pointing to radio button for GPS.">
              <a:extLst>
                <a:ext uri="{FF2B5EF4-FFF2-40B4-BE49-F238E27FC236}">
                  <a16:creationId xmlns:a16="http://schemas.microsoft.com/office/drawing/2014/main" id="{BE3CA5CC-9DC5-7643-B27F-C9A8A750D0D0}"/>
                </a:ext>
              </a:extLst>
            </p:cNvPr>
            <p:cNvCxnSpPr>
              <a:cxnSpLocks/>
            </p:cNvCxnSpPr>
            <p:nvPr/>
          </p:nvCxnSpPr>
          <p:spPr>
            <a:xfrm>
              <a:off x="2634877" y="2326373"/>
              <a:ext cx="724879" cy="892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descr="Down arrow pointing to radio button for Other.">
              <a:extLst>
                <a:ext uri="{FF2B5EF4-FFF2-40B4-BE49-F238E27FC236}">
                  <a16:creationId xmlns:a16="http://schemas.microsoft.com/office/drawing/2014/main" id="{5EEE0EC0-E497-0C42-ACD8-B2FA19E42B4F}"/>
                </a:ext>
              </a:extLst>
            </p:cNvPr>
            <p:cNvCxnSpPr>
              <a:cxnSpLocks/>
            </p:cNvCxnSpPr>
            <p:nvPr/>
          </p:nvCxnSpPr>
          <p:spPr>
            <a:xfrm flipV="1">
              <a:off x="2634877" y="3261472"/>
              <a:ext cx="934309" cy="167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descr="Text box that reads &quot;Zoom into your region on the map and move the map until the red pin is on your site&quot;.">
              <a:extLst>
                <a:ext uri="{FF2B5EF4-FFF2-40B4-BE49-F238E27FC236}">
                  <a16:creationId xmlns:a16="http://schemas.microsoft.com/office/drawing/2014/main" id="{AF76F737-ABC5-E545-9283-8574F013E84E}"/>
                </a:ext>
              </a:extLst>
            </p:cNvPr>
            <p:cNvSpPr txBox="1"/>
            <p:nvPr/>
          </p:nvSpPr>
          <p:spPr>
            <a:xfrm>
              <a:off x="1526730" y="3172409"/>
              <a:ext cx="1901619" cy="1477328"/>
            </a:xfrm>
            <a:prstGeom prst="rect">
              <a:avLst/>
            </a:prstGeom>
            <a:noFill/>
          </p:spPr>
          <p:txBody>
            <a:bodyPr wrap="square" rtlCol="0">
              <a:spAutoFit/>
            </a:bodyPr>
            <a:lstStyle/>
            <a:p>
              <a:r>
                <a:rPr lang="en-US" dirty="0">
                  <a:solidFill>
                    <a:srgbClr val="FF0000"/>
                  </a:solidFill>
                </a:rPr>
                <a:t>Type in coordinates or move the map to add your latitude and longitude</a:t>
              </a:r>
            </a:p>
          </p:txBody>
        </p:sp>
        <p:cxnSp>
          <p:nvCxnSpPr>
            <p:cNvPr id="17" name="Straight Arrow Connector 16" descr="Down arrow pointing to a location in the United States.">
              <a:extLst>
                <a:ext uri="{FF2B5EF4-FFF2-40B4-BE49-F238E27FC236}">
                  <a16:creationId xmlns:a16="http://schemas.microsoft.com/office/drawing/2014/main" id="{B99A5057-4496-6E4E-82FC-F195788EA4C5}"/>
                </a:ext>
              </a:extLst>
            </p:cNvPr>
            <p:cNvCxnSpPr>
              <a:cxnSpLocks/>
            </p:cNvCxnSpPr>
            <p:nvPr/>
          </p:nvCxnSpPr>
          <p:spPr>
            <a:xfrm>
              <a:off x="2942369" y="4695933"/>
              <a:ext cx="485980" cy="3377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855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1E3D16-86D9-439D-96E2-5291B89AFEB9}"/>
              </a:ext>
            </a:extLst>
          </p:cNvPr>
          <p:cNvSpPr>
            <a:spLocks noGrp="1"/>
          </p:cNvSpPr>
          <p:nvPr>
            <p:ph type="title" idx="4294967295"/>
          </p:nvPr>
        </p:nvSpPr>
        <p:spPr>
          <a:xfrm>
            <a:off x="1096981" y="893445"/>
            <a:ext cx="8087212" cy="1128395"/>
          </a:xfrm>
          <a:prstGeom prst="rect">
            <a:avLst/>
          </a:prstGeom>
        </p:spPr>
        <p:txBody>
          <a:bodyPr/>
          <a:lstStyle/>
          <a:p>
            <a:pPr rtl="0" eaLnBrk="1" fontAlgn="auto" latinLnBrk="0" hangingPunct="1"/>
            <a:r>
              <a:rPr lang="en-US" sz="3600" i="0" kern="1200" spc="0" baseline="0" dirty="0">
                <a:ln>
                  <a:noFill/>
                </a:ln>
                <a:solidFill>
                  <a:srgbClr val="002060"/>
                </a:solidFill>
                <a:effectLst/>
                <a:latin typeface="Calibri" panose="020F0502020204030204" pitchFamily="34" charset="0"/>
                <a:ea typeface="+mn-ea"/>
                <a:cs typeface="+mn-cs"/>
              </a:rPr>
              <a:t>3. Describe </a:t>
            </a:r>
            <a:r>
              <a:rPr lang="en-US" sz="3600" i="0" kern="1200" spc="0" baseline="0" dirty="0">
                <a:ln>
                  <a:noFill/>
                </a:ln>
                <a:solidFill>
                  <a:srgbClr val="254061"/>
                </a:solidFill>
                <a:effectLst/>
                <a:latin typeface="Calibri" panose="020F0502020204030204" pitchFamily="34" charset="0"/>
                <a:ea typeface="+mn-ea"/>
                <a:cs typeface="+mn-cs"/>
              </a:rPr>
              <a:t>site</a:t>
            </a:r>
            <a:r>
              <a:rPr lang="en-US" sz="3600" i="0" kern="1200" spc="0" baseline="0" dirty="0">
                <a:ln>
                  <a:noFill/>
                </a:ln>
                <a:solidFill>
                  <a:srgbClr val="002060"/>
                </a:solidFill>
                <a:effectLst/>
                <a:latin typeface="Calibri" panose="020F0502020204030204" pitchFamily="34" charset="0"/>
                <a:ea typeface="+mn-ea"/>
                <a:cs typeface="+mn-cs"/>
              </a:rPr>
              <a:t>; indicate standard</a:t>
            </a:r>
            <a:r>
              <a:rPr lang="en-US" sz="3600" i="0" kern="1200" spc="0" dirty="0">
                <a:ln>
                  <a:noFill/>
                </a:ln>
                <a:solidFill>
                  <a:srgbClr val="002060"/>
                </a:solidFill>
                <a:effectLst/>
                <a:latin typeface="Calibri" panose="020F0502020204030204" pitchFamily="34" charset="0"/>
                <a:ea typeface="+mn-ea"/>
                <a:cs typeface="+mn-cs"/>
              </a:rPr>
              <a:t> or </a:t>
            </a:r>
            <a:r>
              <a:rPr lang="en-US" sz="3600" i="0" kern="1200" spc="0" baseline="0" dirty="0">
                <a:ln>
                  <a:noFill/>
                </a:ln>
                <a:solidFill>
                  <a:srgbClr val="002060"/>
                </a:solidFill>
                <a:effectLst/>
                <a:latin typeface="Calibri" panose="020F0502020204030204" pitchFamily="34" charset="0"/>
                <a:ea typeface="+mn-ea"/>
                <a:cs typeface="+mn-cs"/>
              </a:rPr>
              <a:t>non-standard, and vegetation types measured</a:t>
            </a:r>
            <a:endParaRPr lang="en-US" sz="3600" dirty="0"/>
          </a:p>
        </p:txBody>
      </p:sp>
      <p:sp>
        <p:nvSpPr>
          <p:cNvPr id="9" name="TextBox 8" descr="Text box that reads &quot;Zoom into your region on the map and move the map until the red pin is on your site&quot;.">
            <a:extLst>
              <a:ext uri="{FF2B5EF4-FFF2-40B4-BE49-F238E27FC236}">
                <a16:creationId xmlns:a16="http://schemas.microsoft.com/office/drawing/2014/main" id="{3BC4B36C-2F53-D532-A76E-9447CF6A0C57}"/>
              </a:ext>
            </a:extLst>
          </p:cNvPr>
          <p:cNvSpPr txBox="1"/>
          <p:nvPr/>
        </p:nvSpPr>
        <p:spPr>
          <a:xfrm>
            <a:off x="4295201" y="6488668"/>
            <a:ext cx="4888992" cy="369332"/>
          </a:xfrm>
          <a:prstGeom prst="rect">
            <a:avLst/>
          </a:prstGeom>
          <a:noFill/>
        </p:spPr>
        <p:txBody>
          <a:bodyPr wrap="square" rtlCol="0">
            <a:spAutoFit/>
          </a:bodyPr>
          <a:lstStyle/>
          <a:p>
            <a:r>
              <a:rPr lang="en-US" dirty="0">
                <a:solidFill>
                  <a:srgbClr val="FF0000"/>
                </a:solidFill>
              </a:rPr>
              <a:t>*This will determine the data entry form you see! </a:t>
            </a:r>
          </a:p>
        </p:txBody>
      </p:sp>
      <p:grpSp>
        <p:nvGrpSpPr>
          <p:cNvPr id="22" name="Group 21" descr="Screenshot of the Carbon site creation page. Check the vegetation types, select your site type, and add the site area. ">
            <a:extLst>
              <a:ext uri="{FF2B5EF4-FFF2-40B4-BE49-F238E27FC236}">
                <a16:creationId xmlns:a16="http://schemas.microsoft.com/office/drawing/2014/main" id="{ADAA7CDB-DBAF-D8FB-CE2E-87A71823B8B1}"/>
              </a:ext>
            </a:extLst>
          </p:cNvPr>
          <p:cNvGrpSpPr/>
          <p:nvPr/>
        </p:nvGrpSpPr>
        <p:grpSpPr>
          <a:xfrm>
            <a:off x="1474657" y="2021840"/>
            <a:ext cx="7669343" cy="4159504"/>
            <a:chOff x="1474657" y="2021840"/>
            <a:chExt cx="7669343" cy="4159504"/>
          </a:xfrm>
        </p:grpSpPr>
        <p:pic>
          <p:nvPicPr>
            <p:cNvPr id="21" name="Picture 20" descr="A screenshot of a computer&#10;&#10;Description automatically generated">
              <a:extLst>
                <a:ext uri="{FF2B5EF4-FFF2-40B4-BE49-F238E27FC236}">
                  <a16:creationId xmlns:a16="http://schemas.microsoft.com/office/drawing/2014/main" id="{CCF5943A-D75F-1070-5B0D-25473CB08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515" y="2021840"/>
              <a:ext cx="5467485" cy="4159504"/>
            </a:xfrm>
            <a:prstGeom prst="rect">
              <a:avLst/>
            </a:prstGeom>
          </p:spPr>
        </p:pic>
        <p:sp>
          <p:nvSpPr>
            <p:cNvPr id="4" name="TextBox 3" descr="Text box that reads &quot;Zoom into your region on the map and move the map until the red pin is on your site&quot;.">
              <a:extLst>
                <a:ext uri="{FF2B5EF4-FFF2-40B4-BE49-F238E27FC236}">
                  <a16:creationId xmlns:a16="http://schemas.microsoft.com/office/drawing/2014/main" id="{E80DF77E-2180-FFFF-317D-60821ACBFDC3}"/>
                </a:ext>
              </a:extLst>
            </p:cNvPr>
            <p:cNvSpPr txBox="1"/>
            <p:nvPr/>
          </p:nvSpPr>
          <p:spPr>
            <a:xfrm>
              <a:off x="1474657" y="2867994"/>
              <a:ext cx="1901619" cy="923330"/>
            </a:xfrm>
            <a:prstGeom prst="rect">
              <a:avLst/>
            </a:prstGeom>
            <a:noFill/>
          </p:spPr>
          <p:txBody>
            <a:bodyPr wrap="square" rtlCol="0">
              <a:spAutoFit/>
            </a:bodyPr>
            <a:lstStyle/>
            <a:p>
              <a:r>
                <a:rPr lang="en-US" dirty="0">
                  <a:solidFill>
                    <a:srgbClr val="FF0000"/>
                  </a:solidFill>
                </a:rPr>
                <a:t>Check the vegetation types you will measure</a:t>
              </a:r>
            </a:p>
          </p:txBody>
        </p:sp>
        <p:sp>
          <p:nvSpPr>
            <p:cNvPr id="7" name="TextBox 6" descr="Text box that reads &quot;Zoom into your region on the map and move the map until the red pin is on your site&quot;.">
              <a:extLst>
                <a:ext uri="{FF2B5EF4-FFF2-40B4-BE49-F238E27FC236}">
                  <a16:creationId xmlns:a16="http://schemas.microsoft.com/office/drawing/2014/main" id="{8CBB7310-7BEB-0FF8-AC17-49E9758E7679}"/>
                </a:ext>
              </a:extLst>
            </p:cNvPr>
            <p:cNvSpPr txBox="1"/>
            <p:nvPr/>
          </p:nvSpPr>
          <p:spPr>
            <a:xfrm>
              <a:off x="1650640" y="4408566"/>
              <a:ext cx="1901619" cy="646331"/>
            </a:xfrm>
            <a:prstGeom prst="rect">
              <a:avLst/>
            </a:prstGeom>
            <a:noFill/>
          </p:spPr>
          <p:txBody>
            <a:bodyPr wrap="square" rtlCol="0">
              <a:spAutoFit/>
            </a:bodyPr>
            <a:lstStyle/>
            <a:p>
              <a:r>
                <a:rPr lang="en-US" dirty="0">
                  <a:solidFill>
                    <a:srgbClr val="FF0000"/>
                  </a:solidFill>
                </a:rPr>
                <a:t>Select Standard or Non-Standard*</a:t>
              </a:r>
            </a:p>
          </p:txBody>
        </p:sp>
        <p:sp>
          <p:nvSpPr>
            <p:cNvPr id="8" name="TextBox 7" descr="Text box that reads &quot;Zoom into your region on the map and move the map until the red pin is on your site&quot;.">
              <a:extLst>
                <a:ext uri="{FF2B5EF4-FFF2-40B4-BE49-F238E27FC236}">
                  <a16:creationId xmlns:a16="http://schemas.microsoft.com/office/drawing/2014/main" id="{1DFBF6A3-51C9-122E-7BC1-CDB843A806F6}"/>
                </a:ext>
              </a:extLst>
            </p:cNvPr>
            <p:cNvSpPr txBox="1"/>
            <p:nvPr/>
          </p:nvSpPr>
          <p:spPr>
            <a:xfrm>
              <a:off x="1660840" y="5382578"/>
              <a:ext cx="1901619" cy="646331"/>
            </a:xfrm>
            <a:prstGeom prst="rect">
              <a:avLst/>
            </a:prstGeom>
            <a:noFill/>
          </p:spPr>
          <p:txBody>
            <a:bodyPr wrap="square" rtlCol="0">
              <a:spAutoFit/>
            </a:bodyPr>
            <a:lstStyle/>
            <a:p>
              <a:r>
                <a:rPr lang="en-US" dirty="0">
                  <a:solidFill>
                    <a:srgbClr val="FF0000"/>
                  </a:solidFill>
                </a:rPr>
                <a:t>Add the area of the site in m</a:t>
              </a:r>
              <a:r>
                <a:rPr lang="en-US" baseline="30000" dirty="0">
                  <a:solidFill>
                    <a:srgbClr val="FF0000"/>
                  </a:solidFill>
                </a:rPr>
                <a:t>2</a:t>
              </a:r>
            </a:p>
          </p:txBody>
        </p:sp>
        <p:cxnSp>
          <p:nvCxnSpPr>
            <p:cNvPr id="10" name="Straight Arrow Connector 9" descr="Down arrow pointing to radio button for Other.">
              <a:extLst>
                <a:ext uri="{FF2B5EF4-FFF2-40B4-BE49-F238E27FC236}">
                  <a16:creationId xmlns:a16="http://schemas.microsoft.com/office/drawing/2014/main" id="{3D7C62BE-86B3-4A7A-A6D1-DCDD9EA08565}"/>
                </a:ext>
              </a:extLst>
            </p:cNvPr>
            <p:cNvCxnSpPr>
              <a:cxnSpLocks/>
            </p:cNvCxnSpPr>
            <p:nvPr/>
          </p:nvCxnSpPr>
          <p:spPr>
            <a:xfrm>
              <a:off x="2967612" y="3817801"/>
              <a:ext cx="817328" cy="2630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descr="Down arrow pointing to radio button for Other.">
              <a:extLst>
                <a:ext uri="{FF2B5EF4-FFF2-40B4-BE49-F238E27FC236}">
                  <a16:creationId xmlns:a16="http://schemas.microsoft.com/office/drawing/2014/main" id="{F1EBF405-03A2-C71C-047B-EB8BFBE34CDB}"/>
                </a:ext>
              </a:extLst>
            </p:cNvPr>
            <p:cNvCxnSpPr>
              <a:cxnSpLocks/>
            </p:cNvCxnSpPr>
            <p:nvPr/>
          </p:nvCxnSpPr>
          <p:spPr>
            <a:xfrm flipV="1">
              <a:off x="3132942" y="563698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Down arrow pointing to radio button for Other.">
              <a:extLst>
                <a:ext uri="{FF2B5EF4-FFF2-40B4-BE49-F238E27FC236}">
                  <a16:creationId xmlns:a16="http://schemas.microsoft.com/office/drawing/2014/main" id="{C28BFC46-3A40-EBA9-CA70-72E717BC7307}"/>
                </a:ext>
              </a:extLst>
            </p:cNvPr>
            <p:cNvCxnSpPr>
              <a:cxnSpLocks/>
            </p:cNvCxnSpPr>
            <p:nvPr/>
          </p:nvCxnSpPr>
          <p:spPr>
            <a:xfrm>
              <a:off x="3219376" y="4790181"/>
              <a:ext cx="565564" cy="1492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8696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D86F6-2EB1-0C5F-7E1B-A0EF49D29BE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76AC35-04B4-42C9-3CB1-01C67CEBA985}"/>
              </a:ext>
            </a:extLst>
          </p:cNvPr>
          <p:cNvSpPr>
            <a:spLocks noGrp="1"/>
          </p:cNvSpPr>
          <p:nvPr>
            <p:ph type="title" idx="4294967295"/>
          </p:nvPr>
        </p:nvSpPr>
        <p:spPr>
          <a:xfrm>
            <a:off x="1056788" y="1039749"/>
            <a:ext cx="8087212" cy="1128395"/>
          </a:xfrm>
          <a:prstGeom prst="rect">
            <a:avLst/>
          </a:prstGeom>
        </p:spPr>
        <p:txBody>
          <a:bodyPr/>
          <a:lstStyle/>
          <a:p>
            <a:pPr rtl="0" eaLnBrk="1" fontAlgn="auto" latinLnBrk="0" hangingPunct="1"/>
            <a:r>
              <a:rPr lang="en-US" dirty="0">
                <a:solidFill>
                  <a:srgbClr val="002060"/>
                </a:solidFill>
                <a:latin typeface="Calibri" panose="020F0502020204030204" pitchFamily="34" charset="0"/>
                <a:ea typeface="+mn-ea"/>
                <a:cs typeface="+mn-cs"/>
              </a:rPr>
              <a:t>4</a:t>
            </a:r>
            <a:r>
              <a:rPr lang="en-US" i="0" kern="1200" spc="0" baseline="0" dirty="0">
                <a:ln>
                  <a:noFill/>
                </a:ln>
                <a:solidFill>
                  <a:srgbClr val="002060"/>
                </a:solidFill>
                <a:effectLst/>
                <a:latin typeface="Calibri" panose="020F0502020204030204" pitchFamily="34" charset="0"/>
                <a:ea typeface="+mn-ea"/>
                <a:cs typeface="+mn-cs"/>
              </a:rPr>
              <a:t>. Submit!</a:t>
            </a:r>
            <a:endParaRPr lang="en-US" dirty="0"/>
          </a:p>
        </p:txBody>
      </p:sp>
      <p:pic>
        <p:nvPicPr>
          <p:cNvPr id="3" name="Picture 2" descr="Screenshot of the save site button">
            <a:extLst>
              <a:ext uri="{FF2B5EF4-FFF2-40B4-BE49-F238E27FC236}">
                <a16:creationId xmlns:a16="http://schemas.microsoft.com/office/drawing/2014/main" id="{63148A43-C648-0A9D-8E07-F7A03D278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9684" y="2398208"/>
            <a:ext cx="6282796" cy="793616"/>
          </a:xfrm>
          <a:prstGeom prst="rect">
            <a:avLst/>
          </a:prstGeom>
        </p:spPr>
      </p:pic>
      <p:sp>
        <p:nvSpPr>
          <p:cNvPr id="6" name="TextBox 5">
            <a:extLst>
              <a:ext uri="{FF2B5EF4-FFF2-40B4-BE49-F238E27FC236}">
                <a16:creationId xmlns:a16="http://schemas.microsoft.com/office/drawing/2014/main" id="{FA3B685D-F7EC-BB15-0CD6-0B10DF182E9B}"/>
              </a:ext>
            </a:extLst>
          </p:cNvPr>
          <p:cNvSpPr txBox="1"/>
          <p:nvPr/>
        </p:nvSpPr>
        <p:spPr>
          <a:xfrm>
            <a:off x="2352494" y="1798812"/>
            <a:ext cx="5495800" cy="369332"/>
          </a:xfrm>
          <a:prstGeom prst="rect">
            <a:avLst/>
          </a:prstGeom>
          <a:noFill/>
        </p:spPr>
        <p:txBody>
          <a:bodyPr wrap="none" rtlCol="0">
            <a:spAutoFit/>
          </a:bodyPr>
          <a:lstStyle/>
          <a:p>
            <a:r>
              <a:rPr lang="en-US" dirty="0"/>
              <a:t>At the bottom of the screen, click the ”Save Site” button.</a:t>
            </a:r>
          </a:p>
        </p:txBody>
      </p:sp>
      <p:sp>
        <p:nvSpPr>
          <p:cNvPr id="11" name="TextBox 10">
            <a:extLst>
              <a:ext uri="{FF2B5EF4-FFF2-40B4-BE49-F238E27FC236}">
                <a16:creationId xmlns:a16="http://schemas.microsoft.com/office/drawing/2014/main" id="{ACA87082-EA28-6A1D-B9B9-3587B0BA3D71}"/>
              </a:ext>
            </a:extLst>
          </p:cNvPr>
          <p:cNvSpPr txBox="1"/>
          <p:nvPr/>
        </p:nvSpPr>
        <p:spPr>
          <a:xfrm>
            <a:off x="2198417" y="3666177"/>
            <a:ext cx="5803954" cy="1477328"/>
          </a:xfrm>
          <a:prstGeom prst="rect">
            <a:avLst/>
          </a:prstGeom>
          <a:noFill/>
        </p:spPr>
        <p:txBody>
          <a:bodyPr wrap="square" rtlCol="0">
            <a:spAutoFit/>
          </a:bodyPr>
          <a:lstStyle/>
          <a:p>
            <a:r>
              <a:rPr lang="en-US" dirty="0"/>
              <a:t>Your site will now appear in the list of GLOBE data collection sites under your school/organization. </a:t>
            </a:r>
          </a:p>
          <a:p>
            <a:endParaRPr lang="en-US" dirty="0"/>
          </a:p>
          <a:p>
            <a:r>
              <a:rPr lang="en-US" dirty="0"/>
              <a:t>To return to the data entry home page, use the home icon at the bottom of the screen. </a:t>
            </a:r>
          </a:p>
        </p:txBody>
      </p:sp>
      <p:pic>
        <p:nvPicPr>
          <p:cNvPr id="14" name="Picture 13" descr="Home icon button">
            <a:extLst>
              <a:ext uri="{FF2B5EF4-FFF2-40B4-BE49-F238E27FC236}">
                <a16:creationId xmlns:a16="http://schemas.microsoft.com/office/drawing/2014/main" id="{78ACB1DF-2868-2559-D406-0954C053367B}"/>
              </a:ext>
            </a:extLst>
          </p:cNvPr>
          <p:cNvPicPr>
            <a:picLocks noChangeAspect="1"/>
          </p:cNvPicPr>
          <p:nvPr/>
        </p:nvPicPr>
        <p:blipFill>
          <a:blip r:embed="rId4"/>
          <a:stretch>
            <a:fillRect/>
          </a:stretch>
        </p:blipFill>
        <p:spPr>
          <a:xfrm>
            <a:off x="4332044" y="5617858"/>
            <a:ext cx="1536700" cy="609600"/>
          </a:xfrm>
          <a:prstGeom prst="rect">
            <a:avLst/>
          </a:prstGeom>
        </p:spPr>
      </p:pic>
      <p:cxnSp>
        <p:nvCxnSpPr>
          <p:cNvPr id="16" name="Straight Arrow Connector 15" descr="Down arrow pointing to radio button for Home.">
            <a:extLst>
              <a:ext uri="{FF2B5EF4-FFF2-40B4-BE49-F238E27FC236}">
                <a16:creationId xmlns:a16="http://schemas.microsoft.com/office/drawing/2014/main" id="{859AF847-A661-A7D1-44A1-DE9D549954DF}"/>
              </a:ext>
            </a:extLst>
          </p:cNvPr>
          <p:cNvCxnSpPr>
            <a:cxnSpLocks/>
          </p:cNvCxnSpPr>
          <p:nvPr/>
        </p:nvCxnSpPr>
        <p:spPr>
          <a:xfrm flipV="1">
            <a:off x="3983356" y="5922658"/>
            <a:ext cx="588644" cy="1375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892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E2B9D7-118F-4398-84C1-502E3D922151}"/>
              </a:ext>
            </a:extLst>
          </p:cNvPr>
          <p:cNvSpPr>
            <a:spLocks noGrp="1"/>
          </p:cNvSpPr>
          <p:nvPr>
            <p:ph type="title" idx="4294967295"/>
          </p:nvPr>
        </p:nvSpPr>
        <p:spPr>
          <a:xfrm>
            <a:off x="1217930" y="1016000"/>
            <a:ext cx="6694678" cy="812799"/>
          </a:xfrm>
          <a:prstGeom prst="rect">
            <a:avLst/>
          </a:prstGeom>
        </p:spPr>
        <p:txBody>
          <a:bodyPr/>
          <a:lstStyle/>
          <a:p>
            <a:pPr rtl="0" eaLnBrk="1" latinLnBrk="0" hangingPunct="1"/>
            <a:r>
              <a:rPr lang="en-US" dirty="0">
                <a:solidFill>
                  <a:srgbClr val="254061"/>
                </a:solidFill>
                <a:latin typeface="Calibri" panose="020F0502020204030204" pitchFamily="34" charset="0"/>
                <a:ea typeface="+mn-ea"/>
                <a:cs typeface="+mn-cs"/>
              </a:rPr>
              <a:t>5. Optional: </a:t>
            </a:r>
            <a:r>
              <a:rPr lang="en-US" sz="4400" i="0" kern="1200" spc="0" baseline="0" dirty="0">
                <a:ln>
                  <a:noFill/>
                </a:ln>
                <a:solidFill>
                  <a:srgbClr val="254061"/>
                </a:solidFill>
                <a:effectLst/>
                <a:latin typeface="Calibri" panose="020F0502020204030204" pitchFamily="34" charset="0"/>
                <a:ea typeface="+mn-ea"/>
                <a:cs typeface="+mn-cs"/>
              </a:rPr>
              <a:t>Add site photos</a:t>
            </a:r>
            <a:endParaRPr lang="en-US" dirty="0"/>
          </a:p>
        </p:txBody>
      </p:sp>
      <p:grpSp>
        <p:nvGrpSpPr>
          <p:cNvPr id="14" name="Group 13" descr="Screenshot of site photo upload. There is also an option to add captions. ">
            <a:extLst>
              <a:ext uri="{FF2B5EF4-FFF2-40B4-BE49-F238E27FC236}">
                <a16:creationId xmlns:a16="http://schemas.microsoft.com/office/drawing/2014/main" id="{6A0D481A-8FFB-174D-F423-F1BCF9261B99}"/>
              </a:ext>
            </a:extLst>
          </p:cNvPr>
          <p:cNvGrpSpPr/>
          <p:nvPr/>
        </p:nvGrpSpPr>
        <p:grpSpPr>
          <a:xfrm>
            <a:off x="1724296" y="2898101"/>
            <a:ext cx="6765711" cy="3325614"/>
            <a:chOff x="1724296" y="2898101"/>
            <a:chExt cx="6765711" cy="3325614"/>
          </a:xfrm>
        </p:grpSpPr>
        <p:pic>
          <p:nvPicPr>
            <p:cNvPr id="4" name="Picture 3" descr="Screenshot of place to upload photos.">
              <a:extLst>
                <a:ext uri="{FF2B5EF4-FFF2-40B4-BE49-F238E27FC236}">
                  <a16:creationId xmlns:a16="http://schemas.microsoft.com/office/drawing/2014/main" id="{620241C5-4BDB-9DB5-0B3B-31216029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2929" y="2898101"/>
              <a:ext cx="4127078" cy="3325614"/>
            </a:xfrm>
            <a:prstGeom prst="rect">
              <a:avLst/>
            </a:prstGeom>
          </p:spPr>
        </p:pic>
        <p:sp>
          <p:nvSpPr>
            <p:cNvPr id="8" name="TextBox 7" descr="Screenshot of place to upload photos.">
              <a:extLst>
                <a:ext uri="{FF2B5EF4-FFF2-40B4-BE49-F238E27FC236}">
                  <a16:creationId xmlns:a16="http://schemas.microsoft.com/office/drawing/2014/main" id="{6C624F4D-93C9-934B-BA3F-BAA4BBB5495F}"/>
                </a:ext>
              </a:extLst>
            </p:cNvPr>
            <p:cNvSpPr txBox="1"/>
            <p:nvPr/>
          </p:nvSpPr>
          <p:spPr>
            <a:xfrm>
              <a:off x="1764763" y="3531394"/>
              <a:ext cx="1841787" cy="923330"/>
            </a:xfrm>
            <a:prstGeom prst="rect">
              <a:avLst/>
            </a:prstGeom>
            <a:noFill/>
          </p:spPr>
          <p:txBody>
            <a:bodyPr wrap="square" rtlCol="0">
              <a:spAutoFit/>
            </a:bodyPr>
            <a:lstStyle/>
            <a:p>
              <a:r>
                <a:rPr lang="en-US" dirty="0">
                  <a:solidFill>
                    <a:srgbClr val="FF0000"/>
                  </a:solidFill>
                </a:rPr>
                <a:t>Click on the camera icon to upload a photo.  </a:t>
              </a:r>
            </a:p>
          </p:txBody>
        </p:sp>
        <p:cxnSp>
          <p:nvCxnSpPr>
            <p:cNvPr id="9" name="Straight Arrow Connector 8" descr="Screenshot of place to upload photos.">
              <a:extLst>
                <a:ext uri="{FF2B5EF4-FFF2-40B4-BE49-F238E27FC236}">
                  <a16:creationId xmlns:a16="http://schemas.microsoft.com/office/drawing/2014/main" id="{D4A344B3-7973-B04D-98DF-814FAF288C74}"/>
                </a:ext>
              </a:extLst>
            </p:cNvPr>
            <p:cNvCxnSpPr>
              <a:cxnSpLocks/>
              <a:stCxn id="8" idx="2"/>
            </p:cNvCxnSpPr>
            <p:nvPr/>
          </p:nvCxnSpPr>
          <p:spPr>
            <a:xfrm>
              <a:off x="2685657" y="4454724"/>
              <a:ext cx="1677272" cy="2029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descr="Screenshot of place to upload photos.">
              <a:extLst>
                <a:ext uri="{FF2B5EF4-FFF2-40B4-BE49-F238E27FC236}">
                  <a16:creationId xmlns:a16="http://schemas.microsoft.com/office/drawing/2014/main" id="{445F4195-A99A-9947-958B-C518EF6071F7}"/>
                </a:ext>
              </a:extLst>
            </p:cNvPr>
            <p:cNvCxnSpPr>
              <a:cxnSpLocks/>
            </p:cNvCxnSpPr>
            <p:nvPr/>
          </p:nvCxnSpPr>
          <p:spPr>
            <a:xfrm flipV="1">
              <a:off x="2685657" y="5331614"/>
              <a:ext cx="1763091" cy="694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descr="Screenshot of place to upload photos.">
              <a:extLst>
                <a:ext uri="{FF2B5EF4-FFF2-40B4-BE49-F238E27FC236}">
                  <a16:creationId xmlns:a16="http://schemas.microsoft.com/office/drawing/2014/main" id="{C2E297E1-F913-5FAB-2101-731962E54659}"/>
                </a:ext>
              </a:extLst>
            </p:cNvPr>
            <p:cNvSpPr txBox="1"/>
            <p:nvPr/>
          </p:nvSpPr>
          <p:spPr>
            <a:xfrm>
              <a:off x="1724296" y="4928616"/>
              <a:ext cx="1968073" cy="646331"/>
            </a:xfrm>
            <a:prstGeom prst="rect">
              <a:avLst/>
            </a:prstGeom>
            <a:noFill/>
          </p:spPr>
          <p:txBody>
            <a:bodyPr wrap="square">
              <a:spAutoFit/>
            </a:bodyPr>
            <a:lstStyle/>
            <a:p>
              <a:r>
                <a:rPr lang="en-US" dirty="0">
                  <a:solidFill>
                    <a:srgbClr val="FF0000"/>
                  </a:solidFill>
                </a:rPr>
                <a:t>Optional: add a caption</a:t>
              </a:r>
              <a:endParaRPr lang="en-US" dirty="0"/>
            </a:p>
          </p:txBody>
        </p:sp>
        <p:sp>
          <p:nvSpPr>
            <p:cNvPr id="6" name="TextBox 5" descr="Screenshot of place to upload photos.">
              <a:extLst>
                <a:ext uri="{FF2B5EF4-FFF2-40B4-BE49-F238E27FC236}">
                  <a16:creationId xmlns:a16="http://schemas.microsoft.com/office/drawing/2014/main" id="{CA7D10D1-879A-A7A4-E22A-67DF136C1FCF}"/>
                </a:ext>
              </a:extLst>
            </p:cNvPr>
            <p:cNvSpPr txBox="1"/>
            <p:nvPr/>
          </p:nvSpPr>
          <p:spPr>
            <a:xfrm>
              <a:off x="1764763" y="5801610"/>
              <a:ext cx="1968073" cy="369332"/>
            </a:xfrm>
            <a:prstGeom prst="rect">
              <a:avLst/>
            </a:prstGeom>
            <a:noFill/>
          </p:spPr>
          <p:txBody>
            <a:bodyPr wrap="square">
              <a:spAutoFit/>
            </a:bodyPr>
            <a:lstStyle/>
            <a:p>
              <a:r>
                <a:rPr lang="en-US" dirty="0">
                  <a:solidFill>
                    <a:srgbClr val="FF0000"/>
                  </a:solidFill>
                </a:rPr>
                <a:t>Click “Update Site”</a:t>
              </a:r>
              <a:endParaRPr lang="en-US" dirty="0"/>
            </a:p>
          </p:txBody>
        </p:sp>
        <p:cxnSp>
          <p:nvCxnSpPr>
            <p:cNvPr id="7" name="Straight Arrow Connector 6" descr="Screenshot of place to upload photos.">
              <a:extLst>
                <a:ext uri="{FF2B5EF4-FFF2-40B4-BE49-F238E27FC236}">
                  <a16:creationId xmlns:a16="http://schemas.microsoft.com/office/drawing/2014/main" id="{E972E890-B45B-D855-8754-981C9629047B}"/>
                </a:ext>
              </a:extLst>
            </p:cNvPr>
            <p:cNvCxnSpPr>
              <a:cxnSpLocks/>
              <a:stCxn id="6" idx="3"/>
            </p:cNvCxnSpPr>
            <p:nvPr/>
          </p:nvCxnSpPr>
          <p:spPr>
            <a:xfrm flipV="1">
              <a:off x="3732836" y="5960471"/>
              <a:ext cx="774000" cy="25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CD11622B-6E8C-2D49-8C3B-980E74575980}"/>
              </a:ext>
            </a:extLst>
          </p:cNvPr>
          <p:cNvSpPr txBox="1"/>
          <p:nvPr/>
        </p:nvSpPr>
        <p:spPr>
          <a:xfrm>
            <a:off x="1584961" y="1783629"/>
            <a:ext cx="7107936" cy="923330"/>
          </a:xfrm>
          <a:prstGeom prst="rect">
            <a:avLst/>
          </a:prstGeom>
          <a:noFill/>
        </p:spPr>
        <p:txBody>
          <a:bodyPr wrap="square" rtlCol="0">
            <a:spAutoFit/>
          </a:bodyPr>
          <a:lstStyle/>
          <a:p>
            <a:r>
              <a:rPr lang="en-US" dirty="0"/>
              <a:t>After your site is created, you can add site photos by going to “Create/Edit My Sites” from the data entry home page and clicking on your carbon site name. Scroll down to the photo section:</a:t>
            </a:r>
          </a:p>
        </p:txBody>
      </p:sp>
      <p:sp>
        <p:nvSpPr>
          <p:cNvPr id="16" name="TextBox 15" descr="Screenshot of place to upload photos.">
            <a:extLst>
              <a:ext uri="{FF2B5EF4-FFF2-40B4-BE49-F238E27FC236}">
                <a16:creationId xmlns:a16="http://schemas.microsoft.com/office/drawing/2014/main" id="{2F4EA50B-9008-98BA-FC72-94A440F019E1}"/>
              </a:ext>
            </a:extLst>
          </p:cNvPr>
          <p:cNvSpPr txBox="1"/>
          <p:nvPr/>
        </p:nvSpPr>
        <p:spPr>
          <a:xfrm>
            <a:off x="2638800" y="6397605"/>
            <a:ext cx="5000258" cy="369332"/>
          </a:xfrm>
          <a:prstGeom prst="rect">
            <a:avLst/>
          </a:prstGeom>
          <a:noFill/>
          <a:ln>
            <a:solidFill>
              <a:srgbClr val="FF0000"/>
            </a:solidFill>
          </a:ln>
        </p:spPr>
        <p:txBody>
          <a:bodyPr wrap="square">
            <a:spAutoFit/>
          </a:bodyPr>
          <a:lstStyle/>
          <a:p>
            <a:r>
              <a:rPr lang="en-US" dirty="0">
                <a:solidFill>
                  <a:srgbClr val="FF0000"/>
                </a:solidFill>
              </a:rPr>
              <a:t>Make sure that your photos do not contain people! </a:t>
            </a:r>
            <a:endParaRPr lang="en-US" dirty="0"/>
          </a:p>
        </p:txBody>
      </p:sp>
    </p:spTree>
    <p:extLst>
      <p:ext uri="{BB962C8B-B14F-4D97-AF65-F5344CB8AC3E}">
        <p14:creationId xmlns:p14="http://schemas.microsoft.com/office/powerpoint/2010/main" val="377230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4047-AC9B-46BB-A649-DD920B2B7795}"/>
              </a:ext>
            </a:extLst>
          </p:cNvPr>
          <p:cNvSpPr>
            <a:spLocks noGrp="1"/>
          </p:cNvSpPr>
          <p:nvPr>
            <p:ph type="title" idx="4294967295"/>
          </p:nvPr>
        </p:nvSpPr>
        <p:spPr>
          <a:xfrm>
            <a:off x="1035050" y="1157605"/>
            <a:ext cx="7886700" cy="1325563"/>
          </a:xfrm>
          <a:prstGeom prst="rect">
            <a:avLst/>
          </a:prstGeom>
        </p:spPr>
        <p:txBody>
          <a:bodyPr/>
          <a:lstStyle/>
          <a:p>
            <a:r>
              <a:rPr lang="en-US" sz="4000" dirty="0">
                <a:solidFill>
                  <a:srgbClr val="002060"/>
                </a:solidFill>
                <a:ea typeface="Calibri Light" charset="0"/>
                <a:cs typeface="Calibri Light" charset="0"/>
              </a:rPr>
              <a:t>Review: What is the Carbon Cycle?</a:t>
            </a:r>
          </a:p>
        </p:txBody>
      </p:sp>
      <p:sp>
        <p:nvSpPr>
          <p:cNvPr id="11" name="Content Placeholder 2">
            <a:extLst>
              <a:ext uri="{FF2B5EF4-FFF2-40B4-BE49-F238E27FC236}">
                <a16:creationId xmlns:a16="http://schemas.microsoft.com/office/drawing/2014/main" id="{3A16FD1E-2EDB-E04C-BA71-875E48BC8574}"/>
              </a:ext>
            </a:extLst>
          </p:cNvPr>
          <p:cNvSpPr txBox="1">
            <a:spLocks/>
          </p:cNvSpPr>
          <p:nvPr/>
        </p:nvSpPr>
        <p:spPr>
          <a:xfrm>
            <a:off x="1343066" y="2108509"/>
            <a:ext cx="7447366" cy="2649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Carbon is the most abundant element in living things. It is also present in the Earth’s atmosphere, soil, oceans, and crust. The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Global Carbon Cycle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movement of carbon between the atmosphere, land, and oceans.</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global carbon cycle is a key regulator of Earth’s climate system and is central to ecosystem function. Rising CO</a:t>
            </a:r>
            <a:r>
              <a:rPr kumimoji="0" lang="en-US" sz="1800" b="0" i="0" u="none" strike="noStrike" kern="1200" cap="none" spc="0" normalizeH="0" baseline="-25000" noProof="0" dirty="0">
                <a:ln>
                  <a:noFill/>
                </a:ln>
                <a:solidFill>
                  <a:sysClr val="windowText" lastClr="000000"/>
                </a:solidFill>
                <a:effectLst/>
                <a:uLnTx/>
                <a:uFillTx/>
                <a:latin typeface="Calibri"/>
                <a:ea typeface="+mn-ea"/>
                <a:cs typeface="+mn-cs"/>
              </a:rPr>
              <a:t>2</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is the dominant contributor to climate change.  Understanding how ecosystems cycle and store carbon is key to understanding solutions to climate change.</a:t>
            </a: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12" name="Group 13" descr="Image of a sprout, a forest stream, and a decaying leaf. ">
            <a:extLst>
              <a:ext uri="{FF2B5EF4-FFF2-40B4-BE49-F238E27FC236}">
                <a16:creationId xmlns:a16="http://schemas.microsoft.com/office/drawing/2014/main" id="{95E05F9E-2C6F-0D4E-887E-BD809D560A36}"/>
              </a:ext>
            </a:extLst>
          </p:cNvPr>
          <p:cNvGrpSpPr/>
          <p:nvPr/>
        </p:nvGrpSpPr>
        <p:grpSpPr>
          <a:xfrm>
            <a:off x="1420788" y="4757858"/>
            <a:ext cx="7306060" cy="1828800"/>
            <a:chOff x="1353881" y="4757858"/>
            <a:chExt cx="7306060" cy="1828800"/>
          </a:xfrm>
        </p:grpSpPr>
        <p:pic>
          <p:nvPicPr>
            <p:cNvPr id="14" name="Picture 13" descr="Image on the left shows a sprout.">
              <a:extLst>
                <a:ext uri="{FF2B5EF4-FFF2-40B4-BE49-F238E27FC236}">
                  <a16:creationId xmlns:a16="http://schemas.microsoft.com/office/drawing/2014/main" id="{9AEE5551-292B-B44C-ACB6-E0BE1E6F26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3881" y="4757858"/>
              <a:ext cx="2432306" cy="1828800"/>
            </a:xfrm>
            <a:prstGeom prst="rect">
              <a:avLst/>
            </a:prstGeom>
          </p:spPr>
        </p:pic>
        <p:pic>
          <p:nvPicPr>
            <p:cNvPr id="13" name="Picture 12" descr="Image on the center shows a creek, looks sunny with tall trees on the sides.">
              <a:extLst>
                <a:ext uri="{FF2B5EF4-FFF2-40B4-BE49-F238E27FC236}">
                  <a16:creationId xmlns:a16="http://schemas.microsoft.com/office/drawing/2014/main" id="{978515EB-6C3C-5A48-80A2-03E6C8FC6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6187" y="4757858"/>
              <a:ext cx="2438400" cy="1828800"/>
            </a:xfrm>
            <a:prstGeom prst="rect">
              <a:avLst/>
            </a:prstGeom>
          </p:spPr>
        </p:pic>
        <p:pic>
          <p:nvPicPr>
            <p:cNvPr id="15" name="Picture 14" descr="Image on the right shows a dry leaf.">
              <a:extLst>
                <a:ext uri="{FF2B5EF4-FFF2-40B4-BE49-F238E27FC236}">
                  <a16:creationId xmlns:a16="http://schemas.microsoft.com/office/drawing/2014/main" id="{86622794-BA20-4D4B-A006-F7793B7CB622}"/>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218493" y="4757858"/>
              <a:ext cx="2441448" cy="1828800"/>
            </a:xfrm>
            <a:prstGeom prst="rect">
              <a:avLst/>
            </a:prstGeom>
          </p:spPr>
        </p:pic>
      </p:grpSp>
    </p:spTree>
    <p:extLst>
      <p:ext uri="{BB962C8B-B14F-4D97-AF65-F5344CB8AC3E}">
        <p14:creationId xmlns:p14="http://schemas.microsoft.com/office/powerpoint/2010/main" val="2439290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324D-A7B8-1489-28E6-11B46415C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594B7-CE8A-EEB7-47AF-EBFFA60728B1}"/>
              </a:ext>
            </a:extLst>
          </p:cNvPr>
          <p:cNvSpPr>
            <a:spLocks noGrp="1"/>
          </p:cNvSpPr>
          <p:nvPr>
            <p:ph type="title" idx="4294967295"/>
          </p:nvPr>
        </p:nvSpPr>
        <p:spPr>
          <a:xfrm>
            <a:off x="1232796" y="1198245"/>
            <a:ext cx="5970644" cy="721995"/>
          </a:xfrm>
          <a:prstGeom prst="rect">
            <a:avLst/>
          </a:prstGeom>
        </p:spPr>
        <p:txBody>
          <a:bodyPr/>
          <a:lstStyle/>
          <a:p>
            <a:pPr rtl="0" eaLnBrk="1" latinLnBrk="0" hangingPunct="1"/>
            <a:r>
              <a:rPr lang="en-US" kern="1200" dirty="0">
                <a:solidFill>
                  <a:srgbClr val="254061"/>
                </a:solidFill>
                <a:effectLst/>
                <a:ea typeface="+mn-ea"/>
                <a:cs typeface="+mn-cs"/>
              </a:rPr>
              <a:t>Add Carbon Cycle data</a:t>
            </a:r>
            <a:endParaRPr lang="en-US" dirty="0"/>
          </a:p>
        </p:txBody>
      </p:sp>
      <p:sp>
        <p:nvSpPr>
          <p:cNvPr id="9" name="TextBox 8">
            <a:extLst>
              <a:ext uri="{FF2B5EF4-FFF2-40B4-BE49-F238E27FC236}">
                <a16:creationId xmlns:a16="http://schemas.microsoft.com/office/drawing/2014/main" id="{E991145A-0D10-4123-6B5F-033057C58FBB}"/>
              </a:ext>
            </a:extLst>
          </p:cNvPr>
          <p:cNvSpPr txBox="1"/>
          <p:nvPr/>
        </p:nvSpPr>
        <p:spPr>
          <a:xfrm>
            <a:off x="1328929" y="2007704"/>
            <a:ext cx="7705344" cy="646331"/>
          </a:xfrm>
          <a:prstGeom prst="rect">
            <a:avLst/>
          </a:prstGeom>
          <a:noFill/>
        </p:spPr>
        <p:txBody>
          <a:bodyPr wrap="square" rtlCol="0">
            <a:spAutoFit/>
          </a:bodyPr>
          <a:lstStyle/>
          <a:p>
            <a:r>
              <a:rPr lang="en-US" dirty="0"/>
              <a:t>Once your site has been established in the database, you or your students are ready to upload carbon data. </a:t>
            </a:r>
            <a:r>
              <a:rPr lang="en-US" dirty="0">
                <a:hlinkClick r:id="rId2"/>
              </a:rPr>
              <a:t>Learn how to manage student accounts</a:t>
            </a:r>
            <a:r>
              <a:rPr lang="en-US" dirty="0"/>
              <a:t>. </a:t>
            </a:r>
          </a:p>
        </p:txBody>
      </p:sp>
      <p:grpSp>
        <p:nvGrpSpPr>
          <p:cNvPr id="8" name="Group 7" descr="Data entry homepage. Click new observation.">
            <a:extLst>
              <a:ext uri="{FF2B5EF4-FFF2-40B4-BE49-F238E27FC236}">
                <a16:creationId xmlns:a16="http://schemas.microsoft.com/office/drawing/2014/main" id="{F82FF06D-4FA6-599A-33CF-A65B17B06B50}"/>
              </a:ext>
            </a:extLst>
          </p:cNvPr>
          <p:cNvGrpSpPr/>
          <p:nvPr/>
        </p:nvGrpSpPr>
        <p:grpSpPr>
          <a:xfrm>
            <a:off x="1567314" y="2741499"/>
            <a:ext cx="7224956" cy="3933122"/>
            <a:chOff x="1567314" y="2741499"/>
            <a:chExt cx="7224956" cy="3933122"/>
          </a:xfrm>
        </p:grpSpPr>
        <p:sp>
          <p:nvSpPr>
            <p:cNvPr id="20" name="TextBox 19" descr="Text box that reads: &quot;Menu will expand with options below.&quot;">
              <a:extLst>
                <a:ext uri="{FF2B5EF4-FFF2-40B4-BE49-F238E27FC236}">
                  <a16:creationId xmlns:a16="http://schemas.microsoft.com/office/drawing/2014/main" id="{9A8EDFA5-42A2-AFF0-06D2-8BBBAD469494}"/>
                </a:ext>
              </a:extLst>
            </p:cNvPr>
            <p:cNvSpPr txBox="1"/>
            <p:nvPr/>
          </p:nvSpPr>
          <p:spPr>
            <a:xfrm>
              <a:off x="1567314" y="4093372"/>
              <a:ext cx="2551938" cy="923330"/>
            </a:xfrm>
            <a:prstGeom prst="rect">
              <a:avLst/>
            </a:prstGeom>
            <a:noFill/>
          </p:spPr>
          <p:txBody>
            <a:bodyPr wrap="square" rtlCol="0">
              <a:spAutoFit/>
            </a:bodyPr>
            <a:lstStyle/>
            <a:p>
              <a:r>
                <a:rPr lang="en-US" dirty="0">
                  <a:solidFill>
                    <a:srgbClr val="FF0000"/>
                  </a:solidFill>
                </a:rPr>
                <a:t>From the data entry homepage. Click “New Observation”</a:t>
              </a:r>
            </a:p>
          </p:txBody>
        </p:sp>
        <p:cxnSp>
          <p:nvCxnSpPr>
            <p:cNvPr id="19" name="Straight Arrow Connector 18" descr="Data entry homepage. Click new observation.">
              <a:extLst>
                <a:ext uri="{FF2B5EF4-FFF2-40B4-BE49-F238E27FC236}">
                  <a16:creationId xmlns:a16="http://schemas.microsoft.com/office/drawing/2014/main" id="{4D542355-822D-F38B-28F2-53E0B59175A3}"/>
                </a:ext>
              </a:extLst>
            </p:cNvPr>
            <p:cNvCxnSpPr>
              <a:cxnSpLocks/>
            </p:cNvCxnSpPr>
            <p:nvPr/>
          </p:nvCxnSpPr>
          <p:spPr>
            <a:xfrm>
              <a:off x="3377184" y="4838063"/>
              <a:ext cx="109993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73456EF-EA82-FA29-F09C-250E97EE2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0771" y="2741499"/>
              <a:ext cx="4141499" cy="3933122"/>
            </a:xfrm>
            <a:prstGeom prst="rect">
              <a:avLst/>
            </a:prstGeom>
          </p:spPr>
        </p:pic>
      </p:grpSp>
    </p:spTree>
    <p:extLst>
      <p:ext uri="{BB962C8B-B14F-4D97-AF65-F5344CB8AC3E}">
        <p14:creationId xmlns:p14="http://schemas.microsoft.com/office/powerpoint/2010/main" val="2911705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336D5A-196B-08EF-FFFE-4072A4292D9D}"/>
              </a:ext>
            </a:extLst>
          </p:cNvPr>
          <p:cNvSpPr txBox="1">
            <a:spLocks/>
          </p:cNvSpPr>
          <p:nvPr/>
        </p:nvSpPr>
        <p:spPr>
          <a:xfrm>
            <a:off x="1467602" y="1096645"/>
            <a:ext cx="7574398" cy="7016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rPr>
              <a:t>Add Carbon Cycle data (Cont’d)</a:t>
            </a:r>
            <a:endParaRPr lang="en-US" dirty="0"/>
          </a:p>
        </p:txBody>
      </p:sp>
      <p:grpSp>
        <p:nvGrpSpPr>
          <p:cNvPr id="23" name="Group 22" descr="Screenshot of the select the Carbon protocol. ">
            <a:extLst>
              <a:ext uri="{FF2B5EF4-FFF2-40B4-BE49-F238E27FC236}">
                <a16:creationId xmlns:a16="http://schemas.microsoft.com/office/drawing/2014/main" id="{0E07FC1B-956D-6879-E515-F245B8AB65AE}"/>
              </a:ext>
            </a:extLst>
          </p:cNvPr>
          <p:cNvGrpSpPr/>
          <p:nvPr/>
        </p:nvGrpSpPr>
        <p:grpSpPr>
          <a:xfrm>
            <a:off x="1467602" y="1798320"/>
            <a:ext cx="7477249" cy="4968239"/>
            <a:chOff x="1467602" y="1798320"/>
            <a:chExt cx="7477249" cy="4968239"/>
          </a:xfrm>
        </p:grpSpPr>
        <p:sp>
          <p:nvSpPr>
            <p:cNvPr id="16" name="TextBox 15" descr="Text box that reads: &quot;Select your site by clicking on it. This will expand a menu below.&quot;">
              <a:extLst>
                <a:ext uri="{FF2B5EF4-FFF2-40B4-BE49-F238E27FC236}">
                  <a16:creationId xmlns:a16="http://schemas.microsoft.com/office/drawing/2014/main" id="{33916C19-6AC7-6440-8ACD-7AB299A28751}"/>
                </a:ext>
              </a:extLst>
            </p:cNvPr>
            <p:cNvSpPr txBox="1"/>
            <p:nvPr/>
          </p:nvSpPr>
          <p:spPr>
            <a:xfrm>
              <a:off x="1467602" y="2921921"/>
              <a:ext cx="2551938" cy="646331"/>
            </a:xfrm>
            <a:prstGeom prst="rect">
              <a:avLst/>
            </a:prstGeom>
            <a:noFill/>
          </p:spPr>
          <p:txBody>
            <a:bodyPr wrap="square" rtlCol="0">
              <a:spAutoFit/>
            </a:bodyPr>
            <a:lstStyle/>
            <a:p>
              <a:r>
                <a:rPr lang="en-US" dirty="0">
                  <a:solidFill>
                    <a:srgbClr val="FF0000"/>
                  </a:solidFill>
                </a:rPr>
                <a:t>Under Biosphere, select Carbon Cycle</a:t>
              </a:r>
            </a:p>
          </p:txBody>
        </p:sp>
        <p:cxnSp>
          <p:nvCxnSpPr>
            <p:cNvPr id="7" name="Straight Arrow Connector 6" descr="Arrow pointing to the name and coordinates of a site: Thompson Farm Canopy Carbon Site. Latitude 43.37, Longitude -71.44, Elevation 30m.">
              <a:extLst>
                <a:ext uri="{FF2B5EF4-FFF2-40B4-BE49-F238E27FC236}">
                  <a16:creationId xmlns:a16="http://schemas.microsoft.com/office/drawing/2014/main" id="{B85666BA-C2B8-E340-9AAF-1B55A3F9A4DA}"/>
                </a:ext>
              </a:extLst>
            </p:cNvPr>
            <p:cNvCxnSpPr>
              <a:cxnSpLocks/>
            </p:cNvCxnSpPr>
            <p:nvPr/>
          </p:nvCxnSpPr>
          <p:spPr>
            <a:xfrm>
              <a:off x="3145536" y="3358896"/>
              <a:ext cx="1426464" cy="1392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996FAFA6-BDAD-BBE4-9172-41EE70F14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798320"/>
              <a:ext cx="4372851" cy="4968239"/>
            </a:xfrm>
            <a:prstGeom prst="rect">
              <a:avLst/>
            </a:prstGeom>
          </p:spPr>
        </p:pic>
        <p:sp>
          <p:nvSpPr>
            <p:cNvPr id="15" name="TextBox 14" descr="Text box that reads: &quot;Select your site by clicking on it. This will expand a menu below.&quot;">
              <a:extLst>
                <a:ext uri="{FF2B5EF4-FFF2-40B4-BE49-F238E27FC236}">
                  <a16:creationId xmlns:a16="http://schemas.microsoft.com/office/drawing/2014/main" id="{DAD31AA2-1A8D-4444-6F64-630BB3B4FD68}"/>
                </a:ext>
              </a:extLst>
            </p:cNvPr>
            <p:cNvSpPr txBox="1"/>
            <p:nvPr/>
          </p:nvSpPr>
          <p:spPr>
            <a:xfrm>
              <a:off x="1743832" y="6212459"/>
              <a:ext cx="2551938" cy="369332"/>
            </a:xfrm>
            <a:prstGeom prst="rect">
              <a:avLst/>
            </a:prstGeom>
            <a:noFill/>
          </p:spPr>
          <p:txBody>
            <a:bodyPr wrap="square" rtlCol="0">
              <a:spAutoFit/>
            </a:bodyPr>
            <a:lstStyle/>
            <a:p>
              <a:r>
                <a:rPr lang="en-US" dirty="0">
                  <a:solidFill>
                    <a:srgbClr val="FF0000"/>
                  </a:solidFill>
                </a:rPr>
                <a:t>Click Continue</a:t>
              </a:r>
            </a:p>
          </p:txBody>
        </p:sp>
        <p:cxnSp>
          <p:nvCxnSpPr>
            <p:cNvPr id="21" name="Straight Arrow Connector 20" descr="Arrow pointing to the name and coordinates of a site: Thompson Farm Canopy Carbon Site. Latitude 43.37, Longitude -71.44, Elevation 30m.">
              <a:extLst>
                <a:ext uri="{FF2B5EF4-FFF2-40B4-BE49-F238E27FC236}">
                  <a16:creationId xmlns:a16="http://schemas.microsoft.com/office/drawing/2014/main" id="{5F9F31D3-B46A-2285-14BF-4160A966E14C}"/>
                </a:ext>
              </a:extLst>
            </p:cNvPr>
            <p:cNvCxnSpPr>
              <a:cxnSpLocks/>
            </p:cNvCxnSpPr>
            <p:nvPr/>
          </p:nvCxnSpPr>
          <p:spPr>
            <a:xfrm>
              <a:off x="3413760" y="6397125"/>
              <a:ext cx="1434470" cy="696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5416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62727A-108C-4717-83ED-E06CF328CBCE}"/>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1" name="Group 10">
            <a:extLst>
              <a:ext uri="{FF2B5EF4-FFF2-40B4-BE49-F238E27FC236}">
                <a16:creationId xmlns:a16="http://schemas.microsoft.com/office/drawing/2014/main" id="{5F87CFD1-23F7-4430-9416-BB5CE258392B}"/>
              </a:ext>
            </a:extLst>
          </p:cNvPr>
          <p:cNvGrpSpPr/>
          <p:nvPr/>
        </p:nvGrpSpPr>
        <p:grpSpPr>
          <a:xfrm>
            <a:off x="1375841" y="2719429"/>
            <a:ext cx="7657428" cy="2852309"/>
            <a:chOff x="1375841" y="2719429"/>
            <a:chExt cx="7657428" cy="2852309"/>
          </a:xfrm>
        </p:grpSpPr>
        <p:pic>
          <p:nvPicPr>
            <p:cNvPr id="6" name="Picture 5" descr="Screenshot of the page to choose your carbon site.">
              <a:extLst>
                <a:ext uri="{FF2B5EF4-FFF2-40B4-BE49-F238E27FC236}">
                  <a16:creationId xmlns:a16="http://schemas.microsoft.com/office/drawing/2014/main" id="{19A6CD3B-BEAC-7C0A-C5D7-95DCAA2E66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50208" y="2719429"/>
              <a:ext cx="5083061" cy="2852309"/>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993D4D96-5DA0-C343-8854-2B7541EDC4C2}"/>
                </a:ext>
              </a:extLst>
            </p:cNvPr>
            <p:cNvSpPr txBox="1"/>
            <p:nvPr/>
          </p:nvSpPr>
          <p:spPr>
            <a:xfrm>
              <a:off x="1375841" y="3525125"/>
              <a:ext cx="3001087" cy="923330"/>
            </a:xfrm>
            <a:prstGeom prst="rect">
              <a:avLst/>
            </a:prstGeom>
            <a:noFill/>
          </p:spPr>
          <p:txBody>
            <a:bodyPr wrap="square" rtlCol="0">
              <a:spAutoFit/>
            </a:bodyPr>
            <a:lstStyle/>
            <a:p>
              <a:r>
                <a:rPr lang="en-US" dirty="0">
                  <a:solidFill>
                    <a:srgbClr val="FF0000"/>
                  </a:solidFill>
                </a:rPr>
                <a:t>Scroll down the page and choose the Carbon site you created</a:t>
              </a:r>
            </a:p>
          </p:txBody>
        </p:sp>
        <p:cxnSp>
          <p:nvCxnSpPr>
            <p:cNvPr id="7" name="Straight Arrow Connector 6" descr="Arrow that points to drop-down calendar.">
              <a:extLst>
                <a:ext uri="{FF2B5EF4-FFF2-40B4-BE49-F238E27FC236}">
                  <a16:creationId xmlns:a16="http://schemas.microsoft.com/office/drawing/2014/main" id="{FAA88A30-E79F-F541-85A9-E306C2D49659}"/>
                </a:ext>
              </a:extLst>
            </p:cNvPr>
            <p:cNvCxnSpPr>
              <a:cxnSpLocks/>
            </p:cNvCxnSpPr>
            <p:nvPr/>
          </p:nvCxnSpPr>
          <p:spPr>
            <a:xfrm>
              <a:off x="2450592" y="4350919"/>
              <a:ext cx="1609344" cy="1950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6860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6356-CEDD-32F3-4149-B278C2C24DC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1907BD1-6AB9-5646-0649-B2D1200B4DC4}"/>
              </a:ext>
            </a:extLst>
          </p:cNvPr>
          <p:cNvSpPr>
            <a:spLocks noGrp="1"/>
          </p:cNvSpPr>
          <p:nvPr>
            <p:ph type="title" idx="4294967295"/>
          </p:nvPr>
        </p:nvSpPr>
        <p:spPr>
          <a:xfrm>
            <a:off x="1467602" y="1096645"/>
            <a:ext cx="7574398" cy="701675"/>
          </a:xfrm>
          <a:prstGeom prst="rect">
            <a:avLst/>
          </a:prstGeom>
        </p:spPr>
        <p:txBody>
          <a:bodyPr/>
          <a:lstStyle/>
          <a:p>
            <a:pPr rtl="0" eaLnBrk="1" latinLnBrk="0" hangingPunct="1"/>
            <a:r>
              <a:rPr lang="en-US" dirty="0">
                <a:solidFill>
                  <a:schemeClr val="accent1">
                    <a:lumMod val="50000"/>
                  </a:schemeClr>
                </a:solidFill>
              </a:rPr>
              <a:t>Add Carbon Cycle data (Cont’d)*</a:t>
            </a:r>
            <a:endParaRPr lang="en-US" dirty="0"/>
          </a:p>
        </p:txBody>
      </p:sp>
      <p:grpSp>
        <p:nvGrpSpPr>
          <p:cNvPr id="12" name="Group 11" descr="Screenshot of page to update the date and time of data collection.">
            <a:extLst>
              <a:ext uri="{FF2B5EF4-FFF2-40B4-BE49-F238E27FC236}">
                <a16:creationId xmlns:a16="http://schemas.microsoft.com/office/drawing/2014/main" id="{331E81A7-CD6B-9438-B688-DA8F01A89409}"/>
              </a:ext>
            </a:extLst>
          </p:cNvPr>
          <p:cNvGrpSpPr/>
          <p:nvPr/>
        </p:nvGrpSpPr>
        <p:grpSpPr>
          <a:xfrm>
            <a:off x="1388033" y="2308757"/>
            <a:ext cx="7712003" cy="3592171"/>
            <a:chOff x="1388033" y="2308757"/>
            <a:chExt cx="7712003" cy="3592171"/>
          </a:xfrm>
        </p:grpSpPr>
        <p:pic>
          <p:nvPicPr>
            <p:cNvPr id="3" name="Picture 2" descr="A screenshot of a computer&#10;&#10;Description automatically generated">
              <a:extLst>
                <a:ext uri="{FF2B5EF4-FFF2-40B4-BE49-F238E27FC236}">
                  <a16:creationId xmlns:a16="http://schemas.microsoft.com/office/drawing/2014/main" id="{084580B8-3FE5-9C05-F50E-01CC7E71E8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752" y="2308757"/>
              <a:ext cx="5369284" cy="3592171"/>
            </a:xfrm>
            <a:prstGeom prst="rect">
              <a:avLst/>
            </a:prstGeom>
          </p:spPr>
        </p:pic>
        <p:sp>
          <p:nvSpPr>
            <p:cNvPr id="8" name="TextBox 7" descr="Text box that reads &quot;Select the date of your data collection.&quot;">
              <a:extLst>
                <a:ext uri="{FF2B5EF4-FFF2-40B4-BE49-F238E27FC236}">
                  <a16:creationId xmlns:a16="http://schemas.microsoft.com/office/drawing/2014/main" id="{64DA1BB8-0354-2540-0E54-CE71CDFCC92F}"/>
                </a:ext>
              </a:extLst>
            </p:cNvPr>
            <p:cNvSpPr txBox="1"/>
            <p:nvPr/>
          </p:nvSpPr>
          <p:spPr>
            <a:xfrm>
              <a:off x="1388033" y="2474455"/>
              <a:ext cx="1867231" cy="1200329"/>
            </a:xfrm>
            <a:prstGeom prst="rect">
              <a:avLst/>
            </a:prstGeom>
            <a:noFill/>
          </p:spPr>
          <p:txBody>
            <a:bodyPr wrap="square" rtlCol="0">
              <a:spAutoFit/>
            </a:bodyPr>
            <a:lstStyle/>
            <a:p>
              <a:r>
                <a:rPr lang="en-US" dirty="0">
                  <a:solidFill>
                    <a:srgbClr val="FF0000"/>
                  </a:solidFill>
                </a:rPr>
                <a:t>Update the date and time to when you collected your carbon data</a:t>
              </a:r>
            </a:p>
          </p:txBody>
        </p:sp>
        <p:cxnSp>
          <p:nvCxnSpPr>
            <p:cNvPr id="7" name="Straight Arrow Connector 6" descr="Arrow that points to drop-down calendar.">
              <a:extLst>
                <a:ext uri="{FF2B5EF4-FFF2-40B4-BE49-F238E27FC236}">
                  <a16:creationId xmlns:a16="http://schemas.microsoft.com/office/drawing/2014/main" id="{075D4C4F-314D-8883-3058-C912BCDD3013}"/>
                </a:ext>
              </a:extLst>
            </p:cNvPr>
            <p:cNvCxnSpPr>
              <a:cxnSpLocks/>
            </p:cNvCxnSpPr>
            <p:nvPr/>
          </p:nvCxnSpPr>
          <p:spPr>
            <a:xfrm>
              <a:off x="3096768" y="3209544"/>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descr="Text box that reads &quot;Select the date of your data collection.&quot;">
              <a:extLst>
                <a:ext uri="{FF2B5EF4-FFF2-40B4-BE49-F238E27FC236}">
                  <a16:creationId xmlns:a16="http://schemas.microsoft.com/office/drawing/2014/main" id="{872C7EB0-E40B-FBE2-0C20-0848C992FECE}"/>
                </a:ext>
              </a:extLst>
            </p:cNvPr>
            <p:cNvSpPr txBox="1"/>
            <p:nvPr/>
          </p:nvSpPr>
          <p:spPr>
            <a:xfrm>
              <a:off x="1546529" y="4883479"/>
              <a:ext cx="1867231" cy="646331"/>
            </a:xfrm>
            <a:prstGeom prst="rect">
              <a:avLst/>
            </a:prstGeom>
            <a:noFill/>
          </p:spPr>
          <p:txBody>
            <a:bodyPr wrap="square" rtlCol="0">
              <a:spAutoFit/>
            </a:bodyPr>
            <a:lstStyle/>
            <a:p>
              <a:r>
                <a:rPr lang="en-US" dirty="0">
                  <a:solidFill>
                    <a:srgbClr val="FF0000"/>
                  </a:solidFill>
                </a:rPr>
                <a:t>Click “Carbon Cycle”</a:t>
              </a:r>
            </a:p>
          </p:txBody>
        </p:sp>
        <p:cxnSp>
          <p:nvCxnSpPr>
            <p:cNvPr id="10" name="Straight Arrow Connector 9" descr="Arrow that points to drop-down calendar.">
              <a:extLst>
                <a:ext uri="{FF2B5EF4-FFF2-40B4-BE49-F238E27FC236}">
                  <a16:creationId xmlns:a16="http://schemas.microsoft.com/office/drawing/2014/main" id="{699EB57C-88A1-DCDD-3965-B602D9586A53}"/>
                </a:ext>
              </a:extLst>
            </p:cNvPr>
            <p:cNvCxnSpPr>
              <a:cxnSpLocks/>
            </p:cNvCxnSpPr>
            <p:nvPr/>
          </p:nvCxnSpPr>
          <p:spPr>
            <a:xfrm>
              <a:off x="3054096" y="5319498"/>
              <a:ext cx="63398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5953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7909-13B2-4BEA-9A40-1D855C061B1B}"/>
              </a:ext>
            </a:extLst>
          </p:cNvPr>
          <p:cNvSpPr>
            <a:spLocks noGrp="1"/>
          </p:cNvSpPr>
          <p:nvPr>
            <p:ph type="title" idx="4294967295"/>
          </p:nvPr>
        </p:nvSpPr>
        <p:spPr>
          <a:xfrm>
            <a:off x="1176528" y="1117600"/>
            <a:ext cx="6891131" cy="752475"/>
          </a:xfrm>
          <a:prstGeom prst="rect">
            <a:avLst/>
          </a:prstGeom>
        </p:spPr>
        <p:txBody>
          <a:bodyPr/>
          <a:lstStyle/>
          <a:p>
            <a:pPr rtl="0" eaLnBrk="1" latinLnBrk="0" hangingPunct="1"/>
            <a:r>
              <a:rPr lang="en-US" dirty="0">
                <a:solidFill>
                  <a:schemeClr val="accent1">
                    <a:lumMod val="50000"/>
                  </a:schemeClr>
                </a:solidFill>
              </a:rPr>
              <a:t>Add carbon cycle tree* data</a:t>
            </a:r>
            <a:endParaRPr lang="en-US" dirty="0"/>
          </a:p>
        </p:txBody>
      </p:sp>
      <p:sp>
        <p:nvSpPr>
          <p:cNvPr id="10" name="TextBox 9" descr="Text box that reads: &quot;* not all sites will have trees. Skip if not applicable to your site.&quot;">
            <a:extLst>
              <a:ext uri="{FF2B5EF4-FFF2-40B4-BE49-F238E27FC236}">
                <a16:creationId xmlns:a16="http://schemas.microsoft.com/office/drawing/2014/main" id="{734D4BEC-5A0D-144E-A5D4-B900D1E09C07}"/>
              </a:ext>
            </a:extLst>
          </p:cNvPr>
          <p:cNvSpPr txBox="1"/>
          <p:nvPr/>
        </p:nvSpPr>
        <p:spPr>
          <a:xfrm>
            <a:off x="1545068" y="6488668"/>
            <a:ext cx="6046720" cy="369332"/>
          </a:xfrm>
          <a:prstGeom prst="rect">
            <a:avLst/>
          </a:prstGeom>
          <a:noFill/>
        </p:spPr>
        <p:txBody>
          <a:bodyPr wrap="none" rtlCol="0">
            <a:spAutoFit/>
          </a:bodyPr>
          <a:lstStyle/>
          <a:p>
            <a:r>
              <a:rPr lang="en-US" dirty="0"/>
              <a:t>* not all sites will have trees. Skip if not applicable to your site.</a:t>
            </a:r>
          </a:p>
        </p:txBody>
      </p:sp>
      <p:sp>
        <p:nvSpPr>
          <p:cNvPr id="6" name="TextBox 5" descr="Text box that reads &quot;Enter data from your data sheet for each tree.&quot;">
            <a:extLst>
              <a:ext uri="{FF2B5EF4-FFF2-40B4-BE49-F238E27FC236}">
                <a16:creationId xmlns:a16="http://schemas.microsoft.com/office/drawing/2014/main" id="{2D0F25C6-B09E-ED4D-95EF-A599BDB8EF28}"/>
              </a:ext>
            </a:extLst>
          </p:cNvPr>
          <p:cNvSpPr txBox="1"/>
          <p:nvPr/>
        </p:nvSpPr>
        <p:spPr>
          <a:xfrm>
            <a:off x="1266378" y="1934451"/>
            <a:ext cx="6143531" cy="369332"/>
          </a:xfrm>
          <a:prstGeom prst="rect">
            <a:avLst/>
          </a:prstGeom>
          <a:noFill/>
        </p:spPr>
        <p:txBody>
          <a:bodyPr wrap="square" rtlCol="0">
            <a:spAutoFit/>
          </a:bodyPr>
          <a:lstStyle/>
          <a:p>
            <a:r>
              <a:rPr lang="en-US" dirty="0">
                <a:solidFill>
                  <a:srgbClr val="FF0000"/>
                </a:solidFill>
              </a:rPr>
              <a:t>Enter data from your data sheet for each tree.</a:t>
            </a:r>
          </a:p>
        </p:txBody>
      </p:sp>
      <p:grpSp>
        <p:nvGrpSpPr>
          <p:cNvPr id="16" name="Group 15" descr="Screenshot of the data entry form for trees. ">
            <a:extLst>
              <a:ext uri="{FF2B5EF4-FFF2-40B4-BE49-F238E27FC236}">
                <a16:creationId xmlns:a16="http://schemas.microsoft.com/office/drawing/2014/main" id="{52C1582D-7BB7-A95C-104E-3C3580A963B4}"/>
              </a:ext>
            </a:extLst>
          </p:cNvPr>
          <p:cNvGrpSpPr/>
          <p:nvPr/>
        </p:nvGrpSpPr>
        <p:grpSpPr>
          <a:xfrm>
            <a:off x="1596665" y="2303783"/>
            <a:ext cx="7385791" cy="4052619"/>
            <a:chOff x="1596665" y="2303783"/>
            <a:chExt cx="7385791" cy="4052619"/>
          </a:xfrm>
        </p:grpSpPr>
        <p:pic>
          <p:nvPicPr>
            <p:cNvPr id="4" name="Picture 3" descr="A screenshot of a computer&#10;&#10;Description automatically generated">
              <a:extLst>
                <a:ext uri="{FF2B5EF4-FFF2-40B4-BE49-F238E27FC236}">
                  <a16:creationId xmlns:a16="http://schemas.microsoft.com/office/drawing/2014/main" id="{CA5A92D3-4FBB-D21E-94E9-188201D80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665" y="2303783"/>
              <a:ext cx="5482955" cy="4052619"/>
            </a:xfrm>
            <a:prstGeom prst="rect">
              <a:avLst/>
            </a:prstGeom>
          </p:spPr>
        </p:pic>
        <p:sp>
          <p:nvSpPr>
            <p:cNvPr id="12" name="TextBox 11" descr="Text box that reads &quot;Enter data from your data sheet for each tree.&quot;">
              <a:extLst>
                <a:ext uri="{FF2B5EF4-FFF2-40B4-BE49-F238E27FC236}">
                  <a16:creationId xmlns:a16="http://schemas.microsoft.com/office/drawing/2014/main" id="{B5EEC3E0-B1D7-EBBE-92E5-617AC8462AAB}"/>
                </a:ext>
              </a:extLst>
            </p:cNvPr>
            <p:cNvSpPr txBox="1"/>
            <p:nvPr/>
          </p:nvSpPr>
          <p:spPr>
            <a:xfrm>
              <a:off x="7152861" y="4249262"/>
              <a:ext cx="1829595" cy="1477328"/>
            </a:xfrm>
            <a:prstGeom prst="rect">
              <a:avLst/>
            </a:prstGeom>
            <a:noFill/>
          </p:spPr>
          <p:txBody>
            <a:bodyPr wrap="square" rtlCol="0">
              <a:spAutoFit/>
            </a:bodyPr>
            <a:lstStyle/>
            <a:p>
              <a:r>
                <a:rPr lang="en-US" dirty="0">
                  <a:solidFill>
                    <a:srgbClr val="FF0000"/>
                  </a:solidFill>
                </a:rPr>
                <a:t>Click “Add Tree” to enter data for each subsequent tree you measured.</a:t>
              </a:r>
            </a:p>
          </p:txBody>
        </p:sp>
        <p:cxnSp>
          <p:nvCxnSpPr>
            <p:cNvPr id="13" name="Straight Arrow Connector 12" descr="Arrow that points to drop-down calendar.">
              <a:extLst>
                <a:ext uri="{FF2B5EF4-FFF2-40B4-BE49-F238E27FC236}">
                  <a16:creationId xmlns:a16="http://schemas.microsoft.com/office/drawing/2014/main" id="{50606E1A-D46A-739F-4DE3-1F24A85E4D03}"/>
                </a:ext>
              </a:extLst>
            </p:cNvPr>
            <p:cNvCxnSpPr>
              <a:cxnSpLocks/>
            </p:cNvCxnSpPr>
            <p:nvPr/>
          </p:nvCxnSpPr>
          <p:spPr>
            <a:xfrm flipH="1">
              <a:off x="6875877" y="5762922"/>
              <a:ext cx="1068060" cy="2630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9974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ED42C0-0F44-402B-B905-73A3CE204614}"/>
              </a:ext>
            </a:extLst>
          </p:cNvPr>
          <p:cNvSpPr>
            <a:spLocks noGrp="1"/>
          </p:cNvSpPr>
          <p:nvPr>
            <p:ph type="title" idx="4294967295"/>
          </p:nvPr>
        </p:nvSpPr>
        <p:spPr>
          <a:xfrm>
            <a:off x="1210269" y="1035685"/>
            <a:ext cx="7347011" cy="752475"/>
          </a:xfrm>
          <a:prstGeom prst="rect">
            <a:avLst/>
          </a:prstGeom>
        </p:spPr>
        <p:txBody>
          <a:bodyPr/>
          <a:lstStyle/>
          <a:p>
            <a:pPr rtl="0" eaLnBrk="1" latinLnBrk="0" hangingPunct="1"/>
            <a:r>
              <a:rPr lang="en-US" dirty="0">
                <a:solidFill>
                  <a:schemeClr val="accent1">
                    <a:lumMod val="50000"/>
                  </a:schemeClr>
                </a:solidFill>
              </a:rPr>
              <a:t>Enter shrub and sapling* data</a:t>
            </a:r>
          </a:p>
        </p:txBody>
      </p:sp>
      <p:sp>
        <p:nvSpPr>
          <p:cNvPr id="23" name="TextBox 22" descr="Text box that reads &quot;* not all sites will have shrubs and saplings. Skip if not applicable to your site.&quot;">
            <a:extLst>
              <a:ext uri="{FF2B5EF4-FFF2-40B4-BE49-F238E27FC236}">
                <a16:creationId xmlns:a16="http://schemas.microsoft.com/office/drawing/2014/main" id="{8BBBCE2E-3FCF-0946-A09F-033E23494B11}"/>
              </a:ext>
            </a:extLst>
          </p:cNvPr>
          <p:cNvSpPr txBox="1"/>
          <p:nvPr/>
        </p:nvSpPr>
        <p:spPr>
          <a:xfrm>
            <a:off x="1363189" y="6488668"/>
            <a:ext cx="7347011" cy="369332"/>
          </a:xfrm>
          <a:prstGeom prst="rect">
            <a:avLst/>
          </a:prstGeom>
          <a:noFill/>
        </p:spPr>
        <p:txBody>
          <a:bodyPr wrap="none" rtlCol="0">
            <a:spAutoFit/>
          </a:bodyPr>
          <a:lstStyle/>
          <a:p>
            <a:r>
              <a:rPr lang="en-US" dirty="0"/>
              <a:t>* not all sites will have shrubs and saplings. Skip if not applicable to your site.</a:t>
            </a:r>
          </a:p>
        </p:txBody>
      </p:sp>
      <p:sp>
        <p:nvSpPr>
          <p:cNvPr id="13" name="TextBox 12" descr="Text box that reads: &quot;Add shrub, sapling data from worksheet.&quot;">
            <a:extLst>
              <a:ext uri="{FF2B5EF4-FFF2-40B4-BE49-F238E27FC236}">
                <a16:creationId xmlns:a16="http://schemas.microsoft.com/office/drawing/2014/main" id="{1701A309-B37F-A449-AD48-7F4986E0AA48}"/>
              </a:ext>
            </a:extLst>
          </p:cNvPr>
          <p:cNvSpPr txBox="1"/>
          <p:nvPr/>
        </p:nvSpPr>
        <p:spPr>
          <a:xfrm>
            <a:off x="1595120" y="1753742"/>
            <a:ext cx="5498160" cy="369332"/>
          </a:xfrm>
          <a:prstGeom prst="rect">
            <a:avLst/>
          </a:prstGeom>
          <a:noFill/>
        </p:spPr>
        <p:txBody>
          <a:bodyPr wrap="square" rtlCol="0">
            <a:spAutoFit/>
          </a:bodyPr>
          <a:lstStyle/>
          <a:p>
            <a:r>
              <a:rPr lang="en-US" dirty="0">
                <a:solidFill>
                  <a:srgbClr val="FF0000"/>
                </a:solidFill>
              </a:rPr>
              <a:t>Add shrub and sapling data from your data sheet.</a:t>
            </a:r>
          </a:p>
        </p:txBody>
      </p:sp>
      <p:grpSp>
        <p:nvGrpSpPr>
          <p:cNvPr id="18" name="Group 17" descr="Data entry site for shrubs and saplings. Choose Add Sample to add additional data. ">
            <a:extLst>
              <a:ext uri="{FF2B5EF4-FFF2-40B4-BE49-F238E27FC236}">
                <a16:creationId xmlns:a16="http://schemas.microsoft.com/office/drawing/2014/main" id="{3A52D2CB-8937-B71A-9BD5-2BC1F911F950}"/>
              </a:ext>
            </a:extLst>
          </p:cNvPr>
          <p:cNvGrpSpPr/>
          <p:nvPr/>
        </p:nvGrpSpPr>
        <p:grpSpPr>
          <a:xfrm>
            <a:off x="1210270" y="2123074"/>
            <a:ext cx="7347011" cy="4274910"/>
            <a:chOff x="1210270" y="2123074"/>
            <a:chExt cx="7347011" cy="4274910"/>
          </a:xfrm>
        </p:grpSpPr>
        <p:pic>
          <p:nvPicPr>
            <p:cNvPr id="11" name="Picture 10" descr="A screenshot of a computer&#10;&#10;Description automatically generated">
              <a:extLst>
                <a:ext uri="{FF2B5EF4-FFF2-40B4-BE49-F238E27FC236}">
                  <a16:creationId xmlns:a16="http://schemas.microsoft.com/office/drawing/2014/main" id="{0646FC9E-41C5-5674-B619-86EBAECB2F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0270" y="2123074"/>
              <a:ext cx="7347011" cy="3755330"/>
            </a:xfrm>
            <a:prstGeom prst="rect">
              <a:avLst/>
            </a:prstGeom>
          </p:spPr>
        </p:pic>
        <p:cxnSp>
          <p:nvCxnSpPr>
            <p:cNvPr id="20" name="Straight Arrow Connector 19" descr="Arrow pointing to the field to enter height. The example shown has 2 m.">
              <a:extLst>
                <a:ext uri="{FF2B5EF4-FFF2-40B4-BE49-F238E27FC236}">
                  <a16:creationId xmlns:a16="http://schemas.microsoft.com/office/drawing/2014/main" id="{AF8F9130-076A-CA44-B7BD-4F608A8E2295}"/>
                </a:ext>
              </a:extLst>
            </p:cNvPr>
            <p:cNvCxnSpPr>
              <a:cxnSpLocks/>
            </p:cNvCxnSpPr>
            <p:nvPr/>
          </p:nvCxnSpPr>
          <p:spPr>
            <a:xfrm flipV="1">
              <a:off x="7604263" y="5805105"/>
              <a:ext cx="72568" cy="3350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Add additional shrubs or saplings, if necessary.&quot;">
              <a:extLst>
                <a:ext uri="{FF2B5EF4-FFF2-40B4-BE49-F238E27FC236}">
                  <a16:creationId xmlns:a16="http://schemas.microsoft.com/office/drawing/2014/main" id="{2D0F25C6-B09E-ED4D-95EF-A599BDB8EF28}"/>
                </a:ext>
              </a:extLst>
            </p:cNvPr>
            <p:cNvSpPr txBox="1"/>
            <p:nvPr/>
          </p:nvSpPr>
          <p:spPr>
            <a:xfrm>
              <a:off x="1363189" y="6028652"/>
              <a:ext cx="6338610" cy="369332"/>
            </a:xfrm>
            <a:prstGeom prst="rect">
              <a:avLst/>
            </a:prstGeom>
            <a:noFill/>
          </p:spPr>
          <p:txBody>
            <a:bodyPr wrap="square" rtlCol="0">
              <a:spAutoFit/>
            </a:bodyPr>
            <a:lstStyle/>
            <a:p>
              <a:r>
                <a:rPr lang="en-US" dirty="0">
                  <a:solidFill>
                    <a:srgbClr val="FF0000"/>
                  </a:solidFill>
                </a:rPr>
                <a:t>Click “Add Sample” for additional shrubs or saplings as necessary.</a:t>
              </a:r>
            </a:p>
          </p:txBody>
        </p:sp>
      </p:grpSp>
    </p:spTree>
    <p:extLst>
      <p:ext uri="{BB962C8B-B14F-4D97-AF65-F5344CB8AC3E}">
        <p14:creationId xmlns:p14="http://schemas.microsoft.com/office/powerpoint/2010/main" val="2002592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8135-1E25-4513-B25B-1B5F28915979}"/>
              </a:ext>
            </a:extLst>
          </p:cNvPr>
          <p:cNvSpPr>
            <a:spLocks noGrp="1"/>
          </p:cNvSpPr>
          <p:nvPr>
            <p:ph type="title" idx="4294967295"/>
          </p:nvPr>
        </p:nvSpPr>
        <p:spPr>
          <a:xfrm>
            <a:off x="1212805" y="1056005"/>
            <a:ext cx="5452397" cy="661035"/>
          </a:xfrm>
          <a:prstGeom prst="rect">
            <a:avLst/>
          </a:prstGeom>
        </p:spPr>
        <p:txBody>
          <a:bodyPr/>
          <a:lstStyle/>
          <a:p>
            <a:pPr rtl="0" eaLnBrk="1" latinLnBrk="0" hangingPunct="1"/>
            <a:r>
              <a:rPr lang="en-US" sz="4100" dirty="0">
                <a:solidFill>
                  <a:schemeClr val="accent1">
                    <a:lumMod val="50000"/>
                  </a:schemeClr>
                </a:solidFill>
              </a:rPr>
              <a:t>Enter herbaceous* data</a:t>
            </a:r>
          </a:p>
        </p:txBody>
      </p:sp>
      <p:sp>
        <p:nvSpPr>
          <p:cNvPr id="23" name="TextBox 22">
            <a:extLst>
              <a:ext uri="{FF2B5EF4-FFF2-40B4-BE49-F238E27FC236}">
                <a16:creationId xmlns:a16="http://schemas.microsoft.com/office/drawing/2014/main" id="{8BBBCE2E-3FCF-0946-A09F-033E23494B11}"/>
              </a:ext>
            </a:extLst>
          </p:cNvPr>
          <p:cNvSpPr txBox="1"/>
          <p:nvPr/>
        </p:nvSpPr>
        <p:spPr>
          <a:xfrm>
            <a:off x="1363189" y="6488668"/>
            <a:ext cx="7716151" cy="369332"/>
          </a:xfrm>
          <a:prstGeom prst="rect">
            <a:avLst/>
          </a:prstGeom>
          <a:noFill/>
        </p:spPr>
        <p:txBody>
          <a:bodyPr wrap="none" rtlCol="0">
            <a:spAutoFit/>
          </a:bodyPr>
          <a:lstStyle/>
          <a:p>
            <a:r>
              <a:rPr lang="en-US" dirty="0"/>
              <a:t>* not all sites will have herbaceous vegetation. Skip if not applicable to your site.</a:t>
            </a:r>
          </a:p>
        </p:txBody>
      </p:sp>
      <p:sp>
        <p:nvSpPr>
          <p:cNvPr id="13" name="TextBox 12" descr="Text box that reads: &quot;Add herbaceous data from worksheet.&quot;">
            <a:extLst>
              <a:ext uri="{FF2B5EF4-FFF2-40B4-BE49-F238E27FC236}">
                <a16:creationId xmlns:a16="http://schemas.microsoft.com/office/drawing/2014/main" id="{1701A309-B37F-A449-AD48-7F4986E0AA48}"/>
              </a:ext>
            </a:extLst>
          </p:cNvPr>
          <p:cNvSpPr txBox="1"/>
          <p:nvPr/>
        </p:nvSpPr>
        <p:spPr>
          <a:xfrm>
            <a:off x="1546637" y="1717040"/>
            <a:ext cx="6768289" cy="369332"/>
          </a:xfrm>
          <a:prstGeom prst="rect">
            <a:avLst/>
          </a:prstGeom>
          <a:noFill/>
        </p:spPr>
        <p:txBody>
          <a:bodyPr wrap="square" rtlCol="0">
            <a:spAutoFit/>
          </a:bodyPr>
          <a:lstStyle/>
          <a:p>
            <a:r>
              <a:rPr lang="en-US" dirty="0">
                <a:solidFill>
                  <a:srgbClr val="FF0000"/>
                </a:solidFill>
              </a:rPr>
              <a:t>Add data from your three herbaceous samples.</a:t>
            </a:r>
          </a:p>
        </p:txBody>
      </p:sp>
      <p:grpSp>
        <p:nvGrpSpPr>
          <p:cNvPr id="9" name="Group 8" descr="Data entry for herbaceous data. Biomass is automatically calculated. Click Add bag if you had multiple bags per sample. ">
            <a:extLst>
              <a:ext uri="{FF2B5EF4-FFF2-40B4-BE49-F238E27FC236}">
                <a16:creationId xmlns:a16="http://schemas.microsoft.com/office/drawing/2014/main" id="{396010B2-9F4E-EFBE-824F-84F616418459}"/>
              </a:ext>
            </a:extLst>
          </p:cNvPr>
          <p:cNvGrpSpPr/>
          <p:nvPr/>
        </p:nvGrpSpPr>
        <p:grpSpPr>
          <a:xfrm>
            <a:off x="1279244" y="2192371"/>
            <a:ext cx="7934085" cy="4174113"/>
            <a:chOff x="1279244" y="2192371"/>
            <a:chExt cx="7934085" cy="4174113"/>
          </a:xfrm>
        </p:grpSpPr>
        <p:pic>
          <p:nvPicPr>
            <p:cNvPr id="5" name="Picture 4" descr="A screenshot of a computer&#10;&#10;Description automatically generated">
              <a:extLst>
                <a:ext uri="{FF2B5EF4-FFF2-40B4-BE49-F238E27FC236}">
                  <a16:creationId xmlns:a16="http://schemas.microsoft.com/office/drawing/2014/main" id="{9370D664-7B58-521F-9A6C-B5099DBD5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244" y="2192371"/>
              <a:ext cx="7194180" cy="3801802"/>
            </a:xfrm>
            <a:prstGeom prst="rect">
              <a:avLst/>
            </a:prstGeom>
          </p:spPr>
        </p:pic>
        <p:sp>
          <p:nvSpPr>
            <p:cNvPr id="24" name="TextBox 23" descr="Text box that reads: &quot;Herbaceous biomas automatically calculated.&quot;">
              <a:extLst>
                <a:ext uri="{FF2B5EF4-FFF2-40B4-BE49-F238E27FC236}">
                  <a16:creationId xmlns:a16="http://schemas.microsoft.com/office/drawing/2014/main" id="{0B2ECDEB-4159-3040-8EE3-2264EF9F80A4}"/>
                </a:ext>
              </a:extLst>
            </p:cNvPr>
            <p:cNvSpPr txBox="1"/>
            <p:nvPr/>
          </p:nvSpPr>
          <p:spPr>
            <a:xfrm>
              <a:off x="2600271" y="5997152"/>
              <a:ext cx="5150018" cy="369332"/>
            </a:xfrm>
            <a:prstGeom prst="rect">
              <a:avLst/>
            </a:prstGeom>
            <a:noFill/>
          </p:spPr>
          <p:txBody>
            <a:bodyPr wrap="square" rtlCol="0">
              <a:spAutoFit/>
            </a:bodyPr>
            <a:lstStyle/>
            <a:p>
              <a:r>
                <a:rPr lang="en-US" dirty="0">
                  <a:solidFill>
                    <a:srgbClr val="FF0000"/>
                  </a:solidFill>
                </a:rPr>
                <a:t>Click “Add Bag” if you had multiple bags per sample.</a:t>
              </a:r>
            </a:p>
          </p:txBody>
        </p:sp>
        <p:cxnSp>
          <p:nvCxnSpPr>
            <p:cNvPr id="20" name="Straight Arrow Connector 19" descr="Arrow pointing to calculation of Herbaceous Biomass. The example shows: 'a-b = 50 g/m^2&quot;.">
              <a:extLst>
                <a:ext uri="{FF2B5EF4-FFF2-40B4-BE49-F238E27FC236}">
                  <a16:creationId xmlns:a16="http://schemas.microsoft.com/office/drawing/2014/main" id="{AF8F9130-076A-CA44-B7BD-4F608A8E2295}"/>
                </a:ext>
              </a:extLst>
            </p:cNvPr>
            <p:cNvCxnSpPr>
              <a:cxnSpLocks/>
            </p:cNvCxnSpPr>
            <p:nvPr/>
          </p:nvCxnSpPr>
          <p:spPr>
            <a:xfrm flipV="1">
              <a:off x="7750289" y="5944496"/>
              <a:ext cx="1" cy="2998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descr="Text box that reads: &quot;Herbaceous biomas automatically calculated.&quot;">
              <a:extLst>
                <a:ext uri="{FF2B5EF4-FFF2-40B4-BE49-F238E27FC236}">
                  <a16:creationId xmlns:a16="http://schemas.microsoft.com/office/drawing/2014/main" id="{02E4C0AF-E690-1272-CFBF-A120ADA11244}"/>
                </a:ext>
              </a:extLst>
            </p:cNvPr>
            <p:cNvSpPr txBox="1"/>
            <p:nvPr/>
          </p:nvSpPr>
          <p:spPr>
            <a:xfrm>
              <a:off x="6991665" y="4178142"/>
              <a:ext cx="2221664" cy="923330"/>
            </a:xfrm>
            <a:prstGeom prst="rect">
              <a:avLst/>
            </a:prstGeom>
            <a:noFill/>
          </p:spPr>
          <p:txBody>
            <a:bodyPr wrap="square" rtlCol="0">
              <a:spAutoFit/>
            </a:bodyPr>
            <a:lstStyle/>
            <a:p>
              <a:r>
                <a:rPr lang="en-US" dirty="0">
                  <a:solidFill>
                    <a:srgbClr val="FF0000"/>
                  </a:solidFill>
                </a:rPr>
                <a:t>Biomass is automatically calculated.</a:t>
              </a:r>
            </a:p>
          </p:txBody>
        </p:sp>
        <p:cxnSp>
          <p:nvCxnSpPr>
            <p:cNvPr id="7" name="Straight Arrow Connector 6" descr="Arrow pointing to calculation of Herbaceous Biomass. The example shows: 'a-b = 50 g/m^2&quot;.">
              <a:extLst>
                <a:ext uri="{FF2B5EF4-FFF2-40B4-BE49-F238E27FC236}">
                  <a16:creationId xmlns:a16="http://schemas.microsoft.com/office/drawing/2014/main" id="{9A5CEC00-1B98-01DD-583C-E5251118A024}"/>
                </a:ext>
              </a:extLst>
            </p:cNvPr>
            <p:cNvCxnSpPr>
              <a:cxnSpLocks/>
            </p:cNvCxnSpPr>
            <p:nvPr/>
          </p:nvCxnSpPr>
          <p:spPr>
            <a:xfrm flipH="1">
              <a:off x="3840480" y="4609079"/>
              <a:ext cx="3078032" cy="4780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86248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EA84-C4B9-4D90-84B5-E2526840E3B4}"/>
              </a:ext>
            </a:extLst>
          </p:cNvPr>
          <p:cNvSpPr>
            <a:spLocks noGrp="1"/>
          </p:cNvSpPr>
          <p:nvPr>
            <p:ph type="title" idx="4294967295"/>
          </p:nvPr>
        </p:nvSpPr>
        <p:spPr>
          <a:xfrm>
            <a:off x="1238250" y="1116965"/>
            <a:ext cx="4685030" cy="701675"/>
          </a:xfrm>
          <a:prstGeom prst="rect">
            <a:avLst/>
          </a:prstGeom>
        </p:spPr>
        <p:txBody>
          <a:bodyPr/>
          <a:lstStyle/>
          <a:p>
            <a:pPr rtl="0" eaLnBrk="1" latinLnBrk="0" hangingPunct="1"/>
            <a:r>
              <a:rPr lang="en-US" sz="4100" i="0" kern="1200" spc="0" baseline="0" dirty="0">
                <a:ln>
                  <a:noFill/>
                </a:ln>
                <a:solidFill>
                  <a:srgbClr val="254061"/>
                </a:solidFill>
                <a:effectLst/>
                <a:latin typeface="Calibri" panose="020F0502020204030204" pitchFamily="34" charset="0"/>
                <a:ea typeface="+mn-ea"/>
                <a:cs typeface="+mn-cs"/>
              </a:rPr>
              <a:t>Send Data to GLOBE</a:t>
            </a:r>
            <a:endParaRPr lang="en-US" dirty="0"/>
          </a:p>
        </p:txBody>
      </p:sp>
      <p:sp>
        <p:nvSpPr>
          <p:cNvPr id="3" name="TextBox 2">
            <a:extLst>
              <a:ext uri="{FF2B5EF4-FFF2-40B4-BE49-F238E27FC236}">
                <a16:creationId xmlns:a16="http://schemas.microsoft.com/office/drawing/2014/main" id="{D1E6507C-A5B2-A5DF-B612-12DF4DF3ABC7}"/>
              </a:ext>
            </a:extLst>
          </p:cNvPr>
          <p:cNvSpPr txBox="1"/>
          <p:nvPr/>
        </p:nvSpPr>
        <p:spPr>
          <a:xfrm>
            <a:off x="1549046" y="2058858"/>
            <a:ext cx="7021267" cy="3785652"/>
          </a:xfrm>
          <a:prstGeom prst="rect">
            <a:avLst/>
          </a:prstGeom>
          <a:noFill/>
        </p:spPr>
        <p:txBody>
          <a:bodyPr wrap="square" rtlCol="0">
            <a:spAutoFit/>
          </a:bodyPr>
          <a:lstStyle/>
          <a:p>
            <a:pPr marL="342900" indent="-342900">
              <a:buFont typeface="+mj-lt"/>
              <a:buAutoNum type="arabicPeriod"/>
            </a:pPr>
            <a:r>
              <a:rPr lang="en-US" sz="3000" dirty="0"/>
              <a:t>Click the “Review” button at the bottom of the screen.</a:t>
            </a:r>
          </a:p>
          <a:p>
            <a:pPr marL="342900" indent="-342900">
              <a:buFont typeface="+mj-lt"/>
              <a:buAutoNum type="arabicPeriod"/>
            </a:pPr>
            <a:r>
              <a:rPr lang="en-US" sz="3000" dirty="0"/>
              <a:t>Open the Biosphere drop down and review the data you entered. </a:t>
            </a:r>
          </a:p>
          <a:p>
            <a:pPr marL="342900" indent="-342900">
              <a:buFont typeface="+mj-lt"/>
              <a:buAutoNum type="arabicPeriod"/>
            </a:pPr>
            <a:r>
              <a:rPr lang="en-US" sz="3000" dirty="0"/>
              <a:t>If it is correct, click “Send Observations”.</a:t>
            </a:r>
          </a:p>
          <a:p>
            <a:pPr marL="342900" indent="-342900">
              <a:buFont typeface="+mj-lt"/>
              <a:buAutoNum type="arabicPeriod"/>
            </a:pPr>
            <a:r>
              <a:rPr lang="en-US" sz="3000" dirty="0"/>
              <a:t>Wait to receive the message that your observations were successfully sent!</a:t>
            </a:r>
          </a:p>
          <a:p>
            <a:pPr marL="342900" indent="-342900">
              <a:buFont typeface="+mj-lt"/>
              <a:buAutoNum type="arabicPeriod"/>
            </a:pPr>
            <a:endParaRPr lang="en-US" sz="3000" dirty="0"/>
          </a:p>
        </p:txBody>
      </p:sp>
      <p:pic>
        <p:nvPicPr>
          <p:cNvPr id="6" name="Picture 5" descr="Screenshot of message saying “Your observation has been successfully sent to GLOBE.”">
            <a:extLst>
              <a:ext uri="{FF2B5EF4-FFF2-40B4-BE49-F238E27FC236}">
                <a16:creationId xmlns:a16="http://schemas.microsoft.com/office/drawing/2014/main" id="{7709F5F1-A66A-5F2E-92B1-544022A1C57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82378" y="5536088"/>
            <a:ext cx="4912576" cy="1097280"/>
          </a:xfrm>
          <a:prstGeom prst="rect">
            <a:avLst/>
          </a:prstGeom>
        </p:spPr>
      </p:pic>
    </p:spTree>
    <p:extLst>
      <p:ext uri="{BB962C8B-B14F-4D97-AF65-F5344CB8AC3E}">
        <p14:creationId xmlns:p14="http://schemas.microsoft.com/office/powerpoint/2010/main" val="3937388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A2B7-2945-4357-8A7C-A55695CB2566}"/>
              </a:ext>
            </a:extLst>
          </p:cNvPr>
          <p:cNvSpPr>
            <a:spLocks noGrp="1"/>
          </p:cNvSpPr>
          <p:nvPr>
            <p:ph type="title" idx="4294967295"/>
          </p:nvPr>
        </p:nvSpPr>
        <p:spPr>
          <a:xfrm>
            <a:off x="1167130" y="1198245"/>
            <a:ext cx="7886700" cy="569595"/>
          </a:xfrm>
          <a:prstGeom prst="rect">
            <a:avLst/>
          </a:prstGeom>
        </p:spPr>
        <p:txBody>
          <a:bodyPr/>
          <a:lstStyle/>
          <a:p>
            <a:pPr rtl="0" eaLnBrk="1" latinLnBrk="0" hangingPunct="1"/>
            <a:r>
              <a:rPr lang="en-US" sz="3700" dirty="0">
                <a:solidFill>
                  <a:schemeClr val="accent1">
                    <a:lumMod val="50000"/>
                  </a:schemeClr>
                </a:solidFill>
              </a:rPr>
              <a:t>Understanding Your Data: Data Analysis</a:t>
            </a:r>
            <a:endParaRPr lang="en-US" dirty="0"/>
          </a:p>
        </p:txBody>
      </p:sp>
      <p:sp>
        <p:nvSpPr>
          <p:cNvPr id="5" name="TextBox 4">
            <a:extLst>
              <a:ext uri="{FF2B5EF4-FFF2-40B4-BE49-F238E27FC236}">
                <a16:creationId xmlns:a16="http://schemas.microsoft.com/office/drawing/2014/main" id="{29E2CAE7-256C-E440-B2E1-35737BB699AB}"/>
              </a:ext>
            </a:extLst>
          </p:cNvPr>
          <p:cNvSpPr txBox="1"/>
          <p:nvPr/>
        </p:nvSpPr>
        <p:spPr>
          <a:xfrm>
            <a:off x="1488922" y="2007704"/>
            <a:ext cx="7655077" cy="4632037"/>
          </a:xfrm>
          <a:prstGeom prst="rect">
            <a:avLst/>
          </a:prstGeom>
          <a:noFill/>
        </p:spPr>
        <p:txBody>
          <a:bodyPr wrap="square" rtlCol="0">
            <a:spAutoFit/>
          </a:bodyPr>
          <a:lstStyle/>
          <a:p>
            <a:pPr>
              <a:spcAft>
                <a:spcPts val="1200"/>
              </a:spcAft>
            </a:pPr>
            <a:r>
              <a:rPr lang="en-US" sz="2800" dirty="0"/>
              <a:t>Use the </a:t>
            </a:r>
            <a:r>
              <a:rPr lang="en-US" sz="2800" i="1" dirty="0"/>
              <a:t>Biomass &amp; Carbon Analysis Teacher Guides </a:t>
            </a:r>
            <a:r>
              <a:rPr lang="en-US" sz="2800" dirty="0"/>
              <a:t>(separate documents for </a:t>
            </a:r>
            <a:r>
              <a:rPr lang="en-US" sz="2800" i="1" dirty="0">
                <a:hlinkClick r:id="rId2"/>
              </a:rPr>
              <a:t>Trees</a:t>
            </a:r>
            <a:r>
              <a:rPr lang="en-US" sz="2800" i="1" dirty="0"/>
              <a:t>, </a:t>
            </a:r>
            <a:r>
              <a:rPr lang="en-US" sz="2800" i="1" dirty="0">
                <a:hlinkClick r:id="rId3"/>
              </a:rPr>
              <a:t>Shrubs/Saplings</a:t>
            </a:r>
            <a:r>
              <a:rPr lang="en-US" sz="2800" i="1" dirty="0"/>
              <a:t>, </a:t>
            </a:r>
            <a:r>
              <a:rPr lang="en-US" sz="2800" dirty="0"/>
              <a:t>and</a:t>
            </a:r>
            <a:r>
              <a:rPr lang="en-US" sz="2800" i="1" dirty="0"/>
              <a:t> </a:t>
            </a:r>
            <a:r>
              <a:rPr lang="en-US" sz="2800" i="1" dirty="0">
                <a:hlinkClick r:id="rId4"/>
              </a:rPr>
              <a:t>Herbaceous vegetation</a:t>
            </a:r>
            <a:r>
              <a:rPr lang="en-US" sz="2800" i="1" dirty="0"/>
              <a:t>) </a:t>
            </a:r>
            <a:r>
              <a:rPr lang="en-US" sz="2800" dirty="0"/>
              <a:t>to assist students with observing and understanding patterns and trends in their field measurement data. </a:t>
            </a:r>
          </a:p>
          <a:p>
            <a:pPr>
              <a:spcAft>
                <a:spcPts val="600"/>
              </a:spcAft>
            </a:pPr>
            <a:r>
              <a:rPr lang="en-US" sz="2800" u="sng" dirty="0"/>
              <a:t>Requires:</a:t>
            </a:r>
          </a:p>
          <a:p>
            <a:pPr marL="342900" indent="-342900">
              <a:buFont typeface="Arial" panose="020B0604020202020204" pitchFamily="34" charset="0"/>
              <a:buChar char="•"/>
            </a:pPr>
            <a:r>
              <a:rPr lang="en-US" sz="2800" dirty="0"/>
              <a:t>Data spreadsheet downloaded from GLOBE (</a:t>
            </a:r>
            <a:r>
              <a:rPr lang="en-US" sz="2800" i="1" dirty="0"/>
              <a:t>see instructions on following page</a:t>
            </a:r>
            <a:r>
              <a:rPr lang="en-US" sz="2800" dirty="0"/>
              <a:t>)</a:t>
            </a:r>
          </a:p>
          <a:p>
            <a:pPr marL="342900" indent="-342900">
              <a:buFont typeface="Arial" panose="020B0604020202020204" pitchFamily="34" charset="0"/>
              <a:buChar char="•"/>
            </a:pPr>
            <a:r>
              <a:rPr lang="en-US" sz="2800" dirty="0"/>
              <a:t>Microsoft Excel (or similar spreadsheet program)</a:t>
            </a:r>
          </a:p>
          <a:p>
            <a:pPr marL="342900" indent="-342900">
              <a:buFont typeface="Arial" panose="020B0604020202020204" pitchFamily="34" charset="0"/>
              <a:buChar char="•"/>
            </a:pPr>
            <a:r>
              <a:rPr lang="en-US" sz="2800" i="1" dirty="0"/>
              <a:t>Biomass Analysis Questions</a:t>
            </a:r>
          </a:p>
        </p:txBody>
      </p:sp>
    </p:spTree>
    <p:extLst>
      <p:ext uri="{BB962C8B-B14F-4D97-AF65-F5344CB8AC3E}">
        <p14:creationId xmlns:p14="http://schemas.microsoft.com/office/powerpoint/2010/main" val="1037355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6A45C9-C2CA-49C8-9866-4E8CC4DAFA97}"/>
              </a:ext>
            </a:extLst>
          </p:cNvPr>
          <p:cNvSpPr>
            <a:spLocks noGrp="1"/>
          </p:cNvSpPr>
          <p:nvPr>
            <p:ph type="title" idx="4294967295"/>
          </p:nvPr>
        </p:nvSpPr>
        <p:spPr>
          <a:xfrm>
            <a:off x="1217169" y="955040"/>
            <a:ext cx="7309600" cy="1036320"/>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(1/3)</a:t>
            </a:r>
            <a:endParaRPr lang="en-US" sz="3600" dirty="0">
              <a:effectLst/>
            </a:endParaRPr>
          </a:p>
          <a:p>
            <a:pPr algn="l" rtl="0" eaLnBrk="1" latinLnBrk="0" hangingPunct="1"/>
            <a:r>
              <a:rPr lang="en-US" sz="2700" i="0" kern="1200" spc="0" baseline="0" dirty="0">
                <a:ln>
                  <a:noFill/>
                </a:ln>
                <a:solidFill>
                  <a:srgbClr val="254061"/>
                </a:solidFill>
                <a:effectLst/>
                <a:latin typeface="Calibri" panose="020F0502020204030204" pitchFamily="34" charset="0"/>
                <a:ea typeface="+mn-ea"/>
                <a:cs typeface="+mn-cs"/>
              </a:rPr>
              <a:t>*complete with carbon and biomass estimates</a:t>
            </a:r>
            <a:endParaRPr lang="en-US" dirty="0"/>
          </a:p>
        </p:txBody>
      </p:sp>
      <p:sp>
        <p:nvSpPr>
          <p:cNvPr id="2" name="Rectangle 1">
            <a:extLst>
              <a:ext uri="{FF2B5EF4-FFF2-40B4-BE49-F238E27FC236}">
                <a16:creationId xmlns:a16="http://schemas.microsoft.com/office/drawing/2014/main" id="{4A790EE9-02A3-8047-8465-E0492ABFE877}"/>
              </a:ext>
            </a:extLst>
          </p:cNvPr>
          <p:cNvSpPr/>
          <p:nvPr/>
        </p:nvSpPr>
        <p:spPr>
          <a:xfrm>
            <a:off x="1217169" y="2073446"/>
            <a:ext cx="3957946" cy="4247317"/>
          </a:xfrm>
          <a:prstGeom prst="rect">
            <a:avLst/>
          </a:prstGeom>
        </p:spPr>
        <p:txBody>
          <a:bodyPr wrap="square">
            <a:spAutoFit/>
          </a:bodyPr>
          <a:lstStyle/>
          <a:p>
            <a:pPr marL="342900" indent="-342900">
              <a:buFont typeface="+mj-lt"/>
              <a:buAutoNum type="arabicPeriod"/>
            </a:pPr>
            <a:r>
              <a:rPr lang="en-US" dirty="0">
                <a:latin typeface="ArialMT"/>
              </a:rPr>
              <a:t>Go to GLOBE’s </a:t>
            </a:r>
            <a:r>
              <a:rPr lang="en-US" dirty="0">
                <a:latin typeface="ArialMT"/>
                <a:hlinkClick r:id="rId2"/>
              </a:rPr>
              <a:t>Data Access Tool  </a:t>
            </a:r>
            <a:endParaRPr lang="en-US" dirty="0">
              <a:latin typeface="ArialMT"/>
            </a:endParaRPr>
          </a:p>
          <a:p>
            <a:pPr marL="342900" indent="-342900">
              <a:buFont typeface="+mj-lt"/>
              <a:buAutoNum type="arabicPeriod"/>
            </a:pPr>
            <a:endParaRPr lang="en-US" dirty="0">
              <a:latin typeface="ArialMT"/>
            </a:endParaRPr>
          </a:p>
          <a:p>
            <a:pPr marL="342900" indent="-342900">
              <a:buFont typeface="+mj-lt"/>
              <a:buAutoNum type="arabicPeriod"/>
            </a:pPr>
            <a:r>
              <a:rPr lang="en-US" dirty="0">
                <a:latin typeface="ArialMT"/>
              </a:rPr>
              <a:t>Read through the instructions to familiarize yourself with this tool.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Under Data Filters, click ‘Select Protocols’ </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Scroll down to find the Biosphere section, click ‘Carbon Cycle’, and click Add to Filter.</a:t>
            </a:r>
          </a:p>
          <a:p>
            <a:pPr marL="342900" indent="-342900">
              <a:buFont typeface="+mj-lt"/>
              <a:buAutoNum type="arabicPeriod"/>
            </a:pPr>
            <a:endParaRPr lang="en-US" dirty="0">
              <a:latin typeface="TimesNewRomanPSMT" panose="02020603050405020304" pitchFamily="18" charset="0"/>
            </a:endParaRPr>
          </a:p>
          <a:p>
            <a:pPr marL="342900" indent="-342900">
              <a:buFont typeface="+mj-lt"/>
              <a:buAutoNum type="arabicPeriod"/>
            </a:pPr>
            <a:r>
              <a:rPr lang="en-US" dirty="0">
                <a:latin typeface="ArialMT"/>
              </a:rPr>
              <a:t>Select a data range that includes the date in which you collected data. Click Add to Filter.</a:t>
            </a:r>
            <a:endParaRPr lang="en-US" dirty="0">
              <a:latin typeface="TimesNewRomanPSMT" panose="02020603050405020304" pitchFamily="18" charset="0"/>
            </a:endParaRPr>
          </a:p>
        </p:txBody>
      </p:sp>
      <p:grpSp>
        <p:nvGrpSpPr>
          <p:cNvPr id="8" name="Group 7">
            <a:extLst>
              <a:ext uri="{FF2B5EF4-FFF2-40B4-BE49-F238E27FC236}">
                <a16:creationId xmlns:a16="http://schemas.microsoft.com/office/drawing/2014/main" id="{56FE4DE0-0EB8-C41F-33EF-13C4FD3EAE71}"/>
              </a:ext>
            </a:extLst>
          </p:cNvPr>
          <p:cNvGrpSpPr/>
          <p:nvPr/>
        </p:nvGrpSpPr>
        <p:grpSpPr>
          <a:xfrm>
            <a:off x="3842426" y="5128126"/>
            <a:ext cx="4926174" cy="1630948"/>
            <a:chOff x="3842426" y="5128126"/>
            <a:chExt cx="4926174" cy="1630948"/>
          </a:xfrm>
        </p:grpSpPr>
        <p:pic>
          <p:nvPicPr>
            <p:cNvPr id="7" name="Picture 6" descr="Screenshot of GLOBE web site where you can download data. This section emphasizes are where you enter the date range you want to retrieve data for.">
              <a:extLst>
                <a:ext uri="{FF2B5EF4-FFF2-40B4-BE49-F238E27FC236}">
                  <a16:creationId xmlns:a16="http://schemas.microsoft.com/office/drawing/2014/main" id="{2A43701F-8C02-924E-B0E0-5DD605CA3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9590" y="5128126"/>
              <a:ext cx="3509010" cy="1630948"/>
            </a:xfrm>
            <a:prstGeom prst="rect">
              <a:avLst/>
            </a:prstGeom>
          </p:spPr>
        </p:pic>
        <p:sp>
          <p:nvSpPr>
            <p:cNvPr id="13" name="Oval 12" descr="Oval surrounding the words &quot;Data Range&quot; on the GLOBE screen to retrieve data from a particular date range.">
              <a:extLst>
                <a:ext uri="{FF2B5EF4-FFF2-40B4-BE49-F238E27FC236}">
                  <a16:creationId xmlns:a16="http://schemas.microsoft.com/office/drawing/2014/main" id="{10214C81-C945-DA43-936D-55832C4EE7B0}"/>
                </a:ext>
              </a:extLst>
            </p:cNvPr>
            <p:cNvSpPr/>
            <p:nvPr/>
          </p:nvSpPr>
          <p:spPr>
            <a:xfrm>
              <a:off x="5076710" y="563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mage of the button labeled &quot;Add Filter&quot; that is part of the GLOBE web site section where you can download data.">
              <a:extLst>
                <a:ext uri="{FF2B5EF4-FFF2-40B4-BE49-F238E27FC236}">
                  <a16:creationId xmlns:a16="http://schemas.microsoft.com/office/drawing/2014/main" id="{963EC8EE-F2A4-D642-A08E-D50889CA05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6239680"/>
              <a:ext cx="1002248" cy="270343"/>
            </a:xfrm>
            <a:prstGeom prst="rect">
              <a:avLst/>
            </a:prstGeom>
          </p:spPr>
        </p:pic>
        <p:cxnSp>
          <p:nvCxnSpPr>
            <p:cNvPr id="16" name="Straight Arrow Connector 15" descr="Arrow pointing to the words &quot;Date Range&quot; on the GLOBE screen where you can download data.">
              <a:extLst>
                <a:ext uri="{FF2B5EF4-FFF2-40B4-BE49-F238E27FC236}">
                  <a16:creationId xmlns:a16="http://schemas.microsoft.com/office/drawing/2014/main" id="{6EC08DD7-21E3-8B41-A6C8-403735A6A279}"/>
                </a:ext>
              </a:extLst>
            </p:cNvPr>
            <p:cNvCxnSpPr>
              <a:cxnSpLocks/>
            </p:cNvCxnSpPr>
            <p:nvPr/>
          </p:nvCxnSpPr>
          <p:spPr>
            <a:xfrm flipV="1">
              <a:off x="4844675" y="5918200"/>
              <a:ext cx="496095" cy="3390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6" name="Group 5">
            <a:extLst>
              <a:ext uri="{FF2B5EF4-FFF2-40B4-BE49-F238E27FC236}">
                <a16:creationId xmlns:a16="http://schemas.microsoft.com/office/drawing/2014/main" id="{C5EB64E0-64EC-6D15-2F3D-8A54D10C8B85}"/>
              </a:ext>
            </a:extLst>
          </p:cNvPr>
          <p:cNvGrpSpPr/>
          <p:nvPr/>
        </p:nvGrpSpPr>
        <p:grpSpPr>
          <a:xfrm>
            <a:off x="3842426" y="2295728"/>
            <a:ext cx="4949301" cy="2906581"/>
            <a:chOff x="3842426" y="2295728"/>
            <a:chExt cx="4949301" cy="2906581"/>
          </a:xfrm>
        </p:grpSpPr>
        <p:pic>
          <p:nvPicPr>
            <p:cNvPr id="5" name="Picture 4" descr="Screenshot of GLOBE web site's section where you can download data. Showing area where you select a filter, by selecting a protocol. On the example shown, the Carbon Cycle protocol is selected.">
              <a:extLst>
                <a:ext uri="{FF2B5EF4-FFF2-40B4-BE49-F238E27FC236}">
                  <a16:creationId xmlns:a16="http://schemas.microsoft.com/office/drawing/2014/main" id="{38926BB2-51E6-BE45-B690-A49961325C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8094" y="2295728"/>
              <a:ext cx="3453633" cy="2595140"/>
            </a:xfrm>
            <a:prstGeom prst="rect">
              <a:avLst/>
            </a:prstGeom>
          </p:spPr>
        </p:pic>
        <p:sp>
          <p:nvSpPr>
            <p:cNvPr id="12" name="Oval 11" descr="Oval surrounding the section on the GLOBE web site where you click on &quot;Select Protocols&quot;.">
              <a:extLst>
                <a:ext uri="{FF2B5EF4-FFF2-40B4-BE49-F238E27FC236}">
                  <a16:creationId xmlns:a16="http://schemas.microsoft.com/office/drawing/2014/main" id="{D8DC5BF4-01DA-294D-93E4-E9E4534A21DE}"/>
                </a:ext>
              </a:extLst>
            </p:cNvPr>
            <p:cNvSpPr/>
            <p:nvPr/>
          </p:nvSpPr>
          <p:spPr>
            <a:xfrm>
              <a:off x="5259590" y="288544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descr="Arrow pointing to section on GLOBE web site where you can Select Protocols to download data.">
              <a:extLst>
                <a:ext uri="{FF2B5EF4-FFF2-40B4-BE49-F238E27FC236}">
                  <a16:creationId xmlns:a16="http://schemas.microsoft.com/office/drawing/2014/main" id="{EAE10C6E-339A-764F-9B5D-83C584B5F93F}"/>
                </a:ext>
              </a:extLst>
            </p:cNvPr>
            <p:cNvCxnSpPr>
              <a:cxnSpLocks/>
              <a:endCxn id="12" idx="2"/>
            </p:cNvCxnSpPr>
            <p:nvPr/>
          </p:nvCxnSpPr>
          <p:spPr>
            <a:xfrm flipV="1">
              <a:off x="4844675" y="3017520"/>
              <a:ext cx="414915" cy="9703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descr="Arrow pointing to section on GLOBE web site where you can filter by protocols. Example shown has &quot;Carbon Cycle&quot; checked.">
              <a:extLst>
                <a:ext uri="{FF2B5EF4-FFF2-40B4-BE49-F238E27FC236}">
                  <a16:creationId xmlns:a16="http://schemas.microsoft.com/office/drawing/2014/main" id="{801E5CBB-B865-914A-AFF5-FD59F14BC04D}"/>
                </a:ext>
              </a:extLst>
            </p:cNvPr>
            <p:cNvCxnSpPr>
              <a:cxnSpLocks/>
            </p:cNvCxnSpPr>
            <p:nvPr/>
          </p:nvCxnSpPr>
          <p:spPr>
            <a:xfrm flipV="1">
              <a:off x="4844675" y="4662254"/>
              <a:ext cx="2169420" cy="3606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3" name="Picture 2" descr="Image of the button labeled &quot;Add Filter&quot; that is part of the GLOBE web site section where you can download data.">
              <a:extLst>
                <a:ext uri="{FF2B5EF4-FFF2-40B4-BE49-F238E27FC236}">
                  <a16:creationId xmlns:a16="http://schemas.microsoft.com/office/drawing/2014/main" id="{3FE7D6EE-22F9-99C8-65FE-0C26D1D9E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26" y="4931966"/>
              <a:ext cx="1002248" cy="270343"/>
            </a:xfrm>
            <a:prstGeom prst="rect">
              <a:avLst/>
            </a:prstGeom>
          </p:spPr>
        </p:pic>
      </p:grpSp>
    </p:spTree>
    <p:extLst>
      <p:ext uri="{BB962C8B-B14F-4D97-AF65-F5344CB8AC3E}">
        <p14:creationId xmlns:p14="http://schemas.microsoft.com/office/powerpoint/2010/main" val="409597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5E101-4A5F-4E76-A14E-FA6E41298AC3}"/>
              </a:ext>
            </a:extLst>
          </p:cNvPr>
          <p:cNvSpPr>
            <a:spLocks noGrp="1"/>
          </p:cNvSpPr>
          <p:nvPr>
            <p:ph type="title" idx="4294967295"/>
          </p:nvPr>
        </p:nvSpPr>
        <p:spPr>
          <a:xfrm>
            <a:off x="791210" y="1013681"/>
            <a:ext cx="7886700" cy="721995"/>
          </a:xfrm>
          <a:prstGeom prst="rect">
            <a:avLst/>
          </a:prstGeom>
        </p:spPr>
        <p:txBody>
          <a:bodyPr/>
          <a:lstStyle/>
          <a:p>
            <a:r>
              <a:rPr lang="en-US" dirty="0">
                <a:solidFill>
                  <a:srgbClr val="002060"/>
                </a:solidFill>
              </a:rPr>
              <a:t>Review: The Carbon Cycle</a:t>
            </a:r>
          </a:p>
        </p:txBody>
      </p:sp>
      <p:sp>
        <p:nvSpPr>
          <p:cNvPr id="4" name="TextBox 1">
            <a:extLst>
              <a:ext uri="{FF2B5EF4-FFF2-40B4-BE49-F238E27FC236}">
                <a16:creationId xmlns:a16="http://schemas.microsoft.com/office/drawing/2014/main" id="{E1D3B649-2DBA-E240-8983-05F8C178DDDC}"/>
              </a:ext>
            </a:extLst>
          </p:cNvPr>
          <p:cNvSpPr txBox="1"/>
          <p:nvPr/>
        </p:nvSpPr>
        <p:spPr>
          <a:xfrm>
            <a:off x="6925457" y="1921492"/>
            <a:ext cx="2095711" cy="360098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432FF"/>
                </a:solidFill>
                <a:latin typeface="Calibri Light" panose="020F0502020204030204" pitchFamily="34" charset="0"/>
                <a:cs typeface="Calibri Light" panose="020F0502020204030204" pitchFamily="34" charset="0"/>
              </a:rPr>
              <a:t>Carbon Pools:</a:t>
            </a:r>
          </a:p>
          <a:p>
            <a:pPr algn="ctr"/>
            <a:r>
              <a:rPr lang="en-US" dirty="0">
                <a:latin typeface="Calibri Light" panose="020F0502020204030204" pitchFamily="34" charset="0"/>
                <a:cs typeface="Calibri Light" panose="020F0502020204030204" pitchFamily="34" charset="0"/>
              </a:rPr>
              <a:t>A place where carbon resides,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 (</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a:t>
            </a:r>
          </a:p>
          <a:p>
            <a:pPr algn="ctr"/>
            <a:endParaRPr lang="en-US" dirty="0">
              <a:solidFill>
                <a:srgbClr val="000000"/>
              </a:solidFill>
              <a:latin typeface="Calibri Light" panose="020F0502020204030204" pitchFamily="34" charset="0"/>
              <a:cs typeface="Calibri Light" panose="020F0502020204030204" pitchFamily="34" charset="0"/>
            </a:endParaRPr>
          </a:p>
          <a:p>
            <a:pPr algn="ctr"/>
            <a:r>
              <a:rPr lang="en-US" sz="2400" b="1" dirty="0">
                <a:solidFill>
                  <a:srgbClr val="FF0000"/>
                </a:solidFill>
                <a:latin typeface="Calibri Light" panose="020F0502020204030204" pitchFamily="34" charset="0"/>
                <a:cs typeface="Calibri Light" panose="020F0502020204030204" pitchFamily="34" charset="0"/>
              </a:rPr>
              <a:t>Carbon Fluxes:</a:t>
            </a:r>
          </a:p>
          <a:p>
            <a:pPr algn="ctr"/>
            <a:r>
              <a:rPr lang="en-US" dirty="0">
                <a:latin typeface="Calibri Light" panose="020F0502020204030204" pitchFamily="34" charset="0"/>
                <a:cs typeface="Calibri Light" panose="020F0502020204030204" pitchFamily="34" charset="0"/>
              </a:rPr>
              <a:t>Movement of carbon between pools, measured in </a:t>
            </a:r>
            <a:r>
              <a:rPr lang="en-US" dirty="0" err="1">
                <a:latin typeface="Calibri Light" panose="020F0502020204030204" pitchFamily="34" charset="0"/>
                <a:cs typeface="Calibri Light" panose="020F0502020204030204" pitchFamily="34" charset="0"/>
              </a:rPr>
              <a:t>Petagrams</a:t>
            </a:r>
            <a:r>
              <a:rPr lang="en-US" dirty="0">
                <a:latin typeface="Calibri Light" panose="020F0502020204030204" pitchFamily="34" charset="0"/>
                <a:cs typeface="Calibri Light" panose="020F0502020204030204" pitchFamily="34" charset="0"/>
              </a:rPr>
              <a:t>/year</a:t>
            </a:r>
          </a:p>
          <a:p>
            <a:pPr algn="ctr"/>
            <a:r>
              <a:rPr lang="en-US" dirty="0">
                <a:latin typeface="Calibri Light" panose="020F0502020204030204" pitchFamily="34" charset="0"/>
                <a:cs typeface="Calibri Light" panose="020F0502020204030204" pitchFamily="34" charset="0"/>
              </a:rPr>
              <a:t>(</a:t>
            </a:r>
            <a:r>
              <a:rPr lang="en-US" dirty="0" err="1">
                <a:latin typeface="Calibri Light" panose="020F0502020204030204" pitchFamily="34" charset="0"/>
                <a:cs typeface="Calibri Light" panose="020F0502020204030204" pitchFamily="34" charset="0"/>
              </a:rPr>
              <a:t>Pg</a:t>
            </a:r>
            <a:r>
              <a:rPr lang="en-US" dirty="0">
                <a:latin typeface="Calibri Light" panose="020F0502020204030204" pitchFamily="34" charset="0"/>
                <a:cs typeface="Calibri Light" panose="020F0502020204030204" pitchFamily="34" charset="0"/>
              </a:rPr>
              <a:t>/year)</a:t>
            </a:r>
          </a:p>
        </p:txBody>
      </p:sp>
      <p:pic>
        <p:nvPicPr>
          <p:cNvPr id="6" name="Picture 5" descr="Global Carbon Cycle Diagram. Legend reads Units: Petagrams = 10 exponent 15 gC; Pools: PG; Fluxes: Pg/year. Image shows following pools: Atmosphere 750, Plants 560, Soils 1,500, Surface Ocean 725, Intermediate and Deep Ocean 37275, Fossil Fuels 5000-10000, Earth's Crust 100,000,000; Image shows following fluxes: Soil Respiration 58, Photosynthesis 120, Volcanoes 0.1, Burning Fossil Fuels 93, Plant Respiration 59, Deforestation and Land Use Change 1.0, Ocean Uptake 92, Ocean Loss 90, Litterfall 59, Rivers 0.8, Burial to Sediments 0.01.">
            <a:extLst>
              <a:ext uri="{FF2B5EF4-FFF2-40B4-BE49-F238E27FC236}">
                <a16:creationId xmlns:a16="http://schemas.microsoft.com/office/drawing/2014/main" id="{B218EA71-672B-224A-8133-69251FC5A5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0191" y="1735676"/>
            <a:ext cx="5475266" cy="4889976"/>
          </a:xfrm>
          <a:prstGeom prst="rect">
            <a:avLst/>
          </a:prstGeom>
        </p:spPr>
      </p:pic>
    </p:spTree>
    <p:extLst>
      <p:ext uri="{BB962C8B-B14F-4D97-AF65-F5344CB8AC3E}">
        <p14:creationId xmlns:p14="http://schemas.microsoft.com/office/powerpoint/2010/main" val="1120895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FB392E-F915-4913-924A-AC5011B1E7B0}"/>
              </a:ext>
            </a:extLst>
          </p:cNvPr>
          <p:cNvSpPr>
            <a:spLocks noGrp="1"/>
          </p:cNvSpPr>
          <p:nvPr>
            <p:ph type="title" idx="4294967295"/>
          </p:nvPr>
        </p:nvSpPr>
        <p:spPr>
          <a:xfrm>
            <a:off x="1193074" y="1016000"/>
            <a:ext cx="7453086" cy="650875"/>
          </a:xfrm>
          <a:prstGeom prst="rect">
            <a:avLst/>
          </a:prstGeom>
        </p:spPr>
        <p:txBody>
          <a:bodyPr/>
          <a:lstStyle/>
          <a:p>
            <a:pPr rtl="0" eaLnBrk="1" latinLnBrk="0" hangingPunct="1"/>
            <a:r>
              <a:rPr lang="en-US" sz="3700" dirty="0">
                <a:solidFill>
                  <a:schemeClr val="accent1">
                    <a:lumMod val="50000"/>
                  </a:schemeClr>
                </a:solidFill>
              </a:rPr>
              <a:t>Download Data From GLOBE (</a:t>
            </a:r>
            <a:r>
              <a:rPr lang="en-US" sz="3600" kern="1200" dirty="0">
                <a:solidFill>
                  <a:srgbClr val="254061"/>
                </a:solidFill>
                <a:effectLst/>
                <a:latin typeface="+mj-lt"/>
                <a:ea typeface="+mn-ea"/>
                <a:cs typeface="+mn-cs"/>
              </a:rPr>
              <a:t>2/3</a:t>
            </a:r>
            <a:r>
              <a:rPr lang="en-US" sz="3700" dirty="0">
                <a:solidFill>
                  <a:schemeClr val="accent1">
                    <a:lumMod val="50000"/>
                  </a:schemeClr>
                </a:solidFill>
              </a:rPr>
              <a:t>)</a:t>
            </a:r>
          </a:p>
        </p:txBody>
      </p:sp>
      <p:sp>
        <p:nvSpPr>
          <p:cNvPr id="2" name="Rectangle 1">
            <a:extLst>
              <a:ext uri="{FF2B5EF4-FFF2-40B4-BE49-F238E27FC236}">
                <a16:creationId xmlns:a16="http://schemas.microsoft.com/office/drawing/2014/main" id="{4A790EE9-02A3-8047-8465-E0492ABFE877}"/>
              </a:ext>
            </a:extLst>
          </p:cNvPr>
          <p:cNvSpPr/>
          <p:nvPr/>
        </p:nvSpPr>
        <p:spPr>
          <a:xfrm>
            <a:off x="1328929" y="2117761"/>
            <a:ext cx="4076192" cy="4247317"/>
          </a:xfrm>
          <a:prstGeom prst="rect">
            <a:avLst/>
          </a:prstGeom>
        </p:spPr>
        <p:txBody>
          <a:bodyPr wrap="square">
            <a:spAutoFit/>
          </a:bodyPr>
          <a:lstStyle/>
          <a:p>
            <a:pPr marL="342900" indent="-342900">
              <a:buFont typeface="+mj-lt"/>
              <a:buAutoNum type="arabicPeriod" startAt="6"/>
            </a:pPr>
            <a:r>
              <a:rPr lang="en-US" dirty="0">
                <a:latin typeface="ArialMT"/>
              </a:rPr>
              <a:t>Under Site Filters, click ‘School/Teacher/Partner/Team’, and select your school.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If you have multiple Carbon Cycle field sites, select the individual site in which you are interested under ‘Site Name’. </a:t>
            </a: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endParaRPr lang="en-US" dirty="0">
              <a:latin typeface="TimesNewRomanPSMT" panose="02020603050405020304" pitchFamily="18" charset="0"/>
            </a:endParaRPr>
          </a:p>
          <a:p>
            <a:pPr marL="342900" indent="-342900">
              <a:buFont typeface="+mj-lt"/>
              <a:buAutoNum type="arabicPeriod" startAt="6"/>
            </a:pPr>
            <a:r>
              <a:rPr lang="en-US" dirty="0">
                <a:latin typeface="ArialMT"/>
              </a:rPr>
              <a:t>Click the green ‘Apply Filter’ button in the top left. </a:t>
            </a:r>
            <a:endParaRPr lang="en-US" dirty="0">
              <a:latin typeface="TimesNewRomanPSMT" panose="02020603050405020304" pitchFamily="18" charset="0"/>
            </a:endParaRPr>
          </a:p>
        </p:txBody>
      </p:sp>
      <p:grpSp>
        <p:nvGrpSpPr>
          <p:cNvPr id="10" name="Group 9">
            <a:extLst>
              <a:ext uri="{FF2B5EF4-FFF2-40B4-BE49-F238E27FC236}">
                <a16:creationId xmlns:a16="http://schemas.microsoft.com/office/drawing/2014/main" id="{0D3B9556-109D-9CB7-E7EF-2AAB94C90976}"/>
              </a:ext>
            </a:extLst>
          </p:cNvPr>
          <p:cNvGrpSpPr/>
          <p:nvPr/>
        </p:nvGrpSpPr>
        <p:grpSpPr>
          <a:xfrm>
            <a:off x="4669536" y="1929572"/>
            <a:ext cx="4069841" cy="2258641"/>
            <a:chOff x="4669536" y="1929572"/>
            <a:chExt cx="4069841" cy="2258641"/>
          </a:xfrm>
        </p:grpSpPr>
        <p:pic>
          <p:nvPicPr>
            <p:cNvPr id="8" name="Picture 7" descr="Screenshot of GLOBE web site's section where you can download data. Showing area where you select a filter, by selecting a school. ">
              <a:extLst>
                <a:ext uri="{FF2B5EF4-FFF2-40B4-BE49-F238E27FC236}">
                  <a16:creationId xmlns:a16="http://schemas.microsoft.com/office/drawing/2014/main" id="{BB5A106B-58D5-FF37-3A9F-9D19AB9A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0565" y="1929572"/>
              <a:ext cx="3348812" cy="2258641"/>
            </a:xfrm>
            <a:prstGeom prst="rect">
              <a:avLst/>
            </a:prstGeom>
          </p:spPr>
        </p:pic>
        <p:sp>
          <p:nvSpPr>
            <p:cNvPr id="6" name="Oval 5" descr="Oval surrounding the option to filter by School or Teacher on the screenshot of GLOBE web site.">
              <a:extLst>
                <a:ext uri="{FF2B5EF4-FFF2-40B4-BE49-F238E27FC236}">
                  <a16:creationId xmlns:a16="http://schemas.microsoft.com/office/drawing/2014/main" id="{C4D51449-9AF8-634F-A6FE-4E6EBB670573}"/>
                </a:ext>
              </a:extLst>
            </p:cNvPr>
            <p:cNvSpPr/>
            <p:nvPr/>
          </p:nvSpPr>
          <p:spPr>
            <a:xfrm>
              <a:off x="5405121" y="3098800"/>
              <a:ext cx="1080250" cy="264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descr="Arrow points to GLOBE screen where you can click on &quot;School or Teacher&quot; to filter data to download.">
              <a:extLst>
                <a:ext uri="{FF2B5EF4-FFF2-40B4-BE49-F238E27FC236}">
                  <a16:creationId xmlns:a16="http://schemas.microsoft.com/office/drawing/2014/main" id="{BCB69157-8445-9849-9479-504B99C0B557}"/>
                </a:ext>
              </a:extLst>
            </p:cNvPr>
            <p:cNvCxnSpPr>
              <a:cxnSpLocks/>
            </p:cNvCxnSpPr>
            <p:nvPr/>
          </p:nvCxnSpPr>
          <p:spPr>
            <a:xfrm>
              <a:off x="4669536" y="2791968"/>
              <a:ext cx="649910" cy="44446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13" name="Group 12">
            <a:extLst>
              <a:ext uri="{FF2B5EF4-FFF2-40B4-BE49-F238E27FC236}">
                <a16:creationId xmlns:a16="http://schemas.microsoft.com/office/drawing/2014/main" id="{A61E2D76-2EA1-647D-A674-02B3ABFC9C71}"/>
              </a:ext>
            </a:extLst>
          </p:cNvPr>
          <p:cNvGrpSpPr/>
          <p:nvPr/>
        </p:nvGrpSpPr>
        <p:grpSpPr>
          <a:xfrm>
            <a:off x="4348480" y="4506559"/>
            <a:ext cx="4464050" cy="1548091"/>
            <a:chOff x="4348480" y="4506559"/>
            <a:chExt cx="4464050" cy="1548091"/>
          </a:xfrm>
        </p:grpSpPr>
        <p:pic>
          <p:nvPicPr>
            <p:cNvPr id="11" name="Picture 10" descr="Screenshot of GLOBE web site section where you can click on Apply Filter.">
              <a:extLst>
                <a:ext uri="{FF2B5EF4-FFF2-40B4-BE49-F238E27FC236}">
                  <a16:creationId xmlns:a16="http://schemas.microsoft.com/office/drawing/2014/main" id="{15CC33FF-96F1-1049-AEB9-ACDB2FC89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8480" y="4506559"/>
              <a:ext cx="3194050" cy="1548091"/>
            </a:xfrm>
            <a:prstGeom prst="rect">
              <a:avLst/>
            </a:prstGeom>
          </p:spPr>
        </p:pic>
        <p:cxnSp>
          <p:nvCxnSpPr>
            <p:cNvPr id="12" name="Straight Arrow Connector 11" descr="Arrow pointing to the &quot;Apply Filter&quot; button on the screenshot.">
              <a:extLst>
                <a:ext uri="{FF2B5EF4-FFF2-40B4-BE49-F238E27FC236}">
                  <a16:creationId xmlns:a16="http://schemas.microsoft.com/office/drawing/2014/main" id="{F5634349-57C8-624E-870E-3C2EDB61BCB6}"/>
                </a:ext>
              </a:extLst>
            </p:cNvPr>
            <p:cNvCxnSpPr>
              <a:cxnSpLocks/>
            </p:cNvCxnSpPr>
            <p:nvPr/>
          </p:nvCxnSpPr>
          <p:spPr>
            <a:xfrm flipV="1">
              <a:off x="4348480" y="4866640"/>
              <a:ext cx="1341120" cy="5610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618903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B7148C-B79C-4B77-BD11-317BB4E90EDD}"/>
              </a:ext>
            </a:extLst>
          </p:cNvPr>
          <p:cNvSpPr>
            <a:spLocks noGrp="1"/>
          </p:cNvSpPr>
          <p:nvPr>
            <p:ph type="title" idx="4294967295"/>
          </p:nvPr>
        </p:nvSpPr>
        <p:spPr>
          <a:xfrm>
            <a:off x="1188085" y="1028276"/>
            <a:ext cx="6706235" cy="671195"/>
          </a:xfrm>
          <a:prstGeom prst="rect">
            <a:avLst/>
          </a:prstGeom>
        </p:spPr>
        <p:txBody>
          <a:bodyPr/>
          <a:lstStyle/>
          <a:p>
            <a:pPr rtl="0" eaLnBrk="1" latinLnBrk="0" hangingPunct="1"/>
            <a:r>
              <a:rPr lang="en-US" sz="3600" kern="1200" dirty="0">
                <a:solidFill>
                  <a:srgbClr val="254061"/>
                </a:solidFill>
                <a:effectLst/>
                <a:ea typeface="+mn-ea"/>
                <a:cs typeface="+mn-cs"/>
              </a:rPr>
              <a:t>Download Data From GLOBE (3/3)</a:t>
            </a:r>
            <a:endParaRPr lang="en-US" sz="3600" dirty="0"/>
          </a:p>
        </p:txBody>
      </p:sp>
      <p:sp>
        <p:nvSpPr>
          <p:cNvPr id="2" name="Rectangle 1">
            <a:extLst>
              <a:ext uri="{FF2B5EF4-FFF2-40B4-BE49-F238E27FC236}">
                <a16:creationId xmlns:a16="http://schemas.microsoft.com/office/drawing/2014/main" id="{4A790EE9-02A3-8047-8465-E0492ABFE877}"/>
              </a:ext>
            </a:extLst>
          </p:cNvPr>
          <p:cNvSpPr/>
          <p:nvPr/>
        </p:nvSpPr>
        <p:spPr>
          <a:xfrm>
            <a:off x="1328928" y="1699471"/>
            <a:ext cx="7601711" cy="4247317"/>
          </a:xfrm>
          <a:prstGeom prst="rect">
            <a:avLst/>
          </a:prstGeom>
        </p:spPr>
        <p:txBody>
          <a:bodyPr wrap="square">
            <a:spAutoFit/>
          </a:bodyPr>
          <a:lstStyle/>
          <a:p>
            <a:pPr marL="342900" indent="-342900">
              <a:buFont typeface="+mj-lt"/>
              <a:buAutoNum type="arabicPeriod" startAt="9"/>
            </a:pPr>
            <a:r>
              <a:rPr lang="en-US" dirty="0">
                <a:latin typeface="ArialMT"/>
              </a:rPr>
              <a:t>Click ‘Obtain Measurement Data’ </a:t>
            </a:r>
            <a:r>
              <a:rPr lang="en-US" i="1" dirty="0">
                <a:latin typeface="Arial" panose="020B0604020202020204" pitchFamily="34" charset="0"/>
              </a:rPr>
              <a:t>(Note, data will be downloaded for the whole list you see, if your school is not the only one listed, redefine your filters). </a:t>
            </a: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i="1" dirty="0">
              <a:latin typeface="Arial" panose="020B0604020202020204" pitchFamily="34" charset="0"/>
            </a:endParaRPr>
          </a:p>
          <a:p>
            <a:pPr marL="342900" indent="-342900">
              <a:buFont typeface="+mj-lt"/>
              <a:buAutoNum type="arabicPeriod" startAt="9"/>
            </a:pPr>
            <a:endParaRPr lang="en-US" dirty="0">
              <a:latin typeface="TimesNewRomanPSMT" panose="02020603050405020304" pitchFamily="18" charset="0"/>
            </a:endParaRPr>
          </a:p>
          <a:p>
            <a:pPr marL="342900" indent="-342900">
              <a:buFont typeface="+mj-lt"/>
              <a:buAutoNum type="arabicPeriod" startAt="9"/>
            </a:pPr>
            <a:r>
              <a:rPr lang="en-US" dirty="0">
                <a:latin typeface="ArialMT"/>
              </a:rPr>
              <a:t>The button will update, and you can click Download Measurement Data to download a .csv, which can be opened in a spreadsheet tool such as Excel. </a:t>
            </a:r>
            <a:r>
              <a:rPr lang="en-US" i="1" dirty="0">
                <a:latin typeface="ArialMT"/>
              </a:rPr>
              <a:t>(See an example Carbon Cycle spreadsheet on the Data Analysis section of the Carbon Cycle webpage).</a:t>
            </a:r>
          </a:p>
          <a:p>
            <a:pPr marL="342900" indent="-342900">
              <a:buFont typeface="+mj-lt"/>
              <a:buAutoNum type="arabicPeriod" startAt="9"/>
            </a:pPr>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a:p>
            <a:endParaRPr lang="en-US" i="1" dirty="0">
              <a:latin typeface="Arial" panose="020B0604020202020204" pitchFamily="34" charset="0"/>
            </a:endParaRPr>
          </a:p>
        </p:txBody>
      </p:sp>
      <p:pic>
        <p:nvPicPr>
          <p:cNvPr id="8" name="Picture 7" descr="Screenshot of GLOBE web site where you can click on Obtain Measurement Data.">
            <a:extLst>
              <a:ext uri="{FF2B5EF4-FFF2-40B4-BE49-F238E27FC236}">
                <a16:creationId xmlns:a16="http://schemas.microsoft.com/office/drawing/2014/main" id="{84A5B2F7-1206-F24C-A825-615DE105B6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7600" y="2750998"/>
            <a:ext cx="5293360" cy="713548"/>
          </a:xfrm>
          <a:prstGeom prst="rect">
            <a:avLst/>
          </a:prstGeom>
        </p:spPr>
      </p:pic>
      <p:sp>
        <p:nvSpPr>
          <p:cNvPr id="11" name="Oval 10" descr="Oval surrounding &quot;Obtain Measurement Data&quot;.">
            <a:extLst>
              <a:ext uri="{FF2B5EF4-FFF2-40B4-BE49-F238E27FC236}">
                <a16:creationId xmlns:a16="http://schemas.microsoft.com/office/drawing/2014/main" id="{8542B71E-B4DF-8842-BEF4-4A3BFE3C6EE0}"/>
              </a:ext>
            </a:extLst>
          </p:cNvPr>
          <p:cNvSpPr/>
          <p:nvPr/>
        </p:nvSpPr>
        <p:spPr>
          <a:xfrm>
            <a:off x="5161280" y="2586154"/>
            <a:ext cx="2031999" cy="508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 of Download Measurement Data (~1) button.">
            <a:extLst>
              <a:ext uri="{FF2B5EF4-FFF2-40B4-BE49-F238E27FC236}">
                <a16:creationId xmlns:a16="http://schemas.microsoft.com/office/drawing/2014/main" id="{2B53C21A-327A-204F-A4DB-452D54BB5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291" y="4844835"/>
            <a:ext cx="2120900" cy="297536"/>
          </a:xfrm>
          <a:prstGeom prst="rect">
            <a:avLst/>
          </a:prstGeom>
        </p:spPr>
      </p:pic>
      <p:cxnSp>
        <p:nvCxnSpPr>
          <p:cNvPr id="14" name="Straight Connector 13" descr="Straight line to separate the main content of the slide and a note that the GLOBE visualization system can also be used.">
            <a:extLst>
              <a:ext uri="{FF2B5EF4-FFF2-40B4-BE49-F238E27FC236}">
                <a16:creationId xmlns:a16="http://schemas.microsoft.com/office/drawing/2014/main" id="{66EB7E29-DD13-ED49-869C-570EF1C93A32}"/>
              </a:ext>
            </a:extLst>
          </p:cNvPr>
          <p:cNvCxnSpPr/>
          <p:nvPr/>
        </p:nvCxnSpPr>
        <p:spPr>
          <a:xfrm>
            <a:off x="1328928" y="5283200"/>
            <a:ext cx="760171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FDD38D9-2143-3146-8E0E-B7814708A0FB}"/>
              </a:ext>
            </a:extLst>
          </p:cNvPr>
          <p:cNvSpPr/>
          <p:nvPr/>
        </p:nvSpPr>
        <p:spPr>
          <a:xfrm>
            <a:off x="1772963" y="5435097"/>
            <a:ext cx="3799841" cy="1200329"/>
          </a:xfrm>
          <a:prstGeom prst="rect">
            <a:avLst/>
          </a:prstGeom>
        </p:spPr>
        <p:txBody>
          <a:bodyPr wrap="square">
            <a:spAutoFit/>
          </a:bodyPr>
          <a:lstStyle/>
          <a:p>
            <a:r>
              <a:rPr lang="en-US" i="1" dirty="0">
                <a:latin typeface="Arial" panose="020B0604020202020204" pitchFamily="34" charset="0"/>
              </a:rPr>
              <a:t>* </a:t>
            </a:r>
            <a:r>
              <a:rPr lang="en-US" b="1" i="1" dirty="0">
                <a:latin typeface="Arial" panose="020B0604020202020204" pitchFamily="34" charset="0"/>
              </a:rPr>
              <a:t>Note</a:t>
            </a:r>
            <a:r>
              <a:rPr lang="en-US" i="1" dirty="0">
                <a:latin typeface="Arial" panose="020B0604020202020204" pitchFamily="34" charset="0"/>
              </a:rPr>
              <a:t>, you can also use the </a:t>
            </a:r>
            <a:r>
              <a:rPr lang="en-US" i="1" dirty="0">
                <a:latin typeface="Arial" panose="020B0604020202020204" pitchFamily="34" charset="0"/>
                <a:hlinkClick r:id="rId4"/>
              </a:rPr>
              <a:t>GLOBE Visualization System </a:t>
            </a:r>
            <a:r>
              <a:rPr lang="en-US" i="1" dirty="0">
                <a:latin typeface="Arial" panose="020B0604020202020204" pitchFamily="34" charset="0"/>
              </a:rPr>
              <a:t>to view your and other school’s Carbon Cycle data on a map. </a:t>
            </a:r>
            <a:endParaRPr lang="en-US" i="1" dirty="0"/>
          </a:p>
        </p:txBody>
      </p:sp>
      <p:pic>
        <p:nvPicPr>
          <p:cNvPr id="18" name="Picture 17" descr="Screenshot of GLOBE Visualization System showing small part of map of US/Canada and data about a site.">
            <a:extLst>
              <a:ext uri="{FF2B5EF4-FFF2-40B4-BE49-F238E27FC236}">
                <a16:creationId xmlns:a16="http://schemas.microsoft.com/office/drawing/2014/main" id="{9CDF73BF-937F-3047-81D5-19CE8B571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72804" y="5435718"/>
            <a:ext cx="2502032" cy="1268789"/>
          </a:xfrm>
          <a:prstGeom prst="rect">
            <a:avLst/>
          </a:prstGeom>
        </p:spPr>
      </p:pic>
    </p:spTree>
    <p:extLst>
      <p:ext uri="{BB962C8B-B14F-4D97-AF65-F5344CB8AC3E}">
        <p14:creationId xmlns:p14="http://schemas.microsoft.com/office/powerpoint/2010/main" val="1748922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0ECD-4C2B-4D8A-8B9C-C6C8844B99A7}"/>
              </a:ext>
            </a:extLst>
          </p:cNvPr>
          <p:cNvSpPr>
            <a:spLocks noGrp="1"/>
          </p:cNvSpPr>
          <p:nvPr>
            <p:ph type="title" idx="4294967295"/>
          </p:nvPr>
        </p:nvSpPr>
        <p:spPr>
          <a:xfrm>
            <a:off x="1257300" y="1027906"/>
            <a:ext cx="7317740" cy="1325563"/>
          </a:xfrm>
          <a:prstGeom prst="rect">
            <a:avLst/>
          </a:prstGeom>
        </p:spPr>
        <p:txBody>
          <a:bodyPr/>
          <a:lstStyle/>
          <a:p>
            <a:pPr rtl="0" eaLnBrk="1" latinLnBrk="0" hangingPunct="1"/>
            <a:r>
              <a:rPr lang="en-US" kern="1200" dirty="0">
                <a:solidFill>
                  <a:srgbClr val="254061"/>
                </a:solidFill>
                <a:effectLst/>
                <a:latin typeface="Calibri" panose="020F0502020204030204" pitchFamily="34" charset="0"/>
                <a:ea typeface="+mn-ea"/>
                <a:cs typeface="+mn-cs"/>
              </a:rPr>
              <a:t>Understanding Your Data: Data Interpretation</a:t>
            </a:r>
            <a:endParaRPr lang="en-US" dirty="0"/>
          </a:p>
        </p:txBody>
      </p:sp>
      <p:sp>
        <p:nvSpPr>
          <p:cNvPr id="4" name="TextBox 3">
            <a:extLst>
              <a:ext uri="{FF2B5EF4-FFF2-40B4-BE49-F238E27FC236}">
                <a16:creationId xmlns:a16="http://schemas.microsoft.com/office/drawing/2014/main" id="{3A7EEC9A-3547-2B46-A1AA-9027FFA78F33}"/>
              </a:ext>
            </a:extLst>
          </p:cNvPr>
          <p:cNvSpPr txBox="1"/>
          <p:nvPr/>
        </p:nvSpPr>
        <p:spPr>
          <a:xfrm>
            <a:off x="1328928" y="2692400"/>
            <a:ext cx="7518510" cy="3662541"/>
          </a:xfrm>
          <a:prstGeom prst="rect">
            <a:avLst/>
          </a:prstGeom>
          <a:noFill/>
        </p:spPr>
        <p:txBody>
          <a:bodyPr wrap="square" rtlCol="0">
            <a:spAutoFit/>
          </a:bodyPr>
          <a:lstStyle/>
          <a:p>
            <a:r>
              <a:rPr lang="en-US" sz="2600" dirty="0"/>
              <a:t>Use the GLOBE Carbon Cycle data interpretation teacher guides and activities to give students context for understanding their data.</a:t>
            </a:r>
          </a:p>
          <a:p>
            <a:endParaRPr lang="en-US" sz="2600" dirty="0"/>
          </a:p>
          <a:p>
            <a:pPr marL="514350" indent="-514350">
              <a:buFont typeface="+mj-lt"/>
              <a:buAutoNum type="arabicPeriod"/>
            </a:pPr>
            <a:r>
              <a:rPr lang="en-US" sz="3200" dirty="0"/>
              <a:t>Human carbon storage vs. tree carbon storage</a:t>
            </a:r>
          </a:p>
          <a:p>
            <a:pPr marL="514350" indent="-514350">
              <a:buFont typeface="+mj-lt"/>
              <a:buAutoNum type="arabicPeriod"/>
            </a:pPr>
            <a:r>
              <a:rPr lang="en-US" sz="3200" dirty="0"/>
              <a:t>Schoolyard area (scaling)</a:t>
            </a:r>
          </a:p>
          <a:p>
            <a:pPr marL="514350" indent="-514350">
              <a:buFont typeface="+mj-lt"/>
              <a:buAutoNum type="arabicPeriod"/>
            </a:pPr>
            <a:r>
              <a:rPr lang="en-US" sz="3200" dirty="0"/>
              <a:t>Net Primary Production (NPP)</a:t>
            </a:r>
          </a:p>
        </p:txBody>
      </p:sp>
    </p:spTree>
    <p:extLst>
      <p:ext uri="{BB962C8B-B14F-4D97-AF65-F5344CB8AC3E}">
        <p14:creationId xmlns:p14="http://schemas.microsoft.com/office/powerpoint/2010/main" val="3638064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44B6-A0A5-4E3C-8CE0-ABA4BDA14D97}"/>
              </a:ext>
            </a:extLst>
          </p:cNvPr>
          <p:cNvSpPr>
            <a:spLocks noGrp="1"/>
          </p:cNvSpPr>
          <p:nvPr>
            <p:ph type="title" idx="4294967295"/>
          </p:nvPr>
        </p:nvSpPr>
        <p:spPr>
          <a:xfrm>
            <a:off x="1257300" y="1076960"/>
            <a:ext cx="7348220" cy="711835"/>
          </a:xfrm>
          <a:prstGeom prst="rect">
            <a:avLst/>
          </a:prstGeom>
        </p:spPr>
        <p:txBody>
          <a:bodyPr/>
          <a:lstStyle/>
          <a:p>
            <a:r>
              <a:rPr lang="en-US" dirty="0">
                <a:solidFill>
                  <a:schemeClr val="accent1">
                    <a:lumMod val="50000"/>
                  </a:schemeClr>
                </a:solidFill>
              </a:rPr>
              <a:t>Human Carbon vs. Tree Carbon</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67664"/>
            <a:ext cx="3756028" cy="3939540"/>
          </a:xfrm>
          <a:prstGeom prst="rect">
            <a:avLst/>
          </a:prstGeom>
          <a:noFill/>
        </p:spPr>
        <p:txBody>
          <a:bodyPr wrap="square" rtlCol="0">
            <a:spAutoFit/>
          </a:bodyPr>
          <a:lstStyle/>
          <a:p>
            <a:pPr>
              <a:spcAft>
                <a:spcPts val="1200"/>
              </a:spcAft>
            </a:pPr>
            <a:r>
              <a:rPr lang="en-US" sz="2400" dirty="0"/>
              <a:t>Use a </a:t>
            </a:r>
            <a:r>
              <a:rPr lang="en-US" sz="2400" dirty="0">
                <a:hlinkClick r:id="rId2"/>
              </a:rPr>
              <a:t>back-of-the-envelope calculation </a:t>
            </a:r>
            <a:r>
              <a:rPr lang="en-US" sz="2400" dirty="0"/>
              <a:t>to determine whether more carbon is stored in humans or trees.</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Is there more carbon stored in the global human population or the trees in [MY STATE]?</a:t>
            </a:r>
            <a:endParaRPr lang="en-US" sz="2400" dirty="0">
              <a:solidFill>
                <a:srgbClr val="7030A0"/>
              </a:solidFill>
            </a:endParaRPr>
          </a:p>
        </p:txBody>
      </p:sp>
      <p:pic>
        <p:nvPicPr>
          <p:cNvPr id="5" name="Picture 4" descr="Image illustrating a back-of the-envelope calculation activity.">
            <a:extLst>
              <a:ext uri="{FF2B5EF4-FFF2-40B4-BE49-F238E27FC236}">
                <a16:creationId xmlns:a16="http://schemas.microsoft.com/office/drawing/2014/main" id="{4BA59A49-AAF6-954B-AF16-9602DD176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4956" y="2067664"/>
            <a:ext cx="3839587" cy="3333309"/>
          </a:xfrm>
          <a:prstGeom prst="rect">
            <a:avLst/>
          </a:prstGeom>
        </p:spPr>
      </p:pic>
      <p:sp>
        <p:nvSpPr>
          <p:cNvPr id="6" name="Rectangle 5">
            <a:extLst>
              <a:ext uri="{FF2B5EF4-FFF2-40B4-BE49-F238E27FC236}">
                <a16:creationId xmlns:a16="http://schemas.microsoft.com/office/drawing/2014/main" id="{8428D0D3-FD2C-ED46-8BB6-E5A348F84AF6}"/>
              </a:ext>
            </a:extLst>
          </p:cNvPr>
          <p:cNvSpPr/>
          <p:nvPr/>
        </p:nvSpPr>
        <p:spPr>
          <a:xfrm>
            <a:off x="5023625" y="5384338"/>
            <a:ext cx="3900918" cy="1323439"/>
          </a:xfrm>
          <a:prstGeom prst="rect">
            <a:avLst/>
          </a:prstGeom>
        </p:spPr>
        <p:txBody>
          <a:bodyPr wrap="square">
            <a:spAutoFit/>
          </a:bodyPr>
          <a:lstStyle/>
          <a:p>
            <a:pPr>
              <a:spcAft>
                <a:spcPts val="1200"/>
              </a:spcAft>
            </a:pPr>
            <a:r>
              <a:rPr lang="en-US" sz="2000" dirty="0"/>
              <a:t>** This activity can help students understand why there is not a ‘human’ pool on the Global Carbon Cycle Diagram. </a:t>
            </a:r>
          </a:p>
        </p:txBody>
      </p:sp>
    </p:spTree>
    <p:extLst>
      <p:ext uri="{BB962C8B-B14F-4D97-AF65-F5344CB8AC3E}">
        <p14:creationId xmlns:p14="http://schemas.microsoft.com/office/powerpoint/2010/main" val="3634597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10D1-763F-4696-A5B0-643B5DD1599D}"/>
              </a:ext>
            </a:extLst>
          </p:cNvPr>
          <p:cNvSpPr>
            <a:spLocks noGrp="1"/>
          </p:cNvSpPr>
          <p:nvPr>
            <p:ph type="title" idx="4294967295"/>
          </p:nvPr>
        </p:nvSpPr>
        <p:spPr>
          <a:xfrm>
            <a:off x="1136650" y="1096645"/>
            <a:ext cx="5812790" cy="854075"/>
          </a:xfrm>
          <a:prstGeom prst="rect">
            <a:avLst/>
          </a:prstGeom>
        </p:spPr>
        <p:txBody>
          <a:bodyPr/>
          <a:lstStyle/>
          <a:p>
            <a:pPr rtl="0" eaLnBrk="1" latinLnBrk="0" hangingPunct="1"/>
            <a:r>
              <a:rPr lang="en-US" dirty="0">
                <a:solidFill>
                  <a:schemeClr val="accent1">
                    <a:lumMod val="50000"/>
                  </a:schemeClr>
                </a:solidFill>
              </a:rPr>
              <a:t>Schoolyard area scaling</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2039470"/>
            <a:ext cx="7815072" cy="2400657"/>
          </a:xfrm>
          <a:prstGeom prst="rect">
            <a:avLst/>
          </a:prstGeom>
          <a:noFill/>
        </p:spPr>
        <p:txBody>
          <a:bodyPr wrap="square" rtlCol="0">
            <a:spAutoFit/>
          </a:bodyPr>
          <a:lstStyle/>
          <a:p>
            <a:pPr>
              <a:spcAft>
                <a:spcPts val="1200"/>
              </a:spcAft>
            </a:pPr>
            <a:r>
              <a:rPr lang="en-US" sz="2800" dirty="0"/>
              <a:t>The</a:t>
            </a:r>
            <a:r>
              <a:rPr lang="en-US" sz="2800" i="1" dirty="0"/>
              <a:t> </a:t>
            </a:r>
            <a:r>
              <a:rPr lang="en-US" sz="2800" i="1" dirty="0">
                <a:hlinkClick r:id="rId2"/>
              </a:rPr>
              <a:t>Determining Scale &amp; Calculating Area Teacher Guide</a:t>
            </a:r>
            <a:r>
              <a:rPr lang="en-US" sz="2800" dirty="0">
                <a:hlinkClick r:id="rId2"/>
              </a:rPr>
              <a:t> </a:t>
            </a:r>
            <a:r>
              <a:rPr lang="en-US" sz="2800" dirty="0"/>
              <a:t>describes how to use an aerial photo/map to scale your sample site carbon measurements to larger areas of similar vegetation.  </a:t>
            </a:r>
          </a:p>
          <a:p>
            <a:pPr>
              <a:spcAft>
                <a:spcPts val="1200"/>
              </a:spcAft>
            </a:pPr>
            <a:endParaRPr lang="en-US" sz="2800" dirty="0">
              <a:solidFill>
                <a:srgbClr val="7030A0"/>
              </a:solidFill>
            </a:endParaRPr>
          </a:p>
        </p:txBody>
      </p:sp>
      <p:sp>
        <p:nvSpPr>
          <p:cNvPr id="5" name="Rectangle 4">
            <a:extLst>
              <a:ext uri="{FF2B5EF4-FFF2-40B4-BE49-F238E27FC236}">
                <a16:creationId xmlns:a16="http://schemas.microsoft.com/office/drawing/2014/main" id="{5E037779-031C-1E45-801D-F344D21A0B2D}"/>
              </a:ext>
            </a:extLst>
          </p:cNvPr>
          <p:cNvSpPr/>
          <p:nvPr/>
        </p:nvSpPr>
        <p:spPr>
          <a:xfrm>
            <a:off x="6544570" y="5568736"/>
            <a:ext cx="2556933" cy="1200329"/>
          </a:xfrm>
          <a:prstGeom prst="rect">
            <a:avLst/>
          </a:prstGeom>
        </p:spPr>
        <p:txBody>
          <a:bodyPr wrap="square">
            <a:spAutoFit/>
          </a:bodyPr>
          <a:lstStyle/>
          <a:p>
            <a:pPr>
              <a:spcAft>
                <a:spcPts val="1200"/>
              </a:spcAft>
            </a:pPr>
            <a:r>
              <a:rPr lang="en-US" i="1" dirty="0"/>
              <a:t>*Note the teacher will need Google Earth Pro (a free application) to create the map image.</a:t>
            </a:r>
          </a:p>
        </p:txBody>
      </p:sp>
      <p:pic>
        <p:nvPicPr>
          <p:cNvPr id="7" name="Picture 6" descr="Google Earth image showing aerial view of a site, with a lot of trees.">
            <a:extLst>
              <a:ext uri="{FF2B5EF4-FFF2-40B4-BE49-F238E27FC236}">
                <a16:creationId xmlns:a16="http://schemas.microsoft.com/office/drawing/2014/main" id="{C8873EE3-7654-0B4C-8088-354EB0F49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538" y="3497085"/>
            <a:ext cx="2109539" cy="1962469"/>
          </a:xfrm>
          <a:prstGeom prst="rect">
            <a:avLst/>
          </a:prstGeom>
        </p:spPr>
      </p:pic>
      <p:sp>
        <p:nvSpPr>
          <p:cNvPr id="8" name="Rectangle 7">
            <a:extLst>
              <a:ext uri="{FF2B5EF4-FFF2-40B4-BE49-F238E27FC236}">
                <a16:creationId xmlns:a16="http://schemas.microsoft.com/office/drawing/2014/main" id="{AA9000E7-CBE7-5C40-9AD2-52F9628B22BB}"/>
              </a:ext>
            </a:extLst>
          </p:cNvPr>
          <p:cNvSpPr/>
          <p:nvPr/>
        </p:nvSpPr>
        <p:spPr>
          <a:xfrm>
            <a:off x="1328928" y="4126509"/>
            <a:ext cx="4857719" cy="2246769"/>
          </a:xfrm>
          <a:prstGeom prst="rect">
            <a:avLst/>
          </a:prstGeom>
        </p:spPr>
        <p:txBody>
          <a:bodyPr wrap="square">
            <a:spAutoFit/>
          </a:bodyPr>
          <a:lstStyle/>
          <a:p>
            <a:pPr>
              <a:spcAft>
                <a:spcPts val="1200"/>
              </a:spcAft>
            </a:pPr>
            <a:r>
              <a:rPr lang="en-US" sz="2800" dirty="0">
                <a:solidFill>
                  <a:srgbClr val="7030A0"/>
                </a:solidFill>
              </a:rPr>
              <a:t>Example research question that can be answered through this activity: </a:t>
            </a:r>
            <a:r>
              <a:rPr lang="en-US" sz="2800" dirty="0">
                <a:solidFill>
                  <a:srgbClr val="7030A0"/>
                </a:solidFill>
                <a:latin typeface="Calibri Light" panose="020F0502020204030204" pitchFamily="34" charset="0"/>
                <a:cs typeface="Calibri Light" panose="020F0502020204030204" pitchFamily="34" charset="0"/>
              </a:rPr>
              <a:t>How much carbon is stored in the vegetation near my school?</a:t>
            </a:r>
          </a:p>
        </p:txBody>
      </p:sp>
    </p:spTree>
    <p:extLst>
      <p:ext uri="{BB962C8B-B14F-4D97-AF65-F5344CB8AC3E}">
        <p14:creationId xmlns:p14="http://schemas.microsoft.com/office/powerpoint/2010/main" val="319920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0D07-1C19-47D0-9386-65407B462BB7}"/>
              </a:ext>
            </a:extLst>
          </p:cNvPr>
          <p:cNvSpPr>
            <a:spLocks noGrp="1"/>
          </p:cNvSpPr>
          <p:nvPr>
            <p:ph type="title" idx="4294967295"/>
          </p:nvPr>
        </p:nvSpPr>
        <p:spPr>
          <a:xfrm>
            <a:off x="1156970" y="1066800"/>
            <a:ext cx="7886700" cy="701675"/>
          </a:xfrm>
          <a:prstGeom prst="rect">
            <a:avLst/>
          </a:prstGeom>
        </p:spPr>
        <p:txBody>
          <a:bodyPr/>
          <a:lstStyle/>
          <a:p>
            <a:pPr rtl="0" eaLnBrk="1" latinLnBrk="0" hangingPunct="1"/>
            <a:r>
              <a:rPr lang="en-US" sz="4100" dirty="0">
                <a:solidFill>
                  <a:schemeClr val="accent1">
                    <a:lumMod val="50000"/>
                  </a:schemeClr>
                </a:solidFill>
              </a:rPr>
              <a:t>Calculating Net Primary Productivity</a:t>
            </a:r>
          </a:p>
        </p:txBody>
      </p:sp>
      <p:sp>
        <p:nvSpPr>
          <p:cNvPr id="4" name="TextBox 3">
            <a:extLst>
              <a:ext uri="{FF2B5EF4-FFF2-40B4-BE49-F238E27FC236}">
                <a16:creationId xmlns:a16="http://schemas.microsoft.com/office/drawing/2014/main" id="{8A8370B4-108D-7C49-9F58-63AC58D5DDD9}"/>
              </a:ext>
            </a:extLst>
          </p:cNvPr>
          <p:cNvSpPr txBox="1"/>
          <p:nvPr/>
        </p:nvSpPr>
        <p:spPr>
          <a:xfrm>
            <a:off x="1328928" y="1972414"/>
            <a:ext cx="7815072" cy="4093428"/>
          </a:xfrm>
          <a:prstGeom prst="rect">
            <a:avLst/>
          </a:prstGeom>
          <a:noFill/>
        </p:spPr>
        <p:txBody>
          <a:bodyPr wrap="square" rtlCol="0">
            <a:spAutoFit/>
          </a:bodyPr>
          <a:lstStyle/>
          <a:p>
            <a:pPr>
              <a:spcAft>
                <a:spcPts val="1200"/>
              </a:spcAft>
            </a:pPr>
            <a:r>
              <a:rPr lang="en-US" sz="2400" dirty="0"/>
              <a:t>Use the </a:t>
            </a:r>
            <a:r>
              <a:rPr lang="en-US" sz="2400" i="1" dirty="0">
                <a:hlinkClick r:id="rId2"/>
              </a:rPr>
              <a:t>Calculating Net Primary Productivity Teacher Guide </a:t>
            </a:r>
            <a:r>
              <a:rPr lang="en-US" sz="2400" dirty="0"/>
              <a:t>to understand the change in carbon storage over time</a:t>
            </a:r>
            <a:r>
              <a:rPr lang="en-US" sz="2400" b="1" dirty="0"/>
              <a:t>. *Needs multiple years of carbon data*</a:t>
            </a:r>
            <a:r>
              <a:rPr lang="en-US" sz="2400" dirty="0"/>
              <a:t>  </a:t>
            </a:r>
          </a:p>
          <a:p>
            <a:pPr>
              <a:spcAft>
                <a:spcPts val="1200"/>
              </a:spcAft>
            </a:pPr>
            <a:r>
              <a:rPr lang="en-US" sz="2400" dirty="0">
                <a:solidFill>
                  <a:srgbClr val="7030A0"/>
                </a:solidFill>
              </a:rPr>
              <a:t>Example research question that can be answered through this activity: </a:t>
            </a:r>
            <a:r>
              <a:rPr lang="en-US" sz="2400" dirty="0">
                <a:solidFill>
                  <a:srgbClr val="7030A0"/>
                </a:solidFill>
                <a:latin typeface="Calibri Light" panose="020F0502020204030204" pitchFamily="34" charset="0"/>
                <a:cs typeface="Calibri Light" panose="020F0502020204030204" pitchFamily="34" charset="0"/>
              </a:rPr>
              <a:t>What is the pattern in which biomass and carbon storage change over time in my sample site?</a:t>
            </a:r>
            <a:endParaRPr lang="en-US" sz="2400" dirty="0">
              <a:solidFill>
                <a:srgbClr val="7030A0"/>
              </a:solidFill>
            </a:endParaRPr>
          </a:p>
          <a:p>
            <a:pPr>
              <a:spcAft>
                <a:spcPts val="1200"/>
              </a:spcAft>
            </a:pPr>
            <a:r>
              <a:rPr lang="en-US" sz="2400" dirty="0"/>
              <a:t>Net Primary Productivity (NPP), or the production of plant biomass, is equal to all of the carbon taken up by the vegetation through photosynthesis </a:t>
            </a:r>
            <a:r>
              <a:rPr lang="en-US" sz="2400" i="1" dirty="0"/>
              <a:t>minus</a:t>
            </a:r>
            <a:r>
              <a:rPr lang="en-US" sz="2400" dirty="0"/>
              <a:t> the carbon that is lost to respiration. NPP can be calculated with this equation: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57A1C0-6A4A-974A-A2E2-2ECC5A480B19}"/>
                  </a:ext>
                </a:extLst>
              </p:cNvPr>
              <p:cNvSpPr txBox="1"/>
              <p:nvPr/>
            </p:nvSpPr>
            <p:spPr>
              <a:xfrm>
                <a:off x="1255486" y="6184959"/>
                <a:ext cx="7865936" cy="338554"/>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𝑁𝑃𝑃</m:t>
                      </m:r>
                      <m:r>
                        <a:rPr lang="en-US" sz="2200" b="0" i="1" smtClean="0">
                          <a:latin typeface="Cambria Math" panose="02040503050406030204" pitchFamily="18" charset="0"/>
                        </a:rPr>
                        <m:t>=</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𝑠𝑡𝑜𝑟𝑒𝑑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2 −</m:t>
                      </m:r>
                      <m:r>
                        <a:rPr lang="en-US" sz="2200" b="0" i="1" smtClean="0">
                          <a:latin typeface="Cambria Math" panose="02040503050406030204" pitchFamily="18" charset="0"/>
                        </a:rPr>
                        <m:t>𝐶𝑎𝑟𝑏𝑜𝑛</m:t>
                      </m:r>
                      <m:r>
                        <a:rPr lang="en-US" sz="2200" b="0" i="1" smtClean="0">
                          <a:latin typeface="Cambria Math" panose="02040503050406030204" pitchFamily="18" charset="0"/>
                        </a:rPr>
                        <m:t> </m:t>
                      </m:r>
                      <m:r>
                        <a:rPr lang="en-US" sz="2200" b="0" i="1" smtClean="0">
                          <a:latin typeface="Cambria Math" panose="02040503050406030204" pitchFamily="18" charset="0"/>
                        </a:rPr>
                        <m:t>𝑆𝑡𝑜𝑟𝑒𝑑</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𝑌𝑒𝑎𝑟</m:t>
                      </m:r>
                      <m:r>
                        <a:rPr lang="en-US" sz="2200" b="0" i="1" smtClean="0">
                          <a:latin typeface="Cambria Math" panose="02040503050406030204" pitchFamily="18" charset="0"/>
                        </a:rPr>
                        <m:t> 1</m:t>
                      </m:r>
                    </m:oMath>
                  </m:oMathPara>
                </a14:m>
                <a:endParaRPr lang="en-US" sz="2200" dirty="0">
                  <a:latin typeface="+mj-lt"/>
                </a:endParaRPr>
              </a:p>
            </p:txBody>
          </p:sp>
        </mc:Choice>
        <mc:Fallback xmlns="">
          <p:sp>
            <p:nvSpPr>
              <p:cNvPr id="6" name="TextBox 5">
                <a:extLst>
                  <a:ext uri="{FF2B5EF4-FFF2-40B4-BE49-F238E27FC236}">
                    <a16:creationId xmlns:a16="http://schemas.microsoft.com/office/drawing/2014/main" id="{5857A1C0-6A4A-974A-A2E2-2ECC5A480B19}"/>
                  </a:ext>
                </a:extLst>
              </p:cNvPr>
              <p:cNvSpPr txBox="1">
                <a:spLocks noRot="1" noChangeAspect="1" noMove="1" noResize="1" noEditPoints="1" noAdjustHandles="1" noChangeArrowheads="1" noChangeShapeType="1" noTextEdit="1"/>
              </p:cNvSpPr>
              <p:nvPr/>
            </p:nvSpPr>
            <p:spPr>
              <a:xfrm>
                <a:off x="1255486" y="6184959"/>
                <a:ext cx="7865936" cy="338554"/>
              </a:xfrm>
              <a:prstGeom prst="rect">
                <a:avLst/>
              </a:prstGeom>
              <a:blipFill>
                <a:blip r:embed="rId3"/>
                <a:stretch>
                  <a:fillRect l="-161" r="-161" b="-30000"/>
                </a:stretch>
              </a:blipFill>
            </p:spPr>
            <p:txBody>
              <a:bodyPr/>
              <a:lstStyle/>
              <a:p>
                <a:r>
                  <a:rPr lang="en-US">
                    <a:noFill/>
                  </a:rPr>
                  <a:t> </a:t>
                </a:r>
              </a:p>
            </p:txBody>
          </p:sp>
        </mc:Fallback>
      </mc:AlternateContent>
    </p:spTree>
    <p:extLst>
      <p:ext uri="{BB962C8B-B14F-4D97-AF65-F5344CB8AC3E}">
        <p14:creationId xmlns:p14="http://schemas.microsoft.com/office/powerpoint/2010/main" val="657474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4F5AC4-7FA4-4A9C-B01B-68FFAE6D594A}"/>
              </a:ext>
            </a:extLst>
          </p:cNvPr>
          <p:cNvSpPr>
            <a:spLocks noGrp="1"/>
          </p:cNvSpPr>
          <p:nvPr>
            <p:ph type="title" idx="4294967295"/>
          </p:nvPr>
        </p:nvSpPr>
        <p:spPr>
          <a:xfrm>
            <a:off x="1400536" y="1038258"/>
            <a:ext cx="3780790" cy="742315"/>
          </a:xfrm>
          <a:prstGeom prst="rect">
            <a:avLst/>
          </a:prstGeom>
        </p:spPr>
        <p:txBody>
          <a:bodyPr/>
          <a:lstStyle/>
          <a:p>
            <a:pPr lvl="0" algn="l" defTabSz="914400">
              <a:lnSpc>
                <a:spcPct val="90000"/>
              </a:lnSpc>
              <a:defRPr/>
            </a:pPr>
            <a:r>
              <a:rPr lang="en-US" sz="4000" b="1" dirty="0">
                <a:solidFill>
                  <a:srgbClr val="002060"/>
                </a:solidFill>
                <a:latin typeface="Calibri Light" panose="020F0302020204030204"/>
              </a:rPr>
              <a:t>Quiz Questions</a:t>
            </a:r>
          </a:p>
        </p:txBody>
      </p:sp>
      <p:sp>
        <p:nvSpPr>
          <p:cNvPr id="3" name="Content Placeholder 2">
            <a:extLst>
              <a:ext uri="{FF2B5EF4-FFF2-40B4-BE49-F238E27FC236}">
                <a16:creationId xmlns:a16="http://schemas.microsoft.com/office/drawing/2014/main" id="{08B71F1C-FD70-994A-A749-1D975BD44907}"/>
              </a:ext>
            </a:extLst>
          </p:cNvPr>
          <p:cNvSpPr txBox="1">
            <a:spLocks/>
          </p:cNvSpPr>
          <p:nvPr/>
        </p:nvSpPr>
        <p:spPr>
          <a:xfrm>
            <a:off x="1400536" y="1780573"/>
            <a:ext cx="7533915" cy="4955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Challenge yourself to answer these questions and check whether you have achieved the learning objectives of this module.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1600" dirty="0">
                <a:solidFill>
                  <a:sysClr val="windowText" lastClr="000000"/>
                </a:solidFill>
                <a:latin typeface="Calibri" panose="020F0502020204030204"/>
              </a:rPr>
              <a:t>Name two carbon cycle field learning activities. </a:t>
            </a:r>
          </a:p>
          <a:p>
            <a:pPr marL="514350" indent="-514350">
              <a:buFont typeface="+mj-lt"/>
              <a:buAutoNum type="arabicPeriod"/>
              <a:defRPr/>
            </a:pPr>
            <a:r>
              <a:rPr lang="en-US" sz="1600" dirty="0">
                <a:solidFill>
                  <a:sysClr val="windowText" lastClr="000000"/>
                </a:solidFill>
              </a:rPr>
              <a:t>What are some research questions you could ask using GLOBE carbon cycle data at your site?</a:t>
            </a:r>
          </a:p>
          <a:p>
            <a:pPr marL="514350" indent="-514350">
              <a:buFont typeface="+mj-lt"/>
              <a:buAutoNum type="arabicPeriod"/>
              <a:defRPr/>
            </a:pPr>
            <a:r>
              <a:rPr lang="en-US" sz="1600" dirty="0">
                <a:solidFill>
                  <a:sysClr val="windowText" lastClr="000000"/>
                </a:solidFill>
              </a:rPr>
              <a:t>What is the minimum area for a Standard site?</a:t>
            </a:r>
          </a:p>
          <a:p>
            <a:pPr marL="514350" indent="-514350">
              <a:buFont typeface="+mj-lt"/>
              <a:buAutoNum type="arabicPeriod"/>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your site </a:t>
            </a:r>
            <a:r>
              <a:rPr lang="en-US" sz="1600" dirty="0">
                <a:solidFill>
                  <a:sysClr val="windowText" lastClr="000000"/>
                </a:solidFill>
                <a:latin typeface="Calibri" panose="020F0502020204030204"/>
              </a:rPr>
              <a:t>has trees, what data will you record for each tree?</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what height do you measure tree circumference?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a tree is on a steep slope, what guide could you use to accurately measure tree circumference?</a:t>
            </a:r>
          </a:p>
          <a:p>
            <a:pPr marL="514350" indent="-514350">
              <a:buFont typeface="+mj-lt"/>
              <a:buAutoNum type="arabicPeriod"/>
              <a:defRPr/>
            </a:pPr>
            <a:r>
              <a:rPr lang="en-US" sz="1600" dirty="0">
                <a:solidFill>
                  <a:sysClr val="windowText" lastClr="000000"/>
                </a:solidFill>
              </a:rPr>
              <a:t>What is the percent cover needed to take herbaceous vegetation measurements? Shrub/sapling measurements? </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indent="-514350">
              <a:buFont typeface="+mj-lt"/>
              <a:buAutoNum type="arabicPeriod"/>
              <a:defRPr/>
            </a:pPr>
            <a:r>
              <a:rPr lang="en-US" sz="1600" dirty="0">
                <a:solidFill>
                  <a:sysClr val="windowText" lastClr="000000"/>
                </a:solidFill>
              </a:rPr>
              <a:t>How are tree measurements converted to biomass? To carbon storage?</a:t>
            </a:r>
          </a:p>
          <a:p>
            <a:pPr marL="514350" indent="-514350">
              <a:buFont typeface="+mj-lt"/>
              <a:buAutoNum type="arabicPeriod"/>
              <a:defRPr/>
            </a:pPr>
            <a:r>
              <a:rPr lang="en-US" sz="1600" dirty="0">
                <a:solidFill>
                  <a:sysClr val="windowText" lastClr="000000"/>
                </a:solidFill>
              </a:rPr>
              <a:t>If you measure shrub/saplings, what data will you record?</a:t>
            </a:r>
          </a:p>
          <a:p>
            <a:pPr marL="514350" indent="-514350">
              <a:buFont typeface="+mj-lt"/>
              <a:buAutoNum type="arabicPeriod"/>
              <a:defRPr/>
            </a:pPr>
            <a:r>
              <a:rPr lang="en-US" sz="1600" dirty="0">
                <a:solidFill>
                  <a:sysClr val="windowText" lastClr="000000"/>
                </a:solidFill>
              </a:rPr>
              <a:t>How might someone calculate carbon storage of vegetation over the entire town based on your field measurements?</a:t>
            </a:r>
          </a:p>
          <a:p>
            <a:pPr marL="514350" indent="-514350">
              <a:buFont typeface="+mj-lt"/>
              <a:buAutoNum type="arabicPeriod"/>
              <a:defRPr/>
            </a:pPr>
            <a:endParaRPr lang="en-US" sz="1800" dirty="0">
              <a:solidFill>
                <a:sysClr val="windowText" lastClr="000000"/>
              </a:solidFill>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404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A2D0-54D6-5C9B-EB47-B583E754DAEB}"/>
            </a:ext>
          </a:extLst>
        </p:cNvPr>
        <p:cNvGrpSpPr/>
        <p:nvPr/>
      </p:nvGrpSpPr>
      <p:grpSpPr>
        <a:xfrm>
          <a:off x="0" y="0"/>
          <a:ext cx="0" cy="0"/>
          <a:chOff x="0" y="0"/>
          <a:chExt cx="0" cy="0"/>
        </a:xfrm>
      </p:grpSpPr>
      <p:sp>
        <p:nvSpPr>
          <p:cNvPr id="3" name="Title 1" hidden="1">
            <a:extLst>
              <a:ext uri="{FF2B5EF4-FFF2-40B4-BE49-F238E27FC236}">
                <a16:creationId xmlns:a16="http://schemas.microsoft.com/office/drawing/2014/main" id="{A9E1CB8C-0034-525B-793C-5C6F95204365}"/>
              </a:ext>
            </a:extLst>
          </p:cNvPr>
          <p:cNvSpPr>
            <a:spLocks noGrp="1"/>
          </p:cNvSpPr>
          <p:nvPr>
            <p:ph type="title" idx="4294967295"/>
          </p:nvPr>
        </p:nvSpPr>
        <p:spPr>
          <a:xfrm>
            <a:off x="1258570" y="1035685"/>
            <a:ext cx="3221990" cy="661035"/>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C7A5DC7F-74D0-CC0C-C8D6-F68337D36BE2}"/>
              </a:ext>
            </a:extLst>
          </p:cNvPr>
          <p:cNvSpPr txBox="1"/>
          <p:nvPr/>
        </p:nvSpPr>
        <p:spPr>
          <a:xfrm>
            <a:off x="1432560" y="1148081"/>
            <a:ext cx="7030720" cy="4955203"/>
          </a:xfrm>
          <a:prstGeom prst="rect">
            <a:avLst/>
          </a:prstGeom>
          <a:noFill/>
        </p:spPr>
        <p:txBody>
          <a:bodyPr wrap="square" rtlCol="0">
            <a:spAutoFit/>
          </a:bodyPr>
          <a:lstStyle/>
          <a:p>
            <a:r>
              <a:rPr lang="en-US" sz="2000" b="1" dirty="0"/>
              <a:t>Additional Resources:</a:t>
            </a:r>
          </a:p>
          <a:p>
            <a:endParaRPr lang="en-US" sz="2000" dirty="0"/>
          </a:p>
          <a:p>
            <a:r>
              <a:rPr lang="en-US" dirty="0"/>
              <a:t>NASA’s A Breathing Planet, Off Balance Article and Video:</a:t>
            </a:r>
          </a:p>
          <a:p>
            <a:r>
              <a:rPr lang="en-US" dirty="0">
                <a:hlinkClick r:id="rId3"/>
              </a:rPr>
              <a:t>https://www.nasa.gov/feature/goddard/carbon-climate</a:t>
            </a:r>
            <a:endParaRPr lang="en-US" dirty="0"/>
          </a:p>
          <a:p>
            <a:endParaRPr lang="en-US" dirty="0"/>
          </a:p>
          <a:p>
            <a:r>
              <a:rPr lang="en-US" dirty="0"/>
              <a:t>NASA Global Climate Change Website:</a:t>
            </a:r>
          </a:p>
          <a:p>
            <a:r>
              <a:rPr lang="en-US" dirty="0">
                <a:hlinkClick r:id="rId4"/>
              </a:rPr>
              <a:t>https://climate.nasa.gov/</a:t>
            </a:r>
            <a:endParaRPr lang="en-US" dirty="0"/>
          </a:p>
          <a:p>
            <a:endParaRPr lang="en-US" dirty="0"/>
          </a:p>
          <a:p>
            <a:pPr lvl="0"/>
            <a:r>
              <a:rPr lang="en-US" dirty="0">
                <a:solidFill>
                  <a:prstClr val="black"/>
                </a:solidFill>
              </a:rPr>
              <a:t>NASA Scientific Visualization Studio </a:t>
            </a:r>
          </a:p>
          <a:p>
            <a:pPr lvl="0"/>
            <a:r>
              <a:rPr lang="en-US" dirty="0">
                <a:solidFill>
                  <a:prstClr val="black"/>
                </a:solidFill>
                <a:hlinkClick r:id="rId5"/>
              </a:rPr>
              <a:t>https://svs.gsfc.nasa.gov</a:t>
            </a:r>
            <a:endParaRPr lang="en-US" dirty="0">
              <a:solidFill>
                <a:prstClr val="black"/>
              </a:solidFill>
            </a:endParaRPr>
          </a:p>
          <a:p>
            <a:pPr lvl="0"/>
            <a:endParaRPr lang="en-US" dirty="0">
              <a:solidFill>
                <a:prstClr val="black"/>
              </a:solidFill>
            </a:endParaRPr>
          </a:p>
          <a:p>
            <a:pPr lvl="0"/>
            <a:r>
              <a:rPr lang="en-US" dirty="0">
                <a:solidFill>
                  <a:prstClr val="black"/>
                </a:solidFill>
              </a:rPr>
              <a:t>Global Carbon Project </a:t>
            </a:r>
          </a:p>
          <a:p>
            <a:pPr lvl="0"/>
            <a:r>
              <a:rPr lang="en-US" dirty="0">
                <a:solidFill>
                  <a:prstClr val="black"/>
                </a:solidFill>
                <a:hlinkClick r:id="rId6"/>
              </a:rPr>
              <a:t>http://www.globalcarbonproject.org</a:t>
            </a:r>
            <a:endParaRPr lang="en-US" dirty="0">
              <a:solidFill>
                <a:prstClr val="black"/>
              </a:solidFill>
            </a:endParaRPr>
          </a:p>
          <a:p>
            <a:pPr lvl="1"/>
            <a:r>
              <a:rPr lang="en-US" dirty="0">
                <a:solidFill>
                  <a:prstClr val="black"/>
                </a:solidFill>
              </a:rPr>
              <a:t> </a:t>
            </a:r>
          </a:p>
          <a:p>
            <a:pPr marL="14288" lvl="1"/>
            <a:r>
              <a:rPr lang="en-US" dirty="0">
                <a:solidFill>
                  <a:prstClr val="black"/>
                </a:solidFill>
              </a:rPr>
              <a:t>Global Carbon Atlas</a:t>
            </a:r>
          </a:p>
          <a:p>
            <a:pPr marL="14288" lvl="1"/>
            <a:r>
              <a:rPr lang="en-US" dirty="0">
                <a:solidFill>
                  <a:prstClr val="black"/>
                </a:solidFill>
                <a:hlinkClick r:id="rId7"/>
              </a:rPr>
              <a:t>http://www.globalcarbonatlas.org</a:t>
            </a:r>
            <a:endParaRPr lang="en-US" dirty="0">
              <a:solidFill>
                <a:prstClr val="black"/>
              </a:solidFill>
            </a:endParaRPr>
          </a:p>
          <a:p>
            <a:endParaRPr lang="en-US" sz="2400" dirty="0"/>
          </a:p>
        </p:txBody>
      </p:sp>
    </p:spTree>
    <p:extLst>
      <p:ext uri="{BB962C8B-B14F-4D97-AF65-F5344CB8AC3E}">
        <p14:creationId xmlns:p14="http://schemas.microsoft.com/office/powerpoint/2010/main" val="2821143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hidden="1">
            <a:extLst>
              <a:ext uri="{FF2B5EF4-FFF2-40B4-BE49-F238E27FC236}">
                <a16:creationId xmlns:a16="http://schemas.microsoft.com/office/drawing/2014/main" id="{F3C3D31D-B20E-4C48-BBE6-6A17C3A47A33}"/>
              </a:ext>
            </a:extLst>
          </p:cNvPr>
          <p:cNvSpPr>
            <a:spLocks noGrp="1"/>
          </p:cNvSpPr>
          <p:nvPr>
            <p:ph type="title" idx="4294967295"/>
          </p:nvPr>
        </p:nvSpPr>
        <p:spPr>
          <a:xfrm>
            <a:off x="1258570" y="1035685"/>
            <a:ext cx="3221990" cy="661035"/>
          </a:xfrm>
          <a:prstGeom prst="rect">
            <a:avLst/>
          </a:prstGeom>
        </p:spPr>
        <p:txBody>
          <a:bodyPr/>
          <a:lstStyle/>
          <a:p>
            <a:r>
              <a:rPr lang="en-US" sz="2400" b="1" dirty="0">
                <a:solidFill>
                  <a:srgbClr val="002060"/>
                </a:solidFill>
                <a:latin typeface="Calibri Light" panose="020F0302020204030204"/>
              </a:rPr>
              <a:t>Additional</a:t>
            </a:r>
            <a:r>
              <a:rPr lang="en-US" dirty="0"/>
              <a:t> </a:t>
            </a:r>
            <a:r>
              <a:rPr lang="en-US" sz="2400" b="1" dirty="0">
                <a:solidFill>
                  <a:srgbClr val="002060"/>
                </a:solidFill>
                <a:latin typeface="Calibri Light" panose="020F0302020204030204"/>
              </a:rPr>
              <a:t>Information</a:t>
            </a:r>
            <a:endParaRPr lang="en-US" sz="4000" b="1" dirty="0">
              <a:solidFill>
                <a:srgbClr val="002060"/>
              </a:solidFill>
              <a:latin typeface="Calibri Light" panose="020F0302020204030204"/>
            </a:endParaRPr>
          </a:p>
        </p:txBody>
      </p:sp>
      <p:sp>
        <p:nvSpPr>
          <p:cNvPr id="2" name="TextBox 1">
            <a:extLst>
              <a:ext uri="{FF2B5EF4-FFF2-40B4-BE49-F238E27FC236}">
                <a16:creationId xmlns:a16="http://schemas.microsoft.com/office/drawing/2014/main" id="{9BA088B9-3D2B-7046-A0A6-AFE7AA12E623}"/>
              </a:ext>
            </a:extLst>
          </p:cNvPr>
          <p:cNvSpPr txBox="1"/>
          <p:nvPr/>
        </p:nvSpPr>
        <p:spPr>
          <a:xfrm>
            <a:off x="1432560" y="1148081"/>
            <a:ext cx="7030720" cy="5360442"/>
          </a:xfrm>
          <a:prstGeom prst="rect">
            <a:avLst/>
          </a:prstGeom>
          <a:noFill/>
        </p:spPr>
        <p:txBody>
          <a:bodyPr wrap="square" rtlCol="0">
            <a:spAutoFit/>
          </a:bodyPr>
          <a:lstStyle/>
          <a:p>
            <a:r>
              <a:rPr lang="en-US" sz="2000" b="1" dirty="0"/>
              <a:t>Questions about this module? </a:t>
            </a:r>
          </a:p>
          <a:p>
            <a:pPr algn="l" rtl="0">
              <a:spcBef>
                <a:spcPts val="0"/>
              </a:spcBef>
              <a:spcAft>
                <a:spcPts val="0"/>
              </a:spcAft>
            </a:pPr>
            <a:r>
              <a:rPr lang="en-US" sz="2000" dirty="0"/>
              <a:t>Contact GLOBE: </a:t>
            </a:r>
            <a:r>
              <a:rPr lang="en-US" sz="2000" u="none" strike="noStrike" dirty="0">
                <a:solidFill>
                  <a:srgbClr val="467886"/>
                </a:solidFill>
                <a:effectLst/>
                <a:latin typeface="Aptos" panose="020B0004020202020204" pitchFamily="34" charset="0"/>
                <a:hlinkClick r:id="rId3"/>
              </a:rPr>
              <a:t>training@nasaglobe.org</a:t>
            </a:r>
            <a:br>
              <a:rPr lang="en-US" sz="2000" dirty="0"/>
            </a:br>
            <a:br>
              <a:rPr lang="en-US" sz="2000" dirty="0"/>
            </a:br>
            <a:r>
              <a:rPr lang="en-US" sz="2000" b="1" dirty="0" err="1"/>
              <a:t>eTraining</a:t>
            </a:r>
            <a:r>
              <a:rPr lang="en-US" sz="2000" b="1" dirty="0"/>
              <a:t> Authors:</a:t>
            </a:r>
            <a:endParaRPr lang="en-US" sz="2000" b="0" i="0" u="none" strike="noStrike" dirty="0">
              <a:effectLst/>
            </a:endParaRPr>
          </a:p>
          <a:p>
            <a:pPr algn="l" rtl="0">
              <a:spcBef>
                <a:spcPts val="1000"/>
              </a:spcBef>
              <a:spcAft>
                <a:spcPts val="0"/>
              </a:spcAft>
            </a:pPr>
            <a:r>
              <a:rPr lang="en-US" sz="2000" b="0" i="0" u="none" strike="noStrike" dirty="0">
                <a:solidFill>
                  <a:srgbClr val="000000"/>
                </a:solidFill>
                <a:effectLst/>
              </a:rPr>
              <a:t>Dr. Elizabeth </a:t>
            </a:r>
            <a:r>
              <a:rPr lang="en-US" sz="2000" b="0" i="0" u="none" strike="noStrike" dirty="0" err="1">
                <a:solidFill>
                  <a:srgbClr val="000000"/>
                </a:solidFill>
                <a:effectLst/>
              </a:rPr>
              <a:t>Burakowski</a:t>
            </a:r>
            <a:r>
              <a:rPr lang="en-US" sz="2000" b="0" i="0" u="none" strike="noStrike" dirty="0">
                <a:solidFill>
                  <a:srgbClr val="000000"/>
                </a:solidFill>
                <a:effectLst/>
              </a:rPr>
              <a:t>, University of New Hampshire</a:t>
            </a:r>
            <a:endParaRPr lang="en-US" sz="2000" dirty="0">
              <a:solidFill>
                <a:srgbClr val="000000"/>
              </a:solidFill>
            </a:endParaRPr>
          </a:p>
          <a:p>
            <a:pPr>
              <a:spcBef>
                <a:spcPts val="1000"/>
              </a:spcBef>
            </a:pPr>
            <a:r>
              <a:rPr lang="en-US" sz="2000" b="0" i="0" u="none" strike="noStrike" dirty="0">
                <a:solidFill>
                  <a:srgbClr val="000000"/>
                </a:solidFill>
                <a:effectLst/>
              </a:rPr>
              <a:t>Haley </a:t>
            </a:r>
            <a:r>
              <a:rPr lang="en-US" sz="2000" b="0" i="0" u="none" strike="noStrike" dirty="0" err="1">
                <a:solidFill>
                  <a:srgbClr val="000000"/>
                </a:solidFill>
                <a:effectLst/>
              </a:rPr>
              <a:t>Wicklein</a:t>
            </a:r>
            <a:r>
              <a:rPr lang="en-US" sz="2000" b="0" i="0" u="none" strike="noStrike" dirty="0">
                <a:solidFill>
                  <a:srgbClr val="000000"/>
                </a:solidFill>
                <a:effectLst/>
              </a:rPr>
              <a:t>, University of New Hampshire</a:t>
            </a:r>
          </a:p>
          <a:p>
            <a:pPr>
              <a:spcBef>
                <a:spcPts val="1000"/>
              </a:spcBef>
            </a:pPr>
            <a:r>
              <a:rPr lang="en-US" sz="2000" b="0" i="0" u="none" strike="noStrike" dirty="0">
                <a:solidFill>
                  <a:srgbClr val="000000"/>
                </a:solidFill>
                <a:effectLst/>
              </a:rPr>
              <a:t>Jenni</a:t>
            </a:r>
            <a:r>
              <a:rPr lang="en-US" sz="2000" dirty="0">
                <a:solidFill>
                  <a:srgbClr val="000000"/>
                </a:solidFill>
              </a:rPr>
              <a:t>fer </a:t>
            </a:r>
            <a:r>
              <a:rPr lang="en-US" sz="2000" dirty="0" err="1">
                <a:solidFill>
                  <a:srgbClr val="000000"/>
                </a:solidFill>
              </a:rPr>
              <a:t>Bourgeault</a:t>
            </a:r>
            <a:r>
              <a:rPr lang="en-US" sz="2000" b="0" i="0" u="none" strike="noStrike" dirty="0">
                <a:solidFill>
                  <a:srgbClr val="000000"/>
                </a:solidFill>
                <a:effectLst/>
              </a:rPr>
              <a:t>, University of New Hampshire</a:t>
            </a:r>
            <a:endParaRPr lang="en-US" sz="2000" dirty="0">
              <a:solidFill>
                <a:srgbClr val="000000"/>
              </a:solidFill>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pPr algn="l" rtl="0">
              <a:spcBef>
                <a:spcPts val="1000"/>
              </a:spcBef>
              <a:spcAft>
                <a:spcPts val="0"/>
              </a:spcAft>
            </a:pPr>
            <a:endParaRPr lang="en-US" sz="2400" b="0" i="0" u="none" strike="noStrike" dirty="0">
              <a:solidFill>
                <a:srgbClr val="000000"/>
              </a:solidFill>
              <a:effectLst/>
            </a:endParaRPr>
          </a:p>
          <a:p>
            <a:r>
              <a:rPr lang="en-US" sz="1600" b="0" i="0" u="none" strike="noStrike" dirty="0">
                <a:solidFill>
                  <a:srgbClr val="000000"/>
                </a:solidFill>
                <a:effectLst/>
              </a:rPr>
              <a:t>This work was supported by NASA (Grant no. 80NSSC18K0135). Any opinion, findings and conclusions or recommendations expressed in this material are those of the authors(s) and do not necessarily reflect the views of NASA.</a:t>
            </a:r>
            <a:endParaRPr lang="en-US" sz="2400" dirty="0"/>
          </a:p>
        </p:txBody>
      </p:sp>
    </p:spTree>
    <p:extLst>
      <p:ext uri="{BB962C8B-B14F-4D97-AF65-F5344CB8AC3E}">
        <p14:creationId xmlns:p14="http://schemas.microsoft.com/office/powerpoint/2010/main" val="312815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BE82-9EAE-4E18-BF1E-14A96691ED60}"/>
              </a:ext>
            </a:extLst>
          </p:cNvPr>
          <p:cNvSpPr>
            <a:spLocks noGrp="1"/>
          </p:cNvSpPr>
          <p:nvPr>
            <p:ph type="title" idx="4294967295"/>
          </p:nvPr>
        </p:nvSpPr>
        <p:spPr>
          <a:xfrm>
            <a:off x="1055419" y="1027907"/>
            <a:ext cx="7886700" cy="892334"/>
          </a:xfrm>
          <a:prstGeom prst="rect">
            <a:avLst/>
          </a:prstGeom>
        </p:spPr>
        <p:txBody>
          <a:bodyPr/>
          <a:lstStyle/>
          <a:p>
            <a:r>
              <a:rPr lang="en-US" sz="4000" dirty="0">
                <a:solidFill>
                  <a:srgbClr val="002060"/>
                </a:solidFill>
              </a:rPr>
              <a:t>Review: Why Collect Carbon Data?</a:t>
            </a:r>
          </a:p>
        </p:txBody>
      </p:sp>
      <p:sp>
        <p:nvSpPr>
          <p:cNvPr id="6" name="Content Placeholder 2">
            <a:extLst>
              <a:ext uri="{FF2B5EF4-FFF2-40B4-BE49-F238E27FC236}">
                <a16:creationId xmlns:a16="http://schemas.microsoft.com/office/drawing/2014/main" id="{7AF827D4-6904-D346-A644-0E781C4FC41C}"/>
              </a:ext>
            </a:extLst>
          </p:cNvPr>
          <p:cNvSpPr txBox="1">
            <a:spLocks/>
          </p:cNvSpPr>
          <p:nvPr/>
        </p:nvSpPr>
        <p:spPr>
          <a:xfrm>
            <a:off x="1324355" y="2066307"/>
            <a:ext cx="7617764" cy="13626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marR="0" lvl="0" indent="-11113"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Scientists collect carbon cycle data to understand how terrestrial ecosystems will respond to warmer temperatures and higher CO</a:t>
            </a:r>
            <a:r>
              <a:rPr kumimoji="0" lang="en-US" sz="2200" u="none" strike="noStrike" kern="1200" cap="none" spc="0" normalizeH="0" baseline="-2500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2</a:t>
            </a: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rPr>
              <a:t> </a:t>
            </a:r>
            <a:endParaRPr kumimoji="0" lang="en-US" sz="2800" u="none" strike="noStrike" kern="1200" cap="none" spc="0" normalizeH="0" baseline="0" noProof="0" dirty="0">
              <a:ln>
                <a:noFill/>
              </a:ln>
              <a:solidFill>
                <a:sysClr val="windowText" lastClr="000000"/>
              </a:solidFill>
              <a:effectLst/>
              <a:uLnTx/>
              <a:uFillTx/>
              <a:latin typeface="Calibri Light" panose="020F0502020204030204" pitchFamily="34" charset="0"/>
              <a:cs typeface="Calibri Light" panose="020F0502020204030204" pitchFamily="34" charset="0"/>
            </a:endParaRPr>
          </a:p>
        </p:txBody>
      </p:sp>
      <p:pic>
        <p:nvPicPr>
          <p:cNvPr id="7" name="Picture 4" descr="Image shows a group of people outdoors, with paper and pens in their hands.">
            <a:extLst>
              <a:ext uri="{FF2B5EF4-FFF2-40B4-BE49-F238E27FC236}">
                <a16:creationId xmlns:a16="http://schemas.microsoft.com/office/drawing/2014/main" id="{BAF7CC95-2ACF-1C40-9242-9EB27A975BFC}"/>
              </a:ext>
            </a:extLst>
          </p:cNvPr>
          <p:cNvPicPr>
            <a:picLocks noChangeAspect="1"/>
          </p:cNvPicPr>
          <p:nvPr/>
        </p:nvPicPr>
        <p:blipFill>
          <a:blip r:embed="rId2"/>
          <a:stretch>
            <a:fillRect/>
          </a:stretch>
        </p:blipFill>
        <p:spPr>
          <a:xfrm>
            <a:off x="5584730" y="3429000"/>
            <a:ext cx="3112754" cy="2340769"/>
          </a:xfrm>
          <a:prstGeom prst="rect">
            <a:avLst/>
          </a:prstGeom>
        </p:spPr>
      </p:pic>
      <p:sp>
        <p:nvSpPr>
          <p:cNvPr id="4" name="TextBox 3">
            <a:extLst>
              <a:ext uri="{FF2B5EF4-FFF2-40B4-BE49-F238E27FC236}">
                <a16:creationId xmlns:a16="http://schemas.microsoft.com/office/drawing/2014/main" id="{59196403-8A4A-9A2F-719C-5B19B49A92EC}"/>
              </a:ext>
            </a:extLst>
          </p:cNvPr>
          <p:cNvSpPr txBox="1"/>
          <p:nvPr/>
        </p:nvSpPr>
        <p:spPr>
          <a:xfrm>
            <a:off x="1366933" y="3190044"/>
            <a:ext cx="3973163" cy="3139321"/>
          </a:xfrm>
          <a:prstGeom prst="rect">
            <a:avLst/>
          </a:prstGeom>
          <a:noFill/>
        </p:spPr>
        <p:txBody>
          <a:bodyPr wrap="square">
            <a:spAutoFit/>
          </a:bodyPr>
          <a:lstStyle/>
          <a:p>
            <a:r>
              <a:rPr lang="en-US" sz="2200" b="0" i="0" u="none" strike="noStrike" dirty="0">
                <a:solidFill>
                  <a:srgbClr val="000000"/>
                </a:solidFill>
                <a:effectLst/>
                <a:latin typeface="Calibri" panose="020F0502020204030204" pitchFamily="34" charset="0"/>
              </a:rPr>
              <a:t>Your observations are valuable contributions to the scientific community and may be used by educators, students, researchers, and the general public to increase environmental awareness and STEM literacy, as well as advance Earth system science.</a:t>
            </a:r>
            <a:endParaRPr lang="en-US" sz="2200" dirty="0"/>
          </a:p>
        </p:txBody>
      </p:sp>
    </p:spTree>
    <p:extLst>
      <p:ext uri="{BB962C8B-B14F-4D97-AF65-F5344CB8AC3E}">
        <p14:creationId xmlns:p14="http://schemas.microsoft.com/office/powerpoint/2010/main" val="203524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6B81-7E56-4555-86BE-85C7CFE37C11}"/>
              </a:ext>
            </a:extLst>
          </p:cNvPr>
          <p:cNvSpPr>
            <a:spLocks noGrp="1"/>
          </p:cNvSpPr>
          <p:nvPr>
            <p:ph type="title" idx="4294967295"/>
          </p:nvPr>
        </p:nvSpPr>
        <p:spPr>
          <a:xfrm>
            <a:off x="872490" y="1086485"/>
            <a:ext cx="7886700" cy="711835"/>
          </a:xfrm>
          <a:prstGeom prst="rect">
            <a:avLst/>
          </a:prstGeom>
        </p:spPr>
        <p:txBody>
          <a:bodyPr/>
          <a:lstStyle/>
          <a:p>
            <a:r>
              <a:rPr lang="en-US" sz="4000" kern="1200" dirty="0">
                <a:solidFill>
                  <a:srgbClr val="002060"/>
                </a:solidFill>
                <a:effectLst/>
                <a:latin typeface="Calibri" panose="020F0502020204030204" pitchFamily="34" charset="0"/>
                <a:ea typeface="+mn-ea"/>
                <a:cs typeface="+mn-cs"/>
              </a:rPr>
              <a:t>Field Protocols Flowchart</a:t>
            </a:r>
            <a:endParaRPr lang="en-US" dirty="0"/>
          </a:p>
        </p:txBody>
      </p:sp>
      <p:pic>
        <p:nvPicPr>
          <p:cNvPr id="5" name="Picture 4" descr="Image shows a flowchart: at the top there's a rectangle with the text Carbon &quot;Cycle Introductory Activities&quot;; then a down arrows connects to second rectangle with the text &quot;Field Learning Activities and 3 bullets - Percent cover, Allometry and Biomass Units&quot;; then a down arrow connects to third rectangle with the text &quot;Protocols and 2 bullets: Site Selection and Site Set-up&quot; then there are three down-arrow, one pointing left to the text &quot;Tree Protocols If site has any trees greater than 15 cm circumference&quot;; next arrow pointing to the center with the text &quot;Shrub/Sapling Protocol If site has shrubs/saplings on more than 25% sample site&quot;; next arrow pointing to the right with the text: &quot;Herbaceous Protocol If site has herbaceous vegetation on more than 50% sample site&quot;. Then there's another down arrow connecting to another rectangle with the text Data Entry; then there's another down arrow connecting to another rectangle with the text &quot;Data Analysis&quot; and one last down arrow connecting to another rectangle that reads &quot;Assessment&quot;.">
            <a:extLst>
              <a:ext uri="{FF2B5EF4-FFF2-40B4-BE49-F238E27FC236}">
                <a16:creationId xmlns:a16="http://schemas.microsoft.com/office/drawing/2014/main" id="{465450EA-6509-7F4B-8C06-C8431506F1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0154" y="2069305"/>
            <a:ext cx="6056815" cy="4668116"/>
          </a:xfrm>
          <a:prstGeom prst="rect">
            <a:avLst/>
          </a:prstGeom>
        </p:spPr>
      </p:pic>
    </p:spTree>
    <p:extLst>
      <p:ext uri="{BB962C8B-B14F-4D97-AF65-F5344CB8AC3E}">
        <p14:creationId xmlns:p14="http://schemas.microsoft.com/office/powerpoint/2010/main" val="194422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5584F2-93CD-4CDC-8BE7-67B960AF3695}"/>
              </a:ext>
            </a:extLst>
          </p:cNvPr>
          <p:cNvSpPr>
            <a:spLocks noGrp="1"/>
          </p:cNvSpPr>
          <p:nvPr>
            <p:ph type="title" idx="4294967295"/>
          </p:nvPr>
        </p:nvSpPr>
        <p:spPr>
          <a:xfrm>
            <a:off x="1402080" y="1036320"/>
            <a:ext cx="7113270" cy="654368"/>
          </a:xfrm>
          <a:prstGeom prst="rect">
            <a:avLst/>
          </a:prstGeom>
        </p:spPr>
        <p:txBody>
          <a:bodyPr/>
          <a:lstStyle/>
          <a:p>
            <a:pPr rtl="0" eaLnBrk="1" latinLnBrk="0" hangingPunct="1"/>
            <a:r>
              <a:rPr lang="en-US" dirty="0">
                <a:solidFill>
                  <a:srgbClr val="002060"/>
                </a:solidFill>
              </a:rPr>
              <a:t>Example Research Questions</a:t>
            </a:r>
            <a:endParaRPr lang="en-US" dirty="0"/>
          </a:p>
        </p:txBody>
      </p:sp>
      <p:sp>
        <p:nvSpPr>
          <p:cNvPr id="3" name="Content Placeholder 2">
            <a:extLst>
              <a:ext uri="{FF2B5EF4-FFF2-40B4-BE49-F238E27FC236}">
                <a16:creationId xmlns:a16="http://schemas.microsoft.com/office/drawing/2014/main" id="{C9D8E9AD-6CA5-CD44-9373-7BACA358F4AA}"/>
              </a:ext>
            </a:extLst>
          </p:cNvPr>
          <p:cNvSpPr txBox="1">
            <a:spLocks/>
          </p:cNvSpPr>
          <p:nvPr/>
        </p:nvSpPr>
        <p:spPr>
          <a:xfrm>
            <a:off x="1323975" y="1954381"/>
            <a:ext cx="7637145" cy="351794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5275" indent="-117475">
              <a:buFont typeface="Arial"/>
              <a:buNone/>
            </a:pPr>
            <a:r>
              <a:rPr lang="en-US" sz="2200" dirty="0">
                <a:latin typeface="Calibri Light" panose="020F0502020204030204" pitchFamily="34" charset="0"/>
                <a:cs typeface="Calibri Light" panose="020F0502020204030204" pitchFamily="34" charset="0"/>
              </a:rPr>
              <a:t>There are many research questions that can be explored through carbon field measurements. Below are some examples:</a:t>
            </a:r>
          </a:p>
          <a:p>
            <a:r>
              <a:rPr lang="en-US" sz="2200" dirty="0">
                <a:latin typeface="Calibri Light" panose="020F0502020204030204" pitchFamily="34" charset="0"/>
                <a:cs typeface="Calibri Light" panose="020F0502020204030204" pitchFamily="34" charset="0"/>
              </a:rPr>
              <a:t>How much carbon is stored in the vegetation near my school? </a:t>
            </a:r>
          </a:p>
          <a:p>
            <a:r>
              <a:rPr lang="en-US" sz="2200" dirty="0">
                <a:latin typeface="Calibri Light" panose="020F0502020204030204" pitchFamily="34" charset="0"/>
                <a:cs typeface="Calibri Light" panose="020F0502020204030204" pitchFamily="34" charset="0"/>
              </a:rPr>
              <a:t>Do different vegetation types store different amounts of carbon? </a:t>
            </a:r>
          </a:p>
          <a:p>
            <a:r>
              <a:rPr lang="en-US" sz="2200" dirty="0">
                <a:latin typeface="Calibri Light" panose="020F0502020204030204" pitchFamily="34" charset="0"/>
                <a:cs typeface="Calibri Light" panose="020F0502020204030204" pitchFamily="34" charset="0"/>
              </a:rPr>
              <a:t>How does the uptake of carbon by schoolyard vegetation compare to the emissions of carbon by the school (carbon footprint)? </a:t>
            </a:r>
          </a:p>
          <a:p>
            <a:r>
              <a:rPr lang="en-US" sz="2200" dirty="0">
                <a:latin typeface="Calibri Light" panose="020F0502020204030204" pitchFamily="34" charset="0"/>
                <a:cs typeface="Calibri Light" panose="020F0502020204030204" pitchFamily="34" charset="0"/>
              </a:rPr>
              <a:t>Is there more carbon stored in the global human population or trees in [MY STATE]?</a:t>
            </a:r>
          </a:p>
          <a:p>
            <a:r>
              <a:rPr lang="en-US" sz="2200" dirty="0">
                <a:latin typeface="Calibri Light" panose="020F0502020204030204" pitchFamily="34" charset="0"/>
                <a:cs typeface="Calibri Light" panose="020F0502020204030204" pitchFamily="34" charset="0"/>
              </a:rPr>
              <a:t>What is the pattern in which biomass and carbon storage change over time in my sample site? *Multiple years of data needed*</a:t>
            </a:r>
          </a:p>
        </p:txBody>
      </p:sp>
    </p:spTree>
    <p:extLst>
      <p:ext uri="{BB962C8B-B14F-4D97-AF65-F5344CB8AC3E}">
        <p14:creationId xmlns:p14="http://schemas.microsoft.com/office/powerpoint/2010/main" val="305440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D16912-2879-4530-A2AA-F4BF5003E4EA}"/>
              </a:ext>
            </a:extLst>
          </p:cNvPr>
          <p:cNvSpPr>
            <a:spLocks noGrp="1"/>
          </p:cNvSpPr>
          <p:nvPr>
            <p:ph type="title" idx="4294967295"/>
          </p:nvPr>
        </p:nvSpPr>
        <p:spPr>
          <a:xfrm>
            <a:off x="1257300" y="1027906"/>
            <a:ext cx="7886700" cy="1325563"/>
          </a:xfrm>
          <a:prstGeom prst="rect">
            <a:avLst/>
          </a:prstGeom>
        </p:spPr>
        <p:txBody>
          <a:bodyPr/>
          <a:lstStyle/>
          <a:p>
            <a:pPr rtl="0" eaLnBrk="1" latinLnBrk="0" hangingPunct="1"/>
            <a:r>
              <a:rPr lang="en-US" dirty="0">
                <a:solidFill>
                  <a:srgbClr val="002060"/>
                </a:solidFill>
              </a:rPr>
              <a:t>How Will You Calculate Carbon?</a:t>
            </a:r>
          </a:p>
        </p:txBody>
      </p:sp>
      <p:pic>
        <p:nvPicPr>
          <p:cNvPr id="6" name="Picture 5" descr="Diagram to calculate carbon has 7 text elements and 6 arrows connecting the text elements to each other to illustrate the calculation process. First you make vegetation measurements by using allometric/mathematical equations to obtain the biomass in grams. The carbon equals the biomas times 50% which is the Carbon Storage in Vegetation in gC; then by dividing that by the Sample Site Area in square meters you get the Carbon Storage per site in gC/square meters.">
            <a:extLst>
              <a:ext uri="{FF2B5EF4-FFF2-40B4-BE49-F238E27FC236}">
                <a16:creationId xmlns:a16="http://schemas.microsoft.com/office/drawing/2014/main" id="{E617A0BD-8C9E-4045-9ABE-FC762AC53684}"/>
              </a:ext>
            </a:extLst>
          </p:cNvPr>
          <p:cNvPicPr>
            <a:picLocks noChangeAspect="1"/>
          </p:cNvPicPr>
          <p:nvPr/>
        </p:nvPicPr>
        <p:blipFill>
          <a:blip r:embed="rId2"/>
          <a:stretch>
            <a:fillRect/>
          </a:stretch>
        </p:blipFill>
        <p:spPr>
          <a:xfrm>
            <a:off x="1435684" y="2128555"/>
            <a:ext cx="7181240" cy="3620492"/>
          </a:xfrm>
          <a:prstGeom prst="rect">
            <a:avLst/>
          </a:prstGeom>
        </p:spPr>
      </p:pic>
    </p:spTree>
    <p:extLst>
      <p:ext uri="{BB962C8B-B14F-4D97-AF65-F5344CB8AC3E}">
        <p14:creationId xmlns:p14="http://schemas.microsoft.com/office/powerpoint/2010/main" val="1226086689"/>
      </p:ext>
    </p:extLst>
  </p:cSld>
  <p:clrMapOvr>
    <a:masterClrMapping/>
  </p:clrMapOvr>
</p:sld>
</file>

<file path=ppt/theme/theme1.xml><?xml version="1.0" encoding="utf-8"?>
<a:theme xmlns:a="http://schemas.openxmlformats.org/drawingml/2006/main" name="A.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J. Quiz Yoursel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K. Additional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LIBRA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 Learning 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 What is the Carbon Cy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 Field Measurements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 Field Learning Activ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 Site Selection and Set-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 Tree, Shrub/Sapling, and Herbaceous Protoc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 Enter data on GLOBE 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I. Understand your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17772</TotalTime>
  <Words>3875</Words>
  <Application>Microsoft Macintosh PowerPoint</Application>
  <PresentationFormat>On-screen Show (4:3)</PresentationFormat>
  <Paragraphs>366</Paragraphs>
  <Slides>58</Slides>
  <Notes>10</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58</vt:i4>
      </vt:variant>
    </vt:vector>
  </HeadingPairs>
  <TitlesOfParts>
    <vt:vector size="77" baseType="lpstr">
      <vt:lpstr>Aptos</vt:lpstr>
      <vt:lpstr>Arial</vt:lpstr>
      <vt:lpstr>ArialMT</vt:lpstr>
      <vt:lpstr>Calibri</vt:lpstr>
      <vt:lpstr>Calibri Light</vt:lpstr>
      <vt:lpstr>Cambria Math</vt:lpstr>
      <vt:lpstr>TimesNewRomanPSMT</vt:lpstr>
      <vt:lpstr>A. Overview</vt:lpstr>
      <vt:lpstr>B. Learning Objectives</vt:lpstr>
      <vt:lpstr>C. What is the Carbon Cycle?</vt:lpstr>
      <vt:lpstr>D. Field Measurements Overview</vt:lpstr>
      <vt:lpstr>E. Field Learning Activities</vt:lpstr>
      <vt:lpstr>F. Site Selection and Set-up</vt:lpstr>
      <vt:lpstr>G. Tree, Shrub/Sapling, and Herbaceous Protocols</vt:lpstr>
      <vt:lpstr>H. Enter data on GLOBE site</vt:lpstr>
      <vt:lpstr>I. Understand your data</vt:lpstr>
      <vt:lpstr>J. Quiz Yourself</vt:lpstr>
      <vt:lpstr>K. Additional Information</vt:lpstr>
      <vt:lpstr>LIBRARY PAGE</vt:lpstr>
      <vt:lpstr>Slide One</vt:lpstr>
      <vt:lpstr>Overview</vt:lpstr>
      <vt:lpstr>Learning Objectives</vt:lpstr>
      <vt:lpstr>Review: What is the Carbon Cycle?</vt:lpstr>
      <vt:lpstr>Review: The Carbon Cycle</vt:lpstr>
      <vt:lpstr>Review: Why Collect Carbon Data?</vt:lpstr>
      <vt:lpstr>Field Protocols Flowchart</vt:lpstr>
      <vt:lpstr>Example Research Questions</vt:lpstr>
      <vt:lpstr>How Will You Calculate Carbon?</vt:lpstr>
      <vt:lpstr>Standard Site Carbon Field  Protocols</vt:lpstr>
      <vt:lpstr>Field Learning Activities</vt:lpstr>
      <vt:lpstr>Biomass Units</vt:lpstr>
      <vt:lpstr>Percent Cover</vt:lpstr>
      <vt:lpstr>Allometry</vt:lpstr>
      <vt:lpstr>Site Selection</vt:lpstr>
      <vt:lpstr>Standard Site Set-Up</vt:lpstr>
      <vt:lpstr>Standard Site Set-up (Cont’d)</vt:lpstr>
      <vt:lpstr>Protocol Decision Tree</vt:lpstr>
      <vt:lpstr>Trees: Protocol Overview</vt:lpstr>
      <vt:lpstr>How to Measure Trees</vt:lpstr>
      <vt:lpstr>How to Measure Trees (Cont’d)</vt:lpstr>
      <vt:lpstr>Tree Mapping</vt:lpstr>
      <vt:lpstr>Tree Mapping (Cont’d)</vt:lpstr>
      <vt:lpstr>Tree Circumference</vt:lpstr>
      <vt:lpstr>Shrubs/Saplings: Protocol Overview</vt:lpstr>
      <vt:lpstr>Shrub/Sapling Protocol</vt:lpstr>
      <vt:lpstr>Herbaceous Vegetation: Protocol Overview</vt:lpstr>
      <vt:lpstr>Herbaceous Protocol</vt:lpstr>
      <vt:lpstr>Herbaceous Protocol (Cont’d)</vt:lpstr>
      <vt:lpstr>Data Entry at Globe.gov (1/3)</vt:lpstr>
      <vt:lpstr>For years 2+ Data Review - Compare Data To Previous Years</vt:lpstr>
      <vt:lpstr>Data Entry at Globe.gov (2/3)</vt:lpstr>
      <vt:lpstr>Data Entry at Globe.gov (3/3)</vt:lpstr>
      <vt:lpstr>PowerPoint Presentation</vt:lpstr>
      <vt:lpstr>1. Create a new site</vt:lpstr>
      <vt:lpstr>2. Add site coordinates</vt:lpstr>
      <vt:lpstr>3. Describe site; indicate standard or non-standard, and vegetation types measured</vt:lpstr>
      <vt:lpstr>4. Submit!</vt:lpstr>
      <vt:lpstr>5. Optional: Add site photos</vt:lpstr>
      <vt:lpstr>Add Carbon Cycle data</vt:lpstr>
      <vt:lpstr>PowerPoint Presentation</vt:lpstr>
      <vt:lpstr>Add Carbon Cycle data (Cont’d)*</vt:lpstr>
      <vt:lpstr>Add Carbon Cycle data (Cont’d)*</vt:lpstr>
      <vt:lpstr>Add carbon cycle tree* data</vt:lpstr>
      <vt:lpstr>Enter shrub and sapling* data</vt:lpstr>
      <vt:lpstr>Enter herbaceous* data</vt:lpstr>
      <vt:lpstr>Send Data to GLOBE</vt:lpstr>
      <vt:lpstr>Understanding Your Data: Data Analysis</vt:lpstr>
      <vt:lpstr>Download Data From GLOBE (1/3) *complete with carbon and biomass estimates</vt:lpstr>
      <vt:lpstr>Download Data From GLOBE (2/3)</vt:lpstr>
      <vt:lpstr>Download Data From GLOBE (3/3)</vt:lpstr>
      <vt:lpstr>Understanding Your Data: Data Interpretation</vt:lpstr>
      <vt:lpstr>Human Carbon vs. Tree Carbon</vt:lpstr>
      <vt:lpstr>Schoolyard area scaling</vt:lpstr>
      <vt:lpstr>Calculating Net Primary Productivity</vt:lpstr>
      <vt:lpstr>Quiz Questions</vt:lpstr>
      <vt:lpstr>Additional Information</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Temperature Protocol</dc:title>
  <dc:creator>russanne low</dc:creator>
  <cp:lastModifiedBy>David Overoye</cp:lastModifiedBy>
  <cp:revision>1276</cp:revision>
  <cp:lastPrinted>2015-08-16T00:05:58Z</cp:lastPrinted>
  <dcterms:created xsi:type="dcterms:W3CDTF">2015-07-29T23:22:56Z</dcterms:created>
  <dcterms:modified xsi:type="dcterms:W3CDTF">2024-09-30T22:06:53Z</dcterms:modified>
</cp:coreProperties>
</file>