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4" r:id="rId3"/>
    <p:sldId id="276" r:id="rId4"/>
    <p:sldId id="263" r:id="rId5"/>
    <p:sldId id="277" r:id="rId6"/>
    <p:sldId id="260" r:id="rId7"/>
    <p:sldId id="258" r:id="rId8"/>
    <p:sldId id="261" r:id="rId9"/>
    <p:sldId id="278" r:id="rId10"/>
    <p:sldId id="262" r:id="rId11"/>
    <p:sldId id="265" r:id="rId12"/>
    <p:sldId id="280" r:id="rId13"/>
    <p:sldId id="279" r:id="rId14"/>
    <p:sldId id="281" r:id="rId15"/>
    <p:sldId id="282" r:id="rId16"/>
    <p:sldId id="284" r:id="rId17"/>
    <p:sldId id="283" r:id="rId18"/>
  </p:sldIdLst>
  <p:sldSz cx="9144000" cy="6858000" type="screen4x3"/>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943" autoAdjust="0"/>
  </p:normalViewPr>
  <p:slideViewPr>
    <p:cSldViewPr snapToGrid="0">
      <p:cViewPr varScale="1">
        <p:scale>
          <a:sx n="70" d="100"/>
          <a:sy n="70" d="100"/>
        </p:scale>
        <p:origin x="18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5B9E3-367C-4910-85CF-B69B08F2207C}" type="datetimeFigureOut">
              <a:rPr lang="es-PR" smtClean="0"/>
              <a:t>18/12/2017</a:t>
            </a:fld>
            <a:endParaRPr lang="es-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C1D33-7648-4523-99EB-AFEAA14F1626}" type="slidenum">
              <a:rPr lang="es-PR" smtClean="0"/>
              <a:t>‹#›</a:t>
            </a:fld>
            <a:endParaRPr lang="es-PR"/>
          </a:p>
        </p:txBody>
      </p:sp>
    </p:spTree>
    <p:extLst>
      <p:ext uri="{BB962C8B-B14F-4D97-AF65-F5344CB8AC3E}">
        <p14:creationId xmlns:p14="http://schemas.microsoft.com/office/powerpoint/2010/main" val="250907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0C0C1D33-7648-4523-99EB-AFEAA14F1626}" type="slidenum">
              <a:rPr lang="es-PR" smtClean="0"/>
              <a:t>2</a:t>
            </a:fld>
            <a:endParaRPr lang="es-PR"/>
          </a:p>
        </p:txBody>
      </p:sp>
    </p:spTree>
    <p:extLst>
      <p:ext uri="{BB962C8B-B14F-4D97-AF65-F5344CB8AC3E}">
        <p14:creationId xmlns:p14="http://schemas.microsoft.com/office/powerpoint/2010/main" val="3696112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go outside, you can use a dichotomous key to know what clouds you are looking at when you look up at the sky. Go step by step and answer the questions. Make sure to write down your answers in the data sheet or use the app.</a:t>
            </a:r>
            <a:endParaRPr lang="es-PR" dirty="0"/>
          </a:p>
        </p:txBody>
      </p:sp>
      <p:sp>
        <p:nvSpPr>
          <p:cNvPr id="4" name="Slide Number Placeholder 3"/>
          <p:cNvSpPr>
            <a:spLocks noGrp="1"/>
          </p:cNvSpPr>
          <p:nvPr>
            <p:ph type="sldNum" sz="quarter" idx="10"/>
          </p:nvPr>
        </p:nvSpPr>
        <p:spPr/>
        <p:txBody>
          <a:bodyPr/>
          <a:lstStyle/>
          <a:p>
            <a:fld id="{0C0C1D33-7648-4523-99EB-AFEAA14F1626}" type="slidenum">
              <a:rPr lang="es-PR" smtClean="0"/>
              <a:t>15</a:t>
            </a:fld>
            <a:endParaRPr lang="es-PR"/>
          </a:p>
        </p:txBody>
      </p:sp>
    </p:spTree>
    <p:extLst>
      <p:ext uri="{BB962C8B-B14F-4D97-AF65-F5344CB8AC3E}">
        <p14:creationId xmlns:p14="http://schemas.microsoft.com/office/powerpoint/2010/main" val="35167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submit your data,</a:t>
            </a:r>
            <a:r>
              <a:rPr lang="en-US" baseline="0" dirty="0" smtClean="0"/>
              <a:t> NASA will match your observations to satellites that were looking down at your area. You may get an email like this one showing your observations on the left-hand side, and satellite data on the right hand side! Thank you for observing!</a:t>
            </a:r>
            <a:endParaRPr lang="es-PR" dirty="0"/>
          </a:p>
        </p:txBody>
      </p:sp>
      <p:sp>
        <p:nvSpPr>
          <p:cNvPr id="4" name="Slide Number Placeholder 3"/>
          <p:cNvSpPr>
            <a:spLocks noGrp="1"/>
          </p:cNvSpPr>
          <p:nvPr>
            <p:ph type="sldNum" sz="quarter" idx="10"/>
          </p:nvPr>
        </p:nvSpPr>
        <p:spPr/>
        <p:txBody>
          <a:bodyPr/>
          <a:lstStyle/>
          <a:p>
            <a:fld id="{0C0C1D33-7648-4523-99EB-AFEAA14F1626}" type="slidenum">
              <a:rPr lang="es-PR" smtClean="0"/>
              <a:t>17</a:t>
            </a:fld>
            <a:endParaRPr lang="es-PR"/>
          </a:p>
        </p:txBody>
      </p:sp>
    </p:spTree>
    <p:extLst>
      <p:ext uri="{BB962C8B-B14F-4D97-AF65-F5344CB8AC3E}">
        <p14:creationId xmlns:p14="http://schemas.microsoft.com/office/powerpoint/2010/main" val="87201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 studies</a:t>
            </a:r>
            <a:r>
              <a:rPr lang="en-US" baseline="0" dirty="0" smtClean="0"/>
              <a:t> clouds because they are part of the water cycle, as you can see in this diagram. NASA also studies clouds because it lets scientists know which parts of the world is raining and where it is not, helping farmers and people, especially those in the path of storms. Remember, the water we drink today was around when dinosaurs roamed the earth!</a:t>
            </a:r>
            <a:endParaRPr lang="es-PR" dirty="0"/>
          </a:p>
        </p:txBody>
      </p:sp>
      <p:sp>
        <p:nvSpPr>
          <p:cNvPr id="4" name="Slide Number Placeholder 3"/>
          <p:cNvSpPr>
            <a:spLocks noGrp="1"/>
          </p:cNvSpPr>
          <p:nvPr>
            <p:ph type="sldNum" sz="quarter" idx="10"/>
          </p:nvPr>
        </p:nvSpPr>
        <p:spPr/>
        <p:txBody>
          <a:bodyPr/>
          <a:lstStyle/>
          <a:p>
            <a:fld id="{0C0C1D33-7648-4523-99EB-AFEAA14F1626}" type="slidenum">
              <a:rPr lang="es-PR" smtClean="0"/>
              <a:t>4</a:t>
            </a:fld>
            <a:endParaRPr lang="es-PR"/>
          </a:p>
        </p:txBody>
      </p:sp>
    </p:spTree>
    <p:extLst>
      <p:ext uri="{BB962C8B-B14F-4D97-AF65-F5344CB8AC3E}">
        <p14:creationId xmlns:p14="http://schemas.microsoft.com/office/powerpoint/2010/main" val="326109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image of a satellite looking down at Earth. Dark areas are water or forests. Note</a:t>
            </a:r>
            <a:r>
              <a:rPr lang="en-US" baseline="0" dirty="0" smtClean="0"/>
              <a:t> that big dark area, that is Lake Michigan. Does this area of the US receive lots of snow or very little snow in the winter time? Lots, that is right. So, this image has clouds and snow. It also has ice. Can you tell them apart? Make your best guess. How much cloud cover do you think there is on this particular day?</a:t>
            </a:r>
            <a:endParaRPr lang="es-PR" dirty="0"/>
          </a:p>
        </p:txBody>
      </p:sp>
      <p:sp>
        <p:nvSpPr>
          <p:cNvPr id="4" name="Slide Number Placeholder 3"/>
          <p:cNvSpPr>
            <a:spLocks noGrp="1"/>
          </p:cNvSpPr>
          <p:nvPr>
            <p:ph type="sldNum" sz="quarter" idx="10"/>
          </p:nvPr>
        </p:nvSpPr>
        <p:spPr/>
        <p:txBody>
          <a:bodyPr/>
          <a:lstStyle/>
          <a:p>
            <a:fld id="{0C0C1D33-7648-4523-99EB-AFEAA14F1626}" type="slidenum">
              <a:rPr lang="es-PR" smtClean="0"/>
              <a:t>6</a:t>
            </a:fld>
            <a:endParaRPr lang="es-PR"/>
          </a:p>
        </p:txBody>
      </p:sp>
    </p:spTree>
    <p:extLst>
      <p:ext uri="{BB962C8B-B14F-4D97-AF65-F5344CB8AC3E}">
        <p14:creationId xmlns:p14="http://schemas.microsoft.com/office/powerpoint/2010/main" val="44415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a:t>
            </a:r>
            <a:r>
              <a:rPr lang="en-US" baseline="0" dirty="0" smtClean="0"/>
              <a:t> look at this image. The red portions are areas identified as snow or ice. The white portions are clouds. Was your estimate of cloud cover correct? Did you guess correctly where clouds or snow/ice where? It can be tricky for satellites as well.</a:t>
            </a:r>
            <a:endParaRPr lang="es-PR" dirty="0"/>
          </a:p>
        </p:txBody>
      </p:sp>
      <p:sp>
        <p:nvSpPr>
          <p:cNvPr id="4" name="Slide Number Placeholder 3"/>
          <p:cNvSpPr>
            <a:spLocks noGrp="1"/>
          </p:cNvSpPr>
          <p:nvPr>
            <p:ph type="sldNum" sz="quarter" idx="10"/>
          </p:nvPr>
        </p:nvSpPr>
        <p:spPr/>
        <p:txBody>
          <a:bodyPr/>
          <a:lstStyle/>
          <a:p>
            <a:fld id="{0C0C1D33-7648-4523-99EB-AFEAA14F1626}" type="slidenum">
              <a:rPr lang="es-PR" smtClean="0"/>
              <a:t>7</a:t>
            </a:fld>
            <a:endParaRPr lang="es-PR"/>
          </a:p>
        </p:txBody>
      </p:sp>
    </p:spTree>
    <p:extLst>
      <p:ext uri="{BB962C8B-B14F-4D97-AF65-F5344CB8AC3E}">
        <p14:creationId xmlns:p14="http://schemas.microsoft.com/office/powerpoint/2010/main" val="220724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your ground observations (see cartoon</a:t>
            </a:r>
            <a:r>
              <a:rPr lang="en-US" baseline="0" dirty="0" smtClean="0"/>
              <a:t> of people) looking up at clouds and at the ground, to better our observations from satellites looking down. Your observations are very valuable to NASA.</a:t>
            </a:r>
            <a:endParaRPr lang="es-PR" dirty="0"/>
          </a:p>
        </p:txBody>
      </p:sp>
      <p:sp>
        <p:nvSpPr>
          <p:cNvPr id="4" name="Slide Number Placeholder 3"/>
          <p:cNvSpPr>
            <a:spLocks noGrp="1"/>
          </p:cNvSpPr>
          <p:nvPr>
            <p:ph type="sldNum" sz="quarter" idx="10"/>
          </p:nvPr>
        </p:nvSpPr>
        <p:spPr/>
        <p:txBody>
          <a:bodyPr/>
          <a:lstStyle/>
          <a:p>
            <a:fld id="{0C0C1D33-7648-4523-99EB-AFEAA14F1626}" type="slidenum">
              <a:rPr lang="es-PR" smtClean="0"/>
              <a:t>8</a:t>
            </a:fld>
            <a:endParaRPr lang="es-PR"/>
          </a:p>
        </p:txBody>
      </p:sp>
    </p:spTree>
    <p:extLst>
      <p:ext uri="{BB962C8B-B14F-4D97-AF65-F5344CB8AC3E}">
        <p14:creationId xmlns:p14="http://schemas.microsoft.com/office/powerpoint/2010/main" val="76909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cloud</a:t>
            </a:r>
            <a:r>
              <a:rPr lang="en-US" baseline="0" dirty="0" smtClean="0"/>
              <a:t> types do you know? What are their names? How would you describe/paint/draw them?</a:t>
            </a:r>
            <a:endParaRPr lang="es-PR" dirty="0"/>
          </a:p>
        </p:txBody>
      </p:sp>
      <p:sp>
        <p:nvSpPr>
          <p:cNvPr id="4" name="Slide Number Placeholder 3"/>
          <p:cNvSpPr>
            <a:spLocks noGrp="1"/>
          </p:cNvSpPr>
          <p:nvPr>
            <p:ph type="sldNum" sz="quarter" idx="10"/>
          </p:nvPr>
        </p:nvSpPr>
        <p:spPr/>
        <p:txBody>
          <a:bodyPr/>
          <a:lstStyle/>
          <a:p>
            <a:fld id="{0C0C1D33-7648-4523-99EB-AFEAA14F1626}" type="slidenum">
              <a:rPr lang="es-PR" smtClean="0"/>
              <a:t>10</a:t>
            </a:fld>
            <a:endParaRPr lang="es-PR"/>
          </a:p>
        </p:txBody>
      </p:sp>
    </p:spTree>
    <p:extLst>
      <p:ext uri="{BB962C8B-B14F-4D97-AF65-F5344CB8AC3E}">
        <p14:creationId xmlns:p14="http://schemas.microsoft.com/office/powerpoint/2010/main" val="155104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your opportunity to write down some clues for you to know what type of cloud you are looking at when you look up at the sky. Remember never to look directly at the sun with your eyes. You can get seriously hurt. Use the page to write down your clues. You can use the GLOBE Elementary book – Do you know that clouds have names? – to write down clues.</a:t>
            </a:r>
            <a:endParaRPr lang="es-PR" dirty="0"/>
          </a:p>
        </p:txBody>
      </p:sp>
      <p:sp>
        <p:nvSpPr>
          <p:cNvPr id="4" name="Slide Number Placeholder 3"/>
          <p:cNvSpPr>
            <a:spLocks noGrp="1"/>
          </p:cNvSpPr>
          <p:nvPr>
            <p:ph type="sldNum" sz="quarter" idx="10"/>
          </p:nvPr>
        </p:nvSpPr>
        <p:spPr/>
        <p:txBody>
          <a:bodyPr/>
          <a:lstStyle/>
          <a:p>
            <a:fld id="{0C0C1D33-7648-4523-99EB-AFEAA14F1626}" type="slidenum">
              <a:rPr lang="es-PR" smtClean="0"/>
              <a:t>11</a:t>
            </a:fld>
            <a:endParaRPr lang="es-PR"/>
          </a:p>
        </p:txBody>
      </p:sp>
    </p:spTree>
    <p:extLst>
      <p:ext uri="{BB962C8B-B14F-4D97-AF65-F5344CB8AC3E}">
        <p14:creationId xmlns:p14="http://schemas.microsoft.com/office/powerpoint/2010/main" val="60568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report your observations. Even a day with no clouds is a valuable one to report!</a:t>
            </a:r>
            <a:endParaRPr lang="es-PR" dirty="0"/>
          </a:p>
        </p:txBody>
      </p:sp>
      <p:sp>
        <p:nvSpPr>
          <p:cNvPr id="4" name="Slide Number Placeholder 3"/>
          <p:cNvSpPr>
            <a:spLocks noGrp="1"/>
          </p:cNvSpPr>
          <p:nvPr>
            <p:ph type="sldNum" sz="quarter" idx="10"/>
          </p:nvPr>
        </p:nvSpPr>
        <p:spPr/>
        <p:txBody>
          <a:bodyPr/>
          <a:lstStyle/>
          <a:p>
            <a:fld id="{0C0C1D33-7648-4523-99EB-AFEAA14F1626}" type="slidenum">
              <a:rPr lang="es-PR" smtClean="0"/>
              <a:t>13</a:t>
            </a:fld>
            <a:endParaRPr lang="es-PR"/>
          </a:p>
        </p:txBody>
      </p:sp>
    </p:spTree>
    <p:extLst>
      <p:ext uri="{BB962C8B-B14F-4D97-AF65-F5344CB8AC3E}">
        <p14:creationId xmlns:p14="http://schemas.microsoft.com/office/powerpoint/2010/main" val="355721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please, please,</a:t>
            </a:r>
            <a:r>
              <a:rPr lang="en-US" baseline="0" dirty="0" smtClean="0"/>
              <a:t> be sure to write down your surface conditions. </a:t>
            </a:r>
            <a:endParaRPr lang="es-PR" dirty="0"/>
          </a:p>
        </p:txBody>
      </p:sp>
      <p:sp>
        <p:nvSpPr>
          <p:cNvPr id="4" name="Slide Number Placeholder 3"/>
          <p:cNvSpPr>
            <a:spLocks noGrp="1"/>
          </p:cNvSpPr>
          <p:nvPr>
            <p:ph type="sldNum" sz="quarter" idx="10"/>
          </p:nvPr>
        </p:nvSpPr>
        <p:spPr/>
        <p:txBody>
          <a:bodyPr/>
          <a:lstStyle/>
          <a:p>
            <a:fld id="{0C0C1D33-7648-4523-99EB-AFEAA14F1626}" type="slidenum">
              <a:rPr lang="es-PR" smtClean="0"/>
              <a:t>14</a:t>
            </a:fld>
            <a:endParaRPr lang="es-PR"/>
          </a:p>
        </p:txBody>
      </p:sp>
    </p:spTree>
    <p:extLst>
      <p:ext uri="{BB962C8B-B14F-4D97-AF65-F5344CB8AC3E}">
        <p14:creationId xmlns:p14="http://schemas.microsoft.com/office/powerpoint/2010/main" val="341426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2E3F62-8242-4E88-BFE6-21D399522B9A}" type="datetimeFigureOut">
              <a:rPr lang="es-PR" smtClean="0"/>
              <a:t>18/12/2017</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95B04AB-CC1B-40C1-873F-6C5C2FB043D1}" type="slidenum">
              <a:rPr lang="es-PR" smtClean="0"/>
              <a:t>‹#›</a:t>
            </a:fld>
            <a:endParaRPr lang="es-PR"/>
          </a:p>
        </p:txBody>
      </p:sp>
    </p:spTree>
    <p:extLst>
      <p:ext uri="{BB962C8B-B14F-4D97-AF65-F5344CB8AC3E}">
        <p14:creationId xmlns:p14="http://schemas.microsoft.com/office/powerpoint/2010/main" val="168651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E3F62-8242-4E88-BFE6-21D399522B9A}" type="datetimeFigureOut">
              <a:rPr lang="es-PR" smtClean="0"/>
              <a:t>18/12/2017</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95B04AB-CC1B-40C1-873F-6C5C2FB043D1}" type="slidenum">
              <a:rPr lang="es-PR" smtClean="0"/>
              <a:t>‹#›</a:t>
            </a:fld>
            <a:endParaRPr lang="es-PR"/>
          </a:p>
        </p:txBody>
      </p:sp>
    </p:spTree>
    <p:extLst>
      <p:ext uri="{BB962C8B-B14F-4D97-AF65-F5344CB8AC3E}">
        <p14:creationId xmlns:p14="http://schemas.microsoft.com/office/powerpoint/2010/main" val="39347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E3F62-8242-4E88-BFE6-21D399522B9A}" type="datetimeFigureOut">
              <a:rPr lang="es-PR" smtClean="0"/>
              <a:t>18/12/2017</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95B04AB-CC1B-40C1-873F-6C5C2FB043D1}" type="slidenum">
              <a:rPr lang="es-PR" smtClean="0"/>
              <a:t>‹#›</a:t>
            </a:fld>
            <a:endParaRPr lang="es-PR"/>
          </a:p>
        </p:txBody>
      </p:sp>
    </p:spTree>
    <p:extLst>
      <p:ext uri="{BB962C8B-B14F-4D97-AF65-F5344CB8AC3E}">
        <p14:creationId xmlns:p14="http://schemas.microsoft.com/office/powerpoint/2010/main" val="280946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E3F62-8242-4E88-BFE6-21D399522B9A}" type="datetimeFigureOut">
              <a:rPr lang="es-PR" smtClean="0"/>
              <a:t>18/12/2017</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95B04AB-CC1B-40C1-873F-6C5C2FB043D1}" type="slidenum">
              <a:rPr lang="es-PR" smtClean="0"/>
              <a:t>‹#›</a:t>
            </a:fld>
            <a:endParaRPr lang="es-PR"/>
          </a:p>
        </p:txBody>
      </p:sp>
    </p:spTree>
    <p:extLst>
      <p:ext uri="{BB962C8B-B14F-4D97-AF65-F5344CB8AC3E}">
        <p14:creationId xmlns:p14="http://schemas.microsoft.com/office/powerpoint/2010/main" val="231631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E3F62-8242-4E88-BFE6-21D399522B9A}" type="datetimeFigureOut">
              <a:rPr lang="es-PR" smtClean="0"/>
              <a:t>18/12/2017</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95B04AB-CC1B-40C1-873F-6C5C2FB043D1}" type="slidenum">
              <a:rPr lang="es-PR" smtClean="0"/>
              <a:t>‹#›</a:t>
            </a:fld>
            <a:endParaRPr lang="es-PR"/>
          </a:p>
        </p:txBody>
      </p:sp>
    </p:spTree>
    <p:extLst>
      <p:ext uri="{BB962C8B-B14F-4D97-AF65-F5344CB8AC3E}">
        <p14:creationId xmlns:p14="http://schemas.microsoft.com/office/powerpoint/2010/main" val="380499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2E3F62-8242-4E88-BFE6-21D399522B9A}" type="datetimeFigureOut">
              <a:rPr lang="es-PR" smtClean="0"/>
              <a:t>18/12/2017</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E95B04AB-CC1B-40C1-873F-6C5C2FB043D1}" type="slidenum">
              <a:rPr lang="es-PR" smtClean="0"/>
              <a:t>‹#›</a:t>
            </a:fld>
            <a:endParaRPr lang="es-PR"/>
          </a:p>
        </p:txBody>
      </p:sp>
    </p:spTree>
    <p:extLst>
      <p:ext uri="{BB962C8B-B14F-4D97-AF65-F5344CB8AC3E}">
        <p14:creationId xmlns:p14="http://schemas.microsoft.com/office/powerpoint/2010/main" val="187687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2E3F62-8242-4E88-BFE6-21D399522B9A}" type="datetimeFigureOut">
              <a:rPr lang="es-PR" smtClean="0"/>
              <a:t>18/12/2017</a:t>
            </a:fld>
            <a:endParaRPr lang="es-PR"/>
          </a:p>
        </p:txBody>
      </p:sp>
      <p:sp>
        <p:nvSpPr>
          <p:cNvPr id="8" name="Footer Placeholder 7"/>
          <p:cNvSpPr>
            <a:spLocks noGrp="1"/>
          </p:cNvSpPr>
          <p:nvPr>
            <p:ph type="ftr" sz="quarter" idx="11"/>
          </p:nvPr>
        </p:nvSpPr>
        <p:spPr/>
        <p:txBody>
          <a:bodyPr/>
          <a:lstStyle/>
          <a:p>
            <a:endParaRPr lang="es-PR"/>
          </a:p>
        </p:txBody>
      </p:sp>
      <p:sp>
        <p:nvSpPr>
          <p:cNvPr id="9" name="Slide Number Placeholder 8"/>
          <p:cNvSpPr>
            <a:spLocks noGrp="1"/>
          </p:cNvSpPr>
          <p:nvPr>
            <p:ph type="sldNum" sz="quarter" idx="12"/>
          </p:nvPr>
        </p:nvSpPr>
        <p:spPr/>
        <p:txBody>
          <a:bodyPr/>
          <a:lstStyle/>
          <a:p>
            <a:fld id="{E95B04AB-CC1B-40C1-873F-6C5C2FB043D1}" type="slidenum">
              <a:rPr lang="es-PR" smtClean="0"/>
              <a:t>‹#›</a:t>
            </a:fld>
            <a:endParaRPr lang="es-PR"/>
          </a:p>
        </p:txBody>
      </p:sp>
    </p:spTree>
    <p:extLst>
      <p:ext uri="{BB962C8B-B14F-4D97-AF65-F5344CB8AC3E}">
        <p14:creationId xmlns:p14="http://schemas.microsoft.com/office/powerpoint/2010/main" val="296808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2E3F62-8242-4E88-BFE6-21D399522B9A}" type="datetimeFigureOut">
              <a:rPr lang="es-PR" smtClean="0"/>
              <a:t>18/12/2017</a:t>
            </a:fld>
            <a:endParaRPr lang="es-PR"/>
          </a:p>
        </p:txBody>
      </p:sp>
      <p:sp>
        <p:nvSpPr>
          <p:cNvPr id="4" name="Footer Placeholder 3"/>
          <p:cNvSpPr>
            <a:spLocks noGrp="1"/>
          </p:cNvSpPr>
          <p:nvPr>
            <p:ph type="ftr" sz="quarter" idx="11"/>
          </p:nvPr>
        </p:nvSpPr>
        <p:spPr/>
        <p:txBody>
          <a:bodyPr/>
          <a:lstStyle/>
          <a:p>
            <a:endParaRPr lang="es-PR"/>
          </a:p>
        </p:txBody>
      </p:sp>
      <p:sp>
        <p:nvSpPr>
          <p:cNvPr id="5" name="Slide Number Placeholder 4"/>
          <p:cNvSpPr>
            <a:spLocks noGrp="1"/>
          </p:cNvSpPr>
          <p:nvPr>
            <p:ph type="sldNum" sz="quarter" idx="12"/>
          </p:nvPr>
        </p:nvSpPr>
        <p:spPr/>
        <p:txBody>
          <a:bodyPr/>
          <a:lstStyle/>
          <a:p>
            <a:fld id="{E95B04AB-CC1B-40C1-873F-6C5C2FB043D1}" type="slidenum">
              <a:rPr lang="es-PR" smtClean="0"/>
              <a:t>‹#›</a:t>
            </a:fld>
            <a:endParaRPr lang="es-PR"/>
          </a:p>
        </p:txBody>
      </p:sp>
    </p:spTree>
    <p:extLst>
      <p:ext uri="{BB962C8B-B14F-4D97-AF65-F5344CB8AC3E}">
        <p14:creationId xmlns:p14="http://schemas.microsoft.com/office/powerpoint/2010/main" val="305004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E3F62-8242-4E88-BFE6-21D399522B9A}" type="datetimeFigureOut">
              <a:rPr lang="es-PR" smtClean="0"/>
              <a:t>18/12/2017</a:t>
            </a:fld>
            <a:endParaRPr lang="es-PR"/>
          </a:p>
        </p:txBody>
      </p:sp>
      <p:sp>
        <p:nvSpPr>
          <p:cNvPr id="3" name="Footer Placeholder 2"/>
          <p:cNvSpPr>
            <a:spLocks noGrp="1"/>
          </p:cNvSpPr>
          <p:nvPr>
            <p:ph type="ftr" sz="quarter" idx="11"/>
          </p:nvPr>
        </p:nvSpPr>
        <p:spPr/>
        <p:txBody>
          <a:bodyPr/>
          <a:lstStyle/>
          <a:p>
            <a:endParaRPr lang="es-PR"/>
          </a:p>
        </p:txBody>
      </p:sp>
      <p:sp>
        <p:nvSpPr>
          <p:cNvPr id="4" name="Slide Number Placeholder 3"/>
          <p:cNvSpPr>
            <a:spLocks noGrp="1"/>
          </p:cNvSpPr>
          <p:nvPr>
            <p:ph type="sldNum" sz="quarter" idx="12"/>
          </p:nvPr>
        </p:nvSpPr>
        <p:spPr/>
        <p:txBody>
          <a:bodyPr/>
          <a:lstStyle/>
          <a:p>
            <a:fld id="{E95B04AB-CC1B-40C1-873F-6C5C2FB043D1}" type="slidenum">
              <a:rPr lang="es-PR" smtClean="0"/>
              <a:t>‹#›</a:t>
            </a:fld>
            <a:endParaRPr lang="es-PR"/>
          </a:p>
        </p:txBody>
      </p:sp>
    </p:spTree>
    <p:extLst>
      <p:ext uri="{BB962C8B-B14F-4D97-AF65-F5344CB8AC3E}">
        <p14:creationId xmlns:p14="http://schemas.microsoft.com/office/powerpoint/2010/main" val="357874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E3F62-8242-4E88-BFE6-21D399522B9A}" type="datetimeFigureOut">
              <a:rPr lang="es-PR" smtClean="0"/>
              <a:t>18/12/2017</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E95B04AB-CC1B-40C1-873F-6C5C2FB043D1}" type="slidenum">
              <a:rPr lang="es-PR" smtClean="0"/>
              <a:t>‹#›</a:t>
            </a:fld>
            <a:endParaRPr lang="es-PR"/>
          </a:p>
        </p:txBody>
      </p:sp>
    </p:spTree>
    <p:extLst>
      <p:ext uri="{BB962C8B-B14F-4D97-AF65-F5344CB8AC3E}">
        <p14:creationId xmlns:p14="http://schemas.microsoft.com/office/powerpoint/2010/main" val="112246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E3F62-8242-4E88-BFE6-21D399522B9A}" type="datetimeFigureOut">
              <a:rPr lang="es-PR" smtClean="0"/>
              <a:t>18/12/2017</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E95B04AB-CC1B-40C1-873F-6C5C2FB043D1}" type="slidenum">
              <a:rPr lang="es-PR" smtClean="0"/>
              <a:t>‹#›</a:t>
            </a:fld>
            <a:endParaRPr lang="es-PR"/>
          </a:p>
        </p:txBody>
      </p:sp>
    </p:spTree>
    <p:extLst>
      <p:ext uri="{BB962C8B-B14F-4D97-AF65-F5344CB8AC3E}">
        <p14:creationId xmlns:p14="http://schemas.microsoft.com/office/powerpoint/2010/main" val="363857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E3F62-8242-4E88-BFE6-21D399522B9A}" type="datetimeFigureOut">
              <a:rPr lang="es-PR" smtClean="0"/>
              <a:t>18/12/2017</a:t>
            </a:fld>
            <a:endParaRPr lang="es-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B04AB-CC1B-40C1-873F-6C5C2FB043D1}" type="slidenum">
              <a:rPr lang="es-PR" smtClean="0"/>
              <a:t>‹#›</a:t>
            </a:fld>
            <a:endParaRPr lang="es-PR"/>
          </a:p>
        </p:txBody>
      </p:sp>
    </p:spTree>
    <p:extLst>
      <p:ext uri="{BB962C8B-B14F-4D97-AF65-F5344CB8AC3E}">
        <p14:creationId xmlns:p14="http://schemas.microsoft.com/office/powerpoint/2010/main" val="150054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le.ColonRobles@nasa.gov"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337" r="6263"/>
          <a:stretch/>
        </p:blipFill>
        <p:spPr>
          <a:xfrm>
            <a:off x="0" y="0"/>
            <a:ext cx="9144000" cy="6857999"/>
          </a:xfrm>
          <a:prstGeom prst="rect">
            <a:avLst/>
          </a:prstGeom>
        </p:spPr>
      </p:pic>
      <p:sp>
        <p:nvSpPr>
          <p:cNvPr id="6" name="TextBox 5"/>
          <p:cNvSpPr txBox="1"/>
          <p:nvPr/>
        </p:nvSpPr>
        <p:spPr>
          <a:xfrm>
            <a:off x="0" y="1492369"/>
            <a:ext cx="9143999" cy="1323439"/>
          </a:xfrm>
          <a:prstGeom prst="rect">
            <a:avLst/>
          </a:prstGeom>
          <a:noFill/>
        </p:spPr>
        <p:txBody>
          <a:bodyPr wrap="square" rtlCol="0">
            <a:spAutoFit/>
          </a:bodyPr>
          <a:lstStyle/>
          <a:p>
            <a:pPr algn="ctr"/>
            <a:r>
              <a:rPr lang="en-US" sz="4000" b="1" dirty="0" smtClean="0"/>
              <a:t>NASA GLOBE Clouds:</a:t>
            </a:r>
          </a:p>
          <a:p>
            <a:pPr algn="ctr"/>
            <a:r>
              <a:rPr lang="en-US" sz="4000" b="1" dirty="0" smtClean="0"/>
              <a:t>Making Cloud Observations</a:t>
            </a:r>
            <a:endParaRPr lang="es-PR" sz="4000" b="1" dirty="0"/>
          </a:p>
        </p:txBody>
      </p:sp>
      <p:sp>
        <p:nvSpPr>
          <p:cNvPr id="7" name="TextBox 6"/>
          <p:cNvSpPr txBox="1"/>
          <p:nvPr/>
        </p:nvSpPr>
        <p:spPr>
          <a:xfrm>
            <a:off x="1929443" y="5216159"/>
            <a:ext cx="5285112" cy="1446550"/>
          </a:xfrm>
          <a:prstGeom prst="rect">
            <a:avLst/>
          </a:prstGeom>
          <a:solidFill>
            <a:schemeClr val="bg1">
              <a:lumMod val="85000"/>
            </a:schemeClr>
          </a:solidFill>
        </p:spPr>
        <p:txBody>
          <a:bodyPr wrap="square" rtlCol="0">
            <a:spAutoFit/>
          </a:bodyPr>
          <a:lstStyle/>
          <a:p>
            <a:pPr algn="ctr"/>
            <a:r>
              <a:rPr lang="en-US" sz="2400" b="1" dirty="0" smtClean="0"/>
              <a:t>By Marilé </a:t>
            </a:r>
            <a:r>
              <a:rPr lang="en-US" sz="2400" b="1" dirty="0" smtClean="0"/>
              <a:t>Colón </a:t>
            </a:r>
            <a:r>
              <a:rPr lang="en-US" sz="2400" b="1" dirty="0" smtClean="0"/>
              <a:t>Robles</a:t>
            </a:r>
          </a:p>
          <a:p>
            <a:pPr algn="ctr"/>
            <a:r>
              <a:rPr lang="en-US" sz="2400" b="1" smtClean="0">
                <a:hlinkClick r:id="rId3"/>
              </a:rPr>
              <a:t>Marile.ColonRobles@nasa.gov</a:t>
            </a:r>
            <a:r>
              <a:rPr lang="en-US" sz="2400" b="1" smtClean="0"/>
              <a:t> </a:t>
            </a:r>
            <a:endParaRPr lang="en-US" sz="2400" b="1" dirty="0" smtClean="0"/>
          </a:p>
          <a:p>
            <a:pPr algn="ctr"/>
            <a:r>
              <a:rPr lang="en-US" sz="2000" b="1" dirty="0" smtClean="0"/>
              <a:t>GLOBE Clouds Lead / Education Specialist</a:t>
            </a:r>
          </a:p>
          <a:p>
            <a:pPr algn="ctr"/>
            <a:r>
              <a:rPr lang="en-US" sz="2000" b="1" dirty="0" smtClean="0"/>
              <a:t>NASA Langley Research Center</a:t>
            </a:r>
            <a:endParaRPr lang="es-PR" sz="2000" b="1" dirty="0"/>
          </a:p>
        </p:txBody>
      </p:sp>
    </p:spTree>
    <p:extLst>
      <p:ext uri="{BB962C8B-B14F-4D97-AF65-F5344CB8AC3E}">
        <p14:creationId xmlns:p14="http://schemas.microsoft.com/office/powerpoint/2010/main" val="318435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8958" y="196914"/>
            <a:ext cx="8169215" cy="4742354"/>
          </a:xfrm>
          <a:prstGeom prst="rect">
            <a:avLst/>
          </a:prstGeom>
        </p:spPr>
      </p:pic>
      <p:sp>
        <p:nvSpPr>
          <p:cNvPr id="3" name="TextBox 2"/>
          <p:cNvSpPr txBox="1"/>
          <p:nvPr/>
        </p:nvSpPr>
        <p:spPr>
          <a:xfrm>
            <a:off x="508958" y="5089596"/>
            <a:ext cx="8169215" cy="1077218"/>
          </a:xfrm>
          <a:prstGeom prst="rect">
            <a:avLst/>
          </a:prstGeom>
          <a:noFill/>
        </p:spPr>
        <p:txBody>
          <a:bodyPr wrap="square" rtlCol="0">
            <a:spAutoFit/>
          </a:bodyPr>
          <a:lstStyle/>
          <a:p>
            <a:r>
              <a:rPr lang="en-US" sz="3200" b="1" dirty="0" smtClean="0"/>
              <a:t>Work with a partner and make a list of all the cloud type names you know.</a:t>
            </a:r>
            <a:endParaRPr lang="es-PR" sz="3200" b="1" dirty="0"/>
          </a:p>
        </p:txBody>
      </p:sp>
    </p:spTree>
    <p:extLst>
      <p:ext uri="{BB962C8B-B14F-4D97-AF65-F5344CB8AC3E}">
        <p14:creationId xmlns:p14="http://schemas.microsoft.com/office/powerpoint/2010/main" val="4595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5827" y="782576"/>
            <a:ext cx="3999596" cy="5212781"/>
          </a:xfrm>
          <a:prstGeom prst="rect">
            <a:avLst/>
          </a:prstGeom>
        </p:spPr>
      </p:pic>
      <p:pic>
        <p:nvPicPr>
          <p:cNvPr id="4" name="Picture 3"/>
          <p:cNvPicPr>
            <a:picLocks noChangeAspect="1"/>
          </p:cNvPicPr>
          <p:nvPr/>
        </p:nvPicPr>
        <p:blipFill rotWithShape="1">
          <a:blip r:embed="rId4"/>
          <a:srcRect l="5434" r="1517"/>
          <a:stretch/>
        </p:blipFill>
        <p:spPr>
          <a:xfrm>
            <a:off x="4502990" y="610047"/>
            <a:ext cx="4352350" cy="5557838"/>
          </a:xfrm>
          <a:prstGeom prst="rect">
            <a:avLst/>
          </a:prstGeom>
        </p:spPr>
      </p:pic>
    </p:spTree>
    <p:extLst>
      <p:ext uri="{BB962C8B-B14F-4D97-AF65-F5344CB8AC3E}">
        <p14:creationId xmlns:p14="http://schemas.microsoft.com/office/powerpoint/2010/main" val="198612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Making Cloud Observations</a:t>
            </a:r>
            <a:endParaRPr lang="es-PR" b="1" dirty="0"/>
          </a:p>
        </p:txBody>
      </p:sp>
      <p:sp>
        <p:nvSpPr>
          <p:cNvPr id="5" name="Content Placeholder 4"/>
          <p:cNvSpPr>
            <a:spLocks noGrp="1"/>
          </p:cNvSpPr>
          <p:nvPr>
            <p:ph idx="1"/>
          </p:nvPr>
        </p:nvSpPr>
        <p:spPr/>
        <p:txBody>
          <a:bodyPr>
            <a:normAutofit/>
          </a:bodyPr>
          <a:lstStyle/>
          <a:p>
            <a:r>
              <a:rPr lang="en-US" sz="3600" dirty="0" smtClean="0">
                <a:solidFill>
                  <a:schemeClr val="bg1">
                    <a:lumMod val="85000"/>
                  </a:schemeClr>
                </a:solidFill>
              </a:rPr>
              <a:t>Why does NASA studies clouds?</a:t>
            </a:r>
          </a:p>
          <a:p>
            <a:r>
              <a:rPr lang="en-US" sz="3600" dirty="0" smtClean="0">
                <a:solidFill>
                  <a:schemeClr val="bg1">
                    <a:lumMod val="85000"/>
                  </a:schemeClr>
                </a:solidFill>
              </a:rPr>
              <a:t>How do satellites see clouds?</a:t>
            </a:r>
          </a:p>
          <a:p>
            <a:r>
              <a:rPr lang="en-US" sz="3600" dirty="0" smtClean="0">
                <a:solidFill>
                  <a:schemeClr val="bg1">
                    <a:lumMod val="85000"/>
                  </a:schemeClr>
                </a:solidFill>
              </a:rPr>
              <a:t>Review cloud types </a:t>
            </a:r>
            <a:r>
              <a:rPr lang="en-US" sz="3600" dirty="0" smtClean="0"/>
              <a:t>and how to report your observations.</a:t>
            </a:r>
          </a:p>
          <a:p>
            <a:r>
              <a:rPr lang="en-US" sz="3600" dirty="0" smtClean="0">
                <a:solidFill>
                  <a:schemeClr val="bg1">
                    <a:lumMod val="85000"/>
                  </a:schemeClr>
                </a:solidFill>
              </a:rPr>
              <a:t>Submit your observations to NASA.</a:t>
            </a:r>
          </a:p>
          <a:p>
            <a:endParaRPr lang="es-PR" sz="36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7397" y="5083790"/>
            <a:ext cx="2908180" cy="177704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3215" y="5080958"/>
            <a:ext cx="3260785" cy="177987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5080959"/>
            <a:ext cx="2819760" cy="1777042"/>
          </a:xfrm>
          <a:prstGeom prst="rect">
            <a:avLst/>
          </a:prstGeom>
        </p:spPr>
      </p:pic>
    </p:spTree>
    <p:extLst>
      <p:ext uri="{BB962C8B-B14F-4D97-AF65-F5344CB8AC3E}">
        <p14:creationId xmlns:p14="http://schemas.microsoft.com/office/powerpoint/2010/main" val="3417704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603"/>
          <a:stretch/>
        </p:blipFill>
        <p:spPr>
          <a:xfrm>
            <a:off x="0" y="455853"/>
            <a:ext cx="9144000" cy="5910442"/>
          </a:xfrm>
          <a:prstGeom prst="rect">
            <a:avLst/>
          </a:prstGeom>
        </p:spPr>
      </p:pic>
    </p:spTree>
    <p:extLst>
      <p:ext uri="{BB962C8B-B14F-4D97-AF65-F5344CB8AC3E}">
        <p14:creationId xmlns:p14="http://schemas.microsoft.com/office/powerpoint/2010/main" val="197402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15" t="844"/>
          <a:stretch/>
        </p:blipFill>
        <p:spPr>
          <a:xfrm>
            <a:off x="0" y="707366"/>
            <a:ext cx="9144000" cy="5551155"/>
          </a:xfrm>
          <a:prstGeom prst="rect">
            <a:avLst/>
          </a:prstGeom>
        </p:spPr>
      </p:pic>
    </p:spTree>
    <p:extLst>
      <p:ext uri="{BB962C8B-B14F-4D97-AF65-F5344CB8AC3E}">
        <p14:creationId xmlns:p14="http://schemas.microsoft.com/office/powerpoint/2010/main" val="3609978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338" r="3761" b="3041"/>
          <a:stretch/>
        </p:blipFill>
        <p:spPr>
          <a:xfrm rot="5400000">
            <a:off x="-215659" y="2009959"/>
            <a:ext cx="5089586" cy="419243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924" r="4654"/>
          <a:stretch/>
        </p:blipFill>
        <p:spPr>
          <a:xfrm rot="5400000">
            <a:off x="4202785" y="1908163"/>
            <a:ext cx="5089587" cy="4396027"/>
          </a:xfrm>
          <a:prstGeom prst="rect">
            <a:avLst/>
          </a:prstGeom>
        </p:spPr>
      </p:pic>
      <p:sp>
        <p:nvSpPr>
          <p:cNvPr id="4" name="Title 3"/>
          <p:cNvSpPr>
            <a:spLocks noGrp="1"/>
          </p:cNvSpPr>
          <p:nvPr>
            <p:ph type="title"/>
          </p:nvPr>
        </p:nvSpPr>
        <p:spPr/>
        <p:txBody>
          <a:bodyPr>
            <a:normAutofit/>
          </a:bodyPr>
          <a:lstStyle/>
          <a:p>
            <a:pPr algn="ctr"/>
            <a:r>
              <a:rPr lang="en-US" sz="5400" b="1" dirty="0" smtClean="0"/>
              <a:t>Cloud Dichotomous Key</a:t>
            </a:r>
            <a:endParaRPr lang="es-PR" sz="5400" b="1" dirty="0"/>
          </a:p>
        </p:txBody>
      </p:sp>
    </p:spTree>
    <p:extLst>
      <p:ext uri="{BB962C8B-B14F-4D97-AF65-F5344CB8AC3E}">
        <p14:creationId xmlns:p14="http://schemas.microsoft.com/office/powerpoint/2010/main" val="188027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Making Cloud Observations</a:t>
            </a:r>
            <a:endParaRPr lang="es-PR" b="1" dirty="0"/>
          </a:p>
        </p:txBody>
      </p:sp>
      <p:sp>
        <p:nvSpPr>
          <p:cNvPr id="5" name="Content Placeholder 4"/>
          <p:cNvSpPr>
            <a:spLocks noGrp="1"/>
          </p:cNvSpPr>
          <p:nvPr>
            <p:ph idx="1"/>
          </p:nvPr>
        </p:nvSpPr>
        <p:spPr/>
        <p:txBody>
          <a:bodyPr>
            <a:normAutofit/>
          </a:bodyPr>
          <a:lstStyle/>
          <a:p>
            <a:r>
              <a:rPr lang="en-US" sz="3600" dirty="0" smtClean="0">
                <a:solidFill>
                  <a:schemeClr val="bg1">
                    <a:lumMod val="85000"/>
                  </a:schemeClr>
                </a:solidFill>
              </a:rPr>
              <a:t>Why does NASA studies clouds?</a:t>
            </a:r>
          </a:p>
          <a:p>
            <a:r>
              <a:rPr lang="en-US" sz="3600" dirty="0" smtClean="0">
                <a:solidFill>
                  <a:schemeClr val="bg1">
                    <a:lumMod val="85000"/>
                  </a:schemeClr>
                </a:solidFill>
              </a:rPr>
              <a:t>How do satellites see clouds?</a:t>
            </a:r>
          </a:p>
          <a:p>
            <a:r>
              <a:rPr lang="en-US" sz="3600" dirty="0" smtClean="0">
                <a:solidFill>
                  <a:schemeClr val="bg1">
                    <a:lumMod val="85000"/>
                  </a:schemeClr>
                </a:solidFill>
              </a:rPr>
              <a:t>Review cloud types and how to report your observations.</a:t>
            </a:r>
          </a:p>
          <a:p>
            <a:r>
              <a:rPr lang="en-US" sz="3600" dirty="0" smtClean="0"/>
              <a:t>Submit your observations to NASA.</a:t>
            </a:r>
          </a:p>
          <a:p>
            <a:endParaRPr lang="es-PR" sz="36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7397" y="5083790"/>
            <a:ext cx="2908180" cy="177704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3215" y="5080958"/>
            <a:ext cx="3260785" cy="177987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5080959"/>
            <a:ext cx="2819760" cy="1777042"/>
          </a:xfrm>
          <a:prstGeom prst="rect">
            <a:avLst/>
          </a:prstGeom>
        </p:spPr>
      </p:pic>
    </p:spTree>
    <p:extLst>
      <p:ext uri="{BB962C8B-B14F-4D97-AF65-F5344CB8AC3E}">
        <p14:creationId xmlns:p14="http://schemas.microsoft.com/office/powerpoint/2010/main" val="272160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1035"/>
          <a:stretch/>
        </p:blipFill>
        <p:spPr>
          <a:xfrm>
            <a:off x="836764" y="187092"/>
            <a:ext cx="7134044" cy="6556974"/>
          </a:xfrm>
          <a:prstGeom prst="rect">
            <a:avLst/>
          </a:prstGeom>
        </p:spPr>
      </p:pic>
    </p:spTree>
    <p:extLst>
      <p:ext uri="{BB962C8B-B14F-4D97-AF65-F5344CB8AC3E}">
        <p14:creationId xmlns:p14="http://schemas.microsoft.com/office/powerpoint/2010/main" val="241185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Making Cloud Observations</a:t>
            </a:r>
            <a:endParaRPr lang="es-PR" b="1" dirty="0"/>
          </a:p>
        </p:txBody>
      </p:sp>
      <p:sp>
        <p:nvSpPr>
          <p:cNvPr id="5" name="Content Placeholder 4"/>
          <p:cNvSpPr>
            <a:spLocks noGrp="1"/>
          </p:cNvSpPr>
          <p:nvPr>
            <p:ph idx="1"/>
          </p:nvPr>
        </p:nvSpPr>
        <p:spPr/>
        <p:txBody>
          <a:bodyPr>
            <a:normAutofit/>
          </a:bodyPr>
          <a:lstStyle/>
          <a:p>
            <a:r>
              <a:rPr lang="en-US" sz="3600" dirty="0" smtClean="0"/>
              <a:t>Why does NASA studies clouds?</a:t>
            </a:r>
          </a:p>
          <a:p>
            <a:r>
              <a:rPr lang="en-US" sz="3600" dirty="0" smtClean="0"/>
              <a:t>How do satellites see clouds?</a:t>
            </a:r>
          </a:p>
          <a:p>
            <a:r>
              <a:rPr lang="en-US" sz="3600" dirty="0" smtClean="0"/>
              <a:t>Review cloud types and how to report your observations.</a:t>
            </a:r>
          </a:p>
          <a:p>
            <a:r>
              <a:rPr lang="en-US" sz="3600" dirty="0" smtClean="0"/>
              <a:t>Submit your observations to NASA.</a:t>
            </a:r>
          </a:p>
          <a:p>
            <a:endParaRPr lang="es-PR" sz="36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7397" y="5083790"/>
            <a:ext cx="2908180" cy="177704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3215" y="5080958"/>
            <a:ext cx="3260785" cy="1779874"/>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5080959"/>
            <a:ext cx="2819760" cy="1777042"/>
          </a:xfrm>
          <a:prstGeom prst="rect">
            <a:avLst/>
          </a:prstGeom>
        </p:spPr>
      </p:pic>
    </p:spTree>
    <p:extLst>
      <p:ext uri="{BB962C8B-B14F-4D97-AF65-F5344CB8AC3E}">
        <p14:creationId xmlns:p14="http://schemas.microsoft.com/office/powerpoint/2010/main" val="332368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Making Cloud Observations</a:t>
            </a:r>
            <a:endParaRPr lang="es-PR" b="1" dirty="0"/>
          </a:p>
        </p:txBody>
      </p:sp>
      <p:sp>
        <p:nvSpPr>
          <p:cNvPr id="5" name="Content Placeholder 4"/>
          <p:cNvSpPr>
            <a:spLocks noGrp="1"/>
          </p:cNvSpPr>
          <p:nvPr>
            <p:ph idx="1"/>
          </p:nvPr>
        </p:nvSpPr>
        <p:spPr/>
        <p:txBody>
          <a:bodyPr>
            <a:normAutofit/>
          </a:bodyPr>
          <a:lstStyle/>
          <a:p>
            <a:r>
              <a:rPr lang="en-US" sz="3600" dirty="0" smtClean="0"/>
              <a:t>Why does NASA studies clouds?</a:t>
            </a:r>
          </a:p>
          <a:p>
            <a:r>
              <a:rPr lang="en-US" sz="3600" dirty="0" smtClean="0">
                <a:solidFill>
                  <a:schemeClr val="bg1">
                    <a:lumMod val="85000"/>
                  </a:schemeClr>
                </a:solidFill>
              </a:rPr>
              <a:t>How do satellites see clouds?</a:t>
            </a:r>
          </a:p>
          <a:p>
            <a:r>
              <a:rPr lang="en-US" sz="3600" dirty="0" smtClean="0">
                <a:solidFill>
                  <a:schemeClr val="bg1">
                    <a:lumMod val="85000"/>
                  </a:schemeClr>
                </a:solidFill>
              </a:rPr>
              <a:t>Review cloud types and how to report your observations.</a:t>
            </a:r>
          </a:p>
          <a:p>
            <a:r>
              <a:rPr lang="en-US" sz="3600" dirty="0" smtClean="0">
                <a:solidFill>
                  <a:schemeClr val="bg1">
                    <a:lumMod val="85000"/>
                  </a:schemeClr>
                </a:solidFill>
              </a:rPr>
              <a:t>Submit your observations to NASA.</a:t>
            </a:r>
          </a:p>
          <a:p>
            <a:endParaRPr lang="es-PR" sz="36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7397" y="5083790"/>
            <a:ext cx="2908180" cy="177704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3215" y="5080958"/>
            <a:ext cx="3260785" cy="177987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5080959"/>
            <a:ext cx="2819760" cy="1777042"/>
          </a:xfrm>
          <a:prstGeom prst="rect">
            <a:avLst/>
          </a:prstGeom>
        </p:spPr>
      </p:pic>
    </p:spTree>
    <p:extLst>
      <p:ext uri="{BB962C8B-B14F-4D97-AF65-F5344CB8AC3E}">
        <p14:creationId xmlns:p14="http://schemas.microsoft.com/office/powerpoint/2010/main" val="244350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925" r="13113"/>
          <a:stretch/>
        </p:blipFill>
        <p:spPr>
          <a:xfrm>
            <a:off x="0" y="576274"/>
            <a:ext cx="9144000" cy="5894532"/>
          </a:xfrm>
          <a:prstGeom prst="rect">
            <a:avLst/>
          </a:prstGeom>
        </p:spPr>
      </p:pic>
    </p:spTree>
    <p:extLst>
      <p:ext uri="{BB962C8B-B14F-4D97-AF65-F5344CB8AC3E}">
        <p14:creationId xmlns:p14="http://schemas.microsoft.com/office/powerpoint/2010/main" val="250255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Making Cloud Observations</a:t>
            </a:r>
            <a:endParaRPr lang="es-PR" b="1" dirty="0"/>
          </a:p>
        </p:txBody>
      </p:sp>
      <p:sp>
        <p:nvSpPr>
          <p:cNvPr id="5" name="Content Placeholder 4"/>
          <p:cNvSpPr>
            <a:spLocks noGrp="1"/>
          </p:cNvSpPr>
          <p:nvPr>
            <p:ph idx="1"/>
          </p:nvPr>
        </p:nvSpPr>
        <p:spPr/>
        <p:txBody>
          <a:bodyPr>
            <a:normAutofit/>
          </a:bodyPr>
          <a:lstStyle/>
          <a:p>
            <a:r>
              <a:rPr lang="en-US" sz="3600" dirty="0" smtClean="0">
                <a:solidFill>
                  <a:schemeClr val="bg1">
                    <a:lumMod val="85000"/>
                  </a:schemeClr>
                </a:solidFill>
              </a:rPr>
              <a:t>Why does NASA studies clouds?</a:t>
            </a:r>
          </a:p>
          <a:p>
            <a:r>
              <a:rPr lang="en-US" sz="3600" dirty="0" smtClean="0"/>
              <a:t>How do satellites see clouds?</a:t>
            </a:r>
          </a:p>
          <a:p>
            <a:r>
              <a:rPr lang="en-US" sz="3600" dirty="0" smtClean="0">
                <a:solidFill>
                  <a:schemeClr val="bg1">
                    <a:lumMod val="85000"/>
                  </a:schemeClr>
                </a:solidFill>
              </a:rPr>
              <a:t>Review cloud types and how to report your observations.</a:t>
            </a:r>
          </a:p>
          <a:p>
            <a:r>
              <a:rPr lang="en-US" sz="3600" dirty="0" smtClean="0">
                <a:solidFill>
                  <a:schemeClr val="bg1">
                    <a:lumMod val="85000"/>
                  </a:schemeClr>
                </a:solidFill>
              </a:rPr>
              <a:t>Submit your observations to NASA.</a:t>
            </a:r>
          </a:p>
          <a:p>
            <a:endParaRPr lang="es-PR" sz="36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7397" y="5083790"/>
            <a:ext cx="2908180" cy="177704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3215" y="5080958"/>
            <a:ext cx="3260785" cy="177987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5080959"/>
            <a:ext cx="2819760" cy="1777042"/>
          </a:xfrm>
          <a:prstGeom prst="rect">
            <a:avLst/>
          </a:prstGeom>
        </p:spPr>
      </p:pic>
    </p:spTree>
    <p:extLst>
      <p:ext uri="{BB962C8B-B14F-4D97-AF65-F5344CB8AC3E}">
        <p14:creationId xmlns:p14="http://schemas.microsoft.com/office/powerpoint/2010/main" val="421309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40881"/>
            <a:ext cx="9144000" cy="5479753"/>
          </a:xfrm>
          <a:prstGeom prst="rect">
            <a:avLst/>
          </a:prstGeom>
        </p:spPr>
      </p:pic>
    </p:spTree>
    <p:extLst>
      <p:ext uri="{BB962C8B-B14F-4D97-AF65-F5344CB8AC3E}">
        <p14:creationId xmlns:p14="http://schemas.microsoft.com/office/powerpoint/2010/main" val="132968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89123"/>
            <a:ext cx="9144000" cy="5479753"/>
          </a:xfrm>
          <a:prstGeom prst="rect">
            <a:avLst/>
          </a:prstGeom>
        </p:spPr>
      </p:pic>
    </p:spTree>
    <p:extLst>
      <p:ext uri="{BB962C8B-B14F-4D97-AF65-F5344CB8AC3E}">
        <p14:creationId xmlns:p14="http://schemas.microsoft.com/office/powerpoint/2010/main" val="119642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1509" t="2583" r="3775"/>
          <a:stretch/>
        </p:blipFill>
        <p:spPr>
          <a:xfrm>
            <a:off x="0" y="439948"/>
            <a:ext cx="9144738" cy="5952226"/>
          </a:xfrm>
          <a:prstGeom prst="rect">
            <a:avLst/>
          </a:prstGeom>
        </p:spPr>
      </p:pic>
    </p:spTree>
    <p:extLst>
      <p:ext uri="{BB962C8B-B14F-4D97-AF65-F5344CB8AC3E}">
        <p14:creationId xmlns:p14="http://schemas.microsoft.com/office/powerpoint/2010/main" val="127132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Making Cloud Observations</a:t>
            </a:r>
            <a:endParaRPr lang="es-PR" b="1" dirty="0"/>
          </a:p>
        </p:txBody>
      </p:sp>
      <p:sp>
        <p:nvSpPr>
          <p:cNvPr id="5" name="Content Placeholder 4"/>
          <p:cNvSpPr>
            <a:spLocks noGrp="1"/>
          </p:cNvSpPr>
          <p:nvPr>
            <p:ph idx="1"/>
          </p:nvPr>
        </p:nvSpPr>
        <p:spPr/>
        <p:txBody>
          <a:bodyPr>
            <a:normAutofit/>
          </a:bodyPr>
          <a:lstStyle/>
          <a:p>
            <a:r>
              <a:rPr lang="en-US" sz="3600" dirty="0" smtClean="0">
                <a:solidFill>
                  <a:schemeClr val="bg1">
                    <a:lumMod val="85000"/>
                  </a:schemeClr>
                </a:solidFill>
              </a:rPr>
              <a:t>Why does NASA studies clouds?</a:t>
            </a:r>
          </a:p>
          <a:p>
            <a:r>
              <a:rPr lang="en-US" sz="3600" dirty="0" smtClean="0">
                <a:solidFill>
                  <a:schemeClr val="bg1">
                    <a:lumMod val="85000"/>
                  </a:schemeClr>
                </a:solidFill>
              </a:rPr>
              <a:t>How do satellites see clouds?</a:t>
            </a:r>
          </a:p>
          <a:p>
            <a:r>
              <a:rPr lang="en-US" sz="3600" dirty="0" smtClean="0"/>
              <a:t>Review cloud types </a:t>
            </a:r>
            <a:r>
              <a:rPr lang="en-US" sz="3600" dirty="0" smtClean="0">
                <a:solidFill>
                  <a:schemeClr val="bg1">
                    <a:lumMod val="85000"/>
                  </a:schemeClr>
                </a:solidFill>
              </a:rPr>
              <a:t>and how to report your observations.</a:t>
            </a:r>
          </a:p>
          <a:p>
            <a:r>
              <a:rPr lang="en-US" sz="3600" dirty="0" smtClean="0">
                <a:solidFill>
                  <a:schemeClr val="bg1">
                    <a:lumMod val="85000"/>
                  </a:schemeClr>
                </a:solidFill>
              </a:rPr>
              <a:t>Submit your observations to NASA.</a:t>
            </a:r>
          </a:p>
          <a:p>
            <a:endParaRPr lang="es-PR" sz="36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7397" y="5083790"/>
            <a:ext cx="2908180" cy="177704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3215" y="5080958"/>
            <a:ext cx="3260785" cy="177987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5080959"/>
            <a:ext cx="2819760" cy="1777042"/>
          </a:xfrm>
          <a:prstGeom prst="rect">
            <a:avLst/>
          </a:prstGeom>
        </p:spPr>
      </p:pic>
    </p:spTree>
    <p:extLst>
      <p:ext uri="{BB962C8B-B14F-4D97-AF65-F5344CB8AC3E}">
        <p14:creationId xmlns:p14="http://schemas.microsoft.com/office/powerpoint/2010/main" val="14175501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726</Words>
  <Application>Microsoft Office PowerPoint</Application>
  <PresentationFormat>On-screen Show (4:3)</PresentationFormat>
  <Paragraphs>59</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Making Cloud Observations</vt:lpstr>
      <vt:lpstr>Making Cloud Observations</vt:lpstr>
      <vt:lpstr>PowerPoint Presentation</vt:lpstr>
      <vt:lpstr>Making Cloud Observations</vt:lpstr>
      <vt:lpstr>PowerPoint Presentation</vt:lpstr>
      <vt:lpstr>PowerPoint Presentation</vt:lpstr>
      <vt:lpstr>PowerPoint Presentation</vt:lpstr>
      <vt:lpstr>Making Cloud Observations</vt:lpstr>
      <vt:lpstr>PowerPoint Presentation</vt:lpstr>
      <vt:lpstr>PowerPoint Presentation</vt:lpstr>
      <vt:lpstr>Making Cloud Observations</vt:lpstr>
      <vt:lpstr>PowerPoint Presentation</vt:lpstr>
      <vt:lpstr>PowerPoint Presentation</vt:lpstr>
      <vt:lpstr>Cloud Dichotomous Key</vt:lpstr>
      <vt:lpstr>Making Cloud Observations</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COLON ROBLES, MARILE (LARC-B404)[PARAGON TEC]</dc:creator>
  <cp:lastModifiedBy>COLON ROBLES, MARILE (LARC-B404)[PARAGON TEC]</cp:lastModifiedBy>
  <cp:revision>28</cp:revision>
  <dcterms:created xsi:type="dcterms:W3CDTF">2017-11-06T15:29:43Z</dcterms:created>
  <dcterms:modified xsi:type="dcterms:W3CDTF">2017-12-18T20:37:40Z</dcterms:modified>
</cp:coreProperties>
</file>