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9"/>
  </p:notesMasterIdLst>
  <p:sldIdLst>
    <p:sldId id="256" r:id="rId2"/>
    <p:sldId id="258" r:id="rId3"/>
    <p:sldId id="306" r:id="rId4"/>
    <p:sldId id="285" r:id="rId5"/>
    <p:sldId id="286" r:id="rId6"/>
    <p:sldId id="291" r:id="rId7"/>
    <p:sldId id="301" r:id="rId8"/>
    <p:sldId id="302" r:id="rId9"/>
    <p:sldId id="292" r:id="rId10"/>
    <p:sldId id="298" r:id="rId11"/>
    <p:sldId id="294" r:id="rId12"/>
    <p:sldId id="295" r:id="rId13"/>
    <p:sldId id="296" r:id="rId14"/>
    <p:sldId id="297" r:id="rId15"/>
    <p:sldId id="299" r:id="rId16"/>
    <p:sldId id="300" r:id="rId17"/>
    <p:sldId id="293" r:id="rId18"/>
    <p:sldId id="303" r:id="rId19"/>
    <p:sldId id="288" r:id="rId20"/>
    <p:sldId id="304" r:id="rId21"/>
    <p:sldId id="307" r:id="rId22"/>
    <p:sldId id="287" r:id="rId23"/>
    <p:sldId id="308" r:id="rId24"/>
    <p:sldId id="290" r:id="rId25"/>
    <p:sldId id="305" r:id="rId26"/>
    <p:sldId id="283" r:id="rId27"/>
    <p:sldId id="284" r:id="rId28"/>
  </p:sldIdLst>
  <p:sldSz cx="12192000" cy="6858000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ILE COLON ROBLES" initials="MCR" lastIdx="1" clrIdx="0">
    <p:extLst>
      <p:ext uri="{19B8F6BF-5375-455C-9EA6-DF929625EA0E}">
        <p15:presenceInfo xmlns:p15="http://schemas.microsoft.com/office/powerpoint/2012/main" userId="S::mcolonro@ndc.nasa.gov::aedea044-fa6f-4def-b11c-5293eedc066e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678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1143225" y="685800"/>
            <a:ext cx="457222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>
                <a:uFillTx/>
              </a:defRPr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>
                <a:uFillTx/>
              </a:defRPr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>
                <a:uFillTx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uFillTx/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82" name="Google Shape;82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627997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64571174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7009434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55223819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1594091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26584907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46749054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7098846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5534981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39486603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97009474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4944127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8257974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00470918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7557630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46677662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2" name="Google Shape;412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13" name="Google Shape;413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0" name="Google Shape;420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421" name="Google Shape;421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45029739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73514054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1545002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854918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391838436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65004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uFillTx/>
            </a:endParaRPr>
          </a:p>
        </p:txBody>
      </p:sp>
      <p:sp>
        <p:nvSpPr>
          <p:cNvPr id="93" name="Google Shape;93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9046219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16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3" name="Google Shape;13;p16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>
                <a:uFillTx/>
              </a:defRPr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>
                <a:uFillTx/>
              </a:defRPr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>
                <a:uFillTx/>
              </a:defRPr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9pPr>
          </a:lstStyle>
          <a:p>
            <a:endParaRPr/>
          </a:p>
        </p:txBody>
      </p:sp>
      <p:sp>
        <p:nvSpPr>
          <p:cNvPr id="14" name="Google Shape;14;p1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5" name="Google Shape;15;p1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6" name="Google Shape;16;p1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>
  <p:cSld name="VERTICAL_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2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0" name="Google Shape;70;p25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1" name="Google Shape;71;p2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2" name="Google Shape;72;p2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3" name="Google Shape;73;p2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>
  <p:cSld name="VERTICAL_TITLE_AND_VERTICAL_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26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6" name="Google Shape;76;p26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7" name="Google Shape;77;p2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8" name="Google Shape;78;p2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79" name="Google Shape;79;p2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OBJECT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7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19" name="Google Shape;19;p17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0" name="Google Shape;20;p1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1" name="Google Shape;21;p1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2" name="Google Shape;22;p1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_HEADER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18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5" name="Google Shape;25;p18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  <a:uFillTx/>
              </a:defRPr>
            </a:lvl9pPr>
          </a:lstStyle>
          <a:p>
            <a:endParaRPr/>
          </a:p>
        </p:txBody>
      </p:sp>
      <p:sp>
        <p:nvSpPr>
          <p:cNvPr id="26" name="Google Shape;26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7" name="Google Shape;27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28" name="Google Shape;28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_OBJECTS">
    <p:spTree>
      <p:nvGrpSpPr>
        <p:cNvPr id="1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1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1" name="Google Shape;31;p1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2" name="Google Shape;32;p19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3" name="Google Shape;33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4" name="Google Shape;34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5" name="Google Shape;35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>
  <p:cSld name="TWO_OBJECTS_WITH_TEX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20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38" name="Google Shape;38;p20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9pPr>
          </a:lstStyle>
          <a:p>
            <a:endParaRPr/>
          </a:p>
        </p:txBody>
      </p:sp>
      <p:sp>
        <p:nvSpPr>
          <p:cNvPr id="39" name="Google Shape;39;p20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0" name="Google Shape;40;p20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>
                <a:uFillTx/>
              </a:defRPr>
            </a:lvl9pPr>
          </a:lstStyle>
          <a:p>
            <a:endParaRPr/>
          </a:p>
        </p:txBody>
      </p:sp>
      <p:sp>
        <p:nvSpPr>
          <p:cNvPr id="41" name="Google Shape;41;p20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2" name="Google Shape;42;p2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3" name="Google Shape;43;p2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4" name="Google Shape;44;p2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_ONLY">
    <p:spTree>
      <p:nvGrpSpPr>
        <p:cNvPr id="1" name="Shape 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" name="Google Shape;46;p21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7" name="Google Shape;47;p2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8" name="Google Shape;48;p2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49" name="Google Shape;49;p2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2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52" name="Google Shape;52;p2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53" name="Google Shape;53;p2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OBJECT_WITH_CAPTION_TEXT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3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56" name="Google Shape;56;p23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>
                <a:uFillTx/>
              </a:defRPr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>
                <a:uFillTx/>
              </a:defRPr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>
                <a:uFillTx/>
              </a:defRPr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>
                <a:uFillTx/>
              </a:defRPr>
            </a:lvl9pPr>
          </a:lstStyle>
          <a:p>
            <a:endParaRPr/>
          </a:p>
        </p:txBody>
      </p:sp>
      <p:sp>
        <p:nvSpPr>
          <p:cNvPr id="57" name="Google Shape;57;p23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9pPr>
          </a:lstStyle>
          <a:p>
            <a:endParaRPr/>
          </a:p>
        </p:txBody>
      </p:sp>
      <p:sp>
        <p:nvSpPr>
          <p:cNvPr id="58" name="Google Shape;58;p2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59" name="Google Shape;59;p2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0" name="Google Shape;60;p2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_WITH_CAPTION_TEXT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2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>
                <a:uFillTx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3" name="Google Shape;63;p24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64" name="Google Shape;64;p24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>
                <a:uFillTx/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>
                <a:uFillTx/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>
                <a:uFillTx/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>
                <a:uFillTx/>
              </a:defRPr>
            </a:lvl9pPr>
          </a:lstStyle>
          <a:p>
            <a:endParaRPr/>
          </a:p>
        </p:txBody>
      </p:sp>
      <p:sp>
        <p:nvSpPr>
          <p:cNvPr id="65" name="Google Shape;65;p2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6" name="Google Shape;66;p2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uFillTx/>
              </a:defRPr>
            </a:lvl9pPr>
          </a:lstStyle>
          <a:p>
            <a:endParaRPr/>
          </a:p>
        </p:txBody>
      </p:sp>
      <p:sp>
        <p:nvSpPr>
          <p:cNvPr id="67" name="Google Shape;67;p2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>
                <a:uFillTx/>
              </a:defRPr>
            </a:lvl1pPr>
            <a:lvl2pPr marL="0" lvl="1" indent="0" algn="r">
              <a:spcBef>
                <a:spcPts val="0"/>
              </a:spcBef>
              <a:buNone/>
              <a:defRPr>
                <a:uFillTx/>
              </a:defRPr>
            </a:lvl2pPr>
            <a:lvl3pPr marL="0" lvl="2" indent="0" algn="r">
              <a:spcBef>
                <a:spcPts val="0"/>
              </a:spcBef>
              <a:buNone/>
              <a:defRPr>
                <a:uFillTx/>
              </a:defRPr>
            </a:lvl3pPr>
            <a:lvl4pPr marL="0" lvl="3" indent="0" algn="r">
              <a:spcBef>
                <a:spcPts val="0"/>
              </a:spcBef>
              <a:buNone/>
              <a:defRPr>
                <a:uFillTx/>
              </a:defRPr>
            </a:lvl4pPr>
            <a:lvl5pPr marL="0" lvl="4" indent="0" algn="r">
              <a:spcBef>
                <a:spcPts val="0"/>
              </a:spcBef>
              <a:buNone/>
              <a:defRPr>
                <a:uFillTx/>
              </a:defRPr>
            </a:lvl5pPr>
            <a:lvl6pPr marL="0" lvl="5" indent="0" algn="r">
              <a:spcBef>
                <a:spcPts val="0"/>
              </a:spcBef>
              <a:buNone/>
              <a:defRPr>
                <a:uFillTx/>
              </a:defRPr>
            </a:lvl6pPr>
            <a:lvl7pPr marL="0" lvl="6" indent="0" algn="r">
              <a:spcBef>
                <a:spcPts val="0"/>
              </a:spcBef>
              <a:buNone/>
              <a:defRPr>
                <a:uFillTx/>
              </a:defRPr>
            </a:lvl7pPr>
            <a:lvl8pPr marL="0" lvl="7" indent="0" algn="r">
              <a:spcBef>
                <a:spcPts val="0"/>
              </a:spcBef>
              <a:buNone/>
              <a:defRPr>
                <a:uFillTx/>
              </a:defRPr>
            </a:lvl8pPr>
            <a:lvl9pPr marL="0" lvl="8" indent="0" algn="r">
              <a:spcBef>
                <a:spcPts val="0"/>
              </a:spcBef>
              <a:buNone/>
              <a:defRPr>
                <a:uFillTx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5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>
                <a:uFillTx/>
              </a:defRPr>
            </a:lvl9pPr>
          </a:lstStyle>
          <a:p>
            <a:endParaRPr/>
          </a:p>
        </p:txBody>
      </p:sp>
      <p:sp>
        <p:nvSpPr>
          <p:cNvPr id="7" name="Google Shape;7;p15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uFillTx/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s-ES">
                <a:uFillTx/>
              </a:rPr>
              <a:t>‹#›</a:t>
            </a:fld>
            <a:endParaRPr>
              <a:uFillTx/>
            </a:endParaRPr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uFillTx/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png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openxmlformats.org/officeDocument/2006/relationships/image" Target="../media/image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23.png"/><Relationship Id="rId4" Type="http://schemas.openxmlformats.org/officeDocument/2006/relationships/image" Target="../media/image4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image" Target="../media/image3.png"/><Relationship Id="rId7" Type="http://schemas.openxmlformats.org/officeDocument/2006/relationships/image" Target="../media/image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2.xml"/><Relationship Id="rId1" Type="http://schemas.openxmlformats.org/officeDocument/2006/relationships/video" Target="https://www.youtube.com/embed/yiNF1PEV5f8?feature=oembed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.png"/><Relationship Id="rId4" Type="http://schemas.openxmlformats.org/officeDocument/2006/relationships/image" Target="../media/image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TIF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p1"/>
          <p:cNvSpPr txBox="1">
            <a:spLocks noGrp="1"/>
          </p:cNvSpPr>
          <p:nvPr>
            <p:ph type="subTitle" idx="1"/>
          </p:nvPr>
        </p:nvSpPr>
        <p:spPr>
          <a:xfrm>
            <a:off x="1433546" y="1446141"/>
            <a:ext cx="9144000" cy="4065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pPr marL="0" lvl="0" indent="0" algn="ctr" rtl="0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es-ES" dirty="0">
                <a:uFillTx/>
              </a:rPr>
              <a:t>Clase 1</a:t>
            </a:r>
            <a:endParaRPr dirty="0">
              <a:uFillTx/>
            </a:endParaRPr>
          </a:p>
        </p:txBody>
      </p:sp>
      <p:pic>
        <p:nvPicPr>
          <p:cNvPr id="85" name="Google Shape;85;p1"/>
          <p:cNvPicPr preferRelativeResize="0"/>
          <p:nvPr/>
        </p:nvPicPr>
        <p:blipFill rotWithShape="1">
          <a:blip r:embed="rId3"/>
          <a:srcRect t="84538"/>
          <a:stretch/>
        </p:blipFill>
        <p:spPr>
          <a:xfrm>
            <a:off x="0" y="5683045"/>
            <a:ext cx="12192000" cy="117495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Imagen 2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7706"/>
          <a:stretch/>
        </p:blipFill>
        <p:spPr>
          <a:xfrm>
            <a:off x="0" y="9833"/>
            <a:ext cx="12192000" cy="5643716"/>
          </a:xfrm>
          <a:prstGeom prst="rect">
            <a:avLst/>
          </a:prstGeom>
        </p:spPr>
      </p:pic>
      <p:sp>
        <p:nvSpPr>
          <p:cNvPr id="4" name="CuadroTexto 3"/>
          <p:cNvSpPr txBox="1"/>
          <p:nvPr/>
        </p:nvSpPr>
        <p:spPr>
          <a:xfrm>
            <a:off x="5299587" y="1216590"/>
            <a:ext cx="108234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AR" sz="2000" b="1" dirty="0">
                <a:solidFill>
                  <a:schemeClr val="bg1"/>
                </a:solidFill>
              </a:rPr>
              <a:t>Clase 3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Resultados: Cómo leer las gráficas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3151427" y="1467263"/>
            <a:ext cx="4716224" cy="39160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238027-AC76-4D18-8EC5-94767932C4D3}"/>
              </a:ext>
            </a:extLst>
          </p:cNvPr>
          <p:cNvSpPr txBox="1"/>
          <p:nvPr/>
        </p:nvSpPr>
        <p:spPr>
          <a:xfrm>
            <a:off x="890561" y="3116755"/>
            <a:ext cx="2727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</a:rPr>
              <a:t>Temperatura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7838B255-5EB0-4EC5-862E-BF7BB86A194B}"/>
              </a:ext>
            </a:extLst>
          </p:cNvPr>
          <p:cNvSpPr/>
          <p:nvPr/>
        </p:nvSpPr>
        <p:spPr>
          <a:xfrm>
            <a:off x="2975214" y="1691847"/>
            <a:ext cx="352425" cy="337314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Google Shape;99;p3">
            <a:extLst>
              <a:ext uri="{FF2B5EF4-FFF2-40B4-BE49-F238E27FC236}">
                <a16:creationId xmlns:a16="http://schemas.microsoft.com/office/drawing/2014/main" id="{141F851F-FD7A-4EB6-A83D-BD20E821BA86}"/>
              </a:ext>
            </a:extLst>
          </p:cNvPr>
          <p:cNvSpPr>
            <a:spLocks/>
          </p:cNvSpPr>
          <p:nvPr/>
        </p:nvSpPr>
        <p:spPr>
          <a:xfrm>
            <a:off x="8043864" y="2041062"/>
            <a:ext cx="320032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dirty="0">
                <a:solidFill>
                  <a:schemeClr val="tx1"/>
                </a:solidFill>
                <a:uFillTx/>
                <a:latin typeface="+mj-lt"/>
                <a:ea typeface="Calibri"/>
                <a:cs typeface="Calibri"/>
                <a:sym typeface="Open Sans"/>
              </a:rPr>
              <a:t>Las observaciones tuvieron que ser calibradas. Hubieron casos que parece que la persona no seleccionó la unidad correcta (°F vs </a:t>
            </a:r>
            <a:r>
              <a:rPr lang="es-ES" sz="2400" dirty="0">
                <a:solidFill>
                  <a:schemeClr val="tx1"/>
                </a:solidFill>
                <a:ea typeface="Calibri"/>
                <a:cs typeface="Calibri"/>
                <a:sym typeface="Open Sans"/>
              </a:rPr>
              <a:t>°</a:t>
            </a:r>
            <a:r>
              <a:rPr lang="es-ES" sz="2400" dirty="0">
                <a:solidFill>
                  <a:schemeClr val="tx1"/>
                </a:solidFill>
                <a:uFillTx/>
                <a:latin typeface="+mj-lt"/>
                <a:ea typeface="Calibri"/>
                <a:cs typeface="Calibri"/>
                <a:sym typeface="Open Sans"/>
              </a:rPr>
              <a:t>C).</a:t>
            </a:r>
          </a:p>
        </p:txBody>
      </p:sp>
    </p:spTree>
    <p:extLst>
      <p:ext uri="{BB962C8B-B14F-4D97-AF65-F5344CB8AC3E}">
        <p14:creationId xmlns:p14="http://schemas.microsoft.com/office/powerpoint/2010/main" val="342782336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Resultados: Cómo leer las gráficas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3151427" y="1467263"/>
            <a:ext cx="4716224" cy="39160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238027-AC76-4D18-8EC5-94767932C4D3}"/>
              </a:ext>
            </a:extLst>
          </p:cNvPr>
          <p:cNvSpPr txBox="1"/>
          <p:nvPr/>
        </p:nvSpPr>
        <p:spPr>
          <a:xfrm>
            <a:off x="4368905" y="5513058"/>
            <a:ext cx="2727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Hora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7838B255-5EB0-4EC5-862E-BF7BB86A194B}"/>
              </a:ext>
            </a:extLst>
          </p:cNvPr>
          <p:cNvSpPr/>
          <p:nvPr/>
        </p:nvSpPr>
        <p:spPr>
          <a:xfrm rot="16200000">
            <a:off x="5556489" y="3758662"/>
            <a:ext cx="352425" cy="337314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16C477EB-8853-4750-8442-1994F8354982}"/>
              </a:ext>
            </a:extLst>
          </p:cNvPr>
          <p:cNvSpPr>
            <a:spLocks/>
          </p:cNvSpPr>
          <p:nvPr/>
        </p:nvSpPr>
        <p:spPr>
          <a:xfrm>
            <a:off x="8024814" y="2339215"/>
            <a:ext cx="320032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Las horas fueron medidas antes (valores negativo) y después (valores positivo) de cuando la luna cubrió el sol totalmente. </a:t>
            </a:r>
            <a:endParaRPr lang="es-ES" sz="24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380474192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Resultados: Cómo leer las gráficas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3151427" y="1467263"/>
            <a:ext cx="4716224" cy="39160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238027-AC76-4D18-8EC5-94767932C4D3}"/>
              </a:ext>
            </a:extLst>
          </p:cNvPr>
          <p:cNvSpPr txBox="1"/>
          <p:nvPr/>
        </p:nvSpPr>
        <p:spPr>
          <a:xfrm>
            <a:off x="4368905" y="5513058"/>
            <a:ext cx="27275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chemeClr val="accent5"/>
                </a:solidFill>
              </a:rPr>
              <a:t>Hora</a:t>
            </a: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7838B255-5EB0-4EC5-862E-BF7BB86A194B}"/>
              </a:ext>
            </a:extLst>
          </p:cNvPr>
          <p:cNvSpPr/>
          <p:nvPr/>
        </p:nvSpPr>
        <p:spPr>
          <a:xfrm rot="16200000">
            <a:off x="5556489" y="3758662"/>
            <a:ext cx="352425" cy="3373149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16C477EB-8853-4750-8442-1994F8354982}"/>
              </a:ext>
            </a:extLst>
          </p:cNvPr>
          <p:cNvSpPr>
            <a:spLocks/>
          </p:cNvSpPr>
          <p:nvPr/>
        </p:nvSpPr>
        <p:spPr>
          <a:xfrm>
            <a:off x="8024814" y="2339215"/>
            <a:ext cx="3200321" cy="26776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Las horas fueron medidas antes (valores negativo) y después (valores positivo) de cuando la luna cubrió el sol totalmente. </a:t>
            </a:r>
            <a:endParaRPr lang="es-ES" sz="24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3C137F1-6746-4084-BF0F-825579B1E68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468853" y="1088656"/>
            <a:ext cx="6527695" cy="1086073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89A9C8D7-BF10-4FA9-95D2-1BB0186DA28A}"/>
              </a:ext>
            </a:extLst>
          </p:cNvPr>
          <p:cNvCxnSpPr>
            <a:stCxn id="2" idx="0"/>
          </p:cNvCxnSpPr>
          <p:nvPr/>
        </p:nvCxnSpPr>
        <p:spPr>
          <a:xfrm>
            <a:off x="5732701" y="1088656"/>
            <a:ext cx="0" cy="3928175"/>
          </a:xfrm>
          <a:prstGeom prst="line">
            <a:avLst/>
          </a:prstGeom>
          <a:ln w="28575"/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931710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Resultados: Cómo leer las gráficas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3151427" y="1467263"/>
            <a:ext cx="4716224" cy="3916061"/>
          </a:xfrm>
          <a:prstGeom prst="rect">
            <a:avLst/>
          </a:prstGeom>
        </p:spPr>
      </p:pic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16C477EB-8853-4750-8442-1994F8354982}"/>
              </a:ext>
            </a:extLst>
          </p:cNvPr>
          <p:cNvSpPr>
            <a:spLocks/>
          </p:cNvSpPr>
          <p:nvPr/>
        </p:nvSpPr>
        <p:spPr>
          <a:xfrm>
            <a:off x="8206276" y="1671730"/>
            <a:ext cx="3200321" cy="341627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Las líneas grises son todas las observaciones de temperatura utilizadas sin nubes en el cielo. No todo el mundo tomó observaciones antes, durante, y después del eclipse. </a:t>
            </a:r>
            <a:endParaRPr lang="es-ES" sz="24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2384143-0905-4657-83B9-63315B6F72C1}"/>
              </a:ext>
            </a:extLst>
          </p:cNvPr>
          <p:cNvSpPr/>
          <p:nvPr/>
        </p:nvSpPr>
        <p:spPr>
          <a:xfrm rot="4308247">
            <a:off x="7218051" y="1866908"/>
            <a:ext cx="810869" cy="98787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225774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Resultados: Cómo leer las gráficas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3151427" y="1467263"/>
            <a:ext cx="4716224" cy="3916061"/>
          </a:xfrm>
          <a:prstGeom prst="rect">
            <a:avLst/>
          </a:prstGeom>
        </p:spPr>
      </p:pic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16C477EB-8853-4750-8442-1994F8354982}"/>
              </a:ext>
            </a:extLst>
          </p:cNvPr>
          <p:cNvSpPr>
            <a:spLocks/>
          </p:cNvSpPr>
          <p:nvPr/>
        </p:nvSpPr>
        <p:spPr>
          <a:xfrm>
            <a:off x="736918" y="2039961"/>
            <a:ext cx="2414509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Las línea negra es el promedio de todas las líneas grises midiendo el tiempo. </a:t>
            </a:r>
            <a:endParaRPr lang="es-ES" sz="24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  <p:sp>
        <p:nvSpPr>
          <p:cNvPr id="3" name="Arrow: Down 2">
            <a:extLst>
              <a:ext uri="{FF2B5EF4-FFF2-40B4-BE49-F238E27FC236}">
                <a16:creationId xmlns:a16="http://schemas.microsoft.com/office/drawing/2014/main" id="{C2384143-0905-4657-83B9-63315B6F72C1}"/>
              </a:ext>
            </a:extLst>
          </p:cNvPr>
          <p:cNvSpPr/>
          <p:nvPr/>
        </p:nvSpPr>
        <p:spPr>
          <a:xfrm rot="4308247">
            <a:off x="7462216" y="2209808"/>
            <a:ext cx="810869" cy="987873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Arrow: Down 8">
            <a:extLst>
              <a:ext uri="{FF2B5EF4-FFF2-40B4-BE49-F238E27FC236}">
                <a16:creationId xmlns:a16="http://schemas.microsoft.com/office/drawing/2014/main" id="{AD9E1035-690C-4447-9AFC-7432C6AC3571}"/>
              </a:ext>
            </a:extLst>
          </p:cNvPr>
          <p:cNvSpPr/>
          <p:nvPr/>
        </p:nvSpPr>
        <p:spPr>
          <a:xfrm rot="18533141">
            <a:off x="3069158" y="2687023"/>
            <a:ext cx="810869" cy="987873"/>
          </a:xfrm>
          <a:prstGeom prst="downArrow">
            <a:avLst/>
          </a:prstGeom>
          <a:solidFill>
            <a:schemeClr val="tx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99;p3">
            <a:extLst>
              <a:ext uri="{FF2B5EF4-FFF2-40B4-BE49-F238E27FC236}">
                <a16:creationId xmlns:a16="http://schemas.microsoft.com/office/drawing/2014/main" id="{5467C9B2-D40E-43F9-ADAF-93DB9EE95666}"/>
              </a:ext>
            </a:extLst>
          </p:cNvPr>
          <p:cNvSpPr>
            <a:spLocks/>
          </p:cNvSpPr>
          <p:nvPr/>
        </p:nvSpPr>
        <p:spPr>
          <a:xfrm>
            <a:off x="8463492" y="1657485"/>
            <a:ext cx="2818793" cy="304694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Las línea roja es la línea negra removiendo los sube y bajas en la medida. Lo que llamamos suavizando las observaciones. </a:t>
            </a:r>
            <a:endParaRPr lang="es-ES" sz="24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7714298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Resultados: Cómo leer las gráficas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3151427" y="1467263"/>
            <a:ext cx="4716224" cy="3916061"/>
          </a:xfrm>
          <a:prstGeom prst="rect">
            <a:avLst/>
          </a:prstGeom>
        </p:spPr>
      </p:pic>
      <p:sp>
        <p:nvSpPr>
          <p:cNvPr id="3" name="Arrow: Down 2">
            <a:extLst>
              <a:ext uri="{FF2B5EF4-FFF2-40B4-BE49-F238E27FC236}">
                <a16:creationId xmlns:a16="http://schemas.microsoft.com/office/drawing/2014/main" id="{C2384143-0905-4657-83B9-63315B6F72C1}"/>
              </a:ext>
            </a:extLst>
          </p:cNvPr>
          <p:cNvSpPr/>
          <p:nvPr/>
        </p:nvSpPr>
        <p:spPr>
          <a:xfrm rot="5400000">
            <a:off x="6927811" y="2522748"/>
            <a:ext cx="475272" cy="200025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Google Shape;99;p3">
            <a:extLst>
              <a:ext uri="{FF2B5EF4-FFF2-40B4-BE49-F238E27FC236}">
                <a16:creationId xmlns:a16="http://schemas.microsoft.com/office/drawing/2014/main" id="{5467C9B2-D40E-43F9-ADAF-93DB9EE95666}"/>
              </a:ext>
            </a:extLst>
          </p:cNvPr>
          <p:cNvSpPr>
            <a:spLocks/>
          </p:cNvSpPr>
          <p:nvPr/>
        </p:nvSpPr>
        <p:spPr>
          <a:xfrm>
            <a:off x="8360674" y="2505210"/>
            <a:ext cx="2818793" cy="230828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Mientras más curveada y baja es la línea (formando una u), más es el cambio de temperatura.</a:t>
            </a:r>
            <a:endParaRPr lang="es-ES" sz="24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</p:spTree>
    <p:extLst>
      <p:ext uri="{BB962C8B-B14F-4D97-AF65-F5344CB8AC3E}">
        <p14:creationId xmlns:p14="http://schemas.microsoft.com/office/powerpoint/2010/main" val="264296669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¿Cuál tiene el cambio de temperatura mayor?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1305487" y="1470969"/>
            <a:ext cx="4716224" cy="3916061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9E3409A9-E10E-4633-AAE6-D178C4FE6E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9" t="48711"/>
          <a:stretch/>
        </p:blipFill>
        <p:spPr>
          <a:xfrm>
            <a:off x="6096000" y="1372710"/>
            <a:ext cx="5029057" cy="4103906"/>
          </a:xfrm>
          <a:prstGeom prst="rect">
            <a:avLst/>
          </a:prstGeom>
        </p:spPr>
      </p:pic>
      <p:sp>
        <p:nvSpPr>
          <p:cNvPr id="22" name="Google Shape;99;p3">
            <a:extLst>
              <a:ext uri="{FF2B5EF4-FFF2-40B4-BE49-F238E27FC236}">
                <a16:creationId xmlns:a16="http://schemas.microsoft.com/office/drawing/2014/main" id="{C0F2A549-0D44-455F-A847-62EBE757AC06}"/>
              </a:ext>
            </a:extLst>
          </p:cNvPr>
          <p:cNvSpPr>
            <a:spLocks/>
          </p:cNvSpPr>
          <p:nvPr/>
        </p:nvSpPr>
        <p:spPr>
          <a:xfrm>
            <a:off x="3596924" y="1138291"/>
            <a:ext cx="555976" cy="769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Open Sans"/>
              </a:rPr>
              <a:t>A</a:t>
            </a:r>
            <a:endParaRPr lang="es-ES" sz="4400" dirty="0">
              <a:solidFill>
                <a:schemeClr val="bg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  <p:sp>
        <p:nvSpPr>
          <p:cNvPr id="23" name="Google Shape;99;p3">
            <a:extLst>
              <a:ext uri="{FF2B5EF4-FFF2-40B4-BE49-F238E27FC236}">
                <a16:creationId xmlns:a16="http://schemas.microsoft.com/office/drawing/2014/main" id="{D12418E1-F60F-4303-B89B-89B96CADB333}"/>
              </a:ext>
            </a:extLst>
          </p:cNvPr>
          <p:cNvSpPr>
            <a:spLocks/>
          </p:cNvSpPr>
          <p:nvPr/>
        </p:nvSpPr>
        <p:spPr>
          <a:xfrm>
            <a:off x="8492774" y="1142941"/>
            <a:ext cx="555976" cy="769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dirty="0">
                <a:solidFill>
                  <a:schemeClr val="bg1"/>
                </a:solidFill>
                <a:latin typeface="+mj-lt"/>
                <a:ea typeface="Calibri"/>
                <a:cs typeface="Calibri"/>
                <a:sym typeface="Open Sans"/>
              </a:rPr>
              <a:t>B</a:t>
            </a:r>
            <a:endParaRPr lang="es-ES" sz="4400" dirty="0">
              <a:solidFill>
                <a:schemeClr val="bg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4929D6-BAE8-4110-B441-E505E7C6BED8}"/>
              </a:ext>
            </a:extLst>
          </p:cNvPr>
          <p:cNvSpPr/>
          <p:nvPr/>
        </p:nvSpPr>
        <p:spPr>
          <a:xfrm>
            <a:off x="3637276" y="1997895"/>
            <a:ext cx="475272" cy="12120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2ECA516-67B5-4DC1-91FE-FF2B2FCD2CBD}"/>
              </a:ext>
            </a:extLst>
          </p:cNvPr>
          <p:cNvSpPr/>
          <p:nvPr/>
        </p:nvSpPr>
        <p:spPr>
          <a:xfrm>
            <a:off x="8492774" y="1997895"/>
            <a:ext cx="475272" cy="12120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00962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8A7EE5-E1C7-4F55-B7B6-61D1B3E20964}"/>
              </a:ext>
            </a:extLst>
          </p:cNvPr>
          <p:cNvGrpSpPr/>
          <p:nvPr/>
        </p:nvGrpSpPr>
        <p:grpSpPr>
          <a:xfrm>
            <a:off x="534478" y="628571"/>
            <a:ext cx="11265919" cy="5133209"/>
            <a:chOff x="1614487" y="491304"/>
            <a:chExt cx="11265919" cy="5133209"/>
          </a:xfrm>
        </p:grpSpPr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2B155800-2A8A-401C-A0CD-47EF62FA3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487" y="1670504"/>
              <a:ext cx="7413767" cy="395400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5B4F11-940B-4455-BEA2-AA3191E413D4}"/>
                </a:ext>
              </a:extLst>
            </p:cNvPr>
            <p:cNvSpPr txBox="1"/>
            <p:nvPr/>
          </p:nvSpPr>
          <p:spPr>
            <a:xfrm>
              <a:off x="4789969" y="491304"/>
              <a:ext cx="8090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Sin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Nubes</a:t>
              </a:r>
              <a:r>
                <a:rPr lang="en-US" sz="2400" b="1" dirty="0">
                  <a:solidFill>
                    <a:schemeClr val="accent5"/>
                  </a:solidFill>
                </a:rPr>
                <a:t> = Cambio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en</a:t>
              </a:r>
              <a:r>
                <a:rPr lang="en-US" sz="2400" b="1" dirty="0">
                  <a:solidFill>
                    <a:schemeClr val="accent5"/>
                  </a:solidFill>
                </a:rPr>
                <a:t>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temperatura</a:t>
              </a:r>
              <a:r>
                <a:rPr lang="en-US" sz="2400" b="1" dirty="0">
                  <a:solidFill>
                    <a:schemeClr val="accent5"/>
                  </a:solidFill>
                </a:rPr>
                <a:t>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grande</a:t>
              </a:r>
              <a:endParaRPr lang="en-US" sz="2400" b="1" dirty="0">
                <a:solidFill>
                  <a:schemeClr val="accent5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B5F5ED-7F21-4240-8627-ED12185C1FBD}"/>
                </a:ext>
              </a:extLst>
            </p:cNvPr>
            <p:cNvSpPr txBox="1"/>
            <p:nvPr/>
          </p:nvSpPr>
          <p:spPr>
            <a:xfrm>
              <a:off x="9122340" y="3338917"/>
              <a:ext cx="36374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/>
                  </a:solidFill>
                </a:rPr>
                <a:t>Nublado</a:t>
              </a:r>
              <a:r>
                <a:rPr lang="en-US" sz="2400" b="1" dirty="0">
                  <a:solidFill>
                    <a:schemeClr val="accent5"/>
                  </a:solidFill>
                </a:rPr>
                <a:t> =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cambio</a:t>
              </a:r>
              <a:r>
                <a:rPr lang="en-US" sz="2400" b="1" dirty="0">
                  <a:solidFill>
                    <a:schemeClr val="accent5"/>
                  </a:solidFill>
                </a:rPr>
                <a:t>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en</a:t>
              </a:r>
              <a:r>
                <a:rPr lang="en-US" sz="2400" b="1" dirty="0">
                  <a:solidFill>
                    <a:schemeClr val="accent5"/>
                  </a:solidFill>
                </a:rPr>
                <a:t> temperature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pequeña</a:t>
              </a:r>
              <a:r>
                <a:rPr lang="en-US" sz="2400" b="1" dirty="0">
                  <a:solidFill>
                    <a:schemeClr val="accent5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resultando</a:t>
              </a:r>
              <a:r>
                <a:rPr lang="en-US" sz="2400" b="1" dirty="0">
                  <a:solidFill>
                    <a:schemeClr val="accent5"/>
                  </a:solidFill>
                </a:rPr>
                <a:t>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en</a:t>
              </a:r>
              <a:r>
                <a:rPr lang="en-US" sz="2400" b="1" dirty="0">
                  <a:solidFill>
                    <a:schemeClr val="accent5"/>
                  </a:solidFill>
                </a:rPr>
                <a:t> una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diferencia</a:t>
              </a:r>
              <a:r>
                <a:rPr lang="en-US" sz="2400" b="1" dirty="0">
                  <a:solidFill>
                    <a:schemeClr val="accent5"/>
                  </a:solidFill>
                </a:rPr>
                <a:t> de 40%.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4691EAD-C043-4AA8-B47B-84D99745B4B7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2965959" y="722137"/>
              <a:ext cx="1824010" cy="15912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213672-AA9C-4D27-830F-9753F7B3E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9984" y="4171801"/>
              <a:ext cx="54292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54AF44B-0B45-47D4-94AC-74522C76E6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8158" b="69169"/>
          <a:stretch/>
        </p:blipFill>
        <p:spPr>
          <a:xfrm>
            <a:off x="3502655" y="1450591"/>
            <a:ext cx="1571501" cy="906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6E37C3-6BEB-4975-B915-1EB8E779C0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841" r="14557" b="68707"/>
          <a:stretch/>
        </p:blipFill>
        <p:spPr>
          <a:xfrm>
            <a:off x="6026133" y="1446555"/>
            <a:ext cx="1465441" cy="906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822216-5354-46C7-8FD6-0EFA0B19CB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198" r="56510" b="35626"/>
          <a:stretch/>
        </p:blipFill>
        <p:spPr>
          <a:xfrm>
            <a:off x="1089014" y="5080384"/>
            <a:ext cx="1606428" cy="9016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2738EB-16E1-48D9-B370-73991CF26B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202" t="34939" r="4688" b="36774"/>
          <a:stretch/>
        </p:blipFill>
        <p:spPr>
          <a:xfrm>
            <a:off x="3288975" y="4956663"/>
            <a:ext cx="1998859" cy="9014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0C037F-9D34-4C5E-AAD5-EE43B8F51D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588" r="62052" b="4272"/>
          <a:stretch/>
        </p:blipFill>
        <p:spPr>
          <a:xfrm>
            <a:off x="6021711" y="4949840"/>
            <a:ext cx="1458003" cy="9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049025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3200" b="1" dirty="0">
                <a:solidFill>
                  <a:srgbClr val="1E4E79"/>
                </a:solidFill>
              </a:rPr>
              <a:t>Resultandos enseñan una diferencia de 40%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1305487" y="1470969"/>
            <a:ext cx="4716224" cy="3916061"/>
          </a:xfrm>
          <a:prstGeom prst="rect">
            <a:avLst/>
          </a:prstGeom>
        </p:spPr>
      </p:pic>
      <p:pic>
        <p:nvPicPr>
          <p:cNvPr id="17" name="Content Placeholder 4">
            <a:extLst>
              <a:ext uri="{FF2B5EF4-FFF2-40B4-BE49-F238E27FC236}">
                <a16:creationId xmlns:a16="http://schemas.microsoft.com/office/drawing/2014/main" id="{9E3409A9-E10E-4633-AAE6-D178C4FE6E5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79" t="48711"/>
          <a:stretch/>
        </p:blipFill>
        <p:spPr>
          <a:xfrm>
            <a:off x="6096000" y="1372710"/>
            <a:ext cx="5029057" cy="4103906"/>
          </a:xfrm>
          <a:prstGeom prst="rect">
            <a:avLst/>
          </a:prstGeom>
        </p:spPr>
      </p:pic>
      <p:sp>
        <p:nvSpPr>
          <p:cNvPr id="22" name="Google Shape;99;p3">
            <a:extLst>
              <a:ext uri="{FF2B5EF4-FFF2-40B4-BE49-F238E27FC236}">
                <a16:creationId xmlns:a16="http://schemas.microsoft.com/office/drawing/2014/main" id="{C0F2A549-0D44-455F-A847-62EBE757AC06}"/>
              </a:ext>
            </a:extLst>
          </p:cNvPr>
          <p:cNvSpPr>
            <a:spLocks/>
          </p:cNvSpPr>
          <p:nvPr/>
        </p:nvSpPr>
        <p:spPr>
          <a:xfrm>
            <a:off x="2388611" y="1156077"/>
            <a:ext cx="3114169" cy="769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es-ES" sz="4400" dirty="0">
                <a:solidFill>
                  <a:schemeClr val="bg1"/>
                </a:solidFill>
                <a:uFillTx/>
                <a:latin typeface="+mj-lt"/>
                <a:ea typeface="Calibri"/>
                <a:cs typeface="Calibri"/>
                <a:sym typeface="Open Sans"/>
              </a:rPr>
              <a:t>Sin nubes</a:t>
            </a:r>
          </a:p>
        </p:txBody>
      </p:sp>
      <p:sp>
        <p:nvSpPr>
          <p:cNvPr id="23" name="Google Shape;99;p3">
            <a:extLst>
              <a:ext uri="{FF2B5EF4-FFF2-40B4-BE49-F238E27FC236}">
                <a16:creationId xmlns:a16="http://schemas.microsoft.com/office/drawing/2014/main" id="{D12418E1-F60F-4303-B89B-89B96CADB333}"/>
              </a:ext>
            </a:extLst>
          </p:cNvPr>
          <p:cNvSpPr>
            <a:spLocks/>
          </p:cNvSpPr>
          <p:nvPr/>
        </p:nvSpPr>
        <p:spPr>
          <a:xfrm>
            <a:off x="7533540" y="1134585"/>
            <a:ext cx="2393739" cy="769401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4400" dirty="0">
                <a:solidFill>
                  <a:schemeClr val="bg1"/>
                </a:solidFill>
                <a:uFillTx/>
                <a:latin typeface="+mj-lt"/>
                <a:ea typeface="Calibri"/>
                <a:cs typeface="Calibri"/>
                <a:sym typeface="Open Sans"/>
              </a:rPr>
              <a:t>Nublado</a:t>
            </a:r>
          </a:p>
        </p:txBody>
      </p:sp>
      <p:sp>
        <p:nvSpPr>
          <p:cNvPr id="24" name="Arrow: Down 23">
            <a:extLst>
              <a:ext uri="{FF2B5EF4-FFF2-40B4-BE49-F238E27FC236}">
                <a16:creationId xmlns:a16="http://schemas.microsoft.com/office/drawing/2014/main" id="{754929D6-BAE8-4110-B441-E505E7C6BED8}"/>
              </a:ext>
            </a:extLst>
          </p:cNvPr>
          <p:cNvSpPr/>
          <p:nvPr/>
        </p:nvSpPr>
        <p:spPr>
          <a:xfrm>
            <a:off x="3637276" y="1997895"/>
            <a:ext cx="475272" cy="12120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Down 24">
            <a:extLst>
              <a:ext uri="{FF2B5EF4-FFF2-40B4-BE49-F238E27FC236}">
                <a16:creationId xmlns:a16="http://schemas.microsoft.com/office/drawing/2014/main" id="{B2ECA516-67B5-4DC1-91FE-FF2B2FCD2CBD}"/>
              </a:ext>
            </a:extLst>
          </p:cNvPr>
          <p:cNvSpPr/>
          <p:nvPr/>
        </p:nvSpPr>
        <p:spPr>
          <a:xfrm>
            <a:off x="8492774" y="1997895"/>
            <a:ext cx="475272" cy="1212030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296952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-10603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407035"/>
            <a:ext cx="1105987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¿Cómo comparan los resultados con instrumentos meteorológicos?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7321452" y="1820902"/>
            <a:ext cx="359005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El Dr. Dodson decidió utilizar datos obtenidos por </a:t>
            </a:r>
            <a:r>
              <a:rPr lang="es-ES" sz="2000" dirty="0" err="1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mesonet</a:t>
            </a:r>
            <a:r>
              <a:rPr lang="es-ES" sz="2000" dirty="0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.</a:t>
            </a:r>
            <a:endParaRPr sz="2000" dirty="0">
              <a:solidFill>
                <a:schemeClr val="tx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C7024-08BD-4AEF-AAFA-956C82C89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1" y="1644516"/>
            <a:ext cx="6410759" cy="3840262"/>
          </a:xfrm>
          <a:prstGeom prst="rect">
            <a:avLst/>
          </a:prstGeom>
        </p:spPr>
      </p:pic>
      <p:pic>
        <p:nvPicPr>
          <p:cNvPr id="1026" name="Picture 2" descr="NYSMesonet_Site_Artist_Rendering">
            <a:extLst>
              <a:ext uri="{FF2B5EF4-FFF2-40B4-BE49-F238E27FC236}">
                <a16:creationId xmlns:a16="http://schemas.microsoft.com/office/drawing/2014/main" id="{B0CEA18A-8955-4112-AA34-800CD8FA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36" y="2703669"/>
            <a:ext cx="3602953" cy="268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35D921-06A3-49CB-A6BF-17BE8313A806}"/>
              </a:ext>
            </a:extLst>
          </p:cNvPr>
          <p:cNvSpPr/>
          <p:nvPr/>
        </p:nvSpPr>
        <p:spPr>
          <a:xfrm>
            <a:off x="1432874" y="2243579"/>
            <a:ext cx="4204355" cy="2149312"/>
          </a:xfrm>
          <a:custGeom>
            <a:avLst/>
            <a:gdLst>
              <a:gd name="connsiteX0" fmla="*/ 0 w 4204355"/>
              <a:gd name="connsiteY0" fmla="*/ 0 h 2149312"/>
              <a:gd name="connsiteX1" fmla="*/ 9427 w 4204355"/>
              <a:gd name="connsiteY1" fmla="*/ 56561 h 2149312"/>
              <a:gd name="connsiteX2" fmla="*/ 37707 w 4204355"/>
              <a:gd name="connsiteY2" fmla="*/ 65988 h 2149312"/>
              <a:gd name="connsiteX3" fmla="*/ 75415 w 4204355"/>
              <a:gd name="connsiteY3" fmla="*/ 84842 h 2149312"/>
              <a:gd name="connsiteX4" fmla="*/ 254524 w 4204355"/>
              <a:gd name="connsiteY4" fmla="*/ 113122 h 2149312"/>
              <a:gd name="connsiteX5" fmla="*/ 518474 w 4204355"/>
              <a:gd name="connsiteY5" fmla="*/ 122549 h 2149312"/>
              <a:gd name="connsiteX6" fmla="*/ 612742 w 4204355"/>
              <a:gd name="connsiteY6" fmla="*/ 131976 h 2149312"/>
              <a:gd name="connsiteX7" fmla="*/ 650450 w 4204355"/>
              <a:gd name="connsiteY7" fmla="*/ 150829 h 2149312"/>
              <a:gd name="connsiteX8" fmla="*/ 707011 w 4204355"/>
              <a:gd name="connsiteY8" fmla="*/ 169683 h 2149312"/>
              <a:gd name="connsiteX9" fmla="*/ 763571 w 4204355"/>
              <a:gd name="connsiteY9" fmla="*/ 188536 h 2149312"/>
              <a:gd name="connsiteX10" fmla="*/ 791852 w 4204355"/>
              <a:gd name="connsiteY10" fmla="*/ 197963 h 2149312"/>
              <a:gd name="connsiteX11" fmla="*/ 801279 w 4204355"/>
              <a:gd name="connsiteY11" fmla="*/ 235670 h 2149312"/>
              <a:gd name="connsiteX12" fmla="*/ 829559 w 4204355"/>
              <a:gd name="connsiteY12" fmla="*/ 263951 h 2149312"/>
              <a:gd name="connsiteX13" fmla="*/ 848413 w 4204355"/>
              <a:gd name="connsiteY13" fmla="*/ 292231 h 2149312"/>
              <a:gd name="connsiteX14" fmla="*/ 857839 w 4204355"/>
              <a:gd name="connsiteY14" fmla="*/ 320512 h 2149312"/>
              <a:gd name="connsiteX15" fmla="*/ 895547 w 4204355"/>
              <a:gd name="connsiteY15" fmla="*/ 377073 h 2149312"/>
              <a:gd name="connsiteX16" fmla="*/ 914400 w 4204355"/>
              <a:gd name="connsiteY16" fmla="*/ 405353 h 2149312"/>
              <a:gd name="connsiteX17" fmla="*/ 933254 w 4204355"/>
              <a:gd name="connsiteY17" fmla="*/ 433633 h 2149312"/>
              <a:gd name="connsiteX18" fmla="*/ 989815 w 4204355"/>
              <a:gd name="connsiteY18" fmla="*/ 452487 h 2149312"/>
              <a:gd name="connsiteX19" fmla="*/ 1008668 w 4204355"/>
              <a:gd name="connsiteY19" fmla="*/ 480767 h 2149312"/>
              <a:gd name="connsiteX20" fmla="*/ 1036949 w 4204355"/>
              <a:gd name="connsiteY20" fmla="*/ 490194 h 2149312"/>
              <a:gd name="connsiteX21" fmla="*/ 1102936 w 4204355"/>
              <a:gd name="connsiteY21" fmla="*/ 518475 h 2149312"/>
              <a:gd name="connsiteX22" fmla="*/ 1178351 w 4204355"/>
              <a:gd name="connsiteY22" fmla="*/ 537328 h 2149312"/>
              <a:gd name="connsiteX23" fmla="*/ 1216058 w 4204355"/>
              <a:gd name="connsiteY23" fmla="*/ 593889 h 2149312"/>
              <a:gd name="connsiteX24" fmla="*/ 1272619 w 4204355"/>
              <a:gd name="connsiteY24" fmla="*/ 622169 h 2149312"/>
              <a:gd name="connsiteX25" fmla="*/ 1300899 w 4204355"/>
              <a:gd name="connsiteY25" fmla="*/ 678730 h 2149312"/>
              <a:gd name="connsiteX26" fmla="*/ 1357460 w 4204355"/>
              <a:gd name="connsiteY26" fmla="*/ 716437 h 2149312"/>
              <a:gd name="connsiteX27" fmla="*/ 1366887 w 4204355"/>
              <a:gd name="connsiteY27" fmla="*/ 744718 h 2149312"/>
              <a:gd name="connsiteX28" fmla="*/ 1451728 w 4204355"/>
              <a:gd name="connsiteY28" fmla="*/ 791852 h 2149312"/>
              <a:gd name="connsiteX29" fmla="*/ 1536569 w 4204355"/>
              <a:gd name="connsiteY29" fmla="*/ 838986 h 2149312"/>
              <a:gd name="connsiteX30" fmla="*/ 1564850 w 4204355"/>
              <a:gd name="connsiteY30" fmla="*/ 857840 h 2149312"/>
              <a:gd name="connsiteX31" fmla="*/ 1621411 w 4204355"/>
              <a:gd name="connsiteY31" fmla="*/ 876693 h 2149312"/>
              <a:gd name="connsiteX32" fmla="*/ 1659118 w 4204355"/>
              <a:gd name="connsiteY32" fmla="*/ 961534 h 2149312"/>
              <a:gd name="connsiteX33" fmla="*/ 1715679 w 4204355"/>
              <a:gd name="connsiteY33" fmla="*/ 980388 h 2149312"/>
              <a:gd name="connsiteX34" fmla="*/ 1743959 w 4204355"/>
              <a:gd name="connsiteY34" fmla="*/ 999242 h 2149312"/>
              <a:gd name="connsiteX35" fmla="*/ 1819373 w 4204355"/>
              <a:gd name="connsiteY35" fmla="*/ 1018095 h 2149312"/>
              <a:gd name="connsiteX36" fmla="*/ 1857081 w 4204355"/>
              <a:gd name="connsiteY36" fmla="*/ 1027522 h 2149312"/>
              <a:gd name="connsiteX37" fmla="*/ 1951349 w 4204355"/>
              <a:gd name="connsiteY37" fmla="*/ 1036949 h 2149312"/>
              <a:gd name="connsiteX38" fmla="*/ 2007910 w 4204355"/>
              <a:gd name="connsiteY38" fmla="*/ 1046376 h 2149312"/>
              <a:gd name="connsiteX39" fmla="*/ 2073897 w 4204355"/>
              <a:gd name="connsiteY39" fmla="*/ 1055802 h 2149312"/>
              <a:gd name="connsiteX40" fmla="*/ 2187019 w 4204355"/>
              <a:gd name="connsiteY40" fmla="*/ 1074656 h 2149312"/>
              <a:gd name="connsiteX41" fmla="*/ 2215299 w 4204355"/>
              <a:gd name="connsiteY41" fmla="*/ 1093510 h 2149312"/>
              <a:gd name="connsiteX42" fmla="*/ 2253006 w 4204355"/>
              <a:gd name="connsiteY42" fmla="*/ 1102936 h 2149312"/>
              <a:gd name="connsiteX43" fmla="*/ 2309567 w 4204355"/>
              <a:gd name="connsiteY43" fmla="*/ 1121790 h 2149312"/>
              <a:gd name="connsiteX44" fmla="*/ 2337848 w 4204355"/>
              <a:gd name="connsiteY44" fmla="*/ 1131217 h 2149312"/>
              <a:gd name="connsiteX45" fmla="*/ 2432116 w 4204355"/>
              <a:gd name="connsiteY45" fmla="*/ 1244339 h 2149312"/>
              <a:gd name="connsiteX46" fmla="*/ 2450969 w 4204355"/>
              <a:gd name="connsiteY46" fmla="*/ 1272619 h 2149312"/>
              <a:gd name="connsiteX47" fmla="*/ 2460396 w 4204355"/>
              <a:gd name="connsiteY47" fmla="*/ 1300899 h 2149312"/>
              <a:gd name="connsiteX48" fmla="*/ 2488677 w 4204355"/>
              <a:gd name="connsiteY48" fmla="*/ 1310326 h 2149312"/>
              <a:gd name="connsiteX49" fmla="*/ 2507530 w 4204355"/>
              <a:gd name="connsiteY49" fmla="*/ 1338607 h 2149312"/>
              <a:gd name="connsiteX50" fmla="*/ 2535811 w 4204355"/>
              <a:gd name="connsiteY50" fmla="*/ 1357460 h 2149312"/>
              <a:gd name="connsiteX51" fmla="*/ 2630079 w 4204355"/>
              <a:gd name="connsiteY51" fmla="*/ 1385741 h 2149312"/>
              <a:gd name="connsiteX52" fmla="*/ 2686639 w 4204355"/>
              <a:gd name="connsiteY52" fmla="*/ 1404594 h 2149312"/>
              <a:gd name="connsiteX53" fmla="*/ 2724347 w 4204355"/>
              <a:gd name="connsiteY53" fmla="*/ 1423448 h 2149312"/>
              <a:gd name="connsiteX54" fmla="*/ 2799761 w 4204355"/>
              <a:gd name="connsiteY54" fmla="*/ 1442301 h 2149312"/>
              <a:gd name="connsiteX55" fmla="*/ 2865749 w 4204355"/>
              <a:gd name="connsiteY55" fmla="*/ 1461155 h 2149312"/>
              <a:gd name="connsiteX56" fmla="*/ 2950590 w 4204355"/>
              <a:gd name="connsiteY56" fmla="*/ 1498862 h 2149312"/>
              <a:gd name="connsiteX57" fmla="*/ 2978870 w 4204355"/>
              <a:gd name="connsiteY57" fmla="*/ 1508289 h 2149312"/>
              <a:gd name="connsiteX58" fmla="*/ 3007151 w 4204355"/>
              <a:gd name="connsiteY58" fmla="*/ 1517716 h 2149312"/>
              <a:gd name="connsiteX59" fmla="*/ 3035431 w 4204355"/>
              <a:gd name="connsiteY59" fmla="*/ 1536569 h 2149312"/>
              <a:gd name="connsiteX60" fmla="*/ 3120272 w 4204355"/>
              <a:gd name="connsiteY60" fmla="*/ 1555423 h 2149312"/>
              <a:gd name="connsiteX61" fmla="*/ 3148553 w 4204355"/>
              <a:gd name="connsiteY61" fmla="*/ 1564850 h 2149312"/>
              <a:gd name="connsiteX62" fmla="*/ 3186260 w 4204355"/>
              <a:gd name="connsiteY62" fmla="*/ 1574277 h 2149312"/>
              <a:gd name="connsiteX63" fmla="*/ 3252248 w 4204355"/>
              <a:gd name="connsiteY63" fmla="*/ 1602557 h 2149312"/>
              <a:gd name="connsiteX64" fmla="*/ 3280528 w 4204355"/>
              <a:gd name="connsiteY64" fmla="*/ 1621411 h 2149312"/>
              <a:gd name="connsiteX65" fmla="*/ 3318235 w 4204355"/>
              <a:gd name="connsiteY65" fmla="*/ 1677972 h 2149312"/>
              <a:gd name="connsiteX66" fmla="*/ 3421930 w 4204355"/>
              <a:gd name="connsiteY66" fmla="*/ 1706252 h 2149312"/>
              <a:gd name="connsiteX67" fmla="*/ 3450211 w 4204355"/>
              <a:gd name="connsiteY67" fmla="*/ 1715679 h 2149312"/>
              <a:gd name="connsiteX68" fmla="*/ 3525625 w 4204355"/>
              <a:gd name="connsiteY68" fmla="*/ 1743959 h 2149312"/>
              <a:gd name="connsiteX69" fmla="*/ 3742441 w 4204355"/>
              <a:gd name="connsiteY69" fmla="*/ 1753386 h 2149312"/>
              <a:gd name="connsiteX70" fmla="*/ 3799002 w 4204355"/>
              <a:gd name="connsiteY70" fmla="*/ 1762813 h 2149312"/>
              <a:gd name="connsiteX71" fmla="*/ 3864990 w 4204355"/>
              <a:gd name="connsiteY71" fmla="*/ 1781666 h 2149312"/>
              <a:gd name="connsiteX72" fmla="*/ 3930978 w 4204355"/>
              <a:gd name="connsiteY72" fmla="*/ 1857081 h 2149312"/>
              <a:gd name="connsiteX73" fmla="*/ 3959258 w 4204355"/>
              <a:gd name="connsiteY73" fmla="*/ 1894788 h 2149312"/>
              <a:gd name="connsiteX74" fmla="*/ 3978112 w 4204355"/>
              <a:gd name="connsiteY74" fmla="*/ 1923068 h 2149312"/>
              <a:gd name="connsiteX75" fmla="*/ 4006392 w 4204355"/>
              <a:gd name="connsiteY75" fmla="*/ 1932495 h 2149312"/>
              <a:gd name="connsiteX76" fmla="*/ 4015819 w 4204355"/>
              <a:gd name="connsiteY76" fmla="*/ 1960776 h 2149312"/>
              <a:gd name="connsiteX77" fmla="*/ 4025246 w 4204355"/>
              <a:gd name="connsiteY77" fmla="*/ 1998483 h 2149312"/>
              <a:gd name="connsiteX78" fmla="*/ 4053526 w 4204355"/>
              <a:gd name="connsiteY78" fmla="*/ 2026763 h 2149312"/>
              <a:gd name="connsiteX79" fmla="*/ 4081806 w 4204355"/>
              <a:gd name="connsiteY79" fmla="*/ 2064470 h 2149312"/>
              <a:gd name="connsiteX80" fmla="*/ 4138367 w 4204355"/>
              <a:gd name="connsiteY80" fmla="*/ 2083324 h 2149312"/>
              <a:gd name="connsiteX81" fmla="*/ 4194928 w 4204355"/>
              <a:gd name="connsiteY81" fmla="*/ 2121031 h 2149312"/>
              <a:gd name="connsiteX82" fmla="*/ 4204355 w 4204355"/>
              <a:gd name="connsiteY82" fmla="*/ 2149312 h 214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204355" h="2149312">
                <a:moveTo>
                  <a:pt x="0" y="0"/>
                </a:moveTo>
                <a:cubicBezTo>
                  <a:pt x="3142" y="18854"/>
                  <a:pt x="-56" y="39966"/>
                  <a:pt x="9427" y="56561"/>
                </a:cubicBezTo>
                <a:cubicBezTo>
                  <a:pt x="14357" y="65188"/>
                  <a:pt x="28574" y="62074"/>
                  <a:pt x="37707" y="65988"/>
                </a:cubicBezTo>
                <a:cubicBezTo>
                  <a:pt x="50624" y="71524"/>
                  <a:pt x="62367" y="79623"/>
                  <a:pt x="75415" y="84842"/>
                </a:cubicBezTo>
                <a:cubicBezTo>
                  <a:pt x="147195" y="113554"/>
                  <a:pt x="160913" y="108556"/>
                  <a:pt x="254524" y="113122"/>
                </a:cubicBezTo>
                <a:cubicBezTo>
                  <a:pt x="342459" y="117412"/>
                  <a:pt x="430491" y="119407"/>
                  <a:pt x="518474" y="122549"/>
                </a:cubicBezTo>
                <a:cubicBezTo>
                  <a:pt x="549897" y="125691"/>
                  <a:pt x="581864" y="125359"/>
                  <a:pt x="612742" y="131976"/>
                </a:cubicBezTo>
                <a:cubicBezTo>
                  <a:pt x="626483" y="134920"/>
                  <a:pt x="637402" y="145610"/>
                  <a:pt x="650450" y="150829"/>
                </a:cubicBezTo>
                <a:cubicBezTo>
                  <a:pt x="668902" y="158210"/>
                  <a:pt x="688157" y="163398"/>
                  <a:pt x="707011" y="169683"/>
                </a:cubicBezTo>
                <a:lnTo>
                  <a:pt x="763571" y="188536"/>
                </a:lnTo>
                <a:lnTo>
                  <a:pt x="791852" y="197963"/>
                </a:lnTo>
                <a:cubicBezTo>
                  <a:pt x="794994" y="210532"/>
                  <a:pt x="794851" y="224421"/>
                  <a:pt x="801279" y="235670"/>
                </a:cubicBezTo>
                <a:cubicBezTo>
                  <a:pt x="807893" y="247245"/>
                  <a:pt x="821024" y="253709"/>
                  <a:pt x="829559" y="263951"/>
                </a:cubicBezTo>
                <a:cubicBezTo>
                  <a:pt x="836812" y="272655"/>
                  <a:pt x="842128" y="282804"/>
                  <a:pt x="848413" y="292231"/>
                </a:cubicBezTo>
                <a:cubicBezTo>
                  <a:pt x="851555" y="301658"/>
                  <a:pt x="853013" y="311826"/>
                  <a:pt x="857839" y="320512"/>
                </a:cubicBezTo>
                <a:cubicBezTo>
                  <a:pt x="868843" y="340320"/>
                  <a:pt x="882978" y="358219"/>
                  <a:pt x="895547" y="377073"/>
                </a:cubicBezTo>
                <a:lnTo>
                  <a:pt x="914400" y="405353"/>
                </a:lnTo>
                <a:cubicBezTo>
                  <a:pt x="920685" y="414780"/>
                  <a:pt x="922506" y="430050"/>
                  <a:pt x="933254" y="433633"/>
                </a:cubicBezTo>
                <a:lnTo>
                  <a:pt x="989815" y="452487"/>
                </a:lnTo>
                <a:cubicBezTo>
                  <a:pt x="996099" y="461914"/>
                  <a:pt x="999821" y="473690"/>
                  <a:pt x="1008668" y="480767"/>
                </a:cubicBezTo>
                <a:cubicBezTo>
                  <a:pt x="1016427" y="486975"/>
                  <a:pt x="1027816" y="486280"/>
                  <a:pt x="1036949" y="490194"/>
                </a:cubicBezTo>
                <a:cubicBezTo>
                  <a:pt x="1074715" y="506380"/>
                  <a:pt x="1067567" y="509633"/>
                  <a:pt x="1102936" y="518475"/>
                </a:cubicBezTo>
                <a:lnTo>
                  <a:pt x="1178351" y="537328"/>
                </a:lnTo>
                <a:cubicBezTo>
                  <a:pt x="1190920" y="556182"/>
                  <a:pt x="1194562" y="586723"/>
                  <a:pt x="1216058" y="593889"/>
                </a:cubicBezTo>
                <a:cubicBezTo>
                  <a:pt x="1255086" y="606899"/>
                  <a:pt x="1236070" y="597804"/>
                  <a:pt x="1272619" y="622169"/>
                </a:cubicBezTo>
                <a:cubicBezTo>
                  <a:pt x="1279343" y="642341"/>
                  <a:pt x="1283701" y="663681"/>
                  <a:pt x="1300899" y="678730"/>
                </a:cubicBezTo>
                <a:cubicBezTo>
                  <a:pt x="1317952" y="693651"/>
                  <a:pt x="1357460" y="716437"/>
                  <a:pt x="1357460" y="716437"/>
                </a:cubicBezTo>
                <a:cubicBezTo>
                  <a:pt x="1360602" y="725864"/>
                  <a:pt x="1359861" y="737692"/>
                  <a:pt x="1366887" y="744718"/>
                </a:cubicBezTo>
                <a:cubicBezTo>
                  <a:pt x="1399300" y="777131"/>
                  <a:pt x="1416167" y="779998"/>
                  <a:pt x="1451728" y="791852"/>
                </a:cubicBezTo>
                <a:cubicBezTo>
                  <a:pt x="1540485" y="880609"/>
                  <a:pt x="1398154" y="746709"/>
                  <a:pt x="1536569" y="838986"/>
                </a:cubicBezTo>
                <a:cubicBezTo>
                  <a:pt x="1545996" y="845271"/>
                  <a:pt x="1554497" y="853239"/>
                  <a:pt x="1564850" y="857840"/>
                </a:cubicBezTo>
                <a:cubicBezTo>
                  <a:pt x="1583011" y="865911"/>
                  <a:pt x="1621411" y="876693"/>
                  <a:pt x="1621411" y="876693"/>
                </a:cubicBezTo>
                <a:cubicBezTo>
                  <a:pt x="1624540" y="886079"/>
                  <a:pt x="1640247" y="949739"/>
                  <a:pt x="1659118" y="961534"/>
                </a:cubicBezTo>
                <a:cubicBezTo>
                  <a:pt x="1675971" y="972067"/>
                  <a:pt x="1715679" y="980388"/>
                  <a:pt x="1715679" y="980388"/>
                </a:cubicBezTo>
                <a:cubicBezTo>
                  <a:pt x="1725106" y="986673"/>
                  <a:pt x="1733826" y="994175"/>
                  <a:pt x="1743959" y="999242"/>
                </a:cubicBezTo>
                <a:cubicBezTo>
                  <a:pt x="1764169" y="1009347"/>
                  <a:pt x="1800019" y="1013794"/>
                  <a:pt x="1819373" y="1018095"/>
                </a:cubicBezTo>
                <a:cubicBezTo>
                  <a:pt x="1832021" y="1020906"/>
                  <a:pt x="1844255" y="1025690"/>
                  <a:pt x="1857081" y="1027522"/>
                </a:cubicBezTo>
                <a:cubicBezTo>
                  <a:pt x="1888343" y="1031988"/>
                  <a:pt x="1920013" y="1033032"/>
                  <a:pt x="1951349" y="1036949"/>
                </a:cubicBezTo>
                <a:cubicBezTo>
                  <a:pt x="1970315" y="1039320"/>
                  <a:pt x="1989019" y="1043470"/>
                  <a:pt x="2007910" y="1046376"/>
                </a:cubicBezTo>
                <a:cubicBezTo>
                  <a:pt x="2029871" y="1049754"/>
                  <a:pt x="2051950" y="1052337"/>
                  <a:pt x="2073897" y="1055802"/>
                </a:cubicBezTo>
                <a:lnTo>
                  <a:pt x="2187019" y="1074656"/>
                </a:lnTo>
                <a:cubicBezTo>
                  <a:pt x="2196446" y="1080941"/>
                  <a:pt x="2204885" y="1089047"/>
                  <a:pt x="2215299" y="1093510"/>
                </a:cubicBezTo>
                <a:cubicBezTo>
                  <a:pt x="2227207" y="1098614"/>
                  <a:pt x="2240597" y="1099213"/>
                  <a:pt x="2253006" y="1102936"/>
                </a:cubicBezTo>
                <a:cubicBezTo>
                  <a:pt x="2272041" y="1108647"/>
                  <a:pt x="2290713" y="1115505"/>
                  <a:pt x="2309567" y="1121790"/>
                </a:cubicBezTo>
                <a:lnTo>
                  <a:pt x="2337848" y="1131217"/>
                </a:lnTo>
                <a:cubicBezTo>
                  <a:pt x="2410428" y="1203799"/>
                  <a:pt x="2379620" y="1165595"/>
                  <a:pt x="2432116" y="1244339"/>
                </a:cubicBezTo>
                <a:cubicBezTo>
                  <a:pt x="2438400" y="1253766"/>
                  <a:pt x="2447386" y="1261871"/>
                  <a:pt x="2450969" y="1272619"/>
                </a:cubicBezTo>
                <a:cubicBezTo>
                  <a:pt x="2454111" y="1282046"/>
                  <a:pt x="2453370" y="1293873"/>
                  <a:pt x="2460396" y="1300899"/>
                </a:cubicBezTo>
                <a:cubicBezTo>
                  <a:pt x="2467423" y="1307925"/>
                  <a:pt x="2479250" y="1307184"/>
                  <a:pt x="2488677" y="1310326"/>
                </a:cubicBezTo>
                <a:cubicBezTo>
                  <a:pt x="2494961" y="1319753"/>
                  <a:pt x="2499519" y="1330596"/>
                  <a:pt x="2507530" y="1338607"/>
                </a:cubicBezTo>
                <a:cubicBezTo>
                  <a:pt x="2515541" y="1346618"/>
                  <a:pt x="2525458" y="1352859"/>
                  <a:pt x="2535811" y="1357460"/>
                </a:cubicBezTo>
                <a:cubicBezTo>
                  <a:pt x="2581962" y="1377972"/>
                  <a:pt x="2587890" y="1373085"/>
                  <a:pt x="2630079" y="1385741"/>
                </a:cubicBezTo>
                <a:cubicBezTo>
                  <a:pt x="2649114" y="1391451"/>
                  <a:pt x="2668864" y="1395706"/>
                  <a:pt x="2686639" y="1404594"/>
                </a:cubicBezTo>
                <a:cubicBezTo>
                  <a:pt x="2699208" y="1410879"/>
                  <a:pt x="2711015" y="1419004"/>
                  <a:pt x="2724347" y="1423448"/>
                </a:cubicBezTo>
                <a:cubicBezTo>
                  <a:pt x="2748929" y="1431642"/>
                  <a:pt x="2775179" y="1434107"/>
                  <a:pt x="2799761" y="1442301"/>
                </a:cubicBezTo>
                <a:cubicBezTo>
                  <a:pt x="2840332" y="1455825"/>
                  <a:pt x="2818401" y="1449318"/>
                  <a:pt x="2865749" y="1461155"/>
                </a:cubicBezTo>
                <a:cubicBezTo>
                  <a:pt x="2910565" y="1491034"/>
                  <a:pt x="2883279" y="1476425"/>
                  <a:pt x="2950590" y="1498862"/>
                </a:cubicBezTo>
                <a:lnTo>
                  <a:pt x="2978870" y="1508289"/>
                </a:lnTo>
                <a:cubicBezTo>
                  <a:pt x="2988297" y="1511431"/>
                  <a:pt x="2998883" y="1512204"/>
                  <a:pt x="3007151" y="1517716"/>
                </a:cubicBezTo>
                <a:cubicBezTo>
                  <a:pt x="3016578" y="1524000"/>
                  <a:pt x="3025298" y="1531502"/>
                  <a:pt x="3035431" y="1536569"/>
                </a:cubicBezTo>
                <a:cubicBezTo>
                  <a:pt x="3060897" y="1549302"/>
                  <a:pt x="3094202" y="1549630"/>
                  <a:pt x="3120272" y="1555423"/>
                </a:cubicBezTo>
                <a:cubicBezTo>
                  <a:pt x="3129972" y="1557579"/>
                  <a:pt x="3138998" y="1562120"/>
                  <a:pt x="3148553" y="1564850"/>
                </a:cubicBezTo>
                <a:cubicBezTo>
                  <a:pt x="3161010" y="1568409"/>
                  <a:pt x="3173691" y="1571135"/>
                  <a:pt x="3186260" y="1574277"/>
                </a:cubicBezTo>
                <a:cubicBezTo>
                  <a:pt x="3257262" y="1621611"/>
                  <a:pt x="3167020" y="1566030"/>
                  <a:pt x="3252248" y="1602557"/>
                </a:cubicBezTo>
                <a:cubicBezTo>
                  <a:pt x="3262661" y="1607020"/>
                  <a:pt x="3271101" y="1615126"/>
                  <a:pt x="3280528" y="1621411"/>
                </a:cubicBezTo>
                <a:cubicBezTo>
                  <a:pt x="3293097" y="1640265"/>
                  <a:pt x="3296016" y="1673529"/>
                  <a:pt x="3318235" y="1677972"/>
                </a:cubicBezTo>
                <a:cubicBezTo>
                  <a:pt x="3384858" y="1691295"/>
                  <a:pt x="3350168" y="1682331"/>
                  <a:pt x="3421930" y="1706252"/>
                </a:cubicBezTo>
                <a:cubicBezTo>
                  <a:pt x="3431357" y="1709394"/>
                  <a:pt x="3441323" y="1711235"/>
                  <a:pt x="3450211" y="1715679"/>
                </a:cubicBezTo>
                <a:cubicBezTo>
                  <a:pt x="3476504" y="1728825"/>
                  <a:pt x="3495492" y="1741727"/>
                  <a:pt x="3525625" y="1743959"/>
                </a:cubicBezTo>
                <a:cubicBezTo>
                  <a:pt x="3597768" y="1749303"/>
                  <a:pt x="3670169" y="1750244"/>
                  <a:pt x="3742441" y="1753386"/>
                </a:cubicBezTo>
                <a:cubicBezTo>
                  <a:pt x="3761295" y="1756528"/>
                  <a:pt x="3780259" y="1759064"/>
                  <a:pt x="3799002" y="1762813"/>
                </a:cubicBezTo>
                <a:cubicBezTo>
                  <a:pt x="3828592" y="1768731"/>
                  <a:pt x="3838038" y="1772683"/>
                  <a:pt x="3864990" y="1781666"/>
                </a:cubicBezTo>
                <a:cubicBezTo>
                  <a:pt x="3908982" y="1847654"/>
                  <a:pt x="3883843" y="1825658"/>
                  <a:pt x="3930978" y="1857081"/>
                </a:cubicBezTo>
                <a:cubicBezTo>
                  <a:pt x="3940405" y="1869650"/>
                  <a:pt x="3950126" y="1882003"/>
                  <a:pt x="3959258" y="1894788"/>
                </a:cubicBezTo>
                <a:cubicBezTo>
                  <a:pt x="3965843" y="1904007"/>
                  <a:pt x="3969265" y="1915990"/>
                  <a:pt x="3978112" y="1923068"/>
                </a:cubicBezTo>
                <a:cubicBezTo>
                  <a:pt x="3985871" y="1929275"/>
                  <a:pt x="3996965" y="1929353"/>
                  <a:pt x="4006392" y="1932495"/>
                </a:cubicBezTo>
                <a:cubicBezTo>
                  <a:pt x="4009534" y="1941922"/>
                  <a:pt x="4013089" y="1951221"/>
                  <a:pt x="4015819" y="1960776"/>
                </a:cubicBezTo>
                <a:cubicBezTo>
                  <a:pt x="4019378" y="1973233"/>
                  <a:pt x="4018818" y="1987234"/>
                  <a:pt x="4025246" y="1998483"/>
                </a:cubicBezTo>
                <a:cubicBezTo>
                  <a:pt x="4031860" y="2010058"/>
                  <a:pt x="4044850" y="2016641"/>
                  <a:pt x="4053526" y="2026763"/>
                </a:cubicBezTo>
                <a:cubicBezTo>
                  <a:pt x="4063751" y="2038692"/>
                  <a:pt x="4068734" y="2055755"/>
                  <a:pt x="4081806" y="2064470"/>
                </a:cubicBezTo>
                <a:cubicBezTo>
                  <a:pt x="4098342" y="2075494"/>
                  <a:pt x="4121831" y="2072300"/>
                  <a:pt x="4138367" y="2083324"/>
                </a:cubicBezTo>
                <a:lnTo>
                  <a:pt x="4194928" y="2121031"/>
                </a:lnTo>
                <a:lnTo>
                  <a:pt x="4204355" y="2149312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30416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7" y="680483"/>
            <a:ext cx="5810626" cy="50167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1E4E79"/>
                </a:solidFill>
              </a:rPr>
              <a:t>Eclipse solar total en Norte América en el 2017: 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40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4000" b="1" dirty="0">
                <a:solidFill>
                  <a:srgbClr val="1E4E79"/>
                </a:solidFill>
              </a:rPr>
              <a:t>Resultados de observaciones de nubes GLOBE en la comunidad científica</a:t>
            </a:r>
            <a:endParaRPr sz="40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A794B3F-7E29-4F03-AACB-9D387D72F52E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22956" y="680482"/>
            <a:ext cx="4974561" cy="5113827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-10603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407035"/>
            <a:ext cx="11059874" cy="107717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¿Cómo comparan los resultados con instrumentos meteorológicos?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99" name="Google Shape;99;p3"/>
          <p:cNvSpPr>
            <a:spLocks/>
          </p:cNvSpPr>
          <p:nvPr/>
        </p:nvSpPr>
        <p:spPr>
          <a:xfrm>
            <a:off x="7321452" y="1820902"/>
            <a:ext cx="3590059" cy="70784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El Dr. Dodson decidió utilizar datos obtenidos por </a:t>
            </a:r>
            <a:r>
              <a:rPr lang="es-ES" sz="2000" dirty="0" err="1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mesonet</a:t>
            </a:r>
            <a:r>
              <a:rPr lang="es-ES" sz="2000" dirty="0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.</a:t>
            </a:r>
            <a:endParaRPr sz="2000" dirty="0">
              <a:solidFill>
                <a:schemeClr val="tx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F00C7024-08BD-4AEF-AAFA-956C82C89BE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4451" y="1644516"/>
            <a:ext cx="6410759" cy="3840262"/>
          </a:xfrm>
          <a:prstGeom prst="rect">
            <a:avLst/>
          </a:prstGeom>
        </p:spPr>
      </p:pic>
      <p:pic>
        <p:nvPicPr>
          <p:cNvPr id="1026" name="Picture 2" descr="NYSMesonet_Site_Artist_Rendering">
            <a:extLst>
              <a:ext uri="{FF2B5EF4-FFF2-40B4-BE49-F238E27FC236}">
                <a16:creationId xmlns:a16="http://schemas.microsoft.com/office/drawing/2014/main" id="{B0CEA18A-8955-4112-AA34-800CD8FA41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49736" y="2703669"/>
            <a:ext cx="3602953" cy="2684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Freeform: Shape 3">
            <a:extLst>
              <a:ext uri="{FF2B5EF4-FFF2-40B4-BE49-F238E27FC236}">
                <a16:creationId xmlns:a16="http://schemas.microsoft.com/office/drawing/2014/main" id="{2C35D921-06A3-49CB-A6BF-17BE8313A806}"/>
              </a:ext>
            </a:extLst>
          </p:cNvPr>
          <p:cNvSpPr/>
          <p:nvPr/>
        </p:nvSpPr>
        <p:spPr>
          <a:xfrm>
            <a:off x="1432874" y="2243579"/>
            <a:ext cx="4204355" cy="2149312"/>
          </a:xfrm>
          <a:custGeom>
            <a:avLst/>
            <a:gdLst>
              <a:gd name="connsiteX0" fmla="*/ 0 w 4204355"/>
              <a:gd name="connsiteY0" fmla="*/ 0 h 2149312"/>
              <a:gd name="connsiteX1" fmla="*/ 9427 w 4204355"/>
              <a:gd name="connsiteY1" fmla="*/ 56561 h 2149312"/>
              <a:gd name="connsiteX2" fmla="*/ 37707 w 4204355"/>
              <a:gd name="connsiteY2" fmla="*/ 65988 h 2149312"/>
              <a:gd name="connsiteX3" fmla="*/ 75415 w 4204355"/>
              <a:gd name="connsiteY3" fmla="*/ 84842 h 2149312"/>
              <a:gd name="connsiteX4" fmla="*/ 254524 w 4204355"/>
              <a:gd name="connsiteY4" fmla="*/ 113122 h 2149312"/>
              <a:gd name="connsiteX5" fmla="*/ 518474 w 4204355"/>
              <a:gd name="connsiteY5" fmla="*/ 122549 h 2149312"/>
              <a:gd name="connsiteX6" fmla="*/ 612742 w 4204355"/>
              <a:gd name="connsiteY6" fmla="*/ 131976 h 2149312"/>
              <a:gd name="connsiteX7" fmla="*/ 650450 w 4204355"/>
              <a:gd name="connsiteY7" fmla="*/ 150829 h 2149312"/>
              <a:gd name="connsiteX8" fmla="*/ 707011 w 4204355"/>
              <a:gd name="connsiteY8" fmla="*/ 169683 h 2149312"/>
              <a:gd name="connsiteX9" fmla="*/ 763571 w 4204355"/>
              <a:gd name="connsiteY9" fmla="*/ 188536 h 2149312"/>
              <a:gd name="connsiteX10" fmla="*/ 791852 w 4204355"/>
              <a:gd name="connsiteY10" fmla="*/ 197963 h 2149312"/>
              <a:gd name="connsiteX11" fmla="*/ 801279 w 4204355"/>
              <a:gd name="connsiteY11" fmla="*/ 235670 h 2149312"/>
              <a:gd name="connsiteX12" fmla="*/ 829559 w 4204355"/>
              <a:gd name="connsiteY12" fmla="*/ 263951 h 2149312"/>
              <a:gd name="connsiteX13" fmla="*/ 848413 w 4204355"/>
              <a:gd name="connsiteY13" fmla="*/ 292231 h 2149312"/>
              <a:gd name="connsiteX14" fmla="*/ 857839 w 4204355"/>
              <a:gd name="connsiteY14" fmla="*/ 320512 h 2149312"/>
              <a:gd name="connsiteX15" fmla="*/ 895547 w 4204355"/>
              <a:gd name="connsiteY15" fmla="*/ 377073 h 2149312"/>
              <a:gd name="connsiteX16" fmla="*/ 914400 w 4204355"/>
              <a:gd name="connsiteY16" fmla="*/ 405353 h 2149312"/>
              <a:gd name="connsiteX17" fmla="*/ 933254 w 4204355"/>
              <a:gd name="connsiteY17" fmla="*/ 433633 h 2149312"/>
              <a:gd name="connsiteX18" fmla="*/ 989815 w 4204355"/>
              <a:gd name="connsiteY18" fmla="*/ 452487 h 2149312"/>
              <a:gd name="connsiteX19" fmla="*/ 1008668 w 4204355"/>
              <a:gd name="connsiteY19" fmla="*/ 480767 h 2149312"/>
              <a:gd name="connsiteX20" fmla="*/ 1036949 w 4204355"/>
              <a:gd name="connsiteY20" fmla="*/ 490194 h 2149312"/>
              <a:gd name="connsiteX21" fmla="*/ 1102936 w 4204355"/>
              <a:gd name="connsiteY21" fmla="*/ 518475 h 2149312"/>
              <a:gd name="connsiteX22" fmla="*/ 1178351 w 4204355"/>
              <a:gd name="connsiteY22" fmla="*/ 537328 h 2149312"/>
              <a:gd name="connsiteX23" fmla="*/ 1216058 w 4204355"/>
              <a:gd name="connsiteY23" fmla="*/ 593889 h 2149312"/>
              <a:gd name="connsiteX24" fmla="*/ 1272619 w 4204355"/>
              <a:gd name="connsiteY24" fmla="*/ 622169 h 2149312"/>
              <a:gd name="connsiteX25" fmla="*/ 1300899 w 4204355"/>
              <a:gd name="connsiteY25" fmla="*/ 678730 h 2149312"/>
              <a:gd name="connsiteX26" fmla="*/ 1357460 w 4204355"/>
              <a:gd name="connsiteY26" fmla="*/ 716437 h 2149312"/>
              <a:gd name="connsiteX27" fmla="*/ 1366887 w 4204355"/>
              <a:gd name="connsiteY27" fmla="*/ 744718 h 2149312"/>
              <a:gd name="connsiteX28" fmla="*/ 1451728 w 4204355"/>
              <a:gd name="connsiteY28" fmla="*/ 791852 h 2149312"/>
              <a:gd name="connsiteX29" fmla="*/ 1536569 w 4204355"/>
              <a:gd name="connsiteY29" fmla="*/ 838986 h 2149312"/>
              <a:gd name="connsiteX30" fmla="*/ 1564850 w 4204355"/>
              <a:gd name="connsiteY30" fmla="*/ 857840 h 2149312"/>
              <a:gd name="connsiteX31" fmla="*/ 1621411 w 4204355"/>
              <a:gd name="connsiteY31" fmla="*/ 876693 h 2149312"/>
              <a:gd name="connsiteX32" fmla="*/ 1659118 w 4204355"/>
              <a:gd name="connsiteY32" fmla="*/ 961534 h 2149312"/>
              <a:gd name="connsiteX33" fmla="*/ 1715679 w 4204355"/>
              <a:gd name="connsiteY33" fmla="*/ 980388 h 2149312"/>
              <a:gd name="connsiteX34" fmla="*/ 1743959 w 4204355"/>
              <a:gd name="connsiteY34" fmla="*/ 999242 h 2149312"/>
              <a:gd name="connsiteX35" fmla="*/ 1819373 w 4204355"/>
              <a:gd name="connsiteY35" fmla="*/ 1018095 h 2149312"/>
              <a:gd name="connsiteX36" fmla="*/ 1857081 w 4204355"/>
              <a:gd name="connsiteY36" fmla="*/ 1027522 h 2149312"/>
              <a:gd name="connsiteX37" fmla="*/ 1951349 w 4204355"/>
              <a:gd name="connsiteY37" fmla="*/ 1036949 h 2149312"/>
              <a:gd name="connsiteX38" fmla="*/ 2007910 w 4204355"/>
              <a:gd name="connsiteY38" fmla="*/ 1046376 h 2149312"/>
              <a:gd name="connsiteX39" fmla="*/ 2073897 w 4204355"/>
              <a:gd name="connsiteY39" fmla="*/ 1055802 h 2149312"/>
              <a:gd name="connsiteX40" fmla="*/ 2187019 w 4204355"/>
              <a:gd name="connsiteY40" fmla="*/ 1074656 h 2149312"/>
              <a:gd name="connsiteX41" fmla="*/ 2215299 w 4204355"/>
              <a:gd name="connsiteY41" fmla="*/ 1093510 h 2149312"/>
              <a:gd name="connsiteX42" fmla="*/ 2253006 w 4204355"/>
              <a:gd name="connsiteY42" fmla="*/ 1102936 h 2149312"/>
              <a:gd name="connsiteX43" fmla="*/ 2309567 w 4204355"/>
              <a:gd name="connsiteY43" fmla="*/ 1121790 h 2149312"/>
              <a:gd name="connsiteX44" fmla="*/ 2337848 w 4204355"/>
              <a:gd name="connsiteY44" fmla="*/ 1131217 h 2149312"/>
              <a:gd name="connsiteX45" fmla="*/ 2432116 w 4204355"/>
              <a:gd name="connsiteY45" fmla="*/ 1244339 h 2149312"/>
              <a:gd name="connsiteX46" fmla="*/ 2450969 w 4204355"/>
              <a:gd name="connsiteY46" fmla="*/ 1272619 h 2149312"/>
              <a:gd name="connsiteX47" fmla="*/ 2460396 w 4204355"/>
              <a:gd name="connsiteY47" fmla="*/ 1300899 h 2149312"/>
              <a:gd name="connsiteX48" fmla="*/ 2488677 w 4204355"/>
              <a:gd name="connsiteY48" fmla="*/ 1310326 h 2149312"/>
              <a:gd name="connsiteX49" fmla="*/ 2507530 w 4204355"/>
              <a:gd name="connsiteY49" fmla="*/ 1338607 h 2149312"/>
              <a:gd name="connsiteX50" fmla="*/ 2535811 w 4204355"/>
              <a:gd name="connsiteY50" fmla="*/ 1357460 h 2149312"/>
              <a:gd name="connsiteX51" fmla="*/ 2630079 w 4204355"/>
              <a:gd name="connsiteY51" fmla="*/ 1385741 h 2149312"/>
              <a:gd name="connsiteX52" fmla="*/ 2686639 w 4204355"/>
              <a:gd name="connsiteY52" fmla="*/ 1404594 h 2149312"/>
              <a:gd name="connsiteX53" fmla="*/ 2724347 w 4204355"/>
              <a:gd name="connsiteY53" fmla="*/ 1423448 h 2149312"/>
              <a:gd name="connsiteX54" fmla="*/ 2799761 w 4204355"/>
              <a:gd name="connsiteY54" fmla="*/ 1442301 h 2149312"/>
              <a:gd name="connsiteX55" fmla="*/ 2865749 w 4204355"/>
              <a:gd name="connsiteY55" fmla="*/ 1461155 h 2149312"/>
              <a:gd name="connsiteX56" fmla="*/ 2950590 w 4204355"/>
              <a:gd name="connsiteY56" fmla="*/ 1498862 h 2149312"/>
              <a:gd name="connsiteX57" fmla="*/ 2978870 w 4204355"/>
              <a:gd name="connsiteY57" fmla="*/ 1508289 h 2149312"/>
              <a:gd name="connsiteX58" fmla="*/ 3007151 w 4204355"/>
              <a:gd name="connsiteY58" fmla="*/ 1517716 h 2149312"/>
              <a:gd name="connsiteX59" fmla="*/ 3035431 w 4204355"/>
              <a:gd name="connsiteY59" fmla="*/ 1536569 h 2149312"/>
              <a:gd name="connsiteX60" fmla="*/ 3120272 w 4204355"/>
              <a:gd name="connsiteY60" fmla="*/ 1555423 h 2149312"/>
              <a:gd name="connsiteX61" fmla="*/ 3148553 w 4204355"/>
              <a:gd name="connsiteY61" fmla="*/ 1564850 h 2149312"/>
              <a:gd name="connsiteX62" fmla="*/ 3186260 w 4204355"/>
              <a:gd name="connsiteY62" fmla="*/ 1574277 h 2149312"/>
              <a:gd name="connsiteX63" fmla="*/ 3252248 w 4204355"/>
              <a:gd name="connsiteY63" fmla="*/ 1602557 h 2149312"/>
              <a:gd name="connsiteX64" fmla="*/ 3280528 w 4204355"/>
              <a:gd name="connsiteY64" fmla="*/ 1621411 h 2149312"/>
              <a:gd name="connsiteX65" fmla="*/ 3318235 w 4204355"/>
              <a:gd name="connsiteY65" fmla="*/ 1677972 h 2149312"/>
              <a:gd name="connsiteX66" fmla="*/ 3421930 w 4204355"/>
              <a:gd name="connsiteY66" fmla="*/ 1706252 h 2149312"/>
              <a:gd name="connsiteX67" fmla="*/ 3450211 w 4204355"/>
              <a:gd name="connsiteY67" fmla="*/ 1715679 h 2149312"/>
              <a:gd name="connsiteX68" fmla="*/ 3525625 w 4204355"/>
              <a:gd name="connsiteY68" fmla="*/ 1743959 h 2149312"/>
              <a:gd name="connsiteX69" fmla="*/ 3742441 w 4204355"/>
              <a:gd name="connsiteY69" fmla="*/ 1753386 h 2149312"/>
              <a:gd name="connsiteX70" fmla="*/ 3799002 w 4204355"/>
              <a:gd name="connsiteY70" fmla="*/ 1762813 h 2149312"/>
              <a:gd name="connsiteX71" fmla="*/ 3864990 w 4204355"/>
              <a:gd name="connsiteY71" fmla="*/ 1781666 h 2149312"/>
              <a:gd name="connsiteX72" fmla="*/ 3930978 w 4204355"/>
              <a:gd name="connsiteY72" fmla="*/ 1857081 h 2149312"/>
              <a:gd name="connsiteX73" fmla="*/ 3959258 w 4204355"/>
              <a:gd name="connsiteY73" fmla="*/ 1894788 h 2149312"/>
              <a:gd name="connsiteX74" fmla="*/ 3978112 w 4204355"/>
              <a:gd name="connsiteY74" fmla="*/ 1923068 h 2149312"/>
              <a:gd name="connsiteX75" fmla="*/ 4006392 w 4204355"/>
              <a:gd name="connsiteY75" fmla="*/ 1932495 h 2149312"/>
              <a:gd name="connsiteX76" fmla="*/ 4015819 w 4204355"/>
              <a:gd name="connsiteY76" fmla="*/ 1960776 h 2149312"/>
              <a:gd name="connsiteX77" fmla="*/ 4025246 w 4204355"/>
              <a:gd name="connsiteY77" fmla="*/ 1998483 h 2149312"/>
              <a:gd name="connsiteX78" fmla="*/ 4053526 w 4204355"/>
              <a:gd name="connsiteY78" fmla="*/ 2026763 h 2149312"/>
              <a:gd name="connsiteX79" fmla="*/ 4081806 w 4204355"/>
              <a:gd name="connsiteY79" fmla="*/ 2064470 h 2149312"/>
              <a:gd name="connsiteX80" fmla="*/ 4138367 w 4204355"/>
              <a:gd name="connsiteY80" fmla="*/ 2083324 h 2149312"/>
              <a:gd name="connsiteX81" fmla="*/ 4194928 w 4204355"/>
              <a:gd name="connsiteY81" fmla="*/ 2121031 h 2149312"/>
              <a:gd name="connsiteX82" fmla="*/ 4204355 w 4204355"/>
              <a:gd name="connsiteY82" fmla="*/ 2149312 h 214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204355" h="2149312">
                <a:moveTo>
                  <a:pt x="0" y="0"/>
                </a:moveTo>
                <a:cubicBezTo>
                  <a:pt x="3142" y="18854"/>
                  <a:pt x="-56" y="39966"/>
                  <a:pt x="9427" y="56561"/>
                </a:cubicBezTo>
                <a:cubicBezTo>
                  <a:pt x="14357" y="65188"/>
                  <a:pt x="28574" y="62074"/>
                  <a:pt x="37707" y="65988"/>
                </a:cubicBezTo>
                <a:cubicBezTo>
                  <a:pt x="50624" y="71524"/>
                  <a:pt x="62367" y="79623"/>
                  <a:pt x="75415" y="84842"/>
                </a:cubicBezTo>
                <a:cubicBezTo>
                  <a:pt x="147195" y="113554"/>
                  <a:pt x="160913" y="108556"/>
                  <a:pt x="254524" y="113122"/>
                </a:cubicBezTo>
                <a:cubicBezTo>
                  <a:pt x="342459" y="117412"/>
                  <a:pt x="430491" y="119407"/>
                  <a:pt x="518474" y="122549"/>
                </a:cubicBezTo>
                <a:cubicBezTo>
                  <a:pt x="549897" y="125691"/>
                  <a:pt x="581864" y="125359"/>
                  <a:pt x="612742" y="131976"/>
                </a:cubicBezTo>
                <a:cubicBezTo>
                  <a:pt x="626483" y="134920"/>
                  <a:pt x="637402" y="145610"/>
                  <a:pt x="650450" y="150829"/>
                </a:cubicBezTo>
                <a:cubicBezTo>
                  <a:pt x="668902" y="158210"/>
                  <a:pt x="688157" y="163398"/>
                  <a:pt x="707011" y="169683"/>
                </a:cubicBezTo>
                <a:lnTo>
                  <a:pt x="763571" y="188536"/>
                </a:lnTo>
                <a:lnTo>
                  <a:pt x="791852" y="197963"/>
                </a:lnTo>
                <a:cubicBezTo>
                  <a:pt x="794994" y="210532"/>
                  <a:pt x="794851" y="224421"/>
                  <a:pt x="801279" y="235670"/>
                </a:cubicBezTo>
                <a:cubicBezTo>
                  <a:pt x="807893" y="247245"/>
                  <a:pt x="821024" y="253709"/>
                  <a:pt x="829559" y="263951"/>
                </a:cubicBezTo>
                <a:cubicBezTo>
                  <a:pt x="836812" y="272655"/>
                  <a:pt x="842128" y="282804"/>
                  <a:pt x="848413" y="292231"/>
                </a:cubicBezTo>
                <a:cubicBezTo>
                  <a:pt x="851555" y="301658"/>
                  <a:pt x="853013" y="311826"/>
                  <a:pt x="857839" y="320512"/>
                </a:cubicBezTo>
                <a:cubicBezTo>
                  <a:pt x="868843" y="340320"/>
                  <a:pt x="882978" y="358219"/>
                  <a:pt x="895547" y="377073"/>
                </a:cubicBezTo>
                <a:lnTo>
                  <a:pt x="914400" y="405353"/>
                </a:lnTo>
                <a:cubicBezTo>
                  <a:pt x="920685" y="414780"/>
                  <a:pt x="922506" y="430050"/>
                  <a:pt x="933254" y="433633"/>
                </a:cubicBezTo>
                <a:lnTo>
                  <a:pt x="989815" y="452487"/>
                </a:lnTo>
                <a:cubicBezTo>
                  <a:pt x="996099" y="461914"/>
                  <a:pt x="999821" y="473690"/>
                  <a:pt x="1008668" y="480767"/>
                </a:cubicBezTo>
                <a:cubicBezTo>
                  <a:pt x="1016427" y="486975"/>
                  <a:pt x="1027816" y="486280"/>
                  <a:pt x="1036949" y="490194"/>
                </a:cubicBezTo>
                <a:cubicBezTo>
                  <a:pt x="1074715" y="506380"/>
                  <a:pt x="1067567" y="509633"/>
                  <a:pt x="1102936" y="518475"/>
                </a:cubicBezTo>
                <a:lnTo>
                  <a:pt x="1178351" y="537328"/>
                </a:lnTo>
                <a:cubicBezTo>
                  <a:pt x="1190920" y="556182"/>
                  <a:pt x="1194562" y="586723"/>
                  <a:pt x="1216058" y="593889"/>
                </a:cubicBezTo>
                <a:cubicBezTo>
                  <a:pt x="1255086" y="606899"/>
                  <a:pt x="1236070" y="597804"/>
                  <a:pt x="1272619" y="622169"/>
                </a:cubicBezTo>
                <a:cubicBezTo>
                  <a:pt x="1279343" y="642341"/>
                  <a:pt x="1283701" y="663681"/>
                  <a:pt x="1300899" y="678730"/>
                </a:cubicBezTo>
                <a:cubicBezTo>
                  <a:pt x="1317952" y="693651"/>
                  <a:pt x="1357460" y="716437"/>
                  <a:pt x="1357460" y="716437"/>
                </a:cubicBezTo>
                <a:cubicBezTo>
                  <a:pt x="1360602" y="725864"/>
                  <a:pt x="1359861" y="737692"/>
                  <a:pt x="1366887" y="744718"/>
                </a:cubicBezTo>
                <a:cubicBezTo>
                  <a:pt x="1399300" y="777131"/>
                  <a:pt x="1416167" y="779998"/>
                  <a:pt x="1451728" y="791852"/>
                </a:cubicBezTo>
                <a:cubicBezTo>
                  <a:pt x="1540485" y="880609"/>
                  <a:pt x="1398154" y="746709"/>
                  <a:pt x="1536569" y="838986"/>
                </a:cubicBezTo>
                <a:cubicBezTo>
                  <a:pt x="1545996" y="845271"/>
                  <a:pt x="1554497" y="853239"/>
                  <a:pt x="1564850" y="857840"/>
                </a:cubicBezTo>
                <a:cubicBezTo>
                  <a:pt x="1583011" y="865911"/>
                  <a:pt x="1621411" y="876693"/>
                  <a:pt x="1621411" y="876693"/>
                </a:cubicBezTo>
                <a:cubicBezTo>
                  <a:pt x="1624540" y="886079"/>
                  <a:pt x="1640247" y="949739"/>
                  <a:pt x="1659118" y="961534"/>
                </a:cubicBezTo>
                <a:cubicBezTo>
                  <a:pt x="1675971" y="972067"/>
                  <a:pt x="1715679" y="980388"/>
                  <a:pt x="1715679" y="980388"/>
                </a:cubicBezTo>
                <a:cubicBezTo>
                  <a:pt x="1725106" y="986673"/>
                  <a:pt x="1733826" y="994175"/>
                  <a:pt x="1743959" y="999242"/>
                </a:cubicBezTo>
                <a:cubicBezTo>
                  <a:pt x="1764169" y="1009347"/>
                  <a:pt x="1800019" y="1013794"/>
                  <a:pt x="1819373" y="1018095"/>
                </a:cubicBezTo>
                <a:cubicBezTo>
                  <a:pt x="1832021" y="1020906"/>
                  <a:pt x="1844255" y="1025690"/>
                  <a:pt x="1857081" y="1027522"/>
                </a:cubicBezTo>
                <a:cubicBezTo>
                  <a:pt x="1888343" y="1031988"/>
                  <a:pt x="1920013" y="1033032"/>
                  <a:pt x="1951349" y="1036949"/>
                </a:cubicBezTo>
                <a:cubicBezTo>
                  <a:pt x="1970315" y="1039320"/>
                  <a:pt x="1989019" y="1043470"/>
                  <a:pt x="2007910" y="1046376"/>
                </a:cubicBezTo>
                <a:cubicBezTo>
                  <a:pt x="2029871" y="1049754"/>
                  <a:pt x="2051950" y="1052337"/>
                  <a:pt x="2073897" y="1055802"/>
                </a:cubicBezTo>
                <a:lnTo>
                  <a:pt x="2187019" y="1074656"/>
                </a:lnTo>
                <a:cubicBezTo>
                  <a:pt x="2196446" y="1080941"/>
                  <a:pt x="2204885" y="1089047"/>
                  <a:pt x="2215299" y="1093510"/>
                </a:cubicBezTo>
                <a:cubicBezTo>
                  <a:pt x="2227207" y="1098614"/>
                  <a:pt x="2240597" y="1099213"/>
                  <a:pt x="2253006" y="1102936"/>
                </a:cubicBezTo>
                <a:cubicBezTo>
                  <a:pt x="2272041" y="1108647"/>
                  <a:pt x="2290713" y="1115505"/>
                  <a:pt x="2309567" y="1121790"/>
                </a:cubicBezTo>
                <a:lnTo>
                  <a:pt x="2337848" y="1131217"/>
                </a:lnTo>
                <a:cubicBezTo>
                  <a:pt x="2410428" y="1203799"/>
                  <a:pt x="2379620" y="1165595"/>
                  <a:pt x="2432116" y="1244339"/>
                </a:cubicBezTo>
                <a:cubicBezTo>
                  <a:pt x="2438400" y="1253766"/>
                  <a:pt x="2447386" y="1261871"/>
                  <a:pt x="2450969" y="1272619"/>
                </a:cubicBezTo>
                <a:cubicBezTo>
                  <a:pt x="2454111" y="1282046"/>
                  <a:pt x="2453370" y="1293873"/>
                  <a:pt x="2460396" y="1300899"/>
                </a:cubicBezTo>
                <a:cubicBezTo>
                  <a:pt x="2467423" y="1307925"/>
                  <a:pt x="2479250" y="1307184"/>
                  <a:pt x="2488677" y="1310326"/>
                </a:cubicBezTo>
                <a:cubicBezTo>
                  <a:pt x="2494961" y="1319753"/>
                  <a:pt x="2499519" y="1330596"/>
                  <a:pt x="2507530" y="1338607"/>
                </a:cubicBezTo>
                <a:cubicBezTo>
                  <a:pt x="2515541" y="1346618"/>
                  <a:pt x="2525458" y="1352859"/>
                  <a:pt x="2535811" y="1357460"/>
                </a:cubicBezTo>
                <a:cubicBezTo>
                  <a:pt x="2581962" y="1377972"/>
                  <a:pt x="2587890" y="1373085"/>
                  <a:pt x="2630079" y="1385741"/>
                </a:cubicBezTo>
                <a:cubicBezTo>
                  <a:pt x="2649114" y="1391451"/>
                  <a:pt x="2668864" y="1395706"/>
                  <a:pt x="2686639" y="1404594"/>
                </a:cubicBezTo>
                <a:cubicBezTo>
                  <a:pt x="2699208" y="1410879"/>
                  <a:pt x="2711015" y="1419004"/>
                  <a:pt x="2724347" y="1423448"/>
                </a:cubicBezTo>
                <a:cubicBezTo>
                  <a:pt x="2748929" y="1431642"/>
                  <a:pt x="2775179" y="1434107"/>
                  <a:pt x="2799761" y="1442301"/>
                </a:cubicBezTo>
                <a:cubicBezTo>
                  <a:pt x="2840332" y="1455825"/>
                  <a:pt x="2818401" y="1449318"/>
                  <a:pt x="2865749" y="1461155"/>
                </a:cubicBezTo>
                <a:cubicBezTo>
                  <a:pt x="2910565" y="1491034"/>
                  <a:pt x="2883279" y="1476425"/>
                  <a:pt x="2950590" y="1498862"/>
                </a:cubicBezTo>
                <a:lnTo>
                  <a:pt x="2978870" y="1508289"/>
                </a:lnTo>
                <a:cubicBezTo>
                  <a:pt x="2988297" y="1511431"/>
                  <a:pt x="2998883" y="1512204"/>
                  <a:pt x="3007151" y="1517716"/>
                </a:cubicBezTo>
                <a:cubicBezTo>
                  <a:pt x="3016578" y="1524000"/>
                  <a:pt x="3025298" y="1531502"/>
                  <a:pt x="3035431" y="1536569"/>
                </a:cubicBezTo>
                <a:cubicBezTo>
                  <a:pt x="3060897" y="1549302"/>
                  <a:pt x="3094202" y="1549630"/>
                  <a:pt x="3120272" y="1555423"/>
                </a:cubicBezTo>
                <a:cubicBezTo>
                  <a:pt x="3129972" y="1557579"/>
                  <a:pt x="3138998" y="1562120"/>
                  <a:pt x="3148553" y="1564850"/>
                </a:cubicBezTo>
                <a:cubicBezTo>
                  <a:pt x="3161010" y="1568409"/>
                  <a:pt x="3173691" y="1571135"/>
                  <a:pt x="3186260" y="1574277"/>
                </a:cubicBezTo>
                <a:cubicBezTo>
                  <a:pt x="3257262" y="1621611"/>
                  <a:pt x="3167020" y="1566030"/>
                  <a:pt x="3252248" y="1602557"/>
                </a:cubicBezTo>
                <a:cubicBezTo>
                  <a:pt x="3262661" y="1607020"/>
                  <a:pt x="3271101" y="1615126"/>
                  <a:pt x="3280528" y="1621411"/>
                </a:cubicBezTo>
                <a:cubicBezTo>
                  <a:pt x="3293097" y="1640265"/>
                  <a:pt x="3296016" y="1673529"/>
                  <a:pt x="3318235" y="1677972"/>
                </a:cubicBezTo>
                <a:cubicBezTo>
                  <a:pt x="3384858" y="1691295"/>
                  <a:pt x="3350168" y="1682331"/>
                  <a:pt x="3421930" y="1706252"/>
                </a:cubicBezTo>
                <a:cubicBezTo>
                  <a:pt x="3431357" y="1709394"/>
                  <a:pt x="3441323" y="1711235"/>
                  <a:pt x="3450211" y="1715679"/>
                </a:cubicBezTo>
                <a:cubicBezTo>
                  <a:pt x="3476504" y="1728825"/>
                  <a:pt x="3495492" y="1741727"/>
                  <a:pt x="3525625" y="1743959"/>
                </a:cubicBezTo>
                <a:cubicBezTo>
                  <a:pt x="3597768" y="1749303"/>
                  <a:pt x="3670169" y="1750244"/>
                  <a:pt x="3742441" y="1753386"/>
                </a:cubicBezTo>
                <a:cubicBezTo>
                  <a:pt x="3761295" y="1756528"/>
                  <a:pt x="3780259" y="1759064"/>
                  <a:pt x="3799002" y="1762813"/>
                </a:cubicBezTo>
                <a:cubicBezTo>
                  <a:pt x="3828592" y="1768731"/>
                  <a:pt x="3838038" y="1772683"/>
                  <a:pt x="3864990" y="1781666"/>
                </a:cubicBezTo>
                <a:cubicBezTo>
                  <a:pt x="3908982" y="1847654"/>
                  <a:pt x="3883843" y="1825658"/>
                  <a:pt x="3930978" y="1857081"/>
                </a:cubicBezTo>
                <a:cubicBezTo>
                  <a:pt x="3940405" y="1869650"/>
                  <a:pt x="3950126" y="1882003"/>
                  <a:pt x="3959258" y="1894788"/>
                </a:cubicBezTo>
                <a:cubicBezTo>
                  <a:pt x="3965843" y="1904007"/>
                  <a:pt x="3969265" y="1915990"/>
                  <a:pt x="3978112" y="1923068"/>
                </a:cubicBezTo>
                <a:cubicBezTo>
                  <a:pt x="3985871" y="1929275"/>
                  <a:pt x="3996965" y="1929353"/>
                  <a:pt x="4006392" y="1932495"/>
                </a:cubicBezTo>
                <a:cubicBezTo>
                  <a:pt x="4009534" y="1941922"/>
                  <a:pt x="4013089" y="1951221"/>
                  <a:pt x="4015819" y="1960776"/>
                </a:cubicBezTo>
                <a:cubicBezTo>
                  <a:pt x="4019378" y="1973233"/>
                  <a:pt x="4018818" y="1987234"/>
                  <a:pt x="4025246" y="1998483"/>
                </a:cubicBezTo>
                <a:cubicBezTo>
                  <a:pt x="4031860" y="2010058"/>
                  <a:pt x="4044850" y="2016641"/>
                  <a:pt x="4053526" y="2026763"/>
                </a:cubicBezTo>
                <a:cubicBezTo>
                  <a:pt x="4063751" y="2038692"/>
                  <a:pt x="4068734" y="2055755"/>
                  <a:pt x="4081806" y="2064470"/>
                </a:cubicBezTo>
                <a:cubicBezTo>
                  <a:pt x="4098342" y="2075494"/>
                  <a:pt x="4121831" y="2072300"/>
                  <a:pt x="4138367" y="2083324"/>
                </a:cubicBezTo>
                <a:lnTo>
                  <a:pt x="4194928" y="2121031"/>
                </a:lnTo>
                <a:lnTo>
                  <a:pt x="4204355" y="2149312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179236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91509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Topografía de los EEUU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Google Shape;99;p3">
            <a:extLst>
              <a:ext uri="{FF2B5EF4-FFF2-40B4-BE49-F238E27FC236}">
                <a16:creationId xmlns:a16="http://schemas.microsoft.com/office/drawing/2014/main" id="{D9FA2414-38AE-40C9-8F22-1E4F12176CD8}"/>
              </a:ext>
            </a:extLst>
          </p:cNvPr>
          <p:cNvSpPr>
            <a:spLocks/>
          </p:cNvSpPr>
          <p:nvPr/>
        </p:nvSpPr>
        <p:spPr>
          <a:xfrm>
            <a:off x="7420295" y="1820902"/>
            <a:ext cx="4131624" cy="28622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El eclipse pasó por varias áreas de los EEUU con diferentes topografías.</a:t>
            </a:r>
            <a:br>
              <a:rPr lang="es-ES" sz="2000" dirty="0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</a:br>
            <a:endParaRPr lang="es-ES" sz="2000" dirty="0">
              <a:solidFill>
                <a:schemeClr val="tx1"/>
              </a:solidFill>
              <a:uFillTx/>
              <a:latin typeface="Open Sans"/>
              <a:ea typeface="Calibri"/>
              <a:cs typeface="Calibri"/>
              <a:sym typeface="Open Sans"/>
            </a:endParaRP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  <a:latin typeface="Open Sans"/>
                <a:ea typeface="Calibri"/>
                <a:cs typeface="Calibri"/>
                <a:sym typeface="Open Sans"/>
              </a:rPr>
              <a:t>Costas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Montañas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  <a:latin typeface="Open Sans"/>
                <a:ea typeface="Calibri"/>
                <a:cs typeface="Calibri"/>
                <a:sym typeface="Open Sans"/>
              </a:rPr>
              <a:t>Planicies</a:t>
            </a:r>
          </a:p>
          <a:p>
            <a:pPr marL="342900" marR="0" lvl="0" indent="-342900" algn="l" rtl="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s-ES" sz="2000" dirty="0">
                <a:solidFill>
                  <a:schemeClr val="tx1"/>
                </a:solidFill>
                <a:uFillTx/>
                <a:latin typeface="Open Sans"/>
                <a:ea typeface="Calibri"/>
                <a:cs typeface="Calibri"/>
                <a:sym typeface="Open Sans"/>
              </a:rPr>
              <a:t>Bosques</a:t>
            </a:r>
          </a:p>
          <a:p>
            <a:pPr marR="0" lvl="0" algn="l" rtl="0">
              <a:spcBef>
                <a:spcPts val="0"/>
              </a:spcBef>
              <a:spcAft>
                <a:spcPts val="0"/>
              </a:spcAft>
            </a:pPr>
            <a:endParaRPr sz="2000" dirty="0">
              <a:solidFill>
                <a:schemeClr val="tx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D70A566-0FF1-4EF3-9832-876034C97CB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0311" t="20820" r="27561" b="12145"/>
          <a:stretch/>
        </p:blipFill>
        <p:spPr>
          <a:xfrm>
            <a:off x="636826" y="1580225"/>
            <a:ext cx="6647938" cy="4034802"/>
          </a:xfrm>
          <a:prstGeom prst="rect">
            <a:avLst/>
          </a:prstGeom>
        </p:spPr>
      </p:pic>
      <p:sp>
        <p:nvSpPr>
          <p:cNvPr id="8" name="Freeform: Shape 7">
            <a:extLst>
              <a:ext uri="{FF2B5EF4-FFF2-40B4-BE49-F238E27FC236}">
                <a16:creationId xmlns:a16="http://schemas.microsoft.com/office/drawing/2014/main" id="{6E2AA3EC-ACE8-483A-AEC2-555F1CB60512}"/>
              </a:ext>
            </a:extLst>
          </p:cNvPr>
          <p:cNvSpPr/>
          <p:nvPr/>
        </p:nvSpPr>
        <p:spPr>
          <a:xfrm>
            <a:off x="772357" y="2032986"/>
            <a:ext cx="5433134" cy="2339067"/>
          </a:xfrm>
          <a:custGeom>
            <a:avLst/>
            <a:gdLst>
              <a:gd name="connsiteX0" fmla="*/ 0 w 4204355"/>
              <a:gd name="connsiteY0" fmla="*/ 0 h 2149312"/>
              <a:gd name="connsiteX1" fmla="*/ 9427 w 4204355"/>
              <a:gd name="connsiteY1" fmla="*/ 56561 h 2149312"/>
              <a:gd name="connsiteX2" fmla="*/ 37707 w 4204355"/>
              <a:gd name="connsiteY2" fmla="*/ 65988 h 2149312"/>
              <a:gd name="connsiteX3" fmla="*/ 75415 w 4204355"/>
              <a:gd name="connsiteY3" fmla="*/ 84842 h 2149312"/>
              <a:gd name="connsiteX4" fmla="*/ 254524 w 4204355"/>
              <a:gd name="connsiteY4" fmla="*/ 113122 h 2149312"/>
              <a:gd name="connsiteX5" fmla="*/ 518474 w 4204355"/>
              <a:gd name="connsiteY5" fmla="*/ 122549 h 2149312"/>
              <a:gd name="connsiteX6" fmla="*/ 612742 w 4204355"/>
              <a:gd name="connsiteY6" fmla="*/ 131976 h 2149312"/>
              <a:gd name="connsiteX7" fmla="*/ 650450 w 4204355"/>
              <a:gd name="connsiteY7" fmla="*/ 150829 h 2149312"/>
              <a:gd name="connsiteX8" fmla="*/ 707011 w 4204355"/>
              <a:gd name="connsiteY8" fmla="*/ 169683 h 2149312"/>
              <a:gd name="connsiteX9" fmla="*/ 763571 w 4204355"/>
              <a:gd name="connsiteY9" fmla="*/ 188536 h 2149312"/>
              <a:gd name="connsiteX10" fmla="*/ 791852 w 4204355"/>
              <a:gd name="connsiteY10" fmla="*/ 197963 h 2149312"/>
              <a:gd name="connsiteX11" fmla="*/ 801279 w 4204355"/>
              <a:gd name="connsiteY11" fmla="*/ 235670 h 2149312"/>
              <a:gd name="connsiteX12" fmla="*/ 829559 w 4204355"/>
              <a:gd name="connsiteY12" fmla="*/ 263951 h 2149312"/>
              <a:gd name="connsiteX13" fmla="*/ 848413 w 4204355"/>
              <a:gd name="connsiteY13" fmla="*/ 292231 h 2149312"/>
              <a:gd name="connsiteX14" fmla="*/ 857839 w 4204355"/>
              <a:gd name="connsiteY14" fmla="*/ 320512 h 2149312"/>
              <a:gd name="connsiteX15" fmla="*/ 895547 w 4204355"/>
              <a:gd name="connsiteY15" fmla="*/ 377073 h 2149312"/>
              <a:gd name="connsiteX16" fmla="*/ 914400 w 4204355"/>
              <a:gd name="connsiteY16" fmla="*/ 405353 h 2149312"/>
              <a:gd name="connsiteX17" fmla="*/ 933254 w 4204355"/>
              <a:gd name="connsiteY17" fmla="*/ 433633 h 2149312"/>
              <a:gd name="connsiteX18" fmla="*/ 989815 w 4204355"/>
              <a:gd name="connsiteY18" fmla="*/ 452487 h 2149312"/>
              <a:gd name="connsiteX19" fmla="*/ 1008668 w 4204355"/>
              <a:gd name="connsiteY19" fmla="*/ 480767 h 2149312"/>
              <a:gd name="connsiteX20" fmla="*/ 1036949 w 4204355"/>
              <a:gd name="connsiteY20" fmla="*/ 490194 h 2149312"/>
              <a:gd name="connsiteX21" fmla="*/ 1102936 w 4204355"/>
              <a:gd name="connsiteY21" fmla="*/ 518475 h 2149312"/>
              <a:gd name="connsiteX22" fmla="*/ 1178351 w 4204355"/>
              <a:gd name="connsiteY22" fmla="*/ 537328 h 2149312"/>
              <a:gd name="connsiteX23" fmla="*/ 1216058 w 4204355"/>
              <a:gd name="connsiteY23" fmla="*/ 593889 h 2149312"/>
              <a:gd name="connsiteX24" fmla="*/ 1272619 w 4204355"/>
              <a:gd name="connsiteY24" fmla="*/ 622169 h 2149312"/>
              <a:gd name="connsiteX25" fmla="*/ 1300899 w 4204355"/>
              <a:gd name="connsiteY25" fmla="*/ 678730 h 2149312"/>
              <a:gd name="connsiteX26" fmla="*/ 1357460 w 4204355"/>
              <a:gd name="connsiteY26" fmla="*/ 716437 h 2149312"/>
              <a:gd name="connsiteX27" fmla="*/ 1366887 w 4204355"/>
              <a:gd name="connsiteY27" fmla="*/ 744718 h 2149312"/>
              <a:gd name="connsiteX28" fmla="*/ 1451728 w 4204355"/>
              <a:gd name="connsiteY28" fmla="*/ 791852 h 2149312"/>
              <a:gd name="connsiteX29" fmla="*/ 1536569 w 4204355"/>
              <a:gd name="connsiteY29" fmla="*/ 838986 h 2149312"/>
              <a:gd name="connsiteX30" fmla="*/ 1564850 w 4204355"/>
              <a:gd name="connsiteY30" fmla="*/ 857840 h 2149312"/>
              <a:gd name="connsiteX31" fmla="*/ 1621411 w 4204355"/>
              <a:gd name="connsiteY31" fmla="*/ 876693 h 2149312"/>
              <a:gd name="connsiteX32" fmla="*/ 1659118 w 4204355"/>
              <a:gd name="connsiteY32" fmla="*/ 961534 h 2149312"/>
              <a:gd name="connsiteX33" fmla="*/ 1715679 w 4204355"/>
              <a:gd name="connsiteY33" fmla="*/ 980388 h 2149312"/>
              <a:gd name="connsiteX34" fmla="*/ 1743959 w 4204355"/>
              <a:gd name="connsiteY34" fmla="*/ 999242 h 2149312"/>
              <a:gd name="connsiteX35" fmla="*/ 1819373 w 4204355"/>
              <a:gd name="connsiteY35" fmla="*/ 1018095 h 2149312"/>
              <a:gd name="connsiteX36" fmla="*/ 1857081 w 4204355"/>
              <a:gd name="connsiteY36" fmla="*/ 1027522 h 2149312"/>
              <a:gd name="connsiteX37" fmla="*/ 1951349 w 4204355"/>
              <a:gd name="connsiteY37" fmla="*/ 1036949 h 2149312"/>
              <a:gd name="connsiteX38" fmla="*/ 2007910 w 4204355"/>
              <a:gd name="connsiteY38" fmla="*/ 1046376 h 2149312"/>
              <a:gd name="connsiteX39" fmla="*/ 2073897 w 4204355"/>
              <a:gd name="connsiteY39" fmla="*/ 1055802 h 2149312"/>
              <a:gd name="connsiteX40" fmla="*/ 2187019 w 4204355"/>
              <a:gd name="connsiteY40" fmla="*/ 1074656 h 2149312"/>
              <a:gd name="connsiteX41" fmla="*/ 2215299 w 4204355"/>
              <a:gd name="connsiteY41" fmla="*/ 1093510 h 2149312"/>
              <a:gd name="connsiteX42" fmla="*/ 2253006 w 4204355"/>
              <a:gd name="connsiteY42" fmla="*/ 1102936 h 2149312"/>
              <a:gd name="connsiteX43" fmla="*/ 2309567 w 4204355"/>
              <a:gd name="connsiteY43" fmla="*/ 1121790 h 2149312"/>
              <a:gd name="connsiteX44" fmla="*/ 2337848 w 4204355"/>
              <a:gd name="connsiteY44" fmla="*/ 1131217 h 2149312"/>
              <a:gd name="connsiteX45" fmla="*/ 2432116 w 4204355"/>
              <a:gd name="connsiteY45" fmla="*/ 1244339 h 2149312"/>
              <a:gd name="connsiteX46" fmla="*/ 2450969 w 4204355"/>
              <a:gd name="connsiteY46" fmla="*/ 1272619 h 2149312"/>
              <a:gd name="connsiteX47" fmla="*/ 2460396 w 4204355"/>
              <a:gd name="connsiteY47" fmla="*/ 1300899 h 2149312"/>
              <a:gd name="connsiteX48" fmla="*/ 2488677 w 4204355"/>
              <a:gd name="connsiteY48" fmla="*/ 1310326 h 2149312"/>
              <a:gd name="connsiteX49" fmla="*/ 2507530 w 4204355"/>
              <a:gd name="connsiteY49" fmla="*/ 1338607 h 2149312"/>
              <a:gd name="connsiteX50" fmla="*/ 2535811 w 4204355"/>
              <a:gd name="connsiteY50" fmla="*/ 1357460 h 2149312"/>
              <a:gd name="connsiteX51" fmla="*/ 2630079 w 4204355"/>
              <a:gd name="connsiteY51" fmla="*/ 1385741 h 2149312"/>
              <a:gd name="connsiteX52" fmla="*/ 2686639 w 4204355"/>
              <a:gd name="connsiteY52" fmla="*/ 1404594 h 2149312"/>
              <a:gd name="connsiteX53" fmla="*/ 2724347 w 4204355"/>
              <a:gd name="connsiteY53" fmla="*/ 1423448 h 2149312"/>
              <a:gd name="connsiteX54" fmla="*/ 2799761 w 4204355"/>
              <a:gd name="connsiteY54" fmla="*/ 1442301 h 2149312"/>
              <a:gd name="connsiteX55" fmla="*/ 2865749 w 4204355"/>
              <a:gd name="connsiteY55" fmla="*/ 1461155 h 2149312"/>
              <a:gd name="connsiteX56" fmla="*/ 2950590 w 4204355"/>
              <a:gd name="connsiteY56" fmla="*/ 1498862 h 2149312"/>
              <a:gd name="connsiteX57" fmla="*/ 2978870 w 4204355"/>
              <a:gd name="connsiteY57" fmla="*/ 1508289 h 2149312"/>
              <a:gd name="connsiteX58" fmla="*/ 3007151 w 4204355"/>
              <a:gd name="connsiteY58" fmla="*/ 1517716 h 2149312"/>
              <a:gd name="connsiteX59" fmla="*/ 3035431 w 4204355"/>
              <a:gd name="connsiteY59" fmla="*/ 1536569 h 2149312"/>
              <a:gd name="connsiteX60" fmla="*/ 3120272 w 4204355"/>
              <a:gd name="connsiteY60" fmla="*/ 1555423 h 2149312"/>
              <a:gd name="connsiteX61" fmla="*/ 3148553 w 4204355"/>
              <a:gd name="connsiteY61" fmla="*/ 1564850 h 2149312"/>
              <a:gd name="connsiteX62" fmla="*/ 3186260 w 4204355"/>
              <a:gd name="connsiteY62" fmla="*/ 1574277 h 2149312"/>
              <a:gd name="connsiteX63" fmla="*/ 3252248 w 4204355"/>
              <a:gd name="connsiteY63" fmla="*/ 1602557 h 2149312"/>
              <a:gd name="connsiteX64" fmla="*/ 3280528 w 4204355"/>
              <a:gd name="connsiteY64" fmla="*/ 1621411 h 2149312"/>
              <a:gd name="connsiteX65" fmla="*/ 3318235 w 4204355"/>
              <a:gd name="connsiteY65" fmla="*/ 1677972 h 2149312"/>
              <a:gd name="connsiteX66" fmla="*/ 3421930 w 4204355"/>
              <a:gd name="connsiteY66" fmla="*/ 1706252 h 2149312"/>
              <a:gd name="connsiteX67" fmla="*/ 3450211 w 4204355"/>
              <a:gd name="connsiteY67" fmla="*/ 1715679 h 2149312"/>
              <a:gd name="connsiteX68" fmla="*/ 3525625 w 4204355"/>
              <a:gd name="connsiteY68" fmla="*/ 1743959 h 2149312"/>
              <a:gd name="connsiteX69" fmla="*/ 3742441 w 4204355"/>
              <a:gd name="connsiteY69" fmla="*/ 1753386 h 2149312"/>
              <a:gd name="connsiteX70" fmla="*/ 3799002 w 4204355"/>
              <a:gd name="connsiteY70" fmla="*/ 1762813 h 2149312"/>
              <a:gd name="connsiteX71" fmla="*/ 3864990 w 4204355"/>
              <a:gd name="connsiteY71" fmla="*/ 1781666 h 2149312"/>
              <a:gd name="connsiteX72" fmla="*/ 3930978 w 4204355"/>
              <a:gd name="connsiteY72" fmla="*/ 1857081 h 2149312"/>
              <a:gd name="connsiteX73" fmla="*/ 3959258 w 4204355"/>
              <a:gd name="connsiteY73" fmla="*/ 1894788 h 2149312"/>
              <a:gd name="connsiteX74" fmla="*/ 3978112 w 4204355"/>
              <a:gd name="connsiteY74" fmla="*/ 1923068 h 2149312"/>
              <a:gd name="connsiteX75" fmla="*/ 4006392 w 4204355"/>
              <a:gd name="connsiteY75" fmla="*/ 1932495 h 2149312"/>
              <a:gd name="connsiteX76" fmla="*/ 4015819 w 4204355"/>
              <a:gd name="connsiteY76" fmla="*/ 1960776 h 2149312"/>
              <a:gd name="connsiteX77" fmla="*/ 4025246 w 4204355"/>
              <a:gd name="connsiteY77" fmla="*/ 1998483 h 2149312"/>
              <a:gd name="connsiteX78" fmla="*/ 4053526 w 4204355"/>
              <a:gd name="connsiteY78" fmla="*/ 2026763 h 2149312"/>
              <a:gd name="connsiteX79" fmla="*/ 4081806 w 4204355"/>
              <a:gd name="connsiteY79" fmla="*/ 2064470 h 2149312"/>
              <a:gd name="connsiteX80" fmla="*/ 4138367 w 4204355"/>
              <a:gd name="connsiteY80" fmla="*/ 2083324 h 2149312"/>
              <a:gd name="connsiteX81" fmla="*/ 4194928 w 4204355"/>
              <a:gd name="connsiteY81" fmla="*/ 2121031 h 2149312"/>
              <a:gd name="connsiteX82" fmla="*/ 4204355 w 4204355"/>
              <a:gd name="connsiteY82" fmla="*/ 2149312 h 214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204355" h="2149312">
                <a:moveTo>
                  <a:pt x="0" y="0"/>
                </a:moveTo>
                <a:cubicBezTo>
                  <a:pt x="3142" y="18854"/>
                  <a:pt x="-56" y="39966"/>
                  <a:pt x="9427" y="56561"/>
                </a:cubicBezTo>
                <a:cubicBezTo>
                  <a:pt x="14357" y="65188"/>
                  <a:pt x="28574" y="62074"/>
                  <a:pt x="37707" y="65988"/>
                </a:cubicBezTo>
                <a:cubicBezTo>
                  <a:pt x="50624" y="71524"/>
                  <a:pt x="62367" y="79623"/>
                  <a:pt x="75415" y="84842"/>
                </a:cubicBezTo>
                <a:cubicBezTo>
                  <a:pt x="147195" y="113554"/>
                  <a:pt x="160913" y="108556"/>
                  <a:pt x="254524" y="113122"/>
                </a:cubicBezTo>
                <a:cubicBezTo>
                  <a:pt x="342459" y="117412"/>
                  <a:pt x="430491" y="119407"/>
                  <a:pt x="518474" y="122549"/>
                </a:cubicBezTo>
                <a:cubicBezTo>
                  <a:pt x="549897" y="125691"/>
                  <a:pt x="581864" y="125359"/>
                  <a:pt x="612742" y="131976"/>
                </a:cubicBezTo>
                <a:cubicBezTo>
                  <a:pt x="626483" y="134920"/>
                  <a:pt x="637402" y="145610"/>
                  <a:pt x="650450" y="150829"/>
                </a:cubicBezTo>
                <a:cubicBezTo>
                  <a:pt x="668902" y="158210"/>
                  <a:pt x="688157" y="163398"/>
                  <a:pt x="707011" y="169683"/>
                </a:cubicBezTo>
                <a:lnTo>
                  <a:pt x="763571" y="188536"/>
                </a:lnTo>
                <a:lnTo>
                  <a:pt x="791852" y="197963"/>
                </a:lnTo>
                <a:cubicBezTo>
                  <a:pt x="794994" y="210532"/>
                  <a:pt x="794851" y="224421"/>
                  <a:pt x="801279" y="235670"/>
                </a:cubicBezTo>
                <a:cubicBezTo>
                  <a:pt x="807893" y="247245"/>
                  <a:pt x="821024" y="253709"/>
                  <a:pt x="829559" y="263951"/>
                </a:cubicBezTo>
                <a:cubicBezTo>
                  <a:pt x="836812" y="272655"/>
                  <a:pt x="842128" y="282804"/>
                  <a:pt x="848413" y="292231"/>
                </a:cubicBezTo>
                <a:cubicBezTo>
                  <a:pt x="851555" y="301658"/>
                  <a:pt x="853013" y="311826"/>
                  <a:pt x="857839" y="320512"/>
                </a:cubicBezTo>
                <a:cubicBezTo>
                  <a:pt x="868843" y="340320"/>
                  <a:pt x="882978" y="358219"/>
                  <a:pt x="895547" y="377073"/>
                </a:cubicBezTo>
                <a:lnTo>
                  <a:pt x="914400" y="405353"/>
                </a:lnTo>
                <a:cubicBezTo>
                  <a:pt x="920685" y="414780"/>
                  <a:pt x="922506" y="430050"/>
                  <a:pt x="933254" y="433633"/>
                </a:cubicBezTo>
                <a:lnTo>
                  <a:pt x="989815" y="452487"/>
                </a:lnTo>
                <a:cubicBezTo>
                  <a:pt x="996099" y="461914"/>
                  <a:pt x="999821" y="473690"/>
                  <a:pt x="1008668" y="480767"/>
                </a:cubicBezTo>
                <a:cubicBezTo>
                  <a:pt x="1016427" y="486975"/>
                  <a:pt x="1027816" y="486280"/>
                  <a:pt x="1036949" y="490194"/>
                </a:cubicBezTo>
                <a:cubicBezTo>
                  <a:pt x="1074715" y="506380"/>
                  <a:pt x="1067567" y="509633"/>
                  <a:pt x="1102936" y="518475"/>
                </a:cubicBezTo>
                <a:lnTo>
                  <a:pt x="1178351" y="537328"/>
                </a:lnTo>
                <a:cubicBezTo>
                  <a:pt x="1190920" y="556182"/>
                  <a:pt x="1194562" y="586723"/>
                  <a:pt x="1216058" y="593889"/>
                </a:cubicBezTo>
                <a:cubicBezTo>
                  <a:pt x="1255086" y="606899"/>
                  <a:pt x="1236070" y="597804"/>
                  <a:pt x="1272619" y="622169"/>
                </a:cubicBezTo>
                <a:cubicBezTo>
                  <a:pt x="1279343" y="642341"/>
                  <a:pt x="1283701" y="663681"/>
                  <a:pt x="1300899" y="678730"/>
                </a:cubicBezTo>
                <a:cubicBezTo>
                  <a:pt x="1317952" y="693651"/>
                  <a:pt x="1357460" y="716437"/>
                  <a:pt x="1357460" y="716437"/>
                </a:cubicBezTo>
                <a:cubicBezTo>
                  <a:pt x="1360602" y="725864"/>
                  <a:pt x="1359861" y="737692"/>
                  <a:pt x="1366887" y="744718"/>
                </a:cubicBezTo>
                <a:cubicBezTo>
                  <a:pt x="1399300" y="777131"/>
                  <a:pt x="1416167" y="779998"/>
                  <a:pt x="1451728" y="791852"/>
                </a:cubicBezTo>
                <a:cubicBezTo>
                  <a:pt x="1540485" y="880609"/>
                  <a:pt x="1398154" y="746709"/>
                  <a:pt x="1536569" y="838986"/>
                </a:cubicBezTo>
                <a:cubicBezTo>
                  <a:pt x="1545996" y="845271"/>
                  <a:pt x="1554497" y="853239"/>
                  <a:pt x="1564850" y="857840"/>
                </a:cubicBezTo>
                <a:cubicBezTo>
                  <a:pt x="1583011" y="865911"/>
                  <a:pt x="1621411" y="876693"/>
                  <a:pt x="1621411" y="876693"/>
                </a:cubicBezTo>
                <a:cubicBezTo>
                  <a:pt x="1624540" y="886079"/>
                  <a:pt x="1640247" y="949739"/>
                  <a:pt x="1659118" y="961534"/>
                </a:cubicBezTo>
                <a:cubicBezTo>
                  <a:pt x="1675971" y="972067"/>
                  <a:pt x="1715679" y="980388"/>
                  <a:pt x="1715679" y="980388"/>
                </a:cubicBezTo>
                <a:cubicBezTo>
                  <a:pt x="1725106" y="986673"/>
                  <a:pt x="1733826" y="994175"/>
                  <a:pt x="1743959" y="999242"/>
                </a:cubicBezTo>
                <a:cubicBezTo>
                  <a:pt x="1764169" y="1009347"/>
                  <a:pt x="1800019" y="1013794"/>
                  <a:pt x="1819373" y="1018095"/>
                </a:cubicBezTo>
                <a:cubicBezTo>
                  <a:pt x="1832021" y="1020906"/>
                  <a:pt x="1844255" y="1025690"/>
                  <a:pt x="1857081" y="1027522"/>
                </a:cubicBezTo>
                <a:cubicBezTo>
                  <a:pt x="1888343" y="1031988"/>
                  <a:pt x="1920013" y="1033032"/>
                  <a:pt x="1951349" y="1036949"/>
                </a:cubicBezTo>
                <a:cubicBezTo>
                  <a:pt x="1970315" y="1039320"/>
                  <a:pt x="1989019" y="1043470"/>
                  <a:pt x="2007910" y="1046376"/>
                </a:cubicBezTo>
                <a:cubicBezTo>
                  <a:pt x="2029871" y="1049754"/>
                  <a:pt x="2051950" y="1052337"/>
                  <a:pt x="2073897" y="1055802"/>
                </a:cubicBezTo>
                <a:lnTo>
                  <a:pt x="2187019" y="1074656"/>
                </a:lnTo>
                <a:cubicBezTo>
                  <a:pt x="2196446" y="1080941"/>
                  <a:pt x="2204885" y="1089047"/>
                  <a:pt x="2215299" y="1093510"/>
                </a:cubicBezTo>
                <a:cubicBezTo>
                  <a:pt x="2227207" y="1098614"/>
                  <a:pt x="2240597" y="1099213"/>
                  <a:pt x="2253006" y="1102936"/>
                </a:cubicBezTo>
                <a:cubicBezTo>
                  <a:pt x="2272041" y="1108647"/>
                  <a:pt x="2290713" y="1115505"/>
                  <a:pt x="2309567" y="1121790"/>
                </a:cubicBezTo>
                <a:lnTo>
                  <a:pt x="2337848" y="1131217"/>
                </a:lnTo>
                <a:cubicBezTo>
                  <a:pt x="2410428" y="1203799"/>
                  <a:pt x="2379620" y="1165595"/>
                  <a:pt x="2432116" y="1244339"/>
                </a:cubicBezTo>
                <a:cubicBezTo>
                  <a:pt x="2438400" y="1253766"/>
                  <a:pt x="2447386" y="1261871"/>
                  <a:pt x="2450969" y="1272619"/>
                </a:cubicBezTo>
                <a:cubicBezTo>
                  <a:pt x="2454111" y="1282046"/>
                  <a:pt x="2453370" y="1293873"/>
                  <a:pt x="2460396" y="1300899"/>
                </a:cubicBezTo>
                <a:cubicBezTo>
                  <a:pt x="2467423" y="1307925"/>
                  <a:pt x="2479250" y="1307184"/>
                  <a:pt x="2488677" y="1310326"/>
                </a:cubicBezTo>
                <a:cubicBezTo>
                  <a:pt x="2494961" y="1319753"/>
                  <a:pt x="2499519" y="1330596"/>
                  <a:pt x="2507530" y="1338607"/>
                </a:cubicBezTo>
                <a:cubicBezTo>
                  <a:pt x="2515541" y="1346618"/>
                  <a:pt x="2525458" y="1352859"/>
                  <a:pt x="2535811" y="1357460"/>
                </a:cubicBezTo>
                <a:cubicBezTo>
                  <a:pt x="2581962" y="1377972"/>
                  <a:pt x="2587890" y="1373085"/>
                  <a:pt x="2630079" y="1385741"/>
                </a:cubicBezTo>
                <a:cubicBezTo>
                  <a:pt x="2649114" y="1391451"/>
                  <a:pt x="2668864" y="1395706"/>
                  <a:pt x="2686639" y="1404594"/>
                </a:cubicBezTo>
                <a:cubicBezTo>
                  <a:pt x="2699208" y="1410879"/>
                  <a:pt x="2711015" y="1419004"/>
                  <a:pt x="2724347" y="1423448"/>
                </a:cubicBezTo>
                <a:cubicBezTo>
                  <a:pt x="2748929" y="1431642"/>
                  <a:pt x="2775179" y="1434107"/>
                  <a:pt x="2799761" y="1442301"/>
                </a:cubicBezTo>
                <a:cubicBezTo>
                  <a:pt x="2840332" y="1455825"/>
                  <a:pt x="2818401" y="1449318"/>
                  <a:pt x="2865749" y="1461155"/>
                </a:cubicBezTo>
                <a:cubicBezTo>
                  <a:pt x="2910565" y="1491034"/>
                  <a:pt x="2883279" y="1476425"/>
                  <a:pt x="2950590" y="1498862"/>
                </a:cubicBezTo>
                <a:lnTo>
                  <a:pt x="2978870" y="1508289"/>
                </a:lnTo>
                <a:cubicBezTo>
                  <a:pt x="2988297" y="1511431"/>
                  <a:pt x="2998883" y="1512204"/>
                  <a:pt x="3007151" y="1517716"/>
                </a:cubicBezTo>
                <a:cubicBezTo>
                  <a:pt x="3016578" y="1524000"/>
                  <a:pt x="3025298" y="1531502"/>
                  <a:pt x="3035431" y="1536569"/>
                </a:cubicBezTo>
                <a:cubicBezTo>
                  <a:pt x="3060897" y="1549302"/>
                  <a:pt x="3094202" y="1549630"/>
                  <a:pt x="3120272" y="1555423"/>
                </a:cubicBezTo>
                <a:cubicBezTo>
                  <a:pt x="3129972" y="1557579"/>
                  <a:pt x="3138998" y="1562120"/>
                  <a:pt x="3148553" y="1564850"/>
                </a:cubicBezTo>
                <a:cubicBezTo>
                  <a:pt x="3161010" y="1568409"/>
                  <a:pt x="3173691" y="1571135"/>
                  <a:pt x="3186260" y="1574277"/>
                </a:cubicBezTo>
                <a:cubicBezTo>
                  <a:pt x="3257262" y="1621611"/>
                  <a:pt x="3167020" y="1566030"/>
                  <a:pt x="3252248" y="1602557"/>
                </a:cubicBezTo>
                <a:cubicBezTo>
                  <a:pt x="3262661" y="1607020"/>
                  <a:pt x="3271101" y="1615126"/>
                  <a:pt x="3280528" y="1621411"/>
                </a:cubicBezTo>
                <a:cubicBezTo>
                  <a:pt x="3293097" y="1640265"/>
                  <a:pt x="3296016" y="1673529"/>
                  <a:pt x="3318235" y="1677972"/>
                </a:cubicBezTo>
                <a:cubicBezTo>
                  <a:pt x="3384858" y="1691295"/>
                  <a:pt x="3350168" y="1682331"/>
                  <a:pt x="3421930" y="1706252"/>
                </a:cubicBezTo>
                <a:cubicBezTo>
                  <a:pt x="3431357" y="1709394"/>
                  <a:pt x="3441323" y="1711235"/>
                  <a:pt x="3450211" y="1715679"/>
                </a:cubicBezTo>
                <a:cubicBezTo>
                  <a:pt x="3476504" y="1728825"/>
                  <a:pt x="3495492" y="1741727"/>
                  <a:pt x="3525625" y="1743959"/>
                </a:cubicBezTo>
                <a:cubicBezTo>
                  <a:pt x="3597768" y="1749303"/>
                  <a:pt x="3670169" y="1750244"/>
                  <a:pt x="3742441" y="1753386"/>
                </a:cubicBezTo>
                <a:cubicBezTo>
                  <a:pt x="3761295" y="1756528"/>
                  <a:pt x="3780259" y="1759064"/>
                  <a:pt x="3799002" y="1762813"/>
                </a:cubicBezTo>
                <a:cubicBezTo>
                  <a:pt x="3828592" y="1768731"/>
                  <a:pt x="3838038" y="1772683"/>
                  <a:pt x="3864990" y="1781666"/>
                </a:cubicBezTo>
                <a:cubicBezTo>
                  <a:pt x="3908982" y="1847654"/>
                  <a:pt x="3883843" y="1825658"/>
                  <a:pt x="3930978" y="1857081"/>
                </a:cubicBezTo>
                <a:cubicBezTo>
                  <a:pt x="3940405" y="1869650"/>
                  <a:pt x="3950126" y="1882003"/>
                  <a:pt x="3959258" y="1894788"/>
                </a:cubicBezTo>
                <a:cubicBezTo>
                  <a:pt x="3965843" y="1904007"/>
                  <a:pt x="3969265" y="1915990"/>
                  <a:pt x="3978112" y="1923068"/>
                </a:cubicBezTo>
                <a:cubicBezTo>
                  <a:pt x="3985871" y="1929275"/>
                  <a:pt x="3996965" y="1929353"/>
                  <a:pt x="4006392" y="1932495"/>
                </a:cubicBezTo>
                <a:cubicBezTo>
                  <a:pt x="4009534" y="1941922"/>
                  <a:pt x="4013089" y="1951221"/>
                  <a:pt x="4015819" y="1960776"/>
                </a:cubicBezTo>
                <a:cubicBezTo>
                  <a:pt x="4019378" y="1973233"/>
                  <a:pt x="4018818" y="1987234"/>
                  <a:pt x="4025246" y="1998483"/>
                </a:cubicBezTo>
                <a:cubicBezTo>
                  <a:pt x="4031860" y="2010058"/>
                  <a:pt x="4044850" y="2016641"/>
                  <a:pt x="4053526" y="2026763"/>
                </a:cubicBezTo>
                <a:cubicBezTo>
                  <a:pt x="4063751" y="2038692"/>
                  <a:pt x="4068734" y="2055755"/>
                  <a:pt x="4081806" y="2064470"/>
                </a:cubicBezTo>
                <a:cubicBezTo>
                  <a:pt x="4098342" y="2075494"/>
                  <a:pt x="4121831" y="2072300"/>
                  <a:pt x="4138367" y="2083324"/>
                </a:cubicBezTo>
                <a:lnTo>
                  <a:pt x="4194928" y="2121031"/>
                </a:lnTo>
                <a:lnTo>
                  <a:pt x="4204355" y="2149312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929373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91509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Observaciones tomadas en diferentes climas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E0DADC-5BF8-49F9-BD1E-80731B986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62" t="46388" r="19922" b="3567"/>
          <a:stretch/>
        </p:blipFill>
        <p:spPr>
          <a:xfrm>
            <a:off x="640081" y="1309240"/>
            <a:ext cx="5813609" cy="4544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99;p3">
            <a:extLst>
              <a:ext uri="{FF2B5EF4-FFF2-40B4-BE49-F238E27FC236}">
                <a16:creationId xmlns:a16="http://schemas.microsoft.com/office/drawing/2014/main" id="{D9FA2414-38AE-40C9-8F22-1E4F12176CD8}"/>
              </a:ext>
            </a:extLst>
          </p:cNvPr>
          <p:cNvSpPr>
            <a:spLocks/>
          </p:cNvSpPr>
          <p:nvPr/>
        </p:nvSpPr>
        <p:spPr>
          <a:xfrm>
            <a:off x="6736990" y="1820902"/>
            <a:ext cx="4814929" cy="47089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000" dirty="0">
                <a:solidFill>
                  <a:schemeClr val="tx1"/>
                </a:solidFill>
                <a:latin typeface="Open Sans"/>
                <a:ea typeface="Calibri"/>
                <a:cs typeface="Calibri"/>
                <a:sym typeface="Open Sans"/>
              </a:rPr>
              <a:t>La sombra del eclipse solar total pasó por varios climas que podrían resultar en diferentes resultados.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>
              <a:solidFill>
                <a:schemeClr val="tx1"/>
              </a:solidFill>
              <a:latin typeface="Open Sans"/>
              <a:ea typeface="Calibri"/>
              <a:cs typeface="Calibri"/>
              <a:sym typeface="Open Sans"/>
            </a:endParaRPr>
          </a:p>
          <a:p>
            <a:r>
              <a:rPr lang="es-ES" sz="2000" dirty="0">
                <a:solidFill>
                  <a:schemeClr val="tx1"/>
                </a:solidFill>
                <a:latin typeface="Open Sans"/>
                <a:ea typeface="Calibri"/>
                <a:cs typeface="Calibri"/>
                <a:sym typeface="Open Sans"/>
              </a:rPr>
              <a:t>El Dr. Dodson también analizó las observaciones en la zona este (</a:t>
            </a:r>
            <a:r>
              <a:rPr lang="es-ES" sz="2000" b="1" dirty="0">
                <a:solidFill>
                  <a:schemeClr val="accent6">
                    <a:lumMod val="75000"/>
                  </a:schemeClr>
                </a:solidFill>
                <a:latin typeface="Open Sans"/>
                <a:ea typeface="Calibri"/>
                <a:cs typeface="Calibri"/>
                <a:sym typeface="Open Sans"/>
              </a:rPr>
              <a:t>húmeda</a:t>
            </a:r>
            <a:r>
              <a:rPr lang="es-ES" sz="2000" dirty="0">
                <a:solidFill>
                  <a:schemeClr val="tx1"/>
                </a:solidFill>
                <a:latin typeface="Open Sans"/>
                <a:ea typeface="Calibri"/>
                <a:cs typeface="Calibri"/>
                <a:sym typeface="Open Sans"/>
              </a:rPr>
              <a:t>) y comparándolas con la zona oeste (</a:t>
            </a:r>
            <a:r>
              <a:rPr lang="es-ES" sz="2000" b="1" dirty="0">
                <a:solidFill>
                  <a:schemeClr val="accent4">
                    <a:lumMod val="75000"/>
                  </a:schemeClr>
                </a:solidFill>
                <a:latin typeface="Open Sans"/>
                <a:ea typeface="Calibri"/>
                <a:cs typeface="Calibri"/>
                <a:sym typeface="Open Sans"/>
              </a:rPr>
              <a:t>árida</a:t>
            </a:r>
            <a:r>
              <a:rPr lang="es-ES" sz="2000" dirty="0">
                <a:solidFill>
                  <a:schemeClr val="tx1"/>
                </a:solidFill>
                <a:latin typeface="Open Sans"/>
                <a:ea typeface="Calibri"/>
                <a:cs typeface="Calibri"/>
                <a:sym typeface="Open Sans"/>
              </a:rPr>
              <a:t>).</a:t>
            </a:r>
          </a:p>
          <a:p>
            <a:endParaRPr lang="es-ES" sz="2000" dirty="0">
              <a:solidFill>
                <a:schemeClr val="tx1"/>
              </a:solidFill>
              <a:latin typeface="Open Sans"/>
              <a:ea typeface="Calibri"/>
              <a:cs typeface="Calibri"/>
              <a:sym typeface="Open Sans"/>
            </a:endParaRPr>
          </a:p>
          <a:p>
            <a:r>
              <a:rPr lang="es-ES" sz="2000" dirty="0">
                <a:solidFill>
                  <a:schemeClr val="tx1"/>
                </a:solidFill>
                <a:latin typeface="Open Sans"/>
                <a:ea typeface="Calibri"/>
                <a:cs typeface="Calibri"/>
                <a:sym typeface="Open Sans"/>
              </a:rPr>
              <a:t>Era importante también ver dónde el mayor número de observaciones se encontraban.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>
              <a:solidFill>
                <a:schemeClr val="tx1"/>
              </a:solidFill>
              <a:latin typeface="Open Sans"/>
              <a:ea typeface="Calibri"/>
              <a:cs typeface="Calibri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>
              <a:solidFill>
                <a:schemeClr val="tx1"/>
              </a:solidFill>
              <a:uFillTx/>
              <a:latin typeface="Open Sans"/>
              <a:ea typeface="Calibri"/>
              <a:cs typeface="Calibri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D0B085E-B9FC-48E8-996C-3BCF247C966C}"/>
              </a:ext>
            </a:extLst>
          </p:cNvPr>
          <p:cNvSpPr/>
          <p:nvPr/>
        </p:nvSpPr>
        <p:spPr>
          <a:xfrm>
            <a:off x="1127464" y="3053918"/>
            <a:ext cx="3302494" cy="896645"/>
          </a:xfrm>
          <a:custGeom>
            <a:avLst/>
            <a:gdLst>
              <a:gd name="connsiteX0" fmla="*/ 0 w 4204355"/>
              <a:gd name="connsiteY0" fmla="*/ 0 h 2149312"/>
              <a:gd name="connsiteX1" fmla="*/ 9427 w 4204355"/>
              <a:gd name="connsiteY1" fmla="*/ 56561 h 2149312"/>
              <a:gd name="connsiteX2" fmla="*/ 37707 w 4204355"/>
              <a:gd name="connsiteY2" fmla="*/ 65988 h 2149312"/>
              <a:gd name="connsiteX3" fmla="*/ 75415 w 4204355"/>
              <a:gd name="connsiteY3" fmla="*/ 84842 h 2149312"/>
              <a:gd name="connsiteX4" fmla="*/ 254524 w 4204355"/>
              <a:gd name="connsiteY4" fmla="*/ 113122 h 2149312"/>
              <a:gd name="connsiteX5" fmla="*/ 518474 w 4204355"/>
              <a:gd name="connsiteY5" fmla="*/ 122549 h 2149312"/>
              <a:gd name="connsiteX6" fmla="*/ 612742 w 4204355"/>
              <a:gd name="connsiteY6" fmla="*/ 131976 h 2149312"/>
              <a:gd name="connsiteX7" fmla="*/ 650450 w 4204355"/>
              <a:gd name="connsiteY7" fmla="*/ 150829 h 2149312"/>
              <a:gd name="connsiteX8" fmla="*/ 707011 w 4204355"/>
              <a:gd name="connsiteY8" fmla="*/ 169683 h 2149312"/>
              <a:gd name="connsiteX9" fmla="*/ 763571 w 4204355"/>
              <a:gd name="connsiteY9" fmla="*/ 188536 h 2149312"/>
              <a:gd name="connsiteX10" fmla="*/ 791852 w 4204355"/>
              <a:gd name="connsiteY10" fmla="*/ 197963 h 2149312"/>
              <a:gd name="connsiteX11" fmla="*/ 801279 w 4204355"/>
              <a:gd name="connsiteY11" fmla="*/ 235670 h 2149312"/>
              <a:gd name="connsiteX12" fmla="*/ 829559 w 4204355"/>
              <a:gd name="connsiteY12" fmla="*/ 263951 h 2149312"/>
              <a:gd name="connsiteX13" fmla="*/ 848413 w 4204355"/>
              <a:gd name="connsiteY13" fmla="*/ 292231 h 2149312"/>
              <a:gd name="connsiteX14" fmla="*/ 857839 w 4204355"/>
              <a:gd name="connsiteY14" fmla="*/ 320512 h 2149312"/>
              <a:gd name="connsiteX15" fmla="*/ 895547 w 4204355"/>
              <a:gd name="connsiteY15" fmla="*/ 377073 h 2149312"/>
              <a:gd name="connsiteX16" fmla="*/ 914400 w 4204355"/>
              <a:gd name="connsiteY16" fmla="*/ 405353 h 2149312"/>
              <a:gd name="connsiteX17" fmla="*/ 933254 w 4204355"/>
              <a:gd name="connsiteY17" fmla="*/ 433633 h 2149312"/>
              <a:gd name="connsiteX18" fmla="*/ 989815 w 4204355"/>
              <a:gd name="connsiteY18" fmla="*/ 452487 h 2149312"/>
              <a:gd name="connsiteX19" fmla="*/ 1008668 w 4204355"/>
              <a:gd name="connsiteY19" fmla="*/ 480767 h 2149312"/>
              <a:gd name="connsiteX20" fmla="*/ 1036949 w 4204355"/>
              <a:gd name="connsiteY20" fmla="*/ 490194 h 2149312"/>
              <a:gd name="connsiteX21" fmla="*/ 1102936 w 4204355"/>
              <a:gd name="connsiteY21" fmla="*/ 518475 h 2149312"/>
              <a:gd name="connsiteX22" fmla="*/ 1178351 w 4204355"/>
              <a:gd name="connsiteY22" fmla="*/ 537328 h 2149312"/>
              <a:gd name="connsiteX23" fmla="*/ 1216058 w 4204355"/>
              <a:gd name="connsiteY23" fmla="*/ 593889 h 2149312"/>
              <a:gd name="connsiteX24" fmla="*/ 1272619 w 4204355"/>
              <a:gd name="connsiteY24" fmla="*/ 622169 h 2149312"/>
              <a:gd name="connsiteX25" fmla="*/ 1300899 w 4204355"/>
              <a:gd name="connsiteY25" fmla="*/ 678730 h 2149312"/>
              <a:gd name="connsiteX26" fmla="*/ 1357460 w 4204355"/>
              <a:gd name="connsiteY26" fmla="*/ 716437 h 2149312"/>
              <a:gd name="connsiteX27" fmla="*/ 1366887 w 4204355"/>
              <a:gd name="connsiteY27" fmla="*/ 744718 h 2149312"/>
              <a:gd name="connsiteX28" fmla="*/ 1451728 w 4204355"/>
              <a:gd name="connsiteY28" fmla="*/ 791852 h 2149312"/>
              <a:gd name="connsiteX29" fmla="*/ 1536569 w 4204355"/>
              <a:gd name="connsiteY29" fmla="*/ 838986 h 2149312"/>
              <a:gd name="connsiteX30" fmla="*/ 1564850 w 4204355"/>
              <a:gd name="connsiteY30" fmla="*/ 857840 h 2149312"/>
              <a:gd name="connsiteX31" fmla="*/ 1621411 w 4204355"/>
              <a:gd name="connsiteY31" fmla="*/ 876693 h 2149312"/>
              <a:gd name="connsiteX32" fmla="*/ 1659118 w 4204355"/>
              <a:gd name="connsiteY32" fmla="*/ 961534 h 2149312"/>
              <a:gd name="connsiteX33" fmla="*/ 1715679 w 4204355"/>
              <a:gd name="connsiteY33" fmla="*/ 980388 h 2149312"/>
              <a:gd name="connsiteX34" fmla="*/ 1743959 w 4204355"/>
              <a:gd name="connsiteY34" fmla="*/ 999242 h 2149312"/>
              <a:gd name="connsiteX35" fmla="*/ 1819373 w 4204355"/>
              <a:gd name="connsiteY35" fmla="*/ 1018095 h 2149312"/>
              <a:gd name="connsiteX36" fmla="*/ 1857081 w 4204355"/>
              <a:gd name="connsiteY36" fmla="*/ 1027522 h 2149312"/>
              <a:gd name="connsiteX37" fmla="*/ 1951349 w 4204355"/>
              <a:gd name="connsiteY37" fmla="*/ 1036949 h 2149312"/>
              <a:gd name="connsiteX38" fmla="*/ 2007910 w 4204355"/>
              <a:gd name="connsiteY38" fmla="*/ 1046376 h 2149312"/>
              <a:gd name="connsiteX39" fmla="*/ 2073897 w 4204355"/>
              <a:gd name="connsiteY39" fmla="*/ 1055802 h 2149312"/>
              <a:gd name="connsiteX40" fmla="*/ 2187019 w 4204355"/>
              <a:gd name="connsiteY40" fmla="*/ 1074656 h 2149312"/>
              <a:gd name="connsiteX41" fmla="*/ 2215299 w 4204355"/>
              <a:gd name="connsiteY41" fmla="*/ 1093510 h 2149312"/>
              <a:gd name="connsiteX42" fmla="*/ 2253006 w 4204355"/>
              <a:gd name="connsiteY42" fmla="*/ 1102936 h 2149312"/>
              <a:gd name="connsiteX43" fmla="*/ 2309567 w 4204355"/>
              <a:gd name="connsiteY43" fmla="*/ 1121790 h 2149312"/>
              <a:gd name="connsiteX44" fmla="*/ 2337848 w 4204355"/>
              <a:gd name="connsiteY44" fmla="*/ 1131217 h 2149312"/>
              <a:gd name="connsiteX45" fmla="*/ 2432116 w 4204355"/>
              <a:gd name="connsiteY45" fmla="*/ 1244339 h 2149312"/>
              <a:gd name="connsiteX46" fmla="*/ 2450969 w 4204355"/>
              <a:gd name="connsiteY46" fmla="*/ 1272619 h 2149312"/>
              <a:gd name="connsiteX47" fmla="*/ 2460396 w 4204355"/>
              <a:gd name="connsiteY47" fmla="*/ 1300899 h 2149312"/>
              <a:gd name="connsiteX48" fmla="*/ 2488677 w 4204355"/>
              <a:gd name="connsiteY48" fmla="*/ 1310326 h 2149312"/>
              <a:gd name="connsiteX49" fmla="*/ 2507530 w 4204355"/>
              <a:gd name="connsiteY49" fmla="*/ 1338607 h 2149312"/>
              <a:gd name="connsiteX50" fmla="*/ 2535811 w 4204355"/>
              <a:gd name="connsiteY50" fmla="*/ 1357460 h 2149312"/>
              <a:gd name="connsiteX51" fmla="*/ 2630079 w 4204355"/>
              <a:gd name="connsiteY51" fmla="*/ 1385741 h 2149312"/>
              <a:gd name="connsiteX52" fmla="*/ 2686639 w 4204355"/>
              <a:gd name="connsiteY52" fmla="*/ 1404594 h 2149312"/>
              <a:gd name="connsiteX53" fmla="*/ 2724347 w 4204355"/>
              <a:gd name="connsiteY53" fmla="*/ 1423448 h 2149312"/>
              <a:gd name="connsiteX54" fmla="*/ 2799761 w 4204355"/>
              <a:gd name="connsiteY54" fmla="*/ 1442301 h 2149312"/>
              <a:gd name="connsiteX55" fmla="*/ 2865749 w 4204355"/>
              <a:gd name="connsiteY55" fmla="*/ 1461155 h 2149312"/>
              <a:gd name="connsiteX56" fmla="*/ 2950590 w 4204355"/>
              <a:gd name="connsiteY56" fmla="*/ 1498862 h 2149312"/>
              <a:gd name="connsiteX57" fmla="*/ 2978870 w 4204355"/>
              <a:gd name="connsiteY57" fmla="*/ 1508289 h 2149312"/>
              <a:gd name="connsiteX58" fmla="*/ 3007151 w 4204355"/>
              <a:gd name="connsiteY58" fmla="*/ 1517716 h 2149312"/>
              <a:gd name="connsiteX59" fmla="*/ 3035431 w 4204355"/>
              <a:gd name="connsiteY59" fmla="*/ 1536569 h 2149312"/>
              <a:gd name="connsiteX60" fmla="*/ 3120272 w 4204355"/>
              <a:gd name="connsiteY60" fmla="*/ 1555423 h 2149312"/>
              <a:gd name="connsiteX61" fmla="*/ 3148553 w 4204355"/>
              <a:gd name="connsiteY61" fmla="*/ 1564850 h 2149312"/>
              <a:gd name="connsiteX62" fmla="*/ 3186260 w 4204355"/>
              <a:gd name="connsiteY62" fmla="*/ 1574277 h 2149312"/>
              <a:gd name="connsiteX63" fmla="*/ 3252248 w 4204355"/>
              <a:gd name="connsiteY63" fmla="*/ 1602557 h 2149312"/>
              <a:gd name="connsiteX64" fmla="*/ 3280528 w 4204355"/>
              <a:gd name="connsiteY64" fmla="*/ 1621411 h 2149312"/>
              <a:gd name="connsiteX65" fmla="*/ 3318235 w 4204355"/>
              <a:gd name="connsiteY65" fmla="*/ 1677972 h 2149312"/>
              <a:gd name="connsiteX66" fmla="*/ 3421930 w 4204355"/>
              <a:gd name="connsiteY66" fmla="*/ 1706252 h 2149312"/>
              <a:gd name="connsiteX67" fmla="*/ 3450211 w 4204355"/>
              <a:gd name="connsiteY67" fmla="*/ 1715679 h 2149312"/>
              <a:gd name="connsiteX68" fmla="*/ 3525625 w 4204355"/>
              <a:gd name="connsiteY68" fmla="*/ 1743959 h 2149312"/>
              <a:gd name="connsiteX69" fmla="*/ 3742441 w 4204355"/>
              <a:gd name="connsiteY69" fmla="*/ 1753386 h 2149312"/>
              <a:gd name="connsiteX70" fmla="*/ 3799002 w 4204355"/>
              <a:gd name="connsiteY70" fmla="*/ 1762813 h 2149312"/>
              <a:gd name="connsiteX71" fmla="*/ 3864990 w 4204355"/>
              <a:gd name="connsiteY71" fmla="*/ 1781666 h 2149312"/>
              <a:gd name="connsiteX72" fmla="*/ 3930978 w 4204355"/>
              <a:gd name="connsiteY72" fmla="*/ 1857081 h 2149312"/>
              <a:gd name="connsiteX73" fmla="*/ 3959258 w 4204355"/>
              <a:gd name="connsiteY73" fmla="*/ 1894788 h 2149312"/>
              <a:gd name="connsiteX74" fmla="*/ 3978112 w 4204355"/>
              <a:gd name="connsiteY74" fmla="*/ 1923068 h 2149312"/>
              <a:gd name="connsiteX75" fmla="*/ 4006392 w 4204355"/>
              <a:gd name="connsiteY75" fmla="*/ 1932495 h 2149312"/>
              <a:gd name="connsiteX76" fmla="*/ 4015819 w 4204355"/>
              <a:gd name="connsiteY76" fmla="*/ 1960776 h 2149312"/>
              <a:gd name="connsiteX77" fmla="*/ 4025246 w 4204355"/>
              <a:gd name="connsiteY77" fmla="*/ 1998483 h 2149312"/>
              <a:gd name="connsiteX78" fmla="*/ 4053526 w 4204355"/>
              <a:gd name="connsiteY78" fmla="*/ 2026763 h 2149312"/>
              <a:gd name="connsiteX79" fmla="*/ 4081806 w 4204355"/>
              <a:gd name="connsiteY79" fmla="*/ 2064470 h 2149312"/>
              <a:gd name="connsiteX80" fmla="*/ 4138367 w 4204355"/>
              <a:gd name="connsiteY80" fmla="*/ 2083324 h 2149312"/>
              <a:gd name="connsiteX81" fmla="*/ 4194928 w 4204355"/>
              <a:gd name="connsiteY81" fmla="*/ 2121031 h 2149312"/>
              <a:gd name="connsiteX82" fmla="*/ 4204355 w 4204355"/>
              <a:gd name="connsiteY82" fmla="*/ 2149312 h 214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204355" h="2149312">
                <a:moveTo>
                  <a:pt x="0" y="0"/>
                </a:moveTo>
                <a:cubicBezTo>
                  <a:pt x="3142" y="18854"/>
                  <a:pt x="-56" y="39966"/>
                  <a:pt x="9427" y="56561"/>
                </a:cubicBezTo>
                <a:cubicBezTo>
                  <a:pt x="14357" y="65188"/>
                  <a:pt x="28574" y="62074"/>
                  <a:pt x="37707" y="65988"/>
                </a:cubicBezTo>
                <a:cubicBezTo>
                  <a:pt x="50624" y="71524"/>
                  <a:pt x="62367" y="79623"/>
                  <a:pt x="75415" y="84842"/>
                </a:cubicBezTo>
                <a:cubicBezTo>
                  <a:pt x="147195" y="113554"/>
                  <a:pt x="160913" y="108556"/>
                  <a:pt x="254524" y="113122"/>
                </a:cubicBezTo>
                <a:cubicBezTo>
                  <a:pt x="342459" y="117412"/>
                  <a:pt x="430491" y="119407"/>
                  <a:pt x="518474" y="122549"/>
                </a:cubicBezTo>
                <a:cubicBezTo>
                  <a:pt x="549897" y="125691"/>
                  <a:pt x="581864" y="125359"/>
                  <a:pt x="612742" y="131976"/>
                </a:cubicBezTo>
                <a:cubicBezTo>
                  <a:pt x="626483" y="134920"/>
                  <a:pt x="637402" y="145610"/>
                  <a:pt x="650450" y="150829"/>
                </a:cubicBezTo>
                <a:cubicBezTo>
                  <a:pt x="668902" y="158210"/>
                  <a:pt x="688157" y="163398"/>
                  <a:pt x="707011" y="169683"/>
                </a:cubicBezTo>
                <a:lnTo>
                  <a:pt x="763571" y="188536"/>
                </a:lnTo>
                <a:lnTo>
                  <a:pt x="791852" y="197963"/>
                </a:lnTo>
                <a:cubicBezTo>
                  <a:pt x="794994" y="210532"/>
                  <a:pt x="794851" y="224421"/>
                  <a:pt x="801279" y="235670"/>
                </a:cubicBezTo>
                <a:cubicBezTo>
                  <a:pt x="807893" y="247245"/>
                  <a:pt x="821024" y="253709"/>
                  <a:pt x="829559" y="263951"/>
                </a:cubicBezTo>
                <a:cubicBezTo>
                  <a:pt x="836812" y="272655"/>
                  <a:pt x="842128" y="282804"/>
                  <a:pt x="848413" y="292231"/>
                </a:cubicBezTo>
                <a:cubicBezTo>
                  <a:pt x="851555" y="301658"/>
                  <a:pt x="853013" y="311826"/>
                  <a:pt x="857839" y="320512"/>
                </a:cubicBezTo>
                <a:cubicBezTo>
                  <a:pt x="868843" y="340320"/>
                  <a:pt x="882978" y="358219"/>
                  <a:pt x="895547" y="377073"/>
                </a:cubicBezTo>
                <a:lnTo>
                  <a:pt x="914400" y="405353"/>
                </a:lnTo>
                <a:cubicBezTo>
                  <a:pt x="920685" y="414780"/>
                  <a:pt x="922506" y="430050"/>
                  <a:pt x="933254" y="433633"/>
                </a:cubicBezTo>
                <a:lnTo>
                  <a:pt x="989815" y="452487"/>
                </a:lnTo>
                <a:cubicBezTo>
                  <a:pt x="996099" y="461914"/>
                  <a:pt x="999821" y="473690"/>
                  <a:pt x="1008668" y="480767"/>
                </a:cubicBezTo>
                <a:cubicBezTo>
                  <a:pt x="1016427" y="486975"/>
                  <a:pt x="1027816" y="486280"/>
                  <a:pt x="1036949" y="490194"/>
                </a:cubicBezTo>
                <a:cubicBezTo>
                  <a:pt x="1074715" y="506380"/>
                  <a:pt x="1067567" y="509633"/>
                  <a:pt x="1102936" y="518475"/>
                </a:cubicBezTo>
                <a:lnTo>
                  <a:pt x="1178351" y="537328"/>
                </a:lnTo>
                <a:cubicBezTo>
                  <a:pt x="1190920" y="556182"/>
                  <a:pt x="1194562" y="586723"/>
                  <a:pt x="1216058" y="593889"/>
                </a:cubicBezTo>
                <a:cubicBezTo>
                  <a:pt x="1255086" y="606899"/>
                  <a:pt x="1236070" y="597804"/>
                  <a:pt x="1272619" y="622169"/>
                </a:cubicBezTo>
                <a:cubicBezTo>
                  <a:pt x="1279343" y="642341"/>
                  <a:pt x="1283701" y="663681"/>
                  <a:pt x="1300899" y="678730"/>
                </a:cubicBezTo>
                <a:cubicBezTo>
                  <a:pt x="1317952" y="693651"/>
                  <a:pt x="1357460" y="716437"/>
                  <a:pt x="1357460" y="716437"/>
                </a:cubicBezTo>
                <a:cubicBezTo>
                  <a:pt x="1360602" y="725864"/>
                  <a:pt x="1359861" y="737692"/>
                  <a:pt x="1366887" y="744718"/>
                </a:cubicBezTo>
                <a:cubicBezTo>
                  <a:pt x="1399300" y="777131"/>
                  <a:pt x="1416167" y="779998"/>
                  <a:pt x="1451728" y="791852"/>
                </a:cubicBezTo>
                <a:cubicBezTo>
                  <a:pt x="1540485" y="880609"/>
                  <a:pt x="1398154" y="746709"/>
                  <a:pt x="1536569" y="838986"/>
                </a:cubicBezTo>
                <a:cubicBezTo>
                  <a:pt x="1545996" y="845271"/>
                  <a:pt x="1554497" y="853239"/>
                  <a:pt x="1564850" y="857840"/>
                </a:cubicBezTo>
                <a:cubicBezTo>
                  <a:pt x="1583011" y="865911"/>
                  <a:pt x="1621411" y="876693"/>
                  <a:pt x="1621411" y="876693"/>
                </a:cubicBezTo>
                <a:cubicBezTo>
                  <a:pt x="1624540" y="886079"/>
                  <a:pt x="1640247" y="949739"/>
                  <a:pt x="1659118" y="961534"/>
                </a:cubicBezTo>
                <a:cubicBezTo>
                  <a:pt x="1675971" y="972067"/>
                  <a:pt x="1715679" y="980388"/>
                  <a:pt x="1715679" y="980388"/>
                </a:cubicBezTo>
                <a:cubicBezTo>
                  <a:pt x="1725106" y="986673"/>
                  <a:pt x="1733826" y="994175"/>
                  <a:pt x="1743959" y="999242"/>
                </a:cubicBezTo>
                <a:cubicBezTo>
                  <a:pt x="1764169" y="1009347"/>
                  <a:pt x="1800019" y="1013794"/>
                  <a:pt x="1819373" y="1018095"/>
                </a:cubicBezTo>
                <a:cubicBezTo>
                  <a:pt x="1832021" y="1020906"/>
                  <a:pt x="1844255" y="1025690"/>
                  <a:pt x="1857081" y="1027522"/>
                </a:cubicBezTo>
                <a:cubicBezTo>
                  <a:pt x="1888343" y="1031988"/>
                  <a:pt x="1920013" y="1033032"/>
                  <a:pt x="1951349" y="1036949"/>
                </a:cubicBezTo>
                <a:cubicBezTo>
                  <a:pt x="1970315" y="1039320"/>
                  <a:pt x="1989019" y="1043470"/>
                  <a:pt x="2007910" y="1046376"/>
                </a:cubicBezTo>
                <a:cubicBezTo>
                  <a:pt x="2029871" y="1049754"/>
                  <a:pt x="2051950" y="1052337"/>
                  <a:pt x="2073897" y="1055802"/>
                </a:cubicBezTo>
                <a:lnTo>
                  <a:pt x="2187019" y="1074656"/>
                </a:lnTo>
                <a:cubicBezTo>
                  <a:pt x="2196446" y="1080941"/>
                  <a:pt x="2204885" y="1089047"/>
                  <a:pt x="2215299" y="1093510"/>
                </a:cubicBezTo>
                <a:cubicBezTo>
                  <a:pt x="2227207" y="1098614"/>
                  <a:pt x="2240597" y="1099213"/>
                  <a:pt x="2253006" y="1102936"/>
                </a:cubicBezTo>
                <a:cubicBezTo>
                  <a:pt x="2272041" y="1108647"/>
                  <a:pt x="2290713" y="1115505"/>
                  <a:pt x="2309567" y="1121790"/>
                </a:cubicBezTo>
                <a:lnTo>
                  <a:pt x="2337848" y="1131217"/>
                </a:lnTo>
                <a:cubicBezTo>
                  <a:pt x="2410428" y="1203799"/>
                  <a:pt x="2379620" y="1165595"/>
                  <a:pt x="2432116" y="1244339"/>
                </a:cubicBezTo>
                <a:cubicBezTo>
                  <a:pt x="2438400" y="1253766"/>
                  <a:pt x="2447386" y="1261871"/>
                  <a:pt x="2450969" y="1272619"/>
                </a:cubicBezTo>
                <a:cubicBezTo>
                  <a:pt x="2454111" y="1282046"/>
                  <a:pt x="2453370" y="1293873"/>
                  <a:pt x="2460396" y="1300899"/>
                </a:cubicBezTo>
                <a:cubicBezTo>
                  <a:pt x="2467423" y="1307925"/>
                  <a:pt x="2479250" y="1307184"/>
                  <a:pt x="2488677" y="1310326"/>
                </a:cubicBezTo>
                <a:cubicBezTo>
                  <a:pt x="2494961" y="1319753"/>
                  <a:pt x="2499519" y="1330596"/>
                  <a:pt x="2507530" y="1338607"/>
                </a:cubicBezTo>
                <a:cubicBezTo>
                  <a:pt x="2515541" y="1346618"/>
                  <a:pt x="2525458" y="1352859"/>
                  <a:pt x="2535811" y="1357460"/>
                </a:cubicBezTo>
                <a:cubicBezTo>
                  <a:pt x="2581962" y="1377972"/>
                  <a:pt x="2587890" y="1373085"/>
                  <a:pt x="2630079" y="1385741"/>
                </a:cubicBezTo>
                <a:cubicBezTo>
                  <a:pt x="2649114" y="1391451"/>
                  <a:pt x="2668864" y="1395706"/>
                  <a:pt x="2686639" y="1404594"/>
                </a:cubicBezTo>
                <a:cubicBezTo>
                  <a:pt x="2699208" y="1410879"/>
                  <a:pt x="2711015" y="1419004"/>
                  <a:pt x="2724347" y="1423448"/>
                </a:cubicBezTo>
                <a:cubicBezTo>
                  <a:pt x="2748929" y="1431642"/>
                  <a:pt x="2775179" y="1434107"/>
                  <a:pt x="2799761" y="1442301"/>
                </a:cubicBezTo>
                <a:cubicBezTo>
                  <a:pt x="2840332" y="1455825"/>
                  <a:pt x="2818401" y="1449318"/>
                  <a:pt x="2865749" y="1461155"/>
                </a:cubicBezTo>
                <a:cubicBezTo>
                  <a:pt x="2910565" y="1491034"/>
                  <a:pt x="2883279" y="1476425"/>
                  <a:pt x="2950590" y="1498862"/>
                </a:cubicBezTo>
                <a:lnTo>
                  <a:pt x="2978870" y="1508289"/>
                </a:lnTo>
                <a:cubicBezTo>
                  <a:pt x="2988297" y="1511431"/>
                  <a:pt x="2998883" y="1512204"/>
                  <a:pt x="3007151" y="1517716"/>
                </a:cubicBezTo>
                <a:cubicBezTo>
                  <a:pt x="3016578" y="1524000"/>
                  <a:pt x="3025298" y="1531502"/>
                  <a:pt x="3035431" y="1536569"/>
                </a:cubicBezTo>
                <a:cubicBezTo>
                  <a:pt x="3060897" y="1549302"/>
                  <a:pt x="3094202" y="1549630"/>
                  <a:pt x="3120272" y="1555423"/>
                </a:cubicBezTo>
                <a:cubicBezTo>
                  <a:pt x="3129972" y="1557579"/>
                  <a:pt x="3138998" y="1562120"/>
                  <a:pt x="3148553" y="1564850"/>
                </a:cubicBezTo>
                <a:cubicBezTo>
                  <a:pt x="3161010" y="1568409"/>
                  <a:pt x="3173691" y="1571135"/>
                  <a:pt x="3186260" y="1574277"/>
                </a:cubicBezTo>
                <a:cubicBezTo>
                  <a:pt x="3257262" y="1621611"/>
                  <a:pt x="3167020" y="1566030"/>
                  <a:pt x="3252248" y="1602557"/>
                </a:cubicBezTo>
                <a:cubicBezTo>
                  <a:pt x="3262661" y="1607020"/>
                  <a:pt x="3271101" y="1615126"/>
                  <a:pt x="3280528" y="1621411"/>
                </a:cubicBezTo>
                <a:cubicBezTo>
                  <a:pt x="3293097" y="1640265"/>
                  <a:pt x="3296016" y="1673529"/>
                  <a:pt x="3318235" y="1677972"/>
                </a:cubicBezTo>
                <a:cubicBezTo>
                  <a:pt x="3384858" y="1691295"/>
                  <a:pt x="3350168" y="1682331"/>
                  <a:pt x="3421930" y="1706252"/>
                </a:cubicBezTo>
                <a:cubicBezTo>
                  <a:pt x="3431357" y="1709394"/>
                  <a:pt x="3441323" y="1711235"/>
                  <a:pt x="3450211" y="1715679"/>
                </a:cubicBezTo>
                <a:cubicBezTo>
                  <a:pt x="3476504" y="1728825"/>
                  <a:pt x="3495492" y="1741727"/>
                  <a:pt x="3525625" y="1743959"/>
                </a:cubicBezTo>
                <a:cubicBezTo>
                  <a:pt x="3597768" y="1749303"/>
                  <a:pt x="3670169" y="1750244"/>
                  <a:pt x="3742441" y="1753386"/>
                </a:cubicBezTo>
                <a:cubicBezTo>
                  <a:pt x="3761295" y="1756528"/>
                  <a:pt x="3780259" y="1759064"/>
                  <a:pt x="3799002" y="1762813"/>
                </a:cubicBezTo>
                <a:cubicBezTo>
                  <a:pt x="3828592" y="1768731"/>
                  <a:pt x="3838038" y="1772683"/>
                  <a:pt x="3864990" y="1781666"/>
                </a:cubicBezTo>
                <a:cubicBezTo>
                  <a:pt x="3908982" y="1847654"/>
                  <a:pt x="3883843" y="1825658"/>
                  <a:pt x="3930978" y="1857081"/>
                </a:cubicBezTo>
                <a:cubicBezTo>
                  <a:pt x="3940405" y="1869650"/>
                  <a:pt x="3950126" y="1882003"/>
                  <a:pt x="3959258" y="1894788"/>
                </a:cubicBezTo>
                <a:cubicBezTo>
                  <a:pt x="3965843" y="1904007"/>
                  <a:pt x="3969265" y="1915990"/>
                  <a:pt x="3978112" y="1923068"/>
                </a:cubicBezTo>
                <a:cubicBezTo>
                  <a:pt x="3985871" y="1929275"/>
                  <a:pt x="3996965" y="1929353"/>
                  <a:pt x="4006392" y="1932495"/>
                </a:cubicBezTo>
                <a:cubicBezTo>
                  <a:pt x="4009534" y="1941922"/>
                  <a:pt x="4013089" y="1951221"/>
                  <a:pt x="4015819" y="1960776"/>
                </a:cubicBezTo>
                <a:cubicBezTo>
                  <a:pt x="4019378" y="1973233"/>
                  <a:pt x="4018818" y="1987234"/>
                  <a:pt x="4025246" y="1998483"/>
                </a:cubicBezTo>
                <a:cubicBezTo>
                  <a:pt x="4031860" y="2010058"/>
                  <a:pt x="4044850" y="2016641"/>
                  <a:pt x="4053526" y="2026763"/>
                </a:cubicBezTo>
                <a:cubicBezTo>
                  <a:pt x="4063751" y="2038692"/>
                  <a:pt x="4068734" y="2055755"/>
                  <a:pt x="4081806" y="2064470"/>
                </a:cubicBezTo>
                <a:cubicBezTo>
                  <a:pt x="4098342" y="2075494"/>
                  <a:pt x="4121831" y="2072300"/>
                  <a:pt x="4138367" y="2083324"/>
                </a:cubicBezTo>
                <a:lnTo>
                  <a:pt x="4194928" y="2121031"/>
                </a:lnTo>
                <a:lnTo>
                  <a:pt x="4204355" y="2149312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B0701F-B238-4BE3-AD20-0077DEDB8C6E}"/>
              </a:ext>
            </a:extLst>
          </p:cNvPr>
          <p:cNvCxnSpPr>
            <a:cxnSpLocks/>
          </p:cNvCxnSpPr>
          <p:nvPr/>
        </p:nvCxnSpPr>
        <p:spPr>
          <a:xfrm flipH="1">
            <a:off x="2778711" y="2618913"/>
            <a:ext cx="523783" cy="19913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46042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915093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i="0" u="none" strike="noStrike" cap="none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Observaciones tomadas en diferentes climas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AE0DADC-5BF8-49F9-BD1E-80731B986D4B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44062" t="46388" r="19922" b="3567"/>
          <a:stretch/>
        </p:blipFill>
        <p:spPr>
          <a:xfrm>
            <a:off x="640081" y="1309240"/>
            <a:ext cx="5813609" cy="4544019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7" name="Google Shape;99;p3">
            <a:extLst>
              <a:ext uri="{FF2B5EF4-FFF2-40B4-BE49-F238E27FC236}">
                <a16:creationId xmlns:a16="http://schemas.microsoft.com/office/drawing/2014/main" id="{D9FA2414-38AE-40C9-8F22-1E4F12176CD8}"/>
              </a:ext>
            </a:extLst>
          </p:cNvPr>
          <p:cNvSpPr>
            <a:spLocks/>
          </p:cNvSpPr>
          <p:nvPr/>
        </p:nvSpPr>
        <p:spPr>
          <a:xfrm>
            <a:off x="6729274" y="4491661"/>
            <a:ext cx="4598633" cy="224672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endParaRPr lang="es-ES" sz="2000" dirty="0">
              <a:solidFill>
                <a:schemeClr val="tx1"/>
              </a:solidFill>
              <a:latin typeface="Open Sans"/>
              <a:ea typeface="Calibri"/>
              <a:cs typeface="Calibri"/>
              <a:sym typeface="Open Sans"/>
            </a:endParaRPr>
          </a:p>
          <a:p>
            <a:r>
              <a:rPr lang="es-ES" sz="2000" dirty="0">
                <a:solidFill>
                  <a:schemeClr val="tx1"/>
                </a:solidFill>
                <a:latin typeface="Open Sans"/>
                <a:ea typeface="Calibri"/>
                <a:cs typeface="Calibri"/>
                <a:sym typeface="Open Sans"/>
              </a:rPr>
              <a:t>Era importante también ver dónde el mayor número de observaciones se encontraban.</a:t>
            </a: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>
              <a:solidFill>
                <a:schemeClr val="tx1"/>
              </a:solidFill>
              <a:latin typeface="Open Sans"/>
              <a:ea typeface="Calibri"/>
              <a:cs typeface="Calibri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lang="es-ES" sz="2000" dirty="0">
              <a:solidFill>
                <a:schemeClr val="tx1"/>
              </a:solidFill>
              <a:uFillTx/>
              <a:latin typeface="Open Sans"/>
              <a:ea typeface="Calibri"/>
              <a:cs typeface="Calibri"/>
              <a:sym typeface="Open Sans"/>
            </a:endParaRPr>
          </a:p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000" dirty="0">
              <a:solidFill>
                <a:schemeClr val="tx1"/>
              </a:solidFill>
              <a:uFillTx/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8" name="Freeform: Shape 7">
            <a:extLst>
              <a:ext uri="{FF2B5EF4-FFF2-40B4-BE49-F238E27FC236}">
                <a16:creationId xmlns:a16="http://schemas.microsoft.com/office/drawing/2014/main" id="{9D0B085E-B9FC-48E8-996C-3BCF247C966C}"/>
              </a:ext>
            </a:extLst>
          </p:cNvPr>
          <p:cNvSpPr/>
          <p:nvPr/>
        </p:nvSpPr>
        <p:spPr>
          <a:xfrm>
            <a:off x="1127464" y="3053918"/>
            <a:ext cx="3302494" cy="896645"/>
          </a:xfrm>
          <a:custGeom>
            <a:avLst/>
            <a:gdLst>
              <a:gd name="connsiteX0" fmla="*/ 0 w 4204355"/>
              <a:gd name="connsiteY0" fmla="*/ 0 h 2149312"/>
              <a:gd name="connsiteX1" fmla="*/ 9427 w 4204355"/>
              <a:gd name="connsiteY1" fmla="*/ 56561 h 2149312"/>
              <a:gd name="connsiteX2" fmla="*/ 37707 w 4204355"/>
              <a:gd name="connsiteY2" fmla="*/ 65988 h 2149312"/>
              <a:gd name="connsiteX3" fmla="*/ 75415 w 4204355"/>
              <a:gd name="connsiteY3" fmla="*/ 84842 h 2149312"/>
              <a:gd name="connsiteX4" fmla="*/ 254524 w 4204355"/>
              <a:gd name="connsiteY4" fmla="*/ 113122 h 2149312"/>
              <a:gd name="connsiteX5" fmla="*/ 518474 w 4204355"/>
              <a:gd name="connsiteY5" fmla="*/ 122549 h 2149312"/>
              <a:gd name="connsiteX6" fmla="*/ 612742 w 4204355"/>
              <a:gd name="connsiteY6" fmla="*/ 131976 h 2149312"/>
              <a:gd name="connsiteX7" fmla="*/ 650450 w 4204355"/>
              <a:gd name="connsiteY7" fmla="*/ 150829 h 2149312"/>
              <a:gd name="connsiteX8" fmla="*/ 707011 w 4204355"/>
              <a:gd name="connsiteY8" fmla="*/ 169683 h 2149312"/>
              <a:gd name="connsiteX9" fmla="*/ 763571 w 4204355"/>
              <a:gd name="connsiteY9" fmla="*/ 188536 h 2149312"/>
              <a:gd name="connsiteX10" fmla="*/ 791852 w 4204355"/>
              <a:gd name="connsiteY10" fmla="*/ 197963 h 2149312"/>
              <a:gd name="connsiteX11" fmla="*/ 801279 w 4204355"/>
              <a:gd name="connsiteY11" fmla="*/ 235670 h 2149312"/>
              <a:gd name="connsiteX12" fmla="*/ 829559 w 4204355"/>
              <a:gd name="connsiteY12" fmla="*/ 263951 h 2149312"/>
              <a:gd name="connsiteX13" fmla="*/ 848413 w 4204355"/>
              <a:gd name="connsiteY13" fmla="*/ 292231 h 2149312"/>
              <a:gd name="connsiteX14" fmla="*/ 857839 w 4204355"/>
              <a:gd name="connsiteY14" fmla="*/ 320512 h 2149312"/>
              <a:gd name="connsiteX15" fmla="*/ 895547 w 4204355"/>
              <a:gd name="connsiteY15" fmla="*/ 377073 h 2149312"/>
              <a:gd name="connsiteX16" fmla="*/ 914400 w 4204355"/>
              <a:gd name="connsiteY16" fmla="*/ 405353 h 2149312"/>
              <a:gd name="connsiteX17" fmla="*/ 933254 w 4204355"/>
              <a:gd name="connsiteY17" fmla="*/ 433633 h 2149312"/>
              <a:gd name="connsiteX18" fmla="*/ 989815 w 4204355"/>
              <a:gd name="connsiteY18" fmla="*/ 452487 h 2149312"/>
              <a:gd name="connsiteX19" fmla="*/ 1008668 w 4204355"/>
              <a:gd name="connsiteY19" fmla="*/ 480767 h 2149312"/>
              <a:gd name="connsiteX20" fmla="*/ 1036949 w 4204355"/>
              <a:gd name="connsiteY20" fmla="*/ 490194 h 2149312"/>
              <a:gd name="connsiteX21" fmla="*/ 1102936 w 4204355"/>
              <a:gd name="connsiteY21" fmla="*/ 518475 h 2149312"/>
              <a:gd name="connsiteX22" fmla="*/ 1178351 w 4204355"/>
              <a:gd name="connsiteY22" fmla="*/ 537328 h 2149312"/>
              <a:gd name="connsiteX23" fmla="*/ 1216058 w 4204355"/>
              <a:gd name="connsiteY23" fmla="*/ 593889 h 2149312"/>
              <a:gd name="connsiteX24" fmla="*/ 1272619 w 4204355"/>
              <a:gd name="connsiteY24" fmla="*/ 622169 h 2149312"/>
              <a:gd name="connsiteX25" fmla="*/ 1300899 w 4204355"/>
              <a:gd name="connsiteY25" fmla="*/ 678730 h 2149312"/>
              <a:gd name="connsiteX26" fmla="*/ 1357460 w 4204355"/>
              <a:gd name="connsiteY26" fmla="*/ 716437 h 2149312"/>
              <a:gd name="connsiteX27" fmla="*/ 1366887 w 4204355"/>
              <a:gd name="connsiteY27" fmla="*/ 744718 h 2149312"/>
              <a:gd name="connsiteX28" fmla="*/ 1451728 w 4204355"/>
              <a:gd name="connsiteY28" fmla="*/ 791852 h 2149312"/>
              <a:gd name="connsiteX29" fmla="*/ 1536569 w 4204355"/>
              <a:gd name="connsiteY29" fmla="*/ 838986 h 2149312"/>
              <a:gd name="connsiteX30" fmla="*/ 1564850 w 4204355"/>
              <a:gd name="connsiteY30" fmla="*/ 857840 h 2149312"/>
              <a:gd name="connsiteX31" fmla="*/ 1621411 w 4204355"/>
              <a:gd name="connsiteY31" fmla="*/ 876693 h 2149312"/>
              <a:gd name="connsiteX32" fmla="*/ 1659118 w 4204355"/>
              <a:gd name="connsiteY32" fmla="*/ 961534 h 2149312"/>
              <a:gd name="connsiteX33" fmla="*/ 1715679 w 4204355"/>
              <a:gd name="connsiteY33" fmla="*/ 980388 h 2149312"/>
              <a:gd name="connsiteX34" fmla="*/ 1743959 w 4204355"/>
              <a:gd name="connsiteY34" fmla="*/ 999242 h 2149312"/>
              <a:gd name="connsiteX35" fmla="*/ 1819373 w 4204355"/>
              <a:gd name="connsiteY35" fmla="*/ 1018095 h 2149312"/>
              <a:gd name="connsiteX36" fmla="*/ 1857081 w 4204355"/>
              <a:gd name="connsiteY36" fmla="*/ 1027522 h 2149312"/>
              <a:gd name="connsiteX37" fmla="*/ 1951349 w 4204355"/>
              <a:gd name="connsiteY37" fmla="*/ 1036949 h 2149312"/>
              <a:gd name="connsiteX38" fmla="*/ 2007910 w 4204355"/>
              <a:gd name="connsiteY38" fmla="*/ 1046376 h 2149312"/>
              <a:gd name="connsiteX39" fmla="*/ 2073897 w 4204355"/>
              <a:gd name="connsiteY39" fmla="*/ 1055802 h 2149312"/>
              <a:gd name="connsiteX40" fmla="*/ 2187019 w 4204355"/>
              <a:gd name="connsiteY40" fmla="*/ 1074656 h 2149312"/>
              <a:gd name="connsiteX41" fmla="*/ 2215299 w 4204355"/>
              <a:gd name="connsiteY41" fmla="*/ 1093510 h 2149312"/>
              <a:gd name="connsiteX42" fmla="*/ 2253006 w 4204355"/>
              <a:gd name="connsiteY42" fmla="*/ 1102936 h 2149312"/>
              <a:gd name="connsiteX43" fmla="*/ 2309567 w 4204355"/>
              <a:gd name="connsiteY43" fmla="*/ 1121790 h 2149312"/>
              <a:gd name="connsiteX44" fmla="*/ 2337848 w 4204355"/>
              <a:gd name="connsiteY44" fmla="*/ 1131217 h 2149312"/>
              <a:gd name="connsiteX45" fmla="*/ 2432116 w 4204355"/>
              <a:gd name="connsiteY45" fmla="*/ 1244339 h 2149312"/>
              <a:gd name="connsiteX46" fmla="*/ 2450969 w 4204355"/>
              <a:gd name="connsiteY46" fmla="*/ 1272619 h 2149312"/>
              <a:gd name="connsiteX47" fmla="*/ 2460396 w 4204355"/>
              <a:gd name="connsiteY47" fmla="*/ 1300899 h 2149312"/>
              <a:gd name="connsiteX48" fmla="*/ 2488677 w 4204355"/>
              <a:gd name="connsiteY48" fmla="*/ 1310326 h 2149312"/>
              <a:gd name="connsiteX49" fmla="*/ 2507530 w 4204355"/>
              <a:gd name="connsiteY49" fmla="*/ 1338607 h 2149312"/>
              <a:gd name="connsiteX50" fmla="*/ 2535811 w 4204355"/>
              <a:gd name="connsiteY50" fmla="*/ 1357460 h 2149312"/>
              <a:gd name="connsiteX51" fmla="*/ 2630079 w 4204355"/>
              <a:gd name="connsiteY51" fmla="*/ 1385741 h 2149312"/>
              <a:gd name="connsiteX52" fmla="*/ 2686639 w 4204355"/>
              <a:gd name="connsiteY52" fmla="*/ 1404594 h 2149312"/>
              <a:gd name="connsiteX53" fmla="*/ 2724347 w 4204355"/>
              <a:gd name="connsiteY53" fmla="*/ 1423448 h 2149312"/>
              <a:gd name="connsiteX54" fmla="*/ 2799761 w 4204355"/>
              <a:gd name="connsiteY54" fmla="*/ 1442301 h 2149312"/>
              <a:gd name="connsiteX55" fmla="*/ 2865749 w 4204355"/>
              <a:gd name="connsiteY55" fmla="*/ 1461155 h 2149312"/>
              <a:gd name="connsiteX56" fmla="*/ 2950590 w 4204355"/>
              <a:gd name="connsiteY56" fmla="*/ 1498862 h 2149312"/>
              <a:gd name="connsiteX57" fmla="*/ 2978870 w 4204355"/>
              <a:gd name="connsiteY57" fmla="*/ 1508289 h 2149312"/>
              <a:gd name="connsiteX58" fmla="*/ 3007151 w 4204355"/>
              <a:gd name="connsiteY58" fmla="*/ 1517716 h 2149312"/>
              <a:gd name="connsiteX59" fmla="*/ 3035431 w 4204355"/>
              <a:gd name="connsiteY59" fmla="*/ 1536569 h 2149312"/>
              <a:gd name="connsiteX60" fmla="*/ 3120272 w 4204355"/>
              <a:gd name="connsiteY60" fmla="*/ 1555423 h 2149312"/>
              <a:gd name="connsiteX61" fmla="*/ 3148553 w 4204355"/>
              <a:gd name="connsiteY61" fmla="*/ 1564850 h 2149312"/>
              <a:gd name="connsiteX62" fmla="*/ 3186260 w 4204355"/>
              <a:gd name="connsiteY62" fmla="*/ 1574277 h 2149312"/>
              <a:gd name="connsiteX63" fmla="*/ 3252248 w 4204355"/>
              <a:gd name="connsiteY63" fmla="*/ 1602557 h 2149312"/>
              <a:gd name="connsiteX64" fmla="*/ 3280528 w 4204355"/>
              <a:gd name="connsiteY64" fmla="*/ 1621411 h 2149312"/>
              <a:gd name="connsiteX65" fmla="*/ 3318235 w 4204355"/>
              <a:gd name="connsiteY65" fmla="*/ 1677972 h 2149312"/>
              <a:gd name="connsiteX66" fmla="*/ 3421930 w 4204355"/>
              <a:gd name="connsiteY66" fmla="*/ 1706252 h 2149312"/>
              <a:gd name="connsiteX67" fmla="*/ 3450211 w 4204355"/>
              <a:gd name="connsiteY67" fmla="*/ 1715679 h 2149312"/>
              <a:gd name="connsiteX68" fmla="*/ 3525625 w 4204355"/>
              <a:gd name="connsiteY68" fmla="*/ 1743959 h 2149312"/>
              <a:gd name="connsiteX69" fmla="*/ 3742441 w 4204355"/>
              <a:gd name="connsiteY69" fmla="*/ 1753386 h 2149312"/>
              <a:gd name="connsiteX70" fmla="*/ 3799002 w 4204355"/>
              <a:gd name="connsiteY70" fmla="*/ 1762813 h 2149312"/>
              <a:gd name="connsiteX71" fmla="*/ 3864990 w 4204355"/>
              <a:gd name="connsiteY71" fmla="*/ 1781666 h 2149312"/>
              <a:gd name="connsiteX72" fmla="*/ 3930978 w 4204355"/>
              <a:gd name="connsiteY72" fmla="*/ 1857081 h 2149312"/>
              <a:gd name="connsiteX73" fmla="*/ 3959258 w 4204355"/>
              <a:gd name="connsiteY73" fmla="*/ 1894788 h 2149312"/>
              <a:gd name="connsiteX74" fmla="*/ 3978112 w 4204355"/>
              <a:gd name="connsiteY74" fmla="*/ 1923068 h 2149312"/>
              <a:gd name="connsiteX75" fmla="*/ 4006392 w 4204355"/>
              <a:gd name="connsiteY75" fmla="*/ 1932495 h 2149312"/>
              <a:gd name="connsiteX76" fmla="*/ 4015819 w 4204355"/>
              <a:gd name="connsiteY76" fmla="*/ 1960776 h 2149312"/>
              <a:gd name="connsiteX77" fmla="*/ 4025246 w 4204355"/>
              <a:gd name="connsiteY77" fmla="*/ 1998483 h 2149312"/>
              <a:gd name="connsiteX78" fmla="*/ 4053526 w 4204355"/>
              <a:gd name="connsiteY78" fmla="*/ 2026763 h 2149312"/>
              <a:gd name="connsiteX79" fmla="*/ 4081806 w 4204355"/>
              <a:gd name="connsiteY79" fmla="*/ 2064470 h 2149312"/>
              <a:gd name="connsiteX80" fmla="*/ 4138367 w 4204355"/>
              <a:gd name="connsiteY80" fmla="*/ 2083324 h 2149312"/>
              <a:gd name="connsiteX81" fmla="*/ 4194928 w 4204355"/>
              <a:gd name="connsiteY81" fmla="*/ 2121031 h 2149312"/>
              <a:gd name="connsiteX82" fmla="*/ 4204355 w 4204355"/>
              <a:gd name="connsiteY82" fmla="*/ 2149312 h 21493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</a:cxnLst>
            <a:rect l="l" t="t" r="r" b="b"/>
            <a:pathLst>
              <a:path w="4204355" h="2149312">
                <a:moveTo>
                  <a:pt x="0" y="0"/>
                </a:moveTo>
                <a:cubicBezTo>
                  <a:pt x="3142" y="18854"/>
                  <a:pt x="-56" y="39966"/>
                  <a:pt x="9427" y="56561"/>
                </a:cubicBezTo>
                <a:cubicBezTo>
                  <a:pt x="14357" y="65188"/>
                  <a:pt x="28574" y="62074"/>
                  <a:pt x="37707" y="65988"/>
                </a:cubicBezTo>
                <a:cubicBezTo>
                  <a:pt x="50624" y="71524"/>
                  <a:pt x="62367" y="79623"/>
                  <a:pt x="75415" y="84842"/>
                </a:cubicBezTo>
                <a:cubicBezTo>
                  <a:pt x="147195" y="113554"/>
                  <a:pt x="160913" y="108556"/>
                  <a:pt x="254524" y="113122"/>
                </a:cubicBezTo>
                <a:cubicBezTo>
                  <a:pt x="342459" y="117412"/>
                  <a:pt x="430491" y="119407"/>
                  <a:pt x="518474" y="122549"/>
                </a:cubicBezTo>
                <a:cubicBezTo>
                  <a:pt x="549897" y="125691"/>
                  <a:pt x="581864" y="125359"/>
                  <a:pt x="612742" y="131976"/>
                </a:cubicBezTo>
                <a:cubicBezTo>
                  <a:pt x="626483" y="134920"/>
                  <a:pt x="637402" y="145610"/>
                  <a:pt x="650450" y="150829"/>
                </a:cubicBezTo>
                <a:cubicBezTo>
                  <a:pt x="668902" y="158210"/>
                  <a:pt x="688157" y="163398"/>
                  <a:pt x="707011" y="169683"/>
                </a:cubicBezTo>
                <a:lnTo>
                  <a:pt x="763571" y="188536"/>
                </a:lnTo>
                <a:lnTo>
                  <a:pt x="791852" y="197963"/>
                </a:lnTo>
                <a:cubicBezTo>
                  <a:pt x="794994" y="210532"/>
                  <a:pt x="794851" y="224421"/>
                  <a:pt x="801279" y="235670"/>
                </a:cubicBezTo>
                <a:cubicBezTo>
                  <a:pt x="807893" y="247245"/>
                  <a:pt x="821024" y="253709"/>
                  <a:pt x="829559" y="263951"/>
                </a:cubicBezTo>
                <a:cubicBezTo>
                  <a:pt x="836812" y="272655"/>
                  <a:pt x="842128" y="282804"/>
                  <a:pt x="848413" y="292231"/>
                </a:cubicBezTo>
                <a:cubicBezTo>
                  <a:pt x="851555" y="301658"/>
                  <a:pt x="853013" y="311826"/>
                  <a:pt x="857839" y="320512"/>
                </a:cubicBezTo>
                <a:cubicBezTo>
                  <a:pt x="868843" y="340320"/>
                  <a:pt x="882978" y="358219"/>
                  <a:pt x="895547" y="377073"/>
                </a:cubicBezTo>
                <a:lnTo>
                  <a:pt x="914400" y="405353"/>
                </a:lnTo>
                <a:cubicBezTo>
                  <a:pt x="920685" y="414780"/>
                  <a:pt x="922506" y="430050"/>
                  <a:pt x="933254" y="433633"/>
                </a:cubicBezTo>
                <a:lnTo>
                  <a:pt x="989815" y="452487"/>
                </a:lnTo>
                <a:cubicBezTo>
                  <a:pt x="996099" y="461914"/>
                  <a:pt x="999821" y="473690"/>
                  <a:pt x="1008668" y="480767"/>
                </a:cubicBezTo>
                <a:cubicBezTo>
                  <a:pt x="1016427" y="486975"/>
                  <a:pt x="1027816" y="486280"/>
                  <a:pt x="1036949" y="490194"/>
                </a:cubicBezTo>
                <a:cubicBezTo>
                  <a:pt x="1074715" y="506380"/>
                  <a:pt x="1067567" y="509633"/>
                  <a:pt x="1102936" y="518475"/>
                </a:cubicBezTo>
                <a:lnTo>
                  <a:pt x="1178351" y="537328"/>
                </a:lnTo>
                <a:cubicBezTo>
                  <a:pt x="1190920" y="556182"/>
                  <a:pt x="1194562" y="586723"/>
                  <a:pt x="1216058" y="593889"/>
                </a:cubicBezTo>
                <a:cubicBezTo>
                  <a:pt x="1255086" y="606899"/>
                  <a:pt x="1236070" y="597804"/>
                  <a:pt x="1272619" y="622169"/>
                </a:cubicBezTo>
                <a:cubicBezTo>
                  <a:pt x="1279343" y="642341"/>
                  <a:pt x="1283701" y="663681"/>
                  <a:pt x="1300899" y="678730"/>
                </a:cubicBezTo>
                <a:cubicBezTo>
                  <a:pt x="1317952" y="693651"/>
                  <a:pt x="1357460" y="716437"/>
                  <a:pt x="1357460" y="716437"/>
                </a:cubicBezTo>
                <a:cubicBezTo>
                  <a:pt x="1360602" y="725864"/>
                  <a:pt x="1359861" y="737692"/>
                  <a:pt x="1366887" y="744718"/>
                </a:cubicBezTo>
                <a:cubicBezTo>
                  <a:pt x="1399300" y="777131"/>
                  <a:pt x="1416167" y="779998"/>
                  <a:pt x="1451728" y="791852"/>
                </a:cubicBezTo>
                <a:cubicBezTo>
                  <a:pt x="1540485" y="880609"/>
                  <a:pt x="1398154" y="746709"/>
                  <a:pt x="1536569" y="838986"/>
                </a:cubicBezTo>
                <a:cubicBezTo>
                  <a:pt x="1545996" y="845271"/>
                  <a:pt x="1554497" y="853239"/>
                  <a:pt x="1564850" y="857840"/>
                </a:cubicBezTo>
                <a:cubicBezTo>
                  <a:pt x="1583011" y="865911"/>
                  <a:pt x="1621411" y="876693"/>
                  <a:pt x="1621411" y="876693"/>
                </a:cubicBezTo>
                <a:cubicBezTo>
                  <a:pt x="1624540" y="886079"/>
                  <a:pt x="1640247" y="949739"/>
                  <a:pt x="1659118" y="961534"/>
                </a:cubicBezTo>
                <a:cubicBezTo>
                  <a:pt x="1675971" y="972067"/>
                  <a:pt x="1715679" y="980388"/>
                  <a:pt x="1715679" y="980388"/>
                </a:cubicBezTo>
                <a:cubicBezTo>
                  <a:pt x="1725106" y="986673"/>
                  <a:pt x="1733826" y="994175"/>
                  <a:pt x="1743959" y="999242"/>
                </a:cubicBezTo>
                <a:cubicBezTo>
                  <a:pt x="1764169" y="1009347"/>
                  <a:pt x="1800019" y="1013794"/>
                  <a:pt x="1819373" y="1018095"/>
                </a:cubicBezTo>
                <a:cubicBezTo>
                  <a:pt x="1832021" y="1020906"/>
                  <a:pt x="1844255" y="1025690"/>
                  <a:pt x="1857081" y="1027522"/>
                </a:cubicBezTo>
                <a:cubicBezTo>
                  <a:pt x="1888343" y="1031988"/>
                  <a:pt x="1920013" y="1033032"/>
                  <a:pt x="1951349" y="1036949"/>
                </a:cubicBezTo>
                <a:cubicBezTo>
                  <a:pt x="1970315" y="1039320"/>
                  <a:pt x="1989019" y="1043470"/>
                  <a:pt x="2007910" y="1046376"/>
                </a:cubicBezTo>
                <a:cubicBezTo>
                  <a:pt x="2029871" y="1049754"/>
                  <a:pt x="2051950" y="1052337"/>
                  <a:pt x="2073897" y="1055802"/>
                </a:cubicBezTo>
                <a:lnTo>
                  <a:pt x="2187019" y="1074656"/>
                </a:lnTo>
                <a:cubicBezTo>
                  <a:pt x="2196446" y="1080941"/>
                  <a:pt x="2204885" y="1089047"/>
                  <a:pt x="2215299" y="1093510"/>
                </a:cubicBezTo>
                <a:cubicBezTo>
                  <a:pt x="2227207" y="1098614"/>
                  <a:pt x="2240597" y="1099213"/>
                  <a:pt x="2253006" y="1102936"/>
                </a:cubicBezTo>
                <a:cubicBezTo>
                  <a:pt x="2272041" y="1108647"/>
                  <a:pt x="2290713" y="1115505"/>
                  <a:pt x="2309567" y="1121790"/>
                </a:cubicBezTo>
                <a:lnTo>
                  <a:pt x="2337848" y="1131217"/>
                </a:lnTo>
                <a:cubicBezTo>
                  <a:pt x="2410428" y="1203799"/>
                  <a:pt x="2379620" y="1165595"/>
                  <a:pt x="2432116" y="1244339"/>
                </a:cubicBezTo>
                <a:cubicBezTo>
                  <a:pt x="2438400" y="1253766"/>
                  <a:pt x="2447386" y="1261871"/>
                  <a:pt x="2450969" y="1272619"/>
                </a:cubicBezTo>
                <a:cubicBezTo>
                  <a:pt x="2454111" y="1282046"/>
                  <a:pt x="2453370" y="1293873"/>
                  <a:pt x="2460396" y="1300899"/>
                </a:cubicBezTo>
                <a:cubicBezTo>
                  <a:pt x="2467423" y="1307925"/>
                  <a:pt x="2479250" y="1307184"/>
                  <a:pt x="2488677" y="1310326"/>
                </a:cubicBezTo>
                <a:cubicBezTo>
                  <a:pt x="2494961" y="1319753"/>
                  <a:pt x="2499519" y="1330596"/>
                  <a:pt x="2507530" y="1338607"/>
                </a:cubicBezTo>
                <a:cubicBezTo>
                  <a:pt x="2515541" y="1346618"/>
                  <a:pt x="2525458" y="1352859"/>
                  <a:pt x="2535811" y="1357460"/>
                </a:cubicBezTo>
                <a:cubicBezTo>
                  <a:pt x="2581962" y="1377972"/>
                  <a:pt x="2587890" y="1373085"/>
                  <a:pt x="2630079" y="1385741"/>
                </a:cubicBezTo>
                <a:cubicBezTo>
                  <a:pt x="2649114" y="1391451"/>
                  <a:pt x="2668864" y="1395706"/>
                  <a:pt x="2686639" y="1404594"/>
                </a:cubicBezTo>
                <a:cubicBezTo>
                  <a:pt x="2699208" y="1410879"/>
                  <a:pt x="2711015" y="1419004"/>
                  <a:pt x="2724347" y="1423448"/>
                </a:cubicBezTo>
                <a:cubicBezTo>
                  <a:pt x="2748929" y="1431642"/>
                  <a:pt x="2775179" y="1434107"/>
                  <a:pt x="2799761" y="1442301"/>
                </a:cubicBezTo>
                <a:cubicBezTo>
                  <a:pt x="2840332" y="1455825"/>
                  <a:pt x="2818401" y="1449318"/>
                  <a:pt x="2865749" y="1461155"/>
                </a:cubicBezTo>
                <a:cubicBezTo>
                  <a:pt x="2910565" y="1491034"/>
                  <a:pt x="2883279" y="1476425"/>
                  <a:pt x="2950590" y="1498862"/>
                </a:cubicBezTo>
                <a:lnTo>
                  <a:pt x="2978870" y="1508289"/>
                </a:lnTo>
                <a:cubicBezTo>
                  <a:pt x="2988297" y="1511431"/>
                  <a:pt x="2998883" y="1512204"/>
                  <a:pt x="3007151" y="1517716"/>
                </a:cubicBezTo>
                <a:cubicBezTo>
                  <a:pt x="3016578" y="1524000"/>
                  <a:pt x="3025298" y="1531502"/>
                  <a:pt x="3035431" y="1536569"/>
                </a:cubicBezTo>
                <a:cubicBezTo>
                  <a:pt x="3060897" y="1549302"/>
                  <a:pt x="3094202" y="1549630"/>
                  <a:pt x="3120272" y="1555423"/>
                </a:cubicBezTo>
                <a:cubicBezTo>
                  <a:pt x="3129972" y="1557579"/>
                  <a:pt x="3138998" y="1562120"/>
                  <a:pt x="3148553" y="1564850"/>
                </a:cubicBezTo>
                <a:cubicBezTo>
                  <a:pt x="3161010" y="1568409"/>
                  <a:pt x="3173691" y="1571135"/>
                  <a:pt x="3186260" y="1574277"/>
                </a:cubicBezTo>
                <a:cubicBezTo>
                  <a:pt x="3257262" y="1621611"/>
                  <a:pt x="3167020" y="1566030"/>
                  <a:pt x="3252248" y="1602557"/>
                </a:cubicBezTo>
                <a:cubicBezTo>
                  <a:pt x="3262661" y="1607020"/>
                  <a:pt x="3271101" y="1615126"/>
                  <a:pt x="3280528" y="1621411"/>
                </a:cubicBezTo>
                <a:cubicBezTo>
                  <a:pt x="3293097" y="1640265"/>
                  <a:pt x="3296016" y="1673529"/>
                  <a:pt x="3318235" y="1677972"/>
                </a:cubicBezTo>
                <a:cubicBezTo>
                  <a:pt x="3384858" y="1691295"/>
                  <a:pt x="3350168" y="1682331"/>
                  <a:pt x="3421930" y="1706252"/>
                </a:cubicBezTo>
                <a:cubicBezTo>
                  <a:pt x="3431357" y="1709394"/>
                  <a:pt x="3441323" y="1711235"/>
                  <a:pt x="3450211" y="1715679"/>
                </a:cubicBezTo>
                <a:cubicBezTo>
                  <a:pt x="3476504" y="1728825"/>
                  <a:pt x="3495492" y="1741727"/>
                  <a:pt x="3525625" y="1743959"/>
                </a:cubicBezTo>
                <a:cubicBezTo>
                  <a:pt x="3597768" y="1749303"/>
                  <a:pt x="3670169" y="1750244"/>
                  <a:pt x="3742441" y="1753386"/>
                </a:cubicBezTo>
                <a:cubicBezTo>
                  <a:pt x="3761295" y="1756528"/>
                  <a:pt x="3780259" y="1759064"/>
                  <a:pt x="3799002" y="1762813"/>
                </a:cubicBezTo>
                <a:cubicBezTo>
                  <a:pt x="3828592" y="1768731"/>
                  <a:pt x="3838038" y="1772683"/>
                  <a:pt x="3864990" y="1781666"/>
                </a:cubicBezTo>
                <a:cubicBezTo>
                  <a:pt x="3908982" y="1847654"/>
                  <a:pt x="3883843" y="1825658"/>
                  <a:pt x="3930978" y="1857081"/>
                </a:cubicBezTo>
                <a:cubicBezTo>
                  <a:pt x="3940405" y="1869650"/>
                  <a:pt x="3950126" y="1882003"/>
                  <a:pt x="3959258" y="1894788"/>
                </a:cubicBezTo>
                <a:cubicBezTo>
                  <a:pt x="3965843" y="1904007"/>
                  <a:pt x="3969265" y="1915990"/>
                  <a:pt x="3978112" y="1923068"/>
                </a:cubicBezTo>
                <a:cubicBezTo>
                  <a:pt x="3985871" y="1929275"/>
                  <a:pt x="3996965" y="1929353"/>
                  <a:pt x="4006392" y="1932495"/>
                </a:cubicBezTo>
                <a:cubicBezTo>
                  <a:pt x="4009534" y="1941922"/>
                  <a:pt x="4013089" y="1951221"/>
                  <a:pt x="4015819" y="1960776"/>
                </a:cubicBezTo>
                <a:cubicBezTo>
                  <a:pt x="4019378" y="1973233"/>
                  <a:pt x="4018818" y="1987234"/>
                  <a:pt x="4025246" y="1998483"/>
                </a:cubicBezTo>
                <a:cubicBezTo>
                  <a:pt x="4031860" y="2010058"/>
                  <a:pt x="4044850" y="2016641"/>
                  <a:pt x="4053526" y="2026763"/>
                </a:cubicBezTo>
                <a:cubicBezTo>
                  <a:pt x="4063751" y="2038692"/>
                  <a:pt x="4068734" y="2055755"/>
                  <a:pt x="4081806" y="2064470"/>
                </a:cubicBezTo>
                <a:cubicBezTo>
                  <a:pt x="4098342" y="2075494"/>
                  <a:pt x="4121831" y="2072300"/>
                  <a:pt x="4138367" y="2083324"/>
                </a:cubicBezTo>
                <a:lnTo>
                  <a:pt x="4194928" y="2121031"/>
                </a:lnTo>
                <a:lnTo>
                  <a:pt x="4204355" y="2149312"/>
                </a:lnTo>
              </a:path>
            </a:pathLst>
          </a:custGeom>
          <a:noFill/>
          <a:ln w="762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DFB0701F-B238-4BE3-AD20-0077DEDB8C6E}"/>
              </a:ext>
            </a:extLst>
          </p:cNvPr>
          <p:cNvCxnSpPr>
            <a:cxnSpLocks/>
          </p:cNvCxnSpPr>
          <p:nvPr/>
        </p:nvCxnSpPr>
        <p:spPr>
          <a:xfrm flipH="1">
            <a:off x="2769833" y="2618913"/>
            <a:ext cx="523783" cy="19913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2" name="Picture 11">
            <a:extLst>
              <a:ext uri="{FF2B5EF4-FFF2-40B4-BE49-F238E27FC236}">
                <a16:creationId xmlns:a16="http://schemas.microsoft.com/office/drawing/2014/main" id="{404CB558-45A6-4D6B-961B-955E73FA57A6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697"/>
          <a:stretch/>
        </p:blipFill>
        <p:spPr>
          <a:xfrm>
            <a:off x="6967707" y="1310250"/>
            <a:ext cx="3841731" cy="3487336"/>
          </a:xfrm>
          <a:prstGeom prst="rect">
            <a:avLst/>
          </a:prstGeom>
          <a:ln>
            <a:solidFill>
              <a:schemeClr val="accent1"/>
            </a:solidFill>
          </a:ln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EA582764-CE5F-4E30-999A-EFC1285DBAC6}"/>
              </a:ext>
            </a:extLst>
          </p:cNvPr>
          <p:cNvCxnSpPr>
            <a:cxnSpLocks/>
          </p:cNvCxnSpPr>
          <p:nvPr/>
        </p:nvCxnSpPr>
        <p:spPr>
          <a:xfrm flipH="1">
            <a:off x="8232971" y="2012710"/>
            <a:ext cx="523783" cy="1991372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499305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6422065" cy="584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Ventajas (</a:t>
            </a:r>
            <a:r>
              <a:rPr lang="es-ES" sz="3200" b="1" dirty="0">
                <a:solidFill>
                  <a:srgbClr val="92D050"/>
                </a:solidFill>
              </a:rPr>
              <a:t>+</a:t>
            </a:r>
            <a:r>
              <a:rPr lang="es-ES" sz="3200" b="1" dirty="0">
                <a:solidFill>
                  <a:srgbClr val="1E4E79"/>
                </a:solidFill>
              </a:rPr>
              <a:t>) y Desventajas (</a:t>
            </a:r>
            <a:r>
              <a:rPr lang="es-ES" sz="3200" b="1" dirty="0">
                <a:solidFill>
                  <a:srgbClr val="FF0000"/>
                </a:solidFill>
              </a:rPr>
              <a:t>-</a:t>
            </a:r>
            <a:r>
              <a:rPr lang="es-ES" sz="3200" b="1" dirty="0">
                <a:solidFill>
                  <a:srgbClr val="1E4E79"/>
                </a:solidFill>
              </a:rPr>
              <a:t>)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graphicFrame>
        <p:nvGraphicFramePr>
          <p:cNvPr id="2" name="Table 2">
            <a:extLst>
              <a:ext uri="{FF2B5EF4-FFF2-40B4-BE49-F238E27FC236}">
                <a16:creationId xmlns:a16="http://schemas.microsoft.com/office/drawing/2014/main" id="{89E99641-09A4-4146-B097-3ACA5A053B6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21558855"/>
              </p:ext>
            </p:extLst>
          </p:nvPr>
        </p:nvGraphicFramePr>
        <p:xfrm>
          <a:off x="876693" y="1732109"/>
          <a:ext cx="10510886" cy="34660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5255443">
                  <a:extLst>
                    <a:ext uri="{9D8B030D-6E8A-4147-A177-3AD203B41FA5}">
                      <a16:colId xmlns:a16="http://schemas.microsoft.com/office/drawing/2014/main" val="2707509637"/>
                    </a:ext>
                  </a:extLst>
                </a:gridCol>
                <a:gridCol w="5255443">
                  <a:extLst>
                    <a:ext uri="{9D8B030D-6E8A-4147-A177-3AD203B41FA5}">
                      <a16:colId xmlns:a16="http://schemas.microsoft.com/office/drawing/2014/main" val="3098707178"/>
                    </a:ext>
                  </a:extLst>
                </a:gridCol>
              </a:tblGrid>
              <a:tr h="628797"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Observaciones</a:t>
                      </a:r>
                      <a:r>
                        <a:rPr lang="en-US" sz="2000" b="1" dirty="0"/>
                        <a:t> GLOBE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 err="1"/>
                        <a:t>Estaciones</a:t>
                      </a:r>
                      <a:r>
                        <a:rPr lang="en-US" sz="2000" b="1" dirty="0"/>
                        <a:t> </a:t>
                      </a:r>
                      <a:r>
                        <a:rPr lang="en-US" sz="2000" b="1" dirty="0" err="1"/>
                        <a:t>Meteorológicas</a:t>
                      </a:r>
                      <a:endParaRPr lang="en-US" sz="2000" b="1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829482506"/>
                  </a:ext>
                </a:extLst>
              </a:tr>
              <a:tr h="62879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+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Número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grande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de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observadores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Pequeño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número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de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estaciones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83030"/>
                  </a:ext>
                </a:extLst>
              </a:tr>
              <a:tr h="62879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+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Pueden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moverse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en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la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trayectoria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de la umbra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Posiciones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fijas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, solo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algunas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en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la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trayectoria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60209633"/>
                  </a:ext>
                </a:extLst>
              </a:tr>
              <a:tr h="628797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Poco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control de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calidad</a:t>
                      </a:r>
                      <a:endParaRPr lang="en-US" sz="2000" b="1" dirty="0">
                        <a:solidFill>
                          <a:srgbClr val="FF0000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+ Data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calibrada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y con control de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calidad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443163448"/>
                  </a:ext>
                </a:extLst>
              </a:tr>
              <a:tr h="878594"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-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Pequeño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número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de </a:t>
                      </a:r>
                      <a:r>
                        <a:rPr lang="en-US" sz="2000" b="1" dirty="0" err="1">
                          <a:solidFill>
                            <a:srgbClr val="FF0000"/>
                          </a:solidFill>
                        </a:rPr>
                        <a:t>observaciones</a:t>
                      </a:r>
                      <a:r>
                        <a:rPr lang="en-US" sz="2000" b="1" dirty="0">
                          <a:solidFill>
                            <a:srgbClr val="FF0000"/>
                          </a:solidFill>
                        </a:rPr>
                        <a:t> por persona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+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Reportes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continuos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cada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cinco</a:t>
                      </a:r>
                      <a:r>
                        <a:rPr lang="en-US" sz="2000" b="1" dirty="0">
                          <a:solidFill>
                            <a:srgbClr val="00B050"/>
                          </a:solidFill>
                        </a:rPr>
                        <a:t> </a:t>
                      </a:r>
                      <a:r>
                        <a:rPr lang="en-US" sz="2000" b="1" dirty="0" err="1">
                          <a:solidFill>
                            <a:srgbClr val="00B050"/>
                          </a:solidFill>
                        </a:rPr>
                        <a:t>minutos</a:t>
                      </a:r>
                      <a:endParaRPr lang="en-US" sz="2000" b="1" dirty="0">
                        <a:solidFill>
                          <a:srgbClr val="00B050"/>
                        </a:solidFill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698339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255095231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98A7EE5-E1C7-4F55-B7B6-61D1B3E20964}"/>
              </a:ext>
            </a:extLst>
          </p:cNvPr>
          <p:cNvGrpSpPr/>
          <p:nvPr/>
        </p:nvGrpSpPr>
        <p:grpSpPr>
          <a:xfrm>
            <a:off x="534478" y="628571"/>
            <a:ext cx="11265919" cy="5133209"/>
            <a:chOff x="1614487" y="491304"/>
            <a:chExt cx="11265919" cy="5133209"/>
          </a:xfrm>
        </p:grpSpPr>
        <p:pic>
          <p:nvPicPr>
            <p:cNvPr id="11" name="Content Placeholder 4">
              <a:extLst>
                <a:ext uri="{FF2B5EF4-FFF2-40B4-BE49-F238E27FC236}">
                  <a16:creationId xmlns:a16="http://schemas.microsoft.com/office/drawing/2014/main" id="{2B155800-2A8A-401C-A0CD-47EF62FA3A9E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14487" y="1670504"/>
              <a:ext cx="7413767" cy="3954009"/>
            </a:xfrm>
            <a:prstGeom prst="rect">
              <a:avLst/>
            </a:prstGeom>
          </p:spPr>
        </p:pic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225B4F11-940B-4455-BEA2-AA3191E413D4}"/>
                </a:ext>
              </a:extLst>
            </p:cNvPr>
            <p:cNvSpPr txBox="1"/>
            <p:nvPr/>
          </p:nvSpPr>
          <p:spPr>
            <a:xfrm>
              <a:off x="4789969" y="491304"/>
              <a:ext cx="8090437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chemeClr val="accent5"/>
                  </a:solidFill>
                </a:rPr>
                <a:t>Sin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Nubes</a:t>
              </a:r>
              <a:r>
                <a:rPr lang="en-US" sz="2400" b="1" dirty="0">
                  <a:solidFill>
                    <a:schemeClr val="accent5"/>
                  </a:solidFill>
                </a:rPr>
                <a:t> = Cambio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en</a:t>
              </a:r>
              <a:r>
                <a:rPr lang="en-US" sz="2400" b="1" dirty="0">
                  <a:solidFill>
                    <a:schemeClr val="accent5"/>
                  </a:solidFill>
                </a:rPr>
                <a:t>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temperatura</a:t>
              </a:r>
              <a:r>
                <a:rPr lang="en-US" sz="2400" b="1" dirty="0">
                  <a:solidFill>
                    <a:schemeClr val="accent5"/>
                  </a:solidFill>
                </a:rPr>
                <a:t>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grande</a:t>
              </a:r>
              <a:endParaRPr lang="en-US" sz="2400" b="1" dirty="0">
                <a:solidFill>
                  <a:schemeClr val="accent5"/>
                </a:solidFill>
              </a:endParaRPr>
            </a:p>
          </p:txBody>
        </p:sp>
        <p:sp>
          <p:nvSpPr>
            <p:cNvPr id="13" name="TextBox 12">
              <a:extLst>
                <a:ext uri="{FF2B5EF4-FFF2-40B4-BE49-F238E27FC236}">
                  <a16:creationId xmlns:a16="http://schemas.microsoft.com/office/drawing/2014/main" id="{75B5F5ED-7F21-4240-8627-ED12185C1FBD}"/>
                </a:ext>
              </a:extLst>
            </p:cNvPr>
            <p:cNvSpPr txBox="1"/>
            <p:nvPr/>
          </p:nvSpPr>
          <p:spPr>
            <a:xfrm>
              <a:off x="9122340" y="3338917"/>
              <a:ext cx="3637472" cy="156966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 err="1">
                  <a:solidFill>
                    <a:schemeClr val="accent5"/>
                  </a:solidFill>
                </a:rPr>
                <a:t>Nublado</a:t>
              </a:r>
              <a:r>
                <a:rPr lang="en-US" sz="2400" b="1" dirty="0">
                  <a:solidFill>
                    <a:schemeClr val="accent5"/>
                  </a:solidFill>
                </a:rPr>
                <a:t> =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cambio</a:t>
              </a:r>
              <a:r>
                <a:rPr lang="en-US" sz="2400" b="1" dirty="0">
                  <a:solidFill>
                    <a:schemeClr val="accent5"/>
                  </a:solidFill>
                </a:rPr>
                <a:t>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en</a:t>
              </a:r>
              <a:r>
                <a:rPr lang="en-US" sz="2400" b="1" dirty="0">
                  <a:solidFill>
                    <a:schemeClr val="accent5"/>
                  </a:solidFill>
                </a:rPr>
                <a:t> temperature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pequeña</a:t>
              </a:r>
              <a:r>
                <a:rPr lang="en-US" sz="2400" b="1" dirty="0">
                  <a:solidFill>
                    <a:schemeClr val="accent5"/>
                  </a:solidFill>
                </a:rPr>
                <a:t>,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resultando</a:t>
              </a:r>
              <a:r>
                <a:rPr lang="en-US" sz="2400" b="1" dirty="0">
                  <a:solidFill>
                    <a:schemeClr val="accent5"/>
                  </a:solidFill>
                </a:rPr>
                <a:t>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en</a:t>
              </a:r>
              <a:r>
                <a:rPr lang="en-US" sz="2400" b="1" dirty="0">
                  <a:solidFill>
                    <a:schemeClr val="accent5"/>
                  </a:solidFill>
                </a:rPr>
                <a:t> una </a:t>
              </a:r>
              <a:r>
                <a:rPr lang="en-US" sz="2400" b="1" dirty="0" err="1">
                  <a:solidFill>
                    <a:schemeClr val="accent5"/>
                  </a:solidFill>
                </a:rPr>
                <a:t>diferencia</a:t>
              </a:r>
              <a:r>
                <a:rPr lang="en-US" sz="2400" b="1" dirty="0">
                  <a:solidFill>
                    <a:schemeClr val="accent5"/>
                  </a:solidFill>
                </a:rPr>
                <a:t> de 40%.</a:t>
              </a:r>
            </a:p>
          </p:txBody>
        </p:sp>
        <p:cxnSp>
          <p:nvCxnSpPr>
            <p:cNvPr id="14" name="Straight Arrow Connector 13">
              <a:extLst>
                <a:ext uri="{FF2B5EF4-FFF2-40B4-BE49-F238E27FC236}">
                  <a16:creationId xmlns:a16="http://schemas.microsoft.com/office/drawing/2014/main" id="{94691EAD-C043-4AA8-B47B-84D99745B4B7}"/>
                </a:ext>
              </a:extLst>
            </p:cNvPr>
            <p:cNvCxnSpPr>
              <a:cxnSpLocks/>
              <a:stCxn id="12" idx="1"/>
            </p:cNvCxnSpPr>
            <p:nvPr/>
          </p:nvCxnSpPr>
          <p:spPr>
            <a:xfrm flipH="1">
              <a:off x="2965959" y="722137"/>
              <a:ext cx="1824010" cy="1591267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Arrow Connector 14">
              <a:extLst>
                <a:ext uri="{FF2B5EF4-FFF2-40B4-BE49-F238E27FC236}">
                  <a16:creationId xmlns:a16="http://schemas.microsoft.com/office/drawing/2014/main" id="{D8213672-AA9C-4D27-830F-9753F7B3EE65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8499984" y="4171801"/>
              <a:ext cx="542925" cy="1"/>
            </a:xfrm>
            <a:prstGeom prst="straightConnector1">
              <a:avLst/>
            </a:prstGeom>
            <a:ln w="3810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154AF44B-0B45-47D4-94AC-74522C76E64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58158" b="69169"/>
          <a:stretch/>
        </p:blipFill>
        <p:spPr>
          <a:xfrm>
            <a:off x="3502655" y="1450591"/>
            <a:ext cx="1571501" cy="906700"/>
          </a:xfrm>
          <a:prstGeom prst="rect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9E6E37C3-6BEB-4975-B915-1EB8E779C00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5841" r="14557" b="68707"/>
          <a:stretch/>
        </p:blipFill>
        <p:spPr>
          <a:xfrm>
            <a:off x="6026133" y="1446555"/>
            <a:ext cx="1465441" cy="906700"/>
          </a:xfrm>
          <a:prstGeom prst="rect">
            <a:avLst/>
          </a:prstGeom>
        </p:spPr>
      </p:pic>
      <p:pic>
        <p:nvPicPr>
          <p:cNvPr id="25" name="Picture 24">
            <a:extLst>
              <a:ext uri="{FF2B5EF4-FFF2-40B4-BE49-F238E27FC236}">
                <a16:creationId xmlns:a16="http://schemas.microsoft.com/office/drawing/2014/main" id="{ED822216-5354-46C7-8FD6-0EFA0B19CB1A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33198" r="56510" b="35626"/>
          <a:stretch/>
        </p:blipFill>
        <p:spPr>
          <a:xfrm>
            <a:off x="1089014" y="5080384"/>
            <a:ext cx="1606428" cy="90166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id="{262738EB-16E1-48D9-B370-73991CF26B71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46202" t="34939" r="4688" b="36774"/>
          <a:stretch/>
        </p:blipFill>
        <p:spPr>
          <a:xfrm>
            <a:off x="3288975" y="4956663"/>
            <a:ext cx="1998859" cy="901492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C70C037F-9D34-4C5E-AAD5-EE43B8F51D6D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t="65588" r="62052" b="4272"/>
          <a:stretch/>
        </p:blipFill>
        <p:spPr>
          <a:xfrm>
            <a:off x="6021711" y="4949840"/>
            <a:ext cx="1458003" cy="906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7777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5" name="Google Shape;415;p1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16" name="Google Shape;416;p1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13"/>
          <p:cNvPicPr preferRelativeResize="0"/>
          <p:nvPr/>
        </p:nvPicPr>
        <p:blipFill rotWithShape="1">
          <a:blip r:embed="rId5"/>
          <a:srcRect l="4342" t="40580" r="3763" b="6667"/>
          <a:stretch/>
        </p:blipFill>
        <p:spPr>
          <a:xfrm>
            <a:off x="670534" y="1666288"/>
            <a:ext cx="10995285" cy="3550436"/>
          </a:xfrm>
          <a:prstGeom prst="rect">
            <a:avLst/>
          </a:prstGeom>
          <a:noFill/>
          <a:ln>
            <a:noFill/>
          </a:ln>
        </p:spPr>
      </p:pic>
      <p:sp>
        <p:nvSpPr>
          <p:cNvPr id="418" name="Google Shape;418;p13"/>
          <p:cNvSpPr txBox="1">
            <a:spLocks noGrp="1"/>
          </p:cNvSpPr>
          <p:nvPr>
            <p:ph type="title"/>
          </p:nvPr>
        </p:nvSpPr>
        <p:spPr>
          <a:xfrm>
            <a:off x="670534" y="211121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E4E79"/>
              </a:buClr>
              <a:buSzPts val="4400"/>
              <a:buFont typeface="Calibri"/>
              <a:buNone/>
            </a:pPr>
            <a:r>
              <a:rPr lang="es-ES" b="1">
                <a:solidFill>
                  <a:srgbClr val="1E4E79"/>
                </a:solidFill>
                <a:uFillTx/>
              </a:rPr>
              <a:t>Próximos Encuentros</a:t>
            </a:r>
            <a:endParaRPr b="1">
              <a:solidFill>
                <a:srgbClr val="1E4E79"/>
              </a:solidFill>
              <a:uFillTx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3" name="Google Shape;423;p14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A37B2AE-0601-467F-91B8-21B05F86CF5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998875" y="1688799"/>
            <a:ext cx="2761488" cy="221117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011919B0-8408-414D-B3FE-D996F66197B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146328" y="1705833"/>
            <a:ext cx="2755392" cy="2206295"/>
          </a:xfrm>
          <a:prstGeom prst="rect">
            <a:avLst/>
          </a:prstGeom>
        </p:spPr>
      </p:pic>
      <p:pic>
        <p:nvPicPr>
          <p:cNvPr id="8" name="Picture 2">
            <a:extLst>
              <a:ext uri="{FF2B5EF4-FFF2-40B4-BE49-F238E27FC236}">
                <a16:creationId xmlns:a16="http://schemas.microsoft.com/office/drawing/2014/main" id="{E19CC7AA-276F-4335-A8C3-5A4142F45F2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10" r="30981" b="31465"/>
          <a:stretch/>
        </p:blipFill>
        <p:spPr bwMode="auto">
          <a:xfrm>
            <a:off x="8926452" y="1684134"/>
            <a:ext cx="2755392" cy="266571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0295FF81-336E-4918-887B-1C013363A05D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39714"/>
          <a:stretch/>
        </p:blipFill>
        <p:spPr>
          <a:xfrm>
            <a:off x="565589" y="1705833"/>
            <a:ext cx="2405459" cy="2322036"/>
          </a:xfrm>
          <a:prstGeom prst="rect">
            <a:avLst/>
          </a:prstGeom>
        </p:spPr>
      </p:pic>
      <p:sp>
        <p:nvSpPr>
          <p:cNvPr id="10" name="Google Shape;130;p24">
            <a:extLst>
              <a:ext uri="{FF2B5EF4-FFF2-40B4-BE49-F238E27FC236}">
                <a16:creationId xmlns:a16="http://schemas.microsoft.com/office/drawing/2014/main" id="{FD62E0CC-1956-4B25-B3A5-B753F2CFA68A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481875" y="379259"/>
            <a:ext cx="6484200" cy="111748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2A6DAF"/>
              </a:buClr>
              <a:buSzPts val="3200"/>
              <a:buFont typeface="Arial"/>
              <a:buNone/>
            </a:pPr>
            <a:r>
              <a:rPr lang="en-US" sz="3600" b="1" dirty="0" err="1">
                <a:solidFill>
                  <a:srgbClr val="256EB2"/>
                </a:solidFill>
              </a:rPr>
              <a:t>Sobre</a:t>
            </a:r>
            <a:r>
              <a:rPr lang="en-US" sz="3600" b="1" dirty="0">
                <a:solidFill>
                  <a:srgbClr val="256EB2"/>
                </a:solidFill>
              </a:rPr>
              <a:t> mi</a:t>
            </a:r>
            <a:r>
              <a:rPr lang="en" sz="3600" b="1" dirty="0">
                <a:solidFill>
                  <a:srgbClr val="256EB2"/>
                </a:solidFill>
              </a:rPr>
              <a:t>…</a:t>
            </a:r>
            <a:endParaRPr sz="3600" b="1" dirty="0">
              <a:solidFill>
                <a:srgbClr val="256EB2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DA81181F-C3FE-457D-AAEB-81CBFE0236C2}"/>
              </a:ext>
            </a:extLst>
          </p:cNvPr>
          <p:cNvSpPr txBox="1"/>
          <p:nvPr/>
        </p:nvSpPr>
        <p:spPr>
          <a:xfrm>
            <a:off x="3174549" y="3912128"/>
            <a:ext cx="2727171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Aerosoles</a:t>
            </a:r>
            <a:r>
              <a:rPr lang="en-US" dirty="0"/>
              <a:t> </a:t>
            </a:r>
            <a:r>
              <a:rPr lang="en-US" dirty="0" err="1"/>
              <a:t>compuesto</a:t>
            </a:r>
            <a:r>
              <a:rPr lang="en-US" dirty="0"/>
              <a:t> de </a:t>
            </a:r>
            <a:r>
              <a:rPr lang="en-US" dirty="0" err="1"/>
              <a:t>Carbono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Dr. Olga Mayol Bracero </a:t>
            </a:r>
          </a:p>
          <a:p>
            <a:pPr algn="ctr"/>
            <a:r>
              <a:rPr lang="en-US" dirty="0"/>
              <a:t>(UPR-RP)</a:t>
            </a:r>
            <a:endParaRPr lang="es-PR" dirty="0"/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6B53BE5C-2526-4357-BA3E-CEEF46E0347C}"/>
              </a:ext>
            </a:extLst>
          </p:cNvPr>
          <p:cNvSpPr txBox="1"/>
          <p:nvPr/>
        </p:nvSpPr>
        <p:spPr>
          <a:xfrm>
            <a:off x="5998875" y="3895403"/>
            <a:ext cx="2755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Microfísica</a:t>
            </a:r>
            <a:r>
              <a:rPr lang="en-US" dirty="0"/>
              <a:t> de </a:t>
            </a:r>
            <a:r>
              <a:rPr lang="en-US" dirty="0" err="1"/>
              <a:t>nubes</a:t>
            </a:r>
            <a:r>
              <a:rPr lang="en-US" dirty="0"/>
              <a:t> </a:t>
            </a:r>
          </a:p>
          <a:p>
            <a:pPr algn="ctr"/>
            <a:r>
              <a:rPr lang="en-US" dirty="0"/>
              <a:t>Dr. Bob Rauber (UIUC)</a:t>
            </a:r>
            <a:endParaRPr lang="es-PR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BF7F4C8B-7492-4E77-8CB5-FD99944C7AC2}"/>
              </a:ext>
            </a:extLst>
          </p:cNvPr>
          <p:cNvSpPr txBox="1"/>
          <p:nvPr/>
        </p:nvSpPr>
        <p:spPr>
          <a:xfrm>
            <a:off x="8926452" y="4349851"/>
            <a:ext cx="272717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Especialista</a:t>
            </a:r>
            <a:r>
              <a:rPr lang="en-US" dirty="0"/>
              <a:t> </a:t>
            </a:r>
            <a:r>
              <a:rPr lang="en-US" dirty="0" err="1"/>
              <a:t>en</a:t>
            </a:r>
            <a:r>
              <a:rPr lang="en-US" dirty="0"/>
              <a:t> </a:t>
            </a:r>
            <a:r>
              <a:rPr lang="en-US" dirty="0" err="1"/>
              <a:t>Educación</a:t>
            </a:r>
            <a:r>
              <a:rPr lang="en-US" dirty="0"/>
              <a:t> de la NASA </a:t>
            </a:r>
            <a:r>
              <a:rPr lang="en-US" dirty="0" err="1"/>
              <a:t>desde</a:t>
            </a:r>
            <a:r>
              <a:rPr lang="en-US" dirty="0"/>
              <a:t> 2010</a:t>
            </a:r>
            <a:endParaRPr lang="es-PR" dirty="0"/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54B2B39-AA84-473B-9C74-6CE6551EC5B1}"/>
              </a:ext>
            </a:extLst>
          </p:cNvPr>
          <p:cNvSpPr txBox="1"/>
          <p:nvPr/>
        </p:nvSpPr>
        <p:spPr>
          <a:xfrm>
            <a:off x="565589" y="4079329"/>
            <a:ext cx="24054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err="1"/>
              <a:t>Científica</a:t>
            </a:r>
            <a:r>
              <a:rPr lang="en-US" dirty="0"/>
              <a:t> del </a:t>
            </a:r>
            <a:r>
              <a:rPr lang="en-US" dirty="0" err="1"/>
              <a:t>proyecto</a:t>
            </a:r>
            <a:r>
              <a:rPr lang="en-US" dirty="0"/>
              <a:t> NASA GLOBE </a:t>
            </a:r>
            <a:r>
              <a:rPr lang="en-US" dirty="0" err="1"/>
              <a:t>Nubes</a:t>
            </a:r>
            <a:endParaRPr lang="es-PR" dirty="0"/>
          </a:p>
        </p:txBody>
      </p:sp>
    </p:spTree>
    <p:extLst>
      <p:ext uri="{BB962C8B-B14F-4D97-AF65-F5344CB8AC3E}">
        <p14:creationId xmlns:p14="http://schemas.microsoft.com/office/powerpoint/2010/main" val="38307817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10934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Eclipse Solar Total en Norte América en el 2017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02AF671D-C05F-44F3-AB74-B4AE07443B6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8957" y="1406745"/>
            <a:ext cx="7148489" cy="428492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CD9FC57C-64CB-4F5F-829D-D889AAC1EE0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695087" y="1406745"/>
            <a:ext cx="4035238" cy="1289802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8B25707F-CEE3-455F-A7E7-A7ED5D6D1C38}"/>
              </a:ext>
            </a:extLst>
          </p:cNvPr>
          <p:cNvSpPr txBox="1"/>
          <p:nvPr/>
        </p:nvSpPr>
        <p:spPr>
          <a:xfrm>
            <a:off x="642640" y="2392342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10:16 PDT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89E3230-78CD-43AF-8AD4-B914AF13109A}"/>
              </a:ext>
            </a:extLst>
          </p:cNvPr>
          <p:cNvSpPr txBox="1"/>
          <p:nvPr/>
        </p:nvSpPr>
        <p:spPr>
          <a:xfrm>
            <a:off x="6508357" y="3275111"/>
            <a:ext cx="1040670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solidFill>
                  <a:schemeClr val="bg1"/>
                </a:solidFill>
              </a:rPr>
              <a:t>14:48 EDT</a:t>
            </a:r>
          </a:p>
        </p:txBody>
      </p:sp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052FEB65-857E-4017-9E4C-78EE3EFF9D04}"/>
              </a:ext>
            </a:extLst>
          </p:cNvPr>
          <p:cNvCxnSpPr>
            <a:cxnSpLocks/>
          </p:cNvCxnSpPr>
          <p:nvPr/>
        </p:nvCxnSpPr>
        <p:spPr>
          <a:xfrm flipV="1">
            <a:off x="1162975" y="2121765"/>
            <a:ext cx="710213" cy="270577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DA6F3F2D-DB48-4654-8BAB-22A6F3E2FD86}"/>
              </a:ext>
            </a:extLst>
          </p:cNvPr>
          <p:cNvCxnSpPr>
            <a:cxnSpLocks/>
            <a:stCxn id="9" idx="2"/>
          </p:cNvCxnSpPr>
          <p:nvPr/>
        </p:nvCxnSpPr>
        <p:spPr>
          <a:xfrm flipH="1">
            <a:off x="6096000" y="3582888"/>
            <a:ext cx="932692" cy="216755"/>
          </a:xfrm>
          <a:prstGeom prst="straightConnector1">
            <a:avLst/>
          </a:prstGeom>
          <a:ln w="57150">
            <a:solidFill>
              <a:schemeClr val="accent4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3" name="Picture 12">
            <a:extLst>
              <a:ext uri="{FF2B5EF4-FFF2-40B4-BE49-F238E27FC236}">
                <a16:creationId xmlns:a16="http://schemas.microsoft.com/office/drawing/2014/main" id="{216A9107-B526-45D7-AD8D-866D0719FA5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64" r="8578" b="5602"/>
          <a:stretch/>
        </p:blipFill>
        <p:spPr>
          <a:xfrm>
            <a:off x="7695087" y="3078492"/>
            <a:ext cx="3999023" cy="26131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93849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5"/>
          <a:srcRect/>
          <a:stretch/>
        </p:blipFill>
        <p:spPr>
          <a:xfrm>
            <a:off x="2835594" y="5615026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680483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Observaciones por GLOBE </a:t>
            </a:r>
            <a:r>
              <a:rPr lang="es-ES" sz="3200" b="1" dirty="0" err="1">
                <a:solidFill>
                  <a:srgbClr val="1E4E79"/>
                </a:solidFill>
              </a:rPr>
              <a:t>Observer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FEB46A8-3ABD-459E-ABAA-8FAA00918597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b="11697"/>
          <a:stretch/>
        </p:blipFill>
        <p:spPr>
          <a:xfrm>
            <a:off x="7248129" y="1323859"/>
            <a:ext cx="3975299" cy="3608583"/>
          </a:xfrm>
          <a:prstGeom prst="rect">
            <a:avLst/>
          </a:prstGeom>
          <a:ln>
            <a:solidFill>
              <a:schemeClr val="accent1"/>
            </a:solidFill>
          </a:ln>
        </p:spPr>
      </p:pic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0D787C63-6135-4B82-BC27-33D0D80A0EDF}"/>
              </a:ext>
            </a:extLst>
          </p:cNvPr>
          <p:cNvSpPr>
            <a:spLocks/>
          </p:cNvSpPr>
          <p:nvPr/>
        </p:nvSpPr>
        <p:spPr>
          <a:xfrm>
            <a:off x="636826" y="4993335"/>
            <a:ext cx="10586602" cy="83095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Los ciudadanos científicos tomaron medidas de temperatura y de nubes antes, durante, y después del eclipse. </a:t>
            </a:r>
            <a:endParaRPr sz="24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9" name="Online Media 2" title="GLOBE Observer Quick Data Viz  - 5 Min Intervals with Eclipse Shadow">
            <a:hlinkClick r:id="" action="ppaction://media"/>
            <a:extLst>
              <a:ext uri="{FF2B5EF4-FFF2-40B4-BE49-F238E27FC236}">
                <a16:creationId xmlns:a16="http://schemas.microsoft.com/office/drawing/2014/main" id="{B2525E4C-7F8C-4AE5-BC45-72B64434948D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7"/>
          <a:stretch>
            <a:fillRect/>
          </a:stretch>
        </p:blipFill>
        <p:spPr>
          <a:xfrm>
            <a:off x="636826" y="1323859"/>
            <a:ext cx="6411674" cy="3606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36835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9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Objetivo de la investigación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Google Shape;99;p3">
            <a:extLst>
              <a:ext uri="{FF2B5EF4-FFF2-40B4-BE49-F238E27FC236}">
                <a16:creationId xmlns:a16="http://schemas.microsoft.com/office/drawing/2014/main" id="{0D787C63-6135-4B82-BC27-33D0D80A0EDF}"/>
              </a:ext>
            </a:extLst>
          </p:cNvPr>
          <p:cNvSpPr>
            <a:spLocks/>
          </p:cNvSpPr>
          <p:nvPr/>
        </p:nvSpPr>
        <p:spPr>
          <a:xfrm>
            <a:off x="652422" y="5383324"/>
            <a:ext cx="10535921" cy="46162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just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Este estudio fue organizado y hecho por el Dr. </a:t>
            </a:r>
            <a:r>
              <a:rPr lang="es-ES" sz="2400" dirty="0" err="1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Brant</a:t>
            </a:r>
            <a:r>
              <a:rPr lang="es-ES" sz="24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 Dodson de la NASA.</a:t>
            </a:r>
            <a:endParaRPr sz="24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Calibri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CF9DD791-BE8E-46E6-B66C-E4A6A8D1E13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4687" b="8109"/>
          <a:stretch/>
        </p:blipFill>
        <p:spPr>
          <a:xfrm>
            <a:off x="765160" y="2311439"/>
            <a:ext cx="5559734" cy="2727183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0" name="Google Shape;99;p3">
            <a:extLst>
              <a:ext uri="{FF2B5EF4-FFF2-40B4-BE49-F238E27FC236}">
                <a16:creationId xmlns:a16="http://schemas.microsoft.com/office/drawing/2014/main" id="{BF4BC5CF-2322-428D-9CF0-3DCB87C9E998}"/>
              </a:ext>
            </a:extLst>
          </p:cNvPr>
          <p:cNvSpPr>
            <a:spLocks/>
          </p:cNvSpPr>
          <p:nvPr/>
        </p:nvSpPr>
        <p:spPr>
          <a:xfrm>
            <a:off x="6622956" y="2595742"/>
            <a:ext cx="4549790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b="1" dirty="0" err="1">
                <a:solidFill>
                  <a:schemeClr val="tx1"/>
                </a:solidFill>
                <a:uFillTx/>
                <a:latin typeface="+mj-lt"/>
                <a:ea typeface="Calibri"/>
                <a:cs typeface="Calibri"/>
                <a:sym typeface="Open Sans"/>
              </a:rPr>
              <a:t>Hipótesis</a:t>
            </a:r>
            <a:r>
              <a:rPr lang="es-ES" sz="2400" b="1" dirty="0">
                <a:solidFill>
                  <a:schemeClr val="tx1"/>
                </a:solidFill>
                <a:uFillTx/>
                <a:latin typeface="+mj-lt"/>
                <a:ea typeface="Calibri"/>
                <a:cs typeface="Calibri"/>
                <a:sym typeface="Open Sans"/>
              </a:rPr>
              <a:t>:</a:t>
            </a:r>
          </a:p>
          <a:p>
            <a:pPr marL="0" marR="0" lvl="0" indent="0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2400" i="1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Los cambios de temperaturas durante totalidad son más pronunciadas en áreas que observaron cielos despejados.</a:t>
            </a:r>
            <a:r>
              <a:rPr lang="es-ES" sz="2400" dirty="0">
                <a:solidFill>
                  <a:schemeClr val="tx1"/>
                </a:solidFill>
                <a:uFillTx/>
                <a:latin typeface="+mj-lt"/>
                <a:ea typeface="Calibri"/>
                <a:cs typeface="Calibri"/>
                <a:sym typeface="Open Sans"/>
              </a:rPr>
              <a:t> 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EF229704-A51B-413D-B7AF-C67BA02BA1B4}"/>
              </a:ext>
            </a:extLst>
          </p:cNvPr>
          <p:cNvSpPr/>
          <p:nvPr/>
        </p:nvSpPr>
        <p:spPr>
          <a:xfrm>
            <a:off x="652422" y="1173148"/>
            <a:ext cx="111014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s-ES" sz="2400" dirty="0">
                <a:solidFill>
                  <a:schemeClr val="tx1"/>
                </a:solidFill>
                <a:ea typeface="Calibri"/>
                <a:cs typeface="Calibri"/>
                <a:sym typeface="Open Sans"/>
              </a:rPr>
              <a:t>Comparar las observaciones de temperatura reportadas bajo diferentes porcentajes de cobertura de nubes en el momento de cobertura total del eclipse.  </a:t>
            </a:r>
            <a:endParaRPr lang="es-ES" sz="2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85946781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3343108" cy="35393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Otros estudios comparando nubes y el cambio de temperatura durante un eclipse solar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48239DF2-106F-475D-8D42-0A1F675C8D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48125" y="584900"/>
            <a:ext cx="4422137" cy="50365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36BAA6F4-218D-4F77-ACF0-3DA10497FAF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538453" y="584900"/>
            <a:ext cx="2972962" cy="5036548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54931460-3CB4-4C0D-A3D0-F2AAC395EE17}"/>
              </a:ext>
            </a:extLst>
          </p:cNvPr>
          <p:cNvSpPr/>
          <p:nvPr/>
        </p:nvSpPr>
        <p:spPr>
          <a:xfrm>
            <a:off x="594890" y="4282620"/>
            <a:ext cx="3343108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/>
              <a:t>Hanna, Edward &amp; Penman, John &amp; Jonsson, </a:t>
            </a:r>
            <a:r>
              <a:rPr lang="en-US" sz="900" dirty="0" err="1"/>
              <a:t>Trausti</a:t>
            </a:r>
            <a:r>
              <a:rPr lang="en-US" sz="900" dirty="0"/>
              <a:t> &amp; Bigg, Grant &amp; </a:t>
            </a:r>
            <a:r>
              <a:rPr lang="en-US" sz="900" dirty="0" err="1"/>
              <a:t>Björnsson</a:t>
            </a:r>
            <a:r>
              <a:rPr lang="en-US" sz="900" dirty="0"/>
              <a:t>, </a:t>
            </a:r>
            <a:r>
              <a:rPr lang="en-US" sz="900" dirty="0" err="1"/>
              <a:t>Halldór</a:t>
            </a:r>
            <a:r>
              <a:rPr lang="en-US" sz="900" dirty="0"/>
              <a:t> &amp; </a:t>
            </a:r>
            <a:r>
              <a:rPr lang="en-US" sz="900" dirty="0" err="1"/>
              <a:t>Sjúrðarson</a:t>
            </a:r>
            <a:r>
              <a:rPr lang="en-US" sz="900" dirty="0"/>
              <a:t>, </a:t>
            </a:r>
            <a:r>
              <a:rPr lang="en-US" sz="900" dirty="0" err="1"/>
              <a:t>Sølvi</a:t>
            </a:r>
            <a:r>
              <a:rPr lang="en-US" sz="900" dirty="0"/>
              <a:t> &amp; Hansen, Mads &amp; </a:t>
            </a:r>
            <a:r>
              <a:rPr lang="en-US" sz="900" dirty="0" err="1"/>
              <a:t>Cappelen</a:t>
            </a:r>
            <a:r>
              <a:rPr lang="en-US" sz="900" dirty="0"/>
              <a:t>, John &amp; Bryant, Robert. (2016). Meteorological effects of the solar eclipse of 20 March 2015: analysis of UK Met Office automatic weather station data and comparison with automatic weather station data from the Faroes and Iceland. Philosophical Transactions of The Royal Society A Mathematical Physical and Engineering Sciences. 374. 10.1098/rsta.2015.0212. </a:t>
            </a:r>
          </a:p>
        </p:txBody>
      </p:sp>
    </p:spTree>
    <p:extLst>
      <p:ext uri="{BB962C8B-B14F-4D97-AF65-F5344CB8AC3E}">
        <p14:creationId xmlns:p14="http://schemas.microsoft.com/office/powerpoint/2010/main" val="3407670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5" y="553556"/>
            <a:ext cx="10802699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  <a:uFillTx/>
                <a:latin typeface="Arial"/>
                <a:ea typeface="Arial"/>
                <a:cs typeface="Arial"/>
                <a:sym typeface="Arial"/>
              </a:rPr>
              <a:t>Aspectos particulares de nuestro estudio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83F2B66-E37C-400D-A989-9BBD9E874FBB}"/>
              </a:ext>
            </a:extLst>
          </p:cNvPr>
          <p:cNvSpPr/>
          <p:nvPr/>
        </p:nvSpPr>
        <p:spPr>
          <a:xfrm>
            <a:off x="636825" y="1382698"/>
            <a:ext cx="1110142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lvl="0" indent="-457200">
              <a:buAutoNum type="arabicPeriod"/>
            </a:pPr>
            <a:r>
              <a:rPr lang="es-ES" sz="2400" dirty="0">
                <a:solidFill>
                  <a:schemeClr val="tx1"/>
                </a:solidFill>
                <a:ea typeface="Calibri"/>
                <a:cs typeface="Calibri"/>
                <a:sym typeface="Open Sans"/>
              </a:rPr>
              <a:t>Observaciones de voluntarios en la cobertura total del eclipse en diferentes coberturas de nubes.</a:t>
            </a:r>
          </a:p>
          <a:p>
            <a:pPr marL="457200" lvl="0" indent="-457200">
              <a:buAutoNum type="arabicPeriod"/>
            </a:pPr>
            <a:r>
              <a:rPr lang="es-ES" sz="2400" dirty="0">
                <a:solidFill>
                  <a:schemeClr val="tx1"/>
                </a:solidFill>
                <a:ea typeface="Calibri"/>
                <a:cs typeface="Calibri"/>
                <a:sym typeface="Open Sans"/>
              </a:rPr>
              <a:t>Entrenamiento básico a través de la aplicación móvil GLOBE </a:t>
            </a:r>
            <a:r>
              <a:rPr lang="es-ES" sz="2400" dirty="0" err="1">
                <a:solidFill>
                  <a:schemeClr val="tx1"/>
                </a:solidFill>
                <a:ea typeface="Calibri"/>
                <a:cs typeface="Calibri"/>
                <a:sym typeface="Open Sans"/>
              </a:rPr>
              <a:t>Observer</a:t>
            </a:r>
            <a:r>
              <a:rPr lang="es-ES" sz="2400" dirty="0">
                <a:solidFill>
                  <a:schemeClr val="tx1"/>
                </a:solidFill>
                <a:ea typeface="Calibri"/>
                <a:cs typeface="Calibri"/>
                <a:sym typeface="Open Sans"/>
              </a:rPr>
              <a:t>.  </a:t>
            </a:r>
            <a:endParaRPr lang="es-ES" sz="2400" dirty="0">
              <a:solidFill>
                <a:schemeClr val="tx1"/>
              </a:solidFill>
              <a:ea typeface="Calibri"/>
              <a:cs typeface="Calibri"/>
              <a:sym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CDDB94F-06B8-416B-935F-7143CA014D13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11697"/>
          <a:stretch/>
        </p:blipFill>
        <p:spPr>
          <a:xfrm>
            <a:off x="1171180" y="2693966"/>
            <a:ext cx="3483348" cy="3162014"/>
          </a:xfrm>
          <a:prstGeom prst="rect">
            <a:avLst/>
          </a:prstGeom>
          <a:ln>
            <a:solidFill>
              <a:schemeClr val="accent1"/>
            </a:solidFill>
          </a:ln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1093659-FD37-4529-8C44-BAEC41ED2E8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15388" y="3305561"/>
            <a:ext cx="3234513" cy="193882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7CEF47D-C8B2-42A4-8D7B-4F1614056CAB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l="10164" r="8578" b="5602"/>
          <a:stretch/>
        </p:blipFill>
        <p:spPr>
          <a:xfrm>
            <a:off x="8210762" y="3146866"/>
            <a:ext cx="3422513" cy="22364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738825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5" name="Google Shape;95;p3"/>
          <p:cNvPicPr preferRelativeResize="0"/>
          <p:nvPr/>
        </p:nvPicPr>
        <p:blipFill rotWithShape="1">
          <a:blip r:embed="rId3"/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6" name="Google Shape;96;p3"/>
          <p:cNvPicPr preferRelativeResize="0"/>
          <p:nvPr/>
        </p:nvPicPr>
        <p:blipFill rotWithShape="1">
          <a:blip r:embed="rId4"/>
          <a:srcRect/>
          <a:stretch/>
        </p:blipFill>
        <p:spPr>
          <a:xfrm>
            <a:off x="2835594" y="5621449"/>
            <a:ext cx="7574725" cy="998426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p3"/>
          <p:cNvSpPr txBox="1">
            <a:spLocks/>
          </p:cNvSpPr>
          <p:nvPr/>
        </p:nvSpPr>
        <p:spPr>
          <a:xfrm>
            <a:off x="636826" y="553556"/>
            <a:ext cx="10769771" cy="58473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s-ES" sz="3200" b="1" dirty="0">
                <a:solidFill>
                  <a:srgbClr val="1E4E79"/>
                </a:solidFill>
              </a:rPr>
              <a:t>Resultados: Cómo leer las gráficas</a:t>
            </a:r>
            <a:endParaRPr sz="3200" b="1" dirty="0">
              <a:solidFill>
                <a:srgbClr val="1E4E79"/>
              </a:solidFill>
              <a:uFillTx/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" name="Content Placeholder 4">
            <a:extLst>
              <a:ext uri="{FF2B5EF4-FFF2-40B4-BE49-F238E27FC236}">
                <a16:creationId xmlns:a16="http://schemas.microsoft.com/office/drawing/2014/main" id="{2B155800-2A8A-401C-A0CD-47EF62FA3A9E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8339" b="50708"/>
          <a:stretch/>
        </p:blipFill>
        <p:spPr>
          <a:xfrm>
            <a:off x="3151427" y="1467263"/>
            <a:ext cx="4716224" cy="3916061"/>
          </a:xfrm>
          <a:prstGeom prst="rect">
            <a:avLst/>
          </a:prstGeom>
        </p:spPr>
      </p:pic>
      <p:sp>
        <p:nvSpPr>
          <p:cNvPr id="32" name="TextBox 31">
            <a:extLst>
              <a:ext uri="{FF2B5EF4-FFF2-40B4-BE49-F238E27FC236}">
                <a16:creationId xmlns:a16="http://schemas.microsoft.com/office/drawing/2014/main" id="{4F238027-AC76-4D18-8EC5-94767932C4D3}"/>
              </a:ext>
            </a:extLst>
          </p:cNvPr>
          <p:cNvSpPr txBox="1"/>
          <p:nvPr/>
        </p:nvSpPr>
        <p:spPr>
          <a:xfrm>
            <a:off x="1471798" y="1138291"/>
            <a:ext cx="272759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 err="1">
                <a:solidFill>
                  <a:schemeClr val="accent5"/>
                </a:solidFill>
              </a:rPr>
              <a:t>Cantidad</a:t>
            </a:r>
            <a:r>
              <a:rPr lang="en-US" sz="2400" b="1" dirty="0">
                <a:solidFill>
                  <a:schemeClr val="accent5"/>
                </a:solidFill>
              </a:rPr>
              <a:t> de </a:t>
            </a:r>
            <a:r>
              <a:rPr lang="en-US" sz="2400" b="1" dirty="0" err="1">
                <a:solidFill>
                  <a:schemeClr val="accent5"/>
                </a:solidFill>
              </a:rPr>
              <a:t>nubes</a:t>
            </a:r>
            <a:r>
              <a:rPr lang="en-US" sz="2400" b="1" dirty="0">
                <a:solidFill>
                  <a:schemeClr val="accent5"/>
                </a:solidFill>
              </a:rPr>
              <a:t> </a:t>
            </a:r>
            <a:r>
              <a:rPr lang="en-US" sz="2400" b="1" dirty="0" err="1">
                <a:solidFill>
                  <a:schemeClr val="accent5"/>
                </a:solidFill>
              </a:rPr>
              <a:t>observadas</a:t>
            </a:r>
            <a:endParaRPr lang="en-US" sz="2400" b="1" dirty="0">
              <a:solidFill>
                <a:schemeClr val="accent5"/>
              </a:solidFill>
            </a:endParaRPr>
          </a:p>
        </p:txBody>
      </p:sp>
      <p:sp>
        <p:nvSpPr>
          <p:cNvPr id="29" name="Left Brace 28">
            <a:extLst>
              <a:ext uri="{FF2B5EF4-FFF2-40B4-BE49-F238E27FC236}">
                <a16:creationId xmlns:a16="http://schemas.microsoft.com/office/drawing/2014/main" id="{7838B255-5EB0-4EC5-862E-BF7BB86A194B}"/>
              </a:ext>
            </a:extLst>
          </p:cNvPr>
          <p:cNvSpPr/>
          <p:nvPr/>
        </p:nvSpPr>
        <p:spPr>
          <a:xfrm>
            <a:off x="3273904" y="1345529"/>
            <a:ext cx="352425" cy="489655"/>
          </a:xfrm>
          <a:prstGeom prst="leftBrace">
            <a:avLst/>
          </a:prstGeom>
          <a:ln w="571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5" name="Google Shape;99;p3">
            <a:extLst>
              <a:ext uri="{FF2B5EF4-FFF2-40B4-BE49-F238E27FC236}">
                <a16:creationId xmlns:a16="http://schemas.microsoft.com/office/drawing/2014/main" id="{141F851F-FD7A-4EB6-A83D-BD20E821BA86}"/>
              </a:ext>
            </a:extLst>
          </p:cNvPr>
          <p:cNvSpPr>
            <a:spLocks/>
          </p:cNvSpPr>
          <p:nvPr/>
        </p:nvSpPr>
        <p:spPr>
          <a:xfrm>
            <a:off x="7840398" y="2225728"/>
            <a:ext cx="3713427" cy="193895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/>
            <a:r>
              <a:rPr lang="es-E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NON = ninguna nube</a:t>
            </a:r>
          </a:p>
          <a:p>
            <a:pPr lvl="0"/>
            <a:r>
              <a:rPr lang="es-E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CLR = despejado (&lt;10%)</a:t>
            </a:r>
          </a:p>
          <a:p>
            <a:pPr lvl="0"/>
            <a:r>
              <a:rPr lang="es-E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ISO = aisladas (10-25%)</a:t>
            </a:r>
          </a:p>
          <a:p>
            <a:pPr lvl="0"/>
            <a:r>
              <a:rPr lang="es-E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SCT = dispersas (25-50%)</a:t>
            </a:r>
          </a:p>
          <a:p>
            <a:pPr lvl="0"/>
            <a:r>
              <a:rPr lang="es-E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BKN = fragmentadas (50-90%)</a:t>
            </a:r>
          </a:p>
          <a:p>
            <a:pPr lvl="0"/>
            <a:r>
              <a:rPr lang="es-ES" sz="2000" dirty="0">
                <a:solidFill>
                  <a:schemeClr val="tx1"/>
                </a:solidFill>
                <a:latin typeface="+mj-lt"/>
                <a:ea typeface="Calibri"/>
                <a:cs typeface="Calibri"/>
                <a:sym typeface="Open Sans"/>
              </a:rPr>
              <a:t>OVC = nubladas (&gt;90%)</a:t>
            </a:r>
            <a:endParaRPr lang="es-ES" sz="2000" dirty="0">
              <a:solidFill>
                <a:schemeClr val="tx1"/>
              </a:solidFill>
              <a:uFillTx/>
              <a:latin typeface="+mj-lt"/>
              <a:ea typeface="Calibri"/>
              <a:cs typeface="Calibri"/>
              <a:sym typeface="Open Sans"/>
            </a:endParaRPr>
          </a:p>
        </p:txBody>
      </p:sp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CB963E4C-1981-4802-9357-5C49244AE1B1}"/>
              </a:ext>
            </a:extLst>
          </p:cNvPr>
          <p:cNvSpPr/>
          <p:nvPr/>
        </p:nvSpPr>
        <p:spPr>
          <a:xfrm>
            <a:off x="7324725" y="1266825"/>
            <a:ext cx="542926" cy="568359"/>
          </a:xfrm>
          <a:prstGeom prst="roundRect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34" name="Connector: Elbow 33">
            <a:extLst>
              <a:ext uri="{FF2B5EF4-FFF2-40B4-BE49-F238E27FC236}">
                <a16:creationId xmlns:a16="http://schemas.microsoft.com/office/drawing/2014/main" id="{143F447C-0818-4FB0-A8E4-B131F3F2B951}"/>
              </a:ext>
            </a:extLst>
          </p:cNvPr>
          <p:cNvCxnSpPr>
            <a:cxnSpLocks/>
            <a:endCxn id="35" idx="0"/>
          </p:cNvCxnSpPr>
          <p:nvPr/>
        </p:nvCxnSpPr>
        <p:spPr>
          <a:xfrm>
            <a:off x="7990128" y="1571625"/>
            <a:ext cx="1706984" cy="654103"/>
          </a:xfrm>
          <a:prstGeom prst="bentConnector2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6812410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e Offic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602</TotalTime>
  <Words>805</Words>
  <Application>Microsoft Office PowerPoint</Application>
  <PresentationFormat>Widescreen</PresentationFormat>
  <Paragraphs>97</Paragraphs>
  <Slides>27</Slides>
  <Notes>27</Notes>
  <HiddenSlides>0</HiddenSlides>
  <MMClips>1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27</vt:i4>
      </vt:variant>
    </vt:vector>
  </HeadingPairs>
  <TitlesOfParts>
    <vt:vector size="31" baseType="lpstr">
      <vt:lpstr>Arial</vt:lpstr>
      <vt:lpstr>Calibri</vt:lpstr>
      <vt:lpstr>Open Sans</vt:lpstr>
      <vt:lpstr>Tema de Office</vt:lpstr>
      <vt:lpstr>PowerPoint Presentation</vt:lpstr>
      <vt:lpstr>PowerPoint Presentation</vt:lpstr>
      <vt:lpstr>Sobre mi…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Próximos Encuentros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Donna Candia</dc:creator>
  <cp:lastModifiedBy>Colon Robles, Marile (LARC-E304)[Science Systems &amp; Applications, Inc.]</cp:lastModifiedBy>
  <cp:revision>34</cp:revision>
  <dcterms:created xsi:type="dcterms:W3CDTF">2020-08-19T19:22:03Z</dcterms:created>
  <dcterms:modified xsi:type="dcterms:W3CDTF">2020-09-22T15:49:03Z</dcterms:modified>
</cp:coreProperties>
</file>