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18"/>
  </p:notesMasterIdLst>
  <p:sldIdLst>
    <p:sldId id="256" r:id="rId2"/>
    <p:sldId id="257" r:id="rId3"/>
    <p:sldId id="311" r:id="rId4"/>
    <p:sldId id="301" r:id="rId5"/>
    <p:sldId id="303" r:id="rId6"/>
    <p:sldId id="258" r:id="rId7"/>
    <p:sldId id="302" r:id="rId8"/>
    <p:sldId id="305" r:id="rId9"/>
    <p:sldId id="306" r:id="rId10"/>
    <p:sldId id="304" r:id="rId11"/>
    <p:sldId id="307" r:id="rId12"/>
    <p:sldId id="309" r:id="rId13"/>
    <p:sldId id="312" r:id="rId14"/>
    <p:sldId id="314" r:id="rId15"/>
    <p:sldId id="313" r:id="rId16"/>
    <p:sldId id="315" r:id="rId1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22"/>
    <p:restoredTop sz="94710"/>
  </p:normalViewPr>
  <p:slideViewPr>
    <p:cSldViewPr snapToGrid="0" snapToObjects="1">
      <p:cViewPr>
        <p:scale>
          <a:sx n="115" d="100"/>
          <a:sy n="115" d="100"/>
        </p:scale>
        <p:origin x="144" y="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29612-F8AC-6C4E-9DEA-7D43F42280BD}" type="datetimeFigureOut">
              <a:rPr lang="es-CL" smtClean="0"/>
              <a:t>09-09-20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F081F-0350-2444-930A-34A7F3F1AD6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5262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8F081F-0350-2444-930A-34A7F3F1AD68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769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75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89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01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91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9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09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847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99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278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46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69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9/9/20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7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74" r:id="rId6"/>
    <p:sldLayoutId id="2147483769" r:id="rId7"/>
    <p:sldLayoutId id="2147483770" r:id="rId8"/>
    <p:sldLayoutId id="2147483771" r:id="rId9"/>
    <p:sldLayoutId id="2147483773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5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CFAE07-369C-4C82-9E1D-707036886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2" r="-1" b="745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7" name="Rectangle 27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CAC30F7-8F3D-624A-8B2A-FDC67B1C40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rmAutofit/>
          </a:bodyPr>
          <a:lstStyle/>
          <a:p>
            <a:pPr algn="l"/>
            <a:r>
              <a:rPr lang="es-CL" sz="3700" dirty="0">
                <a:latin typeface="Helvetica" pitchFamily="2" charset="0"/>
              </a:rPr>
              <a:t>¿Dejarán las nubes ver el eclipse del 14 de Diciembre?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6EEAFF-182B-CA44-B945-F48FC4E70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592499"/>
            <a:ext cx="5147960" cy="646785"/>
          </a:xfrm>
        </p:spPr>
        <p:txBody>
          <a:bodyPr>
            <a:normAutofit/>
          </a:bodyPr>
          <a:lstStyle/>
          <a:p>
            <a:pPr algn="l"/>
            <a:r>
              <a:rPr lang="es-CL" sz="700" dirty="0"/>
              <a:t>Roberto Rondanelli </a:t>
            </a:r>
          </a:p>
          <a:p>
            <a:pPr algn="l"/>
            <a:r>
              <a:rPr lang="es-CL" sz="700" dirty="0"/>
              <a:t>Departamento de Geofísica, Universidad de Chile</a:t>
            </a:r>
          </a:p>
          <a:p>
            <a:pPr algn="l"/>
            <a:r>
              <a:rPr lang="es-CL" sz="700" dirty="0"/>
              <a:t>Centro de Ciencias del Clima y la Resiliencia (CR)2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FA8834A-4DBC-8F4B-B225-652C5A007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278"/>
            <a:ext cx="12192000" cy="50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90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04A0A8-60FB-7148-A421-893F6776B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ODAL2_M_CLD_FR.mov" descr="MODAL2_M_CLD_FR.mov">
            <a:hlinkClick r:id="" action="ppaction://media"/>
            <a:extLst>
              <a:ext uri="{FF2B5EF4-FFF2-40B4-BE49-F238E27FC236}">
                <a16:creationId xmlns:a16="http://schemas.microsoft.com/office/drawing/2014/main" id="{35DA0786-2FAE-7442-8EB3-653B24487E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8410" y="535165"/>
            <a:ext cx="7995180" cy="5352873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7D461E5-9588-8B4B-ADD8-B170FEFA2F3E}"/>
              </a:ext>
            </a:extLst>
          </p:cNvPr>
          <p:cNvSpPr txBox="1"/>
          <p:nvPr/>
        </p:nvSpPr>
        <p:spPr>
          <a:xfrm>
            <a:off x="1002811" y="6308209"/>
            <a:ext cx="1018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NASA Earth Observatory, https://earthobservatory.nasa.gov/global-maps/MODAL2_M_CLD_FR</a:t>
            </a:r>
          </a:p>
        </p:txBody>
      </p:sp>
    </p:spTree>
    <p:extLst>
      <p:ext uri="{BB962C8B-B14F-4D97-AF65-F5344CB8AC3E}">
        <p14:creationId xmlns:p14="http://schemas.microsoft.com/office/powerpoint/2010/main" val="260375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cascada de agua&#10;&#10;Descripción generada automáticamente">
            <a:extLst>
              <a:ext uri="{FF2B5EF4-FFF2-40B4-BE49-F238E27FC236}">
                <a16:creationId xmlns:a16="http://schemas.microsoft.com/office/drawing/2014/main" id="{E3DB249F-C92F-084D-8496-0512239FC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521" y="3464015"/>
            <a:ext cx="2790594" cy="3283051"/>
          </a:xfrm>
          <a:prstGeom prst="rect">
            <a:avLst/>
          </a:prstGeom>
        </p:spPr>
      </p:pic>
      <p:pic>
        <p:nvPicPr>
          <p:cNvPr id="10" name="Imagen 9" descr="Una cascada en medio de la nieve&#10;&#10;Descripción generada automáticamente">
            <a:extLst>
              <a:ext uri="{FF2B5EF4-FFF2-40B4-BE49-F238E27FC236}">
                <a16:creationId xmlns:a16="http://schemas.microsoft.com/office/drawing/2014/main" id="{54CB7F27-2A75-9C4D-8905-9D82940AC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803" y="3311564"/>
            <a:ext cx="2979197" cy="3546436"/>
          </a:xfrm>
          <a:prstGeom prst="rect">
            <a:avLst/>
          </a:prstGeom>
        </p:spPr>
      </p:pic>
      <p:pic>
        <p:nvPicPr>
          <p:cNvPr id="12" name="Imagen 11" descr="Imagen que contiene exterior, esquiando, nieve, montaña&#10;&#10;Descripción generada automáticamente">
            <a:extLst>
              <a:ext uri="{FF2B5EF4-FFF2-40B4-BE49-F238E27FC236}">
                <a16:creationId xmlns:a16="http://schemas.microsoft.com/office/drawing/2014/main" id="{0ECCCD25-6E7D-C845-9EC2-1A2D03E3C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771079" cy="3309773"/>
          </a:xfrm>
          <a:prstGeom prst="rect">
            <a:avLst/>
          </a:prstGeom>
        </p:spPr>
      </p:pic>
      <p:pic>
        <p:nvPicPr>
          <p:cNvPr id="14" name="Imagen 13" descr="Imagen que contiene exterior, agua, ola, montar a caballo&#10;&#10;Descripción generada automáticamente">
            <a:extLst>
              <a:ext uri="{FF2B5EF4-FFF2-40B4-BE49-F238E27FC236}">
                <a16:creationId xmlns:a16="http://schemas.microsoft.com/office/drawing/2014/main" id="{C634809D-6A1E-904B-8E4A-483FC8948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233" y="0"/>
            <a:ext cx="2764108" cy="3309773"/>
          </a:xfrm>
          <a:prstGeom prst="rect">
            <a:avLst/>
          </a:prstGeom>
        </p:spPr>
      </p:pic>
      <p:pic>
        <p:nvPicPr>
          <p:cNvPr id="16" name="Imagen 15" descr="Una cascada de agua&#10;&#10;Descripción generada automáticamente">
            <a:extLst>
              <a:ext uri="{FF2B5EF4-FFF2-40B4-BE49-F238E27FC236}">
                <a16:creationId xmlns:a16="http://schemas.microsoft.com/office/drawing/2014/main" id="{770D35ED-7D43-414A-B842-9A6EC1875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9494" y="22302"/>
            <a:ext cx="3014471" cy="3307606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8" name="Imagen 17" descr="Imagen que contiene exterior, agua, hombre, nieve&#10;&#10;Descripción generada automáticamente">
            <a:extLst>
              <a:ext uri="{FF2B5EF4-FFF2-40B4-BE49-F238E27FC236}">
                <a16:creationId xmlns:a16="http://schemas.microsoft.com/office/drawing/2014/main" id="{2CEA54C7-89F0-8C4A-B150-9821259A0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9986" y="-1"/>
            <a:ext cx="2978028" cy="3429535"/>
          </a:xfrm>
          <a:prstGeom prst="rect">
            <a:avLst/>
          </a:prstGeom>
        </p:spPr>
      </p:pic>
      <p:pic>
        <p:nvPicPr>
          <p:cNvPr id="19" name="Marcador de contenido 4">
            <a:extLst>
              <a:ext uri="{FF2B5EF4-FFF2-40B4-BE49-F238E27FC236}">
                <a16:creationId xmlns:a16="http://schemas.microsoft.com/office/drawing/2014/main" id="{1D946E5C-D314-2D4D-B5A0-685AA380D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0" y="3548228"/>
            <a:ext cx="2837047" cy="3202528"/>
          </a:xfr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3EE5FD2-0FE1-6048-BA84-F1CA35A15A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3233" y="3440981"/>
            <a:ext cx="2790593" cy="330977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EBC318AD-CAAA-394E-A7D2-F715F46BEF0D}"/>
              </a:ext>
            </a:extLst>
          </p:cNvPr>
          <p:cNvSpPr txBox="1"/>
          <p:nvPr/>
        </p:nvSpPr>
        <p:spPr>
          <a:xfrm>
            <a:off x="2006765" y="293827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2012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F3CF34E-2724-8C49-86D2-DFE6ADA97D87}"/>
              </a:ext>
            </a:extLst>
          </p:cNvPr>
          <p:cNvSpPr txBox="1"/>
          <p:nvPr/>
        </p:nvSpPr>
        <p:spPr>
          <a:xfrm>
            <a:off x="5012434" y="293827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2013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8913B4A-020B-3E48-9EBD-C89049EC4AA5}"/>
              </a:ext>
            </a:extLst>
          </p:cNvPr>
          <p:cNvSpPr txBox="1"/>
          <p:nvPr/>
        </p:nvSpPr>
        <p:spPr>
          <a:xfrm>
            <a:off x="8116482" y="296100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2014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ACBB79C-2BB3-5643-B9AF-FF37B1081795}"/>
              </a:ext>
            </a:extLst>
          </p:cNvPr>
          <p:cNvSpPr txBox="1"/>
          <p:nvPr/>
        </p:nvSpPr>
        <p:spPr>
          <a:xfrm>
            <a:off x="11539242" y="296100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2015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47DC0668-3252-9642-97ED-783C41A54534}"/>
              </a:ext>
            </a:extLst>
          </p:cNvPr>
          <p:cNvSpPr txBox="1"/>
          <p:nvPr/>
        </p:nvSpPr>
        <p:spPr>
          <a:xfrm>
            <a:off x="1023901" y="642032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2016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EF89EB6-21D1-2946-A5C3-99B9576DF711}"/>
              </a:ext>
            </a:extLst>
          </p:cNvPr>
          <p:cNvSpPr txBox="1"/>
          <p:nvPr/>
        </p:nvSpPr>
        <p:spPr>
          <a:xfrm>
            <a:off x="3694040" y="641943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2017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C2891D5-565A-634A-BAF3-29D96E494CFB}"/>
              </a:ext>
            </a:extLst>
          </p:cNvPr>
          <p:cNvSpPr txBox="1"/>
          <p:nvPr/>
        </p:nvSpPr>
        <p:spPr>
          <a:xfrm>
            <a:off x="7995762" y="641943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2018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E0FC625-4591-D640-8934-7E60FBAC225F}"/>
              </a:ext>
            </a:extLst>
          </p:cNvPr>
          <p:cNvSpPr txBox="1"/>
          <p:nvPr/>
        </p:nvSpPr>
        <p:spPr>
          <a:xfrm>
            <a:off x="11444739" y="642032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2019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4801A0CC-B63A-7D4C-A983-4E970EA304FF}"/>
              </a:ext>
            </a:extLst>
          </p:cNvPr>
          <p:cNvSpPr/>
          <p:nvPr/>
        </p:nvSpPr>
        <p:spPr>
          <a:xfrm>
            <a:off x="4010301" y="3177428"/>
            <a:ext cx="4171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https://worldview.earthdata.nasa.gov/</a:t>
            </a:r>
          </a:p>
        </p:txBody>
      </p:sp>
    </p:spTree>
    <p:extLst>
      <p:ext uri="{BB962C8B-B14F-4D97-AF65-F5344CB8AC3E}">
        <p14:creationId xmlns:p14="http://schemas.microsoft.com/office/powerpoint/2010/main" val="2582545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erro, oso, cascada, agua&#10;&#10;Descripción generada automáticamente">
            <a:extLst>
              <a:ext uri="{FF2B5EF4-FFF2-40B4-BE49-F238E27FC236}">
                <a16:creationId xmlns:a16="http://schemas.microsoft.com/office/drawing/2014/main" id="{4D4F634C-4DAB-954C-A700-A3ABD1EF4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3842" cy="5257800"/>
          </a:xfrm>
          <a:prstGeom prst="rect">
            <a:avLst/>
          </a:prstGeom>
        </p:spPr>
      </p:pic>
      <p:pic>
        <p:nvPicPr>
          <p:cNvPr id="15" name="Imagen 14" descr="Una cascada en medio de la nieve&#10;&#10;Descripción generada automáticamente">
            <a:extLst>
              <a:ext uri="{FF2B5EF4-FFF2-40B4-BE49-F238E27FC236}">
                <a16:creationId xmlns:a16="http://schemas.microsoft.com/office/drawing/2014/main" id="{4EAD32EE-C76A-954E-8CA9-DD0A0AB3D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968500" cy="5257800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D6A6083-600A-E342-9E3A-EAEABB603B6B}"/>
              </a:ext>
            </a:extLst>
          </p:cNvPr>
          <p:cNvSpPr txBox="1"/>
          <p:nvPr/>
        </p:nvSpPr>
        <p:spPr>
          <a:xfrm>
            <a:off x="2241395" y="5586761"/>
            <a:ext cx="254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14 de Diciembre 2016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EB18B7A-05E0-E943-B390-F1EEC7742959}"/>
              </a:ext>
            </a:extLst>
          </p:cNvPr>
          <p:cNvSpPr txBox="1"/>
          <p:nvPr/>
        </p:nvSpPr>
        <p:spPr>
          <a:xfrm>
            <a:off x="8047463" y="5475249"/>
            <a:ext cx="2543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14 de Diciembre 2017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7A48430-4F2C-6E4E-8627-DB0913CB673A}"/>
              </a:ext>
            </a:extLst>
          </p:cNvPr>
          <p:cNvSpPr/>
          <p:nvPr/>
        </p:nvSpPr>
        <p:spPr>
          <a:xfrm>
            <a:off x="3664613" y="6100388"/>
            <a:ext cx="4171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https://worldview.earthdata.nasa.gov/</a:t>
            </a:r>
          </a:p>
        </p:txBody>
      </p:sp>
    </p:spTree>
    <p:extLst>
      <p:ext uri="{BB962C8B-B14F-4D97-AF65-F5344CB8AC3E}">
        <p14:creationId xmlns:p14="http://schemas.microsoft.com/office/powerpoint/2010/main" val="2957389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&#10;&#10;Descripción generada automáticamente">
            <a:extLst>
              <a:ext uri="{FF2B5EF4-FFF2-40B4-BE49-F238E27FC236}">
                <a16:creationId xmlns:a16="http://schemas.microsoft.com/office/drawing/2014/main" id="{90966147-B183-4143-B56F-DC54CD6F0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5062" y="0"/>
            <a:ext cx="11532973" cy="6858000"/>
          </a:xfrm>
          <a:prstGeom prst="rect">
            <a:avLst/>
          </a:prstGeom>
        </p:spPr>
      </p:pic>
      <p:pic>
        <p:nvPicPr>
          <p:cNvPr id="7" name="Imagen 6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09B0A303-59A4-3143-AEE4-DA1B4FDC8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4" t="20813" r="6462" b="26179"/>
          <a:stretch/>
        </p:blipFill>
        <p:spPr>
          <a:xfrm>
            <a:off x="5278244" y="546410"/>
            <a:ext cx="6913756" cy="3635298"/>
          </a:xfrm>
          <a:prstGeom prst="rect">
            <a:avLst/>
          </a:prstGeom>
        </p:spPr>
      </p:pic>
      <p:sp>
        <p:nvSpPr>
          <p:cNvPr id="9" name="Forma libre 8">
            <a:extLst>
              <a:ext uri="{FF2B5EF4-FFF2-40B4-BE49-F238E27FC236}">
                <a16:creationId xmlns:a16="http://schemas.microsoft.com/office/drawing/2014/main" id="{C34BAD9A-E7A4-C74D-B19F-D7CA6684B95B}"/>
              </a:ext>
            </a:extLst>
          </p:cNvPr>
          <p:cNvSpPr/>
          <p:nvPr/>
        </p:nvSpPr>
        <p:spPr>
          <a:xfrm>
            <a:off x="7047571" y="2152185"/>
            <a:ext cx="2999678" cy="802888"/>
          </a:xfrm>
          <a:custGeom>
            <a:avLst/>
            <a:gdLst>
              <a:gd name="connsiteX0" fmla="*/ 0 w 2999678"/>
              <a:gd name="connsiteY0" fmla="*/ 0 h 802888"/>
              <a:gd name="connsiteX1" fmla="*/ 1237785 w 2999678"/>
              <a:gd name="connsiteY1" fmla="*/ 379142 h 802888"/>
              <a:gd name="connsiteX2" fmla="*/ 2999678 w 2999678"/>
              <a:gd name="connsiteY2" fmla="*/ 802888 h 80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9678" h="802888">
                <a:moveTo>
                  <a:pt x="0" y="0"/>
                </a:moveTo>
                <a:cubicBezTo>
                  <a:pt x="368919" y="122663"/>
                  <a:pt x="737839" y="245327"/>
                  <a:pt x="1237785" y="379142"/>
                </a:cubicBezTo>
                <a:cubicBezTo>
                  <a:pt x="1737731" y="512957"/>
                  <a:pt x="2368704" y="657922"/>
                  <a:pt x="2999678" y="802888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0BD4926-8352-6949-B3A3-61612B6A08B0}"/>
              </a:ext>
            </a:extLst>
          </p:cNvPr>
          <p:cNvSpPr txBox="1"/>
          <p:nvPr/>
        </p:nvSpPr>
        <p:spPr>
          <a:xfrm>
            <a:off x="6177776" y="4806176"/>
            <a:ext cx="5268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Fracción de nubosidad 0-1 MODIS-TERRA NASA</a:t>
            </a:r>
          </a:p>
          <a:p>
            <a:pPr algn="ctr"/>
            <a:r>
              <a:rPr lang="es-CL" dirty="0"/>
              <a:t>Diciembre 2012-2019</a:t>
            </a:r>
          </a:p>
        </p:txBody>
      </p:sp>
    </p:spTree>
    <p:extLst>
      <p:ext uri="{BB962C8B-B14F-4D97-AF65-F5344CB8AC3E}">
        <p14:creationId xmlns:p14="http://schemas.microsoft.com/office/powerpoint/2010/main" val="3764164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A55EC6-B890-4C49-B19C-034AF4DC6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¿Cuán antes podremos saber la respuesta a nuestra pregunta?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789F12-AE02-CC48-AB40-F31C4AE0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45" y="1690688"/>
            <a:ext cx="8227146" cy="451802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B7BCCD2-7DFF-7346-8B83-7E82249ABBDB}"/>
              </a:ext>
            </a:extLst>
          </p:cNvPr>
          <p:cNvSpPr txBox="1"/>
          <p:nvPr/>
        </p:nvSpPr>
        <p:spPr>
          <a:xfrm>
            <a:off x="5430644" y="6300439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ECMWF</a:t>
            </a:r>
          </a:p>
        </p:txBody>
      </p:sp>
    </p:spTree>
    <p:extLst>
      <p:ext uri="{BB962C8B-B14F-4D97-AF65-F5344CB8AC3E}">
        <p14:creationId xmlns:p14="http://schemas.microsoft.com/office/powerpoint/2010/main" val="2397560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asto, foto, diferente, alimentos&#10;&#10;Descripción generada automáticamente">
            <a:extLst>
              <a:ext uri="{FF2B5EF4-FFF2-40B4-BE49-F238E27FC236}">
                <a16:creationId xmlns:a16="http://schemas.microsoft.com/office/drawing/2014/main" id="{2D775058-4CA4-A34B-8F2B-C8FE1E4EF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72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cascada de agua&#10;&#10;Descripción generada automáticamente">
            <a:extLst>
              <a:ext uri="{FF2B5EF4-FFF2-40B4-BE49-F238E27FC236}">
                <a16:creationId xmlns:a16="http://schemas.microsoft.com/office/drawing/2014/main" id="{77702B5F-1C51-1647-9E52-F47EA53CD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5" y="574287"/>
            <a:ext cx="6475141" cy="4856356"/>
          </a:xfrm>
          <a:prstGeom prst="rect">
            <a:avLst/>
          </a:prstGeom>
        </p:spPr>
      </p:pic>
      <p:pic>
        <p:nvPicPr>
          <p:cNvPr id="8" name="Imagen 7" descr="Un 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F487FE7E-46A1-9742-97C4-58B775CFC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442" y="869795"/>
            <a:ext cx="4505430" cy="4438185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1AC68F9-CD28-F541-9A87-D4FC34509C19}"/>
              </a:ext>
            </a:extLst>
          </p:cNvPr>
          <p:cNvCxnSpPr>
            <a:cxnSpLocks/>
          </p:cNvCxnSpPr>
          <p:nvPr/>
        </p:nvCxnSpPr>
        <p:spPr>
          <a:xfrm>
            <a:off x="3769112" y="2564780"/>
            <a:ext cx="3287330" cy="864220"/>
          </a:xfrm>
          <a:prstGeom prst="line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182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DFD7922-773A-A546-B049-FF939D667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053" y="0"/>
            <a:ext cx="4067547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950F26-E1E4-6341-A41A-D189DA45A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4" y="1878055"/>
            <a:ext cx="5716135" cy="451038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18309FE-485C-6049-8D27-4A2CCB8A3B74}"/>
              </a:ext>
            </a:extLst>
          </p:cNvPr>
          <p:cNvSpPr txBox="1"/>
          <p:nvPr/>
        </p:nvSpPr>
        <p:spPr>
          <a:xfrm>
            <a:off x="648044" y="679622"/>
            <a:ext cx="5404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14 Diciembre 2020, 11:40-14:30 (UTC-3, Temuco)</a:t>
            </a:r>
          </a:p>
        </p:txBody>
      </p:sp>
    </p:spTree>
    <p:extLst>
      <p:ext uri="{BB962C8B-B14F-4D97-AF65-F5344CB8AC3E}">
        <p14:creationId xmlns:p14="http://schemas.microsoft.com/office/powerpoint/2010/main" val="908810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7D9D4-EEDD-1A46-BD34-5C861FF75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 descr="Imagen que contiene tabla, papel, pieza, libro&#10;&#10;Descripción generada automáticamente">
            <a:extLst>
              <a:ext uri="{FF2B5EF4-FFF2-40B4-BE49-F238E27FC236}">
                <a16:creationId xmlns:a16="http://schemas.microsoft.com/office/drawing/2014/main" id="{431198A4-5F96-A54E-B2DA-A11640E24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5969" y="365125"/>
            <a:ext cx="7483359" cy="5684838"/>
          </a:xfr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92EB05C-43B5-5C4D-9793-B45B9EDC79DE}"/>
              </a:ext>
            </a:extLst>
          </p:cNvPr>
          <p:cNvSpPr/>
          <p:nvPr/>
        </p:nvSpPr>
        <p:spPr>
          <a:xfrm>
            <a:off x="2869581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/>
              <a:t>https://www.timeanddate.com/eclipse/map/2020-december-14</a:t>
            </a:r>
          </a:p>
        </p:txBody>
      </p:sp>
    </p:spTree>
    <p:extLst>
      <p:ext uri="{BB962C8B-B14F-4D97-AF65-F5344CB8AC3E}">
        <p14:creationId xmlns:p14="http://schemas.microsoft.com/office/powerpoint/2010/main" val="3297722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88">
            <a:extLst>
              <a:ext uri="{FF2B5EF4-FFF2-40B4-BE49-F238E27FC236}">
                <a16:creationId xmlns:a16="http://schemas.microsoft.com/office/drawing/2014/main" id="{CCCAA18C-DAD7-0C43-A18C-EBA30F47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484189"/>
            <a:ext cx="5981700" cy="59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Freeform 5">
            <a:extLst>
              <a:ext uri="{FF2B5EF4-FFF2-40B4-BE49-F238E27FC236}">
                <a16:creationId xmlns:a16="http://schemas.microsoft.com/office/drawing/2014/main" id="{4E0568D0-7C3C-544C-8EF4-921B4F56005F}"/>
              </a:ext>
            </a:extLst>
          </p:cNvPr>
          <p:cNvSpPr>
            <a:spLocks/>
          </p:cNvSpPr>
          <p:nvPr/>
        </p:nvSpPr>
        <p:spPr bwMode="auto">
          <a:xfrm>
            <a:off x="3011488" y="3339463"/>
            <a:ext cx="4976812" cy="2176462"/>
          </a:xfrm>
          <a:custGeom>
            <a:avLst/>
            <a:gdLst>
              <a:gd name="T0" fmla="*/ 0 w 3015"/>
              <a:gd name="T1" fmla="*/ 0 h 1307"/>
              <a:gd name="T2" fmla="*/ 2147483647 w 3015"/>
              <a:gd name="T3" fmla="*/ 2147483647 h 1307"/>
              <a:gd name="T4" fmla="*/ 2147483647 w 3015"/>
              <a:gd name="T5" fmla="*/ 2147483647 h 1307"/>
              <a:gd name="T6" fmla="*/ 2147483647 w 3015"/>
              <a:gd name="T7" fmla="*/ 2147483647 h 1307"/>
              <a:gd name="T8" fmla="*/ 2147483647 w 3015"/>
              <a:gd name="T9" fmla="*/ 2147483647 h 13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15"/>
              <a:gd name="T16" fmla="*/ 0 h 1307"/>
              <a:gd name="T17" fmla="*/ 3015 w 3015"/>
              <a:gd name="T18" fmla="*/ 1307 h 13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15" h="1307">
                <a:moveTo>
                  <a:pt x="0" y="0"/>
                </a:moveTo>
                <a:cubicBezTo>
                  <a:pt x="110" y="90"/>
                  <a:pt x="397" y="500"/>
                  <a:pt x="662" y="550"/>
                </a:cubicBezTo>
                <a:cubicBezTo>
                  <a:pt x="927" y="600"/>
                  <a:pt x="1315" y="321"/>
                  <a:pt x="1591" y="299"/>
                </a:cubicBezTo>
                <a:cubicBezTo>
                  <a:pt x="1867" y="277"/>
                  <a:pt x="2082" y="251"/>
                  <a:pt x="2319" y="419"/>
                </a:cubicBezTo>
                <a:cubicBezTo>
                  <a:pt x="2556" y="587"/>
                  <a:pt x="2899" y="1159"/>
                  <a:pt x="3015" y="1307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4342" name="Oval 6">
            <a:extLst>
              <a:ext uri="{FF2B5EF4-FFF2-40B4-BE49-F238E27FC236}">
                <a16:creationId xmlns:a16="http://schemas.microsoft.com/office/drawing/2014/main" id="{0BBDC4C3-BB06-3144-86F2-C087E8029598}"/>
              </a:ext>
            </a:extLst>
          </p:cNvPr>
          <p:cNvSpPr>
            <a:spLocks noChangeArrowheads="1"/>
          </p:cNvSpPr>
          <p:nvPr/>
        </p:nvSpPr>
        <p:spPr bwMode="auto">
          <a:xfrm rot="467959">
            <a:off x="4459994" y="2574926"/>
            <a:ext cx="2195512" cy="145732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L" altLang="es-C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641C3245-8F77-6243-AD0C-32CEFD13A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818" y="2528501"/>
            <a:ext cx="2223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Corriente</a:t>
            </a:r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en</a:t>
            </a:r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Chorro</a:t>
            </a:r>
            <a:endParaRPr lang="en-US" altLang="es-CL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1251B3B4-C0F3-4D42-8618-0FB7EB5EC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0525" y="5373688"/>
            <a:ext cx="33137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Tormentas</a:t>
            </a:r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 de latitudes medias</a:t>
            </a:r>
          </a:p>
          <a:p>
            <a:pPr eaLnBrk="1" hangingPunct="1"/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”El </a:t>
            </a:r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callejón</a:t>
            </a:r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 de las </a:t>
            </a:r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tormentas</a:t>
            </a:r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”</a:t>
            </a:r>
          </a:p>
          <a:p>
            <a:pPr eaLnBrk="1" hangingPunct="1"/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Cinturón</a:t>
            </a:r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 de </a:t>
            </a:r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vientos</a:t>
            </a:r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 del </a:t>
            </a:r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oeste</a:t>
            </a:r>
            <a:endParaRPr lang="en-US" altLang="es-CL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48" name="Text Box 12">
            <a:extLst>
              <a:ext uri="{FF2B5EF4-FFF2-40B4-BE49-F238E27FC236}">
                <a16:creationId xmlns:a16="http://schemas.microsoft.com/office/drawing/2014/main" id="{CA7CB62C-D59A-1D47-9716-3B6A93C4B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6" y="3944701"/>
            <a:ext cx="2428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Anticiclón</a:t>
            </a:r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 del </a:t>
            </a:r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Pacífico</a:t>
            </a:r>
            <a:endParaRPr lang="en-US" altLang="es-CL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49" name="Text Box 13">
            <a:extLst>
              <a:ext uri="{FF2B5EF4-FFF2-40B4-BE49-F238E27FC236}">
                <a16:creationId xmlns:a16="http://schemas.microsoft.com/office/drawing/2014/main" id="{4004CDA6-9BB0-FA4E-A2D3-0061D41A6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339" y="3054350"/>
            <a:ext cx="4778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s-CL" sz="3200">
                <a:solidFill>
                  <a:srgbClr val="0000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4351" name="Line 15">
            <a:extLst>
              <a:ext uri="{FF2B5EF4-FFF2-40B4-BE49-F238E27FC236}">
                <a16:creationId xmlns:a16="http://schemas.microsoft.com/office/drawing/2014/main" id="{9B4124AA-3997-934F-AD0D-7F777BAD93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33688" y="3343276"/>
            <a:ext cx="2470150" cy="8604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4354" name="Oval 18">
            <a:extLst>
              <a:ext uri="{FF2B5EF4-FFF2-40B4-BE49-F238E27FC236}">
                <a16:creationId xmlns:a16="http://schemas.microsoft.com/office/drawing/2014/main" id="{DF4B3569-1FAF-8C4C-8B19-3B1E97105C43}"/>
              </a:ext>
            </a:extLst>
          </p:cNvPr>
          <p:cNvSpPr>
            <a:spLocks noChangeArrowheads="1"/>
          </p:cNvSpPr>
          <p:nvPr/>
        </p:nvSpPr>
        <p:spPr bwMode="auto">
          <a:xfrm rot="20622589">
            <a:off x="7110035" y="1826476"/>
            <a:ext cx="983445" cy="1957778"/>
          </a:xfrm>
          <a:prstGeom prst="ellipse">
            <a:avLst/>
          </a:prstGeom>
          <a:solidFill>
            <a:srgbClr val="FF6600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L" altLang="es-C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56" name="Freeform 20">
            <a:extLst>
              <a:ext uri="{FF2B5EF4-FFF2-40B4-BE49-F238E27FC236}">
                <a16:creationId xmlns:a16="http://schemas.microsoft.com/office/drawing/2014/main" id="{29DAF7A6-A907-D84A-8651-3016FD9003C5}"/>
              </a:ext>
            </a:extLst>
          </p:cNvPr>
          <p:cNvSpPr>
            <a:spLocks/>
          </p:cNvSpPr>
          <p:nvPr/>
        </p:nvSpPr>
        <p:spPr bwMode="auto">
          <a:xfrm>
            <a:off x="3024364" y="3312590"/>
            <a:ext cx="5037137" cy="2006600"/>
          </a:xfrm>
          <a:custGeom>
            <a:avLst/>
            <a:gdLst>
              <a:gd name="T0" fmla="*/ 0 w 3173"/>
              <a:gd name="T1" fmla="*/ 0 h 1264"/>
              <a:gd name="T2" fmla="*/ 2147483647 w 3173"/>
              <a:gd name="T3" fmla="*/ 2147483647 h 1264"/>
              <a:gd name="T4" fmla="*/ 2147483647 w 3173"/>
              <a:gd name="T5" fmla="*/ 2147483647 h 1264"/>
              <a:gd name="T6" fmla="*/ 2147483647 w 3173"/>
              <a:gd name="T7" fmla="*/ 2147483647 h 1264"/>
              <a:gd name="T8" fmla="*/ 2147483647 w 3173"/>
              <a:gd name="T9" fmla="*/ 2147483647 h 12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73"/>
              <a:gd name="T16" fmla="*/ 0 h 1264"/>
              <a:gd name="T17" fmla="*/ 3173 w 3173"/>
              <a:gd name="T18" fmla="*/ 1264 h 12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73" h="1264">
                <a:moveTo>
                  <a:pt x="0" y="0"/>
                </a:moveTo>
                <a:cubicBezTo>
                  <a:pt x="123" y="50"/>
                  <a:pt x="456" y="221"/>
                  <a:pt x="740" y="301"/>
                </a:cubicBezTo>
                <a:cubicBezTo>
                  <a:pt x="1024" y="381"/>
                  <a:pt x="1424" y="407"/>
                  <a:pt x="1703" y="481"/>
                </a:cubicBezTo>
                <a:cubicBezTo>
                  <a:pt x="1982" y="555"/>
                  <a:pt x="2171" y="617"/>
                  <a:pt x="2416" y="748"/>
                </a:cubicBezTo>
                <a:cubicBezTo>
                  <a:pt x="2661" y="879"/>
                  <a:pt x="3015" y="1157"/>
                  <a:pt x="3173" y="1264"/>
                </a:cubicBezTo>
              </a:path>
            </a:pathLst>
          </a:custGeom>
          <a:noFill/>
          <a:ln w="215900" cmpd="sng">
            <a:solidFill>
              <a:srgbClr val="333399">
                <a:alpha val="50980"/>
              </a:srgbClr>
            </a:solidFill>
            <a:round/>
            <a:headEnd type="none" w="med" len="med"/>
            <a:tailEnd type="stealth" w="lg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4362" name="Text Box 26">
            <a:extLst>
              <a:ext uri="{FF2B5EF4-FFF2-40B4-BE49-F238E27FC236}">
                <a16:creationId xmlns:a16="http://schemas.microsoft.com/office/drawing/2014/main" id="{2D0BEDBA-86BA-4344-A1A6-C19AF1CE2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610" y="1844675"/>
            <a:ext cx="25571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Monzón</a:t>
            </a:r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Sudaméricano</a:t>
            </a:r>
            <a:endParaRPr lang="en-US" altLang="es-CL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372" name="Line 36">
            <a:extLst>
              <a:ext uri="{FF2B5EF4-FFF2-40B4-BE49-F238E27FC236}">
                <a16:creationId xmlns:a16="http://schemas.microsoft.com/office/drawing/2014/main" id="{5E885F08-2EB0-7642-9C54-A17E888717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67575" y="2133601"/>
            <a:ext cx="1677988" cy="523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14373" name="Text Box 37">
            <a:extLst>
              <a:ext uri="{FF2B5EF4-FFF2-40B4-BE49-F238E27FC236}">
                <a16:creationId xmlns:a16="http://schemas.microsoft.com/office/drawing/2014/main" id="{BEE19CDF-303B-8140-AECA-8C8C0F192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472" y="75647"/>
            <a:ext cx="9570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s-CL" dirty="0" err="1">
                <a:solidFill>
                  <a:srgbClr val="FFFFFF"/>
                </a:solidFill>
                <a:latin typeface="Arial" panose="020B0604020202020204" pitchFamily="34" charset="0"/>
              </a:rPr>
              <a:t>Elementos</a:t>
            </a:r>
            <a:r>
              <a:rPr lang="en-US" altLang="es-CL" dirty="0">
                <a:solidFill>
                  <a:srgbClr val="FFFFFF"/>
                </a:solidFill>
                <a:latin typeface="Arial" panose="020B0604020202020204" pitchFamily="34" charset="0"/>
              </a:rPr>
              <a:t> del </a:t>
            </a:r>
            <a:r>
              <a:rPr lang="en-US" altLang="es-CL" dirty="0" err="1">
                <a:solidFill>
                  <a:srgbClr val="FFFFFF"/>
                </a:solidFill>
                <a:latin typeface="Arial" panose="020B0604020202020204" pitchFamily="34" charset="0"/>
              </a:rPr>
              <a:t>Clima</a:t>
            </a:r>
            <a:r>
              <a:rPr lang="en-US" altLang="es-CL" dirty="0">
                <a:solidFill>
                  <a:srgbClr val="FFFFFF"/>
                </a:solidFill>
                <a:latin typeface="Arial" panose="020B0604020202020204" pitchFamily="34" charset="0"/>
              </a:rPr>
              <a:t> del </a:t>
            </a:r>
            <a:r>
              <a:rPr lang="en-US" altLang="es-CL" dirty="0" err="1">
                <a:solidFill>
                  <a:srgbClr val="FFFFFF"/>
                </a:solidFill>
                <a:latin typeface="Arial" panose="020B0604020202020204" pitchFamily="34" charset="0"/>
              </a:rPr>
              <a:t>Cono</a:t>
            </a:r>
            <a:r>
              <a:rPr lang="en-US" altLang="es-CL" dirty="0">
                <a:solidFill>
                  <a:srgbClr val="FFFFFF"/>
                </a:solidFill>
                <a:latin typeface="Arial" panose="020B0604020202020204" pitchFamily="34" charset="0"/>
              </a:rPr>
              <a:t> Sur </a:t>
            </a:r>
            <a:r>
              <a:rPr lang="en-US" altLang="es-CL" dirty="0" err="1">
                <a:solidFill>
                  <a:srgbClr val="FFFFFF"/>
                </a:solidFill>
                <a:latin typeface="Arial" panose="020B0604020202020204" pitchFamily="34" charset="0"/>
              </a:rPr>
              <a:t>Sudamericano</a:t>
            </a:r>
            <a:r>
              <a:rPr lang="en-US" altLang="es-CL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s-CL" dirty="0" err="1">
                <a:solidFill>
                  <a:srgbClr val="FFFFFF"/>
                </a:solidFill>
                <a:latin typeface="Arial" panose="020B0604020202020204" pitchFamily="34" charset="0"/>
              </a:rPr>
              <a:t>durante</a:t>
            </a:r>
            <a:r>
              <a:rPr lang="en-US" altLang="es-CL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en-US" altLang="es-CL" dirty="0" err="1">
                <a:solidFill>
                  <a:srgbClr val="FFFFFF"/>
                </a:solidFill>
                <a:latin typeface="Arial" panose="020B0604020202020204" pitchFamily="34" charset="0"/>
              </a:rPr>
              <a:t>Diciembre</a:t>
            </a:r>
            <a:endParaRPr lang="en-US" altLang="es-CL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2E2EB6E-BE2F-E54E-8E3D-2635DFD22CA9}"/>
              </a:ext>
            </a:extLst>
          </p:cNvPr>
          <p:cNvCxnSpPr/>
          <p:nvPr/>
        </p:nvCxnSpPr>
        <p:spPr>
          <a:xfrm>
            <a:off x="7540978" y="2897833"/>
            <a:ext cx="862632" cy="1305868"/>
          </a:xfrm>
          <a:prstGeom prst="line">
            <a:avLst/>
          </a:prstGeom>
          <a:ln w="635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Line 36">
            <a:extLst>
              <a:ext uri="{FF2B5EF4-FFF2-40B4-BE49-F238E27FC236}">
                <a16:creationId xmlns:a16="http://schemas.microsoft.com/office/drawing/2014/main" id="{5E9E54E1-6FA2-8949-9746-2C850CCA70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54194" y="3269972"/>
            <a:ext cx="1677988" cy="523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  <p:sp>
        <p:nvSpPr>
          <p:cNvPr id="47" name="Text Box 26">
            <a:extLst>
              <a:ext uri="{FF2B5EF4-FFF2-40B4-BE49-F238E27FC236}">
                <a16:creationId xmlns:a16="http://schemas.microsoft.com/office/drawing/2014/main" id="{330A553C-3164-5C49-A0F0-002161DC3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8600" y="2946402"/>
            <a:ext cx="42499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Zona de </a:t>
            </a:r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Convergencia</a:t>
            </a:r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 del Atlántico Sur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26DD392-2944-0245-BDBC-FEFD6C821F3D}"/>
              </a:ext>
            </a:extLst>
          </p:cNvPr>
          <p:cNvSpPr txBox="1"/>
          <p:nvPr/>
        </p:nvSpPr>
        <p:spPr>
          <a:xfrm>
            <a:off x="4326110" y="6536267"/>
            <a:ext cx="289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>
                <a:solidFill>
                  <a:schemeClr val="bg1"/>
                </a:solidFill>
              </a:rPr>
              <a:t>Adaptado de R. Garreaud</a:t>
            </a:r>
          </a:p>
        </p:txBody>
      </p:sp>
      <p:sp>
        <p:nvSpPr>
          <p:cNvPr id="49" name="Text Box 26">
            <a:extLst>
              <a:ext uri="{FF2B5EF4-FFF2-40B4-BE49-F238E27FC236}">
                <a16:creationId xmlns:a16="http://schemas.microsoft.com/office/drawing/2014/main" id="{DC6256C6-F089-5149-893F-E7768406F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284" y="550755"/>
            <a:ext cx="3788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Zona de </a:t>
            </a:r>
            <a:r>
              <a:rPr lang="en-US" altLang="es-CL" sz="1800" dirty="0" err="1">
                <a:solidFill>
                  <a:srgbClr val="FFFFFF"/>
                </a:solidFill>
                <a:latin typeface="Arial" panose="020B0604020202020204" pitchFamily="34" charset="0"/>
              </a:rPr>
              <a:t>Convergencia</a:t>
            </a:r>
            <a:r>
              <a:rPr lang="en-US" altLang="es-CL" sz="1800" dirty="0">
                <a:solidFill>
                  <a:srgbClr val="FFFFFF"/>
                </a:solidFill>
                <a:latin typeface="Arial" panose="020B0604020202020204" pitchFamily="34" charset="0"/>
              </a:rPr>
              <a:t> Intertropical</a:t>
            </a:r>
          </a:p>
        </p:txBody>
      </p:sp>
      <p:sp>
        <p:nvSpPr>
          <p:cNvPr id="50" name="Line 36">
            <a:extLst>
              <a:ext uri="{FF2B5EF4-FFF2-40B4-BE49-F238E27FC236}">
                <a16:creationId xmlns:a16="http://schemas.microsoft.com/office/drawing/2014/main" id="{C12C1979-B805-C14D-99AC-DC2AF4DC19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8581" y="817353"/>
            <a:ext cx="1677988" cy="523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7200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09B4B-2FF3-A74D-ADD9-9F571815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34F0DE-1BB2-B04F-8743-4191946FD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3133AB-D3FF-9243-8E7D-B620C5C53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928" y="189596"/>
            <a:ext cx="7698317" cy="61094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6347A46-95DB-F146-BCA3-362251608843}"/>
              </a:ext>
            </a:extLst>
          </p:cNvPr>
          <p:cNvSpPr/>
          <p:nvPr/>
        </p:nvSpPr>
        <p:spPr>
          <a:xfrm>
            <a:off x="4588530" y="6371228"/>
            <a:ext cx="2382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https://psl.noaa.gov/</a:t>
            </a:r>
          </a:p>
        </p:txBody>
      </p:sp>
    </p:spTree>
    <p:extLst>
      <p:ext uri="{BB962C8B-B14F-4D97-AF65-F5344CB8AC3E}">
        <p14:creationId xmlns:p14="http://schemas.microsoft.com/office/powerpoint/2010/main" val="3576660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9968D-40D8-4A49-BD41-AC74E764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4C565-3796-0743-8AFD-F306A0796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3439F0-1081-F046-8AFC-32951E2CA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005" y="265842"/>
            <a:ext cx="7587049" cy="6006414"/>
          </a:xfrm>
          <a:prstGeom prst="rect">
            <a:avLst/>
          </a:prstGeom>
        </p:spPr>
      </p:pic>
      <p:sp>
        <p:nvSpPr>
          <p:cNvPr id="5" name="Forma libre 4">
            <a:extLst>
              <a:ext uri="{FF2B5EF4-FFF2-40B4-BE49-F238E27FC236}">
                <a16:creationId xmlns:a16="http://schemas.microsoft.com/office/drawing/2014/main" id="{5AD47462-F8F6-0E41-A634-86FF01AF44BA}"/>
              </a:ext>
            </a:extLst>
          </p:cNvPr>
          <p:cNvSpPr/>
          <p:nvPr/>
        </p:nvSpPr>
        <p:spPr>
          <a:xfrm>
            <a:off x="2844800" y="3689578"/>
            <a:ext cx="6242756" cy="505415"/>
          </a:xfrm>
          <a:custGeom>
            <a:avLst/>
            <a:gdLst>
              <a:gd name="connsiteX0" fmla="*/ 0 w 6242756"/>
              <a:gd name="connsiteY0" fmla="*/ 430866 h 505415"/>
              <a:gd name="connsiteX1" fmla="*/ 609600 w 6242756"/>
              <a:gd name="connsiteY1" fmla="*/ 430866 h 505415"/>
              <a:gd name="connsiteX2" fmla="*/ 1332089 w 6242756"/>
              <a:gd name="connsiteY2" fmla="*/ 476022 h 505415"/>
              <a:gd name="connsiteX3" fmla="*/ 1840089 w 6242756"/>
              <a:gd name="connsiteY3" fmla="*/ 148644 h 505415"/>
              <a:gd name="connsiteX4" fmla="*/ 2506133 w 6242756"/>
              <a:gd name="connsiteY4" fmla="*/ 69622 h 505415"/>
              <a:gd name="connsiteX5" fmla="*/ 3127022 w 6242756"/>
              <a:gd name="connsiteY5" fmla="*/ 24466 h 505415"/>
              <a:gd name="connsiteX6" fmla="*/ 4199467 w 6242756"/>
              <a:gd name="connsiteY6" fmla="*/ 476022 h 505415"/>
              <a:gd name="connsiteX7" fmla="*/ 4933244 w 6242756"/>
              <a:gd name="connsiteY7" fmla="*/ 430866 h 505415"/>
              <a:gd name="connsiteX8" fmla="*/ 5396089 w 6242756"/>
              <a:gd name="connsiteY8" fmla="*/ 182511 h 505415"/>
              <a:gd name="connsiteX9" fmla="*/ 6073422 w 6242756"/>
              <a:gd name="connsiteY9" fmla="*/ 408289 h 505415"/>
              <a:gd name="connsiteX10" fmla="*/ 6242756 w 6242756"/>
              <a:gd name="connsiteY10" fmla="*/ 476022 h 50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42756" h="505415">
                <a:moveTo>
                  <a:pt x="0" y="430866"/>
                </a:moveTo>
                <a:cubicBezTo>
                  <a:pt x="193792" y="427103"/>
                  <a:pt x="387585" y="423340"/>
                  <a:pt x="609600" y="430866"/>
                </a:cubicBezTo>
                <a:cubicBezTo>
                  <a:pt x="831615" y="438392"/>
                  <a:pt x="1127008" y="523059"/>
                  <a:pt x="1332089" y="476022"/>
                </a:cubicBezTo>
                <a:cubicBezTo>
                  <a:pt x="1537170" y="428985"/>
                  <a:pt x="1644415" y="216377"/>
                  <a:pt x="1840089" y="148644"/>
                </a:cubicBezTo>
                <a:cubicBezTo>
                  <a:pt x="2035763" y="80911"/>
                  <a:pt x="2291644" y="90318"/>
                  <a:pt x="2506133" y="69622"/>
                </a:cubicBezTo>
                <a:cubicBezTo>
                  <a:pt x="2720622" y="48926"/>
                  <a:pt x="2844800" y="-43267"/>
                  <a:pt x="3127022" y="24466"/>
                </a:cubicBezTo>
                <a:cubicBezTo>
                  <a:pt x="3409244" y="92199"/>
                  <a:pt x="3898430" y="408289"/>
                  <a:pt x="4199467" y="476022"/>
                </a:cubicBezTo>
                <a:cubicBezTo>
                  <a:pt x="4500504" y="543755"/>
                  <a:pt x="4733807" y="479784"/>
                  <a:pt x="4933244" y="430866"/>
                </a:cubicBezTo>
                <a:cubicBezTo>
                  <a:pt x="5132681" y="381948"/>
                  <a:pt x="5206059" y="186274"/>
                  <a:pt x="5396089" y="182511"/>
                </a:cubicBezTo>
                <a:cubicBezTo>
                  <a:pt x="5586119" y="178748"/>
                  <a:pt x="5932311" y="359371"/>
                  <a:pt x="6073422" y="408289"/>
                </a:cubicBezTo>
                <a:cubicBezTo>
                  <a:pt x="6214533" y="457207"/>
                  <a:pt x="6228644" y="466614"/>
                  <a:pt x="6242756" y="476022"/>
                </a:cubicBezTo>
              </a:path>
            </a:pathLst>
          </a:custGeom>
          <a:noFill/>
          <a:ln w="698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DAFC7DF7-F6AE-B94A-B20D-F71AFF0B078B}"/>
              </a:ext>
            </a:extLst>
          </p:cNvPr>
          <p:cNvSpPr/>
          <p:nvPr/>
        </p:nvSpPr>
        <p:spPr>
          <a:xfrm>
            <a:off x="2141782" y="2029365"/>
            <a:ext cx="7363462" cy="621514"/>
          </a:xfrm>
          <a:custGeom>
            <a:avLst/>
            <a:gdLst>
              <a:gd name="connsiteX0" fmla="*/ 285329 w 7363462"/>
              <a:gd name="connsiteY0" fmla="*/ 284857 h 621514"/>
              <a:gd name="connsiteX1" fmla="*/ 420796 w 7363462"/>
              <a:gd name="connsiteY1" fmla="*/ 318724 h 621514"/>
              <a:gd name="connsiteX2" fmla="*/ 4304174 w 7363462"/>
              <a:gd name="connsiteY2" fmla="*/ 2635 h 621514"/>
              <a:gd name="connsiteX3" fmla="*/ 4970218 w 7363462"/>
              <a:gd name="connsiteY3" fmla="*/ 521924 h 621514"/>
              <a:gd name="connsiteX4" fmla="*/ 5771729 w 7363462"/>
              <a:gd name="connsiteY4" fmla="*/ 81657 h 621514"/>
              <a:gd name="connsiteX5" fmla="*/ 6629685 w 7363462"/>
              <a:gd name="connsiteY5" fmla="*/ 612235 h 621514"/>
              <a:gd name="connsiteX6" fmla="*/ 7363462 w 7363462"/>
              <a:gd name="connsiteY6" fmla="*/ 420324 h 62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3462" h="621514">
                <a:moveTo>
                  <a:pt x="285329" y="284857"/>
                </a:moveTo>
                <a:cubicBezTo>
                  <a:pt x="18159" y="325309"/>
                  <a:pt x="-249011" y="365761"/>
                  <a:pt x="420796" y="318724"/>
                </a:cubicBezTo>
                <a:cubicBezTo>
                  <a:pt x="1090603" y="271687"/>
                  <a:pt x="3545937" y="-31232"/>
                  <a:pt x="4304174" y="2635"/>
                </a:cubicBezTo>
                <a:cubicBezTo>
                  <a:pt x="5062411" y="36502"/>
                  <a:pt x="4725626" y="508754"/>
                  <a:pt x="4970218" y="521924"/>
                </a:cubicBezTo>
                <a:cubicBezTo>
                  <a:pt x="5214810" y="535094"/>
                  <a:pt x="5495151" y="66605"/>
                  <a:pt x="5771729" y="81657"/>
                </a:cubicBezTo>
                <a:cubicBezTo>
                  <a:pt x="6048307" y="96709"/>
                  <a:pt x="6364396" y="555791"/>
                  <a:pt x="6629685" y="612235"/>
                </a:cubicBezTo>
                <a:cubicBezTo>
                  <a:pt x="6894974" y="668679"/>
                  <a:pt x="7248692" y="450428"/>
                  <a:pt x="7363462" y="420324"/>
                </a:cubicBezTo>
              </a:path>
            </a:pathLst>
          </a:custGeom>
          <a:noFill/>
          <a:ln w="63500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F520A23-0E00-FE4D-B9CB-E64D8E7618A1}"/>
              </a:ext>
            </a:extLst>
          </p:cNvPr>
          <p:cNvSpPr/>
          <p:nvPr/>
        </p:nvSpPr>
        <p:spPr>
          <a:xfrm>
            <a:off x="4632129" y="6371539"/>
            <a:ext cx="2382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https://psl.noaa.gov/</a:t>
            </a:r>
          </a:p>
        </p:txBody>
      </p:sp>
    </p:spTree>
    <p:extLst>
      <p:ext uri="{BB962C8B-B14F-4D97-AF65-F5344CB8AC3E}">
        <p14:creationId xmlns:p14="http://schemas.microsoft.com/office/powerpoint/2010/main" val="1792725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5043D25-AFD9-FB4B-9BB2-F68208B9A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28" y="453081"/>
            <a:ext cx="4398471" cy="571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C6B70-E68C-5646-8D94-B183EC96F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6" t="29111" b="47975"/>
          <a:stretch/>
        </p:blipFill>
        <p:spPr>
          <a:xfrm>
            <a:off x="5716479" y="1546577"/>
            <a:ext cx="6466508" cy="202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41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7D641B-EDA9-1C43-8644-9B063A1D8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89" y="122661"/>
            <a:ext cx="4953000" cy="66167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E2AE7E8-76F9-BA4F-98EF-DD4447E4B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111510"/>
            <a:ext cx="49530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31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2228A-DE20-A84F-91D3-49E134FF2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9FE21-290A-9948-BDB5-875433FBD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1904F7-BCAE-1345-8197-679ECCA09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761" y="120650"/>
            <a:ext cx="4991100" cy="66167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8D938C-9C98-3E49-A107-52FBB19FC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5250"/>
            <a:ext cx="4991100" cy="66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80258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199</Words>
  <Application>Microsoft Macintosh PowerPoint</Application>
  <PresentationFormat>Panorámica</PresentationFormat>
  <Paragraphs>37</Paragraphs>
  <Slides>16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Aharoni</vt:lpstr>
      <vt:lpstr>Arial</vt:lpstr>
      <vt:lpstr>Avenir Next LT Pro</vt:lpstr>
      <vt:lpstr>Calibri</vt:lpstr>
      <vt:lpstr>Helvetica</vt:lpstr>
      <vt:lpstr>ShapesVTI</vt:lpstr>
      <vt:lpstr>¿Dejarán las nubes ver el eclipse del 14 de Diciembre?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¿Cuán antes podremos saber la respuesta a nuestra pregunta?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¿Dejarán las nubes ver el eclipse del 14 de Diciembre?</dc:title>
  <dc:creator>Roberto Rondanelli</dc:creator>
  <cp:lastModifiedBy>Roberto Rondanelli</cp:lastModifiedBy>
  <cp:revision>26</cp:revision>
  <dcterms:created xsi:type="dcterms:W3CDTF">2020-09-09T12:19:22Z</dcterms:created>
  <dcterms:modified xsi:type="dcterms:W3CDTF">2020-09-09T19:23:40Z</dcterms:modified>
</cp:coreProperties>
</file>