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39"/>
  </p:notesMasterIdLst>
  <p:sldIdLst>
    <p:sldId id="256" r:id="rId2"/>
    <p:sldId id="271" r:id="rId3"/>
    <p:sldId id="272" r:id="rId4"/>
    <p:sldId id="320" r:id="rId5"/>
    <p:sldId id="277" r:id="rId6"/>
    <p:sldId id="278" r:id="rId7"/>
    <p:sldId id="279" r:id="rId8"/>
    <p:sldId id="284" r:id="rId9"/>
    <p:sldId id="286" r:id="rId10"/>
    <p:sldId id="287" r:id="rId11"/>
    <p:sldId id="327" r:id="rId12"/>
    <p:sldId id="322" r:id="rId13"/>
    <p:sldId id="323" r:id="rId14"/>
    <p:sldId id="324" r:id="rId15"/>
    <p:sldId id="325" r:id="rId16"/>
    <p:sldId id="328" r:id="rId17"/>
    <p:sldId id="331" r:id="rId18"/>
    <p:sldId id="326" r:id="rId19"/>
    <p:sldId id="332" r:id="rId20"/>
    <p:sldId id="335" r:id="rId21"/>
    <p:sldId id="336" r:id="rId22"/>
    <p:sldId id="290" r:id="rId23"/>
    <p:sldId id="291" r:id="rId24"/>
    <p:sldId id="292" r:id="rId25"/>
    <p:sldId id="337" r:id="rId26"/>
    <p:sldId id="338" r:id="rId27"/>
    <p:sldId id="339" r:id="rId28"/>
    <p:sldId id="330" r:id="rId29"/>
    <p:sldId id="340" r:id="rId30"/>
    <p:sldId id="341" r:id="rId31"/>
    <p:sldId id="333" r:id="rId32"/>
    <p:sldId id="334" r:id="rId33"/>
    <p:sldId id="285" r:id="rId34"/>
    <p:sldId id="260" r:id="rId35"/>
    <p:sldId id="289" r:id="rId36"/>
    <p:sldId id="321" r:id="rId37"/>
    <p:sldId id="31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8"/>
    <p:restoredTop sz="94624"/>
  </p:normalViewPr>
  <p:slideViewPr>
    <p:cSldViewPr snapToGrid="0" snapToObjects="1">
      <p:cViewPr varScale="1">
        <p:scale>
          <a:sx n="157" d="100"/>
          <a:sy n="157" d="100"/>
        </p:scale>
        <p:origin x="10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6E498-A9D2-3744-B5FB-EA0C25144AA5}" type="datetimeFigureOut">
              <a:rPr lang="en-US" smtClean="0"/>
              <a:t>1/8/19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5802F-4150-9C4E-ABBB-4F4C3647EE10}" type="slidenum">
              <a:rPr lang="en-US" smtClean="0"/>
              <a:t>‹#›</a:t>
            </a:fld>
            <a:endParaRPr lang="en-US" dirty="0"/>
          </a:p>
        </p:txBody>
      </p:sp>
    </p:spTree>
    <p:extLst>
      <p:ext uri="{BB962C8B-B14F-4D97-AF65-F5344CB8AC3E}">
        <p14:creationId xmlns:p14="http://schemas.microsoft.com/office/powerpoint/2010/main" val="69124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5802F-4150-9C4E-ABBB-4F4C3647EE10}" type="slidenum">
              <a:rPr lang="en-US" smtClean="0"/>
              <a:t>0</a:t>
            </a:fld>
            <a:endParaRPr lang="en-US" dirty="0"/>
          </a:p>
        </p:txBody>
      </p:sp>
    </p:spTree>
    <p:extLst>
      <p:ext uri="{BB962C8B-B14F-4D97-AF65-F5344CB8AC3E}">
        <p14:creationId xmlns:p14="http://schemas.microsoft.com/office/powerpoint/2010/main" val="202368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E0C2CA-C6B5-C042-9275-E574E4A32456}" type="datetime1">
              <a:rPr lang="en-US" smtClean="0"/>
              <a:t>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205221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F2F7A-5662-1D4B-92B9-0BD7678862F5}" type="datetime1">
              <a:rPr lang="en-US" smtClean="0"/>
              <a:t>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123977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0D7E05-D0AB-E043-90CC-81495D09F1EC}" type="datetime1">
              <a:rPr lang="en-US" smtClean="0"/>
              <a:t>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202065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DA1E9-6DBB-8A4F-8051-17732309FCD3}" type="datetime1">
              <a:rPr lang="en-US" smtClean="0"/>
              <a:t>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91638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AB908-1040-2A46-918E-606C2FA65A8D}" type="datetime1">
              <a:rPr lang="en-US" smtClean="0"/>
              <a:t>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204119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7BC9E5-179F-AE4B-BC6F-A8274471E0A7}" type="datetime1">
              <a:rPr lang="en-US" smtClean="0"/>
              <a:t>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27708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AE80AA-7AB1-574F-A1C9-BEFDBB81BAF1}" type="datetime1">
              <a:rPr lang="en-US" smtClean="0"/>
              <a:t>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125286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297199-04E1-8A48-BB25-21BF6B8DBDB8}" type="datetime1">
              <a:rPr lang="en-US" smtClean="0"/>
              <a:t>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80677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5AA4D-DED1-E74C-AD57-797906913733}" type="datetime1">
              <a:rPr lang="en-US" smtClean="0"/>
              <a:t>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30977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5FE0B-9C99-0E41-9FB5-CDD3468B302A}" type="datetime1">
              <a:rPr lang="en-US" smtClean="0"/>
              <a:t>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96495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D23F45-62C8-E94F-8DB5-A01D2B8CB03C}" type="datetime1">
              <a:rPr lang="en-US" smtClean="0"/>
              <a:t>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C6E072-E89A-BF41-98B7-8171F44EE676}" type="slidenum">
              <a:rPr lang="en-US" smtClean="0"/>
              <a:t>‹#›</a:t>
            </a:fld>
            <a:endParaRPr lang="en-US" dirty="0"/>
          </a:p>
        </p:txBody>
      </p:sp>
    </p:spTree>
    <p:extLst>
      <p:ext uri="{BB962C8B-B14F-4D97-AF65-F5344CB8AC3E}">
        <p14:creationId xmlns:p14="http://schemas.microsoft.com/office/powerpoint/2010/main" val="23070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A76B5-23DE-DA49-BDC0-F41430E53CF3}" type="datetime1">
              <a:rPr lang="en-US" smtClean="0"/>
              <a:t>1/8/19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6E072-E89A-BF41-98B7-8171F44EE676}" type="slidenum">
              <a:rPr lang="en-US" smtClean="0"/>
              <a:t>‹#›</a:t>
            </a:fld>
            <a:endParaRPr lang="en-US" dirty="0"/>
          </a:p>
        </p:txBody>
      </p:sp>
    </p:spTree>
    <p:extLst>
      <p:ext uri="{BB962C8B-B14F-4D97-AF65-F5344CB8AC3E}">
        <p14:creationId xmlns:p14="http://schemas.microsoft.com/office/powerpoint/2010/main" val="830008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7.png"/><Relationship Id="rId4" Type="http://schemas.openxmlformats.org/officeDocument/2006/relationships/hyperlink" Target="http://www.globe.gov/documents/355050/5af19cd8-158d-4bb4-ae4f-6c76991c85e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2.pn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s://www.globe.gov/documents/355050/f5b70c4c-63bd-497e-a8c0-a30e5d3dca94" TargetMode="External"/><Relationship Id="rId4" Type="http://schemas.openxmlformats.org/officeDocument/2006/relationships/hyperlink" Target="https://www.globe.gov/documents/355050/33e3daa6-0cd5-4c0b-aa42-53d789de940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0.jpg"/><Relationship Id="rId4" Type="http://schemas.openxmlformats.org/officeDocument/2006/relationships/hyperlink" Target="https://www.globe.gov/documents/355050/355097/lc_fg_treehtlevel.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7.png"/><Relationship Id="rId4" Type="http://schemas.openxmlformats.org/officeDocument/2006/relationships/hyperlink" Target="http://www.globe.gov/documents/355050/b650282c-6b80-43d7-893b-533561c6880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hyperlink" Target="https://www.globe.gov/documents/355050/a0e071db-ca7a-40b0-aeb6-3e3f32fd90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www.globe.gov/documents/355050/4d5534b2-e504-422c-b9ff-fe053b15b045" TargetMode="External"/><Relationship Id="rId4" Type="http://schemas.openxmlformats.org/officeDocument/2006/relationships/hyperlink" Target="http://www.globe.gov/documents/355050/aa89a944-edc1-463c-b044-bdb574ee4f8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www.globe.gov/documents/355050/4d5534b2-e504-422c-b9ff-fe053b15b045" TargetMode="External"/><Relationship Id="rId4" Type="http://schemas.openxmlformats.org/officeDocument/2006/relationships/hyperlink" Target="http://www.globe.gov/documents/355050/aa89a944-edc1-463c-b044-bdb574ee4f8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hyperlink" Target="http://www.globe.gov/documents/355050/4d5534b2-e504-422c-b9ff-fe053b15b04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0.jpg"/><Relationship Id="rId4" Type="http://schemas.openxmlformats.org/officeDocument/2006/relationships/hyperlink" Target="http://www.globe.ee/TeacherGuide/landcover/protocols/fieldguides/lc_fg_treehttrilow.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www.globe.gov/documents/355050/4d5534b2-e504-422c-b9ff-fe053b15b045" TargetMode="External"/><Relationship Id="rId4" Type="http://schemas.openxmlformats.org/officeDocument/2006/relationships/hyperlink" Target="http://www.globe.gov/documents/355050/aa89a944-edc1-463c-b044-bdb574ee4f8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www.globe.gov/documents/355050/4d5534b2-e504-422c-b9ff-fe053b15b045" TargetMode="External"/><Relationship Id="rId4" Type="http://schemas.openxmlformats.org/officeDocument/2006/relationships/hyperlink" Target="http://www.globe.gov/documents/355050/aa89a944-edc1-463c-b044-bdb574ee4f8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hyperlink" Target="http://www.globe.gov/documents/355050/4d5534b2-e504-422c-b9ff-fe053b15b045"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hyperlink" Target="http://www.globe.gov/documents/355050/4d5534b2-e504-422c-b9ff-fe053b15b04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35.pn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hyperlink" Target="https://www.globe.gov/documents/355050/f5b70c4c-63bd-497e-a8c0-a30e5d3dca9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www.globe.gov/documents/355050/1bf202c4-851f-4118-ac56-2f529df6fdaa" TargetMode="External"/><Relationship Id="rId4" Type="http://schemas.openxmlformats.org/officeDocument/2006/relationships/hyperlink" Target="http://www.globe.gov/documents/355050/aa89a944-edc1-463c-b044-bdb574ee4f8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www.globe.gov/documents/355050/1bf202c4-851f-4118-ac56-2f529df6fda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worldclim.org/" TargetMode="External"/><Relationship Id="rId3" Type="http://schemas.openxmlformats.org/officeDocument/2006/relationships/image" Target="../media/image9.jpg"/><Relationship Id="rId7" Type="http://schemas.openxmlformats.org/officeDocument/2006/relationships/hyperlink" Target="http://trmm.gsfc.nasa.gov/" TargetMode="External"/><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hyperlink" Target="http://www2.jpl.nasa.gov/srtm" TargetMode="External"/><Relationship Id="rId5" Type="http://schemas.openxmlformats.org/officeDocument/2006/relationships/hyperlink" Target="http://modis.gsfc.nasa.gov/" TargetMode="External"/><Relationship Id="rId10" Type="http://schemas.openxmlformats.org/officeDocument/2006/relationships/hyperlink" Target="http://earthobservatory.nasa.gov/IOTD/view.php?id=77637&amp;src=ve" TargetMode="External"/><Relationship Id="rId4" Type="http://schemas.openxmlformats.org/officeDocument/2006/relationships/hyperlink" Target="http://glas.gsfc.nasa.gov/" TargetMode="Externa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hyperlink" Target="https://www.globe.gov/documents/355050/a0e071db-ca7a-40b0-aeb6-3e3f32fd90ca" TargetMode="External"/><Relationship Id="rId3" Type="http://schemas.openxmlformats.org/officeDocument/2006/relationships/image" Target="../media/image12.jpg"/><Relationship Id="rId7" Type="http://schemas.openxmlformats.org/officeDocument/2006/relationships/hyperlink" Target="https://www.globe.gov/documents/355050/355096/Land+Cover+Investigation+Measure+Tree+Height+on+Level+Ground-+Simplified+Clinometer+Technique+Data+Sheet/b650282c-6b80-43d7-893b-533561c68800" TargetMode="External"/><Relationship Id="rId12" Type="http://schemas.openxmlformats.org/officeDocument/2006/relationships/hyperlink" Target="http://www.globe.gov/documents/355050/1bf202c4-851f-4118-ac56-2f529df6fdaa" TargetMode="External"/><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hyperlink" Target="https://www.globe.gov/documents/355050/355097/lc_fg_treehtlevel.pdf" TargetMode="External"/><Relationship Id="rId11" Type="http://schemas.openxmlformats.org/officeDocument/2006/relationships/hyperlink" Target="http://www.globe.gov/documents/355050/f5b70c4c-63bd-497e-a8c0-a30e5d3dca94" TargetMode="External"/><Relationship Id="rId5" Type="http://schemas.openxmlformats.org/officeDocument/2006/relationships/hyperlink" Target="https://www.globe.gov/documents/355050/33e3daa6-0cd5-4c0b-aa42-53d789de9403" TargetMode="External"/><Relationship Id="rId10" Type="http://schemas.openxmlformats.org/officeDocument/2006/relationships/hyperlink" Target="https://www.globe.gov/documents/355050/4d5534b2-e504-422c-b9ff-fe053b15b045" TargetMode="External"/><Relationship Id="rId4" Type="http://schemas.openxmlformats.org/officeDocument/2006/relationships/hyperlink" Target="http://www.globe.gov/documents/355050/5af19cd8-158d-4bb4-ae4f-6c76991c85e6" TargetMode="External"/><Relationship Id="rId9" Type="http://schemas.openxmlformats.org/officeDocument/2006/relationships/hyperlink" Target="http://www.globe.ee/TeacherGuide/landcover/protocols/fieldguides/lc_fg_treehttrilow.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www.globe.gov/documents/355050/887d7213-da0e-494e-af5e-164e16bc8f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dirty="0"/>
              <a:t>Intro Slide</a:t>
            </a:r>
          </a:p>
        </p:txBody>
      </p:sp>
      <p:pic>
        <p:nvPicPr>
          <p:cNvPr id="7" name="Picture 6" descr="The GLOBE Program. Biosphere-Biometry Protocol-Graminoid, Tree and Shrub Height. llustration is of 5 methods to measure tree height, showing a student sighting a tree top in 5 slightly different scenarios.">
            <a:extLst>
              <a:ext uri="{FF2B5EF4-FFF2-40B4-BE49-F238E27FC236}">
                <a16:creationId xmlns:a16="http://schemas.microsoft.com/office/drawing/2014/main" id="{243D6D80-3677-42AC-9D61-6F03959240F6}"/>
              </a:ext>
            </a:extLst>
          </p:cNvPr>
          <p:cNvPicPr>
            <a:picLocks noChangeAspect="1"/>
          </p:cNvPicPr>
          <p:nvPr/>
        </p:nvPicPr>
        <p:blipFill>
          <a:blip r:embed="rId3"/>
          <a:stretch>
            <a:fillRect/>
          </a:stretch>
        </p:blipFill>
        <p:spPr>
          <a:xfrm>
            <a:off x="0" y="308759"/>
            <a:ext cx="9150189" cy="6453554"/>
          </a:xfrm>
          <a:prstGeom prst="rect">
            <a:avLst/>
          </a:prstGeom>
        </p:spPr>
      </p:pic>
      <p:sp>
        <p:nvSpPr>
          <p:cNvPr id="8" name="TextBox 7">
            <a:extLst>
              <a:ext uri="{FF2B5EF4-FFF2-40B4-BE49-F238E27FC236}">
                <a16:creationId xmlns:a16="http://schemas.microsoft.com/office/drawing/2014/main" id="{B14223F0-286E-4A68-8906-AB461C33A53B}"/>
              </a:ext>
            </a:extLst>
          </p:cNvPr>
          <p:cNvSpPr txBox="1"/>
          <p:nvPr/>
        </p:nvSpPr>
        <p:spPr>
          <a:xfrm>
            <a:off x="685800" y="1127133"/>
            <a:ext cx="7567136" cy="523220"/>
          </a:xfrm>
          <a:prstGeom prst="rect">
            <a:avLst/>
          </a:prstGeom>
          <a:noFill/>
        </p:spPr>
        <p:txBody>
          <a:bodyPr wrap="none" rtlCol="0">
            <a:spAutoFit/>
          </a:bodyPr>
          <a:lstStyle/>
          <a:p>
            <a:r>
              <a:rPr lang="en-US" sz="2800" b="1" dirty="0">
                <a:solidFill>
                  <a:srgbClr val="006600"/>
                </a:solidFill>
              </a:rPr>
              <a:t>Graminoid, Tree and Shrub Height (Five Methods)</a:t>
            </a:r>
          </a:p>
        </p:txBody>
      </p:sp>
    </p:spTree>
    <p:extLst>
      <p:ext uri="{BB962C8B-B14F-4D97-AF65-F5344CB8AC3E}">
        <p14:creationId xmlns:p14="http://schemas.microsoft.com/office/powerpoint/2010/main" val="105273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C6E072-E89A-BF41-98B7-8171F44EE676}" type="slidenum">
              <a:rPr lang="en-US" smtClean="0"/>
              <a:t>9</a:t>
            </a:fld>
            <a:endParaRPr lang="en-US" dirty="0"/>
          </a:p>
        </p:txBody>
      </p:sp>
      <p:pic>
        <p:nvPicPr>
          <p:cNvPr id="5"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336264"/>
            <a:ext cx="7886700" cy="1325563"/>
          </a:xfrm>
        </p:spPr>
        <p:txBody>
          <a:bodyPr>
            <a:normAutofit fontScale="90000"/>
          </a:bodyPr>
          <a:lstStyle/>
          <a:p>
            <a:r>
              <a:rPr lang="en-US" sz="2800" b="1" dirty="0">
                <a:solidFill>
                  <a:srgbClr val="055000"/>
                </a:solidFill>
              </a:rPr>
              <a:t>C. Measuring Tree Height- Choose Your Trees</a:t>
            </a:r>
            <a:br>
              <a:rPr lang="en-US" sz="2000" b="1" dirty="0">
                <a:solidFill>
                  <a:srgbClr val="055000"/>
                </a:solidFill>
              </a:rPr>
            </a:br>
            <a:br>
              <a:rPr lang="en-US" sz="3200" b="1" dirty="0">
                <a:solidFill>
                  <a:srgbClr val="055000"/>
                </a:solidFill>
              </a:rPr>
            </a:br>
            <a:br>
              <a:rPr lang="en-US" b="1" dirty="0">
                <a:solidFill>
                  <a:srgbClr val="055000"/>
                </a:solidFill>
              </a:rPr>
            </a:br>
            <a:endParaRPr lang="en-US" dirty="0"/>
          </a:p>
        </p:txBody>
      </p:sp>
      <p:sp>
        <p:nvSpPr>
          <p:cNvPr id="3" name="Content Placeholder 2"/>
          <p:cNvSpPr>
            <a:spLocks noGrp="1"/>
          </p:cNvSpPr>
          <p:nvPr>
            <p:ph sz="half" idx="1"/>
          </p:nvPr>
        </p:nvSpPr>
        <p:spPr>
          <a:xfrm>
            <a:off x="1344789" y="1821685"/>
            <a:ext cx="5548234" cy="2145558"/>
          </a:xfrm>
        </p:spPr>
        <p:txBody>
          <a:bodyPr>
            <a:noAutofit/>
          </a:bodyPr>
          <a:lstStyle/>
          <a:p>
            <a:pPr algn="just">
              <a:defRPr/>
            </a:pPr>
            <a:r>
              <a:rPr lang="en-US" sz="1700" dirty="0"/>
              <a:t>Select  5 trees to sample, including: </a:t>
            </a:r>
          </a:p>
          <a:p>
            <a:pPr lvl="1" algn="just">
              <a:buFont typeface="Courier New" panose="02070309020205020404" pitchFamily="49" charset="0"/>
              <a:buChar char="o"/>
              <a:defRPr/>
            </a:pPr>
            <a:r>
              <a:rPr lang="en-US" sz="1700" dirty="0"/>
              <a:t>The tallest tree of the dominant species.</a:t>
            </a:r>
          </a:p>
          <a:p>
            <a:pPr lvl="1" algn="just">
              <a:buFont typeface="Courier New" panose="02070309020205020404" pitchFamily="49" charset="0"/>
              <a:buChar char="o"/>
              <a:defRPr/>
            </a:pPr>
            <a:r>
              <a:rPr lang="en-US" sz="1700" dirty="0"/>
              <a:t>The shortest tree of the dominant species </a:t>
            </a:r>
            <a:r>
              <a:rPr lang="en-US" sz="1700" noProof="1"/>
              <a:t>that</a:t>
            </a:r>
            <a:r>
              <a:rPr lang="en-US" sz="1700" dirty="0"/>
              <a:t> still reaches the canopy.</a:t>
            </a:r>
          </a:p>
          <a:p>
            <a:pPr lvl="1" algn="just">
              <a:buFont typeface="Courier New" panose="02070309020205020404" pitchFamily="49" charset="0"/>
              <a:buChar char="o"/>
              <a:defRPr/>
            </a:pPr>
            <a:r>
              <a:rPr lang="en-US" sz="1700" dirty="0"/>
              <a:t>Three trees that have heights in between the tallest and shortest of the dominant species. </a:t>
            </a:r>
          </a:p>
          <a:p>
            <a:pPr algn="just">
              <a:defRPr/>
            </a:pPr>
            <a:r>
              <a:rPr lang="en-US" sz="1700" dirty="0"/>
              <a:t>Permanently mark number and label the trees if you plan to return to this site to take  measurements over time. </a:t>
            </a:r>
          </a:p>
        </p:txBody>
      </p:sp>
      <p:pic>
        <p:nvPicPr>
          <p:cNvPr id="12" name="Picture 11" descr="Cautio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755" y="4774223"/>
            <a:ext cx="400050" cy="399763"/>
          </a:xfrm>
          <a:prstGeom prst="rect">
            <a:avLst/>
          </a:prstGeom>
          <a:ln>
            <a:noFill/>
          </a:ln>
          <a:effectLst>
            <a:outerShdw blurRad="292100" dist="139700" dir="2700000" algn="tl" rotWithShape="0">
              <a:srgbClr val="333333">
                <a:alpha val="65000"/>
              </a:srgbClr>
            </a:outerShdw>
          </a:effectLst>
        </p:spPr>
      </p:pic>
      <p:sp>
        <p:nvSpPr>
          <p:cNvPr id="11" name="TextBox 2"/>
          <p:cNvSpPr txBox="1">
            <a:spLocks noChangeArrowheads="1"/>
          </p:cNvSpPr>
          <p:nvPr/>
        </p:nvSpPr>
        <p:spPr bwMode="auto">
          <a:xfrm>
            <a:off x="2063750" y="4733071"/>
            <a:ext cx="665534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400" b="1" i="1" dirty="0"/>
              <a:t>Adjust your distance from the tree so that you are at least as far away from the tree </a:t>
            </a:r>
          </a:p>
          <a:p>
            <a:r>
              <a:rPr lang="en-US" sz="1400" b="1" i="1" dirty="0"/>
              <a:t>as the tree is tall. For the most accurate measurement, adjust your distance so that the </a:t>
            </a:r>
          </a:p>
          <a:p>
            <a:r>
              <a:rPr lang="en-US" sz="1400" b="1" i="1" dirty="0"/>
              <a:t>angle of the clinometer is as close to 30 degrees as possible.</a:t>
            </a:r>
            <a:endParaRPr lang="en-US" sz="1400" b="1" dirty="0">
              <a:solidFill>
                <a:srgbClr val="055000"/>
              </a:solidFill>
            </a:endParaRPr>
          </a:p>
        </p:txBody>
      </p:sp>
      <p:pic>
        <p:nvPicPr>
          <p:cNvPr id="4" name="Picture 3" descr="Images of flagging tape and tree marke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023" y="1556707"/>
            <a:ext cx="1993900" cy="2603500"/>
          </a:xfrm>
          <a:prstGeom prst="rect">
            <a:avLst/>
          </a:prstGeom>
        </p:spPr>
      </p:pic>
    </p:spTree>
    <p:extLst>
      <p:ext uri="{BB962C8B-B14F-4D97-AF65-F5344CB8AC3E}">
        <p14:creationId xmlns:p14="http://schemas.microsoft.com/office/powerpoint/2010/main" val="205646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E072-E89A-BF41-98B7-8171F44EE676}" type="slidenum">
              <a:rPr lang="en-US" smtClean="0"/>
              <a:t>10</a:t>
            </a:fld>
            <a:endParaRPr lang="en-US" dirty="0"/>
          </a:p>
        </p:txBody>
      </p:sp>
      <p:pic>
        <p:nvPicPr>
          <p:cNvPr id="5"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276603"/>
            <a:ext cx="7886700" cy="1325563"/>
          </a:xfrm>
        </p:spPr>
        <p:txBody>
          <a:bodyPr>
            <a:normAutofit fontScale="90000"/>
          </a:bodyPr>
          <a:lstStyle/>
          <a:p>
            <a:r>
              <a:rPr lang="en-US" sz="2300" b="1" dirty="0">
                <a:solidFill>
                  <a:srgbClr val="055000"/>
                </a:solidFill>
              </a:rPr>
              <a:t>C. Measuring Tree Height – Method I: Standard Clinometer</a:t>
            </a:r>
            <a:br>
              <a:rPr lang="en-US" sz="2400" b="1" dirty="0">
                <a:solidFill>
                  <a:srgbClr val="055000"/>
                </a:solidFill>
              </a:rPr>
            </a:br>
            <a:br>
              <a:rPr lang="en-US" sz="3200" b="1" dirty="0">
                <a:solidFill>
                  <a:srgbClr val="055000"/>
                </a:solidFill>
              </a:rPr>
            </a:br>
            <a:br>
              <a:rPr lang="en-US" b="1" dirty="0">
                <a:solidFill>
                  <a:srgbClr val="055000"/>
                </a:solidFill>
              </a:rPr>
            </a:br>
            <a:endParaRPr lang="en-US" dirty="0"/>
          </a:p>
        </p:txBody>
      </p:sp>
      <p:sp>
        <p:nvSpPr>
          <p:cNvPr id="3" name="Content Placeholder 2"/>
          <p:cNvSpPr>
            <a:spLocks noGrp="1"/>
          </p:cNvSpPr>
          <p:nvPr>
            <p:ph sz="half" idx="1"/>
          </p:nvPr>
        </p:nvSpPr>
        <p:spPr>
          <a:xfrm>
            <a:off x="1358900" y="1508735"/>
            <a:ext cx="7449512" cy="861297"/>
          </a:xfrm>
        </p:spPr>
        <p:txBody>
          <a:bodyPr>
            <a:normAutofit/>
          </a:bodyPr>
          <a:lstStyle/>
          <a:p>
            <a:pPr marL="0" indent="0">
              <a:buNone/>
            </a:pPr>
            <a:r>
              <a:rPr lang="en-US" sz="1600" dirty="0"/>
              <a:t>The method you use will depend on the topography of your site. This is the Standard Clinometer Technique with Feet Level with Tree Base.    </a:t>
            </a:r>
          </a:p>
          <a:p>
            <a:endParaRPr lang="en-US" dirty="0"/>
          </a:p>
        </p:txBody>
      </p:sp>
      <p:pic>
        <p:nvPicPr>
          <p:cNvPr id="12" name="Content Placeholder 11" descr="The graphic shows a student sighting the top of the tree, and measuring a 34 degree angle. You will also measure your eye height  and distance from the tre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169810" y="2189477"/>
            <a:ext cx="7974189" cy="4668524"/>
          </a:xfrm>
          <a:prstGeom prst="rect">
            <a:avLst/>
          </a:prstGeom>
        </p:spPr>
      </p:pic>
    </p:spTree>
    <p:extLst>
      <p:ext uri="{BB962C8B-B14F-4D97-AF65-F5344CB8AC3E}">
        <p14:creationId xmlns:p14="http://schemas.microsoft.com/office/powerpoint/2010/main" val="146306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11</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046285"/>
            <a:ext cx="7886700" cy="351692"/>
          </a:xfrm>
        </p:spPr>
        <p:txBody>
          <a:bodyPr>
            <a:normAutofit/>
          </a:bodyPr>
          <a:lstStyle/>
          <a:p>
            <a:r>
              <a:rPr lang="en-US" sz="1700" b="1" dirty="0">
                <a:solidFill>
                  <a:srgbClr val="055000"/>
                </a:solidFill>
              </a:rPr>
              <a:t>C. Measuring Tree Height when the Ground is Level: Standard Clinometer Technique - 1</a:t>
            </a:r>
          </a:p>
        </p:txBody>
      </p:sp>
      <p:sp>
        <p:nvSpPr>
          <p:cNvPr id="3" name="Content Placeholder 2"/>
          <p:cNvSpPr>
            <a:spLocks noGrp="1"/>
          </p:cNvSpPr>
          <p:nvPr>
            <p:ph sz="half" idx="1"/>
          </p:nvPr>
        </p:nvSpPr>
        <p:spPr>
          <a:xfrm>
            <a:off x="1409075" y="1692101"/>
            <a:ext cx="7240250" cy="383134"/>
          </a:xfrm>
        </p:spPr>
        <p:txBody>
          <a:bodyPr>
            <a:normAutofit fontScale="92500" lnSpcReduction="20000"/>
          </a:bodyPr>
          <a:lstStyle/>
          <a:p>
            <a:pPr marL="0" indent="0">
              <a:buNone/>
            </a:pPr>
            <a:r>
              <a:rPr lang="nl-NL" sz="1700" dirty="0"/>
              <a:t>For this situation, use the </a:t>
            </a:r>
            <a:r>
              <a:rPr lang="en-US" sz="1700" b="1" dirty="0">
                <a:hlinkClick r:id="rId4"/>
              </a:rPr>
              <a:t>Graminoid, Tree and Shrub Height Field Guide</a:t>
            </a:r>
            <a:r>
              <a:rPr lang="en-US" sz="1700" b="1" dirty="0"/>
              <a:t>.</a:t>
            </a:r>
          </a:p>
          <a:p>
            <a:pPr marL="0" indent="0">
              <a:buNone/>
            </a:pPr>
            <a:endParaRPr lang="nl-NL" sz="1600" dirty="0">
              <a:solidFill>
                <a:srgbClr val="055000"/>
              </a:solidFill>
            </a:endParaRPr>
          </a:p>
        </p:txBody>
      </p:sp>
      <p:pic>
        <p:nvPicPr>
          <p:cNvPr id="10" name="Picture 9" descr="caution icon">
            <a:extLst>
              <a:ext uri="{FF2B5EF4-FFF2-40B4-BE49-F238E27FC236}">
                <a16:creationId xmlns:a16="http://schemas.microsoft.com/office/drawing/2014/main" id="{EA3F962A-9E7C-4026-84C0-F0D1A9ACE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983" y="3330902"/>
            <a:ext cx="398463" cy="409575"/>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sz="half" idx="2"/>
          </p:nvPr>
        </p:nvSpPr>
        <p:spPr>
          <a:xfrm>
            <a:off x="1788080" y="2075234"/>
            <a:ext cx="3907144" cy="4351338"/>
          </a:xfrm>
        </p:spPr>
        <p:txBody>
          <a:bodyPr>
            <a:normAutofit fontScale="92500" lnSpcReduction="20000"/>
          </a:bodyPr>
          <a:lstStyle/>
          <a:p>
            <a:pPr>
              <a:buFont typeface="Calibri" charset="0"/>
              <a:buAutoNum type="arabicPeriod"/>
            </a:pPr>
            <a:endParaRPr lang="en-US" sz="1600" dirty="0"/>
          </a:p>
          <a:p>
            <a:r>
              <a:rPr lang="en-US" sz="1800" dirty="0"/>
              <a:t>Move away from the base of the tree until you can see the top of the tree through the drinking straw of the clinometer.</a:t>
            </a:r>
          </a:p>
          <a:p>
            <a:pPr marL="0" indent="0">
              <a:buNone/>
            </a:pPr>
            <a:endParaRPr lang="en-US" sz="1600" dirty="0"/>
          </a:p>
          <a:p>
            <a:pPr marL="0" indent="0">
              <a:buNone/>
            </a:pPr>
            <a:r>
              <a:rPr lang="en-US" sz="1600" b="1" i="1" dirty="0"/>
              <a:t>For the best results, adjust your distance from the base of the tree so that the clinometer reads as close to 30 ̊ as possible and you are at least as far from the tree as it is tall.</a:t>
            </a:r>
          </a:p>
          <a:p>
            <a:pPr marL="0" indent="0">
              <a:buNone/>
            </a:pPr>
            <a:endParaRPr lang="en-US" sz="1600" b="1" i="1" dirty="0"/>
          </a:p>
          <a:p>
            <a:pPr marL="0" indent="0">
              <a:buNone/>
            </a:pPr>
            <a:r>
              <a:rPr lang="en-US" sz="1600" b="1" i="1" dirty="0"/>
              <a:t>Be sure to be on level ground so that your feet are at the same elevation as the base of the tree. Remember, if you are not on the same level with the tree, you need to use one of the  alternative methods for measuring tree height.</a:t>
            </a:r>
          </a:p>
          <a:p>
            <a:pPr marL="0" indent="0">
              <a:buNone/>
            </a:pPr>
            <a:endParaRPr lang="en-US" sz="1600" dirty="0"/>
          </a:p>
          <a:p>
            <a:r>
              <a:rPr lang="en-US" sz="1800" dirty="0"/>
              <a:t>Have your partner read and record the number of degrees of the angle.</a:t>
            </a:r>
          </a:p>
          <a:p>
            <a:pPr marL="0" indent="0">
              <a:buNone/>
            </a:pPr>
            <a:endParaRPr lang="nl-NL" sz="1600" i="1" dirty="0">
              <a:solidFill>
                <a:schemeClr val="accent6">
                  <a:lumMod val="50000"/>
                </a:schemeClr>
              </a:solidFill>
            </a:endParaRPr>
          </a:p>
        </p:txBody>
      </p:sp>
      <p:pic>
        <p:nvPicPr>
          <p:cNvPr id="17" name="Content Placeholder 5" descr="GLOBE teacher sighting the top of the tree using the clinomet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9112" y="2390670"/>
            <a:ext cx="2480310" cy="1860233"/>
          </a:xfrm>
          <a:prstGeom prst="rect">
            <a:avLst/>
          </a:prstGeom>
        </p:spPr>
      </p:pic>
    </p:spTree>
    <p:extLst>
      <p:ext uri="{BB962C8B-B14F-4D97-AF65-F5344CB8AC3E}">
        <p14:creationId xmlns:p14="http://schemas.microsoft.com/office/powerpoint/2010/main" val="208541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12</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169811" y="972581"/>
            <a:ext cx="8088489" cy="453712"/>
          </a:xfrm>
        </p:spPr>
        <p:txBody>
          <a:bodyPr>
            <a:normAutofit/>
          </a:bodyPr>
          <a:lstStyle/>
          <a:p>
            <a:r>
              <a:rPr lang="en-US" sz="1700" b="1" dirty="0">
                <a:solidFill>
                  <a:srgbClr val="055000"/>
                </a:solidFill>
              </a:rPr>
              <a:t>C. Measuring Tree Height when the Ground is Level: Standard Clinometer Technique - 2</a:t>
            </a:r>
          </a:p>
        </p:txBody>
      </p:sp>
      <p:sp>
        <p:nvSpPr>
          <p:cNvPr id="3" name="Content Placeholder 2"/>
          <p:cNvSpPr>
            <a:spLocks noGrp="1"/>
          </p:cNvSpPr>
          <p:nvPr>
            <p:ph sz="half" idx="1"/>
          </p:nvPr>
        </p:nvSpPr>
        <p:spPr>
          <a:xfrm>
            <a:off x="1389643" y="1842588"/>
            <a:ext cx="7240250" cy="1036975"/>
          </a:xfrm>
        </p:spPr>
        <p:txBody>
          <a:bodyPr>
            <a:normAutofit/>
          </a:bodyPr>
          <a:lstStyle/>
          <a:p>
            <a:r>
              <a:rPr lang="en-US" sz="1800" dirty="0"/>
              <a:t>Using the </a:t>
            </a:r>
            <a:r>
              <a:rPr lang="en-US" sz="1800" b="1" dirty="0">
                <a:solidFill>
                  <a:srgbClr val="FF0000"/>
                </a:solidFill>
              </a:rPr>
              <a:t>Table of Tangents</a:t>
            </a:r>
            <a:r>
              <a:rPr lang="en-US" sz="1800" dirty="0"/>
              <a:t>, record the TAN of the angle on the </a:t>
            </a:r>
            <a:r>
              <a:rPr lang="en-US" sz="1800" dirty="0">
                <a:hlinkClick r:id="rId4"/>
              </a:rPr>
              <a:t>Data Sheet</a:t>
            </a:r>
            <a:r>
              <a:rPr lang="en-US" sz="1800" dirty="0"/>
              <a:t>.</a:t>
            </a:r>
            <a:r>
              <a:rPr lang="nl-NL" sz="1800" i="1" dirty="0">
                <a:solidFill>
                  <a:srgbClr val="055000"/>
                </a:solidFill>
                <a:hlinkClick r:id="rId5"/>
              </a:rPr>
              <a:t> </a:t>
            </a:r>
            <a:endParaRPr lang="nl-NL" sz="1800" dirty="0">
              <a:solidFill>
                <a:srgbClr val="055000"/>
              </a:solidFill>
            </a:endParaRPr>
          </a:p>
        </p:txBody>
      </p:sp>
      <p:pic>
        <p:nvPicPr>
          <p:cNvPr id="14" name="Picture 15" descr="Screen Shot of Tangent Table"/>
          <p:cNvPicPr>
            <a:picLocks noGrp="1" noChangeAspect="1"/>
          </p:cNvPicPr>
          <p:nvPr>
            <p:ph sz="half" idx="2"/>
          </p:nvPr>
        </p:nvPicPr>
        <p:blipFill>
          <a:blip r:embed="rId6">
            <a:biLevel thresh="75000"/>
            <a:extLst>
              <a:ext uri="{28A0092B-C50C-407E-A947-70E740481C1C}">
                <a14:useLocalDpi xmlns:a14="http://schemas.microsoft.com/office/drawing/2010/main" val="0"/>
              </a:ext>
            </a:extLst>
          </a:blip>
          <a:srcRect/>
          <a:stretch>
            <a:fillRect/>
          </a:stretch>
        </p:blipFill>
        <p:spPr bwMode="auto">
          <a:xfrm rot="5400000">
            <a:off x="2093019" y="2843194"/>
            <a:ext cx="2601033" cy="4142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1" descr="Diagram of a right angle. If angle is 34 degrees and the length of side AC is 60.0 m, then Tan A=BC/AC, Tan34=BC/60.0 m, BC=60.0 m x Tan 34."/>
          <p:cNvPicPr>
            <a:picLocks noChangeAspect="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699503" y="3741911"/>
            <a:ext cx="3273315" cy="2538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97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13</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342442" y="974935"/>
            <a:ext cx="8079698" cy="551561"/>
          </a:xfrm>
        </p:spPr>
        <p:txBody>
          <a:bodyPr>
            <a:noAutofit/>
          </a:bodyPr>
          <a:lstStyle/>
          <a:p>
            <a:r>
              <a:rPr lang="en-US" sz="1700" b="1" dirty="0">
                <a:solidFill>
                  <a:srgbClr val="055000"/>
                </a:solidFill>
              </a:rPr>
              <a:t>C. Measuring Tree Height when the Ground is Level: Standard Clinometer Technique  - 3</a:t>
            </a:r>
          </a:p>
        </p:txBody>
      </p:sp>
      <p:sp>
        <p:nvSpPr>
          <p:cNvPr id="3" name="Content Placeholder 2"/>
          <p:cNvSpPr>
            <a:spLocks noGrp="1"/>
          </p:cNvSpPr>
          <p:nvPr>
            <p:ph sz="half" idx="1"/>
          </p:nvPr>
        </p:nvSpPr>
        <p:spPr>
          <a:xfrm>
            <a:off x="1409075" y="1692100"/>
            <a:ext cx="7376163" cy="1965500"/>
          </a:xfrm>
        </p:spPr>
        <p:txBody>
          <a:bodyPr>
            <a:normAutofit fontScale="92500"/>
          </a:bodyPr>
          <a:lstStyle/>
          <a:p>
            <a:pPr algn="just">
              <a:defRPr/>
            </a:pPr>
            <a:endParaRPr lang="en-US" sz="1600" dirty="0"/>
          </a:p>
          <a:p>
            <a:pPr algn="just">
              <a:defRPr/>
            </a:pPr>
            <a:r>
              <a:rPr lang="en-US" sz="1900" dirty="0"/>
              <a:t>Measure the distance between you and the tree. Have your partner help you using the 50 m tape. Record this in the table on your Data Sheet.</a:t>
            </a:r>
          </a:p>
          <a:p>
            <a:pPr algn="just">
              <a:defRPr/>
            </a:pPr>
            <a:endParaRPr lang="en-US" sz="1900" dirty="0"/>
          </a:p>
          <a:p>
            <a:pPr algn="just">
              <a:defRPr/>
            </a:pPr>
            <a:r>
              <a:rPr lang="en-US" sz="1900" dirty="0"/>
              <a:t>Measure the height from the ground to your eye level. (You only need to do this  step once!) Record this in the table.</a:t>
            </a:r>
          </a:p>
        </p:txBody>
      </p:sp>
      <p:pic>
        <p:nvPicPr>
          <p:cNvPr id="10" name="Picture 6" descr="Diagram of a right angle. If angle is 34 degrees and the length of side AC is 60.0 m, then Tan A=BC/AC, Tan34=BC/60.0 m, BC=60.0 m x Tan 34."/>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342442" y="3815895"/>
            <a:ext cx="3806841" cy="2778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1" descr="Diagram of a right angle. If angle is 34 degrees and the length of side AC is 60.0 m, then Tan A=BC/AC, Tan34=BC/60.0 m, BC=60.0 m x Tan 34."/>
          <p:cNvPicPr>
            <a:picLocks noGrp="1" noChangeAspect="1"/>
          </p:cNvPicPr>
          <p:nvPr>
            <p:ph sz="half" idx="2"/>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247317" y="3815895"/>
            <a:ext cx="3637282" cy="2820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26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14</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169811" y="1032675"/>
            <a:ext cx="8053320" cy="659424"/>
          </a:xfrm>
        </p:spPr>
        <p:txBody>
          <a:bodyPr>
            <a:normAutofit/>
          </a:bodyPr>
          <a:lstStyle/>
          <a:p>
            <a:r>
              <a:rPr lang="en-US" sz="1700" b="1" dirty="0">
                <a:solidFill>
                  <a:srgbClr val="055000"/>
                </a:solidFill>
              </a:rPr>
              <a:t>C. Measuring Tree Height when the Ground is Level: Standard Clinometer Technique - 4</a:t>
            </a:r>
          </a:p>
        </p:txBody>
      </p:sp>
      <p:sp>
        <p:nvSpPr>
          <p:cNvPr id="3" name="Content Placeholder 2"/>
          <p:cNvSpPr>
            <a:spLocks noGrp="1"/>
          </p:cNvSpPr>
          <p:nvPr>
            <p:ph sz="half" idx="1"/>
          </p:nvPr>
        </p:nvSpPr>
        <p:spPr>
          <a:xfrm>
            <a:off x="1409075" y="1692099"/>
            <a:ext cx="7376163" cy="4484863"/>
          </a:xfrm>
        </p:spPr>
        <p:txBody>
          <a:bodyPr>
            <a:normAutofit/>
          </a:bodyPr>
          <a:lstStyle/>
          <a:p>
            <a:pPr algn="just">
              <a:defRPr/>
            </a:pPr>
            <a:endParaRPr lang="en-US" sz="1600" dirty="0"/>
          </a:p>
          <a:p>
            <a:pPr algn="just"/>
            <a:r>
              <a:rPr lang="en-US" sz="2000" dirty="0"/>
              <a:t>Calculate the tree height using the following formula:</a:t>
            </a:r>
          </a:p>
          <a:p>
            <a:pPr marL="0" indent="0" algn="just">
              <a:buNone/>
            </a:pPr>
            <a:r>
              <a:rPr lang="en-US" sz="2000" b="1" dirty="0">
                <a:solidFill>
                  <a:srgbClr val="055000"/>
                </a:solidFill>
              </a:rPr>
              <a:t>Tree height=[TAN (Angle of Clinometer) x (Distance to Tree)] + (Height to 0 degree on tree)</a:t>
            </a:r>
          </a:p>
          <a:p>
            <a:pPr marL="285750" indent="-285750" algn="just">
              <a:buFont typeface="Arial"/>
              <a:buChar char="•"/>
              <a:defRPr/>
            </a:pPr>
            <a:r>
              <a:rPr lang="en-US" sz="2000" dirty="0"/>
              <a:t>Record on your Data Sheet.</a:t>
            </a:r>
          </a:p>
          <a:p>
            <a:pPr marL="285750" indent="-285750" algn="just">
              <a:buFont typeface="Arial"/>
              <a:buChar char="•"/>
              <a:defRPr/>
            </a:pPr>
            <a:r>
              <a:rPr lang="en-US" sz="2000" dirty="0"/>
              <a:t>Measure the height of each tree three times and calculate the average of the three heights. If they are within one meter, record the average on your Data Sheet. If not, repeat the measurements until they are within one meter.</a:t>
            </a:r>
          </a:p>
          <a:p>
            <a:pPr marL="285750" indent="-285750" algn="just">
              <a:buFont typeface="Arial"/>
              <a:buChar char="•"/>
              <a:defRPr/>
            </a:pPr>
            <a:r>
              <a:rPr lang="en-US" sz="2000" dirty="0"/>
              <a:t>Repeat the step above for the other four trees and </a:t>
            </a:r>
            <a:r>
              <a:rPr lang="en-US" sz="2000" dirty="0">
                <a:solidFill>
                  <a:srgbClr val="FF0000"/>
                </a:solidFill>
              </a:rPr>
              <a:t>you are done</a:t>
            </a:r>
            <a:r>
              <a:rPr lang="en-US" sz="2000" dirty="0"/>
              <a:t>!</a:t>
            </a:r>
          </a:p>
        </p:txBody>
      </p:sp>
      <p:pic>
        <p:nvPicPr>
          <p:cNvPr id="14" name="Picture 13" descr="Attentio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757" y="5654676"/>
            <a:ext cx="400050" cy="407987"/>
          </a:xfrm>
          <a:prstGeom prst="rect">
            <a:avLst/>
          </a:prstGeom>
          <a:ln>
            <a:noFill/>
          </a:ln>
          <a:effectLst>
            <a:outerShdw blurRad="292100" dist="139700" dir="2700000" algn="tl" rotWithShape="0">
              <a:srgbClr val="333333">
                <a:alpha val="65000"/>
              </a:srgbClr>
            </a:outerShdw>
          </a:effectLst>
        </p:spPr>
      </p:pic>
      <p:sp>
        <p:nvSpPr>
          <p:cNvPr id="11" name="TextBox 2"/>
          <p:cNvSpPr txBox="1">
            <a:spLocks noChangeArrowheads="1"/>
          </p:cNvSpPr>
          <p:nvPr/>
        </p:nvSpPr>
        <p:spPr bwMode="auto">
          <a:xfrm>
            <a:off x="2290536" y="5380037"/>
            <a:ext cx="7691438"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a:endParaRPr lang="en-US" sz="1600" dirty="0"/>
          </a:p>
          <a:p>
            <a:pPr algn="just"/>
            <a:r>
              <a:rPr lang="en-US" sz="1400" i="1" dirty="0"/>
              <a:t>If your co-dominant species is a tree, repeat steps b-e for the co-dominant tree </a:t>
            </a:r>
          </a:p>
          <a:p>
            <a:pPr algn="just"/>
            <a:r>
              <a:rPr lang="en-US" sz="1400" i="1" dirty="0"/>
              <a:t>species. If you do not have five co-dominant species trees on your site, include other </a:t>
            </a:r>
          </a:p>
          <a:p>
            <a:pPr algn="just"/>
            <a:r>
              <a:rPr lang="en-US" sz="1400" i="1" dirty="0"/>
              <a:t>tree species to make a total of five. Note that you are using other species in the </a:t>
            </a:r>
          </a:p>
          <a:p>
            <a:pPr algn="just"/>
            <a:r>
              <a:rPr lang="en-US" sz="1400" i="1" dirty="0"/>
              <a:t>Metadata.</a:t>
            </a:r>
          </a:p>
          <a:p>
            <a:endParaRPr lang="en-US" sz="1800" dirty="0"/>
          </a:p>
        </p:txBody>
      </p:sp>
    </p:spTree>
    <p:extLst>
      <p:ext uri="{BB962C8B-B14F-4D97-AF65-F5344CB8AC3E}">
        <p14:creationId xmlns:p14="http://schemas.microsoft.com/office/powerpoint/2010/main" val="10689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E072-E89A-BF41-98B7-8171F44EE676}" type="slidenum">
              <a:rPr lang="en-US" smtClean="0"/>
              <a:t>15</a:t>
            </a:fld>
            <a:endParaRPr lang="en-US" dirty="0"/>
          </a:p>
        </p:txBody>
      </p:sp>
      <p:pic>
        <p:nvPicPr>
          <p:cNvPr id="5"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276603"/>
            <a:ext cx="7886700" cy="1325563"/>
          </a:xfrm>
        </p:spPr>
        <p:txBody>
          <a:bodyPr>
            <a:normAutofit fontScale="90000"/>
          </a:bodyPr>
          <a:lstStyle/>
          <a:p>
            <a:r>
              <a:rPr lang="en-US" sz="2300" b="1" dirty="0">
                <a:solidFill>
                  <a:srgbClr val="055000"/>
                </a:solidFill>
              </a:rPr>
              <a:t>C. Measuring Tree Height – Method II: Simplified Clinometer Technique</a:t>
            </a:r>
            <a:br>
              <a:rPr lang="en-US" sz="2300" b="1" dirty="0">
                <a:solidFill>
                  <a:srgbClr val="055000"/>
                </a:solidFill>
              </a:rPr>
            </a:br>
            <a:br>
              <a:rPr lang="en-US" sz="2300" b="1" dirty="0">
                <a:solidFill>
                  <a:srgbClr val="055000"/>
                </a:solidFill>
              </a:rPr>
            </a:br>
            <a:br>
              <a:rPr lang="en-US" b="1" dirty="0">
                <a:solidFill>
                  <a:srgbClr val="055000"/>
                </a:solidFill>
              </a:rPr>
            </a:br>
            <a:endParaRPr lang="en-US" dirty="0"/>
          </a:p>
        </p:txBody>
      </p:sp>
      <p:sp>
        <p:nvSpPr>
          <p:cNvPr id="3" name="Content Placeholder 2"/>
          <p:cNvSpPr>
            <a:spLocks noGrp="1"/>
          </p:cNvSpPr>
          <p:nvPr>
            <p:ph sz="half" idx="1"/>
          </p:nvPr>
        </p:nvSpPr>
        <p:spPr>
          <a:xfrm>
            <a:off x="1358900" y="1508735"/>
            <a:ext cx="7449512" cy="861297"/>
          </a:xfrm>
        </p:spPr>
        <p:txBody>
          <a:bodyPr>
            <a:normAutofit/>
          </a:bodyPr>
          <a:lstStyle/>
          <a:p>
            <a:pPr marL="0" indent="0">
              <a:buNone/>
            </a:pPr>
            <a:r>
              <a:rPr lang="en-US" sz="1800" dirty="0"/>
              <a:t>The method you use will depend on the topography of your site. This is the </a:t>
            </a:r>
            <a:r>
              <a:rPr lang="en-US" sz="1800" b="1" dirty="0">
                <a:solidFill>
                  <a:schemeClr val="accent6">
                    <a:lumMod val="50000"/>
                  </a:schemeClr>
                </a:solidFill>
              </a:rPr>
              <a:t>Measuring Tree Height on Level  Ground: Simplified Clinometer Technique.</a:t>
            </a:r>
          </a:p>
          <a:p>
            <a:endParaRPr lang="en-US" dirty="0"/>
          </a:p>
        </p:txBody>
      </p:sp>
      <p:pic>
        <p:nvPicPr>
          <p:cNvPr id="8" name="Content Placeholder 7" descr="Diagram of student sighting in the top of the tree, setting the clinometer at 45 degrees. This protocol allows students to measure tree and shrub height without the use of trigonometry. It requires a level surface between the student and the tree. If the ground is not level, you will need to use a different technique that requires some trigonometry."/>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58900" y="2370032"/>
            <a:ext cx="7449512" cy="4394558"/>
          </a:xfrm>
        </p:spPr>
      </p:pic>
    </p:spTree>
    <p:extLst>
      <p:ext uri="{BB962C8B-B14F-4D97-AF65-F5344CB8AC3E}">
        <p14:creationId xmlns:p14="http://schemas.microsoft.com/office/powerpoint/2010/main" val="251782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16</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169811" y="1025334"/>
            <a:ext cx="7886700" cy="671581"/>
          </a:xfrm>
        </p:spPr>
        <p:txBody>
          <a:bodyPr>
            <a:normAutofit/>
          </a:bodyPr>
          <a:lstStyle/>
          <a:p>
            <a:r>
              <a:rPr lang="en-US" sz="1700" b="1" dirty="0">
                <a:solidFill>
                  <a:srgbClr val="055000"/>
                </a:solidFill>
              </a:rPr>
              <a:t>C. Measuring Tree Height when the Ground is Level: Simplified  Clinometer Technique - 1</a:t>
            </a:r>
          </a:p>
        </p:txBody>
      </p:sp>
      <p:sp>
        <p:nvSpPr>
          <p:cNvPr id="9" name="Content Placeholder 8"/>
          <p:cNvSpPr>
            <a:spLocks noGrp="1"/>
          </p:cNvSpPr>
          <p:nvPr>
            <p:ph sz="half" idx="2"/>
          </p:nvPr>
        </p:nvSpPr>
        <p:spPr>
          <a:xfrm>
            <a:off x="1257300" y="1822983"/>
            <a:ext cx="4448306" cy="4728103"/>
          </a:xfrm>
        </p:spPr>
        <p:txBody>
          <a:bodyPr>
            <a:normAutofit lnSpcReduction="10000"/>
          </a:bodyPr>
          <a:lstStyle/>
          <a:p>
            <a:pPr marL="0" indent="0" algn="just">
              <a:buNone/>
            </a:pPr>
            <a:r>
              <a:rPr lang="en-US" sz="1600" dirty="0"/>
              <a:t>For this situation, use the </a:t>
            </a:r>
            <a:r>
              <a:rPr lang="en-US" sz="1600" b="1" dirty="0">
                <a:hlinkClick r:id="rId4"/>
              </a:rPr>
              <a:t>Measure Tree Height on Level Ground: Simplified Clinometer Technique Field Guide</a:t>
            </a:r>
            <a:r>
              <a:rPr lang="en-US" sz="1600" b="1" dirty="0"/>
              <a:t>.</a:t>
            </a:r>
          </a:p>
          <a:p>
            <a:pPr marL="0" indent="0" algn="just">
              <a:buNone/>
            </a:pPr>
            <a:endParaRPr lang="en-US" sz="1600" b="1" dirty="0"/>
          </a:p>
          <a:p>
            <a:pPr marL="0" indent="0" algn="just">
              <a:buNone/>
            </a:pPr>
            <a:r>
              <a:rPr lang="en-US" sz="1600" b="1" dirty="0"/>
              <a:t>In the Field</a:t>
            </a:r>
          </a:p>
          <a:p>
            <a:pPr algn="just"/>
            <a:r>
              <a:rPr lang="en-US" sz="1600" dirty="0"/>
              <a:t>Work in a team of two or three. Move away from the base of the tree until the clinometer reads 45 degrees when you see the top of the tree through the straw.</a:t>
            </a:r>
          </a:p>
          <a:p>
            <a:pPr algn="just"/>
            <a:endParaRPr lang="en-US" sz="1600" dirty="0"/>
          </a:p>
          <a:p>
            <a:pPr algn="just"/>
            <a:r>
              <a:rPr lang="en-US" sz="1600" dirty="0"/>
              <a:t>Have your partner stretch the 50 m measuring tape from the base of the tree to your toes. Your partner should then step on the tape at the ground and then run it up to your eye level.</a:t>
            </a:r>
          </a:p>
          <a:p>
            <a:pPr algn="just"/>
            <a:endParaRPr lang="en-US" sz="1600" dirty="0"/>
          </a:p>
          <a:p>
            <a:pPr algn="just"/>
            <a:r>
              <a:rPr lang="en-US" sz="1600" dirty="0"/>
              <a:t>Add together the length of the tape from the observer to the tree, and the height of the observer’s height from the ground. This is the tree (or shrub) height. </a:t>
            </a:r>
          </a:p>
          <a:p>
            <a:pPr marL="0" indent="0">
              <a:buNone/>
            </a:pPr>
            <a:endParaRPr lang="nl-NL" sz="1600" i="1" dirty="0">
              <a:solidFill>
                <a:schemeClr val="accent6">
                  <a:lumMod val="50000"/>
                </a:schemeClr>
              </a:solidFill>
            </a:endParaRPr>
          </a:p>
        </p:txBody>
      </p:sp>
      <p:pic>
        <p:nvPicPr>
          <p:cNvPr id="17" name="Content Placeholder 5" descr="GLOBE teacher sighting the top of the tree using the clinomet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39" y="1918629"/>
            <a:ext cx="2725027" cy="2043771"/>
          </a:xfrm>
          <a:prstGeom prst="rect">
            <a:avLst/>
          </a:prstGeom>
        </p:spPr>
      </p:pic>
      <p:pic>
        <p:nvPicPr>
          <p:cNvPr id="14" name="Picture 5" descr="Screen shot showing how one uses the simplified clinometer technique by moving to a position where the clinometer reads 45 degrees while being aimed at the top of the tree and then measuring the distance to the base of the tree."/>
          <p:cNvPicPr>
            <a:picLocks noGrp="1" noChangeAspect="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6035038" y="4387324"/>
            <a:ext cx="2480311" cy="1779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6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17</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063869"/>
            <a:ext cx="7886700" cy="439616"/>
          </a:xfrm>
        </p:spPr>
        <p:txBody>
          <a:bodyPr>
            <a:normAutofit/>
          </a:bodyPr>
          <a:lstStyle/>
          <a:p>
            <a:r>
              <a:rPr lang="en-US" sz="1700" b="1" dirty="0">
                <a:solidFill>
                  <a:srgbClr val="055000"/>
                </a:solidFill>
              </a:rPr>
              <a:t>C. Measuring Tree Height when the Ground is Level: Simplified  Clinometer Technique - 2</a:t>
            </a:r>
          </a:p>
        </p:txBody>
      </p:sp>
      <p:sp>
        <p:nvSpPr>
          <p:cNvPr id="9" name="Content Placeholder 8"/>
          <p:cNvSpPr>
            <a:spLocks noGrp="1"/>
          </p:cNvSpPr>
          <p:nvPr>
            <p:ph sz="half" idx="2"/>
          </p:nvPr>
        </p:nvSpPr>
        <p:spPr>
          <a:xfrm>
            <a:off x="1257300" y="1822983"/>
            <a:ext cx="4448306" cy="4728103"/>
          </a:xfrm>
        </p:spPr>
        <p:txBody>
          <a:bodyPr>
            <a:normAutofit/>
          </a:bodyPr>
          <a:lstStyle/>
          <a:p>
            <a:r>
              <a:rPr lang="en-US" sz="1600" dirty="0"/>
              <a:t>Record data on  the </a:t>
            </a:r>
            <a:r>
              <a:rPr lang="en-US" sz="1600" dirty="0">
                <a:hlinkClick r:id="rId4"/>
              </a:rPr>
              <a:t>Measure  Tree Height on Level Ground: Simplified Clinometer Technique Data  Sheet.  </a:t>
            </a:r>
            <a:endParaRPr lang="en-US" sz="1600" dirty="0"/>
          </a:p>
          <a:p>
            <a:endParaRPr lang="en-US" sz="1600" dirty="0"/>
          </a:p>
          <a:p>
            <a:r>
              <a:rPr lang="en-US" sz="1600" dirty="0"/>
              <a:t>Repeat steps 1-3 two more times for each tree (a total of 5 trees)  and report the average value and </a:t>
            </a:r>
            <a:r>
              <a:rPr lang="en-US" sz="1600" b="1" dirty="0">
                <a:solidFill>
                  <a:srgbClr val="FF0000"/>
                </a:solidFill>
              </a:rPr>
              <a:t>you are done!</a:t>
            </a:r>
          </a:p>
          <a:p>
            <a:pPr>
              <a:buFontTx/>
              <a:buAutoNum type="arabicPeriod" startAt="4"/>
            </a:pPr>
            <a:endParaRPr lang="en-US" sz="1600" b="1" dirty="0">
              <a:solidFill>
                <a:srgbClr val="FF0000"/>
              </a:solidFill>
            </a:endParaRPr>
          </a:p>
          <a:p>
            <a:pPr>
              <a:buFontTx/>
              <a:buAutoNum type="arabicPeriod" startAt="4"/>
            </a:pPr>
            <a:endParaRPr lang="en-US" sz="1600" b="1" dirty="0">
              <a:solidFill>
                <a:srgbClr val="FF0000"/>
              </a:solidFill>
            </a:endParaRPr>
          </a:p>
          <a:p>
            <a:pPr marL="0" indent="0">
              <a:buNone/>
            </a:pPr>
            <a:endParaRPr lang="nl-NL" sz="1600" i="1" dirty="0">
              <a:solidFill>
                <a:schemeClr val="accent6">
                  <a:lumMod val="50000"/>
                </a:schemeClr>
              </a:solidFill>
            </a:endParaRPr>
          </a:p>
        </p:txBody>
      </p:sp>
      <p:pic>
        <p:nvPicPr>
          <p:cNvPr id="10" name="Picture 9" descr="caution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631" y="4084186"/>
            <a:ext cx="298450" cy="30162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606642" y="4084186"/>
            <a:ext cx="4143633" cy="1569660"/>
          </a:xfrm>
          <a:prstGeom prst="rect">
            <a:avLst/>
          </a:prstGeom>
          <a:noFill/>
        </p:spPr>
        <p:txBody>
          <a:bodyPr wrap="square" rtlCol="0">
            <a:spAutoFit/>
          </a:bodyPr>
          <a:lstStyle/>
          <a:p>
            <a:pPr algn="just"/>
            <a:r>
              <a:rPr lang="en-US" sz="1600" i="1" dirty="0"/>
              <a:t>If your co-dominant species is a tree, repeat steps 1-5 for the co-dominant tree species. If you do not have five co-dominant species trees on your site, include other tree species to make a total of five. Note that you are using other species in your form.</a:t>
            </a:r>
          </a:p>
        </p:txBody>
      </p:sp>
      <p:pic>
        <p:nvPicPr>
          <p:cNvPr id="11" name="Content Placeholder 10" descr="Screen Shot of data sheet."/>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5968907" y="1993373"/>
            <a:ext cx="2748960" cy="3585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72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E072-E89A-BF41-98B7-8171F44EE676}" type="slidenum">
              <a:rPr lang="en-US" smtClean="0"/>
              <a:t>18</a:t>
            </a:fld>
            <a:endParaRPr lang="en-US" dirty="0"/>
          </a:p>
        </p:txBody>
      </p:sp>
      <p:pic>
        <p:nvPicPr>
          <p:cNvPr id="5"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169811" y="963788"/>
            <a:ext cx="7886700" cy="801461"/>
          </a:xfrm>
        </p:spPr>
        <p:txBody>
          <a:bodyPr>
            <a:normAutofit/>
          </a:bodyPr>
          <a:lstStyle/>
          <a:p>
            <a:r>
              <a:rPr lang="en-US" sz="2100" b="1" dirty="0">
                <a:solidFill>
                  <a:srgbClr val="055000"/>
                </a:solidFill>
              </a:rPr>
              <a:t>C. Measuring Tree Height – Method III: Two Triangles with Eyes Higher than the Tree Base</a:t>
            </a:r>
            <a:endParaRPr lang="en-US" sz="2100" dirty="0"/>
          </a:p>
        </p:txBody>
      </p:sp>
      <p:sp>
        <p:nvSpPr>
          <p:cNvPr id="3" name="Content Placeholder 2"/>
          <p:cNvSpPr>
            <a:spLocks noGrp="1"/>
          </p:cNvSpPr>
          <p:nvPr>
            <p:ph sz="half" idx="1"/>
          </p:nvPr>
        </p:nvSpPr>
        <p:spPr>
          <a:xfrm>
            <a:off x="1169811" y="1766492"/>
            <a:ext cx="7449512" cy="576401"/>
          </a:xfrm>
        </p:spPr>
        <p:txBody>
          <a:bodyPr>
            <a:normAutofit/>
          </a:bodyPr>
          <a:lstStyle/>
          <a:p>
            <a:pPr marL="0" indent="0">
              <a:buNone/>
            </a:pPr>
            <a:r>
              <a:rPr lang="en-US" sz="1600" dirty="0"/>
              <a:t>The method you use will depend on the topography of your site. This is the Two Triangles with Eyes Higher than the Tree Base.</a:t>
            </a:r>
          </a:p>
          <a:p>
            <a:endParaRPr lang="en-US" dirty="0"/>
          </a:p>
        </p:txBody>
      </p:sp>
      <p:pic>
        <p:nvPicPr>
          <p:cNvPr id="7" name="Picture 6" descr="Illustration shows a student measuring two angles with the clinometer, one from the top of the tree to his sight line, and one from the sight line to the base of the tre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00" y="2497404"/>
            <a:ext cx="7502589" cy="4360596"/>
          </a:xfrm>
          <a:prstGeom prst="rect">
            <a:avLst/>
          </a:prstGeom>
        </p:spPr>
      </p:pic>
    </p:spTree>
    <p:extLst>
      <p:ext uri="{BB962C8B-B14F-4D97-AF65-F5344CB8AC3E}">
        <p14:creationId xmlns:p14="http://schemas.microsoft.com/office/powerpoint/2010/main" val="232147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C6E072-E89A-BF41-98B7-8171F44EE676}" type="slidenum">
              <a:rPr lang="en-US" smtClean="0"/>
              <a:t>1</a:t>
            </a:fld>
            <a:endParaRPr lang="en-US" dirty="0"/>
          </a:p>
        </p:txBody>
      </p:sp>
      <p:pic>
        <p:nvPicPr>
          <p:cNvPr id="5" name="Content Placeholder 4" descr="Graminoid Tree and Shrub Heigh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101"/>
            <a:ext cx="9144000" cy="1073849"/>
          </a:xfrm>
        </p:spPr>
      </p:pic>
      <p:pic>
        <p:nvPicPr>
          <p:cNvPr id="10" name="Picture 9" descr="Menu: What is Graminoid, Tree and Shrub Heigh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2459"/>
            <a:ext cx="1174044" cy="5883274"/>
          </a:xfrm>
          <a:prstGeom prst="rect">
            <a:avLst/>
          </a:prstGeom>
        </p:spPr>
      </p:pic>
      <p:sp>
        <p:nvSpPr>
          <p:cNvPr id="11" name="Title 1"/>
          <p:cNvSpPr>
            <a:spLocks noGrp="1"/>
          </p:cNvSpPr>
          <p:nvPr>
            <p:ph type="title"/>
          </p:nvPr>
        </p:nvSpPr>
        <p:spPr>
          <a:xfrm>
            <a:off x="1257300" y="917676"/>
            <a:ext cx="7886700" cy="915280"/>
          </a:xfrm>
        </p:spPr>
        <p:txBody>
          <a:bodyPr>
            <a:normAutofit/>
          </a:bodyPr>
          <a:lstStyle/>
          <a:p>
            <a:r>
              <a:rPr lang="en-US" sz="2800" b="1" dirty="0">
                <a:solidFill>
                  <a:srgbClr val="055000"/>
                </a:solidFill>
              </a:rPr>
              <a:t>What is Graminoid, Tree and Shrub Height?</a:t>
            </a:r>
          </a:p>
        </p:txBody>
      </p:sp>
      <p:sp>
        <p:nvSpPr>
          <p:cNvPr id="13" name="Content Placeholder 6"/>
          <p:cNvSpPr>
            <a:spLocks noGrp="1"/>
          </p:cNvSpPr>
          <p:nvPr>
            <p:ph sz="half" idx="2"/>
          </p:nvPr>
        </p:nvSpPr>
        <p:spPr>
          <a:xfrm>
            <a:off x="1332818" y="1697081"/>
            <a:ext cx="3807502" cy="4351338"/>
          </a:xfrm>
        </p:spPr>
        <p:txBody>
          <a:bodyPr>
            <a:normAutofit/>
          </a:bodyPr>
          <a:lstStyle/>
          <a:p>
            <a:pPr marL="0" indent="0" algn="just">
              <a:buNone/>
            </a:pPr>
            <a:r>
              <a:rPr lang="en-US" sz="1600" dirty="0">
                <a:solidFill>
                  <a:srgbClr val="000000"/>
                </a:solidFill>
              </a:rPr>
              <a:t>To describe your Land Cover Sample Site and identify the MUC code, you may need to measure the average height of the vegetation. For low-lying vegetation, such as grasses, and medium height vegetation, such as shrubs,  you will take a random sample of plants, measure them, and calculate the average plant height. </a:t>
            </a:r>
          </a:p>
          <a:p>
            <a:pPr marL="0" indent="0" algn="just">
              <a:buNone/>
            </a:pPr>
            <a:endParaRPr lang="en-US" sz="1600" dirty="0">
              <a:solidFill>
                <a:srgbClr val="000000"/>
              </a:solidFill>
            </a:endParaRPr>
          </a:p>
          <a:p>
            <a:pPr marL="0" indent="0" algn="just">
              <a:buNone/>
            </a:pPr>
            <a:r>
              <a:rPr lang="en-US" sz="1600" dirty="0">
                <a:solidFill>
                  <a:srgbClr val="000000"/>
                </a:solidFill>
              </a:rPr>
              <a:t>To measure tree height, you will need to use a</a:t>
            </a:r>
            <a:r>
              <a:rPr lang="en-US" sz="1600" b="1" dirty="0">
                <a:solidFill>
                  <a:srgbClr val="055000"/>
                </a:solidFill>
              </a:rPr>
              <a:t> Clinometer </a:t>
            </a:r>
            <a:r>
              <a:rPr lang="en-US" sz="1600" dirty="0">
                <a:solidFill>
                  <a:srgbClr val="000000"/>
                </a:solidFill>
              </a:rPr>
              <a:t>to make the measurements. You </a:t>
            </a:r>
            <a:r>
              <a:rPr lang="en-US" altLang="ja-JP" sz="1600" dirty="0">
                <a:solidFill>
                  <a:srgbClr val="000000"/>
                </a:solidFill>
              </a:rPr>
              <a:t>will find instructions for building a clinometer in this tutorial.</a:t>
            </a:r>
          </a:p>
          <a:p>
            <a:pPr marL="0" indent="0" algn="just">
              <a:buNone/>
            </a:pPr>
            <a:endParaRPr lang="en-US" sz="1600" dirty="0">
              <a:solidFill>
                <a:srgbClr val="000000"/>
              </a:solidFill>
            </a:endParaRPr>
          </a:p>
        </p:txBody>
      </p:sp>
      <p:pic>
        <p:nvPicPr>
          <p:cNvPr id="7" name="Picture 6" descr="Teachier siting through  a homemade clinometer to determine tree heigh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591" y="1832956"/>
            <a:ext cx="3267137" cy="2450353"/>
          </a:xfrm>
          <a:prstGeom prst="rect">
            <a:avLst/>
          </a:prstGeom>
        </p:spPr>
      </p:pic>
    </p:spTree>
    <p:extLst>
      <p:ext uri="{BB962C8B-B14F-4D97-AF65-F5344CB8AC3E}">
        <p14:creationId xmlns:p14="http://schemas.microsoft.com/office/powerpoint/2010/main" val="101746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19</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169811" y="963788"/>
            <a:ext cx="7886700" cy="527538"/>
          </a:xfrm>
        </p:spPr>
        <p:txBody>
          <a:bodyPr>
            <a:noAutofit/>
          </a:bodyPr>
          <a:lstStyle/>
          <a:p>
            <a:r>
              <a:rPr lang="en-US" sz="1700" b="1" dirty="0">
                <a:solidFill>
                  <a:srgbClr val="055000"/>
                </a:solidFill>
              </a:rPr>
              <a:t>C. Measuring Tree Height When Tree is on a Slope: Two-Triangle and Eyes Higher than the Tree Base - 1</a:t>
            </a:r>
          </a:p>
        </p:txBody>
      </p:sp>
      <p:sp>
        <p:nvSpPr>
          <p:cNvPr id="3" name="Content Placeholder 2"/>
          <p:cNvSpPr>
            <a:spLocks noGrp="1"/>
          </p:cNvSpPr>
          <p:nvPr>
            <p:ph sz="half" idx="1"/>
          </p:nvPr>
        </p:nvSpPr>
        <p:spPr>
          <a:xfrm>
            <a:off x="1409075" y="1692101"/>
            <a:ext cx="7240250" cy="664238"/>
          </a:xfrm>
        </p:spPr>
        <p:txBody>
          <a:bodyPr>
            <a:normAutofit/>
          </a:bodyPr>
          <a:lstStyle/>
          <a:p>
            <a:pPr marL="0" indent="0">
              <a:buNone/>
            </a:pPr>
            <a:r>
              <a:rPr lang="nl-NL" sz="1600" dirty="0"/>
              <a:t>For this situation, use the </a:t>
            </a:r>
            <a:r>
              <a:rPr lang="en-US" sz="1600" b="1" dirty="0">
                <a:hlinkClick r:id="rId4"/>
              </a:rPr>
              <a:t>Measure Tree Height on a Slope:  Two-Triangle with Eyes Higher than Tree Base Technique Field Guide</a:t>
            </a:r>
            <a:r>
              <a:rPr lang="en-US" sz="1600" b="1" dirty="0"/>
              <a:t>.</a:t>
            </a:r>
          </a:p>
        </p:txBody>
      </p:sp>
      <p:pic>
        <p:nvPicPr>
          <p:cNvPr id="11" name="Picture 10" descr="caution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418" y="4555598"/>
            <a:ext cx="398463" cy="409575"/>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sz="half" idx="2"/>
          </p:nvPr>
        </p:nvSpPr>
        <p:spPr>
          <a:xfrm>
            <a:off x="1828800" y="2789504"/>
            <a:ext cx="3087974" cy="4351338"/>
          </a:xfrm>
        </p:spPr>
        <p:txBody>
          <a:bodyPr>
            <a:normAutofit/>
          </a:bodyPr>
          <a:lstStyle/>
          <a:p>
            <a:pPr marL="0" indent="0">
              <a:buNone/>
            </a:pPr>
            <a:r>
              <a:rPr lang="nl-NL" sz="1600" b="1" dirty="0"/>
              <a:t>In  the Field</a:t>
            </a:r>
          </a:p>
          <a:p>
            <a:r>
              <a:rPr lang="nl-NL" sz="1600" dirty="0"/>
              <a:t>Work in a team of two. You and your partner move away from the base of the tree until you can see the top of the tree through the drinking straw of the clinometer. </a:t>
            </a:r>
          </a:p>
          <a:p>
            <a:pPr marL="0" indent="0">
              <a:buNone/>
            </a:pPr>
            <a:endParaRPr lang="nl-NL" sz="1600" dirty="0"/>
          </a:p>
          <a:p>
            <a:pPr marL="0" indent="0">
              <a:buNone/>
            </a:pPr>
            <a:r>
              <a:rPr lang="nl-NL" sz="1600" i="1" dirty="0"/>
              <a:t>For the best results, adjust your distance so that the clinometer is as close to 30 degrees as possible and you are further from the tree than it is tall.</a:t>
            </a:r>
          </a:p>
        </p:txBody>
      </p:sp>
      <p:pic>
        <p:nvPicPr>
          <p:cNvPr id="10" name="Picture 8" descr="Student holding a clinometer and sighting in the top of a tre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1566" y="3119288"/>
            <a:ext cx="3192707" cy="245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304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11" y="676197"/>
            <a:ext cx="7886700" cy="1325563"/>
          </a:xfrm>
        </p:spPr>
        <p:txBody>
          <a:bodyPr>
            <a:normAutofit/>
          </a:bodyPr>
          <a:lstStyle/>
          <a:p>
            <a:r>
              <a:rPr lang="en-US" sz="1700" b="1" dirty="0">
                <a:solidFill>
                  <a:srgbClr val="055000"/>
                </a:solidFill>
              </a:rPr>
              <a:t>C. Measuring Tree Height When Tree is on a Slope: Two-Triangle and Eyes Higher than the Tree Base - 2</a:t>
            </a:r>
          </a:p>
        </p:txBody>
      </p:sp>
      <p:pic>
        <p:nvPicPr>
          <p:cNvPr id="12" name="Picture 6" descr="Illustration shows a student measuring two angles with the clinometer, one from the top of the tree to his sight line, and one from the sight line to the base of the tre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7323" y="1763186"/>
            <a:ext cx="4716462" cy="320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Screen Shot of Data Collection 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54734" y="3379013"/>
            <a:ext cx="2711917" cy="3172319"/>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1"/>
          </p:nvPr>
        </p:nvSpPr>
        <p:spPr>
          <a:xfrm>
            <a:off x="1414670" y="1993373"/>
            <a:ext cx="3574647" cy="1036975"/>
          </a:xfrm>
        </p:spPr>
        <p:txBody>
          <a:bodyPr>
            <a:noAutofit/>
          </a:bodyPr>
          <a:lstStyle/>
          <a:p>
            <a:r>
              <a:rPr lang="nl-NL" sz="1800" dirty="0"/>
              <a:t>Site the top of the tree using the clinometer. Have your partner read and record the clinometer angle. This is the 1st Clinometer Reading.</a:t>
            </a:r>
          </a:p>
        </p:txBody>
      </p:sp>
      <p:pic>
        <p:nvPicPr>
          <p:cNvPr id="14" name="Content Placeholder 3" descr="Graminoid Tree and Shrub Heigh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5" name="Picture 14" descr="Menu: How to collect your d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7" name="Slide Number Placeholder 6"/>
          <p:cNvSpPr>
            <a:spLocks noGrp="1"/>
          </p:cNvSpPr>
          <p:nvPr>
            <p:ph type="sldNum" sz="quarter" idx="12"/>
          </p:nvPr>
        </p:nvSpPr>
        <p:spPr/>
        <p:txBody>
          <a:bodyPr/>
          <a:lstStyle/>
          <a:p>
            <a:fld id="{CBC6E072-E89A-BF41-98B7-8171F44EE676}" type="slidenum">
              <a:rPr lang="en-US" smtClean="0"/>
              <a:t>20</a:t>
            </a:fld>
            <a:endParaRPr lang="en-US" dirty="0"/>
          </a:p>
        </p:txBody>
      </p:sp>
    </p:spTree>
    <p:extLst>
      <p:ext uri="{BB962C8B-B14F-4D97-AF65-F5344CB8AC3E}">
        <p14:creationId xmlns:p14="http://schemas.microsoft.com/office/powerpoint/2010/main" val="301407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C6E072-E89A-BF41-98B7-8171F44EE676}" type="slidenum">
              <a:rPr lang="en-US" smtClean="0"/>
              <a:t>21</a:t>
            </a:fld>
            <a:endParaRPr lang="en-US" dirty="0"/>
          </a:p>
        </p:txBody>
      </p:sp>
      <p:pic>
        <p:nvPicPr>
          <p:cNvPr id="9"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0" name="Picture 9"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Higher than the Tree Base - 3</a:t>
            </a:r>
          </a:p>
        </p:txBody>
      </p:sp>
      <p:sp>
        <p:nvSpPr>
          <p:cNvPr id="3" name="Content Placeholder 2"/>
          <p:cNvSpPr>
            <a:spLocks noGrp="1"/>
          </p:cNvSpPr>
          <p:nvPr>
            <p:ph sz="half" idx="1"/>
          </p:nvPr>
        </p:nvSpPr>
        <p:spPr>
          <a:xfrm>
            <a:off x="1414670" y="1993373"/>
            <a:ext cx="6919861" cy="1036975"/>
          </a:xfrm>
        </p:spPr>
        <p:txBody>
          <a:bodyPr>
            <a:noAutofit/>
          </a:bodyPr>
          <a:lstStyle/>
          <a:p>
            <a:pPr algn="just"/>
            <a:r>
              <a:rPr lang="nl-NL" sz="1800" dirty="0"/>
              <a:t>Using the </a:t>
            </a:r>
            <a:r>
              <a:rPr lang="nl-NL" sz="1800" b="1" dirty="0">
                <a:hlinkClick r:id="rId4"/>
              </a:rPr>
              <a:t>Table of Tangents </a:t>
            </a:r>
            <a:r>
              <a:rPr lang="nl-NL" sz="1800" dirty="0"/>
              <a:t>record the TAN of the angle on the </a:t>
            </a:r>
            <a:r>
              <a:rPr lang="nl-NL" sz="1800" b="1" dirty="0">
                <a:hlinkClick r:id="rId5"/>
              </a:rPr>
              <a:t>data sheet</a:t>
            </a:r>
            <a:r>
              <a:rPr lang="nl-NL" sz="1800" dirty="0"/>
              <a:t>.</a:t>
            </a:r>
          </a:p>
        </p:txBody>
      </p:sp>
      <p:pic>
        <p:nvPicPr>
          <p:cNvPr id="8" name="Picture 2" descr="Screen Shot of a tangent table, for illustration onl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186461" y="1747928"/>
            <a:ext cx="3710087" cy="5506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652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C6E072-E89A-BF41-98B7-8171F44EE676}" type="slidenum">
              <a:rPr lang="en-US" smtClean="0"/>
              <a:t>22</a:t>
            </a:fld>
            <a:endParaRPr lang="en-US" dirty="0"/>
          </a:p>
        </p:txBody>
      </p:sp>
      <p:pic>
        <p:nvPicPr>
          <p:cNvPr id="9"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0" name="Picture 9"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Higher than the Tree Base - 4</a:t>
            </a:r>
          </a:p>
        </p:txBody>
      </p:sp>
      <p:sp>
        <p:nvSpPr>
          <p:cNvPr id="3" name="Content Placeholder 2"/>
          <p:cNvSpPr>
            <a:spLocks noGrp="1"/>
          </p:cNvSpPr>
          <p:nvPr>
            <p:ph sz="half" idx="1"/>
          </p:nvPr>
        </p:nvSpPr>
        <p:spPr>
          <a:xfrm>
            <a:off x="1414670" y="1993373"/>
            <a:ext cx="6919861" cy="2134379"/>
          </a:xfrm>
        </p:spPr>
        <p:txBody>
          <a:bodyPr>
            <a:noAutofit/>
          </a:bodyPr>
          <a:lstStyle/>
          <a:p>
            <a:pPr algn="just"/>
            <a:r>
              <a:rPr lang="nl-NL" sz="1800" dirty="0"/>
              <a:t>Turn the clinometer around and look through the straw through the opposite end. Site the base of the tree. Have your partner read and record this clinometer angle. This is the 2nd Clinometer Reading.</a:t>
            </a:r>
          </a:p>
          <a:p>
            <a:pPr algn="just"/>
            <a:r>
              <a:rPr lang="nl-NL" sz="1800" dirty="0"/>
              <a:t>For the 2nd clinometer reading, use the </a:t>
            </a:r>
            <a:r>
              <a:rPr lang="nl-NL" sz="1800" b="1" dirty="0">
                <a:hlinkClick r:id="rId4"/>
              </a:rPr>
              <a:t>Table of Tangents</a:t>
            </a:r>
            <a:r>
              <a:rPr lang="nl-NL" sz="1800" b="1" dirty="0"/>
              <a:t>, </a:t>
            </a:r>
            <a:r>
              <a:rPr lang="nl-NL" sz="1800" dirty="0"/>
              <a:t>and  record the TAN of the angle on the </a:t>
            </a:r>
            <a:r>
              <a:rPr lang="nl-NL" sz="1800" b="1" dirty="0">
                <a:hlinkClick r:id="rId5"/>
              </a:rPr>
              <a:t>data sheet</a:t>
            </a:r>
            <a:r>
              <a:rPr lang="nl-NL" sz="1800" dirty="0"/>
              <a:t>.</a:t>
            </a:r>
          </a:p>
          <a:p>
            <a:pPr algn="just"/>
            <a:r>
              <a:rPr lang="nl-NL" sz="1800" dirty="0"/>
              <a:t>Using the </a:t>
            </a:r>
            <a:r>
              <a:rPr lang="nl-NL" sz="1800" b="1" dirty="0">
                <a:hlinkClick r:id="rId4"/>
              </a:rPr>
              <a:t>Table of Cosines</a:t>
            </a:r>
            <a:r>
              <a:rPr lang="nl-NL" sz="1800" dirty="0"/>
              <a:t>, record the COS of the 2nd Clinometer Reading on the </a:t>
            </a:r>
            <a:r>
              <a:rPr lang="nl-NL" sz="1800" b="1" dirty="0">
                <a:hlinkClick r:id="rId5"/>
              </a:rPr>
              <a:t>data sheet</a:t>
            </a:r>
            <a:r>
              <a:rPr lang="nl-NL" sz="1800" dirty="0">
                <a:hlinkClick r:id="rId5"/>
              </a:rPr>
              <a:t>.</a:t>
            </a:r>
            <a:endParaRPr lang="nl-NL" sz="1800" dirty="0"/>
          </a:p>
        </p:txBody>
      </p:sp>
      <p:pic>
        <p:nvPicPr>
          <p:cNvPr id="7" name="Picture 2" descr="Screen Shot of Table of Cosines, for illustration onl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242950" y="3364494"/>
            <a:ext cx="2328322" cy="3854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37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C6E072-E89A-BF41-98B7-8171F44EE676}" type="slidenum">
              <a:rPr lang="en-US" smtClean="0"/>
              <a:t>23</a:t>
            </a:fld>
            <a:endParaRPr lang="en-US" dirty="0"/>
          </a:p>
        </p:txBody>
      </p:sp>
      <p:pic>
        <p:nvPicPr>
          <p:cNvPr id="11"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2" name="Picture 11"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Higher than the Tree Base - 5</a:t>
            </a:r>
          </a:p>
        </p:txBody>
      </p:sp>
      <p:sp>
        <p:nvSpPr>
          <p:cNvPr id="3" name="Content Placeholder 2"/>
          <p:cNvSpPr>
            <a:spLocks noGrp="1"/>
          </p:cNvSpPr>
          <p:nvPr>
            <p:ph sz="half" idx="1"/>
          </p:nvPr>
        </p:nvSpPr>
        <p:spPr>
          <a:xfrm>
            <a:off x="1369700" y="1631671"/>
            <a:ext cx="6919861" cy="1036975"/>
          </a:xfrm>
        </p:spPr>
        <p:txBody>
          <a:bodyPr>
            <a:noAutofit/>
          </a:bodyPr>
          <a:lstStyle/>
          <a:p>
            <a:pPr marL="0" indent="0" algn="just">
              <a:buNone/>
            </a:pPr>
            <a:endParaRPr lang="en-US" sz="1800" dirty="0"/>
          </a:p>
          <a:p>
            <a:pPr algn="just"/>
            <a:r>
              <a:rPr lang="en-US" sz="1800" dirty="0"/>
              <a:t>Measure the horizontal distance from your eyes to the base of the tree. Have your partner help you using the 50 m tape. Record this in the </a:t>
            </a:r>
            <a:r>
              <a:rPr lang="en-US" sz="1800" dirty="0">
                <a:hlinkClick r:id="rId4"/>
              </a:rPr>
              <a:t>Measure Tree Height on a Slope: Two-Triangle with Eyes Higher than Tree Base Technique Data Sheet.</a:t>
            </a:r>
            <a:endParaRPr lang="en-US" sz="1800" dirty="0"/>
          </a:p>
          <a:p>
            <a:pPr algn="just"/>
            <a:r>
              <a:rPr lang="en-US" sz="1800" dirty="0"/>
              <a:t>Calculate the Baseline using the following formula:</a:t>
            </a:r>
          </a:p>
          <a:p>
            <a:pPr marL="0" indent="0" algn="just">
              <a:buNone/>
            </a:pPr>
            <a:r>
              <a:rPr lang="en-US" sz="1800" b="1" dirty="0"/>
              <a:t>(Distance to the Tree) x COS (2</a:t>
            </a:r>
            <a:r>
              <a:rPr lang="en-US" sz="1800" b="1" baseline="30000" dirty="0"/>
              <a:t>nd</a:t>
            </a:r>
            <a:r>
              <a:rPr lang="en-US" sz="1800" b="1" dirty="0"/>
              <a:t> Clinometer reading)</a:t>
            </a:r>
            <a:endParaRPr lang="en-US" sz="1800" dirty="0"/>
          </a:p>
          <a:p>
            <a:pPr algn="just"/>
            <a:r>
              <a:rPr lang="en-US" sz="1800" dirty="0"/>
              <a:t>Calculate the tree height using the following formula:</a:t>
            </a:r>
          </a:p>
          <a:p>
            <a:pPr marL="0" indent="0" algn="just">
              <a:buNone/>
            </a:pPr>
            <a:r>
              <a:rPr lang="en-US" sz="1600" b="1" dirty="0"/>
              <a:t>TAN (1stAngle of Clinometer) x (Baseline) + TAN (2ndAngle of Clinometer) x (Baseline) </a:t>
            </a:r>
            <a:endParaRPr lang="en-US" sz="1600" dirty="0"/>
          </a:p>
          <a:p>
            <a:pPr algn="just"/>
            <a:r>
              <a:rPr lang="en-US" sz="1800" dirty="0"/>
              <a:t>Record the tree height on the </a:t>
            </a:r>
            <a:r>
              <a:rPr lang="en-US" sz="1800" dirty="0">
                <a:hlinkClick r:id="rId4"/>
              </a:rPr>
              <a:t>data sheet</a:t>
            </a:r>
            <a:r>
              <a:rPr lang="en-US" sz="1800" dirty="0"/>
              <a:t>.</a:t>
            </a:r>
          </a:p>
          <a:p>
            <a:pPr algn="just"/>
            <a:r>
              <a:rPr lang="en-US" sz="1800" dirty="0"/>
              <a:t>Repeat steps 1-11 two more times for each tree (for a total of 5 trees) and report the average value</a:t>
            </a:r>
            <a:r>
              <a:rPr lang="en-US" sz="1800" dirty="0">
                <a:solidFill>
                  <a:srgbClr val="FF0000"/>
                </a:solidFill>
              </a:rPr>
              <a:t>. </a:t>
            </a:r>
            <a:r>
              <a:rPr lang="en-US" sz="1800" b="1" dirty="0">
                <a:solidFill>
                  <a:srgbClr val="FF0000"/>
                </a:solidFill>
              </a:rPr>
              <a:t>You are done!</a:t>
            </a:r>
          </a:p>
        </p:txBody>
      </p:sp>
      <p:pic>
        <p:nvPicPr>
          <p:cNvPr id="8" name="Picture 4" descr="Cartoon of student using a clinomet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7331" y="2924663"/>
            <a:ext cx="1689618" cy="1289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136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E072-E89A-BF41-98B7-8171F44EE676}" type="slidenum">
              <a:rPr lang="en-US" smtClean="0"/>
              <a:t>24</a:t>
            </a:fld>
            <a:endParaRPr lang="en-US" dirty="0"/>
          </a:p>
        </p:txBody>
      </p:sp>
      <p:pic>
        <p:nvPicPr>
          <p:cNvPr id="5"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714501"/>
            <a:ext cx="7886700" cy="782516"/>
          </a:xfrm>
        </p:spPr>
        <p:txBody>
          <a:bodyPr>
            <a:normAutofit fontScale="90000"/>
          </a:bodyPr>
          <a:lstStyle/>
          <a:p>
            <a:r>
              <a:rPr lang="en-US" sz="2300" b="1" dirty="0">
                <a:solidFill>
                  <a:srgbClr val="055000"/>
                </a:solidFill>
              </a:rPr>
              <a:t>C. Measuring Tree Height – Method IV: Two Triangles with Eyes Lower than the Tree Base</a:t>
            </a:r>
            <a:br>
              <a:rPr lang="en-US" sz="2400" b="1" dirty="0">
                <a:solidFill>
                  <a:srgbClr val="055000"/>
                </a:solidFill>
              </a:rPr>
            </a:br>
            <a:br>
              <a:rPr lang="en-US" sz="3200" b="1" dirty="0">
                <a:solidFill>
                  <a:srgbClr val="055000"/>
                </a:solidFill>
              </a:rPr>
            </a:br>
            <a:br>
              <a:rPr lang="en-US" b="1" dirty="0">
                <a:solidFill>
                  <a:srgbClr val="055000"/>
                </a:solidFill>
              </a:rPr>
            </a:br>
            <a:endParaRPr lang="en-US" dirty="0"/>
          </a:p>
        </p:txBody>
      </p:sp>
      <p:pic>
        <p:nvPicPr>
          <p:cNvPr id="15" name="Content Placeholder 14" descr="Illustration of student sighting top of tree, and measuring the difference in angles by also identifying the 45 degree right angle at a position lower than the base of the tre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58900" y="2180635"/>
            <a:ext cx="7610956" cy="4433265"/>
          </a:xfrm>
        </p:spPr>
      </p:pic>
      <p:sp>
        <p:nvSpPr>
          <p:cNvPr id="3" name="Content Placeholder 2"/>
          <p:cNvSpPr>
            <a:spLocks noGrp="1"/>
          </p:cNvSpPr>
          <p:nvPr>
            <p:ph sz="half" idx="1"/>
          </p:nvPr>
        </p:nvSpPr>
        <p:spPr>
          <a:xfrm>
            <a:off x="1358900" y="1798881"/>
            <a:ext cx="4638488" cy="2087319"/>
          </a:xfrm>
        </p:spPr>
        <p:txBody>
          <a:bodyPr>
            <a:normAutofit/>
          </a:bodyPr>
          <a:lstStyle/>
          <a:p>
            <a:pPr marL="0" indent="0">
              <a:buNone/>
            </a:pPr>
            <a:r>
              <a:rPr lang="en-US" sz="1600" dirty="0"/>
              <a:t>The method you use will depend on the topography of your site. This is the Two Triangles with Eyes Lower than Tree Base.</a:t>
            </a:r>
          </a:p>
          <a:p>
            <a:pPr marL="0" indent="0">
              <a:buNone/>
            </a:pPr>
            <a:r>
              <a:rPr lang="en-US" sz="1600" dirty="0"/>
              <a:t>To make the calculations for this method, note that the data sheets  will step you through looking up cosine and tangent values from the appropriate tables and guide your calculations- just follow the directions! </a:t>
            </a:r>
          </a:p>
        </p:txBody>
      </p:sp>
    </p:spTree>
    <p:extLst>
      <p:ext uri="{BB962C8B-B14F-4D97-AF65-F5344CB8AC3E}">
        <p14:creationId xmlns:p14="http://schemas.microsoft.com/office/powerpoint/2010/main" val="1470919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25</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Lower than the Tree Base - 1</a:t>
            </a:r>
          </a:p>
        </p:txBody>
      </p:sp>
      <p:sp>
        <p:nvSpPr>
          <p:cNvPr id="9" name="Content Placeholder 8"/>
          <p:cNvSpPr>
            <a:spLocks noGrp="1"/>
          </p:cNvSpPr>
          <p:nvPr>
            <p:ph sz="half" idx="2"/>
          </p:nvPr>
        </p:nvSpPr>
        <p:spPr>
          <a:xfrm>
            <a:off x="1257300" y="1822983"/>
            <a:ext cx="4448306" cy="2363535"/>
          </a:xfrm>
        </p:spPr>
        <p:txBody>
          <a:bodyPr>
            <a:normAutofit lnSpcReduction="10000"/>
          </a:bodyPr>
          <a:lstStyle/>
          <a:p>
            <a:r>
              <a:rPr lang="nl-NL" sz="1600" dirty="0"/>
              <a:t>For this situation, use the </a:t>
            </a:r>
            <a:r>
              <a:rPr lang="en-US" sz="1600" b="1" dirty="0">
                <a:hlinkClick r:id="rId4"/>
              </a:rPr>
              <a:t>Measure Tree Height on a Slope:  Two-Triangle with Eyes Lower than Tree Base Field Guide</a:t>
            </a:r>
            <a:endParaRPr lang="en-US" sz="1600" b="1" dirty="0"/>
          </a:p>
          <a:p>
            <a:pPr marL="0" indent="0" algn="just">
              <a:buNone/>
            </a:pPr>
            <a:endParaRPr lang="en-US" sz="1600" dirty="0"/>
          </a:p>
          <a:p>
            <a:pPr marL="0" indent="0">
              <a:buNone/>
            </a:pPr>
            <a:r>
              <a:rPr lang="nl-NL" sz="1600" b="1" dirty="0"/>
              <a:t>In  the Field</a:t>
            </a:r>
          </a:p>
          <a:p>
            <a:r>
              <a:rPr lang="nl-NL" sz="1600" dirty="0"/>
              <a:t>Work in a team of two. You and your partner move away from the base of the tree until you can see the top of the tree through the drinking straw of the clinometer. </a:t>
            </a:r>
          </a:p>
        </p:txBody>
      </p:sp>
      <p:pic>
        <p:nvPicPr>
          <p:cNvPr id="17" name="Content Placeholder 5" descr="GLOBE teacher sighting the top of the tree using the clinomet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39" y="1918629"/>
            <a:ext cx="2725027" cy="2043771"/>
          </a:xfrm>
          <a:prstGeom prst="rect">
            <a:avLst/>
          </a:prstGeom>
        </p:spPr>
      </p:pic>
      <p:pic>
        <p:nvPicPr>
          <p:cNvPr id="15" name="Picture 14" descr="Caution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00" y="4368120"/>
            <a:ext cx="398463" cy="40957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36376" y="4368120"/>
            <a:ext cx="6427695" cy="523220"/>
          </a:xfrm>
          <a:prstGeom prst="rect">
            <a:avLst/>
          </a:prstGeom>
          <a:noFill/>
        </p:spPr>
        <p:txBody>
          <a:bodyPr wrap="square" rtlCol="0">
            <a:spAutoFit/>
          </a:bodyPr>
          <a:lstStyle/>
          <a:p>
            <a:r>
              <a:rPr lang="nl-NL" sz="1400" i="1" dirty="0"/>
              <a:t>For the best results, adjust your distance so that the clinometer is as close to 30 degrees as possible and you are further from the tree than it is tall</a:t>
            </a:r>
            <a:endParaRPr lang="en-US" sz="1400" dirty="0"/>
          </a:p>
        </p:txBody>
      </p:sp>
    </p:spTree>
    <p:extLst>
      <p:ext uri="{BB962C8B-B14F-4D97-AF65-F5344CB8AC3E}">
        <p14:creationId xmlns:p14="http://schemas.microsoft.com/office/powerpoint/2010/main" val="3530326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26</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Lower than the Tree Base - 2</a:t>
            </a:r>
          </a:p>
        </p:txBody>
      </p:sp>
      <p:sp>
        <p:nvSpPr>
          <p:cNvPr id="9" name="Content Placeholder 8"/>
          <p:cNvSpPr>
            <a:spLocks noGrp="1"/>
          </p:cNvSpPr>
          <p:nvPr>
            <p:ph sz="half" idx="2"/>
          </p:nvPr>
        </p:nvSpPr>
        <p:spPr>
          <a:xfrm>
            <a:off x="1257299" y="1822983"/>
            <a:ext cx="7617759" cy="2412841"/>
          </a:xfrm>
        </p:spPr>
        <p:txBody>
          <a:bodyPr>
            <a:normAutofit/>
          </a:bodyPr>
          <a:lstStyle/>
          <a:p>
            <a:pPr algn="just">
              <a:defRPr/>
            </a:pPr>
            <a:r>
              <a:rPr lang="en-US" sz="1800" dirty="0"/>
              <a:t>Site the top of the tree using the clinometer. Have your partner read and record the clinometer angle. This is the 1</a:t>
            </a:r>
            <a:r>
              <a:rPr lang="en-US" sz="1800" baseline="30000" dirty="0"/>
              <a:t>st</a:t>
            </a:r>
            <a:r>
              <a:rPr lang="en-US" sz="1800" dirty="0"/>
              <a:t> Clinometer Reading. Your data sheet will instruct you for which measurements you need to identify the tangents and cosines, and keep all your data in order.</a:t>
            </a:r>
          </a:p>
          <a:p>
            <a:pPr marL="0" indent="0">
              <a:buNone/>
            </a:pPr>
            <a:endParaRPr lang="nl-NL" sz="1600" dirty="0"/>
          </a:p>
        </p:txBody>
      </p:sp>
      <p:pic>
        <p:nvPicPr>
          <p:cNvPr id="11" name="Content Placeholder 6" descr="Screen Shot of data sheet"/>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5400000">
            <a:off x="1810119" y="2422490"/>
            <a:ext cx="2875881" cy="3981519"/>
          </a:xfrm>
          <a:prstGeom prst="rect">
            <a:avLst/>
          </a:prstGeom>
          <a:ln>
            <a:noFill/>
          </a:ln>
          <a:effectLst>
            <a:outerShdw blurRad="292100" dist="139700" dir="2700000" algn="tl" rotWithShape="0">
              <a:srgbClr val="333333">
                <a:alpha val="65000"/>
              </a:srgbClr>
            </a:outerShdw>
          </a:effectLst>
        </p:spPr>
      </p:pic>
      <p:pic>
        <p:nvPicPr>
          <p:cNvPr id="10" name="Picture 8" descr="Illustration of student sighting top of tree, and measuring the difference in angles by also identifying the 45 degree right angle at a position lower than the base of the tree"/>
          <p:cNvPicPr>
            <a:picLocks noGrp="1" noChangeAspect="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309226" y="2975309"/>
            <a:ext cx="3777624" cy="2960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5975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27</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Lower than the Tree Base - 3</a:t>
            </a:r>
          </a:p>
        </p:txBody>
      </p:sp>
      <p:sp>
        <p:nvSpPr>
          <p:cNvPr id="9" name="Content Placeholder 8"/>
          <p:cNvSpPr>
            <a:spLocks noGrp="1"/>
          </p:cNvSpPr>
          <p:nvPr>
            <p:ph sz="half" idx="2"/>
          </p:nvPr>
        </p:nvSpPr>
        <p:spPr>
          <a:xfrm>
            <a:off x="1257300" y="1822983"/>
            <a:ext cx="7258050" cy="4728103"/>
          </a:xfrm>
        </p:spPr>
        <p:txBody>
          <a:bodyPr>
            <a:normAutofit/>
          </a:bodyPr>
          <a:lstStyle/>
          <a:p>
            <a:pPr algn="just"/>
            <a:r>
              <a:rPr lang="en-US" sz="1800" dirty="0"/>
              <a:t>Using the </a:t>
            </a:r>
            <a:r>
              <a:rPr lang="en-US" sz="1800" b="1" dirty="0">
                <a:hlinkClick r:id="rId4"/>
              </a:rPr>
              <a:t>Table of Tangents</a:t>
            </a:r>
            <a:r>
              <a:rPr lang="en-US" sz="1800" dirty="0"/>
              <a:t>, record the TAN of the angle on </a:t>
            </a:r>
            <a:r>
              <a:rPr lang="en-US" sz="1800" b="1" dirty="0">
                <a:hlinkClick r:id="rId5"/>
              </a:rPr>
              <a:t>the Measure Tree Height on a Slope: Two-Triangle with Eyes Lower than Tree Base Data Sheet.</a:t>
            </a:r>
            <a:endParaRPr lang="en-US" sz="1800" b="1" dirty="0"/>
          </a:p>
          <a:p>
            <a:pPr marL="0" indent="0">
              <a:buNone/>
            </a:pPr>
            <a:endParaRPr lang="nl-NL" sz="1600" dirty="0"/>
          </a:p>
        </p:txBody>
      </p:sp>
      <p:pic>
        <p:nvPicPr>
          <p:cNvPr id="14" name="Picture 9" descr="Screen Shot of a Tangent Table, for illustration only."/>
          <p:cNvPicPr>
            <a:picLocks noGrp="1" noChangeAspect="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rot="5400000">
            <a:off x="2943224" y="1497547"/>
            <a:ext cx="3886200" cy="6561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380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28</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Lower than the Tree Base - 4</a:t>
            </a:r>
          </a:p>
        </p:txBody>
      </p:sp>
      <p:sp>
        <p:nvSpPr>
          <p:cNvPr id="9" name="Content Placeholder 8"/>
          <p:cNvSpPr>
            <a:spLocks noGrp="1"/>
          </p:cNvSpPr>
          <p:nvPr>
            <p:ph sz="half" idx="2"/>
          </p:nvPr>
        </p:nvSpPr>
        <p:spPr>
          <a:xfrm>
            <a:off x="1257300" y="1822983"/>
            <a:ext cx="7258050" cy="4728103"/>
          </a:xfrm>
        </p:spPr>
        <p:txBody>
          <a:bodyPr>
            <a:normAutofit/>
          </a:bodyPr>
          <a:lstStyle/>
          <a:p>
            <a:pPr algn="just"/>
            <a:r>
              <a:rPr lang="en-US" sz="1800" dirty="0"/>
              <a:t>Sight the base of the tree using the clinometer. Have your partner read and record this clinometer angle. This is the 2</a:t>
            </a:r>
            <a:r>
              <a:rPr lang="en-US" sz="1800" baseline="30000" dirty="0"/>
              <a:t>nd</a:t>
            </a:r>
            <a:r>
              <a:rPr lang="en-US" sz="1800" dirty="0"/>
              <a:t> Clinometer Reading. 	</a:t>
            </a:r>
            <a:endParaRPr lang="nl-NL" sz="1600" dirty="0"/>
          </a:p>
        </p:txBody>
      </p:sp>
      <p:pic>
        <p:nvPicPr>
          <p:cNvPr id="10" name="Picture 5" descr="Illustration of student sighting top of tree, and measuring the difference in angles by also identifying the 45 degree right angle at a position lower than the base of the tree"/>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870779" y="2749186"/>
            <a:ext cx="5117850" cy="382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718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BC6E072-E89A-BF41-98B7-8171F44EE676}" type="slidenum">
              <a:rPr lang="en-US" smtClean="0"/>
              <a:t>2</a:t>
            </a:fld>
            <a:endParaRPr lang="en-US" dirty="0"/>
          </a:p>
        </p:txBody>
      </p:sp>
      <p:pic>
        <p:nvPicPr>
          <p:cNvPr id="4" name="Content Placeholder 3" descr="Graminoid Tree and Shrub Heigh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0"/>
            <a:ext cx="9171935" cy="970844"/>
          </a:xfrm>
        </p:spPr>
      </p:pic>
      <p:pic>
        <p:nvPicPr>
          <p:cNvPr id="6" name="Picture 5" descr="Menu: Why collect graminoid, tree and shrub height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 y="952500"/>
            <a:ext cx="1219200" cy="5905500"/>
          </a:xfrm>
          <a:prstGeom prst="rect">
            <a:avLst/>
          </a:prstGeom>
        </p:spPr>
      </p:pic>
      <p:sp>
        <p:nvSpPr>
          <p:cNvPr id="8" name="Title 1"/>
          <p:cNvSpPr>
            <a:spLocks noGrp="1"/>
          </p:cNvSpPr>
          <p:nvPr>
            <p:ph type="title"/>
          </p:nvPr>
        </p:nvSpPr>
        <p:spPr>
          <a:xfrm>
            <a:off x="1334125" y="1151792"/>
            <a:ext cx="1694717" cy="501162"/>
          </a:xfrm>
        </p:spPr>
        <p:txBody>
          <a:bodyPr>
            <a:normAutofit fontScale="90000"/>
          </a:bodyPr>
          <a:lstStyle/>
          <a:p>
            <a:r>
              <a:rPr lang="en-US" sz="3200" b="1" dirty="0">
                <a:solidFill>
                  <a:srgbClr val="055000"/>
                </a:solidFill>
              </a:rPr>
              <a:t>Mapping</a:t>
            </a:r>
          </a:p>
        </p:txBody>
      </p:sp>
      <p:sp>
        <p:nvSpPr>
          <p:cNvPr id="10" name="Content Placeholder 2"/>
          <p:cNvSpPr>
            <a:spLocks noGrp="1"/>
          </p:cNvSpPr>
          <p:nvPr>
            <p:ph sz="half" idx="1"/>
          </p:nvPr>
        </p:nvSpPr>
        <p:spPr>
          <a:xfrm>
            <a:off x="1334125" y="1738752"/>
            <a:ext cx="4781862" cy="4856919"/>
          </a:xfrm>
        </p:spPr>
        <p:txBody>
          <a:bodyPr>
            <a:noAutofit/>
          </a:bodyPr>
          <a:lstStyle/>
          <a:p>
            <a:pPr marL="0" indent="0" algn="just">
              <a:buNone/>
            </a:pPr>
            <a:r>
              <a:rPr lang="en-US" sz="1600" dirty="0">
                <a:solidFill>
                  <a:srgbClr val="000000"/>
                </a:solidFill>
              </a:rPr>
              <a:t>An important objective of the land cover investigation is to assess the accuracy of maps created by satellite images and aerial photographs.</a:t>
            </a:r>
          </a:p>
          <a:p>
            <a:pPr marL="0" indent="0" algn="just">
              <a:buNone/>
            </a:pPr>
            <a:r>
              <a:rPr lang="en-US" sz="1600" dirty="0">
                <a:solidFill>
                  <a:srgbClr val="000000"/>
                </a:solidFill>
              </a:rPr>
              <a:t>Remote sensing simply means learning about something without making direct contact with it. We use remote sensing every day by hearing, smelling, and seeing.</a:t>
            </a:r>
          </a:p>
          <a:p>
            <a:pPr marL="0" indent="0" algn="just">
              <a:buNone/>
            </a:pPr>
            <a:r>
              <a:rPr lang="en-US" sz="1600" dirty="0">
                <a:solidFill>
                  <a:srgbClr val="000000"/>
                </a:solidFill>
              </a:rPr>
              <a:t>With satellites and aircraft, we use machines to be our </a:t>
            </a:r>
            <a:r>
              <a:rPr lang="ja-JP" altLang="en-US" sz="1600" dirty="0">
                <a:solidFill>
                  <a:srgbClr val="000000"/>
                </a:solidFill>
              </a:rPr>
              <a:t>“</a:t>
            </a:r>
            <a:r>
              <a:rPr lang="en-US" altLang="ja-JP" sz="1600" dirty="0">
                <a:solidFill>
                  <a:srgbClr val="000000"/>
                </a:solidFill>
              </a:rPr>
              <a:t>eyes</a:t>
            </a:r>
            <a:r>
              <a:rPr lang="ja-JP" altLang="en-US" sz="1600" dirty="0">
                <a:solidFill>
                  <a:srgbClr val="000000"/>
                </a:solidFill>
              </a:rPr>
              <a:t>”</a:t>
            </a:r>
            <a:r>
              <a:rPr lang="en-US" altLang="ja-JP" sz="1600" dirty="0">
                <a:solidFill>
                  <a:srgbClr val="000000"/>
                </a:solidFill>
              </a:rPr>
              <a:t> in the sky or in orbit. Remote sensing in space has the great advantages of being able to cover very large areas quickly and to revisit the same area frequently. However, some of the detail that can be seen at ground level may not be detected by a remote sensing system. Therefore, it is beneficial to collect data at sample sites on the ground to accompany remotely sensed data about an area. GLOBE land cover data can contribute to making better, more accurate maps.</a:t>
            </a:r>
            <a:endParaRPr lang="en-US" sz="1600" dirty="0">
              <a:solidFill>
                <a:srgbClr val="000000"/>
              </a:solidFill>
            </a:endParaRPr>
          </a:p>
        </p:txBody>
      </p:sp>
      <p:pic>
        <p:nvPicPr>
          <p:cNvPr id="12" name="Content Placeholder 5" descr="Artist's image of Terra sensing data from the Earth's surface from spac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95869" y="1745447"/>
            <a:ext cx="2681901" cy="2194283"/>
          </a:xfrm>
        </p:spPr>
      </p:pic>
      <p:sp>
        <p:nvSpPr>
          <p:cNvPr id="9" name="Rectangle 8"/>
          <p:cNvSpPr/>
          <p:nvPr/>
        </p:nvSpPr>
        <p:spPr>
          <a:xfrm>
            <a:off x="6295869" y="3939730"/>
            <a:ext cx="2681902" cy="1292662"/>
          </a:xfrm>
          <a:prstGeom prst="rect">
            <a:avLst/>
          </a:prstGeom>
        </p:spPr>
        <p:txBody>
          <a:bodyPr wrap="square">
            <a:spAutoFit/>
          </a:bodyPr>
          <a:lstStyle/>
          <a:p>
            <a:endParaRPr lang="en-US" dirty="0"/>
          </a:p>
          <a:p>
            <a:pPr algn="just"/>
            <a:r>
              <a:rPr lang="en-US" sz="1200" i="1" dirty="0"/>
              <a:t>Terra’s five instruments provide measurements of plant (vegetation) composition, structure, extent, and change. Image: NASA. </a:t>
            </a:r>
          </a:p>
          <a:p>
            <a:pPr algn="just"/>
            <a:endParaRPr lang="en-US" sz="1200" i="1" dirty="0"/>
          </a:p>
        </p:txBody>
      </p:sp>
    </p:spTree>
    <p:extLst>
      <p:ext uri="{BB962C8B-B14F-4D97-AF65-F5344CB8AC3E}">
        <p14:creationId xmlns:p14="http://schemas.microsoft.com/office/powerpoint/2010/main" val="1067620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29</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47354"/>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Lower than the Tree Base - 5</a:t>
            </a:r>
          </a:p>
        </p:txBody>
      </p:sp>
      <p:sp>
        <p:nvSpPr>
          <p:cNvPr id="9" name="Content Placeholder 8"/>
          <p:cNvSpPr>
            <a:spLocks noGrp="1"/>
          </p:cNvSpPr>
          <p:nvPr>
            <p:ph sz="half" idx="2"/>
          </p:nvPr>
        </p:nvSpPr>
        <p:spPr>
          <a:xfrm>
            <a:off x="1257300" y="1822983"/>
            <a:ext cx="7258050" cy="4728103"/>
          </a:xfrm>
        </p:spPr>
        <p:txBody>
          <a:bodyPr>
            <a:normAutofit/>
          </a:bodyPr>
          <a:lstStyle/>
          <a:p>
            <a:pPr algn="just"/>
            <a:r>
              <a:rPr lang="en-US" sz="1800" dirty="0"/>
              <a:t>Using the </a:t>
            </a:r>
            <a:r>
              <a:rPr lang="en-US" sz="1800" b="1" dirty="0">
                <a:hlinkClick r:id="rId4"/>
              </a:rPr>
              <a:t>Table of Tangents </a:t>
            </a:r>
            <a:r>
              <a:rPr lang="en-US" sz="1800" dirty="0"/>
              <a:t>record the TAN of the angle of the second reading  on the </a:t>
            </a:r>
            <a:r>
              <a:rPr lang="en-US" sz="1800" b="1" dirty="0">
                <a:hlinkClick r:id="rId5"/>
              </a:rPr>
              <a:t>Measure Tree Height on a Slope: Two-Triangle with Eyes Lower than Tree Base Data Sheet</a:t>
            </a:r>
            <a:r>
              <a:rPr lang="en-US" sz="1800" b="1" dirty="0"/>
              <a:t>.</a:t>
            </a:r>
          </a:p>
          <a:p>
            <a:pPr marL="0" indent="0" algn="just">
              <a:buNone/>
            </a:pPr>
            <a:endParaRPr lang="en-US" sz="1800" b="1" dirty="0"/>
          </a:p>
          <a:p>
            <a:pPr algn="just"/>
            <a:r>
              <a:rPr lang="en-US" sz="1800" dirty="0"/>
              <a:t>Using the </a:t>
            </a:r>
            <a:r>
              <a:rPr lang="en-US" sz="1800" b="1" dirty="0">
                <a:hlinkClick r:id="rId4"/>
              </a:rPr>
              <a:t>Table of Cosines</a:t>
            </a:r>
            <a:r>
              <a:rPr lang="en-US" sz="1800" dirty="0"/>
              <a:t>, record the COS of the 2ndClinometer Reading on  the </a:t>
            </a:r>
            <a:r>
              <a:rPr lang="en-US" sz="1800" b="1" dirty="0">
                <a:hlinkClick r:id="rId5"/>
              </a:rPr>
              <a:t>Measure Tree Height on a Slope: Two-Triangle with Eyes Lower than Tree Base Data Sheet.</a:t>
            </a:r>
            <a:endParaRPr lang="en-US" sz="1800" b="1" dirty="0"/>
          </a:p>
          <a:p>
            <a:pPr algn="just"/>
            <a:endParaRPr lang="en-US" sz="1800" b="1" dirty="0"/>
          </a:p>
        </p:txBody>
      </p:sp>
      <p:pic>
        <p:nvPicPr>
          <p:cNvPr id="11" name="Picture 9" descr="Image of the Table of Cosines."/>
          <p:cNvPicPr>
            <a:picLocks noGrp="1" noChangeAspect="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rot="5400000">
            <a:off x="3331047" y="2789377"/>
            <a:ext cx="2481903" cy="4710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2215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30</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5631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Lower than the Tree Base - 6</a:t>
            </a:r>
          </a:p>
        </p:txBody>
      </p:sp>
      <p:sp>
        <p:nvSpPr>
          <p:cNvPr id="9" name="Content Placeholder 8"/>
          <p:cNvSpPr>
            <a:spLocks noGrp="1"/>
          </p:cNvSpPr>
          <p:nvPr>
            <p:ph sz="half" idx="2"/>
          </p:nvPr>
        </p:nvSpPr>
        <p:spPr>
          <a:xfrm>
            <a:off x="1257300" y="1822983"/>
            <a:ext cx="7258050" cy="4728103"/>
          </a:xfrm>
        </p:spPr>
        <p:txBody>
          <a:bodyPr>
            <a:normAutofit/>
          </a:bodyPr>
          <a:lstStyle/>
          <a:p>
            <a:pPr marL="0" indent="0" algn="just">
              <a:buNone/>
            </a:pPr>
            <a:endParaRPr lang="en-US" sz="1800" dirty="0"/>
          </a:p>
          <a:p>
            <a:pPr algn="just"/>
            <a:r>
              <a:rPr lang="en-US" sz="1800" dirty="0"/>
              <a:t>Measure the horizontal distance from your eyes to the base of the tree. Have your partner help you using the 50 m tape. Record this in the </a:t>
            </a:r>
            <a:r>
              <a:rPr lang="en-US" sz="1800" b="1" dirty="0">
                <a:hlinkClick r:id="rId4"/>
              </a:rPr>
              <a:t>Measure Tree Height on a Slope: Two-Triangle with Eyes Lower than Tree Base Data Sheet.</a:t>
            </a:r>
            <a:endParaRPr lang="en-US" sz="1800" b="1" dirty="0"/>
          </a:p>
          <a:p>
            <a:pPr algn="just"/>
            <a:endParaRPr lang="en-US" sz="1800" b="1" dirty="0"/>
          </a:p>
        </p:txBody>
      </p:sp>
      <p:pic>
        <p:nvPicPr>
          <p:cNvPr id="10" name="Picture 5" descr="Illustration of student sighting top of tree, and measuring the difference in angles by also identifying the 45 degree right angle at a position lower than the base of the tree"/>
          <p:cNvPicPr>
            <a:picLocks noGrp="1" noChangeAspect="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3257550" y="3492826"/>
            <a:ext cx="3886200" cy="30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8063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31</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667810"/>
            <a:ext cx="7886700" cy="1325563"/>
          </a:xfrm>
        </p:spPr>
        <p:txBody>
          <a:bodyPr>
            <a:normAutofit/>
          </a:bodyPr>
          <a:lstStyle/>
          <a:p>
            <a:r>
              <a:rPr lang="en-US" sz="1700" b="1" dirty="0">
                <a:solidFill>
                  <a:srgbClr val="055000"/>
                </a:solidFill>
              </a:rPr>
              <a:t>C. Measuring Tree Height When Tree is on a Slope: Two-Triangle and Eyes Lower than the Tree Base - 7</a:t>
            </a:r>
          </a:p>
        </p:txBody>
      </p:sp>
      <p:sp>
        <p:nvSpPr>
          <p:cNvPr id="9" name="Content Placeholder 8"/>
          <p:cNvSpPr>
            <a:spLocks noGrp="1"/>
          </p:cNvSpPr>
          <p:nvPr>
            <p:ph sz="half" idx="2"/>
          </p:nvPr>
        </p:nvSpPr>
        <p:spPr>
          <a:xfrm>
            <a:off x="1257300" y="1822983"/>
            <a:ext cx="7258050" cy="4728103"/>
          </a:xfrm>
        </p:spPr>
        <p:txBody>
          <a:bodyPr>
            <a:normAutofit/>
          </a:bodyPr>
          <a:lstStyle/>
          <a:p>
            <a:pPr algn="just"/>
            <a:r>
              <a:rPr lang="en-US" sz="1800" dirty="0"/>
              <a:t>Calculate the Baseline using the following formula</a:t>
            </a:r>
            <a:r>
              <a:rPr lang="en-US" sz="1800" b="1" dirty="0"/>
              <a:t>:</a:t>
            </a:r>
          </a:p>
          <a:p>
            <a:pPr marL="0" indent="0" algn="just">
              <a:buNone/>
            </a:pPr>
            <a:r>
              <a:rPr lang="en-US" sz="1800" b="1" dirty="0"/>
              <a:t>(Distance to the Tree) x COS (2</a:t>
            </a:r>
            <a:r>
              <a:rPr lang="en-US" sz="1800" b="1" baseline="30000" dirty="0"/>
              <a:t>nd</a:t>
            </a:r>
            <a:r>
              <a:rPr lang="en-US" sz="1800" b="1" dirty="0"/>
              <a:t> Clinometer Reading)</a:t>
            </a:r>
          </a:p>
          <a:p>
            <a:pPr marL="342900" indent="-342900" algn="just"/>
            <a:endParaRPr lang="en-US" sz="1800" b="1" dirty="0"/>
          </a:p>
          <a:p>
            <a:pPr algn="just"/>
            <a:r>
              <a:rPr lang="en-US" sz="1800" dirty="0"/>
              <a:t>Calculate the tree height using the following formula:</a:t>
            </a:r>
          </a:p>
          <a:p>
            <a:pPr marL="0" indent="0" algn="just">
              <a:buNone/>
            </a:pPr>
            <a:r>
              <a:rPr lang="en-US" sz="1800" b="1" dirty="0"/>
              <a:t>TAN (1stAngle of the Clinometer) x (Baseline) – TAN (2</a:t>
            </a:r>
            <a:r>
              <a:rPr lang="en-US" sz="1800" b="1" baseline="30000" dirty="0"/>
              <a:t>nd</a:t>
            </a:r>
            <a:r>
              <a:rPr lang="en-US" sz="1800" b="1" dirty="0"/>
              <a:t> Angle of the Clinometer) x (Baseline) </a:t>
            </a:r>
          </a:p>
          <a:p>
            <a:pPr marL="342900" indent="-342900" algn="just"/>
            <a:endParaRPr lang="en-US" sz="1800" b="1" dirty="0"/>
          </a:p>
          <a:p>
            <a:pPr algn="just"/>
            <a:r>
              <a:rPr lang="en-US" sz="1800" dirty="0"/>
              <a:t>Record the tree height in the Measure Tree Height on a Slope: </a:t>
            </a:r>
            <a:r>
              <a:rPr lang="en-US" sz="1800" b="1" dirty="0">
                <a:hlinkClick r:id="rId4"/>
              </a:rPr>
              <a:t>Two-Triangle with Eyes Lower than Tree Base Data Sheet.</a:t>
            </a:r>
            <a:endParaRPr lang="en-US" sz="1800" b="1" dirty="0"/>
          </a:p>
          <a:p>
            <a:pPr marL="342900" indent="-342900" algn="just"/>
            <a:endParaRPr lang="en-US" sz="1800" dirty="0"/>
          </a:p>
          <a:p>
            <a:pPr algn="just"/>
            <a:r>
              <a:rPr lang="en-US" sz="1800" dirty="0"/>
              <a:t>Repeat steps 1-11 two more times for each tree and report the average value. </a:t>
            </a:r>
            <a:r>
              <a:rPr lang="en-US" sz="1800" b="1" dirty="0">
                <a:solidFill>
                  <a:srgbClr val="FF0000"/>
                </a:solidFill>
              </a:rPr>
              <a:t>You are done!</a:t>
            </a:r>
          </a:p>
          <a:p>
            <a:pPr algn="just"/>
            <a:endParaRPr lang="en-US" sz="1800" b="1" dirty="0"/>
          </a:p>
        </p:txBody>
      </p:sp>
    </p:spTree>
    <p:extLst>
      <p:ext uri="{BB962C8B-B14F-4D97-AF65-F5344CB8AC3E}">
        <p14:creationId xmlns:p14="http://schemas.microsoft.com/office/powerpoint/2010/main" val="187149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E072-E89A-BF41-98B7-8171F44EE676}" type="slidenum">
              <a:rPr lang="en-US" smtClean="0"/>
              <a:t>32</a:t>
            </a:fld>
            <a:endParaRPr lang="en-US" dirty="0"/>
          </a:p>
        </p:txBody>
      </p:sp>
      <p:pic>
        <p:nvPicPr>
          <p:cNvPr id="5"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751388"/>
            <a:ext cx="7886700" cy="640120"/>
          </a:xfrm>
        </p:spPr>
        <p:txBody>
          <a:bodyPr>
            <a:normAutofit fontScale="90000"/>
          </a:bodyPr>
          <a:lstStyle/>
          <a:p>
            <a:r>
              <a:rPr lang="en-US" sz="2300" b="1" dirty="0">
                <a:solidFill>
                  <a:srgbClr val="055000"/>
                </a:solidFill>
              </a:rPr>
              <a:t>C. Measuring Tree Height on a Slope - Method V : Stand by Tree Technique</a:t>
            </a:r>
            <a:br>
              <a:rPr lang="en-US" sz="2400" b="1" dirty="0">
                <a:solidFill>
                  <a:srgbClr val="055000"/>
                </a:solidFill>
              </a:rPr>
            </a:br>
            <a:br>
              <a:rPr lang="en-US" sz="3200" b="1" dirty="0">
                <a:solidFill>
                  <a:srgbClr val="055000"/>
                </a:solidFill>
              </a:rPr>
            </a:br>
            <a:br>
              <a:rPr lang="en-US" b="1" dirty="0">
                <a:solidFill>
                  <a:srgbClr val="055000"/>
                </a:solidFill>
              </a:rPr>
            </a:br>
            <a:endParaRPr lang="en-US" dirty="0"/>
          </a:p>
        </p:txBody>
      </p:sp>
      <p:sp>
        <p:nvSpPr>
          <p:cNvPr id="3" name="Content Placeholder 2"/>
          <p:cNvSpPr>
            <a:spLocks noGrp="1"/>
          </p:cNvSpPr>
          <p:nvPr>
            <p:ph sz="half" idx="1"/>
          </p:nvPr>
        </p:nvSpPr>
        <p:spPr>
          <a:xfrm>
            <a:off x="1358900" y="1686064"/>
            <a:ext cx="7449512" cy="531080"/>
          </a:xfrm>
        </p:spPr>
        <p:txBody>
          <a:bodyPr>
            <a:normAutofit/>
          </a:bodyPr>
          <a:lstStyle/>
          <a:p>
            <a:pPr marL="0" indent="0">
              <a:buNone/>
            </a:pPr>
            <a:r>
              <a:rPr lang="en-US" sz="1600" dirty="0"/>
              <a:t>The method you use will depend on the topography of your site. This is the Measure Tree Height on a Slope: Stand by Tree Technique.    </a:t>
            </a:r>
          </a:p>
          <a:p>
            <a:endParaRPr lang="en-US" dirty="0"/>
          </a:p>
        </p:txBody>
      </p:sp>
      <p:pic>
        <p:nvPicPr>
          <p:cNvPr id="10" name="Content Placeholder 9" descr=" Illustration is of a student sighting a tree top from downslope, and identifying the angle between the top of the tree and eye heigh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197456" y="2220685"/>
            <a:ext cx="7931951" cy="4648603"/>
          </a:xfrm>
          <a:prstGeom prst="rect">
            <a:avLst/>
          </a:prstGeom>
        </p:spPr>
      </p:pic>
    </p:spTree>
    <p:extLst>
      <p:ext uri="{BB962C8B-B14F-4D97-AF65-F5344CB8AC3E}">
        <p14:creationId xmlns:p14="http://schemas.microsoft.com/office/powerpoint/2010/main" val="739839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33</a:t>
            </a:fld>
            <a:endParaRPr lang="en-US" dirty="0"/>
          </a:p>
        </p:txBody>
      </p:sp>
      <p:pic>
        <p:nvPicPr>
          <p:cNvPr id="12"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3" name="Picture 12"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409075" y="952737"/>
            <a:ext cx="7886700" cy="765336"/>
          </a:xfrm>
        </p:spPr>
        <p:txBody>
          <a:bodyPr>
            <a:normAutofit/>
          </a:bodyPr>
          <a:lstStyle/>
          <a:p>
            <a:r>
              <a:rPr lang="en-US" sz="2000" b="1" dirty="0">
                <a:solidFill>
                  <a:srgbClr val="055000"/>
                </a:solidFill>
              </a:rPr>
              <a:t>C. Measuring Tree Height on a Slope: Stand by Tree Technique - 1</a:t>
            </a:r>
          </a:p>
        </p:txBody>
      </p:sp>
      <p:sp>
        <p:nvSpPr>
          <p:cNvPr id="3" name="Content Placeholder 2"/>
          <p:cNvSpPr>
            <a:spLocks noGrp="1"/>
          </p:cNvSpPr>
          <p:nvPr>
            <p:ph sz="half" idx="1"/>
          </p:nvPr>
        </p:nvSpPr>
        <p:spPr>
          <a:xfrm>
            <a:off x="1409075" y="1692100"/>
            <a:ext cx="7240250" cy="1036975"/>
          </a:xfrm>
        </p:spPr>
        <p:txBody>
          <a:bodyPr>
            <a:normAutofit/>
          </a:bodyPr>
          <a:lstStyle/>
          <a:p>
            <a:pPr marL="0" indent="0">
              <a:buNone/>
            </a:pPr>
            <a:r>
              <a:rPr lang="nl-NL" sz="1600" dirty="0"/>
              <a:t>For this situation, use the </a:t>
            </a:r>
            <a:r>
              <a:rPr lang="en-US" sz="1600" b="1" dirty="0">
                <a:solidFill>
                  <a:srgbClr val="055000"/>
                </a:solidFill>
                <a:hlinkClick r:id="rId4"/>
              </a:rPr>
              <a:t>Measure Tree Height on a Slope: Stand by Tree Technique Field Guide</a:t>
            </a:r>
            <a:r>
              <a:rPr lang="en-US" sz="1600" b="1" dirty="0">
                <a:solidFill>
                  <a:srgbClr val="055000"/>
                </a:solidFill>
              </a:rPr>
              <a:t>.</a:t>
            </a:r>
            <a:endParaRPr lang="nl-NL" sz="1600" b="1" dirty="0">
              <a:solidFill>
                <a:srgbClr val="055000"/>
              </a:solidFill>
            </a:endParaRPr>
          </a:p>
        </p:txBody>
      </p:sp>
      <p:sp>
        <p:nvSpPr>
          <p:cNvPr id="9" name="Content Placeholder 8"/>
          <p:cNvSpPr>
            <a:spLocks noGrp="1"/>
          </p:cNvSpPr>
          <p:nvPr>
            <p:ph sz="half" idx="2"/>
          </p:nvPr>
        </p:nvSpPr>
        <p:spPr>
          <a:xfrm>
            <a:off x="1820193" y="2367044"/>
            <a:ext cx="3907144" cy="2447552"/>
          </a:xfrm>
        </p:spPr>
        <p:txBody>
          <a:bodyPr>
            <a:normAutofit/>
          </a:bodyPr>
          <a:lstStyle/>
          <a:p>
            <a:pPr marL="0" indent="0" algn="just">
              <a:buNone/>
            </a:pPr>
            <a:r>
              <a:rPr lang="en-US" sz="1600" b="1" dirty="0"/>
              <a:t>In the Field</a:t>
            </a:r>
          </a:p>
          <a:p>
            <a:pPr algn="just"/>
            <a:r>
              <a:rPr lang="en-US" sz="1600" dirty="0"/>
              <a:t>1. Work in a team of three. One person stays by the tree. You and another partner move away from the base of the tree until you can see the top of the tree through the drinking straw of the clinometer. </a:t>
            </a:r>
          </a:p>
          <a:p>
            <a:pPr algn="just"/>
            <a:r>
              <a:rPr lang="en-US" sz="1600" dirty="0"/>
              <a:t>2.  Site the top of the tree using the clinometer. Have your partner read and record the clinometer angle. </a:t>
            </a:r>
          </a:p>
          <a:p>
            <a:pPr marL="0" indent="0">
              <a:buNone/>
            </a:pPr>
            <a:endParaRPr lang="nl-NL" sz="1600" dirty="0"/>
          </a:p>
        </p:txBody>
      </p:sp>
      <p:pic>
        <p:nvPicPr>
          <p:cNvPr id="10" name="Picture 8" descr="Student holding a clinometer and sighting in the top of a tre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7248" y="2331348"/>
            <a:ext cx="2047775" cy="1572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Caution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5886" y="5072435"/>
            <a:ext cx="398463" cy="40957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016136" y="5011464"/>
            <a:ext cx="4048762" cy="1354217"/>
          </a:xfrm>
          <a:prstGeom prst="rect">
            <a:avLst/>
          </a:prstGeom>
          <a:noFill/>
        </p:spPr>
        <p:txBody>
          <a:bodyPr wrap="square" rtlCol="0">
            <a:spAutoFit/>
          </a:bodyPr>
          <a:lstStyle/>
          <a:p>
            <a:r>
              <a:rPr lang="nl-NL" sz="1600" i="1" dirty="0">
                <a:solidFill>
                  <a:schemeClr val="accent6">
                    <a:lumMod val="50000"/>
                  </a:schemeClr>
                </a:solidFill>
              </a:rPr>
              <a:t>For the best results, adjust your distance so that the clinometer is as close to 30 degrees as possible and you are further from the tree than it is tall.</a:t>
            </a:r>
          </a:p>
          <a:p>
            <a:endParaRPr lang="en-US" dirty="0"/>
          </a:p>
        </p:txBody>
      </p:sp>
      <p:pic>
        <p:nvPicPr>
          <p:cNvPr id="16" name="Picture 5" descr=" Illustration is of a student sighting a tree top from downslope, and identifying the angle between the top of the tree and eye heigh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38455" y="4250903"/>
            <a:ext cx="2082800" cy="205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8267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C6E072-E89A-BF41-98B7-8171F44EE676}" type="slidenum">
              <a:rPr lang="en-US" smtClean="0"/>
              <a:t>34</a:t>
            </a:fld>
            <a:endParaRPr lang="en-US" dirty="0"/>
          </a:p>
        </p:txBody>
      </p:sp>
      <p:pic>
        <p:nvPicPr>
          <p:cNvPr id="14"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5" name="Picture 14"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414670" y="1045880"/>
            <a:ext cx="7886700" cy="519151"/>
          </a:xfrm>
        </p:spPr>
        <p:txBody>
          <a:bodyPr>
            <a:normAutofit/>
          </a:bodyPr>
          <a:lstStyle/>
          <a:p>
            <a:r>
              <a:rPr lang="en-US" sz="2000" b="1" dirty="0">
                <a:solidFill>
                  <a:srgbClr val="055000"/>
                </a:solidFill>
              </a:rPr>
              <a:t>C. Measuring Tree Height on a Slope:  Stand by Tree Technique - 2</a:t>
            </a:r>
          </a:p>
        </p:txBody>
      </p:sp>
      <p:sp>
        <p:nvSpPr>
          <p:cNvPr id="3" name="Content Placeholder 2"/>
          <p:cNvSpPr>
            <a:spLocks noGrp="1"/>
          </p:cNvSpPr>
          <p:nvPr>
            <p:ph sz="half" idx="1"/>
          </p:nvPr>
        </p:nvSpPr>
        <p:spPr>
          <a:xfrm>
            <a:off x="1414670" y="1993373"/>
            <a:ext cx="7100680" cy="1036975"/>
          </a:xfrm>
        </p:spPr>
        <p:txBody>
          <a:bodyPr>
            <a:noAutofit/>
          </a:bodyPr>
          <a:lstStyle/>
          <a:p>
            <a:pPr marL="0" indent="0" algn="just">
              <a:buNone/>
            </a:pPr>
            <a:r>
              <a:rPr lang="en-US" sz="1800" dirty="0"/>
              <a:t>3.  Using the </a:t>
            </a:r>
            <a:r>
              <a:rPr lang="en-US" sz="1800" dirty="0">
                <a:hlinkClick r:id="rId4"/>
              </a:rPr>
              <a:t>Table of Tangents</a:t>
            </a:r>
            <a:r>
              <a:rPr lang="en-US" sz="1800" dirty="0"/>
              <a:t>, record the TAN of the angle on the </a:t>
            </a:r>
            <a:r>
              <a:rPr lang="en-US" sz="1800" dirty="0">
                <a:hlinkClick r:id="rId5"/>
              </a:rPr>
              <a:t>Measure Tree Height: Stand by Tree Technique Data Sheet</a:t>
            </a:r>
            <a:r>
              <a:rPr lang="en-US" sz="1800" dirty="0"/>
              <a:t>.</a:t>
            </a:r>
          </a:p>
          <a:p>
            <a:pPr marL="0" indent="0" algn="just">
              <a:buNone/>
            </a:pPr>
            <a:endParaRPr lang="en-US" sz="1800" dirty="0"/>
          </a:p>
          <a:p>
            <a:pPr marL="0" indent="0" algn="just">
              <a:buNone/>
            </a:pPr>
            <a:r>
              <a:rPr lang="en-US" sz="1800" dirty="0"/>
              <a:t>4.  Keeping the clinometer at 0 degrees, look through the straw and have your partner by the tree locate the position on the tree that you see.</a:t>
            </a:r>
          </a:p>
        </p:txBody>
      </p:sp>
      <p:pic>
        <p:nvPicPr>
          <p:cNvPr id="9" name="Picture 12" descr="Screen Shot of Table of Tangents for illustrative purposes only."/>
          <p:cNvPicPr>
            <a:picLocks noGrp="1" noChangeAspect="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rot="5400000">
            <a:off x="3480817" y="3320454"/>
            <a:ext cx="2768286" cy="3670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5036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C6E072-E89A-BF41-98B7-8171F44EE676}" type="slidenum">
              <a:rPr lang="en-US" smtClean="0"/>
              <a:t>35</a:t>
            </a:fld>
            <a:endParaRPr lang="en-US" dirty="0"/>
          </a:p>
        </p:txBody>
      </p:sp>
      <p:pic>
        <p:nvPicPr>
          <p:cNvPr id="14"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5" name="Picture 14"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414670" y="1072256"/>
            <a:ext cx="7100680" cy="677413"/>
          </a:xfrm>
        </p:spPr>
        <p:txBody>
          <a:bodyPr>
            <a:normAutofit/>
          </a:bodyPr>
          <a:lstStyle/>
          <a:p>
            <a:r>
              <a:rPr lang="en-US" sz="2000" b="1" dirty="0">
                <a:solidFill>
                  <a:srgbClr val="055000"/>
                </a:solidFill>
              </a:rPr>
              <a:t>C. Measuring Tree Height on a Slope: Stand by Tree Technique - 3</a:t>
            </a:r>
          </a:p>
        </p:txBody>
      </p:sp>
      <p:sp>
        <p:nvSpPr>
          <p:cNvPr id="3" name="Content Placeholder 2"/>
          <p:cNvSpPr>
            <a:spLocks noGrp="1"/>
          </p:cNvSpPr>
          <p:nvPr>
            <p:ph sz="half" idx="1"/>
          </p:nvPr>
        </p:nvSpPr>
        <p:spPr>
          <a:xfrm>
            <a:off x="1414670" y="1993373"/>
            <a:ext cx="7100680" cy="1036975"/>
          </a:xfrm>
        </p:spPr>
        <p:txBody>
          <a:bodyPr>
            <a:noAutofit/>
          </a:bodyPr>
          <a:lstStyle/>
          <a:p>
            <a:pPr marL="0" indent="0">
              <a:buNone/>
            </a:pPr>
            <a:r>
              <a:rPr lang="en-US" sz="1800" dirty="0"/>
              <a:t>5. Measure the height from the base of the tree to the position on the tree that you see when the clinometer reads 0 degrees.</a:t>
            </a:r>
          </a:p>
          <a:p>
            <a:pPr marL="0" indent="0">
              <a:buNone/>
            </a:pPr>
            <a:r>
              <a:rPr lang="en-US" sz="1800" dirty="0"/>
              <a:t>6. Measure the distance between you and the tree. Have your partner help you using the 50 m tape. Record this in the Measure Tree Height: Stand by Tree Technique Data Sheet.</a:t>
            </a:r>
          </a:p>
        </p:txBody>
      </p:sp>
    </p:spTree>
    <p:extLst>
      <p:ext uri="{BB962C8B-B14F-4D97-AF65-F5344CB8AC3E}">
        <p14:creationId xmlns:p14="http://schemas.microsoft.com/office/powerpoint/2010/main" val="925986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C6E072-E89A-BF41-98B7-8171F44EE676}" type="slidenum">
              <a:rPr lang="en-US" smtClean="0"/>
              <a:t>36</a:t>
            </a:fld>
            <a:endParaRPr lang="en-US" dirty="0"/>
          </a:p>
        </p:txBody>
      </p:sp>
      <p:pic>
        <p:nvPicPr>
          <p:cNvPr id="14"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15" name="Picture 14"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77613" y="1063465"/>
            <a:ext cx="7152542" cy="519152"/>
          </a:xfrm>
        </p:spPr>
        <p:txBody>
          <a:bodyPr>
            <a:normAutofit/>
          </a:bodyPr>
          <a:lstStyle/>
          <a:p>
            <a:r>
              <a:rPr lang="en-US" sz="2000" b="1" dirty="0">
                <a:solidFill>
                  <a:srgbClr val="055000"/>
                </a:solidFill>
              </a:rPr>
              <a:t>C. Measuring Tree Height on a Slope:  Stand by Tree Technique - 4</a:t>
            </a:r>
          </a:p>
        </p:txBody>
      </p:sp>
      <p:sp>
        <p:nvSpPr>
          <p:cNvPr id="3" name="Content Placeholder 2"/>
          <p:cNvSpPr>
            <a:spLocks noGrp="1"/>
          </p:cNvSpPr>
          <p:nvPr>
            <p:ph sz="half" idx="1"/>
          </p:nvPr>
        </p:nvSpPr>
        <p:spPr>
          <a:xfrm>
            <a:off x="1277613" y="1756192"/>
            <a:ext cx="7100680" cy="1036975"/>
          </a:xfrm>
        </p:spPr>
        <p:txBody>
          <a:bodyPr>
            <a:noAutofit/>
          </a:bodyPr>
          <a:lstStyle/>
          <a:p>
            <a:pPr marL="0" indent="0" algn="just">
              <a:buNone/>
            </a:pPr>
            <a:r>
              <a:rPr lang="en-US" sz="1800" dirty="0"/>
              <a:t>7.   Calculate the tree height using the following formula:</a:t>
            </a:r>
          </a:p>
          <a:p>
            <a:pPr marL="0" indent="0" algn="just">
              <a:buNone/>
            </a:pPr>
            <a:r>
              <a:rPr lang="en-US" sz="1800" b="1" dirty="0"/>
              <a:t>[TAN (Angle of the Clinometer) x (Distance to Tree)] + (Height to 0 Degrees on Tree)</a:t>
            </a:r>
            <a:endParaRPr lang="en-US" sz="1800" dirty="0"/>
          </a:p>
          <a:p>
            <a:pPr marL="0" indent="0" algn="just">
              <a:buNone/>
            </a:pPr>
            <a:r>
              <a:rPr lang="en-US" sz="1800" dirty="0"/>
              <a:t>8. Record the tree height on the </a:t>
            </a:r>
            <a:r>
              <a:rPr lang="en-US" sz="1800" dirty="0">
                <a:hlinkClick r:id="rId4"/>
              </a:rPr>
              <a:t>data sheet</a:t>
            </a:r>
            <a:r>
              <a:rPr lang="en-US" sz="1800" dirty="0"/>
              <a:t>.</a:t>
            </a:r>
          </a:p>
          <a:p>
            <a:pPr marL="0" indent="0" algn="just">
              <a:buNone/>
            </a:pPr>
            <a:r>
              <a:rPr lang="en-US" sz="1800" dirty="0"/>
              <a:t>9. Repeat steps 1-8 two more times for each tree and report the average values. </a:t>
            </a:r>
            <a:r>
              <a:rPr lang="en-US" sz="1800" b="1" dirty="0">
                <a:solidFill>
                  <a:srgbClr val="FF0000"/>
                </a:solidFill>
              </a:rPr>
              <a:t>You are  are done!</a:t>
            </a:r>
          </a:p>
          <a:p>
            <a:pPr marL="0" indent="0" algn="just">
              <a:buNone/>
            </a:pPr>
            <a:endParaRPr lang="en-US" sz="1800" dirty="0"/>
          </a:p>
        </p:txBody>
      </p:sp>
      <p:pic>
        <p:nvPicPr>
          <p:cNvPr id="11" name="Picture 9" descr="Screen Shot of Tangent Table for Illustrative purposes only."/>
          <p:cNvPicPr>
            <a:picLocks noGrp="1" noChangeAspect="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rot="5400000">
            <a:off x="3473220" y="2771397"/>
            <a:ext cx="2968980" cy="5003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8923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C6E072-E89A-BF41-98B7-8171F44EE676}" type="slidenum">
              <a:rPr lang="en-US" smtClean="0"/>
              <a:t>3</a:t>
            </a:fld>
            <a:endParaRPr lang="en-US" dirty="0"/>
          </a:p>
        </p:txBody>
      </p:sp>
      <p:pic>
        <p:nvPicPr>
          <p:cNvPr id="7" name="Content Placeholder 4"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8" y="0"/>
            <a:ext cx="9261363" cy="970844"/>
          </a:xfrm>
          <a:prstGeom prst="rect">
            <a:avLst/>
          </a:prstGeom>
        </p:spPr>
      </p:pic>
      <p:pic>
        <p:nvPicPr>
          <p:cNvPr id="8" name="Picture 7" descr="Menu: How Your Measurements can hel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2" y="963789"/>
            <a:ext cx="1206500" cy="5905500"/>
          </a:xfrm>
          <a:prstGeom prst="rect">
            <a:avLst/>
          </a:prstGeom>
        </p:spPr>
      </p:pic>
      <p:sp>
        <p:nvSpPr>
          <p:cNvPr id="2" name="Title 1"/>
          <p:cNvSpPr>
            <a:spLocks noGrp="1"/>
          </p:cNvSpPr>
          <p:nvPr>
            <p:ph type="title"/>
          </p:nvPr>
        </p:nvSpPr>
        <p:spPr>
          <a:xfrm>
            <a:off x="1257300" y="754870"/>
            <a:ext cx="7886700" cy="1325563"/>
          </a:xfrm>
        </p:spPr>
        <p:txBody>
          <a:bodyPr>
            <a:normAutofit/>
          </a:bodyPr>
          <a:lstStyle/>
          <a:p>
            <a:r>
              <a:rPr lang="en-US" sz="2400" b="1" dirty="0">
                <a:solidFill>
                  <a:srgbClr val="055000"/>
                </a:solidFill>
              </a:rPr>
              <a:t>Example: Canopy Height Map Created Using Satellite Data</a:t>
            </a:r>
            <a:endParaRPr lang="en-US" sz="2400" dirty="0"/>
          </a:p>
        </p:txBody>
      </p:sp>
      <p:sp>
        <p:nvSpPr>
          <p:cNvPr id="3" name="Content Placeholder 2"/>
          <p:cNvSpPr>
            <a:spLocks noGrp="1"/>
          </p:cNvSpPr>
          <p:nvPr>
            <p:ph sz="half" idx="1"/>
          </p:nvPr>
        </p:nvSpPr>
        <p:spPr>
          <a:xfrm>
            <a:off x="1257300" y="1825624"/>
            <a:ext cx="3257550" cy="4895851"/>
          </a:xfrm>
        </p:spPr>
        <p:txBody>
          <a:bodyPr>
            <a:normAutofit fontScale="92500" lnSpcReduction="10000"/>
          </a:bodyPr>
          <a:lstStyle/>
          <a:p>
            <a:pPr marL="0" indent="0" algn="just">
              <a:buNone/>
            </a:pPr>
            <a:r>
              <a:rPr lang="en-US" sz="1500" dirty="0"/>
              <a:t>Here are maps of canopy height derived from satellite data. Overall, the  maps show that forest canopy heights are highest near the equator and decrease the closer forests are to the poles. The tallest forests, shown in dark green in the map above, tower higher than 40 meters and are found in a band in the tropics that includes the rainforests of the Amazon, central Africa, and Indonesia.</a:t>
            </a:r>
          </a:p>
          <a:p>
            <a:pPr marL="0" indent="0" algn="just">
              <a:buNone/>
            </a:pPr>
            <a:r>
              <a:rPr lang="en-US" sz="1500" dirty="0"/>
              <a:t>Both maps are based on data from the </a:t>
            </a:r>
            <a:r>
              <a:rPr lang="en-US" sz="1500" dirty="0">
                <a:hlinkClick r:id="rId4"/>
              </a:rPr>
              <a:t>Geoscience Laser Altimeter System</a:t>
            </a:r>
            <a:r>
              <a:rPr lang="en-US" sz="1500" dirty="0"/>
              <a:t> (GLAS) from the ICESAT satellite and the </a:t>
            </a:r>
            <a:r>
              <a:rPr lang="en-US" sz="1500" dirty="0">
                <a:hlinkClick r:id="rId5"/>
              </a:rPr>
              <a:t>Moderate Resolution Imaging Spectroradiometer</a:t>
            </a:r>
            <a:r>
              <a:rPr lang="en-US" sz="1500" dirty="0"/>
              <a:t> (MODIS) on NASA’s Terra and Aqua satellites, but the close-up incorporates additional elevation data from the </a:t>
            </a:r>
            <a:r>
              <a:rPr lang="en-US" sz="1500" dirty="0">
                <a:hlinkClick r:id="rId6"/>
              </a:rPr>
              <a:t>Shuttle Radar Topography Mission</a:t>
            </a:r>
            <a:r>
              <a:rPr lang="en-US" sz="1500" dirty="0"/>
              <a:t> (STRM) and climatology information from both the </a:t>
            </a:r>
            <a:r>
              <a:rPr lang="en-US" sz="1500" dirty="0">
                <a:hlinkClick r:id="rId7"/>
              </a:rPr>
              <a:t>Tropical Rainfall Measuring Mission</a:t>
            </a:r>
            <a:r>
              <a:rPr lang="en-US" sz="1500" dirty="0"/>
              <a:t> (TRMM) and the </a:t>
            </a:r>
            <a:r>
              <a:rPr lang="en-US" sz="1500" dirty="0">
                <a:hlinkClick r:id="rId8"/>
              </a:rPr>
              <a:t>Worldclim database.</a:t>
            </a:r>
            <a:endParaRPr lang="en-US" sz="1500" dirty="0"/>
          </a:p>
          <a:p>
            <a:pPr marL="0" indent="0" algn="just">
              <a:buNone/>
            </a:pPr>
            <a:r>
              <a:rPr lang="en-US" sz="1500" dirty="0"/>
              <a:t>Ground validation of tree height by GLOBE participants can support a range of analyses, including those developed using satellite data. </a:t>
            </a:r>
          </a:p>
          <a:p>
            <a:endParaRPr lang="en-US" dirty="0"/>
          </a:p>
        </p:txBody>
      </p:sp>
      <p:pic>
        <p:nvPicPr>
          <p:cNvPr id="6" name="Content Placeholder 5" descr="Scientific visualization of tree height data in two maps. The world map shows that the tallest trees are on the average found in the tropics. In a close-up map of a South American rainforest, the map shows that there is still variability in the height of the trees within this zone.  "/>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4840304" y="1825624"/>
            <a:ext cx="3463894" cy="4351338"/>
          </a:xfrm>
        </p:spPr>
      </p:pic>
      <p:sp>
        <p:nvSpPr>
          <p:cNvPr id="9" name="Rectangle 8" descr="Scientific visualization of tree height data in two maps. The world map shows that the tallest trees are on the average found in the tropics. In a close-up map of a South American rainforest, the map shows that there is still variability in the height of the trees within this zone.  "/>
          <p:cNvSpPr/>
          <p:nvPr/>
        </p:nvSpPr>
        <p:spPr>
          <a:xfrm>
            <a:off x="4840304" y="6198283"/>
            <a:ext cx="3489224" cy="461665"/>
          </a:xfrm>
          <a:prstGeom prst="rect">
            <a:avLst/>
          </a:prstGeom>
        </p:spPr>
        <p:txBody>
          <a:bodyPr wrap="square">
            <a:spAutoFit/>
          </a:bodyPr>
          <a:lstStyle/>
          <a:p>
            <a:pPr algn="just"/>
            <a:r>
              <a:rPr lang="en-US" sz="1200" i="1" dirty="0"/>
              <a:t>Source:</a:t>
            </a:r>
            <a:r>
              <a:rPr lang="en-US" sz="1200" i="1" dirty="0">
                <a:hlinkClick r:id="rId10"/>
              </a:rPr>
              <a:t> NASA Earth Observatory</a:t>
            </a:r>
            <a:r>
              <a:rPr lang="en-US" sz="1200" i="1" dirty="0"/>
              <a:t>.  Research team led by Marc </a:t>
            </a:r>
            <a:r>
              <a:rPr lang="en-US" sz="1200" i="1" dirty="0" err="1"/>
              <a:t>Semard</a:t>
            </a:r>
            <a:r>
              <a:rPr lang="en-US" sz="1200" i="1" dirty="0"/>
              <a:t>, JPL. </a:t>
            </a:r>
          </a:p>
        </p:txBody>
      </p:sp>
    </p:spTree>
    <p:extLst>
      <p:ext uri="{BB962C8B-B14F-4D97-AF65-F5344CB8AC3E}">
        <p14:creationId xmlns:p14="http://schemas.microsoft.com/office/powerpoint/2010/main" val="98552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CBC6E072-E89A-BF41-98B7-8171F44EE676}" type="slidenum">
              <a:rPr lang="en-US" smtClean="0"/>
              <a:t>4</a:t>
            </a:fld>
            <a:endParaRPr lang="en-US" dirty="0"/>
          </a:p>
        </p:txBody>
      </p:sp>
      <p:pic>
        <p:nvPicPr>
          <p:cNvPr id="4" name="Content Placeholder 3" descr="Graminoid Tree and Shrub Heigh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
            <a:ext cx="9144001" cy="963789"/>
          </a:xfr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121645"/>
            <a:ext cx="7886700" cy="580180"/>
          </a:xfrm>
        </p:spPr>
        <p:txBody>
          <a:bodyPr>
            <a:normAutofit/>
          </a:bodyPr>
          <a:lstStyle/>
          <a:p>
            <a:r>
              <a:rPr lang="en-US" sz="3200" b="1" dirty="0">
                <a:solidFill>
                  <a:srgbClr val="055000"/>
                </a:solidFill>
              </a:rPr>
              <a:t>Instructions to Build a Clinometer</a:t>
            </a:r>
          </a:p>
        </p:txBody>
      </p:sp>
      <p:sp>
        <p:nvSpPr>
          <p:cNvPr id="5" name="Content Placeholder 4"/>
          <p:cNvSpPr>
            <a:spLocks noGrp="1"/>
          </p:cNvSpPr>
          <p:nvPr>
            <p:ph sz="half" idx="2"/>
          </p:nvPr>
        </p:nvSpPr>
        <p:spPr>
          <a:xfrm>
            <a:off x="1484026" y="1701825"/>
            <a:ext cx="7180307" cy="4351338"/>
          </a:xfrm>
        </p:spPr>
        <p:txBody>
          <a:bodyPr>
            <a:normAutofit/>
          </a:bodyPr>
          <a:lstStyle/>
          <a:p>
            <a:pPr marL="0" indent="0">
              <a:buNone/>
            </a:pPr>
            <a:r>
              <a:rPr lang="en-US" sz="1600" i="1" dirty="0">
                <a:solidFill>
                  <a:srgbClr val="000000"/>
                </a:solidFill>
              </a:rPr>
              <a:t>A clinometer measures angles to determine the heights of objects without directly measuring them. It is a simplified version of the quadrant (a medieval measuring instrument), and the sextant (an instrument used to locate the positions of ships). Like these instruments, the clinometer has an arc with graduated degree markings that go from 0 to 90 degrees. </a:t>
            </a:r>
          </a:p>
          <a:p>
            <a:pPr marL="0" indent="0">
              <a:buNone/>
            </a:pPr>
            <a:endParaRPr lang="en-US" sz="1600" dirty="0"/>
          </a:p>
        </p:txBody>
      </p:sp>
      <p:sp>
        <p:nvSpPr>
          <p:cNvPr id="9" name="TextBox 7"/>
          <p:cNvSpPr txBox="1">
            <a:spLocks noChangeArrowheads="1"/>
          </p:cNvSpPr>
          <p:nvPr/>
        </p:nvSpPr>
        <p:spPr bwMode="auto">
          <a:xfrm>
            <a:off x="1358899" y="3084513"/>
            <a:ext cx="4262431" cy="4062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600" b="1" dirty="0">
                <a:solidFill>
                  <a:srgbClr val="000000"/>
                </a:solidFill>
              </a:rPr>
              <a:t>Required Material:</a:t>
            </a:r>
          </a:p>
          <a:p>
            <a:endParaRPr lang="en-US" sz="1600" dirty="0">
              <a:solidFill>
                <a:srgbClr val="000000"/>
              </a:solidFill>
            </a:endParaRPr>
          </a:p>
          <a:p>
            <a:pPr>
              <a:buFont typeface="Arial" charset="0"/>
              <a:buChar char="•"/>
            </a:pPr>
            <a:r>
              <a:rPr lang="en-US" sz="1600" dirty="0">
                <a:solidFill>
                  <a:srgbClr val="000000"/>
                </a:solidFill>
              </a:rPr>
              <a:t>Clinometer Sheet and Table of Tangents (located in Biosphere Appendix)</a:t>
            </a:r>
          </a:p>
          <a:p>
            <a:pPr>
              <a:buFont typeface="Arial" charset="0"/>
              <a:buChar char="•"/>
            </a:pPr>
            <a:r>
              <a:rPr lang="en-US" sz="1600" dirty="0">
                <a:solidFill>
                  <a:srgbClr val="000000"/>
                </a:solidFill>
              </a:rPr>
              <a:t>Pieces of stiff cardboard at least the size</a:t>
            </a:r>
          </a:p>
          <a:p>
            <a:r>
              <a:rPr lang="en-US" sz="1600" dirty="0">
                <a:solidFill>
                  <a:srgbClr val="000000"/>
                </a:solidFill>
              </a:rPr>
              <a:t> of the sheets referenced above</a:t>
            </a:r>
          </a:p>
          <a:p>
            <a:pPr>
              <a:buFont typeface="Arial" charset="0"/>
              <a:buChar char="•"/>
            </a:pPr>
            <a:r>
              <a:rPr lang="en-US" sz="1600" dirty="0">
                <a:solidFill>
                  <a:srgbClr val="000000"/>
                </a:solidFill>
              </a:rPr>
              <a:t>Drinking straw</a:t>
            </a:r>
          </a:p>
          <a:p>
            <a:pPr>
              <a:buFont typeface="Arial" charset="0"/>
              <a:buChar char="•"/>
            </a:pPr>
            <a:r>
              <a:rPr lang="en-US" sz="1600" dirty="0">
                <a:solidFill>
                  <a:srgbClr val="000000"/>
                </a:solidFill>
              </a:rPr>
              <a:t>Metal nut or washer</a:t>
            </a:r>
          </a:p>
          <a:p>
            <a:pPr>
              <a:buFont typeface="Arial" charset="0"/>
              <a:buChar char="•"/>
            </a:pPr>
            <a:r>
              <a:rPr lang="en-US" sz="1600" dirty="0">
                <a:solidFill>
                  <a:srgbClr val="000000"/>
                </a:solidFill>
              </a:rPr>
              <a:t>15 cm of thread or dental floss</a:t>
            </a:r>
          </a:p>
          <a:p>
            <a:pPr>
              <a:buFont typeface="Arial" charset="0"/>
              <a:buChar char="•"/>
            </a:pPr>
            <a:r>
              <a:rPr lang="en-US" sz="1600" dirty="0">
                <a:solidFill>
                  <a:srgbClr val="000000"/>
                </a:solidFill>
              </a:rPr>
              <a:t>Glue</a:t>
            </a:r>
          </a:p>
          <a:p>
            <a:pPr>
              <a:buFont typeface="Arial" charset="0"/>
              <a:buChar char="•"/>
            </a:pPr>
            <a:r>
              <a:rPr lang="en-US" sz="1600" dirty="0">
                <a:solidFill>
                  <a:srgbClr val="000000"/>
                </a:solidFill>
              </a:rPr>
              <a:t>Scissors</a:t>
            </a:r>
          </a:p>
          <a:p>
            <a:pPr>
              <a:buFont typeface="Arial" charset="0"/>
              <a:buChar char="•"/>
            </a:pPr>
            <a:r>
              <a:rPr lang="en-US" sz="1600" dirty="0">
                <a:solidFill>
                  <a:srgbClr val="000000"/>
                </a:solidFill>
              </a:rPr>
              <a:t>Something to punch one small hole</a:t>
            </a:r>
          </a:p>
          <a:p>
            <a:pPr>
              <a:buFont typeface="Arial" charset="0"/>
              <a:buChar char="•"/>
            </a:pPr>
            <a:r>
              <a:rPr lang="en-US" sz="1600" dirty="0">
                <a:solidFill>
                  <a:srgbClr val="000000"/>
                </a:solidFill>
              </a:rPr>
              <a:t>Tape</a:t>
            </a:r>
          </a:p>
          <a:p>
            <a:r>
              <a:rPr lang="en-US" sz="1600" dirty="0">
                <a:solidFill>
                  <a:srgbClr val="000000"/>
                </a:solidFill>
              </a:rPr>
              <a:t>     </a:t>
            </a:r>
          </a:p>
          <a:p>
            <a:r>
              <a:rPr lang="en-US" sz="1600" dirty="0">
                <a:solidFill>
                  <a:srgbClr val="000000"/>
                </a:solidFill>
              </a:rPr>
              <a:t>   </a:t>
            </a:r>
            <a:endParaRPr lang="nl-NL" sz="1600" dirty="0">
              <a:solidFill>
                <a:srgbClr val="000000"/>
              </a:solidFill>
            </a:endParaRPr>
          </a:p>
          <a:p>
            <a:endParaRPr lang="en-US" sz="1800" dirty="0">
              <a:solidFill>
                <a:srgbClr val="000000"/>
              </a:solidFill>
            </a:endParaRPr>
          </a:p>
        </p:txBody>
      </p:sp>
      <p:pic>
        <p:nvPicPr>
          <p:cNvPr id="7" name="Picture 6" descr="Image of a homemade clinom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330" y="4083444"/>
            <a:ext cx="2913983" cy="22729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81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5</a:t>
            </a:fld>
            <a:endParaRPr lang="en-US" dirty="0"/>
          </a:p>
        </p:txBody>
      </p:sp>
      <p:pic>
        <p:nvPicPr>
          <p:cNvPr id="4" name="Content Placeholder 3" descr="Graminoid Tree and Shrub Heigh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
            <a:ext cx="9144001" cy="963789"/>
          </a:xfr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13555" y="938389"/>
            <a:ext cx="7886700" cy="580180"/>
          </a:xfrm>
        </p:spPr>
        <p:txBody>
          <a:bodyPr>
            <a:normAutofit/>
          </a:bodyPr>
          <a:lstStyle/>
          <a:p>
            <a:r>
              <a:rPr lang="en-US" sz="3200" b="1" dirty="0">
                <a:solidFill>
                  <a:srgbClr val="055000"/>
                </a:solidFill>
              </a:rPr>
              <a:t>Instructions to Build a Clinometer: Steps</a:t>
            </a:r>
          </a:p>
        </p:txBody>
      </p:sp>
      <p:sp>
        <p:nvSpPr>
          <p:cNvPr id="3" name="Content Placeholder 2"/>
          <p:cNvSpPr>
            <a:spLocks noGrp="1"/>
          </p:cNvSpPr>
          <p:nvPr>
            <p:ph sz="half" idx="2"/>
          </p:nvPr>
        </p:nvSpPr>
        <p:spPr>
          <a:xfrm>
            <a:off x="1314449" y="1504765"/>
            <a:ext cx="5371164" cy="4351338"/>
          </a:xfrm>
        </p:spPr>
        <p:txBody>
          <a:bodyPr>
            <a:noAutofit/>
          </a:bodyPr>
          <a:lstStyle/>
          <a:p>
            <a:pPr algn="just">
              <a:buFont typeface="Calibri" charset="0"/>
              <a:buAutoNum type="arabicPeriod"/>
            </a:pPr>
            <a:r>
              <a:rPr lang="en-US" sz="1600" dirty="0">
                <a:solidFill>
                  <a:srgbClr val="000000"/>
                </a:solidFill>
              </a:rPr>
              <a:t>Gather the materials.</a:t>
            </a:r>
          </a:p>
          <a:p>
            <a:pPr algn="just">
              <a:buFont typeface="Calibri" charset="0"/>
              <a:buAutoNum type="arabicPeriod"/>
            </a:pPr>
            <a:r>
              <a:rPr lang="en-US" sz="1600" dirty="0">
                <a:solidFill>
                  <a:srgbClr val="000000"/>
                </a:solidFill>
              </a:rPr>
              <a:t>Glue a copy of the Clinometer Sheet onto one side of a piece of cardboard of the same size.  </a:t>
            </a:r>
          </a:p>
          <a:p>
            <a:pPr algn="just">
              <a:buFont typeface="Calibri" charset="0"/>
              <a:buAutoNum type="arabicPeriod"/>
            </a:pPr>
            <a:r>
              <a:rPr lang="en-US" sz="1600" dirty="0">
                <a:solidFill>
                  <a:srgbClr val="000000"/>
                </a:solidFill>
              </a:rPr>
              <a:t>Glue a copy of the Table of Tangents to the other side of the cardboard.</a:t>
            </a:r>
          </a:p>
          <a:p>
            <a:pPr algn="just">
              <a:buFont typeface="Calibri" charset="0"/>
              <a:buAutoNum type="arabicPeriod"/>
            </a:pPr>
            <a:r>
              <a:rPr lang="en-US" sz="1600" dirty="0">
                <a:solidFill>
                  <a:srgbClr val="000000"/>
                </a:solidFill>
              </a:rPr>
              <a:t>Punch a hole through the marked circle on the Clinometer Sheet. </a:t>
            </a:r>
          </a:p>
          <a:p>
            <a:pPr algn="just">
              <a:buFont typeface="Calibri" charset="0"/>
              <a:buAutoNum type="arabicPeriod"/>
            </a:pPr>
            <a:r>
              <a:rPr lang="en-US" sz="1600" dirty="0">
                <a:solidFill>
                  <a:srgbClr val="000000"/>
                </a:solidFill>
              </a:rPr>
              <a:t>Push one end of the thread or dental floss through the hole and tie or tape it on the Table of Tangents side of the cardboard. Colored thread or floss will allow it to be seen more easily.</a:t>
            </a:r>
          </a:p>
          <a:p>
            <a:pPr algn="just">
              <a:buFont typeface="Calibri" charset="0"/>
              <a:buAutoNum type="arabicPeriod"/>
            </a:pPr>
            <a:r>
              <a:rPr lang="en-US" sz="1600" dirty="0">
                <a:solidFill>
                  <a:srgbClr val="000000"/>
                </a:solidFill>
              </a:rPr>
              <a:t>Tie a metal nut or washer to the other end of the thread so that it hangs in front of the Clinometer Sheet. </a:t>
            </a:r>
          </a:p>
          <a:p>
            <a:pPr algn="just">
              <a:buFont typeface="Calibri" charset="0"/>
              <a:buAutoNum type="arabicPeriod"/>
            </a:pPr>
            <a:r>
              <a:rPr lang="en-US" sz="1600" dirty="0">
                <a:solidFill>
                  <a:srgbClr val="000000"/>
                </a:solidFill>
              </a:rPr>
              <a:t>Tape a drinking straw along the designated line on the Clinometer Sheet, to use as a sighting device. </a:t>
            </a:r>
          </a:p>
        </p:txBody>
      </p:sp>
      <p:sp>
        <p:nvSpPr>
          <p:cNvPr id="10" name="TextBox 13"/>
          <p:cNvSpPr txBox="1">
            <a:spLocks noChangeArrowheads="1"/>
          </p:cNvSpPr>
          <p:nvPr/>
        </p:nvSpPr>
        <p:spPr bwMode="auto">
          <a:xfrm>
            <a:off x="1473200" y="5748338"/>
            <a:ext cx="7431088"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400" b="1" i="1" dirty="0">
                <a:solidFill>
                  <a:srgbClr val="000000"/>
                </a:solidFill>
              </a:rPr>
              <a:t>The cardboard and both the clinometer and table of tangents sheets can be placed in a sheet </a:t>
            </a:r>
          </a:p>
          <a:p>
            <a:r>
              <a:rPr lang="en-US" sz="1400" b="1" i="1" dirty="0">
                <a:solidFill>
                  <a:srgbClr val="000000"/>
                </a:solidFill>
              </a:rPr>
              <a:t>protector or laminated to ensure longer life. The straw would then be placed on the outside of</a:t>
            </a:r>
          </a:p>
          <a:p>
            <a:r>
              <a:rPr lang="en-US" sz="1400" b="1" i="1" dirty="0">
                <a:solidFill>
                  <a:srgbClr val="000000"/>
                </a:solidFill>
              </a:rPr>
              <a:t>the plastic and the hole for the thread with the washer would be punched through the entire</a:t>
            </a:r>
          </a:p>
          <a:p>
            <a:r>
              <a:rPr lang="en-US" sz="1400" b="1" i="1" dirty="0">
                <a:solidFill>
                  <a:srgbClr val="000000"/>
                </a:solidFill>
              </a:rPr>
              <a:t>instrument (plastic cover, cardboard and sheets).</a:t>
            </a:r>
          </a:p>
          <a:p>
            <a:endParaRPr lang="en-US" sz="1800" dirty="0">
              <a:solidFill>
                <a:srgbClr val="000000"/>
              </a:solidFill>
            </a:endParaRPr>
          </a:p>
        </p:txBody>
      </p:sp>
      <p:pic>
        <p:nvPicPr>
          <p:cNvPr id="7" name="Picture 6" descr="Image of a homemade clinom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251" y="1841494"/>
            <a:ext cx="1897044" cy="1479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46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BC6E072-E89A-BF41-98B7-8171F44EE676}" type="slidenum">
              <a:rPr lang="en-US" smtClean="0"/>
              <a:t>6</a:t>
            </a:fld>
            <a:endParaRPr lang="en-US" dirty="0"/>
          </a:p>
        </p:txBody>
      </p:sp>
      <p:pic>
        <p:nvPicPr>
          <p:cNvPr id="4" name="Content Placeholder 3" descr="Graminoid Tree and Shrub Heigh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
            <a:ext cx="9144001" cy="963789"/>
          </a:xfr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091582"/>
            <a:ext cx="7886700" cy="580180"/>
          </a:xfrm>
        </p:spPr>
        <p:txBody>
          <a:bodyPr>
            <a:noAutofit/>
          </a:bodyPr>
          <a:lstStyle/>
          <a:p>
            <a:r>
              <a:rPr lang="en-US" sz="2400" b="1" dirty="0">
                <a:solidFill>
                  <a:srgbClr val="055000"/>
                </a:solidFill>
              </a:rPr>
              <a:t>To Measure Graminoid, Tree and Shrub Height, You Will Need the Following Documents </a:t>
            </a:r>
          </a:p>
        </p:txBody>
      </p:sp>
      <p:sp>
        <p:nvSpPr>
          <p:cNvPr id="3" name="Content Placeholder 2"/>
          <p:cNvSpPr>
            <a:spLocks noGrp="1"/>
          </p:cNvSpPr>
          <p:nvPr>
            <p:ph sz="half" idx="2"/>
          </p:nvPr>
        </p:nvSpPr>
        <p:spPr>
          <a:xfrm>
            <a:off x="1307392" y="1853894"/>
            <a:ext cx="7207957" cy="4599659"/>
          </a:xfrm>
        </p:spPr>
        <p:txBody>
          <a:bodyPr>
            <a:noAutofit/>
          </a:bodyPr>
          <a:lstStyle/>
          <a:p>
            <a:pPr marL="0" indent="0">
              <a:buNone/>
            </a:pPr>
            <a:r>
              <a:rPr lang="en-US" sz="1800" b="1" dirty="0"/>
              <a:t>To be prepared, bring the following documents with you in the Field: </a:t>
            </a:r>
            <a:endParaRPr lang="en-US" sz="1600" b="1" dirty="0"/>
          </a:p>
          <a:p>
            <a:r>
              <a:rPr lang="en-US" sz="1600" b="1" dirty="0">
                <a:hlinkClick r:id="rId4"/>
              </a:rPr>
              <a:t>Graminoid, Tree and Shrub Height Field Guide</a:t>
            </a:r>
            <a:endParaRPr lang="en-US" sz="1600" b="1" dirty="0"/>
          </a:p>
          <a:p>
            <a:r>
              <a:rPr lang="en-US" sz="1600" b="1" dirty="0">
                <a:hlinkClick r:id="rId5"/>
              </a:rPr>
              <a:t>Measure Tree Height on Level Ground Data Sheet</a:t>
            </a:r>
            <a:endParaRPr lang="en-US" sz="1600" b="1" dirty="0"/>
          </a:p>
          <a:p>
            <a:r>
              <a:rPr lang="en-US" sz="1600" b="1" dirty="0">
                <a:hlinkClick r:id="rId6"/>
              </a:rPr>
              <a:t>Measure Tree Height on Level Ground: Simplified Clinometer Technique Field Guide</a:t>
            </a:r>
            <a:endParaRPr lang="en-US" sz="1600" b="1" dirty="0"/>
          </a:p>
          <a:p>
            <a:r>
              <a:rPr lang="en-US" sz="1600" b="1" dirty="0">
                <a:hlinkClick r:id="rId7"/>
              </a:rPr>
              <a:t>Measure Tree Height on Level Ground: Simplified Clinometer Technique Data Sheet </a:t>
            </a:r>
            <a:endParaRPr lang="en-US" sz="1600" b="1" dirty="0"/>
          </a:p>
          <a:p>
            <a:r>
              <a:rPr lang="en-US" sz="1600" b="1" dirty="0">
                <a:hlinkClick r:id="rId8"/>
              </a:rPr>
              <a:t>Measure Tree Height on a Slope:  Two-Triangle with Eyes Higher than Tree Base Technique Field Guide</a:t>
            </a:r>
            <a:endParaRPr lang="en-US" sz="1600" b="1" dirty="0"/>
          </a:p>
          <a:p>
            <a:r>
              <a:rPr lang="en-US" sz="1600" b="1" dirty="0">
                <a:hlinkClick r:id="rId9"/>
              </a:rPr>
              <a:t>Measure Tree Height on a Slope:  Two-Triangle with Eyes Lower than Tree Base Field Guide</a:t>
            </a:r>
            <a:endParaRPr lang="en-US" sz="1600" b="1" dirty="0"/>
          </a:p>
          <a:p>
            <a:r>
              <a:rPr lang="en-US" sz="1600" b="1" dirty="0">
                <a:hlinkClick r:id="rId10"/>
              </a:rPr>
              <a:t>Measure Tree Height on a Slope: Two-Triangle with Eyes Higher or Lower than Tree Base Technique Data Sheet</a:t>
            </a:r>
            <a:endParaRPr lang="en-US" sz="1600" b="1" dirty="0"/>
          </a:p>
          <a:p>
            <a:r>
              <a:rPr lang="en-US" sz="1600" b="1" dirty="0">
                <a:solidFill>
                  <a:schemeClr val="tx2"/>
                </a:solidFill>
                <a:hlinkClick r:id="rId11"/>
              </a:rPr>
              <a:t>Measure Tree Height on a Slope: Stand by Tree Technique Field Guide</a:t>
            </a:r>
            <a:endParaRPr lang="en-US" sz="1600" b="1" dirty="0">
              <a:solidFill>
                <a:schemeClr val="tx2"/>
              </a:solidFill>
            </a:endParaRPr>
          </a:p>
          <a:p>
            <a:r>
              <a:rPr lang="en-US" sz="1600" b="1" dirty="0">
                <a:solidFill>
                  <a:schemeClr val="tx2"/>
                </a:solidFill>
                <a:hlinkClick r:id="rId12"/>
              </a:rPr>
              <a:t>Measure Tree Height on a Slope: Stand by Tree Data Sheet</a:t>
            </a:r>
            <a:endParaRPr lang="en-US" sz="1600" b="1" dirty="0">
              <a:solidFill>
                <a:schemeClr val="tx2"/>
              </a:solidFill>
            </a:endParaRPr>
          </a:p>
          <a:p>
            <a:endParaRPr lang="en-US" sz="1600" b="1" dirty="0">
              <a:solidFill>
                <a:schemeClr val="tx2"/>
              </a:solidFill>
            </a:endParaRPr>
          </a:p>
          <a:p>
            <a:endParaRPr lang="nl-NL" sz="1600" dirty="0">
              <a:solidFill>
                <a:schemeClr val="tx2"/>
              </a:solidFill>
            </a:endParaRPr>
          </a:p>
        </p:txBody>
      </p:sp>
    </p:spTree>
    <p:extLst>
      <p:ext uri="{BB962C8B-B14F-4D97-AF65-F5344CB8AC3E}">
        <p14:creationId xmlns:p14="http://schemas.microsoft.com/office/powerpoint/2010/main" val="67835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CBC6E072-E89A-BF41-98B7-8171F44EE676}" type="slidenum">
              <a:rPr lang="en-US" smtClean="0"/>
              <a:t>7</a:t>
            </a:fld>
            <a:endParaRPr lang="en-US" dirty="0"/>
          </a:p>
        </p:txBody>
      </p:sp>
      <p:pic>
        <p:nvPicPr>
          <p:cNvPr id="5"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134441"/>
            <a:ext cx="7886700" cy="1325563"/>
          </a:xfrm>
        </p:spPr>
        <p:txBody>
          <a:bodyPr>
            <a:normAutofit fontScale="90000"/>
          </a:bodyPr>
          <a:lstStyle/>
          <a:p>
            <a:r>
              <a:rPr lang="en-US" sz="2800" b="1" dirty="0">
                <a:solidFill>
                  <a:srgbClr val="055000"/>
                </a:solidFill>
              </a:rPr>
              <a:t>Selecting the Appropriate Method</a:t>
            </a:r>
            <a:br>
              <a:rPr lang="en-US" sz="3200" b="1" dirty="0">
                <a:solidFill>
                  <a:srgbClr val="055000"/>
                </a:solidFill>
              </a:rPr>
            </a:br>
            <a:br>
              <a:rPr lang="en-US" b="1" dirty="0">
                <a:solidFill>
                  <a:srgbClr val="055000"/>
                </a:solidFill>
              </a:rPr>
            </a:br>
            <a:endParaRPr lang="en-US" dirty="0"/>
          </a:p>
        </p:txBody>
      </p:sp>
      <p:sp>
        <p:nvSpPr>
          <p:cNvPr id="3" name="Content Placeholder 2"/>
          <p:cNvSpPr>
            <a:spLocks noGrp="1"/>
          </p:cNvSpPr>
          <p:nvPr>
            <p:ph sz="half" idx="1"/>
          </p:nvPr>
        </p:nvSpPr>
        <p:spPr>
          <a:xfrm>
            <a:off x="1319734" y="1616283"/>
            <a:ext cx="7449512" cy="861297"/>
          </a:xfrm>
        </p:spPr>
        <p:txBody>
          <a:bodyPr>
            <a:normAutofit/>
          </a:bodyPr>
          <a:lstStyle/>
          <a:p>
            <a:pPr marL="0" indent="0">
              <a:buNone/>
            </a:pPr>
            <a:r>
              <a:rPr lang="en-US" sz="1600" dirty="0"/>
              <a:t>There are different techniques to measure tree and shrub  height. You need to select the one that best suits your situation, and follow the corresponding field guide and data sheet. </a:t>
            </a:r>
          </a:p>
          <a:p>
            <a:endParaRPr lang="en-US" dirty="0"/>
          </a:p>
        </p:txBody>
      </p:sp>
      <p:pic>
        <p:nvPicPr>
          <p:cNvPr id="15" name="Content Placeholder 14" descr="Diagram showing the 5 Clinometer techniques. If your feet are level with the tree base, you will need to use either the standard clinometer technique or the simplified technique.  If you are measuring tree height on a slope, choose one of these options- two triangles with eyes higher than the tree base, two triangles with eyes lower than the tree base, or the stand by tree technique.">
            <a:extLst>
              <a:ext uri="{FF2B5EF4-FFF2-40B4-BE49-F238E27FC236}">
                <a16:creationId xmlns:a16="http://schemas.microsoft.com/office/drawing/2014/main" id="{C8FBAAA0-7784-452C-9996-E5E28F075A45}"/>
              </a:ext>
            </a:extLst>
          </p:cNvPr>
          <p:cNvPicPr>
            <a:picLocks noGrp="1" noChangeAspect="1"/>
          </p:cNvPicPr>
          <p:nvPr>
            <p:ph sz="half" idx="2"/>
          </p:nvPr>
        </p:nvPicPr>
        <p:blipFill>
          <a:blip r:embed="rId4"/>
          <a:stretch>
            <a:fillRect/>
          </a:stretch>
        </p:blipFill>
        <p:spPr>
          <a:xfrm>
            <a:off x="2413488" y="2161626"/>
            <a:ext cx="5358912" cy="4540188"/>
          </a:xfrm>
        </p:spPr>
      </p:pic>
    </p:spTree>
    <p:extLst>
      <p:ext uri="{BB962C8B-B14F-4D97-AF65-F5344CB8AC3E}">
        <p14:creationId xmlns:p14="http://schemas.microsoft.com/office/powerpoint/2010/main" val="89986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E072-E89A-BF41-98B7-8171F44EE676}" type="slidenum">
              <a:rPr lang="en-US" smtClean="0"/>
              <a:t>8</a:t>
            </a:fld>
            <a:endParaRPr lang="en-US" dirty="0"/>
          </a:p>
        </p:txBody>
      </p:sp>
      <p:pic>
        <p:nvPicPr>
          <p:cNvPr id="5" name="Content Placeholder 3" descr="Graminoid Tree and Shrub H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963789"/>
          </a:xfrm>
          <a:prstGeom prst="rect">
            <a:avLst/>
          </a:prstGeom>
        </p:spPr>
      </p:pic>
      <p:pic>
        <p:nvPicPr>
          <p:cNvPr id="6" name="Picture 5" descr="Menu: How to collect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938389"/>
            <a:ext cx="1181100" cy="5930900"/>
          </a:xfrm>
          <a:prstGeom prst="rect">
            <a:avLst/>
          </a:prstGeom>
        </p:spPr>
      </p:pic>
      <p:sp>
        <p:nvSpPr>
          <p:cNvPr id="2" name="Title 1"/>
          <p:cNvSpPr>
            <a:spLocks noGrp="1"/>
          </p:cNvSpPr>
          <p:nvPr>
            <p:ph type="title"/>
          </p:nvPr>
        </p:nvSpPr>
        <p:spPr>
          <a:xfrm>
            <a:off x="1257300" y="1276603"/>
            <a:ext cx="7886700" cy="1325563"/>
          </a:xfrm>
        </p:spPr>
        <p:txBody>
          <a:bodyPr>
            <a:normAutofit fontScale="90000"/>
          </a:bodyPr>
          <a:lstStyle/>
          <a:p>
            <a:r>
              <a:rPr lang="en-US" sz="2800" b="1" dirty="0">
                <a:solidFill>
                  <a:srgbClr val="055000"/>
                </a:solidFill>
              </a:rPr>
              <a:t>C. Measuring Tree Height- Determine Dominant Species</a:t>
            </a:r>
            <a:br>
              <a:rPr lang="en-US" sz="2400" b="1" dirty="0">
                <a:solidFill>
                  <a:srgbClr val="055000"/>
                </a:solidFill>
              </a:rPr>
            </a:br>
            <a:br>
              <a:rPr lang="en-US" sz="3200" b="1" dirty="0">
                <a:solidFill>
                  <a:srgbClr val="055000"/>
                </a:solidFill>
              </a:rPr>
            </a:br>
            <a:br>
              <a:rPr lang="en-US" b="1" dirty="0">
                <a:solidFill>
                  <a:srgbClr val="055000"/>
                </a:solidFill>
              </a:rPr>
            </a:br>
            <a:endParaRPr lang="en-US" dirty="0"/>
          </a:p>
        </p:txBody>
      </p:sp>
      <p:sp>
        <p:nvSpPr>
          <p:cNvPr id="3" name="Content Placeholder 2"/>
          <p:cNvSpPr>
            <a:spLocks noGrp="1"/>
          </p:cNvSpPr>
          <p:nvPr>
            <p:ph sz="half" idx="1"/>
          </p:nvPr>
        </p:nvSpPr>
        <p:spPr>
          <a:xfrm>
            <a:off x="1358900" y="1508735"/>
            <a:ext cx="7449512" cy="1093431"/>
          </a:xfrm>
        </p:spPr>
        <p:txBody>
          <a:bodyPr>
            <a:normAutofit/>
          </a:bodyPr>
          <a:lstStyle/>
          <a:p>
            <a:pPr algn="just"/>
            <a:r>
              <a:rPr lang="en-US" sz="1700" dirty="0"/>
              <a:t>Determine your dominant (most common) and co-dominant (second-most common) tree species by counting the number of times each tree species was recorded on </a:t>
            </a:r>
            <a:r>
              <a:rPr lang="en-US" sz="1700" b="1" dirty="0">
                <a:hlinkClick r:id="rId4"/>
              </a:rPr>
              <a:t>the Canopy and Ground Cover Data Sheet</a:t>
            </a:r>
            <a:r>
              <a:rPr lang="en-US" sz="1700" dirty="0"/>
              <a:t>. Record the names of the species on the Graminoid, Tree and Shrub Height Data Sheet. </a:t>
            </a:r>
          </a:p>
          <a:p>
            <a:endParaRPr lang="en-US" dirty="0"/>
          </a:p>
        </p:txBody>
      </p:sp>
      <p:pic>
        <p:nvPicPr>
          <p:cNvPr id="9" name="Picture 8" descr="photo of pine trees in an alpine fores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0246" y="2834298"/>
            <a:ext cx="3723253" cy="2792440"/>
          </a:xfrm>
          <a:prstGeom prst="rect">
            <a:avLst/>
          </a:prstGeom>
        </p:spPr>
      </p:pic>
      <p:sp>
        <p:nvSpPr>
          <p:cNvPr id="10" name="TextBox 9"/>
          <p:cNvSpPr txBox="1"/>
          <p:nvPr/>
        </p:nvSpPr>
        <p:spPr>
          <a:xfrm>
            <a:off x="1700246" y="5626738"/>
            <a:ext cx="3723253" cy="584776"/>
          </a:xfrm>
          <a:prstGeom prst="rect">
            <a:avLst/>
          </a:prstGeom>
          <a:noFill/>
        </p:spPr>
        <p:txBody>
          <a:bodyPr wrap="square" rtlCol="0">
            <a:spAutoFit/>
          </a:bodyPr>
          <a:lstStyle/>
          <a:p>
            <a:r>
              <a:rPr lang="en-US" sz="1600" i="1" dirty="0"/>
              <a:t>Dominant tree species in this photo  is Ponderosa Pine (Colorado, USA).</a:t>
            </a:r>
          </a:p>
        </p:txBody>
      </p:sp>
      <p:pic>
        <p:nvPicPr>
          <p:cNvPr id="8" name="Picture 7" descr="Screen Shot of the Land Cover data shee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8857" y="2834298"/>
            <a:ext cx="2327684" cy="3011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9749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2209</TotalTime>
  <Words>3560</Words>
  <Application>Microsoft Macintosh PowerPoint</Application>
  <PresentationFormat>On-screen Show (4:3)</PresentationFormat>
  <Paragraphs>232</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Calibri Light</vt:lpstr>
      <vt:lpstr>Courier New</vt:lpstr>
      <vt:lpstr>Office Theme</vt:lpstr>
      <vt:lpstr>Intro Slide</vt:lpstr>
      <vt:lpstr>What is Graminoid, Tree and Shrub Height?</vt:lpstr>
      <vt:lpstr>Mapping</vt:lpstr>
      <vt:lpstr>Example: Canopy Height Map Created Using Satellite Data</vt:lpstr>
      <vt:lpstr>Instructions to Build a Clinometer</vt:lpstr>
      <vt:lpstr>Instructions to Build a Clinometer: Steps</vt:lpstr>
      <vt:lpstr>To Measure Graminoid, Tree and Shrub Height, You Will Need the Following Documents </vt:lpstr>
      <vt:lpstr>Selecting the Appropriate Method  </vt:lpstr>
      <vt:lpstr>C. Measuring Tree Height- Determine Dominant Species   </vt:lpstr>
      <vt:lpstr>C. Measuring Tree Height- Choose Your Trees   </vt:lpstr>
      <vt:lpstr>C. Measuring Tree Height – Method I: Standard Clinometer   </vt:lpstr>
      <vt:lpstr>C. Measuring Tree Height when the Ground is Level: Standard Clinometer Technique - 1</vt:lpstr>
      <vt:lpstr>C. Measuring Tree Height when the Ground is Level: Standard Clinometer Technique - 2</vt:lpstr>
      <vt:lpstr>C. Measuring Tree Height when the Ground is Level: Standard Clinometer Technique  - 3</vt:lpstr>
      <vt:lpstr>C. Measuring Tree Height when the Ground is Level: Standard Clinometer Technique - 4</vt:lpstr>
      <vt:lpstr>C. Measuring Tree Height – Method II: Simplified Clinometer Technique   </vt:lpstr>
      <vt:lpstr>C. Measuring Tree Height when the Ground is Level: Simplified  Clinometer Technique - 1</vt:lpstr>
      <vt:lpstr>C. Measuring Tree Height when the Ground is Level: Simplified  Clinometer Technique - 2</vt:lpstr>
      <vt:lpstr>C. Measuring Tree Height – Method III: Two Triangles with Eyes Higher than the Tree Base</vt:lpstr>
      <vt:lpstr>C. Measuring Tree Height When Tree is on a Slope: Two-Triangle and Eyes Higher than the Tree Base - 1</vt:lpstr>
      <vt:lpstr>C. Measuring Tree Height When Tree is on a Slope: Two-Triangle and Eyes Higher than the Tree Base - 2</vt:lpstr>
      <vt:lpstr>C. Measuring Tree Height When Tree is on a Slope: Two-Triangle and Eyes Higher than the Tree Base - 3</vt:lpstr>
      <vt:lpstr>C. Measuring Tree Height When Tree is on a Slope: Two-Triangle and Eyes Higher than the Tree Base - 4</vt:lpstr>
      <vt:lpstr>C. Measuring Tree Height When Tree is on a Slope: Two-Triangle and Eyes Higher than the Tree Base - 5</vt:lpstr>
      <vt:lpstr>C. Measuring Tree Height – Method IV: Two Triangles with Eyes Lower than the Tree Base   </vt:lpstr>
      <vt:lpstr>C. Measuring Tree Height When Tree is on a Slope: Two-Triangle and Eyes Lower than the Tree Base - 1</vt:lpstr>
      <vt:lpstr>C. Measuring Tree Height When Tree is on a Slope: Two-Triangle and Eyes Lower than the Tree Base - 2</vt:lpstr>
      <vt:lpstr>C. Measuring Tree Height When Tree is on a Slope: Two-Triangle and Eyes Lower than the Tree Base - 3</vt:lpstr>
      <vt:lpstr>C. Measuring Tree Height When Tree is on a Slope: Two-Triangle and Eyes Lower than the Tree Base - 4</vt:lpstr>
      <vt:lpstr>C. Measuring Tree Height When Tree is on a Slope: Two-Triangle and Eyes Lower than the Tree Base - 5</vt:lpstr>
      <vt:lpstr>C. Measuring Tree Height When Tree is on a Slope: Two-Triangle and Eyes Lower than the Tree Base - 6</vt:lpstr>
      <vt:lpstr>C. Measuring Tree Height When Tree is on a Slope: Two-Triangle and Eyes Lower than the Tree Base - 7</vt:lpstr>
      <vt:lpstr>C. Measuring Tree Height on a Slope - Method V : Stand by Tree Technique   </vt:lpstr>
      <vt:lpstr>C. Measuring Tree Height on a Slope: Stand by Tree Technique - 1</vt:lpstr>
      <vt:lpstr>C. Measuring Tree Height on a Slope:  Stand by Tree Technique - 2</vt:lpstr>
      <vt:lpstr>C. Measuring Tree Height on a Slope: Stand by Tree Technique - 3</vt:lpstr>
      <vt:lpstr>C. Measuring Tree Height on a Slope:  Stand by Tree Technique - 4</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Brian Campbell</cp:lastModifiedBy>
  <cp:revision>213</cp:revision>
  <dcterms:created xsi:type="dcterms:W3CDTF">2016-03-27T01:52:16Z</dcterms:created>
  <dcterms:modified xsi:type="dcterms:W3CDTF">2019-01-08T17:01:35Z</dcterms:modified>
</cp:coreProperties>
</file>