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9144000" cy="5143500" type="screen16x9"/>
  <p:notesSz cx="6858000" cy="9144000"/>
  <p:embeddedFontLst>
    <p:embeddedFont>
      <p:font typeface="Arial Narrow" panose="020B0604020202020204" pitchFamily="34" charset="0"/>
      <p:regular r:id="rId73"/>
      <p:bold r:id="rId74"/>
      <p:italic r:id="rId75"/>
      <p:boldItalic r:id="rId76"/>
    </p:embeddedFont>
    <p:embeddedFont>
      <p:font typeface="Calibri" panose="020F0502020204030204" pitchFamily="34" charset="0"/>
      <p:regular r:id="rId77"/>
      <p:bold r:id="rId78"/>
      <p:italic r:id="rId79"/>
      <p:boldItalic r:id="rId80"/>
    </p:embeddedFont>
    <p:embeddedFont>
      <p:font typeface="Merriweather" pitchFamily="2" charset="77"/>
      <p:regular r:id="rId81"/>
      <p:bold r:id="rId82"/>
      <p:italic r:id="rId83"/>
      <p:boldItalic r:id="rId84"/>
    </p:embeddedFont>
    <p:embeddedFont>
      <p:font typeface="Proxima Nova" panose="02000506030000020004" pitchFamily="2" charset="0"/>
      <p:regular r:id="rId85"/>
      <p:bold r:id="rId86"/>
      <p:italic r:id="rId87"/>
      <p:boldItalic r:id="rId88"/>
    </p:embeddedFont>
    <p:embeddedFont>
      <p:font typeface="Quattrocento Sans" panose="020B0502050000020003" pitchFamily="34" charset="0"/>
      <p:regular r:id="rId89"/>
      <p:bold r:id="rId90"/>
      <p:italic r:id="rId91"/>
      <p:boldItalic r:id="rId92"/>
    </p:embeddedFont>
    <p:embeddedFont>
      <p:font typeface="Trebuchet MS" panose="020B0703020202090204" pitchFamily="34" charset="0"/>
      <p:regular r:id="rId93"/>
      <p:bold r:id="rId94"/>
      <p: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ny Murph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577A2E3-5C9E-4935-AC25-F3C7A3C2FB50}">
  <a:tblStyle styleId="{D577A2E3-5C9E-4935-AC25-F3C7A3C2FB5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56" d="100"/>
          <a:sy n="156" d="100"/>
        </p:scale>
        <p:origin x="80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font" Target="fonts/font22.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0.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5.fntdata"/><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9-13T02:55:50.121" idx="1">
    <p:pos x="6000" y="0"/>
    <p:text>Identify the SDG and how GLOBE helps you to meet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4b06fa90c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4b06fa90c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eb3c8ecc4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eb3c8ecc4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4b06fa90c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4b06fa90c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4b1f73d83d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4b1f73d83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4b1f73d83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4b1f73d83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14b1f73d83d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14b1f73d83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4b1f73d83d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4b1f73d83d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IPST established in January 16, 1972</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4b1f73d83d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4b1f73d83d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4b1f73d83d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4b1f73d83d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4b1f73d83d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4b1f73d83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2de647dc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2de647dc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Larisa and Mike slide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4b1f73d83d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4b1f73d83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4b1f73d83d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4b1f73d83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4b1f73d83d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4b1f73d83d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shared their research to the community and collaborate with Public Health officer to monitor and eliminate the mosquito breeding site. These activity will support SDG3 and decrease number of case from mosquito borne disease.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4b1f73d83d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4b1f73d83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4b1f73d83d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4b1f73d83d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4b1f73d83d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4b1f73d83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4b1f73d83d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14b1f73d83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4b1f73d83d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4b1f73d83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4b1f73d83d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4b1f73d83d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2eeac71ec_4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2eeac71ec_4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4b06fa90cb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4b06fa90c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 and Larisa introduce themselves and the panel; and comment on the diversity: </a:t>
            </a:r>
            <a:endParaRPr/>
          </a:p>
          <a:p>
            <a:pPr marL="0" lvl="0" indent="0" algn="l" rtl="0">
              <a:spcBef>
                <a:spcPts val="0"/>
              </a:spcBef>
              <a:spcAft>
                <a:spcPts val="0"/>
              </a:spcAft>
              <a:buNone/>
            </a:pPr>
            <a:r>
              <a:rPr lang="en"/>
              <a:t>1 rep from each region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4b1f73d83d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4b1f73d83d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4b1f73d83d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4b1f73d83d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4b1f73d83d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4b1f73d83d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4b1f73d83d_0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14b1f73d83d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4b1f73d83d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4b1f73d83d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14b1f73d83d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14b1f73d83d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4b1f73d83d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14b1f73d83d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4b1f73d83d_0_1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4b1f73d83d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4b1f73d83d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4b1f73d83d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4b1f73d83d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4b1f73d83d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4b06fa90c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4b06fa90c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4b1f73d83d_0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4b1f73d83d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4b1f73d83d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4b1f73d83d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4b1f73d83d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4b1f73d83d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14b1f73d83d_0_1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14b1f73d83d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4b1f73d83d_0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4b1f73d83d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4b1f73d83d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14b1f73d83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14b1f73d83d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14b1f73d83d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4b1f73d83d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4b1f73d83d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14b1f73d83d_0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14b1f73d83d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5474960542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15474960542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fe78d17591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fe78d1759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febbe441ff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febbe441ff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4b1f73d83d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4b1f73d83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4b1f73d83d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4b1f73d83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4b1f73d83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4b1f73d83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14b1f73d83d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14b1f73d83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4b1f73d83d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14b1f73d83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4b1f73d83d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4b1f73d83d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14b1f73d83d_0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14b1f73d83d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14b1f73d83d_0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14b1f73d83d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4b1f73d83d_0_2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4b1f73d83d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fe78d17591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fe78d17591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4b1f73d83d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14b1f73d83d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4b1f73d83d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4b1f73d83d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4b1f73d83d_0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14b1f73d83d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4b1f73d83d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14b1f73d83d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4b1f73d83d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4b1f73d83d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4b1f73d83d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4b1f73d83d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4b1f73d83d_0_2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4b1f73d83d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4b1f73d83d_0_3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14b1f73d83d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393b8d9302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393b8d9302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Tony will tie it together</a:t>
            </a:r>
            <a:endParaRPr/>
          </a:p>
          <a:p>
            <a:pPr marL="0" lvl="0" indent="0" algn="l" rtl="0">
              <a:spcBef>
                <a:spcPts val="0"/>
              </a:spcBef>
              <a:spcAft>
                <a:spcPts val="0"/>
              </a:spcAft>
              <a:buNone/>
            </a:pPr>
            <a:r>
              <a:rPr lang="en"/>
              <a:t>Q&amp;A</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158342eda55_3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158342eda55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Tony will tie it together</a:t>
            </a:r>
            <a:endParaRPr/>
          </a:p>
          <a:p>
            <a:pPr marL="0" lvl="0" indent="0" algn="l" rtl="0">
              <a:spcBef>
                <a:spcPts val="0"/>
              </a:spcBef>
              <a:spcAft>
                <a:spcPts val="0"/>
              </a:spcAft>
              <a:buNone/>
            </a:pPr>
            <a:r>
              <a:rPr lang="en"/>
              <a:t>Q&amp;A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4b06fa90c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4b06fa90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498dc136cd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498dc136cd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498dc136c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498dc136c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current ‘GLOBE, 127 Counties in 6 regions’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4b06fa90cb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4b06fa90c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globe.gov/news-events/globe-news/newsdetail/globe/nasa-unep-globe-agreement-announcemen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8.png"/><Relationship Id="rId4" Type="http://schemas.openxmlformats.org/officeDocument/2006/relationships/image" Target="../media/image28.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en.wikipedia.org/wiki/Science_diplomacy"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0.png"/><Relationship Id="rId10"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comments" Target="../comments/comment1.xml"/><Relationship Id="rId5" Type="http://schemas.openxmlformats.org/officeDocument/2006/relationships/image" Target="../media/image40.png"/><Relationship Id="rId10" Type="http://schemas.openxmlformats.org/officeDocument/2006/relationships/image" Target="../media/image62.png"/><Relationship Id="rId4" Type="http://schemas.openxmlformats.org/officeDocument/2006/relationships/image" Target="../media/image39.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3.jpg"/><Relationship Id="rId4" Type="http://schemas.openxmlformats.org/officeDocument/2006/relationships/hyperlink" Target="http://www.youtube.com/watch?v=QaP1Os5pjy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6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hyperlink" Target="https://www.globe.gov/web/earth-systems/community" TargetMode="Externa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9.jpg"/><Relationship Id="rId5" Type="http://schemas.openxmlformats.org/officeDocument/2006/relationships/image" Target="../media/image4.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hyperlink" Target="https://www.globe.gov/documents/10157/69578719/GLOBE+Strategic+Plan+2018.pdf/e9e09c09-2f98-94c1-be03-e8adddd13f02?t=162758872624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84.jp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jp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image" Target="../media/image88.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3.png"/><Relationship Id="rId7"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png"/><Relationship Id="rId9"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hyperlink" Target="mailto:nadhirah.alharthy@gmail.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02.jpg"/><Relationship Id="rId5" Type="http://schemas.openxmlformats.org/officeDocument/2006/relationships/image" Target="../media/image67.png"/><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106.jpg"/><Relationship Id="rId4" Type="http://schemas.openxmlformats.org/officeDocument/2006/relationships/hyperlink" Target="http://drive.google.com/file/d/1mOw1mHSePcvL-wSzSc4Q_DJUPH-KZzVZ/view"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112.jp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4.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128.png"/><Relationship Id="rId4"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15600" y="2292500"/>
            <a:ext cx="8604300" cy="957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080">
                <a:solidFill>
                  <a:srgbClr val="DF4D36"/>
                </a:solidFill>
                <a:latin typeface="Proxima Nova"/>
                <a:ea typeface="Proxima Nova"/>
                <a:cs typeface="Proxima Nova"/>
                <a:sym typeface="Proxima Nova"/>
              </a:rPr>
              <a:t>Fostering the Next Generation of STEM Professionals and Science Diplomacy</a:t>
            </a:r>
            <a:endParaRPr sz="3080">
              <a:solidFill>
                <a:srgbClr val="DF4D36"/>
              </a:solidFill>
              <a:latin typeface="Proxima Nova"/>
              <a:ea typeface="Proxima Nova"/>
              <a:cs typeface="Proxima Nova"/>
              <a:sym typeface="Proxima Nova"/>
            </a:endParaRPr>
          </a:p>
        </p:txBody>
      </p:sp>
      <p:pic>
        <p:nvPicPr>
          <p:cNvPr id="55" name="Google Shape;55;p13"/>
          <p:cNvPicPr preferRelativeResize="0"/>
          <p:nvPr/>
        </p:nvPicPr>
        <p:blipFill>
          <a:blip r:embed="rId3">
            <a:alphaModFix/>
          </a:blip>
          <a:stretch>
            <a:fillRect/>
          </a:stretch>
        </p:blipFill>
        <p:spPr>
          <a:xfrm>
            <a:off x="4416137" y="423325"/>
            <a:ext cx="3236575" cy="1538450"/>
          </a:xfrm>
          <a:prstGeom prst="rect">
            <a:avLst/>
          </a:prstGeom>
          <a:noFill/>
          <a:ln>
            <a:noFill/>
          </a:ln>
        </p:spPr>
      </p:pic>
      <p:pic>
        <p:nvPicPr>
          <p:cNvPr id="56" name="Google Shape;56;p13"/>
          <p:cNvPicPr preferRelativeResize="0"/>
          <p:nvPr/>
        </p:nvPicPr>
        <p:blipFill>
          <a:blip r:embed="rId4">
            <a:alphaModFix/>
          </a:blip>
          <a:stretch>
            <a:fillRect/>
          </a:stretch>
        </p:blipFill>
        <p:spPr>
          <a:xfrm>
            <a:off x="3419011" y="468363"/>
            <a:ext cx="939800" cy="1493425"/>
          </a:xfrm>
          <a:prstGeom prst="rect">
            <a:avLst/>
          </a:prstGeom>
          <a:noFill/>
          <a:ln>
            <a:noFill/>
          </a:ln>
        </p:spPr>
      </p:pic>
      <p:pic>
        <p:nvPicPr>
          <p:cNvPr id="57" name="Google Shape;57;p13"/>
          <p:cNvPicPr preferRelativeResize="0"/>
          <p:nvPr/>
        </p:nvPicPr>
        <p:blipFill>
          <a:blip r:embed="rId5">
            <a:alphaModFix/>
          </a:blip>
          <a:stretch>
            <a:fillRect/>
          </a:stretch>
        </p:blipFill>
        <p:spPr>
          <a:xfrm>
            <a:off x="0" y="4287575"/>
            <a:ext cx="9177774" cy="855925"/>
          </a:xfrm>
          <a:prstGeom prst="rect">
            <a:avLst/>
          </a:prstGeom>
          <a:noFill/>
          <a:ln>
            <a:noFill/>
          </a:ln>
        </p:spPr>
      </p:pic>
      <p:sp>
        <p:nvSpPr>
          <p:cNvPr id="58" name="Google Shape;58;p13"/>
          <p:cNvSpPr txBox="1">
            <a:spLocks noGrp="1"/>
          </p:cNvSpPr>
          <p:nvPr>
            <p:ph type="subTitle" idx="1"/>
          </p:nvPr>
        </p:nvSpPr>
        <p:spPr>
          <a:xfrm>
            <a:off x="2835450" y="3790625"/>
            <a:ext cx="3473100" cy="275700"/>
          </a:xfrm>
          <a:prstGeom prst="rect">
            <a:avLst/>
          </a:prstGeom>
        </p:spPr>
        <p:txBody>
          <a:bodyPr spcFirstLastPara="1" wrap="square" lIns="91425" tIns="91425" rIns="91425" bIns="91425" anchor="t" anchorCtr="0">
            <a:normAutofit/>
          </a:bodyPr>
          <a:lstStyle/>
          <a:p>
            <a:pPr marL="0" lvl="0" indent="0" algn="ctr" rtl="0">
              <a:lnSpc>
                <a:spcPct val="40000"/>
              </a:lnSpc>
              <a:spcBef>
                <a:spcPts val="0"/>
              </a:spcBef>
              <a:spcAft>
                <a:spcPts val="1000"/>
              </a:spcAft>
              <a:buSzPts val="941"/>
              <a:buNone/>
            </a:pPr>
            <a:r>
              <a:rPr lang="en" sz="1145">
                <a:solidFill>
                  <a:srgbClr val="1F5488"/>
                </a:solidFill>
                <a:latin typeface="Proxima Nova"/>
                <a:ea typeface="Proxima Nova"/>
                <a:cs typeface="Proxima Nova"/>
                <a:sym typeface="Proxima Nova"/>
              </a:rPr>
              <a:t>15 September 2022</a:t>
            </a:r>
            <a:endParaRPr sz="1145">
              <a:solidFill>
                <a:srgbClr val="1F5488"/>
              </a:solidFill>
              <a:latin typeface="Proxima Nova"/>
              <a:ea typeface="Proxima Nova"/>
              <a:cs typeface="Proxima Nova"/>
              <a:sym typeface="Proxima Nova"/>
            </a:endParaRPr>
          </a:p>
        </p:txBody>
      </p:sp>
      <p:pic>
        <p:nvPicPr>
          <p:cNvPr id="59" name="Google Shape;59;p13"/>
          <p:cNvPicPr preferRelativeResize="0"/>
          <p:nvPr/>
        </p:nvPicPr>
        <p:blipFill>
          <a:blip r:embed="rId6">
            <a:alphaModFix/>
          </a:blip>
          <a:stretch>
            <a:fillRect/>
          </a:stretch>
        </p:blipFill>
        <p:spPr>
          <a:xfrm>
            <a:off x="1145300" y="423325"/>
            <a:ext cx="2132725" cy="1493400"/>
          </a:xfrm>
          <a:prstGeom prst="rect">
            <a:avLst/>
          </a:prstGeom>
          <a:noFill/>
          <a:ln>
            <a:noFill/>
          </a:ln>
        </p:spPr>
      </p:pic>
      <p:sp>
        <p:nvSpPr>
          <p:cNvPr id="60" name="Google Shape;60;p13"/>
          <p:cNvSpPr txBox="1">
            <a:spLocks noGrp="1"/>
          </p:cNvSpPr>
          <p:nvPr>
            <p:ph type="subTitle" idx="1"/>
          </p:nvPr>
        </p:nvSpPr>
        <p:spPr>
          <a:xfrm>
            <a:off x="1642825" y="3428121"/>
            <a:ext cx="5709000" cy="316500"/>
          </a:xfrm>
          <a:prstGeom prst="rect">
            <a:avLst/>
          </a:prstGeom>
        </p:spPr>
        <p:txBody>
          <a:bodyPr spcFirstLastPara="1" wrap="square" lIns="91425" tIns="91425" rIns="91425" bIns="91425" anchor="t" anchorCtr="0">
            <a:normAutofit lnSpcReduction="10000"/>
          </a:bodyPr>
          <a:lstStyle/>
          <a:p>
            <a:pPr marL="0" lvl="0" indent="0" algn="ctr" rtl="0">
              <a:lnSpc>
                <a:spcPct val="60000"/>
              </a:lnSpc>
              <a:spcBef>
                <a:spcPts val="0"/>
              </a:spcBef>
              <a:spcAft>
                <a:spcPts val="1000"/>
              </a:spcAft>
              <a:buSzPts val="941"/>
              <a:buNone/>
            </a:pPr>
            <a:r>
              <a:rPr lang="en" sz="1571">
                <a:solidFill>
                  <a:srgbClr val="1F5488"/>
                </a:solidFill>
                <a:latin typeface="Proxima Nova"/>
                <a:ea typeface="Proxima Nova"/>
                <a:cs typeface="Proxima Nova"/>
                <a:sym typeface="Proxima Nova"/>
              </a:rPr>
              <a:t>Science Summit at UNGA77</a:t>
            </a:r>
            <a:endParaRPr sz="1345">
              <a:solidFill>
                <a:srgbClr val="1F5488"/>
              </a:solidFill>
              <a:latin typeface="Proxima Nova"/>
              <a:ea typeface="Proxima Nova"/>
              <a:cs typeface="Proxima Nova"/>
              <a:sym typeface="Proxima Nova"/>
            </a:endParaRPr>
          </a:p>
        </p:txBody>
      </p:sp>
      <p:pic>
        <p:nvPicPr>
          <p:cNvPr id="61" name="Google Shape;61;p13"/>
          <p:cNvPicPr preferRelativeResize="0"/>
          <p:nvPr/>
        </p:nvPicPr>
        <p:blipFill>
          <a:blip r:embed="rId7">
            <a:alphaModFix/>
          </a:blip>
          <a:stretch>
            <a:fillRect/>
          </a:stretch>
        </p:blipFill>
        <p:spPr>
          <a:xfrm>
            <a:off x="0" y="4290707"/>
            <a:ext cx="9144003" cy="8527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2"/>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176" name="Google Shape;176;p22"/>
          <p:cNvPicPr preferRelativeResize="0"/>
          <p:nvPr/>
        </p:nvPicPr>
        <p:blipFill>
          <a:blip r:embed="rId4">
            <a:alphaModFix/>
          </a:blip>
          <a:stretch>
            <a:fillRect/>
          </a:stretch>
        </p:blipFill>
        <p:spPr>
          <a:xfrm>
            <a:off x="0" y="4290707"/>
            <a:ext cx="9144003" cy="852785"/>
          </a:xfrm>
          <a:prstGeom prst="rect">
            <a:avLst/>
          </a:prstGeom>
          <a:noFill/>
          <a:ln>
            <a:noFill/>
          </a:ln>
        </p:spPr>
      </p:pic>
      <p:sp>
        <p:nvSpPr>
          <p:cNvPr id="177" name="Google Shape;177;p22"/>
          <p:cNvSpPr txBox="1"/>
          <p:nvPr/>
        </p:nvSpPr>
        <p:spPr>
          <a:xfrm>
            <a:off x="2021150" y="97575"/>
            <a:ext cx="635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1B3F71"/>
                </a:solidFill>
              </a:rPr>
              <a:t>Current State of GLOBE</a:t>
            </a:r>
            <a:endParaRPr sz="2800" b="1">
              <a:solidFill>
                <a:srgbClr val="1B3F71"/>
              </a:solidFill>
            </a:endParaRPr>
          </a:p>
        </p:txBody>
      </p:sp>
      <p:sp>
        <p:nvSpPr>
          <p:cNvPr id="178" name="Google Shape;178;p22"/>
          <p:cNvSpPr txBox="1"/>
          <p:nvPr/>
        </p:nvSpPr>
        <p:spPr>
          <a:xfrm>
            <a:off x="640850" y="3550225"/>
            <a:ext cx="276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Data retrieved on Sept 12, 2022</a:t>
            </a:r>
            <a:endParaRPr/>
          </a:p>
        </p:txBody>
      </p:sp>
      <p:pic>
        <p:nvPicPr>
          <p:cNvPr id="179" name="Google Shape;179;p22"/>
          <p:cNvPicPr preferRelativeResize="0"/>
          <p:nvPr/>
        </p:nvPicPr>
        <p:blipFill>
          <a:blip r:embed="rId5">
            <a:alphaModFix/>
          </a:blip>
          <a:stretch>
            <a:fillRect/>
          </a:stretch>
        </p:blipFill>
        <p:spPr>
          <a:xfrm>
            <a:off x="152400" y="1540713"/>
            <a:ext cx="4140826" cy="1919325"/>
          </a:xfrm>
          <a:prstGeom prst="rect">
            <a:avLst/>
          </a:prstGeom>
          <a:noFill/>
          <a:ln>
            <a:noFill/>
          </a:ln>
        </p:spPr>
      </p:pic>
      <p:pic>
        <p:nvPicPr>
          <p:cNvPr id="180" name="Google Shape;180;p22"/>
          <p:cNvPicPr preferRelativeResize="0"/>
          <p:nvPr/>
        </p:nvPicPr>
        <p:blipFill>
          <a:blip r:embed="rId6">
            <a:alphaModFix/>
          </a:blip>
          <a:stretch>
            <a:fillRect/>
          </a:stretch>
        </p:blipFill>
        <p:spPr>
          <a:xfrm>
            <a:off x="2745900" y="774275"/>
            <a:ext cx="2760000" cy="548950"/>
          </a:xfrm>
          <a:prstGeom prst="rect">
            <a:avLst/>
          </a:prstGeom>
          <a:noFill/>
          <a:ln>
            <a:noFill/>
          </a:ln>
        </p:spPr>
      </p:pic>
      <p:sp>
        <p:nvSpPr>
          <p:cNvPr id="181" name="Google Shape;181;p22"/>
          <p:cNvSpPr txBox="1"/>
          <p:nvPr/>
        </p:nvSpPr>
        <p:spPr>
          <a:xfrm>
            <a:off x="5268950" y="1540725"/>
            <a:ext cx="3303600" cy="238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t>6 	GLOBE Learning Expeditions</a:t>
            </a:r>
            <a:endParaRPr/>
          </a:p>
          <a:p>
            <a:pPr marL="0" lvl="0" indent="0" algn="l" rtl="0">
              <a:lnSpc>
                <a:spcPct val="115000"/>
              </a:lnSpc>
              <a:spcBef>
                <a:spcPts val="0"/>
              </a:spcBef>
              <a:spcAft>
                <a:spcPts val="0"/>
              </a:spcAft>
              <a:buNone/>
            </a:pPr>
            <a:r>
              <a:rPr lang="en"/>
              <a:t>	Kilimanjaro Expeditions</a:t>
            </a:r>
            <a:endParaRPr/>
          </a:p>
          <a:p>
            <a:pPr marL="0" lvl="0" indent="0" algn="l" rtl="0">
              <a:lnSpc>
                <a:spcPct val="115000"/>
              </a:lnSpc>
              <a:spcBef>
                <a:spcPts val="0"/>
              </a:spcBef>
              <a:spcAft>
                <a:spcPts val="0"/>
              </a:spcAft>
              <a:buNone/>
            </a:pPr>
            <a:r>
              <a:rPr lang="en"/>
              <a:t>	Campaigns</a:t>
            </a:r>
            <a:endParaRPr/>
          </a:p>
          <a:p>
            <a:pPr marL="0" lvl="0" indent="0" algn="l" rtl="0">
              <a:lnSpc>
                <a:spcPct val="115000"/>
              </a:lnSpc>
              <a:spcBef>
                <a:spcPts val="0"/>
              </a:spcBef>
              <a:spcAft>
                <a:spcPts val="0"/>
              </a:spcAft>
              <a:buNone/>
            </a:pPr>
            <a:r>
              <a:rPr lang="en"/>
              <a:t>	Student Research Projects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5	Working Groups</a:t>
            </a:r>
            <a:endParaRPr/>
          </a:p>
          <a:p>
            <a:pPr marL="0" lvl="0" indent="0" algn="l" rtl="0">
              <a:lnSpc>
                <a:spcPct val="115000"/>
              </a:lnSpc>
              <a:spcBef>
                <a:spcPts val="0"/>
              </a:spcBef>
              <a:spcAft>
                <a:spcPts val="0"/>
              </a:spcAft>
              <a:buNone/>
            </a:pPr>
            <a:r>
              <a:rPr lang="en"/>
              <a:t>1 	US Partner Forum</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100s	Star and STEM Stories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3"/>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187" name="Google Shape;187;p23"/>
          <p:cNvPicPr preferRelativeResize="0"/>
          <p:nvPr/>
        </p:nvPicPr>
        <p:blipFill>
          <a:blip r:embed="rId4">
            <a:alphaModFix/>
          </a:blip>
          <a:stretch>
            <a:fillRect/>
          </a:stretch>
        </p:blipFill>
        <p:spPr>
          <a:xfrm>
            <a:off x="0" y="4290707"/>
            <a:ext cx="9144003" cy="852785"/>
          </a:xfrm>
          <a:prstGeom prst="rect">
            <a:avLst/>
          </a:prstGeom>
          <a:noFill/>
          <a:ln>
            <a:noFill/>
          </a:ln>
        </p:spPr>
      </p:pic>
      <p:sp>
        <p:nvSpPr>
          <p:cNvPr id="188" name="Google Shape;188;p23"/>
          <p:cNvSpPr txBox="1"/>
          <p:nvPr/>
        </p:nvSpPr>
        <p:spPr>
          <a:xfrm>
            <a:off x="2021150" y="97575"/>
            <a:ext cx="635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1B3F71"/>
                </a:solidFill>
              </a:rPr>
              <a:t>Current State of GLOBE</a:t>
            </a:r>
            <a:endParaRPr sz="2800" b="1">
              <a:solidFill>
                <a:srgbClr val="1B3F71"/>
              </a:solidFill>
            </a:endParaRPr>
          </a:p>
        </p:txBody>
      </p:sp>
      <p:pic>
        <p:nvPicPr>
          <p:cNvPr id="189" name="Google Shape;189;p23"/>
          <p:cNvPicPr preferRelativeResize="0"/>
          <p:nvPr/>
        </p:nvPicPr>
        <p:blipFill>
          <a:blip r:embed="rId5">
            <a:alphaModFix/>
          </a:blip>
          <a:stretch>
            <a:fillRect/>
          </a:stretch>
        </p:blipFill>
        <p:spPr>
          <a:xfrm>
            <a:off x="241588" y="1252500"/>
            <a:ext cx="8694610" cy="2755274"/>
          </a:xfrm>
          <a:prstGeom prst="rect">
            <a:avLst/>
          </a:prstGeom>
          <a:noFill/>
          <a:ln>
            <a:noFill/>
          </a:ln>
        </p:spPr>
      </p:pic>
      <p:sp>
        <p:nvSpPr>
          <p:cNvPr id="190" name="Google Shape;190;p23"/>
          <p:cNvSpPr txBox="1"/>
          <p:nvPr/>
        </p:nvSpPr>
        <p:spPr>
          <a:xfrm>
            <a:off x="3010500" y="3890500"/>
            <a:ext cx="276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Data retrieved on Sept 12, 2022</a:t>
            </a:r>
            <a:endParaRPr/>
          </a:p>
        </p:txBody>
      </p:sp>
      <p:pic>
        <p:nvPicPr>
          <p:cNvPr id="191" name="Google Shape;191;p23"/>
          <p:cNvPicPr preferRelativeResize="0"/>
          <p:nvPr/>
        </p:nvPicPr>
        <p:blipFill>
          <a:blip r:embed="rId6">
            <a:alphaModFix/>
          </a:blip>
          <a:stretch>
            <a:fillRect/>
          </a:stretch>
        </p:blipFill>
        <p:spPr>
          <a:xfrm>
            <a:off x="2773750" y="713175"/>
            <a:ext cx="2760000" cy="548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24"/>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197" name="Google Shape;197;p24"/>
          <p:cNvSpPr txBox="1"/>
          <p:nvPr/>
        </p:nvSpPr>
        <p:spPr>
          <a:xfrm>
            <a:off x="435525" y="1005900"/>
            <a:ext cx="8555100" cy="3246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3E3E3E"/>
                </a:solidFill>
                <a:highlight>
                  <a:srgbClr val="FFFFFF"/>
                </a:highlight>
              </a:rPr>
              <a:t>                  The GLOBE Program and United Nations Environment Programme (UNEP) share </a:t>
            </a:r>
            <a:br>
              <a:rPr lang="en">
                <a:solidFill>
                  <a:srgbClr val="3E3E3E"/>
                </a:solidFill>
                <a:highlight>
                  <a:srgbClr val="FFFFFF"/>
                </a:highlight>
              </a:rPr>
            </a:br>
            <a:r>
              <a:rPr lang="en">
                <a:solidFill>
                  <a:srgbClr val="3E3E3E"/>
                </a:solidFill>
                <a:highlight>
                  <a:srgbClr val="FFFFFF"/>
                </a:highlight>
              </a:rPr>
              <a:t>a common commitment to the environment, capacity building, and cultural understanding. </a:t>
            </a:r>
            <a:endParaRPr>
              <a:solidFill>
                <a:srgbClr val="3E3E3E"/>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a:solidFill>
                  <a:srgbClr val="3E3E3E"/>
                </a:solidFill>
                <a:highlight>
                  <a:srgbClr val="FFFFFF"/>
                </a:highlight>
              </a:rPr>
              <a:t>NASA and UNEP </a:t>
            </a:r>
            <a:r>
              <a:rPr lang="en">
                <a:solidFill>
                  <a:srgbClr val="1B5EB2"/>
                </a:solidFill>
                <a:highlight>
                  <a:srgbClr val="FFFFFF"/>
                </a:highlight>
                <a:uFill>
                  <a:noFill/>
                </a:uFill>
                <a:hlinkClick r:id="rId4">
                  <a:extLst>
                    <a:ext uri="{A12FA001-AC4F-418D-AE19-62706E023703}">
                      <ahyp:hlinkClr xmlns:ahyp="http://schemas.microsoft.com/office/drawing/2018/hyperlinkcolor" val="tx"/>
                    </a:ext>
                  </a:extLst>
                </a:hlinkClick>
              </a:rPr>
              <a:t>announced an agreement</a:t>
            </a:r>
            <a:r>
              <a:rPr lang="en">
                <a:solidFill>
                  <a:srgbClr val="3E3E3E"/>
                </a:solidFill>
                <a:highlight>
                  <a:srgbClr val="FFFFFF"/>
                </a:highlight>
              </a:rPr>
              <a:t> to work together on the promotion and implementation of GLOBE and UNEP activities in August 2019. </a:t>
            </a:r>
            <a:endParaRPr>
              <a:solidFill>
                <a:srgbClr val="3E3E3E"/>
              </a:solidFill>
              <a:highlight>
                <a:srgbClr val="FFFFFF"/>
              </a:highlight>
            </a:endParaRPr>
          </a:p>
          <a:p>
            <a:pPr marL="0" lvl="0" indent="0" algn="l" rtl="0">
              <a:lnSpc>
                <a:spcPct val="115000"/>
              </a:lnSpc>
              <a:spcBef>
                <a:spcPts val="1200"/>
              </a:spcBef>
              <a:spcAft>
                <a:spcPts val="0"/>
              </a:spcAft>
              <a:buNone/>
            </a:pPr>
            <a:r>
              <a:rPr lang="en">
                <a:solidFill>
                  <a:srgbClr val="3E3E3E"/>
                </a:solidFill>
                <a:highlight>
                  <a:srgbClr val="FFFFFF"/>
                </a:highlight>
              </a:rPr>
              <a:t>Both will cooperate on E.E and training, citizen science, and the collection and distribution of data. </a:t>
            </a:r>
            <a:endParaRPr>
              <a:solidFill>
                <a:srgbClr val="3E3E3E"/>
              </a:solidFill>
              <a:highlight>
                <a:srgbClr val="FFFFFF"/>
              </a:highlight>
            </a:endParaRPr>
          </a:p>
          <a:p>
            <a:pPr marL="0" lvl="0" indent="0" algn="l" rtl="0">
              <a:lnSpc>
                <a:spcPct val="115000"/>
              </a:lnSpc>
              <a:spcBef>
                <a:spcPts val="1200"/>
              </a:spcBef>
              <a:spcAft>
                <a:spcPts val="0"/>
              </a:spcAft>
              <a:buNone/>
            </a:pPr>
            <a:r>
              <a:rPr lang="en">
                <a:solidFill>
                  <a:srgbClr val="3E3E3E"/>
                </a:solidFill>
                <a:highlight>
                  <a:srgbClr val="FFFFFF"/>
                </a:highlight>
              </a:rPr>
              <a:t>They will also work together to increase awareness of, and promote the use of, GLOBE data by the international science community by leveraging the UNEP’s Global Resource Information Database (GRID) Centers and publications</a:t>
            </a:r>
            <a:endParaRPr>
              <a:solidFill>
                <a:srgbClr val="3E3E3E"/>
              </a:solidFill>
              <a:highlight>
                <a:srgbClr val="FFFFFF"/>
              </a:highlight>
            </a:endParaRPr>
          </a:p>
          <a:p>
            <a:pPr marL="0" lvl="0" indent="0" algn="l" rtl="0">
              <a:lnSpc>
                <a:spcPct val="115000"/>
              </a:lnSpc>
              <a:spcBef>
                <a:spcPts val="1200"/>
              </a:spcBef>
              <a:spcAft>
                <a:spcPts val="1200"/>
              </a:spcAft>
              <a:buNone/>
            </a:pPr>
            <a:r>
              <a:rPr lang="en">
                <a:solidFill>
                  <a:srgbClr val="3E3E3E"/>
                </a:solidFill>
                <a:highlight>
                  <a:srgbClr val="FFFFFF"/>
                </a:highlight>
              </a:rPr>
              <a:t>GLOBE and UNEP will share education and training resources for distribution to their networks and promote closer collaboration of UNEP Regional Offices with GLOBE countries and the RCOs</a:t>
            </a:r>
            <a:endParaRPr/>
          </a:p>
        </p:txBody>
      </p:sp>
      <p:sp>
        <p:nvSpPr>
          <p:cNvPr id="198" name="Google Shape;198;p24"/>
          <p:cNvSpPr txBox="1"/>
          <p:nvPr/>
        </p:nvSpPr>
        <p:spPr>
          <a:xfrm>
            <a:off x="1938967" y="195150"/>
            <a:ext cx="5342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1B3F71"/>
                </a:solidFill>
              </a:rPr>
              <a:t>GLOBE &amp; Key Partnerships</a:t>
            </a:r>
            <a:endParaRPr sz="2800" b="1">
              <a:solidFill>
                <a:srgbClr val="1B3F71"/>
              </a:solidFill>
            </a:endParaRPr>
          </a:p>
        </p:txBody>
      </p:sp>
      <p:pic>
        <p:nvPicPr>
          <p:cNvPr id="199" name="Google Shape;199;p24"/>
          <p:cNvPicPr preferRelativeResize="0"/>
          <p:nvPr/>
        </p:nvPicPr>
        <p:blipFill>
          <a:blip r:embed="rId5">
            <a:alphaModFix/>
          </a:blip>
          <a:stretch>
            <a:fillRect/>
          </a:stretch>
        </p:blipFill>
        <p:spPr>
          <a:xfrm>
            <a:off x="7931300" y="-5825"/>
            <a:ext cx="1212699" cy="1212675"/>
          </a:xfrm>
          <a:prstGeom prst="rect">
            <a:avLst/>
          </a:prstGeom>
          <a:noFill/>
          <a:ln>
            <a:noFill/>
          </a:ln>
        </p:spPr>
      </p:pic>
      <p:pic>
        <p:nvPicPr>
          <p:cNvPr id="200" name="Google Shape;200;p24"/>
          <p:cNvPicPr preferRelativeResize="0"/>
          <p:nvPr/>
        </p:nvPicPr>
        <p:blipFill>
          <a:blip r:embed="rId6">
            <a:alphaModFix/>
          </a:blip>
          <a:stretch>
            <a:fillRect/>
          </a:stretch>
        </p:blipFill>
        <p:spPr>
          <a:xfrm>
            <a:off x="0" y="-44162"/>
            <a:ext cx="1289349" cy="12893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5"/>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206" name="Google Shape;206;p25"/>
          <p:cNvSpPr txBox="1"/>
          <p:nvPr/>
        </p:nvSpPr>
        <p:spPr>
          <a:xfrm>
            <a:off x="2050474" y="139375"/>
            <a:ext cx="4389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1B3F71"/>
                </a:solidFill>
              </a:rPr>
              <a:t>Recognition and Awards</a:t>
            </a:r>
            <a:endParaRPr sz="2800" b="1">
              <a:solidFill>
                <a:srgbClr val="1B3F71"/>
              </a:solidFill>
            </a:endParaRPr>
          </a:p>
        </p:txBody>
      </p:sp>
      <p:sp>
        <p:nvSpPr>
          <p:cNvPr id="207" name="Google Shape;207;p25"/>
          <p:cNvSpPr txBox="1"/>
          <p:nvPr/>
        </p:nvSpPr>
        <p:spPr>
          <a:xfrm>
            <a:off x="348450" y="916638"/>
            <a:ext cx="47811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2021:</a:t>
            </a:r>
            <a:r>
              <a:rPr lang="en"/>
              <a:t> GLOBE won </a:t>
            </a:r>
            <a:r>
              <a:rPr lang="en" b="1"/>
              <a:t>American Geophysical Union’s (AGU) 2021 Excellence in Earth and Space Science Education Award! </a:t>
            </a:r>
            <a:r>
              <a:rPr lang="en"/>
              <a:t> The award  is given annually to an individual, or group/team demonstrating a sustained commitment to excellence in geophysical education. Successful candidates have made long-lasting, positive impacts in the Earth and space sciences at any education level from kindergarten through postgraduate studies. </a:t>
            </a:r>
            <a:endParaRPr/>
          </a:p>
          <a:p>
            <a:pPr marL="0" lvl="0" indent="0" algn="l" rtl="0">
              <a:spcBef>
                <a:spcPts val="0"/>
              </a:spcBef>
              <a:spcAft>
                <a:spcPts val="0"/>
              </a:spcAft>
              <a:buNone/>
            </a:pPr>
            <a:endParaRPr/>
          </a:p>
          <a:p>
            <a:pPr marL="0" lvl="0" indent="0" algn="l" rtl="0">
              <a:spcBef>
                <a:spcPts val="0"/>
              </a:spcBef>
              <a:spcAft>
                <a:spcPts val="0"/>
              </a:spcAft>
              <a:buNone/>
            </a:pPr>
            <a:r>
              <a:rPr lang="en" b="1"/>
              <a:t>2004</a:t>
            </a:r>
            <a:r>
              <a:rPr lang="en"/>
              <a:t>: GLOBE receives the </a:t>
            </a:r>
            <a:r>
              <a:rPr lang="en" b="1"/>
              <a:t>Goldman Sachs Award</a:t>
            </a:r>
            <a:r>
              <a:rPr lang="en"/>
              <a:t> for being an “outstanding program that makes use of media/technology to educate students or teachers about other world regions and cultures, or international issues.”</a:t>
            </a:r>
            <a:endParaRPr/>
          </a:p>
        </p:txBody>
      </p:sp>
      <p:sp>
        <p:nvSpPr>
          <p:cNvPr id="208" name="Google Shape;208;p25"/>
          <p:cNvSpPr txBox="1"/>
          <p:nvPr/>
        </p:nvSpPr>
        <p:spPr>
          <a:xfrm>
            <a:off x="5032000" y="822400"/>
            <a:ext cx="3986700" cy="344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t>Recognition for GLOBE Estonia </a:t>
            </a:r>
            <a:br>
              <a:rPr lang="en" sz="1300" b="1"/>
            </a:br>
            <a:endParaRPr sz="300" b="1"/>
          </a:p>
          <a:p>
            <a:pPr marL="457200" lvl="0" indent="-311150" algn="l" rtl="0">
              <a:spcBef>
                <a:spcPts val="0"/>
              </a:spcBef>
              <a:spcAft>
                <a:spcPts val="0"/>
              </a:spcAft>
              <a:buSzPts val="1300"/>
              <a:buChar char="❖"/>
            </a:pPr>
            <a:r>
              <a:rPr lang="en" sz="1300"/>
              <a:t>“Keskkonnakäpp 2021” – for involving youth, environmental award Cover picture attribution: Daria Lehmann, Scientific Assistant, GLOBE Switzerland - </a:t>
            </a:r>
            <a:br>
              <a:rPr lang="en" sz="1300"/>
            </a:br>
            <a:endParaRPr sz="800"/>
          </a:p>
          <a:p>
            <a:pPr marL="457200" lvl="0" indent="-311150" algn="l" rtl="0">
              <a:spcBef>
                <a:spcPts val="0"/>
              </a:spcBef>
              <a:spcAft>
                <a:spcPts val="0"/>
              </a:spcAft>
              <a:buSzPts val="1300"/>
              <a:buChar char="❖"/>
            </a:pPr>
            <a:r>
              <a:rPr lang="en" sz="1300"/>
              <a:t>Swedbank recognition -  GLOBE 25, involving youth in scientific projects - “</a:t>
            </a:r>
            <a:br>
              <a:rPr lang="en" sz="1300"/>
            </a:br>
            <a:br>
              <a:rPr lang="en" sz="1300"/>
            </a:br>
            <a:endParaRPr sz="300"/>
          </a:p>
          <a:p>
            <a:pPr marL="457200" lvl="0" indent="-311150" algn="l" rtl="0">
              <a:spcBef>
                <a:spcPts val="0"/>
              </a:spcBef>
              <a:spcAft>
                <a:spcPts val="0"/>
              </a:spcAft>
              <a:buSzPts val="1300"/>
              <a:buChar char="❖"/>
            </a:pPr>
            <a:r>
              <a:rPr lang="en" sz="1300"/>
              <a:t>Aasta haridustegu 2021” – “Act of the year, GLOBE 25 years in Estonia”, </a:t>
            </a:r>
            <a:endParaRPr sz="1300"/>
          </a:p>
          <a:p>
            <a:pPr marL="457200" lvl="0" indent="0" algn="l" rtl="0">
              <a:spcBef>
                <a:spcPts val="0"/>
              </a:spcBef>
              <a:spcAft>
                <a:spcPts val="0"/>
              </a:spcAft>
              <a:buNone/>
            </a:pPr>
            <a:endParaRPr sz="800"/>
          </a:p>
          <a:p>
            <a:pPr marL="457200" lvl="0" indent="-311150" algn="l" rtl="0">
              <a:spcBef>
                <a:spcPts val="0"/>
              </a:spcBef>
              <a:spcAft>
                <a:spcPts val="0"/>
              </a:spcAft>
              <a:buSzPts val="1300"/>
              <a:buChar char="❖"/>
            </a:pPr>
            <a:r>
              <a:rPr lang="en" sz="1300"/>
              <a:t>education award, (1) national finalist, </a:t>
            </a:r>
            <a:br>
              <a:rPr lang="en" sz="1300"/>
            </a:br>
            <a:r>
              <a:rPr lang="en" sz="1300"/>
              <a:t>(2) winner in Tartu - </a:t>
            </a:r>
            <a:endParaRPr sz="1300"/>
          </a:p>
          <a:p>
            <a:pPr marL="457200" lvl="0" indent="0" algn="l" rtl="0">
              <a:spcBef>
                <a:spcPts val="0"/>
              </a:spcBef>
              <a:spcAft>
                <a:spcPts val="0"/>
              </a:spcAft>
              <a:buNone/>
            </a:pPr>
            <a:endParaRPr sz="800"/>
          </a:p>
          <a:p>
            <a:pPr marL="457200" lvl="0" indent="-311150" algn="l" rtl="0">
              <a:spcBef>
                <a:spcPts val="0"/>
              </a:spcBef>
              <a:spcAft>
                <a:spcPts val="0"/>
              </a:spcAft>
              <a:buSzPts val="1300"/>
              <a:buChar char="❖"/>
            </a:pPr>
            <a:r>
              <a:rPr lang="en" sz="1300"/>
              <a:t>National Science Communication Award, 2nd prize</a:t>
            </a:r>
            <a:endParaRPr sz="13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6"/>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214" name="Google Shape;214;p26"/>
          <p:cNvSpPr txBox="1"/>
          <p:nvPr/>
        </p:nvSpPr>
        <p:spPr>
          <a:xfrm>
            <a:off x="772650" y="175700"/>
            <a:ext cx="759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rgbClr val="1B3F71"/>
                </a:solidFill>
              </a:rPr>
              <a:t>GLOBE &amp; Sustainable Development Goals </a:t>
            </a:r>
            <a:endParaRPr sz="2800" b="1">
              <a:solidFill>
                <a:srgbClr val="1B3F71"/>
              </a:solidFill>
            </a:endParaRPr>
          </a:p>
        </p:txBody>
      </p:sp>
      <p:sp>
        <p:nvSpPr>
          <p:cNvPr id="215" name="Google Shape;215;p26"/>
          <p:cNvSpPr txBox="1"/>
          <p:nvPr/>
        </p:nvSpPr>
        <p:spPr>
          <a:xfrm>
            <a:off x="308975" y="755400"/>
            <a:ext cx="55818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Each region representative tells the story of how GLOBE helped to achieve the SDGs in their countries with strong and diverse cases.</a:t>
            </a:r>
            <a:endParaRPr/>
          </a:p>
          <a:p>
            <a:pPr marL="0" lvl="0" indent="0" algn="l" rtl="0">
              <a:spcBef>
                <a:spcPts val="0"/>
              </a:spcBef>
              <a:spcAft>
                <a:spcPts val="0"/>
              </a:spcAft>
              <a:buNone/>
            </a:pPr>
            <a:endParaRPr/>
          </a:p>
          <a:p>
            <a:pPr marL="0" lvl="0" indent="0" algn="l" rtl="0">
              <a:spcBef>
                <a:spcPts val="0"/>
              </a:spcBef>
              <a:spcAft>
                <a:spcPts val="0"/>
              </a:spcAft>
              <a:buNone/>
            </a:pPr>
            <a:r>
              <a:rPr lang="en"/>
              <a:t>These vary from collecting data on numbers and species of mosquito larvae to urban temperatures.  Then analyzing the data to investigate numbers of adult mosquitoes with vector borne diseases to increasing urban temps as part of the Urban Heat Island effect. </a:t>
            </a:r>
            <a:endParaRPr/>
          </a:p>
          <a:p>
            <a:pPr marL="0" lvl="0" indent="0" algn="l" rtl="0">
              <a:spcBef>
                <a:spcPts val="0"/>
              </a:spcBef>
              <a:spcAft>
                <a:spcPts val="0"/>
              </a:spcAft>
              <a:buNone/>
            </a:pPr>
            <a:endParaRPr/>
          </a:p>
          <a:p>
            <a:pPr marL="0" lvl="0" indent="0" algn="l" rtl="0">
              <a:spcBef>
                <a:spcPts val="0"/>
              </a:spcBef>
              <a:spcAft>
                <a:spcPts val="0"/>
              </a:spcAft>
              <a:buNone/>
            </a:pPr>
            <a:r>
              <a:rPr lang="en"/>
              <a:t>In addition, GLOBE is finalizing a video series called ‘Agents of Change’ which shows the impact the program has on students around the world.  A clip from one of the videos is shown in the NENA region presentation, examining the use of GLOBE to encourage girls in science, and helps meet SDG </a:t>
            </a:r>
            <a:r>
              <a:rPr lang="en">
                <a:solidFill>
                  <a:schemeClr val="dk1"/>
                </a:solidFill>
              </a:rPr>
              <a:t>#5 </a:t>
            </a:r>
            <a:r>
              <a:rPr lang="en">
                <a:solidFill>
                  <a:schemeClr val="dk1"/>
                </a:solidFill>
                <a:highlight>
                  <a:srgbClr val="FFFFFF"/>
                </a:highlight>
              </a:rPr>
              <a:t>(Gender Equality:  Support girl/female participation in GLOBE).</a:t>
            </a:r>
            <a:endParaRPr>
              <a:solidFill>
                <a:schemeClr val="dk1"/>
              </a:solidFill>
              <a:highlight>
                <a:srgbClr val="FFFFFF"/>
              </a:highlight>
            </a:endParaRPr>
          </a:p>
          <a:p>
            <a:pPr marL="0" lvl="0" indent="0" algn="l" rtl="0">
              <a:spcBef>
                <a:spcPts val="0"/>
              </a:spcBef>
              <a:spcAft>
                <a:spcPts val="0"/>
              </a:spcAft>
              <a:buNone/>
            </a:pPr>
            <a:endParaRPr>
              <a:solidFill>
                <a:schemeClr val="dk1"/>
              </a:solidFill>
              <a:highlight>
                <a:srgbClr val="FFFFFF"/>
              </a:highlight>
            </a:endParaRPr>
          </a:p>
          <a:p>
            <a:pPr marL="0" lvl="0" indent="0" algn="l" rtl="0">
              <a:spcBef>
                <a:spcPts val="0"/>
              </a:spcBef>
              <a:spcAft>
                <a:spcPts val="0"/>
              </a:spcAft>
              <a:buNone/>
            </a:pPr>
            <a:r>
              <a:rPr lang="en">
                <a:solidFill>
                  <a:schemeClr val="dk1"/>
                </a:solidFill>
                <a:highlight>
                  <a:srgbClr val="FFFFFF"/>
                </a:highlight>
              </a:rPr>
              <a:t>So, sit back and learn about and from these great GLOBE examples</a:t>
            </a:r>
            <a:endParaRPr>
              <a:solidFill>
                <a:schemeClr val="dk1"/>
              </a:solidFill>
              <a:highlight>
                <a:srgbClr val="FFFFFF"/>
              </a:highlight>
            </a:endParaRPr>
          </a:p>
        </p:txBody>
      </p:sp>
      <p:pic>
        <p:nvPicPr>
          <p:cNvPr id="216" name="Google Shape;216;p26"/>
          <p:cNvPicPr preferRelativeResize="0"/>
          <p:nvPr/>
        </p:nvPicPr>
        <p:blipFill>
          <a:blip r:embed="rId4">
            <a:alphaModFix/>
          </a:blip>
          <a:stretch>
            <a:fillRect/>
          </a:stretch>
        </p:blipFill>
        <p:spPr>
          <a:xfrm>
            <a:off x="6035575" y="715100"/>
            <a:ext cx="2948424" cy="3426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222" name="Google Shape;222;p27"/>
          <p:cNvSpPr txBox="1">
            <a:spLocks noGrp="1"/>
          </p:cNvSpPr>
          <p:nvPr>
            <p:ph type="subTitle" idx="1"/>
          </p:nvPr>
        </p:nvSpPr>
        <p:spPr>
          <a:xfrm>
            <a:off x="225" y="458875"/>
            <a:ext cx="91440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690" b="1">
                <a:solidFill>
                  <a:srgbClr val="1F5488"/>
                </a:solidFill>
                <a:latin typeface="Proxima Nova"/>
                <a:ea typeface="Proxima Nova"/>
                <a:cs typeface="Proxima Nova"/>
                <a:sym typeface="Proxima Nova"/>
              </a:rPr>
              <a:t>Yupaporn Laplai</a:t>
            </a:r>
            <a:endParaRPr sz="2690" b="1">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890" b="1">
              <a:solidFill>
                <a:srgbClr val="1F5488"/>
              </a:solidFill>
              <a:latin typeface="Proxima Nova"/>
              <a:ea typeface="Proxima Nova"/>
              <a:cs typeface="Proxima Nova"/>
              <a:sym typeface="Proxima Nova"/>
            </a:endParaRPr>
          </a:p>
        </p:txBody>
      </p:sp>
      <p:sp>
        <p:nvSpPr>
          <p:cNvPr id="223" name="Google Shape;223;p27"/>
          <p:cNvSpPr txBox="1">
            <a:spLocks noGrp="1"/>
          </p:cNvSpPr>
          <p:nvPr>
            <p:ph type="subTitle" idx="1"/>
          </p:nvPr>
        </p:nvSpPr>
        <p:spPr>
          <a:xfrm>
            <a:off x="-75" y="2638075"/>
            <a:ext cx="91779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100"/>
              <a:buNone/>
            </a:pPr>
            <a:r>
              <a:rPr lang="en" sz="2000">
                <a:solidFill>
                  <a:srgbClr val="1F5488"/>
                </a:solidFill>
                <a:latin typeface="Proxima Nova"/>
                <a:ea typeface="Proxima Nova"/>
                <a:cs typeface="Proxima Nova"/>
                <a:sym typeface="Proxima Nova"/>
              </a:rPr>
              <a:t>globethailand@ipst.ac.th</a:t>
            </a:r>
            <a:endParaRPr sz="2000">
              <a:solidFill>
                <a:srgbClr val="1F5488"/>
              </a:solidFill>
              <a:latin typeface="Proxima Nova"/>
              <a:ea typeface="Proxima Nova"/>
              <a:cs typeface="Proxima Nova"/>
              <a:sym typeface="Proxima Nova"/>
            </a:endParaRPr>
          </a:p>
        </p:txBody>
      </p:sp>
      <p:sp>
        <p:nvSpPr>
          <p:cNvPr id="224" name="Google Shape;224;p27"/>
          <p:cNvSpPr txBox="1">
            <a:spLocks noGrp="1"/>
          </p:cNvSpPr>
          <p:nvPr>
            <p:ph type="subTitle" idx="1"/>
          </p:nvPr>
        </p:nvSpPr>
        <p:spPr>
          <a:xfrm>
            <a:off x="0" y="996475"/>
            <a:ext cx="9144000" cy="1098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100"/>
              <a:buNone/>
            </a:pPr>
            <a:r>
              <a:rPr lang="en" sz="2250">
                <a:solidFill>
                  <a:srgbClr val="1B3F71"/>
                </a:solidFill>
                <a:latin typeface="Proxima Nova"/>
                <a:ea typeface="Proxima Nova"/>
                <a:cs typeface="Proxima Nova"/>
                <a:sym typeface="Proxima Nova"/>
              </a:rPr>
              <a:t>Specialist in Science Education </a:t>
            </a:r>
            <a:br>
              <a:rPr lang="en" sz="2250">
                <a:solidFill>
                  <a:srgbClr val="1B3F71"/>
                </a:solidFill>
                <a:latin typeface="Proxima Nova"/>
                <a:ea typeface="Proxima Nova"/>
                <a:cs typeface="Proxima Nova"/>
                <a:sym typeface="Proxima Nova"/>
              </a:rPr>
            </a:br>
            <a:r>
              <a:rPr lang="en" sz="2250">
                <a:solidFill>
                  <a:srgbClr val="1B3F71"/>
                </a:solidFill>
                <a:latin typeface="Proxima Nova"/>
                <a:ea typeface="Proxima Nova"/>
                <a:cs typeface="Proxima Nova"/>
                <a:sym typeface="Proxima Nova"/>
              </a:rPr>
              <a:t>Thailand</a:t>
            </a:r>
            <a:br>
              <a:rPr lang="en" sz="2250">
                <a:solidFill>
                  <a:srgbClr val="1B3F71"/>
                </a:solidFill>
                <a:latin typeface="Proxima Nova"/>
                <a:ea typeface="Proxima Nova"/>
                <a:cs typeface="Proxima Nova"/>
                <a:sym typeface="Proxima Nova"/>
              </a:rPr>
            </a:br>
            <a:r>
              <a:rPr lang="en" sz="2250">
                <a:solidFill>
                  <a:srgbClr val="1B3F71"/>
                </a:solidFill>
                <a:latin typeface="Proxima Nova"/>
                <a:ea typeface="Proxima Nova"/>
                <a:cs typeface="Proxima Nova"/>
                <a:sym typeface="Proxima Nova"/>
              </a:rPr>
              <a:t>GLOBE Region Asia and Pacific</a:t>
            </a:r>
            <a:endParaRPr sz="1690" b="1">
              <a:solidFill>
                <a:srgbClr val="1F5488"/>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8"/>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230" name="Google Shape;230;p28"/>
          <p:cNvSpPr txBox="1"/>
          <p:nvPr/>
        </p:nvSpPr>
        <p:spPr>
          <a:xfrm>
            <a:off x="230300" y="333525"/>
            <a:ext cx="54411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rgbClr val="1B3F71"/>
                </a:solidFill>
              </a:rPr>
              <a:t>ABOUT IPST &amp; GLOBE THAILAND</a:t>
            </a:r>
            <a:endParaRPr/>
          </a:p>
        </p:txBody>
      </p:sp>
      <p:sp>
        <p:nvSpPr>
          <p:cNvPr id="231" name="Google Shape;231;p28"/>
          <p:cNvSpPr txBox="1"/>
          <p:nvPr/>
        </p:nvSpPr>
        <p:spPr>
          <a:xfrm>
            <a:off x="935075" y="1223825"/>
            <a:ext cx="7721400" cy="68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rgbClr val="1B3F71"/>
                </a:solidFill>
              </a:rPr>
              <a:t>The Institute for the Promotion of Teaching Science and Technology</a:t>
            </a:r>
            <a:endParaRPr sz="1600" b="1">
              <a:solidFill>
                <a:srgbClr val="1B3F71"/>
              </a:solidFill>
            </a:endParaRPr>
          </a:p>
          <a:p>
            <a:pPr marL="0" lvl="0" indent="0" algn="l" rtl="0">
              <a:lnSpc>
                <a:spcPct val="115000"/>
              </a:lnSpc>
              <a:spcBef>
                <a:spcPts val="0"/>
              </a:spcBef>
              <a:spcAft>
                <a:spcPts val="0"/>
              </a:spcAft>
              <a:buNone/>
            </a:pPr>
            <a:r>
              <a:rPr lang="en">
                <a:solidFill>
                  <a:srgbClr val="5B5B5C"/>
                </a:solidFill>
              </a:rPr>
              <a:t>was established by the support of the United Nations Development Programme (UNDP).</a:t>
            </a:r>
            <a:endParaRPr>
              <a:solidFill>
                <a:srgbClr val="5B5B5C"/>
              </a:solidFill>
            </a:endParaRPr>
          </a:p>
        </p:txBody>
      </p:sp>
      <p:sp>
        <p:nvSpPr>
          <p:cNvPr id="232" name="Google Shape;232;p28"/>
          <p:cNvSpPr txBox="1"/>
          <p:nvPr/>
        </p:nvSpPr>
        <p:spPr>
          <a:xfrm>
            <a:off x="935075" y="2059625"/>
            <a:ext cx="7721400" cy="1462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solidFill>
                  <a:srgbClr val="1B3F71"/>
                </a:solidFill>
              </a:rPr>
              <a:t>Under the Ministry of Education, Thailand</a:t>
            </a:r>
            <a:endParaRPr sz="1800" b="1">
              <a:solidFill>
                <a:srgbClr val="1B3F71"/>
              </a:solidFill>
            </a:endParaRPr>
          </a:p>
          <a:p>
            <a:pPr marL="0" lvl="0" indent="0" algn="l" rtl="0">
              <a:lnSpc>
                <a:spcPct val="115000"/>
              </a:lnSpc>
              <a:spcBef>
                <a:spcPts val="0"/>
              </a:spcBef>
              <a:spcAft>
                <a:spcPts val="0"/>
              </a:spcAft>
              <a:buNone/>
            </a:pPr>
            <a:r>
              <a:rPr lang="en">
                <a:solidFill>
                  <a:srgbClr val="5B5B5C"/>
                </a:solidFill>
              </a:rPr>
              <a:t>By virtue of The Institute for the Promotion of Teaching Science and Technology Act B.E. 2541 (1998), amended in B.E. 2548 (2005) (second issue).</a:t>
            </a:r>
            <a:endParaRPr>
              <a:solidFill>
                <a:srgbClr val="5B5B5C"/>
              </a:solidFill>
            </a:endParaRPr>
          </a:p>
          <a:p>
            <a:pPr marL="0" lvl="0" indent="0" algn="l" rtl="0">
              <a:lnSpc>
                <a:spcPct val="115000"/>
              </a:lnSpc>
              <a:spcBef>
                <a:spcPts val="0"/>
              </a:spcBef>
              <a:spcAft>
                <a:spcPts val="0"/>
              </a:spcAft>
              <a:buNone/>
            </a:pPr>
            <a:r>
              <a:rPr lang="en">
                <a:solidFill>
                  <a:srgbClr val="5B5B5C"/>
                </a:solidFill>
              </a:rPr>
              <a:t>An autonomous agency in accordance with the regulations of the Public Administration and the Budgetary Procedures.</a:t>
            </a:r>
            <a:endParaRPr>
              <a:solidFill>
                <a:srgbClr val="5B5B5C"/>
              </a:solidFill>
            </a:endParaRPr>
          </a:p>
        </p:txBody>
      </p:sp>
      <p:sp>
        <p:nvSpPr>
          <p:cNvPr id="233" name="Google Shape;233;p28"/>
          <p:cNvSpPr txBox="1"/>
          <p:nvPr/>
        </p:nvSpPr>
        <p:spPr>
          <a:xfrm>
            <a:off x="935075" y="3598025"/>
            <a:ext cx="8242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rgbClr val="1B3F71"/>
                </a:solidFill>
              </a:rPr>
              <a:t>Thailand jointed the GLOBE Program</a:t>
            </a:r>
            <a:r>
              <a:rPr lang="en" sz="1600">
                <a:solidFill>
                  <a:srgbClr val="1B3F71"/>
                </a:solidFill>
              </a:rPr>
              <a:t> in </a:t>
            </a:r>
            <a:r>
              <a:rPr lang="en" sz="1600">
                <a:solidFill>
                  <a:srgbClr val="00B050"/>
                </a:solidFill>
              </a:rPr>
              <a:t>September 30, 1999 (23th GLOBE Thailand) </a:t>
            </a:r>
            <a:endParaRPr sz="1600">
              <a:solidFill>
                <a:srgbClr val="00B050"/>
              </a:solidFill>
            </a:endParaRPr>
          </a:p>
        </p:txBody>
      </p:sp>
      <p:pic>
        <p:nvPicPr>
          <p:cNvPr id="234" name="Google Shape;234;p28"/>
          <p:cNvPicPr preferRelativeResize="0"/>
          <p:nvPr/>
        </p:nvPicPr>
        <p:blipFill>
          <a:blip r:embed="rId4">
            <a:alphaModFix/>
          </a:blip>
          <a:stretch>
            <a:fillRect/>
          </a:stretch>
        </p:blipFill>
        <p:spPr>
          <a:xfrm>
            <a:off x="223075" y="2151475"/>
            <a:ext cx="657675" cy="926475"/>
          </a:xfrm>
          <a:prstGeom prst="rect">
            <a:avLst/>
          </a:prstGeom>
          <a:noFill/>
          <a:ln>
            <a:noFill/>
          </a:ln>
        </p:spPr>
      </p:pic>
      <p:pic>
        <p:nvPicPr>
          <p:cNvPr id="235" name="Google Shape;235;p28"/>
          <p:cNvPicPr preferRelativeResize="0"/>
          <p:nvPr/>
        </p:nvPicPr>
        <p:blipFill>
          <a:blip r:embed="rId5">
            <a:alphaModFix/>
          </a:blip>
          <a:stretch>
            <a:fillRect/>
          </a:stretch>
        </p:blipFill>
        <p:spPr>
          <a:xfrm>
            <a:off x="7360400" y="136324"/>
            <a:ext cx="657675" cy="736839"/>
          </a:xfrm>
          <a:prstGeom prst="rect">
            <a:avLst/>
          </a:prstGeom>
          <a:noFill/>
          <a:ln>
            <a:noFill/>
          </a:ln>
        </p:spPr>
      </p:pic>
      <p:pic>
        <p:nvPicPr>
          <p:cNvPr id="236" name="Google Shape;236;p28"/>
          <p:cNvPicPr preferRelativeResize="0"/>
          <p:nvPr/>
        </p:nvPicPr>
        <p:blipFill>
          <a:blip r:embed="rId6">
            <a:alphaModFix/>
          </a:blip>
          <a:stretch>
            <a:fillRect/>
          </a:stretch>
        </p:blipFill>
        <p:spPr>
          <a:xfrm>
            <a:off x="8098025" y="121875"/>
            <a:ext cx="900465" cy="765750"/>
          </a:xfrm>
          <a:prstGeom prst="rect">
            <a:avLst/>
          </a:prstGeom>
          <a:noFill/>
          <a:ln>
            <a:noFill/>
          </a:ln>
        </p:spPr>
      </p:pic>
      <p:pic>
        <p:nvPicPr>
          <p:cNvPr id="237" name="Google Shape;237;p28"/>
          <p:cNvPicPr preferRelativeResize="0"/>
          <p:nvPr/>
        </p:nvPicPr>
        <p:blipFill>
          <a:blip r:embed="rId7">
            <a:alphaModFix/>
          </a:blip>
          <a:stretch>
            <a:fillRect/>
          </a:stretch>
        </p:blipFill>
        <p:spPr>
          <a:xfrm>
            <a:off x="230300" y="1351325"/>
            <a:ext cx="643226" cy="428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9"/>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243" name="Google Shape;243;p29"/>
          <p:cNvSpPr txBox="1"/>
          <p:nvPr/>
        </p:nvSpPr>
        <p:spPr>
          <a:xfrm>
            <a:off x="0" y="0"/>
            <a:ext cx="91779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1B3F71"/>
                </a:solidFill>
              </a:rPr>
              <a:t>GLOBE National,  International Goals </a:t>
            </a:r>
            <a:endParaRPr sz="2000" b="1">
              <a:solidFill>
                <a:srgbClr val="1B3F71"/>
              </a:solidFill>
            </a:endParaRPr>
          </a:p>
        </p:txBody>
      </p:sp>
      <p:pic>
        <p:nvPicPr>
          <p:cNvPr id="244" name="Google Shape;244;p29"/>
          <p:cNvPicPr preferRelativeResize="0"/>
          <p:nvPr/>
        </p:nvPicPr>
        <p:blipFill>
          <a:blip r:embed="rId4">
            <a:alphaModFix/>
          </a:blip>
          <a:stretch>
            <a:fillRect/>
          </a:stretch>
        </p:blipFill>
        <p:spPr>
          <a:xfrm>
            <a:off x="152400" y="451600"/>
            <a:ext cx="8878998" cy="3835975"/>
          </a:xfrm>
          <a:prstGeom prst="rect">
            <a:avLst/>
          </a:prstGeom>
          <a:noFill/>
          <a:ln>
            <a:noFill/>
          </a:ln>
        </p:spPr>
      </p:pic>
      <p:pic>
        <p:nvPicPr>
          <p:cNvPr id="245" name="Google Shape;245;p29"/>
          <p:cNvPicPr preferRelativeResize="0"/>
          <p:nvPr/>
        </p:nvPicPr>
        <p:blipFill>
          <a:blip r:embed="rId5">
            <a:alphaModFix/>
          </a:blip>
          <a:stretch>
            <a:fillRect/>
          </a:stretch>
        </p:blipFill>
        <p:spPr>
          <a:xfrm>
            <a:off x="8122400" y="76197"/>
            <a:ext cx="985200" cy="492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0"/>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251" name="Google Shape;251;p30"/>
          <p:cNvPicPr preferRelativeResize="0"/>
          <p:nvPr/>
        </p:nvPicPr>
        <p:blipFill>
          <a:blip r:embed="rId4">
            <a:alphaModFix/>
          </a:blip>
          <a:stretch>
            <a:fillRect/>
          </a:stretch>
        </p:blipFill>
        <p:spPr>
          <a:xfrm>
            <a:off x="0" y="0"/>
            <a:ext cx="9144000" cy="43896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1"/>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257" name="Google Shape;257;p31"/>
          <p:cNvPicPr preferRelativeResize="0"/>
          <p:nvPr/>
        </p:nvPicPr>
        <p:blipFill>
          <a:blip r:embed="rId4">
            <a:alphaModFix/>
          </a:blip>
          <a:stretch>
            <a:fillRect/>
          </a:stretch>
        </p:blipFill>
        <p:spPr>
          <a:xfrm>
            <a:off x="8018081" y="98587"/>
            <a:ext cx="439669" cy="492600"/>
          </a:xfrm>
          <a:prstGeom prst="rect">
            <a:avLst/>
          </a:prstGeom>
          <a:noFill/>
          <a:ln>
            <a:noFill/>
          </a:ln>
        </p:spPr>
      </p:pic>
      <p:pic>
        <p:nvPicPr>
          <p:cNvPr id="258" name="Google Shape;258;p31"/>
          <p:cNvPicPr preferRelativeResize="0"/>
          <p:nvPr/>
        </p:nvPicPr>
        <p:blipFill>
          <a:blip r:embed="rId5">
            <a:alphaModFix/>
          </a:blip>
          <a:stretch>
            <a:fillRect/>
          </a:stretch>
        </p:blipFill>
        <p:spPr>
          <a:xfrm>
            <a:off x="8495391" y="121875"/>
            <a:ext cx="579308" cy="492625"/>
          </a:xfrm>
          <a:prstGeom prst="rect">
            <a:avLst/>
          </a:prstGeom>
          <a:noFill/>
          <a:ln>
            <a:noFill/>
          </a:ln>
        </p:spPr>
      </p:pic>
      <p:pic>
        <p:nvPicPr>
          <p:cNvPr id="259" name="Google Shape;259;p31"/>
          <p:cNvPicPr preferRelativeResize="0"/>
          <p:nvPr/>
        </p:nvPicPr>
        <p:blipFill>
          <a:blip r:embed="rId6">
            <a:alphaModFix/>
          </a:blip>
          <a:stretch>
            <a:fillRect/>
          </a:stretch>
        </p:blipFill>
        <p:spPr>
          <a:xfrm>
            <a:off x="3917700" y="3308596"/>
            <a:ext cx="1254300" cy="865800"/>
          </a:xfrm>
          <a:prstGeom prst="roundRect">
            <a:avLst>
              <a:gd name="adj" fmla="val 16667"/>
            </a:avLst>
          </a:prstGeom>
          <a:noFill/>
          <a:ln>
            <a:noFill/>
          </a:ln>
        </p:spPr>
      </p:pic>
      <p:pic>
        <p:nvPicPr>
          <p:cNvPr id="260" name="Google Shape;260;p31"/>
          <p:cNvPicPr preferRelativeResize="0"/>
          <p:nvPr/>
        </p:nvPicPr>
        <p:blipFill>
          <a:blip r:embed="rId7">
            <a:alphaModFix/>
          </a:blip>
          <a:stretch>
            <a:fillRect/>
          </a:stretch>
        </p:blipFill>
        <p:spPr>
          <a:xfrm>
            <a:off x="5265961" y="3342583"/>
            <a:ext cx="1186200" cy="797700"/>
          </a:xfrm>
          <a:prstGeom prst="roundRect">
            <a:avLst>
              <a:gd name="adj" fmla="val 16667"/>
            </a:avLst>
          </a:prstGeom>
          <a:noFill/>
          <a:ln>
            <a:noFill/>
          </a:ln>
        </p:spPr>
      </p:pic>
      <p:pic>
        <p:nvPicPr>
          <p:cNvPr id="261" name="Google Shape;261;p31"/>
          <p:cNvPicPr preferRelativeResize="0"/>
          <p:nvPr/>
        </p:nvPicPr>
        <p:blipFill>
          <a:blip r:embed="rId8">
            <a:alphaModFix/>
          </a:blip>
          <a:stretch>
            <a:fillRect/>
          </a:stretch>
        </p:blipFill>
        <p:spPr>
          <a:xfrm>
            <a:off x="6546247" y="3327412"/>
            <a:ext cx="1186200" cy="828000"/>
          </a:xfrm>
          <a:prstGeom prst="roundRect">
            <a:avLst>
              <a:gd name="adj" fmla="val 16667"/>
            </a:avLst>
          </a:prstGeom>
          <a:noFill/>
          <a:ln>
            <a:noFill/>
          </a:ln>
        </p:spPr>
      </p:pic>
      <p:pic>
        <p:nvPicPr>
          <p:cNvPr id="262" name="Google Shape;262;p31"/>
          <p:cNvPicPr preferRelativeResize="0"/>
          <p:nvPr/>
        </p:nvPicPr>
        <p:blipFill>
          <a:blip r:embed="rId9">
            <a:alphaModFix/>
          </a:blip>
          <a:stretch>
            <a:fillRect/>
          </a:stretch>
        </p:blipFill>
        <p:spPr>
          <a:xfrm>
            <a:off x="7865063" y="3330293"/>
            <a:ext cx="1186200" cy="822300"/>
          </a:xfrm>
          <a:prstGeom prst="roundRect">
            <a:avLst>
              <a:gd name="adj" fmla="val 16667"/>
            </a:avLst>
          </a:prstGeom>
          <a:noFill/>
          <a:ln>
            <a:noFill/>
          </a:ln>
        </p:spPr>
      </p:pic>
      <p:sp>
        <p:nvSpPr>
          <p:cNvPr id="263" name="Google Shape;263;p31"/>
          <p:cNvSpPr txBox="1"/>
          <p:nvPr/>
        </p:nvSpPr>
        <p:spPr>
          <a:xfrm>
            <a:off x="3917698" y="790088"/>
            <a:ext cx="4928400" cy="2382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Char char="❏"/>
            </a:pPr>
            <a:r>
              <a:rPr lang="en">
                <a:solidFill>
                  <a:schemeClr val="dk1"/>
                </a:solidFill>
              </a:rPr>
              <a:t>2005 – 2020, IPST organized </a:t>
            </a:r>
            <a:r>
              <a:rPr lang="en" sz="1800" b="1">
                <a:solidFill>
                  <a:srgbClr val="374D81"/>
                </a:solidFill>
              </a:rPr>
              <a:t>6</a:t>
            </a:r>
            <a:r>
              <a:rPr lang="en" sz="1500">
                <a:solidFill>
                  <a:schemeClr val="dk1"/>
                </a:solidFill>
              </a:rPr>
              <a:t> </a:t>
            </a:r>
            <a:r>
              <a:rPr lang="en">
                <a:solidFill>
                  <a:schemeClr val="dk1"/>
                </a:solidFill>
              </a:rPr>
              <a:t>GLOBE Train-The-Trainer Workshops</a:t>
            </a:r>
            <a:endParaRPr>
              <a:solidFill>
                <a:schemeClr val="dk1"/>
              </a:solidFill>
            </a:endParaRPr>
          </a:p>
          <a:p>
            <a:pPr marL="457200" lvl="0" indent="-317500" algn="l" rtl="0">
              <a:lnSpc>
                <a:spcPct val="115000"/>
              </a:lnSpc>
              <a:spcBef>
                <a:spcPts val="0"/>
              </a:spcBef>
              <a:spcAft>
                <a:spcPts val="0"/>
              </a:spcAft>
              <a:buSzPts val="1400"/>
              <a:buChar char="❏"/>
            </a:pPr>
            <a:r>
              <a:rPr lang="en" sz="1700" b="1">
                <a:solidFill>
                  <a:srgbClr val="374D81"/>
                </a:solidFill>
              </a:rPr>
              <a:t>To promote common understanding of GLOBE Protocols </a:t>
            </a:r>
            <a:r>
              <a:rPr lang="en">
                <a:solidFill>
                  <a:schemeClr val="dk1"/>
                </a:solidFill>
              </a:rPr>
              <a:t>among teachers, researchers, scientists, and educators.</a:t>
            </a:r>
            <a:endParaRPr>
              <a:solidFill>
                <a:schemeClr val="dk1"/>
              </a:solidFill>
            </a:endParaRPr>
          </a:p>
          <a:p>
            <a:pPr marL="457200" lvl="0" indent="-317500" algn="l" rtl="0">
              <a:lnSpc>
                <a:spcPct val="115000"/>
              </a:lnSpc>
              <a:spcBef>
                <a:spcPts val="0"/>
              </a:spcBef>
              <a:spcAft>
                <a:spcPts val="0"/>
              </a:spcAft>
              <a:buSzPts val="1400"/>
              <a:buChar char="❏"/>
            </a:pPr>
            <a:r>
              <a:rPr lang="en">
                <a:solidFill>
                  <a:schemeClr val="dk1"/>
                </a:solidFill>
              </a:rPr>
              <a:t>To </a:t>
            </a:r>
            <a:r>
              <a:rPr lang="en" sz="1700" b="1">
                <a:solidFill>
                  <a:srgbClr val="374D81"/>
                </a:solidFill>
              </a:rPr>
              <a:t>encourage networking</a:t>
            </a:r>
            <a:r>
              <a:rPr lang="en" sz="1800" b="1">
                <a:solidFill>
                  <a:srgbClr val="374D81"/>
                </a:solidFill>
              </a:rPr>
              <a:t> </a:t>
            </a:r>
            <a:r>
              <a:rPr lang="en">
                <a:solidFill>
                  <a:schemeClr val="dk1"/>
                </a:solidFill>
              </a:rPr>
              <a:t>among university professors, relevant organization and staff of GLOBE Thailand. </a:t>
            </a:r>
            <a:endParaRPr>
              <a:solidFill>
                <a:schemeClr val="dk1"/>
              </a:solidFill>
            </a:endParaRPr>
          </a:p>
        </p:txBody>
      </p:sp>
      <p:sp>
        <p:nvSpPr>
          <p:cNvPr id="264" name="Google Shape;264;p31"/>
          <p:cNvSpPr txBox="1"/>
          <p:nvPr/>
        </p:nvSpPr>
        <p:spPr>
          <a:xfrm>
            <a:off x="135450" y="174775"/>
            <a:ext cx="79446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1F4E79"/>
                </a:solidFill>
              </a:rPr>
              <a:t>GLOBE Train-the-Trainer Workshop - GLOBE Thailand Network</a:t>
            </a:r>
            <a:endParaRPr sz="2000" b="1">
              <a:solidFill>
                <a:srgbClr val="1F4E79"/>
              </a:solidFill>
            </a:endParaRPr>
          </a:p>
        </p:txBody>
      </p:sp>
      <p:pic>
        <p:nvPicPr>
          <p:cNvPr id="265" name="Google Shape;265;p31"/>
          <p:cNvPicPr preferRelativeResize="0"/>
          <p:nvPr/>
        </p:nvPicPr>
        <p:blipFill rotWithShape="1">
          <a:blip r:embed="rId10">
            <a:alphaModFix/>
          </a:blip>
          <a:srcRect t="12692" r="58088" b="17988"/>
          <a:stretch/>
        </p:blipFill>
        <p:spPr>
          <a:xfrm>
            <a:off x="135450" y="762660"/>
            <a:ext cx="3688299" cy="34296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67" name="Google Shape;67;p14"/>
          <p:cNvPicPr preferRelativeResize="0"/>
          <p:nvPr/>
        </p:nvPicPr>
        <p:blipFill>
          <a:blip r:embed="rId4">
            <a:alphaModFix/>
          </a:blip>
          <a:stretch>
            <a:fillRect/>
          </a:stretch>
        </p:blipFill>
        <p:spPr>
          <a:xfrm>
            <a:off x="0" y="4290707"/>
            <a:ext cx="9144003" cy="852785"/>
          </a:xfrm>
          <a:prstGeom prst="rect">
            <a:avLst/>
          </a:prstGeom>
          <a:noFill/>
          <a:ln>
            <a:noFill/>
          </a:ln>
        </p:spPr>
      </p:pic>
      <p:pic>
        <p:nvPicPr>
          <p:cNvPr id="68" name="Google Shape;68;p14"/>
          <p:cNvPicPr preferRelativeResize="0"/>
          <p:nvPr/>
        </p:nvPicPr>
        <p:blipFill>
          <a:blip r:embed="rId5">
            <a:alphaModFix/>
          </a:blip>
          <a:stretch>
            <a:fillRect/>
          </a:stretch>
        </p:blipFill>
        <p:spPr>
          <a:xfrm>
            <a:off x="366100" y="2667425"/>
            <a:ext cx="1658000" cy="1539300"/>
          </a:xfrm>
          <a:prstGeom prst="rect">
            <a:avLst/>
          </a:prstGeom>
          <a:noFill/>
          <a:ln>
            <a:noFill/>
          </a:ln>
        </p:spPr>
      </p:pic>
      <p:sp>
        <p:nvSpPr>
          <p:cNvPr id="69" name="Google Shape;69;p14"/>
          <p:cNvSpPr txBox="1"/>
          <p:nvPr/>
        </p:nvSpPr>
        <p:spPr>
          <a:xfrm>
            <a:off x="167275" y="195150"/>
            <a:ext cx="8892900" cy="1073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700" b="1">
                <a:solidFill>
                  <a:srgbClr val="1B3F71"/>
                </a:solidFill>
              </a:rPr>
              <a:t>GLOBE is one of the world leaders in environmental science diplomacy through education</a:t>
            </a:r>
            <a:endParaRPr sz="2700" b="1">
              <a:solidFill>
                <a:srgbClr val="1B3F71"/>
              </a:solidFill>
            </a:endParaRPr>
          </a:p>
          <a:p>
            <a:pPr marL="0" lvl="0" indent="0" algn="ctr" rtl="0">
              <a:lnSpc>
                <a:spcPct val="107000"/>
              </a:lnSpc>
              <a:spcBef>
                <a:spcPts val="1200"/>
              </a:spcBef>
              <a:spcAft>
                <a:spcPts val="800"/>
              </a:spcAft>
              <a:buNone/>
            </a:pPr>
            <a:endParaRPr sz="2200">
              <a:solidFill>
                <a:schemeClr val="dk1"/>
              </a:solidFill>
            </a:endParaRPr>
          </a:p>
        </p:txBody>
      </p:sp>
      <p:pic>
        <p:nvPicPr>
          <p:cNvPr id="70" name="Google Shape;70;p14"/>
          <p:cNvPicPr preferRelativeResize="0"/>
          <p:nvPr/>
        </p:nvPicPr>
        <p:blipFill>
          <a:blip r:embed="rId6">
            <a:alphaModFix/>
          </a:blip>
          <a:stretch>
            <a:fillRect/>
          </a:stretch>
        </p:blipFill>
        <p:spPr>
          <a:xfrm>
            <a:off x="366100" y="1150825"/>
            <a:ext cx="1565099" cy="1453050"/>
          </a:xfrm>
          <a:prstGeom prst="rect">
            <a:avLst/>
          </a:prstGeom>
          <a:noFill/>
          <a:ln>
            <a:noFill/>
          </a:ln>
        </p:spPr>
      </p:pic>
      <p:sp>
        <p:nvSpPr>
          <p:cNvPr id="71" name="Google Shape;71;p14"/>
          <p:cNvSpPr txBox="1"/>
          <p:nvPr/>
        </p:nvSpPr>
        <p:spPr>
          <a:xfrm>
            <a:off x="2578725" y="1212700"/>
            <a:ext cx="6481500" cy="3900900"/>
          </a:xfrm>
          <a:prstGeom prst="rect">
            <a:avLst/>
          </a:prstGeom>
          <a:noFill/>
          <a:ln>
            <a:noFill/>
          </a:ln>
        </p:spPr>
        <p:txBody>
          <a:bodyPr spcFirstLastPara="1" wrap="square" lIns="91425" tIns="91425" rIns="91425" bIns="91425" anchor="t" anchorCtr="0">
            <a:spAutoFit/>
          </a:bodyPr>
          <a:lstStyle/>
          <a:p>
            <a:pPr marL="457200" lvl="0" indent="-317500" algn="l" rtl="0">
              <a:lnSpc>
                <a:spcPct val="107000"/>
              </a:lnSpc>
              <a:spcBef>
                <a:spcPts val="0"/>
              </a:spcBef>
              <a:spcAft>
                <a:spcPts val="0"/>
              </a:spcAft>
              <a:buClr>
                <a:schemeClr val="dk1"/>
              </a:buClr>
              <a:buSzPts val="1400"/>
              <a:buChar char="●"/>
            </a:pPr>
            <a:r>
              <a:rPr lang="en">
                <a:solidFill>
                  <a:schemeClr val="dk1"/>
                </a:solidFill>
              </a:rPr>
              <a:t>Environmental Science Diplomacy through education – is a joint effort to strengthen collaborations among nations in science and engineering education to address common problems and build strong international partnerships to achieve the UN Sustainable Development Goals.</a:t>
            </a:r>
            <a:br>
              <a:rPr lang="en">
                <a:solidFill>
                  <a:schemeClr val="dk1"/>
                </a:solidFill>
              </a:rPr>
            </a:br>
            <a:endParaRPr>
              <a:solidFill>
                <a:schemeClr val="dk1"/>
              </a:solidFill>
            </a:endParaRPr>
          </a:p>
          <a:p>
            <a:pPr marL="457200" lvl="0" indent="-317500" algn="l" rtl="0">
              <a:lnSpc>
                <a:spcPct val="107000"/>
              </a:lnSpc>
              <a:spcBef>
                <a:spcPts val="0"/>
              </a:spcBef>
              <a:spcAft>
                <a:spcPts val="0"/>
              </a:spcAft>
              <a:buClr>
                <a:schemeClr val="dk1"/>
              </a:buClr>
              <a:buSzPts val="1400"/>
              <a:buChar char="●"/>
            </a:pPr>
            <a:r>
              <a:rPr lang="en">
                <a:solidFill>
                  <a:schemeClr val="dk1"/>
                </a:solidFill>
              </a:rPr>
              <a:t>Environmental Science Diplomacy education is making a great progress in primary, secondary, post-secondary education/higher education around the world</a:t>
            </a:r>
            <a:br>
              <a:rPr lang="en">
                <a:solidFill>
                  <a:schemeClr val="dk1"/>
                </a:solidFill>
              </a:rPr>
            </a:br>
            <a:endParaRPr>
              <a:solidFill>
                <a:schemeClr val="dk1"/>
              </a:solidFill>
            </a:endParaRPr>
          </a:p>
          <a:p>
            <a:pPr marL="457200" lvl="0" indent="-317500" algn="l" rtl="0">
              <a:lnSpc>
                <a:spcPct val="107000"/>
              </a:lnSpc>
              <a:spcBef>
                <a:spcPts val="0"/>
              </a:spcBef>
              <a:spcAft>
                <a:spcPts val="0"/>
              </a:spcAft>
              <a:buClr>
                <a:schemeClr val="dk1"/>
              </a:buClr>
              <a:buSzPts val="1400"/>
              <a:buChar char="●"/>
            </a:pPr>
            <a:r>
              <a:rPr lang="en">
                <a:solidFill>
                  <a:schemeClr val="dk1"/>
                </a:solidFill>
              </a:rPr>
              <a:t>“Science diplomacy is the use of scientific collaborations among nations to address common problems and to build constructive international partnerships”*</a:t>
            </a:r>
            <a:endParaRPr>
              <a:solidFill>
                <a:schemeClr val="dk1"/>
              </a:solidFill>
            </a:endParaRPr>
          </a:p>
          <a:p>
            <a:pPr marL="0" lvl="0" indent="0" algn="l" rtl="0">
              <a:lnSpc>
                <a:spcPct val="107000"/>
              </a:lnSpc>
              <a:spcBef>
                <a:spcPts val="800"/>
              </a:spcBef>
              <a:spcAft>
                <a:spcPts val="0"/>
              </a:spcAft>
              <a:buNone/>
            </a:pPr>
            <a:r>
              <a:rPr lang="en" sz="800">
                <a:solidFill>
                  <a:schemeClr val="dk1"/>
                </a:solidFill>
                <a:latin typeface="Arial Narrow"/>
                <a:ea typeface="Arial Narrow"/>
                <a:cs typeface="Arial Narrow"/>
                <a:sym typeface="Arial Narrow"/>
              </a:rPr>
              <a:t>                                                                * </a:t>
            </a:r>
            <a:r>
              <a:rPr lang="en" sz="800">
                <a:solidFill>
                  <a:schemeClr val="dk1"/>
                </a:solidFill>
                <a:latin typeface="Calibri"/>
                <a:ea typeface="Calibri"/>
                <a:cs typeface="Calibri"/>
                <a:sym typeface="Calibri"/>
              </a:rPr>
              <a:t>Source:</a:t>
            </a:r>
            <a:r>
              <a:rPr lang="en" sz="800">
                <a:solidFill>
                  <a:schemeClr val="dk1"/>
                </a:solidFill>
                <a:uFill>
                  <a:noFill/>
                </a:uFill>
                <a:latin typeface="Calibri"/>
                <a:ea typeface="Calibri"/>
                <a:cs typeface="Calibri"/>
                <a:sym typeface="Calibri"/>
                <a:hlinkClick r:id="rId7">
                  <a:extLst>
                    <a:ext uri="{A12FA001-AC4F-418D-AE19-62706E023703}">
                      <ahyp:hlinkClr xmlns:ahyp="http://schemas.microsoft.com/office/drawing/2018/hyperlinkcolor" val="tx"/>
                    </a:ext>
                  </a:extLst>
                </a:hlinkClick>
              </a:rPr>
              <a:t> </a:t>
            </a:r>
            <a:r>
              <a:rPr lang="en" sz="800" u="sng">
                <a:solidFill>
                  <a:schemeClr val="hlink"/>
                </a:solidFill>
                <a:latin typeface="Calibri"/>
                <a:ea typeface="Calibri"/>
                <a:cs typeface="Calibri"/>
                <a:sym typeface="Calibri"/>
                <a:hlinkClick r:id="rId7"/>
              </a:rPr>
              <a:t>https://en.wikipedia.org/wiki/Science_diplomacy</a:t>
            </a:r>
            <a:endParaRPr sz="800">
              <a:solidFill>
                <a:schemeClr val="dk1"/>
              </a:solidFill>
              <a:latin typeface="Calibri"/>
              <a:ea typeface="Calibri"/>
              <a:cs typeface="Calibri"/>
              <a:sym typeface="Calibri"/>
            </a:endParaRPr>
          </a:p>
          <a:p>
            <a:pPr marL="0" lvl="0" indent="0" algn="l" rtl="0">
              <a:lnSpc>
                <a:spcPct val="107000"/>
              </a:lnSpc>
              <a:spcBef>
                <a:spcPts val="800"/>
              </a:spcBef>
              <a:spcAft>
                <a:spcPts val="0"/>
              </a:spcAft>
              <a:buNone/>
            </a:pPr>
            <a:endParaRPr sz="1600">
              <a:solidFill>
                <a:schemeClr val="dk1"/>
              </a:solidFill>
              <a:latin typeface="Arial Narrow"/>
              <a:ea typeface="Arial Narrow"/>
              <a:cs typeface="Arial Narrow"/>
              <a:sym typeface="Arial Narrow"/>
            </a:endParaRPr>
          </a:p>
          <a:p>
            <a:pPr marL="0" lvl="0" indent="0" algn="l" rtl="0">
              <a:lnSpc>
                <a:spcPct val="107000"/>
              </a:lnSpc>
              <a:spcBef>
                <a:spcPts val="800"/>
              </a:spcBef>
              <a:spcAft>
                <a:spcPts val="800"/>
              </a:spcAft>
              <a:buNone/>
            </a:pPr>
            <a:endParaRPr sz="1600">
              <a:solidFill>
                <a:schemeClr val="dk1"/>
              </a:solidFill>
              <a:latin typeface="Arial Narrow"/>
              <a:ea typeface="Arial Narrow"/>
              <a:cs typeface="Arial Narrow"/>
              <a:sym typeface="Arial Narrow"/>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Google Shape;270;p32"/>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271" name="Google Shape;271;p32"/>
          <p:cNvSpPr txBox="1"/>
          <p:nvPr/>
        </p:nvSpPr>
        <p:spPr>
          <a:xfrm>
            <a:off x="1465475" y="57475"/>
            <a:ext cx="57468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1B3F71"/>
                </a:solidFill>
              </a:rPr>
              <a:t>GLOBE Instruction Media</a:t>
            </a:r>
            <a:endParaRPr sz="2000" b="1">
              <a:solidFill>
                <a:srgbClr val="1B3F71"/>
              </a:solidFill>
            </a:endParaRPr>
          </a:p>
        </p:txBody>
      </p:sp>
      <p:pic>
        <p:nvPicPr>
          <p:cNvPr id="272" name="Google Shape;272;p32"/>
          <p:cNvPicPr preferRelativeResize="0"/>
          <p:nvPr/>
        </p:nvPicPr>
        <p:blipFill>
          <a:blip r:embed="rId4">
            <a:alphaModFix/>
          </a:blip>
          <a:stretch>
            <a:fillRect/>
          </a:stretch>
        </p:blipFill>
        <p:spPr>
          <a:xfrm>
            <a:off x="7791450" y="65250"/>
            <a:ext cx="554745" cy="630400"/>
          </a:xfrm>
          <a:prstGeom prst="rect">
            <a:avLst/>
          </a:prstGeom>
          <a:noFill/>
          <a:ln>
            <a:noFill/>
          </a:ln>
        </p:spPr>
      </p:pic>
      <p:pic>
        <p:nvPicPr>
          <p:cNvPr id="273" name="Google Shape;273;p32"/>
          <p:cNvPicPr preferRelativeResize="0"/>
          <p:nvPr/>
        </p:nvPicPr>
        <p:blipFill>
          <a:blip r:embed="rId5">
            <a:alphaModFix/>
          </a:blip>
          <a:stretch>
            <a:fillRect/>
          </a:stretch>
        </p:blipFill>
        <p:spPr>
          <a:xfrm>
            <a:off x="8414543" y="98871"/>
            <a:ext cx="655608" cy="563157"/>
          </a:xfrm>
          <a:prstGeom prst="rect">
            <a:avLst/>
          </a:prstGeom>
          <a:noFill/>
          <a:ln>
            <a:noFill/>
          </a:ln>
        </p:spPr>
      </p:pic>
      <p:sp>
        <p:nvSpPr>
          <p:cNvPr id="274" name="Google Shape;274;p32"/>
          <p:cNvSpPr txBox="1"/>
          <p:nvPr/>
        </p:nvSpPr>
        <p:spPr>
          <a:xfrm>
            <a:off x="86250" y="1925675"/>
            <a:ext cx="3000000" cy="2301000"/>
          </a:xfrm>
          <a:prstGeom prst="rect">
            <a:avLst/>
          </a:prstGeom>
          <a:noFill/>
          <a:ln>
            <a:noFill/>
          </a:ln>
        </p:spPr>
        <p:txBody>
          <a:bodyPr spcFirstLastPara="1" wrap="square" lIns="91425" tIns="91425" rIns="91425" bIns="91425" anchor="t" anchorCtr="0">
            <a:spAutoFit/>
          </a:bodyPr>
          <a:lstStyle/>
          <a:p>
            <a:pPr marL="228600" lvl="0" indent="-184150" algn="l" rtl="0">
              <a:lnSpc>
                <a:spcPct val="115000"/>
              </a:lnSpc>
              <a:spcBef>
                <a:spcPts val="0"/>
              </a:spcBef>
              <a:spcAft>
                <a:spcPts val="0"/>
              </a:spcAft>
              <a:buSzPts val="1100"/>
              <a:buChar char="❏"/>
            </a:pPr>
            <a:r>
              <a:rPr lang="en" sz="1100">
                <a:solidFill>
                  <a:srgbClr val="1B3F71"/>
                </a:solidFill>
              </a:rPr>
              <a:t>To promote the learning about the environment in a scientific manner by </a:t>
            </a:r>
            <a:r>
              <a:rPr lang="en" sz="1100" b="1">
                <a:solidFill>
                  <a:srgbClr val="EF8600"/>
                </a:solidFill>
              </a:rPr>
              <a:t>doing research </a:t>
            </a:r>
            <a:r>
              <a:rPr lang="en" sz="1100">
                <a:solidFill>
                  <a:srgbClr val="1B3F71"/>
                </a:solidFill>
              </a:rPr>
              <a:t>in their local. The students will develop a body of knowledge, analytical thinking process and holistic systematic thinking, problem solving and decision making skills, information technology, communication and team work skill.</a:t>
            </a:r>
            <a:endParaRPr sz="1100">
              <a:solidFill>
                <a:srgbClr val="1B3F71"/>
              </a:solidFill>
            </a:endParaRPr>
          </a:p>
          <a:p>
            <a:pPr marL="228600" lvl="0" indent="-184150" algn="l" rtl="0">
              <a:lnSpc>
                <a:spcPct val="115000"/>
              </a:lnSpc>
              <a:spcBef>
                <a:spcPts val="0"/>
              </a:spcBef>
              <a:spcAft>
                <a:spcPts val="0"/>
              </a:spcAft>
              <a:buSzPts val="1100"/>
              <a:buChar char="❏"/>
            </a:pPr>
            <a:r>
              <a:rPr lang="en" sz="1100">
                <a:solidFill>
                  <a:srgbClr val="1B3F71"/>
                </a:solidFill>
              </a:rPr>
              <a:t>GLOBE Protocols:</a:t>
            </a:r>
            <a:r>
              <a:rPr lang="en" sz="1100">
                <a:solidFill>
                  <a:srgbClr val="1F5488"/>
                </a:solidFill>
              </a:rPr>
              <a:t> </a:t>
            </a:r>
            <a:r>
              <a:rPr lang="en" sz="1100">
                <a:solidFill>
                  <a:srgbClr val="EF8600"/>
                </a:solidFill>
              </a:rPr>
              <a:t>Atmosphere, Hydrosphere, Pedosphere and Biosphere </a:t>
            </a:r>
            <a:endParaRPr sz="1100"/>
          </a:p>
        </p:txBody>
      </p:sp>
      <p:sp>
        <p:nvSpPr>
          <p:cNvPr id="275" name="Google Shape;275;p32"/>
          <p:cNvSpPr txBox="1"/>
          <p:nvPr/>
        </p:nvSpPr>
        <p:spPr>
          <a:xfrm>
            <a:off x="0" y="1676625"/>
            <a:ext cx="3000000" cy="41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b="1">
                <a:solidFill>
                  <a:srgbClr val="1B3F71"/>
                </a:solidFill>
              </a:rPr>
              <a:t>Earth System Science: ESS</a:t>
            </a:r>
            <a:endParaRPr sz="1500" b="1">
              <a:solidFill>
                <a:srgbClr val="1B3F71"/>
              </a:solidFill>
            </a:endParaRPr>
          </a:p>
        </p:txBody>
      </p:sp>
      <p:pic>
        <p:nvPicPr>
          <p:cNvPr id="276" name="Google Shape;276;p32"/>
          <p:cNvPicPr preferRelativeResize="0"/>
          <p:nvPr/>
        </p:nvPicPr>
        <p:blipFill>
          <a:blip r:embed="rId6">
            <a:alphaModFix/>
          </a:blip>
          <a:stretch>
            <a:fillRect/>
          </a:stretch>
        </p:blipFill>
        <p:spPr>
          <a:xfrm>
            <a:off x="369550" y="474125"/>
            <a:ext cx="1040000" cy="1278700"/>
          </a:xfrm>
          <a:prstGeom prst="rect">
            <a:avLst/>
          </a:prstGeom>
          <a:noFill/>
          <a:ln>
            <a:noFill/>
          </a:ln>
        </p:spPr>
      </p:pic>
      <p:pic>
        <p:nvPicPr>
          <p:cNvPr id="277" name="Google Shape;277;p32"/>
          <p:cNvPicPr preferRelativeResize="0"/>
          <p:nvPr/>
        </p:nvPicPr>
        <p:blipFill>
          <a:blip r:embed="rId7">
            <a:alphaModFix/>
          </a:blip>
          <a:stretch>
            <a:fillRect/>
          </a:stretch>
        </p:blipFill>
        <p:spPr>
          <a:xfrm>
            <a:off x="1557675" y="448505"/>
            <a:ext cx="1040000" cy="1304320"/>
          </a:xfrm>
          <a:prstGeom prst="rect">
            <a:avLst/>
          </a:prstGeom>
          <a:noFill/>
          <a:ln>
            <a:noFill/>
          </a:ln>
        </p:spPr>
      </p:pic>
      <p:pic>
        <p:nvPicPr>
          <p:cNvPr id="278" name="Google Shape;278;p32"/>
          <p:cNvPicPr preferRelativeResize="0"/>
          <p:nvPr/>
        </p:nvPicPr>
        <p:blipFill>
          <a:blip r:embed="rId8">
            <a:alphaModFix/>
          </a:blip>
          <a:stretch>
            <a:fillRect/>
          </a:stretch>
        </p:blipFill>
        <p:spPr>
          <a:xfrm>
            <a:off x="3670866" y="550074"/>
            <a:ext cx="901134" cy="1278700"/>
          </a:xfrm>
          <a:prstGeom prst="rect">
            <a:avLst/>
          </a:prstGeom>
          <a:noFill/>
          <a:ln>
            <a:noFill/>
          </a:ln>
        </p:spPr>
      </p:pic>
      <p:pic>
        <p:nvPicPr>
          <p:cNvPr id="279" name="Google Shape;279;p32"/>
          <p:cNvPicPr preferRelativeResize="0"/>
          <p:nvPr/>
        </p:nvPicPr>
        <p:blipFill>
          <a:blip r:embed="rId9">
            <a:alphaModFix/>
          </a:blip>
          <a:stretch>
            <a:fillRect/>
          </a:stretch>
        </p:blipFill>
        <p:spPr>
          <a:xfrm>
            <a:off x="4701363" y="572487"/>
            <a:ext cx="986400" cy="1234381"/>
          </a:xfrm>
          <a:prstGeom prst="rect">
            <a:avLst/>
          </a:prstGeom>
          <a:noFill/>
          <a:ln>
            <a:noFill/>
          </a:ln>
        </p:spPr>
      </p:pic>
      <p:sp>
        <p:nvSpPr>
          <p:cNvPr id="280" name="Google Shape;280;p32"/>
          <p:cNvSpPr txBox="1"/>
          <p:nvPr/>
        </p:nvSpPr>
        <p:spPr>
          <a:xfrm>
            <a:off x="3265750" y="1847550"/>
            <a:ext cx="33045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chemeClr val="dk1"/>
                </a:solidFill>
              </a:rPr>
              <a:t>Climate Change Learning Activity</a:t>
            </a:r>
            <a:endParaRPr sz="1500" b="1">
              <a:solidFill>
                <a:schemeClr val="dk1"/>
              </a:solidFill>
            </a:endParaRPr>
          </a:p>
        </p:txBody>
      </p:sp>
      <p:sp>
        <p:nvSpPr>
          <p:cNvPr id="281" name="Google Shape;281;p32"/>
          <p:cNvSpPr txBox="1"/>
          <p:nvPr/>
        </p:nvSpPr>
        <p:spPr>
          <a:xfrm>
            <a:off x="3333225" y="2320325"/>
            <a:ext cx="3304500" cy="2068800"/>
          </a:xfrm>
          <a:prstGeom prst="rect">
            <a:avLst/>
          </a:prstGeom>
          <a:noFill/>
          <a:ln>
            <a:noFill/>
          </a:ln>
        </p:spPr>
        <p:txBody>
          <a:bodyPr spcFirstLastPara="1" wrap="square" lIns="91425" tIns="91425" rIns="91425" bIns="91425" anchor="t" anchorCtr="0">
            <a:spAutoFit/>
          </a:bodyPr>
          <a:lstStyle/>
          <a:p>
            <a:pPr marL="171450" lvl="0" indent="-133350" algn="l" rtl="0">
              <a:lnSpc>
                <a:spcPct val="115000"/>
              </a:lnSpc>
              <a:spcBef>
                <a:spcPts val="0"/>
              </a:spcBef>
              <a:spcAft>
                <a:spcPts val="0"/>
              </a:spcAft>
              <a:buSzPts val="1200"/>
              <a:buChar char="❏"/>
            </a:pPr>
            <a:r>
              <a:rPr lang="en" sz="1200">
                <a:solidFill>
                  <a:schemeClr val="dk1"/>
                </a:solidFill>
              </a:rPr>
              <a:t>To promote student learning about </a:t>
            </a:r>
            <a:r>
              <a:rPr lang="en" sz="1200" b="1">
                <a:solidFill>
                  <a:srgbClr val="EF8600"/>
                </a:solidFill>
              </a:rPr>
              <a:t>Climate</a:t>
            </a:r>
            <a:r>
              <a:rPr lang="en" sz="1200">
                <a:solidFill>
                  <a:srgbClr val="2145B7"/>
                </a:solidFill>
              </a:rPr>
              <a:t>, </a:t>
            </a:r>
            <a:r>
              <a:rPr lang="en" sz="1200" b="1">
                <a:solidFill>
                  <a:srgbClr val="EF8600"/>
                </a:solidFill>
              </a:rPr>
              <a:t>Impact of Climate Change </a:t>
            </a:r>
            <a:r>
              <a:rPr lang="en" sz="1200">
                <a:solidFill>
                  <a:schemeClr val="dk1"/>
                </a:solidFill>
              </a:rPr>
              <a:t>and</a:t>
            </a:r>
            <a:r>
              <a:rPr lang="en" sz="1200">
                <a:solidFill>
                  <a:srgbClr val="2145B7"/>
                </a:solidFill>
              </a:rPr>
              <a:t> </a:t>
            </a:r>
            <a:r>
              <a:rPr lang="en" sz="1200" b="1">
                <a:solidFill>
                  <a:srgbClr val="EF8600"/>
                </a:solidFill>
              </a:rPr>
              <a:t>Adaptation and Mitigation</a:t>
            </a:r>
            <a:r>
              <a:rPr lang="en" sz="1200">
                <a:solidFill>
                  <a:srgbClr val="2145B7"/>
                </a:solidFill>
              </a:rPr>
              <a:t> </a:t>
            </a:r>
            <a:r>
              <a:rPr lang="en" sz="1200">
                <a:solidFill>
                  <a:schemeClr val="dk1"/>
                </a:solidFill>
              </a:rPr>
              <a:t>of Climate Change</a:t>
            </a:r>
            <a:endParaRPr sz="1200">
              <a:solidFill>
                <a:schemeClr val="dk1"/>
              </a:solidFill>
            </a:endParaRPr>
          </a:p>
          <a:p>
            <a:pPr marL="171450" lvl="0" indent="-133350" algn="l" rtl="0">
              <a:lnSpc>
                <a:spcPct val="115000"/>
              </a:lnSpc>
              <a:spcBef>
                <a:spcPts val="0"/>
              </a:spcBef>
              <a:spcAft>
                <a:spcPts val="0"/>
              </a:spcAft>
              <a:buClr>
                <a:schemeClr val="dk1"/>
              </a:buClr>
              <a:buSzPts val="1200"/>
              <a:buChar char="❏"/>
            </a:pPr>
            <a:r>
              <a:rPr lang="en" sz="1200">
                <a:solidFill>
                  <a:schemeClr val="dk1"/>
                </a:solidFill>
              </a:rPr>
              <a:t>Student Book and Teacher guide</a:t>
            </a:r>
            <a:endParaRPr sz="1200">
              <a:solidFill>
                <a:schemeClr val="dk1"/>
              </a:solidFill>
            </a:endParaRPr>
          </a:p>
          <a:p>
            <a:pPr marL="171450" lvl="0" indent="-133350" algn="l" rtl="0">
              <a:lnSpc>
                <a:spcPct val="115000"/>
              </a:lnSpc>
              <a:spcBef>
                <a:spcPts val="0"/>
              </a:spcBef>
              <a:spcAft>
                <a:spcPts val="0"/>
              </a:spcAft>
              <a:buClr>
                <a:schemeClr val="dk1"/>
              </a:buClr>
              <a:buSzPts val="1200"/>
              <a:buChar char="❏"/>
            </a:pPr>
            <a:r>
              <a:rPr lang="en" sz="1200">
                <a:solidFill>
                  <a:schemeClr val="dk1"/>
                </a:solidFill>
              </a:rPr>
              <a:t>Upper primary level and Lower secondary level</a:t>
            </a:r>
            <a:endParaRPr sz="1200">
              <a:solidFill>
                <a:schemeClr val="dk1"/>
              </a:solidFill>
            </a:endParaRPr>
          </a:p>
          <a:p>
            <a:pPr marL="171450" lvl="0" indent="-133350" algn="l" rtl="0">
              <a:lnSpc>
                <a:spcPct val="115000"/>
              </a:lnSpc>
              <a:spcBef>
                <a:spcPts val="0"/>
              </a:spcBef>
              <a:spcAft>
                <a:spcPts val="0"/>
              </a:spcAft>
              <a:buSzPts val="1200"/>
              <a:buChar char="❏"/>
            </a:pPr>
            <a:r>
              <a:rPr lang="en" sz="1200">
                <a:solidFill>
                  <a:schemeClr val="dk1"/>
                </a:solidFill>
              </a:rPr>
              <a:t>GLOBE Protocols: </a:t>
            </a:r>
            <a:r>
              <a:rPr lang="en" sz="1200">
                <a:solidFill>
                  <a:srgbClr val="EF8600"/>
                </a:solidFill>
              </a:rPr>
              <a:t>Air Temperature, Cloud, Mosquito </a:t>
            </a:r>
            <a:endParaRPr sz="1200">
              <a:solidFill>
                <a:srgbClr val="EF8600"/>
              </a:solidFill>
            </a:endParaRPr>
          </a:p>
        </p:txBody>
      </p:sp>
      <p:pic>
        <p:nvPicPr>
          <p:cNvPr id="282" name="Google Shape;282;p32"/>
          <p:cNvPicPr preferRelativeResize="0"/>
          <p:nvPr/>
        </p:nvPicPr>
        <p:blipFill>
          <a:blip r:embed="rId10">
            <a:alphaModFix/>
          </a:blip>
          <a:stretch>
            <a:fillRect/>
          </a:stretch>
        </p:blipFill>
        <p:spPr>
          <a:xfrm>
            <a:off x="6738200" y="1011700"/>
            <a:ext cx="901125" cy="1268784"/>
          </a:xfrm>
          <a:prstGeom prst="rect">
            <a:avLst/>
          </a:prstGeom>
          <a:noFill/>
          <a:ln>
            <a:noFill/>
          </a:ln>
        </p:spPr>
      </p:pic>
      <p:pic>
        <p:nvPicPr>
          <p:cNvPr id="283" name="Google Shape;283;p32"/>
          <p:cNvPicPr preferRelativeResize="0"/>
          <p:nvPr/>
        </p:nvPicPr>
        <p:blipFill>
          <a:blip r:embed="rId11">
            <a:alphaModFix/>
          </a:blip>
          <a:stretch>
            <a:fillRect/>
          </a:stretch>
        </p:blipFill>
        <p:spPr>
          <a:xfrm>
            <a:off x="7737400" y="1321578"/>
            <a:ext cx="1370500" cy="941475"/>
          </a:xfrm>
          <a:prstGeom prst="rect">
            <a:avLst/>
          </a:prstGeom>
          <a:noFill/>
          <a:ln>
            <a:noFill/>
          </a:ln>
        </p:spPr>
      </p:pic>
      <p:pic>
        <p:nvPicPr>
          <p:cNvPr id="284" name="Google Shape;284;p32"/>
          <p:cNvPicPr preferRelativeResize="0"/>
          <p:nvPr/>
        </p:nvPicPr>
        <p:blipFill>
          <a:blip r:embed="rId12">
            <a:alphaModFix/>
          </a:blip>
          <a:stretch>
            <a:fillRect/>
          </a:stretch>
        </p:blipFill>
        <p:spPr>
          <a:xfrm>
            <a:off x="7001863" y="2493351"/>
            <a:ext cx="735550" cy="1042025"/>
          </a:xfrm>
          <a:prstGeom prst="rect">
            <a:avLst/>
          </a:prstGeom>
          <a:noFill/>
          <a:ln>
            <a:noFill/>
          </a:ln>
        </p:spPr>
      </p:pic>
      <p:pic>
        <p:nvPicPr>
          <p:cNvPr id="285" name="Google Shape;285;p32"/>
          <p:cNvPicPr preferRelativeResize="0"/>
          <p:nvPr/>
        </p:nvPicPr>
        <p:blipFill>
          <a:blip r:embed="rId13">
            <a:alphaModFix/>
          </a:blip>
          <a:stretch>
            <a:fillRect/>
          </a:stretch>
        </p:blipFill>
        <p:spPr>
          <a:xfrm>
            <a:off x="8101538" y="2429013"/>
            <a:ext cx="781975" cy="1106352"/>
          </a:xfrm>
          <a:prstGeom prst="rect">
            <a:avLst/>
          </a:prstGeom>
          <a:noFill/>
          <a:ln>
            <a:noFill/>
          </a:ln>
        </p:spPr>
      </p:pic>
      <p:pic>
        <p:nvPicPr>
          <p:cNvPr id="286" name="Google Shape;286;p32"/>
          <p:cNvPicPr preferRelativeResize="0"/>
          <p:nvPr/>
        </p:nvPicPr>
        <p:blipFill>
          <a:blip r:embed="rId14">
            <a:alphaModFix/>
          </a:blip>
          <a:stretch>
            <a:fillRect/>
          </a:stretch>
        </p:blipFill>
        <p:spPr>
          <a:xfrm>
            <a:off x="6637725" y="3596272"/>
            <a:ext cx="2383051" cy="630400"/>
          </a:xfrm>
          <a:prstGeom prst="rect">
            <a:avLst/>
          </a:prstGeom>
          <a:noFill/>
          <a:ln>
            <a:noFill/>
          </a:ln>
        </p:spPr>
      </p:pic>
      <p:sp>
        <p:nvSpPr>
          <p:cNvPr id="287" name="Google Shape;287;p32"/>
          <p:cNvSpPr txBox="1"/>
          <p:nvPr/>
        </p:nvSpPr>
        <p:spPr>
          <a:xfrm>
            <a:off x="7606198" y="913375"/>
            <a:ext cx="1614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1F5488"/>
                </a:solidFill>
              </a:rPr>
              <a:t>GLOBE Medias</a:t>
            </a:r>
            <a:endParaRPr b="1">
              <a:solidFill>
                <a:srgbClr val="1F5488"/>
              </a:solidFill>
            </a:endParaRPr>
          </a:p>
        </p:txBody>
      </p:sp>
      <p:sp>
        <p:nvSpPr>
          <p:cNvPr id="288" name="Google Shape;288;p32"/>
          <p:cNvSpPr txBox="1"/>
          <p:nvPr/>
        </p:nvSpPr>
        <p:spPr>
          <a:xfrm>
            <a:off x="5704088" y="695650"/>
            <a:ext cx="901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accent4"/>
                </a:solidFill>
              </a:rPr>
              <a:t>#SDG3</a:t>
            </a:r>
            <a:endParaRPr>
              <a:solidFill>
                <a:schemeClr val="accent4"/>
              </a:solidFill>
            </a:endParaRPr>
          </a:p>
          <a:p>
            <a:pPr marL="0" lvl="0" indent="0" algn="l" rtl="0">
              <a:spcBef>
                <a:spcPts val="0"/>
              </a:spcBef>
              <a:spcAft>
                <a:spcPts val="0"/>
              </a:spcAft>
              <a:buNone/>
            </a:pPr>
            <a:r>
              <a:rPr lang="en">
                <a:solidFill>
                  <a:schemeClr val="accent4"/>
                </a:solidFill>
              </a:rPr>
              <a:t>#SDG13</a:t>
            </a:r>
            <a:endParaRPr>
              <a:solidFill>
                <a:schemeClr val="accent4"/>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33"/>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294" name="Google Shape;294;p33"/>
          <p:cNvSpPr txBox="1"/>
          <p:nvPr/>
        </p:nvSpPr>
        <p:spPr>
          <a:xfrm>
            <a:off x="152400" y="76200"/>
            <a:ext cx="82038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1B3F71"/>
                </a:solidFill>
              </a:rPr>
              <a:t>ZIKA EDUCATION AND PREVENTION PROJECT IN THAILAND</a:t>
            </a:r>
            <a:endParaRPr sz="2000" b="1">
              <a:solidFill>
                <a:srgbClr val="1B3F71"/>
              </a:solidFill>
            </a:endParaRPr>
          </a:p>
        </p:txBody>
      </p:sp>
      <p:sp>
        <p:nvSpPr>
          <p:cNvPr id="295" name="Google Shape;295;p33"/>
          <p:cNvSpPr txBox="1"/>
          <p:nvPr/>
        </p:nvSpPr>
        <p:spPr>
          <a:xfrm>
            <a:off x="228600" y="478475"/>
            <a:ext cx="4068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5B5B5C"/>
                </a:solidFill>
              </a:rPr>
              <a:t>Fiscal year 2018- 2020, received partial grant from GIO</a:t>
            </a:r>
            <a:endParaRPr sz="1200">
              <a:solidFill>
                <a:srgbClr val="5B5B5C"/>
              </a:solidFill>
            </a:endParaRPr>
          </a:p>
        </p:txBody>
      </p:sp>
      <p:pic>
        <p:nvPicPr>
          <p:cNvPr id="296" name="Google Shape;296;p33"/>
          <p:cNvPicPr preferRelativeResize="0"/>
          <p:nvPr/>
        </p:nvPicPr>
        <p:blipFill>
          <a:blip r:embed="rId4">
            <a:alphaModFix/>
          </a:blip>
          <a:stretch>
            <a:fillRect/>
          </a:stretch>
        </p:blipFill>
        <p:spPr>
          <a:xfrm>
            <a:off x="7791450" y="65250"/>
            <a:ext cx="554745" cy="630400"/>
          </a:xfrm>
          <a:prstGeom prst="rect">
            <a:avLst/>
          </a:prstGeom>
          <a:noFill/>
          <a:ln>
            <a:noFill/>
          </a:ln>
        </p:spPr>
      </p:pic>
      <p:pic>
        <p:nvPicPr>
          <p:cNvPr id="297" name="Google Shape;297;p33"/>
          <p:cNvPicPr preferRelativeResize="0"/>
          <p:nvPr/>
        </p:nvPicPr>
        <p:blipFill>
          <a:blip r:embed="rId5">
            <a:alphaModFix/>
          </a:blip>
          <a:stretch>
            <a:fillRect/>
          </a:stretch>
        </p:blipFill>
        <p:spPr>
          <a:xfrm>
            <a:off x="8414543" y="98871"/>
            <a:ext cx="655608" cy="563157"/>
          </a:xfrm>
          <a:prstGeom prst="rect">
            <a:avLst/>
          </a:prstGeom>
          <a:noFill/>
          <a:ln>
            <a:noFill/>
          </a:ln>
        </p:spPr>
      </p:pic>
      <p:sp>
        <p:nvSpPr>
          <p:cNvPr id="298" name="Google Shape;298;p33"/>
          <p:cNvSpPr txBox="1"/>
          <p:nvPr/>
        </p:nvSpPr>
        <p:spPr>
          <a:xfrm>
            <a:off x="636525" y="847775"/>
            <a:ext cx="3859200" cy="68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rgbClr val="374D81"/>
                </a:solidFill>
              </a:rPr>
              <a:t>Mosquito Habitat Mapper Observation</a:t>
            </a:r>
            <a:endParaRPr sz="1500" b="1">
              <a:solidFill>
                <a:srgbClr val="374D81"/>
              </a:solidFill>
            </a:endParaRPr>
          </a:p>
          <a:p>
            <a:pPr marL="0" lvl="0" indent="0" algn="l" rtl="0">
              <a:lnSpc>
                <a:spcPct val="115000"/>
              </a:lnSpc>
              <a:spcBef>
                <a:spcPts val="0"/>
              </a:spcBef>
              <a:spcAft>
                <a:spcPts val="0"/>
              </a:spcAft>
              <a:buNone/>
            </a:pPr>
            <a:r>
              <a:rPr lang="en" sz="1500" b="1">
                <a:solidFill>
                  <a:srgbClr val="374D81"/>
                </a:solidFill>
              </a:rPr>
              <a:t>Training Workshop </a:t>
            </a:r>
            <a:endParaRPr sz="1500" b="1">
              <a:solidFill>
                <a:srgbClr val="374D81"/>
              </a:solidFill>
            </a:endParaRPr>
          </a:p>
        </p:txBody>
      </p:sp>
      <p:pic>
        <p:nvPicPr>
          <p:cNvPr id="299" name="Google Shape;299;p33"/>
          <p:cNvPicPr preferRelativeResize="0"/>
          <p:nvPr/>
        </p:nvPicPr>
        <p:blipFill>
          <a:blip r:embed="rId6">
            <a:alphaModFix/>
          </a:blip>
          <a:stretch>
            <a:fillRect/>
          </a:stretch>
        </p:blipFill>
        <p:spPr>
          <a:xfrm>
            <a:off x="76200" y="795737"/>
            <a:ext cx="655600" cy="774789"/>
          </a:xfrm>
          <a:prstGeom prst="rect">
            <a:avLst/>
          </a:prstGeom>
          <a:noFill/>
          <a:ln>
            <a:noFill/>
          </a:ln>
        </p:spPr>
      </p:pic>
      <p:pic>
        <p:nvPicPr>
          <p:cNvPr id="300" name="Google Shape;300;p33"/>
          <p:cNvPicPr preferRelativeResize="0"/>
          <p:nvPr/>
        </p:nvPicPr>
        <p:blipFill>
          <a:blip r:embed="rId7">
            <a:alphaModFix/>
          </a:blip>
          <a:stretch>
            <a:fillRect/>
          </a:stretch>
        </p:blipFill>
        <p:spPr>
          <a:xfrm>
            <a:off x="228600" y="1593624"/>
            <a:ext cx="1992854" cy="1243050"/>
          </a:xfrm>
          <a:prstGeom prst="rect">
            <a:avLst/>
          </a:prstGeom>
          <a:noFill/>
          <a:ln>
            <a:noFill/>
          </a:ln>
        </p:spPr>
      </p:pic>
      <p:pic>
        <p:nvPicPr>
          <p:cNvPr id="301" name="Google Shape;301;p33"/>
          <p:cNvPicPr preferRelativeResize="0"/>
          <p:nvPr/>
        </p:nvPicPr>
        <p:blipFill>
          <a:blip r:embed="rId8">
            <a:alphaModFix/>
          </a:blip>
          <a:stretch>
            <a:fillRect/>
          </a:stretch>
        </p:blipFill>
        <p:spPr>
          <a:xfrm>
            <a:off x="2315100" y="1593625"/>
            <a:ext cx="1722125" cy="1243050"/>
          </a:xfrm>
          <a:prstGeom prst="rect">
            <a:avLst/>
          </a:prstGeom>
          <a:noFill/>
          <a:ln>
            <a:noFill/>
          </a:ln>
        </p:spPr>
      </p:pic>
      <p:pic>
        <p:nvPicPr>
          <p:cNvPr id="302" name="Google Shape;302;p33"/>
          <p:cNvPicPr preferRelativeResize="0"/>
          <p:nvPr/>
        </p:nvPicPr>
        <p:blipFill>
          <a:blip r:embed="rId9">
            <a:alphaModFix/>
          </a:blip>
          <a:stretch>
            <a:fillRect/>
          </a:stretch>
        </p:blipFill>
        <p:spPr>
          <a:xfrm>
            <a:off x="228600" y="3012024"/>
            <a:ext cx="2043275" cy="994202"/>
          </a:xfrm>
          <a:prstGeom prst="rect">
            <a:avLst/>
          </a:prstGeom>
          <a:noFill/>
          <a:ln>
            <a:noFill/>
          </a:ln>
        </p:spPr>
      </p:pic>
      <p:sp>
        <p:nvSpPr>
          <p:cNvPr id="303" name="Google Shape;303;p33"/>
          <p:cNvSpPr txBox="1"/>
          <p:nvPr/>
        </p:nvSpPr>
        <p:spPr>
          <a:xfrm>
            <a:off x="2106500" y="3012663"/>
            <a:ext cx="2600400" cy="794100"/>
          </a:xfrm>
          <a:prstGeom prst="rect">
            <a:avLst/>
          </a:prstGeom>
          <a:noFill/>
          <a:ln>
            <a:noFill/>
          </a:ln>
        </p:spPr>
        <p:txBody>
          <a:bodyPr spcFirstLastPara="1" wrap="square" lIns="0" tIns="91425" rIns="91425" bIns="91425" anchor="t" anchorCtr="0">
            <a:spAutoFit/>
          </a:bodyPr>
          <a:lstStyle/>
          <a:p>
            <a:pPr marL="457200" lvl="0" indent="-190500" algn="l" rtl="0">
              <a:lnSpc>
                <a:spcPct val="115000"/>
              </a:lnSpc>
              <a:spcBef>
                <a:spcPts val="0"/>
              </a:spcBef>
              <a:spcAft>
                <a:spcPts val="0"/>
              </a:spcAft>
              <a:buClr>
                <a:srgbClr val="1B3F71"/>
              </a:buClr>
              <a:buSzPts val="1200"/>
              <a:buChar char="❏"/>
            </a:pPr>
            <a:r>
              <a:rPr lang="en" sz="1200">
                <a:solidFill>
                  <a:srgbClr val="1B3F71"/>
                </a:solidFill>
              </a:rPr>
              <a:t>9,257 participants</a:t>
            </a:r>
            <a:endParaRPr sz="1200">
              <a:solidFill>
                <a:srgbClr val="1B3F71"/>
              </a:solidFill>
            </a:endParaRPr>
          </a:p>
          <a:p>
            <a:pPr marL="457200" lvl="0" indent="0" algn="l" rtl="0">
              <a:lnSpc>
                <a:spcPct val="115000"/>
              </a:lnSpc>
              <a:spcBef>
                <a:spcPts val="0"/>
              </a:spcBef>
              <a:spcAft>
                <a:spcPts val="0"/>
              </a:spcAft>
              <a:buNone/>
            </a:pPr>
            <a:r>
              <a:rPr lang="en" sz="1200">
                <a:solidFill>
                  <a:srgbClr val="1B3F71"/>
                </a:solidFill>
              </a:rPr>
              <a:t>(Student, Teacher, Parent)</a:t>
            </a:r>
            <a:endParaRPr sz="1200">
              <a:solidFill>
                <a:srgbClr val="1B3F71"/>
              </a:solidFill>
            </a:endParaRPr>
          </a:p>
          <a:p>
            <a:pPr marL="457200" lvl="0" indent="-190500" algn="l" rtl="0">
              <a:lnSpc>
                <a:spcPct val="115000"/>
              </a:lnSpc>
              <a:spcBef>
                <a:spcPts val="0"/>
              </a:spcBef>
              <a:spcAft>
                <a:spcPts val="0"/>
              </a:spcAft>
              <a:buClr>
                <a:srgbClr val="1B3F71"/>
              </a:buClr>
              <a:buSzPts val="1200"/>
              <a:buChar char="❏"/>
            </a:pPr>
            <a:r>
              <a:rPr lang="en" sz="1200">
                <a:solidFill>
                  <a:srgbClr val="1B3F71"/>
                </a:solidFill>
              </a:rPr>
              <a:t>IPST &amp; 13 Universities</a:t>
            </a:r>
            <a:endParaRPr sz="1200">
              <a:solidFill>
                <a:srgbClr val="1B3F71"/>
              </a:solidFill>
            </a:endParaRPr>
          </a:p>
        </p:txBody>
      </p:sp>
      <p:pic>
        <p:nvPicPr>
          <p:cNvPr id="304" name="Google Shape;304;p33"/>
          <p:cNvPicPr preferRelativeResize="0"/>
          <p:nvPr/>
        </p:nvPicPr>
        <p:blipFill>
          <a:blip r:embed="rId10">
            <a:alphaModFix/>
          </a:blip>
          <a:stretch>
            <a:fillRect/>
          </a:stretch>
        </p:blipFill>
        <p:spPr>
          <a:xfrm>
            <a:off x="5123950" y="2511573"/>
            <a:ext cx="3716951" cy="1776000"/>
          </a:xfrm>
          <a:prstGeom prst="rect">
            <a:avLst/>
          </a:prstGeom>
          <a:noFill/>
          <a:ln>
            <a:noFill/>
          </a:ln>
        </p:spPr>
      </p:pic>
      <p:pic>
        <p:nvPicPr>
          <p:cNvPr id="305" name="Google Shape;305;p33"/>
          <p:cNvPicPr preferRelativeResize="0"/>
          <p:nvPr/>
        </p:nvPicPr>
        <p:blipFill>
          <a:blip r:embed="rId11">
            <a:alphaModFix/>
          </a:blip>
          <a:stretch>
            <a:fillRect/>
          </a:stretch>
        </p:blipFill>
        <p:spPr>
          <a:xfrm>
            <a:off x="4237100" y="1623125"/>
            <a:ext cx="2418726" cy="794100"/>
          </a:xfrm>
          <a:prstGeom prst="rect">
            <a:avLst/>
          </a:prstGeom>
          <a:noFill/>
          <a:ln>
            <a:noFill/>
          </a:ln>
        </p:spPr>
      </p:pic>
      <p:pic>
        <p:nvPicPr>
          <p:cNvPr id="306" name="Google Shape;306;p33"/>
          <p:cNvPicPr preferRelativeResize="0"/>
          <p:nvPr/>
        </p:nvPicPr>
        <p:blipFill>
          <a:blip r:embed="rId12">
            <a:alphaModFix/>
          </a:blip>
          <a:stretch>
            <a:fillRect/>
          </a:stretch>
        </p:blipFill>
        <p:spPr>
          <a:xfrm>
            <a:off x="6744050" y="1623125"/>
            <a:ext cx="2326092" cy="794100"/>
          </a:xfrm>
          <a:prstGeom prst="rect">
            <a:avLst/>
          </a:prstGeom>
          <a:noFill/>
          <a:ln>
            <a:noFill/>
          </a:ln>
        </p:spPr>
      </p:pic>
      <p:sp>
        <p:nvSpPr>
          <p:cNvPr id="307" name="Google Shape;307;p33"/>
          <p:cNvSpPr txBox="1"/>
          <p:nvPr/>
        </p:nvSpPr>
        <p:spPr>
          <a:xfrm>
            <a:off x="5324400" y="888213"/>
            <a:ext cx="3661500" cy="415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b="1">
                <a:solidFill>
                  <a:srgbClr val="374D81"/>
                </a:solidFill>
              </a:rPr>
              <a:t>Collecting Data &amp; GLOBE Data Entry</a:t>
            </a:r>
            <a:endParaRPr sz="1500" b="1">
              <a:solidFill>
                <a:srgbClr val="374D81"/>
              </a:solidFill>
            </a:endParaRPr>
          </a:p>
        </p:txBody>
      </p:sp>
      <p:pic>
        <p:nvPicPr>
          <p:cNvPr id="308" name="Google Shape;308;p33"/>
          <p:cNvPicPr preferRelativeResize="0"/>
          <p:nvPr/>
        </p:nvPicPr>
        <p:blipFill>
          <a:blip r:embed="rId13">
            <a:alphaModFix/>
          </a:blip>
          <a:stretch>
            <a:fillRect/>
          </a:stretch>
        </p:blipFill>
        <p:spPr>
          <a:xfrm>
            <a:off x="4783100" y="702025"/>
            <a:ext cx="718709" cy="855925"/>
          </a:xfrm>
          <a:prstGeom prst="rect">
            <a:avLst/>
          </a:prstGeom>
          <a:noFill/>
          <a:ln>
            <a:noFill/>
          </a:ln>
        </p:spPr>
      </p:pic>
      <p:sp>
        <p:nvSpPr>
          <p:cNvPr id="309" name="Google Shape;309;p33"/>
          <p:cNvSpPr txBox="1"/>
          <p:nvPr/>
        </p:nvSpPr>
        <p:spPr>
          <a:xfrm>
            <a:off x="5501800" y="478475"/>
            <a:ext cx="1615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rgbClr val="B45F06"/>
                </a:solidFill>
              </a:rPr>
              <a:t>#SDG 3</a:t>
            </a:r>
            <a:endParaRPr sz="2000" b="1">
              <a:solidFill>
                <a:srgbClr val="B45F0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4"/>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315" name="Google Shape;315;p34"/>
          <p:cNvSpPr txBox="1"/>
          <p:nvPr/>
        </p:nvSpPr>
        <p:spPr>
          <a:xfrm>
            <a:off x="152400" y="76200"/>
            <a:ext cx="82038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1B3F71"/>
                </a:solidFill>
              </a:rPr>
              <a:t>ZIKA EDUCATION AND PREVENTION PROJECT IN THAILAND</a:t>
            </a:r>
            <a:endParaRPr sz="2000" b="1">
              <a:solidFill>
                <a:srgbClr val="1B3F71"/>
              </a:solidFill>
            </a:endParaRPr>
          </a:p>
        </p:txBody>
      </p:sp>
      <p:sp>
        <p:nvSpPr>
          <p:cNvPr id="316" name="Google Shape;316;p34"/>
          <p:cNvSpPr txBox="1"/>
          <p:nvPr/>
        </p:nvSpPr>
        <p:spPr>
          <a:xfrm>
            <a:off x="228600" y="478475"/>
            <a:ext cx="6609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5B5B5C"/>
                </a:solidFill>
              </a:rPr>
              <a:t>Fiscal year 2018- 2020, received partial grant from GIO</a:t>
            </a:r>
            <a:endParaRPr sz="1200">
              <a:solidFill>
                <a:srgbClr val="5B5B5C"/>
              </a:solidFill>
            </a:endParaRPr>
          </a:p>
        </p:txBody>
      </p:sp>
      <p:pic>
        <p:nvPicPr>
          <p:cNvPr id="317" name="Google Shape;317;p34"/>
          <p:cNvPicPr preferRelativeResize="0"/>
          <p:nvPr/>
        </p:nvPicPr>
        <p:blipFill>
          <a:blip r:embed="rId4">
            <a:alphaModFix/>
          </a:blip>
          <a:stretch>
            <a:fillRect/>
          </a:stretch>
        </p:blipFill>
        <p:spPr>
          <a:xfrm>
            <a:off x="7791450" y="65250"/>
            <a:ext cx="554745" cy="630400"/>
          </a:xfrm>
          <a:prstGeom prst="rect">
            <a:avLst/>
          </a:prstGeom>
          <a:noFill/>
          <a:ln>
            <a:noFill/>
          </a:ln>
        </p:spPr>
      </p:pic>
      <p:pic>
        <p:nvPicPr>
          <p:cNvPr id="318" name="Google Shape;318;p34"/>
          <p:cNvPicPr preferRelativeResize="0"/>
          <p:nvPr/>
        </p:nvPicPr>
        <p:blipFill>
          <a:blip r:embed="rId5">
            <a:alphaModFix/>
          </a:blip>
          <a:stretch>
            <a:fillRect/>
          </a:stretch>
        </p:blipFill>
        <p:spPr>
          <a:xfrm>
            <a:off x="8414543" y="98871"/>
            <a:ext cx="655608" cy="563157"/>
          </a:xfrm>
          <a:prstGeom prst="rect">
            <a:avLst/>
          </a:prstGeom>
          <a:noFill/>
          <a:ln>
            <a:noFill/>
          </a:ln>
        </p:spPr>
      </p:pic>
      <p:pic>
        <p:nvPicPr>
          <p:cNvPr id="319" name="Google Shape;319;p34"/>
          <p:cNvPicPr preferRelativeResize="0"/>
          <p:nvPr/>
        </p:nvPicPr>
        <p:blipFill>
          <a:blip r:embed="rId6">
            <a:alphaModFix/>
          </a:blip>
          <a:stretch>
            <a:fillRect/>
          </a:stretch>
        </p:blipFill>
        <p:spPr>
          <a:xfrm>
            <a:off x="156775" y="771575"/>
            <a:ext cx="775600" cy="916625"/>
          </a:xfrm>
          <a:prstGeom prst="rect">
            <a:avLst/>
          </a:prstGeom>
          <a:noFill/>
          <a:ln>
            <a:noFill/>
          </a:ln>
        </p:spPr>
      </p:pic>
      <p:sp>
        <p:nvSpPr>
          <p:cNvPr id="320" name="Google Shape;320;p34"/>
          <p:cNvSpPr txBox="1"/>
          <p:nvPr/>
        </p:nvSpPr>
        <p:spPr>
          <a:xfrm>
            <a:off x="856175" y="957950"/>
            <a:ext cx="56751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b="1">
                <a:solidFill>
                  <a:srgbClr val="374D81"/>
                </a:solidFill>
              </a:rPr>
              <a:t>Student Research &amp; Implementation to Local Community</a:t>
            </a:r>
            <a:endParaRPr sz="1500" b="1">
              <a:solidFill>
                <a:srgbClr val="374D81"/>
              </a:solidFill>
            </a:endParaRPr>
          </a:p>
        </p:txBody>
      </p:sp>
      <p:pic>
        <p:nvPicPr>
          <p:cNvPr id="321" name="Google Shape;321;p34"/>
          <p:cNvPicPr preferRelativeResize="0"/>
          <p:nvPr/>
        </p:nvPicPr>
        <p:blipFill>
          <a:blip r:embed="rId7">
            <a:alphaModFix/>
          </a:blip>
          <a:stretch>
            <a:fillRect/>
          </a:stretch>
        </p:blipFill>
        <p:spPr>
          <a:xfrm>
            <a:off x="856175" y="1221225"/>
            <a:ext cx="4860374" cy="2082175"/>
          </a:xfrm>
          <a:prstGeom prst="rect">
            <a:avLst/>
          </a:prstGeom>
          <a:noFill/>
          <a:ln>
            <a:noFill/>
          </a:ln>
        </p:spPr>
      </p:pic>
      <p:sp>
        <p:nvSpPr>
          <p:cNvPr id="322" name="Google Shape;322;p34"/>
          <p:cNvSpPr txBox="1"/>
          <p:nvPr/>
        </p:nvSpPr>
        <p:spPr>
          <a:xfrm>
            <a:off x="80575" y="2959675"/>
            <a:ext cx="5724000" cy="1320600"/>
          </a:xfrm>
          <a:prstGeom prst="rect">
            <a:avLst/>
          </a:prstGeom>
          <a:noFill/>
          <a:ln>
            <a:noFill/>
          </a:ln>
        </p:spPr>
        <p:txBody>
          <a:bodyPr spcFirstLastPara="1" wrap="square" lIns="228600" tIns="91425" rIns="91425" bIns="91425" anchor="t" anchorCtr="0">
            <a:spAutoFit/>
          </a:bodyPr>
          <a:lstStyle/>
          <a:p>
            <a:pPr marL="285750" lvl="0" indent="-190500" algn="l" rtl="0">
              <a:lnSpc>
                <a:spcPct val="115000"/>
              </a:lnSpc>
              <a:spcBef>
                <a:spcPts val="0"/>
              </a:spcBef>
              <a:spcAft>
                <a:spcPts val="0"/>
              </a:spcAft>
              <a:buSzPts val="1200"/>
              <a:buChar char="❏"/>
            </a:pPr>
            <a:r>
              <a:rPr lang="en" sz="1200">
                <a:solidFill>
                  <a:srgbClr val="1B3F71"/>
                </a:solidFill>
              </a:rPr>
              <a:t>31 researches related mosquito submitted to GLOBE SRC 2018 – 2022</a:t>
            </a:r>
            <a:endParaRPr sz="1200">
              <a:solidFill>
                <a:srgbClr val="1B3F71"/>
              </a:solidFill>
            </a:endParaRPr>
          </a:p>
          <a:p>
            <a:pPr marL="285750" lvl="0" indent="-190500" algn="l" rtl="0">
              <a:lnSpc>
                <a:spcPct val="115000"/>
              </a:lnSpc>
              <a:spcBef>
                <a:spcPts val="0"/>
              </a:spcBef>
              <a:spcAft>
                <a:spcPts val="0"/>
              </a:spcAft>
              <a:buSzPts val="1200"/>
              <a:buChar char="❏"/>
            </a:pPr>
            <a:r>
              <a:rPr lang="en" sz="1200">
                <a:solidFill>
                  <a:srgbClr val="1B3F71"/>
                </a:solidFill>
              </a:rPr>
              <a:t>3 researches won the IVSS prize</a:t>
            </a:r>
            <a:endParaRPr sz="1200">
              <a:solidFill>
                <a:srgbClr val="1B3F71"/>
              </a:solidFill>
            </a:endParaRPr>
          </a:p>
          <a:p>
            <a:pPr marL="285750" lvl="0" indent="-203200" algn="l" rtl="0">
              <a:lnSpc>
                <a:spcPct val="115000"/>
              </a:lnSpc>
              <a:spcBef>
                <a:spcPts val="0"/>
              </a:spcBef>
              <a:spcAft>
                <a:spcPts val="0"/>
              </a:spcAft>
              <a:buSzPts val="1400"/>
              <a:buChar char="❏"/>
            </a:pPr>
            <a:r>
              <a:rPr lang="en" sz="1200">
                <a:solidFill>
                  <a:srgbClr val="1B3F71"/>
                </a:solidFill>
              </a:rPr>
              <a:t>Share their research to </a:t>
            </a:r>
            <a:r>
              <a:rPr lang="en" b="1">
                <a:solidFill>
                  <a:srgbClr val="EF8600"/>
                </a:solidFill>
              </a:rPr>
              <a:t>local, regional and global community</a:t>
            </a:r>
            <a:endParaRPr b="1">
              <a:solidFill>
                <a:srgbClr val="EF8600"/>
              </a:solidFill>
            </a:endParaRPr>
          </a:p>
          <a:p>
            <a:pPr marL="285750" lvl="0" indent="-203200" algn="l" rtl="0">
              <a:lnSpc>
                <a:spcPct val="115000"/>
              </a:lnSpc>
              <a:spcBef>
                <a:spcPts val="0"/>
              </a:spcBef>
              <a:spcAft>
                <a:spcPts val="0"/>
              </a:spcAft>
              <a:buSzPts val="1400"/>
              <a:buChar char="❏"/>
            </a:pPr>
            <a:r>
              <a:rPr lang="en" sz="1200">
                <a:solidFill>
                  <a:srgbClr val="1B3F71"/>
                </a:solidFill>
              </a:rPr>
              <a:t>Collaborate with Village Health Volunteer (Ministry of Public Health) to </a:t>
            </a:r>
            <a:r>
              <a:rPr lang="en" b="1">
                <a:solidFill>
                  <a:srgbClr val="EF8600"/>
                </a:solidFill>
              </a:rPr>
              <a:t>monitor and eliminate </a:t>
            </a:r>
            <a:r>
              <a:rPr lang="en" sz="1200">
                <a:solidFill>
                  <a:srgbClr val="1B3F71"/>
                </a:solidFill>
              </a:rPr>
              <a:t>the mosquito breeding site and support SDG3</a:t>
            </a:r>
            <a:endParaRPr sz="1200">
              <a:solidFill>
                <a:schemeClr val="dk1"/>
              </a:solidFill>
            </a:endParaRPr>
          </a:p>
        </p:txBody>
      </p:sp>
      <p:pic>
        <p:nvPicPr>
          <p:cNvPr id="323" name="Google Shape;323;p34"/>
          <p:cNvPicPr preferRelativeResize="0"/>
          <p:nvPr/>
        </p:nvPicPr>
        <p:blipFill>
          <a:blip r:embed="rId8">
            <a:alphaModFix/>
          </a:blip>
          <a:stretch>
            <a:fillRect/>
          </a:stretch>
        </p:blipFill>
        <p:spPr>
          <a:xfrm>
            <a:off x="5804531" y="1358150"/>
            <a:ext cx="2957845" cy="1601525"/>
          </a:xfrm>
          <a:prstGeom prst="rect">
            <a:avLst/>
          </a:prstGeom>
          <a:noFill/>
          <a:ln>
            <a:noFill/>
          </a:ln>
        </p:spPr>
      </p:pic>
      <p:pic>
        <p:nvPicPr>
          <p:cNvPr id="324" name="Google Shape;324;p34"/>
          <p:cNvPicPr preferRelativeResize="0"/>
          <p:nvPr/>
        </p:nvPicPr>
        <p:blipFill>
          <a:blip r:embed="rId9">
            <a:alphaModFix/>
          </a:blip>
          <a:stretch>
            <a:fillRect/>
          </a:stretch>
        </p:blipFill>
        <p:spPr>
          <a:xfrm>
            <a:off x="5653946" y="3028313"/>
            <a:ext cx="1670716" cy="1190625"/>
          </a:xfrm>
          <a:prstGeom prst="rect">
            <a:avLst/>
          </a:prstGeom>
          <a:noFill/>
          <a:ln>
            <a:noFill/>
          </a:ln>
        </p:spPr>
      </p:pic>
      <p:pic>
        <p:nvPicPr>
          <p:cNvPr id="325" name="Google Shape;325;p34"/>
          <p:cNvPicPr preferRelativeResize="0"/>
          <p:nvPr/>
        </p:nvPicPr>
        <p:blipFill>
          <a:blip r:embed="rId10">
            <a:alphaModFix/>
          </a:blip>
          <a:stretch>
            <a:fillRect/>
          </a:stretch>
        </p:blipFill>
        <p:spPr>
          <a:xfrm>
            <a:off x="7412956" y="3028312"/>
            <a:ext cx="1580994" cy="1190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35"/>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331" name="Google Shape;331;p35" descr="credit to: Corporate Upbeat&#10;                 Aleksandr Shamaluev" title="Mosquito Protocol presentation-GLOBE Thailand">
            <a:hlinkClick r:id="rId4"/>
          </p:cNvPr>
          <p:cNvPicPr preferRelativeResize="0"/>
          <p:nvPr/>
        </p:nvPicPr>
        <p:blipFill>
          <a:blip r:embed="rId5">
            <a:alphaModFix/>
          </a:blip>
          <a:stretch>
            <a:fillRect/>
          </a:stretch>
        </p:blipFill>
        <p:spPr>
          <a:xfrm>
            <a:off x="1566376" y="0"/>
            <a:ext cx="5716757" cy="4287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gtEl>
                                        <p:attrNameLst>
                                          <p:attrName>style.visibility</p:attrName>
                                        </p:attrNameLst>
                                      </p:cBhvr>
                                      <p:to>
                                        <p:strVal val="visible"/>
                                      </p:to>
                                    </p:set>
                                    <p:animEffect transition="in" filter="fade">
                                      <p:cBhvr>
                                        <p:cTn id="7" dur="1000"/>
                                        <p:tgtEl>
                                          <p:spTgt spid="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6"/>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337" name="Google Shape;337;p36"/>
          <p:cNvSpPr txBox="1">
            <a:spLocks noGrp="1"/>
          </p:cNvSpPr>
          <p:nvPr>
            <p:ph type="subTitle" idx="1"/>
          </p:nvPr>
        </p:nvSpPr>
        <p:spPr>
          <a:xfrm>
            <a:off x="225" y="458875"/>
            <a:ext cx="91440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Clr>
                <a:srgbClr val="000000"/>
              </a:buClr>
              <a:buSzPts val="1018"/>
              <a:buFont typeface="Arial"/>
              <a:buNone/>
            </a:pPr>
            <a:r>
              <a:rPr lang="en" sz="2690" b="1">
                <a:solidFill>
                  <a:srgbClr val="1F5488"/>
                </a:solidFill>
                <a:latin typeface="Proxima Nova"/>
                <a:ea typeface="Proxima Nova"/>
                <a:cs typeface="Proxima Nova"/>
                <a:sym typeface="Proxima Nova"/>
              </a:rPr>
              <a:t>Ela Wołoszyńska-Wiśniewska</a:t>
            </a:r>
            <a:endParaRPr sz="2690" b="1">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338" name="Google Shape;338;p36"/>
          <p:cNvSpPr txBox="1">
            <a:spLocks noGrp="1"/>
          </p:cNvSpPr>
          <p:nvPr>
            <p:ph type="subTitle" idx="1"/>
          </p:nvPr>
        </p:nvSpPr>
        <p:spPr>
          <a:xfrm>
            <a:off x="-16950" y="2464275"/>
            <a:ext cx="9177900" cy="537600"/>
          </a:xfrm>
          <a:prstGeom prst="rect">
            <a:avLst/>
          </a:prstGeom>
        </p:spPr>
        <p:txBody>
          <a:bodyPr spcFirstLastPara="1" wrap="square" lIns="91425" tIns="91425" rIns="91425" bIns="91425" anchor="t" anchorCtr="0">
            <a:normAutofit/>
          </a:bodyPr>
          <a:lstStyle/>
          <a:p>
            <a:pPr marL="0" lvl="0" indent="0" algn="ctr" rtl="0">
              <a:lnSpc>
                <a:spcPct val="60000"/>
              </a:lnSpc>
              <a:spcBef>
                <a:spcPts val="0"/>
              </a:spcBef>
              <a:spcAft>
                <a:spcPts val="0"/>
              </a:spcAft>
              <a:buSzPts val="1018"/>
              <a:buNone/>
            </a:pPr>
            <a:r>
              <a:rPr lang="en" sz="2000">
                <a:solidFill>
                  <a:srgbClr val="1F5488"/>
                </a:solidFill>
                <a:latin typeface="Proxima Nova"/>
                <a:ea typeface="Proxima Nova"/>
                <a:cs typeface="Proxima Nova"/>
                <a:sym typeface="Proxima Nova"/>
              </a:rPr>
              <a:t>ela@gridw.pl</a:t>
            </a:r>
            <a:endParaRPr sz="200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490">
              <a:solidFill>
                <a:srgbClr val="1F5488"/>
              </a:solidFill>
              <a:latin typeface="Proxima Nova"/>
              <a:ea typeface="Proxima Nova"/>
              <a:cs typeface="Proxima Nova"/>
              <a:sym typeface="Proxima Nova"/>
            </a:endParaRPr>
          </a:p>
        </p:txBody>
      </p:sp>
      <p:sp>
        <p:nvSpPr>
          <p:cNvPr id="339" name="Google Shape;339;p36"/>
          <p:cNvSpPr txBox="1">
            <a:spLocks noGrp="1"/>
          </p:cNvSpPr>
          <p:nvPr>
            <p:ph type="subTitle" idx="1"/>
          </p:nvPr>
        </p:nvSpPr>
        <p:spPr>
          <a:xfrm>
            <a:off x="16875" y="1118675"/>
            <a:ext cx="9144000" cy="764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18"/>
              <a:buNone/>
            </a:pPr>
            <a:r>
              <a:rPr lang="en" sz="2090">
                <a:solidFill>
                  <a:srgbClr val="1F5488"/>
                </a:solidFill>
                <a:latin typeface="Proxima Nova"/>
                <a:ea typeface="Proxima Nova"/>
                <a:cs typeface="Proxima Nova"/>
                <a:sym typeface="Proxima Nova"/>
              </a:rPr>
              <a:t>Director of Education and Geoinformation at UNEP/GRID-Warsaw Centre</a:t>
            </a:r>
            <a:endParaRPr sz="209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090">
                <a:solidFill>
                  <a:srgbClr val="1F5488"/>
                </a:solidFill>
                <a:latin typeface="Proxima Nova"/>
                <a:ea typeface="Proxima Nova"/>
                <a:cs typeface="Proxima Nova"/>
                <a:sym typeface="Proxima Nova"/>
              </a:rPr>
              <a:t>GLOBE Country Coordinator for Poland</a:t>
            </a:r>
            <a:endParaRPr sz="209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090">
                <a:solidFill>
                  <a:srgbClr val="1F5488"/>
                </a:solidFill>
                <a:latin typeface="Proxima Nova"/>
                <a:ea typeface="Proxima Nova"/>
                <a:cs typeface="Proxima Nova"/>
                <a:sym typeface="Proxima Nova"/>
              </a:rPr>
              <a:t>GLOBE Region  Europe and Eurasia </a:t>
            </a:r>
            <a:endParaRPr sz="20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490">
              <a:solidFill>
                <a:srgbClr val="1F5488"/>
              </a:solidFill>
              <a:latin typeface="Proxima Nova"/>
              <a:ea typeface="Proxima Nova"/>
              <a:cs typeface="Proxima Nova"/>
              <a:sym typeface="Proxima Nova"/>
            </a:endParaRPr>
          </a:p>
        </p:txBody>
      </p:sp>
      <p:pic>
        <p:nvPicPr>
          <p:cNvPr id="340" name="Google Shape;340;p36"/>
          <p:cNvPicPr preferRelativeResize="0"/>
          <p:nvPr/>
        </p:nvPicPr>
        <p:blipFill>
          <a:blip r:embed="rId4">
            <a:alphaModFix/>
          </a:blip>
          <a:stretch>
            <a:fillRect/>
          </a:stretch>
        </p:blipFill>
        <p:spPr>
          <a:xfrm>
            <a:off x="5623225" y="3341325"/>
            <a:ext cx="3065271" cy="764700"/>
          </a:xfrm>
          <a:prstGeom prst="rect">
            <a:avLst/>
          </a:prstGeom>
          <a:noFill/>
          <a:ln>
            <a:noFill/>
          </a:ln>
        </p:spPr>
      </p:pic>
      <p:pic>
        <p:nvPicPr>
          <p:cNvPr id="341" name="Google Shape;341;p36"/>
          <p:cNvPicPr preferRelativeResize="0"/>
          <p:nvPr/>
        </p:nvPicPr>
        <p:blipFill>
          <a:blip r:embed="rId5">
            <a:alphaModFix/>
          </a:blip>
          <a:stretch>
            <a:fillRect/>
          </a:stretch>
        </p:blipFill>
        <p:spPr>
          <a:xfrm>
            <a:off x="339875" y="3341327"/>
            <a:ext cx="3524759" cy="764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37"/>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347" name="Google Shape;347;p37"/>
          <p:cNvSpPr txBox="1"/>
          <p:nvPr/>
        </p:nvSpPr>
        <p:spPr>
          <a:xfrm>
            <a:off x="70200" y="841675"/>
            <a:ext cx="9003600" cy="30999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800"/>
              </a:spcBef>
              <a:spcAft>
                <a:spcPts val="0"/>
              </a:spcAft>
              <a:buClr>
                <a:srgbClr val="1F5488"/>
              </a:buClr>
              <a:buSzPts val="1800"/>
              <a:buFont typeface="Calibri"/>
              <a:buChar char="●"/>
            </a:pPr>
            <a:r>
              <a:rPr lang="en" sz="1800">
                <a:solidFill>
                  <a:srgbClr val="1F5488"/>
                </a:solidFill>
                <a:latin typeface="Calibri"/>
                <a:ea typeface="Calibri"/>
                <a:cs typeface="Calibri"/>
                <a:sym typeface="Calibri"/>
              </a:rPr>
              <a:t>An NGO affiliated by the United Nations Environment </a:t>
            </a:r>
            <a:br>
              <a:rPr lang="en" sz="1800">
                <a:solidFill>
                  <a:srgbClr val="1F5488"/>
                </a:solidFill>
                <a:latin typeface="Calibri"/>
                <a:ea typeface="Calibri"/>
                <a:cs typeface="Calibri"/>
                <a:sym typeface="Calibri"/>
              </a:rPr>
            </a:br>
            <a:r>
              <a:rPr lang="en" sz="1800">
                <a:solidFill>
                  <a:srgbClr val="1F5488"/>
                </a:solidFill>
                <a:latin typeface="Calibri"/>
                <a:ea typeface="Calibri"/>
                <a:cs typeface="Calibri"/>
                <a:sym typeface="Calibri"/>
              </a:rPr>
              <a:t>Program, UNEP (United Nations [UN] Environment Program).</a:t>
            </a:r>
            <a:endParaRPr sz="1800">
              <a:solidFill>
                <a:srgbClr val="1F5488"/>
              </a:solidFill>
              <a:latin typeface="Calibri"/>
              <a:ea typeface="Calibri"/>
              <a:cs typeface="Calibri"/>
              <a:sym typeface="Calibri"/>
            </a:endParaRPr>
          </a:p>
          <a:p>
            <a:pPr marL="457200" lvl="0" indent="0" algn="l" rtl="0">
              <a:lnSpc>
                <a:spcPct val="115000"/>
              </a:lnSpc>
              <a:spcBef>
                <a:spcPts val="800"/>
              </a:spcBef>
              <a:spcAft>
                <a:spcPts val="0"/>
              </a:spcAft>
              <a:buNone/>
            </a:pPr>
            <a:r>
              <a:rPr lang="en">
                <a:solidFill>
                  <a:srgbClr val="1F5488"/>
                </a:solidFill>
                <a:latin typeface="Calibri"/>
                <a:ea typeface="Calibri"/>
                <a:cs typeface="Calibri"/>
                <a:sym typeface="Calibri"/>
              </a:rPr>
              <a:t>Part of the Science Division of the UNEP global group of the environmental </a:t>
            </a:r>
            <a:br>
              <a:rPr lang="en">
                <a:solidFill>
                  <a:srgbClr val="1F5488"/>
                </a:solidFill>
                <a:latin typeface="Calibri"/>
                <a:ea typeface="Calibri"/>
                <a:cs typeface="Calibri"/>
                <a:sym typeface="Calibri"/>
              </a:rPr>
            </a:br>
            <a:r>
              <a:rPr lang="en">
                <a:solidFill>
                  <a:srgbClr val="1F5488"/>
                </a:solidFill>
                <a:latin typeface="Calibri"/>
                <a:ea typeface="Calibri"/>
                <a:cs typeface="Calibri"/>
                <a:sym typeface="Calibri"/>
              </a:rPr>
              <a:t>information centres, the Global Resource Information Database (GRID) network.</a:t>
            </a:r>
            <a:endParaRPr>
              <a:solidFill>
                <a:srgbClr val="1F5488"/>
              </a:solidFill>
              <a:latin typeface="Calibri"/>
              <a:ea typeface="Calibri"/>
              <a:cs typeface="Calibri"/>
              <a:sym typeface="Calibri"/>
            </a:endParaRPr>
          </a:p>
          <a:p>
            <a:pPr marL="457200" lvl="0" indent="-342900" algn="l" rtl="0">
              <a:lnSpc>
                <a:spcPct val="115000"/>
              </a:lnSpc>
              <a:spcBef>
                <a:spcPts val="1000"/>
              </a:spcBef>
              <a:spcAft>
                <a:spcPts val="0"/>
              </a:spcAft>
              <a:buClr>
                <a:srgbClr val="1F5488"/>
              </a:buClr>
              <a:buSzPts val="1800"/>
              <a:buFont typeface="Calibri"/>
              <a:buChar char="●"/>
            </a:pPr>
            <a:r>
              <a:rPr lang="en" sz="1800">
                <a:solidFill>
                  <a:srgbClr val="1F5488"/>
                </a:solidFill>
                <a:latin typeface="Calibri"/>
                <a:ea typeface="Calibri"/>
                <a:cs typeface="Calibri"/>
                <a:sym typeface="Calibri"/>
              </a:rPr>
              <a:t>Since 1991 we’ve been implementing the mission of UNEP </a:t>
            </a:r>
            <a:br>
              <a:rPr lang="en" sz="1800">
                <a:solidFill>
                  <a:srgbClr val="1F5488"/>
                </a:solidFill>
                <a:latin typeface="Calibri"/>
                <a:ea typeface="Calibri"/>
                <a:cs typeface="Calibri"/>
                <a:sym typeface="Calibri"/>
              </a:rPr>
            </a:br>
            <a:r>
              <a:rPr lang="en" sz="1800">
                <a:solidFill>
                  <a:srgbClr val="1F5488"/>
                </a:solidFill>
                <a:latin typeface="Calibri"/>
                <a:ea typeface="Calibri"/>
                <a:cs typeface="Calibri"/>
                <a:sym typeface="Calibri"/>
              </a:rPr>
              <a:t>in Poland. We support and inspire our partners on their way </a:t>
            </a:r>
            <a:br>
              <a:rPr lang="en" sz="1800">
                <a:solidFill>
                  <a:srgbClr val="1F5488"/>
                </a:solidFill>
                <a:latin typeface="Calibri"/>
                <a:ea typeface="Calibri"/>
                <a:cs typeface="Calibri"/>
                <a:sym typeface="Calibri"/>
              </a:rPr>
            </a:br>
            <a:r>
              <a:rPr lang="en" sz="1800">
                <a:solidFill>
                  <a:srgbClr val="1F5488"/>
                </a:solidFill>
                <a:latin typeface="Calibri"/>
                <a:ea typeface="Calibri"/>
                <a:cs typeface="Calibri"/>
                <a:sym typeface="Calibri"/>
              </a:rPr>
              <a:t>towards sustainable development.</a:t>
            </a:r>
            <a:endParaRPr sz="1800">
              <a:solidFill>
                <a:srgbClr val="1F5488"/>
              </a:solidFill>
              <a:latin typeface="Calibri"/>
              <a:ea typeface="Calibri"/>
              <a:cs typeface="Calibri"/>
              <a:sym typeface="Calibri"/>
            </a:endParaRPr>
          </a:p>
          <a:p>
            <a:pPr marL="457200" lvl="0" indent="-342900" algn="l" rtl="0">
              <a:lnSpc>
                <a:spcPct val="115000"/>
              </a:lnSpc>
              <a:spcBef>
                <a:spcPts val="0"/>
              </a:spcBef>
              <a:spcAft>
                <a:spcPts val="0"/>
              </a:spcAft>
              <a:buClr>
                <a:srgbClr val="1F5488"/>
              </a:buClr>
              <a:buSzPts val="1800"/>
              <a:buFont typeface="Calibri"/>
              <a:buChar char="●"/>
            </a:pPr>
            <a:r>
              <a:rPr lang="en" sz="1800">
                <a:solidFill>
                  <a:srgbClr val="1F5488"/>
                </a:solidFill>
                <a:latin typeface="Calibri"/>
                <a:ea typeface="Calibri"/>
                <a:cs typeface="Calibri"/>
                <a:sym typeface="Calibri"/>
              </a:rPr>
              <a:t>In July 1997 we were assigned by the Ministry of Education </a:t>
            </a:r>
            <a:br>
              <a:rPr lang="en" sz="1800">
                <a:solidFill>
                  <a:srgbClr val="1F5488"/>
                </a:solidFill>
                <a:latin typeface="Calibri"/>
                <a:ea typeface="Calibri"/>
                <a:cs typeface="Calibri"/>
                <a:sym typeface="Calibri"/>
              </a:rPr>
            </a:br>
            <a:r>
              <a:rPr lang="en" sz="1800">
                <a:solidFill>
                  <a:srgbClr val="1F5488"/>
                </a:solidFill>
                <a:latin typeface="Calibri"/>
                <a:ea typeface="Calibri"/>
                <a:cs typeface="Calibri"/>
                <a:sym typeface="Calibri"/>
              </a:rPr>
              <a:t>as the Country Coordinator of GLOBE Program in Poland.</a:t>
            </a:r>
            <a:endParaRPr sz="1800">
              <a:solidFill>
                <a:srgbClr val="1F5488"/>
              </a:solidFill>
              <a:latin typeface="Calibri"/>
              <a:ea typeface="Calibri"/>
              <a:cs typeface="Calibri"/>
              <a:sym typeface="Calibri"/>
            </a:endParaRPr>
          </a:p>
        </p:txBody>
      </p:sp>
      <p:pic>
        <p:nvPicPr>
          <p:cNvPr id="348" name="Google Shape;348;p37"/>
          <p:cNvPicPr preferRelativeResize="0"/>
          <p:nvPr/>
        </p:nvPicPr>
        <p:blipFill>
          <a:blip r:embed="rId4">
            <a:alphaModFix/>
          </a:blip>
          <a:stretch>
            <a:fillRect/>
          </a:stretch>
        </p:blipFill>
        <p:spPr>
          <a:xfrm>
            <a:off x="5903775" y="185075"/>
            <a:ext cx="3065271" cy="764700"/>
          </a:xfrm>
          <a:prstGeom prst="rect">
            <a:avLst/>
          </a:prstGeom>
          <a:noFill/>
          <a:ln>
            <a:noFill/>
          </a:ln>
        </p:spPr>
      </p:pic>
      <p:sp>
        <p:nvSpPr>
          <p:cNvPr id="349" name="Google Shape;349;p37"/>
          <p:cNvSpPr txBox="1">
            <a:spLocks noGrp="1"/>
          </p:cNvSpPr>
          <p:nvPr>
            <p:ph type="subTitle" idx="1"/>
          </p:nvPr>
        </p:nvSpPr>
        <p:spPr>
          <a:xfrm>
            <a:off x="0" y="298625"/>
            <a:ext cx="56133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Clr>
                <a:srgbClr val="000000"/>
              </a:buClr>
              <a:buSzPts val="1018"/>
              <a:buFont typeface="Arial"/>
              <a:buNone/>
            </a:pPr>
            <a:r>
              <a:rPr lang="en" sz="2690" b="1">
                <a:solidFill>
                  <a:srgbClr val="1F5488"/>
                </a:solidFill>
                <a:latin typeface="Proxima Nova"/>
                <a:ea typeface="Proxima Nova"/>
                <a:cs typeface="Proxima Nova"/>
                <a:sym typeface="Proxima Nova"/>
              </a:rPr>
              <a:t>UNEP/GRID-Warsaw</a:t>
            </a:r>
            <a:endParaRPr sz="2690" b="1">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pic>
        <p:nvPicPr>
          <p:cNvPr id="350" name="Google Shape;350;p37"/>
          <p:cNvPicPr preferRelativeResize="0"/>
          <p:nvPr/>
        </p:nvPicPr>
        <p:blipFill>
          <a:blip r:embed="rId5">
            <a:alphaModFix/>
          </a:blip>
          <a:stretch>
            <a:fillRect/>
          </a:stretch>
        </p:blipFill>
        <p:spPr>
          <a:xfrm>
            <a:off x="6785600" y="1077038"/>
            <a:ext cx="2183450" cy="3083275"/>
          </a:xfrm>
          <a:prstGeom prst="rect">
            <a:avLst/>
          </a:prstGeom>
          <a:noFill/>
          <a:ln>
            <a:noFill/>
          </a:ln>
        </p:spPr>
      </p:pic>
      <p:pic>
        <p:nvPicPr>
          <p:cNvPr id="351" name="Google Shape;351;p37"/>
          <p:cNvPicPr preferRelativeResize="0"/>
          <p:nvPr/>
        </p:nvPicPr>
        <p:blipFill>
          <a:blip r:embed="rId6">
            <a:alphaModFix/>
          </a:blip>
          <a:stretch>
            <a:fillRect/>
          </a:stretch>
        </p:blipFill>
        <p:spPr>
          <a:xfrm rot="10800000">
            <a:off x="152406" y="4092813"/>
            <a:ext cx="5961044" cy="119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38"/>
          <p:cNvPicPr preferRelativeResize="0"/>
          <p:nvPr/>
        </p:nvPicPr>
        <p:blipFill>
          <a:blip r:embed="rId3">
            <a:alphaModFix/>
          </a:blip>
          <a:stretch>
            <a:fillRect/>
          </a:stretch>
        </p:blipFill>
        <p:spPr>
          <a:xfrm>
            <a:off x="1935325" y="146550"/>
            <a:ext cx="7121001" cy="3436900"/>
          </a:xfrm>
          <a:prstGeom prst="rect">
            <a:avLst/>
          </a:prstGeom>
          <a:noFill/>
          <a:ln>
            <a:noFill/>
          </a:ln>
        </p:spPr>
      </p:pic>
      <p:pic>
        <p:nvPicPr>
          <p:cNvPr id="357" name="Google Shape;357;p38"/>
          <p:cNvPicPr preferRelativeResize="0"/>
          <p:nvPr/>
        </p:nvPicPr>
        <p:blipFill>
          <a:blip r:embed="rId4">
            <a:alphaModFix/>
          </a:blip>
          <a:stretch>
            <a:fillRect/>
          </a:stretch>
        </p:blipFill>
        <p:spPr>
          <a:xfrm>
            <a:off x="0" y="4287575"/>
            <a:ext cx="9177774" cy="855925"/>
          </a:xfrm>
          <a:prstGeom prst="rect">
            <a:avLst/>
          </a:prstGeom>
          <a:noFill/>
          <a:ln>
            <a:noFill/>
          </a:ln>
        </p:spPr>
      </p:pic>
      <p:sp>
        <p:nvSpPr>
          <p:cNvPr id="358" name="Google Shape;358;p38"/>
          <p:cNvSpPr txBox="1"/>
          <p:nvPr/>
        </p:nvSpPr>
        <p:spPr>
          <a:xfrm>
            <a:off x="2059725" y="2504375"/>
            <a:ext cx="7002300" cy="1554600"/>
          </a:xfrm>
          <a:prstGeom prst="rect">
            <a:avLst/>
          </a:prstGeom>
          <a:noFill/>
          <a:ln>
            <a:noFill/>
          </a:ln>
        </p:spPr>
        <p:txBody>
          <a:bodyPr spcFirstLastPara="1" wrap="square" lIns="91425" tIns="91425" rIns="91425" bIns="91425" anchor="t" anchorCtr="0">
            <a:spAutoFit/>
          </a:bodyPr>
          <a:lstStyle/>
          <a:p>
            <a:pPr marL="355600" lvl="0" indent="0" algn="r" rtl="0">
              <a:lnSpc>
                <a:spcPct val="115000"/>
              </a:lnSpc>
              <a:spcBef>
                <a:spcPts val="2400"/>
              </a:spcBef>
              <a:spcAft>
                <a:spcPts val="1200"/>
              </a:spcAft>
              <a:buNone/>
            </a:pPr>
            <a:r>
              <a:rPr lang="en" sz="2000">
                <a:solidFill>
                  <a:srgbClr val="1F5488"/>
                </a:solidFill>
                <a:latin typeface="Calibri"/>
                <a:ea typeface="Calibri"/>
                <a:cs typeface="Calibri"/>
                <a:sym typeface="Calibri"/>
              </a:rPr>
              <a:t>Young people, teachers, scientists, </a:t>
            </a:r>
            <a:br>
              <a:rPr lang="en" sz="2000">
                <a:solidFill>
                  <a:srgbClr val="1F5488"/>
                </a:solidFill>
                <a:latin typeface="Calibri"/>
                <a:ea typeface="Calibri"/>
                <a:cs typeface="Calibri"/>
                <a:sym typeface="Calibri"/>
              </a:rPr>
            </a:br>
            <a:r>
              <a:rPr lang="en" sz="2000">
                <a:solidFill>
                  <a:srgbClr val="1F5488"/>
                </a:solidFill>
                <a:latin typeface="Calibri"/>
                <a:ea typeface="Calibri"/>
                <a:cs typeface="Calibri"/>
                <a:sym typeface="Calibri"/>
              </a:rPr>
              <a:t>members of the local communities… </a:t>
            </a:r>
            <a:br>
              <a:rPr lang="en" sz="2000">
                <a:solidFill>
                  <a:srgbClr val="1F5488"/>
                </a:solidFill>
                <a:latin typeface="Calibri"/>
                <a:ea typeface="Calibri"/>
                <a:cs typeface="Calibri"/>
                <a:sym typeface="Calibri"/>
              </a:rPr>
            </a:br>
            <a:r>
              <a:rPr lang="en" sz="2000">
                <a:solidFill>
                  <a:srgbClr val="1F5488"/>
                </a:solidFill>
                <a:latin typeface="Calibri"/>
                <a:ea typeface="Calibri"/>
                <a:cs typeface="Calibri"/>
                <a:sym typeface="Calibri"/>
              </a:rPr>
              <a:t>We’ve been acting together for the green future</a:t>
            </a:r>
            <a:br>
              <a:rPr lang="en" sz="2000">
                <a:solidFill>
                  <a:srgbClr val="1F5488"/>
                </a:solidFill>
                <a:latin typeface="Calibri"/>
                <a:ea typeface="Calibri"/>
                <a:cs typeface="Calibri"/>
                <a:sym typeface="Calibri"/>
              </a:rPr>
            </a:br>
            <a:r>
              <a:rPr lang="en" sz="2000">
                <a:solidFill>
                  <a:srgbClr val="1F5488"/>
                </a:solidFill>
                <a:latin typeface="Calibri"/>
                <a:ea typeface="Calibri"/>
                <a:cs typeface="Calibri"/>
                <a:sym typeface="Calibri"/>
              </a:rPr>
              <a:t>within the </a:t>
            </a:r>
            <a:r>
              <a:rPr lang="en" sz="2000" b="1">
                <a:solidFill>
                  <a:srgbClr val="1F5488"/>
                </a:solidFill>
                <a:latin typeface="Calibri"/>
                <a:ea typeface="Calibri"/>
                <a:cs typeface="Calibri"/>
                <a:sym typeface="Calibri"/>
              </a:rPr>
              <a:t>GLOBE Poland </a:t>
            </a:r>
            <a:r>
              <a:rPr lang="en" sz="2000">
                <a:solidFill>
                  <a:srgbClr val="1F5488"/>
                </a:solidFill>
                <a:latin typeface="Calibri"/>
                <a:ea typeface="Calibri"/>
                <a:cs typeface="Calibri"/>
                <a:sym typeface="Calibri"/>
              </a:rPr>
              <a:t>for </a:t>
            </a:r>
            <a:r>
              <a:rPr lang="en" sz="2000" b="1">
                <a:solidFill>
                  <a:srgbClr val="1F5488"/>
                </a:solidFill>
                <a:latin typeface="Calibri"/>
                <a:ea typeface="Calibri"/>
                <a:cs typeface="Calibri"/>
                <a:sym typeface="Calibri"/>
              </a:rPr>
              <a:t>25 years</a:t>
            </a:r>
            <a:r>
              <a:rPr lang="en" sz="2000">
                <a:solidFill>
                  <a:srgbClr val="1F5488"/>
                </a:solidFill>
                <a:latin typeface="Calibri"/>
                <a:ea typeface="Calibri"/>
                <a:cs typeface="Calibri"/>
                <a:sym typeface="Calibri"/>
              </a:rPr>
              <a:t>!</a:t>
            </a:r>
            <a:endParaRPr sz="2000">
              <a:solidFill>
                <a:srgbClr val="1F5488"/>
              </a:solidFill>
              <a:latin typeface="Calibri"/>
              <a:ea typeface="Calibri"/>
              <a:cs typeface="Calibri"/>
              <a:sym typeface="Calibri"/>
            </a:endParaRPr>
          </a:p>
        </p:txBody>
      </p:sp>
      <p:sp>
        <p:nvSpPr>
          <p:cNvPr id="359" name="Google Shape;359;p38"/>
          <p:cNvSpPr txBox="1">
            <a:spLocks noGrp="1"/>
          </p:cNvSpPr>
          <p:nvPr>
            <p:ph type="subTitle" idx="1"/>
          </p:nvPr>
        </p:nvSpPr>
        <p:spPr>
          <a:xfrm>
            <a:off x="58450" y="528725"/>
            <a:ext cx="21066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Clr>
                <a:srgbClr val="000000"/>
              </a:buClr>
              <a:buSzPts val="1018"/>
              <a:buFont typeface="Arial"/>
              <a:buNone/>
            </a:pPr>
            <a:r>
              <a:rPr lang="en" sz="2690" b="1">
                <a:solidFill>
                  <a:srgbClr val="1F5488"/>
                </a:solidFill>
                <a:latin typeface="Proxima Nova"/>
                <a:ea typeface="Proxima Nova"/>
                <a:cs typeface="Proxima Nova"/>
                <a:sym typeface="Proxima Nova"/>
              </a:rPr>
              <a:t>GLOBE</a:t>
            </a:r>
            <a:endParaRPr sz="2690" b="1">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Clr>
                <a:srgbClr val="000000"/>
              </a:buClr>
              <a:buSzPts val="1018"/>
              <a:buFont typeface="Arial"/>
              <a:buNone/>
            </a:pPr>
            <a:r>
              <a:rPr lang="en" sz="2690" b="1">
                <a:solidFill>
                  <a:srgbClr val="1F5488"/>
                </a:solidFill>
                <a:latin typeface="Proxima Nova"/>
                <a:ea typeface="Proxima Nova"/>
                <a:cs typeface="Proxima Nova"/>
                <a:sym typeface="Proxima Nova"/>
              </a:rPr>
              <a:t>in Poland</a:t>
            </a:r>
            <a:endParaRPr sz="1690">
              <a:solidFill>
                <a:srgbClr val="1F5488"/>
              </a:solidFill>
              <a:latin typeface="Proxima Nova"/>
              <a:ea typeface="Proxima Nova"/>
              <a:cs typeface="Proxima Nova"/>
              <a:sym typeface="Proxima Nova"/>
            </a:endParaRPr>
          </a:p>
        </p:txBody>
      </p:sp>
      <p:sp>
        <p:nvSpPr>
          <p:cNvPr id="360" name="Google Shape;360;p38"/>
          <p:cNvSpPr txBox="1"/>
          <p:nvPr/>
        </p:nvSpPr>
        <p:spPr>
          <a:xfrm>
            <a:off x="119650" y="1470200"/>
            <a:ext cx="2197200" cy="2413500"/>
          </a:xfrm>
          <a:prstGeom prst="rect">
            <a:avLst/>
          </a:prstGeom>
          <a:noFill/>
          <a:ln>
            <a:noFill/>
          </a:ln>
        </p:spPr>
        <p:txBody>
          <a:bodyPr spcFirstLastPara="1" wrap="square" lIns="91425" tIns="91425" rIns="91425" bIns="91425" anchor="t" anchorCtr="0">
            <a:spAutoFit/>
          </a:bodyPr>
          <a:lstStyle/>
          <a:p>
            <a:pPr marL="285750" lvl="0" indent="-330200" algn="l" rtl="0">
              <a:lnSpc>
                <a:spcPct val="115000"/>
              </a:lnSpc>
              <a:spcBef>
                <a:spcPts val="2400"/>
              </a:spcBef>
              <a:spcAft>
                <a:spcPts val="0"/>
              </a:spcAft>
              <a:buClr>
                <a:srgbClr val="1F5488"/>
              </a:buClr>
              <a:buSzPts val="1600"/>
              <a:buFont typeface="Calibri"/>
              <a:buChar char="●"/>
            </a:pPr>
            <a:r>
              <a:rPr lang="en" sz="1600">
                <a:solidFill>
                  <a:srgbClr val="1F5488"/>
                </a:solidFill>
                <a:latin typeface="Calibri"/>
                <a:ea typeface="Calibri"/>
                <a:cs typeface="Calibri"/>
                <a:sym typeface="Calibri"/>
              </a:rPr>
              <a:t>Over 200 schools</a:t>
            </a:r>
            <a:endParaRPr sz="1600">
              <a:solidFill>
                <a:srgbClr val="1F5488"/>
              </a:solidFill>
              <a:latin typeface="Calibri"/>
              <a:ea typeface="Calibri"/>
              <a:cs typeface="Calibri"/>
              <a:sym typeface="Calibri"/>
            </a:endParaRPr>
          </a:p>
          <a:p>
            <a:pPr marL="285750" lvl="0" indent="-330200" algn="l" rtl="0">
              <a:lnSpc>
                <a:spcPct val="115000"/>
              </a:lnSpc>
              <a:spcBef>
                <a:spcPts val="0"/>
              </a:spcBef>
              <a:spcAft>
                <a:spcPts val="0"/>
              </a:spcAft>
              <a:buClr>
                <a:srgbClr val="1F5488"/>
              </a:buClr>
              <a:buSzPts val="1600"/>
              <a:buFont typeface="Calibri"/>
              <a:buChar char="●"/>
            </a:pPr>
            <a:r>
              <a:rPr lang="en" sz="1600">
                <a:solidFill>
                  <a:srgbClr val="1F5488"/>
                </a:solidFill>
                <a:latin typeface="Calibri"/>
                <a:ea typeface="Calibri"/>
                <a:cs typeface="Calibri"/>
                <a:sym typeface="Calibri"/>
              </a:rPr>
              <a:t>About 250 teachers</a:t>
            </a:r>
            <a:endParaRPr sz="1600">
              <a:solidFill>
                <a:srgbClr val="1F5488"/>
              </a:solidFill>
              <a:latin typeface="Calibri"/>
              <a:ea typeface="Calibri"/>
              <a:cs typeface="Calibri"/>
              <a:sym typeface="Calibri"/>
            </a:endParaRPr>
          </a:p>
          <a:p>
            <a:pPr marL="285750" lvl="0" indent="-330200" algn="l" rtl="0">
              <a:lnSpc>
                <a:spcPct val="115000"/>
              </a:lnSpc>
              <a:spcBef>
                <a:spcPts val="0"/>
              </a:spcBef>
              <a:spcAft>
                <a:spcPts val="0"/>
              </a:spcAft>
              <a:buClr>
                <a:srgbClr val="1F5488"/>
              </a:buClr>
              <a:buSzPts val="1600"/>
              <a:buFont typeface="Calibri"/>
              <a:buChar char="●"/>
            </a:pPr>
            <a:r>
              <a:rPr lang="en" sz="1600">
                <a:solidFill>
                  <a:srgbClr val="1F5488"/>
                </a:solidFill>
                <a:latin typeface="Calibri"/>
                <a:ea typeface="Calibri"/>
                <a:cs typeface="Calibri"/>
                <a:sym typeface="Calibri"/>
              </a:rPr>
              <a:t>More than </a:t>
            </a:r>
            <a:br>
              <a:rPr lang="en" sz="1600">
                <a:solidFill>
                  <a:srgbClr val="1F5488"/>
                </a:solidFill>
                <a:latin typeface="Calibri"/>
                <a:ea typeface="Calibri"/>
                <a:cs typeface="Calibri"/>
                <a:sym typeface="Calibri"/>
              </a:rPr>
            </a:br>
            <a:r>
              <a:rPr lang="en" sz="1600">
                <a:solidFill>
                  <a:srgbClr val="1F5488"/>
                </a:solidFill>
                <a:latin typeface="Calibri"/>
                <a:ea typeface="Calibri"/>
                <a:cs typeface="Calibri"/>
                <a:sym typeface="Calibri"/>
              </a:rPr>
              <a:t>4500 students</a:t>
            </a:r>
            <a:endParaRPr sz="1600">
              <a:solidFill>
                <a:srgbClr val="1F5488"/>
              </a:solidFill>
              <a:latin typeface="Calibri"/>
              <a:ea typeface="Calibri"/>
              <a:cs typeface="Calibri"/>
              <a:sym typeface="Calibri"/>
            </a:endParaRPr>
          </a:p>
          <a:p>
            <a:pPr marL="285750" lvl="0" indent="-330200" algn="l" rtl="0">
              <a:lnSpc>
                <a:spcPct val="115000"/>
              </a:lnSpc>
              <a:spcBef>
                <a:spcPts val="0"/>
              </a:spcBef>
              <a:spcAft>
                <a:spcPts val="0"/>
              </a:spcAft>
              <a:buClr>
                <a:srgbClr val="1F5488"/>
              </a:buClr>
              <a:buSzPts val="1600"/>
              <a:buFont typeface="Calibri"/>
              <a:buChar char="●"/>
            </a:pPr>
            <a:r>
              <a:rPr lang="en" sz="1600">
                <a:solidFill>
                  <a:srgbClr val="1F5488"/>
                </a:solidFill>
                <a:latin typeface="Calibri"/>
                <a:ea typeface="Calibri"/>
                <a:cs typeface="Calibri"/>
                <a:sym typeface="Calibri"/>
              </a:rPr>
              <a:t>Almost 3,7 million data collected</a:t>
            </a:r>
            <a:endParaRPr sz="1600">
              <a:solidFill>
                <a:srgbClr val="1F5488"/>
              </a:solidFill>
              <a:latin typeface="Calibri"/>
              <a:ea typeface="Calibri"/>
              <a:cs typeface="Calibri"/>
              <a:sym typeface="Calibri"/>
            </a:endParaRPr>
          </a:p>
          <a:p>
            <a:pPr marL="285750" lvl="0" indent="-330200" algn="l" rtl="0">
              <a:lnSpc>
                <a:spcPct val="115000"/>
              </a:lnSpc>
              <a:spcBef>
                <a:spcPts val="0"/>
              </a:spcBef>
              <a:spcAft>
                <a:spcPts val="0"/>
              </a:spcAft>
              <a:buClr>
                <a:srgbClr val="1F5488"/>
              </a:buClr>
              <a:buSzPts val="1600"/>
              <a:buFont typeface="Calibri"/>
              <a:buChar char="●"/>
            </a:pPr>
            <a:r>
              <a:rPr lang="en" sz="1600">
                <a:solidFill>
                  <a:srgbClr val="1F5488"/>
                </a:solidFill>
                <a:latin typeface="Calibri"/>
                <a:ea typeface="Calibri"/>
                <a:cs typeface="Calibri"/>
                <a:sym typeface="Calibri"/>
              </a:rPr>
              <a:t>Almost 2400 active GLOBE Observers</a:t>
            </a:r>
            <a:endParaRPr sz="1600">
              <a:solidFill>
                <a:srgbClr val="1F5488"/>
              </a:solidFill>
              <a:latin typeface="Calibri"/>
              <a:ea typeface="Calibri"/>
              <a:cs typeface="Calibri"/>
              <a:sym typeface="Calibri"/>
            </a:endParaRPr>
          </a:p>
        </p:txBody>
      </p:sp>
      <p:pic>
        <p:nvPicPr>
          <p:cNvPr id="361" name="Google Shape;361;p38"/>
          <p:cNvPicPr preferRelativeResize="0"/>
          <p:nvPr/>
        </p:nvPicPr>
        <p:blipFill>
          <a:blip r:embed="rId5">
            <a:alphaModFix/>
          </a:blip>
          <a:stretch>
            <a:fillRect/>
          </a:stretch>
        </p:blipFill>
        <p:spPr>
          <a:xfrm rot="10800000">
            <a:off x="152406" y="4092813"/>
            <a:ext cx="5961044" cy="119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9"/>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367" name="Google Shape;367;p39"/>
          <p:cNvPicPr preferRelativeResize="0"/>
          <p:nvPr/>
        </p:nvPicPr>
        <p:blipFill>
          <a:blip r:embed="rId4">
            <a:alphaModFix/>
          </a:blip>
          <a:stretch>
            <a:fillRect/>
          </a:stretch>
        </p:blipFill>
        <p:spPr>
          <a:xfrm rot="10800000">
            <a:off x="152406" y="4092813"/>
            <a:ext cx="5961044" cy="119725"/>
          </a:xfrm>
          <a:prstGeom prst="rect">
            <a:avLst/>
          </a:prstGeom>
          <a:noFill/>
          <a:ln>
            <a:noFill/>
          </a:ln>
        </p:spPr>
      </p:pic>
      <p:pic>
        <p:nvPicPr>
          <p:cNvPr id="368" name="Google Shape;368;p39"/>
          <p:cNvPicPr preferRelativeResize="0"/>
          <p:nvPr/>
        </p:nvPicPr>
        <p:blipFill>
          <a:blip r:embed="rId5">
            <a:alphaModFix/>
          </a:blip>
          <a:stretch>
            <a:fillRect/>
          </a:stretch>
        </p:blipFill>
        <p:spPr>
          <a:xfrm>
            <a:off x="152400" y="153975"/>
            <a:ext cx="2316305" cy="855925"/>
          </a:xfrm>
          <a:prstGeom prst="rect">
            <a:avLst/>
          </a:prstGeom>
          <a:noFill/>
          <a:ln>
            <a:noFill/>
          </a:ln>
        </p:spPr>
      </p:pic>
      <p:pic>
        <p:nvPicPr>
          <p:cNvPr id="369" name="Google Shape;369;p39"/>
          <p:cNvPicPr preferRelativeResize="0"/>
          <p:nvPr/>
        </p:nvPicPr>
        <p:blipFill>
          <a:blip r:embed="rId6">
            <a:alphaModFix/>
          </a:blip>
          <a:stretch>
            <a:fillRect/>
          </a:stretch>
        </p:blipFill>
        <p:spPr>
          <a:xfrm>
            <a:off x="2890575" y="152400"/>
            <a:ext cx="5612763" cy="3788013"/>
          </a:xfrm>
          <a:prstGeom prst="rect">
            <a:avLst/>
          </a:prstGeom>
          <a:noFill/>
          <a:ln>
            <a:noFill/>
          </a:ln>
        </p:spPr>
      </p:pic>
      <p:sp>
        <p:nvSpPr>
          <p:cNvPr id="370" name="Google Shape;370;p39"/>
          <p:cNvSpPr txBox="1"/>
          <p:nvPr/>
        </p:nvSpPr>
        <p:spPr>
          <a:xfrm>
            <a:off x="35138" y="1151250"/>
            <a:ext cx="2820300" cy="285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a:solidFill>
                  <a:srgbClr val="1F5488"/>
                </a:solidFill>
                <a:latin typeface="Calibri"/>
                <a:ea typeface="Calibri"/>
                <a:cs typeface="Calibri"/>
                <a:sym typeface="Calibri"/>
              </a:rPr>
              <a:t>Partnership was established in order to create the best possible conditions to implement SDGs in Poland, especially those related to the environment. We link partners from different sectors, incl.: business, administration and education.</a:t>
            </a:r>
            <a:endParaRPr sz="1700">
              <a:solidFill>
                <a:srgbClr val="1F5488"/>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0"/>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376" name="Google Shape;376;p40"/>
          <p:cNvPicPr preferRelativeResize="0"/>
          <p:nvPr/>
        </p:nvPicPr>
        <p:blipFill>
          <a:blip r:embed="rId4">
            <a:alphaModFix/>
          </a:blip>
          <a:stretch>
            <a:fillRect/>
          </a:stretch>
        </p:blipFill>
        <p:spPr>
          <a:xfrm rot="10800000">
            <a:off x="152406" y="4092813"/>
            <a:ext cx="5961044" cy="119725"/>
          </a:xfrm>
          <a:prstGeom prst="rect">
            <a:avLst/>
          </a:prstGeom>
          <a:noFill/>
          <a:ln>
            <a:noFill/>
          </a:ln>
        </p:spPr>
      </p:pic>
      <p:sp>
        <p:nvSpPr>
          <p:cNvPr id="377" name="Google Shape;377;p40"/>
          <p:cNvSpPr txBox="1"/>
          <p:nvPr/>
        </p:nvSpPr>
        <p:spPr>
          <a:xfrm>
            <a:off x="925825" y="93500"/>
            <a:ext cx="8218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1F5488"/>
                </a:solidFill>
                <a:latin typeface="Proxima Nova"/>
                <a:ea typeface="Proxima Nova"/>
                <a:cs typeface="Proxima Nova"/>
                <a:sym typeface="Proxima Nova"/>
              </a:rPr>
              <a:t>Spring 2022 Tree Height and Land Cover Intensive Observation Period within GLOBE Program</a:t>
            </a:r>
            <a:endParaRPr sz="1900" b="1">
              <a:solidFill>
                <a:srgbClr val="1F5488"/>
              </a:solidFill>
              <a:latin typeface="Proxima Nova"/>
              <a:ea typeface="Proxima Nova"/>
              <a:cs typeface="Proxima Nova"/>
              <a:sym typeface="Proxima Nova"/>
            </a:endParaRPr>
          </a:p>
        </p:txBody>
      </p:sp>
      <p:sp>
        <p:nvSpPr>
          <p:cNvPr id="378" name="Google Shape;378;p40"/>
          <p:cNvSpPr txBox="1"/>
          <p:nvPr/>
        </p:nvSpPr>
        <p:spPr>
          <a:xfrm>
            <a:off x="-76200" y="933700"/>
            <a:ext cx="4871400" cy="3126300"/>
          </a:xfrm>
          <a:prstGeom prst="rect">
            <a:avLst/>
          </a:prstGeom>
          <a:noFill/>
          <a:ln>
            <a:noFill/>
          </a:ln>
        </p:spPr>
        <p:txBody>
          <a:bodyPr spcFirstLastPara="1" wrap="square" lIns="91425" tIns="91425" rIns="91425" bIns="91425" anchor="t" anchorCtr="0">
            <a:spAutoFit/>
          </a:bodyPr>
          <a:lstStyle/>
          <a:p>
            <a:pPr marL="457200" lvl="0" indent="-317500" algn="just" rtl="0">
              <a:lnSpc>
                <a:spcPct val="115000"/>
              </a:lnSpc>
              <a:spcBef>
                <a:spcPts val="0"/>
              </a:spcBef>
              <a:spcAft>
                <a:spcPts val="0"/>
              </a:spcAft>
              <a:buClr>
                <a:srgbClr val="1F5488"/>
              </a:buClr>
              <a:buSzPts val="1400"/>
              <a:buFont typeface="Calibri"/>
              <a:buChar char="●"/>
            </a:pPr>
            <a:r>
              <a:rPr lang="en">
                <a:solidFill>
                  <a:srgbClr val="1F5488"/>
                </a:solidFill>
                <a:latin typeface="Calibri"/>
                <a:ea typeface="Calibri"/>
                <a:cs typeface="Calibri"/>
                <a:sym typeface="Calibri"/>
              </a:rPr>
              <a:t>Initiated by UNEP/GRID-Warsaw and The Trees Around the GLOBE Student Research Campaign team.</a:t>
            </a:r>
            <a:endParaRPr b="1">
              <a:solidFill>
                <a:schemeClr val="dk1"/>
              </a:solidFill>
            </a:endParaRPr>
          </a:p>
          <a:p>
            <a:pPr marL="457200" lvl="0" indent="-317500" algn="just" rtl="0">
              <a:lnSpc>
                <a:spcPct val="115000"/>
              </a:lnSpc>
              <a:spcBef>
                <a:spcPts val="0"/>
              </a:spcBef>
              <a:spcAft>
                <a:spcPts val="0"/>
              </a:spcAft>
              <a:buClr>
                <a:srgbClr val="1F5488"/>
              </a:buClr>
              <a:buSzPts val="1400"/>
              <a:buFont typeface="Calibri"/>
              <a:buChar char="●"/>
            </a:pPr>
            <a:r>
              <a:rPr lang="en">
                <a:solidFill>
                  <a:srgbClr val="1F5488"/>
                </a:solidFill>
                <a:latin typeface="Calibri"/>
                <a:ea typeface="Calibri"/>
                <a:cs typeface="Calibri"/>
                <a:sym typeface="Calibri"/>
              </a:rPr>
              <a:t>Open to everyone: from students to educators to citizen scientists.</a:t>
            </a:r>
            <a:endParaRPr>
              <a:solidFill>
                <a:srgbClr val="1F5488"/>
              </a:solidFill>
              <a:latin typeface="Calibri"/>
              <a:ea typeface="Calibri"/>
              <a:cs typeface="Calibri"/>
              <a:sym typeface="Calibri"/>
            </a:endParaRPr>
          </a:p>
          <a:p>
            <a:pPr marL="457200" lvl="0" indent="-317500" algn="just" rtl="0">
              <a:lnSpc>
                <a:spcPct val="115000"/>
              </a:lnSpc>
              <a:spcBef>
                <a:spcPts val="0"/>
              </a:spcBef>
              <a:spcAft>
                <a:spcPts val="0"/>
              </a:spcAft>
              <a:buClr>
                <a:srgbClr val="1F5488"/>
              </a:buClr>
              <a:buSzPts val="1400"/>
              <a:buFont typeface="Calibri"/>
              <a:buChar char="●"/>
            </a:pPr>
            <a:r>
              <a:rPr lang="en">
                <a:solidFill>
                  <a:srgbClr val="1F5488"/>
                </a:solidFill>
                <a:latin typeface="Calibri"/>
                <a:ea typeface="Calibri"/>
                <a:cs typeface="Calibri"/>
                <a:sym typeface="Calibri"/>
              </a:rPr>
              <a:t>Participants collect tree data (height, perimeter) and land cover observations, using the traditional GLOBE protocols and/or the NASA GLOBE Observer App.</a:t>
            </a:r>
            <a:endParaRPr>
              <a:solidFill>
                <a:srgbClr val="1F5488"/>
              </a:solidFill>
              <a:latin typeface="Calibri"/>
              <a:ea typeface="Calibri"/>
              <a:cs typeface="Calibri"/>
              <a:sym typeface="Calibri"/>
            </a:endParaRPr>
          </a:p>
          <a:p>
            <a:pPr marL="457200" lvl="0" indent="-317500" algn="just" rtl="0">
              <a:lnSpc>
                <a:spcPct val="115000"/>
              </a:lnSpc>
              <a:spcBef>
                <a:spcPts val="0"/>
              </a:spcBef>
              <a:spcAft>
                <a:spcPts val="0"/>
              </a:spcAft>
              <a:buClr>
                <a:srgbClr val="1F5488"/>
              </a:buClr>
              <a:buSzPts val="1400"/>
              <a:buFont typeface="Calibri"/>
              <a:buChar char="●"/>
            </a:pPr>
            <a:r>
              <a:rPr lang="en">
                <a:solidFill>
                  <a:srgbClr val="1F5488"/>
                </a:solidFill>
                <a:latin typeface="Calibri"/>
                <a:ea typeface="Calibri"/>
                <a:cs typeface="Calibri"/>
                <a:sym typeface="Calibri"/>
              </a:rPr>
              <a:t>Data can be used by scientists and researchers focused on, for example, climate change and ecosystem research.</a:t>
            </a:r>
            <a:endParaRPr>
              <a:solidFill>
                <a:srgbClr val="1F5488"/>
              </a:solidFill>
              <a:latin typeface="Calibri"/>
              <a:ea typeface="Calibri"/>
              <a:cs typeface="Calibri"/>
              <a:sym typeface="Calibri"/>
            </a:endParaRPr>
          </a:p>
          <a:p>
            <a:pPr marL="457200" lvl="0" indent="0" algn="just" rtl="0">
              <a:lnSpc>
                <a:spcPct val="115000"/>
              </a:lnSpc>
              <a:spcBef>
                <a:spcPts val="0"/>
              </a:spcBef>
              <a:spcAft>
                <a:spcPts val="0"/>
              </a:spcAft>
              <a:buNone/>
            </a:pPr>
            <a:endParaRPr>
              <a:solidFill>
                <a:srgbClr val="1F5488"/>
              </a:solidFill>
              <a:latin typeface="Calibri"/>
              <a:ea typeface="Calibri"/>
              <a:cs typeface="Calibri"/>
              <a:sym typeface="Calibri"/>
            </a:endParaRPr>
          </a:p>
          <a:p>
            <a:pPr marL="457200" lvl="0" indent="-317500" algn="just" rtl="0">
              <a:lnSpc>
                <a:spcPct val="115000"/>
              </a:lnSpc>
              <a:spcBef>
                <a:spcPts val="0"/>
              </a:spcBef>
              <a:spcAft>
                <a:spcPts val="0"/>
              </a:spcAft>
              <a:buClr>
                <a:srgbClr val="1F5488"/>
              </a:buClr>
              <a:buSzPts val="1400"/>
              <a:buFont typeface="Calibri"/>
              <a:buChar char="●"/>
            </a:pPr>
            <a:r>
              <a:rPr lang="en">
                <a:solidFill>
                  <a:srgbClr val="1F5488"/>
                </a:solidFill>
                <a:latin typeface="Calibri"/>
                <a:ea typeface="Calibri"/>
                <a:cs typeface="Calibri"/>
                <a:sym typeface="Calibri"/>
              </a:rPr>
              <a:t>IOP supported celebrations of the 50th anniversary of UNEP.</a:t>
            </a:r>
            <a:endParaRPr>
              <a:solidFill>
                <a:srgbClr val="1F5488"/>
              </a:solidFill>
              <a:latin typeface="Calibri"/>
              <a:ea typeface="Calibri"/>
              <a:cs typeface="Calibri"/>
              <a:sym typeface="Calibri"/>
            </a:endParaRPr>
          </a:p>
        </p:txBody>
      </p:sp>
      <p:pic>
        <p:nvPicPr>
          <p:cNvPr id="379" name="Google Shape;379;p40"/>
          <p:cNvPicPr preferRelativeResize="0"/>
          <p:nvPr/>
        </p:nvPicPr>
        <p:blipFill rotWithShape="1">
          <a:blip r:embed="rId5">
            <a:alphaModFix/>
          </a:blip>
          <a:srcRect l="68507" t="53561" r="875" b="1691"/>
          <a:stretch/>
        </p:blipFill>
        <p:spPr>
          <a:xfrm>
            <a:off x="152400" y="93500"/>
            <a:ext cx="620043" cy="611600"/>
          </a:xfrm>
          <a:prstGeom prst="rect">
            <a:avLst/>
          </a:prstGeom>
          <a:noFill/>
          <a:ln>
            <a:noFill/>
          </a:ln>
        </p:spPr>
      </p:pic>
      <p:pic>
        <p:nvPicPr>
          <p:cNvPr id="380" name="Google Shape;380;p40"/>
          <p:cNvPicPr preferRelativeResize="0"/>
          <p:nvPr/>
        </p:nvPicPr>
        <p:blipFill>
          <a:blip r:embed="rId6">
            <a:alphaModFix/>
          </a:blip>
          <a:stretch>
            <a:fillRect/>
          </a:stretch>
        </p:blipFill>
        <p:spPr>
          <a:xfrm>
            <a:off x="4982175" y="546425"/>
            <a:ext cx="3840973" cy="1707125"/>
          </a:xfrm>
          <a:prstGeom prst="rect">
            <a:avLst/>
          </a:prstGeom>
          <a:noFill/>
          <a:ln>
            <a:noFill/>
          </a:ln>
        </p:spPr>
      </p:pic>
      <p:pic>
        <p:nvPicPr>
          <p:cNvPr id="381" name="Google Shape;381;p40"/>
          <p:cNvPicPr preferRelativeResize="0"/>
          <p:nvPr/>
        </p:nvPicPr>
        <p:blipFill>
          <a:blip r:embed="rId7">
            <a:alphaModFix/>
          </a:blip>
          <a:stretch>
            <a:fillRect/>
          </a:stretch>
        </p:blipFill>
        <p:spPr>
          <a:xfrm>
            <a:off x="4982175" y="2305683"/>
            <a:ext cx="3840973" cy="170709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1"/>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387" name="Google Shape;387;p41"/>
          <p:cNvPicPr preferRelativeResize="0"/>
          <p:nvPr/>
        </p:nvPicPr>
        <p:blipFill>
          <a:blip r:embed="rId4">
            <a:alphaModFix/>
          </a:blip>
          <a:stretch>
            <a:fillRect/>
          </a:stretch>
        </p:blipFill>
        <p:spPr>
          <a:xfrm rot="10800000">
            <a:off x="152406" y="4092813"/>
            <a:ext cx="5961044" cy="119725"/>
          </a:xfrm>
          <a:prstGeom prst="rect">
            <a:avLst/>
          </a:prstGeom>
          <a:noFill/>
          <a:ln>
            <a:noFill/>
          </a:ln>
        </p:spPr>
      </p:pic>
      <p:pic>
        <p:nvPicPr>
          <p:cNvPr id="388" name="Google Shape;388;p41"/>
          <p:cNvPicPr preferRelativeResize="0"/>
          <p:nvPr/>
        </p:nvPicPr>
        <p:blipFill>
          <a:blip r:embed="rId5">
            <a:alphaModFix/>
          </a:blip>
          <a:stretch>
            <a:fillRect/>
          </a:stretch>
        </p:blipFill>
        <p:spPr>
          <a:xfrm>
            <a:off x="1928675" y="93500"/>
            <a:ext cx="6983856" cy="3924300"/>
          </a:xfrm>
          <a:prstGeom prst="rect">
            <a:avLst/>
          </a:prstGeom>
          <a:noFill/>
          <a:ln>
            <a:noFill/>
          </a:ln>
        </p:spPr>
      </p:pic>
      <p:pic>
        <p:nvPicPr>
          <p:cNvPr id="389" name="Google Shape;389;p41"/>
          <p:cNvPicPr preferRelativeResize="0"/>
          <p:nvPr/>
        </p:nvPicPr>
        <p:blipFill rotWithShape="1">
          <a:blip r:embed="rId6">
            <a:alphaModFix/>
          </a:blip>
          <a:srcRect l="68507" t="53561" r="875" b="1691"/>
          <a:stretch/>
        </p:blipFill>
        <p:spPr>
          <a:xfrm>
            <a:off x="152400" y="93500"/>
            <a:ext cx="620043" cy="611600"/>
          </a:xfrm>
          <a:prstGeom prst="rect">
            <a:avLst/>
          </a:prstGeom>
          <a:noFill/>
          <a:ln>
            <a:noFill/>
          </a:ln>
        </p:spPr>
      </p:pic>
      <p:sp>
        <p:nvSpPr>
          <p:cNvPr id="390" name="Google Shape;390;p41"/>
          <p:cNvSpPr txBox="1"/>
          <p:nvPr/>
        </p:nvSpPr>
        <p:spPr>
          <a:xfrm>
            <a:off x="102575" y="1483850"/>
            <a:ext cx="1826100" cy="1554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2000">
                <a:solidFill>
                  <a:srgbClr val="1F5488"/>
                </a:solidFill>
                <a:latin typeface="Calibri"/>
                <a:ea typeface="Calibri"/>
                <a:cs typeface="Calibri"/>
                <a:sym typeface="Calibri"/>
              </a:rPr>
              <a:t>323 tree height observations </a:t>
            </a:r>
            <a:br>
              <a:rPr lang="en" sz="2000">
                <a:solidFill>
                  <a:srgbClr val="1F5488"/>
                </a:solidFill>
                <a:latin typeface="Calibri"/>
                <a:ea typeface="Calibri"/>
                <a:cs typeface="Calibri"/>
                <a:sym typeface="Calibri"/>
              </a:rPr>
            </a:br>
            <a:r>
              <a:rPr lang="en" sz="2000">
                <a:solidFill>
                  <a:srgbClr val="1F5488"/>
                </a:solidFill>
                <a:latin typeface="Calibri"/>
                <a:ea typeface="Calibri"/>
                <a:cs typeface="Calibri"/>
                <a:sym typeface="Calibri"/>
              </a:rPr>
              <a:t>from 174 sites</a:t>
            </a:r>
            <a:br>
              <a:rPr lang="en" sz="2000">
                <a:solidFill>
                  <a:srgbClr val="1F5488"/>
                </a:solidFill>
                <a:latin typeface="Calibri"/>
                <a:ea typeface="Calibri"/>
                <a:cs typeface="Calibri"/>
                <a:sym typeface="Calibri"/>
              </a:rPr>
            </a:br>
            <a:r>
              <a:rPr lang="en" sz="2000">
                <a:solidFill>
                  <a:srgbClr val="1F5488"/>
                </a:solidFill>
                <a:latin typeface="Calibri"/>
                <a:ea typeface="Calibri"/>
                <a:cs typeface="Calibri"/>
                <a:sym typeface="Calibri"/>
              </a:rPr>
              <a:t>in Poland!</a:t>
            </a:r>
            <a:endParaRPr sz="2000" b="1">
              <a:solidFill>
                <a:srgbClr val="00B05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a:off x="0" y="4287575"/>
            <a:ext cx="9177774" cy="855925"/>
          </a:xfrm>
          <a:prstGeom prst="rect">
            <a:avLst/>
          </a:prstGeom>
          <a:noFill/>
          <a:ln>
            <a:noFill/>
          </a:ln>
        </p:spPr>
      </p:pic>
      <p:grpSp>
        <p:nvGrpSpPr>
          <p:cNvPr id="77" name="Google Shape;77;p15"/>
          <p:cNvGrpSpPr/>
          <p:nvPr/>
        </p:nvGrpSpPr>
        <p:grpSpPr>
          <a:xfrm>
            <a:off x="566725" y="166675"/>
            <a:ext cx="7858125" cy="3959750"/>
            <a:chOff x="566725" y="166675"/>
            <a:chExt cx="7858125" cy="3959750"/>
          </a:xfrm>
        </p:grpSpPr>
        <p:pic>
          <p:nvPicPr>
            <p:cNvPr id="78" name="Google Shape;78;p15"/>
            <p:cNvPicPr preferRelativeResize="0"/>
            <p:nvPr/>
          </p:nvPicPr>
          <p:blipFill>
            <a:blip r:embed="rId4">
              <a:alphaModFix/>
            </a:blip>
            <a:stretch>
              <a:fillRect/>
            </a:stretch>
          </p:blipFill>
          <p:spPr>
            <a:xfrm>
              <a:off x="566725" y="166675"/>
              <a:ext cx="7858125" cy="3959750"/>
            </a:xfrm>
            <a:prstGeom prst="rect">
              <a:avLst/>
            </a:prstGeom>
            <a:noFill/>
            <a:ln>
              <a:noFill/>
            </a:ln>
          </p:spPr>
        </p:pic>
        <p:pic>
          <p:nvPicPr>
            <p:cNvPr id="79" name="Google Shape;79;p15"/>
            <p:cNvPicPr preferRelativeResize="0"/>
            <p:nvPr/>
          </p:nvPicPr>
          <p:blipFill>
            <a:blip r:embed="rId5">
              <a:alphaModFix/>
            </a:blip>
            <a:stretch>
              <a:fillRect/>
            </a:stretch>
          </p:blipFill>
          <p:spPr>
            <a:xfrm>
              <a:off x="1815925" y="1645425"/>
              <a:ext cx="323775" cy="323775"/>
            </a:xfrm>
            <a:prstGeom prst="rect">
              <a:avLst/>
            </a:prstGeom>
            <a:noFill/>
            <a:ln>
              <a:noFill/>
            </a:ln>
          </p:spPr>
        </p:pic>
        <p:pic>
          <p:nvPicPr>
            <p:cNvPr id="80" name="Google Shape;80;p15"/>
            <p:cNvPicPr preferRelativeResize="0"/>
            <p:nvPr/>
          </p:nvPicPr>
          <p:blipFill>
            <a:blip r:embed="rId5">
              <a:alphaModFix/>
            </a:blip>
            <a:stretch>
              <a:fillRect/>
            </a:stretch>
          </p:blipFill>
          <p:spPr>
            <a:xfrm>
              <a:off x="2214138" y="1537050"/>
              <a:ext cx="323775" cy="323775"/>
            </a:xfrm>
            <a:prstGeom prst="rect">
              <a:avLst/>
            </a:prstGeom>
            <a:noFill/>
            <a:ln>
              <a:noFill/>
            </a:ln>
          </p:spPr>
        </p:pic>
        <p:pic>
          <p:nvPicPr>
            <p:cNvPr id="81" name="Google Shape;81;p15"/>
            <p:cNvPicPr preferRelativeResize="0"/>
            <p:nvPr/>
          </p:nvPicPr>
          <p:blipFill>
            <a:blip r:embed="rId5">
              <a:alphaModFix/>
            </a:blip>
            <a:stretch>
              <a:fillRect/>
            </a:stretch>
          </p:blipFill>
          <p:spPr>
            <a:xfrm>
              <a:off x="2612375" y="1645425"/>
              <a:ext cx="323775" cy="323775"/>
            </a:xfrm>
            <a:prstGeom prst="rect">
              <a:avLst/>
            </a:prstGeom>
            <a:noFill/>
            <a:ln>
              <a:noFill/>
            </a:ln>
          </p:spPr>
        </p:pic>
        <p:pic>
          <p:nvPicPr>
            <p:cNvPr id="82" name="Google Shape;82;p15"/>
            <p:cNvPicPr preferRelativeResize="0"/>
            <p:nvPr/>
          </p:nvPicPr>
          <p:blipFill>
            <a:blip r:embed="rId5">
              <a:alphaModFix/>
            </a:blip>
            <a:stretch>
              <a:fillRect/>
            </a:stretch>
          </p:blipFill>
          <p:spPr>
            <a:xfrm>
              <a:off x="2936150" y="3374662"/>
              <a:ext cx="323775" cy="323775"/>
            </a:xfrm>
            <a:prstGeom prst="rect">
              <a:avLst/>
            </a:prstGeom>
            <a:noFill/>
            <a:ln>
              <a:noFill/>
            </a:ln>
          </p:spPr>
        </p:pic>
        <p:pic>
          <p:nvPicPr>
            <p:cNvPr id="83" name="Google Shape;83;p15"/>
            <p:cNvPicPr preferRelativeResize="0"/>
            <p:nvPr/>
          </p:nvPicPr>
          <p:blipFill>
            <a:blip r:embed="rId5">
              <a:alphaModFix/>
            </a:blip>
            <a:stretch>
              <a:fillRect/>
            </a:stretch>
          </p:blipFill>
          <p:spPr>
            <a:xfrm>
              <a:off x="3804300" y="2159287"/>
              <a:ext cx="323775" cy="323775"/>
            </a:xfrm>
            <a:prstGeom prst="rect">
              <a:avLst/>
            </a:prstGeom>
            <a:noFill/>
            <a:ln>
              <a:noFill/>
            </a:ln>
          </p:spPr>
        </p:pic>
        <p:pic>
          <p:nvPicPr>
            <p:cNvPr id="84" name="Google Shape;84;p15"/>
            <p:cNvPicPr preferRelativeResize="0"/>
            <p:nvPr/>
          </p:nvPicPr>
          <p:blipFill>
            <a:blip r:embed="rId5">
              <a:alphaModFix/>
            </a:blip>
            <a:stretch>
              <a:fillRect/>
            </a:stretch>
          </p:blipFill>
          <p:spPr>
            <a:xfrm>
              <a:off x="5277050" y="2087787"/>
              <a:ext cx="323775" cy="323775"/>
            </a:xfrm>
            <a:prstGeom prst="rect">
              <a:avLst/>
            </a:prstGeom>
            <a:noFill/>
            <a:ln>
              <a:noFill/>
            </a:ln>
          </p:spPr>
        </p:pic>
        <p:pic>
          <p:nvPicPr>
            <p:cNvPr id="85" name="Google Shape;85;p15"/>
            <p:cNvPicPr preferRelativeResize="0"/>
            <p:nvPr/>
          </p:nvPicPr>
          <p:blipFill>
            <a:blip r:embed="rId5">
              <a:alphaModFix/>
            </a:blip>
            <a:stretch>
              <a:fillRect/>
            </a:stretch>
          </p:blipFill>
          <p:spPr>
            <a:xfrm>
              <a:off x="6700575" y="1645437"/>
              <a:ext cx="323775" cy="323775"/>
            </a:xfrm>
            <a:prstGeom prst="rect">
              <a:avLst/>
            </a:prstGeom>
            <a:noFill/>
            <a:ln>
              <a:noFill/>
            </a:ln>
          </p:spPr>
        </p:pic>
        <p:pic>
          <p:nvPicPr>
            <p:cNvPr id="86" name="Google Shape;86;p15"/>
            <p:cNvPicPr preferRelativeResize="0"/>
            <p:nvPr/>
          </p:nvPicPr>
          <p:blipFill>
            <a:blip r:embed="rId5">
              <a:alphaModFix/>
            </a:blip>
            <a:stretch>
              <a:fillRect/>
            </a:stretch>
          </p:blipFill>
          <p:spPr>
            <a:xfrm>
              <a:off x="4427000" y="1321662"/>
              <a:ext cx="323775" cy="323775"/>
            </a:xfrm>
            <a:prstGeom prst="rect">
              <a:avLst/>
            </a:prstGeom>
            <a:noFill/>
            <a:ln>
              <a:noFill/>
            </a:ln>
          </p:spPr>
        </p:pic>
        <p:pic>
          <p:nvPicPr>
            <p:cNvPr id="87" name="Google Shape;87;p15"/>
            <p:cNvPicPr preferRelativeResize="0"/>
            <p:nvPr/>
          </p:nvPicPr>
          <p:blipFill>
            <a:blip r:embed="rId5">
              <a:alphaModFix/>
            </a:blip>
            <a:stretch>
              <a:fillRect/>
            </a:stretch>
          </p:blipFill>
          <p:spPr>
            <a:xfrm>
              <a:off x="5429450" y="2240187"/>
              <a:ext cx="323775" cy="323775"/>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42"/>
          <p:cNvPicPr preferRelativeResize="0"/>
          <p:nvPr/>
        </p:nvPicPr>
        <p:blipFill>
          <a:blip r:embed="rId3">
            <a:alphaModFix/>
          </a:blip>
          <a:stretch>
            <a:fillRect/>
          </a:stretch>
        </p:blipFill>
        <p:spPr>
          <a:xfrm>
            <a:off x="6265850" y="772650"/>
            <a:ext cx="2725750" cy="3198386"/>
          </a:xfrm>
          <a:prstGeom prst="rect">
            <a:avLst/>
          </a:prstGeom>
          <a:noFill/>
          <a:ln>
            <a:noFill/>
          </a:ln>
        </p:spPr>
      </p:pic>
      <p:pic>
        <p:nvPicPr>
          <p:cNvPr id="396" name="Google Shape;396;p42"/>
          <p:cNvPicPr preferRelativeResize="0"/>
          <p:nvPr/>
        </p:nvPicPr>
        <p:blipFill>
          <a:blip r:embed="rId4">
            <a:alphaModFix/>
          </a:blip>
          <a:stretch>
            <a:fillRect/>
          </a:stretch>
        </p:blipFill>
        <p:spPr>
          <a:xfrm>
            <a:off x="0" y="4287575"/>
            <a:ext cx="9177774" cy="855925"/>
          </a:xfrm>
          <a:prstGeom prst="rect">
            <a:avLst/>
          </a:prstGeom>
          <a:noFill/>
          <a:ln>
            <a:noFill/>
          </a:ln>
        </p:spPr>
      </p:pic>
      <p:pic>
        <p:nvPicPr>
          <p:cNvPr id="397" name="Google Shape;397;p42"/>
          <p:cNvPicPr preferRelativeResize="0"/>
          <p:nvPr/>
        </p:nvPicPr>
        <p:blipFill>
          <a:blip r:embed="rId5">
            <a:alphaModFix/>
          </a:blip>
          <a:stretch>
            <a:fillRect/>
          </a:stretch>
        </p:blipFill>
        <p:spPr>
          <a:xfrm rot="10800000">
            <a:off x="152406" y="4092813"/>
            <a:ext cx="5961044" cy="119725"/>
          </a:xfrm>
          <a:prstGeom prst="rect">
            <a:avLst/>
          </a:prstGeom>
          <a:noFill/>
          <a:ln>
            <a:noFill/>
          </a:ln>
        </p:spPr>
      </p:pic>
      <p:sp>
        <p:nvSpPr>
          <p:cNvPr id="398" name="Google Shape;398;p42"/>
          <p:cNvSpPr txBox="1"/>
          <p:nvPr/>
        </p:nvSpPr>
        <p:spPr>
          <a:xfrm>
            <a:off x="879075" y="22950"/>
            <a:ext cx="81888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2000" b="1">
                <a:solidFill>
                  <a:srgbClr val="1F5488"/>
                </a:solidFill>
                <a:latin typeface="Proxima Nova"/>
                <a:ea typeface="Proxima Nova"/>
                <a:cs typeface="Proxima Nova"/>
                <a:sym typeface="Proxima Nova"/>
              </a:rPr>
              <a:t>IOP supported </a:t>
            </a:r>
            <a:br>
              <a:rPr lang="en" sz="2000" b="1">
                <a:solidFill>
                  <a:srgbClr val="1F5488"/>
                </a:solidFill>
                <a:latin typeface="Proxima Nova"/>
                <a:ea typeface="Proxima Nova"/>
                <a:cs typeface="Proxima Nova"/>
                <a:sym typeface="Proxima Nova"/>
              </a:rPr>
            </a:br>
            <a:r>
              <a:rPr lang="en" sz="2000" b="1">
                <a:solidFill>
                  <a:srgbClr val="1F5488"/>
                </a:solidFill>
                <a:latin typeface="Proxima Nova"/>
                <a:ea typeface="Proxima Nova"/>
                <a:cs typeface="Proxima Nova"/>
                <a:sym typeface="Proxima Nova"/>
              </a:rPr>
              <a:t>UN Decade on Ecosystem Restoration</a:t>
            </a:r>
            <a:endParaRPr sz="2000" b="1">
              <a:solidFill>
                <a:srgbClr val="1F5488"/>
              </a:solidFill>
              <a:latin typeface="Proxima Nova"/>
              <a:ea typeface="Proxima Nova"/>
              <a:cs typeface="Proxima Nova"/>
              <a:sym typeface="Proxima Nova"/>
            </a:endParaRPr>
          </a:p>
        </p:txBody>
      </p:sp>
      <p:sp>
        <p:nvSpPr>
          <p:cNvPr id="399" name="Google Shape;399;p42"/>
          <p:cNvSpPr txBox="1"/>
          <p:nvPr/>
        </p:nvSpPr>
        <p:spPr>
          <a:xfrm>
            <a:off x="263650" y="839350"/>
            <a:ext cx="6056700" cy="8772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900"/>
              </a:spcBef>
              <a:spcAft>
                <a:spcPts val="0"/>
              </a:spcAft>
              <a:buNone/>
            </a:pPr>
            <a:r>
              <a:rPr lang="en" sz="1500">
                <a:solidFill>
                  <a:srgbClr val="1F5488"/>
                </a:solidFill>
                <a:latin typeface="Calibri"/>
                <a:ea typeface="Calibri"/>
                <a:cs typeface="Calibri"/>
                <a:sym typeface="Calibri"/>
              </a:rPr>
              <a:t>Ecosystem restoration means assisting in the recovery of ecosystems that have been degraded or destroyed, as well as conserving the ecosystems that are still intact – on every continent and in every ocean.</a:t>
            </a:r>
            <a:endParaRPr sz="1000">
              <a:solidFill>
                <a:schemeClr val="dk1"/>
              </a:solidFill>
            </a:endParaRPr>
          </a:p>
        </p:txBody>
      </p:sp>
      <p:sp>
        <p:nvSpPr>
          <p:cNvPr id="400" name="Google Shape;400;p42"/>
          <p:cNvSpPr txBox="1"/>
          <p:nvPr/>
        </p:nvSpPr>
        <p:spPr>
          <a:xfrm>
            <a:off x="4962300" y="3975688"/>
            <a:ext cx="4105500" cy="354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600"/>
              </a:spcBef>
              <a:spcAft>
                <a:spcPts val="0"/>
              </a:spcAft>
              <a:buNone/>
            </a:pPr>
            <a:r>
              <a:rPr lang="en" sz="1100" b="1">
                <a:solidFill>
                  <a:srgbClr val="002060"/>
                </a:solidFill>
              </a:rPr>
              <a:t>https://www.decadeonrestoration.org</a:t>
            </a:r>
            <a:endParaRPr sz="1100" b="1">
              <a:solidFill>
                <a:srgbClr val="002060"/>
              </a:solidFill>
            </a:endParaRPr>
          </a:p>
        </p:txBody>
      </p:sp>
      <p:pic>
        <p:nvPicPr>
          <p:cNvPr id="401" name="Google Shape;401;p42"/>
          <p:cNvPicPr preferRelativeResize="0"/>
          <p:nvPr/>
        </p:nvPicPr>
        <p:blipFill>
          <a:blip r:embed="rId6">
            <a:alphaModFix/>
          </a:blip>
          <a:stretch>
            <a:fillRect/>
          </a:stretch>
        </p:blipFill>
        <p:spPr>
          <a:xfrm>
            <a:off x="311475" y="1735558"/>
            <a:ext cx="5961049" cy="2119289"/>
          </a:xfrm>
          <a:prstGeom prst="rect">
            <a:avLst/>
          </a:prstGeom>
          <a:noFill/>
          <a:ln>
            <a:noFill/>
          </a:ln>
        </p:spPr>
      </p:pic>
      <p:pic>
        <p:nvPicPr>
          <p:cNvPr id="402" name="Google Shape;402;p42"/>
          <p:cNvPicPr preferRelativeResize="0"/>
          <p:nvPr/>
        </p:nvPicPr>
        <p:blipFill>
          <a:blip r:embed="rId7">
            <a:alphaModFix/>
          </a:blip>
          <a:stretch>
            <a:fillRect/>
          </a:stretch>
        </p:blipFill>
        <p:spPr>
          <a:xfrm>
            <a:off x="6942871" y="29846"/>
            <a:ext cx="1924125" cy="738125"/>
          </a:xfrm>
          <a:prstGeom prst="rect">
            <a:avLst/>
          </a:prstGeom>
          <a:noFill/>
          <a:ln>
            <a:noFill/>
          </a:ln>
        </p:spPr>
      </p:pic>
      <p:pic>
        <p:nvPicPr>
          <p:cNvPr id="403" name="Google Shape;403;p42"/>
          <p:cNvPicPr preferRelativeResize="0"/>
          <p:nvPr/>
        </p:nvPicPr>
        <p:blipFill rotWithShape="1">
          <a:blip r:embed="rId8">
            <a:alphaModFix/>
          </a:blip>
          <a:srcRect l="68507" t="53561" r="875" b="1691"/>
          <a:stretch/>
        </p:blipFill>
        <p:spPr>
          <a:xfrm>
            <a:off x="152400" y="93500"/>
            <a:ext cx="620043" cy="611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43"/>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409" name="Google Shape;409;p43"/>
          <p:cNvPicPr preferRelativeResize="0"/>
          <p:nvPr/>
        </p:nvPicPr>
        <p:blipFill>
          <a:blip r:embed="rId4">
            <a:alphaModFix/>
          </a:blip>
          <a:stretch>
            <a:fillRect/>
          </a:stretch>
        </p:blipFill>
        <p:spPr>
          <a:xfrm rot="10800000">
            <a:off x="152406" y="4092813"/>
            <a:ext cx="5961044" cy="119725"/>
          </a:xfrm>
          <a:prstGeom prst="rect">
            <a:avLst/>
          </a:prstGeom>
          <a:noFill/>
          <a:ln>
            <a:noFill/>
          </a:ln>
        </p:spPr>
      </p:pic>
      <p:sp>
        <p:nvSpPr>
          <p:cNvPr id="410" name="Google Shape;410;p43"/>
          <p:cNvSpPr txBox="1"/>
          <p:nvPr/>
        </p:nvSpPr>
        <p:spPr>
          <a:xfrm>
            <a:off x="937525" y="22950"/>
            <a:ext cx="81303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None/>
            </a:pPr>
            <a:r>
              <a:rPr lang="en" sz="2000" b="1">
                <a:solidFill>
                  <a:srgbClr val="1F5488"/>
                </a:solidFill>
                <a:latin typeface="Proxima Nova"/>
                <a:ea typeface="Proxima Nova"/>
                <a:cs typeface="Proxima Nova"/>
                <a:sym typeface="Proxima Nova"/>
              </a:rPr>
              <a:t>GLOBE community contributes to the Ecosystem Restoration</a:t>
            </a:r>
            <a:br>
              <a:rPr lang="en" sz="2000" b="1">
                <a:solidFill>
                  <a:srgbClr val="1F5488"/>
                </a:solidFill>
                <a:latin typeface="Proxima Nova"/>
                <a:ea typeface="Proxima Nova"/>
                <a:cs typeface="Proxima Nova"/>
                <a:sym typeface="Proxima Nova"/>
              </a:rPr>
            </a:br>
            <a:r>
              <a:rPr lang="en" sz="2000" b="1">
                <a:solidFill>
                  <a:srgbClr val="1F5488"/>
                </a:solidFill>
                <a:latin typeface="Proxima Nova"/>
                <a:ea typeface="Proxima Nova"/>
                <a:cs typeface="Proxima Nova"/>
                <a:sym typeface="Proxima Nova"/>
              </a:rPr>
              <a:t>and achievement of the SDGs, including </a:t>
            </a:r>
            <a:r>
              <a:rPr lang="en" sz="2000" b="1">
                <a:solidFill>
                  <a:srgbClr val="980000"/>
                </a:solidFill>
                <a:latin typeface="Proxima Nova"/>
                <a:ea typeface="Proxima Nova"/>
                <a:cs typeface="Proxima Nova"/>
                <a:sym typeface="Proxima Nova"/>
              </a:rPr>
              <a:t>SDG 15</a:t>
            </a:r>
            <a:endParaRPr sz="2000" b="1">
              <a:solidFill>
                <a:srgbClr val="980000"/>
              </a:solidFill>
              <a:latin typeface="Proxima Nova"/>
              <a:ea typeface="Proxima Nova"/>
              <a:cs typeface="Proxima Nova"/>
              <a:sym typeface="Proxima Nova"/>
            </a:endParaRPr>
          </a:p>
        </p:txBody>
      </p:sp>
      <p:sp>
        <p:nvSpPr>
          <p:cNvPr id="411" name="Google Shape;411;p43"/>
          <p:cNvSpPr txBox="1"/>
          <p:nvPr/>
        </p:nvSpPr>
        <p:spPr>
          <a:xfrm>
            <a:off x="0" y="1009900"/>
            <a:ext cx="8886600" cy="2630400"/>
          </a:xfrm>
          <a:prstGeom prst="rect">
            <a:avLst/>
          </a:prstGeom>
          <a:noFill/>
          <a:ln>
            <a:noFill/>
          </a:ln>
        </p:spPr>
        <p:txBody>
          <a:bodyPr spcFirstLastPara="1" wrap="square" lIns="91425" tIns="91425" rIns="91425" bIns="91425" anchor="t" anchorCtr="0">
            <a:spAutoFit/>
          </a:bodyPr>
          <a:lstStyle/>
          <a:p>
            <a:pPr marL="457200" marR="0" lvl="0" indent="-317500" algn="just" rtl="0">
              <a:lnSpc>
                <a:spcPct val="115000"/>
              </a:lnSpc>
              <a:spcBef>
                <a:spcPts val="0"/>
              </a:spcBef>
              <a:spcAft>
                <a:spcPts val="0"/>
              </a:spcAft>
              <a:buClr>
                <a:srgbClr val="1F5488"/>
              </a:buClr>
              <a:buSzPts val="1400"/>
              <a:buFont typeface="Calibri"/>
              <a:buChar char="●"/>
            </a:pPr>
            <a:r>
              <a:rPr lang="en">
                <a:solidFill>
                  <a:srgbClr val="1F5488"/>
                </a:solidFill>
                <a:latin typeface="Calibri"/>
                <a:ea typeface="Calibri"/>
                <a:cs typeface="Calibri"/>
                <a:sym typeface="Calibri"/>
              </a:rPr>
              <a:t>Work with GLOBE Bundle Protocols (</a:t>
            </a:r>
            <a:r>
              <a:rPr lang="en">
                <a:solidFill>
                  <a:srgbClr val="1F5488"/>
                </a:solidFill>
                <a:uFill>
                  <a:noFill/>
                </a:u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https://www.globe.gov/web/earth-systems/community</a:t>
            </a:r>
            <a:r>
              <a:rPr lang="en">
                <a:solidFill>
                  <a:srgbClr val="1F5488"/>
                </a:solidFill>
                <a:latin typeface="Calibri"/>
                <a:ea typeface="Calibri"/>
                <a:cs typeface="Calibri"/>
                <a:sym typeface="Calibri"/>
              </a:rPr>
              <a:t>) to get to know environmental challenges and actual state of ecosystems.</a:t>
            </a:r>
            <a:endParaRPr>
              <a:solidFill>
                <a:srgbClr val="1F5488"/>
              </a:solidFill>
              <a:latin typeface="Calibri"/>
              <a:ea typeface="Calibri"/>
              <a:cs typeface="Calibri"/>
              <a:sym typeface="Calibri"/>
            </a:endParaRPr>
          </a:p>
          <a:p>
            <a:pPr marL="457200" marR="0" lvl="0" indent="-317500" algn="just" rtl="0">
              <a:lnSpc>
                <a:spcPct val="115000"/>
              </a:lnSpc>
              <a:spcBef>
                <a:spcPts val="0"/>
              </a:spcBef>
              <a:spcAft>
                <a:spcPts val="0"/>
              </a:spcAft>
              <a:buClr>
                <a:srgbClr val="1F5488"/>
              </a:buClr>
              <a:buSzPts val="1400"/>
              <a:buFont typeface="Calibri"/>
              <a:buChar char="●"/>
            </a:pPr>
            <a:r>
              <a:rPr lang="en">
                <a:solidFill>
                  <a:srgbClr val="1F5488"/>
                </a:solidFill>
                <a:latin typeface="Calibri"/>
                <a:ea typeface="Calibri"/>
                <a:cs typeface="Calibri"/>
                <a:sym typeface="Calibri"/>
              </a:rPr>
              <a:t>Continuous data collection and </a:t>
            </a:r>
            <a:br>
              <a:rPr lang="en">
                <a:solidFill>
                  <a:srgbClr val="1F5488"/>
                </a:solidFill>
                <a:latin typeface="Calibri"/>
                <a:ea typeface="Calibri"/>
                <a:cs typeface="Calibri"/>
                <a:sym typeface="Calibri"/>
              </a:rPr>
            </a:br>
            <a:r>
              <a:rPr lang="en">
                <a:solidFill>
                  <a:srgbClr val="1F5488"/>
                </a:solidFill>
                <a:latin typeface="Calibri"/>
                <a:ea typeface="Calibri"/>
                <a:cs typeface="Calibri"/>
                <a:sym typeface="Calibri"/>
              </a:rPr>
              <a:t>research projects with the use </a:t>
            </a:r>
            <a:br>
              <a:rPr lang="en">
                <a:solidFill>
                  <a:srgbClr val="1F5488"/>
                </a:solidFill>
                <a:latin typeface="Calibri"/>
                <a:ea typeface="Calibri"/>
                <a:cs typeface="Calibri"/>
                <a:sym typeface="Calibri"/>
              </a:rPr>
            </a:br>
            <a:r>
              <a:rPr lang="en">
                <a:solidFill>
                  <a:srgbClr val="1F5488"/>
                </a:solidFill>
                <a:latin typeface="Calibri"/>
                <a:ea typeface="Calibri"/>
                <a:cs typeface="Calibri"/>
                <a:sym typeface="Calibri"/>
              </a:rPr>
              <a:t>of current and archival GLOBE data</a:t>
            </a:r>
            <a:br>
              <a:rPr lang="en">
                <a:solidFill>
                  <a:srgbClr val="1F5488"/>
                </a:solidFill>
                <a:latin typeface="Calibri"/>
                <a:ea typeface="Calibri"/>
                <a:cs typeface="Calibri"/>
                <a:sym typeface="Calibri"/>
              </a:rPr>
            </a:br>
            <a:r>
              <a:rPr lang="en">
                <a:solidFill>
                  <a:srgbClr val="1F5488"/>
                </a:solidFill>
                <a:latin typeface="Calibri"/>
                <a:ea typeface="Calibri"/>
                <a:cs typeface="Calibri"/>
                <a:sym typeface="Calibri"/>
              </a:rPr>
              <a:t>to help observe/monitor ecosystem </a:t>
            </a:r>
            <a:br>
              <a:rPr lang="en">
                <a:solidFill>
                  <a:srgbClr val="1F5488"/>
                </a:solidFill>
                <a:latin typeface="Calibri"/>
                <a:ea typeface="Calibri"/>
                <a:cs typeface="Calibri"/>
                <a:sym typeface="Calibri"/>
              </a:rPr>
            </a:br>
            <a:r>
              <a:rPr lang="en">
                <a:solidFill>
                  <a:srgbClr val="1F5488"/>
                </a:solidFill>
                <a:latin typeface="Calibri"/>
                <a:ea typeface="Calibri"/>
                <a:cs typeface="Calibri"/>
                <a:sym typeface="Calibri"/>
              </a:rPr>
              <a:t>changes (effectiveness of the </a:t>
            </a:r>
            <a:br>
              <a:rPr lang="en">
                <a:solidFill>
                  <a:srgbClr val="1F5488"/>
                </a:solidFill>
                <a:latin typeface="Calibri"/>
                <a:ea typeface="Calibri"/>
                <a:cs typeface="Calibri"/>
                <a:sym typeface="Calibri"/>
              </a:rPr>
            </a:br>
            <a:r>
              <a:rPr lang="en">
                <a:solidFill>
                  <a:srgbClr val="1F5488"/>
                </a:solidFill>
                <a:latin typeface="Calibri"/>
                <a:ea typeface="Calibri"/>
                <a:cs typeface="Calibri"/>
                <a:sym typeface="Calibri"/>
              </a:rPr>
              <a:t>restoration activities).</a:t>
            </a:r>
            <a:endParaRPr>
              <a:solidFill>
                <a:srgbClr val="1F5488"/>
              </a:solidFill>
              <a:latin typeface="Calibri"/>
              <a:ea typeface="Calibri"/>
              <a:cs typeface="Calibri"/>
              <a:sym typeface="Calibri"/>
            </a:endParaRPr>
          </a:p>
          <a:p>
            <a:pPr marL="457200" marR="0" lvl="0" indent="-317500" algn="just" rtl="0">
              <a:lnSpc>
                <a:spcPct val="115000"/>
              </a:lnSpc>
              <a:spcBef>
                <a:spcPts val="0"/>
              </a:spcBef>
              <a:spcAft>
                <a:spcPts val="0"/>
              </a:spcAft>
              <a:buClr>
                <a:srgbClr val="1F5488"/>
              </a:buClr>
              <a:buSzPts val="1400"/>
              <a:buFont typeface="Calibri"/>
              <a:buChar char="●"/>
            </a:pPr>
            <a:r>
              <a:rPr lang="en">
                <a:solidFill>
                  <a:srgbClr val="1F5488"/>
                </a:solidFill>
                <a:latin typeface="Calibri"/>
                <a:ea typeface="Calibri"/>
                <a:cs typeface="Calibri"/>
                <a:sym typeface="Calibri"/>
              </a:rPr>
              <a:t>Participation in the restoration </a:t>
            </a:r>
            <a:br>
              <a:rPr lang="en">
                <a:solidFill>
                  <a:srgbClr val="1F5488"/>
                </a:solidFill>
                <a:latin typeface="Calibri"/>
                <a:ea typeface="Calibri"/>
                <a:cs typeface="Calibri"/>
                <a:sym typeface="Calibri"/>
              </a:rPr>
            </a:br>
            <a:r>
              <a:rPr lang="en">
                <a:solidFill>
                  <a:srgbClr val="1F5488"/>
                </a:solidFill>
                <a:latin typeface="Calibri"/>
                <a:ea typeface="Calibri"/>
                <a:cs typeface="Calibri"/>
                <a:sym typeface="Calibri"/>
              </a:rPr>
              <a:t>activities on local level.</a:t>
            </a:r>
            <a:endParaRPr>
              <a:solidFill>
                <a:srgbClr val="1F5488"/>
              </a:solidFill>
              <a:latin typeface="Calibri"/>
              <a:ea typeface="Calibri"/>
              <a:cs typeface="Calibri"/>
              <a:sym typeface="Calibri"/>
            </a:endParaRPr>
          </a:p>
        </p:txBody>
      </p:sp>
      <p:pic>
        <p:nvPicPr>
          <p:cNvPr id="412" name="Google Shape;412;p43"/>
          <p:cNvPicPr preferRelativeResize="0"/>
          <p:nvPr/>
        </p:nvPicPr>
        <p:blipFill>
          <a:blip r:embed="rId6">
            <a:alphaModFix/>
          </a:blip>
          <a:stretch>
            <a:fillRect/>
          </a:stretch>
        </p:blipFill>
        <p:spPr>
          <a:xfrm>
            <a:off x="3439123" y="1711423"/>
            <a:ext cx="5704875" cy="2230175"/>
          </a:xfrm>
          <a:prstGeom prst="rect">
            <a:avLst/>
          </a:prstGeom>
          <a:noFill/>
          <a:ln>
            <a:noFill/>
          </a:ln>
        </p:spPr>
      </p:pic>
      <p:pic>
        <p:nvPicPr>
          <p:cNvPr id="413" name="Google Shape;413;p43"/>
          <p:cNvPicPr preferRelativeResize="0"/>
          <p:nvPr/>
        </p:nvPicPr>
        <p:blipFill rotWithShape="1">
          <a:blip r:embed="rId7">
            <a:alphaModFix/>
          </a:blip>
          <a:srcRect l="68507" t="53561" r="875" b="1691"/>
          <a:stretch/>
        </p:blipFill>
        <p:spPr>
          <a:xfrm>
            <a:off x="152400" y="93500"/>
            <a:ext cx="785126" cy="77443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44"/>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419" name="Google Shape;419;p44"/>
          <p:cNvSpPr txBox="1">
            <a:spLocks noGrp="1"/>
          </p:cNvSpPr>
          <p:nvPr>
            <p:ph type="subTitle" idx="1"/>
          </p:nvPr>
        </p:nvSpPr>
        <p:spPr>
          <a:xfrm>
            <a:off x="0" y="396250"/>
            <a:ext cx="9144000" cy="16164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590" b="1">
                <a:solidFill>
                  <a:srgbClr val="1F5488"/>
                </a:solidFill>
                <a:latin typeface="Proxima Nova"/>
                <a:ea typeface="Proxima Nova"/>
                <a:cs typeface="Proxima Nova"/>
                <a:sym typeface="Proxima Nova"/>
              </a:rPr>
              <a:t>Marta Kingsland  </a:t>
            </a:r>
            <a:endParaRPr sz="2590" b="1">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Clr>
                <a:schemeClr val="dk1"/>
              </a:buClr>
              <a:buSzPts val="1018"/>
              <a:buFont typeface="Arial"/>
              <a:buNone/>
            </a:pPr>
            <a:endParaRPr sz="2590" b="1">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390">
                <a:solidFill>
                  <a:srgbClr val="1F5488"/>
                </a:solidFill>
                <a:latin typeface="Proxima Nova"/>
                <a:ea typeface="Proxima Nova"/>
                <a:cs typeface="Proxima Nova"/>
                <a:sym typeface="Proxima Nova"/>
              </a:rPr>
              <a:t>Argentine GLOBE Country Coordinator</a:t>
            </a:r>
            <a:endParaRPr sz="2590" b="1">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290">
                <a:solidFill>
                  <a:srgbClr val="1F5488"/>
                </a:solidFill>
                <a:latin typeface="Proxima Nova"/>
                <a:ea typeface="Proxima Nova"/>
                <a:cs typeface="Proxima Nova"/>
                <a:sym typeface="Proxima Nova"/>
              </a:rPr>
              <a:t>Mentor Trainer</a:t>
            </a:r>
            <a:br>
              <a:rPr lang="en" sz="2290" b="1">
                <a:solidFill>
                  <a:srgbClr val="1F5488"/>
                </a:solidFill>
                <a:latin typeface="Proxima Nova"/>
                <a:ea typeface="Proxima Nova"/>
                <a:cs typeface="Proxima Nova"/>
                <a:sym typeface="Proxima Nova"/>
              </a:rPr>
            </a:br>
            <a:r>
              <a:rPr lang="en" sz="2290">
                <a:solidFill>
                  <a:srgbClr val="1F5488"/>
                </a:solidFill>
                <a:latin typeface="Proxima Nova"/>
                <a:ea typeface="Proxima Nova"/>
                <a:cs typeface="Proxima Nova"/>
                <a:sym typeface="Proxima Nova"/>
              </a:rPr>
              <a:t>GLOBE Region  Latin America and Caribbean</a:t>
            </a:r>
            <a:endParaRPr sz="2290">
              <a:solidFill>
                <a:srgbClr val="1F5488"/>
              </a:solidFill>
              <a:latin typeface="Proxima Nova"/>
              <a:ea typeface="Proxima Nova"/>
              <a:cs typeface="Proxima Nova"/>
              <a:sym typeface="Proxima Nova"/>
            </a:endParaRPr>
          </a:p>
          <a:p>
            <a:pPr marL="0" lvl="0" indent="0" algn="l" rtl="0">
              <a:lnSpc>
                <a:spcPct val="100000"/>
              </a:lnSpc>
              <a:spcBef>
                <a:spcPts val="0"/>
              </a:spcBef>
              <a:spcAft>
                <a:spcPts val="0"/>
              </a:spcAft>
              <a:buClr>
                <a:schemeClr val="dk1"/>
              </a:buClr>
              <a:buSzPts val="1018"/>
              <a:buFont typeface="Arial"/>
              <a:buNone/>
            </a:pPr>
            <a:r>
              <a:rPr lang="en" sz="2290">
                <a:solidFill>
                  <a:srgbClr val="1F5488"/>
                </a:solidFill>
                <a:latin typeface="Proxima Nova"/>
                <a:ea typeface="Proxima Nova"/>
                <a:cs typeface="Proxima Nova"/>
                <a:sym typeface="Proxima Nova"/>
              </a:rPr>
              <a:t>Geography Teacher, Specialist in Education and New Technologies </a:t>
            </a: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690" b="1">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70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700">
              <a:solidFill>
                <a:srgbClr val="1F5488"/>
              </a:solidFill>
              <a:latin typeface="Proxima Nova"/>
              <a:ea typeface="Proxima Nova"/>
              <a:cs typeface="Proxima Nova"/>
              <a:sym typeface="Proxima Nova"/>
            </a:endParaRPr>
          </a:p>
        </p:txBody>
      </p:sp>
      <p:sp>
        <p:nvSpPr>
          <p:cNvPr id="420" name="Google Shape;420;p44"/>
          <p:cNvSpPr txBox="1">
            <a:spLocks noGrp="1"/>
          </p:cNvSpPr>
          <p:nvPr>
            <p:ph type="subTitle" idx="1"/>
          </p:nvPr>
        </p:nvSpPr>
        <p:spPr>
          <a:xfrm>
            <a:off x="-16950" y="2012400"/>
            <a:ext cx="9177900" cy="537600"/>
          </a:xfrm>
          <a:prstGeom prst="rect">
            <a:avLst/>
          </a:prstGeom>
        </p:spPr>
        <p:txBody>
          <a:bodyPr spcFirstLastPara="1" wrap="square" lIns="91425" tIns="91425" rIns="91425" bIns="91425" anchor="t" anchorCtr="0">
            <a:normAutofit/>
          </a:bodyPr>
          <a:lstStyle/>
          <a:p>
            <a:pPr marL="0" lvl="0" indent="0" algn="l" rtl="0">
              <a:lnSpc>
                <a:spcPct val="60000"/>
              </a:lnSpc>
              <a:spcBef>
                <a:spcPts val="0"/>
              </a:spcBef>
              <a:spcAft>
                <a:spcPts val="0"/>
              </a:spcAft>
              <a:buSzPts val="1018"/>
              <a:buNone/>
            </a:pPr>
            <a:endParaRPr sz="14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490">
              <a:solidFill>
                <a:srgbClr val="1F5488"/>
              </a:solidFill>
              <a:latin typeface="Proxima Nova"/>
              <a:ea typeface="Proxima Nova"/>
              <a:cs typeface="Proxima Nova"/>
              <a:sym typeface="Proxima Nova"/>
            </a:endParaRPr>
          </a:p>
        </p:txBody>
      </p:sp>
      <p:sp>
        <p:nvSpPr>
          <p:cNvPr id="421" name="Google Shape;421;p44"/>
          <p:cNvSpPr txBox="1">
            <a:spLocks noGrp="1"/>
          </p:cNvSpPr>
          <p:nvPr>
            <p:ph type="subTitle" idx="1"/>
          </p:nvPr>
        </p:nvSpPr>
        <p:spPr>
          <a:xfrm>
            <a:off x="0" y="2571750"/>
            <a:ext cx="9144000" cy="4143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r>
              <a:rPr lang="en" sz="2290">
                <a:solidFill>
                  <a:srgbClr val="1F5488"/>
                </a:solidFill>
                <a:latin typeface="Proxima Nova"/>
                <a:ea typeface="Proxima Nova"/>
                <a:cs typeface="Proxima Nova"/>
                <a:sym typeface="Proxima Nova"/>
              </a:rPr>
              <a:t> </a:t>
            </a: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pic>
        <p:nvPicPr>
          <p:cNvPr id="422" name="Google Shape;422;p44"/>
          <p:cNvPicPr preferRelativeResize="0"/>
          <p:nvPr/>
        </p:nvPicPr>
        <p:blipFill>
          <a:blip r:embed="rId4">
            <a:alphaModFix/>
          </a:blip>
          <a:stretch>
            <a:fillRect/>
          </a:stretch>
        </p:blipFill>
        <p:spPr>
          <a:xfrm>
            <a:off x="7183675" y="3506300"/>
            <a:ext cx="1411525" cy="726125"/>
          </a:xfrm>
          <a:prstGeom prst="rect">
            <a:avLst/>
          </a:prstGeom>
          <a:noFill/>
          <a:ln>
            <a:noFill/>
          </a:ln>
        </p:spPr>
      </p:pic>
      <p:pic>
        <p:nvPicPr>
          <p:cNvPr id="423" name="Google Shape;423;p44"/>
          <p:cNvPicPr preferRelativeResize="0"/>
          <p:nvPr/>
        </p:nvPicPr>
        <p:blipFill>
          <a:blip r:embed="rId5">
            <a:alphaModFix/>
          </a:blip>
          <a:stretch>
            <a:fillRect/>
          </a:stretch>
        </p:blipFill>
        <p:spPr>
          <a:xfrm>
            <a:off x="3915650" y="3134950"/>
            <a:ext cx="1543952" cy="1081124"/>
          </a:xfrm>
          <a:prstGeom prst="rect">
            <a:avLst/>
          </a:prstGeom>
          <a:noFill/>
          <a:ln>
            <a:noFill/>
          </a:ln>
        </p:spPr>
      </p:pic>
      <p:pic>
        <p:nvPicPr>
          <p:cNvPr id="424" name="Google Shape;424;p44"/>
          <p:cNvPicPr preferRelativeResize="0"/>
          <p:nvPr/>
        </p:nvPicPr>
        <p:blipFill rotWithShape="1">
          <a:blip r:embed="rId6">
            <a:alphaModFix/>
          </a:blip>
          <a:srcRect r="8625" b="32836"/>
          <a:stretch/>
        </p:blipFill>
        <p:spPr>
          <a:xfrm>
            <a:off x="356700" y="3371149"/>
            <a:ext cx="2190401" cy="906100"/>
          </a:xfrm>
          <a:prstGeom prst="rect">
            <a:avLst/>
          </a:prstGeom>
          <a:noFill/>
          <a:ln>
            <a:noFill/>
          </a:ln>
        </p:spPr>
      </p:pic>
      <p:sp>
        <p:nvSpPr>
          <p:cNvPr id="425" name="Google Shape;425;p44"/>
          <p:cNvSpPr txBox="1"/>
          <p:nvPr/>
        </p:nvSpPr>
        <p:spPr>
          <a:xfrm>
            <a:off x="2843675" y="2550000"/>
            <a:ext cx="3861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1F4E79"/>
                </a:solidFill>
                <a:latin typeface="Proxima Nova"/>
                <a:ea typeface="Proxima Nova"/>
                <a:cs typeface="Proxima Nova"/>
                <a:sym typeface="Proxima Nova"/>
              </a:rPr>
              <a:t>programaglobe.mk@gmail.com</a:t>
            </a:r>
            <a:endParaRPr sz="2000">
              <a:solidFill>
                <a:srgbClr val="1F4E79"/>
              </a:solidFill>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45"/>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431" name="Google Shape;431;p45"/>
          <p:cNvPicPr preferRelativeResize="0"/>
          <p:nvPr/>
        </p:nvPicPr>
        <p:blipFill>
          <a:blip r:embed="rId4">
            <a:alphaModFix/>
          </a:blip>
          <a:stretch>
            <a:fillRect/>
          </a:stretch>
        </p:blipFill>
        <p:spPr>
          <a:xfrm>
            <a:off x="7325" y="152400"/>
            <a:ext cx="3654600" cy="4135175"/>
          </a:xfrm>
          <a:prstGeom prst="rect">
            <a:avLst/>
          </a:prstGeom>
          <a:noFill/>
          <a:ln>
            <a:noFill/>
          </a:ln>
        </p:spPr>
      </p:pic>
      <p:sp>
        <p:nvSpPr>
          <p:cNvPr id="432" name="Google Shape;432;p45"/>
          <p:cNvSpPr txBox="1"/>
          <p:nvPr/>
        </p:nvSpPr>
        <p:spPr>
          <a:xfrm>
            <a:off x="4224000" y="488500"/>
            <a:ext cx="4252800" cy="344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b="1">
                <a:solidFill>
                  <a:srgbClr val="FF0000"/>
                </a:solidFill>
              </a:rPr>
              <a:t>1995</a:t>
            </a:r>
            <a:r>
              <a:rPr lang="en" sz="3000" b="1">
                <a:solidFill>
                  <a:srgbClr val="FF0000"/>
                </a:solidFill>
              </a:rPr>
              <a:t> </a:t>
            </a:r>
            <a:endParaRPr sz="3000" b="1">
              <a:solidFill>
                <a:srgbClr val="FF0000"/>
              </a:solidFill>
            </a:endParaRPr>
          </a:p>
          <a:p>
            <a:pPr marL="0" lvl="0" indent="0" algn="l" rtl="0">
              <a:spcBef>
                <a:spcPts val="0"/>
              </a:spcBef>
              <a:spcAft>
                <a:spcPts val="0"/>
              </a:spcAft>
              <a:buNone/>
            </a:pPr>
            <a:endParaRPr sz="2000"/>
          </a:p>
          <a:p>
            <a:pPr marL="0" lvl="0" indent="0" algn="l" rtl="0">
              <a:spcBef>
                <a:spcPts val="0"/>
              </a:spcBef>
              <a:spcAft>
                <a:spcPts val="0"/>
              </a:spcAft>
              <a:buNone/>
            </a:pPr>
            <a:r>
              <a:rPr lang="en" sz="2000"/>
              <a:t>The GLOBE Program begun in Argentina with the signing of the agreement with the Ministry of Education. </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en" sz="2000"/>
              <a:t>Since this year, teachers are invited to participate in workshops at least once a year.</a:t>
            </a:r>
            <a:endParaRPr sz="2000"/>
          </a:p>
        </p:txBody>
      </p:sp>
      <p:pic>
        <p:nvPicPr>
          <p:cNvPr id="433" name="Google Shape;433;p45"/>
          <p:cNvPicPr preferRelativeResize="0"/>
          <p:nvPr/>
        </p:nvPicPr>
        <p:blipFill rotWithShape="1">
          <a:blip r:embed="rId5">
            <a:alphaModFix/>
          </a:blip>
          <a:srcRect r="8625" b="32836"/>
          <a:stretch/>
        </p:blipFill>
        <p:spPr>
          <a:xfrm>
            <a:off x="7171925" y="-12"/>
            <a:ext cx="1972076" cy="8157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6"/>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439" name="Google Shape;439;p46"/>
          <p:cNvPicPr preferRelativeResize="0"/>
          <p:nvPr/>
        </p:nvPicPr>
        <p:blipFill>
          <a:blip r:embed="rId4">
            <a:alphaModFix/>
          </a:blip>
          <a:stretch>
            <a:fillRect/>
          </a:stretch>
        </p:blipFill>
        <p:spPr>
          <a:xfrm>
            <a:off x="0" y="0"/>
            <a:ext cx="3488425" cy="4287550"/>
          </a:xfrm>
          <a:prstGeom prst="rect">
            <a:avLst/>
          </a:prstGeom>
          <a:noFill/>
          <a:ln>
            <a:noFill/>
          </a:ln>
        </p:spPr>
      </p:pic>
      <p:sp>
        <p:nvSpPr>
          <p:cNvPr id="440" name="Google Shape;440;p46"/>
          <p:cNvSpPr txBox="1"/>
          <p:nvPr/>
        </p:nvSpPr>
        <p:spPr>
          <a:xfrm>
            <a:off x="3710838" y="19613"/>
            <a:ext cx="31413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rgbClr val="2145B7"/>
                </a:solidFill>
              </a:rPr>
              <a:t>Total Number of:</a:t>
            </a:r>
            <a:endParaRPr sz="2400" b="1">
              <a:solidFill>
                <a:srgbClr val="2145B7"/>
              </a:solidFill>
            </a:endParaRPr>
          </a:p>
          <a:p>
            <a:pPr marL="0" lvl="0" indent="0" algn="l" rtl="0">
              <a:spcBef>
                <a:spcPts val="0"/>
              </a:spcBef>
              <a:spcAft>
                <a:spcPts val="0"/>
              </a:spcAft>
              <a:buNone/>
            </a:pPr>
            <a:endParaRPr sz="2400" b="1">
              <a:solidFill>
                <a:srgbClr val="2145B7"/>
              </a:solidFill>
            </a:endParaRPr>
          </a:p>
          <a:p>
            <a:pPr marL="0" lvl="0" indent="0" algn="l" rtl="0">
              <a:spcBef>
                <a:spcPts val="0"/>
              </a:spcBef>
              <a:spcAft>
                <a:spcPts val="0"/>
              </a:spcAft>
              <a:buNone/>
            </a:pPr>
            <a:r>
              <a:rPr lang="en" sz="2400" b="1">
                <a:solidFill>
                  <a:srgbClr val="2145B7"/>
                </a:solidFill>
              </a:rPr>
              <a:t>Schools  202</a:t>
            </a:r>
            <a:endParaRPr sz="2700" b="1">
              <a:solidFill>
                <a:srgbClr val="2145B7"/>
              </a:solidFill>
            </a:endParaRPr>
          </a:p>
          <a:p>
            <a:pPr marL="0" lvl="0" indent="0" algn="l" rtl="0">
              <a:spcBef>
                <a:spcPts val="0"/>
              </a:spcBef>
              <a:spcAft>
                <a:spcPts val="0"/>
              </a:spcAft>
              <a:buNone/>
            </a:pPr>
            <a:endParaRPr sz="2400" b="1">
              <a:solidFill>
                <a:srgbClr val="2145B7"/>
              </a:solidFill>
            </a:endParaRPr>
          </a:p>
          <a:p>
            <a:pPr marL="0" lvl="0" indent="0" algn="l" rtl="0">
              <a:spcBef>
                <a:spcPts val="0"/>
              </a:spcBef>
              <a:spcAft>
                <a:spcPts val="0"/>
              </a:spcAft>
              <a:buNone/>
            </a:pPr>
            <a:r>
              <a:rPr lang="en" sz="2400" b="1">
                <a:solidFill>
                  <a:srgbClr val="2145B7"/>
                </a:solidFill>
              </a:rPr>
              <a:t>Teachers 518</a:t>
            </a:r>
            <a:endParaRPr sz="2400" b="1">
              <a:solidFill>
                <a:srgbClr val="2145B7"/>
              </a:solidFill>
            </a:endParaRPr>
          </a:p>
          <a:p>
            <a:pPr marL="0" lvl="0" indent="0" algn="l" rtl="0">
              <a:spcBef>
                <a:spcPts val="0"/>
              </a:spcBef>
              <a:spcAft>
                <a:spcPts val="0"/>
              </a:spcAft>
              <a:buNone/>
            </a:pPr>
            <a:endParaRPr sz="2400" b="1">
              <a:solidFill>
                <a:srgbClr val="2145B7"/>
              </a:solidFill>
            </a:endParaRPr>
          </a:p>
          <a:p>
            <a:pPr marL="0" lvl="0" indent="0" algn="l" rtl="0">
              <a:spcBef>
                <a:spcPts val="0"/>
              </a:spcBef>
              <a:spcAft>
                <a:spcPts val="0"/>
              </a:spcAft>
              <a:buNone/>
            </a:pPr>
            <a:r>
              <a:rPr lang="en" sz="2400" b="1">
                <a:solidFill>
                  <a:srgbClr val="2145B7"/>
                </a:solidFill>
              </a:rPr>
              <a:t>Students 9164</a:t>
            </a:r>
            <a:endParaRPr sz="2400" b="1">
              <a:solidFill>
                <a:srgbClr val="2145B7"/>
              </a:solidFill>
            </a:endParaRPr>
          </a:p>
          <a:p>
            <a:pPr marL="0" lvl="0" indent="0" algn="l" rtl="0">
              <a:spcBef>
                <a:spcPts val="0"/>
              </a:spcBef>
              <a:spcAft>
                <a:spcPts val="0"/>
              </a:spcAft>
              <a:buNone/>
            </a:pPr>
            <a:endParaRPr sz="2400" b="1">
              <a:solidFill>
                <a:srgbClr val="2145B7"/>
              </a:solidFill>
            </a:endParaRPr>
          </a:p>
          <a:p>
            <a:pPr marL="0" lvl="0" indent="0" algn="l" rtl="0">
              <a:spcBef>
                <a:spcPts val="0"/>
              </a:spcBef>
              <a:spcAft>
                <a:spcPts val="0"/>
              </a:spcAft>
              <a:buNone/>
            </a:pPr>
            <a:r>
              <a:rPr lang="en" sz="2400" b="1">
                <a:solidFill>
                  <a:srgbClr val="2145B7"/>
                </a:solidFill>
              </a:rPr>
              <a:t>Data entries 538.691</a:t>
            </a:r>
            <a:endParaRPr sz="2400" b="1">
              <a:solidFill>
                <a:srgbClr val="2145B7"/>
              </a:solidFill>
            </a:endParaRPr>
          </a:p>
          <a:p>
            <a:pPr marL="0" lvl="0" indent="0" algn="l" rtl="0">
              <a:spcBef>
                <a:spcPts val="0"/>
              </a:spcBef>
              <a:spcAft>
                <a:spcPts val="0"/>
              </a:spcAft>
              <a:buNone/>
            </a:pPr>
            <a:endParaRPr sz="2400" b="1">
              <a:solidFill>
                <a:srgbClr val="2145B7"/>
              </a:solidFill>
            </a:endParaRPr>
          </a:p>
          <a:p>
            <a:pPr marL="0" lvl="0" indent="0" algn="l" rtl="0">
              <a:spcBef>
                <a:spcPts val="0"/>
              </a:spcBef>
              <a:spcAft>
                <a:spcPts val="0"/>
              </a:spcAft>
              <a:buNone/>
            </a:pPr>
            <a:r>
              <a:rPr lang="en" sz="2400" b="1">
                <a:solidFill>
                  <a:srgbClr val="2145B7"/>
                </a:solidFill>
              </a:rPr>
              <a:t>Citizen scientists </a:t>
            </a:r>
            <a:endParaRPr sz="2400" b="1">
              <a:solidFill>
                <a:srgbClr val="2145B7"/>
              </a:solidFill>
            </a:endParaRPr>
          </a:p>
        </p:txBody>
      </p:sp>
      <p:pic>
        <p:nvPicPr>
          <p:cNvPr id="441" name="Google Shape;441;p46"/>
          <p:cNvPicPr preferRelativeResize="0"/>
          <p:nvPr/>
        </p:nvPicPr>
        <p:blipFill rotWithShape="1">
          <a:blip r:embed="rId5">
            <a:alphaModFix/>
          </a:blip>
          <a:srcRect t="3530" r="25744"/>
          <a:stretch/>
        </p:blipFill>
        <p:spPr>
          <a:xfrm>
            <a:off x="7063475" y="1799453"/>
            <a:ext cx="2037900" cy="1716322"/>
          </a:xfrm>
          <a:prstGeom prst="rect">
            <a:avLst/>
          </a:prstGeom>
          <a:noFill/>
          <a:ln>
            <a:noFill/>
          </a:ln>
        </p:spPr>
      </p:pic>
      <p:pic>
        <p:nvPicPr>
          <p:cNvPr id="442" name="Google Shape;442;p46"/>
          <p:cNvPicPr preferRelativeResize="0"/>
          <p:nvPr/>
        </p:nvPicPr>
        <p:blipFill>
          <a:blip r:embed="rId6">
            <a:alphaModFix/>
          </a:blip>
          <a:stretch>
            <a:fillRect/>
          </a:stretch>
        </p:blipFill>
        <p:spPr>
          <a:xfrm>
            <a:off x="2629225" y="446550"/>
            <a:ext cx="227575" cy="278775"/>
          </a:xfrm>
          <a:prstGeom prst="rect">
            <a:avLst/>
          </a:prstGeom>
          <a:noFill/>
          <a:ln>
            <a:noFill/>
          </a:ln>
        </p:spPr>
      </p:pic>
      <p:pic>
        <p:nvPicPr>
          <p:cNvPr id="443" name="Google Shape;443;p46"/>
          <p:cNvPicPr preferRelativeResize="0"/>
          <p:nvPr/>
        </p:nvPicPr>
        <p:blipFill>
          <a:blip r:embed="rId6">
            <a:alphaModFix/>
          </a:blip>
          <a:stretch>
            <a:fillRect/>
          </a:stretch>
        </p:blipFill>
        <p:spPr>
          <a:xfrm>
            <a:off x="1229950" y="2150625"/>
            <a:ext cx="227575" cy="278775"/>
          </a:xfrm>
          <a:prstGeom prst="rect">
            <a:avLst/>
          </a:prstGeom>
          <a:noFill/>
          <a:ln>
            <a:noFill/>
          </a:ln>
        </p:spPr>
      </p:pic>
      <p:pic>
        <p:nvPicPr>
          <p:cNvPr id="444" name="Google Shape;444;p46"/>
          <p:cNvPicPr preferRelativeResize="0"/>
          <p:nvPr/>
        </p:nvPicPr>
        <p:blipFill>
          <a:blip r:embed="rId6">
            <a:alphaModFix/>
          </a:blip>
          <a:stretch>
            <a:fillRect/>
          </a:stretch>
        </p:blipFill>
        <p:spPr>
          <a:xfrm>
            <a:off x="1547600" y="167775"/>
            <a:ext cx="227575" cy="278775"/>
          </a:xfrm>
          <a:prstGeom prst="rect">
            <a:avLst/>
          </a:prstGeom>
          <a:noFill/>
          <a:ln>
            <a:noFill/>
          </a:ln>
        </p:spPr>
      </p:pic>
      <p:pic>
        <p:nvPicPr>
          <p:cNvPr id="445" name="Google Shape;445;p46"/>
          <p:cNvPicPr preferRelativeResize="0"/>
          <p:nvPr/>
        </p:nvPicPr>
        <p:blipFill>
          <a:blip r:embed="rId6">
            <a:alphaModFix/>
          </a:blip>
          <a:stretch>
            <a:fillRect/>
          </a:stretch>
        </p:blipFill>
        <p:spPr>
          <a:xfrm>
            <a:off x="2706450" y="3357050"/>
            <a:ext cx="227575" cy="278775"/>
          </a:xfrm>
          <a:prstGeom prst="rect">
            <a:avLst/>
          </a:prstGeom>
          <a:noFill/>
          <a:ln>
            <a:noFill/>
          </a:ln>
        </p:spPr>
      </p:pic>
      <p:pic>
        <p:nvPicPr>
          <p:cNvPr id="446" name="Google Shape;446;p46"/>
          <p:cNvPicPr preferRelativeResize="0"/>
          <p:nvPr/>
        </p:nvPicPr>
        <p:blipFill>
          <a:blip r:embed="rId6">
            <a:alphaModFix/>
          </a:blip>
          <a:stretch>
            <a:fillRect/>
          </a:stretch>
        </p:blipFill>
        <p:spPr>
          <a:xfrm>
            <a:off x="1320025" y="3814675"/>
            <a:ext cx="227575" cy="278775"/>
          </a:xfrm>
          <a:prstGeom prst="rect">
            <a:avLst/>
          </a:prstGeom>
          <a:noFill/>
          <a:ln>
            <a:noFill/>
          </a:ln>
        </p:spPr>
      </p:pic>
      <p:pic>
        <p:nvPicPr>
          <p:cNvPr id="447" name="Google Shape;447;p46"/>
          <p:cNvPicPr preferRelativeResize="0"/>
          <p:nvPr/>
        </p:nvPicPr>
        <p:blipFill>
          <a:blip r:embed="rId6">
            <a:alphaModFix/>
          </a:blip>
          <a:stretch>
            <a:fillRect/>
          </a:stretch>
        </p:blipFill>
        <p:spPr>
          <a:xfrm>
            <a:off x="1092450" y="3078275"/>
            <a:ext cx="227575" cy="278775"/>
          </a:xfrm>
          <a:prstGeom prst="rect">
            <a:avLst/>
          </a:prstGeom>
          <a:noFill/>
          <a:ln>
            <a:noFill/>
          </a:ln>
        </p:spPr>
      </p:pic>
      <p:pic>
        <p:nvPicPr>
          <p:cNvPr id="448" name="Google Shape;448;p46"/>
          <p:cNvPicPr preferRelativeResize="0"/>
          <p:nvPr/>
        </p:nvPicPr>
        <p:blipFill>
          <a:blip r:embed="rId6">
            <a:alphaModFix/>
          </a:blip>
          <a:stretch>
            <a:fillRect/>
          </a:stretch>
        </p:blipFill>
        <p:spPr>
          <a:xfrm>
            <a:off x="1905750" y="1786450"/>
            <a:ext cx="227575" cy="278775"/>
          </a:xfrm>
          <a:prstGeom prst="rect">
            <a:avLst/>
          </a:prstGeom>
          <a:noFill/>
          <a:ln>
            <a:noFill/>
          </a:ln>
        </p:spPr>
      </p:pic>
      <p:pic>
        <p:nvPicPr>
          <p:cNvPr id="449" name="Google Shape;449;p46"/>
          <p:cNvPicPr preferRelativeResize="0"/>
          <p:nvPr/>
        </p:nvPicPr>
        <p:blipFill>
          <a:blip r:embed="rId6">
            <a:alphaModFix/>
          </a:blip>
          <a:stretch>
            <a:fillRect/>
          </a:stretch>
        </p:blipFill>
        <p:spPr>
          <a:xfrm>
            <a:off x="2058175" y="1182900"/>
            <a:ext cx="227575" cy="278775"/>
          </a:xfrm>
          <a:prstGeom prst="rect">
            <a:avLst/>
          </a:prstGeom>
          <a:noFill/>
          <a:ln>
            <a:noFill/>
          </a:ln>
        </p:spPr>
      </p:pic>
      <p:pic>
        <p:nvPicPr>
          <p:cNvPr id="450" name="Google Shape;450;p46"/>
          <p:cNvPicPr preferRelativeResize="0"/>
          <p:nvPr/>
        </p:nvPicPr>
        <p:blipFill>
          <a:blip r:embed="rId6">
            <a:alphaModFix/>
          </a:blip>
          <a:stretch>
            <a:fillRect/>
          </a:stretch>
        </p:blipFill>
        <p:spPr>
          <a:xfrm>
            <a:off x="1229950" y="1539375"/>
            <a:ext cx="227575" cy="278775"/>
          </a:xfrm>
          <a:prstGeom prst="rect">
            <a:avLst/>
          </a:prstGeom>
          <a:noFill/>
          <a:ln>
            <a:noFill/>
          </a:ln>
        </p:spPr>
      </p:pic>
      <p:pic>
        <p:nvPicPr>
          <p:cNvPr id="451" name="Google Shape;451;p46"/>
          <p:cNvPicPr preferRelativeResize="0"/>
          <p:nvPr/>
        </p:nvPicPr>
        <p:blipFill>
          <a:blip r:embed="rId6">
            <a:alphaModFix/>
          </a:blip>
          <a:stretch>
            <a:fillRect/>
          </a:stretch>
        </p:blipFill>
        <p:spPr>
          <a:xfrm>
            <a:off x="1002375" y="1868975"/>
            <a:ext cx="227575" cy="278775"/>
          </a:xfrm>
          <a:prstGeom prst="rect">
            <a:avLst/>
          </a:prstGeom>
          <a:noFill/>
          <a:ln>
            <a:noFill/>
          </a:ln>
        </p:spPr>
      </p:pic>
      <p:pic>
        <p:nvPicPr>
          <p:cNvPr id="452" name="Google Shape;452;p46"/>
          <p:cNvPicPr preferRelativeResize="0"/>
          <p:nvPr/>
        </p:nvPicPr>
        <p:blipFill>
          <a:blip r:embed="rId6">
            <a:alphaModFix/>
          </a:blip>
          <a:stretch>
            <a:fillRect/>
          </a:stretch>
        </p:blipFill>
        <p:spPr>
          <a:xfrm>
            <a:off x="1905750" y="820675"/>
            <a:ext cx="227575" cy="278775"/>
          </a:xfrm>
          <a:prstGeom prst="rect">
            <a:avLst/>
          </a:prstGeom>
          <a:noFill/>
          <a:ln>
            <a:noFill/>
          </a:ln>
        </p:spPr>
      </p:pic>
      <p:pic>
        <p:nvPicPr>
          <p:cNvPr id="453" name="Google Shape;453;p46"/>
          <p:cNvPicPr preferRelativeResize="0"/>
          <p:nvPr/>
        </p:nvPicPr>
        <p:blipFill>
          <a:blip r:embed="rId6">
            <a:alphaModFix/>
          </a:blip>
          <a:stretch>
            <a:fillRect/>
          </a:stretch>
        </p:blipFill>
        <p:spPr>
          <a:xfrm>
            <a:off x="1547600" y="1182900"/>
            <a:ext cx="227575" cy="278775"/>
          </a:xfrm>
          <a:prstGeom prst="rect">
            <a:avLst/>
          </a:prstGeom>
          <a:noFill/>
          <a:ln>
            <a:noFill/>
          </a:ln>
        </p:spPr>
      </p:pic>
      <p:pic>
        <p:nvPicPr>
          <p:cNvPr id="454" name="Google Shape;454;p46"/>
          <p:cNvPicPr preferRelativeResize="0"/>
          <p:nvPr/>
        </p:nvPicPr>
        <p:blipFill>
          <a:blip r:embed="rId6">
            <a:alphaModFix/>
          </a:blip>
          <a:stretch>
            <a:fillRect/>
          </a:stretch>
        </p:blipFill>
        <p:spPr>
          <a:xfrm>
            <a:off x="1092450" y="524625"/>
            <a:ext cx="227575" cy="278775"/>
          </a:xfrm>
          <a:prstGeom prst="rect">
            <a:avLst/>
          </a:prstGeom>
          <a:noFill/>
          <a:ln>
            <a:noFill/>
          </a:ln>
        </p:spPr>
      </p:pic>
      <p:pic>
        <p:nvPicPr>
          <p:cNvPr id="455" name="Google Shape;455;p46"/>
          <p:cNvPicPr preferRelativeResize="0"/>
          <p:nvPr/>
        </p:nvPicPr>
        <p:blipFill>
          <a:blip r:embed="rId6">
            <a:alphaModFix/>
          </a:blip>
          <a:stretch>
            <a:fillRect/>
          </a:stretch>
        </p:blipFill>
        <p:spPr>
          <a:xfrm>
            <a:off x="1092450" y="820675"/>
            <a:ext cx="227575" cy="278775"/>
          </a:xfrm>
          <a:prstGeom prst="rect">
            <a:avLst/>
          </a:prstGeom>
          <a:noFill/>
          <a:ln>
            <a:noFill/>
          </a:ln>
        </p:spPr>
      </p:pic>
      <p:pic>
        <p:nvPicPr>
          <p:cNvPr id="456" name="Google Shape;456;p46"/>
          <p:cNvPicPr preferRelativeResize="0"/>
          <p:nvPr/>
        </p:nvPicPr>
        <p:blipFill>
          <a:blip r:embed="rId6">
            <a:alphaModFix/>
          </a:blip>
          <a:stretch>
            <a:fillRect/>
          </a:stretch>
        </p:blipFill>
        <p:spPr>
          <a:xfrm>
            <a:off x="1092450" y="2554125"/>
            <a:ext cx="227575" cy="2787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47"/>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462" name="Google Shape;462;p47"/>
          <p:cNvSpPr txBox="1"/>
          <p:nvPr/>
        </p:nvSpPr>
        <p:spPr>
          <a:xfrm>
            <a:off x="526875" y="0"/>
            <a:ext cx="7873200" cy="5850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a:t>Aligned to the GLOBE Program, our goals are:</a:t>
            </a:r>
            <a:endParaRPr sz="2600" b="1"/>
          </a:p>
        </p:txBody>
      </p:sp>
      <p:sp>
        <p:nvSpPr>
          <p:cNvPr id="463" name="Google Shape;463;p47"/>
          <p:cNvSpPr txBox="1"/>
          <p:nvPr/>
        </p:nvSpPr>
        <p:spPr>
          <a:xfrm>
            <a:off x="933875" y="1206850"/>
            <a:ext cx="721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64" name="Google Shape;464;p47"/>
          <p:cNvSpPr txBox="1"/>
          <p:nvPr/>
        </p:nvSpPr>
        <p:spPr>
          <a:xfrm>
            <a:off x="33838" y="716675"/>
            <a:ext cx="9110100" cy="3570900"/>
          </a:xfrm>
          <a:prstGeom prst="rect">
            <a:avLst/>
          </a:prstGeom>
          <a:solidFill>
            <a:schemeClr val="accent4"/>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dk1"/>
                </a:solidFill>
              </a:rPr>
              <a:t>Generate the possibility for students to understand science at an early age.</a:t>
            </a:r>
            <a:endParaRPr sz="2000" b="1">
              <a:solidFill>
                <a:schemeClr val="dk1"/>
              </a:solidFill>
            </a:endParaRPr>
          </a:p>
          <a:p>
            <a:pPr marL="0" lvl="0" indent="0" algn="ctr" rtl="0">
              <a:spcBef>
                <a:spcPts val="0"/>
              </a:spcBef>
              <a:spcAft>
                <a:spcPts val="0"/>
              </a:spcAft>
              <a:buClr>
                <a:schemeClr val="dk1"/>
              </a:buClr>
              <a:buSzPts val="1100"/>
              <a:buFont typeface="Arial"/>
              <a:buNone/>
            </a:pPr>
            <a:endParaRPr sz="2000" b="1">
              <a:solidFill>
                <a:schemeClr val="dk1"/>
              </a:solidFill>
            </a:endParaRPr>
          </a:p>
          <a:p>
            <a:pPr marL="0" lvl="0" indent="0" algn="ctr" rtl="0">
              <a:spcBef>
                <a:spcPts val="0"/>
              </a:spcBef>
              <a:spcAft>
                <a:spcPts val="0"/>
              </a:spcAft>
              <a:buClr>
                <a:schemeClr val="dk1"/>
              </a:buClr>
              <a:buSzPts val="1100"/>
              <a:buFont typeface="Arial"/>
              <a:buNone/>
            </a:pPr>
            <a:r>
              <a:rPr lang="en" sz="2000" b="1">
                <a:solidFill>
                  <a:schemeClr val="dk1"/>
                </a:solidFill>
              </a:rPr>
              <a:t>To teach science from the practice.</a:t>
            </a:r>
            <a:endParaRPr sz="2000" b="1">
              <a:solidFill>
                <a:schemeClr val="dk1"/>
              </a:solidFill>
            </a:endParaRPr>
          </a:p>
          <a:p>
            <a:pPr marL="0" lvl="0" indent="0" algn="ctr" rtl="0">
              <a:spcBef>
                <a:spcPts val="0"/>
              </a:spcBef>
              <a:spcAft>
                <a:spcPts val="0"/>
              </a:spcAft>
              <a:buClr>
                <a:schemeClr val="dk1"/>
              </a:buClr>
              <a:buSzPts val="1100"/>
              <a:buFont typeface="Arial"/>
              <a:buNone/>
            </a:pPr>
            <a:endParaRPr sz="2000" b="1">
              <a:solidFill>
                <a:schemeClr val="dk1"/>
              </a:solidFill>
            </a:endParaRPr>
          </a:p>
          <a:p>
            <a:pPr marL="0" lvl="0" indent="0" algn="ctr" rtl="0">
              <a:spcBef>
                <a:spcPts val="0"/>
              </a:spcBef>
              <a:spcAft>
                <a:spcPts val="0"/>
              </a:spcAft>
              <a:buClr>
                <a:schemeClr val="dk1"/>
              </a:buClr>
              <a:buSzPts val="1100"/>
              <a:buFont typeface="Arial"/>
              <a:buNone/>
            </a:pPr>
            <a:r>
              <a:rPr lang="en" sz="2000" b="1">
                <a:solidFill>
                  <a:schemeClr val="dk1"/>
                </a:solidFill>
              </a:rPr>
              <a:t>Promote activities in collaboration with other students and schools from different countries on inquiring-based investigations</a:t>
            </a:r>
            <a:endParaRPr sz="2000" b="1">
              <a:solidFill>
                <a:schemeClr val="dk1"/>
              </a:solidFill>
            </a:endParaRPr>
          </a:p>
          <a:p>
            <a:pPr marL="0" lvl="0" indent="0" algn="ctr" rtl="0">
              <a:spcBef>
                <a:spcPts val="0"/>
              </a:spcBef>
              <a:spcAft>
                <a:spcPts val="0"/>
              </a:spcAft>
              <a:buClr>
                <a:schemeClr val="dk1"/>
              </a:buClr>
              <a:buSzPts val="1100"/>
              <a:buFont typeface="Arial"/>
              <a:buNone/>
            </a:pPr>
            <a:endParaRPr sz="2000" b="1">
              <a:solidFill>
                <a:schemeClr val="dk1"/>
              </a:solidFill>
            </a:endParaRPr>
          </a:p>
          <a:p>
            <a:pPr marL="0" lvl="0" indent="0" algn="ctr" rtl="0">
              <a:spcBef>
                <a:spcPts val="0"/>
              </a:spcBef>
              <a:spcAft>
                <a:spcPts val="0"/>
              </a:spcAft>
              <a:buClr>
                <a:schemeClr val="dk1"/>
              </a:buClr>
              <a:buSzPts val="1100"/>
              <a:buFont typeface="Arial"/>
              <a:buNone/>
            </a:pPr>
            <a:endParaRPr sz="2000" b="1">
              <a:solidFill>
                <a:schemeClr val="dk1"/>
              </a:solidFill>
            </a:endParaRPr>
          </a:p>
          <a:p>
            <a:pPr marL="0" lvl="0" indent="0" algn="ctr" rtl="0">
              <a:spcBef>
                <a:spcPts val="0"/>
              </a:spcBef>
              <a:spcAft>
                <a:spcPts val="0"/>
              </a:spcAft>
              <a:buClr>
                <a:schemeClr val="dk1"/>
              </a:buClr>
              <a:buSzPts val="1100"/>
              <a:buFont typeface="Arial"/>
              <a:buNone/>
            </a:pPr>
            <a:r>
              <a:rPr lang="en" sz="2000" b="1">
                <a:solidFill>
                  <a:schemeClr val="dk1"/>
                </a:solidFill>
              </a:rPr>
              <a:t>Participate in various scholarly activities( sciences fairs- virtual meetings-scientific campings</a:t>
            </a:r>
            <a:endParaRPr sz="20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48"/>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470" name="Google Shape;470;p48"/>
          <p:cNvSpPr txBox="1"/>
          <p:nvPr/>
        </p:nvSpPr>
        <p:spPr>
          <a:xfrm>
            <a:off x="1995425" y="0"/>
            <a:ext cx="6511500" cy="112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dk1"/>
                </a:solidFill>
              </a:rPr>
              <a:t>Sustainable Development Goals </a:t>
            </a:r>
            <a:endParaRPr sz="2400" b="1">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2100" b="1">
                <a:solidFill>
                  <a:srgbClr val="980000"/>
                </a:solidFill>
                <a:latin typeface="Trebuchet MS"/>
                <a:ea typeface="Trebuchet MS"/>
                <a:cs typeface="Trebuchet MS"/>
                <a:sym typeface="Trebuchet MS"/>
              </a:rPr>
              <a:t>SDG 4</a:t>
            </a:r>
            <a:r>
              <a:rPr lang="en" sz="2100" b="1">
                <a:solidFill>
                  <a:schemeClr val="dk1"/>
                </a:solidFill>
                <a:latin typeface="Trebuchet MS"/>
                <a:ea typeface="Trebuchet MS"/>
                <a:cs typeface="Trebuchet MS"/>
                <a:sym typeface="Trebuchet MS"/>
              </a:rPr>
              <a:t> </a:t>
            </a:r>
            <a:r>
              <a:rPr lang="en" sz="2100" b="1">
                <a:solidFill>
                  <a:schemeClr val="dk1"/>
                </a:solidFill>
                <a:highlight>
                  <a:srgbClr val="FFFFFF"/>
                </a:highlight>
                <a:latin typeface="Trebuchet MS"/>
                <a:ea typeface="Trebuchet MS"/>
                <a:cs typeface="Trebuchet MS"/>
                <a:sym typeface="Trebuchet MS"/>
              </a:rPr>
              <a:t>Quality Education:  GLOBE improves STEM skills</a:t>
            </a:r>
            <a:endParaRPr sz="2400" b="1"/>
          </a:p>
        </p:txBody>
      </p:sp>
      <p:sp>
        <p:nvSpPr>
          <p:cNvPr id="471" name="Google Shape;471;p48"/>
          <p:cNvSpPr txBox="1"/>
          <p:nvPr/>
        </p:nvSpPr>
        <p:spPr>
          <a:xfrm>
            <a:off x="584175" y="1413375"/>
            <a:ext cx="8232600" cy="130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t>“Developing and supporting activities for teachers and trainers, inquiry- focused and based on Earth system science and Science, Technology, Engineering and Mathematics (STEM)”</a:t>
            </a:r>
            <a:br>
              <a:rPr lang="en" sz="1700"/>
            </a:br>
            <a:endParaRPr sz="700"/>
          </a:p>
          <a:p>
            <a:pPr marL="0" lvl="0" indent="0" algn="l" rtl="0">
              <a:spcBef>
                <a:spcPts val="0"/>
              </a:spcBef>
              <a:spcAft>
                <a:spcPts val="0"/>
              </a:spcAft>
              <a:buNone/>
            </a:pPr>
            <a:r>
              <a:rPr lang="en" sz="1500"/>
              <a:t>                                                                                            </a:t>
            </a:r>
            <a:r>
              <a:rPr lang="en" sz="1500" u="sng">
                <a:solidFill>
                  <a:schemeClr val="hlink"/>
                </a:solidFill>
                <a:hlinkClick r:id="rId4"/>
              </a:rPr>
              <a:t>GLOBE Strategic Plan 2018-2023</a:t>
            </a:r>
            <a:endParaRPr sz="1500"/>
          </a:p>
        </p:txBody>
      </p:sp>
      <p:sp>
        <p:nvSpPr>
          <p:cNvPr id="472" name="Google Shape;472;p48"/>
          <p:cNvSpPr txBox="1"/>
          <p:nvPr/>
        </p:nvSpPr>
        <p:spPr>
          <a:xfrm>
            <a:off x="889275" y="3226975"/>
            <a:ext cx="7399200" cy="492600"/>
          </a:xfrm>
          <a:prstGeom prst="rect">
            <a:avLst/>
          </a:prstGeom>
          <a:solidFill>
            <a:srgbClr val="EF8600"/>
          </a:solid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2000" b="1">
                <a:solidFill>
                  <a:schemeClr val="dk1"/>
                </a:solidFill>
              </a:rPr>
              <a:t>To teach and learn science from the practice.</a:t>
            </a:r>
            <a:endParaRPr sz="1700"/>
          </a:p>
        </p:txBody>
      </p:sp>
      <p:pic>
        <p:nvPicPr>
          <p:cNvPr id="473" name="Google Shape;473;p48"/>
          <p:cNvPicPr preferRelativeResize="0"/>
          <p:nvPr/>
        </p:nvPicPr>
        <p:blipFill>
          <a:blip r:embed="rId5">
            <a:alphaModFix/>
          </a:blip>
          <a:stretch>
            <a:fillRect/>
          </a:stretch>
        </p:blipFill>
        <p:spPr>
          <a:xfrm>
            <a:off x="8" y="0"/>
            <a:ext cx="1778666" cy="800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49"/>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479" name="Google Shape;479;p49"/>
          <p:cNvSpPr txBox="1"/>
          <p:nvPr/>
        </p:nvSpPr>
        <p:spPr>
          <a:xfrm>
            <a:off x="1483500" y="120475"/>
            <a:ext cx="6177000" cy="1215900"/>
          </a:xfrm>
          <a:prstGeom prst="rect">
            <a:avLst/>
          </a:prstGeom>
          <a:solidFill>
            <a:srgbClr val="EF86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100"/>
              <a:t>Why </a:t>
            </a:r>
            <a:r>
              <a:rPr lang="en" sz="2300" b="1">
                <a:solidFill>
                  <a:srgbClr val="980000"/>
                </a:solidFill>
                <a:latin typeface="Trebuchet MS"/>
                <a:ea typeface="Trebuchet MS"/>
                <a:cs typeface="Trebuchet MS"/>
                <a:sym typeface="Trebuchet MS"/>
              </a:rPr>
              <a:t>SDG 4</a:t>
            </a:r>
            <a:r>
              <a:rPr lang="en" sz="2300" b="1">
                <a:solidFill>
                  <a:schemeClr val="dk1"/>
                </a:solidFill>
                <a:latin typeface="Trebuchet MS"/>
                <a:ea typeface="Trebuchet MS"/>
                <a:cs typeface="Trebuchet MS"/>
                <a:sym typeface="Trebuchet MS"/>
              </a:rPr>
              <a:t> Quality Education: GLOBE improves STEM skills</a:t>
            </a:r>
            <a:r>
              <a:rPr lang="en" sz="2100"/>
              <a:t> and how the GLOBE Program from Argentina works on it?</a:t>
            </a:r>
            <a:endParaRPr sz="2100"/>
          </a:p>
        </p:txBody>
      </p:sp>
      <p:sp>
        <p:nvSpPr>
          <p:cNvPr id="480" name="Google Shape;480;p49"/>
          <p:cNvSpPr txBox="1"/>
          <p:nvPr/>
        </p:nvSpPr>
        <p:spPr>
          <a:xfrm>
            <a:off x="0" y="1532385"/>
            <a:ext cx="6781800" cy="275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rgbClr val="FF0000"/>
                </a:solidFill>
              </a:rPr>
              <a:t>Organizing</a:t>
            </a:r>
            <a:r>
              <a:rPr lang="en" sz="1700"/>
              <a:t> collaborative activities with the participation of different subject´s teachers.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b="1">
                <a:solidFill>
                  <a:srgbClr val="FF0000"/>
                </a:solidFill>
              </a:rPr>
              <a:t>Cooperative</a:t>
            </a:r>
            <a:r>
              <a:rPr lang="en" sz="1700"/>
              <a:t> learning</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b="1">
                <a:solidFill>
                  <a:srgbClr val="FF0000"/>
                </a:solidFill>
              </a:rPr>
              <a:t>Understanding</a:t>
            </a:r>
            <a:r>
              <a:rPr lang="en" sz="1700"/>
              <a:t> topics related to STEM applying different GLOBE protocols</a:t>
            </a:r>
            <a:endParaRPr sz="1700"/>
          </a:p>
          <a:p>
            <a:pPr marL="0" lvl="0" indent="0" algn="l" rtl="0">
              <a:spcBef>
                <a:spcPts val="0"/>
              </a:spcBef>
              <a:spcAft>
                <a:spcPts val="0"/>
              </a:spcAft>
              <a:buNone/>
            </a:pPr>
            <a:endParaRPr sz="1700"/>
          </a:p>
          <a:p>
            <a:pPr marL="0" lvl="0" indent="0" algn="l" rtl="0">
              <a:spcBef>
                <a:spcPts val="0"/>
              </a:spcBef>
              <a:spcAft>
                <a:spcPts val="0"/>
              </a:spcAft>
              <a:buNone/>
            </a:pPr>
            <a:r>
              <a:rPr lang="en" sz="1700" b="1">
                <a:solidFill>
                  <a:srgbClr val="FF0000"/>
                </a:solidFill>
              </a:rPr>
              <a:t>Some examples </a:t>
            </a:r>
            <a:endParaRPr sz="1700" b="1">
              <a:solidFill>
                <a:srgbClr val="FF0000"/>
              </a:solidFill>
            </a:endParaRPr>
          </a:p>
          <a:p>
            <a:pPr marL="0" lvl="0" indent="0" algn="l" rtl="0">
              <a:spcBef>
                <a:spcPts val="0"/>
              </a:spcBef>
              <a:spcAft>
                <a:spcPts val="0"/>
              </a:spcAft>
              <a:buNone/>
            </a:pPr>
            <a:endParaRPr/>
          </a:p>
        </p:txBody>
      </p:sp>
      <p:pic>
        <p:nvPicPr>
          <p:cNvPr id="481" name="Google Shape;481;p49"/>
          <p:cNvPicPr preferRelativeResize="0"/>
          <p:nvPr/>
        </p:nvPicPr>
        <p:blipFill>
          <a:blip r:embed="rId4">
            <a:alphaModFix/>
          </a:blip>
          <a:stretch>
            <a:fillRect/>
          </a:stretch>
        </p:blipFill>
        <p:spPr>
          <a:xfrm>
            <a:off x="6531625" y="2307375"/>
            <a:ext cx="2612375" cy="1980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50"/>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487" name="Google Shape;487;p50"/>
          <p:cNvPicPr preferRelativeResize="0"/>
          <p:nvPr/>
        </p:nvPicPr>
        <p:blipFill>
          <a:blip r:embed="rId4">
            <a:alphaModFix/>
          </a:blip>
          <a:stretch>
            <a:fillRect/>
          </a:stretch>
        </p:blipFill>
        <p:spPr>
          <a:xfrm>
            <a:off x="335450" y="749725"/>
            <a:ext cx="2257925" cy="3537850"/>
          </a:xfrm>
          <a:prstGeom prst="rect">
            <a:avLst/>
          </a:prstGeom>
          <a:noFill/>
          <a:ln>
            <a:noFill/>
          </a:ln>
        </p:spPr>
      </p:pic>
      <p:pic>
        <p:nvPicPr>
          <p:cNvPr id="488" name="Google Shape;488;p50"/>
          <p:cNvPicPr preferRelativeResize="0"/>
          <p:nvPr/>
        </p:nvPicPr>
        <p:blipFill>
          <a:blip r:embed="rId5">
            <a:alphaModFix/>
          </a:blip>
          <a:stretch>
            <a:fillRect/>
          </a:stretch>
        </p:blipFill>
        <p:spPr>
          <a:xfrm>
            <a:off x="3160388" y="808763"/>
            <a:ext cx="2461426" cy="3525974"/>
          </a:xfrm>
          <a:prstGeom prst="rect">
            <a:avLst/>
          </a:prstGeom>
          <a:noFill/>
          <a:ln>
            <a:noFill/>
          </a:ln>
        </p:spPr>
      </p:pic>
      <p:pic>
        <p:nvPicPr>
          <p:cNvPr id="489" name="Google Shape;489;p50"/>
          <p:cNvPicPr preferRelativeResize="0"/>
          <p:nvPr/>
        </p:nvPicPr>
        <p:blipFill>
          <a:blip r:embed="rId6">
            <a:alphaModFix/>
          </a:blip>
          <a:stretch>
            <a:fillRect/>
          </a:stretch>
        </p:blipFill>
        <p:spPr>
          <a:xfrm>
            <a:off x="6278628" y="749725"/>
            <a:ext cx="2612047" cy="3537850"/>
          </a:xfrm>
          <a:prstGeom prst="rect">
            <a:avLst/>
          </a:prstGeom>
          <a:noFill/>
          <a:ln>
            <a:noFill/>
          </a:ln>
        </p:spPr>
      </p:pic>
      <p:sp>
        <p:nvSpPr>
          <p:cNvPr id="490" name="Google Shape;490;p50"/>
          <p:cNvSpPr txBox="1"/>
          <p:nvPr/>
        </p:nvSpPr>
        <p:spPr>
          <a:xfrm>
            <a:off x="6188850" y="41713"/>
            <a:ext cx="30000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  </a:t>
            </a:r>
            <a:r>
              <a:rPr lang="en" sz="1900">
                <a:solidFill>
                  <a:schemeClr val="dk1"/>
                </a:solidFill>
              </a:rPr>
              <a:t>Projects based on learning</a:t>
            </a:r>
            <a:endParaRPr sz="1600"/>
          </a:p>
        </p:txBody>
      </p:sp>
      <p:pic>
        <p:nvPicPr>
          <p:cNvPr id="491" name="Google Shape;491;p50"/>
          <p:cNvPicPr preferRelativeResize="0"/>
          <p:nvPr/>
        </p:nvPicPr>
        <p:blipFill>
          <a:blip r:embed="rId7">
            <a:alphaModFix/>
          </a:blip>
          <a:stretch>
            <a:fillRect/>
          </a:stretch>
        </p:blipFill>
        <p:spPr>
          <a:xfrm>
            <a:off x="483350" y="90637"/>
            <a:ext cx="1177425" cy="529825"/>
          </a:xfrm>
          <a:prstGeom prst="rect">
            <a:avLst/>
          </a:prstGeom>
          <a:noFill/>
          <a:ln>
            <a:noFill/>
          </a:ln>
        </p:spPr>
      </p:pic>
      <p:sp>
        <p:nvSpPr>
          <p:cNvPr id="492" name="Google Shape;492;p50"/>
          <p:cNvSpPr txBox="1"/>
          <p:nvPr/>
        </p:nvSpPr>
        <p:spPr>
          <a:xfrm>
            <a:off x="2593363" y="41713"/>
            <a:ext cx="30000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dk1"/>
                </a:solidFill>
              </a:rPr>
              <a:t>  </a:t>
            </a:r>
            <a:r>
              <a:rPr lang="en" sz="1900">
                <a:solidFill>
                  <a:schemeClr val="dk1"/>
                </a:solidFill>
              </a:rPr>
              <a:t>Integrating STEAM into the curriculum</a:t>
            </a:r>
            <a:endParaRPr sz="1600"/>
          </a:p>
        </p:txBody>
      </p:sp>
      <p:sp>
        <p:nvSpPr>
          <p:cNvPr id="493" name="Google Shape;493;p50"/>
          <p:cNvSpPr/>
          <p:nvPr/>
        </p:nvSpPr>
        <p:spPr>
          <a:xfrm>
            <a:off x="1924575" y="263275"/>
            <a:ext cx="834300" cy="264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0"/>
          <p:cNvSpPr/>
          <p:nvPr/>
        </p:nvSpPr>
        <p:spPr>
          <a:xfrm>
            <a:off x="5679800" y="223088"/>
            <a:ext cx="834300" cy="2649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51"/>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500" name="Google Shape;500;p51"/>
          <p:cNvPicPr preferRelativeResize="0"/>
          <p:nvPr/>
        </p:nvPicPr>
        <p:blipFill>
          <a:blip r:embed="rId4">
            <a:alphaModFix/>
          </a:blip>
          <a:stretch>
            <a:fillRect/>
          </a:stretch>
        </p:blipFill>
        <p:spPr>
          <a:xfrm>
            <a:off x="0" y="304825"/>
            <a:ext cx="2987074" cy="3982749"/>
          </a:xfrm>
          <a:prstGeom prst="rect">
            <a:avLst/>
          </a:prstGeom>
          <a:noFill/>
          <a:ln>
            <a:noFill/>
          </a:ln>
        </p:spPr>
      </p:pic>
      <p:pic>
        <p:nvPicPr>
          <p:cNvPr id="501" name="Google Shape;501;p51"/>
          <p:cNvPicPr preferRelativeResize="0"/>
          <p:nvPr/>
        </p:nvPicPr>
        <p:blipFill>
          <a:blip r:embed="rId5">
            <a:alphaModFix/>
          </a:blip>
          <a:stretch>
            <a:fillRect/>
          </a:stretch>
        </p:blipFill>
        <p:spPr>
          <a:xfrm>
            <a:off x="6266405" y="450775"/>
            <a:ext cx="2877596" cy="3836795"/>
          </a:xfrm>
          <a:prstGeom prst="rect">
            <a:avLst/>
          </a:prstGeom>
          <a:noFill/>
          <a:ln>
            <a:noFill/>
          </a:ln>
        </p:spPr>
      </p:pic>
      <p:pic>
        <p:nvPicPr>
          <p:cNvPr id="502" name="Google Shape;502;p51"/>
          <p:cNvPicPr preferRelativeResize="0"/>
          <p:nvPr/>
        </p:nvPicPr>
        <p:blipFill>
          <a:blip r:embed="rId6">
            <a:alphaModFix/>
          </a:blip>
          <a:stretch>
            <a:fillRect/>
          </a:stretch>
        </p:blipFill>
        <p:spPr>
          <a:xfrm>
            <a:off x="2987075" y="1080975"/>
            <a:ext cx="3279324" cy="3206599"/>
          </a:xfrm>
          <a:prstGeom prst="rect">
            <a:avLst/>
          </a:prstGeom>
          <a:noFill/>
          <a:ln>
            <a:noFill/>
          </a:ln>
        </p:spPr>
      </p:pic>
      <p:sp>
        <p:nvSpPr>
          <p:cNvPr id="503" name="Google Shape;503;p51"/>
          <p:cNvSpPr txBox="1"/>
          <p:nvPr/>
        </p:nvSpPr>
        <p:spPr>
          <a:xfrm>
            <a:off x="3024125" y="111550"/>
            <a:ext cx="31953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t> A learning model in the real world </a:t>
            </a:r>
            <a:endParaRPr sz="23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6"/>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93" name="Google Shape;93;p16"/>
          <p:cNvSpPr txBox="1">
            <a:spLocks noGrp="1"/>
          </p:cNvSpPr>
          <p:nvPr>
            <p:ph type="subTitle" idx="1"/>
          </p:nvPr>
        </p:nvSpPr>
        <p:spPr>
          <a:xfrm>
            <a:off x="1778275" y="764000"/>
            <a:ext cx="17640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00">
                <a:solidFill>
                  <a:srgbClr val="337DB8"/>
                </a:solidFill>
              </a:rPr>
              <a:t>Tony P. Murphy</a:t>
            </a:r>
            <a:endParaRPr sz="180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94" name="Google Shape;94;p16"/>
          <p:cNvSpPr txBox="1">
            <a:spLocks noGrp="1"/>
          </p:cNvSpPr>
          <p:nvPr>
            <p:ph type="subTitle" idx="1"/>
          </p:nvPr>
        </p:nvSpPr>
        <p:spPr>
          <a:xfrm>
            <a:off x="1811550" y="1159975"/>
            <a:ext cx="6980100" cy="4977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290">
                <a:solidFill>
                  <a:schemeClr val="dk1"/>
                </a:solidFill>
              </a:rPr>
              <a:t>Director, GLOBE Implementation Office, The GLOBE Program, North America Region</a:t>
            </a:r>
            <a:endParaRPr sz="690">
              <a:solidFill>
                <a:schemeClr val="dk1"/>
              </a:solidFill>
            </a:endParaRPr>
          </a:p>
        </p:txBody>
      </p:sp>
      <p:pic>
        <p:nvPicPr>
          <p:cNvPr id="95" name="Google Shape;95;p16"/>
          <p:cNvPicPr preferRelativeResize="0"/>
          <p:nvPr/>
        </p:nvPicPr>
        <p:blipFill>
          <a:blip r:embed="rId4">
            <a:alphaModFix/>
          </a:blip>
          <a:stretch>
            <a:fillRect/>
          </a:stretch>
        </p:blipFill>
        <p:spPr>
          <a:xfrm>
            <a:off x="595099" y="635073"/>
            <a:ext cx="1143300" cy="1082149"/>
          </a:xfrm>
          <a:prstGeom prst="rect">
            <a:avLst/>
          </a:prstGeom>
          <a:noFill/>
          <a:ln>
            <a:noFill/>
          </a:ln>
        </p:spPr>
      </p:pic>
      <p:sp>
        <p:nvSpPr>
          <p:cNvPr id="96" name="Google Shape;96;p16"/>
          <p:cNvSpPr/>
          <p:nvPr/>
        </p:nvSpPr>
        <p:spPr>
          <a:xfrm>
            <a:off x="16900" y="19675"/>
            <a:ext cx="1899000" cy="389100"/>
          </a:xfrm>
          <a:prstGeom prst="rect">
            <a:avLst/>
          </a:prstGeom>
          <a:solidFill>
            <a:srgbClr val="DF4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txBox="1">
            <a:spLocks noGrp="1"/>
          </p:cNvSpPr>
          <p:nvPr>
            <p:ph type="subTitle" idx="1"/>
          </p:nvPr>
        </p:nvSpPr>
        <p:spPr>
          <a:xfrm>
            <a:off x="668261" y="105755"/>
            <a:ext cx="1143300" cy="2334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690">
                <a:solidFill>
                  <a:schemeClr val="lt1"/>
                </a:solidFill>
                <a:latin typeface="Proxima Nova"/>
                <a:ea typeface="Proxima Nova"/>
                <a:cs typeface="Proxima Nova"/>
                <a:sym typeface="Proxima Nova"/>
              </a:rPr>
              <a:t>Presenter</a:t>
            </a:r>
            <a:endParaRPr sz="1690">
              <a:solidFill>
                <a:schemeClr val="lt1"/>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1990">
              <a:solidFill>
                <a:srgbClr val="1F5488"/>
              </a:solidFill>
              <a:latin typeface="Proxima Nova"/>
              <a:ea typeface="Proxima Nova"/>
              <a:cs typeface="Proxima Nova"/>
              <a:sym typeface="Proxima Nova"/>
            </a:endParaRPr>
          </a:p>
        </p:txBody>
      </p:sp>
      <p:pic>
        <p:nvPicPr>
          <p:cNvPr id="98" name="Google Shape;98;p16"/>
          <p:cNvPicPr preferRelativeResize="0"/>
          <p:nvPr/>
        </p:nvPicPr>
        <p:blipFill>
          <a:blip r:embed="rId5">
            <a:alphaModFix/>
          </a:blip>
          <a:stretch>
            <a:fillRect/>
          </a:stretch>
        </p:blipFill>
        <p:spPr>
          <a:xfrm>
            <a:off x="205997" y="19675"/>
            <a:ext cx="389100" cy="389100"/>
          </a:xfrm>
          <a:prstGeom prst="rect">
            <a:avLst/>
          </a:prstGeom>
          <a:noFill/>
          <a:ln>
            <a:noFill/>
          </a:ln>
        </p:spPr>
      </p:pic>
      <p:sp>
        <p:nvSpPr>
          <p:cNvPr id="99" name="Google Shape;99;p16"/>
          <p:cNvSpPr/>
          <p:nvPr/>
        </p:nvSpPr>
        <p:spPr>
          <a:xfrm>
            <a:off x="0" y="1846487"/>
            <a:ext cx="2401200" cy="340200"/>
          </a:xfrm>
          <a:prstGeom prst="rect">
            <a:avLst/>
          </a:prstGeom>
          <a:solidFill>
            <a:srgbClr val="E47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6"/>
          <p:cNvSpPr txBox="1">
            <a:spLocks noGrp="1"/>
          </p:cNvSpPr>
          <p:nvPr>
            <p:ph type="subTitle" idx="1"/>
          </p:nvPr>
        </p:nvSpPr>
        <p:spPr>
          <a:xfrm>
            <a:off x="740184" y="1893287"/>
            <a:ext cx="1264500" cy="2466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690">
                <a:solidFill>
                  <a:schemeClr val="lt1"/>
                </a:solidFill>
                <a:latin typeface="Proxima Nova"/>
                <a:ea typeface="Proxima Nova"/>
                <a:cs typeface="Proxima Nova"/>
                <a:sym typeface="Proxima Nova"/>
              </a:rPr>
              <a:t>Moderators</a:t>
            </a:r>
            <a:endParaRPr sz="1690">
              <a:solidFill>
                <a:schemeClr val="lt1"/>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1990">
              <a:solidFill>
                <a:srgbClr val="1F5488"/>
              </a:solidFill>
              <a:latin typeface="Proxima Nova"/>
              <a:ea typeface="Proxima Nova"/>
              <a:cs typeface="Proxima Nova"/>
              <a:sym typeface="Proxima Nova"/>
            </a:endParaRPr>
          </a:p>
        </p:txBody>
      </p:sp>
      <p:pic>
        <p:nvPicPr>
          <p:cNvPr id="101" name="Google Shape;101;p16"/>
          <p:cNvPicPr preferRelativeResize="0"/>
          <p:nvPr/>
        </p:nvPicPr>
        <p:blipFill>
          <a:blip r:embed="rId5">
            <a:alphaModFix/>
          </a:blip>
          <a:stretch>
            <a:fillRect/>
          </a:stretch>
        </p:blipFill>
        <p:spPr>
          <a:xfrm>
            <a:off x="165324" y="1846478"/>
            <a:ext cx="340182" cy="340191"/>
          </a:xfrm>
          <a:prstGeom prst="rect">
            <a:avLst/>
          </a:prstGeom>
          <a:noFill/>
          <a:ln>
            <a:noFill/>
          </a:ln>
        </p:spPr>
      </p:pic>
      <p:sp>
        <p:nvSpPr>
          <p:cNvPr id="102" name="Google Shape;102;p16"/>
          <p:cNvSpPr txBox="1">
            <a:spLocks noGrp="1"/>
          </p:cNvSpPr>
          <p:nvPr>
            <p:ph type="subTitle" idx="1"/>
          </p:nvPr>
        </p:nvSpPr>
        <p:spPr>
          <a:xfrm>
            <a:off x="1738400" y="2407875"/>
            <a:ext cx="28590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00">
                <a:solidFill>
                  <a:srgbClr val="337DB8"/>
                </a:solidFill>
              </a:rPr>
              <a:t>Michael Jabot</a:t>
            </a:r>
            <a:endParaRPr sz="180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03" name="Google Shape;103;p16"/>
          <p:cNvSpPr txBox="1">
            <a:spLocks noGrp="1"/>
          </p:cNvSpPr>
          <p:nvPr>
            <p:ph type="subTitle" idx="1"/>
          </p:nvPr>
        </p:nvSpPr>
        <p:spPr>
          <a:xfrm>
            <a:off x="1778275" y="2748075"/>
            <a:ext cx="6980100" cy="3891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400">
                <a:solidFill>
                  <a:schemeClr val="dk1"/>
                </a:solidFill>
              </a:rPr>
              <a:t>SUNY Distinguished Professor, State University of New York, North America Region</a:t>
            </a:r>
            <a:endParaRPr sz="1400">
              <a:solidFill>
                <a:schemeClr val="dk1"/>
              </a:solidFill>
            </a:endParaRPr>
          </a:p>
        </p:txBody>
      </p:sp>
      <p:sp>
        <p:nvSpPr>
          <p:cNvPr id="104" name="Google Shape;104;p16"/>
          <p:cNvSpPr txBox="1">
            <a:spLocks noGrp="1"/>
          </p:cNvSpPr>
          <p:nvPr>
            <p:ph type="subTitle" idx="1"/>
          </p:nvPr>
        </p:nvSpPr>
        <p:spPr>
          <a:xfrm>
            <a:off x="1792975" y="3309625"/>
            <a:ext cx="31149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00">
                <a:solidFill>
                  <a:srgbClr val="337DB8"/>
                </a:solidFill>
              </a:rPr>
              <a:t>Larisa Schelkin</a:t>
            </a:r>
            <a:endParaRPr sz="1800">
              <a:solidFill>
                <a:srgbClr val="337DB8"/>
              </a:solidFill>
            </a:endParaRPr>
          </a:p>
          <a:p>
            <a:pPr marL="0" lvl="0" indent="0" algn="ctr" rtl="0">
              <a:lnSpc>
                <a:spcPct val="60000"/>
              </a:lnSpc>
              <a:spcBef>
                <a:spcPts val="0"/>
              </a:spcBef>
              <a:spcAft>
                <a:spcPts val="0"/>
              </a:spcAft>
              <a:buSzPts val="1018"/>
              <a:buNone/>
            </a:pPr>
            <a:endParaRPr sz="1800">
              <a:solidFill>
                <a:srgbClr val="1F5488"/>
              </a:solidFill>
            </a:endParaRPr>
          </a:p>
        </p:txBody>
      </p:sp>
      <p:sp>
        <p:nvSpPr>
          <p:cNvPr id="105" name="Google Shape;105;p16"/>
          <p:cNvSpPr txBox="1">
            <a:spLocks noGrp="1"/>
          </p:cNvSpPr>
          <p:nvPr>
            <p:ph type="subTitle" idx="1"/>
          </p:nvPr>
        </p:nvSpPr>
        <p:spPr>
          <a:xfrm>
            <a:off x="1915900" y="3649825"/>
            <a:ext cx="7019100" cy="615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18"/>
              <a:buNone/>
            </a:pPr>
            <a:r>
              <a:rPr lang="en" sz="1400">
                <a:solidFill>
                  <a:schemeClr val="dk1"/>
                </a:solidFill>
              </a:rPr>
              <a:t>CEO, Global STEM Education Center, Inc., Shrewsbury, Massachusetts, North America Region</a:t>
            </a:r>
            <a:endParaRPr sz="1400">
              <a:solidFill>
                <a:schemeClr val="dk1"/>
              </a:solidFill>
            </a:endParaRPr>
          </a:p>
        </p:txBody>
      </p:sp>
      <p:pic>
        <p:nvPicPr>
          <p:cNvPr id="106" name="Google Shape;106;p16"/>
          <p:cNvPicPr preferRelativeResize="0"/>
          <p:nvPr/>
        </p:nvPicPr>
        <p:blipFill>
          <a:blip r:embed="rId6">
            <a:alphaModFix/>
          </a:blip>
          <a:stretch>
            <a:fillRect/>
          </a:stretch>
        </p:blipFill>
        <p:spPr>
          <a:xfrm>
            <a:off x="885275" y="2346075"/>
            <a:ext cx="630650" cy="615275"/>
          </a:xfrm>
          <a:prstGeom prst="rect">
            <a:avLst/>
          </a:prstGeom>
          <a:noFill/>
          <a:ln>
            <a:noFill/>
          </a:ln>
        </p:spPr>
      </p:pic>
      <p:pic>
        <p:nvPicPr>
          <p:cNvPr id="107" name="Google Shape;107;p16"/>
          <p:cNvPicPr preferRelativeResize="0"/>
          <p:nvPr/>
        </p:nvPicPr>
        <p:blipFill>
          <a:blip r:embed="rId7">
            <a:alphaModFix/>
          </a:blip>
          <a:stretch>
            <a:fillRect/>
          </a:stretch>
        </p:blipFill>
        <p:spPr>
          <a:xfrm>
            <a:off x="885277" y="3196950"/>
            <a:ext cx="630650" cy="62424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508" name="Google Shape;508;p52"/>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509" name="Google Shape;509;p52"/>
          <p:cNvPicPr preferRelativeResize="0"/>
          <p:nvPr/>
        </p:nvPicPr>
        <p:blipFill>
          <a:blip r:embed="rId4">
            <a:alphaModFix/>
          </a:blip>
          <a:stretch>
            <a:fillRect/>
          </a:stretch>
        </p:blipFill>
        <p:spPr>
          <a:xfrm>
            <a:off x="6884938" y="2384375"/>
            <a:ext cx="2321536" cy="1793550"/>
          </a:xfrm>
          <a:prstGeom prst="rect">
            <a:avLst/>
          </a:prstGeom>
          <a:noFill/>
          <a:ln>
            <a:noFill/>
          </a:ln>
        </p:spPr>
      </p:pic>
      <p:pic>
        <p:nvPicPr>
          <p:cNvPr id="510" name="Google Shape;510;p52"/>
          <p:cNvPicPr preferRelativeResize="0"/>
          <p:nvPr/>
        </p:nvPicPr>
        <p:blipFill>
          <a:blip r:embed="rId5">
            <a:alphaModFix/>
          </a:blip>
          <a:stretch>
            <a:fillRect/>
          </a:stretch>
        </p:blipFill>
        <p:spPr>
          <a:xfrm>
            <a:off x="0" y="0"/>
            <a:ext cx="2761201" cy="2175076"/>
          </a:xfrm>
          <a:prstGeom prst="rect">
            <a:avLst/>
          </a:prstGeom>
          <a:noFill/>
          <a:ln>
            <a:noFill/>
          </a:ln>
        </p:spPr>
      </p:pic>
      <p:pic>
        <p:nvPicPr>
          <p:cNvPr id="511" name="Google Shape;511;p52"/>
          <p:cNvPicPr preferRelativeResize="0"/>
          <p:nvPr/>
        </p:nvPicPr>
        <p:blipFill rotWithShape="1">
          <a:blip r:embed="rId6">
            <a:alphaModFix/>
          </a:blip>
          <a:srcRect b="38687"/>
          <a:stretch/>
        </p:blipFill>
        <p:spPr>
          <a:xfrm>
            <a:off x="2922300" y="2384375"/>
            <a:ext cx="2100626" cy="1793551"/>
          </a:xfrm>
          <a:prstGeom prst="rect">
            <a:avLst/>
          </a:prstGeom>
          <a:noFill/>
          <a:ln>
            <a:noFill/>
          </a:ln>
        </p:spPr>
      </p:pic>
      <p:pic>
        <p:nvPicPr>
          <p:cNvPr id="512" name="Google Shape;512;p52"/>
          <p:cNvPicPr preferRelativeResize="0"/>
          <p:nvPr/>
        </p:nvPicPr>
        <p:blipFill>
          <a:blip r:embed="rId7">
            <a:alphaModFix/>
          </a:blip>
          <a:stretch>
            <a:fillRect/>
          </a:stretch>
        </p:blipFill>
        <p:spPr>
          <a:xfrm>
            <a:off x="-3" y="2494025"/>
            <a:ext cx="2761200" cy="1793550"/>
          </a:xfrm>
          <a:prstGeom prst="rect">
            <a:avLst/>
          </a:prstGeom>
          <a:noFill/>
          <a:ln>
            <a:noFill/>
          </a:ln>
        </p:spPr>
      </p:pic>
      <p:sp>
        <p:nvSpPr>
          <p:cNvPr id="513" name="Google Shape;513;p52"/>
          <p:cNvSpPr txBox="1"/>
          <p:nvPr/>
        </p:nvSpPr>
        <p:spPr>
          <a:xfrm>
            <a:off x="2922275" y="387688"/>
            <a:ext cx="6029100" cy="1539300"/>
          </a:xfrm>
          <a:prstGeom prst="rect">
            <a:avLst/>
          </a:prstGeom>
          <a:solidFill>
            <a:srgbClr val="EF86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i="1">
                <a:latin typeface="Quattrocento Sans"/>
                <a:ea typeface="Quattrocento Sans"/>
                <a:cs typeface="Quattrocento Sans"/>
                <a:sym typeface="Quattrocento Sans"/>
              </a:rPr>
              <a:t>GLOBE Program + UN’s Sustainable Development Goals + STEM is a journey to have the skills to understand through education some </a:t>
            </a:r>
            <a:r>
              <a:rPr lang="en" sz="2200" i="1">
                <a:solidFill>
                  <a:schemeClr val="dk1"/>
                </a:solidFill>
                <a:latin typeface="Quattrocento Sans"/>
                <a:ea typeface="Quattrocento Sans"/>
                <a:cs typeface="Quattrocento Sans"/>
                <a:sym typeface="Quattrocento Sans"/>
              </a:rPr>
              <a:t>problems </a:t>
            </a:r>
            <a:r>
              <a:rPr lang="en" sz="2200" i="1">
                <a:latin typeface="Quattrocento Sans"/>
                <a:ea typeface="Quattrocento Sans"/>
                <a:cs typeface="Quattrocento Sans"/>
                <a:sym typeface="Quattrocento Sans"/>
              </a:rPr>
              <a:t>in the local and global world </a:t>
            </a:r>
            <a:endParaRPr sz="2200" i="1">
              <a:latin typeface="Quattrocento Sans"/>
              <a:ea typeface="Quattrocento Sans"/>
              <a:cs typeface="Quattrocento Sans"/>
              <a:sym typeface="Quattrocento Sans"/>
            </a:endParaRPr>
          </a:p>
        </p:txBody>
      </p:sp>
      <p:pic>
        <p:nvPicPr>
          <p:cNvPr id="514" name="Google Shape;514;p52"/>
          <p:cNvPicPr preferRelativeResize="0"/>
          <p:nvPr/>
        </p:nvPicPr>
        <p:blipFill rotWithShape="1">
          <a:blip r:embed="rId8">
            <a:alphaModFix/>
          </a:blip>
          <a:srcRect r="8625" b="32836"/>
          <a:stretch/>
        </p:blipFill>
        <p:spPr>
          <a:xfrm>
            <a:off x="1793750" y="2328025"/>
            <a:ext cx="967449" cy="487451"/>
          </a:xfrm>
          <a:prstGeom prst="rect">
            <a:avLst/>
          </a:prstGeom>
          <a:noFill/>
          <a:ln>
            <a:noFill/>
          </a:ln>
        </p:spPr>
      </p:pic>
      <p:pic>
        <p:nvPicPr>
          <p:cNvPr id="515" name="Google Shape;515;p52"/>
          <p:cNvPicPr preferRelativeResize="0"/>
          <p:nvPr/>
        </p:nvPicPr>
        <p:blipFill>
          <a:blip r:embed="rId9">
            <a:alphaModFix/>
          </a:blip>
          <a:stretch>
            <a:fillRect/>
          </a:stretch>
        </p:blipFill>
        <p:spPr>
          <a:xfrm>
            <a:off x="4988737" y="2384375"/>
            <a:ext cx="1896225" cy="17935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53"/>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521" name="Google Shape;521;p53"/>
          <p:cNvSpPr txBox="1">
            <a:spLocks noGrp="1"/>
          </p:cNvSpPr>
          <p:nvPr>
            <p:ph type="subTitle" idx="1"/>
          </p:nvPr>
        </p:nvSpPr>
        <p:spPr>
          <a:xfrm>
            <a:off x="1366025" y="528700"/>
            <a:ext cx="77085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600" b="1">
                <a:solidFill>
                  <a:srgbClr val="1F5488"/>
                </a:solidFill>
              </a:rPr>
              <a:t>Nadhira Ahmed Alharthy </a:t>
            </a:r>
            <a:r>
              <a:rPr lang="en" sz="2600">
                <a:solidFill>
                  <a:srgbClr val="337DB8"/>
                </a:solidFill>
              </a:rPr>
              <a:t> </a:t>
            </a:r>
            <a:endParaRPr sz="2600" b="1">
              <a:solidFill>
                <a:srgbClr val="1F548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522" name="Google Shape;522;p53"/>
          <p:cNvSpPr txBox="1">
            <a:spLocks noGrp="1"/>
          </p:cNvSpPr>
          <p:nvPr>
            <p:ph type="subTitle" idx="1"/>
          </p:nvPr>
        </p:nvSpPr>
        <p:spPr>
          <a:xfrm>
            <a:off x="126150" y="2818000"/>
            <a:ext cx="9177900" cy="537600"/>
          </a:xfrm>
          <a:prstGeom prst="rect">
            <a:avLst/>
          </a:prstGeom>
        </p:spPr>
        <p:txBody>
          <a:bodyPr spcFirstLastPara="1" wrap="square" lIns="91425" tIns="91425" rIns="91425" bIns="91425" anchor="t" anchorCtr="0">
            <a:normAutofit/>
          </a:bodyPr>
          <a:lstStyle/>
          <a:p>
            <a:pPr marL="0" lvl="0" indent="0" algn="ctr" rtl="0">
              <a:lnSpc>
                <a:spcPct val="60000"/>
              </a:lnSpc>
              <a:spcBef>
                <a:spcPts val="0"/>
              </a:spcBef>
              <a:spcAft>
                <a:spcPts val="0"/>
              </a:spcAft>
              <a:buSzPts val="1018"/>
              <a:buNone/>
            </a:pPr>
            <a:r>
              <a:rPr lang="en" sz="1490" u="sng">
                <a:solidFill>
                  <a:schemeClr val="hlink"/>
                </a:solidFill>
                <a:latin typeface="Proxima Nova"/>
                <a:ea typeface="Proxima Nova"/>
                <a:cs typeface="Proxima Nova"/>
                <a:sym typeface="Proxima Nova"/>
                <a:hlinkClick r:id="rId4"/>
              </a:rPr>
              <a:t>nadhirah.alharthy@gmail.com</a:t>
            </a:r>
            <a:r>
              <a:rPr lang="en" sz="1490">
                <a:solidFill>
                  <a:srgbClr val="1F5488"/>
                </a:solidFill>
                <a:latin typeface="Proxima Nova"/>
                <a:ea typeface="Proxima Nova"/>
                <a:cs typeface="Proxima Nova"/>
                <a:sym typeface="Proxima Nova"/>
              </a:rPr>
              <a:t> </a:t>
            </a:r>
            <a:endParaRPr sz="14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490">
              <a:solidFill>
                <a:srgbClr val="1F5488"/>
              </a:solidFill>
              <a:latin typeface="Proxima Nova"/>
              <a:ea typeface="Proxima Nova"/>
              <a:cs typeface="Proxima Nova"/>
              <a:sym typeface="Proxima Nova"/>
            </a:endParaRPr>
          </a:p>
        </p:txBody>
      </p:sp>
      <p:sp>
        <p:nvSpPr>
          <p:cNvPr id="523" name="Google Shape;523;p53"/>
          <p:cNvSpPr txBox="1">
            <a:spLocks noGrp="1"/>
          </p:cNvSpPr>
          <p:nvPr>
            <p:ph type="subTitle" idx="1"/>
          </p:nvPr>
        </p:nvSpPr>
        <p:spPr>
          <a:xfrm>
            <a:off x="0" y="926900"/>
            <a:ext cx="9144000" cy="17517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18"/>
              <a:buNone/>
            </a:pPr>
            <a:r>
              <a:rPr lang="en" sz="2000">
                <a:solidFill>
                  <a:srgbClr val="1F5488"/>
                </a:solidFill>
                <a:latin typeface="Proxima Nova"/>
                <a:ea typeface="Proxima Nova"/>
                <a:cs typeface="Proxima Nova"/>
                <a:sym typeface="Proxima Nova"/>
              </a:rPr>
              <a:t>Deputy General Manager for Oman Scouts and Guides</a:t>
            </a:r>
            <a:endParaRPr sz="2000">
              <a:solidFill>
                <a:srgbClr val="1F5488"/>
              </a:solidFill>
              <a:latin typeface="Proxima Nova"/>
              <a:ea typeface="Proxima Nova"/>
              <a:cs typeface="Proxima Nova"/>
              <a:sym typeface="Proxima Nova"/>
            </a:endParaRPr>
          </a:p>
          <a:p>
            <a:pPr marL="0" lvl="0" indent="0" algn="l" rtl="0">
              <a:lnSpc>
                <a:spcPct val="100000"/>
              </a:lnSpc>
              <a:spcBef>
                <a:spcPts val="0"/>
              </a:spcBef>
              <a:spcAft>
                <a:spcPts val="0"/>
              </a:spcAft>
              <a:buSzPts val="1018"/>
              <a:buNone/>
            </a:pPr>
            <a:endParaRPr sz="50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000">
                <a:solidFill>
                  <a:srgbClr val="1F5488"/>
                </a:solidFill>
                <a:latin typeface="Proxima Nova"/>
                <a:ea typeface="Proxima Nova"/>
                <a:cs typeface="Proxima Nova"/>
                <a:sym typeface="Proxima Nova"/>
              </a:rPr>
              <a:t>Ministry of Education</a:t>
            </a:r>
            <a:endParaRPr sz="200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endParaRPr sz="50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000">
                <a:solidFill>
                  <a:srgbClr val="1F5488"/>
                </a:solidFill>
                <a:latin typeface="Proxima Nova"/>
                <a:ea typeface="Proxima Nova"/>
                <a:cs typeface="Proxima Nova"/>
                <a:sym typeface="Proxima Nova"/>
              </a:rPr>
              <a:t>Athlete-mountaineer </a:t>
            </a:r>
            <a:br>
              <a:rPr lang="en" sz="2000">
                <a:solidFill>
                  <a:srgbClr val="1F5488"/>
                </a:solidFill>
                <a:latin typeface="Proxima Nova"/>
                <a:ea typeface="Proxima Nova"/>
                <a:cs typeface="Proxima Nova"/>
                <a:sym typeface="Proxima Nova"/>
              </a:rPr>
            </a:br>
            <a:r>
              <a:rPr lang="en" sz="2000">
                <a:solidFill>
                  <a:srgbClr val="1F5488"/>
                </a:solidFill>
                <a:latin typeface="Proxima Nova"/>
                <a:ea typeface="Proxima Nova"/>
                <a:cs typeface="Proxima Nova"/>
                <a:sym typeface="Proxima Nova"/>
              </a:rPr>
              <a:t>Oman </a:t>
            </a:r>
            <a:endParaRPr sz="200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000">
                <a:solidFill>
                  <a:srgbClr val="1F5488"/>
                </a:solidFill>
                <a:latin typeface="Proxima Nova"/>
                <a:ea typeface="Proxima Nova"/>
                <a:cs typeface="Proxima Nova"/>
                <a:sym typeface="Proxima Nova"/>
              </a:rPr>
              <a:t>GLOBE Region   Near East and North Africa (NENA)</a:t>
            </a:r>
            <a:endParaRPr sz="200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r>
              <a:rPr lang="en" sz="2290">
                <a:solidFill>
                  <a:srgbClr val="1F5488"/>
                </a:solidFill>
                <a:latin typeface="Proxima Nova"/>
                <a:ea typeface="Proxima Nova"/>
                <a:cs typeface="Proxima Nova"/>
                <a:sym typeface="Proxima Nova"/>
              </a:rPr>
              <a:t>                                                 </a:t>
            </a:r>
            <a:endParaRPr sz="229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pic>
        <p:nvPicPr>
          <p:cNvPr id="524" name="Google Shape;524;p53"/>
          <p:cNvPicPr preferRelativeResize="0"/>
          <p:nvPr/>
        </p:nvPicPr>
        <p:blipFill>
          <a:blip r:embed="rId5">
            <a:alphaModFix/>
          </a:blip>
          <a:stretch>
            <a:fillRect/>
          </a:stretch>
        </p:blipFill>
        <p:spPr>
          <a:xfrm>
            <a:off x="0" y="2"/>
            <a:ext cx="2084398" cy="646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pic>
        <p:nvPicPr>
          <p:cNvPr id="529" name="Google Shape;529;p54"/>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530" name="Google Shape;530;p54"/>
          <p:cNvSpPr txBox="1"/>
          <p:nvPr/>
        </p:nvSpPr>
        <p:spPr>
          <a:xfrm>
            <a:off x="618925" y="362825"/>
            <a:ext cx="181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31" name="Google Shape;531;p54"/>
          <p:cNvPicPr preferRelativeResize="0"/>
          <p:nvPr/>
        </p:nvPicPr>
        <p:blipFill>
          <a:blip r:embed="rId4">
            <a:alphaModFix/>
          </a:blip>
          <a:stretch>
            <a:fillRect/>
          </a:stretch>
        </p:blipFill>
        <p:spPr>
          <a:xfrm>
            <a:off x="0" y="2"/>
            <a:ext cx="2084398" cy="646800"/>
          </a:xfrm>
          <a:prstGeom prst="rect">
            <a:avLst/>
          </a:prstGeom>
          <a:noFill/>
          <a:ln>
            <a:noFill/>
          </a:ln>
        </p:spPr>
      </p:pic>
      <p:sp>
        <p:nvSpPr>
          <p:cNvPr id="532" name="Google Shape;532;p54"/>
          <p:cNvSpPr txBox="1"/>
          <p:nvPr/>
        </p:nvSpPr>
        <p:spPr>
          <a:xfrm>
            <a:off x="111575" y="683450"/>
            <a:ext cx="4239900" cy="362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990000"/>
                </a:solidFill>
                <a:highlight>
                  <a:srgbClr val="FFFFFF"/>
                </a:highlight>
              </a:rPr>
              <a:t>Ministry of Education message</a:t>
            </a:r>
            <a:endParaRPr b="1">
              <a:solidFill>
                <a:srgbClr val="990000"/>
              </a:solidFill>
              <a:highlight>
                <a:srgbClr val="FFFFFF"/>
              </a:highlight>
            </a:endParaRPr>
          </a:p>
          <a:p>
            <a:pPr marL="0" lvl="0" indent="0" algn="l" rtl="0">
              <a:lnSpc>
                <a:spcPct val="115000"/>
              </a:lnSpc>
              <a:spcBef>
                <a:spcPts val="0"/>
              </a:spcBef>
              <a:spcAft>
                <a:spcPts val="0"/>
              </a:spcAft>
              <a:buNone/>
            </a:pPr>
            <a:endParaRPr b="1">
              <a:solidFill>
                <a:srgbClr val="990000"/>
              </a:solidFill>
              <a:highlight>
                <a:srgbClr val="FFFFFF"/>
              </a:highlight>
            </a:endParaRPr>
          </a:p>
          <a:p>
            <a:pPr marL="0" lvl="0" indent="0" algn="l" rtl="0">
              <a:lnSpc>
                <a:spcPct val="115000"/>
              </a:lnSpc>
              <a:spcBef>
                <a:spcPts val="0"/>
              </a:spcBef>
              <a:spcAft>
                <a:spcPts val="0"/>
              </a:spcAft>
              <a:buNone/>
            </a:pPr>
            <a:r>
              <a:rPr lang="en" b="1">
                <a:solidFill>
                  <a:srgbClr val="555555"/>
                </a:solidFill>
                <a:highlight>
                  <a:srgbClr val="FFFFFF"/>
                </a:highlight>
              </a:rPr>
              <a:t>The Ministry of Education (MOE) is working to prepare a generation to achieve economic and social development of society through optimizing educational and learning processes in school administration. </a:t>
            </a:r>
            <a:br>
              <a:rPr lang="en" b="1">
                <a:solidFill>
                  <a:srgbClr val="555555"/>
                </a:solidFill>
                <a:highlight>
                  <a:srgbClr val="FFFFFF"/>
                </a:highlight>
              </a:rPr>
            </a:br>
            <a:r>
              <a:rPr lang="en" b="1">
                <a:solidFill>
                  <a:srgbClr val="555555"/>
                </a:solidFill>
                <a:highlight>
                  <a:srgbClr val="FFFFFF"/>
                </a:highlight>
              </a:rPr>
              <a:t>MOE seeks to provide a distinguished human resources, curricula, buildings, assessment tools for different students. </a:t>
            </a:r>
            <a:br>
              <a:rPr lang="en" b="1">
                <a:solidFill>
                  <a:srgbClr val="555555"/>
                </a:solidFill>
                <a:highlight>
                  <a:srgbClr val="FFFFFF"/>
                </a:highlight>
              </a:rPr>
            </a:br>
            <a:r>
              <a:rPr lang="en" b="1">
                <a:solidFill>
                  <a:srgbClr val="555555"/>
                </a:solidFill>
                <a:highlight>
                  <a:srgbClr val="FFFFFF"/>
                </a:highlight>
              </a:rPr>
              <a:t>This could happen by implement technology to cope with Oman digital society, and to activate a larger role of the local society and the private sector in the promotion of educational service.</a:t>
            </a:r>
            <a:endParaRPr>
              <a:solidFill>
                <a:srgbClr val="00B050"/>
              </a:solidFill>
              <a:highlight>
                <a:schemeClr val="lt1"/>
              </a:highlight>
            </a:endParaRPr>
          </a:p>
        </p:txBody>
      </p:sp>
      <p:pic>
        <p:nvPicPr>
          <p:cNvPr id="533" name="Google Shape;533;p54"/>
          <p:cNvPicPr preferRelativeResize="0"/>
          <p:nvPr/>
        </p:nvPicPr>
        <p:blipFill>
          <a:blip r:embed="rId5">
            <a:alphaModFix/>
          </a:blip>
          <a:stretch>
            <a:fillRect/>
          </a:stretch>
        </p:blipFill>
        <p:spPr>
          <a:xfrm>
            <a:off x="4351475" y="1158100"/>
            <a:ext cx="4485351" cy="2618019"/>
          </a:xfrm>
          <a:prstGeom prst="rect">
            <a:avLst/>
          </a:prstGeom>
          <a:noFill/>
          <a:ln>
            <a:noFill/>
          </a:ln>
        </p:spPr>
      </p:pic>
      <p:sp>
        <p:nvSpPr>
          <p:cNvPr id="534" name="Google Shape;534;p54"/>
          <p:cNvSpPr txBox="1"/>
          <p:nvPr/>
        </p:nvSpPr>
        <p:spPr>
          <a:xfrm>
            <a:off x="4792525" y="2294300"/>
            <a:ext cx="404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35" name="Google Shape;535;p54"/>
          <p:cNvSpPr txBox="1"/>
          <p:nvPr/>
        </p:nvSpPr>
        <p:spPr>
          <a:xfrm>
            <a:off x="4463625" y="3698925"/>
            <a:ext cx="7224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rPr>
              <a:t>signing of the agreement with the Ministry of Education.</a:t>
            </a:r>
            <a:r>
              <a:rPr lang="en" sz="2000">
                <a:solidFill>
                  <a:schemeClr val="dk1"/>
                </a:solidFill>
              </a:rPr>
              <a:t> </a:t>
            </a:r>
            <a:endParaRPr sz="2000">
              <a:solidFill>
                <a:schemeClr val="dk1"/>
              </a:solidFill>
            </a:endParaRPr>
          </a:p>
        </p:txBody>
      </p:sp>
      <p:sp>
        <p:nvSpPr>
          <p:cNvPr id="536" name="Google Shape;536;p54"/>
          <p:cNvSpPr txBox="1"/>
          <p:nvPr/>
        </p:nvSpPr>
        <p:spPr>
          <a:xfrm>
            <a:off x="4250250" y="362825"/>
            <a:ext cx="4687800" cy="714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600" b="1">
                <a:solidFill>
                  <a:srgbClr val="1B3F71"/>
                </a:solidFill>
                <a:highlight>
                  <a:schemeClr val="lt1"/>
                </a:highlight>
              </a:rPr>
              <a:t>Oman joined The GLOBE Program in September 8, 2009</a:t>
            </a:r>
            <a:endParaRPr>
              <a:solidFill>
                <a:srgbClr val="1B3F7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55"/>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542" name="Google Shape;542;p55"/>
          <p:cNvSpPr txBox="1"/>
          <p:nvPr/>
        </p:nvSpPr>
        <p:spPr>
          <a:xfrm>
            <a:off x="416175" y="437525"/>
            <a:ext cx="614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543" name="Google Shape;543;p55"/>
          <p:cNvSpPr txBox="1"/>
          <p:nvPr/>
        </p:nvSpPr>
        <p:spPr>
          <a:xfrm>
            <a:off x="1064800" y="528450"/>
            <a:ext cx="6146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980000"/>
                </a:solidFill>
              </a:rPr>
              <a:t>How we are working ?</a:t>
            </a:r>
            <a:endParaRPr sz="1800" b="1">
              <a:solidFill>
                <a:srgbClr val="980000"/>
              </a:solidFill>
            </a:endParaRPr>
          </a:p>
        </p:txBody>
      </p:sp>
      <p:pic>
        <p:nvPicPr>
          <p:cNvPr id="544" name="Google Shape;544;p55"/>
          <p:cNvPicPr preferRelativeResize="0"/>
          <p:nvPr/>
        </p:nvPicPr>
        <p:blipFill>
          <a:blip r:embed="rId4">
            <a:alphaModFix/>
          </a:blip>
          <a:stretch>
            <a:fillRect/>
          </a:stretch>
        </p:blipFill>
        <p:spPr>
          <a:xfrm>
            <a:off x="0" y="2"/>
            <a:ext cx="2084398" cy="646800"/>
          </a:xfrm>
          <a:prstGeom prst="rect">
            <a:avLst/>
          </a:prstGeom>
          <a:noFill/>
          <a:ln>
            <a:noFill/>
          </a:ln>
        </p:spPr>
      </p:pic>
      <p:sp>
        <p:nvSpPr>
          <p:cNvPr id="545" name="Google Shape;545;p55"/>
          <p:cNvSpPr txBox="1"/>
          <p:nvPr/>
        </p:nvSpPr>
        <p:spPr>
          <a:xfrm>
            <a:off x="180300" y="1122075"/>
            <a:ext cx="4129800" cy="5079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2100" b="1">
                <a:solidFill>
                  <a:srgbClr val="980000"/>
                </a:solidFill>
                <a:highlight>
                  <a:schemeClr val="lt1"/>
                </a:highlight>
              </a:rPr>
              <a:t>Under Secretary for Education</a:t>
            </a:r>
            <a:endParaRPr sz="2800" b="1">
              <a:solidFill>
                <a:srgbClr val="980000"/>
              </a:solidFill>
            </a:endParaRPr>
          </a:p>
        </p:txBody>
      </p:sp>
      <p:sp>
        <p:nvSpPr>
          <p:cNvPr id="546" name="Google Shape;546;p55"/>
          <p:cNvSpPr txBox="1"/>
          <p:nvPr/>
        </p:nvSpPr>
        <p:spPr>
          <a:xfrm>
            <a:off x="0" y="1761900"/>
            <a:ext cx="4310100" cy="2575200"/>
          </a:xfrm>
          <a:prstGeom prst="rect">
            <a:avLst/>
          </a:prstGeom>
          <a:noFill/>
          <a:ln>
            <a:noFill/>
          </a:ln>
        </p:spPr>
        <p:txBody>
          <a:bodyPr spcFirstLastPara="1" wrap="square" lIns="91425" tIns="91425" rIns="91425" bIns="91425" anchor="t" anchorCtr="0">
            <a:spAutoFit/>
          </a:bodyPr>
          <a:lstStyle/>
          <a:p>
            <a:pPr marL="0" lvl="0" indent="0" algn="ctr" rtl="1">
              <a:lnSpc>
                <a:spcPct val="115000"/>
              </a:lnSpc>
              <a:spcBef>
                <a:spcPts val="0"/>
              </a:spcBef>
              <a:spcAft>
                <a:spcPts val="0"/>
              </a:spcAft>
              <a:buNone/>
            </a:pPr>
            <a:r>
              <a:rPr lang="en" sz="2200" b="1">
                <a:solidFill>
                  <a:srgbClr val="980000"/>
                </a:solidFill>
              </a:rPr>
              <a:t>The Country Coordinator     </a:t>
            </a:r>
            <a:endParaRPr sz="2200" b="1">
              <a:solidFill>
                <a:srgbClr val="980000"/>
              </a:solidFill>
            </a:endParaRPr>
          </a:p>
          <a:p>
            <a:pPr marL="0" marR="38100" lvl="0" indent="0" algn="l" rtl="0">
              <a:lnSpc>
                <a:spcPct val="128571"/>
              </a:lnSpc>
              <a:spcBef>
                <a:spcPts val="0"/>
              </a:spcBef>
              <a:spcAft>
                <a:spcPts val="0"/>
              </a:spcAft>
              <a:buNone/>
            </a:pPr>
            <a:r>
              <a:rPr lang="en" sz="2100" b="1">
                <a:solidFill>
                  <a:srgbClr val="980000"/>
                </a:solidFill>
                <a:highlight>
                  <a:schemeClr val="lt1"/>
                </a:highlight>
              </a:rPr>
              <a:t>     Central team  8 members </a:t>
            </a:r>
            <a:endParaRPr sz="2100" b="1">
              <a:solidFill>
                <a:srgbClr val="980000"/>
              </a:solidFill>
              <a:highlight>
                <a:schemeClr val="lt1"/>
              </a:highlight>
            </a:endParaRPr>
          </a:p>
          <a:p>
            <a:pPr marL="0" marR="38100" lvl="0" indent="0" algn="l" rtl="0">
              <a:lnSpc>
                <a:spcPct val="128571"/>
              </a:lnSpc>
              <a:spcBef>
                <a:spcPts val="0"/>
              </a:spcBef>
              <a:spcAft>
                <a:spcPts val="0"/>
              </a:spcAft>
              <a:buNone/>
            </a:pPr>
            <a:r>
              <a:rPr lang="en" sz="2100" b="1">
                <a:solidFill>
                  <a:srgbClr val="980000"/>
                </a:solidFill>
                <a:highlight>
                  <a:schemeClr val="lt1"/>
                </a:highlight>
              </a:rPr>
              <a:t>               Supervisores </a:t>
            </a:r>
            <a:endParaRPr sz="2100" b="1">
              <a:solidFill>
                <a:srgbClr val="980000"/>
              </a:solidFill>
              <a:highlight>
                <a:schemeClr val="lt1"/>
              </a:highlight>
            </a:endParaRPr>
          </a:p>
          <a:p>
            <a:pPr marL="0" marR="38100" lvl="0" indent="0" algn="l" rtl="0">
              <a:lnSpc>
                <a:spcPct val="128571"/>
              </a:lnSpc>
              <a:spcBef>
                <a:spcPts val="0"/>
              </a:spcBef>
              <a:spcAft>
                <a:spcPts val="0"/>
              </a:spcAft>
              <a:buNone/>
            </a:pPr>
            <a:r>
              <a:rPr lang="en" sz="2100" b="1">
                <a:solidFill>
                  <a:srgbClr val="980000"/>
                </a:solidFill>
                <a:highlight>
                  <a:schemeClr val="lt1"/>
                </a:highlight>
              </a:rPr>
              <a:t>     Teachers all over the country</a:t>
            </a:r>
            <a:endParaRPr sz="2100" b="1">
              <a:solidFill>
                <a:srgbClr val="980000"/>
              </a:solidFill>
              <a:highlight>
                <a:schemeClr val="lt1"/>
              </a:highlight>
            </a:endParaRPr>
          </a:p>
          <a:p>
            <a:pPr marL="0" marR="38100" lvl="0" indent="0" algn="l" rtl="0">
              <a:lnSpc>
                <a:spcPct val="128571"/>
              </a:lnSpc>
              <a:spcBef>
                <a:spcPts val="0"/>
              </a:spcBef>
              <a:spcAft>
                <a:spcPts val="0"/>
              </a:spcAft>
              <a:buClr>
                <a:schemeClr val="dk1"/>
              </a:buClr>
              <a:buSzPts val="1100"/>
              <a:buFont typeface="Arial"/>
              <a:buNone/>
            </a:pPr>
            <a:r>
              <a:rPr lang="en" sz="2100" b="1">
                <a:solidFill>
                  <a:srgbClr val="980000"/>
                </a:solidFill>
                <a:highlight>
                  <a:schemeClr val="lt1"/>
                </a:highlight>
              </a:rPr>
              <a:t>                   Students </a:t>
            </a:r>
            <a:endParaRPr sz="2100" b="1">
              <a:solidFill>
                <a:srgbClr val="980000"/>
              </a:solidFill>
              <a:highlight>
                <a:schemeClr val="lt1"/>
              </a:highlight>
            </a:endParaRPr>
          </a:p>
          <a:p>
            <a:pPr marL="0" lvl="0" indent="0" algn="ctr" rtl="1">
              <a:lnSpc>
                <a:spcPct val="115000"/>
              </a:lnSpc>
              <a:spcBef>
                <a:spcPts val="0"/>
              </a:spcBef>
              <a:spcAft>
                <a:spcPts val="0"/>
              </a:spcAft>
              <a:buNone/>
            </a:pPr>
            <a:endParaRPr sz="2200" b="1">
              <a:solidFill>
                <a:srgbClr val="980000"/>
              </a:solidFill>
            </a:endParaRPr>
          </a:p>
        </p:txBody>
      </p:sp>
      <p:pic>
        <p:nvPicPr>
          <p:cNvPr id="547" name="Google Shape;547;p55"/>
          <p:cNvPicPr preferRelativeResize="0"/>
          <p:nvPr/>
        </p:nvPicPr>
        <p:blipFill>
          <a:blip r:embed="rId5">
            <a:alphaModFix/>
          </a:blip>
          <a:stretch>
            <a:fillRect/>
          </a:stretch>
        </p:blipFill>
        <p:spPr>
          <a:xfrm>
            <a:off x="4572001" y="750401"/>
            <a:ext cx="4449525" cy="34197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56"/>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553" name="Google Shape;553;p56"/>
          <p:cNvSpPr txBox="1"/>
          <p:nvPr/>
        </p:nvSpPr>
        <p:spPr>
          <a:xfrm>
            <a:off x="576250" y="629600"/>
            <a:ext cx="614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54" name="Google Shape;554;p56"/>
          <p:cNvPicPr preferRelativeResize="0"/>
          <p:nvPr/>
        </p:nvPicPr>
        <p:blipFill>
          <a:blip r:embed="rId4">
            <a:alphaModFix/>
          </a:blip>
          <a:stretch>
            <a:fillRect/>
          </a:stretch>
        </p:blipFill>
        <p:spPr>
          <a:xfrm>
            <a:off x="184425" y="116227"/>
            <a:ext cx="2084398" cy="646800"/>
          </a:xfrm>
          <a:prstGeom prst="rect">
            <a:avLst/>
          </a:prstGeom>
          <a:noFill/>
          <a:ln>
            <a:noFill/>
          </a:ln>
        </p:spPr>
      </p:pic>
      <p:sp>
        <p:nvSpPr>
          <p:cNvPr id="555" name="Google Shape;555;p56"/>
          <p:cNvSpPr txBox="1"/>
          <p:nvPr/>
        </p:nvSpPr>
        <p:spPr>
          <a:xfrm>
            <a:off x="522875" y="1003100"/>
            <a:ext cx="875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56" name="Google Shape;556;p56"/>
          <p:cNvPicPr preferRelativeResize="0"/>
          <p:nvPr/>
        </p:nvPicPr>
        <p:blipFill>
          <a:blip r:embed="rId5">
            <a:alphaModFix/>
          </a:blip>
          <a:stretch>
            <a:fillRect/>
          </a:stretch>
        </p:blipFill>
        <p:spPr>
          <a:xfrm>
            <a:off x="1195950" y="696200"/>
            <a:ext cx="7316101" cy="32459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57"/>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562" name="Google Shape;562;p57"/>
          <p:cNvSpPr txBox="1"/>
          <p:nvPr/>
        </p:nvSpPr>
        <p:spPr>
          <a:xfrm>
            <a:off x="757650" y="650950"/>
            <a:ext cx="614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63" name="Google Shape;563;p57"/>
          <p:cNvPicPr preferRelativeResize="0"/>
          <p:nvPr/>
        </p:nvPicPr>
        <p:blipFill>
          <a:blip r:embed="rId4">
            <a:alphaModFix/>
          </a:blip>
          <a:stretch>
            <a:fillRect/>
          </a:stretch>
        </p:blipFill>
        <p:spPr>
          <a:xfrm>
            <a:off x="184425" y="116227"/>
            <a:ext cx="2084398" cy="646800"/>
          </a:xfrm>
          <a:prstGeom prst="rect">
            <a:avLst/>
          </a:prstGeom>
          <a:noFill/>
          <a:ln>
            <a:noFill/>
          </a:ln>
        </p:spPr>
      </p:pic>
      <p:sp>
        <p:nvSpPr>
          <p:cNvPr id="564" name="Google Shape;564;p57"/>
          <p:cNvSpPr txBox="1"/>
          <p:nvPr/>
        </p:nvSpPr>
        <p:spPr>
          <a:xfrm>
            <a:off x="4847425" y="235450"/>
            <a:ext cx="38796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4100" b="1"/>
          </a:p>
        </p:txBody>
      </p:sp>
      <p:pic>
        <p:nvPicPr>
          <p:cNvPr id="565" name="Google Shape;565;p57"/>
          <p:cNvPicPr preferRelativeResize="0"/>
          <p:nvPr/>
        </p:nvPicPr>
        <p:blipFill rotWithShape="1">
          <a:blip r:embed="rId5">
            <a:alphaModFix/>
          </a:blip>
          <a:srcRect l="8580" t="10506" r="5780"/>
          <a:stretch/>
        </p:blipFill>
        <p:spPr>
          <a:xfrm>
            <a:off x="5314075" y="1250338"/>
            <a:ext cx="3634425" cy="2642825"/>
          </a:xfrm>
          <a:prstGeom prst="rect">
            <a:avLst/>
          </a:prstGeom>
          <a:noFill/>
          <a:ln>
            <a:noFill/>
          </a:ln>
        </p:spPr>
      </p:pic>
      <p:pic>
        <p:nvPicPr>
          <p:cNvPr id="566" name="Google Shape;566;p57"/>
          <p:cNvPicPr preferRelativeResize="0"/>
          <p:nvPr/>
        </p:nvPicPr>
        <p:blipFill>
          <a:blip r:embed="rId6">
            <a:alphaModFix/>
          </a:blip>
          <a:stretch>
            <a:fillRect/>
          </a:stretch>
        </p:blipFill>
        <p:spPr>
          <a:xfrm>
            <a:off x="78350" y="1181441"/>
            <a:ext cx="5235725" cy="278063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58"/>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572" name="Google Shape;572;p58"/>
          <p:cNvSpPr txBox="1"/>
          <p:nvPr/>
        </p:nvSpPr>
        <p:spPr>
          <a:xfrm>
            <a:off x="437525" y="288125"/>
            <a:ext cx="614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73" name="Google Shape;573;p58"/>
          <p:cNvPicPr preferRelativeResize="0"/>
          <p:nvPr/>
        </p:nvPicPr>
        <p:blipFill>
          <a:blip r:embed="rId4">
            <a:alphaModFix/>
          </a:blip>
          <a:stretch>
            <a:fillRect/>
          </a:stretch>
        </p:blipFill>
        <p:spPr>
          <a:xfrm>
            <a:off x="208750" y="229477"/>
            <a:ext cx="2084398" cy="646800"/>
          </a:xfrm>
          <a:prstGeom prst="rect">
            <a:avLst/>
          </a:prstGeom>
          <a:noFill/>
          <a:ln>
            <a:noFill/>
          </a:ln>
        </p:spPr>
      </p:pic>
      <p:pic>
        <p:nvPicPr>
          <p:cNvPr id="574" name="Google Shape;574;p58"/>
          <p:cNvPicPr preferRelativeResize="0"/>
          <p:nvPr/>
        </p:nvPicPr>
        <p:blipFill>
          <a:blip r:embed="rId5">
            <a:alphaModFix/>
          </a:blip>
          <a:stretch>
            <a:fillRect/>
          </a:stretch>
        </p:blipFill>
        <p:spPr>
          <a:xfrm rot="10800000">
            <a:off x="2293156" y="568588"/>
            <a:ext cx="5961044" cy="119725"/>
          </a:xfrm>
          <a:prstGeom prst="rect">
            <a:avLst/>
          </a:prstGeom>
          <a:noFill/>
          <a:ln>
            <a:noFill/>
          </a:ln>
        </p:spPr>
      </p:pic>
      <p:sp>
        <p:nvSpPr>
          <p:cNvPr id="575" name="Google Shape;575;p58"/>
          <p:cNvSpPr txBox="1"/>
          <p:nvPr/>
        </p:nvSpPr>
        <p:spPr>
          <a:xfrm>
            <a:off x="2789300" y="741875"/>
            <a:ext cx="4490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980000"/>
                </a:solidFill>
              </a:rPr>
              <a:t>Implement SDGs by doing GLOBE</a:t>
            </a:r>
            <a:r>
              <a:rPr lang="en" sz="1700">
                <a:solidFill>
                  <a:srgbClr val="1F5488"/>
                </a:solidFill>
                <a:latin typeface="Calibri"/>
                <a:ea typeface="Calibri"/>
                <a:cs typeface="Calibri"/>
                <a:sym typeface="Calibri"/>
              </a:rPr>
              <a:t> </a:t>
            </a:r>
            <a:endParaRPr/>
          </a:p>
        </p:txBody>
      </p:sp>
      <p:pic>
        <p:nvPicPr>
          <p:cNvPr id="576" name="Google Shape;576;p58"/>
          <p:cNvPicPr preferRelativeResize="0"/>
          <p:nvPr/>
        </p:nvPicPr>
        <p:blipFill>
          <a:blip r:embed="rId6">
            <a:alphaModFix/>
          </a:blip>
          <a:stretch>
            <a:fillRect/>
          </a:stretch>
        </p:blipFill>
        <p:spPr>
          <a:xfrm>
            <a:off x="362325" y="1311275"/>
            <a:ext cx="3767060" cy="2825299"/>
          </a:xfrm>
          <a:prstGeom prst="rect">
            <a:avLst/>
          </a:prstGeom>
          <a:noFill/>
          <a:ln>
            <a:noFill/>
          </a:ln>
        </p:spPr>
      </p:pic>
      <p:pic>
        <p:nvPicPr>
          <p:cNvPr id="577" name="Google Shape;577;p58"/>
          <p:cNvPicPr preferRelativeResize="0"/>
          <p:nvPr/>
        </p:nvPicPr>
        <p:blipFill>
          <a:blip r:embed="rId7">
            <a:alphaModFix/>
          </a:blip>
          <a:stretch>
            <a:fillRect/>
          </a:stretch>
        </p:blipFill>
        <p:spPr>
          <a:xfrm>
            <a:off x="4572004" y="1334575"/>
            <a:ext cx="3930599" cy="28253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59"/>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583" name="Google Shape;583;p59"/>
          <p:cNvSpPr txBox="1"/>
          <p:nvPr/>
        </p:nvSpPr>
        <p:spPr>
          <a:xfrm>
            <a:off x="490875" y="384150"/>
            <a:ext cx="614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84" name="Google Shape;584;p59"/>
          <p:cNvPicPr preferRelativeResize="0"/>
          <p:nvPr/>
        </p:nvPicPr>
        <p:blipFill>
          <a:blip r:embed="rId4">
            <a:alphaModFix/>
          </a:blip>
          <a:stretch>
            <a:fillRect/>
          </a:stretch>
        </p:blipFill>
        <p:spPr>
          <a:xfrm>
            <a:off x="198100" y="260852"/>
            <a:ext cx="2084398" cy="646800"/>
          </a:xfrm>
          <a:prstGeom prst="rect">
            <a:avLst/>
          </a:prstGeom>
          <a:noFill/>
          <a:ln>
            <a:noFill/>
          </a:ln>
        </p:spPr>
      </p:pic>
      <p:sp>
        <p:nvSpPr>
          <p:cNvPr id="585" name="Google Shape;585;p59"/>
          <p:cNvSpPr txBox="1"/>
          <p:nvPr/>
        </p:nvSpPr>
        <p:spPr>
          <a:xfrm>
            <a:off x="1216500" y="1152475"/>
            <a:ext cx="7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86" name="Google Shape;586;p59"/>
          <p:cNvPicPr preferRelativeResize="0"/>
          <p:nvPr/>
        </p:nvPicPr>
        <p:blipFill>
          <a:blip r:embed="rId5">
            <a:alphaModFix/>
          </a:blip>
          <a:stretch>
            <a:fillRect/>
          </a:stretch>
        </p:blipFill>
        <p:spPr>
          <a:xfrm>
            <a:off x="198100" y="936750"/>
            <a:ext cx="3060651" cy="3260075"/>
          </a:xfrm>
          <a:prstGeom prst="rect">
            <a:avLst/>
          </a:prstGeom>
          <a:noFill/>
          <a:ln>
            <a:noFill/>
          </a:ln>
        </p:spPr>
      </p:pic>
      <p:pic>
        <p:nvPicPr>
          <p:cNvPr id="587" name="Google Shape;587;p59"/>
          <p:cNvPicPr preferRelativeResize="0"/>
          <p:nvPr/>
        </p:nvPicPr>
        <p:blipFill>
          <a:blip r:embed="rId6">
            <a:alphaModFix/>
          </a:blip>
          <a:stretch>
            <a:fillRect/>
          </a:stretch>
        </p:blipFill>
        <p:spPr>
          <a:xfrm>
            <a:off x="3411140" y="936750"/>
            <a:ext cx="5330708" cy="3198425"/>
          </a:xfrm>
          <a:prstGeom prst="rect">
            <a:avLst/>
          </a:prstGeom>
          <a:noFill/>
          <a:ln>
            <a:noFill/>
          </a:ln>
        </p:spPr>
      </p:pic>
      <p:pic>
        <p:nvPicPr>
          <p:cNvPr id="588" name="Google Shape;588;p59"/>
          <p:cNvPicPr preferRelativeResize="0"/>
          <p:nvPr/>
        </p:nvPicPr>
        <p:blipFill>
          <a:blip r:embed="rId7">
            <a:alphaModFix/>
          </a:blip>
          <a:stretch>
            <a:fillRect/>
          </a:stretch>
        </p:blipFill>
        <p:spPr>
          <a:xfrm rot="10800000">
            <a:off x="2833906" y="4135163"/>
            <a:ext cx="5961044" cy="119725"/>
          </a:xfrm>
          <a:prstGeom prst="rect">
            <a:avLst/>
          </a:prstGeom>
          <a:noFill/>
          <a:ln>
            <a:noFill/>
          </a:ln>
        </p:spPr>
      </p:pic>
      <p:sp>
        <p:nvSpPr>
          <p:cNvPr id="589" name="Google Shape;589;p59"/>
          <p:cNvSpPr txBox="1"/>
          <p:nvPr/>
        </p:nvSpPr>
        <p:spPr>
          <a:xfrm>
            <a:off x="2983525" y="260850"/>
            <a:ext cx="4859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a:solidFill>
                  <a:srgbClr val="980000"/>
                </a:solidFill>
              </a:rPr>
              <a:t>Implement SDGs by doing GLOBE</a:t>
            </a:r>
            <a:r>
              <a:rPr lang="en" sz="2000">
                <a:solidFill>
                  <a:srgbClr val="1F5488"/>
                </a:solidFill>
              </a:rPr>
              <a:t> </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60"/>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595" name="Google Shape;595;p60"/>
          <p:cNvSpPr txBox="1"/>
          <p:nvPr/>
        </p:nvSpPr>
        <p:spPr>
          <a:xfrm>
            <a:off x="933301" y="869725"/>
            <a:ext cx="72774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We would like to close our presentation with a short extract  from a film about girls in science and leadership what was recently produced by The GLOBE Program.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This film follows a team of 3 girls who used their knowledge about hydrology and soil gained from their involvement with The GLOBE Program to develop a project to help local farmers improve their crop yield in an area faced with high water and soil salinity.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The girls are developing a liquid fertilizer from the roots and stems of a local wild plant, freely and widely available and proving to be a sustainable solution for local farmers.  </a:t>
            </a:r>
            <a:endParaRPr sz="1600"/>
          </a:p>
        </p:txBody>
      </p:sp>
      <p:sp>
        <p:nvSpPr>
          <p:cNvPr id="596" name="Google Shape;596;p60"/>
          <p:cNvSpPr txBox="1"/>
          <p:nvPr/>
        </p:nvSpPr>
        <p:spPr>
          <a:xfrm>
            <a:off x="586925" y="469525"/>
            <a:ext cx="614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597" name="Google Shape;597;p60"/>
          <p:cNvPicPr preferRelativeResize="0"/>
          <p:nvPr/>
        </p:nvPicPr>
        <p:blipFill>
          <a:blip r:embed="rId4">
            <a:alphaModFix/>
          </a:blip>
          <a:stretch>
            <a:fillRect/>
          </a:stretch>
        </p:blipFill>
        <p:spPr>
          <a:xfrm>
            <a:off x="283475" y="222927"/>
            <a:ext cx="2084398" cy="646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p61"/>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603" name="Google Shape;603;p61" title="LowresOMAN.mp4">
            <a:hlinkClick r:id="rId4"/>
          </p:cNvPr>
          <p:cNvPicPr preferRelativeResize="0"/>
          <p:nvPr/>
        </p:nvPicPr>
        <p:blipFill>
          <a:blip r:embed="rId5">
            <a:alphaModFix/>
          </a:blip>
          <a:stretch>
            <a:fillRect/>
          </a:stretch>
        </p:blipFill>
        <p:spPr>
          <a:xfrm>
            <a:off x="2286000" y="36405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Effect transition="in" filter="fade">
                                      <p:cBhvr>
                                        <p:cTn id="7" dur="10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7"/>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113" name="Google Shape;113;p17"/>
          <p:cNvSpPr/>
          <p:nvPr/>
        </p:nvSpPr>
        <p:spPr>
          <a:xfrm>
            <a:off x="16900" y="19675"/>
            <a:ext cx="3826800" cy="389100"/>
          </a:xfrm>
          <a:prstGeom prst="rect">
            <a:avLst/>
          </a:prstGeom>
          <a:solidFill>
            <a:srgbClr val="74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txBox="1">
            <a:spLocks noGrp="1"/>
          </p:cNvSpPr>
          <p:nvPr>
            <p:ph type="subTitle" idx="1"/>
          </p:nvPr>
        </p:nvSpPr>
        <p:spPr>
          <a:xfrm>
            <a:off x="1358650" y="67780"/>
            <a:ext cx="1143300" cy="2334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690">
                <a:solidFill>
                  <a:schemeClr val="lt1"/>
                </a:solidFill>
                <a:latin typeface="Proxima Nova"/>
                <a:ea typeface="Proxima Nova"/>
                <a:cs typeface="Proxima Nova"/>
                <a:sym typeface="Proxima Nova"/>
              </a:rPr>
              <a:t>Speakers</a:t>
            </a:r>
            <a:endParaRPr sz="1690">
              <a:solidFill>
                <a:schemeClr val="lt1"/>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1990">
              <a:solidFill>
                <a:srgbClr val="1F5488"/>
              </a:solidFill>
              <a:latin typeface="Proxima Nova"/>
              <a:ea typeface="Proxima Nova"/>
              <a:cs typeface="Proxima Nova"/>
              <a:sym typeface="Proxima Nova"/>
            </a:endParaRPr>
          </a:p>
        </p:txBody>
      </p:sp>
      <p:pic>
        <p:nvPicPr>
          <p:cNvPr id="115" name="Google Shape;115;p17"/>
          <p:cNvPicPr preferRelativeResize="0"/>
          <p:nvPr/>
        </p:nvPicPr>
        <p:blipFill>
          <a:blip r:embed="rId4">
            <a:alphaModFix/>
          </a:blip>
          <a:stretch>
            <a:fillRect/>
          </a:stretch>
        </p:blipFill>
        <p:spPr>
          <a:xfrm>
            <a:off x="205997" y="19675"/>
            <a:ext cx="389100" cy="389100"/>
          </a:xfrm>
          <a:prstGeom prst="rect">
            <a:avLst/>
          </a:prstGeom>
          <a:noFill/>
          <a:ln>
            <a:noFill/>
          </a:ln>
        </p:spPr>
      </p:pic>
      <p:sp>
        <p:nvSpPr>
          <p:cNvPr id="116" name="Google Shape;116;p17"/>
          <p:cNvSpPr txBox="1">
            <a:spLocks noGrp="1"/>
          </p:cNvSpPr>
          <p:nvPr>
            <p:ph type="subTitle" idx="1"/>
          </p:nvPr>
        </p:nvSpPr>
        <p:spPr>
          <a:xfrm>
            <a:off x="1098575" y="664800"/>
            <a:ext cx="28590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90">
                <a:solidFill>
                  <a:srgbClr val="337DB8"/>
                </a:solidFill>
              </a:rPr>
              <a:t>Tony P. Murphy</a:t>
            </a:r>
            <a:endParaRPr sz="189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17" name="Google Shape;117;p17"/>
          <p:cNvSpPr txBox="1">
            <a:spLocks noGrp="1"/>
          </p:cNvSpPr>
          <p:nvPr>
            <p:ph type="subTitle" idx="1"/>
          </p:nvPr>
        </p:nvSpPr>
        <p:spPr>
          <a:xfrm>
            <a:off x="1081003" y="1004525"/>
            <a:ext cx="7526700" cy="3891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400">
                <a:solidFill>
                  <a:schemeClr val="dk1"/>
                </a:solidFill>
              </a:rPr>
              <a:t>Director, GLOBE Implementation Office, The GLOBE Program, North America Region</a:t>
            </a:r>
            <a:endParaRPr sz="1400">
              <a:solidFill>
                <a:schemeClr val="dk1"/>
              </a:solidFill>
            </a:endParaRPr>
          </a:p>
        </p:txBody>
      </p:sp>
      <p:sp>
        <p:nvSpPr>
          <p:cNvPr id="118" name="Google Shape;118;p17"/>
          <p:cNvSpPr txBox="1">
            <a:spLocks noGrp="1"/>
          </p:cNvSpPr>
          <p:nvPr>
            <p:ph type="subTitle" idx="1"/>
          </p:nvPr>
        </p:nvSpPr>
        <p:spPr>
          <a:xfrm>
            <a:off x="1098575" y="1572975"/>
            <a:ext cx="28590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00">
                <a:solidFill>
                  <a:srgbClr val="337DB8"/>
                </a:solidFill>
              </a:rPr>
              <a:t>Yupaporn Laplai</a:t>
            </a:r>
            <a:endParaRPr sz="180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19" name="Google Shape;119;p17"/>
          <p:cNvSpPr txBox="1">
            <a:spLocks noGrp="1"/>
          </p:cNvSpPr>
          <p:nvPr>
            <p:ph type="subTitle" idx="1"/>
          </p:nvPr>
        </p:nvSpPr>
        <p:spPr>
          <a:xfrm>
            <a:off x="1140300" y="1890025"/>
            <a:ext cx="7886400" cy="430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18"/>
              <a:buNone/>
            </a:pPr>
            <a:r>
              <a:rPr lang="en" sz="1400">
                <a:solidFill>
                  <a:schemeClr val="dk1"/>
                </a:solidFill>
              </a:rPr>
              <a:t>Institute for the Promotion of Teaching Science and Technology, (IPST), Thailand, Asia and Pacific Region</a:t>
            </a:r>
            <a:endParaRPr sz="1400">
              <a:solidFill>
                <a:schemeClr val="dk1"/>
              </a:solidFill>
            </a:endParaRPr>
          </a:p>
        </p:txBody>
      </p:sp>
      <p:sp>
        <p:nvSpPr>
          <p:cNvPr id="120" name="Google Shape;120;p17"/>
          <p:cNvSpPr txBox="1">
            <a:spLocks noGrp="1"/>
          </p:cNvSpPr>
          <p:nvPr>
            <p:ph type="subTitle" idx="1"/>
          </p:nvPr>
        </p:nvSpPr>
        <p:spPr>
          <a:xfrm>
            <a:off x="1119075" y="2648125"/>
            <a:ext cx="49704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90">
                <a:solidFill>
                  <a:srgbClr val="337DB8"/>
                </a:solidFill>
              </a:rPr>
              <a:t>Ela Woloszynska-Wisniewska</a:t>
            </a:r>
            <a:endParaRPr sz="189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21" name="Google Shape;121;p17"/>
          <p:cNvSpPr txBox="1">
            <a:spLocks noGrp="1"/>
          </p:cNvSpPr>
          <p:nvPr>
            <p:ph type="subTitle" idx="1"/>
          </p:nvPr>
        </p:nvSpPr>
        <p:spPr>
          <a:xfrm>
            <a:off x="1140300" y="3030550"/>
            <a:ext cx="6253800" cy="3891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400">
                <a:solidFill>
                  <a:schemeClr val="dk1"/>
                </a:solidFill>
              </a:rPr>
              <a:t>UNEP/GRID-Warsaw Centre, Europe and Eurasia Region</a:t>
            </a:r>
            <a:endParaRPr sz="1400">
              <a:solidFill>
                <a:schemeClr val="dk1"/>
              </a:solidFill>
            </a:endParaRPr>
          </a:p>
        </p:txBody>
      </p:sp>
      <p:sp>
        <p:nvSpPr>
          <p:cNvPr id="122" name="Google Shape;122;p17"/>
          <p:cNvSpPr txBox="1">
            <a:spLocks noGrp="1"/>
          </p:cNvSpPr>
          <p:nvPr>
            <p:ph type="subTitle" idx="1"/>
          </p:nvPr>
        </p:nvSpPr>
        <p:spPr>
          <a:xfrm>
            <a:off x="1182350" y="3461875"/>
            <a:ext cx="28590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00">
                <a:solidFill>
                  <a:srgbClr val="337DB8"/>
                </a:solidFill>
              </a:rPr>
              <a:t>Marta Kingsland</a:t>
            </a:r>
            <a:endParaRPr sz="180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23" name="Google Shape;123;p17"/>
          <p:cNvSpPr txBox="1">
            <a:spLocks noGrp="1"/>
          </p:cNvSpPr>
          <p:nvPr>
            <p:ph type="subTitle" idx="1"/>
          </p:nvPr>
        </p:nvSpPr>
        <p:spPr>
          <a:xfrm>
            <a:off x="1182350" y="3723275"/>
            <a:ext cx="7655100" cy="560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18"/>
              <a:buNone/>
            </a:pPr>
            <a:r>
              <a:rPr lang="en" sz="1400">
                <a:solidFill>
                  <a:schemeClr val="dk1"/>
                </a:solidFill>
              </a:rPr>
              <a:t>Professor, Universidad de Ciencias Empresariales y Sociales, Latin America and Caribbean Region</a:t>
            </a:r>
            <a:endParaRPr sz="1400">
              <a:solidFill>
                <a:schemeClr val="dk1"/>
              </a:solidFill>
            </a:endParaRPr>
          </a:p>
        </p:txBody>
      </p:sp>
      <p:pic>
        <p:nvPicPr>
          <p:cNvPr id="124" name="Google Shape;124;p17"/>
          <p:cNvPicPr preferRelativeResize="0"/>
          <p:nvPr/>
        </p:nvPicPr>
        <p:blipFill>
          <a:blip r:embed="rId5">
            <a:alphaModFix/>
          </a:blip>
          <a:stretch>
            <a:fillRect/>
          </a:stretch>
        </p:blipFill>
        <p:spPr>
          <a:xfrm>
            <a:off x="290302" y="605863"/>
            <a:ext cx="828769" cy="784425"/>
          </a:xfrm>
          <a:prstGeom prst="rect">
            <a:avLst/>
          </a:prstGeom>
          <a:noFill/>
          <a:ln>
            <a:noFill/>
          </a:ln>
        </p:spPr>
      </p:pic>
      <p:pic>
        <p:nvPicPr>
          <p:cNvPr id="125" name="Google Shape;125;p17"/>
          <p:cNvPicPr preferRelativeResize="0"/>
          <p:nvPr/>
        </p:nvPicPr>
        <p:blipFill>
          <a:blip r:embed="rId6">
            <a:alphaModFix/>
          </a:blip>
          <a:stretch>
            <a:fillRect/>
          </a:stretch>
        </p:blipFill>
        <p:spPr>
          <a:xfrm>
            <a:off x="408625" y="1572975"/>
            <a:ext cx="629385" cy="642225"/>
          </a:xfrm>
          <a:prstGeom prst="rect">
            <a:avLst/>
          </a:prstGeom>
          <a:noFill/>
          <a:ln>
            <a:noFill/>
          </a:ln>
        </p:spPr>
      </p:pic>
      <p:pic>
        <p:nvPicPr>
          <p:cNvPr id="126" name="Google Shape;126;p17"/>
          <p:cNvPicPr preferRelativeResize="0"/>
          <p:nvPr/>
        </p:nvPicPr>
        <p:blipFill>
          <a:blip r:embed="rId7">
            <a:alphaModFix/>
          </a:blip>
          <a:stretch>
            <a:fillRect/>
          </a:stretch>
        </p:blipFill>
        <p:spPr>
          <a:xfrm>
            <a:off x="378925" y="2492755"/>
            <a:ext cx="688750" cy="692350"/>
          </a:xfrm>
          <a:prstGeom prst="rect">
            <a:avLst/>
          </a:prstGeom>
          <a:noFill/>
          <a:ln>
            <a:noFill/>
          </a:ln>
        </p:spPr>
      </p:pic>
      <p:pic>
        <p:nvPicPr>
          <p:cNvPr id="127" name="Google Shape;127;p17"/>
          <p:cNvPicPr preferRelativeResize="0"/>
          <p:nvPr/>
        </p:nvPicPr>
        <p:blipFill>
          <a:blip r:embed="rId8">
            <a:alphaModFix/>
          </a:blip>
          <a:stretch>
            <a:fillRect/>
          </a:stretch>
        </p:blipFill>
        <p:spPr>
          <a:xfrm>
            <a:off x="360313" y="3379397"/>
            <a:ext cx="688750" cy="67524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62"/>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609" name="Google Shape;609;p62"/>
          <p:cNvSpPr txBox="1">
            <a:spLocks noGrp="1"/>
          </p:cNvSpPr>
          <p:nvPr>
            <p:ph type="subTitle" idx="1"/>
          </p:nvPr>
        </p:nvSpPr>
        <p:spPr>
          <a:xfrm>
            <a:off x="0" y="458875"/>
            <a:ext cx="91440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690" b="1">
                <a:solidFill>
                  <a:srgbClr val="1F5488"/>
                </a:solidFill>
                <a:latin typeface="Proxima Nova"/>
                <a:ea typeface="Proxima Nova"/>
                <a:cs typeface="Proxima Nova"/>
                <a:sym typeface="Proxima Nova"/>
              </a:rPr>
              <a:t>Kevin Czajkowski</a:t>
            </a:r>
            <a:endParaRPr sz="1690">
              <a:solidFill>
                <a:srgbClr val="1F5488"/>
              </a:solidFill>
              <a:latin typeface="Proxima Nova"/>
              <a:ea typeface="Proxima Nova"/>
              <a:cs typeface="Proxima Nova"/>
              <a:sym typeface="Proxima Nova"/>
            </a:endParaRPr>
          </a:p>
        </p:txBody>
      </p:sp>
      <p:sp>
        <p:nvSpPr>
          <p:cNvPr id="610" name="Google Shape;610;p62"/>
          <p:cNvSpPr txBox="1">
            <a:spLocks noGrp="1"/>
          </p:cNvSpPr>
          <p:nvPr>
            <p:ph type="subTitle" idx="1"/>
          </p:nvPr>
        </p:nvSpPr>
        <p:spPr>
          <a:xfrm>
            <a:off x="-75" y="2373225"/>
            <a:ext cx="91779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000">
                <a:solidFill>
                  <a:srgbClr val="1F5488"/>
                </a:solidFill>
                <a:latin typeface="Proxima Nova"/>
                <a:ea typeface="Proxima Nova"/>
                <a:cs typeface="Proxima Nova"/>
                <a:sym typeface="Proxima Nova"/>
              </a:rPr>
              <a:t>kevin.czajkowski@utoledo.edu</a:t>
            </a:r>
            <a:endParaRPr sz="200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000">
              <a:solidFill>
                <a:srgbClr val="1F5488"/>
              </a:solidFill>
              <a:latin typeface="Proxima Nova"/>
              <a:ea typeface="Proxima Nova"/>
              <a:cs typeface="Proxima Nova"/>
              <a:sym typeface="Proxima Nova"/>
            </a:endParaRPr>
          </a:p>
        </p:txBody>
      </p:sp>
      <p:sp>
        <p:nvSpPr>
          <p:cNvPr id="611" name="Google Shape;611;p62"/>
          <p:cNvSpPr txBox="1">
            <a:spLocks noGrp="1"/>
          </p:cNvSpPr>
          <p:nvPr>
            <p:ph type="subTitle" idx="1"/>
          </p:nvPr>
        </p:nvSpPr>
        <p:spPr>
          <a:xfrm>
            <a:off x="16875" y="871025"/>
            <a:ext cx="9144000" cy="11490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18"/>
              <a:buNone/>
            </a:pPr>
            <a:r>
              <a:rPr lang="en" sz="2290">
                <a:solidFill>
                  <a:srgbClr val="1F5488"/>
                </a:solidFill>
                <a:latin typeface="Proxima Nova"/>
                <a:ea typeface="Proxima Nova"/>
                <a:cs typeface="Proxima Nova"/>
                <a:sym typeface="Proxima Nova"/>
              </a:rPr>
              <a:t>Professor, University of Toledo, Ohio, USA, </a:t>
            </a:r>
            <a:endParaRPr sz="229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290">
                <a:solidFill>
                  <a:srgbClr val="1F5488"/>
                </a:solidFill>
                <a:latin typeface="Proxima Nova"/>
                <a:ea typeface="Proxima Nova"/>
                <a:cs typeface="Proxima Nova"/>
                <a:sym typeface="Proxima Nova"/>
              </a:rPr>
              <a:t>Director of University of Toledo GLOBE Partnership</a:t>
            </a:r>
            <a:endParaRPr sz="2290">
              <a:solidFill>
                <a:srgbClr val="1F5488"/>
              </a:solidFill>
              <a:latin typeface="Proxima Nova"/>
              <a:ea typeface="Proxima Nova"/>
              <a:cs typeface="Proxima Nova"/>
              <a:sym typeface="Proxima Nova"/>
            </a:endParaRPr>
          </a:p>
          <a:p>
            <a:pPr marL="0" lvl="0" indent="0" algn="ctr" rtl="0">
              <a:spcBef>
                <a:spcPts val="0"/>
              </a:spcBef>
              <a:spcAft>
                <a:spcPts val="0"/>
              </a:spcAft>
              <a:buClr>
                <a:schemeClr val="dk1"/>
              </a:buClr>
              <a:buSzPts val="1018"/>
              <a:buFont typeface="Arial"/>
              <a:buNone/>
            </a:pPr>
            <a:r>
              <a:rPr lang="en" sz="2290">
                <a:solidFill>
                  <a:srgbClr val="1F5488"/>
                </a:solidFill>
                <a:latin typeface="Proxima Nova"/>
                <a:ea typeface="Proxima Nova"/>
                <a:cs typeface="Proxima Nova"/>
                <a:sym typeface="Proxima Nova"/>
              </a:rPr>
              <a:t>GLOBE Region   North America</a:t>
            </a: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290">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pic>
        <p:nvPicPr>
          <p:cNvPr id="612" name="Google Shape;612;p62"/>
          <p:cNvPicPr preferRelativeResize="0"/>
          <p:nvPr/>
        </p:nvPicPr>
        <p:blipFill>
          <a:blip r:embed="rId4">
            <a:alphaModFix/>
          </a:blip>
          <a:stretch>
            <a:fillRect/>
          </a:stretch>
        </p:blipFill>
        <p:spPr>
          <a:xfrm>
            <a:off x="7460275" y="2925873"/>
            <a:ext cx="1533250" cy="17534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63"/>
          <p:cNvPicPr preferRelativeResize="0"/>
          <p:nvPr/>
        </p:nvPicPr>
        <p:blipFill>
          <a:blip r:embed="rId3">
            <a:alphaModFix/>
          </a:blip>
          <a:stretch>
            <a:fillRect/>
          </a:stretch>
        </p:blipFill>
        <p:spPr>
          <a:xfrm>
            <a:off x="0" y="0"/>
            <a:ext cx="8829926" cy="4966826"/>
          </a:xfrm>
          <a:prstGeom prst="rect">
            <a:avLst/>
          </a:prstGeom>
          <a:noFill/>
          <a:ln>
            <a:noFill/>
          </a:ln>
        </p:spPr>
      </p:pic>
      <p:pic>
        <p:nvPicPr>
          <p:cNvPr id="618" name="Google Shape;618;p63"/>
          <p:cNvPicPr preferRelativeResize="0"/>
          <p:nvPr/>
        </p:nvPicPr>
        <p:blipFill>
          <a:blip r:embed="rId4">
            <a:alphaModFix/>
          </a:blip>
          <a:stretch>
            <a:fillRect/>
          </a:stretch>
        </p:blipFill>
        <p:spPr>
          <a:xfrm>
            <a:off x="0" y="4287575"/>
            <a:ext cx="9177774" cy="855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64"/>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624" name="Google Shape;624;p64"/>
          <p:cNvPicPr preferRelativeResize="0"/>
          <p:nvPr/>
        </p:nvPicPr>
        <p:blipFill>
          <a:blip r:embed="rId4">
            <a:alphaModFix/>
          </a:blip>
          <a:stretch>
            <a:fillRect/>
          </a:stretch>
        </p:blipFill>
        <p:spPr>
          <a:xfrm>
            <a:off x="935025" y="76200"/>
            <a:ext cx="7486900" cy="42113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pic>
        <p:nvPicPr>
          <p:cNvPr id="629" name="Google Shape;629;p65"/>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630" name="Google Shape;630;p65"/>
          <p:cNvPicPr preferRelativeResize="0"/>
          <p:nvPr/>
        </p:nvPicPr>
        <p:blipFill>
          <a:blip r:embed="rId4">
            <a:alphaModFix/>
          </a:blip>
          <a:stretch>
            <a:fillRect/>
          </a:stretch>
        </p:blipFill>
        <p:spPr>
          <a:xfrm>
            <a:off x="1648949" y="0"/>
            <a:ext cx="5716752" cy="42875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p66"/>
          <p:cNvPicPr preferRelativeResize="0"/>
          <p:nvPr/>
        </p:nvPicPr>
        <p:blipFill>
          <a:blip r:embed="rId3">
            <a:alphaModFix/>
          </a:blip>
          <a:stretch>
            <a:fillRect/>
          </a:stretch>
        </p:blipFill>
        <p:spPr>
          <a:xfrm>
            <a:off x="5350351" y="1167788"/>
            <a:ext cx="3743900" cy="2807925"/>
          </a:xfrm>
          <a:prstGeom prst="rect">
            <a:avLst/>
          </a:prstGeom>
          <a:noFill/>
          <a:ln>
            <a:noFill/>
          </a:ln>
        </p:spPr>
      </p:pic>
      <p:pic>
        <p:nvPicPr>
          <p:cNvPr id="636" name="Google Shape;636;p66"/>
          <p:cNvPicPr preferRelativeResize="0"/>
          <p:nvPr/>
        </p:nvPicPr>
        <p:blipFill>
          <a:blip r:embed="rId4">
            <a:alphaModFix/>
          </a:blip>
          <a:stretch>
            <a:fillRect/>
          </a:stretch>
        </p:blipFill>
        <p:spPr>
          <a:xfrm>
            <a:off x="0" y="4287575"/>
            <a:ext cx="9177774" cy="855925"/>
          </a:xfrm>
          <a:prstGeom prst="rect">
            <a:avLst/>
          </a:prstGeom>
          <a:noFill/>
          <a:ln>
            <a:noFill/>
          </a:ln>
        </p:spPr>
      </p:pic>
      <p:sp>
        <p:nvSpPr>
          <p:cNvPr id="637" name="Google Shape;637;p66"/>
          <p:cNvSpPr txBox="1"/>
          <p:nvPr/>
        </p:nvSpPr>
        <p:spPr>
          <a:xfrm>
            <a:off x="294500" y="225750"/>
            <a:ext cx="56538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GLOBE Urban Heat Island Effect (UHIE) Intensive Observation Period addresses </a:t>
            </a:r>
            <a:r>
              <a:rPr lang="en" sz="1800" b="1">
                <a:solidFill>
                  <a:srgbClr val="980000"/>
                </a:solidFill>
              </a:rPr>
              <a:t>SDG 11 - Sustainable Cities and Communities</a:t>
            </a:r>
            <a:endParaRPr sz="1800" b="1">
              <a:solidFill>
                <a:srgbClr val="980000"/>
              </a:solidFill>
            </a:endParaRPr>
          </a:p>
          <a:p>
            <a:pPr marL="0" lvl="0" indent="0" algn="l" rtl="0">
              <a:spcBef>
                <a:spcPts val="0"/>
              </a:spcBef>
              <a:spcAft>
                <a:spcPts val="0"/>
              </a:spcAft>
              <a:buNone/>
            </a:pPr>
            <a:endParaRPr sz="1800"/>
          </a:p>
          <a:p>
            <a:pPr marL="0" lvl="0" indent="0" algn="l" rtl="0">
              <a:spcBef>
                <a:spcPts val="0"/>
              </a:spcBef>
              <a:spcAft>
                <a:spcPts val="0"/>
              </a:spcAft>
              <a:buNone/>
            </a:pPr>
            <a:r>
              <a:rPr lang="en" sz="1800"/>
              <a:t>Mitigation of UHIE </a:t>
            </a:r>
            <a:endParaRPr sz="1800"/>
          </a:p>
          <a:p>
            <a:pPr marL="0" lvl="0" indent="0" algn="l" rtl="0">
              <a:spcBef>
                <a:spcPts val="0"/>
              </a:spcBef>
              <a:spcAft>
                <a:spcPts val="0"/>
              </a:spcAft>
              <a:buNone/>
            </a:pPr>
            <a:r>
              <a:rPr lang="en" sz="1800"/>
              <a:t>	Using sustainable building materials</a:t>
            </a:r>
            <a:endParaRPr sz="1800"/>
          </a:p>
          <a:p>
            <a:pPr marL="0" lvl="0" indent="0" algn="l" rtl="0">
              <a:spcBef>
                <a:spcPts val="0"/>
              </a:spcBef>
              <a:spcAft>
                <a:spcPts val="0"/>
              </a:spcAft>
              <a:buNone/>
            </a:pPr>
            <a:r>
              <a:rPr lang="en" sz="1800"/>
              <a:t>	Planting trees and creating green space</a:t>
            </a:r>
            <a:endParaRPr sz="1800"/>
          </a:p>
        </p:txBody>
      </p:sp>
      <p:pic>
        <p:nvPicPr>
          <p:cNvPr id="638" name="Google Shape;638;p66"/>
          <p:cNvPicPr preferRelativeResize="0"/>
          <p:nvPr/>
        </p:nvPicPr>
        <p:blipFill>
          <a:blip r:embed="rId5">
            <a:alphaModFix/>
          </a:blip>
          <a:stretch>
            <a:fillRect/>
          </a:stretch>
        </p:blipFill>
        <p:spPr>
          <a:xfrm>
            <a:off x="152400" y="2502150"/>
            <a:ext cx="2177367" cy="16330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67"/>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644" name="Google Shape;644;p67"/>
          <p:cNvPicPr preferRelativeResize="0"/>
          <p:nvPr/>
        </p:nvPicPr>
        <p:blipFill>
          <a:blip r:embed="rId4">
            <a:alphaModFix/>
          </a:blip>
          <a:stretch>
            <a:fillRect/>
          </a:stretch>
        </p:blipFill>
        <p:spPr>
          <a:xfrm>
            <a:off x="953750" y="0"/>
            <a:ext cx="7611093" cy="4287575"/>
          </a:xfrm>
          <a:prstGeom prst="rect">
            <a:avLst/>
          </a:prstGeom>
          <a:noFill/>
          <a:ln>
            <a:noFill/>
          </a:ln>
        </p:spPr>
      </p:pic>
      <p:sp>
        <p:nvSpPr>
          <p:cNvPr id="645" name="Google Shape;645;p67"/>
          <p:cNvSpPr txBox="1"/>
          <p:nvPr/>
        </p:nvSpPr>
        <p:spPr>
          <a:xfrm>
            <a:off x="131150" y="524550"/>
            <a:ext cx="3744600" cy="2526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High School Student Research Project: Will Guth, Urbana, IL - NASA N3 Program</a:t>
            </a:r>
            <a:endParaRPr sz="1800"/>
          </a:p>
          <a:p>
            <a:pPr marL="0" lvl="0" indent="0" algn="l" rtl="0">
              <a:spcBef>
                <a:spcPts val="0"/>
              </a:spcBef>
              <a:spcAft>
                <a:spcPts val="0"/>
              </a:spcAft>
              <a:buNone/>
            </a:pPr>
            <a:endParaRPr sz="1800"/>
          </a:p>
          <a:p>
            <a:pPr marL="0" lvl="0" indent="0" algn="l" rtl="0">
              <a:lnSpc>
                <a:spcPct val="115000"/>
              </a:lnSpc>
              <a:spcBef>
                <a:spcPts val="0"/>
              </a:spcBef>
              <a:spcAft>
                <a:spcPts val="0"/>
              </a:spcAft>
              <a:buClr>
                <a:schemeClr val="dk1"/>
              </a:buClr>
              <a:buSzPts val="1100"/>
              <a:buFont typeface="Arial"/>
              <a:buNone/>
            </a:pPr>
            <a:r>
              <a:rPr lang="en" sz="1800" b="1">
                <a:solidFill>
                  <a:srgbClr val="002F4A"/>
                </a:solidFill>
                <a:latin typeface="Merriweather"/>
                <a:ea typeface="Merriweather"/>
                <a:cs typeface="Merriweather"/>
                <a:sym typeface="Merriweather"/>
              </a:rPr>
              <a:t>The Impact of Pavement Materials on the Urban Heat Island Effect:</a:t>
            </a:r>
            <a:endParaRPr sz="1800" b="1">
              <a:solidFill>
                <a:srgbClr val="002F4A"/>
              </a:solidFill>
              <a:latin typeface="Merriweather"/>
              <a:ea typeface="Merriweather"/>
              <a:cs typeface="Merriweather"/>
              <a:sym typeface="Merriweather"/>
            </a:endParaRPr>
          </a:p>
          <a:p>
            <a:pPr marL="0" lvl="0" indent="0" algn="l" rtl="0">
              <a:spcBef>
                <a:spcPts val="0"/>
              </a:spcBef>
              <a:spcAft>
                <a:spcPts val="0"/>
              </a:spcAft>
              <a:buNone/>
            </a:pPr>
            <a:r>
              <a:rPr lang="en" sz="1800" b="1">
                <a:solidFill>
                  <a:srgbClr val="002F4A"/>
                </a:solidFill>
                <a:latin typeface="Merriweather"/>
                <a:ea typeface="Merriweather"/>
                <a:cs typeface="Merriweather"/>
                <a:sym typeface="Merriweather"/>
              </a:rPr>
              <a:t>Urbana, Illinois</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68"/>
          <p:cNvPicPr preferRelativeResize="0"/>
          <p:nvPr/>
        </p:nvPicPr>
        <p:blipFill>
          <a:blip r:embed="rId3">
            <a:alphaModFix/>
          </a:blip>
          <a:stretch>
            <a:fillRect/>
          </a:stretch>
        </p:blipFill>
        <p:spPr>
          <a:xfrm>
            <a:off x="569888" y="0"/>
            <a:ext cx="8004226" cy="4502375"/>
          </a:xfrm>
          <a:prstGeom prst="rect">
            <a:avLst/>
          </a:prstGeom>
          <a:noFill/>
          <a:ln>
            <a:noFill/>
          </a:ln>
        </p:spPr>
      </p:pic>
      <p:pic>
        <p:nvPicPr>
          <p:cNvPr id="651" name="Google Shape;651;p68"/>
          <p:cNvPicPr preferRelativeResize="0"/>
          <p:nvPr/>
        </p:nvPicPr>
        <p:blipFill>
          <a:blip r:embed="rId4">
            <a:alphaModFix/>
          </a:blip>
          <a:stretch>
            <a:fillRect/>
          </a:stretch>
        </p:blipFill>
        <p:spPr>
          <a:xfrm>
            <a:off x="0" y="4287575"/>
            <a:ext cx="9177774" cy="8559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69"/>
          <p:cNvPicPr preferRelativeResize="0"/>
          <p:nvPr/>
        </p:nvPicPr>
        <p:blipFill>
          <a:blip r:embed="rId3">
            <a:alphaModFix/>
          </a:blip>
          <a:stretch>
            <a:fillRect/>
          </a:stretch>
        </p:blipFill>
        <p:spPr>
          <a:xfrm>
            <a:off x="1503225" y="0"/>
            <a:ext cx="6171326" cy="4628500"/>
          </a:xfrm>
          <a:prstGeom prst="rect">
            <a:avLst/>
          </a:prstGeom>
          <a:noFill/>
          <a:ln>
            <a:noFill/>
          </a:ln>
        </p:spPr>
      </p:pic>
      <p:pic>
        <p:nvPicPr>
          <p:cNvPr id="657" name="Google Shape;657;p69"/>
          <p:cNvPicPr preferRelativeResize="0"/>
          <p:nvPr/>
        </p:nvPicPr>
        <p:blipFill>
          <a:blip r:embed="rId4">
            <a:alphaModFix/>
          </a:blip>
          <a:stretch>
            <a:fillRect/>
          </a:stretch>
        </p:blipFill>
        <p:spPr>
          <a:xfrm>
            <a:off x="0" y="4287575"/>
            <a:ext cx="9177774" cy="8559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pic>
        <p:nvPicPr>
          <p:cNvPr id="662" name="Google Shape;662;p70"/>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663" name="Google Shape;663;p70"/>
          <p:cNvPicPr preferRelativeResize="0"/>
          <p:nvPr/>
        </p:nvPicPr>
        <p:blipFill>
          <a:blip r:embed="rId4">
            <a:alphaModFix/>
          </a:blip>
          <a:stretch>
            <a:fillRect/>
          </a:stretch>
        </p:blipFill>
        <p:spPr>
          <a:xfrm>
            <a:off x="1680250" y="-124450"/>
            <a:ext cx="5882700" cy="44120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71"/>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669" name="Google Shape;669;p71"/>
          <p:cNvSpPr txBox="1">
            <a:spLocks noGrp="1"/>
          </p:cNvSpPr>
          <p:nvPr>
            <p:ph type="subTitle" idx="1"/>
          </p:nvPr>
        </p:nvSpPr>
        <p:spPr>
          <a:xfrm>
            <a:off x="0" y="458875"/>
            <a:ext cx="91440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690" b="1">
                <a:solidFill>
                  <a:srgbClr val="1F5488"/>
                </a:solidFill>
                <a:latin typeface="Proxima Nova"/>
                <a:ea typeface="Proxima Nova"/>
                <a:cs typeface="Proxima Nova"/>
                <a:sym typeface="Proxima Nova"/>
              </a:rPr>
              <a:t>Ngosse Fall Bousso</a:t>
            </a:r>
            <a:endParaRPr sz="2490" b="1">
              <a:solidFill>
                <a:srgbClr val="1F5488"/>
              </a:solidFill>
              <a:latin typeface="Proxima Nova"/>
              <a:ea typeface="Proxima Nova"/>
              <a:cs typeface="Proxima Nova"/>
              <a:sym typeface="Proxima Nova"/>
            </a:endParaRPr>
          </a:p>
        </p:txBody>
      </p:sp>
      <p:sp>
        <p:nvSpPr>
          <p:cNvPr id="670" name="Google Shape;670;p71"/>
          <p:cNvSpPr txBox="1">
            <a:spLocks noGrp="1"/>
          </p:cNvSpPr>
          <p:nvPr>
            <p:ph type="subTitle" idx="1"/>
          </p:nvPr>
        </p:nvSpPr>
        <p:spPr>
          <a:xfrm>
            <a:off x="-69925" y="2268726"/>
            <a:ext cx="9311700" cy="3033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000">
                <a:solidFill>
                  <a:srgbClr val="1F5488"/>
                </a:solidFill>
                <a:latin typeface="Proxima Nova"/>
                <a:ea typeface="Proxima Nova"/>
                <a:cs typeface="Proxima Nova"/>
                <a:sym typeface="Proxima Nova"/>
              </a:rPr>
              <a:t>fallngosse@yahoo.fr</a:t>
            </a:r>
            <a:endParaRPr sz="200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2000">
              <a:solidFill>
                <a:srgbClr val="1F5488"/>
              </a:solidFill>
              <a:latin typeface="Proxima Nova"/>
              <a:ea typeface="Proxima Nova"/>
              <a:cs typeface="Proxima Nova"/>
              <a:sym typeface="Proxima Nova"/>
            </a:endParaRPr>
          </a:p>
        </p:txBody>
      </p:sp>
      <p:sp>
        <p:nvSpPr>
          <p:cNvPr id="671" name="Google Shape;671;p71"/>
          <p:cNvSpPr txBox="1">
            <a:spLocks noGrp="1"/>
          </p:cNvSpPr>
          <p:nvPr>
            <p:ph type="subTitle" idx="1"/>
          </p:nvPr>
        </p:nvSpPr>
        <p:spPr>
          <a:xfrm>
            <a:off x="33775" y="815953"/>
            <a:ext cx="9144000" cy="1072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1018"/>
              <a:buNone/>
            </a:pPr>
            <a:r>
              <a:rPr lang="en" sz="2290">
                <a:solidFill>
                  <a:srgbClr val="1F5488"/>
                </a:solidFill>
                <a:latin typeface="Proxima Nova"/>
                <a:ea typeface="Proxima Nova"/>
                <a:cs typeface="Proxima Nova"/>
                <a:sym typeface="Proxima Nova"/>
              </a:rPr>
              <a:t>Inspector sciences </a:t>
            </a:r>
            <a:br>
              <a:rPr lang="en" sz="2290">
                <a:solidFill>
                  <a:srgbClr val="1F5488"/>
                </a:solidFill>
                <a:latin typeface="Proxima Nova"/>
                <a:ea typeface="Proxima Nova"/>
                <a:cs typeface="Proxima Nova"/>
                <a:sym typeface="Proxima Nova"/>
              </a:rPr>
            </a:br>
            <a:r>
              <a:rPr lang="en" sz="2290">
                <a:solidFill>
                  <a:srgbClr val="1F5488"/>
                </a:solidFill>
                <a:latin typeface="Proxima Nova"/>
                <a:ea typeface="Proxima Nova"/>
                <a:cs typeface="Proxima Nova"/>
                <a:sym typeface="Proxima Nova"/>
              </a:rPr>
              <a:t>Country Coordinator GLOBE SENEGAL  </a:t>
            </a:r>
            <a:endParaRPr sz="2290">
              <a:solidFill>
                <a:srgbClr val="1F5488"/>
              </a:solidFill>
              <a:latin typeface="Proxima Nova"/>
              <a:ea typeface="Proxima Nova"/>
              <a:cs typeface="Proxima Nova"/>
              <a:sym typeface="Proxima Nova"/>
            </a:endParaRPr>
          </a:p>
          <a:p>
            <a:pPr marL="0" lvl="0" indent="0" algn="ctr" rtl="0">
              <a:spcBef>
                <a:spcPts val="0"/>
              </a:spcBef>
              <a:spcAft>
                <a:spcPts val="0"/>
              </a:spcAft>
              <a:buSzPts val="1018"/>
              <a:buNone/>
            </a:pPr>
            <a:r>
              <a:rPr lang="en" sz="2290">
                <a:solidFill>
                  <a:srgbClr val="1F5488"/>
                </a:solidFill>
                <a:latin typeface="Proxima Nova"/>
                <a:ea typeface="Proxima Nova"/>
                <a:cs typeface="Proxima Nova"/>
                <a:sym typeface="Proxima Nova"/>
              </a:rPr>
              <a:t>GLOBE Region  Africa</a:t>
            </a:r>
            <a:endParaRPr sz="229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endParaRPr sz="1990">
              <a:solidFill>
                <a:srgbClr val="1F5488"/>
              </a:solidFill>
              <a:latin typeface="Proxima Nova"/>
              <a:ea typeface="Proxima Nova"/>
              <a:cs typeface="Proxima Nova"/>
              <a:sym typeface="Proxima Nova"/>
            </a:endParaRPr>
          </a:p>
        </p:txBody>
      </p:sp>
      <p:pic>
        <p:nvPicPr>
          <p:cNvPr id="672" name="Google Shape;672;p71"/>
          <p:cNvPicPr preferRelativeResize="0"/>
          <p:nvPr/>
        </p:nvPicPr>
        <p:blipFill>
          <a:blip r:embed="rId4">
            <a:alphaModFix/>
          </a:blip>
          <a:stretch>
            <a:fillRect/>
          </a:stretch>
        </p:blipFill>
        <p:spPr>
          <a:xfrm>
            <a:off x="3585400" y="2734450"/>
            <a:ext cx="2148625" cy="15531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8"/>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133" name="Google Shape;133;p18"/>
          <p:cNvSpPr/>
          <p:nvPr/>
        </p:nvSpPr>
        <p:spPr>
          <a:xfrm>
            <a:off x="16900" y="19675"/>
            <a:ext cx="3826800" cy="389100"/>
          </a:xfrm>
          <a:prstGeom prst="rect">
            <a:avLst/>
          </a:prstGeom>
          <a:solidFill>
            <a:srgbClr val="74B9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txBox="1">
            <a:spLocks noGrp="1"/>
          </p:cNvSpPr>
          <p:nvPr>
            <p:ph type="subTitle" idx="1"/>
          </p:nvPr>
        </p:nvSpPr>
        <p:spPr>
          <a:xfrm>
            <a:off x="1358650" y="67780"/>
            <a:ext cx="1143300" cy="2334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690">
                <a:solidFill>
                  <a:schemeClr val="lt1"/>
                </a:solidFill>
                <a:latin typeface="Proxima Nova"/>
                <a:ea typeface="Proxima Nova"/>
                <a:cs typeface="Proxima Nova"/>
                <a:sym typeface="Proxima Nova"/>
              </a:rPr>
              <a:t>Speakers</a:t>
            </a:r>
            <a:endParaRPr sz="1690">
              <a:solidFill>
                <a:schemeClr val="lt1"/>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1990">
              <a:solidFill>
                <a:srgbClr val="1F5488"/>
              </a:solidFill>
              <a:latin typeface="Proxima Nova"/>
              <a:ea typeface="Proxima Nova"/>
              <a:cs typeface="Proxima Nova"/>
              <a:sym typeface="Proxima Nova"/>
            </a:endParaRPr>
          </a:p>
        </p:txBody>
      </p:sp>
      <p:pic>
        <p:nvPicPr>
          <p:cNvPr id="135" name="Google Shape;135;p18"/>
          <p:cNvPicPr preferRelativeResize="0"/>
          <p:nvPr/>
        </p:nvPicPr>
        <p:blipFill>
          <a:blip r:embed="rId4">
            <a:alphaModFix/>
          </a:blip>
          <a:stretch>
            <a:fillRect/>
          </a:stretch>
        </p:blipFill>
        <p:spPr>
          <a:xfrm>
            <a:off x="205997" y="19675"/>
            <a:ext cx="389100" cy="389100"/>
          </a:xfrm>
          <a:prstGeom prst="rect">
            <a:avLst/>
          </a:prstGeom>
          <a:noFill/>
          <a:ln>
            <a:noFill/>
          </a:ln>
        </p:spPr>
      </p:pic>
      <p:sp>
        <p:nvSpPr>
          <p:cNvPr id="136" name="Google Shape;136;p18"/>
          <p:cNvSpPr txBox="1">
            <a:spLocks noGrp="1"/>
          </p:cNvSpPr>
          <p:nvPr>
            <p:ph type="subTitle" idx="1"/>
          </p:nvPr>
        </p:nvSpPr>
        <p:spPr>
          <a:xfrm>
            <a:off x="1174775" y="817200"/>
            <a:ext cx="44034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00">
                <a:solidFill>
                  <a:srgbClr val="337DB8"/>
                </a:solidFill>
              </a:rPr>
              <a:t>Nadhira Ahmed Alharthy  </a:t>
            </a:r>
            <a:endParaRPr sz="180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37" name="Google Shape;137;p18"/>
          <p:cNvSpPr txBox="1">
            <a:spLocks noGrp="1"/>
          </p:cNvSpPr>
          <p:nvPr>
            <p:ph type="subTitle" idx="1"/>
          </p:nvPr>
        </p:nvSpPr>
        <p:spPr>
          <a:xfrm>
            <a:off x="1157200" y="1156925"/>
            <a:ext cx="7384800" cy="3891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400">
                <a:solidFill>
                  <a:schemeClr val="dk1"/>
                </a:solidFill>
              </a:rPr>
              <a:t>Ministry of Education, Oman, Near East and North Africa Region</a:t>
            </a:r>
            <a:endParaRPr sz="1400">
              <a:solidFill>
                <a:schemeClr val="dk1"/>
              </a:solidFill>
            </a:endParaRPr>
          </a:p>
        </p:txBody>
      </p:sp>
      <p:sp>
        <p:nvSpPr>
          <p:cNvPr id="138" name="Google Shape;138;p18"/>
          <p:cNvSpPr txBox="1">
            <a:spLocks noGrp="1"/>
          </p:cNvSpPr>
          <p:nvPr>
            <p:ph type="subTitle" idx="1"/>
          </p:nvPr>
        </p:nvSpPr>
        <p:spPr>
          <a:xfrm>
            <a:off x="1216500" y="1929250"/>
            <a:ext cx="40287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00">
                <a:solidFill>
                  <a:srgbClr val="337DB8"/>
                </a:solidFill>
              </a:rPr>
              <a:t>Kevin Czajkowski</a:t>
            </a:r>
            <a:endParaRPr sz="180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39" name="Google Shape;139;p18"/>
          <p:cNvSpPr txBox="1">
            <a:spLocks noGrp="1"/>
          </p:cNvSpPr>
          <p:nvPr>
            <p:ph type="subTitle" idx="1"/>
          </p:nvPr>
        </p:nvSpPr>
        <p:spPr>
          <a:xfrm>
            <a:off x="1216500" y="2298213"/>
            <a:ext cx="7325400" cy="3891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400">
                <a:solidFill>
                  <a:schemeClr val="dk1"/>
                </a:solidFill>
              </a:rPr>
              <a:t>Professor, University of Toledo, North America Region</a:t>
            </a:r>
            <a:endParaRPr sz="1400">
              <a:solidFill>
                <a:schemeClr val="dk1"/>
              </a:solidFill>
            </a:endParaRPr>
          </a:p>
        </p:txBody>
      </p:sp>
      <p:sp>
        <p:nvSpPr>
          <p:cNvPr id="140" name="Google Shape;140;p18"/>
          <p:cNvSpPr txBox="1">
            <a:spLocks noGrp="1"/>
          </p:cNvSpPr>
          <p:nvPr>
            <p:ph type="subTitle" idx="1"/>
          </p:nvPr>
        </p:nvSpPr>
        <p:spPr>
          <a:xfrm>
            <a:off x="1216500" y="3063175"/>
            <a:ext cx="4970400" cy="3402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800">
                <a:solidFill>
                  <a:srgbClr val="337DB8"/>
                </a:solidFill>
              </a:rPr>
              <a:t>Ngosse Fall Bousso</a:t>
            </a:r>
            <a:endParaRPr sz="1800">
              <a:solidFill>
                <a:srgbClr val="337DB8"/>
              </a:solidFill>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41" name="Google Shape;141;p18"/>
          <p:cNvSpPr txBox="1">
            <a:spLocks noGrp="1"/>
          </p:cNvSpPr>
          <p:nvPr>
            <p:ph type="subTitle" idx="1"/>
          </p:nvPr>
        </p:nvSpPr>
        <p:spPr>
          <a:xfrm>
            <a:off x="1216500" y="3422325"/>
            <a:ext cx="7325400" cy="389100"/>
          </a:xfrm>
          <a:prstGeom prst="rect">
            <a:avLst/>
          </a:prstGeom>
        </p:spPr>
        <p:txBody>
          <a:bodyPr spcFirstLastPara="1" wrap="square" lIns="91425" tIns="91425" rIns="91425" bIns="91425" anchor="t" anchorCtr="0">
            <a:noAutofit/>
          </a:bodyPr>
          <a:lstStyle/>
          <a:p>
            <a:pPr marL="0" lvl="0" indent="0" algn="l" rtl="0">
              <a:lnSpc>
                <a:spcPct val="60000"/>
              </a:lnSpc>
              <a:spcBef>
                <a:spcPts val="0"/>
              </a:spcBef>
              <a:spcAft>
                <a:spcPts val="0"/>
              </a:spcAft>
              <a:buSzPts val="1018"/>
              <a:buNone/>
            </a:pPr>
            <a:r>
              <a:rPr lang="en" sz="1400">
                <a:solidFill>
                  <a:schemeClr val="dk1"/>
                </a:solidFill>
              </a:rPr>
              <a:t>Professeur de SVT, Lycee Seydina Limamoulaye, Senegal, Africa Region</a:t>
            </a:r>
            <a:endParaRPr sz="1400">
              <a:solidFill>
                <a:schemeClr val="dk1"/>
              </a:solidFill>
            </a:endParaRPr>
          </a:p>
        </p:txBody>
      </p:sp>
      <p:pic>
        <p:nvPicPr>
          <p:cNvPr id="142" name="Google Shape;142;p18"/>
          <p:cNvPicPr preferRelativeResize="0"/>
          <p:nvPr/>
        </p:nvPicPr>
        <p:blipFill>
          <a:blip r:embed="rId5">
            <a:alphaModFix/>
          </a:blip>
          <a:stretch>
            <a:fillRect/>
          </a:stretch>
        </p:blipFill>
        <p:spPr>
          <a:xfrm>
            <a:off x="290248" y="1861195"/>
            <a:ext cx="747750" cy="755217"/>
          </a:xfrm>
          <a:prstGeom prst="rect">
            <a:avLst/>
          </a:prstGeom>
          <a:noFill/>
          <a:ln>
            <a:noFill/>
          </a:ln>
        </p:spPr>
      </p:pic>
      <p:pic>
        <p:nvPicPr>
          <p:cNvPr id="143" name="Google Shape;143;p18"/>
          <p:cNvPicPr preferRelativeResize="0"/>
          <p:nvPr/>
        </p:nvPicPr>
        <p:blipFill rotWithShape="1">
          <a:blip r:embed="rId6">
            <a:alphaModFix/>
          </a:blip>
          <a:srcRect l="161306" t="45980" r="-99544" b="-3941"/>
          <a:stretch/>
        </p:blipFill>
        <p:spPr>
          <a:xfrm>
            <a:off x="6450850" y="1784475"/>
            <a:ext cx="1593624" cy="1610826"/>
          </a:xfrm>
          <a:prstGeom prst="rect">
            <a:avLst/>
          </a:prstGeom>
          <a:noFill/>
          <a:ln>
            <a:noFill/>
          </a:ln>
        </p:spPr>
      </p:pic>
      <p:pic>
        <p:nvPicPr>
          <p:cNvPr id="144" name="Google Shape;144;p18"/>
          <p:cNvPicPr preferRelativeResize="0"/>
          <p:nvPr/>
        </p:nvPicPr>
        <p:blipFill>
          <a:blip r:embed="rId7">
            <a:alphaModFix/>
          </a:blip>
          <a:stretch>
            <a:fillRect/>
          </a:stretch>
        </p:blipFill>
        <p:spPr>
          <a:xfrm>
            <a:off x="218384" y="657875"/>
            <a:ext cx="891479" cy="904850"/>
          </a:xfrm>
          <a:prstGeom prst="rect">
            <a:avLst/>
          </a:prstGeom>
          <a:noFill/>
          <a:ln>
            <a:noFill/>
          </a:ln>
        </p:spPr>
      </p:pic>
      <p:pic>
        <p:nvPicPr>
          <p:cNvPr id="145" name="Google Shape;145;p18"/>
          <p:cNvPicPr preferRelativeResize="0"/>
          <p:nvPr/>
        </p:nvPicPr>
        <p:blipFill>
          <a:blip r:embed="rId8">
            <a:alphaModFix/>
          </a:blip>
          <a:stretch>
            <a:fillRect/>
          </a:stretch>
        </p:blipFill>
        <p:spPr>
          <a:xfrm>
            <a:off x="178236" y="2805975"/>
            <a:ext cx="971775" cy="9680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Google Shape;677;p72"/>
          <p:cNvPicPr preferRelativeResize="0"/>
          <p:nvPr/>
        </p:nvPicPr>
        <p:blipFill>
          <a:blip r:embed="rId3">
            <a:alphaModFix/>
          </a:blip>
          <a:stretch>
            <a:fillRect/>
          </a:stretch>
        </p:blipFill>
        <p:spPr>
          <a:xfrm>
            <a:off x="-16887" y="4287575"/>
            <a:ext cx="9177774" cy="855925"/>
          </a:xfrm>
          <a:prstGeom prst="rect">
            <a:avLst/>
          </a:prstGeom>
          <a:noFill/>
          <a:ln>
            <a:noFill/>
          </a:ln>
        </p:spPr>
      </p:pic>
      <p:pic>
        <p:nvPicPr>
          <p:cNvPr id="678" name="Google Shape;678;p72"/>
          <p:cNvPicPr preferRelativeResize="0"/>
          <p:nvPr/>
        </p:nvPicPr>
        <p:blipFill>
          <a:blip r:embed="rId4">
            <a:alphaModFix/>
          </a:blip>
          <a:stretch>
            <a:fillRect/>
          </a:stretch>
        </p:blipFill>
        <p:spPr>
          <a:xfrm>
            <a:off x="291100" y="461425"/>
            <a:ext cx="3843699" cy="2579850"/>
          </a:xfrm>
          <a:prstGeom prst="rect">
            <a:avLst/>
          </a:prstGeom>
          <a:noFill/>
          <a:ln>
            <a:noFill/>
          </a:ln>
        </p:spPr>
      </p:pic>
      <p:pic>
        <p:nvPicPr>
          <p:cNvPr id="679" name="Google Shape;679;p72"/>
          <p:cNvPicPr preferRelativeResize="0"/>
          <p:nvPr/>
        </p:nvPicPr>
        <p:blipFill>
          <a:blip r:embed="rId5">
            <a:alphaModFix/>
          </a:blip>
          <a:stretch>
            <a:fillRect/>
          </a:stretch>
        </p:blipFill>
        <p:spPr>
          <a:xfrm>
            <a:off x="439313" y="3041287"/>
            <a:ext cx="3547250" cy="1221425"/>
          </a:xfrm>
          <a:prstGeom prst="rect">
            <a:avLst/>
          </a:prstGeom>
          <a:noFill/>
          <a:ln>
            <a:noFill/>
          </a:ln>
        </p:spPr>
      </p:pic>
      <p:sp>
        <p:nvSpPr>
          <p:cNvPr id="680" name="Google Shape;680;p72"/>
          <p:cNvSpPr txBox="1"/>
          <p:nvPr/>
        </p:nvSpPr>
        <p:spPr>
          <a:xfrm>
            <a:off x="1111050" y="97825"/>
            <a:ext cx="245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rPr>
              <a:t>Our Achievements </a:t>
            </a:r>
            <a:endParaRPr/>
          </a:p>
        </p:txBody>
      </p:sp>
      <p:pic>
        <p:nvPicPr>
          <p:cNvPr id="681" name="Google Shape;681;p72"/>
          <p:cNvPicPr preferRelativeResize="0"/>
          <p:nvPr/>
        </p:nvPicPr>
        <p:blipFill>
          <a:blip r:embed="rId6">
            <a:alphaModFix/>
          </a:blip>
          <a:stretch>
            <a:fillRect/>
          </a:stretch>
        </p:blipFill>
        <p:spPr>
          <a:xfrm>
            <a:off x="4533125" y="559525"/>
            <a:ext cx="4308700" cy="393062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pic>
        <p:nvPicPr>
          <p:cNvPr id="686" name="Google Shape;686;p73"/>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687" name="Google Shape;687;p73"/>
          <p:cNvPicPr preferRelativeResize="0"/>
          <p:nvPr/>
        </p:nvPicPr>
        <p:blipFill>
          <a:blip r:embed="rId4">
            <a:alphaModFix/>
          </a:blip>
          <a:stretch>
            <a:fillRect/>
          </a:stretch>
        </p:blipFill>
        <p:spPr>
          <a:xfrm>
            <a:off x="4488625" y="191000"/>
            <a:ext cx="3083700" cy="2312750"/>
          </a:xfrm>
          <a:prstGeom prst="rect">
            <a:avLst/>
          </a:prstGeom>
          <a:noFill/>
          <a:ln>
            <a:noFill/>
          </a:ln>
        </p:spPr>
      </p:pic>
      <p:pic>
        <p:nvPicPr>
          <p:cNvPr id="688" name="Google Shape;688;p73"/>
          <p:cNvPicPr preferRelativeResize="0"/>
          <p:nvPr/>
        </p:nvPicPr>
        <p:blipFill>
          <a:blip r:embed="rId5">
            <a:alphaModFix/>
          </a:blip>
          <a:stretch>
            <a:fillRect/>
          </a:stretch>
        </p:blipFill>
        <p:spPr>
          <a:xfrm>
            <a:off x="353000" y="191000"/>
            <a:ext cx="2870249" cy="2080600"/>
          </a:xfrm>
          <a:prstGeom prst="rect">
            <a:avLst/>
          </a:prstGeom>
          <a:noFill/>
          <a:ln>
            <a:noFill/>
          </a:ln>
        </p:spPr>
      </p:pic>
      <p:pic>
        <p:nvPicPr>
          <p:cNvPr id="689" name="Google Shape;689;p73"/>
          <p:cNvPicPr preferRelativeResize="0"/>
          <p:nvPr/>
        </p:nvPicPr>
        <p:blipFill>
          <a:blip r:embed="rId6">
            <a:alphaModFix/>
          </a:blip>
          <a:stretch>
            <a:fillRect/>
          </a:stretch>
        </p:blipFill>
        <p:spPr>
          <a:xfrm>
            <a:off x="353000" y="2424000"/>
            <a:ext cx="2494380" cy="1711174"/>
          </a:xfrm>
          <a:prstGeom prst="rect">
            <a:avLst/>
          </a:prstGeom>
          <a:noFill/>
          <a:ln>
            <a:noFill/>
          </a:ln>
        </p:spPr>
      </p:pic>
      <p:pic>
        <p:nvPicPr>
          <p:cNvPr id="690" name="Google Shape;690;p73"/>
          <p:cNvPicPr preferRelativeResize="0"/>
          <p:nvPr/>
        </p:nvPicPr>
        <p:blipFill>
          <a:blip r:embed="rId7">
            <a:alphaModFix/>
          </a:blip>
          <a:stretch>
            <a:fillRect/>
          </a:stretch>
        </p:blipFill>
        <p:spPr>
          <a:xfrm>
            <a:off x="4572008" y="2054575"/>
            <a:ext cx="2774117" cy="20806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74"/>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696" name="Google Shape;696;p74"/>
          <p:cNvPicPr preferRelativeResize="0"/>
          <p:nvPr/>
        </p:nvPicPr>
        <p:blipFill>
          <a:blip r:embed="rId4">
            <a:alphaModFix/>
          </a:blip>
          <a:stretch>
            <a:fillRect/>
          </a:stretch>
        </p:blipFill>
        <p:spPr>
          <a:xfrm>
            <a:off x="1473725" y="-194900"/>
            <a:ext cx="5976625" cy="44824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75"/>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702" name="Google Shape;702;p75"/>
          <p:cNvPicPr preferRelativeResize="0"/>
          <p:nvPr/>
        </p:nvPicPr>
        <p:blipFill>
          <a:blip r:embed="rId4">
            <a:alphaModFix/>
          </a:blip>
          <a:stretch>
            <a:fillRect/>
          </a:stretch>
        </p:blipFill>
        <p:spPr>
          <a:xfrm>
            <a:off x="1080150" y="84175"/>
            <a:ext cx="7274278" cy="398277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76"/>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708" name="Google Shape;708;p76"/>
          <p:cNvPicPr preferRelativeResize="0"/>
          <p:nvPr/>
        </p:nvPicPr>
        <p:blipFill>
          <a:blip r:embed="rId4">
            <a:alphaModFix/>
          </a:blip>
          <a:stretch>
            <a:fillRect/>
          </a:stretch>
        </p:blipFill>
        <p:spPr>
          <a:xfrm>
            <a:off x="304800" y="627600"/>
            <a:ext cx="4156650" cy="3117500"/>
          </a:xfrm>
          <a:prstGeom prst="rect">
            <a:avLst/>
          </a:prstGeom>
          <a:noFill/>
          <a:ln>
            <a:noFill/>
          </a:ln>
        </p:spPr>
      </p:pic>
      <p:pic>
        <p:nvPicPr>
          <p:cNvPr id="709" name="Google Shape;709;p76"/>
          <p:cNvPicPr preferRelativeResize="0"/>
          <p:nvPr/>
        </p:nvPicPr>
        <p:blipFill>
          <a:blip r:embed="rId5">
            <a:alphaModFix/>
          </a:blip>
          <a:stretch>
            <a:fillRect/>
          </a:stretch>
        </p:blipFill>
        <p:spPr>
          <a:xfrm>
            <a:off x="4243175" y="463875"/>
            <a:ext cx="4596025" cy="34470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Google Shape;714;p77"/>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715" name="Google Shape;715;p77"/>
          <p:cNvPicPr preferRelativeResize="0"/>
          <p:nvPr/>
        </p:nvPicPr>
        <p:blipFill>
          <a:blip r:embed="rId4">
            <a:alphaModFix/>
          </a:blip>
          <a:stretch>
            <a:fillRect/>
          </a:stretch>
        </p:blipFill>
        <p:spPr>
          <a:xfrm>
            <a:off x="97825" y="534400"/>
            <a:ext cx="4572000" cy="3429000"/>
          </a:xfrm>
          <a:prstGeom prst="rect">
            <a:avLst/>
          </a:prstGeom>
          <a:noFill/>
          <a:ln>
            <a:noFill/>
          </a:ln>
        </p:spPr>
      </p:pic>
      <p:pic>
        <p:nvPicPr>
          <p:cNvPr id="716" name="Google Shape;716;p77"/>
          <p:cNvPicPr preferRelativeResize="0"/>
          <p:nvPr/>
        </p:nvPicPr>
        <p:blipFill>
          <a:blip r:embed="rId5">
            <a:alphaModFix/>
          </a:blip>
          <a:stretch>
            <a:fillRect/>
          </a:stretch>
        </p:blipFill>
        <p:spPr>
          <a:xfrm>
            <a:off x="4370666" y="685400"/>
            <a:ext cx="4572008" cy="3429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78"/>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722" name="Google Shape;722;p78"/>
          <p:cNvPicPr preferRelativeResize="0"/>
          <p:nvPr/>
        </p:nvPicPr>
        <p:blipFill rotWithShape="1">
          <a:blip r:embed="rId4">
            <a:alphaModFix/>
          </a:blip>
          <a:srcRect l="2917" t="3486" r="5348" b="1762"/>
          <a:stretch/>
        </p:blipFill>
        <p:spPr>
          <a:xfrm>
            <a:off x="150075" y="341075"/>
            <a:ext cx="4872950" cy="3774444"/>
          </a:xfrm>
          <a:prstGeom prst="rect">
            <a:avLst/>
          </a:prstGeom>
          <a:noFill/>
          <a:ln>
            <a:noFill/>
          </a:ln>
        </p:spPr>
      </p:pic>
      <p:pic>
        <p:nvPicPr>
          <p:cNvPr id="723" name="Google Shape;723;p78"/>
          <p:cNvPicPr preferRelativeResize="0"/>
          <p:nvPr/>
        </p:nvPicPr>
        <p:blipFill>
          <a:blip r:embed="rId5">
            <a:alphaModFix/>
          </a:blip>
          <a:stretch>
            <a:fillRect/>
          </a:stretch>
        </p:blipFill>
        <p:spPr>
          <a:xfrm>
            <a:off x="5023025" y="916425"/>
            <a:ext cx="3968575" cy="297643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p79"/>
          <p:cNvPicPr preferRelativeResize="0"/>
          <p:nvPr/>
        </p:nvPicPr>
        <p:blipFill>
          <a:blip r:embed="rId3">
            <a:alphaModFix/>
          </a:blip>
          <a:stretch>
            <a:fillRect/>
          </a:stretch>
        </p:blipFill>
        <p:spPr>
          <a:xfrm>
            <a:off x="0" y="4287575"/>
            <a:ext cx="9177774" cy="855925"/>
          </a:xfrm>
          <a:prstGeom prst="rect">
            <a:avLst/>
          </a:prstGeom>
          <a:noFill/>
          <a:ln>
            <a:noFill/>
          </a:ln>
        </p:spPr>
      </p:pic>
      <p:pic>
        <p:nvPicPr>
          <p:cNvPr id="729" name="Google Shape;729;p79"/>
          <p:cNvPicPr preferRelativeResize="0"/>
          <p:nvPr/>
        </p:nvPicPr>
        <p:blipFill>
          <a:blip r:embed="rId4">
            <a:alphaModFix/>
          </a:blip>
          <a:stretch>
            <a:fillRect/>
          </a:stretch>
        </p:blipFill>
        <p:spPr>
          <a:xfrm>
            <a:off x="3540725" y="155425"/>
            <a:ext cx="5122724" cy="3842050"/>
          </a:xfrm>
          <a:prstGeom prst="rect">
            <a:avLst/>
          </a:prstGeom>
          <a:noFill/>
          <a:ln>
            <a:noFill/>
          </a:ln>
        </p:spPr>
      </p:pic>
      <p:pic>
        <p:nvPicPr>
          <p:cNvPr id="730" name="Google Shape;730;p79"/>
          <p:cNvPicPr preferRelativeResize="0"/>
          <p:nvPr/>
        </p:nvPicPr>
        <p:blipFill>
          <a:blip r:embed="rId5">
            <a:alphaModFix/>
          </a:blip>
          <a:stretch>
            <a:fillRect/>
          </a:stretch>
        </p:blipFill>
        <p:spPr>
          <a:xfrm>
            <a:off x="193350" y="767475"/>
            <a:ext cx="3235925" cy="2426944"/>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80"/>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736" name="Google Shape;736;p80"/>
          <p:cNvSpPr txBox="1">
            <a:spLocks noGrp="1"/>
          </p:cNvSpPr>
          <p:nvPr>
            <p:ph type="subTitle" idx="1"/>
          </p:nvPr>
        </p:nvSpPr>
        <p:spPr>
          <a:xfrm>
            <a:off x="16875" y="202075"/>
            <a:ext cx="91440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690" b="1">
                <a:solidFill>
                  <a:srgbClr val="1F5488"/>
                </a:solidFill>
                <a:latin typeface="Proxima Nova"/>
                <a:ea typeface="Proxima Nova"/>
                <a:cs typeface="Proxima Nova"/>
                <a:sym typeface="Proxima Nova"/>
              </a:rPr>
              <a:t>GLOBE helps meet the Sustainable Development Goals</a:t>
            </a:r>
            <a:endParaRPr sz="2690" b="1">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690" b="1">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737" name="Google Shape;737;p80"/>
          <p:cNvSpPr txBox="1"/>
          <p:nvPr/>
        </p:nvSpPr>
        <p:spPr>
          <a:xfrm>
            <a:off x="220925" y="631550"/>
            <a:ext cx="6520800" cy="3617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a:t>With the active participation of the community in the Zika Project, GLOBE achieves </a:t>
            </a:r>
            <a:r>
              <a:rPr lang="en" sz="1600" b="1">
                <a:solidFill>
                  <a:srgbClr val="980000"/>
                </a:solidFill>
              </a:rPr>
              <a:t>SDG 3,</a:t>
            </a:r>
            <a:r>
              <a:rPr lang="en" sz="1600" b="1"/>
              <a:t> Good health and Well Being.</a:t>
            </a:r>
            <a:br>
              <a:rPr lang="en" sz="1600" b="1"/>
            </a:br>
            <a:endParaRPr sz="500" b="1"/>
          </a:p>
          <a:p>
            <a:pPr marL="457200" lvl="0" indent="-330200" algn="l" rtl="0">
              <a:spcBef>
                <a:spcPts val="0"/>
              </a:spcBef>
              <a:spcAft>
                <a:spcPts val="0"/>
              </a:spcAft>
              <a:buSzPts val="1600"/>
              <a:buChar char="❖"/>
            </a:pPr>
            <a:r>
              <a:rPr lang="en" sz="1600"/>
              <a:t>Through experimentation and data collection, GLOBE improves STEM teaching and strengthens the participation of girls in STEM, </a:t>
            </a:r>
            <a:r>
              <a:rPr lang="en" sz="1600" b="1">
                <a:solidFill>
                  <a:srgbClr val="980000"/>
                </a:solidFill>
              </a:rPr>
              <a:t>SDG 4,</a:t>
            </a:r>
            <a:r>
              <a:rPr lang="en" sz="1600" b="1"/>
              <a:t> Quality Education </a:t>
            </a:r>
            <a:r>
              <a:rPr lang="en" sz="1600"/>
              <a:t>and </a:t>
            </a:r>
            <a:r>
              <a:rPr lang="en" sz="1600" b="1">
                <a:solidFill>
                  <a:srgbClr val="980000"/>
                </a:solidFill>
              </a:rPr>
              <a:t>SDG 5</a:t>
            </a:r>
            <a:r>
              <a:rPr lang="en" sz="1600" b="1"/>
              <a:t>, Gender Equality </a:t>
            </a:r>
            <a:r>
              <a:rPr lang="en" sz="1600"/>
              <a:t>respectively</a:t>
            </a:r>
            <a:br>
              <a:rPr lang="en" sz="1600" b="1"/>
            </a:br>
            <a:endParaRPr sz="500" b="1"/>
          </a:p>
          <a:p>
            <a:pPr marL="457200" lvl="0" indent="-330200" algn="l" rtl="0">
              <a:spcBef>
                <a:spcPts val="0"/>
              </a:spcBef>
              <a:spcAft>
                <a:spcPts val="0"/>
              </a:spcAft>
              <a:buSzPts val="1600"/>
              <a:buChar char="❖"/>
            </a:pPr>
            <a:r>
              <a:rPr lang="en" sz="1600"/>
              <a:t>Raising awareness on environmental phenomena and floods, GLOBE contributes to </a:t>
            </a:r>
            <a:br>
              <a:rPr lang="en" sz="1600"/>
            </a:br>
            <a:r>
              <a:rPr lang="en" sz="1600" b="1">
                <a:solidFill>
                  <a:srgbClr val="980000"/>
                </a:solidFill>
              </a:rPr>
              <a:t>SDG 11</a:t>
            </a:r>
            <a:r>
              <a:rPr lang="en" sz="1600" b="1"/>
              <a:t>, Sustainable Cities and Communities, </a:t>
            </a:r>
            <a:r>
              <a:rPr lang="en" sz="1600"/>
              <a:t>and</a:t>
            </a:r>
            <a:r>
              <a:rPr lang="en" sz="1600" b="1"/>
              <a:t> </a:t>
            </a:r>
            <a:r>
              <a:rPr lang="en" sz="1600" b="1">
                <a:solidFill>
                  <a:srgbClr val="980000"/>
                </a:solidFill>
              </a:rPr>
              <a:t>SDG 15</a:t>
            </a:r>
            <a:r>
              <a:rPr lang="en" sz="1600" b="1"/>
              <a:t>, Life on Land</a:t>
            </a:r>
            <a:br>
              <a:rPr lang="en" sz="1600" b="1"/>
            </a:br>
            <a:endParaRPr sz="500" b="1"/>
          </a:p>
          <a:p>
            <a:pPr marL="457200" lvl="0" indent="-330200" algn="l" rtl="0">
              <a:spcBef>
                <a:spcPts val="0"/>
              </a:spcBef>
              <a:spcAft>
                <a:spcPts val="0"/>
              </a:spcAft>
              <a:buSzPts val="1600"/>
              <a:buChar char="❖"/>
            </a:pPr>
            <a:r>
              <a:rPr lang="en" sz="1600"/>
              <a:t>By sending data to the GLOBE website for research purposes, GLOBE strengthens collaboration between researchers and participates in </a:t>
            </a:r>
            <a:r>
              <a:rPr lang="en" sz="1600" b="1">
                <a:solidFill>
                  <a:srgbClr val="980000"/>
                </a:solidFill>
              </a:rPr>
              <a:t>SDG 13,</a:t>
            </a:r>
            <a:r>
              <a:rPr lang="en" sz="1600" b="1"/>
              <a:t> Climate Action</a:t>
            </a:r>
            <a:endParaRPr sz="1600"/>
          </a:p>
        </p:txBody>
      </p:sp>
      <p:pic>
        <p:nvPicPr>
          <p:cNvPr id="738" name="Google Shape;738;p80"/>
          <p:cNvPicPr preferRelativeResize="0"/>
          <p:nvPr/>
        </p:nvPicPr>
        <p:blipFill>
          <a:blip r:embed="rId4">
            <a:alphaModFix/>
          </a:blip>
          <a:stretch>
            <a:fillRect/>
          </a:stretch>
        </p:blipFill>
        <p:spPr>
          <a:xfrm>
            <a:off x="6741725" y="807675"/>
            <a:ext cx="2402275" cy="1201151"/>
          </a:xfrm>
          <a:prstGeom prst="rect">
            <a:avLst/>
          </a:prstGeom>
          <a:noFill/>
          <a:ln>
            <a:noFill/>
          </a:ln>
        </p:spPr>
      </p:pic>
      <p:pic>
        <p:nvPicPr>
          <p:cNvPr id="739" name="Google Shape;739;p80"/>
          <p:cNvPicPr preferRelativeResize="0"/>
          <p:nvPr/>
        </p:nvPicPr>
        <p:blipFill>
          <a:blip r:embed="rId5">
            <a:alphaModFix/>
          </a:blip>
          <a:stretch>
            <a:fillRect/>
          </a:stretch>
        </p:blipFill>
        <p:spPr>
          <a:xfrm>
            <a:off x="6459974" y="2510750"/>
            <a:ext cx="2684025" cy="1555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81"/>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745" name="Google Shape;745;p81"/>
          <p:cNvSpPr txBox="1">
            <a:spLocks noGrp="1"/>
          </p:cNvSpPr>
          <p:nvPr>
            <p:ph type="subTitle" idx="1"/>
          </p:nvPr>
        </p:nvSpPr>
        <p:spPr>
          <a:xfrm>
            <a:off x="16875" y="171000"/>
            <a:ext cx="91440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690" b="1">
                <a:solidFill>
                  <a:srgbClr val="1F5488"/>
                </a:solidFill>
                <a:latin typeface="Proxima Nova"/>
                <a:ea typeface="Proxima Nova"/>
                <a:cs typeface="Proxima Nova"/>
                <a:sym typeface="Proxima Nova"/>
              </a:rPr>
              <a:t>GLOBE helps meet the Sustainable Development Goals</a:t>
            </a:r>
            <a:endParaRPr sz="2690" b="1">
              <a:solidFill>
                <a:srgbClr val="1F5488"/>
              </a:solidFill>
              <a:latin typeface="Proxima Nova"/>
              <a:ea typeface="Proxima Nova"/>
              <a:cs typeface="Proxima Nova"/>
              <a:sym typeface="Proxima Nova"/>
            </a:endParaRPr>
          </a:p>
          <a:p>
            <a:pPr marL="0" lvl="0" indent="0" algn="l" rtl="0">
              <a:lnSpc>
                <a:spcPct val="60000"/>
              </a:lnSpc>
              <a:spcBef>
                <a:spcPts val="0"/>
              </a:spcBef>
              <a:spcAft>
                <a:spcPts val="0"/>
              </a:spcAft>
              <a:buSzPts val="1018"/>
              <a:buNone/>
            </a:pPr>
            <a:endParaRPr sz="2690" b="1">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746" name="Google Shape;746;p81"/>
          <p:cNvSpPr txBox="1"/>
          <p:nvPr/>
        </p:nvSpPr>
        <p:spPr>
          <a:xfrm>
            <a:off x="0" y="750500"/>
            <a:ext cx="5049900" cy="36327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 sz="1600"/>
              <a:t>GLOBE students can conduct scientific research on local issues and inform their communities of possible solutions and actions.</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Through this process and because of the international nature of GLOBE, where students can communicate, meet, learn about each other and their countries, as well as collaborate on research, they learn many of the valuable skills required in Science Diplomacy. (see Figure 1.)</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 sz="1600"/>
              <a:t>Ultimately, GLOBE is an essential lever helping achieve the Sustainable Development Goals, and should be supported all over the world.</a:t>
            </a:r>
            <a:endParaRPr sz="1600"/>
          </a:p>
        </p:txBody>
      </p:sp>
      <p:sp>
        <p:nvSpPr>
          <p:cNvPr id="747" name="Google Shape;747;p81"/>
          <p:cNvSpPr txBox="1"/>
          <p:nvPr/>
        </p:nvSpPr>
        <p:spPr>
          <a:xfrm>
            <a:off x="5229000" y="3620625"/>
            <a:ext cx="3915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solidFill>
                  <a:srgbClr val="272C30"/>
                </a:solidFill>
              </a:rPr>
              <a:t>Figure 1. Skills Map for Evidence-Informed Policymaking, Adapted from: Framework for Skills for Evidence-Informed Policy-Making, JRC (2017) (https://www.s4d4c.eu/topic/6-2-1-science-and-diplomacy-two-different-worlds/)</a:t>
            </a:r>
            <a:endParaRPr sz="900"/>
          </a:p>
        </p:txBody>
      </p:sp>
      <p:pic>
        <p:nvPicPr>
          <p:cNvPr id="748" name="Google Shape;748;p81"/>
          <p:cNvPicPr preferRelativeResize="0"/>
          <p:nvPr/>
        </p:nvPicPr>
        <p:blipFill>
          <a:blip r:embed="rId4">
            <a:alphaModFix/>
          </a:blip>
          <a:stretch>
            <a:fillRect/>
          </a:stretch>
        </p:blipFill>
        <p:spPr>
          <a:xfrm>
            <a:off x="5621248" y="661975"/>
            <a:ext cx="3029329" cy="289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9"/>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151" name="Google Shape;151;p19"/>
          <p:cNvSpPr txBox="1">
            <a:spLocks noGrp="1"/>
          </p:cNvSpPr>
          <p:nvPr>
            <p:ph type="subTitle" idx="1"/>
          </p:nvPr>
        </p:nvSpPr>
        <p:spPr>
          <a:xfrm>
            <a:off x="0" y="653125"/>
            <a:ext cx="9144000" cy="537600"/>
          </a:xfrm>
          <a:prstGeom prst="rect">
            <a:avLst/>
          </a:prstGeom>
        </p:spPr>
        <p:txBody>
          <a:bodyPr spcFirstLastPara="1" wrap="square" lIns="91425" tIns="91425" rIns="91425" bIns="91425" anchor="t" anchorCtr="0">
            <a:noAutofit/>
          </a:bodyPr>
          <a:lstStyle/>
          <a:p>
            <a:pPr marL="0" lvl="0" indent="0" algn="ctr" rtl="0">
              <a:lnSpc>
                <a:spcPct val="60000"/>
              </a:lnSpc>
              <a:spcBef>
                <a:spcPts val="0"/>
              </a:spcBef>
              <a:spcAft>
                <a:spcPts val="0"/>
              </a:spcAft>
              <a:buSzPts val="1018"/>
              <a:buNone/>
            </a:pPr>
            <a:r>
              <a:rPr lang="en" sz="2690" b="1">
                <a:solidFill>
                  <a:srgbClr val="1F5488"/>
                </a:solidFill>
                <a:latin typeface="Proxima Nova"/>
                <a:ea typeface="Proxima Nova"/>
                <a:cs typeface="Proxima Nova"/>
                <a:sym typeface="Proxima Nova"/>
              </a:rPr>
              <a:t>Dr. Tony Murphy</a:t>
            </a:r>
            <a:endParaRPr sz="2690" b="1">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
        <p:nvSpPr>
          <p:cNvPr id="152" name="Google Shape;152;p19"/>
          <p:cNvSpPr txBox="1">
            <a:spLocks noGrp="1"/>
          </p:cNvSpPr>
          <p:nvPr>
            <p:ph type="subTitle" idx="1"/>
          </p:nvPr>
        </p:nvSpPr>
        <p:spPr>
          <a:xfrm>
            <a:off x="-62" y="3215125"/>
            <a:ext cx="9177900" cy="537600"/>
          </a:xfrm>
          <a:prstGeom prst="rect">
            <a:avLst/>
          </a:prstGeom>
        </p:spPr>
        <p:txBody>
          <a:bodyPr spcFirstLastPara="1" wrap="square" lIns="91425" tIns="91425" rIns="91425" bIns="91425" anchor="t" anchorCtr="0">
            <a:normAutofit/>
          </a:bodyPr>
          <a:lstStyle/>
          <a:p>
            <a:pPr marL="0" lvl="0" indent="0" algn="ctr" rtl="0">
              <a:lnSpc>
                <a:spcPct val="60000"/>
              </a:lnSpc>
              <a:spcBef>
                <a:spcPts val="0"/>
              </a:spcBef>
              <a:spcAft>
                <a:spcPts val="0"/>
              </a:spcAft>
              <a:buSzPts val="1018"/>
              <a:buNone/>
            </a:pPr>
            <a:r>
              <a:rPr lang="en" sz="2000">
                <a:solidFill>
                  <a:srgbClr val="1F5488"/>
                </a:solidFill>
                <a:latin typeface="Proxima Nova"/>
                <a:ea typeface="Proxima Nova"/>
                <a:cs typeface="Proxima Nova"/>
                <a:sym typeface="Proxima Nova"/>
              </a:rPr>
              <a:t>tmurphy@ucar.edu</a:t>
            </a:r>
            <a:endParaRPr sz="2000">
              <a:solidFill>
                <a:srgbClr val="1F5488"/>
              </a:solidFill>
              <a:latin typeface="Proxima Nova"/>
              <a:ea typeface="Proxima Nova"/>
              <a:cs typeface="Proxima Nova"/>
              <a:sym typeface="Proxima Nova"/>
            </a:endParaRPr>
          </a:p>
        </p:txBody>
      </p:sp>
      <p:sp>
        <p:nvSpPr>
          <p:cNvPr id="153" name="Google Shape;153;p19"/>
          <p:cNvSpPr txBox="1">
            <a:spLocks noGrp="1"/>
          </p:cNvSpPr>
          <p:nvPr>
            <p:ph type="subTitle" idx="1"/>
          </p:nvPr>
        </p:nvSpPr>
        <p:spPr>
          <a:xfrm>
            <a:off x="-72700" y="1327800"/>
            <a:ext cx="9144000" cy="1243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018"/>
              <a:buNone/>
            </a:pPr>
            <a:r>
              <a:rPr lang="en" sz="2290">
                <a:solidFill>
                  <a:srgbClr val="1F5488"/>
                </a:solidFill>
                <a:latin typeface="Proxima Nova"/>
                <a:ea typeface="Proxima Nova"/>
                <a:cs typeface="Proxima Nova"/>
                <a:sym typeface="Proxima Nova"/>
              </a:rPr>
              <a:t>Director, GLOBE Implementation Office</a:t>
            </a:r>
            <a:br>
              <a:rPr lang="en" sz="2290">
                <a:solidFill>
                  <a:srgbClr val="1F5488"/>
                </a:solidFill>
                <a:latin typeface="Proxima Nova"/>
                <a:ea typeface="Proxima Nova"/>
                <a:cs typeface="Proxima Nova"/>
                <a:sym typeface="Proxima Nova"/>
              </a:rPr>
            </a:br>
            <a:r>
              <a:rPr lang="en" sz="2290">
                <a:solidFill>
                  <a:srgbClr val="1F5488"/>
                </a:solidFill>
                <a:latin typeface="Proxima Nova"/>
                <a:ea typeface="Proxima Nova"/>
                <a:cs typeface="Proxima Nova"/>
                <a:sym typeface="Proxima Nova"/>
              </a:rPr>
              <a:t>USA </a:t>
            </a:r>
            <a:endParaRPr sz="2290">
              <a:solidFill>
                <a:srgbClr val="1F5488"/>
              </a:solidFill>
              <a:latin typeface="Proxima Nova"/>
              <a:ea typeface="Proxima Nova"/>
              <a:cs typeface="Proxima Nova"/>
              <a:sym typeface="Proxima Nova"/>
            </a:endParaRPr>
          </a:p>
          <a:p>
            <a:pPr marL="0" lvl="0" indent="0" algn="ctr" rtl="0">
              <a:lnSpc>
                <a:spcPct val="100000"/>
              </a:lnSpc>
              <a:spcBef>
                <a:spcPts val="0"/>
              </a:spcBef>
              <a:spcAft>
                <a:spcPts val="0"/>
              </a:spcAft>
              <a:buSzPts val="1018"/>
              <a:buNone/>
            </a:pPr>
            <a:r>
              <a:rPr lang="en" sz="2290">
                <a:solidFill>
                  <a:srgbClr val="1F5488"/>
                </a:solidFill>
                <a:latin typeface="Proxima Nova"/>
                <a:ea typeface="Proxima Nova"/>
                <a:cs typeface="Proxima Nova"/>
                <a:sym typeface="Proxima Nova"/>
              </a:rPr>
              <a:t>GLOBE Region North America</a:t>
            </a:r>
            <a:endParaRPr sz="2290">
              <a:solidFill>
                <a:srgbClr val="1F5488"/>
              </a:solidFill>
              <a:latin typeface="Proxima Nova"/>
              <a:ea typeface="Proxima Nova"/>
              <a:cs typeface="Proxima Nova"/>
              <a:sym typeface="Proxima Nova"/>
            </a:endParaRPr>
          </a:p>
          <a:p>
            <a:pPr marL="0" lvl="0" indent="0" algn="ctr" rtl="0">
              <a:lnSpc>
                <a:spcPct val="60000"/>
              </a:lnSpc>
              <a:spcBef>
                <a:spcPts val="0"/>
              </a:spcBef>
              <a:spcAft>
                <a:spcPts val="0"/>
              </a:spcAft>
              <a:buSzPts val="1018"/>
              <a:buNone/>
            </a:pPr>
            <a:endParaRPr sz="1690">
              <a:solidFill>
                <a:srgbClr val="1F5488"/>
              </a:solidFill>
              <a:latin typeface="Proxima Nova"/>
              <a:ea typeface="Proxima Nova"/>
              <a:cs typeface="Proxima Nova"/>
              <a:sym typeface="Proxima Nova"/>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82"/>
          <p:cNvPicPr preferRelativeResize="0"/>
          <p:nvPr/>
        </p:nvPicPr>
        <p:blipFill rotWithShape="1">
          <a:blip r:embed="rId3">
            <a:alphaModFix/>
          </a:blip>
          <a:srcRect l="11913" r="11275"/>
          <a:stretch/>
        </p:blipFill>
        <p:spPr>
          <a:xfrm>
            <a:off x="3438225" y="0"/>
            <a:ext cx="5705774" cy="4308876"/>
          </a:xfrm>
          <a:prstGeom prst="rect">
            <a:avLst/>
          </a:prstGeom>
          <a:noFill/>
          <a:ln>
            <a:noFill/>
          </a:ln>
        </p:spPr>
      </p:pic>
      <p:sp>
        <p:nvSpPr>
          <p:cNvPr id="754" name="Google Shape;754;p82"/>
          <p:cNvSpPr txBox="1"/>
          <p:nvPr/>
        </p:nvSpPr>
        <p:spPr>
          <a:xfrm>
            <a:off x="526325" y="463650"/>
            <a:ext cx="269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55" name="Google Shape;755;p82"/>
          <p:cNvSpPr txBox="1"/>
          <p:nvPr/>
        </p:nvSpPr>
        <p:spPr>
          <a:xfrm>
            <a:off x="725700" y="2361975"/>
            <a:ext cx="2358900" cy="1338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rgbClr val="1F5488"/>
                </a:solidFill>
                <a:latin typeface="Proxima Nova"/>
                <a:ea typeface="Proxima Nova"/>
                <a:cs typeface="Proxima Nova"/>
                <a:sym typeface="Proxima Nova"/>
              </a:rPr>
              <a:t>Proud recipient of the </a:t>
            </a:r>
            <a:endParaRPr sz="1100">
              <a:solidFill>
                <a:srgbClr val="333333"/>
              </a:solidFill>
            </a:endParaRPr>
          </a:p>
          <a:p>
            <a:pPr marL="0" lvl="0" indent="0" algn="ctr" rtl="0">
              <a:lnSpc>
                <a:spcPct val="115000"/>
              </a:lnSpc>
              <a:spcBef>
                <a:spcPts val="0"/>
              </a:spcBef>
              <a:spcAft>
                <a:spcPts val="0"/>
              </a:spcAft>
              <a:buNone/>
            </a:pPr>
            <a:r>
              <a:rPr lang="en" sz="1100" b="1">
                <a:solidFill>
                  <a:srgbClr val="1A1A1A"/>
                </a:solidFill>
              </a:rPr>
              <a:t>2021 Excellence in Earth and Space Science Education Award</a:t>
            </a:r>
            <a:r>
              <a:rPr lang="en">
                <a:solidFill>
                  <a:srgbClr val="1F5488"/>
                </a:solidFill>
                <a:latin typeface="Proxima Nova"/>
                <a:ea typeface="Proxima Nova"/>
                <a:cs typeface="Proxima Nova"/>
                <a:sym typeface="Proxima Nova"/>
              </a:rPr>
              <a:t>  </a:t>
            </a:r>
            <a:endParaRPr>
              <a:solidFill>
                <a:srgbClr val="1F5488"/>
              </a:solidFill>
              <a:latin typeface="Proxima Nova"/>
              <a:ea typeface="Proxima Nova"/>
              <a:cs typeface="Proxima Nova"/>
              <a:sym typeface="Proxima Nova"/>
            </a:endParaRPr>
          </a:p>
          <a:p>
            <a:pPr marL="0" lvl="0" indent="0" algn="ctr" rtl="0">
              <a:lnSpc>
                <a:spcPct val="115000"/>
              </a:lnSpc>
              <a:spcBef>
                <a:spcPts val="0"/>
              </a:spcBef>
              <a:spcAft>
                <a:spcPts val="0"/>
              </a:spcAft>
              <a:buNone/>
            </a:pPr>
            <a:r>
              <a:rPr lang="en">
                <a:solidFill>
                  <a:srgbClr val="1F5488"/>
                </a:solidFill>
                <a:latin typeface="Proxima Nova"/>
                <a:ea typeface="Proxima Nova"/>
                <a:cs typeface="Proxima Nova"/>
                <a:sym typeface="Proxima Nova"/>
              </a:rPr>
              <a:t>from the American Geophysical Union </a:t>
            </a:r>
            <a:endParaRPr>
              <a:solidFill>
                <a:srgbClr val="1F5488"/>
              </a:solidFill>
              <a:latin typeface="Proxima Nova"/>
              <a:ea typeface="Proxima Nova"/>
              <a:cs typeface="Proxima Nova"/>
              <a:sym typeface="Proxima Nova"/>
            </a:endParaRPr>
          </a:p>
        </p:txBody>
      </p:sp>
      <p:grpSp>
        <p:nvGrpSpPr>
          <p:cNvPr id="756" name="Google Shape;756;p82"/>
          <p:cNvGrpSpPr/>
          <p:nvPr/>
        </p:nvGrpSpPr>
        <p:grpSpPr>
          <a:xfrm>
            <a:off x="725687" y="267375"/>
            <a:ext cx="2132725" cy="1976425"/>
            <a:chOff x="725688" y="267375"/>
            <a:chExt cx="2132725" cy="1976425"/>
          </a:xfrm>
        </p:grpSpPr>
        <p:sp>
          <p:nvSpPr>
            <p:cNvPr id="757" name="Google Shape;757;p82"/>
            <p:cNvSpPr txBox="1"/>
            <p:nvPr/>
          </p:nvSpPr>
          <p:spPr>
            <a:xfrm>
              <a:off x="1045350" y="1843600"/>
              <a:ext cx="149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1F5488"/>
                  </a:solidFill>
                  <a:latin typeface="Proxima Nova"/>
                  <a:ea typeface="Proxima Nova"/>
                  <a:cs typeface="Proxima Nova"/>
                  <a:sym typeface="Proxima Nova"/>
                </a:rPr>
                <a:t>www.globe.gov</a:t>
              </a:r>
              <a:endParaRPr>
                <a:solidFill>
                  <a:srgbClr val="1F5488"/>
                </a:solidFill>
                <a:latin typeface="Proxima Nova"/>
                <a:ea typeface="Proxima Nova"/>
                <a:cs typeface="Proxima Nova"/>
                <a:sym typeface="Proxima Nova"/>
              </a:endParaRPr>
            </a:p>
          </p:txBody>
        </p:sp>
        <p:pic>
          <p:nvPicPr>
            <p:cNvPr id="758" name="Google Shape;758;p82"/>
            <p:cNvPicPr preferRelativeResize="0"/>
            <p:nvPr/>
          </p:nvPicPr>
          <p:blipFill>
            <a:blip r:embed="rId4">
              <a:alphaModFix/>
            </a:blip>
            <a:stretch>
              <a:fillRect/>
            </a:stretch>
          </p:blipFill>
          <p:spPr>
            <a:xfrm>
              <a:off x="725687" y="267375"/>
              <a:ext cx="2132725" cy="1493400"/>
            </a:xfrm>
            <a:prstGeom prst="rect">
              <a:avLst/>
            </a:prstGeom>
            <a:noFill/>
            <a:ln>
              <a:noFill/>
            </a:ln>
          </p:spPr>
        </p:pic>
      </p:grpSp>
      <p:pic>
        <p:nvPicPr>
          <p:cNvPr id="759" name="Google Shape;759;p82"/>
          <p:cNvPicPr preferRelativeResize="0"/>
          <p:nvPr/>
        </p:nvPicPr>
        <p:blipFill>
          <a:blip r:embed="rId5">
            <a:alphaModFix/>
          </a:blip>
          <a:stretch>
            <a:fillRect/>
          </a:stretch>
        </p:blipFill>
        <p:spPr>
          <a:xfrm>
            <a:off x="0" y="4290707"/>
            <a:ext cx="9144003" cy="852785"/>
          </a:xfrm>
          <a:prstGeom prst="rect">
            <a:avLst/>
          </a:prstGeom>
          <a:noFill/>
          <a:ln>
            <a:noFill/>
          </a:ln>
        </p:spPr>
      </p:pic>
      <p:graphicFrame>
        <p:nvGraphicFramePr>
          <p:cNvPr id="760" name="Google Shape;760;p82"/>
          <p:cNvGraphicFramePr/>
          <p:nvPr/>
        </p:nvGraphicFramePr>
        <p:xfrm>
          <a:off x="152400" y="152400"/>
          <a:ext cx="3000000" cy="3000000"/>
        </p:xfrm>
        <a:graphic>
          <a:graphicData uri="http://schemas.openxmlformats.org/drawingml/2006/table">
            <a:tbl>
              <a:tblPr>
                <a:noFill/>
                <a:tableStyleId>{D577A2E3-5C9E-4935-AC25-F3C7A3C2FB50}</a:tableStyleId>
              </a:tblPr>
              <a:tblGrid>
                <a:gridCol w="4552950">
                  <a:extLst>
                    <a:ext uri="{9D8B030D-6E8A-4147-A177-3AD203B41FA5}">
                      <a16:colId xmlns:a16="http://schemas.microsoft.com/office/drawing/2014/main" val="20000"/>
                    </a:ext>
                  </a:extLst>
                </a:gridCol>
              </a:tblGrid>
              <a:tr h="476250">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bl>
          </a:graphicData>
        </a:graphic>
      </p:graphicFrame>
      <p:sp>
        <p:nvSpPr>
          <p:cNvPr id="761" name="Google Shape;761;p82"/>
          <p:cNvSpPr txBox="1"/>
          <p:nvPr/>
        </p:nvSpPr>
        <p:spPr>
          <a:xfrm>
            <a:off x="319950" y="97300"/>
            <a:ext cx="2944200" cy="21951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1100" b="1">
              <a:solidFill>
                <a:srgbClr val="1A1A1A"/>
              </a:solidFill>
            </a:endParaRPr>
          </a:p>
          <a:p>
            <a:pPr marL="0" lvl="0" indent="0" algn="l" rtl="0">
              <a:lnSpc>
                <a:spcPct val="115000"/>
              </a:lnSpc>
              <a:spcBef>
                <a:spcPts val="0"/>
              </a:spcBef>
              <a:spcAft>
                <a:spcPts val="0"/>
              </a:spcAft>
              <a:buNone/>
            </a:pPr>
            <a:r>
              <a:rPr lang="en" sz="1100"/>
              <a:t> </a:t>
            </a:r>
            <a:endParaRPr sz="11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0"/>
          <p:cNvPicPr preferRelativeResize="0"/>
          <p:nvPr/>
        </p:nvPicPr>
        <p:blipFill>
          <a:blip r:embed="rId3">
            <a:alphaModFix/>
          </a:blip>
          <a:stretch>
            <a:fillRect/>
          </a:stretch>
        </p:blipFill>
        <p:spPr>
          <a:xfrm>
            <a:off x="566725" y="166675"/>
            <a:ext cx="7858125" cy="3959750"/>
          </a:xfrm>
          <a:prstGeom prst="rect">
            <a:avLst/>
          </a:prstGeom>
          <a:noFill/>
          <a:ln>
            <a:noFill/>
          </a:ln>
        </p:spPr>
      </p:pic>
      <p:pic>
        <p:nvPicPr>
          <p:cNvPr id="159" name="Google Shape;159;p20"/>
          <p:cNvPicPr preferRelativeResize="0"/>
          <p:nvPr/>
        </p:nvPicPr>
        <p:blipFill>
          <a:blip r:embed="rId4">
            <a:alphaModFix/>
          </a:blip>
          <a:stretch>
            <a:fillRect/>
          </a:stretch>
        </p:blipFill>
        <p:spPr>
          <a:xfrm>
            <a:off x="0" y="4287575"/>
            <a:ext cx="9177774" cy="855925"/>
          </a:xfrm>
          <a:prstGeom prst="rect">
            <a:avLst/>
          </a:prstGeom>
          <a:noFill/>
          <a:ln>
            <a:noFill/>
          </a:ln>
        </p:spPr>
      </p:pic>
      <p:pic>
        <p:nvPicPr>
          <p:cNvPr id="160" name="Google Shape;160;p20"/>
          <p:cNvPicPr preferRelativeResize="0"/>
          <p:nvPr/>
        </p:nvPicPr>
        <p:blipFill>
          <a:blip r:embed="rId5">
            <a:alphaModFix/>
          </a:blip>
          <a:stretch>
            <a:fillRect/>
          </a:stretch>
        </p:blipFill>
        <p:spPr>
          <a:xfrm>
            <a:off x="0" y="4290707"/>
            <a:ext cx="9144003" cy="8527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1"/>
          <p:cNvPicPr preferRelativeResize="0"/>
          <p:nvPr/>
        </p:nvPicPr>
        <p:blipFill>
          <a:blip r:embed="rId3">
            <a:alphaModFix/>
          </a:blip>
          <a:stretch>
            <a:fillRect/>
          </a:stretch>
        </p:blipFill>
        <p:spPr>
          <a:xfrm>
            <a:off x="0" y="4287575"/>
            <a:ext cx="9177774" cy="855925"/>
          </a:xfrm>
          <a:prstGeom prst="rect">
            <a:avLst/>
          </a:prstGeom>
          <a:noFill/>
          <a:ln>
            <a:noFill/>
          </a:ln>
        </p:spPr>
      </p:pic>
      <p:sp>
        <p:nvSpPr>
          <p:cNvPr id="166" name="Google Shape;166;p21"/>
          <p:cNvSpPr txBox="1"/>
          <p:nvPr/>
        </p:nvSpPr>
        <p:spPr>
          <a:xfrm>
            <a:off x="727500" y="168450"/>
            <a:ext cx="7092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800" b="1">
                <a:solidFill>
                  <a:srgbClr val="1B3F71"/>
                </a:solidFill>
              </a:rPr>
              <a:t>What is The GLOBE Program?</a:t>
            </a:r>
            <a:endParaRPr sz="2800" b="1">
              <a:solidFill>
                <a:srgbClr val="1B3F71"/>
              </a:solidFill>
            </a:endParaRPr>
          </a:p>
        </p:txBody>
      </p:sp>
      <p:sp>
        <p:nvSpPr>
          <p:cNvPr id="167" name="Google Shape;167;p21"/>
          <p:cNvSpPr txBox="1"/>
          <p:nvPr/>
        </p:nvSpPr>
        <p:spPr>
          <a:xfrm>
            <a:off x="236950" y="784050"/>
            <a:ext cx="8196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E3E3E"/>
                </a:solidFill>
                <a:highlight>
                  <a:srgbClr val="FFFFFF"/>
                </a:highlight>
              </a:rPr>
              <a:t>The </a:t>
            </a:r>
            <a:r>
              <a:rPr lang="en" b="1">
                <a:solidFill>
                  <a:srgbClr val="3E3E3E"/>
                </a:solidFill>
                <a:highlight>
                  <a:srgbClr val="FFFFFF"/>
                </a:highlight>
              </a:rPr>
              <a:t>Global Learning and Observations to Benefit the </a:t>
            </a:r>
            <a:br>
              <a:rPr lang="en" b="1">
                <a:solidFill>
                  <a:srgbClr val="3E3E3E"/>
                </a:solidFill>
                <a:highlight>
                  <a:srgbClr val="FFFFFF"/>
                </a:highlight>
              </a:rPr>
            </a:br>
            <a:r>
              <a:rPr lang="en" b="1">
                <a:solidFill>
                  <a:srgbClr val="3E3E3E"/>
                </a:solidFill>
                <a:highlight>
                  <a:srgbClr val="FFFFFF"/>
                </a:highlight>
              </a:rPr>
              <a:t>Environment</a:t>
            </a:r>
            <a:r>
              <a:rPr lang="en">
                <a:solidFill>
                  <a:srgbClr val="3E3E3E"/>
                </a:solidFill>
                <a:highlight>
                  <a:srgbClr val="FFFFFF"/>
                </a:highlight>
              </a:rPr>
              <a:t> (GLOBE) Program is an international science </a:t>
            </a:r>
            <a:br>
              <a:rPr lang="en">
                <a:solidFill>
                  <a:srgbClr val="3E3E3E"/>
                </a:solidFill>
                <a:highlight>
                  <a:srgbClr val="FFFFFF"/>
                </a:highlight>
              </a:rPr>
            </a:br>
            <a:r>
              <a:rPr lang="en">
                <a:solidFill>
                  <a:srgbClr val="3E3E3E"/>
                </a:solidFill>
                <a:highlight>
                  <a:srgbClr val="FFFFFF"/>
                </a:highlight>
              </a:rPr>
              <a:t>and education program that </a:t>
            </a:r>
            <a:endParaRPr sz="1300"/>
          </a:p>
        </p:txBody>
      </p:sp>
      <p:sp>
        <p:nvSpPr>
          <p:cNvPr id="168" name="Google Shape;168;p21"/>
          <p:cNvSpPr txBox="1"/>
          <p:nvPr/>
        </p:nvSpPr>
        <p:spPr>
          <a:xfrm>
            <a:off x="236950" y="1559575"/>
            <a:ext cx="51435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3E3E3E"/>
              </a:buClr>
              <a:buSzPts val="1400"/>
              <a:buChar char="❖"/>
            </a:pPr>
            <a:r>
              <a:rPr lang="en">
                <a:solidFill>
                  <a:srgbClr val="3E3E3E"/>
                </a:solidFill>
                <a:highlight>
                  <a:srgbClr val="FFFFFF"/>
                </a:highlight>
              </a:rPr>
              <a:t>provides students and the public worldwide with the opportunity to participate in data collection and the scientific process, and </a:t>
            </a:r>
            <a:endParaRPr>
              <a:solidFill>
                <a:srgbClr val="3E3E3E"/>
              </a:solidFill>
              <a:highlight>
                <a:srgbClr val="FFFFFF"/>
              </a:highlight>
            </a:endParaRPr>
          </a:p>
          <a:p>
            <a:pPr marL="457200" lvl="0" indent="-317500" algn="l" rtl="0">
              <a:spcBef>
                <a:spcPts val="0"/>
              </a:spcBef>
              <a:spcAft>
                <a:spcPts val="0"/>
              </a:spcAft>
              <a:buClr>
                <a:srgbClr val="3E3E3E"/>
              </a:buClr>
              <a:buSzPts val="1400"/>
              <a:buChar char="❖"/>
            </a:pPr>
            <a:r>
              <a:rPr lang="en">
                <a:solidFill>
                  <a:srgbClr val="3E3E3E"/>
                </a:solidFill>
                <a:highlight>
                  <a:srgbClr val="FFFFFF"/>
                </a:highlight>
              </a:rPr>
              <a:t>contribute meaningfully to our understanding of the Earth system and global environment.</a:t>
            </a:r>
            <a:endParaRPr sz="1300"/>
          </a:p>
        </p:txBody>
      </p:sp>
      <p:pic>
        <p:nvPicPr>
          <p:cNvPr id="169" name="Google Shape;169;p21"/>
          <p:cNvPicPr preferRelativeResize="0"/>
          <p:nvPr/>
        </p:nvPicPr>
        <p:blipFill>
          <a:blip r:embed="rId4">
            <a:alphaModFix/>
          </a:blip>
          <a:stretch>
            <a:fillRect/>
          </a:stretch>
        </p:blipFill>
        <p:spPr>
          <a:xfrm>
            <a:off x="5461950" y="885451"/>
            <a:ext cx="3570774" cy="1623575"/>
          </a:xfrm>
          <a:prstGeom prst="rect">
            <a:avLst/>
          </a:prstGeom>
          <a:noFill/>
          <a:ln>
            <a:noFill/>
          </a:ln>
        </p:spPr>
      </p:pic>
      <p:sp>
        <p:nvSpPr>
          <p:cNvPr id="170" name="Google Shape;170;p21"/>
          <p:cNvSpPr txBox="1"/>
          <p:nvPr/>
        </p:nvSpPr>
        <p:spPr>
          <a:xfrm>
            <a:off x="362425" y="2680125"/>
            <a:ext cx="86703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3E3E3E"/>
                </a:solidFill>
                <a:highlight>
                  <a:srgbClr val="FFFFFF"/>
                </a:highlight>
              </a:rPr>
              <a:t>Announced in 1994, GLOBE began operations on Earth Day 1995. Today, this international network has grown to include representatives from 127 countries coordinating GLOBE activities that are integrated into their local and regional communities.</a:t>
            </a:r>
            <a:br>
              <a:rPr lang="en">
                <a:solidFill>
                  <a:srgbClr val="3E3E3E"/>
                </a:solidFill>
                <a:highlight>
                  <a:srgbClr val="FFFFFF"/>
                </a:highlight>
              </a:rPr>
            </a:br>
            <a:br>
              <a:rPr lang="en">
                <a:solidFill>
                  <a:srgbClr val="3E3E3E"/>
                </a:solidFill>
                <a:highlight>
                  <a:srgbClr val="FFFFFF"/>
                </a:highlight>
              </a:rPr>
            </a:br>
            <a:r>
              <a:rPr lang="en">
                <a:solidFill>
                  <a:srgbClr val="3E3E3E"/>
                </a:solidFill>
                <a:highlight>
                  <a:srgbClr val="FFFFFF"/>
                </a:highlight>
              </a:rPr>
              <a:t>The GLOBE Program infrastructure and management is funded by NASA with additional support from NOAA, NSF, and the Dept. of State.  When a country joins GLOBE, it gets access to this infrastructure and in turn funds the implementation of the program in its country. </a:t>
            </a:r>
            <a:endParaRPr>
              <a:solidFill>
                <a:srgbClr val="3E3E3E"/>
              </a:solidFill>
              <a:highlight>
                <a:srgbClr val="FFFFFF"/>
              </a:high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2959</Words>
  <Application>Microsoft Macintosh PowerPoint</Application>
  <PresentationFormat>On-screen Show (16:9)</PresentationFormat>
  <Paragraphs>300</Paragraphs>
  <Slides>70</Slides>
  <Notes>70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Calibri</vt:lpstr>
      <vt:lpstr>Arial</vt:lpstr>
      <vt:lpstr>Quattrocento Sans</vt:lpstr>
      <vt:lpstr>Trebuchet MS</vt:lpstr>
      <vt:lpstr>Arial Narrow</vt:lpstr>
      <vt:lpstr>Merriweather</vt:lpstr>
      <vt:lpstr>Proxima Nova</vt:lpstr>
      <vt:lpstr>Simple Light</vt:lpstr>
      <vt:lpstr>Fostering the Next Generation of STEM Professionals and Science Diplomacy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Fostering the Next Generation of STEM Professionals and Science Diplomacy</dc:title>
  <cp:lastModifiedBy>Tony Murphy</cp:lastModifiedBy>
  <cp:revision>1</cp:revision>
  <dcterms:modified xsi:type="dcterms:W3CDTF">2022-12-15T21:06:44Z</dcterms:modified>
</cp:coreProperties>
</file>